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406" r:id="rId15"/>
    <p:sldId id="515" r:id="rId16"/>
    <p:sldId id="464" r:id="rId17"/>
    <p:sldId id="466" r:id="rId18"/>
    <p:sldId id="516" r:id="rId19"/>
    <p:sldId id="517" r:id="rId20"/>
    <p:sldId id="498" r:id="rId21"/>
    <p:sldId id="518" r:id="rId22"/>
    <p:sldId id="531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30" r:id="rId34"/>
    <p:sldId id="532" r:id="rId35"/>
    <p:sldId id="500" r:id="rId36"/>
    <p:sldId id="501" r:id="rId37"/>
    <p:sldId id="502" r:id="rId38"/>
    <p:sldId id="34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0087FF"/>
    <a:srgbClr val="ED532B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45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6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5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31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94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4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7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194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88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870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4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938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623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475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9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30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066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296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52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64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.png"/><Relationship Id="rId5" Type="http://schemas.openxmlformats.org/officeDocument/2006/relationships/package" Target="../embeddings/Microsoft_Excel____1.xlsx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Uqer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和关键数据结构研究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7" y="1449148"/>
            <a:ext cx="4801060" cy="4902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86" y="1848711"/>
            <a:ext cx="5305861" cy="41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69574" y="3075057"/>
            <a:ext cx="660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和关键数据结构研究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和关键数据结构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401724"/>
              </p:ext>
            </p:extLst>
          </p:nvPr>
        </p:nvGraphicFramePr>
        <p:xfrm>
          <a:off x="5613400" y="312261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3400" y="312261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简介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的数据都是通过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对象来获取的。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调用方式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免费数据调用例子：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DataAPI.MktEqudGet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返回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pandas.DataFrame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格式的市场日线数据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</a:t>
            </a:r>
            <a:r>
              <a:rPr lang="zh-CN" altLang="en-US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DataAPI.MktEqudGet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secID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"000002.XSHE",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beginDate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"20000106",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endDate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"20140110")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/>
            <a:r>
              <a:rPr lang="zh-CN" altLang="en-US" dirty="0" smtClean="0">
                <a:solidFill>
                  <a:prstClr val="white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部分收费数据</a:t>
            </a:r>
            <a:r>
              <a:rPr lang="zh-CN" altLang="en-US" dirty="0">
                <a:solidFill>
                  <a:prstClr val="white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调用例子：</a:t>
            </a:r>
            <a:endParaRPr lang="en-US" altLang="zh-CN" dirty="0">
              <a:solidFill>
                <a:prstClr val="white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</a:t>
            </a:r>
            <a:r>
              <a:rPr lang="zh-CN" altLang="en-US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购买恒生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聚源交易所债券</a:t>
            </a:r>
            <a:r>
              <a:rPr lang="zh-CN" altLang="en-US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行情数据</a:t>
            </a:r>
            <a:endParaRPr lang="en-US" altLang="zh-CN" sz="14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data=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DataAPI.JY.MktBonddJYGet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secID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='100213.XSHE')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/>
          </p:nvPr>
        </p:nvGraphicFramePr>
        <p:xfrm>
          <a:off x="486173" y="2057057"/>
          <a:ext cx="9916356" cy="8153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3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1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1471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调用方式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调用格式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免费数据的调用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0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DataAPI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函数名称</a:t>
                      </a:r>
                      <a:endParaRPr lang="en-US" altLang="zh-CN" sz="10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可以免费使用优矿提供的绝大部分数据，主要是通联数据提供的债券、股票、基金、基本面、期货、指数、宏观、市场等海量数据。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部分收费数据的调用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DataAPI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数据提供商缩写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函数名称</a:t>
                      </a:r>
                      <a:endParaRPr lang="en-US" altLang="zh-CN" sz="10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可以使用优矿与在数据页面中购买的数据。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缓存加速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开启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缓存加速开关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，多次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调用同一个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的相同数据，该数据将会缓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存在云端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环境内存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中，提升访问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效率，该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开关默认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关闭。</a:t>
            </a: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设置方法：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默认为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False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，不开启缓存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DataAPI.settings.cache_enabled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False </a:t>
            </a:r>
            <a:endParaRPr lang="en-US" altLang="zh-CN" sz="14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开启缓存，当前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Notebook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所有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数据都会缓存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DataAPI.settings.cache_enabled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True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2560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2016.10.10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平台使用研究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Uqer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实现和支持的框架模块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自己实现的框架模块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支持的系统和第三方框架模块（主要）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Uper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支持的系统和第三方框架模块（其他）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array,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cmath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collections, copy,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datetime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dateutil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functools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heapq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itertools,json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math, operator, random, re, string,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xml,__future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__,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mpl_toolkits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statsmodels,datetime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talib,time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cvxopt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MLPlatformClient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jieba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pymc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pybrain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tables,gensim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fractions, sets,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arch,xlrd,xlwt,io,pickle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cPickle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StringIO,networkx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sympy,pywt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hmmlearn</a:t>
            </a:r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/>
          </p:nvPr>
        </p:nvGraphicFramePr>
        <p:xfrm>
          <a:off x="486173" y="1891404"/>
          <a:ext cx="8471014" cy="883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6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4218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框架名称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DataAPI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优矿中所有提供的数据都可以通过这个模块获得，这个函数库为优矿内置，无需额外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import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即可使用</a:t>
                      </a:r>
                      <a:r>
                        <a:rPr lang="zh-CN" altLang="en-US" sz="1000" b="0" i="0" dirty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uartz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优矿的回测框架，这个函数库为优矿内置，无需额外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import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即可使用。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是优矿为固定收益及衍生品建模定制的金融模块。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/>
          </p:nvPr>
        </p:nvGraphicFramePr>
        <p:xfrm>
          <a:off x="486173" y="3213841"/>
          <a:ext cx="8471014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63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4697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框架名称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的一种的数值计算扩展，能够高效存储和处理大型矩阵。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scipy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是基于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的更为丰富和高级的功能扩展，在统计、优化、插值、数值积分、常微分方程求解器等方面提供了大量的可用函数，基本覆盖了基础科学计算相关的问题。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pandas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是基于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的一种工具，主要用于解决数据分析任务。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Pandas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提供了大量能使我们快速便捷地处理数据的函数和方法，提供了高效地操作大型数据集所需的工具。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的图形框架 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seaborn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Seaborn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模块自带许多定制的主题和高级的接口，用于控制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图表的外观。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sklearn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的机器学习、数据挖掘模块，可以用于模式识别。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是一个软件库，实现了自给自足的、无服务器的、零配置的、事务性的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数据库引擎。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是在世界上最广泛部署的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数据库引擎。可以在开始研究的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Notebook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中创建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数据库，并且存储在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目录中。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对外呈现比较简单，前面已经分析过。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优矿的回测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框架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支持股票、场内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ETF/LOF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基金的日线、分钟线回测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，后期还会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支持期货、高频交易以及固定收益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市场等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类型的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以下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特点：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 2.7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环境下的一个标准化的量化投资策略回测框架，支持日线、分钟线的股票和基金量化投资策略。依照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的策略模板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开发和检验各种独特的投资策略，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并进行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回测，了解投资策略在市场中的历史表现，比较不同投资策略的优劣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兼容各类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的数学、统计、金融和机器学习等扩展模块，如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Numpy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Scipy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Scikit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Learn,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等等。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实现技术分析、多因子、数据挖掘、统计套利、事件驱动等各种流派和风格的证券投资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覆盖了策略研究的所有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阶段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集成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了数据获取功能，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使用通联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数据的 数据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能在线获取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行情、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指数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无风险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收益率等数据，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快速进行策略的回测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运行在高度安全的优矿平台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上。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基本回测流程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设置回测日期区间、起始资金、股票池、基准、调仓频率等 回测基本关键字 ，同时也可以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 交易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税费、滑点 等信息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建立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一个虚拟交易账户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，记录回测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区间的交易日、现金与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证券头寸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、每日交易指令明细、历史数据接口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等内容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，并在整个回测期间存续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initialize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函数，用于设置一些全局变量信息，该函数只在策略初始化时运行一次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 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函数，函数中设置策略每个调仓周期的下单逻辑，是策略的核心部分，该函数每个调仓周期都会调用一次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回测引擎会根据您设置的上述参数、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函数做如下处理：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在初始化的时候获得证券相关的行情数据；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然后每个调仓周期运行一次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，根据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的逻辑生成下单交易指令列表；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接着根据当天或当时的行情数据，对交易指令进行模拟成交；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最后更新成交后虚拟交易账户中的现金及证券头寸。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回测结束后，回测引擎会根据每天交易结果生成回测报告，包括收益、每日持仓、每日调仓、风险指标 等信息。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订单处理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共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提供了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个不同的下单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order_to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order_pct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order_pct_to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。调用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下单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之后生成的订单并不会立刻进行交易，而是要等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函数执行完以后才会进行订单处理，所以先下的订单并不会对现金及证券仓位产生影响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订单未成交或部分成交可能有以下原因：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账户里的现金或现券不够（注意这里指的是该条指令被执行时的现金和现券，亦即该条指令之前的指令均已被处理完毕）；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所需买进或卖出数量超过当天的成交量；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标的证券停牌、涨停（不能买入）或跌停（不能卖出）。</a:t>
            </a: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日内回测中，每次触发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都会按顺序先后处理所有订单，包括之前触发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时下的未成交订单。</a:t>
            </a: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涨跌停、停牌退市等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情况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universe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参数设置了策略的证券池后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还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会在每根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k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线对证券池进行涨跌停、停牌、未上市等情况进行预处理：</a:t>
            </a: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停牌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当天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股票停牌、退市、未上市，则无法买入；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函数中调用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account.universe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参数，就能返回当天已经剔除了停牌、退市、未上市的股票列表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涨跌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停：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当天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股票涨停则该股票无法买入，当天股票跌停则该股票无法卖出；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相关的下单函数后，回测框架会自动对涨跌停股票做不成交处理，订单成交结果可以在订单成交状态中查看。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拆分与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股息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股票偶有发生分红、配股、拆分、合并等事件，此时股票价格和持仓数量会出现大幅的变动。为了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保障数据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的连续性，优矿已做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前复权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处理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，在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使用回测框架提供的行情数据（比如 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account.get_history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成交撮合时使用的行情数据，都已做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前复权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处理。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滑点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在真实的证券成交环境下，下单的点位和最终成交的点位往往有一定的偏差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，订单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下到市场后，往往会对市场的走向造成一定的影响。比如买单会提高市场价格，卖单会降低市场价格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。为了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更真实地模拟策略在真实市场的表现，增加了滑点模式，用于处理市场冲击问题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通过设置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slippage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关键字来设置具体的滑点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信息。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税费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交易税费主要包含券商手续费和印花税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默认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采用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买千分之一，卖千分之二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的税费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通过设置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commission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关键字来自定义设置税费信息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券商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手续费：券商收的下单手续费，中国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股市场目前为双边收费，每个券商的手续费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不一而足。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印花税：是国家强制征收的印花税，目前对卖方单边征收，对买方不再征收，目前为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%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39761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优矿研究</a:t>
            </a:r>
            <a:endParaRPr lang="zh-CN" altLang="en-US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日志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在策略运行过程中，往往需要了解程序的细节行为，或者解决程序中存在的问题。优矿策略框架提供了日志功能，只需要在策略代码中分级别调用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log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相关的函数，与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print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输出功能类似，但是提供了日期等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信息。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风险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指标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/>
          </p:nvPr>
        </p:nvGraphicFramePr>
        <p:xfrm>
          <a:off x="486173" y="2057057"/>
          <a:ext cx="1097824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94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6929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指标名称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指标含义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年化收益率（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Annualized Returns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表示投资期限为一年的预期收益率。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基准年化收益率（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Benchmark Returns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表示参考标准年化收益率。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阿尔法（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Alpha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表示投资中面临的非系统性风险，是投资者获得与市场波动无关的回报，用来度量投资者的投资技艺。 比如投资者获得了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12%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的回报，其基准获得了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10%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的回报，那么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Alpha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或者价值增值的部分就是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2%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α&gt;0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，策略相对于风险，获得了超额收益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α=0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，策略相对于风险，获得了适当收益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α&lt;0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，策略相对于风险，获得了较少收益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贝塔（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Beta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表示投资的系统性风险，反映了策略对大盘变化的敏感性。例如一个策略的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Beta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为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，则大盘涨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的时候，策略可能涨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，反之亦然；如果一个策略的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Beta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为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-1.3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，说明大盘涨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的时候，策略可能跌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，反之亦然。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夏普比率（Sharpe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Ratio）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表示每承受一单位总风险，会产生多少的超额报酬，可以同时对策略的收益与风险进行综合考虑。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收益波动率（Volatility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用来测量资产的风险性，波动越大代表策略风险越高。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信息比率（Information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Ratio）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衡量单位超额风险带来的超额收益。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信息比率越大，说明该策略单位跟踪误差所获得的超额收益越高，因此，信息比率较大的策略的表现要优于信息比率较低的基金。合理的投资目标应该是在承担适度风险下，尽可能追求高信息比率。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最大回撤（Max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Drawdown）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描述策略可能出现的最糟糕的情况。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换手率（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Turnover Rate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描述策略变化的频率以及持有某只股票平均时间的长短。</a:t>
                      </a:r>
                      <a:endParaRPr lang="en-US" altLang="zh-CN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策略结构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例子：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start = '2014-01-01'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回测起始时间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end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'2015-01-01'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回测结束时间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benchmark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'HS300'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策略参考标准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universe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['000001.XSHE', '600000.XSHG']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证券池，支持股票和基金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capital_base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100000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起始资金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'd'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策略类型，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'd'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表示使用日线回测，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'm'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表示使用分钟线回测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refresh_rate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1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调仓频率，表示执行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的时间间隔，若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'd'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时间间隔的单位为交易日，若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'm'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时间间隔为分钟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initialize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(account):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初始化虚拟账户状态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pass 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(account):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每个交易日的买入卖出指令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 in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account.universe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order(stock,100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)</a:t>
            </a:r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CAL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9" y="1995849"/>
            <a:ext cx="2679992" cy="28663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67" y="2016716"/>
            <a:ext cx="3529975" cy="1309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78" y="1995849"/>
            <a:ext cx="4467785" cy="41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CAL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CAL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主要用来做的债券、期权、金融衍生品的估值，不支持对股票做估值，从应用角度看，对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意义不大。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CAL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的实现思路，对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后续的估值分析有借鉴作用。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代码补全</a:t>
            </a: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对外暴露的实现非常少，不是很直观，参考价值不</a:t>
            </a:r>
            <a:r>
              <a:rPr lang="zh-CN" altLang="en-US" sz="160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大，绝大部分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内容都已经写在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文档里面了。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2.5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303" y="961080"/>
            <a:ext cx="10759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主要的客户侧代码实现在下面两个方法中：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initialize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，初始化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，策略执行逻辑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对外暴露的实现非常少，不是很直观，大致分工如下：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数据获取必须通过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的子方法做。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交易通过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系列方法做。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持仓相关属性通过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对象处理。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动态股票池通过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DynamicUniverse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apply_filter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方法做，过滤条件通过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Factor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的属性来构造。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股票筛选通过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StockScreener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来做，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过滤条件通过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Factor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的属性来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构造。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098" y="1659172"/>
            <a:ext cx="2363687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在选股策略生成、策略模拟回测方面没有任何经验，只能说需求基本明确，方案大体清楚，但实现细节还有很多没想明白的地方。为了少走弯路，有必要尽可能详尽的研究一下成熟公开量化研究平台是怎么做的。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本文档记录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平台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uqer.io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/home/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）的研究过程和结果。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面向不同背景的量化研究爱好者，有些用户没有编程经验，有些没有金融经验，为了让不同背景的用户都能顺畅使用平台，他们制作了大量的帮助文档，包括：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文档、数据使用文档、平台使用帮助等。这些内容多多少少都会涉及实现细节，所以我们第一步：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完整阅读所有公开信息和文档，收集、整理、分类、汇总对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有价值的信息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的核心功能，是为用户提供一个独立运行的策略编写、回测环境。为了方便使用，策略编写环境提供了函数和属性补全的功能，所以我们第二步：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通过代码补全功能，尽可能多的还原类、接口对外暴露的信息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完成以上两件事以后，我们第三步要做的事情是：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汇总所有信息，理顺逻辑关系，成体系恢复整个框架的原貌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11862</TotalTime>
  <Words>2259</Words>
  <Application>Microsoft Macintosh PowerPoint</Application>
  <PresentationFormat>宽屏</PresentationFormat>
  <Paragraphs>390</Paragraphs>
  <Slides>38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1803</cp:revision>
  <dcterms:created xsi:type="dcterms:W3CDTF">2016-07-16T06:00:02Z</dcterms:created>
  <dcterms:modified xsi:type="dcterms:W3CDTF">2016-10-10T03:39:02Z</dcterms:modified>
</cp:coreProperties>
</file>