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76" r:id="rId2"/>
    <p:sldId id="314" r:id="rId3"/>
    <p:sldId id="275" r:id="rId4"/>
    <p:sldId id="258" r:id="rId5"/>
    <p:sldId id="274" r:id="rId6"/>
    <p:sldId id="269" r:id="rId7"/>
    <p:sldId id="263" r:id="rId8"/>
    <p:sldId id="297" r:id="rId9"/>
    <p:sldId id="321" r:id="rId10"/>
    <p:sldId id="325" r:id="rId11"/>
    <p:sldId id="322" r:id="rId12"/>
    <p:sldId id="324" r:id="rId13"/>
    <p:sldId id="326" r:id="rId14"/>
    <p:sldId id="327" r:id="rId15"/>
    <p:sldId id="331" r:id="rId16"/>
    <p:sldId id="332" r:id="rId17"/>
    <p:sldId id="333" r:id="rId18"/>
    <p:sldId id="334" r:id="rId19"/>
    <p:sldId id="278" r:id="rId20"/>
    <p:sldId id="329" r:id="rId21"/>
    <p:sldId id="330" r:id="rId22"/>
    <p:sldId id="338" r:id="rId23"/>
    <p:sldId id="341" r:id="rId24"/>
    <p:sldId id="340" r:id="rId25"/>
    <p:sldId id="336" r:id="rId26"/>
    <p:sldId id="33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42" r:id="rId35"/>
    <p:sldId id="357" r:id="rId36"/>
    <p:sldId id="358" r:id="rId37"/>
    <p:sldId id="359" r:id="rId38"/>
    <p:sldId id="360" r:id="rId39"/>
    <p:sldId id="343" r:id="rId40"/>
    <p:sldId id="361" r:id="rId41"/>
    <p:sldId id="362" r:id="rId42"/>
    <p:sldId id="344" r:id="rId43"/>
    <p:sldId id="363" r:id="rId44"/>
    <p:sldId id="364" r:id="rId45"/>
    <p:sldId id="365" r:id="rId46"/>
    <p:sldId id="366" r:id="rId47"/>
    <p:sldId id="345" r:id="rId48"/>
    <p:sldId id="368" r:id="rId49"/>
    <p:sldId id="367" r:id="rId50"/>
    <p:sldId id="369" r:id="rId51"/>
    <p:sldId id="370" r:id="rId52"/>
    <p:sldId id="371" r:id="rId53"/>
    <p:sldId id="372" r:id="rId54"/>
    <p:sldId id="346" r:id="rId55"/>
    <p:sldId id="373" r:id="rId56"/>
    <p:sldId id="347" r:id="rId57"/>
    <p:sldId id="374" r:id="rId58"/>
    <p:sldId id="375" r:id="rId59"/>
    <p:sldId id="348" r:id="rId60"/>
    <p:sldId id="376" r:id="rId61"/>
    <p:sldId id="377" r:id="rId62"/>
    <p:sldId id="378" r:id="rId63"/>
    <p:sldId id="379" r:id="rId64"/>
    <p:sldId id="349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5960FD"/>
    <a:srgbClr val="EAAF07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6"/>
    <p:restoredTop sz="92716" autoAdjust="0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69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21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79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67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170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089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3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064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43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076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144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66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442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25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634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540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5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98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3715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67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2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994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058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882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9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3120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40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5186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193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480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075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7039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0700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64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920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371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10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1070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9845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25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41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0.1.3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一些不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2.2.1.1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63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6521"/>
                <a:gridCol w="6037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2.2.1.2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2.2.1.3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2.2.1.4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2.2.1.5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77442"/>
              </p:ext>
            </p:extLst>
          </p:nvPr>
        </p:nvGraphicFramePr>
        <p:xfrm>
          <a:off x="549087" y="2149110"/>
          <a:ext cx="11016837" cy="44844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8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096"/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6759"/>
                <a:gridCol w="58377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72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8413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95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8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97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tushare.get_gdp_quarter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、国内生产总值同比增长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: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、第三产业增加值同比增长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4883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95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2.2.1.6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2.2.1.7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2.2.1.8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1577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2016.07.29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2016.08.05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增加实时数据获取相关设计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数据还是用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存，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HDF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对追加数据支持太弱了。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2016.08.12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0.1.3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分库和表的基础设计。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问题：数据源不同带来的数据差异如何处理？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是高性能的大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数据存储和访问。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：与数据建模处理方式相同，每个数据源单独建一个数据库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系统。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问题：如何获取实时数据？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目前提到的所有数据源：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，都没有实时交易数据，数据源非常难找，免费基本不可能，付费的都不好找。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：通联数据提供了付费的实时数据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，价格还算厚道，￥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500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元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月。</a:t>
            </a:r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        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mall.datayes.com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datapreview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/91?lang=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zh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问题：数据会有多大？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数据会有多大？初步分析：目前看，数据都是以股票为单位划分的，每支股票有自己的行情、基本面、信息面数据，现在通过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市不到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3000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结论：筛选之后，备选技术有两种：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和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9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问题：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HDF5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还是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存海量结构化数据性能很好，在科学研究和计算领域有广泛应用。使用时多是一次性把所有数据导入到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文件中，不再改动或追加。而我们的场景是：每过一天都会有新的行情、基本面、消息面的数据需要追加。另外，从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获取的数据，组织结构不是很好，很多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dataframe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要打散了，把每一条数据插入到某一个表中，这对数据库表的操作要求较高。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经过痛苦的试验，我发现，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对追加数据支持实在太弱（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当然也可能是我武功不够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），能找到的资料很少，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我都看了一下，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包装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的库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HDFStore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append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方法追加数据，但用起来限制很多；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干脆没有追加数据的方法，要求一次性把数据全部导入。也许还有其他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基础上包装的框架做了更好的支持，但是，现在我实在没时间和精力去挖了。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也有自己的问题，表太多，数据行数太多，都可能影响性能，但是相比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的基因缺陷，还是有绕开或者改进的办法的。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版本放弃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，使用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34313"/>
              </p:ext>
            </p:extLst>
          </p:nvPr>
        </p:nvGraphicFramePr>
        <p:xfrm>
          <a:off x="549087" y="1480924"/>
          <a:ext cx="10619656" cy="5167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6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8130"/>
                <a:gridCol w="1491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7804"/>
                <a:gridCol w="1786127"/>
                <a:gridCol w="2479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362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index_code_history_tb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24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个指数的历史行情数据，每个指数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表示指数名称。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87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支股票的数据，共</a:t>
                      </a:r>
                      <a:r>
                        <a:rPr lang="zh-CN" altLang="en-US" sz="900" b="0" i="0" kern="12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4000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3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59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7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9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baseline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09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688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trade_big_deal_current_day_tb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99925"/>
              </p:ext>
            </p:extLst>
          </p:nvPr>
        </p:nvGraphicFramePr>
        <p:xfrm>
          <a:off x="549088" y="1476459"/>
          <a:ext cx="10619655" cy="41418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782"/>
                <a:gridCol w="893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002"/>
                <a:gridCol w="1988172"/>
                <a:gridCol w="2347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250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（综合指数）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（基金指数）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（国债指数）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（深证成指）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（深成指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（成分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100R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（中小板综）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index_399333_history_tb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index_399606_history_tb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1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89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25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47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77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552"/>
              </p:ext>
            </p:extLst>
          </p:nvPr>
        </p:nvGraphicFramePr>
        <p:xfrm>
          <a:off x="549087" y="1476459"/>
          <a:ext cx="10619655" cy="33089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4221"/>
                <a:gridCol w="924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（当日指数）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44005"/>
              </p:ext>
            </p:extLst>
          </p:nvPr>
        </p:nvGraphicFramePr>
        <p:xfrm>
          <a:off x="549087" y="1476459"/>
          <a:ext cx="10619655" cy="44692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0855"/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/>
                <a:gridCol w="1742419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450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（近期日行情）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（近期周行情）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（近期月行情）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20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934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ma5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0320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5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1256"/>
                <a:gridCol w="830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（历史行情）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85049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7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7475"/>
                <a:gridCol w="977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3806"/>
                <a:gridCol w="1385068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（股票分笔数据库）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的历史分笔）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70088"/>
              </p:ext>
            </p:extLst>
          </p:nvPr>
        </p:nvGraphicFramePr>
        <p:xfrm>
          <a:off x="549087" y="1476459"/>
          <a:ext cx="10619655" cy="21843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7476"/>
                <a:gridCol w="1072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8496"/>
                <a:gridCol w="1385068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（股票大单数据库）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的大单数据）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845"/>
              </p:ext>
            </p:extLst>
          </p:nvPr>
        </p:nvGraphicFramePr>
        <p:xfrm>
          <a:off x="549087" y="1379036"/>
          <a:ext cx="10619655" cy="54308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20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9614"/>
                <a:gridCol w="1345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9007"/>
                <a:gridCol w="1713186"/>
                <a:gridCol w="1562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721">
                <a:tc rowSpan="2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stellar_ts_security_currenty_day_db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（股票当日数据库）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（当日行情）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change_percent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0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turn_over_ratio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 当日分笔）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（当日大单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7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9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805"/>
              </p:ext>
            </p:extLst>
          </p:nvPr>
        </p:nvGraphicFramePr>
        <p:xfrm>
          <a:off x="549088" y="1476451"/>
          <a:ext cx="10619656" cy="3383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0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0032"/>
                <a:gridCol w="1492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7577"/>
                <a:gridCol w="1672787"/>
                <a:gridCol w="3596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64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01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new_security_tb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sh_margins_detail_tb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参考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52444"/>
              </p:ext>
            </p:extLst>
          </p:nvPr>
        </p:nvGraphicFramePr>
        <p:xfrm>
          <a:off x="549087" y="1476460"/>
          <a:ext cx="10619655" cy="50882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（分配预案数据）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divi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分红金额（每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shares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转增或送股（每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（业绩预告数据）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业绩变动类型（预增、预亏、持平）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上年同期每股收益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业绩变动范围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（限售股解禁数据）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解禁数量（万股）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6486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占总盘比例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参考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9385"/>
              </p:ext>
            </p:extLst>
          </p:nvPr>
        </p:nvGraphicFramePr>
        <p:xfrm>
          <a:off x="549087" y="1476460"/>
          <a:ext cx="10619655" cy="5044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（基金持股数据）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报告日期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基金持股市值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占流通盘比率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ipo_date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issue_date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limit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个人申购上限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募集资金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ballot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网上中签率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参考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1172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参考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334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7515"/>
              </p:ext>
            </p:extLst>
          </p:nvPr>
        </p:nvGraphicFramePr>
        <p:xfrm>
          <a:off x="549087" y="1476453"/>
          <a:ext cx="10619656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0538"/>
                <a:gridCol w="1261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9003"/>
                <a:gridCol w="2236817"/>
                <a:gridCol w="2480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2697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（行业分类数据）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（概念分类数据）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（地域分类数据）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（中小板分类数据）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（创业板分类数据）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（风险提示板分类数据）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成份及权重）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weight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权重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（上证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7545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（暂停上市股票数据）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（终止上市股票数据）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6002"/>
              </p:ext>
            </p:extLst>
          </p:nvPr>
        </p:nvGraphicFramePr>
        <p:xfrm>
          <a:off x="549087" y="1476470"/>
          <a:ext cx="10619656" cy="27156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9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783"/>
                <a:gridCol w="1334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3991"/>
                <a:gridCol w="2237913"/>
                <a:gridCol w="237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security_dept_pay_tb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基本面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6836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2262"/>
                <a:gridCol w="1460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（基本信息数据）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所属行业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地区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outstanding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liquid_assets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fixed_assets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固定资产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reserved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bvps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每股净资产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市净率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基本面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8042"/>
              </p:ext>
            </p:extLst>
          </p:nvPr>
        </p:nvGraphicFramePr>
        <p:xfrm>
          <a:off x="549087" y="1476460"/>
          <a:ext cx="10619655" cy="43692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313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（业绩报告数据）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地每股收益同比百分比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epcf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每股现金流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distrib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分配方案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（盈利能力数据）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gross_profit_rate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毛利率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business_income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每股主营业务收入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基本面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81573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6396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7062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（营运能力数据）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（成长能力数据）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mbrg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主营业务收入增长率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nprg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nav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targ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基本面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45623"/>
              </p:ext>
            </p:extLst>
          </p:nvPr>
        </p:nvGraphicFramePr>
        <p:xfrm>
          <a:off x="549087" y="1476460"/>
          <a:ext cx="10619655" cy="37062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security_debt_pay_tb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（偿债能力数据）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quickratio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速动比率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ic_ratio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利息支付背书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sheq_ratio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ad_ratio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（现金流数据）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cf_sales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经营现金净流量对销售收入比率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rate_of_return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资产的经营现金流量回报率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cf_nm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经营现金净流量与净利润的比率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cf_liabilities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经营现金净流量对负债比率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cashflow_ratio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47107"/>
              </p:ext>
            </p:extLst>
          </p:nvPr>
        </p:nvGraphicFramePr>
        <p:xfrm>
          <a:off x="549087" y="1476449"/>
          <a:ext cx="10619657" cy="44717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1594"/>
                <a:gridCol w="1583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4567"/>
                <a:gridCol w="1457123"/>
                <a:gridCol w="2555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r>
                        <a:rPr lang="zh-CN" altLang="en-US" sz="10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货币供应量（年底余额）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8838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（存款准备金率数据）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调整前存款准备金率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调整后存款准备金率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调整幅度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59543"/>
              </p:ext>
            </p:extLst>
          </p:nvPr>
        </p:nvGraphicFramePr>
        <p:xfrm>
          <a:off x="549087" y="1476460"/>
          <a:ext cx="10619655" cy="41482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16732"/>
              </p:ext>
            </p:extLst>
          </p:nvPr>
        </p:nvGraphicFramePr>
        <p:xfrm>
          <a:off x="549087" y="1476460"/>
          <a:ext cx="10619655" cy="48111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513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（货币供应量年底余额）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pc_gdp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人均国内生产总值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gnp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国民生产总值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construction_industry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建筑业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trans_industry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交通运输、仓储、邮电通信业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lbdy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批发零售贸易及餐饮业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6470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662"/>
                <a:gridCol w="1660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1352"/>
                <a:gridCol w="10089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（三大需求对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货物和服务净出口拉动贡献率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46731"/>
              </p:ext>
            </p:extLst>
          </p:nvPr>
        </p:nvGraphicFramePr>
        <p:xfrm>
          <a:off x="549087" y="1476460"/>
          <a:ext cx="10619655" cy="28223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1145"/>
                <a:gridCol w="1744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73475"/>
              </p:ext>
            </p:extLst>
          </p:nvPr>
        </p:nvGraphicFramePr>
        <p:xfrm>
          <a:off x="549087" y="1476460"/>
          <a:ext cx="10619655" cy="32643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373"/>
                <a:gridCol w="1513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（居民消费价格指数）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（工业品出厂价格指数）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ppiip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生产资料价格指数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采掘工业价格指数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rmi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原材料工业价格指数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加工工业价格指数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生活资料价格指数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food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食品类价格指数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clothing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服装类价格指数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roeu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一般日用品价格指数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耐用消费品价格指数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7257"/>
              </p:ext>
            </p:extLst>
          </p:nvPr>
        </p:nvGraphicFramePr>
        <p:xfrm>
          <a:off x="549087" y="1476453"/>
          <a:ext cx="10619657" cy="14038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2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143"/>
                <a:gridCol w="12721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1190"/>
                <a:gridCol w="2088402"/>
                <a:gridCol w="2671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latest_news_tb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新闻事件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88817"/>
              </p:ext>
            </p:extLst>
          </p:nvPr>
        </p:nvGraphicFramePr>
        <p:xfrm>
          <a:off x="549087" y="1476460"/>
          <a:ext cx="10619655" cy="3043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6455"/>
                <a:gridCol w="1923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（新闻事件数据库）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latset_news_tb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（即时新闻）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classification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新闻分类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（信息地雷）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信息公布时间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信息内容链接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（新浪股吧）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public_time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read_count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阅读次数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48488"/>
              </p:ext>
            </p:extLst>
          </p:nvPr>
        </p:nvGraphicFramePr>
        <p:xfrm>
          <a:off x="549087" y="1476445"/>
          <a:ext cx="10619656" cy="20022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7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493"/>
                <a:gridCol w="1094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7430"/>
                <a:gridCol w="3098137"/>
                <a:gridCol w="2124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top_list_tb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965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5131"/>
                <a:gridCol w="1744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top_lilst_tb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（每日龙虎榜）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reason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上榜原因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（个股上榜统计）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3663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（营业部上榜统计）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买入前三股票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（机构席位追踪）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（机构成交明细）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特征类型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6911"/>
              </p:ext>
            </p:extLst>
          </p:nvPr>
        </p:nvGraphicFramePr>
        <p:xfrm>
          <a:off x="549087" y="1476459"/>
          <a:ext cx="10619656" cy="20789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7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570"/>
                <a:gridCol w="1181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4894"/>
                <a:gridCol w="2171279"/>
                <a:gridCol w="3086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银行间同业拆借利率数据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项目背景：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43740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3068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（银行间报价）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33884"/>
              </p:ext>
            </p:extLst>
          </p:nvPr>
        </p:nvGraphicFramePr>
        <p:xfrm>
          <a:off x="549087" y="1339830"/>
          <a:ext cx="10619655" cy="54330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3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6249"/>
                <a:gridCol w="22176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184"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</a:t>
                      </a:r>
                      <a:r>
                        <a:rPr lang="zh-CN" altLang="en-US" sz="8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41049"/>
              </p:ext>
            </p:extLst>
          </p:nvPr>
        </p:nvGraphicFramePr>
        <p:xfrm>
          <a:off x="549087" y="1476460"/>
          <a:ext cx="10619655" cy="21594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396716"/>
            <a:ext cx="5932361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数据建模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关键问题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关键设计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1409150" y="2431236"/>
            <a:ext cx="8506529" cy="285304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1409150" y="3153351"/>
            <a:ext cx="8506532" cy="303319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3886200" y="3554173"/>
            <a:ext cx="1815445" cy="31916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030258" y="3562992"/>
            <a:ext cx="1886654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1409150" y="3562992"/>
            <a:ext cx="2189797" cy="31034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3655930" y="5092020"/>
            <a:ext cx="6259749" cy="673034"/>
          </a:xfrm>
          <a:prstGeom prst="rect">
            <a:avLst/>
          </a:prstGeom>
          <a:solidFill>
            <a:srgbClr val="0087FF">
              <a:alpha val="4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8245525" y="3554173"/>
            <a:ext cx="1670159" cy="30922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1409150" y="3975416"/>
            <a:ext cx="8506532" cy="298270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578227" y="4337785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737858" y="5287473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866727" y="5284659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974625" y="5284658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737857" y="6107361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866728" y="6104276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8009885" y="6104275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659110" y="5182922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1409151" y="1986087"/>
            <a:ext cx="8506528" cy="330141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590692" y="2782828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659110" y="3316998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659110" y="3768702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10179015" y="3464310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10179015" y="5163668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1409150" y="4733711"/>
            <a:ext cx="8506531" cy="263470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150" y="1954557"/>
            <a:ext cx="892693" cy="381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stl_utils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14311" y="1532996"/>
            <a:ext cx="11799013" cy="4424892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545" y="1554016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09150" y="6090733"/>
            <a:ext cx="212547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通联数据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1402453" y="5092019"/>
            <a:ext cx="2132172" cy="678818"/>
          </a:xfrm>
          <a:prstGeom prst="rect">
            <a:avLst/>
          </a:prstGeom>
          <a:solidFill>
            <a:srgbClr val="5960F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stl_realtime_data_manager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4" name="Down Arrow 7"/>
          <p:cNvSpPr/>
          <p:nvPr/>
        </p:nvSpPr>
        <p:spPr bwMode="auto">
          <a:xfrm rot="10800000">
            <a:off x="2347547" y="5834852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4481157" y="583961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6606937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801893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8774</Words>
  <Application>Microsoft Macintosh PowerPoint</Application>
  <PresentationFormat>宽屏</PresentationFormat>
  <Paragraphs>2205</Paragraphs>
  <Slides>64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1004</cp:revision>
  <dcterms:created xsi:type="dcterms:W3CDTF">2016-07-16T06:00:02Z</dcterms:created>
  <dcterms:modified xsi:type="dcterms:W3CDTF">2016-08-16T04:57:37Z</dcterms:modified>
</cp:coreProperties>
</file>