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6" r:id="rId2"/>
    <p:sldId id="314" r:id="rId3"/>
    <p:sldId id="275" r:id="rId4"/>
    <p:sldId id="258" r:id="rId5"/>
    <p:sldId id="274" r:id="rId6"/>
    <p:sldId id="269" r:id="rId7"/>
    <p:sldId id="263" r:id="rId8"/>
    <p:sldId id="297" r:id="rId9"/>
    <p:sldId id="321" r:id="rId10"/>
    <p:sldId id="325" r:id="rId11"/>
    <p:sldId id="322" r:id="rId12"/>
    <p:sldId id="324" r:id="rId13"/>
    <p:sldId id="326" r:id="rId14"/>
    <p:sldId id="327" r:id="rId15"/>
    <p:sldId id="331" r:id="rId16"/>
    <p:sldId id="332" r:id="rId17"/>
    <p:sldId id="333" r:id="rId18"/>
    <p:sldId id="334" r:id="rId19"/>
    <p:sldId id="278" r:id="rId20"/>
    <p:sldId id="329" r:id="rId21"/>
    <p:sldId id="330" r:id="rId22"/>
    <p:sldId id="335" r:id="rId23"/>
    <p:sldId id="337" r:id="rId24"/>
    <p:sldId id="33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32B"/>
    <a:srgbClr val="5960FD"/>
    <a:srgbClr val="EAAF07"/>
    <a:srgbClr val="FF621E"/>
    <a:srgbClr val="0087FF"/>
    <a:srgbClr val="4B89F0"/>
    <a:srgbClr val="FF4F69"/>
    <a:srgbClr val="ED5326"/>
    <a:srgbClr val="D94C00"/>
    <a:srgbClr val="CB4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2716" autoAdjust="0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0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94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44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96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73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4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26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68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9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648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09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006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90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16/8/5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0.1</a:t>
            </a:r>
            <a:r>
              <a:rPr kumimoji="1" lang="zh-CN" altLang="en-US" sz="7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7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0.1.1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不同数据源的分类、格式，甚至数值都存在差异，怎么办呢？现在有两个方案：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、针对不同数据源的数据独立建模，一个数据源一套模型，然后对比各个模型，把差异全弄清楚了，再建立一套统一的整合模型。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、先做实验，把所有差异都弄清楚，然后建一套统一的整合模型。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循序渐进，难度逐步增加，可操作性强，但是不必要的过程性开销大。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第一步就很困难，要把所有差异都弄清楚，现阶段基本不可能。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是第一个版本，主要目标是把完整流程都走通，可以容忍一下不完善的地方，后续版本优化、重构，甚至推倒重来。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时间换空间，过程度换复杂度，按方案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做。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数据分类：交易数据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7463"/>
              </p:ext>
            </p:extLst>
          </p:nvPr>
        </p:nvGraphicFramePr>
        <p:xfrm>
          <a:off x="549087" y="2149110"/>
          <a:ext cx="11016835" cy="43747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5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/>
                <a:gridCol w="14813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96521"/>
                <a:gridCol w="60374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4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155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交易数据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大盘指数历史行情数据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指数代码、指数名称、日期、涨跌幅、开盘点位、最高点位、收盘点位、最低点位、成交量、成交金额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664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大盘指数当日行情数据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88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大盘指数实时行情数据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tushare.get_index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kern="120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0517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行情数据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tushare.get_hist_data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股票代码、名称、日期、开盘价、最高价、收盘价、最低价、成交量、成交金额、数据类型（日、周、月、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分钟）。根据数据源的情况，还可能包括：价格变动、涨跌幅、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2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股票代码、名称、日期、涨跌幅、现价、开盘价、最高价、收盘价、最低价、昨日收盘价、成交量、换手率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72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实时交易行情数据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get_today_all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股票代码、名称、日期、时间、涨跌幅、现价、开盘价、最高价、收盘价、最低价、昨日收盘价、成交量、换手率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23622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分笔数据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股票代码、名称、日期、时间、价成交格、价格变动、成交手、成交金额、买卖类型（买盘、卖盘、中性盘）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TICK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get_tick_data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实时分笔（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QUOTE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get_realtime_quotes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时间、开盘价、昨开盘、当前价格、最高价、最低价、竞买价（买一），竞卖价（卖一）、成交量、成交金额、委买一笔数、委买一价格、委买二笔数、委买二价格、委买三笔数、委买三价格、委买四笔数、委买四价格、委买五笔数、委买五价格、委卖一笔数、委卖一价格、委卖二笔数、委卖二价格、委卖三笔数、委卖三价格、委卖四笔数、委卖四价格、委卖五笔数、委卖五价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大单数据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历史大单数据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0267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当日大单数据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</a:t>
                      </a:r>
                      <a:r>
                        <a:rPr lang="en-US" altLang="zh-CN" sz="900" dirty="0" err="1" smtClean="0">
                          <a:solidFill>
                            <a:schemeClr val="bg1"/>
                          </a:solidFill>
                        </a:rPr>
                        <a:t>get_sina_dd</a:t>
                      </a:r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altLang="zh-CN" sz="9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成交手数阈值、股票代码、名称、日期、时间、当前价格、成交手、上一笔价格、卖卖类型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  <a:sym typeface="Wingdings"/>
                        </a:rPr>
                        <a:t>（买盘、卖盘、中性盘）</a:t>
                      </a:r>
                      <a:endParaRPr lang="zh-CN" altLang="en-US" sz="9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数据分类：参考数据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7093"/>
              </p:ext>
            </p:extLst>
          </p:nvPr>
        </p:nvGraphicFramePr>
        <p:xfrm>
          <a:off x="549087" y="2149110"/>
          <a:ext cx="11016837" cy="37042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1981"/>
                <a:gridCol w="1627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216"/>
                <a:gridCol w="5933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9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参考数据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分配预案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tushare.profit_data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股票代码、名称、公布年份、分配年份、公布日期、分红金额（每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股）、转增和送股数（每</a:t>
                      </a:r>
                      <a:r>
                        <a:rPr lang="en-US" altLang="zh-CN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业绩预告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tushare.forecast_data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股票代码、名称、年度、季度、业绩变动类型（预增、预亏、持平）、发布日期、上年同期每股收益、业绩变动范围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限售股解禁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tushare.xsg_data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股票代码、名称、年份、月份、解禁日期、解禁数量、占总盘比率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基金持股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tushare.fund_holdings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股票代码、名称、年份、季度、报告日期，基金家数、基金家数与上期相比（减少、增加）、基金持股数、基金持股数与上期相比、基金持股市值、占流通盘比率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30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新股数据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tushare.new_stocks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股票代码、名称、上网发行日期、上市日期、发行数量、上网发行数量、发行价格、发行市盈率、个人申购上限、募集资金、网上中签率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5294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融资融券汇总数据（沪市）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融资融券明细数据（沪市）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融资融券汇总数据（深市）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tushare.sz_margins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信用交易日期、本日融资余额、本日融资买入额、本日融券余量、本日融券余量金额、本日融券卖出量、本日融资融券余额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融资融券明细数据（深市）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tushare.sz_margin_details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标的代码、名称、信用交易日期、本日融资余额、本日融资买入额、本日融资偿还额、本日融券余量、本日融券卖出量、本日融券偿还量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数据分类：股票分类数据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5331"/>
              </p:ext>
            </p:extLst>
          </p:nvPr>
        </p:nvGraphicFramePr>
        <p:xfrm>
          <a:off x="549087" y="2149110"/>
          <a:ext cx="11016837" cy="41059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705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1016"/>
                <a:gridCol w="1316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6232"/>
                <a:gridCol w="53022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股票分类数据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行业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tushare.get_industry_classified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股票代码、名称、行业名称、行业代码（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概念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tushare.get_concept_classified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股票代码、名称、概念名称、概念代码（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  <a:endParaRPr lang="zh-CN" altLang="en-US" sz="9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地域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tushare.get_area_classified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股票代码、名称、地域名称、地域代码（</a:t>
                      </a:r>
                      <a:r>
                        <a:rPr lang="en-US" altLang="zh-CN" sz="900" b="0" i="0" kern="120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9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中没有该数据，从系统实现角度需要定义一个）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中小板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tushare.get_sme_classified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创业板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tushare.get_gem_classified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风险警示板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tushare.get_st_classified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沪深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300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成分及权重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tushare.get_hs300s()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股票代码、名称、日期、权重</a:t>
                      </a:r>
                      <a:endParaRPr lang="zh-CN" altLang="en-US" sz="9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上证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</a:t>
                      </a: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tushare.get_sz50s()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中证</a:t>
                      </a: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500</a:t>
                      </a: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成分股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tushare.get_zz500s()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暂停上市股票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tushare.get_suspended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股票代码、名称、上市日期、暂停上市日期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终止上市股票</a:t>
                      </a:r>
                      <a:endParaRPr kumimoji="0" lang="en-US" altLang="zh-CN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tushare.get_terminated</a:t>
                      </a:r>
                      <a:r>
                        <a:rPr lang="en-US" altLang="zh-CN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9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股票代码、名称、上市日期、终止上市日期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数据分类：基本面数据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5788"/>
              </p:ext>
            </p:extLst>
          </p:nvPr>
        </p:nvGraphicFramePr>
        <p:xfrm>
          <a:off x="549087" y="2149110"/>
          <a:ext cx="11016837" cy="30293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7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基本面数据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基本信息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tushare.get_stock_basics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股票代码、名称、所属行业、地区、市盈率、流通股本、总股本、总资产、流动资产、固定资产、公积金、每股公积金、每股收益、每股净资产、市净率、上市时间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业绩报告（主表）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tushare.get_report_data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股票代码、名称、年度、季度、发布时间、每股收益、每股收益同比、每股净资产、净资产收益率、每股现金流、净利润、净利润同比、分配方案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盈利能力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tushare.get_profit_data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股票代码、名称、年度、季度、净资产收益率、净利率、毛利率、净利润、每股收益、营业收入、每股主营业务收入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运营能力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tushare.get_operation_data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股票代码、名称、年度、季度、应收账款周转率、应收账款周转天数、库存周转率、库存周转天数、流动资产周转率、流动资产周转天数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成长能力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tushare.get_growth_data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股票代码、名称、年度、季度、主营业务收入增长率、净利润增长率、净资产增长率、总资产增长率、每股收益增长率、股东权益增长率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偿债能力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tushare.get_debtpaying_data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股票代码、名称、年度、季度、流动比率、速动比率、现金比率、利息支付倍数、股东权益比率、股东权益增长率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现金流量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tushare.get_cashflow_data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股票代码、名称、年度、季度、经营现金净流量对销售收入比率、资产经营现金流量回报率、经营现金净流量与净利润的比率、经营现金净流量对负债比率、现金流量比率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数据分类：宏观经济数据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6329"/>
              </p:ext>
            </p:extLst>
          </p:nvPr>
        </p:nvGraphicFramePr>
        <p:xfrm>
          <a:off x="549087" y="2149110"/>
          <a:ext cx="11016837" cy="46956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7280"/>
                <a:gridCol w="110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20824"/>
                <a:gridCol w="57320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11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宏观经济数据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tushare.get_deposit_rate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变动日期、存款种类、利率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贷款利率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tushare.get_loan_rate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执行日期、贷款种类、利率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存款准备金率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tushare.get_rrr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变动日期、调整前存款准备金率、调整后存款准备金率、调整幅度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tushare.get_money_suppy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统计时间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、广义货币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、狭义货币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同比增长，流通中现金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同比增长、活期存款、活期存款同比增加、准货币、准货币同比增长、定期存款、定期存款同比增长、储蓄存款、储蓄存款同比增长、其他存款、其他存款同比增长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货币供应量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年底余额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)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tushare.get_money_supply_bal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统计年度、货币和准货币（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M2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）、货币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、流通中的现金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、活期存款、准货币、定期存款、储蓄存款、其他存款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6576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国内生产总值</a:t>
                      </a:r>
                      <a:b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</a:b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（年度）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tushare.get_gdp_year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、人均国内生产总值、国民生产总值、第一产业、第二产业、工业、建筑业、第三产业、交通运输仓储邮电通信业、批发零售贸易和餐饮业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593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三大需求对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贡献</a:t>
                      </a:r>
                      <a:endParaRPr lang="en-US" altLang="zh-CN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tushare.get_gdp_for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统计年度、最终消费支出贡献率、最终消费支出拉动、资本形成总额贡献率、资本形成总额拉动、货物和服务净出口贡献率、货物和服务净出口拉动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三大产业对</a:t>
                      </a: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GDP</a:t>
                      </a: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拉动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tushare.get_gdp_pull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统计年度、国内生产总值同比增长、第一产业拉动率、第二产业拉动率、其中工业拉动率、第三产业拉动率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三大产业贡献率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tushare.get_gdp_contrib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统计年度、国内生产总值、第一产业贡献率、第二产业贡献率、其中工业贡献率、第三产业贡献率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居民消费价格指数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tushare.get_cpi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统计月份、居民消费价格指数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cpi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47593">
                <a:tc vMerge="1">
                  <a:txBody>
                    <a:bodyPr/>
                    <a:lstStyle/>
                    <a:p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Yuanti SC" charset="-122"/>
                          <a:ea typeface="Yuanti SC" charset="-122"/>
                          <a:cs typeface="Yuanti SC" charset="-122"/>
                        </a:rPr>
                        <a:t>工业品出厂价格指数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tushare.get_ppi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月份、工业品出厂价格指数、生产资料价格指数、采掘工业价格指数、原材料工业价格指数、加工工业价格指数、生活资料价格指数、食品类价格指数、衣物类价格指数、一品日用品价格指数、耐用消费品价格指数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数据分类：新闻事件数据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4813"/>
              </p:ext>
            </p:extLst>
          </p:nvPr>
        </p:nvGraphicFramePr>
        <p:xfrm>
          <a:off x="549087" y="2149110"/>
          <a:ext cx="11016837" cy="144799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0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720"/>
                <a:gridCol w="1115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3392"/>
                <a:gridCol w="565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3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新闻事件数据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即时新闻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tushare.get_latest_news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新闻类别、新闻标题、发布时间、新闻链接、新闻内容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信息地雷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tushare.get_notices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  <a:endParaRPr lang="zh-CN" alt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tushare.notice_content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股票代码、信息标题、信息类型、公告日期、信息内容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URL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新浪股吧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tushare.guba_sina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消息标题、消息内容、发布时间、阅读次数</a:t>
                      </a:r>
                      <a:endParaRPr lang="zh-CN" altLang="en-US" sz="1000" b="0" i="0" kern="120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18553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数据分类：龙虎榜数据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8328"/>
              </p:ext>
            </p:extLst>
          </p:nvPr>
        </p:nvGraphicFramePr>
        <p:xfrm>
          <a:off x="549087" y="2149110"/>
          <a:ext cx="11016837" cy="20509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7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288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龙虎榜数据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每日龙虎榜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tushare.top_list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日期、股票代码、名称、当日涨跌幅、成交额、买入额、买入占总成交比例、卖出额、卖出占总成交比例、上榜原因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个股上榜统计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tushare.cap_tops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统计周期、股票代码、上榜次数、累积购买额、累积卖出额、净额、买入席位数、卖出席位数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营业部上榜统计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tushare.broker_tops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统计周期、营业部、上榜次数、累积购买额、买入席位数、累计卖出额、卖出席位数、买入前三股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机构席位追踪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tushare.inst_tops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统计周期、股票代码、名称、累积买入额、买入次数、累积卖出额、卖出次数、净额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机构成交明细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tushare.inst_detail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股票代码、名称、交易日期、机构席位买入额、机构席位卖出额、类型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9303" y="82669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数据建模：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53" name="Rectangle 2"/>
          <p:cNvSpPr/>
          <p:nvPr/>
        </p:nvSpPr>
        <p:spPr bwMode="auto">
          <a:xfrm>
            <a:off x="549087" y="1488148"/>
            <a:ext cx="11016837" cy="457076"/>
          </a:xfrm>
          <a:prstGeom prst="rect">
            <a:avLst/>
          </a:prstGeom>
          <a:solidFill>
            <a:srgbClr val="EAAF07"/>
          </a:solidFill>
          <a:ln w="38100">
            <a:noFill/>
            <a:miter lim="800000"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/>
        </p:spPr>
        <p:txBody>
          <a:bodyPr vert="horz" wrap="square" lIns="68580" tIns="102875" rIns="68580" bIns="1028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5297" marR="0" lvl="0" indent="-345297" defTabSz="685807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55" name="Rectangle 7"/>
          <p:cNvSpPr/>
          <p:nvPr/>
        </p:nvSpPr>
        <p:spPr>
          <a:xfrm>
            <a:off x="549088" y="1553797"/>
            <a:ext cx="8382002" cy="323491"/>
          </a:xfrm>
          <a:prstGeom prst="rect">
            <a:avLst/>
          </a:prstGeom>
        </p:spPr>
        <p:txBody>
          <a:bodyPr wrap="square" lIns="68583" tIns="34292" rIns="68583" bIns="34292">
            <a:spAutoFit/>
          </a:bodyPr>
          <a:lstStyle/>
          <a:p>
            <a:pPr defTabSz="685807">
              <a:lnSpc>
                <a:spcPct val="90000"/>
              </a:lnSpc>
              <a:spcBef>
                <a:spcPct val="20000"/>
              </a:spcBef>
              <a:buSzPct val="105000"/>
            </a:pP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数据分类</a:t>
            </a:r>
            <a:r>
              <a:rPr lang="zh-CN" altLang="en-US" dirty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：银行间同业拆放</a:t>
            </a:r>
            <a:r>
              <a:rPr lang="zh-CN" altLang="en-US" dirty="0" smtClean="0">
                <a:solidFill>
                  <a:srgbClr val="FFFFFF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利率数据</a:t>
            </a:r>
            <a:endParaRPr lang="en-US" dirty="0">
              <a:solidFill>
                <a:srgbClr val="FFFFFF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aphicFrame>
        <p:nvGraphicFramePr>
          <p:cNvPr id="1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411"/>
              </p:ext>
            </p:extLst>
          </p:nvPr>
        </p:nvGraphicFramePr>
        <p:xfrm>
          <a:off x="549087" y="2149110"/>
          <a:ext cx="11016837" cy="312534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32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7020"/>
                <a:gridCol w="1051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9656"/>
                <a:gridCol w="6006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56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数据大类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数据小类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数据细分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接口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2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银行间同业拆放利率数据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</a:t>
                      </a:r>
                      <a:r>
                        <a:rPr lang="zh-CN" altLang="hu-HU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拆放利率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银行间报价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tushare.shibor_quote_data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kern="120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年份、报价银行名称、隔夜拆放买入价、隔夜拆放卖出价、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个月拆放卖出价、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年拆放买入价、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年拆放卖出价</a:t>
                      </a:r>
                      <a:endParaRPr lang="zh-CN" altLang="en-US" sz="1000" b="0" i="0" kern="120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334224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Shibor均值</a:t>
                      </a:r>
                      <a:endParaRPr lang="en-US" sz="1000" b="0" i="0" dirty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tushare.shibor_ma_data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5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日均价、隔夜拆放利率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周拆放利率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3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6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9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个月拆放利率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日均价、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年拆放利率</a:t>
                      </a:r>
                      <a:r>
                        <a:rPr lang="en-US" altLang="zh-CN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</a:t>
                      </a:r>
                      <a:r>
                        <a:rPr lang="zh-CN" altLang="en-US" sz="1000" b="0" i="0" kern="120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日均价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712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贷款基础利率（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1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年贷款基础利率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1752">
                <a:tc vMerge="1"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均值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tushare.lpr_ma_data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()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数据：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年份、日期、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LPR5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LPR10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日均值、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LPR20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日均值</a:t>
                      </a:r>
                      <a:endParaRPr lang="zh-CN" alt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get_hist_data</a:t>
            </a:r>
            <a:r>
              <a:rPr lang="en-US" altLang="zh-CN" sz="1200" dirty="0">
                <a:solidFill>
                  <a:schemeClr val="bg1"/>
                </a:solidFill>
              </a:rPr>
              <a:t>(code=None,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获取个股历史交易</a:t>
            </a:r>
            <a:r>
              <a:rPr lang="zh-CN" altLang="en-US" sz="1200" dirty="0" smtClean="0">
                <a:solidFill>
                  <a:srgbClr val="FFFF00"/>
                </a:solidFill>
              </a:rPr>
              <a:t>记录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get_tick_data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获取分笔数据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get_today_all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一次性获取最近一个日交易日所有股票的交易数据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get_realtime_quotes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获取实时交易数据 </a:t>
            </a:r>
            <a:r>
              <a:rPr lang="en-US" altLang="zh-CN" sz="1200" dirty="0" smtClean="0">
                <a:solidFill>
                  <a:srgbClr val="FFFF00"/>
                </a:solidFill>
              </a:rPr>
              <a:t>getting </a:t>
            </a:r>
            <a:r>
              <a:rPr lang="en-US" altLang="zh-CN" sz="1200" dirty="0">
                <a:solidFill>
                  <a:srgbClr val="FFFF00"/>
                </a:solidFill>
              </a:rPr>
              <a:t>real time quotes data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(code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autype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qfq</a:t>
            </a:r>
            <a:r>
              <a:rPr lang="en-US" altLang="zh-CN" sz="1200" dirty="0" smtClean="0">
                <a:solidFill>
                  <a:schemeClr val="bg1"/>
                </a:solidFill>
              </a:rPr>
              <a:t>’, </a:t>
            </a:r>
            <a:r>
              <a:rPr lang="en-US" altLang="zh-CN" sz="1200" dirty="0">
                <a:solidFill>
                  <a:schemeClr val="bg1"/>
                </a:solidFill>
              </a:rPr>
              <a:t>index=False,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pause=0.001, </a:t>
            </a:r>
            <a:r>
              <a:rPr lang="en-US" altLang="zh-CN" sz="1200" dirty="0" err="1">
                <a:solidFill>
                  <a:schemeClr val="bg1"/>
                </a:solidFill>
              </a:rPr>
              <a:t>drop_factor</a:t>
            </a:r>
            <a:r>
              <a:rPr lang="en-US" altLang="zh-CN" sz="1200" dirty="0">
                <a:solidFill>
                  <a:schemeClr val="bg1"/>
                </a:solidFill>
              </a:rPr>
              <a:t>=True) </a:t>
            </a:r>
            <a:r>
              <a:rPr lang="zh-CN" altLang="en-US" sz="1200" dirty="0">
                <a:solidFill>
                  <a:srgbClr val="FFFF00"/>
                </a:solidFill>
              </a:rPr>
              <a:t>获取历史复权数据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get_today_ticks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获取当日分笔明细数据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get_index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获取大盘指数行情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get_hists</a:t>
            </a:r>
            <a:r>
              <a:rPr lang="en-US" altLang="zh-CN" sz="1200" dirty="0" smtClean="0">
                <a:solidFill>
                  <a:schemeClr val="bg1"/>
                </a:solidFill>
              </a:rPr>
              <a:t>(symbols</a:t>
            </a:r>
            <a:r>
              <a:rPr lang="en-US" altLang="zh-CN" sz="1200" dirty="0">
                <a:solidFill>
                  <a:schemeClr val="bg1"/>
                </a:solidFill>
              </a:rPr>
              <a:t>, start=None, end=None, </a:t>
            </a:r>
            <a:r>
              <a:rPr lang="en-US" altLang="zh-CN" sz="1200" dirty="0" err="1">
                <a:solidFill>
                  <a:schemeClr val="bg1"/>
                </a:solidFill>
              </a:rPr>
              <a:t>ktype</a:t>
            </a:r>
            <a:r>
              <a:rPr lang="en-US" altLang="zh-CN" sz="1200" dirty="0" smtClean="0">
                <a:solidFill>
                  <a:schemeClr val="bg1"/>
                </a:solidFill>
              </a:rPr>
              <a:t>=‘D’,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批量获取历史行情数据，具体参数和返回数据类型请参考</a:t>
            </a:r>
            <a:r>
              <a:rPr lang="en-US" altLang="zh-CN" sz="1200" dirty="0" err="1">
                <a:solidFill>
                  <a:srgbClr val="FFFF00"/>
                </a:solidFill>
              </a:rPr>
              <a:t>get_hist_data</a:t>
            </a:r>
            <a:r>
              <a:rPr lang="zh-CN" altLang="en-US" sz="1200" dirty="0">
                <a:solidFill>
                  <a:srgbClr val="FFFF00"/>
                </a:solidFill>
              </a:rPr>
              <a:t>接口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get_sina_dd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date=None, </a:t>
            </a:r>
            <a:r>
              <a:rPr lang="en-US" altLang="zh-CN" sz="1200" dirty="0" err="1">
                <a:solidFill>
                  <a:schemeClr val="bg1"/>
                </a:solidFill>
              </a:rPr>
              <a:t>vol</a:t>
            </a:r>
            <a:r>
              <a:rPr lang="en-US" altLang="zh-CN" sz="1200" dirty="0">
                <a:solidFill>
                  <a:schemeClr val="bg1"/>
                </a:solidFill>
              </a:rPr>
              <a:t>=400,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大单数据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get_stock_basics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获取沪深上市公司基本情况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get_report_data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获取业绩报表数据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获取盈利能力数据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get_operation_data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获取营运能力数据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get_growth_data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获取成长能力数据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get_debtpaying_data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获取偿债能力数据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get_cashflow_data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获取现金流量数据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get_gdp_year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获取年度国内生产总值数据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get_gdp_quarter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获取季度国内生产总值数据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get_gdp_for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获取三大需求对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贡献数据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get_gdp_pull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获取三大产业对</a:t>
            </a:r>
            <a:r>
              <a:rPr lang="en-US" altLang="zh-CN" sz="1200" dirty="0">
                <a:solidFill>
                  <a:srgbClr val="FFFF00"/>
                </a:solidFill>
              </a:rPr>
              <a:t>GDP</a:t>
            </a:r>
            <a:r>
              <a:rPr lang="zh-CN" altLang="en-US" sz="1200" dirty="0">
                <a:solidFill>
                  <a:srgbClr val="FFFF00"/>
                </a:solidFill>
              </a:rPr>
              <a:t>拉动数据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get_gdp_contrib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获取三大产业贡献率数据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获取居民消费价格指数数据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get_ppi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获取工业品出厂价格指数数据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get_deposit_rate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get_loan_rate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获取贷款利率数据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get_rrr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获取存款准备金率数据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get_money_supply_bal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获取货币供应量</a:t>
            </a:r>
            <a:r>
              <a:rPr lang="en-US" altLang="zh-CN" sz="1200" dirty="0">
                <a:solidFill>
                  <a:srgbClr val="FFFF00"/>
                </a:solidFill>
              </a:rPr>
              <a:t>(</a:t>
            </a:r>
            <a:r>
              <a:rPr lang="zh-CN" altLang="en-US" sz="1200" dirty="0">
                <a:solidFill>
                  <a:srgbClr val="FFFF00"/>
                </a:solidFill>
              </a:rPr>
              <a:t>年底余额</a:t>
            </a:r>
            <a:r>
              <a:rPr lang="en-US" altLang="zh-CN" sz="1200" dirty="0">
                <a:solidFill>
                  <a:srgbClr val="FFFF00"/>
                </a:solidFill>
              </a:rPr>
              <a:t>)</a:t>
            </a:r>
            <a:r>
              <a:rPr lang="zh-CN" altLang="en-US" sz="1200" dirty="0">
                <a:solidFill>
                  <a:srgbClr val="FFFF00"/>
                </a:solidFill>
              </a:rPr>
              <a:t>数据 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22055"/>
              </p:ext>
            </p:extLst>
          </p:nvPr>
        </p:nvGraphicFramePr>
        <p:xfrm>
          <a:off x="494657" y="1836498"/>
          <a:ext cx="11065972" cy="20055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2016.07.29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完成，完成整体方案、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tushare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数据建模和关键技术的分析，</a:t>
                      </a:r>
                      <a:r>
                        <a:rPr lang="en-US" altLang="zh-CN" sz="1100" b="0" i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Quandl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数据源的设计后续再补充。</a:t>
                      </a: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其他模块的设计等需要做的时候的再补充。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2016.08.05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0.1.1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增加实时数据获取相关设计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get_industry_classified</a:t>
            </a:r>
            <a:r>
              <a:rPr lang="en-US" altLang="zh-CN" sz="1200" dirty="0" smtClean="0">
                <a:solidFill>
                  <a:schemeClr val="bg1"/>
                </a:solidFill>
              </a:rPr>
              <a:t>(standard=‘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sina</a:t>
            </a:r>
            <a:r>
              <a:rPr lang="en-US" altLang="zh-CN" sz="1200" dirty="0" smtClean="0">
                <a:solidFill>
                  <a:schemeClr val="bg1"/>
                </a:solidFill>
              </a:rPr>
              <a:t>’) </a:t>
            </a:r>
            <a:r>
              <a:rPr lang="zh-CN" altLang="en-US" sz="1200" dirty="0">
                <a:solidFill>
                  <a:srgbClr val="FFFF00"/>
                </a:solidFill>
              </a:rPr>
              <a:t>获取行业分类数据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get_concept_classified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获取概念分类数据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get_area_classified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获取地域分类数据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get_gem_classified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获取创业板股票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get_sme_classified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获取中小板股票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get_st_classified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获取风险警示板股票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get_hs300s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获取沪深</a:t>
            </a:r>
            <a:r>
              <a:rPr lang="en-US" altLang="zh-CN" sz="1200" dirty="0">
                <a:solidFill>
                  <a:srgbClr val="FFFF00"/>
                </a:solidFill>
              </a:rPr>
              <a:t>300</a:t>
            </a:r>
            <a:r>
              <a:rPr lang="zh-CN" altLang="en-US" sz="1200" dirty="0">
                <a:solidFill>
                  <a:srgbClr val="FFFF00"/>
                </a:solidFill>
              </a:rPr>
              <a:t>当前成份股及所占权重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get_sz50s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获取上证</a:t>
            </a:r>
            <a:r>
              <a:rPr lang="en-US" altLang="zh-CN" sz="1200" dirty="0">
                <a:solidFill>
                  <a:srgbClr val="FFFF00"/>
                </a:solidFill>
              </a:rPr>
              <a:t>50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get_zz500s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获取中证</a:t>
            </a:r>
            <a:r>
              <a:rPr lang="en-US" altLang="zh-CN" sz="1200" dirty="0">
                <a:solidFill>
                  <a:srgbClr val="FFFF00"/>
                </a:solidFill>
              </a:rPr>
              <a:t>500</a:t>
            </a:r>
            <a:r>
              <a:rPr lang="zh-CN" altLang="en-US" sz="1200" dirty="0">
                <a:solidFill>
                  <a:srgbClr val="FFFF00"/>
                </a:solidFill>
              </a:rPr>
              <a:t>成份</a:t>
            </a:r>
            <a:r>
              <a:rPr lang="zh-CN" altLang="en-US" sz="1200" dirty="0" smtClean="0">
                <a:solidFill>
                  <a:srgbClr val="FFFF00"/>
                </a:solidFill>
              </a:rPr>
              <a:t>股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get_terminated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获取终止上市股票列表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get_suspended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获取暂停上市股票列表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get_latest_news</a:t>
            </a:r>
            <a:r>
              <a:rPr lang="en-US" altLang="zh-CN" sz="1200" dirty="0" smtClean="0">
                <a:solidFill>
                  <a:schemeClr val="bg1"/>
                </a:solidFill>
              </a:rPr>
              <a:t>(top=None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show_content</a:t>
            </a:r>
            <a:r>
              <a:rPr lang="en-US" altLang="zh-CN" sz="1200" dirty="0">
                <a:solidFill>
                  <a:schemeClr val="bg1"/>
                </a:solidFill>
              </a:rPr>
              <a:t>=False)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latest_content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获取即时财经新闻内容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get_notices</a:t>
            </a:r>
            <a:r>
              <a:rPr lang="en-US" altLang="zh-CN" sz="1200" dirty="0" smtClean="0">
                <a:solidFill>
                  <a:schemeClr val="bg1"/>
                </a:solidFill>
              </a:rPr>
              <a:t>(code=None</a:t>
            </a:r>
            <a:r>
              <a:rPr lang="en-US" altLang="zh-CN" sz="1200" dirty="0">
                <a:solidFill>
                  <a:schemeClr val="bg1"/>
                </a:solidFill>
              </a:rPr>
              <a:t>, date=None) </a:t>
            </a:r>
            <a:r>
              <a:rPr lang="zh-CN" altLang="en-US" sz="1200" dirty="0">
                <a:solidFill>
                  <a:srgbClr val="FFFF00"/>
                </a:solidFill>
              </a:rPr>
              <a:t>个股信息地雷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notice_content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获取信息地雷内容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guba_sina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show_content</a:t>
            </a:r>
            <a:r>
              <a:rPr lang="en-US" altLang="zh-CN" sz="1200" dirty="0" smtClean="0">
                <a:solidFill>
                  <a:schemeClr val="bg1"/>
                </a:solidFill>
              </a:rPr>
              <a:t>=False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>
                <a:solidFill>
                  <a:srgbClr val="FFFF00"/>
                </a:solidFill>
              </a:rPr>
              <a:t>sina</a:t>
            </a:r>
            <a:r>
              <a:rPr lang="zh-CN" altLang="en-US" sz="1200" dirty="0">
                <a:solidFill>
                  <a:srgbClr val="FFFF00"/>
                </a:solidFill>
              </a:rPr>
              <a:t>财经股吧首页的重点消息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profit_data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(year=2015</a:t>
            </a:r>
            <a:r>
              <a:rPr lang="en-US" altLang="zh-CN" sz="1200" dirty="0">
                <a:solidFill>
                  <a:schemeClr val="bg1"/>
                </a:solidFill>
              </a:rPr>
              <a:t>, top=25,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获取分配预案数据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forecast_data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quarter) </a:t>
            </a:r>
            <a:r>
              <a:rPr lang="zh-CN" altLang="en-US" sz="1200" dirty="0">
                <a:solidFill>
                  <a:srgbClr val="FFFF00"/>
                </a:solidFill>
              </a:rPr>
              <a:t>获取业绩预告数据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xsg_data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, month=None,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获取限售股解禁数据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fund_holdings</a:t>
            </a:r>
            <a:r>
              <a:rPr lang="en-US" altLang="zh-CN" sz="1200" dirty="0" smtClean="0">
                <a:solidFill>
                  <a:schemeClr val="bg1"/>
                </a:solidFill>
              </a:rPr>
              <a:t>(year</a:t>
            </a:r>
            <a:r>
              <a:rPr lang="en-US" altLang="zh-CN" sz="1200" dirty="0">
                <a:solidFill>
                  <a:schemeClr val="bg1"/>
                </a:solidFill>
              </a:rPr>
              <a:t>, quarter,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获取基金持股数据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new_stocks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获取新股上市数据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获取沪市融资融券数据列表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symbol=‘’, start=‘’, end=‘’,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获取沪市融资融券明细列表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sz_margins</a:t>
            </a:r>
            <a:r>
              <a:rPr lang="en-US" altLang="zh-CN" sz="1200" dirty="0" smtClean="0">
                <a:solidFill>
                  <a:schemeClr val="bg1"/>
                </a:solidFill>
              </a:rPr>
              <a:t>(start=None, end=None,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获取深市融资融券数据列表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sz_margin_details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(date=‘’,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获取深市融资融券明细列表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获取上海银行间同业拆放利率（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）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shibor_quote_data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银行报价数据 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shibor_ma_data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(year=None) </a:t>
            </a:r>
            <a:r>
              <a:rPr lang="zh-CN" altLang="en-US" sz="1200" dirty="0" smtClean="0">
                <a:solidFill>
                  <a:srgbClr val="FFFF00"/>
                </a:solidFill>
              </a:rPr>
              <a:t>获取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Shibor</a:t>
            </a:r>
            <a:r>
              <a:rPr lang="zh-CN" altLang="en-US" sz="1200" dirty="0" smtClean="0">
                <a:solidFill>
                  <a:srgbClr val="FFFF00"/>
                </a:solidFill>
              </a:rPr>
              <a:t>均值数据 </a:t>
            </a:r>
            <a:endParaRPr lang="zh-CN" altLang="en-US" sz="8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725758"/>
            <a:ext cx="107594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Tushare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0.5.0</a:t>
            </a:r>
            <a:r>
              <a:rPr lang="zh-CN" altLang="en-US" sz="20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接口列表：</a:t>
            </a:r>
          </a:p>
          <a:p>
            <a:endParaRPr lang="zh-CN" altLang="en-US" sz="10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r>
              <a:rPr lang="en-US" altLang="zh-CN" sz="1200" dirty="0" err="1">
                <a:solidFill>
                  <a:schemeClr val="bg1"/>
                </a:solidFill>
              </a:rPr>
              <a:t>lpr_data</a:t>
            </a:r>
            <a:r>
              <a:rPr lang="en-US" altLang="zh-CN" sz="1200" dirty="0">
                <a:solidFill>
                  <a:schemeClr val="bg1"/>
                </a:solidFill>
              </a:rPr>
              <a:t>(year=None)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获取贷款基础利率（</a:t>
            </a:r>
            <a:r>
              <a:rPr lang="en-US" altLang="zh-CN" sz="1200" dirty="0">
                <a:solidFill>
                  <a:srgbClr val="FFFF00"/>
                </a:solidFill>
              </a:rPr>
              <a:t>LPR</a:t>
            </a:r>
            <a:r>
              <a:rPr lang="zh-CN" altLang="en-US" sz="1200" dirty="0">
                <a:solidFill>
                  <a:srgbClr val="FFFF00"/>
                </a:solidFill>
              </a:rPr>
              <a:t>）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lpr_ma_data</a:t>
            </a:r>
            <a:r>
              <a:rPr lang="en-US" altLang="zh-CN" sz="1200" dirty="0" smtClean="0">
                <a:solidFill>
                  <a:schemeClr val="bg1"/>
                </a:solidFill>
              </a:rPr>
              <a:t>(year=None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获取贷款基础利率均值数据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top_list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获取每日龙虎榜列表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cap_tops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获取个股上榜统计数据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broker_tops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获取营业部上榜统计数据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inst_tops</a:t>
            </a:r>
            <a:r>
              <a:rPr lang="en-US" altLang="zh-CN" sz="1200" dirty="0" smtClean="0">
                <a:solidFill>
                  <a:schemeClr val="bg1"/>
                </a:solidFill>
              </a:rPr>
              <a:t>(days=5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获取机构席位追踪统计数据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inst_detail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获取最近一个交易日机构席位成交明细统计数据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trade_cal</a:t>
            </a:r>
            <a:r>
              <a:rPr lang="en-US" altLang="zh-CN" sz="1200" dirty="0">
                <a:solidFill>
                  <a:schemeClr val="bg1"/>
                </a:solidFill>
              </a:rPr>
              <a:t>() </a:t>
            </a:r>
            <a:r>
              <a:rPr lang="zh-CN" altLang="en-US" sz="1200" dirty="0">
                <a:solidFill>
                  <a:srgbClr val="FFFF00"/>
                </a:solidFill>
              </a:rPr>
              <a:t>交易日历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endParaRPr lang="zh-CN" altLang="en-US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is_holiday</a:t>
            </a:r>
            <a:r>
              <a:rPr lang="en-US" altLang="zh-CN" sz="1200" dirty="0" smtClean="0">
                <a:solidFill>
                  <a:schemeClr val="bg1"/>
                </a:solidFill>
              </a:rPr>
              <a:t>(date</a:t>
            </a:r>
            <a:r>
              <a:rPr lang="en-US" altLang="zh-CN" sz="1200" dirty="0">
                <a:solidFill>
                  <a:schemeClr val="bg1"/>
                </a:solidFill>
              </a:rPr>
              <a:t>) </a:t>
            </a:r>
            <a:r>
              <a:rPr lang="zh-CN" altLang="en-US" sz="1200" dirty="0">
                <a:solidFill>
                  <a:srgbClr val="FFFF00"/>
                </a:solidFill>
              </a:rPr>
              <a:t>判断是否为交易日，返回</a:t>
            </a:r>
            <a:r>
              <a:rPr lang="en-US" altLang="zh-CN" sz="1200" dirty="0">
                <a:solidFill>
                  <a:srgbClr val="FFFF00"/>
                </a:solidFill>
              </a:rPr>
              <a:t>True or False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realtime_boxoffice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retry_count</a:t>
            </a:r>
            <a:r>
              <a:rPr lang="en-US" altLang="zh-CN" sz="1200" dirty="0" smtClean="0">
                <a:solidFill>
                  <a:schemeClr val="bg1"/>
                </a:solidFill>
              </a:rPr>
              <a:t>=3</a:t>
            </a:r>
            <a:r>
              <a:rPr lang="en-US" altLang="zh-CN" sz="1200" dirty="0">
                <a:solidFill>
                  <a:schemeClr val="bg1"/>
                </a:solidFill>
              </a:rPr>
              <a:t>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获取实时电影票房数据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获取单日电影票房数据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day_cinema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获取影院单日票房排行数据 </a:t>
            </a:r>
            <a:endParaRPr lang="zh-CN" altLang="en-US" sz="1200" dirty="0" smtClean="0">
              <a:solidFill>
                <a:srgbClr val="FFFF00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month_boxoffice</a:t>
            </a:r>
            <a:r>
              <a:rPr lang="en-US" altLang="zh-CN" sz="1200" dirty="0" smtClean="0">
                <a:solidFill>
                  <a:schemeClr val="bg1"/>
                </a:solidFill>
              </a:rPr>
              <a:t>(date=None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retry_count</a:t>
            </a:r>
            <a:r>
              <a:rPr lang="en-US" altLang="zh-CN" sz="1200" dirty="0">
                <a:solidFill>
                  <a:schemeClr val="bg1"/>
                </a:solidFill>
              </a:rPr>
              <a:t>=3, pause=0.001) </a:t>
            </a:r>
            <a:r>
              <a:rPr lang="zh-CN" altLang="en-US" sz="1200" dirty="0">
                <a:solidFill>
                  <a:srgbClr val="FFFF00"/>
                </a:solidFill>
              </a:rPr>
              <a:t>获取单月电影票房数据</a:t>
            </a:r>
            <a:endParaRPr lang="zh-CN" altLang="en-US" sz="12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sz="8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8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1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实时数据：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目前提到的所有数据源：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Quandl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，都没有实时交易数据，数据源非常难找，免费基本不可能，付费的都不好找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通联数据提供了付费的实时数据，￥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元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月。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mall.datayes.com</a:t>
            </a:r>
            <a:r>
              <a:rPr lang="en-US" altLang="zh-CN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datapreview</a:t>
            </a:r>
            <a:r>
              <a:rPr lang="en-US" altLang="zh-CN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/91?lang=</a:t>
            </a:r>
            <a:r>
              <a:rPr lang="en-US" altLang="zh-CN" dirty="0" err="1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zh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/>
            </a:r>
            <a:b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数据库设计：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数据源不同，数据建模不同，所以数据库设计在大方向相同的前提下，也会存在细节上的不同。设计需要满足的主要指标是大数据存储和访问。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303" y="3637253"/>
            <a:ext cx="107594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项目方案：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与数据建模处理方式相同，每个数据源单独建一个数据库系统。</a:t>
            </a:r>
            <a:b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</a:br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175040"/>
            <a:ext cx="107594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关键问题分析：数据有多大？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数据会有多大？初步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分析：目前看，数据都是以股票为单位划分的，每支股票有自己的行情、基本面、信息面数据，现在通过</a:t>
            </a:r>
            <a:r>
              <a:rPr lang="en-US" altLang="zh-CN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接口能查到基本信息的沪深两市共有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支。每支股票最大的单类数据来自分笔交易，</a:t>
            </a:r>
            <a:r>
              <a:rPr lang="en-US" altLang="zh-CN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tushare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查询的分笔交易接口返回的数据时间间隔为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秒，每分钟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条，粗略计算一下：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4860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个交易日的分笔数据：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14,094,000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106,920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2900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个月的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310,068,000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支股票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1,283,040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支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股票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年的分笔数据：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18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60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4.5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22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12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2900</a:t>
            </a:r>
            <a:r>
              <a:rPr lang="zh-CN" altLang="en-US" sz="1400" dirty="0" smtClean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=</a:t>
            </a:r>
            <a:r>
              <a:rPr lang="zh-CN" altLang="en-US" sz="1400" dirty="0">
                <a:solidFill>
                  <a:srgbClr val="FFFF00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3,720,816,000</a:t>
            </a:r>
            <a:r>
              <a:rPr lang="zh-CN" altLang="en-US" sz="1400" dirty="0" smtClean="0">
                <a:solidFill>
                  <a:srgbClr val="ED532B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lang="en-US" altLang="zh-CN" sz="1400" dirty="0" smtClean="0">
              <a:solidFill>
                <a:srgbClr val="ED532B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支股票一天的分笔数据就超过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1400</a:t>
            </a:r>
            <a:r>
              <a:rPr lang="zh-CN" altLang="en-US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万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行，显然得分表，每支股票的分笔信息为</a:t>
            </a:r>
            <a:r>
              <a:rPr lang="en-US" altLang="zh-CN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张表，这么处理光分笔数据就有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张表，其他行情信息也会独立成表，各类信息加起来会有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n&gt;3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rgbClr val="ED532B"/>
                </a:solidFill>
                <a:latin typeface="Yuanti SC Light" charset="-122"/>
                <a:ea typeface="Yuanti SC Light" charset="-122"/>
                <a:cs typeface="Yuanti SC Light" charset="-122"/>
              </a:rPr>
              <a:t>8700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张表，如果技术指标也独立成表，那表的数量将会是个天文数字，所以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RMDB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可能不是个好主意。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最近发现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在科学计算研究方面应用很广泛，处理大数据性能很好，比较适合存储结构化的弱关系数据。如果使用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存储，每支股票一个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，只有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2900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，每个顶层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下面分类保存历史行情、分笔、大单、基本面、信息面等各类数据。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将采用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HDF5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存储股票数据。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5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95426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设计方案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924849"/>
            <a:ext cx="6216441" cy="47088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项目背景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303" y="1066180"/>
            <a:ext cx="1075944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项目背景：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是整个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项目的第一个版本，力求以尽可能小的代价，聚焦于量化投资的研究实际需要，尽可能快的满足量化投资策略研究的核心需求，建立一个理论验证框架，实现基础研究和回测验证功能，为后续版本提供技术实现的参考。只要存在更为简单和经济的选择，我们就会回避更复杂的技术和架构，把精力集中在量化投资业务本身，而非软件技术。</a:t>
            </a: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希望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除了告诉我们什么是可行的之外，还能告诉我们什么是不可行的。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设计方案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354669"/>
            <a:ext cx="5932361" cy="168967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建模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实时数据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数据库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设计</a:t>
            </a:r>
            <a:endParaRPr lang="zh-CN" altLang="en-US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7" name="文本框 46"/>
          <p:cNvSpPr txBox="1"/>
          <p:nvPr/>
        </p:nvSpPr>
        <p:spPr>
          <a:xfrm>
            <a:off x="1379639" y="1689776"/>
            <a:ext cx="240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dirty="0" smtClean="0">
                <a:solidFill>
                  <a:srgbClr val="0070C0"/>
                </a:solidFill>
              </a:rPr>
              <a:t>Stellar</a:t>
            </a:r>
            <a:r>
              <a:rPr kumimoji="1" lang="zh-CN" altLang="en-US" sz="3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3000" dirty="0" smtClean="0">
                <a:solidFill>
                  <a:srgbClr val="0070C0"/>
                </a:solidFill>
              </a:rPr>
              <a:t>0.1</a:t>
            </a:r>
            <a:endParaRPr kumimoji="1" lang="zh-CN" altLang="en-US" sz="3000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30829" y="1449017"/>
            <a:ext cx="205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0.1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1409150" y="2431236"/>
            <a:ext cx="8506529" cy="285304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1409150" y="3153351"/>
            <a:ext cx="8506532" cy="303319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3886200" y="3554173"/>
            <a:ext cx="1815445" cy="31916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030258" y="3562992"/>
            <a:ext cx="1886654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1409150" y="3562992"/>
            <a:ext cx="2189797" cy="31034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3655930" y="5092020"/>
            <a:ext cx="6259749" cy="673034"/>
          </a:xfrm>
          <a:prstGeom prst="rect">
            <a:avLst/>
          </a:prstGeom>
          <a:solidFill>
            <a:srgbClr val="0087FF">
              <a:alpha val="46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8245525" y="3554173"/>
            <a:ext cx="1670159" cy="30922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1409150" y="3975416"/>
            <a:ext cx="8506532" cy="298270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578227" y="4337785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737858" y="5287473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866727" y="5284659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974625" y="5284658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737857" y="6107361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866728" y="6104276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8009885" y="6104275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10659110" y="5182922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1409151" y="1986087"/>
            <a:ext cx="8506528" cy="330141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整体框架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590692" y="2782828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659110" y="3316998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659110" y="3768702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10179015" y="3464310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10179015" y="5163668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1409150" y="4733711"/>
            <a:ext cx="8506531" cy="263470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150" y="1954557"/>
            <a:ext cx="892693" cy="3816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stl_utils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214311" y="1532996"/>
            <a:ext cx="11799013" cy="4424892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8545" y="1554016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09150" y="6090733"/>
            <a:ext cx="2125475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</a:rPr>
              <a:t>通联数据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3"/>
          <p:cNvSpPr/>
          <p:nvPr/>
        </p:nvSpPr>
        <p:spPr>
          <a:xfrm>
            <a:off x="1402453" y="5092019"/>
            <a:ext cx="2132172" cy="678818"/>
          </a:xfrm>
          <a:prstGeom prst="rect">
            <a:avLst/>
          </a:prstGeom>
          <a:solidFill>
            <a:srgbClr val="5960F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stl_realtime_data_manager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4" name="Down Arrow 7"/>
          <p:cNvSpPr/>
          <p:nvPr/>
        </p:nvSpPr>
        <p:spPr bwMode="auto">
          <a:xfrm rot="10800000">
            <a:off x="2347547" y="5834852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4481157" y="583961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6606937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801893" y="5841113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4465</Words>
  <Application>Microsoft Macintosh PowerPoint</Application>
  <PresentationFormat>宽屏</PresentationFormat>
  <Paragraphs>524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Calibri</vt:lpstr>
      <vt:lpstr>Calibri Light</vt:lpstr>
      <vt:lpstr>Segoe UI</vt:lpstr>
      <vt:lpstr>Segoe UI Semibold</vt:lpstr>
      <vt:lpstr>Wingdings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773</cp:revision>
  <dcterms:created xsi:type="dcterms:W3CDTF">2016-07-16T06:00:02Z</dcterms:created>
  <dcterms:modified xsi:type="dcterms:W3CDTF">2016-08-05T06:39:25Z</dcterms:modified>
</cp:coreProperties>
</file>