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462" r:id="rId71"/>
    <p:sldId id="463" r:id="rId72"/>
    <p:sldId id="464" r:id="rId73"/>
    <p:sldId id="466" r:id="rId74"/>
    <p:sldId id="465" r:id="rId75"/>
    <p:sldId id="475" r:id="rId76"/>
    <p:sldId id="470" r:id="rId77"/>
    <p:sldId id="477" r:id="rId78"/>
    <p:sldId id="478" r:id="rId79"/>
    <p:sldId id="479" r:id="rId80"/>
    <p:sldId id="480" r:id="rId81"/>
    <p:sldId id="481" r:id="rId82"/>
    <p:sldId id="349"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F0"/>
    <a:srgbClr val="0087FF"/>
    <a:srgbClr val="ED532B"/>
    <a:srgbClr val="CB4423"/>
    <a:srgbClr val="FF4F69"/>
    <a:srgbClr val="5960FD"/>
    <a:srgbClr val="EAAF07"/>
    <a:srgbClr val="FF621E"/>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7"/>
    <p:restoredTop sz="92705" autoAdjust="0"/>
  </p:normalViewPr>
  <p:slideViewPr>
    <p:cSldViewPr snapToGrid="0" snapToObjects="1">
      <p:cViewPr varScale="1">
        <p:scale>
          <a:sx n="105" d="100"/>
          <a:sy n="105" d="100"/>
        </p:scale>
        <p:origin x="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490116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61</a:t>
            </a:fld>
            <a:endParaRPr kumimoji="1" lang="zh-CN" altLang="en-US"/>
          </a:p>
        </p:txBody>
      </p:sp>
    </p:spTree>
    <p:extLst>
      <p:ext uri="{BB962C8B-B14F-4D97-AF65-F5344CB8AC3E}">
        <p14:creationId xmlns:p14="http://schemas.microsoft.com/office/powerpoint/2010/main" val="787634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62</a:t>
            </a:fld>
            <a:endParaRPr kumimoji="1" lang="zh-CN" altLang="en-US"/>
          </a:p>
        </p:txBody>
      </p:sp>
    </p:spTree>
    <p:extLst>
      <p:ext uri="{BB962C8B-B14F-4D97-AF65-F5344CB8AC3E}">
        <p14:creationId xmlns:p14="http://schemas.microsoft.com/office/powerpoint/2010/main" val="15736671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63</a:t>
            </a:fld>
            <a:endParaRPr kumimoji="1" lang="zh-CN" altLang="en-US"/>
          </a:p>
        </p:txBody>
      </p:sp>
    </p:spTree>
    <p:extLst>
      <p:ext uri="{BB962C8B-B14F-4D97-AF65-F5344CB8AC3E}">
        <p14:creationId xmlns:p14="http://schemas.microsoft.com/office/powerpoint/2010/main" val="355904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64</a:t>
            </a:fld>
            <a:endParaRPr kumimoji="1" lang="zh-CN" altLang="en-US"/>
          </a:p>
        </p:txBody>
      </p:sp>
    </p:spTree>
    <p:extLst>
      <p:ext uri="{BB962C8B-B14F-4D97-AF65-F5344CB8AC3E}">
        <p14:creationId xmlns:p14="http://schemas.microsoft.com/office/powerpoint/2010/main" val="6662912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65</a:t>
            </a:fld>
            <a:endParaRPr kumimoji="1" lang="zh-CN" altLang="en-US"/>
          </a:p>
        </p:txBody>
      </p:sp>
    </p:spTree>
    <p:extLst>
      <p:ext uri="{BB962C8B-B14F-4D97-AF65-F5344CB8AC3E}">
        <p14:creationId xmlns:p14="http://schemas.microsoft.com/office/powerpoint/2010/main" val="150565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66</a:t>
            </a:fld>
            <a:endParaRPr kumimoji="1" lang="zh-CN" altLang="en-US"/>
          </a:p>
        </p:txBody>
      </p:sp>
    </p:spTree>
    <p:extLst>
      <p:ext uri="{BB962C8B-B14F-4D97-AF65-F5344CB8AC3E}">
        <p14:creationId xmlns:p14="http://schemas.microsoft.com/office/powerpoint/2010/main" val="17421465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67</a:t>
            </a:fld>
            <a:endParaRPr kumimoji="1" lang="zh-CN" altLang="en-US"/>
          </a:p>
        </p:txBody>
      </p:sp>
    </p:spTree>
    <p:extLst>
      <p:ext uri="{BB962C8B-B14F-4D97-AF65-F5344CB8AC3E}">
        <p14:creationId xmlns:p14="http://schemas.microsoft.com/office/powerpoint/2010/main" val="115870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68</a:t>
            </a:fld>
            <a:endParaRPr kumimoji="1" lang="zh-CN" altLang="en-US"/>
          </a:p>
        </p:txBody>
      </p:sp>
    </p:spTree>
    <p:extLst>
      <p:ext uri="{BB962C8B-B14F-4D97-AF65-F5344CB8AC3E}">
        <p14:creationId xmlns:p14="http://schemas.microsoft.com/office/powerpoint/2010/main" val="857758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69</a:t>
            </a:fld>
            <a:endParaRPr kumimoji="1" lang="zh-CN" altLang="en-US"/>
          </a:p>
        </p:txBody>
      </p:sp>
    </p:spTree>
    <p:extLst>
      <p:ext uri="{BB962C8B-B14F-4D97-AF65-F5344CB8AC3E}">
        <p14:creationId xmlns:p14="http://schemas.microsoft.com/office/powerpoint/2010/main" val="1351523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70</a:t>
            </a:fld>
            <a:endParaRPr kumimoji="1" lang="zh-CN" altLang="en-US"/>
          </a:p>
        </p:txBody>
      </p:sp>
    </p:spTree>
    <p:extLst>
      <p:ext uri="{BB962C8B-B14F-4D97-AF65-F5344CB8AC3E}">
        <p14:creationId xmlns:p14="http://schemas.microsoft.com/office/powerpoint/2010/main" val="6374398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71</a:t>
            </a:fld>
            <a:endParaRPr kumimoji="1" lang="zh-CN" altLang="en-US"/>
          </a:p>
        </p:txBody>
      </p:sp>
    </p:spTree>
    <p:extLst>
      <p:ext uri="{BB962C8B-B14F-4D97-AF65-F5344CB8AC3E}">
        <p14:creationId xmlns:p14="http://schemas.microsoft.com/office/powerpoint/2010/main" val="816259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72</a:t>
            </a:fld>
            <a:endParaRPr kumimoji="1" lang="zh-CN" altLang="en-US"/>
          </a:p>
        </p:txBody>
      </p:sp>
    </p:spTree>
    <p:extLst>
      <p:ext uri="{BB962C8B-B14F-4D97-AF65-F5344CB8AC3E}">
        <p14:creationId xmlns:p14="http://schemas.microsoft.com/office/powerpoint/2010/main" val="3520613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73</a:t>
            </a:fld>
            <a:endParaRPr kumimoji="1" lang="zh-CN" altLang="en-US"/>
          </a:p>
        </p:txBody>
      </p:sp>
    </p:spTree>
    <p:extLst>
      <p:ext uri="{BB962C8B-B14F-4D97-AF65-F5344CB8AC3E}">
        <p14:creationId xmlns:p14="http://schemas.microsoft.com/office/powerpoint/2010/main" val="836458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74</a:t>
            </a:fld>
            <a:endParaRPr kumimoji="1" lang="zh-CN" altLang="en-US"/>
          </a:p>
        </p:txBody>
      </p:sp>
    </p:spTree>
    <p:extLst>
      <p:ext uri="{BB962C8B-B14F-4D97-AF65-F5344CB8AC3E}">
        <p14:creationId xmlns:p14="http://schemas.microsoft.com/office/powerpoint/2010/main" val="15549027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75</a:t>
            </a:fld>
            <a:endParaRPr kumimoji="1" lang="zh-CN" altLang="en-US"/>
          </a:p>
        </p:txBody>
      </p:sp>
    </p:spTree>
    <p:extLst>
      <p:ext uri="{BB962C8B-B14F-4D97-AF65-F5344CB8AC3E}">
        <p14:creationId xmlns:p14="http://schemas.microsoft.com/office/powerpoint/2010/main" val="1445217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76</a:t>
            </a:fld>
            <a:endParaRPr kumimoji="1" lang="zh-CN" altLang="en-US"/>
          </a:p>
        </p:txBody>
      </p:sp>
    </p:spTree>
    <p:extLst>
      <p:ext uri="{BB962C8B-B14F-4D97-AF65-F5344CB8AC3E}">
        <p14:creationId xmlns:p14="http://schemas.microsoft.com/office/powerpoint/2010/main" val="1523641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77</a:t>
            </a:fld>
            <a:endParaRPr kumimoji="1" lang="zh-CN" altLang="en-US"/>
          </a:p>
        </p:txBody>
      </p:sp>
    </p:spTree>
    <p:extLst>
      <p:ext uri="{BB962C8B-B14F-4D97-AF65-F5344CB8AC3E}">
        <p14:creationId xmlns:p14="http://schemas.microsoft.com/office/powerpoint/2010/main" val="12520925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78</a:t>
            </a:fld>
            <a:endParaRPr kumimoji="1" lang="zh-CN" altLang="en-US"/>
          </a:p>
        </p:txBody>
      </p:sp>
    </p:spTree>
    <p:extLst>
      <p:ext uri="{BB962C8B-B14F-4D97-AF65-F5344CB8AC3E}">
        <p14:creationId xmlns:p14="http://schemas.microsoft.com/office/powerpoint/2010/main" val="2303630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79</a:t>
            </a:fld>
            <a:endParaRPr kumimoji="1" lang="zh-CN" altLang="en-US"/>
          </a:p>
        </p:txBody>
      </p:sp>
    </p:spTree>
    <p:extLst>
      <p:ext uri="{BB962C8B-B14F-4D97-AF65-F5344CB8AC3E}">
        <p14:creationId xmlns:p14="http://schemas.microsoft.com/office/powerpoint/2010/main" val="43086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80</a:t>
            </a:fld>
            <a:endParaRPr kumimoji="1" lang="zh-CN" altLang="en-US"/>
          </a:p>
        </p:txBody>
      </p:sp>
    </p:spTree>
    <p:extLst>
      <p:ext uri="{BB962C8B-B14F-4D97-AF65-F5344CB8AC3E}">
        <p14:creationId xmlns:p14="http://schemas.microsoft.com/office/powerpoint/2010/main" val="7661856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81</a:t>
            </a:fld>
            <a:endParaRPr kumimoji="1" lang="zh-CN" altLang="en-US"/>
          </a:p>
        </p:txBody>
      </p:sp>
    </p:spTree>
    <p:extLst>
      <p:ext uri="{BB962C8B-B14F-4D97-AF65-F5344CB8AC3E}">
        <p14:creationId xmlns:p14="http://schemas.microsoft.com/office/powerpoint/2010/main" val="595322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82</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a:t>
            </a:r>
            <a:r>
              <a:rPr lang="zh-CN" altLang="en-US" sz="1600" dirty="0" smtClean="0">
                <a:solidFill>
                  <a:schemeClr val="bg1"/>
                </a:solidFill>
                <a:latin typeface="Yuanti SC Light" charset="-122"/>
                <a:ea typeface="Yuanti SC Light" charset="-122"/>
                <a:cs typeface="Yuanti SC Light" charset="-122"/>
              </a:rPr>
              <a:t>你算法</a:t>
            </a:r>
            <a:r>
              <a:rPr lang="zh-CN" altLang="en-US" sz="1600" dirty="0">
                <a:solidFill>
                  <a:schemeClr val="bg1"/>
                </a:solidFill>
                <a:latin typeface="Yuanti SC Light" charset="-122"/>
                <a:ea typeface="Yuanti SC Light" charset="-122"/>
                <a:cs typeface="Yuanti SC Light" charset="-122"/>
              </a:rPr>
              <a:t>的所有</a:t>
            </a:r>
            <a:r>
              <a:rPr lang="zh-CN" altLang="en-US" sz="1600" dirty="0" smtClean="0">
                <a:solidFill>
                  <a:schemeClr val="bg1"/>
                </a:solidFill>
                <a:latin typeface="Yuanti SC Light" charset="-122"/>
                <a:ea typeface="Yuanti SC Light" charset="-122"/>
                <a:cs typeface="Yuanti SC Light" charset="-122"/>
              </a:rPr>
              <a:t>其他方法之间传递。</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00718695"/>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2308522">
                  <a:extLst>
                    <a:ext uri="{9D8B030D-6E8A-4147-A177-3AD203B41FA5}">
                      <a16:colId xmlns:a16="http://schemas.microsoft.com/office/drawing/2014/main" xmlns=""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a:t>
            </a:r>
            <a:r>
              <a:rPr lang="zh-CN" altLang="en-US" sz="1600" dirty="0" smtClean="0">
                <a:solidFill>
                  <a:schemeClr val="bg1"/>
                </a:solidFill>
                <a:latin typeface="Yuanti SC Light" charset="-122"/>
                <a:ea typeface="Yuanti SC Light" charset="-122"/>
                <a:cs typeface="Yuanti SC Light" charset="-122"/>
              </a:rPr>
              <a:t>方法调用</a:t>
            </a:r>
            <a:r>
              <a:rPr lang="zh-CN" altLang="en-US" sz="1600" dirty="0">
                <a:solidFill>
                  <a:schemeClr val="bg1"/>
                </a:solidFill>
                <a:latin typeface="Yuanti SC Light" charset="-122"/>
                <a:ea typeface="Yuanti SC Light" charset="-122"/>
                <a:cs typeface="Yuanti SC Light" charset="-122"/>
              </a:rPr>
              <a:t>。策略具体逻辑可在该方法内实现，包括交易信号的产生、订单的创建等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smtClean="0">
                <a:solidFill>
                  <a:schemeClr val="bg1"/>
                </a:solidFill>
                <a:latin typeface="Yuanti SC Light" charset="-122"/>
                <a:ea typeface="Yuanti SC Light" charset="-122"/>
                <a:cs typeface="Yuanti SC Light" charset="-122"/>
              </a:rPr>
              <a:t>bar_dict</a:t>
            </a:r>
            <a:r>
              <a:rPr lang="zh-CN" altLang="en-US" sz="1600" dirty="0" smtClean="0">
                <a:solidFill>
                  <a:schemeClr val="bg1"/>
                </a:solidFill>
                <a:latin typeface="Yuanti SC Light" charset="-122"/>
                <a:ea typeface="Yuanti SC Light" charset="-122"/>
                <a:cs typeface="Yuanti SC Light" charset="-122"/>
              </a:rPr>
              <a:t>日期的收盘价</a:t>
            </a:r>
            <a:r>
              <a:rPr lang="zh-CN" altLang="en-US" sz="1600" dirty="0">
                <a:solidFill>
                  <a:schemeClr val="bg1"/>
                </a:solidFill>
                <a:latin typeface="Yuanti SC Light" charset="-122"/>
                <a:ea typeface="Yuanti SC Light" charset="-122"/>
                <a:cs typeface="Yuanti SC Light" charset="-122"/>
              </a:rPr>
              <a:t>加</a:t>
            </a:r>
            <a:r>
              <a:rPr lang="zh-CN" altLang="en-US" sz="1600" dirty="0" smtClean="0">
                <a:solidFill>
                  <a:schemeClr val="bg1"/>
                </a:solidFill>
                <a:latin typeface="Yuanti SC Light" charset="-122"/>
                <a:ea typeface="Yuanti SC Light" charset="-122"/>
                <a:cs typeface="Yuanti SC Light" charset="-122"/>
              </a:rPr>
              <a:t>滑点影响</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a:t>
            </a:r>
            <a:r>
              <a:rPr lang="zh-CN" altLang="en-US" sz="1600" dirty="0" smtClean="0">
                <a:solidFill>
                  <a:schemeClr val="bg1"/>
                </a:solidFill>
                <a:latin typeface="Yuanti SC Light" charset="-122"/>
                <a:ea typeface="Yuanti SC Light" charset="-122"/>
                <a:cs typeface="Yuanti SC Light" charset="-122"/>
              </a:rPr>
              <a:t>落单。</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a:t>
            </a:r>
            <a:r>
              <a:rPr lang="zh-CN" altLang="en-US" sz="1600" dirty="0" smtClean="0">
                <a:solidFill>
                  <a:schemeClr val="bg1"/>
                </a:solidFill>
                <a:latin typeface="Yuanti SC Light" charset="-122"/>
                <a:ea typeface="Yuanti SC Light" charset="-122"/>
                <a:cs typeface="Yuanti SC Light" charset="-122"/>
              </a:rPr>
              <a:t>交易。</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66203996"/>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来获取。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a:t>
            </a:r>
            <a:r>
              <a:rPr lang="zh-CN" altLang="en-US" sz="1600" dirty="0" smtClean="0">
                <a:solidFill>
                  <a:schemeClr val="bg1"/>
                </a:solidFill>
                <a:latin typeface="Yuanti SC Light" charset="-122"/>
                <a:ea typeface="Yuanti SC Light" charset="-122"/>
                <a:cs typeface="Yuanti SC Light" charset="-122"/>
              </a:rPr>
              <a:t>函数，每天</a:t>
            </a:r>
            <a:r>
              <a:rPr lang="zh-CN" altLang="en-US" sz="1600" dirty="0">
                <a:solidFill>
                  <a:schemeClr val="bg1"/>
                </a:solidFill>
                <a:latin typeface="Yuanti SC Light" charset="-122"/>
                <a:ea typeface="Yuanti SC Light" charset="-122"/>
                <a:cs typeface="Yuanti SC Light" charset="-122"/>
              </a:rPr>
              <a:t>在市场开始前会被调用。</a:t>
            </a:r>
            <a:r>
              <a:rPr lang="zh-CN" altLang="en-US" sz="1600" dirty="0" smtClean="0">
                <a:solidFill>
                  <a:schemeClr val="bg1"/>
                </a:solidFill>
                <a:latin typeface="Yuanti SC Light" charset="-122"/>
                <a:ea typeface="Yuanti SC Light" charset="-122"/>
                <a:cs typeface="Yuanti SC Light" charset="-122"/>
              </a:rPr>
              <a:t>不能在</a:t>
            </a:r>
            <a:r>
              <a:rPr lang="zh-CN" altLang="en-US" sz="1600" dirty="0">
                <a:solidFill>
                  <a:schemeClr val="bg1"/>
                </a:solidFill>
                <a:latin typeface="Yuanti SC Light" charset="-122"/>
                <a:ea typeface="Yuanti SC Light" charset="-122"/>
                <a:cs typeface="Yuanti SC Light" charset="-122"/>
              </a:rPr>
              <a:t>这个函数中发送订单（即</a:t>
            </a:r>
            <a:r>
              <a:rPr lang="zh-CN" altLang="en-US" sz="1600" dirty="0" smtClean="0">
                <a:solidFill>
                  <a:schemeClr val="bg1"/>
                </a:solidFill>
                <a:latin typeface="Yuanti SC Light" charset="-122"/>
                <a:ea typeface="Yuanti SC Light" charset="-122"/>
                <a:cs typeface="Yuanti SC Light" charset="-122"/>
              </a:rPr>
              <a:t>不能调用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7068302"/>
              </p:ext>
            </p:extLst>
          </p:nvPr>
        </p:nvGraphicFramePr>
        <p:xfrm>
          <a:off x="486173" y="316195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来访问。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4937270"/>
              </p:ext>
            </p:extLst>
          </p:nvPr>
        </p:nvGraphicFramePr>
        <p:xfrm>
          <a:off x="486173" y="314163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6134768"/>
              </p:ext>
            </p:extLst>
          </p:nvPr>
        </p:nvGraphicFramePr>
        <p:xfrm>
          <a:off x="486173" y="467557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a:t>
            </a:r>
            <a:r>
              <a:rPr lang="zh-CN" altLang="en-US" sz="1600" dirty="0" smtClean="0">
                <a:solidFill>
                  <a:schemeClr val="bg1"/>
                </a:solidFill>
                <a:latin typeface="Yuanti SC Light" charset="-122"/>
                <a:ea typeface="Yuanti SC Light" charset="-122"/>
                <a:cs typeface="Yuanti SC Light" charset="-122"/>
              </a:rPr>
              <a:t>。如果</a:t>
            </a:r>
            <a:r>
              <a:rPr lang="zh-CN" altLang="en-US" sz="1600" dirty="0">
                <a:solidFill>
                  <a:schemeClr val="bg1"/>
                </a:solidFill>
                <a:latin typeface="Yuanti SC Light" charset="-122"/>
                <a:ea typeface="Yuanti SC Light" charset="-122"/>
                <a:cs typeface="Yuanti SC Light" charset="-122"/>
              </a:rPr>
              <a:t>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1812461"/>
              </p:ext>
            </p:extLst>
          </p:nvPr>
        </p:nvGraphicFramePr>
        <p:xfrm>
          <a:off x="486173" y="317211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34561080"/>
              </p:ext>
            </p:extLst>
          </p:nvPr>
        </p:nvGraphicFramePr>
        <p:xfrm>
          <a:off x="486173" y="456690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使用指定的金额买入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a:t>
            </a:r>
            <a:r>
              <a:rPr lang="zh-CN" altLang="en-US" sz="1600" dirty="0" smtClean="0">
                <a:solidFill>
                  <a:schemeClr val="bg1"/>
                </a:solidFill>
                <a:latin typeface="Yuanti SC Light" charset="-122"/>
                <a:ea typeface="Yuanti SC Light" charset="-122"/>
                <a:cs typeface="Yuanti SC Light" charset="-122"/>
              </a:rPr>
              <a:t>，正数</a:t>
            </a:r>
            <a:r>
              <a:rPr lang="zh-CN" altLang="en-US" sz="1600" dirty="0">
                <a:solidFill>
                  <a:schemeClr val="bg1"/>
                </a:solidFill>
                <a:latin typeface="Yuanti SC Light" charset="-122"/>
                <a:ea typeface="Yuanti SC Light" charset="-122"/>
                <a:cs typeface="Yuanti SC Light" charset="-122"/>
              </a:rPr>
              <a:t>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当</a:t>
            </a:r>
            <a:r>
              <a:rPr lang="zh-CN" altLang="en-US" sz="1600" dirty="0" smtClean="0">
                <a:solidFill>
                  <a:schemeClr val="bg1"/>
                </a:solidFill>
                <a:latin typeface="Yuanti SC Light" charset="-122"/>
                <a:ea typeface="Yuanti SC Light" charset="-122"/>
                <a:cs typeface="Yuanti SC Light" charset="-122"/>
              </a:rPr>
              <a:t>提交</a:t>
            </a:r>
            <a:r>
              <a:rPr lang="zh-CN" altLang="en-US" sz="1600" dirty="0">
                <a:solidFill>
                  <a:schemeClr val="bg1"/>
                </a:solidFill>
                <a:latin typeface="Yuanti SC Light" charset="-122"/>
                <a:ea typeface="Yuanti SC Light" charset="-122"/>
                <a:cs typeface="Yuanti SC Light" charset="-122"/>
              </a:rPr>
              <a:t>一个卖单时，该方法代表的意义</a:t>
            </a:r>
            <a:r>
              <a:rPr lang="zh-CN" altLang="en-US" sz="1600" dirty="0" smtClean="0">
                <a:solidFill>
                  <a:schemeClr val="bg1"/>
                </a:solidFill>
                <a:latin typeface="Yuanti SC Light" charset="-122"/>
                <a:ea typeface="Yuanti SC Light" charset="-122"/>
                <a:cs typeface="Yuanti SC Light" charset="-122"/>
              </a:rPr>
              <a:t>是通过</a:t>
            </a:r>
            <a:r>
              <a:rPr lang="zh-CN" altLang="en-US" sz="1600" dirty="0">
                <a:solidFill>
                  <a:schemeClr val="bg1"/>
                </a:solidFill>
                <a:latin typeface="Yuanti SC Light" charset="-122"/>
                <a:ea typeface="Yuanti SC Light" charset="-122"/>
                <a:cs typeface="Yuanti SC Light" charset="-122"/>
              </a:rPr>
              <a:t>卖出该股票套现的金额。如果金额超出</a:t>
            </a:r>
            <a:r>
              <a:rPr lang="zh-CN" altLang="en-US" sz="1600" dirty="0" smtClean="0">
                <a:solidFill>
                  <a:schemeClr val="bg1"/>
                </a:solidFill>
                <a:latin typeface="Yuanti SC Light" charset="-122"/>
                <a:ea typeface="Yuanti SC Light" charset="-122"/>
                <a:cs typeface="Yuanti SC Light" charset="-122"/>
              </a:rPr>
              <a:t>了所</a:t>
            </a:r>
            <a:r>
              <a:rPr lang="zh-CN" altLang="en-US" sz="1600" dirty="0">
                <a:solidFill>
                  <a:schemeClr val="bg1"/>
                </a:solidFill>
                <a:latin typeface="Yuanti SC Light" charset="-122"/>
                <a:ea typeface="Yuanti SC Light" charset="-122"/>
                <a:cs typeface="Yuanti SC Light" charset="-122"/>
              </a:rPr>
              <a:t>持有股票的价值</a:t>
            </a:r>
            <a:r>
              <a:rPr lang="zh-CN" altLang="en-US" sz="1600" dirty="0" smtClean="0">
                <a:solidFill>
                  <a:schemeClr val="bg1"/>
                </a:solidFill>
                <a:latin typeface="Yuanti SC Light" charset="-122"/>
                <a:ea typeface="Yuanti SC Light" charset="-122"/>
                <a:cs typeface="Yuanti SC Light" charset="-122"/>
              </a:rPr>
              <a:t>，将</a:t>
            </a:r>
            <a:r>
              <a:rPr lang="zh-CN" altLang="en-US" sz="1600" dirty="0">
                <a:solidFill>
                  <a:schemeClr val="bg1"/>
                </a:solidFill>
                <a:latin typeface="Yuanti SC Light" charset="-122"/>
                <a:ea typeface="Yuanti SC Light" charset="-122"/>
                <a:cs typeface="Yuanti SC Light" charset="-122"/>
              </a:rPr>
              <a:t>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a:t>
            </a:r>
            <a:r>
              <a:rPr lang="zh-CN" altLang="en-US"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注意：</a:t>
            </a:r>
            <a:r>
              <a:rPr lang="zh-CN" altLang="en-US" sz="1600" dirty="0" smtClean="0">
                <a:solidFill>
                  <a:schemeClr val="bg1"/>
                </a:solidFill>
                <a:latin typeface="Yuanti SC Light" charset="-122"/>
                <a:ea typeface="Yuanti SC Light" charset="-122"/>
                <a:cs typeface="Yuanti SC Light" charset="-122"/>
              </a:rPr>
              <a:t>这个</a:t>
            </a:r>
            <a:r>
              <a:rPr lang="zh-CN" altLang="en-US" sz="1600" dirty="0">
                <a:solidFill>
                  <a:schemeClr val="bg1"/>
                </a:solidFill>
                <a:latin typeface="Yuanti SC Light" charset="-122"/>
                <a:ea typeface="Yuanti SC Light" charset="-122"/>
                <a:cs typeface="Yuanti SC Light" charset="-122"/>
              </a:rPr>
              <a:t>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 xmlns:a16="http://schemas.microsoft.com/office/drawing/2014/main" val="20000"/>
                    </a:ext>
                  </a:extLst>
                </a:gridCol>
                <a:gridCol w="1239564"/>
                <a:gridCol w="2533183">
                  <a:extLst>
                    <a:ext uri="{9D8B030D-6E8A-4147-A177-3AD203B41FA5}">
                      <a16:colId xmlns="" xmlns:a16="http://schemas.microsoft.com/office/drawing/2014/main"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r>
              <a:rPr lang="zh-CN" altLang="en-US" sz="1600" dirty="0" smtClean="0">
                <a:solidFill>
                  <a:schemeClr val="bg1"/>
                </a:solidFill>
                <a:latin typeface="Yuanti SC Light" charset="-122"/>
                <a:ea typeface="Yuanti SC Light" charset="-122"/>
                <a:cs typeface="Yuanti SC Light" charset="-122"/>
              </a:rPr>
              <a:t>，在</a:t>
            </a:r>
            <a:r>
              <a:rPr lang="zh-CN" altLang="en-US" sz="1600" dirty="0">
                <a:solidFill>
                  <a:schemeClr val="bg1"/>
                </a:solidFill>
                <a:latin typeface="Yuanti SC Light" charset="-122"/>
                <a:ea typeface="Yuanti SC Light" charset="-122"/>
                <a:cs typeface="Yuanti SC Light" charset="-122"/>
              </a:rPr>
              <a:t>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a16="http://schemas.microsoft.com/office/drawing/2014/main" xmlns="" val="20000"/>
                    </a:ext>
                  </a:extLst>
                </a:gridCol>
                <a:gridCol w="1513392">
                  <a:extLst>
                    <a:ext uri="{9D8B030D-6E8A-4147-A177-3AD203B41FA5}">
                      <a16:colId xmlns:a16="http://schemas.microsoft.com/office/drawing/2014/main" xmlns=""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使用</a:t>
            </a:r>
            <a:r>
              <a:rPr lang="en-US" altLang="zh-CN" sz="1400" dirty="0" err="1">
                <a:solidFill>
                  <a:schemeClr val="bg1"/>
                </a:solidFill>
                <a:latin typeface="Yuanti SC Light" charset="-122"/>
                <a:ea typeface="Yuanti SC Light" charset="-122"/>
                <a:cs typeface="Yuanti SC Light" charset="-122"/>
              </a:rPr>
              <a:t>time_rule</a:t>
            </a:r>
            <a:r>
              <a:rPr lang="zh-CN" altLang="en-US" sz="14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400" dirty="0" smtClean="0">
                <a:solidFill>
                  <a:schemeClr val="bg1"/>
                </a:solidFill>
                <a:latin typeface="Yuanti SC Light" charset="-122"/>
                <a:ea typeface="Yuanti SC Light" charset="-122"/>
                <a:cs typeface="Yuanti SC Light" charset="-122"/>
              </a:rPr>
              <a:t>运行。</a:t>
            </a:r>
            <a:endParaRPr lang="zh-CN" altLang="en-US" sz="14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在分钟回测中如未指定</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则默认在开盘后一分钟运行</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a:t>
            </a:r>
            <a:r>
              <a:rPr lang="en-US" altLang="zh-CN" sz="1400" dirty="0">
                <a:solidFill>
                  <a:schemeClr val="bg1"/>
                </a:solidFill>
                <a:latin typeface="Yuanti SC Light" charset="-122"/>
                <a:ea typeface="Yuanti SC Light" charset="-122"/>
                <a:cs typeface="Yuanti SC Light" charset="-122"/>
              </a:rPr>
              <a:t>09:31</a:t>
            </a:r>
            <a:r>
              <a:rPr lang="zh-CN" altLang="en-US" sz="14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如果两个</a:t>
            </a:r>
            <a:r>
              <a:rPr lang="en-US" altLang="zh-CN" sz="1400" dirty="0">
                <a:solidFill>
                  <a:schemeClr val="bg1"/>
                </a:solidFill>
                <a:latin typeface="Yuanti SC Light" charset="-122"/>
                <a:ea typeface="Yuanti SC Light" charset="-122"/>
                <a:cs typeface="Yuanti SC Light" charset="-122"/>
              </a:rPr>
              <a:t>schedule</a:t>
            </a:r>
            <a:r>
              <a:rPr lang="zh-CN" altLang="en-US" sz="1400" dirty="0">
                <a:solidFill>
                  <a:schemeClr val="bg1"/>
                </a:solidFill>
                <a:latin typeface="Yuanti SC Light" charset="-122"/>
                <a:ea typeface="Yuanti SC Light" charset="-122"/>
                <a:cs typeface="Yuanti SC Light" charset="-122"/>
              </a:rPr>
              <a:t>，分别使用</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与</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规则，但规则触发时间在同一时刻，则</a:t>
            </a:r>
            <a:r>
              <a:rPr lang="en-US" altLang="zh-CN" sz="1400" dirty="0" err="1">
                <a:solidFill>
                  <a:schemeClr val="bg1"/>
                </a:solidFill>
                <a:latin typeface="Yuanti SC Light" charset="-122"/>
                <a:ea typeface="Yuanti SC Light" charset="-122"/>
                <a:cs typeface="Yuanti SC Light" charset="-122"/>
              </a:rPr>
              <a:t>market_open</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一定在</a:t>
            </a:r>
            <a:r>
              <a:rPr lang="en-US" altLang="zh-CN" sz="1400" dirty="0" err="1">
                <a:solidFill>
                  <a:schemeClr val="bg1"/>
                </a:solidFill>
                <a:latin typeface="Yuanti SC Light" charset="-122"/>
                <a:ea typeface="Yuanti SC Light" charset="-122"/>
                <a:cs typeface="Yuanti SC Light" charset="-122"/>
              </a:rPr>
              <a:t>market_close</a:t>
            </a:r>
            <a:r>
              <a:rPr lang="zh-CN" altLang="en-US" sz="1400" dirty="0">
                <a:solidFill>
                  <a:schemeClr val="bg1"/>
                </a:solidFill>
                <a:latin typeface="Yuanti SC Light" charset="-122"/>
                <a:ea typeface="Yuanti SC Light" charset="-122"/>
                <a:cs typeface="Yuanti SC Light" charset="-122"/>
              </a:rPr>
              <a:t>的</a:t>
            </a:r>
            <a:r>
              <a:rPr lang="en-US" altLang="zh-CN" sz="1400" dirty="0">
                <a:solidFill>
                  <a:schemeClr val="bg1"/>
                </a:solidFill>
                <a:latin typeface="Yuanti SC Light" charset="-122"/>
                <a:ea typeface="Yuanti SC Light" charset="-122"/>
                <a:cs typeface="Yuanti SC Light" charset="-122"/>
              </a:rPr>
              <a:t>handle</a:t>
            </a:r>
            <a:r>
              <a:rPr lang="zh-CN" altLang="en-US" sz="14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目前暂不支持开盘交易</a:t>
            </a:r>
            <a:r>
              <a:rPr lang="en-US" altLang="zh-CN" sz="1400" dirty="0">
                <a:solidFill>
                  <a:schemeClr val="bg1"/>
                </a:solidFill>
                <a:latin typeface="Yuanti SC Light" charset="-122"/>
                <a:ea typeface="Yuanti SC Light" charset="-122"/>
                <a:cs typeface="Yuanti SC Light" charset="-122"/>
              </a:rPr>
              <a:t>(</a:t>
            </a:r>
            <a:r>
              <a:rPr lang="zh-CN" altLang="en-US" sz="1400" dirty="0">
                <a:solidFill>
                  <a:schemeClr val="bg1"/>
                </a:solidFill>
                <a:latin typeface="Yuanti SC Light" charset="-122"/>
                <a:ea typeface="Yuanti SC Light" charset="-122"/>
                <a:cs typeface="Yuanti SC Light" charset="-122"/>
              </a:rPr>
              <a:t>即 </a:t>
            </a:r>
            <a:r>
              <a:rPr lang="en-US" altLang="zh-CN" sz="1400" dirty="0">
                <a:solidFill>
                  <a:schemeClr val="bg1"/>
                </a:solidFill>
                <a:latin typeface="Yuanti SC Light" charset="-122"/>
                <a:ea typeface="Yuanti SC Light" charset="-122"/>
                <a:cs typeface="Yuanti SC Light" charset="-122"/>
              </a:rPr>
              <a:t>09:30</a:t>
            </a:r>
            <a:r>
              <a:rPr lang="zh-CN" altLang="en-US" sz="1400" dirty="0">
                <a:solidFill>
                  <a:schemeClr val="bg1"/>
                </a:solidFill>
                <a:latin typeface="Yuanti SC Light" charset="-122"/>
                <a:ea typeface="Yuanti SC Light" charset="-122"/>
                <a:cs typeface="Yuanti SC Light" charset="-122"/>
              </a:rPr>
              <a:t>分交易</a:t>
            </a:r>
            <a:r>
              <a:rPr lang="en-US" altLang="zh-CN" sz="1400" dirty="0">
                <a:solidFill>
                  <a:schemeClr val="bg1"/>
                </a:solidFill>
                <a:latin typeface="Yuanti SC Light" charset="-122"/>
                <a:ea typeface="Yuanti SC Light" charset="-122"/>
                <a:cs typeface="Yuanti SC Light" charset="-122"/>
              </a:rPr>
              <a:t>) ,</a:t>
            </a:r>
            <a:r>
              <a:rPr lang="zh-CN" altLang="en-US" sz="1400" dirty="0">
                <a:solidFill>
                  <a:schemeClr val="bg1"/>
                </a:solidFill>
                <a:latin typeface="Yuanti SC Light" charset="-122"/>
                <a:ea typeface="Yuanti SC Light" charset="-122"/>
                <a:cs typeface="Yuanti SC Light" charset="-122"/>
              </a:rPr>
              <a:t>所以</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(minute=0) </a:t>
            </a:r>
            <a:r>
              <a:rPr lang="zh-CN" altLang="en-US" sz="1400" dirty="0">
                <a:solidFill>
                  <a:schemeClr val="bg1"/>
                </a:solidFill>
                <a:latin typeface="Yuanti SC Light" charset="-122"/>
                <a:ea typeface="Yuanti SC Light" charset="-122"/>
                <a:cs typeface="Yuanti SC Light" charset="-122"/>
              </a:rPr>
              <a:t>和</a:t>
            </a:r>
            <a:r>
              <a:rPr lang="en-US" altLang="zh-CN" sz="1400" dirty="0" err="1">
                <a:solidFill>
                  <a:schemeClr val="bg1"/>
                </a:solidFill>
                <a:latin typeface="Yuanti SC Light" charset="-122"/>
                <a:ea typeface="Yuanti SC Light" charset="-122"/>
                <a:cs typeface="Yuanti SC Light" charset="-122"/>
              </a:rPr>
              <a:t>time_rule</a:t>
            </a:r>
            <a:r>
              <a:rPr lang="en-US" altLang="zh-CN" sz="1400" dirty="0">
                <a:solidFill>
                  <a:schemeClr val="bg1"/>
                </a:solidFill>
                <a:latin typeface="Yuanti SC Light" charset="-122"/>
                <a:ea typeface="Yuanti SC Light" charset="-122"/>
                <a:cs typeface="Yuanti SC Light" charset="-122"/>
              </a:rPr>
              <a:t>(hour=0) </a:t>
            </a:r>
            <a:r>
              <a:rPr lang="zh-CN" altLang="en-US" sz="14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(minute=120)</a:t>
            </a:r>
            <a:r>
              <a:rPr lang="zh-CN" altLang="en-US" sz="1400" dirty="0">
                <a:solidFill>
                  <a:schemeClr val="bg1"/>
                </a:solidFill>
                <a:latin typeface="Yuanti SC Light" charset="-122"/>
                <a:ea typeface="Yuanti SC Light" charset="-122"/>
                <a:cs typeface="Yuanti SC Light" charset="-122"/>
              </a:rPr>
              <a:t>将在</a:t>
            </a:r>
            <a:r>
              <a:rPr lang="en-US" altLang="zh-CN" sz="1400" dirty="0">
                <a:solidFill>
                  <a:schemeClr val="bg1"/>
                </a:solidFill>
                <a:latin typeface="Yuanti SC Light" charset="-122"/>
                <a:ea typeface="Yuanti SC Light" charset="-122"/>
                <a:cs typeface="Yuanti SC Light" charset="-122"/>
              </a:rPr>
              <a:t>11:30</a:t>
            </a:r>
            <a:r>
              <a:rPr lang="zh-CN" altLang="en-US" sz="1400" dirty="0">
                <a:solidFill>
                  <a:schemeClr val="bg1"/>
                </a:solidFill>
                <a:latin typeface="Yuanti SC Light" charset="-122"/>
                <a:ea typeface="Yuanti SC Light" charset="-122"/>
                <a:cs typeface="Yuanti SC Light" charset="-122"/>
              </a:rPr>
              <a:t>执行， </a:t>
            </a:r>
            <a:r>
              <a:rPr lang="en-US" altLang="zh-CN" sz="1400" dirty="0" err="1">
                <a:solidFill>
                  <a:schemeClr val="bg1"/>
                </a:solidFill>
                <a:latin typeface="Yuanti SC Light" charset="-122"/>
                <a:ea typeface="Yuanti SC Light" charset="-122"/>
                <a:cs typeface="Yuanti SC Light" charset="-122"/>
              </a:rPr>
              <a:t>market_open</a:t>
            </a:r>
            <a:r>
              <a:rPr lang="en-US" altLang="zh-CN" sz="1400" dirty="0">
                <a:solidFill>
                  <a:schemeClr val="bg1"/>
                </a:solidFill>
                <a:latin typeface="Yuanti SC Light" charset="-122"/>
                <a:ea typeface="Yuanti SC Light" charset="-122"/>
                <a:cs typeface="Yuanti SC Light" charset="-122"/>
              </a:rPr>
              <a:t>(minute=121)</a:t>
            </a:r>
            <a:r>
              <a:rPr lang="zh-CN" altLang="en-US" sz="1400" dirty="0">
                <a:solidFill>
                  <a:schemeClr val="bg1"/>
                </a:solidFill>
                <a:latin typeface="Yuanti SC Light" charset="-122"/>
                <a:ea typeface="Yuanti SC Light" charset="-122"/>
                <a:cs typeface="Yuanti SC Light" charset="-122"/>
              </a:rPr>
              <a:t>在</a:t>
            </a:r>
            <a:r>
              <a:rPr lang="en-US" altLang="zh-CN" sz="1400" dirty="0">
                <a:solidFill>
                  <a:schemeClr val="bg1"/>
                </a:solidFill>
                <a:latin typeface="Yuanti SC Light" charset="-122"/>
                <a:ea typeface="Yuanti SC Light" charset="-122"/>
                <a:cs typeface="Yuanti SC Light" charset="-122"/>
              </a:rPr>
              <a:t>13:01</a:t>
            </a:r>
            <a:r>
              <a:rPr lang="zh-CN" altLang="en-US" sz="14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072266792"/>
              </p:ext>
            </p:extLst>
          </p:nvPr>
        </p:nvGraphicFramePr>
        <p:xfrm>
          <a:off x="486173" y="4884737"/>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a16="http://schemas.microsoft.com/office/drawing/2014/main" xmlns="" val="20000"/>
                    </a:ext>
                  </a:extLst>
                </a:gridCol>
                <a:gridCol w="1391479">
                  <a:extLst>
                    <a:ext uri="{9D8B030D-6E8A-4147-A177-3AD203B41FA5}">
                      <a16:colId xmlns:a16="http://schemas.microsoft.com/office/drawing/2014/main" xmlns=""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052691167"/>
              </p:ext>
            </p:extLst>
          </p:nvPr>
        </p:nvGraphicFramePr>
        <p:xfrm>
          <a:off x="486173" y="5645848"/>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a16="http://schemas.microsoft.com/office/drawing/2014/main" xmlns="" val="20000"/>
                    </a:ext>
                  </a:extLst>
                </a:gridCol>
                <a:gridCol w="1381540">
                  <a:extLst>
                    <a:ext uri="{9D8B030D-6E8A-4147-A177-3AD203B41FA5}">
                      <a16:colId xmlns:a16="http://schemas.microsoft.com/office/drawing/2014/main" xmlns=""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a:t>
            </a:r>
            <a:r>
              <a:rPr lang="zh-CN" altLang="en-US" sz="1600" dirty="0" smtClean="0">
                <a:solidFill>
                  <a:schemeClr val="bg1"/>
                </a:solidFill>
                <a:latin typeface="Yuanti SC Light" charset="-122"/>
                <a:ea typeface="Yuanti SC Light" charset="-122"/>
                <a:cs typeface="Yuanti SC Light" charset="-122"/>
              </a:rPr>
              <a:t>数据。</a:t>
            </a:r>
            <a:r>
              <a:rPr lang="zh-CN" altLang="en-US" sz="1600" dirty="0">
                <a:solidFill>
                  <a:schemeClr val="bg1"/>
                </a:solidFill>
                <a:latin typeface="Yuanti SC Light" charset="-122"/>
                <a:ea typeface="Yuanti SC Light" charset="-122"/>
                <a:cs typeface="Yuanti SC Light" charset="-122"/>
              </a:rPr>
              <a:t>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a:t>
            </a:r>
            <a:r>
              <a:rPr lang="zh-CN" altLang="en-US" sz="1600" dirty="0" smtClean="0">
                <a:solidFill>
                  <a:schemeClr val="bg1"/>
                </a:solidFill>
                <a:latin typeface="Yuanti SC Light" charset="-122"/>
                <a:ea typeface="Yuanti SC Light" charset="-122"/>
                <a:cs typeface="Yuanti SC Light" charset="-122"/>
              </a:rPr>
              <a:t>指标，一</a:t>
            </a:r>
            <a:r>
              <a:rPr lang="zh-CN" altLang="en-US" sz="1600" dirty="0" smtClean="0">
                <a:solidFill>
                  <a:schemeClr val="bg1"/>
                </a:solidFill>
                <a:latin typeface="Yuanti SC Light" charset="-122"/>
                <a:ea typeface="Yuanti SC Light" charset="-122"/>
                <a:cs typeface="Yuanti SC Light" charset="-122"/>
              </a:rPr>
              <a:t>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61952985"/>
              </p:ext>
            </p:extLst>
          </p:nvPr>
        </p:nvGraphicFramePr>
        <p:xfrm>
          <a:off x="486173" y="3120426"/>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a16="http://schemas.microsoft.com/office/drawing/2014/main" xmlns="" val="20000"/>
                    </a:ext>
                  </a:extLst>
                </a:gridCol>
                <a:gridCol w="2399248">
                  <a:extLst>
                    <a:ext uri="{9D8B030D-6E8A-4147-A177-3AD203B41FA5}">
                      <a16:colId xmlns:a16="http://schemas.microsoft.com/office/drawing/2014/main" xmlns=""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内填写需要获取的指标，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02342545"/>
              </p:ext>
            </p:extLst>
          </p:nvPr>
        </p:nvGraphicFramePr>
        <p:xfrm>
          <a:off x="486173" y="4455585"/>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a16="http://schemas.microsoft.com/office/drawing/2014/main" xmlns="" val="20000"/>
                    </a:ext>
                  </a:extLst>
                </a:gridCol>
                <a:gridCol w="2415208">
                  <a:extLst>
                    <a:ext uri="{9D8B030D-6E8A-4147-A177-3AD203B41FA5}">
                      <a16:colId xmlns:a16="http://schemas.microsoft.com/office/drawing/2014/main" xmlns=""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可能是几个表的联合获取结果的一行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列索引是你获取的所有字段。可把结果储存到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a:t>
            </a:r>
            <a:r>
              <a:rPr lang="zh-CN" altLang="en-US" sz="1600" dirty="0" smtClean="0">
                <a:solidFill>
                  <a:schemeClr val="bg1"/>
                </a:solidFill>
                <a:latin typeface="Yuanti SC Light" charset="-122"/>
                <a:ea typeface="Yuanti SC Light" charset="-122"/>
                <a:cs typeface="Yuanti SC Light" charset="-122"/>
              </a:rPr>
              <a:t>信息，</a:t>
            </a:r>
            <a:r>
              <a:rPr lang="zh-CN" altLang="en-US" sz="1600" dirty="0">
                <a:solidFill>
                  <a:schemeClr val="bg1"/>
                </a:solidFill>
                <a:latin typeface="Yuanti SC Light" charset="-122"/>
                <a:ea typeface="Yuanti SC Light" charset="-122"/>
                <a:cs typeface="Yuanti SC Light" charset="-122"/>
              </a:rPr>
              <a:t>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a16="http://schemas.microsoft.com/office/drawing/2014/main" xmlns=""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a:t>
            </a:r>
            <a:r>
              <a:rPr lang="zh-CN" altLang="en-US" sz="1600" dirty="0" smtClean="0">
                <a:solidFill>
                  <a:schemeClr val="bg1"/>
                </a:solidFill>
                <a:latin typeface="Yuanti SC Light" charset="-122"/>
                <a:ea typeface="Yuanti SC Light" charset="-122"/>
                <a:cs typeface="Yuanti SC Light" charset="-122"/>
              </a:rPr>
              <a:t>信息，目前</a:t>
            </a:r>
            <a:r>
              <a:rPr lang="zh-CN" altLang="en-US" sz="1600" dirty="0">
                <a:solidFill>
                  <a:schemeClr val="bg1"/>
                </a:solidFill>
                <a:latin typeface="Yuanti SC Light" charset="-122"/>
                <a:ea typeface="Yuanti SC Light" charset="-122"/>
                <a:cs typeface="Yuanti SC Light" charset="-122"/>
              </a:rPr>
              <a:t>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a16="http://schemas.microsoft.com/office/drawing/2014/main" xmlns="" val="20000"/>
                    </a:ext>
                  </a:extLst>
                </a:gridCol>
                <a:gridCol w="1441174">
                  <a:extLst>
                    <a:ext uri="{9D8B030D-6E8A-4147-A177-3AD203B41FA5}">
                      <a16:colId xmlns:a16="http://schemas.microsoft.com/office/drawing/2014/main" xmlns=""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a16="http://schemas.microsoft.com/office/drawing/2014/main" xmlns="" val="20000"/>
                    </a:ext>
                  </a:extLst>
                </a:gridCol>
                <a:gridCol w="1451113">
                  <a:extLst>
                    <a:ext uri="{9D8B030D-6E8A-4147-A177-3AD203B41FA5}">
                      <a16:colId xmlns:a16="http://schemas.microsoft.com/office/drawing/2014/main" xmlns=""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a:t>
            </a:r>
            <a:r>
              <a:rPr lang="zh-CN" altLang="en-US" sz="1600" dirty="0" smtClean="0">
                <a:solidFill>
                  <a:schemeClr val="bg1"/>
                </a:solidFill>
                <a:latin typeface="Yuanti SC Light" charset="-122"/>
                <a:ea typeface="Yuanti SC Light" charset="-122"/>
                <a:cs typeface="Yuanti SC Light" charset="-122"/>
              </a:rPr>
              <a:t>调用，目前</a:t>
            </a:r>
            <a:r>
              <a:rPr lang="zh-CN" altLang="en-US" sz="1600" dirty="0">
                <a:solidFill>
                  <a:schemeClr val="bg1"/>
                </a:solidFill>
                <a:latin typeface="Yuanti SC Light" charset="-122"/>
                <a:ea typeface="Yuanti SC Light" charset="-122"/>
                <a:cs typeface="Yuanti SC Light" charset="-122"/>
              </a:rPr>
              <a:t>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27541718"/>
              </p:ext>
            </p:extLst>
          </p:nvPr>
        </p:nvGraphicFramePr>
        <p:xfrm>
          <a:off x="486172" y="333290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16491481"/>
              </p:ext>
            </p:extLst>
          </p:nvPr>
        </p:nvGraphicFramePr>
        <p:xfrm>
          <a:off x="486173" y="50462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a16="http://schemas.microsoft.com/office/drawing/2014/main" xmlns="" val="20000"/>
                    </a:ext>
                  </a:extLst>
                </a:gridCol>
                <a:gridCol w="1125734">
                  <a:extLst>
                    <a:ext uri="{9D8B030D-6E8A-4147-A177-3AD203B41FA5}">
                      <a16:colId xmlns:a16="http://schemas.microsoft.com/office/drawing/2014/main" xmlns=""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方法（获取证券历史行情）</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a16="http://schemas.microsoft.com/office/drawing/2014/main" xmlns="" val="20000"/>
                    </a:ext>
                  </a:extLst>
                </a:gridCol>
                <a:gridCol w="179166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a16="http://schemas.microsoft.com/office/drawing/2014/main" xmlns="" val="20000"/>
                    </a:ext>
                  </a:extLst>
                </a:gridCol>
                <a:gridCol w="261245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a16="http://schemas.microsoft.com/office/drawing/2014/main" xmlns="" val="20000"/>
                    </a:ext>
                  </a:extLst>
                </a:gridCol>
                <a:gridCol w="1948897">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a16="http://schemas.microsoft.com/office/drawing/2014/main" xmlns="" val="20000"/>
                    </a:ext>
                  </a:extLst>
                </a:gridCol>
                <a:gridCol w="245997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a16="http://schemas.microsoft.com/office/drawing/2014/main" xmlns="" val="20000"/>
                    </a:ext>
                  </a:extLst>
                </a:gridCol>
                <a:gridCol w="280408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方法（获取某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a:t>
            </a:r>
            <a:r>
              <a:rPr lang="zh-CN" altLang="en-US" sz="1600" dirty="0" smtClean="0">
                <a:solidFill>
                  <a:schemeClr val="bg1"/>
                </a:solidFill>
                <a:latin typeface="Yuanti SC Light" charset="-122"/>
                <a:ea typeface="Yuanti SC Light" charset="-122"/>
                <a:cs typeface="Yuanti SC Light" charset="-122"/>
              </a:rPr>
              <a:t>参考</a:t>
            </a:r>
            <a:r>
              <a:rPr lang="en-US" altLang="zh-CN" sz="1600" dirty="0" smtClean="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a16="http://schemas.microsoft.com/office/drawing/2014/main" xmlns="" val="20000"/>
                    </a:ext>
                  </a:extLst>
                </a:gridCol>
                <a:gridCol w="1569175">
                  <a:extLst>
                    <a:ext uri="{9D8B030D-6E8A-4147-A177-3AD203B41FA5}">
                      <a16:colId xmlns:a16="http://schemas.microsoft.com/office/drawing/2014/main" xmlns=""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方法（获取指数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a:t>
            </a:r>
            <a:r>
              <a:rPr lang="zh-CN" altLang="en-US" sz="1600" dirty="0" smtClean="0">
                <a:solidFill>
                  <a:schemeClr val="bg1"/>
                </a:solidFill>
                <a:latin typeface="Yuanti SC Light" charset="-122"/>
                <a:ea typeface="Yuanti SC Light" charset="-122"/>
                <a:cs typeface="Yuanti SC Light" charset="-122"/>
              </a:rPr>
              <a:t>支持获取指数</a:t>
            </a:r>
            <a:r>
              <a:rPr lang="zh-CN" altLang="en-US" sz="1600" dirty="0">
                <a:solidFill>
                  <a:schemeClr val="bg1"/>
                </a:solidFill>
                <a:latin typeface="Yuanti SC Light" charset="-122"/>
                <a:ea typeface="Yuanti SC Light" charset="-122"/>
                <a:cs typeface="Yuanti SC Light" charset="-122"/>
              </a:rPr>
              <a:t>的历史</a:t>
            </a:r>
            <a:r>
              <a:rPr lang="zh-CN" altLang="en-US" sz="1600" dirty="0" smtClean="0">
                <a:solidFill>
                  <a:schemeClr val="bg1"/>
                </a:solidFill>
                <a:latin typeface="Yuanti SC Light" charset="-122"/>
                <a:ea typeface="Yuanti SC Light" charset="-122"/>
                <a:cs typeface="Yuanti SC Light" charset="-122"/>
              </a:rPr>
              <a:t>构成。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方法（获取股票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分红数据（</a:t>
            </a:r>
            <a:r>
              <a:rPr lang="zh-CN" altLang="en-US" sz="1600" dirty="0">
                <a:solidFill>
                  <a:schemeClr val="bg1"/>
                </a:solidFill>
                <a:latin typeface="Yuanti SC Light" charset="-122"/>
                <a:ea typeface="Yuanti SC Light" charset="-122"/>
                <a:cs typeface="Yuanti SC Light" charset="-122"/>
              </a:rPr>
              <a:t>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a:t>
            </a:r>
            <a:r>
              <a:rPr lang="zh-CN" altLang="en-US" sz="1600" dirty="0" smtClean="0">
                <a:solidFill>
                  <a:schemeClr val="bg1"/>
                </a:solidFill>
                <a:latin typeface="Yuanti SC Light" charset="-122"/>
                <a:ea typeface="Yuanti SC Light" charset="-122"/>
                <a:cs typeface="Yuanti SC Light" charset="-122"/>
              </a:rPr>
              <a:t>拆分数据（</a:t>
            </a:r>
            <a:r>
              <a:rPr lang="zh-CN" altLang="en-US" sz="1600" dirty="0">
                <a:solidFill>
                  <a:schemeClr val="bg1"/>
                </a:solidFill>
                <a:latin typeface="Yuanti SC Light" charset="-122"/>
                <a:ea typeface="Yuanti SC Light" charset="-122"/>
                <a:cs typeface="Yuanti SC Light" charset="-122"/>
              </a:rPr>
              <a:t>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a:t>
            </a:r>
            <a:r>
              <a:rPr lang="zh-CN" altLang="en-US" sz="1600" dirty="0" smtClean="0">
                <a:solidFill>
                  <a:schemeClr val="bg1"/>
                </a:solidFill>
                <a:latin typeface="Yuanti SC Light" charset="-122"/>
                <a:ea typeface="Yuanti SC Light" charset="-122"/>
                <a:cs typeface="Yuanti SC Light" charset="-122"/>
              </a:rPr>
              <a:t>曲线。</a:t>
            </a:r>
            <a:r>
              <a:rPr lang="zh-CN" altLang="en-US" sz="1600" dirty="0">
                <a:solidFill>
                  <a:schemeClr val="bg1"/>
                </a:solidFill>
                <a:latin typeface="Yuanti SC Light" charset="-122"/>
                <a:ea typeface="Yuanti SC Light" charset="-122"/>
                <a:cs typeface="Yuanti SC Light" charset="-122"/>
              </a:rPr>
              <a:t>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a:t>
            </a:r>
            <a:r>
              <a:rPr lang="zh-CN" altLang="en-US" sz="1600" dirty="0" smtClean="0">
                <a:solidFill>
                  <a:schemeClr val="bg1"/>
                </a:solidFill>
                <a:latin typeface="Yuanti SC Light" charset="-122"/>
                <a:ea typeface="Yuanti SC Light" charset="-122"/>
                <a:cs typeface="Yuanti SC Light" charset="-122"/>
              </a:rPr>
              <a:t>，数据来</a:t>
            </a:r>
            <a:r>
              <a:rPr lang="zh-CN" altLang="en-US" sz="1600" dirty="0">
                <a:solidFill>
                  <a:schemeClr val="bg1"/>
                </a:solidFill>
                <a:latin typeface="Yuanti SC Light" charset="-122"/>
                <a:ea typeface="Yuanti SC Light" charset="-122"/>
                <a:cs typeface="Yuanti SC Light" charset="-122"/>
              </a:rPr>
              <a:t>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a:t>
            </a:r>
            <a:r>
              <a:rPr lang="zh-CN" altLang="en-US" sz="1600" dirty="0" smtClean="0">
                <a:solidFill>
                  <a:schemeClr val="bg1"/>
                </a:solidFill>
                <a:latin typeface="Yuanti SC Light" charset="-122"/>
                <a:ea typeface="Yuanti SC Light" charset="-122"/>
                <a:cs typeface="Yuanti SC Light" charset="-122"/>
              </a:rPr>
              <a:t>利率获取对应分级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a:t>
            </a:r>
            <a:r>
              <a:rPr lang="zh-CN" altLang="en-US" sz="1600" dirty="0" smtClean="0">
                <a:solidFill>
                  <a:schemeClr val="bg1"/>
                </a:solidFill>
                <a:latin typeface="Yuanti SC Light" charset="-122"/>
                <a:ea typeface="Yuanti SC Light" charset="-122"/>
                <a:cs typeface="Yuanti SC Light" charset="-122"/>
              </a:rPr>
              <a:t>规则获取对应分级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a16="http://schemas.microsoft.com/office/drawing/2014/main" xmlns="" val="20000"/>
                    </a:ext>
                  </a:extLst>
                </a:gridCol>
                <a:gridCol w="2342288">
                  <a:extLst>
                    <a:ext uri="{9D8B030D-6E8A-4147-A177-3AD203B41FA5}">
                      <a16:colId xmlns:a16="http://schemas.microsoft.com/office/drawing/2014/main" xmlns=""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a16="http://schemas.microsoft.com/office/drawing/2014/main" xmlns="" val="20000"/>
                    </a:ext>
                  </a:extLst>
                </a:gridCol>
                <a:gridCol w="2355574">
                  <a:extLst>
                    <a:ext uri="{9D8B030D-6E8A-4147-A177-3AD203B41FA5}">
                      <a16:colId xmlns:a16="http://schemas.microsoft.com/office/drawing/2014/main" xmlns=""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32398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返回信息定义</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203690600"/>
              </p:ext>
            </p:extLst>
          </p:nvPr>
        </p:nvGraphicFramePr>
        <p:xfrm>
          <a:off x="486172" y="2580349"/>
          <a:ext cx="3933428" cy="3314700"/>
        </p:xfrm>
        <a:graphic>
          <a:graphicData uri="http://schemas.openxmlformats.org/drawingml/2006/table">
            <a:tbl>
              <a:tblPr firstRow="1" bandRow="1">
                <a:tableStyleId>{C083E6E3-FA7D-4D7B-A595-EF9225AFEA82}</a:tableStyleId>
              </a:tblPr>
              <a:tblGrid>
                <a:gridCol w="1505188">
                  <a:extLst>
                    <a:ext uri="{9D8B030D-6E8A-4147-A177-3AD203B41FA5}">
                      <a16:colId xmlns:a16="http://schemas.microsoft.com/office/drawing/2014/main" xmlns="" val="20000"/>
                    </a:ext>
                  </a:extLst>
                </a:gridCol>
                <a:gridCol w="242824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字段名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a_b_propotion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：分级</a:t>
                      </a: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的比例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conversion_date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下次定折日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creation_date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创立日期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expire_date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到期日，可能为</a:t>
                      </a:r>
                      <a:r>
                        <a:rPr lang="en-US" altLang="zh-CN" sz="1000" b="0" i="0" dirty="0" err="1" smtClean="0">
                          <a:solidFill>
                            <a:srgbClr val="FFFF00"/>
                          </a:solidFill>
                          <a:latin typeface="Yuanti SC" charset="-122"/>
                          <a:ea typeface="Yuanti SC" charset="-122"/>
                          <a:cs typeface="Yuanti SC" charset="-122"/>
                        </a:rPr>
                        <a:t>NaN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即不存在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fenji_a_symbol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fenji_b_symbol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a:t>
                      </a:r>
                      <a:r>
                        <a:rPr lang="zh-CN" altLang="en-US" sz="1000" b="0" i="0" dirty="0" smtClean="0">
                          <a:solidFill>
                            <a:srgbClr val="FFFF00"/>
                          </a:solidFill>
                          <a:latin typeface="Yuanti SC" charset="-122"/>
                          <a:ea typeface="Yuanti SC" charset="-122"/>
                          <a:cs typeface="Yuanti SC" charset="-122"/>
                        </a:rPr>
                        <a:t>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fenji_mu_orderbook_id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fenji_mu_symbol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母基名称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next_yield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下期利率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track_index_symbol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跟踪指数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53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数据获取相关函数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xueqiu.top_stocks</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获取雪球舆情数据）</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xueqiu.top_stocks</a:t>
            </a:r>
            <a:r>
              <a:rPr lang="en-US" altLang="zh-CN" sz="1600" dirty="0">
                <a:solidFill>
                  <a:srgbClr val="FFFF00"/>
                </a:solidFill>
                <a:latin typeface="Yuanti SC Light" charset="-122"/>
                <a:ea typeface="Yuanti SC Light" charset="-122"/>
                <a:cs typeface="Yuanti SC Light" charset="-122"/>
              </a:rPr>
              <a:t>(field, date, </a:t>
            </a:r>
            <a:r>
              <a:rPr lang="en-US" altLang="zh-CN" sz="1600" dirty="0" err="1">
                <a:solidFill>
                  <a:srgbClr val="FFFF00"/>
                </a:solidFill>
                <a:latin typeface="Yuanti SC Light" charset="-122"/>
                <a:ea typeface="Yuanti SC Light" charset="-122"/>
                <a:cs typeface="Yuanti SC Light" charset="-122"/>
              </a:rPr>
              <a:t>freq</a:t>
            </a:r>
            <a:r>
              <a:rPr lang="en-US" altLang="zh-CN" sz="1600" dirty="0">
                <a:solidFill>
                  <a:srgbClr val="FFFF00"/>
                </a:solidFill>
                <a:latin typeface="Yuanti SC Light" charset="-122"/>
                <a:ea typeface="Yuanti SC Light" charset="-122"/>
                <a:cs typeface="Yuanti SC Light" charset="-122"/>
              </a:rPr>
              <a:t>='day', count=10,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获取每日</a:t>
            </a:r>
            <a:r>
              <a:rPr lang="zh-CN" altLang="en-US" sz="1600" dirty="0">
                <a:solidFill>
                  <a:schemeClr val="bg1"/>
                </a:solidFill>
                <a:latin typeface="Yuanti SC Light" charset="-122"/>
                <a:ea typeface="Yuanti SC Light" charset="-122"/>
                <a:cs typeface="Yuanti SC Light" charset="-122"/>
              </a:rPr>
              <a:t>、每周或</a:t>
            </a:r>
            <a:r>
              <a:rPr lang="zh-CN" altLang="en-US" sz="1600" dirty="0" smtClean="0">
                <a:solidFill>
                  <a:schemeClr val="bg1"/>
                </a:solidFill>
                <a:latin typeface="Yuanti SC Light" charset="-122"/>
                <a:ea typeface="Yuanti SC Light" charset="-122"/>
                <a:cs typeface="Yuanti SC Light" charset="-122"/>
              </a:rPr>
              <a:t>每月某个</a:t>
            </a:r>
            <a:r>
              <a:rPr lang="zh-CN" altLang="en-US" sz="1600" dirty="0">
                <a:solidFill>
                  <a:schemeClr val="bg1"/>
                </a:solidFill>
                <a:latin typeface="Yuanti SC Light" charset="-122"/>
                <a:ea typeface="Yuanti SC Light" charset="-122"/>
                <a:cs typeface="Yuanti SC Light" charset="-122"/>
              </a:rPr>
              <a:t>指标的雪球</a:t>
            </a:r>
            <a:r>
              <a:rPr lang="zh-CN" altLang="en-US" sz="1600" dirty="0" smtClean="0">
                <a:solidFill>
                  <a:schemeClr val="bg1"/>
                </a:solidFill>
                <a:latin typeface="Yuanti SC Light" charset="-122"/>
                <a:ea typeface="Yuanti SC Light" charset="-122"/>
                <a:cs typeface="Yuanti SC Light" charset="-122"/>
              </a:rPr>
              <a:t>数据股票排名，以及对应</a:t>
            </a:r>
            <a:r>
              <a:rPr lang="zh-CN" altLang="en-US" sz="1600" dirty="0">
                <a:solidFill>
                  <a:schemeClr val="bg1"/>
                </a:solidFill>
                <a:latin typeface="Yuanti SC Light" charset="-122"/>
                <a:ea typeface="Yuanti SC Light" charset="-122"/>
                <a:cs typeface="Yuanti SC Light" charset="-122"/>
              </a:rPr>
              <a:t>的统计数值，不传入</a:t>
            </a:r>
            <a:r>
              <a:rPr lang="en-US" altLang="zh-CN" sz="1600" dirty="0">
                <a:solidFill>
                  <a:schemeClr val="bg1"/>
                </a:solidFill>
                <a:latin typeface="Yuanti SC Light" charset="-122"/>
                <a:ea typeface="Yuanti SC Light" charset="-122"/>
                <a:cs typeface="Yuanti SC Light" charset="-122"/>
              </a:rPr>
              <a:t>date</a:t>
            </a:r>
            <a:r>
              <a:rPr lang="zh-CN" altLang="en-US" sz="1600" dirty="0" smtClean="0">
                <a:solidFill>
                  <a:schemeClr val="bg1"/>
                </a:solidFill>
                <a:latin typeface="Yuanti SC Light" charset="-122"/>
                <a:ea typeface="Yuanti SC Light" charset="-122"/>
                <a:cs typeface="Yuanti SC Light" charset="-122"/>
              </a:rPr>
              <a:t>参数默认获取回测当天前</a:t>
            </a:r>
            <a:r>
              <a:rPr lang="zh-CN" altLang="en-US" sz="1600" dirty="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天数据</a:t>
            </a:r>
            <a:r>
              <a:rPr lang="zh-CN" altLang="en-US" sz="1600" dirty="0">
                <a:solidFill>
                  <a:schemeClr val="bg1"/>
                </a:solidFill>
                <a:latin typeface="Yuanti SC Light" charset="-122"/>
                <a:ea typeface="Yuanti SC Light" charset="-122"/>
                <a:cs typeface="Yuanti SC Light" charset="-122"/>
              </a:rPr>
              <a:t>（当天只</a:t>
            </a:r>
            <a:r>
              <a:rPr lang="zh-CN" altLang="en-US" sz="1600" dirty="0" smtClean="0">
                <a:solidFill>
                  <a:schemeClr val="bg1"/>
                </a:solidFill>
                <a:latin typeface="Yuanti SC Light" charset="-122"/>
                <a:ea typeface="Yuanti SC Light" charset="-122"/>
                <a:cs typeface="Yuanti SC Light" charset="-122"/>
              </a:rPr>
              <a:t>能获取前</a:t>
            </a:r>
            <a:r>
              <a:rPr lang="zh-CN" altLang="en-US" sz="1600" dirty="0">
                <a:solidFill>
                  <a:schemeClr val="bg1"/>
                </a:solidFill>
                <a:latin typeface="Yuanti SC Light" charset="-122"/>
                <a:ea typeface="Yuanti SC Light" charset="-122"/>
                <a:cs typeface="Yuanti SC Light" charset="-122"/>
              </a:rPr>
              <a:t>一天的数据）</a:t>
            </a:r>
            <a:r>
              <a:rPr lang="zh-CN" altLang="en-US" sz="1600" dirty="0" smtClean="0">
                <a:solidFill>
                  <a:schemeClr val="bg1"/>
                </a:solidFill>
                <a:latin typeface="Yuanti SC Light" charset="-122"/>
                <a:ea typeface="Yuanti SC Light" charset="-122"/>
                <a:cs typeface="Yuanti SC Light" charset="-122"/>
              </a:rPr>
              <a:t>，支持最早的雪球</a:t>
            </a:r>
            <a:r>
              <a:rPr lang="zh-CN" altLang="en-US" sz="1600" dirty="0">
                <a:solidFill>
                  <a:schemeClr val="bg1"/>
                </a:solidFill>
                <a:latin typeface="Yuanti SC Light" charset="-122"/>
                <a:ea typeface="Yuanti SC Light" charset="-122"/>
                <a:cs typeface="Yuanti SC Light" charset="-122"/>
              </a:rPr>
              <a:t>数据只到</a:t>
            </a:r>
            <a:r>
              <a:rPr lang="en-US" altLang="zh-CN" sz="1600" dirty="0">
                <a:solidFill>
                  <a:schemeClr val="bg1"/>
                </a:solidFill>
                <a:latin typeface="Yuanti SC Light" charset="-122"/>
                <a:ea typeface="Yuanti SC Light" charset="-122"/>
                <a:cs typeface="Yuanti SC Light" charset="-122"/>
              </a:rPr>
              <a:t>2015</a:t>
            </a:r>
            <a:r>
              <a:rPr lang="zh-CN" altLang="en-US" sz="1600" dirty="0">
                <a:solidFill>
                  <a:schemeClr val="bg1"/>
                </a:solidFill>
                <a:latin typeface="Yuanti SC Light" charset="-122"/>
                <a:ea typeface="Yuanti SC Light" charset="-122"/>
                <a:cs typeface="Yuanti SC Light" charset="-122"/>
              </a:rPr>
              <a:t>年</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月</a:t>
            </a:r>
            <a:r>
              <a:rPr lang="en-US" altLang="zh-CN" sz="1600" dirty="0">
                <a:solidFill>
                  <a:schemeClr val="bg1"/>
                </a:solidFill>
                <a:latin typeface="Yuanti SC Light" charset="-122"/>
                <a:ea typeface="Yuanti SC Light" charset="-122"/>
                <a:cs typeface="Yuanti SC Light" charset="-122"/>
              </a:rPr>
              <a:t>23</a:t>
            </a:r>
            <a:r>
              <a:rPr lang="zh-CN" altLang="en-US" sz="1600" dirty="0" smtClean="0">
                <a:solidFill>
                  <a:schemeClr val="bg1"/>
                </a:solidFill>
                <a:latin typeface="Yuanti SC Light" charset="-122"/>
                <a:ea typeface="Yuanti SC Light" charset="-122"/>
                <a:cs typeface="Yuanti SC Light" charset="-122"/>
              </a:rPr>
              <a:t>日，后续会更新。</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71566372"/>
              </p:ext>
            </p:extLst>
          </p:nvPr>
        </p:nvGraphicFramePr>
        <p:xfrm>
          <a:off x="486172" y="3262665"/>
          <a:ext cx="10500075" cy="147828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目前支持的雪球数据统计指标有</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昨日新增评论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new_comments</a:t>
                      </a:r>
                      <a:r>
                        <a:rPr lang="zh-CN" altLang="en-US" sz="1000" b="0" i="0" dirty="0" smtClean="0">
                          <a:solidFill>
                            <a:srgbClr val="FFFF00"/>
                          </a:solidFill>
                          <a:latin typeface="Yuanti SC" charset="-122"/>
                          <a:ea typeface="Yuanti SC" charset="-122"/>
                          <a:cs typeface="Yuanti SC" charset="-122"/>
                        </a:rPr>
                        <a:t>，总评论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total_comments</a:t>
                      </a:r>
                      <a:r>
                        <a:rPr lang="zh-CN" altLang="en-US" sz="1000" b="0" i="0" dirty="0" smtClean="0">
                          <a:solidFill>
                            <a:srgbClr val="FFFF00"/>
                          </a:solidFill>
                          <a:latin typeface="Yuanti SC" charset="-122"/>
                          <a:ea typeface="Yuanti SC" charset="-122"/>
                          <a:cs typeface="Yuanti SC" charset="-122"/>
                        </a:rPr>
                        <a:t>，昨日新增关注者 </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new_followers</a:t>
                      </a:r>
                      <a:r>
                        <a:rPr lang="zh-CN" altLang="en-US" sz="1000" b="0" i="0" dirty="0" smtClean="0">
                          <a:solidFill>
                            <a:srgbClr val="FFFF00"/>
                          </a:solidFill>
                          <a:latin typeface="Yuanti SC" charset="-122"/>
                          <a:ea typeface="Yuanti SC" charset="-122"/>
                          <a:cs typeface="Yuanti SC" charset="-122"/>
                        </a:rPr>
                        <a:t>，总关注者数目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total_followers</a:t>
                      </a:r>
                      <a:r>
                        <a:rPr lang="zh-CN" altLang="en-US" sz="1000" b="0" i="0" dirty="0" smtClean="0">
                          <a:solidFill>
                            <a:srgbClr val="FFFF00"/>
                          </a:solidFill>
                          <a:latin typeface="Yuanti SC" charset="-122"/>
                          <a:ea typeface="Yuanti SC" charset="-122"/>
                          <a:cs typeface="Yuanti SC" charset="-122"/>
                        </a:rPr>
                        <a:t>，卖出行为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sell_actions</a:t>
                      </a:r>
                      <a:r>
                        <a:rPr lang="zh-CN" altLang="en-US" sz="1000" b="0" i="0" dirty="0" smtClean="0">
                          <a:solidFill>
                            <a:srgbClr val="FFFF00"/>
                          </a:solidFill>
                          <a:latin typeface="Yuanti SC" charset="-122"/>
                          <a:ea typeface="Yuanti SC" charset="-122"/>
                          <a:cs typeface="Yuanti SC" charset="-122"/>
                        </a:rPr>
                        <a:t>，买入行为 </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buy_actions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查询日期。默认为策略当前日期的前一天。如指定，则该日期应当早于策略当前日期。支持最早的雪球数据为</a:t>
                      </a:r>
                      <a:r>
                        <a:rPr lang="en-US" altLang="zh-CN" sz="1000" b="0" i="0" kern="1200" dirty="0" smtClean="0">
                          <a:solidFill>
                            <a:srgbClr val="FFFF00"/>
                          </a:solidFill>
                          <a:latin typeface="Yuanti SC" charset="-122"/>
                          <a:ea typeface="Yuanti SC" charset="-122"/>
                          <a:cs typeface="Yuanti SC" charset="-122"/>
                        </a:rPr>
                        <a:t>2015</a:t>
                      </a:r>
                      <a:r>
                        <a:rPr lang="zh-CN" altLang="en-US" sz="1000" b="0" i="0" kern="1200" dirty="0" smtClean="0">
                          <a:solidFill>
                            <a:srgbClr val="FFFF00"/>
                          </a:solidFill>
                          <a:latin typeface="Yuanti SC" charset="-122"/>
                          <a:ea typeface="Yuanti SC" charset="-122"/>
                          <a:cs typeface="Yuanti SC" charset="-122"/>
                        </a:rPr>
                        <a:t>年</a:t>
                      </a:r>
                      <a:r>
                        <a:rPr lang="en-US" altLang="zh-CN" sz="1000" b="0" i="0" kern="1200" dirty="0" smtClean="0">
                          <a:solidFill>
                            <a:srgbClr val="FFFF00"/>
                          </a:solidFill>
                          <a:latin typeface="Yuanti SC" charset="-122"/>
                          <a:ea typeface="Yuanti SC" charset="-122"/>
                          <a:cs typeface="Yuanti SC" charset="-122"/>
                        </a:rPr>
                        <a:t>4</a:t>
                      </a:r>
                      <a:r>
                        <a:rPr lang="zh-CN" altLang="en-US" sz="1000" b="0" i="0" kern="1200" dirty="0" smtClean="0">
                          <a:solidFill>
                            <a:srgbClr val="FFFF00"/>
                          </a:solidFill>
                          <a:latin typeface="Yuanti SC" charset="-122"/>
                          <a:ea typeface="Yuanti SC" charset="-122"/>
                          <a:cs typeface="Yuanti SC" charset="-122"/>
                        </a:rPr>
                        <a:t>月</a:t>
                      </a:r>
                      <a:r>
                        <a:rPr lang="en-US" altLang="zh-CN" sz="1000" b="0" i="0" kern="1200" dirty="0" smtClean="0">
                          <a:solidFill>
                            <a:srgbClr val="FFFF00"/>
                          </a:solidFill>
                          <a:latin typeface="Yuanti SC" charset="-122"/>
                          <a:ea typeface="Yuanti SC" charset="-122"/>
                          <a:cs typeface="Yuanti SC" charset="-122"/>
                        </a:rPr>
                        <a:t>23</a:t>
                      </a:r>
                      <a:r>
                        <a:rPr lang="zh-CN" altLang="en-US" sz="1000" b="0" i="0" kern="1200" dirty="0" smtClean="0">
                          <a:solidFill>
                            <a:srgbClr val="FFFF00"/>
                          </a:solidFill>
                          <a:latin typeface="Yuanti SC" charset="-122"/>
                          <a:ea typeface="Yuanti SC" charset="-122"/>
                          <a:cs typeface="Yuanti SC" charset="-122"/>
                        </a:rPr>
                        <a:t>日</a:t>
                      </a:r>
                      <a:r>
                        <a:rPr lang="zh-CN" altLang="en-US" sz="1000" dirty="0" smtClean="0">
                          <a:solidFill>
                            <a:schemeClr val="bg1"/>
                          </a:solidFill>
                          <a:latin typeface="Yuanti SC Light" charset="-122"/>
                          <a:ea typeface="Yuanti SC Light" charset="-122"/>
                          <a:cs typeface="Yuanti SC Light"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freq</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，即每日的数据统计。也支持</a:t>
                      </a:r>
                      <a:r>
                        <a:rPr lang="en-US" altLang="zh-CN" sz="1000" b="0" i="0" dirty="0" smtClean="0">
                          <a:solidFill>
                            <a:srgbClr val="FFFF00"/>
                          </a:solidFill>
                          <a:latin typeface="Yuanti SC" charset="-122"/>
                          <a:ea typeface="Yuanti SC" charset="-122"/>
                          <a:cs typeface="Yuanti SC" charset="-122"/>
                        </a:rPr>
                        <a:t>week - </a:t>
                      </a:r>
                      <a:r>
                        <a:rPr lang="zh-CN" altLang="en-US" sz="1000" b="0" i="0" dirty="0" smtClean="0">
                          <a:solidFill>
                            <a:srgbClr val="FFFF00"/>
                          </a:solidFill>
                          <a:latin typeface="Yuanti SC" charset="-122"/>
                          <a:ea typeface="Yuanti SC" charset="-122"/>
                          <a:cs typeface="Yuanti SC" charset="-122"/>
                        </a:rPr>
                        <a:t>每周和</a:t>
                      </a:r>
                      <a:r>
                        <a:rPr lang="en-US" altLang="zh-CN" sz="1000" b="0" i="0" dirty="0" smtClean="0">
                          <a:solidFill>
                            <a:srgbClr val="FFFF00"/>
                          </a:solidFill>
                          <a:latin typeface="Yuanti SC" charset="-122"/>
                          <a:ea typeface="Yuanti SC" charset="-122"/>
                          <a:cs typeface="Yuanti SC" charset="-122"/>
                        </a:rPr>
                        <a:t>month - </a:t>
                      </a:r>
                      <a:r>
                        <a:rPr lang="zh-CN" altLang="en-US" sz="1000" b="0" i="0" dirty="0" smtClean="0">
                          <a:solidFill>
                            <a:srgbClr val="FFFF00"/>
                          </a:solidFill>
                          <a:latin typeface="Yuanti SC" charset="-122"/>
                          <a:ea typeface="Yuanti SC" charset="-122"/>
                          <a:cs typeface="Yuanti SC" charset="-122"/>
                        </a:rPr>
                        <a:t>每月的统计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指定返回多少个结果，默认是</a:t>
                      </a:r>
                      <a:r>
                        <a:rPr lang="en-US" altLang="zh-CN" sz="1000" b="0" i="0" dirty="0" smtClean="0">
                          <a:solidFill>
                            <a:srgbClr val="FFFF00"/>
                          </a:solidFill>
                          <a:latin typeface="Yuanti SC" charset="-122"/>
                          <a:ea typeface="Yuanti SC" charset="-122"/>
                          <a:cs typeface="Yuanti SC" charset="-122"/>
                        </a:rPr>
                        <a:t>10</a:t>
                      </a:r>
                      <a:r>
                        <a:rPr lang="zh-CN" altLang="en-US" sz="1000" b="0" i="0" dirty="0" smtClean="0">
                          <a:solidFill>
                            <a:srgbClr val="FFFF00"/>
                          </a:solidFill>
                          <a:latin typeface="Yuanti SC" charset="-122"/>
                          <a:ea typeface="Yuanti SC" charset="-122"/>
                          <a:cs typeface="Yuanti SC" charset="-122"/>
                        </a:rPr>
                        <a:t>个</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94077596"/>
              </p:ext>
            </p:extLst>
          </p:nvPr>
        </p:nvGraphicFramePr>
        <p:xfrm>
          <a:off x="486173" y="49444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各项舆情数据。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19478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update_universe</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（更新</a:t>
            </a:r>
            <a:r>
              <a:rPr lang="zh-CN" altLang="en-US" dirty="0" smtClean="0">
                <a:solidFill>
                  <a:srgbClr val="FFFF00"/>
                </a:solidFill>
                <a:latin typeface="Yuanti SC Light" charset="-122"/>
                <a:ea typeface="Yuanti SC Light" charset="-122"/>
                <a:cs typeface="Yuanti SC Light" charset="-122"/>
              </a:rPr>
              <a:t>股票池</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update_universe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该方法用于更新现在关注的证券的集合（</a:t>
            </a:r>
            <a:r>
              <a:rPr lang="en-US" altLang="zh-CN" sz="1600" dirty="0">
                <a:solidFill>
                  <a:schemeClr val="bg1"/>
                </a:solidFill>
                <a:latin typeface="Yuanti SC Light" charset="-122"/>
                <a:ea typeface="Yuanti SC Light" charset="-122"/>
                <a:cs typeface="Yuanti SC Light" charset="-122"/>
              </a:rPr>
              <a:t>e.g.</a:t>
            </a:r>
            <a:r>
              <a:rPr lang="zh-CN" altLang="en-US" sz="1600" dirty="0">
                <a:solidFill>
                  <a:schemeClr val="bg1"/>
                </a:solidFill>
                <a:latin typeface="Yuanti SC Light" charset="-122"/>
                <a:ea typeface="Yuanti SC Light" charset="-122"/>
                <a:cs typeface="Yuanti SC Light" charset="-122"/>
              </a:rPr>
              <a:t>：股票池）</a:t>
            </a:r>
            <a:r>
              <a:rPr lang="zh-CN" altLang="en-US" sz="1600" dirty="0" smtClean="0">
                <a:solidFill>
                  <a:schemeClr val="bg1"/>
                </a:solidFill>
                <a:latin typeface="Yuanti SC Light" charset="-122"/>
                <a:ea typeface="Yuanti SC Light" charset="-122"/>
                <a:cs typeface="Yuanti SC Light" charset="-122"/>
              </a:rPr>
              <a:t>。会</a:t>
            </a:r>
            <a:r>
              <a:rPr lang="zh-CN" altLang="en-US" sz="1600" dirty="0">
                <a:solidFill>
                  <a:schemeClr val="bg1"/>
                </a:solidFill>
                <a:latin typeface="Yuanti SC Light" charset="-122"/>
                <a:ea typeface="Yuanti SC Light" charset="-122"/>
                <a:cs typeface="Yuanti SC Light" charset="-122"/>
              </a:rPr>
              <a:t>在下一个</a:t>
            </a:r>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事件</a:t>
            </a:r>
            <a:r>
              <a:rPr lang="zh-CN" altLang="en-US" sz="1600" dirty="0" smtClean="0">
                <a:solidFill>
                  <a:schemeClr val="bg1"/>
                </a:solidFill>
                <a:latin typeface="Yuanti SC Light" charset="-122"/>
                <a:ea typeface="Yuanti SC Light" charset="-122"/>
                <a:cs typeface="Yuanti SC Light" charset="-122"/>
              </a:rPr>
              <a:t>触发更新股票池。</a:t>
            </a:r>
            <a:r>
              <a:rPr lang="en-US" altLang="zh-CN" sz="1600" dirty="0" err="1" smtClean="0">
                <a:solidFill>
                  <a:schemeClr val="bg1"/>
                </a:solidFill>
                <a:latin typeface="Yuanti SC Light" charset="-122"/>
                <a:ea typeface="Yuanti SC Light" charset="-122"/>
                <a:cs typeface="Yuanti SC Light" charset="-122"/>
              </a:rPr>
              <a:t>update_universe</a:t>
            </a:r>
            <a:r>
              <a:rPr lang="zh-CN" altLang="en-US" sz="1600" dirty="0" smtClean="0">
                <a:solidFill>
                  <a:schemeClr val="bg1"/>
                </a:solidFill>
                <a:latin typeface="Yuanti SC Light" charset="-122"/>
                <a:ea typeface="Yuanti SC Light" charset="-122"/>
                <a:cs typeface="Yuanti SC Light" charset="-122"/>
              </a:rPr>
              <a:t>会覆盖现有股票池数据。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85597177"/>
              </p:ext>
            </p:extLst>
          </p:nvPr>
        </p:nvGraphicFramePr>
        <p:xfrm>
          <a:off x="486172" y="327282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48030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get_csv</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（读取</a:t>
            </a:r>
            <a:r>
              <a:rPr lang="en-US" altLang="zh-CN" dirty="0">
                <a:solidFill>
                  <a:srgbClr val="FFFF00"/>
                </a:solidFill>
                <a:latin typeface="Yuanti SC Light" charset="-122"/>
                <a:ea typeface="Yuanti SC Light" charset="-122"/>
                <a:cs typeface="Yuanti SC Light" charset="-122"/>
              </a:rPr>
              <a:t>csv</a:t>
            </a:r>
            <a:r>
              <a:rPr lang="zh-CN" altLang="en-US" dirty="0" smtClean="0">
                <a:solidFill>
                  <a:srgbClr val="FFFF00"/>
                </a:solidFill>
                <a:latin typeface="Yuanti SC Light" charset="-122"/>
                <a:ea typeface="Yuanti SC Light" charset="-122"/>
                <a:cs typeface="Yuanti SC Light" charset="-122"/>
              </a:rPr>
              <a:t>数据</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get_csv</a:t>
            </a:r>
            <a:r>
              <a:rPr lang="zh-CN" altLang="en-US" sz="1600" dirty="0">
                <a:solidFill>
                  <a:srgbClr val="FFFF0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csv_file_path</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从</a:t>
            </a:r>
            <a:r>
              <a:rPr lang="en-US" altLang="zh-CN" sz="1600" dirty="0"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平台上的</a:t>
            </a:r>
            <a:r>
              <a:rPr lang="en-US" altLang="zh-CN" sz="1600" dirty="0" err="1" smtClean="0">
                <a:solidFill>
                  <a:schemeClr val="bg1"/>
                </a:solidFill>
                <a:latin typeface="Yuanti SC Light" charset="-122"/>
                <a:ea typeface="Yuanti SC Light" charset="-122"/>
                <a:cs typeface="Yuanti SC Light" charset="-122"/>
              </a:rPr>
              <a:t>ipython</a:t>
            </a:r>
            <a:r>
              <a:rPr lang="zh-CN" altLang="en-US" sz="1600" dirty="0" smtClean="0">
                <a:solidFill>
                  <a:schemeClr val="bg1"/>
                </a:solidFill>
                <a:latin typeface="Yuanti SC Light" charset="-122"/>
                <a:ea typeface="Yuanti SC Light" charset="-122"/>
                <a:cs typeface="Yuanti SC Light" charset="-122"/>
              </a:rPr>
              <a:t>策略研究模块，读取上传的</a:t>
            </a:r>
            <a:r>
              <a:rPr lang="en-US" altLang="zh-CN" sz="1600" dirty="0" smtClean="0">
                <a:solidFill>
                  <a:schemeClr val="bg1"/>
                </a:solidFill>
                <a:latin typeface="Yuanti SC Light" charset="-122"/>
                <a:ea typeface="Yuanti SC Light" charset="-122"/>
                <a:cs typeface="Yuanti SC Light" charset="-122"/>
              </a:rPr>
              <a:t>csv</a:t>
            </a:r>
            <a:r>
              <a:rPr lang="zh-CN" altLang="en-US" sz="1600" dirty="0" smtClean="0">
                <a:solidFill>
                  <a:schemeClr val="bg1"/>
                </a:solidFill>
                <a:latin typeface="Yuanti SC Light" charset="-122"/>
                <a:ea typeface="Yuanti SC Light" charset="-122"/>
                <a:cs typeface="Yuanti SC Light" charset="-122"/>
              </a:rPr>
              <a:t>文件数据。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67234460"/>
              </p:ext>
            </p:extLst>
          </p:nvPr>
        </p:nvGraphicFramePr>
        <p:xfrm>
          <a:off x="486172" y="3181385"/>
          <a:ext cx="10500075" cy="44196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csv_file_path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Ricequant</a:t>
                      </a:r>
                      <a:r>
                        <a:rPr lang="zh-CN" altLang="en-US" sz="1000" b="0" i="0" dirty="0" smtClean="0">
                          <a:solidFill>
                            <a:srgbClr val="FFFF00"/>
                          </a:solidFill>
                          <a:latin typeface="Yuanti SC" charset="-122"/>
                          <a:ea typeface="Yuanti SC" charset="-122"/>
                          <a:cs typeface="Yuanti SC" charset="-122"/>
                        </a:rPr>
                        <a:t>平台上</a:t>
                      </a:r>
                      <a:r>
                        <a:rPr lang="en-US" altLang="zh-CN" sz="1000" b="0" i="0" dirty="0" err="1" smtClean="0">
                          <a:solidFill>
                            <a:srgbClr val="FFFF00"/>
                          </a:solidFill>
                          <a:latin typeface="Yuanti SC" charset="-122"/>
                          <a:ea typeface="Yuanti SC" charset="-122"/>
                          <a:cs typeface="Yuanti SC" charset="-122"/>
                        </a:rPr>
                        <a:t>ipython</a:t>
                      </a:r>
                      <a:r>
                        <a:rPr lang="zh-CN" altLang="en-US" sz="1000" b="0" i="0" dirty="0" smtClean="0">
                          <a:solidFill>
                            <a:srgbClr val="FFFF00"/>
                          </a:solidFill>
                          <a:latin typeface="Yuanti SC" charset="-122"/>
                          <a:ea typeface="Yuanti SC" charset="-122"/>
                          <a:cs typeface="Yuanti SC" charset="-122"/>
                        </a:rPr>
                        <a:t>策略研究模块上传的</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文件路径。</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42943164"/>
              </p:ext>
            </p:extLst>
          </p:nvPr>
        </p:nvGraphicFramePr>
        <p:xfrm>
          <a:off x="486173" y="3877663"/>
          <a:ext cx="10500074" cy="441960"/>
        </p:xfrm>
        <a:graphic>
          <a:graphicData uri="http://schemas.openxmlformats.org/drawingml/2006/table">
            <a:tbl>
              <a:tblPr firstRow="1" bandRow="1">
                <a:tableStyleId>{C083E6E3-FA7D-4D7B-A595-EF9225AFEA82}</a:tableStyleId>
              </a:tblPr>
              <a:tblGrid>
                <a:gridCol w="976867">
                  <a:extLst>
                    <a:ext uri="{9D8B030D-6E8A-4147-A177-3AD203B41FA5}">
                      <a16:colId xmlns:a16="http://schemas.microsoft.com/office/drawing/2014/main" xmlns="" val="20000"/>
                    </a:ext>
                  </a:extLst>
                </a:gridCol>
                <a:gridCol w="2397760">
                  <a:extLst>
                    <a:ext uri="{9D8B030D-6E8A-4147-A177-3AD203B41FA5}">
                      <a16:colId xmlns:a16="http://schemas.microsoft.com/office/drawing/2014/main" xmlns="" val="20001"/>
                    </a:ext>
                  </a:extLst>
                </a:gridCol>
                <a:gridCol w="712544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从</a:t>
                      </a:r>
                      <a:r>
                        <a:rPr lang="en-US" altLang="zh-CN" sz="1000" b="0" i="0" dirty="0" smtClean="0">
                          <a:solidFill>
                            <a:srgbClr val="FFFF00"/>
                          </a:solidFill>
                          <a:latin typeface="Yuanti SC" charset="-122"/>
                          <a:ea typeface="Yuanti SC" charset="-122"/>
                          <a:cs typeface="Yuanti SC" charset="-122"/>
                        </a:rPr>
                        <a:t>csv</a:t>
                      </a:r>
                      <a:r>
                        <a:rPr lang="zh-CN" altLang="en-US" sz="1000" b="0" i="0" dirty="0" smtClean="0">
                          <a:solidFill>
                            <a:srgbClr val="FFFF00"/>
                          </a:solidFill>
                          <a:latin typeface="Yuanti SC" charset="-122"/>
                          <a:ea typeface="Yuanti SC" charset="-122"/>
                          <a:cs typeface="Yuanti SC" charset="-122"/>
                        </a:rPr>
                        <a:t>文件读取的数据。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6564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2.2.6</a:t>
            </a:r>
            <a:r>
              <a:rPr lang="zh-CN" altLang="en-US" sz="2800" dirty="0" smtClean="0">
                <a:solidFill>
                  <a:schemeClr val="bg1"/>
                </a:solidFill>
                <a:latin typeface="Yuanti SC" charset="-122"/>
                <a:ea typeface="Yuanti SC" charset="-122"/>
                <a:cs typeface="Yuanti SC" charset="-122"/>
              </a:rPr>
              <a:t> 其他函数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plot</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（根据传入数据进行绘图</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plot(</a:t>
            </a:r>
            <a:r>
              <a:rPr lang="en-US" altLang="zh-CN" sz="1600" dirty="0" err="1">
                <a:solidFill>
                  <a:srgbClr val="FFFF00"/>
                </a:solidFill>
                <a:latin typeface="Yuanti SC Light" charset="-122"/>
                <a:ea typeface="Yuanti SC Light" charset="-122"/>
                <a:cs typeface="Yuanti SC Light" charset="-122"/>
              </a:rPr>
              <a:t>series_name</a:t>
            </a:r>
            <a:r>
              <a:rPr lang="en-US" altLang="zh-CN" sz="1600" dirty="0">
                <a:solidFill>
                  <a:srgbClr val="FFFF00"/>
                </a:solidFill>
                <a:latin typeface="Yuanti SC Light" charset="-122"/>
                <a:ea typeface="Yuanti SC Light" charset="-122"/>
                <a:cs typeface="Yuanti SC Light" charset="-122"/>
              </a:rPr>
              <a:t>, value)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将时间序列的数据传给页面进行绘图，结果是以时间为横轴，</a:t>
            </a:r>
            <a:r>
              <a:rPr lang="en-US" altLang="zh-CN" sz="1600" dirty="0">
                <a:solidFill>
                  <a:schemeClr val="bg1"/>
                </a:solidFill>
                <a:latin typeface="Yuanti SC Light" charset="-122"/>
                <a:ea typeface="Yuanti SC Light" charset="-122"/>
                <a:cs typeface="Yuanti SC Light" charset="-122"/>
              </a:rPr>
              <a:t>value</a:t>
            </a:r>
            <a:r>
              <a:rPr lang="zh-CN" altLang="en-US" sz="1600" dirty="0">
                <a:solidFill>
                  <a:schemeClr val="bg1"/>
                </a:solidFill>
                <a:latin typeface="Yuanti SC Light" charset="-122"/>
                <a:ea typeface="Yuanti SC Light" charset="-122"/>
                <a:cs typeface="Yuanti SC Light" charset="-122"/>
              </a:rPr>
              <a:t>为纵轴的曲线。</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00008080"/>
              </p:ext>
            </p:extLst>
          </p:nvPr>
        </p:nvGraphicFramePr>
        <p:xfrm>
          <a:off x="486172" y="3028985"/>
          <a:ext cx="10500075" cy="662940"/>
        </p:xfrm>
        <a:graphic>
          <a:graphicData uri="http://schemas.openxmlformats.org/drawingml/2006/table">
            <a:tbl>
              <a:tblPr firstRow="1" bandRow="1">
                <a:tableStyleId>{C083E6E3-FA7D-4D7B-A595-EF9225AFEA82}</a:tableStyleId>
              </a:tblPr>
              <a:tblGrid>
                <a:gridCol w="976868">
                  <a:extLst>
                    <a:ext uri="{9D8B030D-6E8A-4147-A177-3AD203B41FA5}">
                      <a16:colId xmlns:a16="http://schemas.microsoft.com/office/drawing/2014/main" xmlns="" val="20000"/>
                    </a:ext>
                  </a:extLst>
                </a:gridCol>
                <a:gridCol w="2407920">
                  <a:extLst>
                    <a:ext uri="{9D8B030D-6E8A-4147-A177-3AD203B41FA5}">
                      <a16:colId xmlns:a16="http://schemas.microsoft.com/office/drawing/2014/main" xmlns="" val="20001"/>
                    </a:ext>
                  </a:extLst>
                </a:gridCol>
                <a:gridCol w="7115287"/>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series_name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绘制曲线的名称，用户必须填写。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当前日期的曲线的点的值，用户必须填写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45070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是一个</a:t>
            </a:r>
            <a:r>
              <a:rPr lang="en-US" altLang="zh-CN" sz="1600" dirty="0" smtClean="0">
                <a:solidFill>
                  <a:schemeClr val="bg1"/>
                </a:solidFill>
                <a:latin typeface="Yuanti SC Light" charset="-122"/>
                <a:ea typeface="Yuanti SC Light" charset="-122"/>
                <a:cs typeface="Yuanti SC Light" charset="-122"/>
              </a:rPr>
              <a:t>dictionary</a:t>
            </a:r>
            <a:r>
              <a:rPr lang="zh-CN" altLang="en-US" sz="1600" dirty="0" smtClean="0">
                <a:solidFill>
                  <a:schemeClr val="bg1"/>
                </a:solidFill>
                <a:latin typeface="Yuanti SC Light" charset="-122"/>
                <a:ea typeface="Yuanti SC Light" charset="-122"/>
                <a:cs typeface="Yuanti SC Light" charset="-122"/>
              </a:rPr>
              <a:t>，包含了某支证券股票所有的市场数据信息。</a:t>
            </a:r>
            <a:r>
              <a:rPr lang="en-US" altLang="zh-CN" sz="1600" dirty="0" smtClean="0">
                <a:solidFill>
                  <a:schemeClr val="bg1"/>
                </a:solidFill>
                <a:latin typeface="Yuanti SC Light" charset="-122"/>
                <a:ea typeface="Yuanti SC Light" charset="-122"/>
                <a:cs typeface="Yuanti SC Light" charset="-122"/>
              </a:rPr>
              <a:t>key</a:t>
            </a:r>
            <a:r>
              <a:rPr lang="zh-CN" altLang="en-US" sz="1600" dirty="0" smtClean="0">
                <a:solidFill>
                  <a:schemeClr val="bg1"/>
                </a:solidFill>
                <a:latin typeface="Yuanti SC Light" charset="-122"/>
                <a:ea typeface="Yuanti SC Light" charset="-122"/>
                <a:cs typeface="Yuanti SC Light" charset="-122"/>
              </a:rPr>
              <a:t>为股票的</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或</a:t>
            </a:r>
            <a:r>
              <a:rPr lang="en-US" altLang="zh-CN" sz="1600" dirty="0" smtClean="0">
                <a:solidFill>
                  <a:schemeClr val="bg1"/>
                </a:solidFill>
                <a:latin typeface="Yuanti SC Light" charset="-122"/>
                <a:ea typeface="Yuanti SC Light" charset="-122"/>
                <a:cs typeface="Yuanti SC Light" charset="-122"/>
              </a:rPr>
              <a:t>symbol</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value</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bar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771379783"/>
              </p:ext>
            </p:extLst>
          </p:nvPr>
        </p:nvGraphicFramePr>
        <p:xfrm>
          <a:off x="486172" y="3088349"/>
          <a:ext cx="4837668" cy="287274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股票代码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合约简称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datetime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open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close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high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volume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切片数据总成交量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换手率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unit_net_value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discount_rate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折价率（仅限基金日线数据）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00831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Bar</a:t>
            </a:r>
            <a:r>
              <a:rPr lang="zh-CN" altLang="en-US" dirty="0" smtClean="0">
                <a:solidFill>
                  <a:srgbClr val="FFFF00"/>
                </a:solidFill>
                <a:latin typeface="Yuanti SC Light" charset="-122"/>
                <a:ea typeface="Yuanti SC Light" charset="-122"/>
                <a:cs typeface="Yuanti SC Light" charset="-122"/>
              </a:rPr>
              <a:t>（证券市场信息）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操作方法</a:t>
            </a:r>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计算某个证券的某段时间的移动平均价格，默认单位是</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天</a:t>
            </a:r>
            <a:r>
              <a:rPr lang="en-US" altLang="zh-CN" sz="1600" dirty="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smtClean="0">
                <a:solidFill>
                  <a:srgbClr val="FFFF00"/>
                </a:solidFill>
              </a:rPr>
              <a:t>mavg</a:t>
            </a:r>
            <a:r>
              <a:rPr lang="en-US" altLang="zh-CN" sz="1600" dirty="0" smtClean="0">
                <a:solidFill>
                  <a:srgbClr val="FFFF00"/>
                </a:solidFill>
              </a:rPr>
              <a:t>(intervals</a:t>
            </a:r>
            <a:r>
              <a:rPr lang="en-US" altLang="zh-CN" sz="1600" dirty="0">
                <a:solidFill>
                  <a:srgbClr val="FFFF00"/>
                </a:solidFill>
              </a:rPr>
              <a:t>, frequency=</a:t>
            </a:r>
            <a:r>
              <a:rPr lang="en-US" altLang="zh-CN" sz="1600" dirty="0">
                <a:solidFill>
                  <a:srgbClr val="FFFF00"/>
                </a:solidFill>
              </a:rPr>
              <a:t>'day'</a:t>
            </a:r>
            <a:r>
              <a:rPr lang="en-US" altLang="zh-CN" sz="1600" dirty="0">
                <a:solidFill>
                  <a:srgbClr val="FFFF00"/>
                </a:solidFill>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计算</a:t>
            </a:r>
            <a:r>
              <a:rPr lang="zh-CN" altLang="en-US" sz="1600" dirty="0">
                <a:solidFill>
                  <a:schemeClr val="bg1"/>
                </a:solidFill>
                <a:latin typeface="Yuanti SC Light" charset="-122"/>
                <a:ea typeface="Yuanti SC Light" charset="-122"/>
                <a:cs typeface="Yuanti SC Light" charset="-122"/>
              </a:rPr>
              <a:t>某个证券的某段时间的加权平均价格，默认单位是“天</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rPr>
              <a:t>def</a:t>
            </a:r>
            <a:r>
              <a:rPr lang="zh-CN" altLang="en-US" sz="1600" dirty="0" smtClean="0">
                <a:solidFill>
                  <a:srgbClr val="92D050"/>
                </a:solidFill>
              </a:rPr>
              <a:t> </a:t>
            </a:r>
            <a:r>
              <a:rPr lang="en-US" altLang="zh-CN" sz="1600" dirty="0" err="1">
                <a:solidFill>
                  <a:srgbClr val="FFFF00"/>
                </a:solidFill>
              </a:rPr>
              <a:t>vwap</a:t>
            </a:r>
            <a:r>
              <a:rPr lang="en-US" altLang="zh-CN" sz="1600" dirty="0">
                <a:solidFill>
                  <a:srgbClr val="FFFF00"/>
                </a:solidFill>
              </a:rPr>
              <a:t> (intervals, frequency='day')</a:t>
            </a:r>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037494964"/>
              </p:ext>
            </p:extLst>
          </p:nvPr>
        </p:nvGraphicFramePr>
        <p:xfrm>
          <a:off x="486173" y="3150905"/>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831848360"/>
              </p:ext>
            </p:extLst>
          </p:nvPr>
        </p:nvGraphicFramePr>
        <p:xfrm>
          <a:off x="486173" y="4875734"/>
          <a:ext cx="6432787" cy="662940"/>
        </p:xfrm>
        <a:graphic>
          <a:graphicData uri="http://schemas.openxmlformats.org/drawingml/2006/table">
            <a:tbl>
              <a:tblPr firstRow="1" bandRow="1">
                <a:tableStyleId>{C083E6E3-FA7D-4D7B-A595-EF9225AFEA82}</a:tableStyleId>
              </a:tblPr>
              <a:tblGrid>
                <a:gridCol w="1190227">
                  <a:extLst>
                    <a:ext uri="{9D8B030D-6E8A-4147-A177-3AD203B41FA5}">
                      <a16:colId xmlns:a16="http://schemas.microsoft.com/office/drawing/2014/main" xmlns="" val="20000"/>
                    </a:ext>
                  </a:extLst>
                </a:gridCol>
                <a:gridCol w="1341120">
                  <a:extLst>
                    <a:ext uri="{9D8B030D-6E8A-4147-A177-3AD203B41FA5}">
                      <a16:colId xmlns:a16="http://schemas.microsoft.com/office/drawing/2014/main" xmlns="" val="20001"/>
                    </a:ext>
                  </a:extLst>
                </a:gridCol>
                <a:gridCol w="390144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intervals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时间间隔。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时间频率，默认是‘</a:t>
                      </a:r>
                      <a:r>
                        <a:rPr lang="en-US" altLang="zh-CN" sz="1000" b="0" i="0" dirty="0" smtClean="0">
                          <a:solidFill>
                            <a:srgbClr val="FFFF00"/>
                          </a:solidFill>
                          <a:latin typeface="Yuanti SC" charset="-122"/>
                          <a:ea typeface="Yuanti SC" charset="-122"/>
                          <a:cs typeface="Yuanti SC" charset="-122"/>
                        </a:rPr>
                        <a:t>day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73746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Order</a:t>
            </a:r>
            <a:r>
              <a:rPr lang="zh-CN" altLang="en-US" dirty="0" smtClean="0">
                <a:solidFill>
                  <a:srgbClr val="FFFF00"/>
                </a:solidFill>
                <a:latin typeface="Yuanti SC Light" charset="-122"/>
                <a:ea typeface="Yuanti SC Light" charset="-122"/>
                <a:cs typeface="Yuanti SC Light" charset="-122"/>
              </a:rPr>
              <a:t>（交易订单）</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交易订单。</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Order</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427791980"/>
              </p:ext>
            </p:extLst>
          </p:nvPr>
        </p:nvGraphicFramePr>
        <p:xfrm>
          <a:off x="486172" y="3088349"/>
          <a:ext cx="4837668" cy="883920"/>
        </p:xfrm>
        <a:graphic>
          <a:graphicData uri="http://schemas.openxmlformats.org/drawingml/2006/table">
            <a:tbl>
              <a:tblPr firstRow="1" bandRow="1">
                <a:tableStyleId>{C083E6E3-FA7D-4D7B-A595-EF9225AFEA82}</a:tableStyleId>
              </a:tblPr>
              <a:tblGrid>
                <a:gridCol w="1338870">
                  <a:extLst>
                    <a:ext uri="{9D8B030D-6E8A-4147-A177-3AD203B41FA5}">
                      <a16:colId xmlns:a16="http://schemas.microsoft.com/office/drawing/2014/main" xmlns="" val="20000"/>
                    </a:ext>
                  </a:extLst>
                </a:gridCol>
                <a:gridCol w="1338870"/>
                <a:gridCol w="215992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instrument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Instrument</a:t>
                      </a:r>
                      <a:r>
                        <a:rPr lang="zh-CN" altLang="en-US" sz="1000" b="0" i="0" kern="1200" dirty="0" smtClean="0">
                          <a:solidFill>
                            <a:srgbClr val="FFFF00"/>
                          </a:solidFill>
                          <a:latin typeface="Yuanti SC" charset="-122"/>
                          <a:ea typeface="Yuanti SC" charset="-122"/>
                          <a:cs typeface="Yuanti SC" charset="-122"/>
                        </a:rPr>
                        <a:t>对象</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订单对应的证券的</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filled_shares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该订单已经成交的股数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该订单的所有的股数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09774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Portfolio</a:t>
            </a:r>
            <a:r>
              <a:rPr lang="zh-CN" altLang="en-US" dirty="0" smtClean="0">
                <a:solidFill>
                  <a:srgbClr val="FFFF00"/>
                </a:solidFill>
                <a:latin typeface="Yuanti SC Light" charset="-122"/>
                <a:ea typeface="Yuanti SC Light" charset="-122"/>
                <a:cs typeface="Yuanti SC Light" charset="-122"/>
              </a:rPr>
              <a:t>（投资组合）</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包含算法策略的所有的投资组合的信息。在日级别回测中</a:t>
            </a:r>
            <a:r>
              <a:rPr lang="zh-CN" altLang="en-US" sz="1600" dirty="0" smtClean="0">
                <a:solidFill>
                  <a:schemeClr val="bg1"/>
                </a:solidFill>
                <a:latin typeface="Yuanti SC Light" charset="-122"/>
                <a:ea typeface="Yuanti SC Light" charset="-122"/>
                <a:cs typeface="Yuanti SC Light" charset="-122"/>
              </a:rPr>
              <a:t>，表示每日</a:t>
            </a:r>
            <a:r>
              <a:rPr lang="zh-CN" altLang="en-US" sz="1600" dirty="0">
                <a:solidFill>
                  <a:schemeClr val="bg1"/>
                </a:solidFill>
                <a:latin typeface="Yuanti SC Light" charset="-122"/>
                <a:ea typeface="Yuanti SC Light" charset="-122"/>
                <a:cs typeface="Yuanti SC Light" charset="-122"/>
              </a:rPr>
              <a:t>收盘以后的投资组合信息。可以使用</a:t>
            </a:r>
            <a:r>
              <a:rPr lang="en-US" altLang="zh-CN" sz="1600" dirty="0" err="1">
                <a:solidFill>
                  <a:schemeClr val="bg1"/>
                </a:solidFill>
                <a:latin typeface="Yuanti SC Light" charset="-122"/>
                <a:ea typeface="Yuanti SC Light" charset="-122"/>
                <a:cs typeface="Yuanti SC Light" charset="-122"/>
              </a:rPr>
              <a:t>context.portfolio</a:t>
            </a:r>
            <a:r>
              <a:rPr lang="zh-CN" altLang="en-US" sz="1600" dirty="0">
                <a:solidFill>
                  <a:schemeClr val="bg1"/>
                </a:solidFill>
                <a:latin typeface="Yuanti SC Light" charset="-122"/>
                <a:ea typeface="Yuanti SC Light" charset="-122"/>
                <a:cs typeface="Yuanti SC Light" charset="-122"/>
              </a:rPr>
              <a:t>获取取</a:t>
            </a:r>
            <a:r>
              <a:rPr lang="en-US" altLang="zh-CN" sz="1600" dirty="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对象。</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Portfolio</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596512774"/>
              </p:ext>
            </p:extLst>
          </p:nvPr>
        </p:nvGraphicFramePr>
        <p:xfrm>
          <a:off x="486172" y="3088349"/>
          <a:ext cx="5782547" cy="3108960"/>
        </p:xfrm>
        <a:graphic>
          <a:graphicData uri="http://schemas.openxmlformats.org/drawingml/2006/table">
            <a:tbl>
              <a:tblPr firstRow="1" bandRow="1">
                <a:tableStyleId>{C083E6E3-FA7D-4D7B-A595-EF9225AFEA82}</a:tableStyleId>
              </a:tblPr>
              <a:tblGrid>
                <a:gridCol w="1342628">
                  <a:extLst>
                    <a:ext uri="{9D8B030D-6E8A-4147-A177-3AD203B41FA5}">
                      <a16:colId xmlns:a16="http://schemas.microsoft.com/office/drawing/2014/main" xmlns="" val="20000"/>
                    </a:ext>
                  </a:extLst>
                </a:gridCol>
                <a:gridCol w="1026160"/>
                <a:gridCol w="3413759">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starting_cash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回测或实盘交易给算法策略设置的初始资金。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cash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现在投资组合中剩余的现金。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算法投资组合至今的累积百分比收益率。计算方法是现在的投资组合价值</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投资组合的初始资金。投资组合价值包含剩余现金和其市场价值。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daily_returns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当前最新一天的每日收益。</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投资组合当前的市场价值（未实现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平仓的价值）。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portfolio_value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当前投资组合的总共价值，包含市场价值和剩余现金。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pnl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当前投资组合的累计盈亏。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d</a:t>
                      </a:r>
                      <a:r>
                        <a:rPr lang="en-US" sz="1000" b="0" i="0" kern="1200" dirty="0" err="1" smtClean="0">
                          <a:solidFill>
                            <a:srgbClr val="FFFF00"/>
                          </a:solidFill>
                          <a:latin typeface="Yuanti SC" charset="-122"/>
                          <a:ea typeface="Yuanti SC" charset="-122"/>
                          <a:cs typeface="Yuanti SC" charset="-122"/>
                        </a:rPr>
                        <a:t>ate</a:t>
                      </a:r>
                      <a:r>
                        <a:rPr lang="en-US" altLang="zh-CN" sz="1000" b="0" i="0" kern="1200" dirty="0" err="1" smtClean="0">
                          <a:solidFill>
                            <a:srgbClr val="FFFF00"/>
                          </a:solidFill>
                          <a:latin typeface="Yuanti SC" charset="-122"/>
                          <a:ea typeface="Yuanti SC" charset="-122"/>
                          <a:cs typeface="Yuanti SC" charset="-122"/>
                        </a:rPr>
                        <a:t>t</a:t>
                      </a:r>
                      <a:r>
                        <a:rPr lang="en-US" sz="1000" b="0" i="0" kern="1200" dirty="0" err="1" smtClean="0">
                          <a:solidFill>
                            <a:srgbClr val="FFFF00"/>
                          </a:solidFill>
                          <a:latin typeface="Yuanti SC" charset="-122"/>
                          <a:ea typeface="Yuanti SC" charset="-122"/>
                          <a:cs typeface="Yuanti SC" charset="-122"/>
                        </a:rPr>
                        <a:t>ime</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策略投资组合的回测</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实时模拟交易的开始日期。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annualized_returns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投资组合的年化收益率。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positions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dictionary</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一个包含所有仓位的字典，以</a:t>
                      </a:r>
                      <a:r>
                        <a:rPr lang="en-US" altLang="zh-CN" sz="1000" b="0" i="0" dirty="0" err="1" smtClean="0">
                          <a:solidFill>
                            <a:srgbClr val="FFFF00"/>
                          </a:solidFill>
                          <a:latin typeface="Yuanti SC" charset="-122"/>
                          <a:ea typeface="Yuanti SC" charset="-122"/>
                          <a:cs typeface="Yuanti SC" charset="-122"/>
                        </a:rPr>
                        <a:t>id_or_symbol</a:t>
                      </a:r>
                      <a:r>
                        <a:rPr lang="zh-CN" altLang="en-US" sz="1000" b="0" i="0" dirty="0" smtClean="0">
                          <a:solidFill>
                            <a:srgbClr val="FFFF00"/>
                          </a:solidFill>
                          <a:latin typeface="Yuanti SC" charset="-122"/>
                          <a:ea typeface="Yuanti SC" charset="-122"/>
                          <a:cs typeface="Yuanti SC" charset="-122"/>
                        </a:rPr>
                        <a:t>作为键，</a:t>
                      </a:r>
                      <a:r>
                        <a:rPr lang="en-US" altLang="zh-CN" sz="1000" b="0" i="0" dirty="0" smtClean="0">
                          <a:solidFill>
                            <a:srgbClr val="FFFF00"/>
                          </a:solidFill>
                          <a:latin typeface="Yuanti SC" charset="-122"/>
                          <a:ea typeface="Yuanti SC" charset="-122"/>
                          <a:cs typeface="Yuanti SC" charset="-122"/>
                        </a:rPr>
                        <a:t>position</a:t>
                      </a:r>
                      <a:r>
                        <a:rPr lang="zh-CN" altLang="en-US" sz="1000" b="0" i="0" dirty="0" smtClean="0">
                          <a:solidFill>
                            <a:srgbClr val="FFFF00"/>
                          </a:solidFill>
                          <a:latin typeface="Yuanti SC" charset="-122"/>
                          <a:ea typeface="Yuanti SC" charset="-122"/>
                          <a:cs typeface="Yuanti SC" charset="-122"/>
                        </a:rPr>
                        <a:t>对象作为值。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dividend_receivable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投资组合在分红现金收到账面之前的应收分红部分。</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907927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Position</a:t>
            </a:r>
            <a:r>
              <a:rPr lang="zh-CN" altLang="en-US" dirty="0" smtClean="0">
                <a:solidFill>
                  <a:srgbClr val="FFFF00"/>
                </a:solidFill>
                <a:latin typeface="Yuanti SC Light" charset="-122"/>
                <a:ea typeface="Yuanti SC Light" charset="-122"/>
                <a:cs typeface="Yuanti SC Light" charset="-122"/>
              </a:rPr>
              <a:t>（仓位信息）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Position</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00341886"/>
              </p:ext>
            </p:extLst>
          </p:nvPr>
        </p:nvGraphicFramePr>
        <p:xfrm>
          <a:off x="486172" y="2905469"/>
          <a:ext cx="8495267" cy="2956560"/>
        </p:xfrm>
        <a:graphic>
          <a:graphicData uri="http://schemas.openxmlformats.org/drawingml/2006/table">
            <a:tbl>
              <a:tblPr firstRow="1" bandRow="1">
                <a:tableStyleId>{C083E6E3-FA7D-4D7B-A595-EF9225AFEA82}</a:tableStyleId>
              </a:tblPr>
              <a:tblGrid>
                <a:gridCol w="1431308">
                  <a:extLst>
                    <a:ext uri="{9D8B030D-6E8A-4147-A177-3AD203B41FA5}">
                      <a16:colId xmlns:a16="http://schemas.microsoft.com/office/drawing/2014/main" xmlns="" val="20000"/>
                    </a:ext>
                  </a:extLst>
                </a:gridCol>
                <a:gridCol w="879024"/>
                <a:gridCol w="6184935">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当前持仓股数。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该证券的总买入股数，例如：如果你的投资组合并没有任何平安银行的成交，那么平安银行这个股票的仓位就是</a:t>
                      </a:r>
                      <a:r>
                        <a:rPr lang="en-US" altLang="zh-CN" sz="1000" b="0" i="0" dirty="0" smtClean="0">
                          <a:solidFill>
                            <a:srgbClr val="FFFF00"/>
                          </a:solidFill>
                          <a:latin typeface="Yuanti SC" charset="-122"/>
                          <a:ea typeface="Yuanti SC" charset="-122"/>
                          <a:cs typeface="Yuanti SC" charset="-122"/>
                        </a:rPr>
                        <a:t>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sold_quantity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该证券的总卖出股数，例如：如果你的投资组合曾经买入过平安银行股票</a:t>
                      </a:r>
                      <a:r>
                        <a:rPr lang="en-US" altLang="zh-CN" sz="1000" b="0" i="0" dirty="0" smtClean="0">
                          <a:solidFill>
                            <a:srgbClr val="FFFF00"/>
                          </a:solidFill>
                          <a:latin typeface="Yuanti SC" charset="-122"/>
                          <a:ea typeface="Yuanti SC" charset="-122"/>
                          <a:cs typeface="Yuanti SC" charset="-122"/>
                        </a:rPr>
                        <a:t>200</a:t>
                      </a:r>
                      <a:r>
                        <a:rPr lang="zh-CN" altLang="en-US" sz="1000" b="0" i="0" dirty="0" smtClean="0">
                          <a:solidFill>
                            <a:srgbClr val="FFFF00"/>
                          </a:solidFill>
                          <a:latin typeface="Yuanti SC" charset="-122"/>
                          <a:ea typeface="Yuanti SC" charset="-122"/>
                          <a:cs typeface="Yuanti SC" charset="-122"/>
                        </a:rPr>
                        <a:t>股并且卖出过</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股，那么这个属性会返回</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bought_value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该证券的总买入的价值，等于每一个该证券的 买入成交价 * 买入股数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sold_value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该证券的总卖出价值，等于每一个该证券的 卖出成交价 * 卖出股数 总和。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total_orders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该仓位的总订单的次数。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total_trades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该仓位的总成交的次数。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sellable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该仓位可卖出股数。</a:t>
                      </a:r>
                      <a:r>
                        <a:rPr lang="en-US" altLang="zh-CN" sz="1000" b="0" i="0" dirty="0" smtClean="0">
                          <a:solidFill>
                            <a:srgbClr val="FFFF00"/>
                          </a:solidFill>
                          <a:latin typeface="Yuanti SC" charset="-122"/>
                          <a:ea typeface="Yuanti SC" charset="-122"/>
                          <a:cs typeface="Yuanti SC" charset="-122"/>
                        </a:rPr>
                        <a:t>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的市场中</a:t>
                      </a:r>
                      <a:r>
                        <a:rPr lang="en-US" altLang="zh-CN" sz="1000" b="0" i="0" dirty="0" smtClean="0">
                          <a:solidFill>
                            <a:srgbClr val="FFFF00"/>
                          </a:solidFill>
                          <a:latin typeface="Yuanti SC" charset="-122"/>
                          <a:ea typeface="Yuanti SC" charset="-122"/>
                          <a:cs typeface="Yuanti SC" charset="-122"/>
                        </a:rPr>
                        <a:t>sellable = </a:t>
                      </a:r>
                      <a:r>
                        <a:rPr lang="zh-CN" altLang="en-US" sz="1000" b="0" i="0" dirty="0" smtClean="0">
                          <a:solidFill>
                            <a:srgbClr val="FFFF00"/>
                          </a:solidFill>
                          <a:latin typeface="Yuanti SC" charset="-122"/>
                          <a:ea typeface="Yuanti SC" charset="-122"/>
                          <a:cs typeface="Yuanti SC" charset="-122"/>
                        </a:rPr>
                        <a:t>所有持仓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今日买入的仓位。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average_cost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获得该持仓的买入均价，计算方法为每次买入的数量做加权平均。</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value_percent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float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获得该持仓的实时市场价值在总投资组合价值中所占比例，取值范围</a:t>
                      </a:r>
                      <a:r>
                        <a:rPr lang="en-US" altLang="zh-CN" sz="1000" b="0" i="0" dirty="0" smtClean="0">
                          <a:solidFill>
                            <a:srgbClr val="FFFF00"/>
                          </a:solidFill>
                          <a:latin typeface="Yuanti SC" charset="-122"/>
                          <a:ea typeface="Yuanti SC" charset="-122"/>
                          <a:cs typeface="Yuanti SC" charset="-122"/>
                        </a:rPr>
                        <a:t>[0, 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47113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2.2.7</a:t>
            </a:r>
            <a:r>
              <a:rPr lang="zh-CN" altLang="en-US" sz="2800" dirty="0" smtClean="0">
                <a:solidFill>
                  <a:schemeClr val="bg1"/>
                </a:solidFill>
                <a:latin typeface="Yuanti SC" charset="-122"/>
                <a:ea typeface="Yuanti SC" charset="-122"/>
                <a:cs typeface="Yuanti SC" charset="-122"/>
              </a:rPr>
              <a:t> 关键数据结构</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a:t>
            </a:r>
            <a:r>
              <a:rPr lang="zh-CN" altLang="en-US" dirty="0" smtClean="0">
                <a:solidFill>
                  <a:srgbClr val="FFFF00"/>
                </a:solidFill>
                <a:latin typeface="Yuanti SC Light" charset="-122"/>
                <a:ea typeface="Yuanti SC Light" charset="-122"/>
                <a:cs typeface="Yuanti SC Light" charset="-122"/>
              </a:rPr>
              <a:t>（仓位信息）</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表示一</a:t>
            </a:r>
            <a:r>
              <a:rPr lang="zh-CN" altLang="en-US" sz="1600" dirty="0">
                <a:solidFill>
                  <a:schemeClr val="bg1"/>
                </a:solidFill>
                <a:latin typeface="Yuanti SC Light" charset="-122"/>
                <a:ea typeface="Yuanti SC Light" charset="-122"/>
                <a:cs typeface="Yuanti SC Light" charset="-122"/>
              </a:rPr>
              <a:t>个证券的仓位信息，可以通过</a:t>
            </a:r>
            <a:r>
              <a:rPr lang="en-US" altLang="zh-CN" sz="1600" dirty="0" err="1">
                <a:solidFill>
                  <a:schemeClr val="bg1"/>
                </a:solidFill>
                <a:latin typeface="Yuanti SC Light" charset="-122"/>
                <a:ea typeface="Yuanti SC Light" charset="-122"/>
                <a:cs typeface="Yuanti SC Light" charset="-122"/>
              </a:rPr>
              <a:t>context.portfolio.positions</a:t>
            </a:r>
            <a:r>
              <a:rPr lang="en-US" altLang="zh-CN" sz="1600" dirty="0">
                <a:solidFill>
                  <a:schemeClr val="bg1"/>
                </a:solidFill>
                <a:latin typeface="Yuanti SC Light" charset="-122"/>
                <a:ea typeface="Yuanti SC Light" charset="-122"/>
                <a:cs typeface="Yuanti SC Light" charset="-122"/>
              </a:rPr>
              <a:t>['000001.XSHE']</a:t>
            </a:r>
            <a:r>
              <a:rPr lang="zh-CN" altLang="en-US" sz="1600" dirty="0">
                <a:solidFill>
                  <a:schemeClr val="bg1"/>
                </a:solidFill>
                <a:latin typeface="Yuanti SC Light" charset="-122"/>
                <a:ea typeface="Yuanti SC Light" charset="-122"/>
                <a:cs typeface="Yuanti SC Light" charset="-122"/>
              </a:rPr>
              <a:t>获取到对应股票的仓位信息。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Instrument</a:t>
            </a:r>
            <a:r>
              <a:rPr lang="zh-CN" altLang="en-US" sz="1600" dirty="0" smtClean="0">
                <a:solidFill>
                  <a:schemeClr val="bg1"/>
                </a:solidFill>
                <a:latin typeface="Yuanti SC Light" charset="-122"/>
                <a:ea typeface="Yuanti SC Light" charset="-122"/>
                <a:cs typeface="Yuanti SC Light" charset="-122"/>
              </a:rPr>
              <a:t>属性定义</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48439047"/>
              </p:ext>
            </p:extLst>
          </p:nvPr>
        </p:nvGraphicFramePr>
        <p:xfrm>
          <a:off x="486172" y="2895309"/>
          <a:ext cx="1003958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680010"/>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order_book_id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证券代码，证券的独特的标识符。应以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证券的简称，例如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平安银行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abbrev_symbol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证券的名称缩写，在中国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股就是股票的拼音缩写。例如：</a:t>
                      </a:r>
                      <a:r>
                        <a:rPr lang="en-US" altLang="zh-CN" sz="1000" b="0" i="0" dirty="0" smtClean="0">
                          <a:solidFill>
                            <a:srgbClr val="FFFF00"/>
                          </a:solidFill>
                          <a:latin typeface="Yuanti SC" charset="-122"/>
                          <a:ea typeface="Yuanti SC" charset="-122"/>
                          <a:cs typeface="Yuanti SC" charset="-122"/>
                        </a:rPr>
                        <a:t>'PAYH'</a:t>
                      </a:r>
                      <a:r>
                        <a:rPr lang="zh-CN" altLang="en-US" sz="1000" b="0" i="0" dirty="0" smtClean="0">
                          <a:solidFill>
                            <a:srgbClr val="FFFF00"/>
                          </a:solidFill>
                          <a:latin typeface="Yuanti SC" charset="-122"/>
                          <a:ea typeface="Yuanti SC" charset="-122"/>
                          <a:cs typeface="Yuanti SC" charset="-122"/>
                        </a:rPr>
                        <a:t>就是平安银行股票的证券名缩写。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round_lot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int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一手对应多少股，中国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股一手是</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板块缩写代码，全球通用标准定义。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sector_code_name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以当地语言为标准的板块代码名。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国民经济行业分类代码，参见</a:t>
                      </a:r>
                      <a:r>
                        <a:rPr lang="en-US" altLang="zh-CN" sz="1000" b="0" i="0" dirty="0" smtClean="0">
                          <a:solidFill>
                            <a:srgbClr val="FFFF00"/>
                          </a:solidFill>
                          <a:latin typeface="Yuanti SC" charset="-122"/>
                          <a:ea typeface="Yuanti SC" charset="-122"/>
                          <a:cs typeface="Yuanti SC" charset="-122"/>
                        </a:rPr>
                        <a:t>42</a:t>
                      </a:r>
                      <a:r>
                        <a:rPr lang="zh-CN" altLang="en-US" sz="1000" b="0" i="0" dirty="0" smtClean="0">
                          <a:solidFill>
                            <a:srgbClr val="FFFF00"/>
                          </a:solidFill>
                          <a:latin typeface="Yuanti SC" charset="-122"/>
                          <a:ea typeface="Yuanti SC" charset="-122"/>
                          <a:cs typeface="Yuanti SC" charset="-122"/>
                        </a:rPr>
                        <a:t>页的“</a:t>
                      </a:r>
                      <a:r>
                        <a:rPr lang="en-US" altLang="zh-CN" sz="1000" b="0" i="0" dirty="0" smtClean="0">
                          <a:solidFill>
                            <a:srgbClr val="FFFF00"/>
                          </a:solidFill>
                          <a:latin typeface="Yuanti SC" charset="-122"/>
                          <a:ea typeface="Yuanti SC" charset="-122"/>
                          <a:cs typeface="Yuanti SC" charset="-122"/>
                        </a:rPr>
                        <a:t>Industry</a:t>
                      </a:r>
                      <a:r>
                        <a:rPr lang="zh-CN" altLang="en-US" sz="1000" b="0" i="0" dirty="0" smtClean="0">
                          <a:solidFill>
                            <a:srgbClr val="FFFF00"/>
                          </a:solidFill>
                          <a:latin typeface="Yuanti SC" charset="-122"/>
                          <a:ea typeface="Yuanti SC" charset="-122"/>
                          <a:cs typeface="Yuanti SC" charset="-122"/>
                        </a:rPr>
                        <a:t>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industry_name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国民经济行业分类名称。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证券上市日期。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de_listed_date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证券退市时间。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合约类型，目前支持的类型有: ‘CS’, ‘INDX’, ‘LOF’, ‘ETF’, ‘</a:t>
                      </a:r>
                      <a:r>
                        <a:rPr lang="en-US" sz="1000" b="0" i="0" dirty="0" err="1" smtClean="0">
                          <a:solidFill>
                            <a:srgbClr val="FFFF00"/>
                          </a:solidFill>
                          <a:latin typeface="Yuanti SC" charset="-122"/>
                          <a:ea typeface="Yuanti SC" charset="-122"/>
                          <a:cs typeface="Yuanti SC" charset="-122"/>
                        </a:rPr>
                        <a:t>FenjiMu</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FenjiA</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FenjiB</a:t>
                      </a:r>
                      <a:r>
                        <a:rPr lang="en-US" sz="1000" b="0" i="0" dirty="0" smtClean="0">
                          <a:solidFill>
                            <a:srgbClr val="FFFF00"/>
                          </a:solidFill>
                          <a:latin typeface="Yuanti SC" charset="-122"/>
                          <a:ea typeface="Yuanti SC" charset="-122"/>
                          <a:cs typeface="Yuanti SC" charset="-122"/>
                        </a:rPr>
                        <a:t>’, ‘Future’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概念股分类，例如：</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铁路基建</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基金重仓</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exchange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err="1" smtClean="0">
                          <a:solidFill>
                            <a:srgbClr val="FFFF00"/>
                          </a:solidFill>
                          <a:latin typeface="Yuanti SC" charset="-122"/>
                          <a:ea typeface="Yuanti SC" charset="-122"/>
                          <a:cs typeface="Yuanti SC" charset="-122"/>
                        </a:rPr>
                        <a:t>交易所</a:t>
                      </a:r>
                      <a:r>
                        <a:rPr lang="nl-NL" sz="1000" b="0" i="0" dirty="0" smtClean="0">
                          <a:solidFill>
                            <a:srgbClr val="FFFF00"/>
                          </a:solidFill>
                          <a:latin typeface="Yuanti SC" charset="-122"/>
                          <a:ea typeface="Yuanti SC" charset="-122"/>
                          <a:cs typeface="Yuanti SC" charset="-122"/>
                        </a:rPr>
                        <a:t>，‘XSHE’ - </a:t>
                      </a:r>
                      <a:r>
                        <a:rPr lang="nl-NL" sz="1000" b="0" i="0" dirty="0" err="1" smtClean="0">
                          <a:solidFill>
                            <a:srgbClr val="FFFF00"/>
                          </a:solidFill>
                          <a:latin typeface="Yuanti SC" charset="-122"/>
                          <a:ea typeface="Yuanti SC" charset="-122"/>
                          <a:cs typeface="Yuanti SC" charset="-122"/>
                        </a:rPr>
                        <a:t>深交所</a:t>
                      </a:r>
                      <a:r>
                        <a:rPr lang="nl-NL" sz="1000" b="0" i="0" dirty="0" smtClean="0">
                          <a:solidFill>
                            <a:srgbClr val="FFFF00"/>
                          </a:solidFill>
                          <a:latin typeface="Yuanti SC" charset="-122"/>
                          <a:ea typeface="Yuanti SC" charset="-122"/>
                          <a:cs typeface="Yuanti SC" charset="-122"/>
                        </a:rPr>
                        <a:t>, ‘XSHG’ - </a:t>
                      </a:r>
                      <a:r>
                        <a:rPr lang="nl-NL" sz="1000" b="0" i="0" dirty="0" err="1" smtClean="0">
                          <a:solidFill>
                            <a:srgbClr val="FFFF00"/>
                          </a:solidFill>
                          <a:latin typeface="Yuanti SC" charset="-122"/>
                          <a:ea typeface="Yuanti SC" charset="-122"/>
                          <a:cs typeface="Yuanti SC" charset="-122"/>
                        </a:rPr>
                        <a:t>上交所</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board_type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板块类别，'</a:t>
                      </a:r>
                      <a:r>
                        <a:rPr lang="en-US" sz="1000" b="0" i="0" dirty="0" err="1" smtClean="0">
                          <a:solidFill>
                            <a:srgbClr val="FFFF00"/>
                          </a:solidFill>
                          <a:latin typeface="Yuanti SC" charset="-122"/>
                          <a:ea typeface="Yuanti SC" charset="-122"/>
                          <a:cs typeface="Yuanti SC" charset="-122"/>
                        </a:rPr>
                        <a:t>MainBoard</a:t>
                      </a:r>
                      <a:r>
                        <a:rPr lang="en-US" sz="1000" b="0" i="0" dirty="0" smtClean="0">
                          <a:solidFill>
                            <a:srgbClr val="FFFF00"/>
                          </a:solidFill>
                          <a:latin typeface="Yuanti SC" charset="-122"/>
                          <a:ea typeface="Yuanti SC" charset="-122"/>
                          <a:cs typeface="Yuanti SC" charset="-122"/>
                        </a:rPr>
                        <a:t>' - 主板,'GEM' - 创业板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status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合约状态。‘Active’ - 正常上市, ‘Delisted’ - 终止上市, ‘</a:t>
                      </a:r>
                      <a:r>
                        <a:rPr lang="en-US" sz="1000" b="0" i="0" dirty="0" err="1" smtClean="0">
                          <a:solidFill>
                            <a:srgbClr val="FFFF00"/>
                          </a:solidFill>
                          <a:latin typeface="Yuanti SC" charset="-122"/>
                          <a:ea typeface="Yuanti SC" charset="-122"/>
                          <a:cs typeface="Yuanti SC" charset="-122"/>
                        </a:rPr>
                        <a:t>TemporarySuspended</a:t>
                      </a:r>
                      <a:r>
                        <a:rPr lang="en-US" sz="1000" b="0" i="0" dirty="0" smtClean="0">
                          <a:solidFill>
                            <a:srgbClr val="FFFF00"/>
                          </a:solidFill>
                          <a:latin typeface="Yuanti SC" charset="-122"/>
                          <a:ea typeface="Yuanti SC" charset="-122"/>
                          <a:cs typeface="Yuanti SC" charset="-122"/>
                        </a:rPr>
                        <a:t>’ - 暂停上市, ‘</a:t>
                      </a:r>
                      <a:r>
                        <a:rPr lang="en-US" sz="1000" b="0" i="0" dirty="0" err="1" smtClean="0">
                          <a:solidFill>
                            <a:srgbClr val="FFFF00"/>
                          </a:solidFill>
                          <a:latin typeface="Yuanti SC" charset="-122"/>
                          <a:ea typeface="Yuanti SC" charset="-122"/>
                          <a:cs typeface="Yuanti SC" charset="-122"/>
                        </a:rPr>
                        <a:t>PreIPO</a:t>
                      </a:r>
                      <a:r>
                        <a:rPr lang="en-US" sz="1000" b="0" i="0" dirty="0" smtClean="0">
                          <a:solidFill>
                            <a:srgbClr val="FFFF00"/>
                          </a:solidFill>
                          <a:latin typeface="Yuanti SC" charset="-122"/>
                          <a:ea typeface="Yuanti SC" charset="-122"/>
                          <a:cs typeface="Yuanti SC" charset="-122"/>
                        </a:rPr>
                        <a:t>’ - 发行配售期间, ‘</a:t>
                      </a:r>
                      <a:r>
                        <a:rPr lang="en-US" sz="1000" b="0" i="0" dirty="0" err="1" smtClean="0">
                          <a:solidFill>
                            <a:srgbClr val="FFFF00"/>
                          </a:solidFill>
                          <a:latin typeface="Yuanti SC" charset="-122"/>
                          <a:ea typeface="Yuanti SC" charset="-122"/>
                          <a:cs typeface="Yuanti SC" charset="-122"/>
                        </a:rPr>
                        <a:t>FailIPO</a:t>
                      </a:r>
                      <a:r>
                        <a:rPr lang="en-US" sz="1000" b="0" i="0" dirty="0" smtClean="0">
                          <a:solidFill>
                            <a:srgbClr val="FFFF00"/>
                          </a:solidFill>
                          <a:latin typeface="Yuanti SC" charset="-122"/>
                          <a:ea typeface="Yuanti SC" charset="-122"/>
                          <a:cs typeface="Yuanti SC" charset="-122"/>
                        </a:rPr>
                        <a:t>’ - 发行失败</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special_type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err="1" smtClean="0">
                          <a:solidFill>
                            <a:srgbClr val="FFFF00"/>
                          </a:solidFill>
                          <a:latin typeface="Yuanti SC" charset="-122"/>
                          <a:ea typeface="Yuanti SC" charset="-122"/>
                          <a:cs typeface="Yuanti SC" charset="-122"/>
                        </a:rPr>
                        <a:t>str</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特别处理状态。</a:t>
                      </a:r>
                      <a:r>
                        <a:rPr lang="en-US" altLang="zh-CN" sz="1000" b="0" i="0" dirty="0" smtClean="0">
                          <a:solidFill>
                            <a:srgbClr val="FFFF00"/>
                          </a:solidFill>
                          <a:latin typeface="Yuanti SC" charset="-122"/>
                          <a:ea typeface="Yuanti SC" charset="-122"/>
                          <a:cs typeface="Yuanti SC" charset="-122"/>
                        </a:rPr>
                        <a:t>‘Normal’ - </a:t>
                      </a:r>
                      <a:r>
                        <a:rPr lang="zh-CN" altLang="en-US" sz="1000" b="0" i="0" dirty="0" smtClean="0">
                          <a:solidFill>
                            <a:srgbClr val="FFFF00"/>
                          </a:solidFill>
                          <a:latin typeface="Yuanti SC" charset="-122"/>
                          <a:ea typeface="Yuanti SC" charset="-122"/>
                          <a:cs typeface="Yuanti SC" charset="-122"/>
                        </a:rPr>
                        <a:t>正常上市</a:t>
                      </a:r>
                      <a:r>
                        <a:rPr lang="en-US" altLang="zh-CN" sz="1000" b="0" i="0" dirty="0" smtClean="0">
                          <a:solidFill>
                            <a:srgbClr val="FFFF00"/>
                          </a:solidFill>
                          <a:latin typeface="Yuanti SC" charset="-122"/>
                          <a:ea typeface="Yuanti SC" charset="-122"/>
                          <a:cs typeface="Yuanti SC" charset="-122"/>
                        </a:rPr>
                        <a:t>, ‘ST’ - ST</a:t>
                      </a:r>
                      <a:r>
                        <a:rPr lang="zh-CN" altLang="en-US" sz="1000" b="0" i="0" dirty="0" smtClean="0">
                          <a:solidFill>
                            <a:srgbClr val="FFFF00"/>
                          </a:solidFill>
                          <a:latin typeface="Yuanti SC" charset="-122"/>
                          <a:ea typeface="Yuanti SC" charset="-122"/>
                          <a:cs typeface="Yuanti SC" charset="-122"/>
                        </a:rPr>
                        <a:t>处理</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StarST</a:t>
                      </a:r>
                      <a:r>
                        <a:rPr lang="en-US" altLang="zh-CN" sz="1000" b="0" i="0" dirty="0" smtClean="0">
                          <a:solidFill>
                            <a:srgbClr val="FFFF00"/>
                          </a:solidFill>
                          <a:latin typeface="Yuanti SC" charset="-122"/>
                          <a:ea typeface="Yuanti SC" charset="-122"/>
                          <a:cs typeface="Yuanti SC" charset="-122"/>
                        </a:rPr>
                        <a:t>’ - *ST</a:t>
                      </a:r>
                      <a:r>
                        <a:rPr lang="zh-CN" altLang="en-US" sz="1000" b="0" i="0" dirty="0" smtClean="0">
                          <a:solidFill>
                            <a:srgbClr val="FFFF00"/>
                          </a:solidFill>
                          <a:latin typeface="Yuanti SC" charset="-122"/>
                          <a:ea typeface="Yuanti SC" charset="-122"/>
                          <a:cs typeface="Yuanti SC" charset="-122"/>
                        </a:rPr>
                        <a:t>正在接受退市警告</a:t>
                      </a:r>
                      <a:r>
                        <a:rPr lang="en-US" altLang="zh-CN" sz="1000" b="0" i="0" dirty="0" smtClean="0">
                          <a:solidFill>
                            <a:srgbClr val="FFFF00"/>
                          </a:solidFill>
                          <a:latin typeface="Yuanti SC" charset="-122"/>
                          <a:ea typeface="Yuanti SC" charset="-122"/>
                          <a:cs typeface="Yuanti SC" charset="-122"/>
                        </a:rPr>
                        <a:t>, ‘PT’ - </a:t>
                      </a:r>
                      <a:r>
                        <a:rPr lang="zh-CN" altLang="en-US" sz="1000" b="0" i="0" dirty="0" smtClean="0">
                          <a:solidFill>
                            <a:srgbClr val="FFFF00"/>
                          </a:solidFill>
                          <a:latin typeface="Yuanti SC" charset="-122"/>
                          <a:ea typeface="Yuanti SC" charset="-122"/>
                          <a:cs typeface="Yuanti SC" charset="-122"/>
                        </a:rPr>
                        <a:t>连续</a:t>
                      </a:r>
                      <a:r>
                        <a:rPr lang="en-US" altLang="zh-CN" sz="1000" b="0" i="0" dirty="0" smtClean="0">
                          <a:solidFill>
                            <a:srgbClr val="FFFF00"/>
                          </a:solidFill>
                          <a:latin typeface="Yuanti SC" charset="-122"/>
                          <a:ea typeface="Yuanti SC" charset="-122"/>
                          <a:cs typeface="Yuanti SC" charset="-122"/>
                        </a:rPr>
                        <a:t>3</a:t>
                      </a:r>
                      <a:r>
                        <a:rPr lang="zh-CN" altLang="en-US" sz="1000" b="0" i="0" dirty="0" smtClean="0">
                          <a:solidFill>
                            <a:srgbClr val="FFFF00"/>
                          </a:solidFill>
                          <a:latin typeface="Yuanti SC" charset="-122"/>
                          <a:ea typeface="Yuanti SC" charset="-122"/>
                          <a:cs typeface="Yuanti SC" charset="-122"/>
                        </a:rPr>
                        <a:t>年收入为负，将被暂停交易</a:t>
                      </a:r>
                      <a:r>
                        <a:rPr lang="en-US" altLang="zh-CN" sz="1000" b="0" i="0" dirty="0" smtClean="0">
                          <a:solidFill>
                            <a:srgbClr val="FFFF00"/>
                          </a:solidFill>
                          <a:latin typeface="Yuanti SC" charset="-122"/>
                          <a:ea typeface="Yuanti SC" charset="-122"/>
                          <a:cs typeface="Yuanti SC" charset="-122"/>
                        </a:rPr>
                        <a:t>, ‘Other’ - </a:t>
                      </a:r>
                      <a:r>
                        <a:rPr lang="zh-CN" altLang="en-US" sz="1000" b="0" i="0" dirty="0" smtClean="0">
                          <a:solidFill>
                            <a:srgbClr val="FFFF00"/>
                          </a:solidFill>
                          <a:latin typeface="Yuanti SC" charset="-122"/>
                          <a:ea typeface="Yuanti SC" charset="-122"/>
                          <a:cs typeface="Yuanti SC" charset="-122"/>
                        </a:rPr>
                        <a:t>其他。</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520750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2.2.8</a:t>
            </a:r>
            <a:r>
              <a:rPr lang="zh-CN" altLang="en-US" sz="2800" dirty="0" smtClean="0">
                <a:solidFill>
                  <a:schemeClr val="bg1"/>
                </a:solidFill>
                <a:latin typeface="Yuanti SC" charset="-122"/>
                <a:ea typeface="Yuanti SC" charset="-122"/>
                <a:cs typeface="Yuanti SC" charset="-122"/>
              </a:rPr>
              <a:t> 支持的</a:t>
            </a:r>
            <a:r>
              <a:rPr lang="en-US" altLang="zh-CN" sz="2800" dirty="0" smtClean="0">
                <a:solidFill>
                  <a:schemeClr val="bg1"/>
                </a:solidFill>
                <a:latin typeface="Yuanti SC" charset="-122"/>
                <a:ea typeface="Yuanti SC" charset="-122"/>
                <a:cs typeface="Yuanti SC" charset="-122"/>
              </a:rPr>
              <a:t>python</a:t>
            </a:r>
            <a:r>
              <a:rPr lang="zh-CN" altLang="en-US" sz="2800" dirty="0" smtClean="0">
                <a:solidFill>
                  <a:schemeClr val="bg1"/>
                </a:solidFill>
                <a:latin typeface="Yuanti SC" charset="-122"/>
                <a:ea typeface="Yuanti SC" charset="-122"/>
                <a:cs typeface="Yuanti SC" charset="-122"/>
              </a:rPr>
              <a:t>模块</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支持的</a:t>
            </a:r>
            <a:r>
              <a:rPr lang="en-US" altLang="zh-CN" dirty="0" smtClean="0">
                <a:solidFill>
                  <a:srgbClr val="FFFF00"/>
                </a:solidFill>
                <a:latin typeface="Yuanti SC Light" charset="-122"/>
                <a:ea typeface="Yuanti SC Light" charset="-122"/>
                <a:cs typeface="Yuanti SC Light" charset="-122"/>
              </a:rPr>
              <a:t>python</a:t>
            </a:r>
            <a:r>
              <a:rPr lang="zh-CN" altLang="en-US" dirty="0" smtClean="0">
                <a:solidFill>
                  <a:srgbClr val="FFFF00"/>
                </a:solidFill>
                <a:latin typeface="Yuanti SC Light" charset="-122"/>
                <a:ea typeface="Yuanti SC Light" charset="-122"/>
                <a:cs typeface="Yuanti SC Light" charset="-122"/>
              </a:rPr>
              <a:t>模块</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939437702"/>
              </p:ext>
            </p:extLst>
          </p:nvPr>
        </p:nvGraphicFramePr>
        <p:xfrm>
          <a:off x="486172" y="1909789"/>
          <a:ext cx="9359578" cy="3756660"/>
        </p:xfrm>
        <a:graphic>
          <a:graphicData uri="http://schemas.openxmlformats.org/drawingml/2006/table">
            <a:tbl>
              <a:tblPr firstRow="1" bandRow="1">
                <a:tableStyleId>{C083E6E3-FA7D-4D7B-A595-EF9225AFEA82}</a:tableStyleId>
              </a:tblPr>
              <a:tblGrid>
                <a:gridCol w="1225460">
                  <a:extLst>
                    <a:ext uri="{9D8B030D-6E8A-4147-A177-3AD203B41FA5}">
                      <a16:colId xmlns:a16="http://schemas.microsoft.com/office/drawing/2014/main" xmlns="" val="20000"/>
                    </a:ext>
                  </a:extLst>
                </a:gridCol>
                <a:gridCol w="8134118">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模块名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talib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一个被交易员</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程序员常用的金融数据技术分析库。包含了超过</a:t>
                      </a:r>
                      <a:r>
                        <a:rPr lang="en-US" altLang="zh-CN" sz="1000" b="0" i="0" dirty="0" smtClean="0">
                          <a:solidFill>
                            <a:srgbClr val="FFFF00"/>
                          </a:solidFill>
                          <a:latin typeface="Yuanti SC" charset="-122"/>
                          <a:ea typeface="Yuanti SC" charset="-122"/>
                          <a:cs typeface="Yuanti SC" charset="-122"/>
                        </a:rPr>
                        <a:t>150+</a:t>
                      </a:r>
                      <a:r>
                        <a:rPr lang="zh-CN" altLang="en-US" sz="1000" b="0" i="0" dirty="0" smtClean="0">
                          <a:solidFill>
                            <a:srgbClr val="FFFF00"/>
                          </a:solidFill>
                          <a:latin typeface="Yuanti SC" charset="-122"/>
                          <a:ea typeface="Yuanti SC" charset="-122"/>
                          <a:cs typeface="Yuanti SC" charset="-122"/>
                        </a:rPr>
                        <a:t>的技术指标比如</a:t>
                      </a:r>
                      <a:r>
                        <a:rPr lang="en-US" altLang="zh-CN" sz="1000" b="0" i="0" dirty="0" err="1" smtClean="0">
                          <a:solidFill>
                            <a:srgbClr val="FFFF00"/>
                          </a:solidFill>
                          <a:latin typeface="Yuanti SC" charset="-122"/>
                          <a:ea typeface="Yuanti SC" charset="-122"/>
                          <a:cs typeface="Yuanti SC" charset="-122"/>
                        </a:rPr>
                        <a:t>ADX,MACD,RSI,Stochastic,Bollinger</a:t>
                      </a:r>
                      <a:r>
                        <a:rPr lang="en-US" altLang="zh-CN" sz="1000" b="0" i="0" dirty="0" smtClean="0">
                          <a:solidFill>
                            <a:srgbClr val="FFFF00"/>
                          </a:solidFill>
                          <a:latin typeface="Yuanti SC" charset="-122"/>
                          <a:ea typeface="Yuanti SC" charset="-122"/>
                          <a:cs typeface="Yuanti SC" charset="-122"/>
                        </a:rPr>
                        <a:t> Bands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pandas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最流行的</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数据分析库。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statsmodels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一个研究数据，构架统计模型和进行统计测试。功能包括：线性回归模型（</a:t>
                      </a:r>
                      <a:r>
                        <a:rPr lang="en-US" altLang="zh-CN" sz="1000" b="0" i="0" dirty="0" smtClean="0">
                          <a:solidFill>
                            <a:srgbClr val="FFFF00"/>
                          </a:solidFill>
                          <a:latin typeface="Yuanti SC" charset="-122"/>
                          <a:ea typeface="Yuanti SC" charset="-122"/>
                          <a:cs typeface="Yuanti SC" charset="-122"/>
                        </a:rPr>
                        <a:t>Linear regression models</a:t>
                      </a:r>
                      <a:r>
                        <a:rPr lang="zh-CN" altLang="en-US" sz="1000" b="0" i="0" dirty="0" smtClean="0">
                          <a:solidFill>
                            <a:srgbClr val="FFFF00"/>
                          </a:solidFill>
                          <a:latin typeface="Yuanti SC" charset="-122"/>
                          <a:ea typeface="Yuanti SC" charset="-122"/>
                          <a:cs typeface="Yuanti SC" charset="-122"/>
                        </a:rPr>
                        <a:t>）等。</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bisect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Python的排序模块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cmath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一个对复数计算的数学模块。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collections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提供除了Python内嵌的容器之外的容器种类选择</a:t>
                      </a:r>
                      <a:r>
                        <a:rPr lang="en-US" sz="1000" b="0" i="0" dirty="0" smtClean="0">
                          <a:solidFill>
                            <a:srgbClr val="FFFF00"/>
                          </a:solidFill>
                          <a:latin typeface="Yuanti SC" charset="-122"/>
                          <a:ea typeface="Yuanti SC" charset="-122"/>
                          <a:cs typeface="Yuanti SC" charset="-122"/>
                        </a:rPr>
                        <a:t> - </a:t>
                      </a:r>
                      <a:r>
                        <a:rPr lang="en-US" sz="1000" b="0" i="0" dirty="0" err="1" smtClean="0">
                          <a:solidFill>
                            <a:srgbClr val="FFFF00"/>
                          </a:solidFill>
                          <a:latin typeface="Yuanti SC" charset="-122"/>
                          <a:ea typeface="Yuanti SC" charset="-122"/>
                          <a:cs typeface="Yuanti SC" charset="-122"/>
                        </a:rPr>
                        <a:t>dict</a:t>
                      </a:r>
                      <a:r>
                        <a:rPr lang="en-US" sz="1000" b="0" i="0" dirty="0" smtClean="0">
                          <a:solidFill>
                            <a:srgbClr val="FFFF00"/>
                          </a:solidFill>
                          <a:latin typeface="Yuanti SC" charset="-122"/>
                          <a:ea typeface="Yuanti SC" charset="-122"/>
                          <a:cs typeface="Yuanti SC" charset="-122"/>
                        </a:rPr>
                        <a:t>, list, set 和 tuple</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sklearn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机器学习模块。</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hmmlearn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隐马尔可夫模型（Hidden</a:t>
                      </a:r>
                      <a:r>
                        <a:rPr lang="en-US" sz="1000" b="0" i="0" dirty="0" smtClean="0">
                          <a:solidFill>
                            <a:srgbClr val="FFFF00"/>
                          </a:solidFill>
                          <a:latin typeface="Yuanti SC" charset="-122"/>
                          <a:ea typeface="Yuanti SC" charset="-122"/>
                          <a:cs typeface="Yuanti SC" charset="-122"/>
                        </a:rPr>
                        <a:t> Markov </a:t>
                      </a:r>
                      <a:r>
                        <a:rPr lang="en-US" sz="1000" b="0" i="0" dirty="0" err="1" smtClean="0">
                          <a:solidFill>
                            <a:srgbClr val="FFFF00"/>
                          </a:solidFill>
                          <a:latin typeface="Yuanti SC" charset="-122"/>
                          <a:ea typeface="Yuanti SC" charset="-122"/>
                          <a:cs typeface="Yuanti SC" charset="-122"/>
                        </a:rPr>
                        <a:t>Models）模块，类似scikit-learn的API</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pykalman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超级简单的卡尔曼滤波（Kalman</a:t>
                      </a:r>
                      <a:r>
                        <a:rPr lang="en-US" sz="1000" b="0" i="0" dirty="0" smtClean="0">
                          <a:solidFill>
                            <a:srgbClr val="FFFF00"/>
                          </a:solidFill>
                          <a:latin typeface="Yuanti SC" charset="-122"/>
                          <a:ea typeface="Yuanti SC" charset="-122"/>
                          <a:cs typeface="Yuanti SC" charset="-122"/>
                        </a:rPr>
                        <a:t> Filter）, </a:t>
                      </a:r>
                      <a:r>
                        <a:rPr lang="en-US" sz="1000" b="0" i="0" dirty="0" err="1" smtClean="0">
                          <a:solidFill>
                            <a:srgbClr val="FFFF00"/>
                          </a:solidFill>
                          <a:latin typeface="Yuanti SC" charset="-122"/>
                          <a:ea typeface="Yuanti SC" charset="-122"/>
                          <a:cs typeface="Yuanti SC" charset="-122"/>
                        </a:rPr>
                        <a:t>Kalman</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Smoother和EM模块</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cvxopt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提供了凸优化（convex</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optimization）的解的python库</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arch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提供了Univariate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volatility模型，Bootstrapping和Multiple</a:t>
                      </a:r>
                      <a:r>
                        <a:rPr lang="en-US" sz="1000" b="0" i="0" dirty="0" smtClean="0">
                          <a:solidFill>
                            <a:srgbClr val="FFFF00"/>
                          </a:solidFill>
                          <a:latin typeface="Yuanti SC" charset="-122"/>
                          <a:ea typeface="Yuanti SC" charset="-122"/>
                          <a:cs typeface="Yuanti SC" charset="-122"/>
                        </a:rPr>
                        <a:t> comparison procedures</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dateutil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dateutil</a:t>
                      </a:r>
                      <a:r>
                        <a:rPr lang="zh-CN" altLang="en-US" sz="1000" b="0" i="0" dirty="0" smtClean="0">
                          <a:solidFill>
                            <a:srgbClr val="FFFF00"/>
                          </a:solidFill>
                          <a:latin typeface="Yuanti SC" charset="-122"/>
                          <a:ea typeface="Yuanti SC" charset="-122"/>
                          <a:cs typeface="Yuanti SC" charset="-122"/>
                        </a:rPr>
                        <a:t>模块提供了对标准的</a:t>
                      </a:r>
                      <a:r>
                        <a:rPr lang="en-US" altLang="zh-CN" sz="1000" b="0" i="0" dirty="0" err="1" smtClean="0">
                          <a:solidFill>
                            <a:srgbClr val="FFFF00"/>
                          </a:solidFill>
                          <a:latin typeface="Yuanti SC" charset="-122"/>
                          <a:ea typeface="Yuanti SC" charset="-122"/>
                          <a:cs typeface="Yuanti SC" charset="-122"/>
                        </a:rPr>
                        <a:t>datetime</a:t>
                      </a:r>
                      <a:r>
                        <a:rPr lang="zh-CN" altLang="en-US" sz="1000" b="0" i="0" dirty="0" smtClean="0">
                          <a:solidFill>
                            <a:srgbClr val="FFFF00"/>
                          </a:solidFill>
                          <a:latin typeface="Yuanti SC" charset="-122"/>
                          <a:ea typeface="Yuanti SC" charset="-122"/>
                          <a:cs typeface="Yuanti SC" charset="-122"/>
                        </a:rPr>
                        <a:t>模块的强大的拓展。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pywt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的小波变换的库。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tensorflow</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Google</a:t>
                      </a:r>
                      <a:r>
                        <a:rPr lang="zh-CN" altLang="en-US" sz="1000" b="0" i="0" dirty="0" smtClean="0">
                          <a:solidFill>
                            <a:srgbClr val="FFFF00"/>
                          </a:solidFill>
                          <a:latin typeface="Yuanti SC" charset="-122"/>
                          <a:ea typeface="Yuanti SC" charset="-122"/>
                          <a:cs typeface="Yuanti SC" charset="-122"/>
                        </a:rPr>
                        <a:t>开源的人工智能库。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tushare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国内一个免费金融数据源库。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pybrain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一个流行的机器学习库。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925677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2.3</a:t>
            </a:r>
            <a:r>
              <a:rPr kumimoji="1" lang="zh-CN" altLang="en-US" sz="4000" dirty="0" smtClean="0">
                <a:solidFill>
                  <a:schemeClr val="bg1"/>
                </a:solidFill>
                <a:latin typeface="Yuanti SC Light" charset="-122"/>
                <a:ea typeface="Yuanti SC Light" charset="-122"/>
                <a:cs typeface="Yuanti SC Light" charset="-122"/>
              </a:rPr>
              <a:t> 数据使用研究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476445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13932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a:t>
            </a:r>
            <a:r>
              <a:rPr lang="en-US" altLang="zh-CN" sz="2800" dirty="0" smtClean="0">
                <a:solidFill>
                  <a:schemeClr val="bg1"/>
                </a:solidFill>
                <a:latin typeface="Yuanti SC" charset="-122"/>
                <a:ea typeface="Yuanti SC" charset="-122"/>
                <a:cs typeface="Yuanti SC" charset="-122"/>
              </a:rPr>
              <a:t>.3.1</a:t>
            </a:r>
            <a:r>
              <a:rPr lang="zh-CN" altLang="en-US" sz="2800" dirty="0" smtClean="0">
                <a:solidFill>
                  <a:schemeClr val="bg1"/>
                </a:solidFill>
                <a:latin typeface="Yuanti SC" charset="-122"/>
                <a:ea typeface="Yuanti SC" charset="-122"/>
                <a:cs typeface="Yuanti SC" charset="-122"/>
              </a:rPr>
              <a:t> 简介</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购买并且整理了巨灵科技的财务数据，数据来源是所有上市公司每季度和年度公布的财务报表。内容包括了财务三大表，估值指标和非常全面的财务衍生指标数据共计五张表格，</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多个</a:t>
            </a:r>
            <a:r>
              <a:rPr lang="zh-CN" altLang="en-US" sz="1600" dirty="0" smtClean="0">
                <a:solidFill>
                  <a:schemeClr val="bg1"/>
                </a:solidFill>
                <a:latin typeface="Yuanti SC Light" charset="-122"/>
                <a:ea typeface="Yuanti SC Light" charset="-122"/>
                <a:cs typeface="Yuanti SC Light" charset="-122"/>
              </a:rPr>
              <a:t>条目</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用户免费使用。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104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股票</a:t>
            </a:r>
            <a:r>
              <a:rPr lang="zh-CN" altLang="en-US" sz="2800" dirty="0">
                <a:solidFill>
                  <a:schemeClr val="bg1"/>
                </a:solidFill>
                <a:latin typeface="Yuanti SC" charset="-122"/>
                <a:ea typeface="Yuanti SC" charset="-122"/>
                <a:cs typeface="Yuanti SC" charset="-122"/>
              </a:rPr>
              <a:t>估值指标表 </a:t>
            </a:r>
            <a:r>
              <a:rPr lang="en-US" altLang="zh-CN" sz="2800" dirty="0" smtClean="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eod_derivative_indicator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695233177"/>
              </p:ext>
            </p:extLst>
          </p:nvPr>
        </p:nvGraphicFramePr>
        <p:xfrm>
          <a:off x="409303" y="1397914"/>
          <a:ext cx="10759441" cy="5364480"/>
        </p:xfrm>
        <a:graphic>
          <a:graphicData uri="http://schemas.openxmlformats.org/drawingml/2006/table">
            <a:tbl>
              <a:tblPr firstRow="1" bandRow="1">
                <a:tableStyleId>{C083E6E3-FA7D-4D7B-A595-EF9225AFEA82}</a:tableStyleId>
              </a:tblPr>
              <a:tblGrid>
                <a:gridCol w="1490617">
                  <a:extLst>
                    <a:ext uri="{9D8B030D-6E8A-4147-A177-3AD203B41FA5}">
                      <a16:colId xmlns:a16="http://schemas.microsoft.com/office/drawing/2014/main" xmlns="" val="20000"/>
                    </a:ext>
                  </a:extLst>
                </a:gridCol>
                <a:gridCol w="1341120"/>
                <a:gridCol w="3586480"/>
                <a:gridCol w="434122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连续四个季度的净利润</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上年同期</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pcf_ratio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连续四个季度的经营现金流</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上年同期</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pb_ratio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市净率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每股股价与每股净资产的比率。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市净率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最新净资产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market_cap</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总市值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在某特定的时间内，交易所挂牌交易全部证券</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以总股本计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按当时价格计算的证券总值。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指定证券收盘价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总股本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交易币种兑人民币汇率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market_cap_2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总市值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在某特定的时间内，交易所挂牌交易全部证券</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以总股本计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按当时价格计算的证券总值。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、如果“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不等于</a:t>
                      </a:r>
                      <a:r>
                        <a:rPr lang="en-US" altLang="zh-CN" sz="1000" b="0" i="0" kern="1200" dirty="0" smtClean="0">
                          <a:solidFill>
                            <a:srgbClr val="FFFF00"/>
                          </a:solidFill>
                          <a:latin typeface="Yuanti SC" charset="-122"/>
                          <a:ea typeface="Yuanti SC" charset="-122"/>
                          <a:cs typeface="Yuanti SC" charset="-122"/>
                        </a:rPr>
                        <a:t>0”</a:t>
                      </a:r>
                      <a:r>
                        <a:rPr lang="zh-CN" altLang="en-US" sz="1000" b="0" i="0" kern="1200" dirty="0" smtClean="0">
                          <a:solidFill>
                            <a:srgbClr val="FFFF00"/>
                          </a:solidFill>
                          <a:latin typeface="Yuanti SC" charset="-122"/>
                          <a:ea typeface="Yuanti SC" charset="-122"/>
                          <a:cs typeface="Yuanti SC" charset="-122"/>
                        </a:rPr>
                        <a:t>，则：</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证监会算法</a:t>
                      </a:r>
                      <a:r>
                        <a:rPr lang="en-US" altLang="zh-CN" sz="1000" b="0" i="0" kern="1200" dirty="0" smtClean="0">
                          <a:solidFill>
                            <a:srgbClr val="FFFF00"/>
                          </a:solidFill>
                          <a:latin typeface="Yuanti SC" charset="-122"/>
                          <a:ea typeface="Yuanti SC" charset="-122"/>
                          <a:cs typeface="Yuanti SC" charset="-122"/>
                        </a:rPr>
                        <a:t>) = A</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总股数</a:t>
                      </a:r>
                      <a:r>
                        <a:rPr lang="en-US" altLang="zh-CN" sz="1000" b="0" i="0" kern="1200" dirty="0" smtClean="0">
                          <a:solidFill>
                            <a:srgbClr val="FFFF00"/>
                          </a:solidFill>
                          <a:latin typeface="Yuanti SC" charset="-122"/>
                          <a:ea typeface="Yuanti SC" charset="-122"/>
                          <a:cs typeface="Yuanti SC" charset="-122"/>
                        </a:rPr>
                        <a:t>-H</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海外上市股</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a:t>
                      </a:r>
                      <a:r>
                        <a:rPr lang="en-US" altLang="zh-CN" sz="1000" b="0" i="0" kern="1200" dirty="0" smtClean="0">
                          <a:solidFill>
                            <a:srgbClr val="FFFF00"/>
                          </a:solidFill>
                          <a:latin typeface="Yuanti SC" charset="-122"/>
                          <a:ea typeface="Yuanti SC" charset="-122"/>
                          <a:cs typeface="Yuanti SC" charset="-122"/>
                        </a:rPr>
                        <a:t>) +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B</a:t>
                      </a:r>
                      <a:r>
                        <a:rPr lang="zh-CN" altLang="en-US" sz="1000" b="0" i="0" kern="1200" dirty="0" smtClean="0">
                          <a:solidFill>
                            <a:srgbClr val="FFFF00"/>
                          </a:solidFill>
                          <a:latin typeface="Yuanti SC" charset="-122"/>
                          <a:ea typeface="Yuanti SC" charset="-122"/>
                          <a:cs typeface="Yuanti SC" charset="-122"/>
                        </a:rPr>
                        <a:t>股合计 注：</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2</a:t>
                      </a:r>
                      <a:r>
                        <a:rPr lang="zh-CN" altLang="en-US" sz="1000" b="0" i="0" kern="1200" dirty="0" smtClean="0">
                          <a:solidFill>
                            <a:srgbClr val="FFFF00"/>
                          </a:solidFill>
                          <a:latin typeface="Yuanti SC" charset="-122"/>
                          <a:ea typeface="Yuanti SC" charset="-122"/>
                          <a:cs typeface="Yuanti SC" charset="-122"/>
                        </a:rPr>
                        <a:t>、如果“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限售</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 = 0”</a:t>
                      </a:r>
                      <a:r>
                        <a:rPr lang="zh-CN" altLang="en-US" sz="1000" b="0" i="0" kern="1200" dirty="0" smtClean="0">
                          <a:solidFill>
                            <a:srgbClr val="FFFF00"/>
                          </a:solidFill>
                          <a:latin typeface="Yuanti SC" charset="-122"/>
                          <a:ea typeface="Yuanti SC" charset="-122"/>
                          <a:cs typeface="Yuanti SC" charset="-122"/>
                        </a:rPr>
                        <a:t>并且“</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股合计不等于</a:t>
                      </a:r>
                      <a:r>
                        <a:rPr lang="en-US" altLang="zh-CN" sz="1000" b="0" i="0" kern="1200" dirty="0" smtClean="0">
                          <a:solidFill>
                            <a:srgbClr val="FFFF00"/>
                          </a:solidFill>
                          <a:latin typeface="Yuanti SC" charset="-122"/>
                          <a:ea typeface="Yuanti SC" charset="-122"/>
                          <a:cs typeface="Yuanti SC" charset="-122"/>
                        </a:rPr>
                        <a:t>0”</a:t>
                      </a:r>
                      <a:r>
                        <a:rPr lang="zh-CN" altLang="en-US" sz="1000" b="0" i="0" kern="1200" dirty="0" smtClean="0">
                          <a:solidFill>
                            <a:srgbClr val="FFFF00"/>
                          </a:solidFill>
                          <a:latin typeface="Yuanti SC" charset="-122"/>
                          <a:ea typeface="Yuanti SC" charset="-122"/>
                          <a:cs typeface="Yuanti SC" charset="-122"/>
                        </a:rPr>
                        <a:t>，则：</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证监会算法</a:t>
                      </a:r>
                      <a:r>
                        <a:rPr lang="en-US" altLang="zh-CN" sz="1000" b="0" i="0" kern="1200" dirty="0" smtClean="0">
                          <a:solidFill>
                            <a:srgbClr val="FFFF00"/>
                          </a:solidFill>
                          <a:latin typeface="Yuanti SC" charset="-122"/>
                          <a:ea typeface="Yuanti SC" charset="-122"/>
                          <a:cs typeface="Yuanti SC" charset="-122"/>
                        </a:rPr>
                        <a:t>) =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总股本 </a:t>
                      </a:r>
                      <a:r>
                        <a:rPr lang="en-US" altLang="zh-CN" sz="1000" b="0" i="0" kern="120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a_share_market_val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a:t>
                      </a:r>
                      <a:r>
                        <a:rPr lang="zh-CN" altLang="en-US" sz="1000" b="0" i="0" dirty="0" smtClean="0">
                          <a:solidFill>
                            <a:schemeClr val="bg1"/>
                          </a:solidFill>
                          <a:latin typeface="Yuanti SC" charset="-122"/>
                          <a:ea typeface="Yuanti SC" charset="-122"/>
                          <a:cs typeface="Yuanti SC" charset="-122"/>
                        </a:rPr>
                        <a:t>股市值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含限售股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股合计计算</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a_share_market_val_2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a:t>
                      </a:r>
                      <a:r>
                        <a:rPr lang="zh-CN" altLang="en-US" sz="1000" b="0" i="0" dirty="0" smtClean="0">
                          <a:solidFill>
                            <a:schemeClr val="bg1"/>
                          </a:solidFill>
                          <a:latin typeface="Yuanti SC" charset="-122"/>
                          <a:ea typeface="Yuanti SC" charset="-122"/>
                          <a:cs typeface="Yuanti SC" charset="-122"/>
                        </a:rPr>
                        <a:t>股市值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股市值</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不含限售股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以流通</a:t>
                      </a:r>
                      <a:r>
                        <a:rPr lang="en-US" altLang="zh-CN" sz="1000" b="0" i="0" kern="1200" dirty="0" smtClean="0">
                          <a:solidFill>
                            <a:srgbClr val="FFFF00"/>
                          </a:solidFill>
                          <a:latin typeface="Yuanti SC" charset="-122"/>
                          <a:ea typeface="Yuanti SC" charset="-122"/>
                          <a:cs typeface="Yuanti SC" charset="-122"/>
                        </a:rPr>
                        <a:t>A</a:t>
                      </a:r>
                      <a:r>
                        <a:rPr lang="zh-CN" altLang="en-US" sz="1000" b="0" i="0" kern="1200" dirty="0" smtClean="0">
                          <a:solidFill>
                            <a:srgbClr val="FFFF00"/>
                          </a:solidFill>
                          <a:latin typeface="Yuanti SC" charset="-122"/>
                          <a:ea typeface="Yuanti SC" charset="-122"/>
                          <a:cs typeface="Yuanti SC" charset="-122"/>
                        </a:rPr>
                        <a:t>股计算</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val_of_stk_right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股权价值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某项股权投资的账面余额减去该项投资已提的减值准备。其股权投资的账面余额包括投资成本、股权投资差额。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 A</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a:t>
                      </a:r>
                      <a:r>
                        <a:rPr lang="zh-CN" altLang="en-US" sz="1000" b="0" i="0" kern="1200" dirty="0" smtClean="0">
                          <a:solidFill>
                            <a:srgbClr val="FFFF00"/>
                          </a:solidFill>
                          <a:latin typeface="Yuanti SC" charset="-122"/>
                          <a:ea typeface="Yuanti SC" charset="-122"/>
                          <a:cs typeface="Yuanti SC" charset="-122"/>
                        </a:rPr>
                        <a:t>股合计 </a:t>
                      </a:r>
                      <a:r>
                        <a:rPr lang="en-US" altLang="zh-CN" sz="1000" b="0" i="0" kern="1200" dirty="0" smtClean="0">
                          <a:solidFill>
                            <a:srgbClr val="FFFF00"/>
                          </a:solidFill>
                          <a:latin typeface="Yuanti SC" charset="-122"/>
                          <a:ea typeface="Yuanti SC" charset="-122"/>
                          <a:cs typeface="Yuanti SC" charset="-122"/>
                        </a:rPr>
                        <a:t>+ B</a:t>
                      </a:r>
                      <a:r>
                        <a:rPr lang="zh-CN" altLang="en-US" sz="1000" b="0" i="0" kern="1200" dirty="0" smtClean="0">
                          <a:solidFill>
                            <a:srgbClr val="FFFF00"/>
                          </a:solidFill>
                          <a:latin typeface="Yuanti SC" charset="-122"/>
                          <a:ea typeface="Yuanti SC" charset="-122"/>
                          <a:cs typeface="Yuanti SC" charset="-122"/>
                        </a:rPr>
                        <a:t>股收盘价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人民币外汇牌价 </a:t>
                      </a:r>
                      <a:r>
                        <a:rPr lang="en-US" altLang="zh-CN" sz="1000" b="0" i="0" kern="1200" dirty="0" smtClean="0">
                          <a:solidFill>
                            <a:srgbClr val="FFFF00"/>
                          </a:solidFill>
                          <a:latin typeface="Yuanti SC" charset="-122"/>
                          <a:ea typeface="Yuanti SC" charset="-122"/>
                          <a:cs typeface="Yuanti SC" charset="-122"/>
                        </a:rPr>
                        <a:t>x B</a:t>
                      </a:r>
                      <a:r>
                        <a:rPr lang="zh-CN" altLang="en-US" sz="1000" b="0" i="0" kern="1200" dirty="0" smtClean="0">
                          <a:solidFill>
                            <a:srgbClr val="FFFF00"/>
                          </a:solidFill>
                          <a:latin typeface="Yuanti SC" charset="-122"/>
                          <a:ea typeface="Yuanti SC" charset="-122"/>
                          <a:cs typeface="Yuanti SC" charset="-122"/>
                        </a:rPr>
                        <a:t>股合计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总股数 </a:t>
                      </a:r>
                      <a:r>
                        <a:rPr lang="en-US" altLang="zh-CN" sz="1000" b="0" i="0" kern="1200" dirty="0" smtClean="0">
                          <a:solidFill>
                            <a:srgbClr val="FFFF00"/>
                          </a:solidFill>
                          <a:latin typeface="Yuanti SC" charset="-122"/>
                          <a:ea typeface="Yuanti SC" charset="-122"/>
                          <a:cs typeface="Yuanti SC" charset="-122"/>
                        </a:rPr>
                        <a:t>- A</a:t>
                      </a:r>
                      <a:r>
                        <a:rPr lang="zh-CN" altLang="en-US" sz="1000" b="0" i="0" kern="1200" dirty="0" smtClean="0">
                          <a:solidFill>
                            <a:srgbClr val="FFFF00"/>
                          </a:solidFill>
                          <a:latin typeface="Yuanti SC" charset="-122"/>
                          <a:ea typeface="Yuanti SC" charset="-122"/>
                          <a:cs typeface="Yuanti SC" charset="-122"/>
                        </a:rPr>
                        <a:t>股 </a:t>
                      </a:r>
                      <a:r>
                        <a:rPr lang="en-US" altLang="zh-CN" sz="1000" b="0" i="0" kern="1200" dirty="0" smtClean="0">
                          <a:solidFill>
                            <a:srgbClr val="FFFF00"/>
                          </a:solidFill>
                          <a:latin typeface="Yuanti SC" charset="-122"/>
                          <a:ea typeface="Yuanti SC" charset="-122"/>
                          <a:cs typeface="Yuanti SC" charset="-122"/>
                        </a:rPr>
                        <a:t>-B</a:t>
                      </a:r>
                      <a:r>
                        <a:rPr lang="zh-CN" altLang="en-US" sz="1000" b="0" i="0" kern="1200" dirty="0" smtClean="0">
                          <a:solidFill>
                            <a:srgbClr val="FFFF00"/>
                          </a:solidFill>
                          <a:latin typeface="Yuanti SC" charset="-122"/>
                          <a:ea typeface="Yuanti SC" charset="-122"/>
                          <a:cs typeface="Yuanti SC" charset="-122"/>
                        </a:rPr>
                        <a:t>股</a:t>
                      </a:r>
                      <a:r>
                        <a:rPr lang="en-US" altLang="zh-CN" sz="1000" b="0" i="0" kern="1200" dirty="0" smtClean="0">
                          <a:solidFill>
                            <a:srgbClr val="FFFF00"/>
                          </a:solidFill>
                          <a:latin typeface="Yuanti SC" charset="-122"/>
                          <a:ea typeface="Yuanti SC" charset="-122"/>
                          <a:cs typeface="Yuanti SC" charset="-122"/>
                        </a:rPr>
                        <a:t>) x </a:t>
                      </a:r>
                      <a:r>
                        <a:rPr lang="zh-CN" altLang="en-US" sz="1000" b="0" i="0" kern="1200" dirty="0" smtClean="0">
                          <a:solidFill>
                            <a:srgbClr val="FFFF00"/>
                          </a:solidFill>
                          <a:latin typeface="Yuanti SC" charset="-122"/>
                          <a:ea typeface="Yuanti SC" charset="-122"/>
                          <a:cs typeface="Yuanti SC" charset="-122"/>
                        </a:rPr>
                        <a:t>每股净资产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ev</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企业价值</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含货币资金；企业价值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ev_2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企业价值</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企业价值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股权价值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货币资金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ev_to_ebit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企业倍数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评估公司价值的指标。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企业倍数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企业价值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息税折旧摊销前利润</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股息率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股息与股票价格之间的比率。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股息率＝∑每股股利</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税前</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每股市价</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pe_ratio_1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最近年报归属母公司股东的净利润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pe_ratio_2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市盈率</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估值比率，指公司当时股价与每股盈利的比率，股价一般以最新收盘价。</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 ＝ 总市值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最近四季度归属母公司股东的净利润</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peg_ratio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PEG值</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市盈率相对盈利增长比率。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PEG</a:t>
                      </a:r>
                      <a:r>
                        <a:rPr lang="zh-CN" altLang="en-US" sz="1000" b="0" i="0" kern="1200" dirty="0" smtClean="0">
                          <a:solidFill>
                            <a:srgbClr val="FFFF00"/>
                          </a:solidFill>
                          <a:latin typeface="Yuanti SC" charset="-122"/>
                          <a:ea typeface="Yuanti SC" charset="-122"/>
                          <a:cs typeface="Yuanti SC" charset="-122"/>
                        </a:rPr>
                        <a:t>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市盈率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公司未来</a:t>
                      </a:r>
                      <a:r>
                        <a:rPr lang="en-US" altLang="zh-CN" sz="1000" b="0" i="0" kern="1200" dirty="0" smtClean="0">
                          <a:solidFill>
                            <a:srgbClr val="FFFF00"/>
                          </a:solidFill>
                          <a:latin typeface="Yuanti SC" charset="-122"/>
                          <a:ea typeface="Yuanti SC" charset="-122"/>
                          <a:cs typeface="Yuanti SC" charset="-122"/>
                        </a:rPr>
                        <a:t>1</a:t>
                      </a:r>
                      <a:r>
                        <a:rPr lang="zh-CN" altLang="en-US" sz="1000" b="0" i="0" kern="1200" dirty="0" smtClean="0">
                          <a:solidFill>
                            <a:srgbClr val="FFFF00"/>
                          </a:solidFill>
                          <a:latin typeface="Yuanti SC" charset="-122"/>
                          <a:ea typeface="Yuanti SC" charset="-122"/>
                          <a:cs typeface="Yuanti SC" charset="-122"/>
                        </a:rPr>
                        <a:t>年的每股收益增长率</a:t>
                      </a:r>
                      <a:r>
                        <a:rPr lang="en-US" altLang="zh-CN" sz="1000" b="0" i="0" kern="1200" dirty="0" smtClean="0">
                          <a:solidFill>
                            <a:srgbClr val="FFFF00"/>
                          </a:solidFill>
                          <a:latin typeface="Yuanti SC" charset="-122"/>
                          <a:ea typeface="Yuanti SC" charset="-122"/>
                          <a:cs typeface="Yuanti SC" charset="-122"/>
                        </a:rPr>
                        <a:t>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rgbClr val="FFFF00"/>
                          </a:solidFill>
                          <a:latin typeface="Yuanti SC" charset="-122"/>
                          <a:ea typeface="Yuanti SC" charset="-122"/>
                          <a:cs typeface="Yuanti SC" charset="-122"/>
                        </a:rPr>
                        <a:t>G</a:t>
                      </a:r>
                      <a:r>
                        <a:rPr lang="zh-CN" altLang="en-US" sz="1000" b="0" i="0" kern="1200" dirty="0" smtClean="0">
                          <a:solidFill>
                            <a:srgbClr val="FFFF00"/>
                          </a:solidFill>
                          <a:latin typeface="Yuanti SC" charset="-122"/>
                          <a:ea typeface="Yuanti SC" charset="-122"/>
                          <a:cs typeface="Yuanti SC" charset="-122"/>
                        </a:rPr>
                        <a:t>根据最近四季度净利润较上一年度净利润的增长率确定</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412232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股票</a:t>
            </a:r>
            <a:r>
              <a:rPr lang="zh-CN" altLang="en-US" sz="2800" dirty="0">
                <a:solidFill>
                  <a:schemeClr val="bg1"/>
                </a:solidFill>
                <a:latin typeface="Yuanti SC" charset="-122"/>
                <a:ea typeface="Yuanti SC" charset="-122"/>
                <a:cs typeface="Yuanti SC" charset="-122"/>
              </a:rPr>
              <a:t>估值指标表 </a:t>
            </a:r>
            <a:r>
              <a:rPr lang="en-US" altLang="zh-CN" sz="2800" dirty="0" smtClean="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eod_derivative_indicator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413563587"/>
              </p:ext>
            </p:extLst>
          </p:nvPr>
        </p:nvGraphicFramePr>
        <p:xfrm>
          <a:off x="409303" y="1397914"/>
          <a:ext cx="10759441" cy="1714500"/>
        </p:xfrm>
        <a:graphic>
          <a:graphicData uri="http://schemas.openxmlformats.org/drawingml/2006/table">
            <a:tbl>
              <a:tblPr firstRow="1" bandRow="1">
                <a:tableStyleId>{C083E6E3-FA7D-4D7B-A595-EF9225AFEA82}</a:tableStyleId>
              </a:tblPr>
              <a:tblGrid>
                <a:gridCol w="1490617">
                  <a:extLst>
                    <a:ext uri="{9D8B030D-6E8A-4147-A177-3AD203B41FA5}">
                      <a16:colId xmlns:a16="http://schemas.microsoft.com/office/drawing/2014/main" xmlns="" val="20000"/>
                    </a:ext>
                  </a:extLst>
                </a:gridCol>
                <a:gridCol w="1341120"/>
                <a:gridCol w="3586480"/>
                <a:gridCol w="4341224">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pcf_ratio_1</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最近四季度经营活动产生的现金流量</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最近四季度现金及现金等价物净增加额</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pcf_ratio_3</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市现率</a:t>
                      </a:r>
                      <a:r>
                        <a:rPr lang="en-US" altLang="zh-CN" sz="1000" b="0" i="0" dirty="0" smtClean="0">
                          <a:solidFill>
                            <a:schemeClr val="bg1"/>
                          </a:solidFill>
                          <a:latin typeface="Yuanti SC" charset="-122"/>
                          <a:ea typeface="Yuanti SC" charset="-122"/>
                          <a:cs typeface="Yuanti SC" charset="-122"/>
                        </a:rPr>
                        <a:t>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股票价格与每股现金流量的比率。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市现率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连续四季度现金及现金等价物净增加额</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连续四季度：当期</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上年年报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上年同期</a:t>
                      </a:r>
                      <a:r>
                        <a:rPr lang="en-US" altLang="zh-CN" sz="1000" b="0" i="0" kern="1200" dirty="0" smtClean="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ps_ratio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市销率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股票价格与每股销售收入之比，市销率越小，通常被认为投资价值越高。</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市销率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总市值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最近四季度的营业总收入</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最近四季度：最近季度 </a:t>
                      </a:r>
                      <a:r>
                        <a:rPr lang="en-US" altLang="zh-CN" sz="1000" b="0" i="0" kern="1200" dirty="0" smtClean="0">
                          <a:solidFill>
                            <a:srgbClr val="FFFF00"/>
                          </a:solidFill>
                          <a:latin typeface="Yuanti SC" charset="-122"/>
                          <a:ea typeface="Yuanti SC" charset="-122"/>
                          <a:cs typeface="Yuanti SC" charset="-122"/>
                        </a:rPr>
                        <a:t>x </a:t>
                      </a:r>
                      <a:r>
                        <a:rPr lang="zh-CN" altLang="en-US" sz="1000" b="0" i="0" kern="1200" dirty="0" smtClean="0">
                          <a:solidFill>
                            <a:srgbClr val="FFFF00"/>
                          </a:solidFill>
                          <a:latin typeface="Yuanti SC" charset="-122"/>
                          <a:ea typeface="Yuanti SC" charset="-122"/>
                          <a:cs typeface="Yuanti SC" charset="-122"/>
                        </a:rPr>
                        <a:t>比例</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903898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96711250"/>
              </p:ext>
            </p:extLst>
          </p:nvPr>
        </p:nvGraphicFramePr>
        <p:xfrm>
          <a:off x="409303" y="1397914"/>
          <a:ext cx="10759441" cy="515874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基本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企业应当按照属于普通股股东的当期净利润，除以发行在外普通股的加权平均数从而计算出的每股收益。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fully_diluted_earnings_per_share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稀释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以基本每股收益为基础，假设企业所有发行在外的稀释性潜在普通股均已转换为普通股，从而分别调整归属于普通股股东的当期净利润以及发行在外普通股的加权平均数计算而得的每股收益。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期末股本摊薄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企业应当按照属于普通股股东的当期净利润，除以期末发行在外的股本。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new_diluted_earnings_per_share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最新股本摊薄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企业应当按照属于普通股股东的当期净利润，除以最新发行在外的总股本。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基本</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净利润扣除了非经常损益后得到的每股收益。非经常损益指那些一次性的资产转让或者股权转让带来的非经营性利润，分母是发行在外普通股的加权平均数从而计算出的每股收益。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adjusted_fully_diluted_earnings_per_share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稀释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净利润扣除了非经常损益后得到的每股收益。非经常损益指那些一次性的资产转让或者股权转让带来的非经营性利润，分母是假设潜在性普通股都转化为普通股的稀释后股本。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每股收益</a:t>
                      </a:r>
                      <a:r>
                        <a:rPr lang="en-US" altLang="zh-CN" sz="1000" b="0" i="0" dirty="0" smtClean="0">
                          <a:solidFill>
                            <a:schemeClr val="bg1"/>
                          </a:solidFill>
                          <a:latin typeface="Yuanti SC" charset="-122"/>
                          <a:ea typeface="Yuanti SC" charset="-122"/>
                          <a:cs typeface="Yuanti SC" charset="-122"/>
                        </a:rPr>
                        <a:t>EPS - </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期末股本摊薄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净利润扣除了非经常损益后得到的每股收益。非经常损益指那些一次性的资产转让或者股权转让带来的非经营性利润，分母是期末股本。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book_value_per_share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每股净资产</a:t>
                      </a:r>
                      <a:r>
                        <a:rPr lang="en-US" altLang="zh-CN" sz="1000" b="0" i="0" dirty="0" smtClean="0">
                          <a:solidFill>
                            <a:schemeClr val="bg1"/>
                          </a:solidFill>
                          <a:latin typeface="Yuanti SC" charset="-122"/>
                          <a:ea typeface="Yuanti SC" charset="-122"/>
                          <a:cs typeface="Yuanti SC" charset="-122"/>
                        </a:rPr>
                        <a:t>BPS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用公司的净资产（包括注册资金、各种公积金、累积盈余等 ，不包括债务）除以总股本，得到的就是每股的净值。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new_diluted_book_value_per_share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每股净资产</a:t>
                      </a:r>
                      <a:r>
                        <a:rPr lang="en-US" altLang="zh-CN" sz="1000" b="0" i="0" dirty="0" smtClean="0">
                          <a:solidFill>
                            <a:schemeClr val="bg1"/>
                          </a:solidFill>
                          <a:latin typeface="Yuanti SC" charset="-122"/>
                          <a:ea typeface="Yuanti SC" charset="-122"/>
                          <a:cs typeface="Yuanti SC" charset="-122"/>
                        </a:rPr>
                        <a:t>BPS - </a:t>
                      </a:r>
                      <a:r>
                        <a:rPr lang="zh-CN" altLang="en-US" sz="1000" b="0" i="0" dirty="0" smtClean="0">
                          <a:solidFill>
                            <a:schemeClr val="bg1"/>
                          </a:solidFill>
                          <a:latin typeface="Yuanti SC" charset="-122"/>
                          <a:ea typeface="Yuanti SC" charset="-122"/>
                          <a:cs typeface="Yuanti SC" charset="-122"/>
                        </a:rPr>
                        <a:t>最新股本摊薄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用公司的净资产（包括注册资金、各种公积金、累积盈余等 ，不包括债务）除以最新总股本，得到的就是每股的净值（摊薄最新股本）。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operating_cash_flow_per_share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每股经营活动产生的现金流量净额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每股经营现金流量是反映每股发行在外的普通股票所平均占有的现金流量，或者说是反映公司为每一普通股获取的现金流入量的指标。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每股经营活动产生的现金流量净额（每股经营现金流）＝ 经营活动产生现金流量净额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年度末普通股总股本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operating_total_revenue_per_share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每股营业总收入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每股营业总收入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operating_revenue_per_share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每股营业收入</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每股营业收入</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896124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529428411"/>
              </p:ext>
            </p:extLst>
          </p:nvPr>
        </p:nvGraphicFramePr>
        <p:xfrm>
          <a:off x="409303" y="1397914"/>
          <a:ext cx="10759441" cy="537972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capital_reserve_per_share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每股资本公积金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从公司的利润以外的收入中提取的一种公积金。其主要来源有股票溢价收入，财产重估增值，以及接受捐赠资产等。</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每股资本公积金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资本公积金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earned_reserve_per_share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每股盈余公积金</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企业按照规定从税后利润中提取的积累资金。</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每股盈余公积金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盈余公积金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undistributed_profit_per_share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每股未分配利润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企业留待以后年度进行分配的结存利润。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每股未分配利润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企业当期未分配利润总额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retained_earnings_per_share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每股留存收益</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每股留存收益。</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cash_flow_from_operations_per_share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每股现金流量净额</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反映每股发行在外的普通股票所平均占有的现金流量。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每股经营活动产生的现金流量净额（每股经营现金流）＝ 经营活动产生现金流量净额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年度末普通股总股本</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每股息税前利润</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不扣除利息也不扣除所得税的利润，也就是在不考虑利息的情况下在交所得税前的利润，除以总股本。</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free_cash_flow_company_per_share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每股企业自由现金流量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指扣除税收、必要的资本性支出和营运资本增加后，能够支付所有的清偿权者</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债权人和股东</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的现金流量。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free_cash_flow_equity_per_share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每股股东自由现金流量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企业支付所有营运费用、再投资支出、所得税和净债务支付</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即利息、本金支付减发行新债务的净额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后可分配给企业股东的剩余现金流量。股权自由现金流量用于计算企业的股权价值。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dividend_per_share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每股股利</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公司股利总额与公司流通股数的比值。反映的是上市公司每一普通股获取股利的大小。</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每股股利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当期发放的现金股利总额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总股本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净资产收益率（平均）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是衡量上市公司盈利能力的重要指标。是指利润额与平均股东权益的比值，该指标越高，说明投资带来的收益越高；净资产收益率越低，说明企业所有者权益的获利能力越弱。该指标体现了自有资本获得净收益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（年初净资产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年末净资产）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return_on_equity_weighted_average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净资产收益率（加权）</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净资产收益率（加权）</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加权平均净资产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return_on_equity_diluted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净资产收益率（摊薄）</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净资产收益率（摊薄）</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期末净资产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平均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平均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平均净资产</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（年初净资产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年末净资产）</a:t>
                      </a:r>
                      <a:r>
                        <a:rPr lang="en-US" altLang="zh-CN" sz="1000" b="0" i="0" kern="1200" dirty="0" smtClean="0">
                          <a:solidFill>
                            <a:srgbClr val="FFFF00"/>
                          </a:solidFill>
                          <a:latin typeface="Yuanti SC" charset="-122"/>
                          <a:ea typeface="Yuanti SC" charset="-122"/>
                          <a:cs typeface="Yuanti SC" charset="-122"/>
                        </a:rPr>
                        <a:t>/ 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756454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15273851"/>
              </p:ext>
            </p:extLst>
          </p:nvPr>
        </p:nvGraphicFramePr>
        <p:xfrm>
          <a:off x="409303" y="1397914"/>
          <a:ext cx="10759441" cy="528066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adjusted_return_on_equity_weighted_average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加权</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加权</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加权平均资产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adjusted_return_on_equity_diluted</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净资产收益率</a:t>
                      </a:r>
                      <a:r>
                        <a:rPr lang="en-US" altLang="zh-CN" sz="1000" b="0" i="0" dirty="0" smtClean="0">
                          <a:solidFill>
                            <a:schemeClr val="bg1"/>
                          </a:solidFill>
                          <a:latin typeface="Yuanti SC" charset="-122"/>
                          <a:ea typeface="Yuanti SC" charset="-122"/>
                          <a:cs typeface="Yuanti SC" charset="-122"/>
                        </a:rPr>
                        <a:t>ROE(</a:t>
                      </a:r>
                      <a:r>
                        <a:rPr lang="zh-CN" altLang="en-US" sz="1000" b="0" i="0" dirty="0" smtClean="0">
                          <a:solidFill>
                            <a:schemeClr val="bg1"/>
                          </a:solidFill>
                          <a:latin typeface="Yuanti SC" charset="-122"/>
                          <a:ea typeface="Yuanti SC" charset="-122"/>
                          <a:cs typeface="Yuanti SC" charset="-122"/>
                        </a:rPr>
                        <a:t>扣除</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摊薄</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净资产收益率</a:t>
                      </a:r>
                      <a:r>
                        <a:rPr lang="en-US" altLang="zh-CN" sz="1000" b="0" i="0" kern="1200" dirty="0" smtClean="0">
                          <a:solidFill>
                            <a:srgbClr val="FFFF00"/>
                          </a:solidFill>
                          <a:latin typeface="Yuanti SC" charset="-122"/>
                          <a:ea typeface="Yuanti SC" charset="-122"/>
                          <a:cs typeface="Yuanti SC" charset="-122"/>
                        </a:rPr>
                        <a:t>ROE(</a:t>
                      </a:r>
                      <a:r>
                        <a:rPr lang="zh-CN" altLang="en-US" sz="1000" b="0" i="0" kern="1200" dirty="0" smtClean="0">
                          <a:solidFill>
                            <a:srgbClr val="FFFF00"/>
                          </a:solidFill>
                          <a:latin typeface="Yuanti SC" charset="-122"/>
                          <a:ea typeface="Yuanti SC" charset="-122"/>
                          <a:cs typeface="Yuanti SC" charset="-122"/>
                        </a:rPr>
                        <a:t>扣除</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摊薄</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扣除净资产收益率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非经常损益）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期末净资产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总资产报酬率</a:t>
                      </a:r>
                      <a:r>
                        <a:rPr lang="en-US" altLang="zh-CN" sz="1000" b="0" i="0" dirty="0" smtClean="0">
                          <a:solidFill>
                            <a:schemeClr val="bg1"/>
                          </a:solidFill>
                          <a:latin typeface="Yuanti SC" charset="-122"/>
                          <a:ea typeface="Yuanti SC" charset="-122"/>
                          <a:cs typeface="Yuanti SC" charset="-122"/>
                        </a:rPr>
                        <a:t>ROA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企业息税前利润与平均总资产之间的比率。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总资产报酬率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（利润总额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利息支出）</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平均总资产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平均总资产＝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return_on_asset_net_profit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总资产净利率</a:t>
                      </a:r>
                      <a:r>
                        <a:rPr lang="en-US" altLang="zh-CN" sz="1000" b="0" i="0" dirty="0" smtClean="0">
                          <a:solidFill>
                            <a:schemeClr val="bg1"/>
                          </a:solidFill>
                          <a:latin typeface="Yuanti SC" charset="-122"/>
                          <a:ea typeface="Yuanti SC" charset="-122"/>
                          <a:cs typeface="Yuanti SC" charset="-122"/>
                        </a:rPr>
                        <a:t>ROA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公司净利润与平均资产总额的百分比。该指标越高，表明公司投入产出水平越高，资产运营越有效，成本费用的控制水平越高。</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总资产净利率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平均资产总额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平均资产总额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baseline="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return_on_invested_capital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投入资本回报率</a:t>
                      </a:r>
                      <a:r>
                        <a:rPr lang="en-US" altLang="zh-CN" sz="1000" b="0" i="0" dirty="0" smtClean="0">
                          <a:solidFill>
                            <a:schemeClr val="bg1"/>
                          </a:solidFill>
                          <a:latin typeface="Yuanti SC" charset="-122"/>
                          <a:ea typeface="Yuanti SC" charset="-122"/>
                          <a:cs typeface="Yuanti SC" charset="-122"/>
                        </a:rPr>
                        <a:t>ROIC</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投出和</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或使用资金与相关回报（回报通常表现为获取的利息和</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或分得利润）之比例。用于衡量投出资金的使用效果。</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annual_return_on_equity</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年化净资产收益率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年化净资产收益率。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年化总资产报酬率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年化总资产报酬率。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annual_return_on_asset_net_profit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年化总资产净利率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年化总资产净利率。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net_profit_margin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销售净利率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净利润占销售收入的百分比，表示销售收入的盈利水平。</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销售净利率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gross_profit_margin</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销售毛利率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毛利占销售收入的百分比，也简称为毛利率，其中毛利是销售收入与销售成本的差额。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销售毛利率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销售毛利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销售毛利</a:t>
                      </a:r>
                      <a:r>
                        <a:rPr lang="zh-CN" altLang="en-US" sz="1000" b="0" i="0" kern="1200" baseline="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销售成本）</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销售收入</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cost_to_sales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销售成本率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与毛利率相对应，销售成本率是用以反映企业每元销售收入所需的成本支出。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销售成本率 ＝ 销售成本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net_profit_to_revenue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profit_from_operation_to_revenue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expense_to_revenue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营业总成本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营业总收入</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operating_profit_to_profit_before_tax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经营活动净收益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724367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840277950"/>
              </p:ext>
            </p:extLst>
          </p:nvPr>
        </p:nvGraphicFramePr>
        <p:xfrm>
          <a:off x="409303" y="1397914"/>
          <a:ext cx="10759441" cy="522732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invesment_profit_to_profit_before_tax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价值变动净收益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non_operating_profit_to_profit_before_tax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营业外收支净额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income_tax_to_profit_before_tax</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所得税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利润总额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adjusted_profit_to_total_profit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扣除非经常损益后的净利润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净利润</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debt_to_asset_ratio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资产负债率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企业负债总额占企业资产总额的百分比。这个指标反映了在企业的全部资产中由债权人提供的资产所占比重的大小，反映了债权人向企业提供信贷资金的风险程度，也反映了企业举债经营的能力。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资产负债率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（负债总额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资产总额）</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equity_multiplier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权益乘数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权益乘数又称股本乘数，是指资产总额相当于股东权益的倍数。</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权益乘数 ＝ 资产总额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股东权益总额 即</a:t>
                      </a:r>
                      <a:r>
                        <a:rPr lang="en-US" altLang="zh-CN" sz="1000" b="0" i="0" kern="1200" dirty="0" smtClean="0">
                          <a:solidFill>
                            <a:srgbClr val="FFFF00"/>
                          </a:solidFill>
                          <a:latin typeface="Yuanti SC" charset="-122"/>
                          <a:ea typeface="Yuanti SC" charset="-122"/>
                          <a:cs typeface="Yuanti SC" charset="-122"/>
                        </a:rPr>
                        <a:t>=1/(1-</a:t>
                      </a:r>
                      <a:r>
                        <a:rPr lang="zh-CN" altLang="en-US" sz="1000" b="0" i="0" kern="1200" dirty="0" smtClean="0">
                          <a:solidFill>
                            <a:srgbClr val="FFFF00"/>
                          </a:solidFill>
                          <a:latin typeface="Yuanti SC" charset="-122"/>
                          <a:ea typeface="Yuanti SC" charset="-122"/>
                          <a:cs typeface="Yuanti SC" charset="-122"/>
                        </a:rPr>
                        <a:t>资产负债率</a:t>
                      </a:r>
                      <a:r>
                        <a:rPr lang="en-US" altLang="zh-CN" sz="1000" b="0" i="0" kern="1200" dirty="0" smtClean="0">
                          <a:solidFill>
                            <a:srgbClr val="FFFF00"/>
                          </a:solidFill>
                          <a:latin typeface="Yuanti SC" charset="-122"/>
                          <a:ea typeface="Yuanti SC" charset="-122"/>
                          <a:cs typeface="Yuanti SC" charset="-122"/>
                        </a:rPr>
                        <a:t>)</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tangible_asset_to_total_asset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总资产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interest_bearing_debt_to_capital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带息债务</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全部投入资本</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current_debt_to_total_debt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流动负债</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non_current_debt_to_total_debt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非流动负债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流动比率也称营运资金比率（</a:t>
                      </a:r>
                      <a:r>
                        <a:rPr lang="en-US" altLang="zh-CN" sz="1000" b="0" i="0" kern="1200" dirty="0" smtClean="0">
                          <a:solidFill>
                            <a:srgbClr val="FFFF00"/>
                          </a:solidFill>
                          <a:latin typeface="Yuanti SC" charset="-122"/>
                          <a:ea typeface="Yuanti SC" charset="-122"/>
                          <a:cs typeface="Yuanti SC" charset="-122"/>
                        </a:rPr>
                        <a:t>Working Capital Ratio</a:t>
                      </a:r>
                      <a:r>
                        <a:rPr lang="zh-CN" altLang="en-US" sz="1000" b="0" i="0" kern="1200" dirty="0" smtClean="0">
                          <a:solidFill>
                            <a:srgbClr val="FFFF00"/>
                          </a:solidFill>
                          <a:latin typeface="Yuanti SC" charset="-122"/>
                          <a:ea typeface="Yuanti SC" charset="-122"/>
                          <a:cs typeface="Yuanti SC" charset="-122"/>
                        </a:rPr>
                        <a:t>）或真实比率（</a:t>
                      </a:r>
                      <a:r>
                        <a:rPr lang="en-US" altLang="zh-CN" sz="1000" b="0" i="0" kern="1200" dirty="0" smtClean="0">
                          <a:solidFill>
                            <a:srgbClr val="FFFF00"/>
                          </a:solidFill>
                          <a:latin typeface="Yuanti SC" charset="-122"/>
                          <a:ea typeface="Yuanti SC" charset="-122"/>
                          <a:cs typeface="Yuanti SC" charset="-122"/>
                        </a:rPr>
                        <a:t>Real Ratio</a:t>
                      </a:r>
                      <a:r>
                        <a:rPr lang="zh-CN" altLang="en-US" sz="1000" b="0" i="0" kern="1200" dirty="0" smtClean="0">
                          <a:solidFill>
                            <a:srgbClr val="FFFF00"/>
                          </a:solidFill>
                          <a:latin typeface="Yuanti SC" charset="-122"/>
                          <a:ea typeface="Yuanti SC" charset="-122"/>
                          <a:cs typeface="Yuanti SC" charset="-122"/>
                        </a:rPr>
                        <a:t>），是指企业流动资产与流动负债的比率。流动比率和速动比率都是反映企业短期偿债能力的指标。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流动比率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流动资产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流动负债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55990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3895342"/>
              </p:ext>
            </p:extLst>
          </p:nvPr>
        </p:nvGraphicFramePr>
        <p:xfrm>
          <a:off x="409303" y="1397914"/>
          <a:ext cx="10759441" cy="521208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quick_ratio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速动比率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速动资产对流动负债的比率。它是衡量企业流动资产中可以立即变现用于偿还流动负债的能力。</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速动比率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速动资产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流动负债 </a:t>
                      </a:r>
                      <a:endParaRPr lang="en-US" altLang="zh-CN" sz="1000" b="0" i="0" kern="1200" dirty="0" smtClean="0">
                        <a:solidFill>
                          <a:srgbClr val="FFFF00"/>
                        </a:solidFill>
                        <a:latin typeface="Yuanti SC" charset="-122"/>
                        <a:ea typeface="Yuanti SC" charset="-122"/>
                        <a:cs typeface="Yuan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速动资产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流动资产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存货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预付账款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待摊费用</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super_quick_ratio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保守速动比率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保守速动比率又称超速动比率，是现金、短期证券投资和应收账款净额三项之和，再除以流动负债的比值。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保守速动比率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现金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短期证券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应收账款净额</a:t>
                      </a:r>
                      <a:r>
                        <a:rPr lang="en-US" altLang="zh-CN" sz="1000" b="0" i="0" kern="1200" dirty="0" smtClean="0">
                          <a:solidFill>
                            <a:srgbClr val="FFFF00"/>
                          </a:solidFill>
                          <a:latin typeface="Yuanti SC" charset="-122"/>
                          <a:ea typeface="Yuanti SC" charset="-122"/>
                          <a:cs typeface="Yuanti SC" charset="-122"/>
                        </a:rPr>
                        <a:t>) / </a:t>
                      </a:r>
                      <a:r>
                        <a:rPr lang="zh-CN" altLang="en-US" sz="1000" b="0" i="0" kern="1200" dirty="0" smtClean="0">
                          <a:solidFill>
                            <a:srgbClr val="FFFF00"/>
                          </a:solidFill>
                          <a:latin typeface="Yuanti SC" charset="-122"/>
                          <a:ea typeface="Yuanti SC" charset="-122"/>
                          <a:cs typeface="Yuanti SC" charset="-122"/>
                        </a:rPr>
                        <a:t>流动负债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debt_to_equity_ratio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产权比率</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负债合计</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归属母公司股东的权益</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产权比率是负债总额与所有者权益总额的比率。 产权比率越高，说明企业偿还长期债务的能力越弱；产权比率越低，说明企业偿还长期债务的能力越强。</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产权比率 ＝ 负债总额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所有者权益总额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r>
                        <a:rPr lang="zh-CN" altLang="en-US" sz="1000" b="0" i="0" kern="120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equity_to_debt_ratio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归属母公司股东的权益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equity_to_interest_bearing_debt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归属母公司股东的权益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tangible_asset_to_net_debt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有形资产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ebit_to_debt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息税折旧摊销前利润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负债合计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ocf_to_interest_bearing_debt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带息债务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ocf_to_current_ratio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流动负债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ocf_to_net_debt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经营活动产生的现金流量净额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净债务</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time_interest_earned_ratio</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已获利息倍数</a:t>
                      </a:r>
                      <a:r>
                        <a:rPr lang="en-US" altLang="zh-CN" sz="1000" b="0" i="0" dirty="0" smtClean="0">
                          <a:solidFill>
                            <a:schemeClr val="bg1"/>
                          </a:solidFill>
                          <a:latin typeface="Yuanti SC" charset="-122"/>
                          <a:ea typeface="Yuanti SC" charset="-122"/>
                          <a:cs typeface="Yuanti SC" charset="-122"/>
                        </a:rPr>
                        <a:t>(EBIT/</a:t>
                      </a:r>
                      <a:r>
                        <a:rPr lang="zh-CN" altLang="en-US" sz="1000" b="0" i="0" dirty="0" smtClean="0">
                          <a:solidFill>
                            <a:schemeClr val="bg1"/>
                          </a:solidFill>
                          <a:latin typeface="Yuanti SC" charset="-122"/>
                          <a:ea typeface="Yuanti SC" charset="-122"/>
                          <a:cs typeface="Yuanti SC" charset="-122"/>
                        </a:rPr>
                        <a:t>利息费用</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利息保障倍数是指企业息税前利润与利息费用之比，又称已获利息倍数，用以衡量偿付借款利息的能力，它是衡量企业支付负债利息能力的指标。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long_term_debt_to_working_capital</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长期债务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营运资金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6951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2.3.3</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财务</a:t>
            </a:r>
            <a:r>
              <a:rPr lang="zh-CN" altLang="en-US" sz="2800" dirty="0">
                <a:solidFill>
                  <a:schemeClr val="bg1"/>
                </a:solidFill>
                <a:latin typeface="Yuanti SC" charset="-122"/>
                <a:ea typeface="Yuanti SC" charset="-122"/>
                <a:cs typeface="Yuanti SC" charset="-122"/>
              </a:rPr>
              <a:t>指标</a:t>
            </a:r>
            <a:r>
              <a:rPr lang="zh-CN" altLang="en-US" sz="2800" dirty="0" smtClean="0">
                <a:solidFill>
                  <a:schemeClr val="bg1"/>
                </a:solidFill>
                <a:latin typeface="Yuanti SC" charset="-122"/>
                <a:ea typeface="Yuanti SC" charset="-122"/>
                <a:cs typeface="Yuanti SC" charset="-122"/>
              </a:rPr>
              <a:t>表 </a:t>
            </a:r>
            <a:r>
              <a:rPr lang="en-US" altLang="zh-CN" sz="2800" dirty="0">
                <a:solidFill>
                  <a:schemeClr val="bg1"/>
                </a:solidFill>
                <a:latin typeface="Yuanti SC" charset="-122"/>
                <a:ea typeface="Yuanti SC" charset="-122"/>
                <a:cs typeface="Yuanti SC" charset="-122"/>
              </a:rPr>
              <a:t>(</a:t>
            </a:r>
            <a:r>
              <a:rPr lang="en-US" altLang="zh-CN" sz="2800" dirty="0" err="1" smtClean="0">
                <a:solidFill>
                  <a:schemeClr val="bg1"/>
                </a:solidFill>
                <a:latin typeface="Yuanti SC" charset="-122"/>
                <a:ea typeface="Yuanti SC" charset="-122"/>
                <a:cs typeface="Yuanti SC" charset="-122"/>
              </a:rPr>
              <a:t>financial_indicator</a:t>
            </a:r>
            <a:r>
              <a:rPr lang="en-US" altLang="zh-CN" sz="2800" dirty="0" smtClean="0">
                <a:solidFill>
                  <a:schemeClr val="bg1"/>
                </a:solidFill>
                <a:latin typeface="Yuanti SC" charset="-122"/>
                <a:ea typeface="Yuanti SC" charset="-122"/>
                <a:cs typeface="Yuanti SC" charset="-122"/>
              </a:rPr>
              <a:t>)</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71499886"/>
              </p:ext>
            </p:extLst>
          </p:nvPr>
        </p:nvGraphicFramePr>
        <p:xfrm>
          <a:off x="409303" y="1397914"/>
          <a:ext cx="10759441" cy="5227320"/>
        </p:xfrm>
        <a:graphic>
          <a:graphicData uri="http://schemas.openxmlformats.org/drawingml/2006/table">
            <a:tbl>
              <a:tblPr firstRow="1" bandRow="1">
                <a:tableStyleId>{C083E6E3-FA7D-4D7B-A595-EF9225AFEA82}</a:tableStyleId>
              </a:tblPr>
              <a:tblGrid>
                <a:gridCol w="1699913">
                  <a:extLst>
                    <a:ext uri="{9D8B030D-6E8A-4147-A177-3AD203B41FA5}">
                      <a16:colId xmlns:a16="http://schemas.microsoft.com/office/drawing/2014/main" xmlns="" val="20000"/>
                    </a:ext>
                  </a:extLst>
                </a:gridCol>
                <a:gridCol w="1536192"/>
                <a:gridCol w="3986784"/>
                <a:gridCol w="3536552">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指标变量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指标说明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指标公式</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net_debt_to_stock_right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净债务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interest_bearing_debt_to_stock_right</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带息债务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股权价值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account_payable_turnover_rate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应付账款周转率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应付账款周转率是指年内应付账款的周转次数。应付账款周转率是反映企业应付账款的流动程度。</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（主营业务成本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期末存货成本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期初存货成本）</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平均应付账款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100%</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account_payable_turnover_days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应付账款周转天数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应付账款周转率是指年内应付账款的周转天数。</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应付账款周转天数 </a:t>
                      </a:r>
                      <a:r>
                        <a:rPr lang="en-US" altLang="zh-CN" sz="1000" b="0" i="0" kern="1200" dirty="0" smtClean="0">
                          <a:solidFill>
                            <a:srgbClr val="FFFF00"/>
                          </a:solidFill>
                          <a:latin typeface="Yuanti SC" charset="-122"/>
                          <a:ea typeface="Yuanti SC" charset="-122"/>
                          <a:cs typeface="Yuanti SC" charset="-122"/>
                        </a:rPr>
                        <a:t>= 365</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应付账款周转率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account_receivable_turnover_</a:t>
                      </a:r>
                      <a:r>
                        <a:rPr lang="en-US" altLang="zh-CN" sz="1000" b="0" i="0" dirty="0" err="1" smtClean="0">
                          <a:solidFill>
                            <a:schemeClr val="bg1"/>
                          </a:solidFill>
                          <a:latin typeface="Yuanti SC" charset="-122"/>
                          <a:ea typeface="Yuanti SC" charset="-122"/>
                          <a:cs typeface="Yuanti SC" charset="-122"/>
                        </a:rPr>
                        <a:t>rate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应收账款周转率是指在一定时期内</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通常为一年</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应收账款转化为现金的平均次数。</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当期销售净收入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（期初应收帐款余额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期末应收帐款余额）</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account_receivable_turnover_days</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应收账款周转天数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应收账款周转率是指年内应付账款的周转天数。</a:t>
                      </a:r>
                      <a:endParaRPr lang="en-US" altLang="zh-CN"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应收账款周转天数 </a:t>
                      </a:r>
                      <a:r>
                        <a:rPr lang="en-US" altLang="zh-CN" sz="1000" b="0" i="0" kern="1200" dirty="0" smtClean="0">
                          <a:solidFill>
                            <a:srgbClr val="FFFF00"/>
                          </a:solidFill>
                          <a:latin typeface="Yuanti SC" charset="-122"/>
                          <a:ea typeface="Yuanti SC" charset="-122"/>
                          <a:cs typeface="Yuanti SC" charset="-122"/>
                        </a:rPr>
                        <a:t>= 365</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应收账款周转率</a:t>
                      </a:r>
                      <a:endParaRPr lang="en-US" altLang="zh-CN"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inventory_turnover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存货周转率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存货周转率是企业一定时期主营业务成本与平均存货余额的比率。存货周转率越高，表明企业存货资产变现能力越强，存货及占用在存货上的资金周转速度越快。</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存货周转率（次）＝ 销售（营业）成本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平均存货</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current_asset_turnover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流动资产周转率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流动资产周转率是销售收入与流动资产平均余额的比率，它反映的是全部流动资产的利用效率。流动资产周转的快，可以节约资金，提高资金的利用效率。</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流动资产周转率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期初流动资产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期末流动资产</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a:t>
                      </a:r>
                      <a:r>
                        <a:rPr lang="en-US" altLang="zh-CN" sz="1000" b="0" i="0" kern="1200" dirty="0" smtClean="0">
                          <a:solidFill>
                            <a:srgbClr val="FFFF00"/>
                          </a:solidFill>
                          <a:latin typeface="Yuanti SC" charset="-122"/>
                          <a:ea typeface="Yuanti SC" charset="-122"/>
                          <a:cs typeface="Yuanti SC" charset="-122"/>
                        </a:rPr>
                        <a:t>2</a:t>
                      </a: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fixed_asset_turnover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固定资产周转率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固定资产周转率又称为固定资产利用率，是指企业年产品销售收入净额与固定资产平均净值的比率。 该比率越高，表明固定资产利用效率高，利用固定资产效果好。</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固定资产利用率 ＝ 销售收入净额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固定资产平均净值</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total_asset_turnover</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总资产周转率</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总资产周转率是指企业在一定时期内销售</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营业</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收入同平均资产总额的比值。</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总资产周转率 </a:t>
                      </a:r>
                      <a:r>
                        <a:rPr lang="en-US" altLang="zh-CN" sz="1000" b="0" i="0" kern="1200" dirty="0" smtClean="0">
                          <a:solidFill>
                            <a:srgbClr val="FFFF00"/>
                          </a:solidFill>
                          <a:latin typeface="Yuanti SC" charset="-122"/>
                          <a:ea typeface="Yuanti SC" charset="-122"/>
                          <a:cs typeface="Yuanti SC" charset="-122"/>
                        </a:rPr>
                        <a:t>= </a:t>
                      </a:r>
                      <a:r>
                        <a:rPr lang="zh-CN" altLang="en-US" sz="1000" b="0" i="0" kern="1200" dirty="0" smtClean="0">
                          <a:solidFill>
                            <a:srgbClr val="FFFF00"/>
                          </a:solidFill>
                          <a:latin typeface="Yuanti SC" charset="-122"/>
                          <a:ea typeface="Yuanti SC" charset="-122"/>
                          <a:cs typeface="Yuanti SC" charset="-122"/>
                        </a:rPr>
                        <a:t>销售收入 </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 资产总额</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基本每股收益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基本每股收益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inc_diluted_earnings_per_share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稀释每股收益</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稀释每股收益</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inc_revenue</a:t>
                      </a:r>
                      <a:endParaRPr lang="en-US"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chemeClr val="bg1"/>
                          </a:solidFill>
                          <a:latin typeface="Yuanti SC" charset="-122"/>
                          <a:ea typeface="Yuanti SC" charset="-122"/>
                          <a:cs typeface="Yuanti SC" charset="-122"/>
                        </a:rPr>
                        <a:t>营业总收入</a:t>
                      </a:r>
                      <a:r>
                        <a:rPr lang="en-US" altLang="zh-CN" sz="1000" b="0" i="0" dirty="0" smtClean="0">
                          <a:solidFill>
                            <a:schemeClr val="bg1"/>
                          </a:solidFill>
                          <a:latin typeface="Yuanti SC" charset="-122"/>
                          <a:ea typeface="Yuanti SC" charset="-122"/>
                          <a:cs typeface="Yuanti SC" charset="-122"/>
                        </a:rPr>
                        <a:t>(</a:t>
                      </a:r>
                      <a:r>
                        <a:rPr lang="zh-CN" altLang="en-US" sz="1000" b="0" i="0" dirty="0" smtClean="0">
                          <a:solidFill>
                            <a:schemeClr val="bg1"/>
                          </a:solidFill>
                          <a:latin typeface="Yuanti SC" charset="-122"/>
                          <a:ea typeface="Yuanti SC" charset="-122"/>
                          <a:cs typeface="Yuanti SC" charset="-122"/>
                        </a:rPr>
                        <a:t>同比增长率</a:t>
                      </a:r>
                      <a:r>
                        <a:rPr lang="en-US" altLang="zh-CN"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rgbClr val="FFFF00"/>
                          </a:solidFill>
                          <a:latin typeface="Yuanti SC" charset="-122"/>
                          <a:ea typeface="Yuanti SC" charset="-122"/>
                          <a:cs typeface="Yuanti SC" charset="-122"/>
                        </a:rPr>
                        <a:t>营业总收入</a:t>
                      </a:r>
                      <a:r>
                        <a:rPr lang="en-US" altLang="zh-CN" sz="1000" b="0" i="0" kern="1200" dirty="0" smtClean="0">
                          <a:solidFill>
                            <a:srgbClr val="FFFF00"/>
                          </a:solidFill>
                          <a:latin typeface="Yuanti SC" charset="-122"/>
                          <a:ea typeface="Yuanti SC" charset="-122"/>
                          <a:cs typeface="Yuanti SC" charset="-122"/>
                        </a:rPr>
                        <a:t>(</a:t>
                      </a:r>
                      <a:r>
                        <a:rPr lang="zh-CN" altLang="en-US" sz="1000" b="0" i="0" kern="1200" dirty="0" smtClean="0">
                          <a:solidFill>
                            <a:srgbClr val="FFFF00"/>
                          </a:solidFill>
                          <a:latin typeface="Yuanti SC" charset="-122"/>
                          <a:ea typeface="Yuanti SC" charset="-122"/>
                          <a:cs typeface="Yuanti SC" charset="-122"/>
                        </a:rPr>
                        <a:t>同比增长率</a:t>
                      </a:r>
                      <a:r>
                        <a:rPr lang="en-US" altLang="zh-CN" sz="1000" b="0" i="0" kern="1200" dirty="0" smtClean="0">
                          <a:solidFill>
                            <a:srgbClr val="FFFF00"/>
                          </a:solidFill>
                          <a:latin typeface="Yuanti SC" charset="-122"/>
                          <a:ea typeface="Yuanti SC" charset="-122"/>
                          <a:cs typeface="Yuanti SC" charset="-122"/>
                        </a:rPr>
                        <a:t>)</a:t>
                      </a:r>
                      <a:endParaRPr lang="en-US" sz="1000" b="0" i="0" kern="120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kern="120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263437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8393</TotalTime>
  <Words>11063</Words>
  <Application>Microsoft Macintosh PowerPoint</Application>
  <PresentationFormat>宽屏</PresentationFormat>
  <Paragraphs>2451</Paragraphs>
  <Slides>82</Slides>
  <Notes>82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82</vt:i4>
      </vt:variant>
    </vt:vector>
  </HeadingPairs>
  <TitlesOfParts>
    <vt:vector size="91"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1579</cp:revision>
  <dcterms:created xsi:type="dcterms:W3CDTF">2016-07-16T06:00:02Z</dcterms:created>
  <dcterms:modified xsi:type="dcterms:W3CDTF">2016-09-22T09:39:36Z</dcterms:modified>
</cp:coreProperties>
</file>