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76" r:id="rId2"/>
    <p:sldId id="314" r:id="rId3"/>
    <p:sldId id="275" r:id="rId4"/>
    <p:sldId id="258" r:id="rId5"/>
    <p:sldId id="274" r:id="rId6"/>
    <p:sldId id="390" r:id="rId7"/>
    <p:sldId id="269" r:id="rId8"/>
    <p:sldId id="392" r:id="rId9"/>
    <p:sldId id="393" r:id="rId10"/>
    <p:sldId id="263" r:id="rId11"/>
    <p:sldId id="297" r:id="rId12"/>
    <p:sldId id="391" r:id="rId13"/>
    <p:sldId id="321" r:id="rId14"/>
    <p:sldId id="506" r:id="rId15"/>
    <p:sldId id="503" r:id="rId16"/>
    <p:sldId id="504" r:id="rId17"/>
    <p:sldId id="505" r:id="rId18"/>
    <p:sldId id="507" r:id="rId19"/>
    <p:sldId id="508" r:id="rId20"/>
    <p:sldId id="509" r:id="rId21"/>
    <p:sldId id="518" r:id="rId22"/>
    <p:sldId id="519" r:id="rId23"/>
    <p:sldId id="520" r:id="rId24"/>
    <p:sldId id="521" r:id="rId25"/>
    <p:sldId id="522" r:id="rId26"/>
    <p:sldId id="510" r:id="rId27"/>
    <p:sldId id="511" r:id="rId28"/>
    <p:sldId id="523" r:id="rId29"/>
    <p:sldId id="512" r:id="rId30"/>
    <p:sldId id="513" r:id="rId31"/>
    <p:sldId id="514" r:id="rId32"/>
    <p:sldId id="515" r:id="rId33"/>
    <p:sldId id="516" r:id="rId34"/>
    <p:sldId id="517" r:id="rId35"/>
    <p:sldId id="34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4B89F0"/>
    <a:srgbClr val="0087FF"/>
    <a:srgbClr val="CB4423"/>
    <a:srgbClr val="FF4F69"/>
    <a:srgbClr val="5960FD"/>
    <a:srgbClr val="EAAF07"/>
    <a:srgbClr val="FF621E"/>
    <a:srgbClr val="ED5326"/>
    <a:srgbClr val="D9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3"/>
    <p:restoredTop sz="92716" autoAdjust="0"/>
  </p:normalViewPr>
  <p:slideViewPr>
    <p:cSldViewPr snapToGrid="0" snapToObjects="1">
      <p:cViewPr varScale="1">
        <p:scale>
          <a:sx n="130" d="100"/>
          <a:sy n="13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9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84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56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70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559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52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489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620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07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688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756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061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622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259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886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60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715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70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272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244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73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89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8" y="2844224"/>
            <a:ext cx="1120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solidFill>
                  <a:schemeClr val="bg1"/>
                </a:solidFill>
              </a:rPr>
              <a:t>EasyX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整体分析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38570"/>
            <a:ext cx="4251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整体分析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762496"/>
            <a:ext cx="5932361" cy="759549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项目依赖</a:t>
            </a:r>
            <a:endParaRPr lang="en-US" altLang="zh-CN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项目用途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项目依赖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项目依赖</a:t>
            </a:r>
          </a:p>
          <a:p>
            <a:endParaRPr lang="en-US" altLang="zh-CN" sz="16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4043"/>
              </p:ext>
            </p:extLst>
          </p:nvPr>
        </p:nvGraphicFramePr>
        <p:xfrm>
          <a:off x="3085268" y="5337705"/>
          <a:ext cx="3034281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3065"/>
              </a:tblGrid>
              <a:tr h="2111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easyutils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 </a:t>
                      </a:r>
                      <a:r>
                        <a:rPr lang="en-US" altLang="zh-CN" sz="1200" kern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pyquery</a:t>
                      </a:r>
                      <a:endParaRPr lang="en-US" altLang="zh-CN" sz="12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0851"/>
              </p:ext>
            </p:extLst>
          </p:nvPr>
        </p:nvGraphicFramePr>
        <p:xfrm>
          <a:off x="501447" y="3940745"/>
          <a:ext cx="2979173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3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5949"/>
              </a:tblGrid>
              <a:tr h="107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easyhistory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pandas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easyutils</a:t>
                      </a:r>
                      <a:endParaRPr lang="en-US" altLang="zh-CN" sz="12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74958"/>
              </p:ext>
            </p:extLst>
          </p:nvPr>
        </p:nvGraphicFramePr>
        <p:xfrm>
          <a:off x="3883746" y="3947769"/>
          <a:ext cx="3441288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0918"/>
              </a:tblGrid>
              <a:tr h="168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easyquotation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six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aiohttp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easyutils</a:t>
                      </a:r>
                      <a:endParaRPr lang="en-US" altLang="zh-CN" sz="12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43464"/>
              </p:ext>
            </p:extLst>
          </p:nvPr>
        </p:nvGraphicFramePr>
        <p:xfrm>
          <a:off x="7529560" y="3823882"/>
          <a:ext cx="3963704" cy="685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9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358"/>
              </a:tblGrid>
              <a:tr h="176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easytrader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demjson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anyjson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dill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click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six</a:t>
                      </a:r>
                      <a:b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</a:b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flask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Pillow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pytesseract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58521"/>
              </p:ext>
            </p:extLst>
          </p:nvPr>
        </p:nvGraphicFramePr>
        <p:xfrm>
          <a:off x="2998839" y="1992566"/>
          <a:ext cx="4978812" cy="868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1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7672"/>
              </a:tblGrid>
              <a:tr h="176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easyquant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numpy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python_dateutil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pytz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pandas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logbook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anyjson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aiohttp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easytrader</a:t>
                      </a:r>
                      <a:r>
                        <a:rPr lang="zh-CN" altLang="en-US" sz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easyquotation</a:t>
                      </a:r>
                      <a:r>
                        <a:rPr lang="zh-CN" altLang="en-US" sz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endParaRPr lang="en-US" altLang="zh-CN" sz="12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arrow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tushare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xlrd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cxnSp>
        <p:nvCxnSpPr>
          <p:cNvPr id="41" name="直线箭头连接符 40"/>
          <p:cNvCxnSpPr>
            <a:stCxn id="36" idx="2"/>
            <a:endCxn id="35" idx="0"/>
          </p:cNvCxnSpPr>
          <p:nvPr/>
        </p:nvCxnSpPr>
        <p:spPr>
          <a:xfrm>
            <a:off x="1991033" y="4443665"/>
            <a:ext cx="2611375" cy="894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37" idx="2"/>
            <a:endCxn id="35" idx="0"/>
          </p:cNvCxnSpPr>
          <p:nvPr/>
        </p:nvCxnSpPr>
        <p:spPr>
          <a:xfrm flipH="1">
            <a:off x="4602408" y="4450689"/>
            <a:ext cx="1001982" cy="8870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9" idx="2"/>
            <a:endCxn id="37" idx="0"/>
          </p:cNvCxnSpPr>
          <p:nvPr/>
        </p:nvCxnSpPr>
        <p:spPr>
          <a:xfrm>
            <a:off x="5488245" y="2861246"/>
            <a:ext cx="116145" cy="10865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39" idx="2"/>
            <a:endCxn id="38" idx="0"/>
          </p:cNvCxnSpPr>
          <p:nvPr/>
        </p:nvCxnSpPr>
        <p:spPr>
          <a:xfrm>
            <a:off x="5488245" y="2861246"/>
            <a:ext cx="4023167" cy="962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项目用途</a:t>
            </a:r>
          </a:p>
          <a:p>
            <a:endParaRPr lang="en-US" altLang="zh-CN" sz="16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easyutils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提供交易时间和股票分类、代码相关的工具。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easyhistory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用于获取维护股票的历史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数据，可以：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原始数据下载、保存到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csv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文件；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talib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进行指标计算。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easyquotation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获取免费的实时行情数据，数据来源有新浪、腾讯、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leverfun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、集思路。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easytrader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进行程序化交易，实现自动登录、买卖、撤单等操作。支持券商：华泰证券、佣金宝、广发证券、银行证券。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easyquant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依赖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基于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easytrader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easyquotation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的量化交易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框架。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交易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支持华泰、佣金宝、银河以及雪球模拟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盘。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支持新浪免费实时行情，集思路分级基金以及 </a:t>
            </a:r>
            <a:r>
              <a:rPr lang="en-US" altLang="zh-CN" sz="16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leverfun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的免费十档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行情。</a:t>
            </a:r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48402"/>
            <a:ext cx="55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nb-NO" altLang="zh-CN" sz="4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easyutils</a:t>
            </a:r>
            <a:r>
              <a:rPr kumimoji="1" lang="zh-CN" altLang="nb-NO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3.1.1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easyutils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个逻辑实现文件：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timeutils.py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stork.py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timeutils.py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（时间相关工具）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（股票代码相关工具）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71670"/>
              </p:ext>
            </p:extLst>
          </p:nvPr>
        </p:nvGraphicFramePr>
        <p:xfrm>
          <a:off x="486173" y="2387374"/>
          <a:ext cx="10500074" cy="11049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is_holiday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(day)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格式为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'20160404'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bool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判断是否节假日。通过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www.easybots.cn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holiday.php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is_holiday_today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bool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判断今天是否时节假日。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is_tradetime_now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bool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判断目前是不是交易时间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并没有对节假日做处理。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calc_next_trade_time_delta_seconds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float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计算离下一个交易日还有多少秒。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37120"/>
              </p:ext>
            </p:extLst>
          </p:nvPr>
        </p:nvGraphicFramePr>
        <p:xfrm>
          <a:off x="486173" y="4063191"/>
          <a:ext cx="10500074" cy="1120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get_stock_type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若以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', '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开头直接返回对应类型，否则使用内置规则判断。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或者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判断股票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对应的证券市场。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匹配规则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['50', '51', '60', '90', '110']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['00', '13', '18', '15', '16', '18', '20', '30', '39', '115']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['5', '6', '9']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开头的为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其余为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get_all_stock_codes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获取所有股票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，从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www.shdjt.com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js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/lib/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astock.js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抓数据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6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easyhistory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4423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2016.10.20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easyhistory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个逻辑实现文件：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history.py</a:t>
            </a:r>
            <a:r>
              <a:rPr lang="zh-CN" altLang="en-US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（对外接口）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（帮助工具）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3305"/>
              </p:ext>
            </p:extLst>
          </p:nvPr>
        </p:nvGraphicFramePr>
        <p:xfrm>
          <a:off x="486173" y="2387374"/>
          <a:ext cx="10500074" cy="1950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5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7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6412"/>
                <a:gridCol w="4300312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export='csv', path='history')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”。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初始化日线历史数据，下载后的原始数据在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复权后数据在 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`path/day/data`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下。实现是调用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对象的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=None, path='history', export='csv')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D”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altLang="zh-CN" sz="1000" b="0" i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更新指定一支股票的日线历史数据，下载后的原始数据在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复权后数据在 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`path/day/data`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下。实现是调用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对象的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export='csv', path='history')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”。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更新所有日线历史数据，下载后的原始数据在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复权后数据在 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`path/day/data`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下。实现是调用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对象的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30225"/>
              </p:ext>
            </p:extLst>
          </p:nvPr>
        </p:nvGraphicFramePr>
        <p:xfrm>
          <a:off x="486173" y="4879275"/>
          <a:ext cx="10500074" cy="441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(month)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：月份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int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计算指定月份所属的季度。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（日线数据类定义文件）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使用的新浪接口：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SINA_API</a:t>
            </a:r>
            <a:r>
              <a:rPr lang="en-US" altLang="zh-CN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'http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vip.stock.finance.sina.com.cn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corp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go.php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vMS_FuQuanMarketHistory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stockid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/{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}.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phtml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</a:t>
            </a:r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62245"/>
              </p:ext>
            </p:extLst>
          </p:nvPr>
        </p:nvGraphicFramePr>
        <p:xfrm>
          <a:off x="486173" y="2357888"/>
          <a:ext cx="11194550" cy="35585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path='history', export='csv')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类的构造方法，实现：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self.store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=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store.use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(export=export, path=path,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='D')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初始化日线历史数据，实现是起一个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线程的线程池调用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init_stock_history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init_stock_history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初始化自定股票的历史数据，实现是调用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get_all_history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store.write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get_all_history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获取指定股票的历史数据，实现是调用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get_stock_time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获取需要查询的年份列表，然后遍历年份列表调用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get_year_history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方法获取指定年份的数据。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get_stock_time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获取指定股票历史数据所经过所有年份，实现是用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PyQuery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获取股票数据，然后从结果中截取年份数据，放到列表中返回。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get_year_history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year)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：获取数据的年份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获取指定股票指定年份的历史数据，实现是遍历所有季度调用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方法获取季度数据，再累加到一个列表中，最终返回累加列表数据。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year, quarter)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：获取数据的年份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：获取数据的季度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获取指定股票指定年份指定季度的历史数据，编造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headers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为参数，循环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次调用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获取股票数据，成功了就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break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，不成功如果是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requests.ConnectionError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sleep(60)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再次循环。检查结果，如果不为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None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就调用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handle_quarter_history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方法处理结果。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handle_quarter_history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rep_html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rep_html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处理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返回的数据，实现是用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PyQuery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处理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返回数据，然后遍历数据调用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convert_stock_data_type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方法处理数据，最后返回累计列表。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convert_stock_data_type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：待处理的数据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将获取的对应日期股票数据除了日期之外，转换为正确的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float /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8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（日线数据类定义文件）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使用的新浪接口：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SINA_API</a:t>
            </a:r>
            <a:r>
              <a:rPr lang="en-US" altLang="zh-CN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'http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vip.stock.finance.sina.com.cn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corp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go.php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vMS_FuQuanMarketHistory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stockid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/{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}.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phtml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</a:t>
            </a:r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32309"/>
              </p:ext>
            </p:extLst>
          </p:nvPr>
        </p:nvGraphicFramePr>
        <p:xfrm>
          <a:off x="486173" y="2357876"/>
          <a:ext cx="11194550" cy="13182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更新已经下载日线历史数据，实现是起一个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线程的线程池调用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更新指定股票的日线历史数据，实现是调用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get_update_day_history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store.write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get_update_day_history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latest_date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latest_date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：现存最新数据的时间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更新指定股票指定日期的历史数据，实现是按季度调用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history.py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（历史数据和指标类定义文件）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8547"/>
              </p:ext>
            </p:extLst>
          </p:nvPr>
        </p:nvGraphicFramePr>
        <p:xfrm>
          <a:off x="486173" y="2023583"/>
          <a:ext cx="11194550" cy="1402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path='history', stock=None)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”。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类的构造方法，实现是构造一个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dict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成员属性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参数构造数据路径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，以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为参数调用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load_csv_files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load_csv_files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path, stock=None)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读取指定股票对应的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文件，构造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对象，存入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字典中。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38673"/>
              </p:ext>
            </p:extLst>
          </p:nvPr>
        </p:nvGraphicFramePr>
        <p:xfrm>
          <a:off x="485822" y="3726843"/>
          <a:ext cx="11194550" cy="1402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history)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：股票历史数据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类的构造方法，属性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用参数赋值，构造一个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dict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属性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hisarg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load_csv_files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读取指定股票对应的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文件，把数据存入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字典中。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FF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感觉实现还没做完的样子。。。</a:t>
                      </a:r>
                      <a:endParaRPr lang="en-US" altLang="zh-CN" sz="1000" b="0" i="0" dirty="0" smtClean="0">
                        <a:solidFill>
                          <a:srgbClr val="FF00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（数据持久化文件）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23770"/>
              </p:ext>
            </p:extLst>
          </p:nvPr>
        </p:nvGraphicFramePr>
        <p:xfrm>
          <a:off x="486173" y="2023583"/>
          <a:ext cx="11194550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96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07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749"/>
                <a:gridCol w="5220929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：数据读取保存的对象</a:t>
                      </a:r>
                      <a:r>
                        <a:rPr lang="zh-CN" altLang="en-US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（猜）</a:t>
                      </a:r>
                      <a:endParaRPr lang="en-US" altLang="zh-CN" sz="1000" b="0" i="0" dirty="0">
                        <a:solidFill>
                          <a:srgbClr val="C000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虚方法，无实现，应该是读取数据的接口。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data)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：要写入的数据。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虚方法，无实现，应该是保存数据的接口。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（数据持久化文件）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64068"/>
              </p:ext>
            </p:extLst>
          </p:nvPr>
        </p:nvGraphicFramePr>
        <p:xfrm>
          <a:off x="485822" y="2025855"/>
          <a:ext cx="11278137" cy="35585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5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0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519"/>
                <a:gridCol w="5210746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(Store)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：数据保存路径。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：数据类型，现在只有日线‘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类的构造方法，实现是根据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参数，生成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个路径：日线数据根路径、复权数据路径、原始数据路径。</a:t>
                      </a:r>
                      <a:endParaRPr lang="en-US" altLang="zh-CN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updated_data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updated_data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：要写入的新数据。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数据写入保存方法，实现是先看看对应路径下是否存在对应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文件，如果存在，把文件内容读到一个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dataframe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中，找日期小于更新日期的数据位置，把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updated_data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追加到最新一条数据后面；如果不存在，把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updated_data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数据取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[‘date’, ‘open’, ‘high’, ‘close’, ‘low’, ‘volume’, ‘amount’, ‘factor’]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转出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dataframe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。然后把无论哪种情况生成的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dataframe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写到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文件中。再调用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write_summary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write_factor_his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write_summary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date)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：数据最新日期。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写摘要，实现是把数据最新日期的年、月、日写到一个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dict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里，存入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对应股票数据的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summary.json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文件中。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write_factor_his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his)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dataframe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待研究</a:t>
                      </a:r>
                      <a:endParaRPr lang="en-US" altLang="zh-CN" sz="1000" b="0" i="0" dirty="0" smtClean="0">
                        <a:solidFill>
                          <a:srgbClr val="C000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get_his_stock_date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datetime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获取指定股票数据的最新时间，实现是从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summary.json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文件中去日期数据。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</a:t>
                      </a:r>
                      <a:r>
                        <a:rPr lang="en-US" altLang="zh-CN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stock_data</a:t>
                      </a:r>
                      <a:r>
                        <a:rPr lang="en-US" altLang="zh-CN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未实现</a:t>
                      </a:r>
                      <a:endParaRPr lang="en-US" altLang="zh-CN" sz="1000" b="0" i="0" dirty="0">
                        <a:solidFill>
                          <a:srgbClr val="C000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@property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获取初始化股票代码列表。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获取更新股票代码列表。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easyquotation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代码分析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整个包里面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8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逻辑实现文件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basequotation.py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boc.py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jsl.py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leverfun.py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sina.py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tencent.py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（对外接口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（帮助工具）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STOCK_CODE_PATH 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'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stock_codes.conf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</a:t>
            </a:r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189"/>
              </p:ext>
            </p:extLst>
          </p:nvPr>
        </p:nvGraphicFramePr>
        <p:xfrm>
          <a:off x="486173" y="2790497"/>
          <a:ext cx="10500074" cy="594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5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7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6412"/>
                <a:gridCol w="4300312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use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(source)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source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：数据源，取值：‘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’、‘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leverfun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’、‘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jsl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’、‘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tencent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’、‘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boc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数据源对象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设置使用的数据源，实现是根据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source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参数返回对应数据源对象。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07771"/>
              </p:ext>
            </p:extLst>
          </p:nvPr>
        </p:nvGraphicFramePr>
        <p:xfrm>
          <a:off x="486173" y="4397490"/>
          <a:ext cx="10500074" cy="1493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刷新所有股票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到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all_stock_code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目录下。实现是发送请求到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www.shdjt.com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js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/lib/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astock.js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获取所有股票代码信息，处理后存入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对应的文件中。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get_stock_codes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realtime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=False)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realtime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：是否强制刷新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获取所有股票 ID 到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all_stock_code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目录下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。实现是根据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realtime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参数分别处理，如果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realtime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True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，就走一遍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update_stock_codes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的流程，否则就从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对应的文件取数据。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stock_code_path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str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获取股票代码保存的绝对路径。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6</a:t>
            </a: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6.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easytrader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5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428738"/>
            <a:ext cx="3455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2864688"/>
            <a:ext cx="6216441" cy="2790874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0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整体分析</a:t>
            </a:r>
            <a:endParaRPr lang="nl-BE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3.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easyutils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easyhistory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easyquotation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6.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easytrader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7.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easyquant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8.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  <a:endParaRPr lang="zh-CN" altLang="en-US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6.1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7.1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7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easyquant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7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8</a:t>
            </a: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8.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总结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8.1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总结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28738"/>
            <a:ext cx="4251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759479"/>
            <a:ext cx="6216441" cy="759549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0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  <a:endParaRPr lang="zh-CN" altLang="en-US" sz="20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需要完成证券各类信息数据的获取、存储，利用这些信息进行分析，构造策略，模拟回测，模拟实盘，应用策略进行真正的程序化交易。每一项功能都非常难，借鉴前辈们的开源成果可以有效避免走弯路，浪费时间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他山之石，可以攻玉。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本文档记录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shidenggui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大神自己开发的，几个开源量化研究项目的研究过程和结果，项目如下：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44310"/>
              </p:ext>
            </p:extLst>
          </p:nvPr>
        </p:nvGraphicFramePr>
        <p:xfrm>
          <a:off x="496004" y="3411350"/>
          <a:ext cx="9100279" cy="132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54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5788"/>
                <a:gridCol w="2989006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项目简介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项目地址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easyquant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股票量化框架，支持行情获取以及交易。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easyquant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easyhistory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用于获取维护股票的历史数据。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easyhistory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easyquotation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实时获取新浪 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 </a:t>
                      </a:r>
                      <a:r>
                        <a:rPr lang="en-US" altLang="zh-CN" sz="1000" kern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Leverfun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的免费股票以及 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level2 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十档行情 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 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集思路的分级基金行情。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easyquotation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easytrader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提供券商华泰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佣金宝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银河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广发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雪球的基金、股票自动程序化交易，量化交易组件。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easytrader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easyutils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一些股票常用函数。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easyutils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研究方法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EasyX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开头项目的统称。我们需要先搞清楚这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个项目之间的依赖关系，以及每个项目的用途和功能，然后再一个一个研究，从简单到复杂，从下层基础到上层应用。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每个项目的研究，没什么别的办法，就是看代码，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Debug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跟踪。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12730</TotalTime>
  <Words>2539</Words>
  <Application>Microsoft Macintosh PowerPoint</Application>
  <PresentationFormat>宽屏</PresentationFormat>
  <Paragraphs>544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1950</cp:revision>
  <dcterms:created xsi:type="dcterms:W3CDTF">2016-07-16T06:00:02Z</dcterms:created>
  <dcterms:modified xsi:type="dcterms:W3CDTF">2016-10-13T09:31:48Z</dcterms:modified>
</cp:coreProperties>
</file>