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6" r:id="rId2"/>
    <p:sldId id="314" r:id="rId3"/>
    <p:sldId id="275" r:id="rId4"/>
    <p:sldId id="258" r:id="rId5"/>
    <p:sldId id="274" r:id="rId6"/>
    <p:sldId id="269" r:id="rId7"/>
    <p:sldId id="263" r:id="rId8"/>
    <p:sldId id="297" r:id="rId9"/>
    <p:sldId id="321" r:id="rId10"/>
    <p:sldId id="325" r:id="rId11"/>
    <p:sldId id="322" r:id="rId12"/>
    <p:sldId id="324" r:id="rId13"/>
    <p:sldId id="326" r:id="rId14"/>
    <p:sldId id="327" r:id="rId15"/>
    <p:sldId id="331" r:id="rId16"/>
    <p:sldId id="332" r:id="rId17"/>
    <p:sldId id="333" r:id="rId18"/>
    <p:sldId id="334" r:id="rId19"/>
    <p:sldId id="278" r:id="rId20"/>
    <p:sldId id="329" r:id="rId21"/>
    <p:sldId id="330" r:id="rId22"/>
    <p:sldId id="335" r:id="rId23"/>
    <p:sldId id="337" r:id="rId24"/>
    <p:sldId id="338" r:id="rId25"/>
    <p:sldId id="33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5960FD"/>
    <a:srgbClr val="EAAF07"/>
    <a:srgbClr val="FF621E"/>
    <a:srgbClr val="0087FF"/>
    <a:srgbClr val="4B89F0"/>
    <a:srgbClr val="FF4F69"/>
    <a:srgbClr val="ED5326"/>
    <a:srgbClr val="D94C00"/>
    <a:srgbClr val="CB4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6"/>
    <p:restoredTop sz="92716" autoAdjust="0"/>
  </p:normalViewPr>
  <p:slideViewPr>
    <p:cSldViewPr snapToGrid="0" snapToObjects="1">
      <p:cViewPr varScale="1">
        <p:scale>
          <a:sx n="122" d="100"/>
          <a:sy n="122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05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9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44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9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73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4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67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88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95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648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09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006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669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10188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0.1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Design</a:t>
            </a:r>
            <a:endParaRPr kumimoji="1" lang="zh-CN" altLang="en-US" sz="7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0.1.2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不同数据源的分类、格式，甚至数值都存在差异，怎么办呢？现在有两个方案：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、针对不同数据源的数据独立建模，一个数据源一套模型，然后对比各个模型，把差异全弄清楚了，再建立一套统一的整合模型。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、先做实验，把所有差异都弄清楚，然后建一套统一的整合模型。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循序渐进，难度逐步增加，可操作性强，但是不必要的过程性开销大。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第一步就很困难，要把所有差异都弄清楚，现阶段基本不可能。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是第一个版本，主要目标是把完整流程都走通，可以容忍一下不完善的地方，后续版本优化、重构，甚至推倒重来。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时间换空间，过程度换复杂度，按方案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做。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数据分类：交易数据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7463"/>
              </p:ext>
            </p:extLst>
          </p:nvPr>
        </p:nvGraphicFramePr>
        <p:xfrm>
          <a:off x="549087" y="2149110"/>
          <a:ext cx="11016835" cy="43747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05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/>
                <a:gridCol w="14813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6521"/>
                <a:gridCol w="60374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155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指数代码、指数名称、日期、涨跌幅、开盘点位、最高点位、收盘点位、最低点位、成交量、成交金额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17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股票代码、名称、日期、开盘价、最高价、收盘价、最低价、成交量、成交金额、数据类型（日、周、月、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分钟）。根据数据源的情况，还可能包括：价格变动、涨跌幅、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72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股票代码、名称、日期、涨跌幅、现价、开盘价、最高价、收盘价、最低价、昨日收盘价、成交量、换手率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72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股票代码、名称、日期、时间、涨跌幅、现价、开盘价、最高价、收盘价、最低价、昨日收盘价、成交量、换手率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6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股票代码、名称、日期、时间、价成交格、价格变动、成交手、成交金额、买卖类型（买盘、卖盘、中性盘）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get_realtime_quotes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数据分类：参考数据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7093"/>
              </p:ext>
            </p:extLst>
          </p:nvPr>
        </p:nvGraphicFramePr>
        <p:xfrm>
          <a:off x="549087" y="2149110"/>
          <a:ext cx="11016837" cy="3704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5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81"/>
                <a:gridCol w="1627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216"/>
                <a:gridCol w="5933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tushare.profit_data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股票代码、名称、公布年份、分配年份、公布日期、分红金额（每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股）、转增和送股数（每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tushare.forecast_data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股票代码、名称、年度、季度、业绩变动类型（预增、预亏、持平）、发布日期、上年同期每股收益、业绩变动范围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tushare.xsg_data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股票代码、名称、年份、月份、解禁日期、解禁数量、占总盘比率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tushare.fund_holdings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股票代码、名称、年份、季度、报告日期，基金家数、基金家数与上期相比（减少、增加）、基金持股数、基金持股数与上期相比、基金持股市值、占流通盘比率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tushare.new_stocks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股票代码、名称、上网发行日期、上市日期、发行数量、上网发行数量、发行价格、发行市盈率、个人申购上限、募集资金、网上中签率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数据分类：股票分类数据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5331"/>
              </p:ext>
            </p:extLst>
          </p:nvPr>
        </p:nvGraphicFramePr>
        <p:xfrm>
          <a:off x="549087" y="2149110"/>
          <a:ext cx="11016837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05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1016"/>
                <a:gridCol w="1316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6232"/>
                <a:gridCol w="53022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tushare.get_industry_classified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股票代码、名称、行业名称、行业代码（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tushare.get_concept_classified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股票代码、名称、概念名称、概念代码（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tushare.get_area_classified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股票代码、名称、地域名称、地域代码（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tushare.get_sme_classified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tushare.get_gem_classified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tushare.get_hs300s()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股票代码、名称、日期、权重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tushare.get_sz50s()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tushare.get_zz500s()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tushare.get_suspended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股票代码、名称、上市日期、暂停上市日期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tushare.get_terminated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股票代码、名称、上市日期、终止上市日期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数据分类：基本面数据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5788"/>
              </p:ext>
            </p:extLst>
          </p:nvPr>
        </p:nvGraphicFramePr>
        <p:xfrm>
          <a:off x="549087" y="2149110"/>
          <a:ext cx="11016837" cy="30293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tushare.get_stock_basics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股票代码、名称、所属行业、地区、市盈率、流通股本、总股本、总资产、流动资产、固定资产、公积金、每股公积金、每股收益、每股净资产、市净率、上市时间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tushare.get_report_data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股票代码、名称、年度、季度、发布时间、每股收益、每股收益同比、每股净资产、净资产收益率、每股现金流、净利润、净利润同比、分配方案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tushare.get_profit_data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股票代码、名称、年度、季度、净资产收益率、净利率、毛利率、净利润、每股收益、营业收入、每股主营业务收入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tushare.get_operation_data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股票代码、名称、年度、季度、应收账款周转率、应收账款周转天数、库存周转率、库存周转天数、流动资产周转率、流动资产周转天数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tushare.get_growth_data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股票代码、名称、年度、季度、主营业务收入增长率、净利润增长率、净资产增长率、总资产增长率、每股收益增长率、股东权益增长率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tushare.get_debtpaying_data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股票代码、名称、年度、季度、流动比率、速动比率、现金比率、利息支付倍数、股东权益比率、股东权益增长率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tushare.get_cashflow_data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股票代码、名称、年度、季度、经营现金净流量对销售收入比率、资产经营现金流量回报率、经营现金净流量与净利润的比率、经营现金净流量对负债比率、现金流量比率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数据分类：宏观经济数据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16329"/>
              </p:ext>
            </p:extLst>
          </p:nvPr>
        </p:nvGraphicFramePr>
        <p:xfrm>
          <a:off x="549087" y="2149110"/>
          <a:ext cx="11016837" cy="46956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7280"/>
                <a:gridCol w="1106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20824"/>
                <a:gridCol w="57320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tushare.get_deposit_rate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变动日期、存款种类、利率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tushare.get_loan_rate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执行日期、贷款种类、利率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tushare.get_rrr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变动日期、调整前存款准备金率、调整后存款准备金率、调整幅度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统计时间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同比增长、狭义货币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、狭义货币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同比增长，流通中现金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同比增长、活期存款、活期存款同比增加、准货币、准货币同比增长、定期存款、定期存款同比增长、储蓄存款、储蓄存款同比增长、其他存款、其他存款同比增长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tushare.get_money_supply_bal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统计年度、货币和准货币（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）、货币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、流通中的现金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、活期存款、准货币、定期存款、储蓄存款、其他存款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tushare.get_gdp_year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、人均国内生产总值、国民生产总值、第一产业、第二产业、工业、建筑业、第三产业、交通运输仓储邮电通信业、批发零售贸易和餐饮业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tushare.get_gdp_for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统计年度、最终消费支出贡献率、最终消费支出拉动、资本形成总额贡献率、资本形成总额拉动、货物和服务净出口贡献率、货物和服务净出口拉动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tushare.get_gdp_pull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统计年度、国内生产总值同比增长、第一产业拉动率、第二产业拉动率、其中工业拉动率、第三产业拉动率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tushare.get_gdp_contrib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统计年度、国内生产总值、第一产业贡献率、第二产业贡献率、其中工业贡献率、第三产业贡献率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tushare.get_cpi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统计月份、居民消费价格指数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tushare.get_ppi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工业品出厂价格指数、生产资料价格指数、采掘工业价格指数、原材料工业价格指数、加工工业价格指数、生活资料价格指数、食品类价格指数、衣物类价格指数、一品日用品价格指数、耐用消费品价格指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数据分类：新闻事件数据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813"/>
              </p:ext>
            </p:extLst>
          </p:nvPr>
        </p:nvGraphicFramePr>
        <p:xfrm>
          <a:off x="549087" y="2149110"/>
          <a:ext cx="11016837" cy="1447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tushare.get_latest_news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新闻类别、新闻标题、发布时间、新闻链接、新闻内容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tushare.get_notices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tushare.notice_content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股票代码、信息标题、信息类型、公告日期、信息内容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tushare.guba_sina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消息标题、消息内容、发布时间、阅读次数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数据分类：龙虎榜数据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328"/>
              </p:ext>
            </p:extLst>
          </p:nvPr>
        </p:nvGraphicFramePr>
        <p:xfrm>
          <a:off x="549087" y="2149110"/>
          <a:ext cx="11016837" cy="20509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288"/>
                <a:gridCol w="1051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tushare.top_list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日期、股票代码、名称、当日涨跌幅、成交额、买入额、买入占总成交比例、卖出额、卖出占总成交比例、上榜原因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tushare.cap_tops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统计周期、股票代码、上榜次数、累积购买额、累积卖出额、净额、买入席位数、卖出席位数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tushare.broker_tops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统计周期、营业部、上榜次数、累积购买额、买入席位数、累计卖出额、卖出席位数、买入前三股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统计周期、股票代码、名称、累积买入额、买入次数、累积卖出额、卖出次数、净额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tushare.inst_detail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股票代码、名称、交易日期、机构席位买入额、机构席位卖出额、类型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23491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</a:t>
            </a:r>
            <a:r>
              <a:rPr lang="zh-CN" altLang="en-US" dirty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：银行间同业拆放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利率数据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411"/>
              </p:ext>
            </p:extLst>
          </p:nvPr>
        </p:nvGraphicFramePr>
        <p:xfrm>
          <a:off x="549087" y="2149110"/>
          <a:ext cx="11016837" cy="31253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2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7020"/>
                <a:gridCol w="1051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银行间同业拆放利率数据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tushare.shibor_quote_data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年份、报价银行名称、隔夜拆放买入价、隔夜拆放卖出价、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年拆放卖出价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LPR5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LPR10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LPR20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get_hist_data</a:t>
            </a:r>
            <a:r>
              <a:rPr lang="en-US" altLang="zh-CN" sz="1200" dirty="0">
                <a:solidFill>
                  <a:schemeClr val="bg1"/>
                </a:solidFill>
              </a:rPr>
              <a:t>(code=None,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获取个股历史交易</a:t>
            </a:r>
            <a:r>
              <a:rPr lang="zh-CN" altLang="en-US" sz="1200" dirty="0" smtClean="0">
                <a:solidFill>
                  <a:srgbClr val="FFFF00"/>
                </a:solidFill>
              </a:rPr>
              <a:t>记录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get_tick_data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获取分笔数据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get_today_all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一次性获取最近一个日交易日所有股票的交易数据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get_realtime_quotes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获取实时交易数据 </a:t>
            </a:r>
            <a:r>
              <a:rPr lang="en-US" altLang="zh-CN" sz="1200" dirty="0" smtClean="0">
                <a:solidFill>
                  <a:srgbClr val="FFFF00"/>
                </a:solidFill>
              </a:rPr>
              <a:t>getting </a:t>
            </a:r>
            <a:r>
              <a:rPr lang="en-US" altLang="zh-CN" sz="1200" dirty="0">
                <a:solidFill>
                  <a:srgbClr val="FFFF00"/>
                </a:solidFill>
              </a:rPr>
              <a:t>real time quotes data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autype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qfq</a:t>
            </a:r>
            <a:r>
              <a:rPr lang="en-US" altLang="zh-CN" sz="1200" dirty="0" smtClean="0">
                <a:solidFill>
                  <a:schemeClr val="bg1"/>
                </a:solidFill>
              </a:rPr>
              <a:t>’, </a:t>
            </a:r>
            <a:r>
              <a:rPr lang="en-US" altLang="zh-CN" sz="1200" dirty="0">
                <a:solidFill>
                  <a:schemeClr val="bg1"/>
                </a:solidFill>
              </a:rPr>
              <a:t>index=False,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pause=0.001, </a:t>
            </a:r>
            <a:r>
              <a:rPr lang="en-US" altLang="zh-CN" sz="1200" dirty="0" err="1">
                <a:solidFill>
                  <a:schemeClr val="bg1"/>
                </a:solidFill>
              </a:rPr>
              <a:t>drop_factor</a:t>
            </a:r>
            <a:r>
              <a:rPr lang="en-US" altLang="zh-CN" sz="1200" dirty="0">
                <a:solidFill>
                  <a:schemeClr val="bg1"/>
                </a:solidFill>
              </a:rPr>
              <a:t>=True) </a:t>
            </a:r>
            <a:r>
              <a:rPr lang="zh-CN" altLang="en-US" sz="1200" dirty="0">
                <a:solidFill>
                  <a:srgbClr val="FFFF00"/>
                </a:solidFill>
              </a:rPr>
              <a:t>获取历史复权数据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get_today_ticks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获取当日分笔明细数据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get_index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获取大盘指数行情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get_hists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批量获取历史行情数据，具体参数和返回数据类型请参考</a:t>
            </a:r>
            <a:r>
              <a:rPr lang="en-US" altLang="zh-CN" sz="1200" dirty="0" err="1">
                <a:solidFill>
                  <a:srgbClr val="FFFF00"/>
                </a:solidFill>
              </a:rPr>
              <a:t>get_hist_data</a:t>
            </a:r>
            <a:r>
              <a:rPr lang="zh-CN" altLang="en-US" sz="1200" dirty="0">
                <a:solidFill>
                  <a:srgbClr val="FFFF00"/>
                </a:solidFill>
              </a:rPr>
              <a:t>接口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get_sina_dd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vol</a:t>
            </a:r>
            <a:r>
              <a:rPr lang="en-US" altLang="zh-CN" sz="1200" dirty="0">
                <a:solidFill>
                  <a:schemeClr val="bg1"/>
                </a:solidFill>
              </a:rPr>
              <a:t>=400,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大单数据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get_stock_basics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获取沪深上市公司基本情况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get_report_data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获取业绩报表数据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获取盈利能力数据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get_operation_data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获取营运能力数据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get_growth_data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获取成长能力数据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get_debtpaying_data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获取偿债能力数据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get_cashflow_data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获取现金流量数据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get_gdp_year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获取年度国内生产总值数据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get_gdp_quarter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获取季度国内生产总值数据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get_gdp_for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获取三大需求对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贡献数据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get_gdp_pull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拉动数据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get_gdp_contrib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获取三大产业贡献率数据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获取居民消费价格指数数据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获取工业品出厂价格指数数据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get_deposit_rate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get_loan_rate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获取贷款利率数据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get_rrr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获取存款准备金率数据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get_money_supply_bal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</a:t>
            </a:r>
            <a:r>
              <a:rPr lang="en-US" altLang="zh-CN" sz="1200" dirty="0">
                <a:solidFill>
                  <a:srgbClr val="FFFF00"/>
                </a:solidFill>
              </a:rPr>
              <a:t>(</a:t>
            </a:r>
            <a:r>
              <a:rPr lang="zh-CN" altLang="en-US" sz="1200" dirty="0">
                <a:solidFill>
                  <a:srgbClr val="FFFF00"/>
                </a:solidFill>
              </a:rPr>
              <a:t>年底余额</a:t>
            </a:r>
            <a:r>
              <a:rPr lang="en-US" altLang="zh-CN" sz="1200" dirty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solidFill>
                  <a:srgbClr val="FFFF00"/>
                </a:solidFill>
              </a:rPr>
              <a:t>数据 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02709"/>
              </p:ext>
            </p:extLst>
          </p:nvPr>
        </p:nvGraphicFramePr>
        <p:xfrm>
          <a:off x="494657" y="1836498"/>
          <a:ext cx="11065972" cy="20055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2016.07.29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完成，完成整体方案、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数据建模和关键技术的分析，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Quandl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数据源的设计后续再补充。</a:t>
                      </a: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其他模块的设计等需要做的时候的再补充。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2016.08.05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增加实时数据获取相关设计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2016.08.11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还是用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存，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HDF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对追加数据支持太弱了。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get_industry_classified</a:t>
            </a:r>
            <a:r>
              <a:rPr lang="en-US" altLang="zh-CN" sz="1200" dirty="0" smtClean="0">
                <a:solidFill>
                  <a:schemeClr val="bg1"/>
                </a:solidFill>
              </a:rPr>
              <a:t>(standard=‘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sina</a:t>
            </a:r>
            <a:r>
              <a:rPr lang="en-US" altLang="zh-CN" sz="1200" dirty="0" smtClean="0">
                <a:solidFill>
                  <a:schemeClr val="bg1"/>
                </a:solidFill>
              </a:rPr>
              <a:t>’) </a:t>
            </a:r>
            <a:r>
              <a:rPr lang="zh-CN" altLang="en-US" sz="1200" dirty="0">
                <a:solidFill>
                  <a:srgbClr val="FFFF00"/>
                </a:solidFill>
              </a:rPr>
              <a:t>获取行业分类数据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get_concept_classified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获取概念分类数据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get_area_classified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获取地域分类数据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get_gem_classified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获取创业板股票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get_sme_classified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获取中小板股票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获取风险警示板股票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get_hs300s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</a:t>
            </a:r>
            <a:r>
              <a:rPr lang="en-US" altLang="zh-CN" sz="1200" dirty="0">
                <a:solidFill>
                  <a:srgbClr val="FFFF00"/>
                </a:solidFill>
              </a:rPr>
              <a:t>300</a:t>
            </a:r>
            <a:r>
              <a:rPr lang="zh-CN" altLang="en-US" sz="1200" dirty="0">
                <a:solidFill>
                  <a:srgbClr val="FFFF00"/>
                </a:solidFill>
              </a:rPr>
              <a:t>当前成份股及所占权重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get_sz50s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获取上证</a:t>
            </a:r>
            <a:r>
              <a:rPr lang="en-US" altLang="zh-CN" sz="1200" dirty="0">
                <a:solidFill>
                  <a:srgbClr val="FFFF00"/>
                </a:solidFill>
              </a:rPr>
              <a:t>50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get_zz500s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获取中证</a:t>
            </a:r>
            <a:r>
              <a:rPr lang="en-US" altLang="zh-CN" sz="1200" dirty="0">
                <a:solidFill>
                  <a:srgbClr val="FFFF00"/>
                </a:solidFill>
              </a:rPr>
              <a:t>500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get_terminated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获取终止上市股票列表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get_suspended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获取暂停上市股票列表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get_latest_news</a:t>
            </a:r>
            <a:r>
              <a:rPr lang="en-US" altLang="zh-CN" sz="1200" dirty="0" smtClean="0">
                <a:solidFill>
                  <a:schemeClr val="bg1"/>
                </a:solidFill>
              </a:rPr>
              <a:t>(top=None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show_content</a:t>
            </a:r>
            <a:r>
              <a:rPr lang="en-US" altLang="zh-CN" sz="1200" dirty="0">
                <a:solidFill>
                  <a:schemeClr val="bg1"/>
                </a:solidFill>
              </a:rPr>
              <a:t>=False)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latest_content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get_notices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date=None) </a:t>
            </a:r>
            <a:r>
              <a:rPr lang="zh-CN" altLang="en-US" sz="1200" dirty="0">
                <a:solidFill>
                  <a:srgbClr val="FFFF00"/>
                </a:solidFill>
              </a:rPr>
              <a:t>个股信息地雷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notice_content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获取信息地雷内容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guba_sina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show_content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=False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财经股吧首页的重点消息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(year=2015</a:t>
            </a:r>
            <a:r>
              <a:rPr lang="en-US" altLang="zh-CN" sz="1200" dirty="0">
                <a:solidFill>
                  <a:schemeClr val="bg1"/>
                </a:solidFill>
              </a:rPr>
              <a:t>, top=25,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获取分配预案数据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forecast_data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获取业绩预告数据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xsg_data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, month=None,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获取限售股解禁数据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fund_holdings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获取基金持股数据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new_stocks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获取新股上市数据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获取沪市融资融券数据列表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symbol=‘’, start=‘’, end=‘’,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获取深市融资融券数据列表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获取上海银行间同业拆放利率（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）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shibor_quote_data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银行报价数据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均值数据 </a:t>
            </a:r>
            <a:endParaRPr lang="zh-CN" altLang="en-US" sz="8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lpr_data</a:t>
            </a:r>
            <a:r>
              <a:rPr lang="en-US" altLang="zh-CN" sz="1200" dirty="0">
                <a:solidFill>
                  <a:schemeClr val="bg1"/>
                </a:solidFill>
              </a:rPr>
              <a:t>(year=None)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获取贷款基础利率（</a:t>
            </a:r>
            <a:r>
              <a:rPr lang="en-US" altLang="zh-CN" sz="1200" dirty="0">
                <a:solidFill>
                  <a:srgbClr val="FFFF00"/>
                </a:solidFill>
              </a:rPr>
              <a:t>LPR</a:t>
            </a:r>
            <a:r>
              <a:rPr lang="zh-CN" altLang="en-US" sz="1200" dirty="0">
                <a:solidFill>
                  <a:srgbClr val="FFFF00"/>
                </a:solidFill>
              </a:rPr>
              <a:t>）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lpr_ma_data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获取贷款基础利率均值数据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top_list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获取每日龙虎榜列表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cap_tops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broker_tops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获取营业部上榜统计数据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获取机构席位追踪统计数据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inst_detail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获取最近一个交易日机构席位成交明细统计数据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trade_cal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交易日历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is_holiday</a:t>
            </a:r>
            <a:r>
              <a:rPr lang="en-US" altLang="zh-CN" sz="1200" dirty="0" smtClean="0">
                <a:solidFill>
                  <a:schemeClr val="bg1"/>
                </a:solidFill>
              </a:rPr>
              <a:t>(date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判断是否为交易日，返回</a:t>
            </a:r>
            <a:r>
              <a:rPr lang="en-US" altLang="zh-CN" sz="1200" dirty="0">
                <a:solidFill>
                  <a:srgbClr val="FFFF00"/>
                </a:solidFill>
              </a:rPr>
              <a:t>True or False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realtime_boxoffice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获取实时电影票房数据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获取单日电影票房数据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day_cinema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获取影院单日票房排行数据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month_boxoffice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获取单月电影票房数据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实时数据：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目前提到的所有数据源：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Quandl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，都没有实时交易数据，数据源非常难找，免费基本不可能，付费的都不好找。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通联数据提供了付费的实时数据，￥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元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月。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mall.datayes.com</a:t>
            </a:r>
            <a:r>
              <a:rPr lang="en-US" altLang="zh-CN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datapreview</a:t>
            </a:r>
            <a:r>
              <a:rPr lang="en-US" altLang="zh-CN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/91?lang=</a:t>
            </a:r>
            <a:r>
              <a:rPr lang="en-US" altLang="zh-CN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zh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4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数据源不同，数据建模不同，所以数据库设计在大方向相同的前提下，也会存在细节上的不同。设计需要满足的主要指标是大数据存储和访问。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与数据建模处理方式相同，每个数据源单独建一个数据库系统。</a:t>
            </a:r>
            <a:b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问题：数据会有多大？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数据会有多大？初步分析：目前看，数据都是以股票为单位划分的，每支股票有自己的行情、基本面、信息面数据，现在通过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接口能查到基本信息的沪深两市共有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支。每支股票最大的单类数据来自分笔交易，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查询的分笔交易接口返回的数据时间间隔为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秒，每分钟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条，粗略计算一下：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4860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14,094,000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106,920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310,068,000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1,283,040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3,720,816,000</a:t>
            </a:r>
            <a:r>
              <a:rPr lang="zh-CN" altLang="en-US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lang="en-US" altLang="zh-CN" sz="1400" dirty="0" smtClean="0">
              <a:solidFill>
                <a:srgbClr val="ED532B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支股票一天的分笔数据就超过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1400</a:t>
            </a:r>
            <a:r>
              <a:rPr lang="zh-CN" altLang="en-US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行，显然得分表，每支股票的分笔信息为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张表，这么处理光分笔数据就有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张表，其他行情信息也会独立成表，各类信息加起来会有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n&gt;3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8700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张表，如果技术指标也独立成表，那表的数量将会是个天文数字，所以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可能不是个好主意。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最近发现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在科学计算研究方面应用很广泛，处理大数据性能很好，比较适合存储结构化的弱关系数据。如果使用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存储，每支股票一个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，只有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，每个顶层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下面分类保存历史行情、分笔、大单、基本面、信息面等各类数据。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结论：筛选之后，备选技术有两种：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和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3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问题：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HDF5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还是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MySQL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存海量结构化数据性能很好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，在科学研究和计算领域有广泛应用。使用时多是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一次性把所有数据导入到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文件中，不再改动或追加。而我们的场景是：每过一天都会有新的行情、基本面、消息面的数据需要追加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。另外，从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获取的数据，组织结构不是很好，很多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dataframe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要打散了，把每一条数据插入到某一个表中，这对数据库表的操作要求较高。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经过痛苦的试验，我发现，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对追加数据支持实在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太弱（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当然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也可能是我武功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不够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能找到的资料很少，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我都看了一下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Pandas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包装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的库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HDFStore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append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方法追加数据，但用起来限制很多；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干脆没有追加数据的方法，要求一次性把数据全部导入。也许还有其他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基础上包装的框架做了更好的支持，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但是，现在我实在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没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时间和精力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去挖了。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也有自己的问题，表太多，数据行数太多，都可能影响性能，但是相比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的基因缺陷，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还是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有绕开或者改进的办法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版本放弃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，使用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95426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设计方案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924849"/>
            <a:ext cx="6216441" cy="47088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066180"/>
            <a:ext cx="1075944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项目背景：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是整个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的第一个版本，力求以尽可能小的代价，聚焦于量化投资的研究实际需要，尽可能快的满足量化投资策略研究的核心需求，建立一个理论验证框架，实现基础研究和回测验证功能，为后续版本提供技术实现的参考。只要存在更为简单和经济的选择，我们就会回避更复杂的技术和架构，把精力集中在量化投资业务本身，而非软件技术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希望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除了告诉我们什么是可行的之外，还能告诉我们什么是不可行的。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228549"/>
            <a:ext cx="5932361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整体框架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数据建模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实时数据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关键问题</a:t>
            </a:r>
            <a:endParaRPr lang="zh-CN" altLang="en-US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7" name="文本框 46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9" name="Rectangle 4"/>
          <p:cNvSpPr/>
          <p:nvPr/>
        </p:nvSpPr>
        <p:spPr>
          <a:xfrm>
            <a:off x="1409150" y="2431236"/>
            <a:ext cx="8506529" cy="285304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0" name="Rectangle 5"/>
          <p:cNvSpPr/>
          <p:nvPr/>
        </p:nvSpPr>
        <p:spPr>
          <a:xfrm>
            <a:off x="1409150" y="3153351"/>
            <a:ext cx="8506532" cy="303319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1" name="Rectangle 36"/>
          <p:cNvSpPr/>
          <p:nvPr/>
        </p:nvSpPr>
        <p:spPr>
          <a:xfrm>
            <a:off x="3886200" y="3554173"/>
            <a:ext cx="1815445" cy="31916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tl_test_back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2" name="Rectangle 38"/>
          <p:cNvSpPr/>
          <p:nvPr/>
        </p:nvSpPr>
        <p:spPr>
          <a:xfrm>
            <a:off x="6030258" y="3562992"/>
            <a:ext cx="1886654" cy="30040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tl_test_live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3" name="Rectangle 42"/>
          <p:cNvSpPr/>
          <p:nvPr/>
        </p:nvSpPr>
        <p:spPr>
          <a:xfrm>
            <a:off x="1409150" y="3562992"/>
            <a:ext cx="2189797" cy="31034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stl_data_mining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4" name="Rectangle 43"/>
          <p:cNvSpPr/>
          <p:nvPr/>
        </p:nvSpPr>
        <p:spPr>
          <a:xfrm>
            <a:off x="3655930" y="5092020"/>
            <a:ext cx="6259749" cy="673034"/>
          </a:xfrm>
          <a:prstGeom prst="rect">
            <a:avLst/>
          </a:prstGeom>
          <a:solidFill>
            <a:srgbClr val="0087FF">
              <a:alpha val="4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5" name="Rectangle 44"/>
          <p:cNvSpPr/>
          <p:nvPr/>
        </p:nvSpPr>
        <p:spPr>
          <a:xfrm>
            <a:off x="8245525" y="3554173"/>
            <a:ext cx="1670159" cy="30922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tl_ai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1409150" y="3975416"/>
            <a:ext cx="8506532" cy="298270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8" name="Up-Down Arrow 8"/>
          <p:cNvSpPr/>
          <p:nvPr/>
        </p:nvSpPr>
        <p:spPr bwMode="auto">
          <a:xfrm>
            <a:off x="5578227" y="4337785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0" name="Rectangle 43"/>
          <p:cNvSpPr/>
          <p:nvPr/>
        </p:nvSpPr>
        <p:spPr>
          <a:xfrm>
            <a:off x="3737858" y="5287473"/>
            <a:ext cx="1869616" cy="314905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stl_data_manager_quandl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1" name="Rectangle 43"/>
          <p:cNvSpPr/>
          <p:nvPr/>
        </p:nvSpPr>
        <p:spPr>
          <a:xfrm>
            <a:off x="5866727" y="5284659"/>
            <a:ext cx="1869616" cy="314722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stl_data_manager_tushare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2" name="Rectangle 43"/>
          <p:cNvSpPr/>
          <p:nvPr/>
        </p:nvSpPr>
        <p:spPr>
          <a:xfrm>
            <a:off x="7974625" y="5284658"/>
            <a:ext cx="1869616" cy="314723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stl_data_manager_uqer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3737857" y="6107361"/>
            <a:ext cx="1869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Quandl</a:t>
            </a:r>
            <a:endParaRPr kumimoji="1" lang="zh-CN" altLang="en-US" sz="1400" dirty="0" err="1"/>
          </a:p>
        </p:txBody>
      </p:sp>
      <p:sp>
        <p:nvSpPr>
          <p:cNvPr id="415" name="文本框 414"/>
          <p:cNvSpPr txBox="1"/>
          <p:nvPr/>
        </p:nvSpPr>
        <p:spPr>
          <a:xfrm>
            <a:off x="5866728" y="6104276"/>
            <a:ext cx="18696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TuShare</a:t>
            </a:r>
            <a:endParaRPr kumimoji="1" lang="zh-CN" altLang="en-US" sz="1400" dirty="0" err="1"/>
          </a:p>
        </p:txBody>
      </p:sp>
      <p:sp>
        <p:nvSpPr>
          <p:cNvPr id="417" name="文本框 416"/>
          <p:cNvSpPr txBox="1"/>
          <p:nvPr/>
        </p:nvSpPr>
        <p:spPr>
          <a:xfrm>
            <a:off x="8009885" y="6104275"/>
            <a:ext cx="18591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优矿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10659110" y="5182922"/>
            <a:ext cx="1064871" cy="464741"/>
            <a:chOff x="9852507" y="4808789"/>
            <a:chExt cx="1064871" cy="464741"/>
          </a:xfrm>
        </p:grpSpPr>
        <p:sp>
          <p:nvSpPr>
            <p:cNvPr id="31" name="罐形 30"/>
            <p:cNvSpPr/>
            <p:nvPr/>
          </p:nvSpPr>
          <p:spPr>
            <a:xfrm>
              <a:off x="9876799" y="4808789"/>
              <a:ext cx="995423" cy="464741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52507" y="4934174"/>
              <a:ext cx="1064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anti SC Light" charset="-122"/>
                  <a:ea typeface="Yuanti SC Light" charset="-122"/>
                  <a:cs typeface="Yuanti SC Light" charset="-122"/>
                </a:rPr>
                <a:t>Database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Yuanti SC Light" charset="-122"/>
                <a:ea typeface="Yuanti SC Light" charset="-122"/>
                <a:cs typeface="Yuanti SC Light" charset="-122"/>
              </a:endParaRPr>
            </a:p>
          </p:txBody>
        </p:sp>
      </p:grpSp>
      <p:sp>
        <p:nvSpPr>
          <p:cNvPr id="36" name="Rectangle 4"/>
          <p:cNvSpPr/>
          <p:nvPr/>
        </p:nvSpPr>
        <p:spPr>
          <a:xfrm>
            <a:off x="1409151" y="1986087"/>
            <a:ext cx="8506528" cy="330141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9303" y="828539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整体框架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Up-Down Arrow 8"/>
          <p:cNvSpPr/>
          <p:nvPr/>
        </p:nvSpPr>
        <p:spPr bwMode="auto">
          <a:xfrm>
            <a:off x="5590692" y="2782828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10659110" y="3316998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tensorflow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" name="Rectangle 43"/>
          <p:cNvSpPr/>
          <p:nvPr/>
        </p:nvSpPr>
        <p:spPr>
          <a:xfrm>
            <a:off x="10659110" y="3768702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pybrain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" name="Up-Down Arrow 8"/>
          <p:cNvSpPr/>
          <p:nvPr/>
        </p:nvSpPr>
        <p:spPr bwMode="auto">
          <a:xfrm rot="5400000">
            <a:off x="10179015" y="3464310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4" name="Up-Down Arrow 8"/>
          <p:cNvSpPr/>
          <p:nvPr/>
        </p:nvSpPr>
        <p:spPr bwMode="auto">
          <a:xfrm rot="5400000">
            <a:off x="10179015" y="5163668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8" name="Rectangle 43"/>
          <p:cNvSpPr/>
          <p:nvPr/>
        </p:nvSpPr>
        <p:spPr>
          <a:xfrm>
            <a:off x="1409150" y="4733711"/>
            <a:ext cx="8506531" cy="263470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tl_data_adapter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150" y="1954557"/>
            <a:ext cx="892693" cy="3816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stl_utils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14311" y="1532996"/>
            <a:ext cx="11799013" cy="4424892"/>
          </a:xfrm>
          <a:prstGeom prst="roundRect">
            <a:avLst>
              <a:gd name="adj" fmla="val 309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8545" y="1554016"/>
            <a:ext cx="283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0.1</a:t>
            </a:r>
            <a:endParaRPr kumimoji="1" lang="zh-CN" alt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09150" y="6090733"/>
            <a:ext cx="212547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通联数据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3"/>
          <p:cNvSpPr/>
          <p:nvPr/>
        </p:nvSpPr>
        <p:spPr>
          <a:xfrm>
            <a:off x="1402453" y="5092019"/>
            <a:ext cx="2132172" cy="678818"/>
          </a:xfrm>
          <a:prstGeom prst="rect">
            <a:avLst/>
          </a:prstGeom>
          <a:solidFill>
            <a:srgbClr val="5960F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stl_realtime_data_manager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4" name="Down Arrow 7"/>
          <p:cNvSpPr/>
          <p:nvPr/>
        </p:nvSpPr>
        <p:spPr bwMode="auto">
          <a:xfrm rot="10800000">
            <a:off x="2347547" y="5834852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8" name="Down Arrow 7"/>
          <p:cNvSpPr/>
          <p:nvPr/>
        </p:nvSpPr>
        <p:spPr bwMode="auto">
          <a:xfrm rot="10800000">
            <a:off x="4481157" y="583961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9" name="Down Arrow 7"/>
          <p:cNvSpPr/>
          <p:nvPr/>
        </p:nvSpPr>
        <p:spPr bwMode="auto">
          <a:xfrm rot="10800000">
            <a:off x="6606937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20" name="Down Arrow 7"/>
          <p:cNvSpPr/>
          <p:nvPr/>
        </p:nvSpPr>
        <p:spPr bwMode="auto">
          <a:xfrm rot="10800000">
            <a:off x="8801893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4753</Words>
  <Application>Microsoft Macintosh PowerPoint</Application>
  <PresentationFormat>宽屏</PresentationFormat>
  <Paragraphs>539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Calibri</vt:lpstr>
      <vt:lpstr>Calibri Light</vt:lpstr>
      <vt:lpstr>Segoe UI</vt:lpstr>
      <vt:lpstr>Segoe UI Semibold</vt:lpstr>
      <vt:lpstr>Wingdings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793</cp:revision>
  <dcterms:created xsi:type="dcterms:W3CDTF">2016-07-16T06:00:02Z</dcterms:created>
  <dcterms:modified xsi:type="dcterms:W3CDTF">2016-08-11T06:55:16Z</dcterms:modified>
</cp:coreProperties>
</file>