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3" r:id="rId22"/>
    <p:sldId id="402" r:id="rId23"/>
    <p:sldId id="401" r:id="rId24"/>
    <p:sldId id="396" r:id="rId25"/>
    <p:sldId id="398" r:id="rId26"/>
    <p:sldId id="397" r:id="rId27"/>
    <p:sldId id="395" r:id="rId28"/>
    <p:sldId id="394" r:id="rId29"/>
    <p:sldId id="400" r:id="rId30"/>
    <p:sldId id="34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CB4423"/>
    <a:srgbClr val="0087FF"/>
    <a:srgbClr val="FF4F69"/>
    <a:srgbClr val="5960FD"/>
    <a:srgbClr val="EAAF07"/>
    <a:srgbClr val="FF621E"/>
    <a:srgbClr val="4B89F0"/>
    <a:srgbClr val="ED5326"/>
    <a:srgbClr val="D9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4"/>
    <p:restoredTop sz="92716" autoAdjust="0"/>
  </p:normalViewPr>
  <p:slideViewPr>
    <p:cSldViewPr snapToGrid="0" snapToObjects="1">
      <p:cViewPr varScale="1">
        <p:scale>
          <a:sx n="131" d="100"/>
          <a:sy n="131"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578836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32270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29</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30</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015663"/>
          </a:xfrm>
          <a:prstGeom prst="rect">
            <a:avLst/>
          </a:prstGeom>
          <a:noFill/>
        </p:spPr>
        <p:txBody>
          <a:bodyPr wrap="square" rtlCol="0">
            <a:spAutoFit/>
          </a:bodyPr>
          <a:lstStyle/>
          <a:p>
            <a:r>
              <a:rPr kumimoji="1" lang="en-US" altLang="zh-CN" sz="6000" dirty="0" smtClean="0">
                <a:solidFill>
                  <a:schemeClr val="bg1"/>
                </a:solidFill>
              </a:rPr>
              <a:t>RQAlpha</a:t>
            </a:r>
            <a:r>
              <a:rPr kumimoji="1" lang="zh-CN" altLang="en-US" sz="6000" dirty="0" smtClean="0">
                <a:solidFill>
                  <a:schemeClr val="bg1"/>
                </a:solidFill>
              </a:rPr>
              <a:t> </a:t>
            </a:r>
            <a:r>
              <a:rPr kumimoji="1" lang="en-US" altLang="zh-CN" sz="6000" dirty="0" smtClean="0">
                <a:solidFill>
                  <a:schemeClr val="bg1"/>
                </a:solidFill>
              </a:rPr>
              <a:t>Framework</a:t>
            </a:r>
            <a:r>
              <a:rPr kumimoji="1" lang="zh-CN" altLang="en-US" sz="6000" dirty="0" smtClean="0">
                <a:solidFill>
                  <a:schemeClr val="bg1"/>
                </a:solidFill>
              </a:rPr>
              <a:t> </a:t>
            </a:r>
            <a:r>
              <a:rPr kumimoji="1" lang="en-US" altLang="zh-CN" sz="6000" dirty="0" smtClean="0">
                <a:solidFill>
                  <a:schemeClr val="bg1"/>
                </a:solidFill>
              </a:rPr>
              <a:t>Research</a:t>
            </a:r>
            <a:endParaRPr kumimoji="1" lang="zh-CN" altLang="en-US" sz="6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smtClean="0">
                <a:ln>
                  <a:noFill/>
                </a:ln>
                <a:solidFill>
                  <a:srgbClr val="FFFFFF">
                    <a:lumMod val="40000"/>
                    <a:lumOff val="60000"/>
                    <a:alpha val="98000"/>
                  </a:srgbClr>
                </a:solidFill>
                <a:effectLst/>
                <a:uLnTx/>
                <a:uFillTx/>
                <a:latin typeface="Yuanti SC" charset="-122"/>
                <a:ea typeface="Yuanti SC" charset="-122"/>
                <a:cs typeface="Yuanti SC" charset="-122"/>
              </a:rPr>
              <a:t>2016.9</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0.1.1</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1642203195"/>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2016.09.10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smtClean="0">
                          <a:solidFill>
                            <a:schemeClr val="tx1">
                              <a:lumMod val="85000"/>
                              <a:lumOff val="15000"/>
                            </a:schemeClr>
                          </a:solidFill>
                          <a:latin typeface="Yuanti SC" charset="-122"/>
                          <a:ea typeface="Yuanti SC" charset="-122"/>
                          <a:cs typeface="Yuanti SC" charset="-122"/>
                        </a:rPr>
                        <a:t>0.1.1</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smtClean="0">
                          <a:solidFill>
                            <a:schemeClr val="tx1">
                              <a:lumMod val="85000"/>
                              <a:lumOff val="15000"/>
                            </a:schemeClr>
                          </a:solidFill>
                          <a:latin typeface="Yuanti SC" charset="-122"/>
                          <a:ea typeface="Yuanti SC" charset="-122"/>
                          <a:cs typeface="Yuanti SC" charset="-122"/>
                        </a:rPr>
                        <a:t>增加类图和时序图。</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1829816274"/>
              </p:ext>
            </p:extLst>
          </p:nvPr>
        </p:nvGraphicFramePr>
        <p:xfrm>
          <a:off x="4554965" y="1989753"/>
          <a:ext cx="3863437" cy="3939540"/>
        </p:xfrm>
        <a:graphic>
          <a:graphicData uri="http://schemas.openxmlformats.org/drawingml/2006/table">
            <a:tbl>
              <a:tblPr firstRow="1" bandRow="1">
                <a:tableStyleId>{C083E6E3-FA7D-4D7B-A595-EF9225AFEA82}</a:tableStyleId>
              </a:tblPr>
              <a:tblGrid>
                <a:gridCol w="1587777">
                  <a:extLst>
                    <a:ext uri="{9D8B030D-6E8A-4147-A177-3AD203B41FA5}">
                      <a16:colId xmlns="" xmlns:a16="http://schemas.microsoft.com/office/drawing/2014/main" val="20000"/>
                    </a:ext>
                  </a:extLst>
                </a:gridCol>
                <a:gridCol w="2275660">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BaseCommission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佣金基类（抽象类）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AStockCommission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股佣金类，</a:t>
                      </a:r>
                      <a:r>
                        <a:rPr lang="en-US" altLang="zh-CN" sz="900" b="0" i="0" dirty="0" err="1" smtClean="0">
                          <a:solidFill>
                            <a:srgbClr val="FFFF00"/>
                          </a:solidFill>
                          <a:latin typeface="Yuanti SC" charset="-122"/>
                          <a:ea typeface="Yuanti SC" charset="-122"/>
                          <a:cs typeface="Yuanti SC" charset="-122"/>
                        </a:rPr>
                        <a:t>BaseCommission</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交易委托类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OrderStyle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委托类型基类（抽象类）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MarketOrder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市场委托类，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LimitOrder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dirty="0" smtClean="0">
                          <a:solidFill>
                            <a:schemeClr val="bg1"/>
                          </a:solidFill>
                          <a:latin typeface="Yuanti SC Light" charset="-122"/>
                          <a:ea typeface="Yuanti SC Light" charset="-122"/>
                          <a:cs typeface="Yuanti SC Light" charset="-122"/>
                        </a:rPr>
                        <a:t>有限制委托类，</a:t>
                      </a:r>
                      <a:r>
                        <a:rPr lang="en-US" altLang="zh-CN" sz="900" dirty="0" err="1" smtClean="0">
                          <a:solidFill>
                            <a:srgbClr val="FFFF00"/>
                          </a:solidFill>
                          <a:latin typeface="Yuanti SC Light" charset="-122"/>
                          <a:ea typeface="Yuanti SC Light" charset="-122"/>
                          <a:cs typeface="Yuanti SC Light" charset="-122"/>
                        </a:rPr>
                        <a:t>OrderStyle</a:t>
                      </a:r>
                      <a:r>
                        <a:rPr lang="zh-CN" altLang="en-US" sz="900" dirty="0" smtClean="0">
                          <a:solidFill>
                            <a:schemeClr val="bg1"/>
                          </a:solidFill>
                          <a:latin typeface="Yuanti SC Light" charset="-122"/>
                          <a:ea typeface="Yuanti SC Light" charset="-122"/>
                          <a:cs typeface="Yuanti SC Light" charset="-122"/>
                        </a:rPr>
                        <a:t>的子类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Dividend</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Portfolio</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投资组合类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Position</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持股信息类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Risk</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RiskCal</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风险计算工具类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SimuExchange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模拟交易处理类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滑点基类（抽象类）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FixedPercentSlippageDecider</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固定滑点类，</a:t>
                      </a:r>
                      <a:r>
                        <a:rPr lang="en-US" altLang="zh-CN" sz="900" kern="1200" dirty="0" err="1" smtClean="0">
                          <a:solidFill>
                            <a:srgbClr val="FFFF00"/>
                          </a:solidFill>
                          <a:latin typeface="Yuanti SC Light" charset="-122"/>
                          <a:ea typeface="Yuanti SC Light" charset="-122"/>
                          <a:cs typeface="Yuanti SC Light" charset="-122"/>
                        </a:rPr>
                        <a:t>BaseSlippageDecider</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BaseTax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税费基类（抽象类）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err="1" smtClean="0">
                          <a:solidFill>
                            <a:srgbClr val="FFFF00"/>
                          </a:solidFill>
                          <a:latin typeface="Yuanti SC Light" charset="-122"/>
                          <a:ea typeface="Yuanti SC Light" charset="-122"/>
                          <a:cs typeface="Yuanti SC Light" charset="-122"/>
                        </a:rPr>
                        <a:t>AStockTax</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bg1"/>
                          </a:solidFill>
                          <a:latin typeface="Yuanti SC Light" charset="-122"/>
                          <a:ea typeface="Yuanti SC Light" charset="-122"/>
                          <a:cs typeface="Yuanti SC Light" charset="-122"/>
                        </a:rPr>
                        <a:t>A</a:t>
                      </a:r>
                      <a:r>
                        <a:rPr lang="zh-CN" altLang="en-US" sz="900" dirty="0" smtClean="0">
                          <a:solidFill>
                            <a:schemeClr val="bg1"/>
                          </a:solidFill>
                          <a:latin typeface="Yuanti SC Light" charset="-122"/>
                          <a:ea typeface="Yuanti SC Light" charset="-122"/>
                          <a:cs typeface="Yuanti SC Light" charset="-122"/>
                        </a:rPr>
                        <a:t>股税费类，</a:t>
                      </a:r>
                      <a:r>
                        <a:rPr lang="en-US" altLang="zh-CN" sz="900" kern="1200" dirty="0" err="1" smtClean="0">
                          <a:solidFill>
                            <a:srgbClr val="FFFF00"/>
                          </a:solidFill>
                          <a:latin typeface="Yuanti SC Light" charset="-122"/>
                          <a:ea typeface="Yuanti SC Light" charset="-122"/>
                          <a:cs typeface="Yuanti SC Light" charset="-122"/>
                        </a:rPr>
                        <a:t>BaseTax</a:t>
                      </a:r>
                      <a:r>
                        <a:rPr lang="zh-CN" altLang="en-US" sz="900" dirty="0" smtClean="0">
                          <a:solidFill>
                            <a:schemeClr val="bg1"/>
                          </a:solidFill>
                          <a:latin typeface="Yuanti SC Light" charset="-122"/>
                          <a:ea typeface="Yuanti SC Light" charset="-122"/>
                          <a:cs typeface="Yuanti SC Light" charset="-122"/>
                        </a:rPr>
                        <a:t>的子类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FF00"/>
                          </a:solidFill>
                          <a:latin typeface="Yuanti SC Light" charset="-122"/>
                          <a:ea typeface="Yuanti SC Light" charset="-122"/>
                          <a:cs typeface="Yuanti SC Light" charset="-122"/>
                        </a:rPr>
                        <a:t>Trade</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交易信息类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1756292078"/>
              </p:ext>
            </p:extLst>
          </p:nvPr>
        </p:nvGraphicFramePr>
        <p:xfrm>
          <a:off x="500742" y="4038009"/>
          <a:ext cx="3863437" cy="1470660"/>
        </p:xfrm>
        <a:graphic>
          <a:graphicData uri="http://schemas.openxmlformats.org/drawingml/2006/table">
            <a:tbl>
              <a:tblPr firstRow="1" bandRow="1">
                <a:tableStyleId>{C083E6E3-FA7D-4D7B-A595-EF9225AFEA82}</a:tableStyleId>
              </a:tblPr>
              <a:tblGrid>
                <a:gridCol w="1324544">
                  <a:extLst>
                    <a:ext uri="{9D8B030D-6E8A-4147-A177-3AD203B41FA5}">
                      <a16:colId xmlns="" xmlns:a16="http://schemas.microsoft.com/office/drawing/2014/main" val="20000"/>
                    </a:ext>
                  </a:extLst>
                </a:gridCol>
                <a:gridCol w="253889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smtClean="0">
                          <a:solidFill>
                            <a:srgbClr val="0087FF"/>
                          </a:solidFill>
                          <a:latin typeface="Yuanti SC" charset="-122"/>
                          <a:ea typeface="Yuanti SC" charset="-122"/>
                          <a:cs typeface="Yuanti SC" charset="-122"/>
                        </a:rPr>
                        <a:t>data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BarObject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指标对象类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BarMap</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指标存储字典类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数据操作代理类（抽象类）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LocalDataProxy</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本地数据代理类，</a:t>
                      </a:r>
                      <a:r>
                        <a:rPr lang="en-US" altLang="zh-CN" sz="900" b="0" i="0" dirty="0" err="1" smtClean="0">
                          <a:solidFill>
                            <a:srgbClr val="FFFF00"/>
                          </a:solidFill>
                          <a:latin typeface="Yuanti SC" charset="-122"/>
                          <a:ea typeface="Yuanti SC" charset="-122"/>
                          <a:cs typeface="Yuanti SC" charset="-122"/>
                        </a:rPr>
                        <a:t>DataProxy</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LocalDataSource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本地数据源类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2" name="Table 2"/>
          <p:cNvGraphicFramePr>
            <a:graphicFrameLocks noGrp="1"/>
          </p:cNvGraphicFramePr>
          <p:nvPr>
            <p:extLst>
              <p:ext uri="{D42A27DB-BD31-4B8C-83A1-F6EECF244321}">
                <p14:modId xmlns:p14="http://schemas.microsoft.com/office/powerpoint/2010/main" val="838226931"/>
              </p:ext>
            </p:extLst>
          </p:nvPr>
        </p:nvGraphicFramePr>
        <p:xfrm>
          <a:off x="8573186" y="1989753"/>
          <a:ext cx="3116677" cy="1264920"/>
        </p:xfrm>
        <a:graphic>
          <a:graphicData uri="http://schemas.openxmlformats.org/drawingml/2006/table">
            <a:tbl>
              <a:tblPr firstRow="1" bandRow="1">
                <a:tableStyleId>{C083E6E3-FA7D-4D7B-A595-EF9225AFEA82}</a:tableStyleId>
              </a:tblPr>
              <a:tblGrid>
                <a:gridCol w="1164163">
                  <a:extLst>
                    <a:ext uri="{9D8B030D-6E8A-4147-A177-3AD203B41FA5}">
                      <a16:colId xmlns="" xmlns:a16="http://schemas.microsoft.com/office/drawing/2014/main" val="20000"/>
                    </a:ext>
                  </a:extLst>
                </a:gridCol>
                <a:gridCol w="1952514">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Date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时间日期类，</a:t>
                      </a:r>
                      <a:r>
                        <a:rPr lang="en-US" altLang="zh-CN" sz="900" dirty="0" err="1" smtClean="0">
                          <a:solidFill>
                            <a:srgbClr val="FFFF00"/>
                          </a:solidFill>
                        </a:rPr>
                        <a:t>click.</a:t>
                      </a:r>
                      <a:r>
                        <a:rPr lang="en-US" altLang="zh-CN" sz="900" dirty="0" err="1" smtClean="0">
                          <a:solidFill>
                            <a:srgbClr val="FFFF00"/>
                          </a:solidFill>
                          <a:effectLst/>
                        </a:rPr>
                        <a:t>ParamType</a:t>
                      </a:r>
                      <a:r>
                        <a:rPr lang="zh-CN" altLang="en-US" sz="900" kern="1200" dirty="0" smtClean="0">
                          <a:solidFill>
                            <a:schemeClr val="bg1"/>
                          </a:solidFill>
                          <a:latin typeface="Yuanti SC Light" charset="-122"/>
                          <a:ea typeface="Yuanti SC Light" charset="-122"/>
                          <a:cs typeface="Yuanti SC Light" charset="-122"/>
                        </a:rPr>
                        <a:t>的子类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ContextStack</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dirty="0" smtClean="0">
                          <a:solidFill>
                            <a:schemeClr val="bg1"/>
                          </a:solidFill>
                          <a:latin typeface="Yuanti SC Light" charset="-122"/>
                          <a:ea typeface="Yuanti SC Light" charset="-122"/>
                          <a:cs typeface="Yuanti SC Light" charset="-122"/>
                        </a:rPr>
                        <a:t>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ExecutionContext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模拟运行的上下文栈类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dirty="0" err="1" smtClean="0">
                          <a:solidFill>
                            <a:srgbClr val="FFFF00"/>
                          </a:solidFill>
                          <a:latin typeface="Yuanti SC" charset="-122"/>
                          <a:ea typeface="Yuanti SC" charset="-122"/>
                          <a:cs typeface="Yuanti SC" charset="-122"/>
                        </a:rPr>
                        <a:t>HybridDataFrame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pd.DataFrame</a:t>
                      </a:r>
                      <a:r>
                        <a:rPr lang="zh-CN" altLang="en-US" sz="900" b="0" i="0" dirty="0" smtClean="0">
                          <a:solidFill>
                            <a:schemeClr val="bg1"/>
                          </a:solidFill>
                          <a:latin typeface="Yuanti SC" charset="-122"/>
                          <a:ea typeface="Yuanti SC" charset="-122"/>
                          <a:cs typeface="Yuanti SC" charset="-122"/>
                        </a:rPr>
                        <a:t>的子类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4" name="Table 2"/>
          <p:cNvGraphicFramePr>
            <a:graphicFrameLocks noGrp="1"/>
          </p:cNvGraphicFramePr>
          <p:nvPr>
            <p:extLst>
              <p:ext uri="{D42A27DB-BD31-4B8C-83A1-F6EECF244321}">
                <p14:modId xmlns:p14="http://schemas.microsoft.com/office/powerpoint/2010/main" val="587304997"/>
              </p:ext>
            </p:extLst>
          </p:nvPr>
        </p:nvGraphicFramePr>
        <p:xfrm>
          <a:off x="500742" y="1989753"/>
          <a:ext cx="3863437" cy="1882140"/>
        </p:xfrm>
        <a:graphic>
          <a:graphicData uri="http://schemas.openxmlformats.org/drawingml/2006/table">
            <a:tbl>
              <a:tblPr firstRow="1" bandRow="1">
                <a:tableStyleId>{C083E6E3-FA7D-4D7B-A595-EF9225AFEA82}</a:tableStyleId>
              </a:tblPr>
              <a:tblGrid>
                <a:gridCol w="2059578">
                  <a:extLst>
                    <a:ext uri="{9D8B030D-6E8A-4147-A177-3AD203B41FA5}">
                      <a16:colId xmlns="" xmlns:a16="http://schemas.microsoft.com/office/drawing/2014/main" val="20000"/>
                    </a:ext>
                  </a:extLst>
                </a:gridCol>
                <a:gridCol w="1803859">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类用途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Account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kern="1200" dirty="0" smtClean="0">
                          <a:solidFill>
                            <a:schemeClr val="bg1"/>
                          </a:solidFill>
                          <a:latin typeface="Yuanti SC Light" charset="-122"/>
                          <a:ea typeface="Yuanti SC Light" charset="-122"/>
                          <a:cs typeface="Yuanti SC Light" charset="-122"/>
                        </a:rPr>
                        <a:t>账户类</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SimulatorAStockTradingEventSource</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Light" charset="-122"/>
                          <a:ea typeface="Yuanti SC Light" charset="-122"/>
                          <a:cs typeface="Yuanti SC Light" charset="-122"/>
                        </a:rPr>
                        <a:t>模拟交易事件源类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Instrument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金融工具类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Scheduler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调度器类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StrategyContext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策略上下文管理类</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StrategyExecutor</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策略模拟执行器类</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TradingParams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交易参数类</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16101"/>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一级函数</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14" name="Table 2"/>
          <p:cNvGraphicFramePr>
            <a:graphicFrameLocks noGrp="1"/>
          </p:cNvGraphicFramePr>
          <p:nvPr>
            <p:extLst>
              <p:ext uri="{D42A27DB-BD31-4B8C-83A1-F6EECF244321}">
                <p14:modId xmlns:p14="http://schemas.microsoft.com/office/powerpoint/2010/main" val="947018403"/>
              </p:ext>
            </p:extLst>
          </p:nvPr>
        </p:nvGraphicFramePr>
        <p:xfrm>
          <a:off x="500742" y="1989753"/>
          <a:ext cx="3863437" cy="4556760"/>
        </p:xfrm>
        <a:graphic>
          <a:graphicData uri="http://schemas.openxmlformats.org/drawingml/2006/table">
            <a:tbl>
              <a:tblPr firstRow="1" bandRow="1">
                <a:tableStyleId>{C083E6E3-FA7D-4D7B-A595-EF9225AFEA82}</a:tableStyleId>
              </a:tblPr>
              <a:tblGrid>
                <a:gridCol w="1337202">
                  <a:extLst>
                    <a:ext uri="{9D8B030D-6E8A-4147-A177-3AD203B41FA5}">
                      <a16:colId xmlns="" xmlns:a16="http://schemas.microsoft.com/office/drawing/2014/main" val="20000"/>
                    </a:ext>
                  </a:extLst>
                </a:gridCol>
                <a:gridCol w="2526235">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update_bundle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下载更新回测数据</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run()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对策略文件进行回测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rgbClr val="FFFF00"/>
                          </a:solidFill>
                          <a:latin typeface="Yuanti SC Light" charset="-122"/>
                          <a:ea typeface="Yuanti SC Light" charset="-122"/>
                          <a:cs typeface="Yuanti SC Light" charset="-122"/>
                        </a:rPr>
                        <a:t>examples()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dirty="0" smtClean="0">
                          <a:solidFill>
                            <a:schemeClr val="bg1"/>
                          </a:solidFill>
                          <a:latin typeface="Yuanti SC" charset="-122"/>
                          <a:ea typeface="Yuanti SC" charset="-122"/>
                          <a:cs typeface="Yuanti SC" charset="-122"/>
                        </a:rPr>
                        <a:t>下载策略样例</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plot()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将回测结果进行绘图显示</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report()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生成回测报告</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run_strategy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运行策略回测，被</a:t>
                      </a:r>
                      <a:r>
                        <a:rPr lang="en-US" altLang="zh-CN" sz="900" b="0" i="0" dirty="0" smtClean="0">
                          <a:solidFill>
                            <a:schemeClr val="bg1"/>
                          </a:solidFill>
                          <a:latin typeface="Yuanti SC" charset="-122"/>
                          <a:ea typeface="Yuanti SC" charset="-122"/>
                          <a:cs typeface="Yuanti SC" charset="-122"/>
                        </a:rPr>
                        <a:t>run()</a:t>
                      </a:r>
                      <a:r>
                        <a:rPr lang="zh-CN" altLang="en-US" sz="900" b="0" i="0" dirty="0" smtClean="0">
                          <a:solidFill>
                            <a:schemeClr val="bg1"/>
                          </a:solidFill>
                          <a:latin typeface="Yuanti SC" charset="-122"/>
                          <a:ea typeface="Yuanti SC" charset="-122"/>
                          <a:cs typeface="Yuanti SC" charset="-122"/>
                        </a:rPr>
                        <a:t>调用</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show_draw_result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图形化显示回测结果</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order_shares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order_lots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order_target_value</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order_target_percent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创建一个指定股票数额的交易委托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获取指定</a:t>
                      </a:r>
                      <a:r>
                        <a:rPr lang="en-US" altLang="zh-CN" sz="900" dirty="0" smtClean="0">
                          <a:solidFill>
                            <a:schemeClr val="bg1"/>
                          </a:solidFill>
                          <a:latin typeface="Yuanti SC Light" charset="-122"/>
                          <a:ea typeface="Yuanti SC Light" charset="-122"/>
                          <a:cs typeface="Yuanti SC Light" charset="-122"/>
                        </a:rPr>
                        <a:t>id</a:t>
                      </a:r>
                      <a:r>
                        <a:rPr lang="zh-CN" altLang="en-US" sz="900" dirty="0" smtClean="0">
                          <a:solidFill>
                            <a:schemeClr val="bg1"/>
                          </a:solidFill>
                          <a:latin typeface="Yuanti SC Light" charset="-122"/>
                          <a:ea typeface="Yuanti SC Light" charset="-122"/>
                          <a:cs typeface="Yuanti SC Light" charset="-122"/>
                        </a:rPr>
                        <a:t>的交易委托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get_open_orders</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获取所有</a:t>
                      </a:r>
                      <a:r>
                        <a:rPr lang="en-US" altLang="zh-CN" sz="900" dirty="0" smtClean="0">
                          <a:solidFill>
                            <a:schemeClr val="bg1"/>
                          </a:solidFill>
                          <a:latin typeface="Yuanti SC Light" charset="-122"/>
                          <a:ea typeface="Yuanti SC Light" charset="-122"/>
                          <a:cs typeface="Yuanti SC Light" charset="-122"/>
                        </a:rPr>
                        <a:t>open</a:t>
                      </a:r>
                      <a:r>
                        <a:rPr lang="zh-CN" altLang="en-US" sz="900" dirty="0" smtClean="0">
                          <a:solidFill>
                            <a:schemeClr val="bg1"/>
                          </a:solidFill>
                          <a:latin typeface="Yuanti SC Light" charset="-122"/>
                          <a:ea typeface="Yuanti SC Light" charset="-122"/>
                          <a:cs typeface="Yuanti SC Light" charset="-122"/>
                        </a:rPr>
                        <a:t>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cancel_order</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取消交易委托</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instruments()</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把指定输入参数转换为</a:t>
                      </a:r>
                      <a:r>
                        <a:rPr lang="en-US" altLang="zh-CN" sz="900" dirty="0" smtClean="0">
                          <a:solidFill>
                            <a:srgbClr val="FFFF00"/>
                          </a:solidFill>
                          <a:latin typeface="Yuanti SC Light" charset="-122"/>
                          <a:ea typeface="Yuanti SC Light" charset="-122"/>
                          <a:cs typeface="Yuanti SC Light" charset="-122"/>
                        </a:rPr>
                        <a:t>instrument</a:t>
                      </a:r>
                      <a:r>
                        <a:rPr lang="zh-CN" altLang="en-US" sz="900" dirty="0" smtClean="0">
                          <a:solidFill>
                            <a:schemeClr val="bg1"/>
                          </a:solidFill>
                          <a:latin typeface="Yuanti SC Light" charset="-122"/>
                          <a:ea typeface="Yuanti SC Light" charset="-122"/>
                          <a:cs typeface="Yuanti SC Light" charset="-122"/>
                        </a:rPr>
                        <a:t>对象</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history()</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获取满足指定参数要求的历史数据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smtClean="0">
                          <a:solidFill>
                            <a:srgbClr val="FFFF00"/>
                          </a:solidFill>
                          <a:latin typeface="Yuanti SC Light" charset="-122"/>
                          <a:ea typeface="Yuanti SC Light" charset="-122"/>
                          <a:cs typeface="Yuanti SC Light" charset="-122"/>
                        </a:rPr>
                        <a:t>last()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获取最后一项数据</a:t>
                      </a:r>
                      <a:endParaRPr lang="en-US" altLang="zh-CN" sz="9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is_st_stock</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bg1"/>
                          </a:solidFill>
                          <a:latin typeface="Yuanti SC Light" charset="-122"/>
                          <a:ea typeface="Yuanti SC Light" charset="-122"/>
                          <a:cs typeface="Yuanti SC Light" charset="-122"/>
                        </a:rPr>
                        <a:t>判断是否是</a:t>
                      </a:r>
                      <a:r>
                        <a:rPr lang="en-US" altLang="zh-CN" sz="900" dirty="0" err="1" smtClean="0">
                          <a:solidFill>
                            <a:schemeClr val="bg1"/>
                          </a:solidFill>
                          <a:latin typeface="Yuanti SC Light" charset="-122"/>
                          <a:ea typeface="Yuanti SC Light" charset="-122"/>
                          <a:cs typeface="Yuanti SC Light" charset="-122"/>
                        </a:rPr>
                        <a:t>st</a:t>
                      </a:r>
                      <a:r>
                        <a:rPr lang="zh-CN" altLang="en-US" sz="900" dirty="0" smtClean="0">
                          <a:solidFill>
                            <a:schemeClr val="bg1"/>
                          </a:solidFill>
                          <a:latin typeface="Yuanti SC Light" charset="-122"/>
                          <a:ea typeface="Yuanti SC Light" charset="-122"/>
                          <a:cs typeface="Yuanti SC Light" charset="-122"/>
                        </a:rPr>
                        <a:t>股，</a:t>
                      </a:r>
                      <a:r>
                        <a:rPr lang="zh-CN" altLang="en-US" sz="900" b="1" dirty="0" smtClean="0">
                          <a:solidFill>
                            <a:srgbClr val="FFC000"/>
                          </a:solidFill>
                          <a:latin typeface="Yuanti SC Light" charset="-122"/>
                          <a:ea typeface="Yuanti SC Light" charset="-122"/>
                          <a:cs typeface="Yuanti SC Light" charset="-122"/>
                        </a:rPr>
                        <a:t>尚未实现</a:t>
                      </a:r>
                      <a:endParaRPr lang="en-US" altLang="zh-CN" sz="900" b="1" dirty="0" smtClean="0">
                        <a:solidFill>
                          <a:srgbClr val="FFC0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1" name="Table 2"/>
          <p:cNvGraphicFramePr>
            <a:graphicFrameLocks noGrp="1"/>
          </p:cNvGraphicFramePr>
          <p:nvPr>
            <p:extLst>
              <p:ext uri="{D42A27DB-BD31-4B8C-83A1-F6EECF244321}">
                <p14:modId xmlns:p14="http://schemas.microsoft.com/office/powerpoint/2010/main" val="1273321445"/>
              </p:ext>
            </p:extLst>
          </p:nvPr>
        </p:nvGraphicFramePr>
        <p:xfrm>
          <a:off x="4740088" y="1989753"/>
          <a:ext cx="4080124" cy="1676400"/>
        </p:xfrm>
        <a:graphic>
          <a:graphicData uri="http://schemas.openxmlformats.org/drawingml/2006/table">
            <a:tbl>
              <a:tblPr firstRow="1" bandRow="1">
                <a:tableStyleId>{C083E6E3-FA7D-4D7B-A595-EF9225AFEA82}</a:tableStyleId>
              </a:tblPr>
              <a:tblGrid>
                <a:gridCol w="1412201">
                  <a:extLst>
                    <a:ext uri="{9D8B030D-6E8A-4147-A177-3AD203B41FA5}">
                      <a16:colId xmlns="" xmlns:a16="http://schemas.microsoft.com/office/drawing/2014/main" val="20000"/>
                    </a:ext>
                  </a:extLst>
                </a:gridCol>
                <a:gridCol w="2667923">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rqalpha</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get_simu_exchange</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kern="1200" dirty="0" err="1" smtClean="0">
                          <a:solidFill>
                            <a:srgbClr val="FFFF00"/>
                          </a:solidFill>
                          <a:latin typeface="Yuanti SC Light" charset="-122"/>
                          <a:ea typeface="Yuanti SC Light" charset="-122"/>
                          <a:cs typeface="Yuanti SC Light" charset="-122"/>
                        </a:rPr>
                        <a:t>SimuExchange</a:t>
                      </a:r>
                      <a:r>
                        <a:rPr lang="zh-CN" altLang="en-US" sz="900" kern="1200" dirty="0" smtClean="0">
                          <a:solidFill>
                            <a:schemeClr val="bg1"/>
                          </a:solidFill>
                          <a:latin typeface="Yuanti SC Light" charset="-122"/>
                          <a:ea typeface="Yuanti SC Light" charset="-122"/>
                          <a:cs typeface="Yuanti SC Light" charset="-122"/>
                        </a:rPr>
                        <a:t>对象</a:t>
                      </a:r>
                      <a:endParaRPr lang="en-US"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get_strategy_context</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StrategyContext</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dirty="0" err="1" smtClean="0">
                          <a:solidFill>
                            <a:srgbClr val="FFFF00"/>
                          </a:solidFill>
                          <a:latin typeface="Yuanti SC Light" charset="-122"/>
                          <a:ea typeface="Yuanti SC Light" charset="-122"/>
                          <a:cs typeface="Yuanti SC Light" charset="-122"/>
                        </a:rPr>
                        <a:t>get_strategy_executor</a:t>
                      </a:r>
                      <a:r>
                        <a:rPr lang="en-US" altLang="zh-CN" sz="900" dirty="0" smtClean="0">
                          <a:solidFill>
                            <a:srgbClr val="FFFF00"/>
                          </a:solidFill>
                          <a:latin typeface="Yuanti SC Light" charset="-122"/>
                          <a:ea typeface="Yuanti SC Light" charset="-122"/>
                          <a:cs typeface="Yuanti SC Light"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StrategyExecutor</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get_current_dt</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dirty="0" err="1" smtClean="0">
                          <a:solidFill>
                            <a:srgbClr val="FFFF00"/>
                          </a:solidFill>
                          <a:latin typeface="Yuanti SC Light" charset="-122"/>
                          <a:ea typeface="Yuanti SC Light" charset="-122"/>
                          <a:cs typeface="Yuanti SC Light" charset="-122"/>
                        </a:rPr>
                        <a:t>current_dt</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get_data_proxy</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kern="1200" dirty="0" smtClean="0">
                          <a:solidFill>
                            <a:schemeClr val="bg1"/>
                          </a:solidFill>
                          <a:latin typeface="Yuanti SC Light" charset="-122"/>
                          <a:ea typeface="Yuanti SC Light" charset="-122"/>
                          <a:cs typeface="Yuanti SC Light" charset="-122"/>
                        </a:rPr>
                        <a:t>获取当前上下文中有效的</a:t>
                      </a:r>
                      <a:r>
                        <a:rPr lang="en-US" altLang="zh-CN" sz="900" b="0" i="0" dirty="0" err="1" smtClean="0">
                          <a:solidFill>
                            <a:srgbClr val="FFFF00"/>
                          </a:solidFill>
                          <a:latin typeface="Yuanti SC" charset="-122"/>
                          <a:ea typeface="Yuanti SC" charset="-122"/>
                          <a:cs typeface="Yuanti SC" charset="-122"/>
                        </a:rPr>
                        <a:t>LocalDataProxy</a:t>
                      </a:r>
                      <a:r>
                        <a:rPr lang="zh-CN" altLang="en-US" sz="900" kern="1200" dirty="0" smtClean="0">
                          <a:solidFill>
                            <a:schemeClr val="bg1"/>
                          </a:solidFill>
                          <a:latin typeface="Yuanti SC Light" charset="-122"/>
                          <a:ea typeface="Yuanti SC Light" charset="-122"/>
                          <a:cs typeface="Yuanti SC Light" charset="-122"/>
                        </a:rPr>
                        <a:t>对象</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err="1" smtClean="0">
                          <a:solidFill>
                            <a:srgbClr val="FFFF00"/>
                          </a:solidFill>
                          <a:latin typeface="Yuanti SC Light" charset="-122"/>
                          <a:ea typeface="Yuanti SC Light" charset="-122"/>
                          <a:cs typeface="Yuanti SC Light" charset="-122"/>
                        </a:rPr>
                        <a:t>assure_order_book_id</a:t>
                      </a:r>
                      <a:r>
                        <a:rPr lang="en-US" altLang="zh-CN" sz="900" kern="1200" dirty="0" smtClean="0">
                          <a:solidFill>
                            <a:srgbClr val="FFFF00"/>
                          </a:solidFill>
                          <a:latin typeface="Yuanti SC Light" charset="-122"/>
                          <a:ea typeface="Yuanti SC Light" charset="-122"/>
                          <a:cs typeface="Yuanti SC Light" charset="-122"/>
                        </a:rPr>
                        <a:t>()</a:t>
                      </a:r>
                      <a:endParaRPr lang="en-US" sz="900" kern="1200" dirty="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900" b="0" i="0" dirty="0" smtClean="0">
                          <a:solidFill>
                            <a:schemeClr val="bg1"/>
                          </a:solidFill>
                          <a:latin typeface="Yuanti SC" charset="-122"/>
                          <a:ea typeface="Yuanti SC" charset="-122"/>
                          <a:cs typeface="Yuanti SC" charset="-122"/>
                        </a:rPr>
                        <a:t>获取有效的交易委托</a:t>
                      </a:r>
                      <a:r>
                        <a:rPr lang="en-US" altLang="zh-CN" sz="900" b="0" i="0" dirty="0" smtClean="0">
                          <a:solidFill>
                            <a:schemeClr val="bg1"/>
                          </a:solidFill>
                          <a:latin typeface="Yuanti SC" charset="-122"/>
                          <a:ea typeface="Yuanti SC" charset="-122"/>
                          <a:cs typeface="Yuanti SC" charset="-122"/>
                        </a:rPr>
                        <a:t>id</a:t>
                      </a:r>
                      <a:endParaRPr lang="en-US" altLang="zh-CN" sz="9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13" name="Table 2"/>
          <p:cNvGraphicFramePr>
            <a:graphicFrameLocks noGrp="1"/>
          </p:cNvGraphicFramePr>
          <p:nvPr>
            <p:extLst>
              <p:ext uri="{D42A27DB-BD31-4B8C-83A1-F6EECF244321}">
                <p14:modId xmlns:p14="http://schemas.microsoft.com/office/powerpoint/2010/main" val="1064137575"/>
              </p:ext>
            </p:extLst>
          </p:nvPr>
        </p:nvGraphicFramePr>
        <p:xfrm>
          <a:off x="4740088" y="3912644"/>
          <a:ext cx="4080124" cy="647700"/>
        </p:xfrm>
        <a:graphic>
          <a:graphicData uri="http://schemas.openxmlformats.org/drawingml/2006/table">
            <a:tbl>
              <a:tblPr firstRow="1" bandRow="1">
                <a:tableStyleId>{C083E6E3-FA7D-4D7B-A595-EF9225AFEA82}</a:tableStyleId>
              </a:tblPr>
              <a:tblGrid>
                <a:gridCol w="1422968">
                  <a:extLst>
                    <a:ext uri="{9D8B030D-6E8A-4147-A177-3AD203B41FA5}">
                      <a16:colId xmlns="" xmlns:a16="http://schemas.microsoft.com/office/drawing/2014/main" val="20000"/>
                    </a:ext>
                  </a:extLst>
                </a:gridCol>
                <a:gridCol w="2657156">
                  <a:extLst>
                    <a:ext uri="{9D8B030D-6E8A-4147-A177-3AD203B41FA5}">
                      <a16:colId xmlns="" xmlns:a16="http://schemas.microsoft.com/office/drawing/2014/main" val="20001"/>
                    </a:ext>
                  </a:extLst>
                </a:gridCol>
              </a:tblGrid>
              <a:tr h="162565">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analyser</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smtClean="0">
                          <a:solidFill>
                            <a:srgbClr val="FFFF00"/>
                          </a:solidFill>
                          <a:latin typeface="Yuanti SC" charset="-122"/>
                          <a:ea typeface="Yuanti SC" charset="-122"/>
                          <a:cs typeface="Yuanti SC" charset="-122"/>
                        </a:rPr>
                        <a:t>Positions()</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900" b="0" i="0" kern="1200" dirty="0" smtClean="0">
                          <a:solidFill>
                            <a:schemeClr val="bg1"/>
                          </a:solidFill>
                          <a:latin typeface="Yuanti SC Light" charset="-122"/>
                          <a:ea typeface="Yuanti SC Light" charset="-122"/>
                          <a:cs typeface="Yuanti SC Light" charset="-122"/>
                        </a:rPr>
                        <a:t>返回一个</a:t>
                      </a:r>
                      <a:r>
                        <a:rPr lang="en-US" altLang="zh-CN" sz="900" dirty="0" err="1" smtClean="0">
                          <a:solidFill>
                            <a:srgbClr val="FFFF00"/>
                          </a:solidFill>
                          <a:effectLst/>
                        </a:rPr>
                        <a:t>defaultdict</a:t>
                      </a:r>
                      <a:r>
                        <a:rPr lang="en-US" altLang="zh-CN" sz="900" dirty="0" smtClean="0">
                          <a:solidFill>
                            <a:srgbClr val="FFFF00"/>
                          </a:solidFill>
                          <a:effectLst/>
                        </a:rPr>
                        <a:t>(Position)</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graphicFrame>
        <p:nvGraphicFramePr>
          <p:cNvPr id="15" name="Table 2"/>
          <p:cNvGraphicFramePr>
            <a:graphicFrameLocks noGrp="1"/>
          </p:cNvGraphicFramePr>
          <p:nvPr>
            <p:extLst>
              <p:ext uri="{D42A27DB-BD31-4B8C-83A1-F6EECF244321}">
                <p14:modId xmlns:p14="http://schemas.microsoft.com/office/powerpoint/2010/main" val="1923141781"/>
              </p:ext>
            </p:extLst>
          </p:nvPr>
        </p:nvGraphicFramePr>
        <p:xfrm>
          <a:off x="4740088" y="4827305"/>
          <a:ext cx="4080124" cy="647700"/>
        </p:xfrm>
        <a:graphic>
          <a:graphicData uri="http://schemas.openxmlformats.org/drawingml/2006/table">
            <a:tbl>
              <a:tblPr firstRow="1" bandRow="1">
                <a:tableStyleId>{C083E6E3-FA7D-4D7B-A595-EF9225AFEA82}</a:tableStyleId>
              </a:tblPr>
              <a:tblGrid>
                <a:gridCol w="1432112">
                  <a:extLst>
                    <a:ext uri="{9D8B030D-6E8A-4147-A177-3AD203B41FA5}">
                      <a16:colId xmlns="" xmlns:a16="http://schemas.microsoft.com/office/drawing/2014/main" val="20000"/>
                    </a:ext>
                  </a:extLst>
                </a:gridCol>
                <a:gridCol w="2648012">
                  <a:extLst>
                    <a:ext uri="{9D8B030D-6E8A-4147-A177-3AD203B41FA5}">
                      <a16:colId xmlns="" xmlns:a16="http://schemas.microsoft.com/office/drawing/2014/main" val="20001"/>
                    </a:ext>
                  </a:extLst>
                </a:gridCol>
              </a:tblGrid>
              <a:tr h="0">
                <a:tc gridSpan="2">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pPr algn="l"/>
                      <a:r>
                        <a:rPr lang="en-US" altLang="zh-CN" sz="1000" b="0" i="0" dirty="0" err="1" smtClean="0">
                          <a:solidFill>
                            <a:srgbClr val="0087FF"/>
                          </a:solidFill>
                          <a:latin typeface="Yuanti SC" charset="-122"/>
                          <a:ea typeface="Yuanti SC" charset="-122"/>
                          <a:cs typeface="Yuanti SC" charset="-122"/>
                        </a:rPr>
                        <a:t>utils</a:t>
                      </a:r>
                      <a:r>
                        <a:rPr lang="zh-CN" altLang="en-US" sz="1000" b="0" i="0" dirty="0" smtClean="0">
                          <a:solidFill>
                            <a:srgbClr val="0087FF"/>
                          </a:solidFill>
                          <a:latin typeface="Yuanti SC" charset="-122"/>
                          <a:ea typeface="Yuanti SC" charset="-122"/>
                          <a:cs typeface="Yuanti SC" charset="-122"/>
                        </a:rPr>
                        <a:t>包</a:t>
                      </a:r>
                      <a:endParaRPr lang="en-US" sz="1000" b="0" i="0" dirty="0">
                        <a:solidFill>
                          <a:srgbClr val="0087FF"/>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FF00"/>
                    </a:solidFill>
                  </a:tcPr>
                </a:tc>
                <a:tc hMerge="1">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函数名</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函数用途</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900" b="0" i="0" dirty="0" err="1" smtClean="0">
                          <a:solidFill>
                            <a:srgbClr val="FFFF00"/>
                          </a:solidFill>
                          <a:latin typeface="Yuanti SC" charset="-122"/>
                          <a:ea typeface="Yuanti SC" charset="-122"/>
                          <a:cs typeface="Yuanti SC" charset="-122"/>
                        </a:rPr>
                        <a:t>missing_handler</a:t>
                      </a:r>
                      <a:r>
                        <a:rPr lang="en-US" altLang="zh-CN" sz="900" b="0" i="0" dirty="0" smtClean="0">
                          <a:solidFill>
                            <a:srgbClr val="FFFF00"/>
                          </a:solidFill>
                          <a:latin typeface="Yuanti SC" charset="-122"/>
                          <a:ea typeface="Yuanti SC" charset="-122"/>
                          <a:cs typeface="Yuanti SC" charset="-122"/>
                        </a:rPr>
                        <a:t>()</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900" b="0" i="0" kern="1200" dirty="0" smtClean="0">
                          <a:solidFill>
                            <a:schemeClr val="bg1"/>
                          </a:solidFill>
                          <a:latin typeface="Yuanti SC Light" charset="-122"/>
                          <a:ea typeface="Yuanti SC Light" charset="-122"/>
                          <a:cs typeface="Yuanti SC Light" charset="-122"/>
                        </a:rPr>
                        <a:t>暂不知道是干什么用地</a:t>
                      </a:r>
                      <a:endParaRPr lang="en-US" sz="9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367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920301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 xmlns:a16="http://schemas.microsoft.com/office/drawing/2014/main" val="20000"/>
                    </a:ext>
                  </a:extLst>
                </a:gridCol>
                <a:gridCol w="6507803">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 xmlns:a16="http://schemas.microsoft.com/office/drawing/2014/main" val="20000"/>
                    </a:ext>
                  </a:extLst>
                </a:gridCol>
                <a:gridCol w="6501510">
                  <a:extLst>
                    <a:ext uri="{9D8B030D-6E8A-4147-A177-3AD203B41FA5}">
                      <a16:colId xmlns="" xmlns:a16="http://schemas.microsoft.com/office/drawing/2014/main"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
        <p:nvSpPr>
          <p:cNvPr id="14" name="文本框 13"/>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20" name="文本框 19"/>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21" name="文本框 20"/>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要实现一个非常困难的需求：策略回测。基于历史行情数据，对指定的策略进行回测模拟交易，收集回测结果数据，统计各类指标，评估策略的有效性。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在</a:t>
            </a:r>
            <a:r>
              <a:rPr lang="zh-CN" altLang="en-US" sz="1600" smtClean="0">
                <a:solidFill>
                  <a:schemeClr val="bg1"/>
                </a:solidFill>
                <a:latin typeface="Yuanti SC Light" charset="-122"/>
                <a:ea typeface="Yuanti SC Light" charset="-122"/>
                <a:cs typeface="Yuanti SC Light" charset="-122"/>
              </a:rPr>
              <a:t>此特别感谢一下米筐</a:t>
            </a:r>
            <a:r>
              <a:rPr lang="zh-CN" altLang="en-US" sz="1600" dirty="0" smtClean="0">
                <a:solidFill>
                  <a:schemeClr val="bg1"/>
                </a:solidFill>
                <a:latin typeface="Yuanti SC Light" charset="-122"/>
                <a:ea typeface="Yuanti SC Light" charset="-122"/>
                <a:cs typeface="Yuanti SC Light" charset="-122"/>
              </a:rPr>
              <a:t>！</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 Framework 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p:cNvSpPr txBox="1"/>
          <p:nvPr/>
        </p:nvSpPr>
        <p:spPr>
          <a:xfrm>
            <a:off x="1088351" y="1814332"/>
            <a:ext cx="2904564" cy="338554"/>
          </a:xfrm>
          <a:prstGeom prst="rect">
            <a:avLst/>
          </a:prstGeom>
          <a:noFill/>
        </p:spPr>
        <p:txBody>
          <a:bodyPr wrap="square" rtlCol="0">
            <a:spAutoFit/>
          </a:bodyPr>
          <a:lstStyle/>
          <a:p>
            <a:pPr algn="ctr"/>
            <a:r>
              <a:rPr kumimoji="1" lang="en-US" altLang="zh-CN" sz="1600" dirty="0" smtClean="0">
                <a:solidFill>
                  <a:srgbClr val="0070C0"/>
                </a:solidFill>
              </a:rPr>
              <a:t>RQAlpha Framework Research</a:t>
            </a:r>
            <a:endParaRPr kumimoji="1" lang="zh-CN" altLang="en-US" sz="1600" dirty="0">
              <a:solidFill>
                <a:srgbClr val="0070C0"/>
              </a:solidFill>
            </a:endParaRPr>
          </a:p>
        </p:txBody>
      </p:sp>
      <p:sp>
        <p:nvSpPr>
          <p:cNvPr id="48" name="文本框 47"/>
          <p:cNvSpPr txBox="1"/>
          <p:nvPr/>
        </p:nvSpPr>
        <p:spPr>
          <a:xfrm>
            <a:off x="1203127" y="1476279"/>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6755</TotalTime>
  <Words>2540</Words>
  <Application>Microsoft Macintosh PowerPoint</Application>
  <PresentationFormat>宽屏</PresentationFormat>
  <Paragraphs>593</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1223</cp:revision>
  <dcterms:created xsi:type="dcterms:W3CDTF">2016-07-16T06:00:02Z</dcterms:created>
  <dcterms:modified xsi:type="dcterms:W3CDTF">2016-09-29T02:21:49Z</dcterms:modified>
</cp:coreProperties>
</file>