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76" r:id="rId2"/>
    <p:sldId id="314" r:id="rId3"/>
    <p:sldId id="275" r:id="rId4"/>
    <p:sldId id="258" r:id="rId5"/>
    <p:sldId id="274" r:id="rId6"/>
    <p:sldId id="269" r:id="rId7"/>
    <p:sldId id="263" r:id="rId8"/>
    <p:sldId id="297" r:id="rId9"/>
    <p:sldId id="321" r:id="rId10"/>
    <p:sldId id="325" r:id="rId11"/>
    <p:sldId id="322" r:id="rId12"/>
    <p:sldId id="324" r:id="rId13"/>
    <p:sldId id="326" r:id="rId14"/>
    <p:sldId id="327" r:id="rId15"/>
    <p:sldId id="331" r:id="rId16"/>
    <p:sldId id="332" r:id="rId17"/>
    <p:sldId id="333" r:id="rId18"/>
    <p:sldId id="334" r:id="rId19"/>
    <p:sldId id="278" r:id="rId20"/>
    <p:sldId id="329" r:id="rId21"/>
    <p:sldId id="330" r:id="rId22"/>
    <p:sldId id="338" r:id="rId23"/>
    <p:sldId id="341" r:id="rId24"/>
    <p:sldId id="340" r:id="rId25"/>
    <p:sldId id="336" r:id="rId26"/>
    <p:sldId id="339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5960FD"/>
    <a:srgbClr val="EAAF07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56"/>
    <p:restoredTop sz="92716" autoAdjust="0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69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21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79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67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66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59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6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9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7039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6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104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0.1.3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是第一个版本，主要目标是把完整流程都走通，可以容忍一下不完善的地方，后续版本优化、重构，甚至推倒重来。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63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6521"/>
                <a:gridCol w="6037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77442"/>
              </p:ext>
            </p:extLst>
          </p:nvPr>
        </p:nvGraphicFramePr>
        <p:xfrm>
          <a:off x="549087" y="2149110"/>
          <a:ext cx="11016837" cy="44844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8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4096"/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6759"/>
                <a:gridCol w="58377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72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8413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95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88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97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tushare.get_gdp_quarter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、国内生产总值同比增长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: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、第三产业增加值同比增长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4883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95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1577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2016.07.29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2016.08.05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增加实时数据获取相关设计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数据还是用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存，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HDF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对追加数据支持太弱了。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2016.08.12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0.1.3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分库和表的基础设计。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关键问题：数据源不同带来的数据差异如何处理？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数据源不同，数据建模不同，所以数据库设计在大方向相同的前提下，也会存在细节上的不同。设计需要满足的主要指标是大数据存储和访问。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：与数据建模处理方式相同，每个数据源单独建一个数据库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系统。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关键问题：如何获取实时数据？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目前提到的所有数据源：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，都没有实时交易数据，数据源非常难找，免费基本不可能，付费的都不好找。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：通联数据提供了付费的实时数据，￥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500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元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月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mall.datayes.com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datapreview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/91?lang=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zh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关键问题：数据会有多大？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数据会有多大？初步分析：目前看，数据都是以股票为单位划分的，每支股票有自己的行情、基本面、信息面数据，现在通过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结论：筛选之后，备选技术有两种：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和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9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关键问题：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HDF5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还是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存海量结构化数据性能很好，在科学研究和计算领域有广泛应用。使用时多是一次性把所有数据导入到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文件中，不再改动或追加。而我们的场景是：每过一天都会有新的行情、基本面、消息面的数据需要追加。另外，从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获取的数据，组织结构不是很好，很多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dataframe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要打散了，把每一条数据插入到某一个表中，这对数据库表的操作要求较高。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经过痛苦的试验，我发现，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对追加数据支持实在太弱（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当然也可能是我武功不够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），能找到的资料很少，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我都看了一下，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包装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的库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HDFStore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append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方法追加数据，但用起来限制很多；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干脆没有追加数据的方法，要求一次性把数据全部导入。也许还有其他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基础上包装的框架做了更好的支持，但是，现在我实在没时间和精力去挖了。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也有自己的问题，表太多，数据行数太多，都可能影响性能，但是相比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的基因缺陷，还是有绕开或者改进的办法的。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版本放弃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，使用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交易数据的数据库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74928"/>
              </p:ext>
            </p:extLst>
          </p:nvPr>
        </p:nvGraphicFramePr>
        <p:xfrm>
          <a:off x="549087" y="1480924"/>
          <a:ext cx="11016835" cy="5167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8483"/>
                <a:gridCol w="14924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58814"/>
                <a:gridCol w="1786758"/>
                <a:gridCol w="2873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362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index_code_history_tb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24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个指数的历史行情数据，每个指数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表示指数名称。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87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支股票的数据，共</a:t>
                      </a:r>
                      <a:r>
                        <a:rPr lang="zh-CN" altLang="en-US" sz="900" b="0" i="0" kern="12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4000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03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59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7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59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baseline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09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688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trade_big_deal_current_day_tb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参考数据的数据库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81112"/>
              </p:ext>
            </p:extLst>
          </p:nvPr>
        </p:nvGraphicFramePr>
        <p:xfrm>
          <a:off x="549087" y="1476451"/>
          <a:ext cx="11016838" cy="3383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5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4910"/>
                <a:gridCol w="13978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0027"/>
                <a:gridCol w="1681656"/>
                <a:gridCol w="39564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64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01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new_security_tb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sh_margins_detail_tb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股票分类数据的数据库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5010"/>
              </p:ext>
            </p:extLst>
          </p:nvPr>
        </p:nvGraphicFramePr>
        <p:xfrm>
          <a:off x="549087" y="1476453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1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8387"/>
                <a:gridCol w="1250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1048"/>
                <a:gridCol w="2217683"/>
                <a:gridCol w="29474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基本面数据的数据库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4724"/>
              </p:ext>
            </p:extLst>
          </p:nvPr>
        </p:nvGraphicFramePr>
        <p:xfrm>
          <a:off x="549087" y="1476470"/>
          <a:ext cx="11016838" cy="27156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9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0221"/>
                <a:gridCol w="1334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64827"/>
                <a:gridCol w="2238704"/>
                <a:gridCol w="27687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operation_tb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growth_tb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dept_pay_tb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cashflow_tb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宏观经济数据的数据库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51185"/>
              </p:ext>
            </p:extLst>
          </p:nvPr>
        </p:nvGraphicFramePr>
        <p:xfrm>
          <a:off x="549087" y="1476449"/>
          <a:ext cx="11016836" cy="44717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12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4510"/>
                <a:gridCol w="1576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54621"/>
                <a:gridCol w="1450427"/>
                <a:gridCol w="29894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r>
                        <a:rPr lang="zh-CN" altLang="en-US" sz="10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货币供应量（年底余额）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新闻事件数据的数据库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34490"/>
              </p:ext>
            </p:extLst>
          </p:nvPr>
        </p:nvGraphicFramePr>
        <p:xfrm>
          <a:off x="549087" y="1476453"/>
          <a:ext cx="11016838" cy="14038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1448"/>
                <a:gridCol w="12612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414"/>
                <a:gridCol w="2070538"/>
                <a:gridCol w="31366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latest_news_tb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龙虎榜数据的数据库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16404"/>
              </p:ext>
            </p:extLst>
          </p:nvPr>
        </p:nvGraphicFramePr>
        <p:xfrm>
          <a:off x="549087" y="1476445"/>
          <a:ext cx="11016838" cy="20022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5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5627"/>
                <a:gridCol w="10930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4231"/>
                <a:gridCol w="3093100"/>
                <a:gridCol w="25356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top_list_tb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银行间同业拆借利率数据的数据库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63431"/>
              </p:ext>
            </p:extLst>
          </p:nvPr>
        </p:nvGraphicFramePr>
        <p:xfrm>
          <a:off x="549087" y="1476459"/>
          <a:ext cx="11016837" cy="20789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12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3586"/>
                <a:gridCol w="116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3186"/>
                <a:gridCol w="2144110"/>
                <a:gridCol w="35780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银行间同业拆借利率数据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项目背景：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396716"/>
            <a:ext cx="5932361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数据建模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关键问题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关键设计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1409150" y="2431236"/>
            <a:ext cx="8506529" cy="285304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1409150" y="3153351"/>
            <a:ext cx="8506532" cy="303319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3886200" y="3554173"/>
            <a:ext cx="1815445" cy="31916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030258" y="3562992"/>
            <a:ext cx="1886654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1409150" y="3562992"/>
            <a:ext cx="2189797" cy="31034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3655930" y="5092020"/>
            <a:ext cx="6259749" cy="673034"/>
          </a:xfrm>
          <a:prstGeom prst="rect">
            <a:avLst/>
          </a:prstGeom>
          <a:solidFill>
            <a:srgbClr val="0087FF">
              <a:alpha val="4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8245525" y="3554173"/>
            <a:ext cx="1670159" cy="30922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1409150" y="3975416"/>
            <a:ext cx="8506532" cy="298270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578227" y="4337785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737858" y="5287473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866727" y="5284659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974625" y="5284658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737857" y="6107361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866728" y="6104276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8009885" y="6104275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659110" y="5182922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1409151" y="1986087"/>
            <a:ext cx="8506528" cy="330141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590692" y="2782828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659110" y="3316998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659110" y="3768702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10179015" y="3464310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10179015" y="5163668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1409150" y="4733711"/>
            <a:ext cx="8506531" cy="263470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150" y="1954557"/>
            <a:ext cx="892693" cy="381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stl_utils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14311" y="1532996"/>
            <a:ext cx="11799013" cy="4424892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545" y="1554016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09150" y="6090733"/>
            <a:ext cx="212547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通联数据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1402453" y="5092019"/>
            <a:ext cx="2132172" cy="678818"/>
          </a:xfrm>
          <a:prstGeom prst="rect">
            <a:avLst/>
          </a:prstGeom>
          <a:solidFill>
            <a:srgbClr val="5960F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stl_realtime_data_manager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4" name="Down Arrow 7"/>
          <p:cNvSpPr/>
          <p:nvPr/>
        </p:nvSpPr>
        <p:spPr bwMode="auto">
          <a:xfrm rot="10800000">
            <a:off x="2347547" y="5834852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4481157" y="583961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6606937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801893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5763</Words>
  <Application>Microsoft Macintosh PowerPoint</Application>
  <PresentationFormat>宽屏</PresentationFormat>
  <Paragraphs>909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876</cp:revision>
  <dcterms:created xsi:type="dcterms:W3CDTF">2016-07-16T06:00:02Z</dcterms:created>
  <dcterms:modified xsi:type="dcterms:W3CDTF">2016-08-12T09:57:56Z</dcterms:modified>
</cp:coreProperties>
</file>