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2" r:id="rId30"/>
    <p:sldId id="421"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6" r:id="rId74"/>
    <p:sldId id="497" r:id="rId75"/>
    <p:sldId id="498" r:id="rId76"/>
    <p:sldId id="499" r:id="rId77"/>
    <p:sldId id="500" r:id="rId78"/>
    <p:sldId id="501" r:id="rId79"/>
    <p:sldId id="502" r:id="rId80"/>
    <p:sldId id="503" r:id="rId81"/>
    <p:sldId id="349"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F0"/>
    <a:srgbClr val="0087FF"/>
    <a:srgbClr val="ED532B"/>
    <a:srgbClr val="CB4423"/>
    <a:srgbClr val="FF4F69"/>
    <a:srgbClr val="5960FD"/>
    <a:srgbClr val="EAAF07"/>
    <a:srgbClr val="FF621E"/>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50"/>
    <p:restoredTop sz="92716" autoAdjust="0"/>
  </p:normalViewPr>
  <p:slideViewPr>
    <p:cSldViewPr snapToGrid="0" snapToObjects="1">
      <p:cViewPr varScale="1">
        <p:scale>
          <a:sx n="126" d="100"/>
          <a:sy n="126"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68243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2034281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206424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80681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46998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89686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211441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3267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561886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7748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2012601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735932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293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40</a:t>
            </a:fld>
            <a:endParaRPr kumimoji="1" lang="zh-CN" altLang="en-US"/>
          </a:p>
        </p:txBody>
      </p:sp>
    </p:spTree>
    <p:extLst>
      <p:ext uri="{BB962C8B-B14F-4D97-AF65-F5344CB8AC3E}">
        <p14:creationId xmlns:p14="http://schemas.microsoft.com/office/powerpoint/2010/main" val="557172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41</a:t>
            </a:fld>
            <a:endParaRPr kumimoji="1" lang="zh-CN" altLang="en-US"/>
          </a:p>
        </p:txBody>
      </p:sp>
    </p:spTree>
    <p:extLst>
      <p:ext uri="{BB962C8B-B14F-4D97-AF65-F5344CB8AC3E}">
        <p14:creationId xmlns:p14="http://schemas.microsoft.com/office/powerpoint/2010/main" val="167217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42</a:t>
            </a:fld>
            <a:endParaRPr kumimoji="1" lang="zh-CN" altLang="en-US"/>
          </a:p>
        </p:txBody>
      </p:sp>
    </p:spTree>
    <p:extLst>
      <p:ext uri="{BB962C8B-B14F-4D97-AF65-F5344CB8AC3E}">
        <p14:creationId xmlns:p14="http://schemas.microsoft.com/office/powerpoint/2010/main" val="1281564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43</a:t>
            </a:fld>
            <a:endParaRPr kumimoji="1" lang="zh-CN" altLang="en-US"/>
          </a:p>
        </p:txBody>
      </p:sp>
    </p:spTree>
    <p:extLst>
      <p:ext uri="{BB962C8B-B14F-4D97-AF65-F5344CB8AC3E}">
        <p14:creationId xmlns:p14="http://schemas.microsoft.com/office/powerpoint/2010/main" val="218535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44</a:t>
            </a:fld>
            <a:endParaRPr kumimoji="1" lang="zh-CN" altLang="en-US"/>
          </a:p>
        </p:txBody>
      </p:sp>
    </p:spTree>
    <p:extLst>
      <p:ext uri="{BB962C8B-B14F-4D97-AF65-F5344CB8AC3E}">
        <p14:creationId xmlns:p14="http://schemas.microsoft.com/office/powerpoint/2010/main" val="196096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45</a:t>
            </a:fld>
            <a:endParaRPr kumimoji="1" lang="zh-CN" altLang="en-US"/>
          </a:p>
        </p:txBody>
      </p:sp>
    </p:spTree>
    <p:extLst>
      <p:ext uri="{BB962C8B-B14F-4D97-AF65-F5344CB8AC3E}">
        <p14:creationId xmlns:p14="http://schemas.microsoft.com/office/powerpoint/2010/main" val="534246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46</a:t>
            </a:fld>
            <a:endParaRPr kumimoji="1" lang="zh-CN" altLang="en-US"/>
          </a:p>
        </p:txBody>
      </p:sp>
    </p:spTree>
    <p:extLst>
      <p:ext uri="{BB962C8B-B14F-4D97-AF65-F5344CB8AC3E}">
        <p14:creationId xmlns:p14="http://schemas.microsoft.com/office/powerpoint/2010/main" val="83004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47</a:t>
            </a:fld>
            <a:endParaRPr kumimoji="1" lang="zh-CN" altLang="en-US"/>
          </a:p>
        </p:txBody>
      </p:sp>
    </p:spTree>
    <p:extLst>
      <p:ext uri="{BB962C8B-B14F-4D97-AF65-F5344CB8AC3E}">
        <p14:creationId xmlns:p14="http://schemas.microsoft.com/office/powerpoint/2010/main" val="170548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48</a:t>
            </a:fld>
            <a:endParaRPr kumimoji="1" lang="zh-CN" altLang="en-US"/>
          </a:p>
        </p:txBody>
      </p:sp>
    </p:spTree>
    <p:extLst>
      <p:ext uri="{BB962C8B-B14F-4D97-AF65-F5344CB8AC3E}">
        <p14:creationId xmlns:p14="http://schemas.microsoft.com/office/powerpoint/2010/main" val="72533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49</a:t>
            </a:fld>
            <a:endParaRPr kumimoji="1" lang="zh-CN" altLang="en-US"/>
          </a:p>
        </p:txBody>
      </p:sp>
    </p:spTree>
    <p:extLst>
      <p:ext uri="{BB962C8B-B14F-4D97-AF65-F5344CB8AC3E}">
        <p14:creationId xmlns:p14="http://schemas.microsoft.com/office/powerpoint/2010/main" val="12626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50</a:t>
            </a:fld>
            <a:endParaRPr kumimoji="1" lang="zh-CN" altLang="en-US"/>
          </a:p>
        </p:txBody>
      </p:sp>
    </p:spTree>
    <p:extLst>
      <p:ext uri="{BB962C8B-B14F-4D97-AF65-F5344CB8AC3E}">
        <p14:creationId xmlns:p14="http://schemas.microsoft.com/office/powerpoint/2010/main" val="26398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51</a:t>
            </a:fld>
            <a:endParaRPr kumimoji="1" lang="zh-CN" altLang="en-US"/>
          </a:p>
        </p:txBody>
      </p:sp>
    </p:spTree>
    <p:extLst>
      <p:ext uri="{BB962C8B-B14F-4D97-AF65-F5344CB8AC3E}">
        <p14:creationId xmlns:p14="http://schemas.microsoft.com/office/powerpoint/2010/main" val="474210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52</a:t>
            </a:fld>
            <a:endParaRPr kumimoji="1" lang="zh-CN" altLang="en-US"/>
          </a:p>
        </p:txBody>
      </p:sp>
    </p:spTree>
    <p:extLst>
      <p:ext uri="{BB962C8B-B14F-4D97-AF65-F5344CB8AC3E}">
        <p14:creationId xmlns:p14="http://schemas.microsoft.com/office/powerpoint/2010/main" val="122218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53</a:t>
            </a:fld>
            <a:endParaRPr kumimoji="1" lang="zh-CN" altLang="en-US"/>
          </a:p>
        </p:txBody>
      </p:sp>
    </p:spTree>
    <p:extLst>
      <p:ext uri="{BB962C8B-B14F-4D97-AF65-F5344CB8AC3E}">
        <p14:creationId xmlns:p14="http://schemas.microsoft.com/office/powerpoint/2010/main" val="1733014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54</a:t>
            </a:fld>
            <a:endParaRPr kumimoji="1" lang="zh-CN" altLang="en-US"/>
          </a:p>
        </p:txBody>
      </p:sp>
    </p:spTree>
    <p:extLst>
      <p:ext uri="{BB962C8B-B14F-4D97-AF65-F5344CB8AC3E}">
        <p14:creationId xmlns:p14="http://schemas.microsoft.com/office/powerpoint/2010/main" val="430974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55</a:t>
            </a:fld>
            <a:endParaRPr kumimoji="1" lang="zh-CN" altLang="en-US"/>
          </a:p>
        </p:txBody>
      </p:sp>
    </p:spTree>
    <p:extLst>
      <p:ext uri="{BB962C8B-B14F-4D97-AF65-F5344CB8AC3E}">
        <p14:creationId xmlns:p14="http://schemas.microsoft.com/office/powerpoint/2010/main" val="1254037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56</a:t>
            </a:fld>
            <a:endParaRPr kumimoji="1" lang="zh-CN" altLang="en-US"/>
          </a:p>
        </p:txBody>
      </p:sp>
    </p:spTree>
    <p:extLst>
      <p:ext uri="{BB962C8B-B14F-4D97-AF65-F5344CB8AC3E}">
        <p14:creationId xmlns:p14="http://schemas.microsoft.com/office/powerpoint/2010/main" val="33978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57</a:t>
            </a:fld>
            <a:endParaRPr kumimoji="1" lang="zh-CN" altLang="en-US"/>
          </a:p>
        </p:txBody>
      </p:sp>
    </p:spTree>
    <p:extLst>
      <p:ext uri="{BB962C8B-B14F-4D97-AF65-F5344CB8AC3E}">
        <p14:creationId xmlns:p14="http://schemas.microsoft.com/office/powerpoint/2010/main" val="662413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58</a:t>
            </a:fld>
            <a:endParaRPr kumimoji="1" lang="zh-CN" altLang="en-US"/>
          </a:p>
        </p:txBody>
      </p:sp>
    </p:spTree>
    <p:extLst>
      <p:ext uri="{BB962C8B-B14F-4D97-AF65-F5344CB8AC3E}">
        <p14:creationId xmlns:p14="http://schemas.microsoft.com/office/powerpoint/2010/main" val="1331686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59</a:t>
            </a:fld>
            <a:endParaRPr kumimoji="1" lang="zh-CN" altLang="en-US"/>
          </a:p>
        </p:txBody>
      </p:sp>
    </p:spTree>
    <p:extLst>
      <p:ext uri="{BB962C8B-B14F-4D97-AF65-F5344CB8AC3E}">
        <p14:creationId xmlns:p14="http://schemas.microsoft.com/office/powerpoint/2010/main" val="1603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60</a:t>
            </a:fld>
            <a:endParaRPr kumimoji="1" lang="zh-CN" altLang="en-US"/>
          </a:p>
        </p:txBody>
      </p:sp>
    </p:spTree>
    <p:extLst>
      <p:ext uri="{BB962C8B-B14F-4D97-AF65-F5344CB8AC3E}">
        <p14:creationId xmlns:p14="http://schemas.microsoft.com/office/powerpoint/2010/main" val="1490116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61</a:t>
            </a:fld>
            <a:endParaRPr kumimoji="1" lang="zh-CN" altLang="en-US"/>
          </a:p>
        </p:txBody>
      </p:sp>
    </p:spTree>
    <p:extLst>
      <p:ext uri="{BB962C8B-B14F-4D97-AF65-F5344CB8AC3E}">
        <p14:creationId xmlns:p14="http://schemas.microsoft.com/office/powerpoint/2010/main" val="787634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62</a:t>
            </a:fld>
            <a:endParaRPr kumimoji="1" lang="zh-CN" altLang="en-US"/>
          </a:p>
        </p:txBody>
      </p:sp>
    </p:spTree>
    <p:extLst>
      <p:ext uri="{BB962C8B-B14F-4D97-AF65-F5344CB8AC3E}">
        <p14:creationId xmlns:p14="http://schemas.microsoft.com/office/powerpoint/2010/main" val="157366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63</a:t>
            </a:fld>
            <a:endParaRPr kumimoji="1" lang="zh-CN" altLang="en-US"/>
          </a:p>
        </p:txBody>
      </p:sp>
    </p:spTree>
    <p:extLst>
      <p:ext uri="{BB962C8B-B14F-4D97-AF65-F5344CB8AC3E}">
        <p14:creationId xmlns:p14="http://schemas.microsoft.com/office/powerpoint/2010/main" val="355904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64</a:t>
            </a:fld>
            <a:endParaRPr kumimoji="1" lang="zh-CN" altLang="en-US"/>
          </a:p>
        </p:txBody>
      </p:sp>
    </p:spTree>
    <p:extLst>
      <p:ext uri="{BB962C8B-B14F-4D97-AF65-F5344CB8AC3E}">
        <p14:creationId xmlns:p14="http://schemas.microsoft.com/office/powerpoint/2010/main" val="666291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65</a:t>
            </a:fld>
            <a:endParaRPr kumimoji="1" lang="zh-CN" altLang="en-US"/>
          </a:p>
        </p:txBody>
      </p:sp>
    </p:spTree>
    <p:extLst>
      <p:ext uri="{BB962C8B-B14F-4D97-AF65-F5344CB8AC3E}">
        <p14:creationId xmlns:p14="http://schemas.microsoft.com/office/powerpoint/2010/main" val="1505655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66</a:t>
            </a:fld>
            <a:endParaRPr kumimoji="1" lang="zh-CN" altLang="en-US"/>
          </a:p>
        </p:txBody>
      </p:sp>
    </p:spTree>
    <p:extLst>
      <p:ext uri="{BB962C8B-B14F-4D97-AF65-F5344CB8AC3E}">
        <p14:creationId xmlns:p14="http://schemas.microsoft.com/office/powerpoint/2010/main" val="1742146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67</a:t>
            </a:fld>
            <a:endParaRPr kumimoji="1" lang="zh-CN" altLang="en-US"/>
          </a:p>
        </p:txBody>
      </p:sp>
    </p:spTree>
    <p:extLst>
      <p:ext uri="{BB962C8B-B14F-4D97-AF65-F5344CB8AC3E}">
        <p14:creationId xmlns:p14="http://schemas.microsoft.com/office/powerpoint/2010/main" val="115870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68</a:t>
            </a:fld>
            <a:endParaRPr kumimoji="1" lang="zh-CN" altLang="en-US"/>
          </a:p>
        </p:txBody>
      </p:sp>
    </p:spTree>
    <p:extLst>
      <p:ext uri="{BB962C8B-B14F-4D97-AF65-F5344CB8AC3E}">
        <p14:creationId xmlns:p14="http://schemas.microsoft.com/office/powerpoint/2010/main" val="857758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69</a:t>
            </a:fld>
            <a:endParaRPr kumimoji="1" lang="zh-CN" altLang="en-US"/>
          </a:p>
        </p:txBody>
      </p:sp>
    </p:spTree>
    <p:extLst>
      <p:ext uri="{BB962C8B-B14F-4D97-AF65-F5344CB8AC3E}">
        <p14:creationId xmlns:p14="http://schemas.microsoft.com/office/powerpoint/2010/main" val="135152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70</a:t>
            </a:fld>
            <a:endParaRPr kumimoji="1" lang="zh-CN" altLang="en-US"/>
          </a:p>
        </p:txBody>
      </p:sp>
    </p:spTree>
    <p:extLst>
      <p:ext uri="{BB962C8B-B14F-4D97-AF65-F5344CB8AC3E}">
        <p14:creationId xmlns:p14="http://schemas.microsoft.com/office/powerpoint/2010/main" val="6374398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71</a:t>
            </a:fld>
            <a:endParaRPr kumimoji="1" lang="zh-CN" altLang="en-US"/>
          </a:p>
        </p:txBody>
      </p:sp>
    </p:spTree>
    <p:extLst>
      <p:ext uri="{BB962C8B-B14F-4D97-AF65-F5344CB8AC3E}">
        <p14:creationId xmlns:p14="http://schemas.microsoft.com/office/powerpoint/2010/main" val="8162594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72</a:t>
            </a:fld>
            <a:endParaRPr kumimoji="1" lang="zh-CN" altLang="en-US"/>
          </a:p>
        </p:txBody>
      </p:sp>
    </p:spTree>
    <p:extLst>
      <p:ext uri="{BB962C8B-B14F-4D97-AF65-F5344CB8AC3E}">
        <p14:creationId xmlns:p14="http://schemas.microsoft.com/office/powerpoint/2010/main" val="3520613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73</a:t>
            </a:fld>
            <a:endParaRPr kumimoji="1" lang="zh-CN" altLang="en-US"/>
          </a:p>
        </p:txBody>
      </p:sp>
    </p:spTree>
    <p:extLst>
      <p:ext uri="{BB962C8B-B14F-4D97-AF65-F5344CB8AC3E}">
        <p14:creationId xmlns:p14="http://schemas.microsoft.com/office/powerpoint/2010/main" val="836458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74</a:t>
            </a:fld>
            <a:endParaRPr kumimoji="1" lang="zh-CN" altLang="en-US"/>
          </a:p>
        </p:txBody>
      </p:sp>
    </p:spTree>
    <p:extLst>
      <p:ext uri="{BB962C8B-B14F-4D97-AF65-F5344CB8AC3E}">
        <p14:creationId xmlns:p14="http://schemas.microsoft.com/office/powerpoint/2010/main" val="2911546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75</a:t>
            </a:fld>
            <a:endParaRPr kumimoji="1" lang="zh-CN" altLang="en-US"/>
          </a:p>
        </p:txBody>
      </p:sp>
    </p:spTree>
    <p:extLst>
      <p:ext uri="{BB962C8B-B14F-4D97-AF65-F5344CB8AC3E}">
        <p14:creationId xmlns:p14="http://schemas.microsoft.com/office/powerpoint/2010/main" val="1261458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76</a:t>
            </a:fld>
            <a:endParaRPr kumimoji="1" lang="zh-CN" altLang="en-US"/>
          </a:p>
        </p:txBody>
      </p:sp>
    </p:spTree>
    <p:extLst>
      <p:ext uri="{BB962C8B-B14F-4D97-AF65-F5344CB8AC3E}">
        <p14:creationId xmlns:p14="http://schemas.microsoft.com/office/powerpoint/2010/main" val="10492971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77</a:t>
            </a:fld>
            <a:endParaRPr kumimoji="1" lang="zh-CN" altLang="en-US"/>
          </a:p>
        </p:txBody>
      </p:sp>
    </p:spTree>
    <p:extLst>
      <p:ext uri="{BB962C8B-B14F-4D97-AF65-F5344CB8AC3E}">
        <p14:creationId xmlns:p14="http://schemas.microsoft.com/office/powerpoint/2010/main" val="874296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78</a:t>
            </a:fld>
            <a:endParaRPr kumimoji="1" lang="zh-CN" altLang="en-US"/>
          </a:p>
        </p:txBody>
      </p:sp>
    </p:spTree>
    <p:extLst>
      <p:ext uri="{BB962C8B-B14F-4D97-AF65-F5344CB8AC3E}">
        <p14:creationId xmlns:p14="http://schemas.microsoft.com/office/powerpoint/2010/main" val="1369152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79</a:t>
            </a:fld>
            <a:endParaRPr kumimoji="1" lang="zh-CN" altLang="en-US"/>
          </a:p>
        </p:txBody>
      </p:sp>
    </p:spTree>
    <p:extLst>
      <p:ext uri="{BB962C8B-B14F-4D97-AF65-F5344CB8AC3E}">
        <p14:creationId xmlns:p14="http://schemas.microsoft.com/office/powerpoint/2010/main" val="53726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80</a:t>
            </a:fld>
            <a:endParaRPr kumimoji="1" lang="zh-CN" altLang="en-US"/>
          </a:p>
        </p:txBody>
      </p:sp>
    </p:spTree>
    <p:extLst>
      <p:ext uri="{BB962C8B-B14F-4D97-AF65-F5344CB8AC3E}">
        <p14:creationId xmlns:p14="http://schemas.microsoft.com/office/powerpoint/2010/main" val="16444082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81</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16/9/30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1.png"/><Relationship Id="rId5" Type="http://schemas.openxmlformats.org/officeDocument/2006/relationships/package" Target="../embeddings/Microsoft_Excel____1.xlsx"/><Relationship Id="rId6" Type="http://schemas.openxmlformats.org/officeDocument/2006/relationships/image" Target="../media/image6.emf"/><Relationship Id="rId7" Type="http://schemas.openxmlformats.org/officeDocument/2006/relationships/package" Target="../embeddings/Microsoft_Excel____2.xlsx"/><Relationship Id="rId8"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image" Target="../media/image1.png"/><Relationship Id="rId5" Type="http://schemas.openxmlformats.org/officeDocument/2006/relationships/package" Target="../embeddings/Microsoft_Excel____3.xlsx"/><Relationship Id="rId6"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Ricequant  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smtClean="0">
                <a:ln>
                  <a:noFill/>
                </a:ln>
                <a:solidFill>
                  <a:srgbClr val="FFFFFF">
                    <a:lumMod val="40000"/>
                    <a:lumOff val="60000"/>
                    <a:alpha val="98000"/>
                  </a:srgbClr>
                </a:solidFill>
                <a:effectLst/>
                <a:uLnTx/>
                <a:uFillTx/>
                <a:latin typeface="Yuanti SC" charset="-122"/>
                <a:ea typeface="Yuanti SC" charset="-122"/>
                <a:cs typeface="Yuanti SC" charset="-122"/>
              </a:rPr>
              <a:t>2016.9</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48" name="文本框 47"/>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a:t>
            </a:r>
            <a:r>
              <a:rPr lang="zh-CN" altLang="en-US" sz="1600" dirty="0" smtClean="0">
                <a:solidFill>
                  <a:schemeClr val="bg1"/>
                </a:solidFill>
                <a:latin typeface="Yuanti SC Light" charset="-122"/>
                <a:ea typeface="Yuanti SC Light" charset="-122"/>
                <a:cs typeface="Yuanti SC Light" charset="-122"/>
              </a:rPr>
              <a:t>你算法</a:t>
            </a:r>
            <a:r>
              <a:rPr lang="zh-CN" altLang="en-US" sz="1600" dirty="0">
                <a:solidFill>
                  <a:schemeClr val="bg1"/>
                </a:solidFill>
                <a:latin typeface="Yuanti SC Light" charset="-122"/>
                <a:ea typeface="Yuanti SC Light" charset="-122"/>
                <a:cs typeface="Yuanti SC Light" charset="-122"/>
              </a:rPr>
              <a:t>的所有</a:t>
            </a:r>
            <a:r>
              <a:rPr lang="zh-CN" altLang="en-US" sz="1600" dirty="0" smtClean="0">
                <a:solidFill>
                  <a:schemeClr val="bg1"/>
                </a:solidFill>
                <a:latin typeface="Yuanti SC Light" charset="-122"/>
                <a:ea typeface="Yuanti SC Light" charset="-122"/>
                <a:cs typeface="Yuanti SC Light" charset="-122"/>
              </a:rPr>
              <a:t>其他方法之间传递。</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00718695"/>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2308522">
                  <a:extLst>
                    <a:ext uri="{9D8B030D-6E8A-4147-A177-3AD203B41FA5}">
                      <a16:colId xmlns:a16="http://schemas.microsoft.com/office/drawing/2014/main" xmlns=""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策略引擎基本函数</a:t>
            </a: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a:t>
            </a:r>
            <a:r>
              <a:rPr lang="zh-CN" altLang="en-US" sz="1600" dirty="0" smtClean="0">
                <a:solidFill>
                  <a:schemeClr val="bg1"/>
                </a:solidFill>
                <a:latin typeface="Yuanti SC Light" charset="-122"/>
                <a:ea typeface="Yuanti SC Light" charset="-122"/>
                <a:cs typeface="Yuanti SC Light" charset="-122"/>
              </a:rPr>
              <a:t>方法调用</a:t>
            </a:r>
            <a:r>
              <a:rPr lang="zh-CN" altLang="en-US" sz="1600" dirty="0">
                <a:solidFill>
                  <a:schemeClr val="bg1"/>
                </a:solidFill>
                <a:latin typeface="Yuanti SC Light" charset="-122"/>
                <a:ea typeface="Yuanti SC Light" charset="-122"/>
                <a:cs typeface="Yuanti SC Light" charset="-122"/>
              </a:rPr>
              <a:t>。策略具体逻辑可在该方法内实现，包括交易信号的产生、订单的创建等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smtClean="0">
                <a:solidFill>
                  <a:schemeClr val="bg1"/>
                </a:solidFill>
                <a:latin typeface="Yuanti SC Light" charset="-122"/>
                <a:ea typeface="Yuanti SC Light" charset="-122"/>
                <a:cs typeface="Yuanti SC Light" charset="-122"/>
              </a:rPr>
              <a:t>bar_dict</a:t>
            </a:r>
            <a:r>
              <a:rPr lang="zh-CN" altLang="en-US" sz="1600" dirty="0" smtClean="0">
                <a:solidFill>
                  <a:schemeClr val="bg1"/>
                </a:solidFill>
                <a:latin typeface="Yuanti SC Light" charset="-122"/>
                <a:ea typeface="Yuanti SC Light" charset="-122"/>
                <a:cs typeface="Yuanti SC Light" charset="-122"/>
              </a:rPr>
              <a:t>日期的收盘价</a:t>
            </a:r>
            <a:r>
              <a:rPr lang="zh-CN" altLang="en-US" sz="1600" dirty="0">
                <a:solidFill>
                  <a:schemeClr val="bg1"/>
                </a:solidFill>
                <a:latin typeface="Yuanti SC Light" charset="-122"/>
                <a:ea typeface="Yuanti SC Light" charset="-122"/>
                <a:cs typeface="Yuanti SC Light" charset="-122"/>
              </a:rPr>
              <a:t>加</a:t>
            </a:r>
            <a:r>
              <a:rPr lang="zh-CN" altLang="en-US" sz="1600" dirty="0" smtClean="0">
                <a:solidFill>
                  <a:schemeClr val="bg1"/>
                </a:solidFill>
                <a:latin typeface="Yuanti SC Light" charset="-122"/>
                <a:ea typeface="Yuanti SC Light" charset="-122"/>
                <a:cs typeface="Yuanti SC Light" charset="-122"/>
              </a:rPr>
              <a:t>滑点影响。</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a:t>
            </a:r>
            <a:r>
              <a:rPr lang="zh-CN" altLang="en-US" sz="1600" dirty="0" smtClean="0">
                <a:solidFill>
                  <a:schemeClr val="bg1"/>
                </a:solidFill>
                <a:latin typeface="Yuanti SC Light" charset="-122"/>
                <a:ea typeface="Yuanti SC Light" charset="-122"/>
                <a:cs typeface="Yuanti SC Light" charset="-122"/>
              </a:rPr>
              <a:t>交易。</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66203996"/>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）来获取。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a:t>
            </a:r>
            <a:r>
              <a:rPr lang="zh-CN" altLang="en-US" sz="1600" dirty="0" smtClean="0">
                <a:solidFill>
                  <a:schemeClr val="bg1"/>
                </a:solidFill>
                <a:latin typeface="Yuanti SC Light" charset="-122"/>
                <a:ea typeface="Yuanti SC Light" charset="-122"/>
                <a:cs typeface="Yuanti SC Light" charset="-122"/>
              </a:rPr>
              <a:t>函数，每天</a:t>
            </a:r>
            <a:r>
              <a:rPr lang="zh-CN" altLang="en-US" sz="1600" dirty="0">
                <a:solidFill>
                  <a:schemeClr val="bg1"/>
                </a:solidFill>
                <a:latin typeface="Yuanti SC Light" charset="-122"/>
                <a:ea typeface="Yuanti SC Light" charset="-122"/>
                <a:cs typeface="Yuanti SC Light" charset="-122"/>
              </a:rPr>
              <a:t>在市场开始前会被调用。</a:t>
            </a:r>
            <a:r>
              <a:rPr lang="zh-CN" altLang="en-US" sz="1600" dirty="0" smtClean="0">
                <a:solidFill>
                  <a:schemeClr val="bg1"/>
                </a:solidFill>
                <a:latin typeface="Yuanti SC Light" charset="-122"/>
                <a:ea typeface="Yuanti SC Light" charset="-122"/>
                <a:cs typeface="Yuanti SC Light" charset="-122"/>
              </a:rPr>
              <a:t>不能在</a:t>
            </a:r>
            <a:r>
              <a:rPr lang="zh-CN" altLang="en-US" sz="1600" dirty="0">
                <a:solidFill>
                  <a:schemeClr val="bg1"/>
                </a:solidFill>
                <a:latin typeface="Yuanti SC Light" charset="-122"/>
                <a:ea typeface="Yuanti SC Light" charset="-122"/>
                <a:cs typeface="Yuanti SC Light" charset="-122"/>
              </a:rPr>
              <a:t>这个函数中发送订单（即</a:t>
            </a:r>
            <a:r>
              <a:rPr lang="zh-CN" altLang="en-US" sz="1600" dirty="0" smtClean="0">
                <a:solidFill>
                  <a:schemeClr val="bg1"/>
                </a:solidFill>
                <a:latin typeface="Yuanti SC Light" charset="-122"/>
                <a:ea typeface="Yuanti SC Light" charset="-122"/>
                <a:cs typeface="Yuanti SC Light" charset="-122"/>
              </a:rPr>
              <a:t>不能调用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7068302"/>
              </p:ext>
            </p:extLst>
          </p:nvPr>
        </p:nvGraphicFramePr>
        <p:xfrm>
          <a:off x="486173" y="316195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4937270"/>
              </p:ext>
            </p:extLst>
          </p:nvPr>
        </p:nvGraphicFramePr>
        <p:xfrm>
          <a:off x="486173" y="314163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6134768"/>
              </p:ext>
            </p:extLst>
          </p:nvPr>
        </p:nvGraphicFramePr>
        <p:xfrm>
          <a:off x="486173" y="467557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1812461"/>
              </p:ext>
            </p:extLst>
          </p:nvPr>
        </p:nvGraphicFramePr>
        <p:xfrm>
          <a:off x="486173" y="317211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34561080"/>
              </p:ext>
            </p:extLst>
          </p:nvPr>
        </p:nvGraphicFramePr>
        <p:xfrm>
          <a:off x="486173" y="456690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28963407"/>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a16="http://schemas.microsoft.com/office/drawing/2014/main" xmlns="" val="20000"/>
                    </a:ext>
                  </a:extLst>
                </a:gridCol>
                <a:gridCol w="2561204">
                  <a:extLst>
                    <a:ext uri="{9D8B030D-6E8A-4147-A177-3AD203B41FA5}">
                      <a16:colId xmlns:a16="http://schemas.microsoft.com/office/drawing/2014/main" xmlns="" val="20001"/>
                    </a:ext>
                  </a:extLst>
                </a:gridCol>
                <a:gridCol w="6651172">
                  <a:extLst>
                    <a:ext uri="{9D8B030D-6E8A-4147-A177-3AD203B41FA5}">
                      <a16:colId xmlns:a16="http://schemas.microsoft.com/office/drawing/2014/main" xmlns=""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2016.09.28</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使用指定的金额买入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a:t>
            </a:r>
            <a:r>
              <a:rPr lang="zh-CN" altLang="en-US" sz="1600" dirty="0" smtClean="0">
                <a:solidFill>
                  <a:schemeClr val="bg1"/>
                </a:solidFill>
                <a:latin typeface="Yuanti SC Light" charset="-122"/>
                <a:ea typeface="Yuanti SC Light" charset="-122"/>
                <a:cs typeface="Yuanti SC Light" charset="-122"/>
              </a:rPr>
              <a:t>，正数</a:t>
            </a:r>
            <a:r>
              <a:rPr lang="zh-CN" altLang="en-US" sz="1600" dirty="0">
                <a:solidFill>
                  <a:schemeClr val="bg1"/>
                </a:solidFill>
                <a:latin typeface="Yuanti SC Light" charset="-122"/>
                <a:ea typeface="Yuanti SC Light" charset="-122"/>
                <a:cs typeface="Yuanti SC Light" charset="-122"/>
              </a:rPr>
              <a:t>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。当提交</a:t>
            </a:r>
            <a:r>
              <a:rPr lang="zh-CN" altLang="en-US" sz="1600" dirty="0">
                <a:solidFill>
                  <a:schemeClr val="bg1"/>
                </a:solidFill>
                <a:latin typeface="Yuanti SC Light" charset="-122"/>
                <a:ea typeface="Yuanti SC Light" charset="-122"/>
                <a:cs typeface="Yuanti SC Light" charset="-122"/>
              </a:rPr>
              <a:t>一个卖单时，该方法代表的意义</a:t>
            </a:r>
            <a:r>
              <a:rPr lang="zh-CN" altLang="en-US" sz="1600" dirty="0" smtClean="0">
                <a:solidFill>
                  <a:schemeClr val="bg1"/>
                </a:solidFill>
                <a:latin typeface="Yuanti SC Light" charset="-122"/>
                <a:ea typeface="Yuanti SC Light" charset="-122"/>
                <a:cs typeface="Yuanti SC Light" charset="-122"/>
              </a:rPr>
              <a:t>是通过</a:t>
            </a:r>
            <a:r>
              <a:rPr lang="zh-CN" altLang="en-US" sz="1600" dirty="0">
                <a:solidFill>
                  <a:schemeClr val="bg1"/>
                </a:solidFill>
                <a:latin typeface="Yuanti SC Light" charset="-122"/>
                <a:ea typeface="Yuanti SC Light" charset="-122"/>
                <a:cs typeface="Yuanti SC Light" charset="-122"/>
              </a:rPr>
              <a:t>卖出该股票套现的金额。如果金额超出</a:t>
            </a:r>
            <a:r>
              <a:rPr lang="zh-CN" altLang="en-US" sz="1600" dirty="0" smtClean="0">
                <a:solidFill>
                  <a:schemeClr val="bg1"/>
                </a:solidFill>
                <a:latin typeface="Yuanti SC Light" charset="-122"/>
                <a:ea typeface="Yuanti SC Light" charset="-122"/>
                <a:cs typeface="Yuanti SC Light" charset="-122"/>
              </a:rPr>
              <a:t>了所</a:t>
            </a:r>
            <a:r>
              <a:rPr lang="zh-CN" altLang="en-US" sz="1600" dirty="0">
                <a:solidFill>
                  <a:schemeClr val="bg1"/>
                </a:solidFill>
                <a:latin typeface="Yuanti SC Light" charset="-122"/>
                <a:ea typeface="Yuanti SC Light" charset="-122"/>
                <a:cs typeface="Yuanti SC Light" charset="-122"/>
              </a:rPr>
              <a:t>持有股票的价值</a:t>
            </a:r>
            <a:r>
              <a:rPr lang="zh-CN" altLang="en-US" sz="1600" dirty="0" smtClean="0">
                <a:solidFill>
                  <a:schemeClr val="bg1"/>
                </a:solidFill>
                <a:latin typeface="Yuanti SC Light" charset="-122"/>
                <a:ea typeface="Yuanti SC Light" charset="-122"/>
                <a:cs typeface="Yuanti SC Light" charset="-122"/>
              </a:rPr>
              <a:t>，将</a:t>
            </a:r>
            <a:r>
              <a:rPr lang="zh-CN" altLang="en-US" sz="1600" dirty="0">
                <a:solidFill>
                  <a:schemeClr val="bg1"/>
                </a:solidFill>
                <a:latin typeface="Yuanti SC Light" charset="-122"/>
                <a:ea typeface="Yuanti SC Light" charset="-122"/>
                <a:cs typeface="Yuanti SC Light" charset="-122"/>
              </a:rPr>
              <a:t>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a:t>
            </a:r>
            <a:r>
              <a:rPr lang="zh-CN" altLang="en-US" sz="1600" dirty="0" smtClean="0">
                <a:solidFill>
                  <a:schemeClr val="bg1"/>
                </a:solidFill>
                <a:latin typeface="Yuanti SC Light" charset="-122"/>
                <a:ea typeface="Yuanti SC Light" charset="-122"/>
                <a:cs typeface="Yuanti SC Light" charset="-122"/>
              </a:rPr>
              <a:t>，注意：这个</a:t>
            </a:r>
            <a:r>
              <a:rPr lang="zh-CN" altLang="en-US" sz="1600" dirty="0">
                <a:solidFill>
                  <a:schemeClr val="bg1"/>
                </a:solidFill>
                <a:latin typeface="Yuanti SC Light" charset="-122"/>
                <a:ea typeface="Yuanti SC Light" charset="-122"/>
                <a:cs typeface="Yuanti SC Light" charset="-122"/>
              </a:rPr>
              <a:t>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Context</a:t>
            </a:r>
            <a:endParaRPr lang="zh-CN" altLang="en-US"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33961066"/>
              </p:ext>
            </p:extLst>
          </p:nvPr>
        </p:nvGraphicFramePr>
        <p:xfrm>
          <a:off x="485323" y="1489667"/>
          <a:ext cx="7545494" cy="1531620"/>
        </p:xfrm>
        <a:graphic>
          <a:graphicData uri="http://schemas.openxmlformats.org/drawingml/2006/table">
            <a:tbl>
              <a:tblPr firstRow="1" bandRow="1">
                <a:tableStyleId>{C083E6E3-FA7D-4D7B-A595-EF9225AFEA82}</a:tableStyleId>
              </a:tblPr>
              <a:tblGrid>
                <a:gridCol w="1239564">
                  <a:extLst>
                    <a:ext uri="{9D8B030D-6E8A-4147-A177-3AD203B41FA5}">
                      <a16:colId xmlns="" xmlns:a16="http://schemas.microsoft.com/office/drawing/2014/main" val="20000"/>
                    </a:ext>
                  </a:extLst>
                </a:gridCol>
                <a:gridCol w="1239564"/>
                <a:gridCol w="2533183">
                  <a:extLst>
                    <a:ext uri="{9D8B030D-6E8A-4147-A177-3AD203B41FA5}">
                      <a16:colId xmlns="" xmlns:a16="http://schemas.microsoft.com/office/drawing/2014/main" val="20001"/>
                    </a:ext>
                  </a:extLst>
                </a:gridCol>
                <a:gridCol w="2533183"/>
              </a:tblGrid>
              <a:tr h="162565">
                <a:tc gridSpan="4">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400" b="0" i="0" dirty="0" smtClean="0">
                          <a:solidFill>
                            <a:srgbClr val="0087FF"/>
                          </a:solidFill>
                          <a:latin typeface="Yuanti SC" charset="-122"/>
                          <a:ea typeface="Yuanti SC" charset="-122"/>
                          <a:cs typeface="Yuanti SC" charset="-122"/>
                        </a:rPr>
                        <a:t>context</a:t>
                      </a:r>
                      <a:endParaRPr lang="en-US" sz="14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hMerge="1">
                  <a:txBody>
                    <a:bodyPr/>
                    <a:lstStyle/>
                    <a:p>
                      <a:pPr algn="l"/>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含义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benchmark</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chemeClr val="bg1"/>
                          </a:solidFill>
                          <a:latin typeface="Yuanti SC Light" charset="-122"/>
                          <a:ea typeface="Yuanti SC Light" charset="-122"/>
                          <a:cs typeface="Yuanti SC Light" charset="-122"/>
                        </a:rPr>
                        <a:t>str</a:t>
                      </a:r>
                      <a:endParaRPr lang="en-US" altLang="zh-CN" sz="9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策略对比的参考基准</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默认是沪深</a:t>
                      </a:r>
                      <a:r>
                        <a:rPr lang="en-US" altLang="zh-CN" sz="900" kern="1200" dirty="0" smtClean="0">
                          <a:solidFill>
                            <a:schemeClr val="bg1"/>
                          </a:solidFill>
                          <a:latin typeface="Yuanti SC Light" charset="-122"/>
                          <a:ea typeface="Yuanti SC Light" charset="-122"/>
                          <a:cs typeface="Yuanti SC Light" charset="-122"/>
                        </a:rPr>
                        <a:t>300</a:t>
                      </a:r>
                      <a:r>
                        <a:rPr lang="zh-CN" altLang="en-US" sz="900" kern="1200" dirty="0" smtClean="0">
                          <a:solidFill>
                            <a:schemeClr val="bg1"/>
                          </a:solidFill>
                          <a:latin typeface="Yuanti SC Light" charset="-122"/>
                          <a:ea typeface="Yuanti SC Light" charset="-122"/>
                          <a:cs typeface="Yuanti SC Light" charset="-122"/>
                        </a:rPr>
                        <a:t>指数</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short_selling_allowed</a:t>
                      </a:r>
                      <a:endParaRPr lang="en-US" altLang="zh-CN" sz="9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bool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是否允许卖空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默认不允许卖空</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slippage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滑点</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commission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佣金费率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now</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date</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当前时间</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310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run_daily</a:t>
            </a:r>
            <a:r>
              <a:rPr lang="zh-CN" altLang="en-US" dirty="0" smtClean="0">
                <a:solidFill>
                  <a:srgbClr val="FFFF00"/>
                </a:solidFill>
                <a:latin typeface="Yuanti SC Light" charset="-122"/>
                <a:ea typeface="Yuanti SC Light" charset="-122"/>
                <a:cs typeface="Yuanti SC Light" charset="-122"/>
              </a:rPr>
              <a:t> 方法（每天运行某一方法一次）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run_daily</a:t>
            </a:r>
            <a:r>
              <a:rPr lang="en-US" altLang="zh-CN" sz="1600" dirty="0">
                <a:solidFill>
                  <a:srgbClr val="FFFF00"/>
                </a:solidFill>
                <a:latin typeface="Yuanti SC Light" charset="-122"/>
                <a:ea typeface="Yuanti SC Light" charset="-122"/>
                <a:cs typeface="Yuanti SC Light" charset="-122"/>
              </a:rPr>
              <a:t>(function)</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每日运行一次指定的函数，只能在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内调用，在</a:t>
            </a:r>
            <a:r>
              <a:rPr lang="zh-CN" altLang="en-US" sz="1600" dirty="0">
                <a:solidFill>
                  <a:schemeClr val="bg1"/>
                </a:solidFill>
                <a:latin typeface="Yuanti SC Light" charset="-122"/>
                <a:ea typeface="Yuanti SC Light" charset="-122"/>
                <a:cs typeface="Yuanti SC Light" charset="-122"/>
              </a:rPr>
              <a:t>其对应时间点的</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之后执行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18264167"/>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2466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3943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run_weekly</a:t>
            </a:r>
            <a:r>
              <a:rPr lang="zh-CN" altLang="en-US" sz="1600" dirty="0" smtClean="0">
                <a:solidFill>
                  <a:srgbClr val="FFFF00"/>
                </a:solidFill>
                <a:latin typeface="Yuanti SC Light" charset="-122"/>
                <a:ea typeface="Yuanti SC Light" charset="-122"/>
                <a:cs typeface="Yuanti SC Light" charset="-122"/>
              </a:rPr>
              <a:t> 方法</a:t>
            </a:r>
            <a:r>
              <a:rPr lang="zh-CN" altLang="en-US" sz="1600" dirty="0">
                <a:solidFill>
                  <a:srgbClr val="FFFF00"/>
                </a:solidFill>
                <a:latin typeface="Yuanti SC Light" charset="-122"/>
                <a:ea typeface="Yuanti SC Light" charset="-122"/>
                <a:cs typeface="Yuanti SC Light" charset="-122"/>
              </a:rPr>
              <a:t>（</a:t>
            </a:r>
            <a:r>
              <a:rPr lang="zh-CN" altLang="en-US" sz="1600" dirty="0" smtClean="0">
                <a:solidFill>
                  <a:srgbClr val="FFFF00"/>
                </a:solidFill>
                <a:latin typeface="Yuanti SC Light" charset="-122"/>
                <a:ea typeface="Yuanti SC Light" charset="-122"/>
                <a:cs typeface="Yuanti SC Light" charset="-122"/>
              </a:rPr>
              <a:t>每周运行</a:t>
            </a:r>
            <a:r>
              <a:rPr lang="zh-CN" altLang="en-US" sz="1600" dirty="0">
                <a:solidFill>
                  <a:srgbClr val="FFFF00"/>
                </a:solidFill>
                <a:latin typeface="Yuanti SC Light" charset="-122"/>
                <a:ea typeface="Yuanti SC Light" charset="-122"/>
                <a:cs typeface="Yuanti SC Light" charset="-122"/>
              </a:rPr>
              <a:t>某一</a:t>
            </a:r>
            <a:r>
              <a:rPr lang="zh-CN" altLang="en-US" sz="1600" dirty="0" smtClean="0">
                <a:solidFill>
                  <a:srgbClr val="FFFF00"/>
                </a:solidFill>
                <a:latin typeface="Yuanti SC Light" charset="-122"/>
                <a:ea typeface="Yuanti SC Light" charset="-122"/>
                <a:cs typeface="Yuanti SC Light" charset="-122"/>
              </a:rPr>
              <a:t>方法一次）</a:t>
            </a:r>
            <a:endParaRPr lang="zh-CN" altLang="en-US" sz="1600" dirty="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run_weekly</a:t>
            </a:r>
            <a:r>
              <a:rPr lang="en-US" altLang="zh-CN" sz="1600" dirty="0">
                <a:solidFill>
                  <a:srgbClr val="FFFF00"/>
                </a:solidFill>
                <a:latin typeface="Yuanti SC Light" charset="-122"/>
                <a:ea typeface="Yuanti SC Light" charset="-122"/>
                <a:cs typeface="Yuanti SC Light" charset="-122"/>
              </a:rPr>
              <a:t>(function, weekday=x, </a:t>
            </a:r>
            <a:r>
              <a:rPr lang="en-US" altLang="zh-CN" sz="1600" dirty="0" err="1">
                <a:solidFill>
                  <a:srgbClr val="FFFF00"/>
                </a:solidFill>
                <a:latin typeface="Yuanti SC Light" charset="-122"/>
                <a:ea typeface="Yuanti SC Light" charset="-122"/>
                <a:cs typeface="Yuanti SC Light" charset="-122"/>
              </a:rPr>
              <a:t>tradingday</a:t>
            </a:r>
            <a:r>
              <a:rPr lang="en-US" altLang="zh-CN" sz="1600" dirty="0">
                <a:solidFill>
                  <a:srgbClr val="FFFF00"/>
                </a:solidFill>
                <a:latin typeface="Yuanti SC Light" charset="-122"/>
                <a:ea typeface="Yuanti SC Light" charset="-122"/>
                <a:cs typeface="Yuanti SC Light" charset="-122"/>
              </a:rPr>
              <a:t>=t)</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每周运行一次指定的函数，只能在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中的负数表示倒数。</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表示交易日。如某周只有四个交易日，则此周的</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表示同一天。</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weekday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不能同时使用。</a:t>
            </a: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1243272"/>
              </p:ext>
            </p:extLst>
          </p:nvPr>
        </p:nvGraphicFramePr>
        <p:xfrm>
          <a:off x="486173" y="3790109"/>
          <a:ext cx="8725707" cy="8839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每周指定时间运行。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weekday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1~5 </a:t>
                      </a:r>
                      <a:r>
                        <a:rPr lang="zh-CN" altLang="en-US" sz="1000" b="0" i="0" smtClean="0">
                          <a:solidFill>
                            <a:srgbClr val="FFFF00"/>
                          </a:solidFill>
                          <a:latin typeface="Yuanti SC" charset="-122"/>
                          <a:ea typeface="Yuanti SC" charset="-122"/>
                          <a:cs typeface="Yuanti SC" charset="-122"/>
                        </a:rPr>
                        <a:t>分别代表周一至周五，用户必须指定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[-5,1],[1,5]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代表每周倒数第一个交易日，用户可以不填写</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608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19" name="文本框 18"/>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739761"/>
            <a:ext cx="6216441" cy="87714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米筐研究</a:t>
            </a:r>
            <a:endParaRPr lang="zh-CN" altLang="en-US"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run_monthly</a:t>
            </a:r>
            <a:r>
              <a:rPr lang="zh-CN" altLang="en-US" dirty="0" smtClean="0">
                <a:solidFill>
                  <a:srgbClr val="FFFF00"/>
                </a:solidFill>
                <a:latin typeface="Yuanti SC Light" charset="-122"/>
                <a:ea typeface="Yuanti SC Light" charset="-122"/>
                <a:cs typeface="Yuanti SC Light" charset="-122"/>
              </a:rPr>
              <a:t> 方法（每月运行某一方法一次）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每月运行一次指定的函数，只能在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77235421"/>
              </p:ext>
            </p:extLst>
          </p:nvPr>
        </p:nvGraphicFramePr>
        <p:xfrm>
          <a:off x="486173" y="2928716"/>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[-23,1], [1,23]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代表每月倒数第一个交易日，用户必须指定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95969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6287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做定时间运行</a:t>
            </a:r>
            <a:r>
              <a:rPr lang="zh-CN" altLang="en-US" sz="1600" dirty="0" smtClean="0">
                <a:solidFill>
                  <a:schemeClr val="bg1"/>
                </a:solidFill>
                <a:latin typeface="Yuanti SC Light" charset="-122"/>
                <a:ea typeface="Yuanti SC Light" charset="-122"/>
                <a:cs typeface="Yuanti SC Light" charset="-122"/>
              </a:rPr>
              <a:t>，如</a:t>
            </a:r>
            <a:r>
              <a:rPr lang="zh-CN" altLang="en-US" sz="1600" dirty="0">
                <a:solidFill>
                  <a:schemeClr val="bg1"/>
                </a:solidFill>
                <a:latin typeface="Yuanti SC Light" charset="-122"/>
                <a:ea typeface="Yuanti SC Light" charset="-122"/>
                <a:cs typeface="Yuanti SC Light" charset="-122"/>
              </a:rPr>
              <a:t>在每天开盘后的一小时后或一分钟后定时运行</a:t>
            </a:r>
            <a:r>
              <a:rPr lang="zh-CN" altLang="en-US" sz="1600" dirty="0" smtClean="0">
                <a:solidFill>
                  <a:schemeClr val="bg1"/>
                </a:solidFill>
                <a:latin typeface="Yuanti SC Light" charset="-122"/>
                <a:ea typeface="Yuanti SC Light" charset="-122"/>
                <a:cs typeface="Yuanti SC Light" charset="-122"/>
              </a:rPr>
              <a:t>，有</a:t>
            </a:r>
            <a:r>
              <a:rPr lang="zh-CN" altLang="en-US" sz="1600" dirty="0">
                <a:solidFill>
                  <a:schemeClr val="bg1"/>
                </a:solidFill>
                <a:latin typeface="Yuanti SC Light" charset="-122"/>
                <a:ea typeface="Yuanti SC Light" charset="-122"/>
                <a:cs typeface="Yuanti SC Light" charset="-122"/>
              </a:rPr>
              <a:t>很多种</a:t>
            </a:r>
            <a:r>
              <a:rPr lang="zh-CN" altLang="en-US" sz="1600" dirty="0" smtClean="0">
                <a:solidFill>
                  <a:schemeClr val="bg1"/>
                </a:solidFill>
                <a:latin typeface="Yuanti SC Light" charset="-122"/>
                <a:ea typeface="Yuanti SC Light" charset="-122"/>
                <a:cs typeface="Yuanti SC Light" charset="-122"/>
              </a:rPr>
              <a:t>组合达到各种定时运行目的。使用方法</a:t>
            </a:r>
            <a:r>
              <a:rPr lang="zh-CN" altLang="en-US" sz="1600" dirty="0">
                <a:solidFill>
                  <a:schemeClr val="bg1"/>
                </a:solidFill>
                <a:latin typeface="Yuanti SC Light" charset="-122"/>
                <a:ea typeface="Yuanti SC Light" charset="-122"/>
                <a:cs typeface="Yuanti SC Light" charset="-122"/>
              </a:rPr>
              <a:t>是和上面的</a:t>
            </a:r>
            <a:r>
              <a:rPr lang="en-US" altLang="zh-CN" sz="1600" dirty="0" err="1">
                <a:solidFill>
                  <a:schemeClr val="bg1"/>
                </a:solidFill>
                <a:latin typeface="Yuanti SC Light" charset="-122"/>
                <a:ea typeface="Yuanti SC Light" charset="-122"/>
                <a:cs typeface="Yuanti SC Light" charset="-122"/>
              </a:rPr>
              <a:t>scheduler.run_daily,scheduler.run_weekly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scheduler.run_monthly</a:t>
            </a:r>
            <a:r>
              <a:rPr lang="zh-CN" altLang="en-US" sz="1600" dirty="0">
                <a:solidFill>
                  <a:schemeClr val="bg1"/>
                </a:solidFill>
                <a:latin typeface="Yuanti SC Light" charset="-122"/>
                <a:ea typeface="Yuanti SC Light" charset="-122"/>
                <a:cs typeface="Yuanti SC Light" charset="-122"/>
              </a:rPr>
              <a:t>进行组合加入</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来一起</a:t>
            </a:r>
            <a:r>
              <a:rPr lang="zh-CN" altLang="en-US" sz="1600" dirty="0" smtClean="0">
                <a:solidFill>
                  <a:schemeClr val="bg1"/>
                </a:solidFill>
                <a:latin typeface="Yuanti SC Light" charset="-122"/>
                <a:ea typeface="Yuanti SC Light" charset="-122"/>
                <a:cs typeface="Yuanti SC Light" charset="-122"/>
              </a:rPr>
              <a:t>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使用</a:t>
            </a:r>
            <a:r>
              <a:rPr lang="en-US" altLang="zh-CN" sz="1400" dirty="0" err="1">
                <a:solidFill>
                  <a:schemeClr val="bg1"/>
                </a:solidFill>
                <a:latin typeface="Yuanti SC Light" charset="-122"/>
                <a:ea typeface="Yuanti SC Light" charset="-122"/>
                <a:cs typeface="Yuanti SC Light" charset="-122"/>
              </a:rPr>
              <a:t>time_rule</a:t>
            </a:r>
            <a:r>
              <a:rPr lang="zh-CN" altLang="en-US" sz="1400" dirty="0">
                <a:solidFill>
                  <a:schemeClr val="bg1"/>
                </a:solidFill>
                <a:latin typeface="Yuanti SC Light" charset="-122"/>
                <a:ea typeface="Yuanti SC Light" charset="-122"/>
                <a:cs typeface="Yuanti SC Light" charset="-122"/>
              </a:rPr>
              <a:t>定时运行只会在分钟级别回测和实时模拟交易中有定义的效果，在日回测中只会默认依然在该天</a:t>
            </a:r>
            <a:r>
              <a:rPr lang="zh-CN" altLang="en-US" sz="1400" dirty="0" smtClean="0">
                <a:solidFill>
                  <a:schemeClr val="bg1"/>
                </a:solidFill>
                <a:latin typeface="Yuanti SC Light" charset="-122"/>
                <a:ea typeface="Yuanti SC Light" charset="-122"/>
                <a:cs typeface="Yuanti SC Light" charset="-122"/>
              </a:rPr>
              <a:t>运行。</a:t>
            </a:r>
            <a:endParaRPr lang="zh-CN" altLang="en-US" sz="14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在分钟回测中如未指定</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则默认在开盘后一分钟运行</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a:t>
            </a:r>
            <a:r>
              <a:rPr lang="en-US" altLang="zh-CN" sz="1400" dirty="0">
                <a:solidFill>
                  <a:schemeClr val="bg1"/>
                </a:solidFill>
                <a:latin typeface="Yuanti SC Light" charset="-122"/>
                <a:ea typeface="Yuanti SC Light" charset="-122"/>
                <a:cs typeface="Yuanti SC Light" charset="-122"/>
              </a:rPr>
              <a:t>09:31</a:t>
            </a:r>
            <a:r>
              <a:rPr lang="zh-CN" altLang="en-US" sz="1400" dirty="0">
                <a:solidFill>
                  <a:schemeClr val="bg1"/>
                </a:solidFill>
                <a:latin typeface="Yuanti SC Light" charset="-122"/>
                <a:ea typeface="Yuanti SC Light" charset="-122"/>
                <a:cs typeface="Yuanti SC Light" charset="-122"/>
              </a:rPr>
              <a:t>分。</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如果两个</a:t>
            </a:r>
            <a:r>
              <a:rPr lang="en-US" altLang="zh-CN" sz="1400" dirty="0">
                <a:solidFill>
                  <a:schemeClr val="bg1"/>
                </a:solidFill>
                <a:latin typeface="Yuanti SC Light" charset="-122"/>
                <a:ea typeface="Yuanti SC Light" charset="-122"/>
                <a:cs typeface="Yuanti SC Light" charset="-122"/>
              </a:rPr>
              <a:t>schedule</a:t>
            </a:r>
            <a:r>
              <a:rPr lang="zh-CN" altLang="en-US" sz="1400" dirty="0">
                <a:solidFill>
                  <a:schemeClr val="bg1"/>
                </a:solidFill>
                <a:latin typeface="Yuanti SC Light" charset="-122"/>
                <a:ea typeface="Yuanti SC Light" charset="-122"/>
                <a:cs typeface="Yuanti SC Light" charset="-122"/>
              </a:rPr>
              <a:t>，分别使用</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与</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规则，但规则触发时间在同一时刻，则</a:t>
            </a:r>
            <a:r>
              <a:rPr lang="en-US" altLang="zh-CN" sz="1400" dirty="0" err="1">
                <a:solidFill>
                  <a:schemeClr val="bg1"/>
                </a:solidFill>
                <a:latin typeface="Yuanti SC Light" charset="-122"/>
                <a:ea typeface="Yuanti SC Light" charset="-122"/>
                <a:cs typeface="Yuanti SC Light" charset="-122"/>
              </a:rPr>
              <a:t>market_open</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一定在</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前执行。</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目前暂不支持开盘交易</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 </a:t>
            </a:r>
            <a:r>
              <a:rPr lang="en-US" altLang="zh-CN" sz="1400" dirty="0">
                <a:solidFill>
                  <a:schemeClr val="bg1"/>
                </a:solidFill>
                <a:latin typeface="Yuanti SC Light" charset="-122"/>
                <a:ea typeface="Yuanti SC Light" charset="-122"/>
                <a:cs typeface="Yuanti SC Light" charset="-122"/>
              </a:rPr>
              <a:t>09:30</a:t>
            </a:r>
            <a:r>
              <a:rPr lang="zh-CN" altLang="en-US" sz="1400" dirty="0">
                <a:solidFill>
                  <a:schemeClr val="bg1"/>
                </a:solidFill>
                <a:latin typeface="Yuanti SC Light" charset="-122"/>
                <a:ea typeface="Yuanti SC Light" charset="-122"/>
                <a:cs typeface="Yuanti SC Light" charset="-122"/>
              </a:rPr>
              <a:t>分交易</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所以</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(minute=0) </a:t>
            </a:r>
            <a:r>
              <a:rPr lang="zh-CN" altLang="en-US" sz="1400" dirty="0">
                <a:solidFill>
                  <a:schemeClr val="bg1"/>
                </a:solidFill>
                <a:latin typeface="Yuanti SC Light" charset="-122"/>
                <a:ea typeface="Yuanti SC Light" charset="-122"/>
                <a:cs typeface="Yuanti SC Light" charset="-122"/>
              </a:rPr>
              <a:t>和</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(hour=0) </a:t>
            </a:r>
            <a:r>
              <a:rPr lang="zh-CN" altLang="en-US" sz="1400" dirty="0">
                <a:solidFill>
                  <a:schemeClr val="bg1"/>
                </a:solidFill>
                <a:latin typeface="Yuanti SC Light" charset="-122"/>
                <a:ea typeface="Yuanti SC Light" charset="-122"/>
                <a:cs typeface="Yuanti SC Light" charset="-122"/>
              </a:rPr>
              <a:t>将不会触发任何事件。</a:t>
            </a:r>
          </a:p>
          <a:p>
            <a:pPr marL="285750" indent="-285750">
              <a:buFont typeface="Arial" charset="0"/>
              <a:buChar char="•"/>
            </a:pP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(minute=120)</a:t>
            </a:r>
            <a:r>
              <a:rPr lang="zh-CN" altLang="en-US" sz="1400" dirty="0">
                <a:solidFill>
                  <a:schemeClr val="bg1"/>
                </a:solidFill>
                <a:latin typeface="Yuanti SC Light" charset="-122"/>
                <a:ea typeface="Yuanti SC Light" charset="-122"/>
                <a:cs typeface="Yuanti SC Light" charset="-122"/>
              </a:rPr>
              <a:t>将在</a:t>
            </a:r>
            <a:r>
              <a:rPr lang="en-US" altLang="zh-CN" sz="1400" dirty="0">
                <a:solidFill>
                  <a:schemeClr val="bg1"/>
                </a:solidFill>
                <a:latin typeface="Yuanti SC Light" charset="-122"/>
                <a:ea typeface="Yuanti SC Light" charset="-122"/>
                <a:cs typeface="Yuanti SC Light" charset="-122"/>
              </a:rPr>
              <a:t>11:30</a:t>
            </a:r>
            <a:r>
              <a:rPr lang="zh-CN" altLang="en-US" sz="1400" dirty="0">
                <a:solidFill>
                  <a:schemeClr val="bg1"/>
                </a:solidFill>
                <a:latin typeface="Yuanti SC Light" charset="-122"/>
                <a:ea typeface="Yuanti SC Light" charset="-122"/>
                <a:cs typeface="Yuanti SC Light" charset="-122"/>
              </a:rPr>
              <a:t>执行， </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(minute=121)</a:t>
            </a:r>
            <a:r>
              <a:rPr lang="zh-CN" altLang="en-US" sz="1400" dirty="0">
                <a:solidFill>
                  <a:schemeClr val="bg1"/>
                </a:solidFill>
                <a:latin typeface="Yuanti SC Light" charset="-122"/>
                <a:ea typeface="Yuanti SC Light" charset="-122"/>
                <a:cs typeface="Yuanti SC Light" charset="-122"/>
              </a:rPr>
              <a:t>在</a:t>
            </a:r>
            <a:r>
              <a:rPr lang="en-US" altLang="zh-CN" sz="1400" dirty="0">
                <a:solidFill>
                  <a:schemeClr val="bg1"/>
                </a:solidFill>
                <a:latin typeface="Yuanti SC Light" charset="-122"/>
                <a:ea typeface="Yuanti SC Light" charset="-122"/>
                <a:cs typeface="Yuanti SC Light" charset="-122"/>
              </a:rPr>
              <a:t>13:01</a:t>
            </a:r>
            <a:r>
              <a:rPr lang="zh-CN" altLang="en-US" sz="1400" dirty="0">
                <a:solidFill>
                  <a:schemeClr val="bg1"/>
                </a:solidFill>
                <a:latin typeface="Yuanti SC Light" charset="-122"/>
                <a:ea typeface="Yuanti SC Light" charset="-122"/>
                <a:cs typeface="Yuanti SC Light" charset="-122"/>
              </a:rPr>
              <a:t>执行，中午休市的区间会被忽略。</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95070416"/>
              </p:ext>
            </p:extLst>
          </p:nvPr>
        </p:nvGraphicFramePr>
        <p:xfrm>
          <a:off x="486173" y="4331842"/>
          <a:ext cx="9910158" cy="594360"/>
        </p:xfrm>
        <a:graphic>
          <a:graphicData uri="http://schemas.openxmlformats.org/drawingml/2006/table">
            <a:tbl>
              <a:tblPr firstRow="1" bandRow="1">
                <a:tableStyleId>{C083E6E3-FA7D-4D7B-A595-EF9225AFEA82}</a:tableStyleId>
              </a:tblPr>
              <a:tblGrid>
                <a:gridCol w="2048305">
                  <a:extLst>
                    <a:ext uri="{9D8B030D-6E8A-4147-A177-3AD203B41FA5}">
                      <a16:colId xmlns:a16="http://schemas.microsoft.com/office/drawing/2014/main" xmlns="" val="20000"/>
                    </a:ext>
                  </a:extLst>
                </a:gridCol>
                <a:gridCol w="1391479">
                  <a:extLst>
                    <a:ext uri="{9D8B030D-6E8A-4147-A177-3AD203B41FA5}">
                      <a16:colId xmlns:a16="http://schemas.microsoft.com/office/drawing/2014/main" xmlns="" val="20001"/>
                    </a:ext>
                  </a:extLst>
                </a:gridCol>
                <a:gridCol w="647037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time_rule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en-US" altLang="zh-CN" sz="1000" b="0" i="0" dirty="0" err="1" smtClean="0">
                          <a:solidFill>
                            <a:srgbClr val="FFFF00"/>
                          </a:solidFill>
                          <a:latin typeface="Yuanti SC" charset="-122"/>
                          <a:ea typeface="Yuanti SC" charset="-122"/>
                          <a:cs typeface="Yuanti SC" charset="-122"/>
                        </a:rPr>
                        <a:t>market_close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定时具体几点几分运行某个函数。这个可以设置为</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开市后多久运行或</a:t>
                      </a:r>
                      <a:r>
                        <a:rPr lang="en-US" altLang="zh-CN" sz="1000" b="0" i="0" dirty="0" err="1" smtClean="0">
                          <a:solidFill>
                            <a:srgbClr val="FFFF00"/>
                          </a:solidFill>
                          <a:latin typeface="Yuanti SC" charset="-122"/>
                          <a:ea typeface="Yuanti SC" charset="-122"/>
                          <a:cs typeface="Yuanti SC" charset="-122"/>
                        </a:rPr>
                        <a:t>market_close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闭市前多久运行。如果不设置</a:t>
                      </a:r>
                      <a:r>
                        <a:rPr lang="en-US" altLang="zh-CN" sz="1000" b="0" i="0" dirty="0" err="1" smtClean="0">
                          <a:solidFill>
                            <a:srgbClr val="FFFF00"/>
                          </a:solidFill>
                          <a:latin typeface="Yuanti SC" charset="-122"/>
                          <a:ea typeface="Yuanti SC" charset="-122"/>
                          <a:cs typeface="Yuanti SC" charset="-122"/>
                        </a:rPr>
                        <a:t>time_rule</a:t>
                      </a:r>
                      <a:r>
                        <a:rPr lang="zh-CN" altLang="en-US" sz="1000" b="0" i="0" dirty="0" smtClean="0">
                          <a:solidFill>
                            <a:srgbClr val="FFFF00"/>
                          </a:solidFill>
                          <a:latin typeface="Yuanti SC" charset="-122"/>
                          <a:ea typeface="Yuanti SC" charset="-122"/>
                          <a:cs typeface="Yuanti SC" charset="-122"/>
                        </a:rPr>
                        <a:t>默认的值是开市后一分钟运行。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120648344"/>
              </p:ext>
            </p:extLst>
          </p:nvPr>
        </p:nvGraphicFramePr>
        <p:xfrm>
          <a:off x="486173" y="5092953"/>
          <a:ext cx="9910157" cy="967740"/>
        </p:xfrm>
        <a:graphic>
          <a:graphicData uri="http://schemas.openxmlformats.org/drawingml/2006/table">
            <a:tbl>
              <a:tblPr firstRow="1" bandRow="1">
                <a:tableStyleId>{C083E6E3-FA7D-4D7B-A595-EF9225AFEA82}</a:tableStyleId>
              </a:tblPr>
              <a:tblGrid>
                <a:gridCol w="2058244">
                  <a:extLst>
                    <a:ext uri="{9D8B030D-6E8A-4147-A177-3AD203B41FA5}">
                      <a16:colId xmlns:a16="http://schemas.microsoft.com/office/drawing/2014/main" xmlns="" val="20000"/>
                    </a:ext>
                  </a:extLst>
                </a:gridCol>
                <a:gridCol w="1381540">
                  <a:extLst>
                    <a:ext uri="{9D8B030D-6E8A-4147-A177-3AD203B41FA5}">
                      <a16:colId xmlns:a16="http://schemas.microsoft.com/office/drawing/2014/main" xmlns="" val="20001"/>
                    </a:ext>
                  </a:extLst>
                </a:gridCol>
                <a:gridCol w="6470373"/>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martet_open</a:t>
                      </a:r>
                      <a:r>
                        <a:rPr lang="en-US" altLang="zh-CN" sz="1000" b="0" i="0" dirty="0" smtClean="0">
                          <a:solidFill>
                            <a:schemeClr val="bg1"/>
                          </a:solidFill>
                          <a:latin typeface="Yuanti SC" charset="-122"/>
                          <a:ea typeface="Yuanti SC" charset="-122"/>
                          <a:cs typeface="Yuanti SC" charset="-122"/>
                        </a:rPr>
                        <a:t> /</a:t>
                      </a:r>
                      <a:r>
                        <a:rPr lang="en-US" altLang="zh-CN" sz="1000" b="0" i="0" dirty="0" err="1" smtClean="0">
                          <a:solidFill>
                            <a:schemeClr val="bg1"/>
                          </a:solidFill>
                          <a:latin typeface="Yuanti SC" charset="-122"/>
                          <a:ea typeface="Yuanti SC" charset="-122"/>
                          <a:cs typeface="Yuanti SC" charset="-122"/>
                        </a:rPr>
                        <a:t>market_close</a:t>
                      </a:r>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hour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r>
                        <a:rPr lang="en-US" altLang="zh-CN" sz="1000" b="0" i="0" dirty="0" smtClean="0">
                          <a:solidFill>
                            <a:srgbClr val="FFFF00"/>
                          </a:solidFill>
                          <a:latin typeface="Yuanti SC" charset="-122"/>
                          <a:ea typeface="Yuanti SC" charset="-122"/>
                          <a:cs typeface="Yuanti SC" charset="-122"/>
                        </a:rPr>
                        <a:t> - option [0,4]</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前第多少小时执行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股票的交易时间为</a:t>
                      </a:r>
                      <a:r>
                        <a:rPr lang="en-US" altLang="zh-CN" sz="1000" b="0" i="0" dirty="0" smtClean="0">
                          <a:solidFill>
                            <a:srgbClr val="FFFF00"/>
                          </a:solidFill>
                          <a:latin typeface="Yuanti SC" charset="-122"/>
                          <a:ea typeface="Yuanti SC" charset="-122"/>
                          <a:cs typeface="Yuanti SC" charset="-122"/>
                        </a:rPr>
                        <a:t>[9:30 - 11:30],[13:01 - 15:00]</a:t>
                      </a:r>
                      <a:r>
                        <a:rPr lang="zh-CN" altLang="en-US" sz="1000" b="0" i="0" dirty="0" smtClean="0">
                          <a:solidFill>
                            <a:srgbClr val="FFFF00"/>
                          </a:solidFill>
                          <a:latin typeface="Yuanti SC" charset="-122"/>
                          <a:ea typeface="Yuanti SC" charset="-122"/>
                          <a:cs typeface="Yuanti SC" charset="-122"/>
                        </a:rPr>
                        <a:t>共</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hour</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[0,4]</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minute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r>
                        <a:rPr lang="en-US" sz="1000" b="0" i="0" dirty="0" smtClean="0">
                          <a:solidFill>
                            <a:srgbClr val="FFFF00"/>
                          </a:solidFill>
                          <a:latin typeface="Yuanti SC" charset="-122"/>
                          <a:ea typeface="Yuanti SC" charset="-122"/>
                          <a:cs typeface="Yuanti SC" charset="-122"/>
                        </a:rPr>
                        <a:t> - option [0,240]</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的后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前第多少分钟执行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同上，股票每天交易时间</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minute</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[0,240],</a:t>
                      </a:r>
                      <a:r>
                        <a:rPr lang="zh-CN" altLang="en-US" sz="1000" b="0" i="0" dirty="0" smtClean="0">
                          <a:solidFill>
                            <a:srgbClr val="FFFF00"/>
                          </a:solidFill>
                          <a:latin typeface="Yuanti SC" charset="-122"/>
                          <a:ea typeface="Yuanti SC" charset="-122"/>
                          <a:cs typeface="Yuanti SC" charset="-122"/>
                        </a:rPr>
                        <a:t>中午休市的时间区间会被忽略。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9322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400" b="1" dirty="0">
                <a:solidFill>
                  <a:schemeClr val="bg1">
                    <a:lumMod val="95000"/>
                  </a:schemeClr>
                </a:solidFill>
              </a:rPr>
              <a:t>每天</a:t>
            </a:r>
            <a:r>
              <a:rPr lang="zh-CN" altLang="en-US" sz="1400" dirty="0">
                <a:solidFill>
                  <a:schemeClr val="bg1">
                    <a:lumMod val="95000"/>
                  </a:schemeClr>
                </a:solidFill>
              </a:rPr>
              <a:t>的开市后某个时间点运行：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的闭市前某个时间点运行：</a:t>
            </a:r>
          </a:p>
          <a:p>
            <a:r>
              <a:rPr lang="en-US" altLang="zh-CN" sz="1400" dirty="0" err="1">
                <a:solidFill>
                  <a:srgbClr val="FFFF00"/>
                </a:solidFill>
              </a:rPr>
              <a:t>scheduler.run_weekly</a:t>
            </a:r>
            <a:r>
              <a:rPr lang="en-US" altLang="zh-CN" sz="1400" dirty="0">
                <a:solidFill>
                  <a:srgbClr val="FFFF00"/>
                </a:solidFill>
              </a:rPr>
              <a:t>(function, weekday=w ,</a:t>
            </a:r>
            <a:r>
              <a:rPr lang="en-US" altLang="zh-CN" sz="1400" dirty="0" err="1">
                <a:solidFill>
                  <a:srgbClr val="FFFF00"/>
                </a:solidFill>
              </a:rPr>
              <a:t>tradingday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market_close</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的第</a:t>
            </a:r>
            <a:r>
              <a:rPr lang="en-US" altLang="zh-CN" sz="1400" dirty="0">
                <a:solidFill>
                  <a:schemeClr val="bg1">
                    <a:lumMod val="95000"/>
                  </a:schemeClr>
                </a:solidFill>
              </a:rPr>
              <a:t>t</a:t>
            </a:r>
            <a:r>
              <a:rPr lang="zh-CN" altLang="en-US" sz="1400" dirty="0">
                <a:solidFill>
                  <a:schemeClr val="bg1">
                    <a:lumMod val="95000"/>
                  </a:schemeClr>
                </a:solidFill>
              </a:rPr>
              <a:t>个交易日开市后某个时间点运行：</a:t>
            </a:r>
          </a:p>
          <a:p>
            <a:r>
              <a:rPr lang="en-US" altLang="zh-CN" sz="1400" dirty="0" err="1">
                <a:solidFill>
                  <a:srgbClr val="FFFF00"/>
                </a:solidFill>
              </a:rPr>
              <a:t>scheduler.run_monthly</a:t>
            </a:r>
            <a:r>
              <a:rPr lang="en-US" altLang="zh-CN" sz="1400" dirty="0">
                <a:solidFill>
                  <a:srgbClr val="FFFF00"/>
                </a:solidFill>
              </a:rPr>
              <a:t>(</a:t>
            </a:r>
            <a:r>
              <a:rPr lang="en-US" altLang="zh-CN" sz="1400" dirty="0" err="1">
                <a:solidFill>
                  <a:srgbClr val="FFFF00"/>
                </a:solidFill>
              </a:rPr>
              <a:t>function,traingday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每天</a:t>
            </a:r>
            <a:r>
              <a:rPr lang="zh-CN" altLang="en-US" sz="1400" dirty="0">
                <a:solidFill>
                  <a:schemeClr val="bg1">
                    <a:lumMod val="95000"/>
                  </a:schemeClr>
                </a:solidFill>
              </a:rPr>
              <a:t>开盘后一小时运行：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周一开盘后一分钟运行：</a:t>
            </a:r>
          </a:p>
          <a:p>
            <a:r>
              <a:rPr lang="en-US" altLang="zh-CN" sz="1400" dirty="0" err="1">
                <a:solidFill>
                  <a:srgbClr val="FFFF00"/>
                </a:solidFill>
              </a:rPr>
              <a:t>scheduler.run_weekly</a:t>
            </a:r>
            <a:r>
              <a:rPr lang="en-US" altLang="zh-CN" sz="1400" dirty="0">
                <a:solidFill>
                  <a:srgbClr val="FFFF00"/>
                </a:solidFill>
              </a:rPr>
              <a:t>(function, weekday=1,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(minute=1))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第一个交易日收盘前一小时运行：</a:t>
            </a:r>
          </a:p>
          <a:p>
            <a:r>
              <a:rPr lang="en-US" altLang="zh-CN" sz="1400" dirty="0" err="1">
                <a:solidFill>
                  <a:srgbClr val="FFFF00"/>
                </a:solidFill>
              </a:rPr>
              <a:t>scheduler.run_monthly</a:t>
            </a:r>
            <a:r>
              <a:rPr lang="en-US" altLang="zh-CN" sz="1400" dirty="0">
                <a:solidFill>
                  <a:srgbClr val="FFFF00"/>
                </a:solidFill>
              </a:rPr>
              <a:t>(function, </a:t>
            </a:r>
            <a:r>
              <a:rPr lang="en-US" altLang="zh-CN" sz="1400" dirty="0" err="1">
                <a:solidFill>
                  <a:srgbClr val="FFFF00"/>
                </a:solidFill>
              </a:rPr>
              <a:t>tradingday</a:t>
            </a:r>
            <a:r>
              <a:rPr lang="en-US" altLang="zh-CN" sz="1400" dirty="0">
                <a:solidFill>
                  <a:srgbClr val="FFFF00"/>
                </a:solidFill>
              </a:rPr>
              <a:t>=1,time_rule=</a:t>
            </a:r>
            <a:r>
              <a:rPr lang="en-US" altLang="zh-CN" sz="1400" dirty="0" err="1">
                <a:solidFill>
                  <a:srgbClr val="FFFF00"/>
                </a:solidFill>
              </a:rPr>
              <a:t>market_close</a:t>
            </a:r>
            <a:r>
              <a:rPr lang="en-US" altLang="zh-CN" sz="1400" dirty="0">
                <a:solidFill>
                  <a:srgbClr val="FFFF00"/>
                </a:solidFill>
              </a:rPr>
              <a:t>(hour=1</a:t>
            </a:r>
            <a:r>
              <a:rPr lang="en-US" altLang="zh-CN" sz="1400" dirty="0" smtClean="0">
                <a:solidFill>
                  <a:srgbClr val="FFFF00"/>
                </a:solidFill>
              </a:rPr>
              <a:t>))</a:t>
            </a:r>
            <a:endParaRPr lang="zh-CN" altLang="en-US" sz="14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8597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90931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rgbClr val="FFFF00"/>
                </a:solidFill>
                <a:latin typeface="Yuanti SC Light" charset="-122"/>
                <a:ea typeface="Yuanti SC Light" charset="-122"/>
                <a:cs typeface="Yuanti SC Light" charset="-122"/>
              </a:rPr>
              <a:t>(query, </a:t>
            </a:r>
            <a:r>
              <a:rPr lang="en-US" altLang="zh-CN" sz="1600" dirty="0" err="1">
                <a:solidFill>
                  <a:srgbClr val="FFFF00"/>
                </a:solidFill>
                <a:latin typeface="Yuanti SC Light" charset="-122"/>
                <a:ea typeface="Yuanti SC Light" charset="-122"/>
                <a:cs typeface="Yuanti SC Light" charset="-122"/>
              </a:rPr>
              <a:t>entry_date</a:t>
            </a:r>
            <a:r>
              <a:rPr lang="en-US" altLang="zh-CN" sz="1600" dirty="0">
                <a:solidFill>
                  <a:srgbClr val="FFFF00"/>
                </a:solidFill>
                <a:latin typeface="Yuanti SC Light" charset="-122"/>
                <a:ea typeface="Yuanti SC Light" charset="-122"/>
                <a:cs typeface="Yuanti SC Light" charset="-122"/>
              </a:rPr>
              <a:t>=None, interval=None)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获取历史财务</a:t>
            </a:r>
            <a:r>
              <a:rPr lang="zh-CN" altLang="en-US" sz="1600" dirty="0" smtClean="0">
                <a:solidFill>
                  <a:schemeClr val="bg1"/>
                </a:solidFill>
                <a:latin typeface="Yuanti SC Light" charset="-122"/>
                <a:ea typeface="Yuanti SC Light" charset="-122"/>
                <a:cs typeface="Yuanti SC Light" charset="-122"/>
              </a:rPr>
              <a:t>数据。</a:t>
            </a:r>
            <a:r>
              <a:rPr lang="zh-CN" altLang="en-US" sz="1600" dirty="0">
                <a:solidFill>
                  <a:schemeClr val="bg1"/>
                </a:solidFill>
                <a:latin typeface="Yuanti SC Light" charset="-122"/>
                <a:ea typeface="Yuanti SC Light" charset="-122"/>
                <a:cs typeface="Yuanti SC Light" charset="-122"/>
              </a:rPr>
              <a:t>目前支持中国市场超过</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个</a:t>
            </a:r>
            <a:r>
              <a:rPr lang="zh-CN" altLang="en-US" sz="1600" dirty="0" smtClean="0">
                <a:solidFill>
                  <a:schemeClr val="bg1"/>
                </a:solidFill>
                <a:latin typeface="Yuanti SC Light" charset="-122"/>
                <a:ea typeface="Yuanti SC Light" charset="-122"/>
                <a:cs typeface="Yuanti SC Light" charset="-122"/>
              </a:rPr>
              <a:t>指标，一次获取过</a:t>
            </a:r>
            <a:r>
              <a:rPr lang="zh-CN" altLang="en-US" sz="1600" dirty="0">
                <a:solidFill>
                  <a:schemeClr val="bg1"/>
                </a:solidFill>
                <a:latin typeface="Yuanti SC Light" charset="-122"/>
                <a:ea typeface="Yuanti SC Light" charset="-122"/>
                <a:cs typeface="Yuanti SC Light" charset="-122"/>
              </a:rPr>
              <a:t>多股票的财务数据会导致系统运行缓慢</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fundamentals</a:t>
            </a:r>
            <a:r>
              <a:rPr lang="zh-CN" altLang="en-US" sz="1600" dirty="0">
                <a:solidFill>
                  <a:schemeClr val="bg1"/>
                </a:solidFill>
                <a:latin typeface="Yuanti SC Light" charset="-122"/>
                <a:ea typeface="Yuanti SC Light" charset="-122"/>
                <a:cs typeface="Yuanti SC Light" charset="-122"/>
              </a:rPr>
              <a:t>是一个重要的对象，其中包括了股指指标表（</a:t>
            </a:r>
            <a:r>
              <a:rPr lang="en-US" altLang="zh-CN" sz="1600" dirty="0" err="1">
                <a:solidFill>
                  <a:schemeClr val="bg1"/>
                </a:solidFill>
                <a:latin typeface="Yuanti SC Light" charset="-122"/>
                <a:ea typeface="Yuanti SC Light" charset="-122"/>
                <a:cs typeface="Yuanti SC Light" charset="-122"/>
              </a:rPr>
              <a:t>eod_derivative_indicator</a:t>
            </a:r>
            <a:r>
              <a:rPr lang="zh-CN" altLang="en-US" sz="1600" dirty="0">
                <a:solidFill>
                  <a:schemeClr val="bg1"/>
                </a:solidFill>
                <a:latin typeface="Yuanti SC Light" charset="-122"/>
                <a:ea typeface="Yuanti SC Light" charset="-122"/>
                <a:cs typeface="Yuanti SC Light" charset="-122"/>
              </a:rPr>
              <a:t>），财务指标表（</a:t>
            </a:r>
            <a:r>
              <a:rPr lang="en-US" altLang="zh-CN" sz="1600" dirty="0" err="1">
                <a:solidFill>
                  <a:schemeClr val="bg1"/>
                </a:solidFill>
                <a:latin typeface="Yuanti SC Light" charset="-122"/>
                <a:ea typeface="Yuanti SC Light" charset="-122"/>
                <a:cs typeface="Yuanti SC Light" charset="-122"/>
              </a:rPr>
              <a:t>financial_indicator</a:t>
            </a:r>
            <a:r>
              <a:rPr lang="zh-CN" altLang="en-US" sz="1600" dirty="0">
                <a:solidFill>
                  <a:schemeClr val="bg1"/>
                </a:solidFill>
                <a:latin typeface="Yuanti SC Light" charset="-122"/>
                <a:ea typeface="Yuanti SC Light" charset="-122"/>
                <a:cs typeface="Yuanti SC Light" charset="-122"/>
              </a:rPr>
              <a:t>），利润表（</a:t>
            </a:r>
            <a:r>
              <a:rPr lang="en-US" altLang="zh-CN" sz="1600" dirty="0" err="1">
                <a:solidFill>
                  <a:schemeClr val="bg1"/>
                </a:solidFill>
                <a:latin typeface="Yuanti SC Light" charset="-122"/>
                <a:ea typeface="Yuanti SC Light" charset="-122"/>
                <a:cs typeface="Yuanti SC Light" charset="-122"/>
              </a:rPr>
              <a:t>income_statement</a:t>
            </a:r>
            <a:r>
              <a:rPr lang="zh-CN" altLang="en-US" sz="1600" dirty="0">
                <a:solidFill>
                  <a:schemeClr val="bg1"/>
                </a:solidFill>
                <a:latin typeface="Yuanti SC Light" charset="-122"/>
                <a:ea typeface="Yuanti SC Light" charset="-122"/>
                <a:cs typeface="Yuanti SC Light" charset="-122"/>
              </a:rPr>
              <a:t>），资产负债表（</a:t>
            </a:r>
            <a:r>
              <a:rPr lang="en-US" altLang="zh-CN" sz="1600" dirty="0" err="1">
                <a:solidFill>
                  <a:schemeClr val="bg1"/>
                </a:solidFill>
                <a:latin typeface="Yuanti SC Light" charset="-122"/>
                <a:ea typeface="Yuanti SC Light" charset="-122"/>
                <a:cs typeface="Yuanti SC Light" charset="-122"/>
              </a:rPr>
              <a:t>balance_sheet</a:t>
            </a:r>
            <a:r>
              <a:rPr lang="zh-CN" altLang="en-US" sz="1600" dirty="0">
                <a:solidFill>
                  <a:schemeClr val="bg1"/>
                </a:solidFill>
                <a:latin typeface="Yuanti SC Light" charset="-122"/>
                <a:ea typeface="Yuanti SC Light" charset="-122"/>
                <a:cs typeface="Yuanti SC Light" charset="-122"/>
              </a:rPr>
              <a:t>），现金流量表（</a:t>
            </a:r>
            <a:r>
              <a:rPr lang="en-US" altLang="zh-CN" sz="1600" dirty="0" err="1">
                <a:solidFill>
                  <a:schemeClr val="bg1"/>
                </a:solidFill>
                <a:latin typeface="Yuanti SC Light" charset="-122"/>
                <a:ea typeface="Yuanti SC Light" charset="-122"/>
                <a:cs typeface="Yuanti SC Light" charset="-122"/>
              </a:rPr>
              <a:t>cash_flow_statement</a:t>
            </a:r>
            <a:r>
              <a:rPr lang="zh-CN" altLang="en-US" sz="1600" dirty="0">
                <a:solidFill>
                  <a:schemeClr val="bg1"/>
                </a:solidFill>
                <a:latin typeface="Yuanti SC Light" charset="-122"/>
                <a:ea typeface="Yuanti SC Light" charset="-122"/>
                <a:cs typeface="Yuanti SC Light" charset="-122"/>
              </a:rPr>
              <a:t>）以及股票列表（</a:t>
            </a:r>
            <a:r>
              <a:rPr lang="en-US" altLang="zh-CN" sz="1600" dirty="0" err="1">
                <a:solidFill>
                  <a:schemeClr val="bg1"/>
                </a:solidFill>
                <a:latin typeface="Yuanti SC Light" charset="-122"/>
                <a:ea typeface="Yuanti SC Light" charset="-122"/>
                <a:cs typeface="Yuanti SC Light" charset="-122"/>
              </a:rPr>
              <a:t>stock_code</a:t>
            </a:r>
            <a:r>
              <a:rPr lang="zh-CN" altLang="en-US" sz="1600" dirty="0">
                <a:solidFill>
                  <a:schemeClr val="bg1"/>
                </a:solidFill>
                <a:latin typeface="Yuanti SC Light" charset="-122"/>
                <a:ea typeface="Yuanti SC Light" charset="-122"/>
                <a:cs typeface="Yuanti SC Light" charset="-122"/>
              </a:rPr>
              <a:t>）等内容。结合</a:t>
            </a:r>
            <a:r>
              <a:rPr lang="en-US" altLang="zh-CN" sz="1600" dirty="0" err="1">
                <a:solidFill>
                  <a:schemeClr val="bg1"/>
                </a:solidFill>
                <a:latin typeface="Yuanti SC Light" charset="-122"/>
                <a:ea typeface="Yuanti SC Light" charset="-122"/>
                <a:cs typeface="Yuanti SC Light" charset="-122"/>
              </a:rPr>
              <a:t>SQLAlchemy</a:t>
            </a:r>
            <a:r>
              <a:rPr lang="zh-CN" altLang="en-US" sz="1600" dirty="0">
                <a:solidFill>
                  <a:schemeClr val="bg1"/>
                </a:solidFill>
                <a:latin typeface="Yuanti SC Light" charset="-122"/>
                <a:ea typeface="Yuanti SC Light" charset="-122"/>
                <a:cs typeface="Yuanti SC Light" charset="-122"/>
              </a:rPr>
              <a:t>的查找方式，能够满足用户多种查找</a:t>
            </a:r>
            <a:r>
              <a:rPr lang="zh-CN" altLang="en-US" sz="1600" dirty="0" smtClean="0">
                <a:solidFill>
                  <a:schemeClr val="bg1"/>
                </a:solidFill>
                <a:latin typeface="Yuanti SC Light" charset="-122"/>
                <a:ea typeface="Yuanti SC Light" charset="-122"/>
                <a:cs typeface="Yuanti SC Light" charset="-122"/>
              </a:rPr>
              <a:t>需求</a:t>
            </a:r>
            <a:r>
              <a:rPr lang="zh-CN" altLang="en-US" sz="1600" dirty="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66811540"/>
              </p:ext>
            </p:extLst>
          </p:nvPr>
        </p:nvGraphicFramePr>
        <p:xfrm>
          <a:off x="486173" y="4068690"/>
          <a:ext cx="10500074" cy="1188720"/>
        </p:xfrm>
        <a:graphic>
          <a:graphicData uri="http://schemas.openxmlformats.org/drawingml/2006/table">
            <a:tbl>
              <a:tblPr firstRow="1" bandRow="1">
                <a:tableStyleId>{C083E6E3-FA7D-4D7B-A595-EF9225AFEA82}</a:tableStyleId>
              </a:tblPr>
              <a:tblGrid>
                <a:gridCol w="1388405">
                  <a:extLst>
                    <a:ext uri="{9D8B030D-6E8A-4147-A177-3AD203B41FA5}">
                      <a16:colId xmlns:a16="http://schemas.microsoft.com/office/drawing/2014/main" xmlns="" val="20000"/>
                    </a:ext>
                  </a:extLst>
                </a:gridCol>
                <a:gridCol w="2399248">
                  <a:extLst>
                    <a:ext uri="{9D8B030D-6E8A-4147-A177-3AD203B41FA5}">
                      <a16:colId xmlns:a16="http://schemas.microsoft.com/office/drawing/2014/main" xmlns="" val="20001"/>
                    </a:ext>
                  </a:extLst>
                </a:gridCol>
                <a:gridCol w="6712421"/>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query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SQLAlchemyQueryObject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SQLAlchmey</a:t>
                      </a:r>
                      <a:r>
                        <a:rPr lang="zh-CN" altLang="en-US" sz="1000" b="0" i="0" dirty="0" smtClean="0">
                          <a:solidFill>
                            <a:srgbClr val="FFFF00"/>
                          </a:solidFill>
                          <a:latin typeface="Yuanti SC" charset="-122"/>
                          <a:ea typeface="Yuanti SC" charset="-122"/>
                          <a:cs typeface="Yuanti SC" charset="-122"/>
                        </a:rPr>
                        <a:t>的</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对象。其中可在</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内填写需要获取的指标，</a:t>
                      </a:r>
                      <a:r>
                        <a:rPr lang="en-US" altLang="zh-CN" sz="1000" b="0" i="0" dirty="0" smtClean="0">
                          <a:solidFill>
                            <a:srgbClr val="FFFF00"/>
                          </a:solidFill>
                          <a:latin typeface="Yuanti SC" charset="-122"/>
                          <a:ea typeface="Yuanti SC" charset="-122"/>
                          <a:cs typeface="Yuanti SC" charset="-122"/>
                        </a:rPr>
                        <a:t>'filter'</a:t>
                      </a:r>
                      <a:r>
                        <a:rPr lang="zh-CN" altLang="en-US" sz="1000" b="0" i="0" dirty="0" smtClean="0">
                          <a:solidFill>
                            <a:srgbClr val="FFFF00"/>
                          </a:solidFill>
                          <a:latin typeface="Yuanti SC" charset="-122"/>
                          <a:ea typeface="Yuanti SC" charset="-122"/>
                          <a:cs typeface="Yuanti SC" charset="-122"/>
                        </a:rPr>
                        <a:t>内填写数据过滤条件。具体可参考 </a:t>
                      </a:r>
                      <a:r>
                        <a:rPr lang="en-US" altLang="zh-CN" sz="1000" b="0" i="0" dirty="0" err="1" smtClean="0">
                          <a:solidFill>
                            <a:srgbClr val="FFFF00"/>
                          </a:solidFill>
                          <a:latin typeface="Yuanti SC" charset="-122"/>
                          <a:ea typeface="Yuanti SC" charset="-122"/>
                          <a:cs typeface="Yuanti SC" charset="-122"/>
                        </a:rPr>
                        <a:t>sqlalchemy's</a:t>
                      </a:r>
                      <a:r>
                        <a:rPr lang="en-US" altLang="zh-CN" sz="1000" b="0" i="0" dirty="0" smtClean="0">
                          <a:solidFill>
                            <a:srgbClr val="FFFF00"/>
                          </a:solidFill>
                          <a:latin typeface="Yuanti SC" charset="-122"/>
                          <a:ea typeface="Yuanti SC" charset="-122"/>
                          <a:cs typeface="Yuanti SC" charset="-122"/>
                        </a:rPr>
                        <a:t> query documentation</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entry_date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获取财务数据的基准日期，应早于策略当前日期。默认为策略当前日期前一天。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interval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获取财务数据的间隔。例如，填写</a:t>
                      </a:r>
                      <a:r>
                        <a:rPr lang="en-US" altLang="zh-CN" sz="1000" b="0" i="0" dirty="0" smtClean="0">
                          <a:solidFill>
                            <a:srgbClr val="FFFF00"/>
                          </a:solidFill>
                          <a:latin typeface="Yuanti SC" charset="-122"/>
                          <a:ea typeface="Yuanti SC" charset="-122"/>
                          <a:cs typeface="Yuanti SC" charset="-122"/>
                        </a:rPr>
                        <a:t>'5y'</a:t>
                      </a:r>
                      <a:r>
                        <a:rPr lang="zh-CN" altLang="en-US" sz="1000" b="0" i="0" dirty="0" smtClean="0">
                          <a:solidFill>
                            <a:srgbClr val="FFFF00"/>
                          </a:solidFill>
                          <a:latin typeface="Yuanti SC" charset="-122"/>
                          <a:ea typeface="Yuanti SC" charset="-122"/>
                          <a:cs typeface="Yuanti SC" charset="-122"/>
                        </a:rPr>
                        <a:t>，则代表从</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开始（包括</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）回溯</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年，返回数据时间以年为间隔。</a:t>
                      </a:r>
                      <a:r>
                        <a:rPr lang="en-US" altLang="zh-CN" sz="1000" b="0" i="0" dirty="0" smtClean="0">
                          <a:solidFill>
                            <a:srgbClr val="FFFF00"/>
                          </a:solidFill>
                          <a:latin typeface="Yuanti SC" charset="-122"/>
                          <a:ea typeface="Yuanti SC" charset="-122"/>
                          <a:cs typeface="Yuanti SC" charset="-122"/>
                        </a:rPr>
                        <a:t>'d' - </a:t>
                      </a:r>
                      <a:r>
                        <a:rPr lang="zh-CN" altLang="en-US" sz="1000" b="0" i="0" dirty="0" smtClean="0">
                          <a:solidFill>
                            <a:srgbClr val="FFFF00"/>
                          </a:solidFill>
                          <a:latin typeface="Yuanti SC" charset="-122"/>
                          <a:ea typeface="Yuanti SC" charset="-122"/>
                          <a:cs typeface="Yuanti SC" charset="-122"/>
                        </a:rPr>
                        <a:t>天，</a:t>
                      </a:r>
                      <a:r>
                        <a:rPr lang="en-US" altLang="zh-CN" sz="1000" b="0" i="0" dirty="0" smtClean="0">
                          <a:solidFill>
                            <a:srgbClr val="FFFF00"/>
                          </a:solidFill>
                          <a:latin typeface="Yuanti SC" charset="-122"/>
                          <a:ea typeface="Yuanti SC" charset="-122"/>
                          <a:cs typeface="Yuanti SC" charset="-122"/>
                        </a:rPr>
                        <a:t>'w' - </a:t>
                      </a:r>
                      <a:r>
                        <a:rPr lang="zh-CN" altLang="en-US" sz="1000" b="0" i="0" dirty="0" smtClean="0">
                          <a:solidFill>
                            <a:srgbClr val="FFFF00"/>
                          </a:solidFill>
                          <a:latin typeface="Yuanti SC" charset="-122"/>
                          <a:ea typeface="Yuanti SC" charset="-122"/>
                          <a:cs typeface="Yuanti SC" charset="-122"/>
                        </a:rPr>
                        <a:t>周，</a:t>
                      </a:r>
                      <a:r>
                        <a:rPr lang="en-US" altLang="zh-CN" sz="1000" b="0" i="0" dirty="0" smtClean="0">
                          <a:solidFill>
                            <a:srgbClr val="FFFF00"/>
                          </a:solidFill>
                          <a:latin typeface="Yuanti SC" charset="-122"/>
                          <a:ea typeface="Yuanti SC" charset="-122"/>
                          <a:cs typeface="Yuanti SC" charset="-122"/>
                        </a:rPr>
                        <a:t>'m' - </a:t>
                      </a:r>
                      <a:r>
                        <a:rPr lang="zh-CN" altLang="en-US" sz="1000" b="0" i="0" dirty="0" smtClean="0">
                          <a:solidFill>
                            <a:srgbClr val="FFFF00"/>
                          </a:solidFill>
                          <a:latin typeface="Yuanti SC" charset="-122"/>
                          <a:ea typeface="Yuanti SC" charset="-122"/>
                          <a:cs typeface="Yuanti SC" charset="-122"/>
                        </a:rPr>
                        <a:t>月， </a:t>
                      </a:r>
                      <a:r>
                        <a:rPr lang="en-US" altLang="zh-CN" sz="1000" b="0" i="0" dirty="0" smtClean="0">
                          <a:solidFill>
                            <a:srgbClr val="FFFF00"/>
                          </a:solidFill>
                          <a:latin typeface="Yuanti SC" charset="-122"/>
                          <a:ea typeface="Yuanti SC" charset="-122"/>
                          <a:cs typeface="Yuanti SC" charset="-122"/>
                        </a:rPr>
                        <a:t>'q' - </a:t>
                      </a:r>
                      <a:r>
                        <a:rPr lang="zh-CN" altLang="en-US" sz="1000" b="0" i="0" dirty="0" smtClean="0">
                          <a:solidFill>
                            <a:srgbClr val="FFFF00"/>
                          </a:solidFill>
                          <a:latin typeface="Yuanti SC" charset="-122"/>
                          <a:ea typeface="Yuanti SC" charset="-122"/>
                          <a:cs typeface="Yuanti SC" charset="-122"/>
                        </a:rPr>
                        <a:t>季，</a:t>
                      </a:r>
                      <a:r>
                        <a:rPr lang="en-US" altLang="zh-CN" sz="1000" b="0" i="0" dirty="0" smtClean="0">
                          <a:solidFill>
                            <a:srgbClr val="FFFF00"/>
                          </a:solidFill>
                          <a:latin typeface="Yuanti SC" charset="-122"/>
                          <a:ea typeface="Yuanti SC" charset="-122"/>
                          <a:cs typeface="Yuanti SC" charset="-122"/>
                        </a:rPr>
                        <a:t>'y' - </a:t>
                      </a:r>
                      <a:r>
                        <a:rPr lang="zh-CN" altLang="en-US" sz="1000" b="0" i="0" dirty="0" smtClean="0">
                          <a:solidFill>
                            <a:srgbClr val="FFFF00"/>
                          </a:solidFill>
                          <a:latin typeface="Yuanti SC" charset="-122"/>
                          <a:ea typeface="Yuanti SC" charset="-122"/>
                          <a:cs typeface="Yuanti SC" charset="-122"/>
                        </a:rPr>
                        <a:t>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55697844"/>
              </p:ext>
            </p:extLst>
          </p:nvPr>
        </p:nvGraphicFramePr>
        <p:xfrm>
          <a:off x="486173" y="5403849"/>
          <a:ext cx="10500074" cy="594360"/>
        </p:xfrm>
        <a:graphic>
          <a:graphicData uri="http://schemas.openxmlformats.org/drawingml/2006/table">
            <a:tbl>
              <a:tblPr firstRow="1" bandRow="1">
                <a:tableStyleId>{C083E6E3-FA7D-4D7B-A595-EF9225AFEA82}</a:tableStyleId>
              </a:tblPr>
              <a:tblGrid>
                <a:gridCol w="1382384">
                  <a:extLst>
                    <a:ext uri="{9D8B030D-6E8A-4147-A177-3AD203B41FA5}">
                      <a16:colId xmlns:a16="http://schemas.microsoft.com/office/drawing/2014/main" xmlns="" val="20000"/>
                    </a:ext>
                  </a:extLst>
                </a:gridCol>
                <a:gridCol w="2415208">
                  <a:extLst>
                    <a:ext uri="{9D8B030D-6E8A-4147-A177-3AD203B41FA5}">
                      <a16:colId xmlns:a16="http://schemas.microsoft.com/office/drawing/2014/main" xmlns="" val="20001"/>
                    </a:ext>
                  </a:extLst>
                </a:gridCol>
                <a:gridCol w="67024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每一行对应数据库返回的每一行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可能是几个表的联合获取结果的一行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列索引是你获取的所有字段。可把结果储存到</a:t>
                      </a:r>
                      <a:r>
                        <a:rPr lang="en-US" altLang="zh-CN" sz="1000" b="0" i="0" dirty="0" smtClean="0">
                          <a:solidFill>
                            <a:srgbClr val="FFFF00"/>
                          </a:solidFill>
                          <a:latin typeface="Yuanti SC" charset="-122"/>
                          <a:ea typeface="Yuanti SC" charset="-122"/>
                          <a:cs typeface="Yuanti SC" charset="-122"/>
                        </a:rPr>
                        <a:t>context</a:t>
                      </a:r>
                      <a:r>
                        <a:rPr lang="zh-CN" altLang="en-US" sz="1000" b="0" i="0" dirty="0" smtClean="0">
                          <a:solidFill>
                            <a:srgbClr val="FFFF00"/>
                          </a:solidFill>
                          <a:latin typeface="Yuanti SC" charset="-122"/>
                          <a:ea typeface="Yuanti SC" charset="-122"/>
                          <a:cs typeface="Yuanti SC" charset="-122"/>
                        </a:rPr>
                        <a:t>里面后续使用，或使用</a:t>
                      </a:r>
                      <a:r>
                        <a:rPr lang="en-US" altLang="zh-CN" sz="1000" b="0" i="0" dirty="0" err="1" smtClean="0">
                          <a:solidFill>
                            <a:srgbClr val="FFFF00"/>
                          </a:solidFill>
                          <a:latin typeface="Yuanti SC" charset="-122"/>
                          <a:ea typeface="Yuanti SC" charset="-122"/>
                          <a:cs typeface="Yuanti SC" charset="-122"/>
                        </a:rPr>
                        <a:t>update_universe</a:t>
                      </a:r>
                      <a:r>
                        <a:rPr lang="zh-CN" altLang="en-US" sz="1000" b="0" i="0" dirty="0" smtClean="0">
                          <a:solidFill>
                            <a:srgbClr val="FFFF00"/>
                          </a:solidFill>
                          <a:latin typeface="Yuanti SC" charset="-122"/>
                          <a:ea typeface="Yuanti SC" charset="-122"/>
                          <a:cs typeface="Yuanti SC" charset="-122"/>
                        </a:rPr>
                        <a:t>来手动更新股票池。</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193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70898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获取财务数据中的</a:t>
            </a:r>
            <a:r>
              <a:rPr lang="en-US" altLang="zh-CN" sz="1400" dirty="0" err="1">
                <a:solidFill>
                  <a:schemeClr val="bg1"/>
                </a:solidFill>
                <a:latin typeface="Yuanti SC Light" charset="-122"/>
                <a:ea typeface="Yuanti SC Light" charset="-122"/>
                <a:cs typeface="Yuanti SC Light" charset="-122"/>
              </a:rPr>
              <a:t>pe_ration</a:t>
            </a:r>
            <a:r>
              <a:rPr lang="zh-CN" altLang="en-US" sz="1400" dirty="0">
                <a:solidFill>
                  <a:schemeClr val="bg1"/>
                </a:solidFill>
                <a:latin typeface="Yuanti SC Light" charset="-122"/>
                <a:ea typeface="Yuanti SC Light" charset="-122"/>
                <a:cs typeface="Yuanti SC Light" charset="-122"/>
              </a:rPr>
              <a:t>和</a:t>
            </a:r>
            <a:r>
              <a:rPr lang="en-US" altLang="zh-CN" sz="1400" dirty="0">
                <a:solidFill>
                  <a:schemeClr val="bg1"/>
                </a:solidFill>
                <a:latin typeface="Yuanti SC Light" charset="-122"/>
                <a:ea typeface="Yuanti SC Light" charset="-122"/>
                <a:cs typeface="Yuanti SC Light" charset="-122"/>
              </a:rPr>
              <a:t>revenue</a:t>
            </a:r>
            <a:r>
              <a:rPr lang="zh-CN" altLang="en-US" sz="1400" dirty="0">
                <a:solidFill>
                  <a:schemeClr val="bg1"/>
                </a:solidFill>
                <a:latin typeface="Yuanti SC Light" charset="-122"/>
                <a:ea typeface="Yuanti SC Light" charset="-122"/>
                <a:cs typeface="Yuanti SC Light" charset="-122"/>
              </a:rPr>
              <a:t>指标</a:t>
            </a:r>
            <a:r>
              <a:rPr lang="zh-CN" altLang="en-US" sz="1400" dirty="0" smtClean="0">
                <a:solidFill>
                  <a:schemeClr val="bg1"/>
                </a:solidFill>
                <a:latin typeface="Yuanti SC Light" charset="-122"/>
                <a:ea typeface="Yuanti SC Light" charset="-122"/>
                <a:cs typeface="Yuanti SC Light" charset="-122"/>
              </a:rPr>
              <a:t>：</a:t>
            </a:r>
            <a:endParaRPr lang="en-US" altLang="zh-CN" sz="14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获取某些指定股票的财务</a:t>
            </a:r>
            <a:r>
              <a:rPr lang="zh-CN" altLang="en-US" sz="1400" dirty="0" smtClean="0">
                <a:solidFill>
                  <a:schemeClr val="bg1"/>
                </a:solidFill>
                <a:latin typeface="Yuanti SC Light" charset="-122"/>
                <a:ea typeface="Yuanti SC Light" charset="-122"/>
                <a:cs typeface="Yuanti SC Light" charset="-122"/>
              </a:rPr>
              <a:t>数据：</a:t>
            </a:r>
            <a:endParaRPr lang="zh-CN" altLang="en-US" sz="14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5" y="2904144"/>
            <a:ext cx="4047987" cy="16277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34" y="5011284"/>
            <a:ext cx="4047987" cy="1709885"/>
          </a:xfrm>
          <a:prstGeom prst="rect">
            <a:avLst/>
          </a:prstGeom>
        </p:spPr>
      </p:pic>
    </p:spTree>
    <p:extLst>
      <p:ext uri="{BB962C8B-B14F-4D97-AF65-F5344CB8AC3E}">
        <p14:creationId xmlns:p14="http://schemas.microsoft.com/office/powerpoint/2010/main" val="65343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all_instruments</a:t>
            </a:r>
            <a:r>
              <a:rPr lang="zh-CN" altLang="en-US" dirty="0" smtClean="0">
                <a:solidFill>
                  <a:srgbClr val="FFFF00"/>
                </a:solidFill>
                <a:latin typeface="Yuanti SC Light" charset="-122"/>
                <a:ea typeface="Yuanti SC Light" charset="-122"/>
                <a:cs typeface="Yuanti SC Light" charset="-122"/>
              </a:rPr>
              <a:t> 方法（获取所有</a:t>
            </a:r>
            <a:r>
              <a:rPr lang="zh-CN" altLang="en-US" dirty="0">
                <a:solidFill>
                  <a:srgbClr val="FFFF00"/>
                </a:solidFill>
                <a:latin typeface="Yuanti SC Light" charset="-122"/>
                <a:ea typeface="Yuanti SC Light" charset="-122"/>
                <a:cs typeface="Yuanti SC Light" charset="-122"/>
              </a:rPr>
              <a:t>合约基础</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rgbClr val="FFFF00"/>
                </a:solidFill>
                <a:latin typeface="Yuanti SC Light" charset="-122"/>
                <a:ea typeface="Yuanti SC Light" charset="-122"/>
                <a:cs typeface="Yuanti SC Light" charset="-122"/>
              </a:rPr>
              <a:t>(type='None',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获取某个国家市场的所有合约</a:t>
            </a:r>
            <a:r>
              <a:rPr lang="zh-CN" altLang="en-US" sz="1600" dirty="0" smtClean="0">
                <a:solidFill>
                  <a:schemeClr val="bg1"/>
                </a:solidFill>
                <a:latin typeface="Yuanti SC Light" charset="-122"/>
                <a:ea typeface="Yuanti SC Light" charset="-122"/>
                <a:cs typeface="Yuanti SC Light" charset="-122"/>
              </a:rPr>
              <a:t>信息，</a:t>
            </a:r>
            <a:r>
              <a:rPr lang="zh-CN" altLang="en-US" sz="1600" dirty="0">
                <a:solidFill>
                  <a:schemeClr val="bg1"/>
                </a:solidFill>
                <a:latin typeface="Yuanti SC Light" charset="-122"/>
                <a:ea typeface="Yuanti SC Light" charset="-122"/>
                <a:cs typeface="Yuanti SC Light" charset="-122"/>
              </a:rPr>
              <a:t>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54926890"/>
              </p:ext>
            </p:extLst>
          </p:nvPr>
        </p:nvGraphicFramePr>
        <p:xfrm>
          <a:off x="486173" y="3064548"/>
          <a:ext cx="7803062" cy="662940"/>
        </p:xfrm>
        <a:graphic>
          <a:graphicData uri="http://schemas.openxmlformats.org/drawingml/2006/table">
            <a:tbl>
              <a:tblPr firstRow="1" bandRow="1">
                <a:tableStyleId>{C083E6E3-FA7D-4D7B-A595-EF9225AFEA82}</a:tableStyleId>
              </a:tblPr>
              <a:tblGrid>
                <a:gridCol w="984818">
                  <a:extLst>
                    <a:ext uri="{9D8B030D-6E8A-4147-A177-3AD203B41FA5}">
                      <a16:colId xmlns:a16="http://schemas.microsoft.com/office/drawing/2014/main" xmlns="" val="20000"/>
                    </a:ext>
                  </a:extLst>
                </a:gridCol>
                <a:gridCol w="1441174">
                  <a:extLst>
                    <a:ext uri="{9D8B030D-6E8A-4147-A177-3AD203B41FA5}">
                      <a16:colId xmlns:a16="http://schemas.microsoft.com/office/drawing/2014/main" xmlns=""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需要获取合约类型，例如：</a:t>
                      </a:r>
                      <a:r>
                        <a:rPr lang="en-US" altLang="zh-CN" sz="1000" b="0" i="0" dirty="0" smtClean="0">
                          <a:solidFill>
                            <a:srgbClr val="FFFF00"/>
                          </a:solidFill>
                          <a:latin typeface="Yuanti SC" charset="-122"/>
                          <a:ea typeface="Yuanti SC" charset="-122"/>
                          <a:cs typeface="Yuanti SC" charset="-122"/>
                        </a:rPr>
                        <a:t>type='CS'</a:t>
                      </a:r>
                      <a:r>
                        <a:rPr lang="zh-CN" altLang="en-US" sz="1000" b="0" i="0" dirty="0" smtClean="0">
                          <a:solidFill>
                            <a:srgbClr val="FFFF00"/>
                          </a:solidFill>
                          <a:latin typeface="Yuanti SC" charset="-122"/>
                          <a:ea typeface="Yuanti SC" charset="-122"/>
                          <a:cs typeface="Yuanti SC" charset="-122"/>
                        </a:rPr>
                        <a:t>代表股票。默认是所有类型。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4038521"/>
              </p:ext>
            </p:extLst>
          </p:nvPr>
        </p:nvGraphicFramePr>
        <p:xfrm>
          <a:off x="486173" y="6138580"/>
          <a:ext cx="7803062" cy="441960"/>
        </p:xfrm>
        <a:graphic>
          <a:graphicData uri="http://schemas.openxmlformats.org/drawingml/2006/table">
            <a:tbl>
              <a:tblPr firstRow="1" bandRow="1">
                <a:tableStyleId>{C083E6E3-FA7D-4D7B-A595-EF9225AFEA82}</a:tableStyleId>
              </a:tblPr>
              <a:tblGrid>
                <a:gridCol w="964940">
                  <a:extLst>
                    <a:ext uri="{9D8B030D-6E8A-4147-A177-3AD203B41FA5}">
                      <a16:colId xmlns:a16="http://schemas.microsoft.com/office/drawing/2014/main" xmlns="" val="20000"/>
                    </a:ext>
                  </a:extLst>
                </a:gridCol>
                <a:gridCol w="1451113">
                  <a:extLst>
                    <a:ext uri="{9D8B030D-6E8A-4147-A177-3AD203B41FA5}">
                      <a16:colId xmlns:a16="http://schemas.microsoft.com/office/drawing/2014/main" xmlns=""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所有合约的基本信息。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67800224"/>
              </p:ext>
            </p:extLst>
          </p:nvPr>
        </p:nvGraphicFramePr>
        <p:xfrm>
          <a:off x="486173" y="3892757"/>
          <a:ext cx="5457427" cy="1988820"/>
        </p:xfrm>
        <a:graphic>
          <a:graphicData uri="http://schemas.openxmlformats.org/drawingml/2006/table">
            <a:tbl>
              <a:tblPr firstRow="1" bandRow="1">
                <a:tableStyleId>{C083E6E3-FA7D-4D7B-A595-EF9225AFEA82}</a:tableStyleId>
              </a:tblPr>
              <a:tblGrid>
                <a:gridCol w="994757">
                  <a:extLst>
                    <a:ext uri="{9D8B030D-6E8A-4147-A177-3AD203B41FA5}">
                      <a16:colId xmlns:a16="http://schemas.microsoft.com/office/drawing/2014/main" xmlns="" val="20000"/>
                    </a:ext>
                  </a:extLst>
                </a:gridCol>
                <a:gridCol w="44626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合约类型参数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Common Stock, </a:t>
                      </a:r>
                      <a:r>
                        <a:rPr lang="zh-CN" altLang="en-US" sz="1000" b="0" i="0" dirty="0" smtClean="0">
                          <a:solidFill>
                            <a:srgbClr val="FFFF00"/>
                          </a:solidFill>
                          <a:latin typeface="Yuanti SC" charset="-122"/>
                          <a:ea typeface="Yuanti SC" charset="-122"/>
                          <a:cs typeface="Yuanti SC" charset="-122"/>
                        </a:rPr>
                        <a:t>即股票。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ETF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Exchange Traded Fund, </a:t>
                      </a:r>
                      <a:r>
                        <a:rPr lang="zh-CN" altLang="en-US" sz="1000" b="0" i="0" dirty="0" smtClean="0">
                          <a:solidFill>
                            <a:srgbClr val="FFFF00"/>
                          </a:solidFill>
                          <a:latin typeface="Yuanti SC" charset="-122"/>
                          <a:ea typeface="Yuanti SC" charset="-122"/>
                          <a:cs typeface="Yuanti SC" charset="-122"/>
                        </a:rPr>
                        <a:t>即交易所交易基金。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LOF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Listed Open-Ended </a:t>
                      </a:r>
                      <a:r>
                        <a:rPr lang="en-US" sz="1000" b="0" i="0" dirty="0" err="1" smtClean="0">
                          <a:solidFill>
                            <a:srgbClr val="FFFF00"/>
                          </a:solidFill>
                          <a:latin typeface="Yuanti SC" charset="-122"/>
                          <a:ea typeface="Yuanti SC" charset="-122"/>
                          <a:cs typeface="Yuanti SC" charset="-122"/>
                        </a:rPr>
                        <a:t>Fund，即上市型开放式基金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FenjiMu</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Mu Fund, 即分级母基金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A Fund, </a:t>
                      </a:r>
                      <a:r>
                        <a:rPr lang="en-US" sz="1000" b="0" i="0" dirty="0" err="1" smtClean="0">
                          <a:solidFill>
                            <a:srgbClr val="FFFF00"/>
                          </a:solidFill>
                          <a:latin typeface="Yuanti SC" charset="-122"/>
                          <a:ea typeface="Yuanti SC" charset="-122"/>
                          <a:cs typeface="Yuanti SC" charset="-122"/>
                        </a:rPr>
                        <a:t>即分级A类基金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B Funds, </a:t>
                      </a:r>
                      <a:r>
                        <a:rPr lang="en-US" sz="1000" b="0" i="0" dirty="0" err="1" smtClean="0">
                          <a:solidFill>
                            <a:srgbClr val="FFFF00"/>
                          </a:solidFill>
                          <a:latin typeface="Yuanti SC" charset="-122"/>
                          <a:ea typeface="Yuanti SC" charset="-122"/>
                          <a:cs typeface="Yuanti SC" charset="-122"/>
                        </a:rPr>
                        <a:t>即分级B类基金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Index, 即指数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Future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Futures</a:t>
                      </a:r>
                      <a:r>
                        <a:rPr lang="zh-CN" altLang="en-US" sz="1000" b="0" i="0" dirty="0" smtClean="0">
                          <a:solidFill>
                            <a:srgbClr val="FFFF00"/>
                          </a:solidFill>
                          <a:latin typeface="Yuanti SC" charset="-122"/>
                          <a:ea typeface="Yuanti SC" charset="-122"/>
                          <a:cs typeface="Yuanti SC" charset="-122"/>
                        </a:rPr>
                        <a:t>，即期货，包含股指、国债和商品期货</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48598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instruments</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详细</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获取某个国家市场内一个或多个合约的详细</a:t>
            </a:r>
            <a:r>
              <a:rPr lang="zh-CN" altLang="en-US" sz="1600" dirty="0" smtClean="0">
                <a:solidFill>
                  <a:schemeClr val="bg1"/>
                </a:solidFill>
                <a:latin typeface="Yuanti SC Light" charset="-122"/>
                <a:ea typeface="Yuanti SC Light" charset="-122"/>
                <a:cs typeface="Yuanti SC Light" charset="-122"/>
              </a:rPr>
              <a:t>信息，目前</a:t>
            </a:r>
            <a:r>
              <a:rPr lang="zh-CN" altLang="en-US" sz="1600" dirty="0">
                <a:solidFill>
                  <a:schemeClr val="bg1"/>
                </a:solidFill>
                <a:latin typeface="Yuanti SC Light" charset="-122"/>
                <a:ea typeface="Yuanti SC Light" charset="-122"/>
                <a:cs typeface="Yuanti SC Light" charset="-122"/>
              </a:rPr>
              <a:t>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476788579"/>
              </p:ext>
            </p:extLst>
          </p:nvPr>
        </p:nvGraphicFramePr>
        <p:xfrm>
          <a:off x="486173" y="3064548"/>
          <a:ext cx="7803062" cy="746760"/>
        </p:xfrm>
        <a:graphic>
          <a:graphicData uri="http://schemas.openxmlformats.org/drawingml/2006/table">
            <a:tbl>
              <a:tblPr firstRow="1" bandRow="1">
                <a:tableStyleId>{C083E6E3-FA7D-4D7B-A595-EF9225AFEA82}</a:tableStyleId>
              </a:tblPr>
              <a:tblGrid>
                <a:gridCol w="984818">
                  <a:extLst>
                    <a:ext uri="{9D8B030D-6E8A-4147-A177-3AD203B41FA5}">
                      <a16:colId xmlns:a16="http://schemas.microsoft.com/office/drawing/2014/main" xmlns="" val="20000"/>
                    </a:ext>
                  </a:extLst>
                </a:gridCol>
                <a:gridCol w="1441174">
                  <a:extLst>
                    <a:ext uri="{9D8B030D-6E8A-4147-A177-3AD203B41FA5}">
                      <a16:colId xmlns:a16="http://schemas.microsoft.com/office/drawing/2014/main" xmlns=""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合约代码或合约代码列表，可传入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。中国市场的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通常类似</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。需要注意，国内股票、</a:t>
                      </a:r>
                      <a:r>
                        <a:rPr lang="en-US" altLang="zh-CN" sz="1000" b="0" i="0" dirty="0" smtClean="0">
                          <a:solidFill>
                            <a:srgbClr val="FFFF00"/>
                          </a:solidFill>
                          <a:latin typeface="Yuanti SC" charset="-122"/>
                          <a:ea typeface="Yuanti SC" charset="-122"/>
                          <a:cs typeface="Yuanti SC" charset="-122"/>
                        </a:rPr>
                        <a:t>ETF</a:t>
                      </a:r>
                      <a:r>
                        <a:rPr lang="zh-CN" altLang="en-US" sz="1000" b="0" i="0" dirty="0" smtClean="0">
                          <a:solidFill>
                            <a:srgbClr val="FFFF00"/>
                          </a:solidFill>
                          <a:latin typeface="Yuanti SC" charset="-122"/>
                          <a:ea typeface="Yuanti SC" charset="-122"/>
                          <a:cs typeface="Yuanti SC" charset="-122"/>
                        </a:rPr>
                        <a:t>、指数合约代码分别应当以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结尾，前者代表上证，后者代表深证。期货则无此要求。</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040329400"/>
              </p:ext>
            </p:extLst>
          </p:nvPr>
        </p:nvGraphicFramePr>
        <p:xfrm>
          <a:off x="486173" y="4127984"/>
          <a:ext cx="7803062" cy="594360"/>
        </p:xfrm>
        <a:graphic>
          <a:graphicData uri="http://schemas.openxmlformats.org/drawingml/2006/table">
            <a:tbl>
              <a:tblPr firstRow="1" bandRow="1">
                <a:tableStyleId>{C083E6E3-FA7D-4D7B-A595-EF9225AFEA82}</a:tableStyleId>
              </a:tblPr>
              <a:tblGrid>
                <a:gridCol w="964940">
                  <a:extLst>
                    <a:ext uri="{9D8B030D-6E8A-4147-A177-3AD203B41FA5}">
                      <a16:colId xmlns:a16="http://schemas.microsoft.com/office/drawing/2014/main" xmlns="" val="20000"/>
                    </a:ext>
                  </a:extLst>
                </a:gridCol>
                <a:gridCol w="1451113">
                  <a:extLst>
                    <a:ext uri="{9D8B030D-6E8A-4147-A177-3AD203B41FA5}">
                      <a16:colId xmlns:a16="http://schemas.microsoft.com/office/drawing/2014/main" xmlns=""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对象，或一个</a:t>
                      </a:r>
                      <a:r>
                        <a:rPr lang="en-US" altLang="zh-CN" sz="1000" b="0" i="0" dirty="0" smtClean="0">
                          <a:solidFill>
                            <a:srgbClr val="FFFF00"/>
                          </a:solidFill>
                          <a:latin typeface="Yuanti SC" charset="-122"/>
                          <a:ea typeface="Yuanti SC" charset="-122"/>
                          <a:cs typeface="Yuanti SC" charset="-122"/>
                        </a:rPr>
                        <a:t>instrument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合约的详细信息。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8901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 frequency='1d', fields=None, adjusted=True)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获取指定合约或合约列表的历史数据（包含起止日期，日线或分钟线），不能在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函数中</a:t>
            </a:r>
            <a:r>
              <a:rPr lang="zh-CN" altLang="en-US" sz="1600" dirty="0" smtClean="0">
                <a:solidFill>
                  <a:schemeClr val="bg1"/>
                </a:solidFill>
                <a:latin typeface="Yuanti SC Light" charset="-122"/>
                <a:ea typeface="Yuanti SC Light" charset="-122"/>
                <a:cs typeface="Yuanti SC Light" charset="-122"/>
              </a:rPr>
              <a:t>调用，目前</a:t>
            </a:r>
            <a:r>
              <a:rPr lang="zh-CN" altLang="en-US" sz="1600" dirty="0">
                <a:solidFill>
                  <a:schemeClr val="bg1"/>
                </a:solidFill>
                <a:latin typeface="Yuanti SC Light" charset="-122"/>
                <a:ea typeface="Yuanti SC Light" charset="-122"/>
                <a:cs typeface="Yuanti SC Light" charset="-122"/>
              </a:rPr>
              <a:t>仅支持中国市场</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83825647"/>
              </p:ext>
            </p:extLst>
          </p:nvPr>
        </p:nvGraphicFramePr>
        <p:xfrm>
          <a:off x="486172" y="3220012"/>
          <a:ext cx="10500075" cy="147828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order_book_ids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date,datetime,pandasTimestamp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结束日期，需要早于策略当前日期，默认为策略当前日期前一天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历史数据的频率。 现在支持日</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分钟级别的历史数据，默认为</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。使用者可自由选取不同频率，例如</a:t>
                      </a:r>
                      <a:r>
                        <a:rPr lang="en-US" altLang="zh-CN" sz="1000" b="0" i="0" dirty="0" smtClean="0">
                          <a:solidFill>
                            <a:srgbClr val="FFFF00"/>
                          </a:solidFill>
                          <a:latin typeface="Yuanti SC" charset="-122"/>
                          <a:ea typeface="Yuanti SC" charset="-122"/>
                          <a:cs typeface="Yuanti SC" charset="-122"/>
                        </a:rPr>
                        <a:t>'5m'</a:t>
                      </a:r>
                      <a:r>
                        <a:rPr lang="zh-CN" altLang="en-US" sz="1000" b="0" i="0" dirty="0" smtClean="0">
                          <a:solidFill>
                            <a:srgbClr val="FFFF00"/>
                          </a:solidFill>
                          <a:latin typeface="Yuanti SC" charset="-122"/>
                          <a:ea typeface="Yuanti SC" charset="-122"/>
                          <a:cs typeface="Yuanti SC" charset="-122"/>
                        </a:rPr>
                        <a:t>代表</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分钟线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adjusted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boolean</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前复权处理。默认为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，即进行了前复权处理。需要注意，目前我们对股票价格进行的前复权处理仅考虑了拆分的影响，并未考虑分红派息对于股价的影响（可以通过</a:t>
                      </a:r>
                      <a:r>
                        <a:rPr lang="en-US" altLang="zh-CN" sz="1000" b="0" i="0" dirty="0" err="1" smtClean="0">
                          <a:solidFill>
                            <a:srgbClr val="FFFF00"/>
                          </a:solidFill>
                          <a:latin typeface="Yuanti SC" charset="-122"/>
                          <a:ea typeface="Yuanti SC" charset="-122"/>
                          <a:cs typeface="Yuanti SC" charset="-122"/>
                        </a:rPr>
                        <a:t>get_ex_factor</a:t>
                      </a:r>
                      <a:r>
                        <a:rPr lang="zh-CN" altLang="en-US" sz="1000" b="0" i="0" dirty="0" smtClean="0">
                          <a:solidFill>
                            <a:srgbClr val="FFFF00"/>
                          </a:solidFill>
                          <a:latin typeface="Yuanti SC" charset="-122"/>
                          <a:ea typeface="Yuanti SC" charset="-122"/>
                          <a:cs typeface="Yuanti SC" charset="-122"/>
                        </a:rPr>
                        <a:t>函数获取到经过除权除息处理的复权因子）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215003"/>
              </p:ext>
            </p:extLst>
          </p:nvPr>
        </p:nvGraphicFramePr>
        <p:xfrm>
          <a:off x="486173" y="4809214"/>
          <a:ext cx="10500074" cy="16611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pandas Panel/</a:t>
                      </a:r>
                      <a:r>
                        <a:rPr lang="en-US" altLang="zh-CN" sz="1000" b="0" i="0" dirty="0" err="1" smtClean="0">
                          <a:solidFill>
                            <a:srgbClr val="FFFF00"/>
                          </a:solidFill>
                          <a:latin typeface="Yuanti SC" charset="-122"/>
                          <a:ea typeface="Yuanti SC" charset="-122"/>
                          <a:cs typeface="Yuanti SC" charset="-122"/>
                        </a:rPr>
                        <a:t>DataFrame</a:t>
                      </a:r>
                      <a:r>
                        <a:rPr lang="en-US" altLang="zh-CN" sz="1000" b="0" i="0" dirty="0" smtClean="0">
                          <a:solidFill>
                            <a:srgbClr val="FFFF00"/>
                          </a:solidFill>
                          <a:latin typeface="Yuanti SC" charset="-122"/>
                          <a:ea typeface="Yuanti SC" charset="-122"/>
                          <a:cs typeface="Yuanti SC" charset="-122"/>
                        </a:rPr>
                        <a:t>/Series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除权除息日</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证券代码，证券的独特的标识符</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复权因子，考虑了分红派息与拆分的影响，为一段时间内的股价调整乘数。举例来说，平安银行（</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）在</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股派发现金股利人民币 </a:t>
                      </a:r>
                      <a:r>
                        <a:rPr lang="en-US" altLang="zh-CN" sz="1000" b="0" i="0" dirty="0" smtClean="0">
                          <a:solidFill>
                            <a:srgbClr val="FFFF00"/>
                          </a:solidFill>
                          <a:latin typeface="Yuanti SC" charset="-122"/>
                          <a:ea typeface="Yuanti SC" charset="-122"/>
                          <a:cs typeface="Yuanti SC" charset="-122"/>
                        </a:rPr>
                        <a:t>1.53</a:t>
                      </a:r>
                      <a:r>
                        <a:rPr lang="zh-CN" altLang="en-US" sz="1000" b="0" i="0" dirty="0" smtClean="0">
                          <a:solidFill>
                            <a:srgbClr val="FFFF00"/>
                          </a:solidFill>
                          <a:latin typeface="Yuanti SC" charset="-122"/>
                          <a:ea typeface="Yuanti SC" charset="-122"/>
                          <a:cs typeface="Yuanti SC" charset="-122"/>
                        </a:rPr>
                        <a:t>元（含税），并以资本公积转增股本每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股转增</a:t>
                      </a:r>
                      <a:r>
                        <a:rPr lang="en-US" altLang="zh-CN" sz="1000" b="0" i="0" dirty="0" smtClean="0">
                          <a:solidFill>
                            <a:srgbClr val="FFFF00"/>
                          </a:solidFill>
                          <a:latin typeface="Yuanti SC" charset="-122"/>
                          <a:ea typeface="Yuanti SC" charset="-122"/>
                          <a:cs typeface="Yuanti SC" charset="-122"/>
                        </a:rPr>
                        <a:t>2</a:t>
                      </a:r>
                      <a:r>
                        <a:rPr lang="zh-CN" altLang="en-US" sz="1000" b="0" i="0" dirty="0" smtClean="0">
                          <a:solidFill>
                            <a:srgbClr val="FFFF00"/>
                          </a:solidFill>
                          <a:latin typeface="Yuanti SC" charset="-122"/>
                          <a:ea typeface="Yuanti SC" charset="-122"/>
                          <a:cs typeface="Yuanti SC" charset="-122"/>
                        </a:rPr>
                        <a:t>股。</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日的收盘价为</a:t>
                      </a:r>
                      <a:r>
                        <a:rPr lang="en-US" altLang="zh-CN" sz="1000" b="0" i="0" dirty="0" smtClean="0">
                          <a:solidFill>
                            <a:srgbClr val="FFFF00"/>
                          </a:solidFill>
                          <a:latin typeface="Yuanti SC" charset="-122"/>
                          <a:ea typeface="Yuanti SC" charset="-122"/>
                          <a:cs typeface="Yuanti SC" charset="-122"/>
                        </a:rPr>
                        <a:t>10.44</a:t>
                      </a:r>
                      <a:r>
                        <a:rPr lang="zh-CN" altLang="en-US" sz="1000" b="0" i="0" dirty="0" smtClean="0">
                          <a:solidFill>
                            <a:srgbClr val="FFFF00"/>
                          </a:solidFill>
                          <a:latin typeface="Yuanti SC" charset="-122"/>
                          <a:ea typeface="Yuanti SC" charset="-122"/>
                          <a:cs typeface="Yuanti SC" charset="-122"/>
                        </a:rPr>
                        <a:t>元，其除权除息后的价格应当为 </a:t>
                      </a:r>
                      <a:r>
                        <a:rPr lang="en-US" altLang="zh-CN" sz="1000" b="0" i="0" dirty="0" smtClean="0">
                          <a:solidFill>
                            <a:srgbClr val="FFFF00"/>
                          </a:solidFill>
                          <a:latin typeface="Yuanti SC" charset="-122"/>
                          <a:ea typeface="Yuanti SC" charset="-122"/>
                          <a:cs typeface="Yuanti SC" charset="-122"/>
                        </a:rPr>
                        <a:t>(10.44-1.53/10) / 1.2 = 8.5725.</a:t>
                      </a:r>
                      <a:r>
                        <a:rPr lang="zh-CN" altLang="en-US" sz="1000" b="0" i="0" dirty="0" smtClean="0">
                          <a:solidFill>
                            <a:srgbClr val="FFFF00"/>
                          </a:solidFill>
                          <a:latin typeface="Yuanti SC" charset="-122"/>
                          <a:ea typeface="Yuanti SC" charset="-122"/>
                          <a:cs typeface="Yuanti SC" charset="-122"/>
                        </a:rPr>
                        <a:t>本期复权因子为</a:t>
                      </a:r>
                      <a:r>
                        <a:rPr lang="en-US" altLang="zh-CN" sz="1000" b="0" i="0" dirty="0" smtClean="0">
                          <a:solidFill>
                            <a:srgbClr val="FFFF00"/>
                          </a:solidFill>
                          <a:latin typeface="Yuanti SC" charset="-122"/>
                          <a:ea typeface="Yuanti SC" charset="-122"/>
                          <a:cs typeface="Yuanti SC" charset="-122"/>
                        </a:rPr>
                        <a:t>10.44 / 8.5725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ex_cum_factor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累计复权因子，</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当前最新累计复权因子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截至</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日最新累计复权因子。举例来说，</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05</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122.424143 / 100.525060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ex_end_date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复权因子所在期的截止日期</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3771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如果只传入一个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如果传入</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Panel </a:t>
            </a:r>
            <a:r>
              <a:rPr lang="zh-CN" altLang="en-US" sz="1600" dirty="0">
                <a:solidFill>
                  <a:schemeClr val="bg1"/>
                </a:solidFill>
                <a:latin typeface="Yuanti SC Light" charset="-122"/>
                <a:ea typeface="Yuanti SC Light" charset="-122"/>
                <a:cs typeface="Yuanti SC Light" charset="-122"/>
              </a:rPr>
              <a:t>，它是一个三维版的</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，每个时间戳对应一系列</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r>
              <a:rPr lang="en-US" altLang="zh-CN"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a:solidFill>
                  <a:srgbClr val="92D050"/>
                </a:solidFill>
                <a:latin typeface="Yuanti SC Light" charset="-122"/>
                <a:ea typeface="Yuanti SC Light" charset="-122"/>
                <a:cs typeface="Yuanti SC Light" charset="-122"/>
              </a:rPr>
              <a:t>Items axis: fields (e.g. </a:t>
            </a:r>
            <a:r>
              <a:rPr lang="en-US" altLang="zh-CN" sz="1600" dirty="0" err="1">
                <a:solidFill>
                  <a:srgbClr val="92D050"/>
                </a:solidFill>
                <a:latin typeface="Yuanti SC Light" charset="-122"/>
                <a:ea typeface="Yuanti SC Light" charset="-122"/>
                <a:cs typeface="Yuanti SC Light" charset="-122"/>
              </a:rPr>
              <a:t>ClosingPx</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OpeningPx</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etc</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Major_axis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start_date</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end_date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Minor_axis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order_book_ids</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股票、指数数据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037018414"/>
              </p:ext>
            </p:extLst>
          </p:nvPr>
        </p:nvGraphicFramePr>
        <p:xfrm>
          <a:off x="768983" y="4436149"/>
          <a:ext cx="4936078" cy="1767840"/>
        </p:xfrm>
        <a:graphic>
          <a:graphicData uri="http://schemas.openxmlformats.org/drawingml/2006/table">
            <a:tbl>
              <a:tblPr firstRow="1" bandRow="1">
                <a:tableStyleId>{C083E6E3-FA7D-4D7B-A595-EF9225AFEA82}</a:tableStyleId>
              </a:tblPr>
              <a:tblGrid>
                <a:gridCol w="1602594">
                  <a:extLst>
                    <a:ext uri="{9D8B030D-6E8A-4147-A177-3AD203B41FA5}">
                      <a16:colId xmlns:a16="http://schemas.microsoft.com/office/drawing/2014/main" xmlns="" val="20000"/>
                    </a:ext>
                  </a:extLst>
                </a:gridCol>
                <a:gridCol w="1125734">
                  <a:extLst>
                    <a:ext uri="{9D8B030D-6E8A-4147-A177-3AD203B41FA5}">
                      <a16:colId xmlns:a16="http://schemas.microsoft.com/office/drawing/2014/main" xmlns=""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6714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基金数据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83588002"/>
              </p:ext>
            </p:extLst>
          </p:nvPr>
        </p:nvGraphicFramePr>
        <p:xfrm>
          <a:off x="768983" y="2577533"/>
          <a:ext cx="4936078" cy="2430780"/>
        </p:xfrm>
        <a:graphic>
          <a:graphicData uri="http://schemas.openxmlformats.org/drawingml/2006/table">
            <a:tbl>
              <a:tblPr firstRow="1" bandRow="1">
                <a:tableStyleId>{C083E6E3-FA7D-4D7B-A595-EF9225AFEA82}</a:tableStyleId>
              </a:tblPr>
              <a:tblGrid>
                <a:gridCol w="1602594">
                  <a:extLst>
                    <a:ext uri="{9D8B030D-6E8A-4147-A177-3AD203B41FA5}">
                      <a16:colId xmlns:a16="http://schemas.microsoft.com/office/drawing/2014/main" xmlns="" val="20000"/>
                    </a:ext>
                  </a:extLst>
                </a:gridCol>
                <a:gridCol w="1125734">
                  <a:extLst>
                    <a:ext uri="{9D8B030D-6E8A-4147-A177-3AD203B41FA5}">
                      <a16:colId xmlns:a16="http://schemas.microsoft.com/office/drawing/2014/main" xmlns=""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29067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history</a:t>
            </a:r>
            <a:r>
              <a:rPr lang="zh-CN" altLang="en-US" dirty="0" smtClean="0">
                <a:solidFill>
                  <a:srgbClr val="FFFF00"/>
                </a:solidFill>
                <a:latin typeface="Yuanti SC Light" charset="-122"/>
                <a:ea typeface="Yuanti SC Light" charset="-122"/>
                <a:cs typeface="Yuanti SC Light" charset="-122"/>
              </a:rPr>
              <a:t> 方法（获取证券历史行情）</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err="1">
                <a:solidFill>
                  <a:srgbClr val="FFFF00"/>
                </a:solidFill>
                <a:latin typeface="Yuanti SC Light" charset="-122"/>
                <a:ea typeface="Yuanti SC Light" charset="-122"/>
                <a:cs typeface="Yuanti SC Light" charset="-122"/>
              </a:rPr>
              <a:t>bar_count</a:t>
            </a:r>
            <a:r>
              <a:rPr lang="en-US" altLang="zh-CN" sz="1600" dirty="0">
                <a:solidFill>
                  <a:srgbClr val="FFFF00"/>
                </a:solidFill>
                <a:latin typeface="Yuanti SC Light" charset="-122"/>
                <a:ea typeface="Yuanti SC Light" charset="-122"/>
                <a:cs typeface="Yuanti SC Light" charset="-122"/>
              </a:rPr>
              <a:t>, frequency, field)</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获取所有已关注证券的历史行情，同时支持日以及分钟历史数据</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同样</a:t>
            </a:r>
            <a:r>
              <a:rPr lang="zh-CN" altLang="en-US" sz="1600" dirty="0">
                <a:solidFill>
                  <a:schemeClr val="bg1"/>
                </a:solidFill>
                <a:latin typeface="Yuanti SC Light" charset="-122"/>
                <a:ea typeface="Yuanti SC Light" charset="-122"/>
                <a:cs typeface="Yuanti SC Light" charset="-122"/>
              </a:rPr>
              <a:t>是获取历史数据，</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方法与</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方法不仅在能够使用的范围上有所不同，而且返回的数据结构也不同。</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返回</a:t>
            </a:r>
            <a:r>
              <a:rPr lang="en-US" altLang="zh-CN" sz="1600" dirty="0" err="1">
                <a:solidFill>
                  <a:schemeClr val="bg1"/>
                </a:solidFill>
                <a:latin typeface="Yuanti SC Light" charset="-122"/>
                <a:ea typeface="Yuanti SC Light" charset="-122"/>
                <a:cs typeface="Yuanti SC Light" charset="-122"/>
              </a:rPr>
              <a:t>ndarray</a:t>
            </a:r>
            <a:r>
              <a:rPr lang="zh-CN" altLang="en-US" sz="1600" dirty="0">
                <a:solidFill>
                  <a:schemeClr val="bg1"/>
                </a:solidFill>
                <a:latin typeface="Yuanti SC Light" charset="-122"/>
                <a:ea typeface="Yuanti SC Light" charset="-122"/>
                <a:cs typeface="Yuanti SC Light" charset="-122"/>
              </a:rPr>
              <a:t>，更适合与</a:t>
            </a:r>
            <a:r>
              <a:rPr lang="en-US" altLang="zh-CN" sz="1600" dirty="0" err="1">
                <a:solidFill>
                  <a:schemeClr val="bg1"/>
                </a:solidFill>
                <a:latin typeface="Yuanti SC Light" charset="-122"/>
                <a:ea typeface="Yuanti SC Light" charset="-122"/>
                <a:cs typeface="Yuanti SC Light" charset="-122"/>
              </a:rPr>
              <a:t>talib</a:t>
            </a:r>
            <a:r>
              <a:rPr lang="zh-CN" altLang="en-US" sz="1600" dirty="0">
                <a:solidFill>
                  <a:schemeClr val="bg1"/>
                </a:solidFill>
                <a:latin typeface="Yuanti SC Light" charset="-122"/>
                <a:ea typeface="Yuanti SC Light" charset="-122"/>
                <a:cs typeface="Yuanti SC Light" charset="-122"/>
              </a:rPr>
              <a:t>等计算库进行对接，方便高效地计算有关指标（例如，移动均线）；而</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返回</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，适合进行时间序列的相关研究</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0302403"/>
              </p:ext>
            </p:extLst>
          </p:nvPr>
        </p:nvGraphicFramePr>
        <p:xfrm>
          <a:off x="486172" y="3024790"/>
          <a:ext cx="10500075" cy="118872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bar_count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表示回溯的</a:t>
                      </a:r>
                      <a:r>
                        <a:rPr lang="en-US" altLang="zh-CN" sz="1000" b="0" i="0" dirty="0" smtClean="0">
                          <a:solidFill>
                            <a:srgbClr val="FFFF00"/>
                          </a:solidFill>
                          <a:latin typeface="Yuanti SC" charset="-122"/>
                          <a:ea typeface="Yuanti SC" charset="-122"/>
                          <a:cs typeface="Yuanti SC" charset="-122"/>
                        </a:rPr>
                        <a:t>bar</a:t>
                      </a:r>
                      <a:r>
                        <a:rPr lang="zh-CN" altLang="en-US" sz="1000" b="0" i="0" dirty="0" smtClean="0">
                          <a:solidFill>
                            <a:srgbClr val="FFFF00"/>
                          </a:solidFill>
                          <a:latin typeface="Yuanti SC" charset="-122"/>
                          <a:ea typeface="Yuanti SC" charset="-122"/>
                          <a:cs typeface="Yuanti SC" charset="-122"/>
                        </a:rPr>
                        <a:t>的数量，用户必须填写。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表示回溯时以什么样的频率进行。例如</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“1m”</a:t>
                      </a:r>
                      <a:r>
                        <a:rPr lang="zh-CN" altLang="en-US" sz="1000" b="0" i="0" dirty="0" smtClean="0">
                          <a:solidFill>
                            <a:srgbClr val="FFFF00"/>
                          </a:solidFill>
                          <a:latin typeface="Yuanti SC" charset="-122"/>
                          <a:ea typeface="Yuanti SC" charset="-122"/>
                          <a:cs typeface="Yuanti SC" charset="-122"/>
                        </a:rPr>
                        <a:t>分别表示每日和每分钟，用户必须填写。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制定返回的</a:t>
                      </a:r>
                      <a:r>
                        <a:rPr lang="en-US" altLang="zh-CN" sz="1000" b="0" i="0" dirty="0" err="1" smtClean="0">
                          <a:solidFill>
                            <a:srgbClr val="FFFF00"/>
                          </a:solidFill>
                          <a:latin typeface="Yuanti SC" charset="-122"/>
                          <a:ea typeface="Yuanti SC" charset="-122"/>
                          <a:cs typeface="Yuanti SC" charset="-122"/>
                        </a:rPr>
                        <a:t>DataFrame</a:t>
                      </a:r>
                      <a:r>
                        <a:rPr lang="zh-CN" altLang="en-US" sz="1000" b="0" i="0" dirty="0" smtClean="0">
                          <a:solidFill>
                            <a:srgbClr val="FFFF00"/>
                          </a:solidFill>
                          <a:latin typeface="Yuanti SC" charset="-122"/>
                          <a:ea typeface="Yuanti SC" charset="-122"/>
                          <a:cs typeface="Yuanti SC" charset="-122"/>
                        </a:rPr>
                        <a:t>中以哪个指标作为数据值，用户必须填写，可取</a:t>
                      </a:r>
                      <a:r>
                        <a:rPr lang="en-US" altLang="zh-CN" sz="1000" b="0" i="0" dirty="0" smtClean="0">
                          <a:solidFill>
                            <a:srgbClr val="FFFF00"/>
                          </a:solidFill>
                          <a:latin typeface="Yuanti SC" charset="-122"/>
                          <a:ea typeface="Yuanti SC" charset="-122"/>
                          <a:cs typeface="Yuanti SC" charset="-122"/>
                        </a:rPr>
                        <a:t>‘open’</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‘close’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‘high’</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‘low’</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‘volume’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‘last’, ‘</a:t>
                      </a:r>
                      <a:r>
                        <a:rPr lang="en-US" altLang="zh-CN" sz="1000" b="0" i="0" dirty="0" err="1" smtClean="0">
                          <a:solidFill>
                            <a:srgbClr val="FFFF00"/>
                          </a:solidFill>
                          <a:latin typeface="Yuanti SC" charset="-122"/>
                          <a:ea typeface="Yuanti SC" charset="-122"/>
                          <a:cs typeface="Yuanti SC" charset="-122"/>
                        </a:rPr>
                        <a:t>total_turnover</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总成交额以及基金特有的</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acc_net_value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累积净值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unit_net_value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单位净值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discount_rate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折价率与期货特有的</a:t>
                      </a:r>
                      <a:r>
                        <a:rPr lang="en-US" altLang="zh-CN" sz="1000" b="0" i="0" dirty="0" smtClean="0">
                          <a:solidFill>
                            <a:srgbClr val="FFFF00"/>
                          </a:solidFill>
                          <a:latin typeface="Yuanti SC" charset="-122"/>
                          <a:ea typeface="Yuanti SC" charset="-122"/>
                          <a:cs typeface="Yuanti SC" charset="-122"/>
                        </a:rPr>
                        <a:t>“settlement” - </a:t>
                      </a:r>
                      <a:r>
                        <a:rPr lang="zh-CN" altLang="en-US" sz="1000" b="0" i="0" dirty="0" smtClean="0">
                          <a:solidFill>
                            <a:srgbClr val="FFFF00"/>
                          </a:solidFill>
                          <a:latin typeface="Yuanti SC" charset="-122"/>
                          <a:ea typeface="Yuanti SC" charset="-122"/>
                          <a:cs typeface="Yuanti SC" charset="-122"/>
                        </a:rPr>
                        <a:t>今日结算价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prev_settlement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昨日结算价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open_interest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持仓量。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82359614"/>
              </p:ext>
            </p:extLst>
          </p:nvPr>
        </p:nvGraphicFramePr>
        <p:xfrm>
          <a:off x="486173" y="4469817"/>
          <a:ext cx="10500074" cy="7467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ndarray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如果用户不指定股票的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，函数会返回当前策略股票池中所有股票对应数据的回溯结果。</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如果用户指定了股票的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，无论股票是否在当前股票池当中，函数都会返回相应股票对应数据的回溯结果。如果股票并未在股票池中，则在调用该函数之后，对应股票将会被添加至现有股票池当中。</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8613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industry(</a:t>
            </a:r>
            <a:r>
              <a:rPr lang="en-US" altLang="zh-CN" sz="1600" dirty="0" err="1">
                <a:solidFill>
                  <a:srgbClr val="FFFF00"/>
                </a:solidFill>
                <a:latin typeface="Yuanti SC Light" charset="-122"/>
                <a:ea typeface="Yuanti SC Light" charset="-122"/>
                <a:cs typeface="Yuanti SC Light" charset="-122"/>
              </a:rPr>
              <a:t>industry_code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获取属于某一行业的所有股票列表。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9032388"/>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行业名称或行业代码。例如，农业可填写</a:t>
                      </a:r>
                      <a:r>
                        <a:rPr lang="en-US" altLang="zh-CN" sz="1000" b="0" i="0" dirty="0" smtClean="0">
                          <a:solidFill>
                            <a:srgbClr val="FFFF00"/>
                          </a:solidFill>
                          <a:latin typeface="Yuanti SC" charset="-122"/>
                          <a:ea typeface="Yuanti SC" charset="-122"/>
                          <a:cs typeface="Yuanti SC" charset="-122"/>
                        </a:rPr>
                        <a:t>industry_code.A01 </a:t>
                      </a:r>
                      <a:r>
                        <a:rPr lang="zh-CN" altLang="en-US" sz="1000" b="0" i="0" dirty="0" smtClean="0">
                          <a:solidFill>
                            <a:srgbClr val="FFFF00"/>
                          </a:solidFill>
                          <a:latin typeface="Yuanti SC" charset="-122"/>
                          <a:ea typeface="Yuanti SC" charset="-122"/>
                          <a:cs typeface="Yuanti SC" charset="-122"/>
                        </a:rPr>
                        <a:t>或 </a:t>
                      </a:r>
                      <a:r>
                        <a:rPr lang="en-US" altLang="zh-CN" sz="1000" b="0" i="0" dirty="0" smtClean="0">
                          <a:solidFill>
                            <a:srgbClr val="FFFF00"/>
                          </a:solidFill>
                          <a:latin typeface="Yuanti SC" charset="-122"/>
                          <a:ea typeface="Yuanti SC" charset="-122"/>
                          <a:cs typeface="Yuanti SC" charset="-122"/>
                        </a:rPr>
                        <a:t>'A01'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45131677"/>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股票列表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41694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64803740"/>
              </p:ext>
            </p:extLst>
          </p:nvPr>
        </p:nvGraphicFramePr>
        <p:xfrm>
          <a:off x="486172" y="2580349"/>
          <a:ext cx="2604898" cy="3977640"/>
        </p:xfrm>
        <a:graphic>
          <a:graphicData uri="http://schemas.openxmlformats.org/drawingml/2006/table">
            <a:tbl>
              <a:tblPr firstRow="1" bandRow="1">
                <a:tableStyleId>{C083E6E3-FA7D-4D7B-A595-EF9225AFEA82}</a:tableStyleId>
              </a:tblPr>
              <a:tblGrid>
                <a:gridCol w="813234">
                  <a:extLst>
                    <a:ext uri="{9D8B030D-6E8A-4147-A177-3AD203B41FA5}">
                      <a16:colId xmlns:a16="http://schemas.microsoft.com/office/drawing/2014/main" xmlns="" val="20000"/>
                    </a:ext>
                  </a:extLst>
                </a:gridCol>
                <a:gridCol w="179166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A01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A02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林业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畜牧业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农、林、牧、渔服务业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煤炭开采和洗选业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石油和天然气开采业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开采辅助活动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其他采矿业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农副食品加工业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食品制造业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酒、饮料和精制茶制造业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烟草制品业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295360223"/>
              </p:ext>
            </p:extLst>
          </p:nvPr>
        </p:nvGraphicFramePr>
        <p:xfrm>
          <a:off x="3526077" y="2586463"/>
          <a:ext cx="3476331" cy="3977640"/>
        </p:xfrm>
        <a:graphic>
          <a:graphicData uri="http://schemas.openxmlformats.org/drawingml/2006/table">
            <a:tbl>
              <a:tblPr firstRow="1" bandRow="1">
                <a:tableStyleId>{C083E6E3-FA7D-4D7B-A595-EF9225AFEA82}</a:tableStyleId>
              </a:tblPr>
              <a:tblGrid>
                <a:gridCol w="863876">
                  <a:extLst>
                    <a:ext uri="{9D8B030D-6E8A-4147-A177-3AD203B41FA5}">
                      <a16:colId xmlns:a16="http://schemas.microsoft.com/office/drawing/2014/main" xmlns="" val="20000"/>
                    </a:ext>
                  </a:extLst>
                </a:gridCol>
                <a:gridCol w="2612455">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纺织服装、服饰业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C19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皮革、毛皮、羽毛及其制品和制鞋业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C20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木材加工及木、竹、藤、棕、草制品业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家具制造业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造纸及纸制品业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印刷和记录媒介复制业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文教、工美、体育和娱乐用品制造业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C25</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石油加工、炼焦及核燃料加工业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化学原料及化学制品制造业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医药制造业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化学纤维制造业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橡胶和塑料制品业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非金属矿物制品业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黑色金属冶炼及压延加工业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有色金属冶炼和压延加工业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通用设备制造业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833280202"/>
              </p:ext>
            </p:extLst>
          </p:nvPr>
        </p:nvGraphicFramePr>
        <p:xfrm>
          <a:off x="7437415" y="2580349"/>
          <a:ext cx="3731328" cy="3977640"/>
        </p:xfrm>
        <a:graphic>
          <a:graphicData uri="http://schemas.openxmlformats.org/drawingml/2006/table">
            <a:tbl>
              <a:tblPr firstRow="1" bandRow="1">
                <a:tableStyleId>{C083E6E3-FA7D-4D7B-A595-EF9225AFEA82}</a:tableStyleId>
              </a:tblPr>
              <a:tblGrid>
                <a:gridCol w="927244">
                  <a:extLst>
                    <a:ext uri="{9D8B030D-6E8A-4147-A177-3AD203B41FA5}">
                      <a16:colId xmlns:a16="http://schemas.microsoft.com/office/drawing/2014/main" xmlns="" val="20000"/>
                    </a:ext>
                  </a:extLst>
                </a:gridCol>
                <a:gridCol w="280408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汽车制造业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铁路、船舶、航空航天和其它运输设备制造业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电气机械及器材制造业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计算机、通信和其他电子设备制造业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仪器仪表制造业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废弃资源综合利用业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金属制品、机械和设备修理业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D44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电力、热力生产和供应业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燃气生产和供应业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水的生产和供应业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E47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E48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土木工程建筑业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E49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建筑安装业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E50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建筑装饰和其他建筑业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F51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批发业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54367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613241506"/>
              </p:ext>
            </p:extLst>
          </p:nvPr>
        </p:nvGraphicFramePr>
        <p:xfrm>
          <a:off x="486172" y="2580349"/>
          <a:ext cx="2833498" cy="3977640"/>
        </p:xfrm>
        <a:graphic>
          <a:graphicData uri="http://schemas.openxmlformats.org/drawingml/2006/table">
            <a:tbl>
              <a:tblPr firstRow="1" bandRow="1">
                <a:tableStyleId>{C083E6E3-FA7D-4D7B-A595-EF9225AFEA82}</a:tableStyleId>
              </a:tblPr>
              <a:tblGrid>
                <a:gridCol w="884601">
                  <a:extLst>
                    <a:ext uri="{9D8B030D-6E8A-4147-A177-3AD203B41FA5}">
                      <a16:colId xmlns:a16="http://schemas.microsoft.com/office/drawing/2014/main" xmlns="" val="20000"/>
                    </a:ext>
                  </a:extLst>
                </a:gridCol>
                <a:gridCol w="1948897">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F52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零售业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道路运输业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水上运输业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航空运输业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管道运输业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装卸搬运和运输代理业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G60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邮政业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H61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住宿业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H62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餐饮业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I63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电信、广播电视和卫星传输服务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I64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互联网和相关服务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I65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软件和信息技术服务业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货币金融服务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资本市场服务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保险业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7674724"/>
              </p:ext>
            </p:extLst>
          </p:nvPr>
        </p:nvGraphicFramePr>
        <p:xfrm>
          <a:off x="3728973" y="2586463"/>
          <a:ext cx="3273435" cy="3977640"/>
        </p:xfrm>
        <a:graphic>
          <a:graphicData uri="http://schemas.openxmlformats.org/drawingml/2006/table">
            <a:tbl>
              <a:tblPr firstRow="1" bandRow="1">
                <a:tableStyleId>{C083E6E3-FA7D-4D7B-A595-EF9225AFEA82}</a:tableStyleId>
              </a:tblPr>
              <a:tblGrid>
                <a:gridCol w="813456">
                  <a:extLst>
                    <a:ext uri="{9D8B030D-6E8A-4147-A177-3AD203B41FA5}">
                      <a16:colId xmlns:a16="http://schemas.microsoft.com/office/drawing/2014/main" xmlns="" val="20000"/>
                    </a:ext>
                  </a:extLst>
                </a:gridCol>
                <a:gridCol w="2459979">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J69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其他金融业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K70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房地产业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租赁业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商务服务业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M73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研究和试验发展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M74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专业技术服务业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M75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科技推广和应用服务业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N76</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水利管理业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N77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生态保护和环境治理业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N78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公共设施管理业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O79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居民服务业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机动车、电子产品和日用产品修理业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P82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教育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Q83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卫生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0" dirty="0" smtClean="0">
                          <a:solidFill>
                            <a:schemeClr val="bg1"/>
                          </a:solidFill>
                          <a:latin typeface="Yuanti SC" charset="-122"/>
                          <a:ea typeface="Yuanti SC" charset="-122"/>
                          <a:cs typeface="Yuanti SC" charset="-122"/>
                        </a:rPr>
                        <a:t>Q84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社会工作</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新闻和出版业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47236965"/>
              </p:ext>
            </p:extLst>
          </p:nvPr>
        </p:nvGraphicFramePr>
        <p:xfrm>
          <a:off x="7437415" y="2580349"/>
          <a:ext cx="3731328" cy="1325880"/>
        </p:xfrm>
        <a:graphic>
          <a:graphicData uri="http://schemas.openxmlformats.org/drawingml/2006/table">
            <a:tbl>
              <a:tblPr firstRow="1" bandRow="1">
                <a:tableStyleId>{C083E6E3-FA7D-4D7B-A595-EF9225AFEA82}</a:tableStyleId>
              </a:tblPr>
              <a:tblGrid>
                <a:gridCol w="927244">
                  <a:extLst>
                    <a:ext uri="{9D8B030D-6E8A-4147-A177-3AD203B41FA5}">
                      <a16:colId xmlns:a16="http://schemas.microsoft.com/office/drawing/2014/main" xmlns="" val="20000"/>
                    </a:ext>
                  </a:extLst>
                </a:gridCol>
                <a:gridCol w="280408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广播、电视、电影和影视录音制作业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R87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文化艺术业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体育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R89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娱乐业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S90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综合</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5553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sector</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板块股票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sector(code)</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获得属于某一板块的所有股票列表。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sector_code</a:t>
                      </a:r>
                      <a:r>
                        <a:rPr lang="en-US" altLang="zh-CN" sz="1000" b="0" i="0" dirty="0" smtClean="0">
                          <a:solidFill>
                            <a:srgbClr val="FFFF00"/>
                          </a:solidFill>
                          <a:latin typeface="Yuanti SC" charset="-122"/>
                          <a:ea typeface="Yuanti SC" charset="-122"/>
                          <a:cs typeface="Yuanti SC" charset="-122"/>
                        </a:rPr>
                        <a:t> items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板块名称或板块代码。例如，能源板块可填写</a:t>
                      </a:r>
                      <a:r>
                        <a:rPr lang="en-US" altLang="zh-CN" sz="1000" b="0" i="0" dirty="0" smtClean="0">
                          <a:solidFill>
                            <a:srgbClr val="FFFF00"/>
                          </a:solidFill>
                          <a:latin typeface="Yuanti SC" charset="-122"/>
                          <a:ea typeface="Yuanti SC" charset="-122"/>
                          <a:cs typeface="Yuanti SC" charset="-122"/>
                        </a:rPr>
                        <a:t>'Energy'</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能源</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sector_code.Energy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140030731"/>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属于该板块的股票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98663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7743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a:solidFill>
                  <a:srgbClr val="FFFF00"/>
                </a:solidFill>
                <a:latin typeface="Yuanti SC Light" charset="-122"/>
                <a:ea typeface="Yuanti SC Light" charset="-122"/>
                <a:cs typeface="Yuanti SC Light" charset="-122"/>
              </a:rPr>
              <a:t>sector</a:t>
            </a:r>
            <a:r>
              <a:rPr lang="zh-CN" altLang="en-US" dirty="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目前支持的板块分类如下，其取值</a:t>
            </a:r>
            <a:r>
              <a:rPr lang="zh-CN" altLang="en-US" sz="1600" dirty="0" smtClean="0">
                <a:solidFill>
                  <a:schemeClr val="bg1"/>
                </a:solidFill>
                <a:latin typeface="Yuanti SC Light" charset="-122"/>
                <a:ea typeface="Yuanti SC Light" charset="-122"/>
                <a:cs typeface="Yuanti SC Light" charset="-122"/>
              </a:rPr>
              <a:t>参考</a:t>
            </a:r>
            <a:r>
              <a:rPr lang="en-US" altLang="zh-CN" sz="1600" dirty="0" smtClean="0">
                <a:solidFill>
                  <a:schemeClr val="bg1"/>
                </a:solidFill>
                <a:latin typeface="Yuanti SC Light" charset="-122"/>
                <a:ea typeface="Yuanti SC Light" charset="-122"/>
                <a:cs typeface="Yuanti SC Light" charset="-122"/>
              </a:rPr>
              <a:t>MSCI</a:t>
            </a:r>
            <a:r>
              <a:rPr lang="zh-CN" altLang="en-US" sz="1600" dirty="0">
                <a:solidFill>
                  <a:schemeClr val="bg1"/>
                </a:solidFill>
                <a:latin typeface="Yuanti SC Light" charset="-122"/>
                <a:ea typeface="Yuanti SC Light" charset="-122"/>
                <a:cs typeface="Yuanti SC Light" charset="-122"/>
              </a:rPr>
              <a:t>发布的全球行业标准分类。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300449602"/>
              </p:ext>
            </p:extLst>
          </p:nvPr>
        </p:nvGraphicFramePr>
        <p:xfrm>
          <a:off x="486172" y="2580349"/>
          <a:ext cx="5536941" cy="2430780"/>
        </p:xfrm>
        <a:graphic>
          <a:graphicData uri="http://schemas.openxmlformats.org/drawingml/2006/table">
            <a:tbl>
              <a:tblPr firstRow="1" bandRow="1">
                <a:tableStyleId>{C083E6E3-FA7D-4D7B-A595-EF9225AFEA82}</a:tableStyleId>
              </a:tblPr>
              <a:tblGrid>
                <a:gridCol w="1904918">
                  <a:extLst>
                    <a:ext uri="{9D8B030D-6E8A-4147-A177-3AD203B41FA5}">
                      <a16:colId xmlns:a16="http://schemas.microsoft.com/office/drawing/2014/main" xmlns="" val="20000"/>
                    </a:ext>
                  </a:extLst>
                </a:gridCol>
                <a:gridCol w="1569175">
                  <a:extLst>
                    <a:ext uri="{9D8B030D-6E8A-4147-A177-3AD203B41FA5}">
                      <a16:colId xmlns:a16="http://schemas.microsoft.com/office/drawing/2014/main" xmlns="" val="20001"/>
                    </a:ext>
                  </a:extLst>
                </a:gridCol>
                <a:gridCol w="2062848"/>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板块中文名称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板块英文名称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Energy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能源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energy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Materials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原材料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materials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ConsumerDiscretionary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discretionary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ConsumerStaples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staples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HealthCare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医疗保健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health care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Financials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financials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InformationTechnology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信息技术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information technology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TelecommunicationServices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telecommunication services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Utilities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utilities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Industrials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industrials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7366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concept(concept_name1, concept_name2, ...)</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获取属于某个或某几个概念的股票列表。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249986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zh-CN" altLang="en-US" sz="1000" b="0" i="0" dirty="0" smtClean="0">
                          <a:solidFill>
                            <a:srgbClr val="FFFF00"/>
                          </a:solidFill>
                          <a:latin typeface="Yuanti SC" charset="-122"/>
                          <a:ea typeface="Yuanti SC" charset="-122"/>
                          <a:cs typeface="Yuanti SC" charset="-122"/>
                        </a:rPr>
                        <a:t>多个</a:t>
                      </a: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概念名称。可以从概念列表中选择一个或多个概念填写。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3015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60153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概念列表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200" dirty="0">
                <a:solidFill>
                  <a:srgbClr val="FFFF00"/>
                </a:solidFill>
                <a:latin typeface="Yuanti SC Light" charset="-122"/>
                <a:ea typeface="Yuanti SC Light" charset="-122"/>
                <a:cs typeface="Yuanti SC Light" charset="-122"/>
              </a:rPr>
              <a:t>含</a:t>
            </a:r>
            <a:r>
              <a:rPr lang="en-US" altLang="zh-CN" sz="1200" dirty="0">
                <a:solidFill>
                  <a:srgbClr val="FFFF00"/>
                </a:solidFill>
                <a:latin typeface="Yuanti SC Light" charset="-122"/>
                <a:ea typeface="Yuanti SC Light" charset="-122"/>
                <a:cs typeface="Yuanti SC Light" charset="-122"/>
              </a:rPr>
              <a:t>H</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深圳本地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en-US" altLang="zh-CN" sz="1200" dirty="0" smtClean="0">
                <a:solidFill>
                  <a:srgbClr val="FFFF00"/>
                </a:solidFill>
                <a:latin typeface="Yuanti SC Light" charset="-122"/>
                <a:ea typeface="Yuanti SC Light" charset="-122"/>
                <a:cs typeface="Yuanti SC Light" charset="-122"/>
              </a:rPr>
              <a:t>B</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农村金融</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东亚自贸</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海工装备</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绿色照明</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稀土永磁</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内贸</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3D</a:t>
            </a:r>
            <a:r>
              <a:rPr lang="zh-CN" altLang="en-US" sz="1200" dirty="0" smtClean="0">
                <a:solidFill>
                  <a:srgbClr val="FFFF00"/>
                </a:solidFill>
                <a:latin typeface="Yuanti SC Light" charset="-122"/>
                <a:ea typeface="Yuanti SC Light" charset="-122"/>
                <a:cs typeface="Yuanti SC Light" charset="-122"/>
              </a:rPr>
              <a:t>打印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页岩气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三网</a:t>
            </a:r>
            <a:r>
              <a:rPr lang="zh-CN" altLang="en-US" sz="1200" dirty="0">
                <a:solidFill>
                  <a:srgbClr val="FFFF00"/>
                </a:solidFill>
                <a:latin typeface="Yuanti SC Light" charset="-122"/>
                <a:ea typeface="Yuanti SC Light" charset="-122"/>
                <a:cs typeface="Yuanti SC Light" charset="-122"/>
              </a:rPr>
              <a:t>融合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猪</a:t>
            </a:r>
            <a:r>
              <a:rPr lang="zh-CN" altLang="en-US" sz="1200" dirty="0">
                <a:solidFill>
                  <a:srgbClr val="FFFF00"/>
                </a:solidFill>
                <a:latin typeface="Yuanti SC Light" charset="-122"/>
                <a:ea typeface="Yuanti SC Light" charset="-122"/>
                <a:cs typeface="Yuanti SC Light" charset="-122"/>
              </a:rPr>
              <a:t>肉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水域</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赛马</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社</a:t>
            </a:r>
            <a:r>
              <a:rPr lang="zh-CN" altLang="en-US" sz="1200" dirty="0">
                <a:solidFill>
                  <a:srgbClr val="FFFF00"/>
                </a:solidFill>
                <a:latin typeface="Yuanti SC Light" charset="-122"/>
                <a:ea typeface="Yuanti SC Light" charset="-122"/>
                <a:cs typeface="Yuanti SC Light" charset="-122"/>
              </a:rPr>
              <a:t>保重仓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物联网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民营医院</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黄河三角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固废</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甲型</a:t>
            </a:r>
            <a:r>
              <a:rPr lang="zh-CN" altLang="en-US" sz="1200" dirty="0">
                <a:solidFill>
                  <a:srgbClr val="FFFF00"/>
                </a:solidFill>
                <a:latin typeface="Yuanti SC Light" charset="-122"/>
                <a:ea typeface="Yuanti SC Light" charset="-122"/>
                <a:cs typeface="Yuanti SC Light" charset="-122"/>
              </a:rPr>
              <a:t>流感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丝绸之路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融资</a:t>
            </a:r>
            <a:r>
              <a:rPr lang="zh-CN" altLang="en-US" sz="1200" dirty="0">
                <a:solidFill>
                  <a:srgbClr val="FFFF00"/>
                </a:solidFill>
                <a:latin typeface="Yuanti SC Light" charset="-122"/>
                <a:ea typeface="Yuanti SC Light" charset="-122"/>
                <a:cs typeface="Yuanti SC Light" charset="-122"/>
              </a:rPr>
              <a:t>融券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黄金</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国企</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碳</a:t>
            </a:r>
            <a:r>
              <a:rPr lang="zh-CN" altLang="en-US" sz="1200" dirty="0">
                <a:solidFill>
                  <a:srgbClr val="FFFF00"/>
                </a:solidFill>
                <a:latin typeface="Yuanti SC Light" charset="-122"/>
                <a:ea typeface="Yuanti SC Light" charset="-122"/>
                <a:cs typeface="Yuanti SC Light" charset="-122"/>
              </a:rPr>
              <a:t>纤维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保障</a:t>
            </a:r>
            <a:r>
              <a:rPr lang="zh-CN" altLang="en-US" sz="1200" dirty="0">
                <a:solidFill>
                  <a:srgbClr val="FFFF00"/>
                </a:solidFill>
                <a:latin typeface="Yuanti SC Light" charset="-122"/>
                <a:ea typeface="Yuanti SC Light" charset="-122"/>
                <a:cs typeface="Yuanti SC Light" charset="-122"/>
              </a:rPr>
              <a:t>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电网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石墨烯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空气</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京</a:t>
            </a:r>
            <a:r>
              <a:rPr lang="zh-CN" altLang="en-US" sz="1200" dirty="0">
                <a:solidFill>
                  <a:srgbClr val="FFFF00"/>
                </a:solidFill>
                <a:latin typeface="Yuanti SC Light" charset="-122"/>
                <a:ea typeface="Yuanti SC Light" charset="-122"/>
                <a:cs typeface="Yuanti SC Light" charset="-122"/>
              </a:rPr>
              <a:t>津冀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分</a:t>
            </a:r>
            <a:r>
              <a:rPr lang="zh-CN" altLang="en-US" sz="1200" dirty="0">
                <a:solidFill>
                  <a:srgbClr val="FFFF00"/>
                </a:solidFill>
                <a:latin typeface="Yuanti SC Light" charset="-122"/>
                <a:ea typeface="Yuanti SC Light" charset="-122"/>
                <a:cs typeface="Yuanti SC Light" charset="-122"/>
              </a:rPr>
              <a:t>拆上市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装饰</a:t>
            </a:r>
            <a:r>
              <a:rPr lang="zh-CN" altLang="en-US" sz="1200" dirty="0">
                <a:solidFill>
                  <a:srgbClr val="FFFF00"/>
                </a:solidFill>
                <a:latin typeface="Yuanti SC Light" charset="-122"/>
                <a:ea typeface="Yuanti SC Light" charset="-122"/>
                <a:cs typeface="Yuanti SC Light" charset="-122"/>
              </a:rPr>
              <a:t>园林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振兴</a:t>
            </a:r>
            <a:r>
              <a:rPr lang="zh-CN" altLang="en-US" sz="1200" dirty="0">
                <a:solidFill>
                  <a:srgbClr val="FFFF00"/>
                </a:solidFill>
                <a:latin typeface="Yuanti SC Light" charset="-122"/>
                <a:ea typeface="Yuanti SC Light" charset="-122"/>
                <a:cs typeface="Yuanti SC Light" charset="-122"/>
              </a:rPr>
              <a:t>沈阳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家居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阿里</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股期</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a:t>
            </a:r>
            <a:r>
              <a:rPr lang="zh-CN" altLang="en-US" sz="1200" dirty="0">
                <a:solidFill>
                  <a:srgbClr val="FFFF00"/>
                </a:solidFill>
                <a:latin typeface="Yuanti SC Light" charset="-122"/>
                <a:ea typeface="Yuanti SC Light" charset="-122"/>
                <a:cs typeface="Yuanti SC Light" charset="-122"/>
              </a:rPr>
              <a:t>能源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疫苗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特斯拉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国产</a:t>
            </a:r>
            <a:r>
              <a:rPr lang="zh-CN" altLang="en-US" sz="1200" dirty="0">
                <a:solidFill>
                  <a:srgbClr val="FFFF00"/>
                </a:solidFill>
                <a:latin typeface="Yuanti SC Light" charset="-122"/>
                <a:ea typeface="Yuanti SC Light" charset="-122"/>
                <a:cs typeface="Yuanti SC Light" charset="-122"/>
              </a:rPr>
              <a:t>软件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互联</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锂</a:t>
            </a:r>
            <a:r>
              <a:rPr lang="zh-CN" altLang="en-US" sz="1200" dirty="0">
                <a:solidFill>
                  <a:srgbClr val="FFFF00"/>
                </a:solidFill>
                <a:latin typeface="Yuanti SC Light" charset="-122"/>
                <a:ea typeface="Yuanti SC Light" charset="-122"/>
                <a:cs typeface="Yuanti SC Light" charset="-122"/>
              </a:rPr>
              <a:t>电池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保险</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粤</a:t>
            </a:r>
            <a:r>
              <a:rPr lang="zh-CN" altLang="en-US" sz="1200" dirty="0">
                <a:solidFill>
                  <a:srgbClr val="FFFF00"/>
                </a:solidFill>
                <a:latin typeface="Yuanti SC Light" charset="-122"/>
                <a:ea typeface="Yuanti SC Light" charset="-122"/>
                <a:cs typeface="Yuanti SC Light" charset="-122"/>
              </a:rPr>
              <a:t>港澳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自贸区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安防</a:t>
            </a:r>
            <a:r>
              <a:rPr lang="zh-CN" altLang="en-US" sz="1200" dirty="0">
                <a:solidFill>
                  <a:srgbClr val="FFFF00"/>
                </a:solidFill>
                <a:latin typeface="Yuanti SC Light" charset="-122"/>
                <a:ea typeface="Yuanti SC Light" charset="-122"/>
                <a:cs typeface="Yuanti SC Light" charset="-122"/>
              </a:rPr>
              <a:t>服务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广东</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汽车电子</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超大盘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低碳经济</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云计</a:t>
            </a:r>
            <a:r>
              <a:rPr lang="zh-CN" altLang="en-US" sz="1200" dirty="0">
                <a:solidFill>
                  <a:srgbClr val="FFFF00"/>
                </a:solidFill>
                <a:latin typeface="Yuanti SC Light" charset="-122"/>
                <a:ea typeface="Yuanti SC Light" charset="-122"/>
                <a:cs typeface="Yuanti SC Light" charset="-122"/>
              </a:rPr>
              <a:t>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婴童</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建筑</a:t>
            </a:r>
            <a:r>
              <a:rPr lang="zh-CN" altLang="en-US" sz="1200" dirty="0">
                <a:solidFill>
                  <a:srgbClr val="FFFF00"/>
                </a:solidFill>
                <a:latin typeface="Yuanti SC Light" charset="-122"/>
                <a:ea typeface="Yuanti SC Light" charset="-122"/>
                <a:cs typeface="Yuanti SC Light" charset="-122"/>
              </a:rPr>
              <a:t>节能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土地</a:t>
            </a:r>
            <a:r>
              <a:rPr lang="zh-CN" altLang="en-US" sz="1200" dirty="0">
                <a:solidFill>
                  <a:srgbClr val="FFFF00"/>
                </a:solidFill>
                <a:latin typeface="Yuanti SC Light" charset="-122"/>
                <a:ea typeface="Yuanti SC Light" charset="-122"/>
                <a:cs typeface="Yuanti SC Light" charset="-122"/>
              </a:rPr>
              <a:t>流转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机器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未</a:t>
            </a:r>
            <a:r>
              <a:rPr lang="zh-CN" altLang="en-US" sz="1200" dirty="0">
                <a:solidFill>
                  <a:srgbClr val="FFFF00"/>
                </a:solidFill>
                <a:latin typeface="Yuanti SC Light" charset="-122"/>
                <a:ea typeface="Yuanti SC Light" charset="-122"/>
                <a:cs typeface="Yuanti SC Light" charset="-122"/>
              </a:rPr>
              <a:t>股改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触摸屏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天津</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生物质</a:t>
            </a:r>
            <a:r>
              <a:rPr lang="zh-CN" altLang="en-US" sz="1200" dirty="0">
                <a:solidFill>
                  <a:srgbClr val="FFFF00"/>
                </a:solidFill>
                <a:latin typeface="Yuanti SC Light" charset="-122"/>
                <a:ea typeface="Yuanti SC Light" charset="-122"/>
                <a:cs typeface="Yuanti SC Light" charset="-122"/>
              </a:rPr>
              <a:t>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前海</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抗流</a:t>
            </a:r>
            <a:r>
              <a:rPr lang="zh-CN" altLang="en-US" sz="1200" dirty="0">
                <a:solidFill>
                  <a:srgbClr val="FFFF00"/>
                </a:solidFill>
                <a:latin typeface="Yuanti SC Light" charset="-122"/>
                <a:ea typeface="Yuanti SC Light" charset="-122"/>
                <a:cs typeface="Yuanti SC Light" charset="-122"/>
              </a:rPr>
              <a:t>感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卫星</a:t>
            </a:r>
            <a:r>
              <a:rPr lang="zh-CN" altLang="en-US" sz="1200" dirty="0">
                <a:solidFill>
                  <a:srgbClr val="FFFF00"/>
                </a:solidFill>
                <a:latin typeface="Yuanti SC Light" charset="-122"/>
                <a:ea typeface="Yuanti SC Light" charset="-122"/>
                <a:cs typeface="Yuanti SC Light" charset="-122"/>
              </a:rPr>
              <a:t>导航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多</a:t>
            </a:r>
            <a:r>
              <a:rPr lang="zh-CN" altLang="en-US" sz="1200" dirty="0">
                <a:solidFill>
                  <a:srgbClr val="FFFF00"/>
                </a:solidFill>
                <a:latin typeface="Yuanti SC Light" charset="-122"/>
                <a:ea typeface="Yuanti SC Light" charset="-122"/>
                <a:cs typeface="Yuanti SC Light" charset="-122"/>
              </a:rPr>
              <a:t>晶硅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出口</a:t>
            </a:r>
            <a:r>
              <a:rPr lang="zh-CN" altLang="en-US" sz="1200" dirty="0">
                <a:solidFill>
                  <a:srgbClr val="FFFF00"/>
                </a:solidFill>
                <a:latin typeface="Yuanti SC Light" charset="-122"/>
                <a:ea typeface="Yuanti SC Light" charset="-122"/>
                <a:cs typeface="Yuanti SC Light" charset="-122"/>
              </a:rPr>
              <a:t>退税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参股</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准</a:t>
            </a:r>
            <a:r>
              <a:rPr lang="en-US" altLang="zh-CN" sz="1200" dirty="0">
                <a:solidFill>
                  <a:srgbClr val="FFFF00"/>
                </a:solidFill>
                <a:latin typeface="Yuanti SC Light" charset="-122"/>
                <a:ea typeface="Yuanti SC Light" charset="-122"/>
                <a:cs typeface="Yuanti SC Light" charset="-122"/>
              </a:rPr>
              <a:t>ST</a:t>
            </a:r>
            <a:r>
              <a:rPr lang="zh-CN" altLang="en-US" sz="1200" dirty="0">
                <a:solidFill>
                  <a:srgbClr val="FFFF00"/>
                </a:solidFill>
                <a:latin typeface="Yuanti SC Light" charset="-122"/>
                <a:ea typeface="Yuanti SC Light" charset="-122"/>
                <a:cs typeface="Yuanti SC Light" charset="-122"/>
              </a:rPr>
              <a:t>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食品</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穿戴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污水</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重组</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自贸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外资</a:t>
            </a:r>
            <a:r>
              <a:rPr lang="zh-CN" altLang="en-US" sz="1200" dirty="0">
                <a:solidFill>
                  <a:srgbClr val="FFFF00"/>
                </a:solidFill>
                <a:latin typeface="Yuanti SC Light" charset="-122"/>
                <a:ea typeface="Yuanti SC Light" charset="-122"/>
                <a:cs typeface="Yuanti SC Light" charset="-122"/>
              </a:rPr>
              <a:t>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信托</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本月</a:t>
            </a:r>
            <a:r>
              <a:rPr lang="zh-CN" altLang="en-US" sz="1200" dirty="0">
                <a:solidFill>
                  <a:srgbClr val="FFFF00"/>
                </a:solidFill>
                <a:latin typeface="Yuanti SC Light" charset="-122"/>
                <a:ea typeface="Yuanti SC Light" charset="-122"/>
                <a:cs typeface="Yuanti SC Light" charset="-122"/>
              </a:rPr>
              <a:t>解禁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体育</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维生素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基金</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充电</a:t>
            </a:r>
            <a:r>
              <a:rPr lang="zh-CN" altLang="en-US" sz="1200" dirty="0">
                <a:solidFill>
                  <a:srgbClr val="FFFF00"/>
                </a:solidFill>
                <a:latin typeface="Yuanti SC Light" charset="-122"/>
                <a:ea typeface="Yuanti SC Light" charset="-122"/>
                <a:cs typeface="Yuanti SC Light" charset="-122"/>
              </a:rPr>
              <a:t>桩 </a:t>
            </a:r>
            <a:r>
              <a:rPr lang="en-US" altLang="zh-CN" sz="1200" dirty="0" smtClean="0">
                <a:solidFill>
                  <a:srgbClr val="FFFF00"/>
                </a:solidFill>
                <a:latin typeface="Yuanti SC Light" charset="-122"/>
                <a:ea typeface="Yuanti SC Light" charset="-122"/>
                <a:cs typeface="Yuanti SC Light" charset="-122"/>
              </a:rPr>
              <a:t>	IPV6</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资产</a:t>
            </a:r>
            <a:r>
              <a:rPr lang="zh-CN" altLang="en-US" sz="1200" dirty="0">
                <a:solidFill>
                  <a:srgbClr val="FFFF00"/>
                </a:solidFill>
                <a:latin typeface="Yuanti SC Light" charset="-122"/>
                <a:ea typeface="Yuanti SC Light" charset="-122"/>
                <a:cs typeface="Yuanti SC Light" charset="-122"/>
              </a:rPr>
              <a:t>注入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生态</a:t>
            </a:r>
            <a:r>
              <a:rPr lang="zh-CN" altLang="en-US" sz="1200" dirty="0">
                <a:solidFill>
                  <a:srgbClr val="FFFF00"/>
                </a:solidFill>
                <a:latin typeface="Yuanti SC Light" charset="-122"/>
                <a:ea typeface="Yuanti SC Light" charset="-122"/>
                <a:cs typeface="Yuanti SC Light" charset="-122"/>
              </a:rPr>
              <a:t>农业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概念 </a:t>
            </a:r>
            <a:endParaRPr lang="en-US" altLang="zh-CN" sz="1200" dirty="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图们</a:t>
            </a:r>
            <a:r>
              <a:rPr lang="zh-CN" altLang="en-US" sz="1200" dirty="0">
                <a:solidFill>
                  <a:srgbClr val="FFFF00"/>
                </a:solidFill>
                <a:latin typeface="Yuanti SC Light" charset="-122"/>
                <a:ea typeface="Yuanti SC Light" charset="-122"/>
                <a:cs typeface="Yuanti SC Light" charset="-122"/>
              </a:rPr>
              <a:t>江 </a:t>
            </a:r>
            <a:r>
              <a:rPr lang="en-US" altLang="zh-CN" sz="1200" dirty="0" smtClean="0">
                <a:solidFill>
                  <a:srgbClr val="FFFF00"/>
                </a:solidFill>
                <a:latin typeface="Yuanti SC Light" charset="-122"/>
                <a:ea typeface="Yuanti SC Light" charset="-122"/>
                <a:cs typeface="Yuanti SC Light" charset="-122"/>
              </a:rPr>
              <a:t>	O2O</a:t>
            </a:r>
            <a:r>
              <a:rPr lang="zh-CN" altLang="en-US" sz="1200" dirty="0">
                <a:solidFill>
                  <a:srgbClr val="FFFF00"/>
                </a:solidFill>
                <a:latin typeface="Yuanti SC Light" charset="-122"/>
                <a:ea typeface="Yuanti SC Light" charset="-122"/>
                <a:cs typeface="Yuanti SC Light" charset="-122"/>
              </a:rPr>
              <a:t>模式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铁路</a:t>
            </a:r>
            <a:r>
              <a:rPr lang="zh-CN" altLang="en-US" sz="1200" dirty="0">
                <a:solidFill>
                  <a:srgbClr val="FFFF00"/>
                </a:solidFill>
                <a:latin typeface="Yuanti SC Light" charset="-122"/>
                <a:ea typeface="Yuanti SC Light" charset="-122"/>
                <a:cs typeface="Yuanti SC Light" charset="-122"/>
              </a:rPr>
              <a:t>基建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摘帽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股权</a:t>
            </a:r>
            <a:r>
              <a:rPr lang="zh-CN" altLang="en-US" sz="1200" dirty="0">
                <a:solidFill>
                  <a:srgbClr val="FFFF00"/>
                </a:solidFill>
                <a:latin typeface="Yuanti SC Light" charset="-122"/>
                <a:ea typeface="Yuanti SC Light" charset="-122"/>
                <a:cs typeface="Yuanti SC Light" charset="-122"/>
              </a:rPr>
              <a:t>激励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电子</a:t>
            </a:r>
            <a:r>
              <a:rPr lang="zh-CN" altLang="en-US" sz="1200" dirty="0">
                <a:solidFill>
                  <a:srgbClr val="FFFF00"/>
                </a:solidFill>
                <a:latin typeface="Yuanti SC Light" charset="-122"/>
                <a:ea typeface="Yuanti SC Light" charset="-122"/>
                <a:cs typeface="Yuanti SC Light" charset="-122"/>
              </a:rPr>
              <a:t>支付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机器人</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油气</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风沙</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央企</a:t>
            </a:r>
            <a:r>
              <a:rPr lang="en-US" altLang="zh-CN" sz="1200" dirty="0">
                <a:solidFill>
                  <a:srgbClr val="FFFF00"/>
                </a:solidFill>
                <a:latin typeface="Yuanti SC Light" charset="-122"/>
                <a:ea typeface="Yuanti SC Light" charset="-122"/>
                <a:cs typeface="Yuanti SC Light" charset="-122"/>
              </a:rPr>
              <a:t>50 	</a:t>
            </a:r>
            <a:r>
              <a:rPr lang="zh-CN" altLang="en-US" sz="1200" dirty="0" smtClean="0">
                <a:solidFill>
                  <a:srgbClr val="FFFF00"/>
                </a:solidFill>
                <a:latin typeface="Yuanti SC Light" charset="-122"/>
                <a:ea typeface="Yuanti SC Light" charset="-122"/>
                <a:cs typeface="Yuanti SC Light" charset="-122"/>
              </a:rPr>
              <a:t>水利</a:t>
            </a:r>
            <a:r>
              <a:rPr lang="zh-CN" altLang="en-US" sz="1200" dirty="0">
                <a:solidFill>
                  <a:srgbClr val="FFFF00"/>
                </a:solidFill>
                <a:latin typeface="Yuanti SC Light" charset="-122"/>
                <a:ea typeface="Yuanti SC Light" charset="-122"/>
                <a:cs typeface="Yuanti SC Light" charset="-122"/>
              </a:rPr>
              <a:t>建设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养老</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QFII</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迪士尼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宽带</a:t>
            </a:r>
            <a:r>
              <a:rPr lang="zh-CN" altLang="en-US" sz="1200" dirty="0">
                <a:solidFill>
                  <a:srgbClr val="FFFF00"/>
                </a:solidFill>
                <a:latin typeface="Yuanti SC Light" charset="-122"/>
                <a:ea typeface="Yuanti SC Light" charset="-122"/>
                <a:cs typeface="Yuanti SC Light" charset="-122"/>
              </a:rPr>
              <a:t>提速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长</a:t>
            </a:r>
            <a:r>
              <a:rPr lang="zh-CN" altLang="en-US" sz="1200" dirty="0">
                <a:solidFill>
                  <a:srgbClr val="FFFF00"/>
                </a:solidFill>
                <a:latin typeface="Yuanti SC Light" charset="-122"/>
                <a:ea typeface="Yuanti SC Light" charset="-122"/>
                <a:cs typeface="Yuanti SC Light" charset="-122"/>
              </a:rPr>
              <a:t>株潭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超导</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网络</a:t>
            </a:r>
            <a:r>
              <a:rPr lang="zh-CN" altLang="en-US" sz="1200" dirty="0">
                <a:solidFill>
                  <a:srgbClr val="FFFF00"/>
                </a:solidFill>
                <a:latin typeface="Yuanti SC Light" charset="-122"/>
                <a:ea typeface="Yuanti SC Light" charset="-122"/>
                <a:cs typeface="Yuanti SC Light" charset="-122"/>
              </a:rPr>
              <a:t>游戏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zh-CN" altLang="en-US" sz="1200" dirty="0">
                <a:solidFill>
                  <a:srgbClr val="FFFF00"/>
                </a:solidFill>
                <a:latin typeface="Yuanti SC Light" charset="-122"/>
                <a:ea typeface="Yuanti SC Light" charset="-122"/>
                <a:cs typeface="Yuanti SC Light" charset="-122"/>
              </a:rPr>
              <a:t>可转债 </a:t>
            </a:r>
            <a:r>
              <a:rPr lang="en-US" altLang="zh-CN" sz="1200" dirty="0" smtClean="0">
                <a:solidFill>
                  <a:srgbClr val="FFFF00"/>
                </a:solidFill>
                <a:latin typeface="Yuanti SC Light" charset="-122"/>
                <a:ea typeface="Yuanti SC Light" charset="-122"/>
                <a:cs typeface="Yuanti SC Light" charset="-122"/>
              </a:rPr>
              <a:t>	4G</a:t>
            </a:r>
            <a:r>
              <a:rPr lang="zh-CN" altLang="en-US" sz="1200" dirty="0">
                <a:solidFill>
                  <a:srgbClr val="FFFF00"/>
                </a:solidFill>
                <a:latin typeface="Yuanti SC Light" charset="-122"/>
                <a:ea typeface="Yuanti SC Light" charset="-122"/>
                <a:cs typeface="Yuanti SC Light" charset="-122"/>
              </a:rPr>
              <a:t>概念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送转潜力</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奢侈品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新三板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皖江区域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核电核能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海峡西岸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次新股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高校背景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券商重仓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基因测序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三沙</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日</a:t>
            </a:r>
            <a:r>
              <a:rPr lang="zh-CN" altLang="en-US" sz="1200" dirty="0">
                <a:solidFill>
                  <a:srgbClr val="FFFF00"/>
                </a:solidFill>
                <a:latin typeface="Yuanti SC Light" charset="-122"/>
                <a:ea typeface="Yuanti SC Light" charset="-122"/>
                <a:cs typeface="Yuanti SC Light" charset="-122"/>
              </a:rPr>
              <a:t>韩贸易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氢</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陕甘宁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文化</a:t>
            </a:r>
            <a:r>
              <a:rPr lang="zh-CN" altLang="en-US" sz="1200" dirty="0">
                <a:solidFill>
                  <a:srgbClr val="FFFF00"/>
                </a:solidFill>
                <a:latin typeface="Yuanti SC Light" charset="-122"/>
                <a:ea typeface="Yuanti SC Light" charset="-122"/>
                <a:cs typeface="Yuanti SC Light" charset="-122"/>
              </a:rPr>
              <a:t>振兴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a:t>
            </a:r>
            <a:r>
              <a:rPr lang="zh-CN" altLang="en-US" sz="1200" dirty="0">
                <a:solidFill>
                  <a:srgbClr val="FFFF00"/>
                </a:solidFill>
                <a:latin typeface="Yuanti SC Light" charset="-122"/>
                <a:ea typeface="Yuanti SC Light" charset="-122"/>
                <a:cs typeface="Yuanti SC Light" charset="-122"/>
              </a:rPr>
              <a:t>银行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苹果</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稀缺</a:t>
            </a:r>
            <a:r>
              <a:rPr lang="zh-CN" altLang="en-US" sz="1200" dirty="0">
                <a:solidFill>
                  <a:srgbClr val="FFFF00"/>
                </a:solidFill>
                <a:latin typeface="Yuanti SC Light" charset="-122"/>
                <a:ea typeface="Yuanti SC Light" charset="-122"/>
                <a:cs typeface="Yuanti SC Light" charset="-122"/>
              </a:rPr>
              <a:t>资源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芯片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循环经济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聚氨酯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参股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沿海</a:t>
            </a:r>
            <a:r>
              <a:rPr lang="zh-CN" altLang="en-US" sz="1200" dirty="0">
                <a:solidFill>
                  <a:srgbClr val="FFFF00"/>
                </a:solidFill>
                <a:latin typeface="Yuanti SC Light" charset="-122"/>
                <a:ea typeface="Yuanti SC Light" charset="-122"/>
                <a:cs typeface="Yuanti SC Light" charset="-122"/>
              </a:rPr>
              <a:t>发展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交通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海上</a:t>
            </a:r>
            <a:r>
              <a:rPr lang="zh-CN" altLang="en-US" sz="1200" dirty="0">
                <a:solidFill>
                  <a:srgbClr val="FFFF00"/>
                </a:solidFill>
                <a:latin typeface="Yuanti SC Light" charset="-122"/>
                <a:ea typeface="Yuanti SC Light" charset="-122"/>
                <a:cs typeface="Yuanti SC Light" charset="-122"/>
              </a:rPr>
              <a:t>丝路 </a:t>
            </a:r>
            <a:r>
              <a:rPr lang="en-US" altLang="zh-CN" sz="1200" dirty="0" smtClean="0">
                <a:solidFill>
                  <a:srgbClr val="FFFF00"/>
                </a:solidFill>
                <a:latin typeface="Yuanti SC Light" charset="-122"/>
                <a:ea typeface="Yuanti SC Light" charset="-122"/>
                <a:cs typeface="Yuanti SC Light" charset="-122"/>
              </a:rPr>
              <a:t>	ST</a:t>
            </a:r>
            <a:r>
              <a:rPr lang="zh-CN" altLang="en-US" sz="1200" dirty="0">
                <a:solidFill>
                  <a:srgbClr val="FFFF00"/>
                </a:solidFill>
                <a:latin typeface="Yuanti SC Light" charset="-122"/>
                <a:ea typeface="Yuanti SC Light" charset="-122"/>
                <a:cs typeface="Yuanti SC Light" charset="-122"/>
              </a:rPr>
              <a:t>板块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涉矿</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蓝宝石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博彩</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电商</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整体</a:t>
            </a:r>
            <a:r>
              <a:rPr lang="zh-CN" altLang="en-US" sz="1200" dirty="0">
                <a:solidFill>
                  <a:srgbClr val="FFFF00"/>
                </a:solidFill>
                <a:latin typeface="Yuanti SC Light" charset="-122"/>
                <a:ea typeface="Yuanti SC Light" charset="-122"/>
                <a:cs typeface="Yuanti SC Light" charset="-122"/>
              </a:rPr>
              <a:t>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草甘</a:t>
            </a:r>
            <a:r>
              <a:rPr lang="zh-CN" altLang="en-US" sz="1200" dirty="0">
                <a:solidFill>
                  <a:srgbClr val="FFFF00"/>
                </a:solidFill>
                <a:latin typeface="Yuanti SC Light" charset="-122"/>
                <a:ea typeface="Yuanti SC Light" charset="-122"/>
                <a:cs typeface="Yuanti SC Light" charset="-122"/>
              </a:rPr>
              <a:t>膦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创投</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超级</a:t>
            </a:r>
            <a:r>
              <a:rPr lang="zh-CN" altLang="en-US" sz="1200" dirty="0">
                <a:solidFill>
                  <a:srgbClr val="FFFF00"/>
                </a:solidFill>
                <a:latin typeface="Yuanti SC Light" charset="-122"/>
                <a:ea typeface="Yuanti SC Light" charset="-122"/>
                <a:cs typeface="Yuanti SC Light" charset="-122"/>
              </a:rPr>
              <a:t>细菌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信息</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武汉</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a:t>
            </a:r>
            <a:r>
              <a:rPr lang="zh-CN" altLang="en-US" sz="1200" dirty="0">
                <a:solidFill>
                  <a:srgbClr val="FFFF00"/>
                </a:solidFill>
                <a:latin typeface="Yuanti SC Light" charset="-122"/>
                <a:ea typeface="Yuanti SC Light" charset="-122"/>
                <a:cs typeface="Yuanti SC Light" charset="-122"/>
              </a:rPr>
              <a:t>环保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成</a:t>
            </a:r>
            <a:r>
              <a:rPr lang="zh-CN" altLang="en-US" sz="1200" dirty="0">
                <a:solidFill>
                  <a:srgbClr val="FFFF00"/>
                </a:solidFill>
                <a:latin typeface="Yuanti SC Light" charset="-122"/>
                <a:ea typeface="Yuanti SC Light" charset="-122"/>
                <a:cs typeface="Yuanti SC Light" charset="-122"/>
              </a:rPr>
              <a:t>渝特区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军工</a:t>
            </a:r>
            <a:r>
              <a:rPr lang="zh-CN" altLang="en-US" sz="1200" dirty="0">
                <a:solidFill>
                  <a:srgbClr val="FFFF00"/>
                </a:solidFill>
                <a:latin typeface="Yuanti SC Light" charset="-122"/>
                <a:ea typeface="Yuanti SC Light" charset="-122"/>
                <a:cs typeface="Yuanti SC Light" charset="-122"/>
              </a:rPr>
              <a:t>航天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地</a:t>
            </a:r>
            <a:r>
              <a:rPr lang="zh-CN" altLang="en-US" sz="1200" dirty="0">
                <a:solidFill>
                  <a:srgbClr val="FFFF00"/>
                </a:solidFill>
                <a:latin typeface="Yuanti SC Light" charset="-122"/>
                <a:ea typeface="Yuanti SC Light" charset="-122"/>
                <a:cs typeface="Yuanti SC Light" charset="-122"/>
              </a:rPr>
              <a:t>热能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本地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生物育种</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燃料电池</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海水</a:t>
            </a:r>
            <a:r>
              <a:rPr lang="zh-CN" altLang="en-US" sz="1200" dirty="0">
                <a:solidFill>
                  <a:srgbClr val="FFFF00"/>
                </a:solidFill>
                <a:latin typeface="Yuanti SC Light" charset="-122"/>
                <a:ea typeface="Yuanti SC Light" charset="-122"/>
                <a:cs typeface="Yuanti SC Light" charset="-122"/>
              </a:rPr>
              <a:t>淡化</a:t>
            </a:r>
            <a:endParaRPr lang="en-US" altLang="zh-CN" sz="12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4063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index_components</a:t>
            </a:r>
            <a:r>
              <a:rPr lang="zh-CN" altLang="en-US" dirty="0" smtClean="0">
                <a:solidFill>
                  <a:srgbClr val="FFFF00"/>
                </a:solidFill>
                <a:latin typeface="Yuanti SC Light" charset="-122"/>
                <a:ea typeface="Yuanti SC Light" charset="-122"/>
                <a:cs typeface="Yuanti SC Light" charset="-122"/>
              </a:rPr>
              <a:t> 方法（获取指数</a:t>
            </a:r>
            <a:r>
              <a:rPr lang="zh-CN" altLang="en-US" dirty="0">
                <a:solidFill>
                  <a:srgbClr val="FFFF00"/>
                </a:solidFill>
                <a:latin typeface="Yuanti SC Light" charset="-122"/>
                <a:ea typeface="Yuanti SC Light" charset="-122"/>
                <a:cs typeface="Yuanti SC Light" charset="-122"/>
              </a:rPr>
              <a:t>成分</a:t>
            </a:r>
            <a:r>
              <a:rPr lang="zh-CN" altLang="en-US" dirty="0" smtClean="0">
                <a:solidFill>
                  <a:srgbClr val="FFFF00"/>
                </a:solidFill>
                <a:latin typeface="Yuanti SC Light" charset="-122"/>
                <a:ea typeface="Yuanti SC Light" charset="-122"/>
                <a:cs typeface="Yuanti SC Light" charset="-122"/>
              </a:rPr>
              <a:t>股列表）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index_components</a:t>
            </a:r>
            <a:r>
              <a:rPr lang="en-US" altLang="zh-CN" sz="1600" dirty="0" smtClean="0">
                <a:solidFill>
                  <a:srgbClr val="FFFF00"/>
                </a:solidFill>
                <a:latin typeface="Yuanti SC Light" charset="-122"/>
                <a:ea typeface="Yuanti SC Light" charset="-122"/>
                <a:cs typeface="Yuanti SC Light" charset="-122"/>
              </a:rPr>
              <a:t>(</a:t>
            </a:r>
            <a:r>
              <a:rPr lang="en-US" altLang="zh-CN" sz="1600" dirty="0" err="1" smtClean="0">
                <a:solidFill>
                  <a:srgbClr val="FFFF00"/>
                </a:solidFill>
                <a:latin typeface="Yuanti SC Light" charset="-122"/>
                <a:ea typeface="Yuanti SC Light" charset="-122"/>
                <a:cs typeface="Yuanti SC Light" charset="-122"/>
              </a:rPr>
              <a:t>index_id</a:t>
            </a:r>
            <a:r>
              <a:rPr lang="en-US" altLang="zh-CN" sz="1600" dirty="0">
                <a:solidFill>
                  <a:srgbClr val="FFFF00"/>
                </a:solidFill>
                <a:latin typeface="Yuanti SC Light" charset="-122"/>
                <a:ea typeface="Yuanti SC Light" charset="-122"/>
                <a:cs typeface="Yuanti SC Light" charset="-122"/>
              </a:rPr>
              <a:t>, date=None,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获取某一指数的股票构成列表，也</a:t>
            </a:r>
            <a:r>
              <a:rPr lang="zh-CN" altLang="en-US" sz="1600" dirty="0" smtClean="0">
                <a:solidFill>
                  <a:schemeClr val="bg1"/>
                </a:solidFill>
                <a:latin typeface="Yuanti SC Light" charset="-122"/>
                <a:ea typeface="Yuanti SC Light" charset="-122"/>
                <a:cs typeface="Yuanti SC Light" charset="-122"/>
              </a:rPr>
              <a:t>支持获取指数</a:t>
            </a:r>
            <a:r>
              <a:rPr lang="zh-CN" altLang="en-US" sz="1600" dirty="0">
                <a:solidFill>
                  <a:schemeClr val="bg1"/>
                </a:solidFill>
                <a:latin typeface="Yuanti SC Light" charset="-122"/>
                <a:ea typeface="Yuanti SC Light" charset="-122"/>
                <a:cs typeface="Yuanti SC Light" charset="-122"/>
              </a:rPr>
              <a:t>的历史</a:t>
            </a:r>
            <a:r>
              <a:rPr lang="zh-CN" altLang="en-US" sz="1600" dirty="0" smtClean="0">
                <a:solidFill>
                  <a:schemeClr val="bg1"/>
                </a:solidFill>
                <a:latin typeface="Yuanti SC Light" charset="-122"/>
                <a:ea typeface="Yuanti SC Light" charset="-122"/>
                <a:cs typeface="Yuanti SC Light" charset="-122"/>
              </a:rPr>
              <a:t>构成。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02086927"/>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index_id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指数代码。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30177325"/>
              </p:ext>
            </p:extLst>
          </p:nvPr>
        </p:nvGraphicFramePr>
        <p:xfrm>
          <a:off x="486173" y="37343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55136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get_dividend</a:t>
            </a:r>
            <a:r>
              <a:rPr lang="zh-CN" altLang="en-US" dirty="0" smtClean="0">
                <a:solidFill>
                  <a:srgbClr val="FFFF00"/>
                </a:solidFill>
                <a:latin typeface="Yuanti SC Light" charset="-122"/>
                <a:ea typeface="Yuanti SC Light" charset="-122"/>
                <a:cs typeface="Yuanti SC Light" charset="-122"/>
              </a:rPr>
              <a:t> 方法（获取股票</a:t>
            </a:r>
            <a:r>
              <a:rPr lang="zh-CN" altLang="en-US" dirty="0">
                <a:solidFill>
                  <a:srgbClr val="FFFF00"/>
                </a:solidFill>
                <a:latin typeface="Yuanti SC Light" charset="-122"/>
                <a:ea typeface="Yuanti SC Light" charset="-122"/>
                <a:cs typeface="Yuanti SC Light" charset="-122"/>
              </a:rPr>
              <a:t>分红</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get_dividend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分红数据（</a:t>
            </a:r>
            <a:r>
              <a:rPr lang="zh-CN" altLang="en-US" sz="1600" dirty="0">
                <a:solidFill>
                  <a:schemeClr val="bg1"/>
                </a:solidFill>
                <a:latin typeface="Yuanti SC Light" charset="-122"/>
                <a:ea typeface="Yuanti SC Light" charset="-122"/>
                <a:cs typeface="Yuanti SC Light" charset="-122"/>
              </a:rPr>
              <a:t>包含起止日期，并且进行了前复权处理）。</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60846941"/>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61478524"/>
              </p:ext>
            </p:extLst>
          </p:nvPr>
        </p:nvGraphicFramePr>
        <p:xfrm>
          <a:off x="486173" y="4042435"/>
          <a:ext cx="10500074" cy="13563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查询时间段内某个股票的分红数据。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declaration_announcement_date</a:t>
                      </a:r>
                      <a:r>
                        <a:rPr lang="en-US" sz="1000" b="0" i="0" dirty="0" smtClean="0">
                          <a:solidFill>
                            <a:srgbClr val="FFFF00"/>
                          </a:solidFill>
                          <a:latin typeface="Yuanti SC" charset="-122"/>
                          <a:ea typeface="Yuanti SC" charset="-122"/>
                          <a:cs typeface="Yuanti SC" charset="-122"/>
                        </a:rPr>
                        <a:t>: 分红宣布日，上市公司一般会提前一段时间公布未来的分红派息事件</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dividend_cash_before_tax</a:t>
                      </a:r>
                      <a:r>
                        <a:rPr lang="en-US" sz="1000" b="0" i="0" dirty="0" smtClean="0">
                          <a:solidFill>
                            <a:srgbClr val="FFFF00"/>
                          </a:solidFill>
                          <a:latin typeface="Yuanti SC" charset="-122"/>
                          <a:ea typeface="Yuanti SC" charset="-122"/>
                          <a:cs typeface="Yuanti SC" charset="-122"/>
                        </a:rPr>
                        <a:t>: 税前分红</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除权除息日，该天股票的价格会因为分红而进行调整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payable_date</a:t>
                      </a:r>
                      <a:r>
                        <a:rPr lang="en-US" sz="1000" b="0" i="0" dirty="0" smtClean="0">
                          <a:solidFill>
                            <a:srgbClr val="FFFF00"/>
                          </a:solidFill>
                          <a:latin typeface="Yuanti SC" charset="-122"/>
                          <a:ea typeface="Yuanti SC" charset="-122"/>
                          <a:cs typeface="Yuanti SC" charset="-122"/>
                        </a:rPr>
                        <a:t>: 分红到帐日，这一天最终分红的现金会到账</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round_lot</a:t>
                      </a:r>
                      <a:r>
                        <a:rPr lang="en-US" sz="1000" b="0" i="0" dirty="0" smtClean="0">
                          <a:solidFill>
                            <a:srgbClr val="FFFF00"/>
                          </a:solidFill>
                          <a:latin typeface="Yuanti SC" charset="-122"/>
                          <a:ea typeface="Yuanti SC" charset="-122"/>
                          <a:cs typeface="Yuanti SC" charset="-122"/>
                        </a:rPr>
                        <a:t>: 分红最小单位，例如：10代表每10股派发dividend_cash_before_tax单位的税前现金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076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21" name="文本框 20"/>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get_split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获取股票拆分</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get_split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order_book_id</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拆分数据（</a:t>
            </a:r>
            <a:r>
              <a:rPr lang="zh-CN" altLang="en-US" sz="1600" dirty="0">
                <a:solidFill>
                  <a:schemeClr val="bg1"/>
                </a:solidFill>
                <a:latin typeface="Yuanti SC Light" charset="-122"/>
                <a:ea typeface="Yuanti SC Light" charset="-122"/>
                <a:cs typeface="Yuanti SC Light" charset="-122"/>
              </a:rPr>
              <a:t>包含起止日期）。</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042435"/>
          <a:ext cx="10500074" cy="10515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查询时间段内的某个股票的拆分数据。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除权除息日，该天股票的价格会因为拆分而进行调整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split_coefficient_from</a:t>
                      </a:r>
                      <a:r>
                        <a:rPr lang="en-US" sz="1000" b="0" i="0" dirty="0" smtClean="0">
                          <a:solidFill>
                            <a:srgbClr val="FFFF00"/>
                          </a:solidFill>
                          <a:latin typeface="Yuanti SC" charset="-122"/>
                          <a:ea typeface="Yuanti SC" charset="-122"/>
                          <a:cs typeface="Yuanti SC" charset="-122"/>
                        </a:rPr>
                        <a:t>: 拆分因子（拆分前）</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split_coefficient_to</a:t>
                      </a:r>
                      <a:r>
                        <a:rPr lang="en-US" sz="1000" b="0" i="0" dirty="0" smtClean="0">
                          <a:solidFill>
                            <a:srgbClr val="FFFF00"/>
                          </a:solidFill>
                          <a:latin typeface="Yuanti SC" charset="-122"/>
                          <a:ea typeface="Yuanti SC" charset="-122"/>
                          <a:cs typeface="Yuanti SC" charset="-122"/>
                        </a:rPr>
                        <a:t>: 拆分因子（拆分后）</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65632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get_trading_dates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获取交易日</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get_trading_dates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获取某个国家市场的交易日列表（起止日期加入判断）。目前仅支持中国市场。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82138298"/>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3543897"/>
              </p:ext>
            </p:extLst>
          </p:nvPr>
        </p:nvGraphicFramePr>
        <p:xfrm>
          <a:off x="486173" y="4042435"/>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7578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get_previous_trading_date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获取上一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get_previous_trading_date</a:t>
            </a:r>
            <a:r>
              <a:rPr lang="en-US" altLang="zh-CN" sz="1600" dirty="0">
                <a:solidFill>
                  <a:srgbClr val="FFFF00"/>
                </a:solidFill>
                <a:latin typeface="Yuanti SC Light" charset="-122"/>
                <a:ea typeface="Yuanti SC Light" charset="-122"/>
                <a:cs typeface="Yuanti SC Light" charset="-122"/>
              </a:rPr>
              <a:t>(date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获取指定日期的上一交易日。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335980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82617706"/>
              </p:ext>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5493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get_next_trading_date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获取下一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get_next_trading_date</a:t>
            </a:r>
            <a:r>
              <a:rPr lang="en-US" altLang="zh-CN" sz="1600" dirty="0">
                <a:solidFill>
                  <a:srgbClr val="FFFF00"/>
                </a:solidFill>
                <a:latin typeface="Yuanti SC Light" charset="-122"/>
                <a:ea typeface="Yuanti SC Light" charset="-122"/>
                <a:cs typeface="Yuanti SC Light" charset="-122"/>
              </a:rPr>
              <a:t>(date)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获取指定日期的下一交易日。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1767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get_yield_curve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获取收益率</a:t>
            </a:r>
            <a:r>
              <a:rPr lang="zh-CN" altLang="en-US" dirty="0" smtClean="0">
                <a:solidFill>
                  <a:srgbClr val="FFFF00"/>
                </a:solidFill>
                <a:latin typeface="Yuanti SC Light" charset="-122"/>
                <a:ea typeface="Yuanti SC Light" charset="-122"/>
                <a:cs typeface="Yuanti SC Light" charset="-122"/>
              </a:rPr>
              <a:t>曲线）</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get_yield_curve</a:t>
            </a:r>
            <a:r>
              <a:rPr lang="en-US" altLang="zh-CN" sz="1600" dirty="0">
                <a:solidFill>
                  <a:srgbClr val="FFFF00"/>
                </a:solidFill>
                <a:latin typeface="Yuanti SC Light" charset="-122"/>
                <a:ea typeface="Yuanti SC Light" charset="-122"/>
                <a:cs typeface="Yuanti SC Light" charset="-122"/>
              </a:rPr>
              <a:t>(date=None, tenor=None)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获取某个国家市场指定日期的收益率</a:t>
            </a:r>
            <a:r>
              <a:rPr lang="zh-CN" altLang="en-US" sz="1600" dirty="0" smtClean="0">
                <a:solidFill>
                  <a:schemeClr val="bg1"/>
                </a:solidFill>
                <a:latin typeface="Yuanti SC Light" charset="-122"/>
                <a:ea typeface="Yuanti SC Light" charset="-122"/>
                <a:cs typeface="Yuanti SC Light" charset="-122"/>
              </a:rPr>
              <a:t>曲线。</a:t>
            </a:r>
            <a:r>
              <a:rPr lang="zh-CN" altLang="en-US" sz="1600" dirty="0">
                <a:solidFill>
                  <a:schemeClr val="bg1"/>
                </a:solidFill>
                <a:latin typeface="Yuanti SC Light" charset="-122"/>
                <a:ea typeface="Yuanti SC Light" charset="-122"/>
                <a:cs typeface="Yuanti SC Light" charset="-122"/>
              </a:rPr>
              <a:t>数据为</a:t>
            </a:r>
            <a:r>
              <a:rPr lang="en-US" altLang="zh-CN" sz="1600" dirty="0">
                <a:solidFill>
                  <a:schemeClr val="bg1"/>
                </a:solidFill>
                <a:latin typeface="Yuanti SC Light" charset="-122"/>
                <a:ea typeface="Yuanti SC Light" charset="-122"/>
                <a:cs typeface="Yuanti SC Light" charset="-122"/>
              </a:rPr>
              <a:t>2002</a:t>
            </a:r>
            <a:r>
              <a:rPr lang="zh-CN" altLang="en-US" sz="1600" dirty="0">
                <a:solidFill>
                  <a:schemeClr val="bg1"/>
                </a:solidFill>
                <a:latin typeface="Yuanti SC Light" charset="-122"/>
                <a:ea typeface="Yuanti SC Light" charset="-122"/>
                <a:cs typeface="Yuanti SC Light" charset="-122"/>
              </a:rPr>
              <a:t>年至今的中债国债收益率曲线</a:t>
            </a:r>
            <a:r>
              <a:rPr lang="zh-CN" altLang="en-US" sz="1600" dirty="0" smtClean="0">
                <a:solidFill>
                  <a:schemeClr val="bg1"/>
                </a:solidFill>
                <a:latin typeface="Yuanti SC Light" charset="-122"/>
                <a:ea typeface="Yuanti SC Light" charset="-122"/>
                <a:cs typeface="Yuanti SC Light" charset="-122"/>
              </a:rPr>
              <a:t>，数据来</a:t>
            </a:r>
            <a:r>
              <a:rPr lang="zh-CN" altLang="en-US" sz="1600" dirty="0">
                <a:solidFill>
                  <a:schemeClr val="bg1"/>
                </a:solidFill>
                <a:latin typeface="Yuanti SC Light" charset="-122"/>
                <a:ea typeface="Yuanti SC Light" charset="-122"/>
                <a:cs typeface="Yuanti SC Light" charset="-122"/>
              </a:rPr>
              <a:t>源于中央国债登记结算有限责任</a:t>
            </a:r>
            <a:r>
              <a:rPr lang="zh-CN" altLang="en-US" sz="1600" dirty="0" smtClean="0">
                <a:solidFill>
                  <a:schemeClr val="bg1"/>
                </a:solidFill>
                <a:latin typeface="Yuanti SC Light" charset="-122"/>
                <a:ea typeface="Yuanti SC Light" charset="-122"/>
                <a:cs typeface="Yuanti SC Light" charset="-122"/>
              </a:rPr>
              <a:t>公司。</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26567824"/>
              </p:ext>
            </p:extLst>
          </p:nvPr>
        </p:nvGraphicFramePr>
        <p:xfrm>
          <a:off x="486172" y="329314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查询日期，默认为策略当前日期前一天。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tenor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smtClean="0">
                          <a:solidFill>
                            <a:srgbClr val="FFFF00"/>
                          </a:solidFill>
                          <a:latin typeface="Yuanti SC" charset="-122"/>
                          <a:ea typeface="Yuanti SC" charset="-122"/>
                          <a:cs typeface="Yuanti SC" charset="-122"/>
                        </a:rPr>
                        <a:t>标准期限，'0S' - 隔夜，'1M' - 1个月，'1Y' - 1年，默认为全部期限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565701223"/>
              </p:ext>
            </p:extLst>
          </p:nvPr>
        </p:nvGraphicFramePr>
        <p:xfrm>
          <a:off x="486173" y="41418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查询时间段内无风险收益率曲线</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250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is_suspended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判断股票是否全天</a:t>
            </a:r>
            <a:r>
              <a:rPr lang="zh-CN" altLang="en-US" dirty="0" smtClean="0">
                <a:solidFill>
                  <a:srgbClr val="FFFF00"/>
                </a:solidFill>
                <a:latin typeface="Yuanti SC Light" charset="-122"/>
                <a:ea typeface="Yuanti SC Light" charset="-122"/>
                <a:cs typeface="Yuanti SC Light" charset="-122"/>
              </a:rPr>
              <a:t>停牌）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is_suspended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=None,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判断某只股票在一段时间（包含起止日期）是否全天停牌。</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48655146"/>
              </p:ext>
            </p:extLst>
          </p:nvPr>
        </p:nvGraphicFramePr>
        <p:xfrm>
          <a:off x="486172" y="3293145"/>
          <a:ext cx="10500075" cy="88392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开始日期，默认为策略当前日期。如指定，则该日期不能够晚于策略当前日期。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结束日期，默认策略当前日期。如指定，则该日期不能够晚于策略当前日期。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317712268"/>
              </p:ext>
            </p:extLst>
          </p:nvPr>
        </p:nvGraphicFramePr>
        <p:xfrm>
          <a:off x="486173" y="4370421"/>
          <a:ext cx="10500074" cy="1203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如果用户填写起止日期，函数返回</a:t>
                      </a:r>
                      <a:r>
                        <a:rPr lang="en-US" altLang="zh-CN" sz="1000" b="0" i="0" dirty="0" smtClean="0">
                          <a:solidFill>
                            <a:srgbClr val="FFFF00"/>
                          </a:solidFill>
                          <a:latin typeface="Yuanti SC" charset="-122"/>
                          <a:ea typeface="Yuanti SC" charset="-122"/>
                          <a:cs typeface="Yuanti SC" charset="-122"/>
                        </a:rPr>
                        <a:t>pandas </a:t>
                      </a:r>
                      <a:r>
                        <a:rPr lang="en-US" altLang="zh-CN" sz="1000" b="0" i="0" dirty="0" err="1" smtClean="0">
                          <a:solidFill>
                            <a:srgbClr val="FFFF00"/>
                          </a:solidFill>
                          <a:latin typeface="Yuanti SC" charset="-122"/>
                          <a:ea typeface="Yuanti SC" charset="-122"/>
                          <a:cs typeface="Yuanti SC" charset="-122"/>
                        </a:rPr>
                        <a:t>DataFrame</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如果在查询期间内股票尚未上市，或已经退市，则函数返回</a:t>
                      </a:r>
                      <a:r>
                        <a:rPr lang="en-US" altLang="zh-CN" sz="1000" b="0" i="0" dirty="0" smtClean="0">
                          <a:solidFill>
                            <a:srgbClr val="FFFF00"/>
                          </a:solidFill>
                          <a:latin typeface="Yuanti SC" charset="-122"/>
                          <a:ea typeface="Yuanti SC" charset="-122"/>
                          <a:cs typeface="Yuanti SC" charset="-122"/>
                        </a:rPr>
                        <a:t>None</a:t>
                      </a:r>
                      <a:r>
                        <a:rPr lang="zh-CN" alt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如果用户未填写起止日期，则函数返回</a:t>
                      </a:r>
                      <a:r>
                        <a:rPr lang="en-US" altLang="zh-CN" sz="1000" b="0" i="0" dirty="0" smtClean="0">
                          <a:solidFill>
                            <a:srgbClr val="FFFF00"/>
                          </a:solidFill>
                          <a:latin typeface="Yuanti SC" charset="-122"/>
                          <a:ea typeface="Yuanti SC" charset="-122"/>
                          <a:cs typeface="Yuanti SC" charset="-122"/>
                        </a:rPr>
                        <a:t>bool</a:t>
                      </a:r>
                      <a:r>
                        <a:rPr lang="zh-CN" alt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993080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is_st_stock</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判断是否</a:t>
            </a:r>
            <a:r>
              <a:rPr lang="en-US" altLang="zh-CN" dirty="0">
                <a:solidFill>
                  <a:srgbClr val="FFFF00"/>
                </a:solidFill>
                <a:latin typeface="Yuanti SC Light" charset="-122"/>
                <a:ea typeface="Yuanti SC Light" charset="-122"/>
                <a:cs typeface="Yuanti SC Light" charset="-122"/>
              </a:rPr>
              <a:t>ST</a:t>
            </a:r>
            <a:r>
              <a:rPr lang="zh-CN" altLang="en-US" dirty="0" smtClean="0">
                <a:solidFill>
                  <a:srgbClr val="FFFF00"/>
                </a:solidFill>
                <a:latin typeface="Yuanti SC Light" charset="-122"/>
                <a:ea typeface="Yuanti SC Light" charset="-122"/>
                <a:cs typeface="Yuanti SC Light" charset="-122"/>
              </a:rPr>
              <a:t>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is_st_stock</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判断一只股票在策略当前时间是否为</a:t>
            </a: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股包括如下</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f;</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a:t>
            </a:r>
            <a:r>
              <a:rPr lang="zh-CN" altLang="en-US" sz="1600" dirty="0">
                <a:solidFill>
                  <a:schemeClr val="bg1"/>
                </a:solidFill>
                <a:latin typeface="Yuanti SC Light" charset="-122"/>
                <a:ea typeface="Yuanti SC Light" charset="-122"/>
                <a:cs typeface="Yuanti SC Light" charset="-122"/>
              </a:rPr>
              <a:t>还没有完成股改</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10929999"/>
              </p:ext>
            </p:extLst>
          </p:nvPr>
        </p:nvGraphicFramePr>
        <p:xfrm>
          <a:off x="486172" y="4279107"/>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6063019"/>
              </p:ext>
            </p:extLst>
          </p:nvPr>
        </p:nvGraphicFramePr>
        <p:xfrm>
          <a:off x="486173" y="49499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000" b="0" i="0" dirty="0" smtClean="0">
                          <a:solidFill>
                            <a:srgbClr val="FFFF00"/>
                          </a:solidFill>
                          <a:latin typeface="Yuanti SC" charset="-122"/>
                          <a:ea typeface="Yuanti SC" charset="-122"/>
                          <a:cs typeface="Yuanti SC" charset="-122"/>
                        </a:rPr>
                        <a:t>Bool</a:t>
                      </a:r>
                      <a:endParaRPr lang="zh-CN" alt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000" b="0" i="0" dirty="0" smtClean="0">
                          <a:solidFill>
                            <a:srgbClr val="FFFF00"/>
                          </a:solidFill>
                          <a:latin typeface="Yuanti SC" charset="-122"/>
                          <a:ea typeface="Yuanti SC" charset="-122"/>
                          <a:cs typeface="Yuanti SC" charset="-122"/>
                        </a:rPr>
                        <a:t>True </a:t>
                      </a:r>
                      <a:r>
                        <a:rPr lang="en-US" sz="1000" b="0" i="0" dirty="0" err="1" smtClean="0">
                          <a:solidFill>
                            <a:srgbClr val="FFFF00"/>
                          </a:solidFill>
                          <a:latin typeface="Yuanti SC" charset="-122"/>
                          <a:ea typeface="Yuanti SC" charset="-122"/>
                          <a:cs typeface="Yuanti SC" charset="-122"/>
                        </a:rPr>
                        <a:t>表示是"ST"股</a:t>
                      </a:r>
                      <a:r>
                        <a:rPr lang="en-US" sz="1000" b="0" i="0" dirty="0" smtClean="0">
                          <a:solidFill>
                            <a:srgbClr val="FFFF00"/>
                          </a:solidFill>
                          <a:latin typeface="Yuanti SC" charset="-122"/>
                          <a:ea typeface="Yuanti SC" charset="-122"/>
                          <a:cs typeface="Yuanti SC" charset="-122"/>
                        </a:rPr>
                        <a:t>， False </a:t>
                      </a:r>
                      <a:r>
                        <a:rPr lang="en-US" sz="1000" b="0" i="0" dirty="0" err="1" smtClean="0">
                          <a:solidFill>
                            <a:srgbClr val="FFFF00"/>
                          </a:solidFill>
                          <a:latin typeface="Yuanti SC" charset="-122"/>
                          <a:ea typeface="Yuanti SC" charset="-122"/>
                          <a:cs typeface="Yuanti SC" charset="-122"/>
                        </a:rPr>
                        <a:t>表示不是“ST”股</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60112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fenji.get_a_by_yield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a:t>
            </a:r>
            <a:r>
              <a:rPr lang="zh-CN" altLang="en-US" dirty="0" smtClean="0">
                <a:solidFill>
                  <a:srgbClr val="FFFF00"/>
                </a:solidFill>
                <a:latin typeface="Yuanti SC Light" charset="-122"/>
                <a:ea typeface="Yuanti SC Light" charset="-122"/>
                <a:cs typeface="Yuanti SC Light" charset="-122"/>
              </a:rPr>
              <a:t>列表，利率</a:t>
            </a:r>
            <a:r>
              <a:rPr lang="zh-CN" altLang="en-US" dirty="0">
                <a:solidFill>
                  <a:srgbClr val="FFFF00"/>
                </a:solidFill>
                <a:latin typeface="Yuanti SC Light" charset="-122"/>
                <a:ea typeface="Yuanti SC Light" charset="-122"/>
                <a:cs typeface="Yuanti SC Light" charset="-122"/>
              </a:rPr>
              <a:t>水平</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fenji.get_a_by_yield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current_yield</a:t>
            </a:r>
            <a:r>
              <a:rPr lang="en-US" altLang="zh-CN" sz="1600" dirty="0">
                <a:solidFill>
                  <a:srgbClr val="FFFF00"/>
                </a:solidFill>
                <a:latin typeface="Yuanti SC Light" charset="-122"/>
                <a:ea typeface="Yuanti SC Light" charset="-122"/>
                <a:cs typeface="Yuanti SC Light" charset="-122"/>
              </a:rPr>
              <a:t>, listing=True)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通过传入当前的本期</a:t>
            </a:r>
            <a:r>
              <a:rPr lang="zh-CN" altLang="en-US" sz="1600" dirty="0" smtClean="0">
                <a:solidFill>
                  <a:schemeClr val="bg1"/>
                </a:solidFill>
                <a:latin typeface="Yuanti SC Light" charset="-122"/>
                <a:ea typeface="Yuanti SC Light" charset="-122"/>
                <a:cs typeface="Yuanti SC Light" charset="-122"/>
              </a:rPr>
              <a:t>利率获取对应分级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70103627"/>
              </p:ext>
            </p:extLst>
          </p:nvPr>
        </p:nvGraphicFramePr>
        <p:xfrm>
          <a:off x="486172" y="306962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47718520"/>
              </p:ext>
            </p:extLst>
          </p:nvPr>
        </p:nvGraphicFramePr>
        <p:xfrm>
          <a:off x="486173" y="391830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符合当前利率水平的分级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74530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fenji.get_a_by_interest_rule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基金列表，利率规则</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fenji.get_a_by_interest_rule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interest_rule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通过传入当前的利率</a:t>
            </a:r>
            <a:r>
              <a:rPr lang="zh-CN" altLang="en-US" sz="1600" dirty="0" smtClean="0">
                <a:solidFill>
                  <a:schemeClr val="bg1"/>
                </a:solidFill>
                <a:latin typeface="Yuanti SC Light" charset="-122"/>
                <a:ea typeface="Yuanti SC Light" charset="-122"/>
                <a:cs typeface="Yuanti SC Light" charset="-122"/>
              </a:rPr>
              <a:t>规则获取对应分级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58098972"/>
              </p:ext>
            </p:extLst>
          </p:nvPr>
        </p:nvGraphicFramePr>
        <p:xfrm>
          <a:off x="486172" y="3069625"/>
          <a:ext cx="10500075" cy="8153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利率规则，例如：</a:t>
                      </a:r>
                      <a:r>
                        <a:rPr lang="en-US" altLang="zh-CN" sz="1000" b="0" i="0" dirty="0" smtClean="0">
                          <a:solidFill>
                            <a:srgbClr val="FFFF00"/>
                          </a:solidFill>
                          <a:latin typeface="Yuanti SC" charset="-122"/>
                          <a:ea typeface="Yuanti SC" charset="-122"/>
                          <a:cs typeface="Yuanti SC" charset="-122"/>
                        </a:rPr>
                        <a:t>"+3.5%", "+4%", "=7%", "*1.4+0.55%", "</a:t>
                      </a:r>
                      <a:r>
                        <a:rPr lang="zh-CN" altLang="en-US" sz="1000" b="0" i="0" dirty="0" smtClean="0">
                          <a:solidFill>
                            <a:srgbClr val="FFFF00"/>
                          </a:solidFill>
                          <a:latin typeface="Yuanti SC" charset="-122"/>
                          <a:ea typeface="Yuanti SC" charset="-122"/>
                          <a:cs typeface="Yuanti SC" charset="-122"/>
                        </a:rPr>
                        <a:t>利差</a:t>
                      </a:r>
                      <a:r>
                        <a:rPr lang="en-US" altLang="zh-CN" sz="1000" b="0" i="0" dirty="0" smtClean="0">
                          <a:solidFill>
                            <a:srgbClr val="FFFF00"/>
                          </a:solidFill>
                          <a:latin typeface="Yuanti SC" charset="-122"/>
                          <a:ea typeface="Yuanti SC" charset="-122"/>
                          <a:cs typeface="Yuanti SC" charset="-122"/>
                        </a:rPr>
                        <a:t>" etc. </a:t>
                      </a:r>
                      <a:r>
                        <a:rPr lang="zh-CN" altLang="en-US" sz="1000" b="0" i="0" dirty="0" smtClean="0">
                          <a:solidFill>
                            <a:srgbClr val="FFFF00"/>
                          </a:solidFill>
                          <a:latin typeface="Yuanti SC" charset="-122"/>
                          <a:ea typeface="Yuanti SC" charset="-122"/>
                          <a:cs typeface="Yuanti SC" charset="-122"/>
                        </a:rPr>
                        <a:t>您也可以在研究平台使用</a:t>
                      </a:r>
                      <a:r>
                        <a:rPr lang="en-US" altLang="zh-CN" sz="1000" b="0" i="0" dirty="0" err="1" smtClean="0">
                          <a:solidFill>
                            <a:srgbClr val="FFFF00"/>
                          </a:solidFill>
                          <a:latin typeface="Yuanti SC" charset="-122"/>
                          <a:ea typeface="Yuanti SC" charset="-122"/>
                          <a:cs typeface="Yuanti SC" charset="-122"/>
                        </a:rPr>
                        <a:t>fenji.get_all</a:t>
                      </a:r>
                      <a:r>
                        <a:rPr lang="zh-CN" altLang="en-US" sz="1000" b="0" i="0" dirty="0" smtClean="0">
                          <a:solidFill>
                            <a:srgbClr val="FFFF00"/>
                          </a:solidFill>
                          <a:latin typeface="Yuanti SC" charset="-122"/>
                          <a:ea typeface="Yuanti SC" charset="-122"/>
                          <a:cs typeface="Yuanti SC" charset="-122"/>
                        </a:rPr>
                        <a:t>来进行查询所有的组合可能。用户必须填写。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37037198"/>
              </p:ext>
            </p:extLst>
          </p:nvPr>
        </p:nvGraphicFramePr>
        <p:xfrm>
          <a:off x="486173" y="411134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符合当前利率规则的分级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012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fenji.get_all</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field_list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获取所有分级基金</a:t>
            </a:r>
            <a:r>
              <a:rPr lang="zh-CN" altLang="en-US" sz="1600" dirty="0" smtClean="0">
                <a:solidFill>
                  <a:schemeClr val="bg1"/>
                </a:solidFill>
                <a:latin typeface="Yuanti SC Light" charset="-122"/>
                <a:ea typeface="Yuanti SC Light" charset="-122"/>
                <a:cs typeface="Yuanti SC Light" charset="-122"/>
              </a:rPr>
              <a:t>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187597"/>
              </p:ext>
            </p:extLst>
          </p:nvPr>
        </p:nvGraphicFramePr>
        <p:xfrm>
          <a:off x="486172" y="3018825"/>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field_list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希望输出的数据字段名（见下表），默认为所有字段。</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034335251"/>
              </p:ext>
            </p:extLst>
          </p:nvPr>
        </p:nvGraphicFramePr>
        <p:xfrm>
          <a:off x="486173" y="36947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分级基金各项数据。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578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32398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返回信息定义</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203690600"/>
              </p:ext>
            </p:extLst>
          </p:nvPr>
        </p:nvGraphicFramePr>
        <p:xfrm>
          <a:off x="486172" y="2580349"/>
          <a:ext cx="3933428" cy="3314700"/>
        </p:xfrm>
        <a:graphic>
          <a:graphicData uri="http://schemas.openxmlformats.org/drawingml/2006/table">
            <a:tbl>
              <a:tblPr firstRow="1" bandRow="1">
                <a:tableStyleId>{C083E6E3-FA7D-4D7B-A595-EF9225AFEA82}</a:tableStyleId>
              </a:tblPr>
              <a:tblGrid>
                <a:gridCol w="1505188">
                  <a:extLst>
                    <a:ext uri="{9D8B030D-6E8A-4147-A177-3AD203B41FA5}">
                      <a16:colId xmlns:a16="http://schemas.microsoft.com/office/drawing/2014/main" xmlns="" val="20000"/>
                    </a:ext>
                  </a:extLst>
                </a:gridCol>
                <a:gridCol w="242824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字段名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a_b_propotion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的比例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conversion_date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下次定折日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creation_date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创立日期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expire_date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到期日，可能为</a:t>
                      </a:r>
                      <a:r>
                        <a:rPr lang="en-US" altLang="zh-CN" sz="1000" b="0" i="0" dirty="0" err="1" smtClean="0">
                          <a:solidFill>
                            <a:srgbClr val="FFFF00"/>
                          </a:solidFill>
                          <a:latin typeface="Yuanti SC" charset="-122"/>
                          <a:ea typeface="Yuanti SC" charset="-122"/>
                          <a:cs typeface="Yuanti SC" charset="-122"/>
                        </a:rPr>
                        <a:t>NaN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即不存在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fenji_mu_orderbook_id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next_yield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track_index_symbol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跟踪指数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53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xueqiu.top_stocks</a:t>
            </a:r>
            <a:r>
              <a:rPr lang="zh-CN" altLang="en-US" dirty="0" smtClean="0">
                <a:solidFill>
                  <a:srgbClr val="FFFF00"/>
                </a:solidFill>
                <a:latin typeface="Yuanti SC Light" charset="-122"/>
                <a:ea typeface="Yuanti SC Light" charset="-122"/>
                <a:cs typeface="Yuanti SC Light" charset="-122"/>
              </a:rPr>
              <a:t> 方法（获取雪球舆情数据）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xueqiu.top_stocks</a:t>
            </a:r>
            <a:r>
              <a:rPr lang="en-US" altLang="zh-CN" sz="1600" dirty="0">
                <a:solidFill>
                  <a:srgbClr val="FFFF00"/>
                </a:solidFill>
                <a:latin typeface="Yuanti SC Light" charset="-122"/>
                <a:ea typeface="Yuanti SC Light" charset="-122"/>
                <a:cs typeface="Yuanti SC Light" charset="-122"/>
              </a:rPr>
              <a:t>(field, date, </a:t>
            </a:r>
            <a:r>
              <a:rPr lang="en-US" altLang="zh-CN" sz="1600" dirty="0" err="1">
                <a:solidFill>
                  <a:srgbClr val="FFFF00"/>
                </a:solidFill>
                <a:latin typeface="Yuanti SC Light" charset="-122"/>
                <a:ea typeface="Yuanti SC Light" charset="-122"/>
                <a:cs typeface="Yuanti SC Light" charset="-122"/>
              </a:rPr>
              <a:t>freq</a:t>
            </a:r>
            <a:r>
              <a:rPr lang="en-US" altLang="zh-CN" sz="1600" dirty="0">
                <a:solidFill>
                  <a:srgbClr val="FFFF00"/>
                </a:solidFill>
                <a:latin typeface="Yuanti SC Light" charset="-122"/>
                <a:ea typeface="Yuanti SC Light" charset="-122"/>
                <a:cs typeface="Yuanti SC Light" charset="-122"/>
              </a:rPr>
              <a:t>='day', count=10,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获取每日</a:t>
            </a:r>
            <a:r>
              <a:rPr lang="zh-CN" altLang="en-US" sz="1600" dirty="0">
                <a:solidFill>
                  <a:schemeClr val="bg1"/>
                </a:solidFill>
                <a:latin typeface="Yuanti SC Light" charset="-122"/>
                <a:ea typeface="Yuanti SC Light" charset="-122"/>
                <a:cs typeface="Yuanti SC Light" charset="-122"/>
              </a:rPr>
              <a:t>、每周或</a:t>
            </a:r>
            <a:r>
              <a:rPr lang="zh-CN" altLang="en-US" sz="1600" dirty="0" smtClean="0">
                <a:solidFill>
                  <a:schemeClr val="bg1"/>
                </a:solidFill>
                <a:latin typeface="Yuanti SC Light" charset="-122"/>
                <a:ea typeface="Yuanti SC Light" charset="-122"/>
                <a:cs typeface="Yuanti SC Light" charset="-122"/>
              </a:rPr>
              <a:t>每月某个</a:t>
            </a:r>
            <a:r>
              <a:rPr lang="zh-CN" altLang="en-US" sz="1600" dirty="0">
                <a:solidFill>
                  <a:schemeClr val="bg1"/>
                </a:solidFill>
                <a:latin typeface="Yuanti SC Light" charset="-122"/>
                <a:ea typeface="Yuanti SC Light" charset="-122"/>
                <a:cs typeface="Yuanti SC Light" charset="-122"/>
              </a:rPr>
              <a:t>指标的雪球</a:t>
            </a:r>
            <a:r>
              <a:rPr lang="zh-CN" altLang="en-US" sz="1600" dirty="0" smtClean="0">
                <a:solidFill>
                  <a:schemeClr val="bg1"/>
                </a:solidFill>
                <a:latin typeface="Yuanti SC Light" charset="-122"/>
                <a:ea typeface="Yuanti SC Light" charset="-122"/>
                <a:cs typeface="Yuanti SC Light" charset="-122"/>
              </a:rPr>
              <a:t>数据股票排名，以及对应</a:t>
            </a:r>
            <a:r>
              <a:rPr lang="zh-CN" altLang="en-US" sz="1600" dirty="0">
                <a:solidFill>
                  <a:schemeClr val="bg1"/>
                </a:solidFill>
                <a:latin typeface="Yuanti SC Light" charset="-122"/>
                <a:ea typeface="Yuanti SC Light" charset="-122"/>
                <a:cs typeface="Yuanti SC Light" charset="-122"/>
              </a:rPr>
              <a:t>的统计数值，不传入</a:t>
            </a:r>
            <a:r>
              <a:rPr lang="en-US" altLang="zh-CN" sz="1600" dirty="0">
                <a:solidFill>
                  <a:schemeClr val="bg1"/>
                </a:solidFill>
                <a:latin typeface="Yuanti SC Light" charset="-122"/>
                <a:ea typeface="Yuanti SC Light" charset="-122"/>
                <a:cs typeface="Yuanti SC Light" charset="-122"/>
              </a:rPr>
              <a:t>date</a:t>
            </a:r>
            <a:r>
              <a:rPr lang="zh-CN" altLang="en-US" sz="1600" dirty="0" smtClean="0">
                <a:solidFill>
                  <a:schemeClr val="bg1"/>
                </a:solidFill>
                <a:latin typeface="Yuanti SC Light" charset="-122"/>
                <a:ea typeface="Yuanti SC Light" charset="-122"/>
                <a:cs typeface="Yuanti SC Light" charset="-122"/>
              </a:rPr>
              <a:t>参数默认获取回测当天前</a:t>
            </a:r>
            <a:r>
              <a:rPr lang="zh-CN" altLang="en-US" sz="1600" dirty="0">
                <a:solidFill>
                  <a:schemeClr val="bg1"/>
                </a:solidFill>
                <a:latin typeface="Yuanti SC Light" charset="-122"/>
                <a:ea typeface="Yuanti SC Light" charset="-122"/>
                <a:cs typeface="Yuanti SC Light" charset="-122"/>
              </a:rPr>
              <a:t>一</a:t>
            </a:r>
            <a:r>
              <a:rPr lang="zh-CN" altLang="en-US" sz="1600" dirty="0" smtClean="0">
                <a:solidFill>
                  <a:schemeClr val="bg1"/>
                </a:solidFill>
                <a:latin typeface="Yuanti SC Light" charset="-122"/>
                <a:ea typeface="Yuanti SC Light" charset="-122"/>
                <a:cs typeface="Yuanti SC Light" charset="-122"/>
              </a:rPr>
              <a:t>天数据</a:t>
            </a:r>
            <a:r>
              <a:rPr lang="zh-CN" altLang="en-US" sz="1600" dirty="0">
                <a:solidFill>
                  <a:schemeClr val="bg1"/>
                </a:solidFill>
                <a:latin typeface="Yuanti SC Light" charset="-122"/>
                <a:ea typeface="Yuanti SC Light" charset="-122"/>
                <a:cs typeface="Yuanti SC Light" charset="-122"/>
              </a:rPr>
              <a:t>（当天只</a:t>
            </a:r>
            <a:r>
              <a:rPr lang="zh-CN" altLang="en-US" sz="1600" dirty="0" smtClean="0">
                <a:solidFill>
                  <a:schemeClr val="bg1"/>
                </a:solidFill>
                <a:latin typeface="Yuanti SC Light" charset="-122"/>
                <a:ea typeface="Yuanti SC Light" charset="-122"/>
                <a:cs typeface="Yuanti SC Light" charset="-122"/>
              </a:rPr>
              <a:t>能获取前</a:t>
            </a:r>
            <a:r>
              <a:rPr lang="zh-CN" altLang="en-US" sz="1600" dirty="0">
                <a:solidFill>
                  <a:schemeClr val="bg1"/>
                </a:solidFill>
                <a:latin typeface="Yuanti SC Light" charset="-122"/>
                <a:ea typeface="Yuanti SC Light" charset="-122"/>
                <a:cs typeface="Yuanti SC Light" charset="-122"/>
              </a:rPr>
              <a:t>一天的数据）</a:t>
            </a:r>
            <a:r>
              <a:rPr lang="zh-CN" altLang="en-US" sz="1600" dirty="0" smtClean="0">
                <a:solidFill>
                  <a:schemeClr val="bg1"/>
                </a:solidFill>
                <a:latin typeface="Yuanti SC Light" charset="-122"/>
                <a:ea typeface="Yuanti SC Light" charset="-122"/>
                <a:cs typeface="Yuanti SC Light" charset="-122"/>
              </a:rPr>
              <a:t>，支持最早的雪球</a:t>
            </a:r>
            <a:r>
              <a:rPr lang="zh-CN" altLang="en-US" sz="1600" dirty="0">
                <a:solidFill>
                  <a:schemeClr val="bg1"/>
                </a:solidFill>
                <a:latin typeface="Yuanti SC Light" charset="-122"/>
                <a:ea typeface="Yuanti SC Light" charset="-122"/>
                <a:cs typeface="Yuanti SC Light" charset="-122"/>
              </a:rPr>
              <a:t>数据只到</a:t>
            </a:r>
            <a:r>
              <a:rPr lang="en-US" altLang="zh-CN" sz="1600" dirty="0">
                <a:solidFill>
                  <a:schemeClr val="bg1"/>
                </a:solidFill>
                <a:latin typeface="Yuanti SC Light" charset="-122"/>
                <a:ea typeface="Yuanti SC Light" charset="-122"/>
                <a:cs typeface="Yuanti SC Light" charset="-122"/>
              </a:rPr>
              <a:t>2015</a:t>
            </a:r>
            <a:r>
              <a:rPr lang="zh-CN" altLang="en-US" sz="1600" dirty="0">
                <a:solidFill>
                  <a:schemeClr val="bg1"/>
                </a:solidFill>
                <a:latin typeface="Yuanti SC Light" charset="-122"/>
                <a:ea typeface="Yuanti SC Light" charset="-122"/>
                <a:cs typeface="Yuanti SC Light" charset="-122"/>
              </a:rPr>
              <a:t>年</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月</a:t>
            </a:r>
            <a:r>
              <a:rPr lang="en-US" altLang="zh-CN" sz="1600" dirty="0">
                <a:solidFill>
                  <a:schemeClr val="bg1"/>
                </a:solidFill>
                <a:latin typeface="Yuanti SC Light" charset="-122"/>
                <a:ea typeface="Yuanti SC Light" charset="-122"/>
                <a:cs typeface="Yuanti SC Light" charset="-122"/>
              </a:rPr>
              <a:t>23</a:t>
            </a:r>
            <a:r>
              <a:rPr lang="zh-CN" altLang="en-US" sz="1600" dirty="0" smtClean="0">
                <a:solidFill>
                  <a:schemeClr val="bg1"/>
                </a:solidFill>
                <a:latin typeface="Yuanti SC Light" charset="-122"/>
                <a:ea typeface="Yuanti SC Light" charset="-122"/>
                <a:cs typeface="Yuanti SC Light" charset="-122"/>
              </a:rPr>
              <a:t>日，后续会更新。</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71566372"/>
              </p:ext>
            </p:extLst>
          </p:nvPr>
        </p:nvGraphicFramePr>
        <p:xfrm>
          <a:off x="486172" y="3262665"/>
          <a:ext cx="10500075" cy="147828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目前支持的雪球数据统计指标有</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昨日新增评论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new_comments</a:t>
                      </a:r>
                      <a:r>
                        <a:rPr lang="zh-CN" altLang="en-US" sz="1000" b="0" i="0" dirty="0" smtClean="0">
                          <a:solidFill>
                            <a:srgbClr val="FFFF00"/>
                          </a:solidFill>
                          <a:latin typeface="Yuanti SC" charset="-122"/>
                          <a:ea typeface="Yuanti SC" charset="-122"/>
                          <a:cs typeface="Yuanti SC" charset="-122"/>
                        </a:rPr>
                        <a:t>，总评论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total_comments</a:t>
                      </a:r>
                      <a:r>
                        <a:rPr lang="zh-CN" altLang="en-US" sz="1000" b="0" i="0" dirty="0" smtClean="0">
                          <a:solidFill>
                            <a:srgbClr val="FFFF00"/>
                          </a:solidFill>
                          <a:latin typeface="Yuanti SC" charset="-122"/>
                          <a:ea typeface="Yuanti SC" charset="-122"/>
                          <a:cs typeface="Yuanti SC" charset="-122"/>
                        </a:rPr>
                        <a:t>，昨日新增关注者 </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new_followers</a:t>
                      </a:r>
                      <a:r>
                        <a:rPr lang="zh-CN" altLang="en-US" sz="1000" b="0" i="0" dirty="0" smtClean="0">
                          <a:solidFill>
                            <a:srgbClr val="FFFF00"/>
                          </a:solidFill>
                          <a:latin typeface="Yuanti SC" charset="-122"/>
                          <a:ea typeface="Yuanti SC" charset="-122"/>
                          <a:cs typeface="Yuanti SC" charset="-122"/>
                        </a:rPr>
                        <a:t>，总关注者数目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total_followers</a:t>
                      </a:r>
                      <a:r>
                        <a:rPr lang="zh-CN" altLang="en-US" sz="1000" b="0" i="0" dirty="0" smtClean="0">
                          <a:solidFill>
                            <a:srgbClr val="FFFF00"/>
                          </a:solidFill>
                          <a:latin typeface="Yuanti SC" charset="-122"/>
                          <a:ea typeface="Yuanti SC" charset="-122"/>
                          <a:cs typeface="Yuanti SC" charset="-122"/>
                        </a:rPr>
                        <a:t>，卖出行为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sell_actions</a:t>
                      </a:r>
                      <a:r>
                        <a:rPr lang="zh-CN" altLang="en-US" sz="1000" b="0" i="0" dirty="0" smtClean="0">
                          <a:solidFill>
                            <a:srgbClr val="FFFF00"/>
                          </a:solidFill>
                          <a:latin typeface="Yuanti SC" charset="-122"/>
                          <a:ea typeface="Yuanti SC" charset="-122"/>
                          <a:cs typeface="Yuanti SC" charset="-122"/>
                        </a:rPr>
                        <a:t>，买入行为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buy_actions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查询日期。默认为策略当前日期的前一天。如指定，则该日期应当早于策略当前日期。支持最早的雪球数据为</a:t>
                      </a:r>
                      <a:r>
                        <a:rPr lang="en-US" altLang="zh-CN" sz="1000" b="0" i="0" kern="1200" dirty="0" smtClean="0">
                          <a:solidFill>
                            <a:srgbClr val="FFFF00"/>
                          </a:solidFill>
                          <a:latin typeface="Yuanti SC" charset="-122"/>
                          <a:ea typeface="Yuanti SC" charset="-122"/>
                          <a:cs typeface="Yuanti SC" charset="-122"/>
                        </a:rPr>
                        <a:t>2015</a:t>
                      </a:r>
                      <a:r>
                        <a:rPr lang="zh-CN" altLang="en-US" sz="1000" b="0" i="0" kern="1200" dirty="0" smtClean="0">
                          <a:solidFill>
                            <a:srgbClr val="FFFF00"/>
                          </a:solidFill>
                          <a:latin typeface="Yuanti SC" charset="-122"/>
                          <a:ea typeface="Yuanti SC" charset="-122"/>
                          <a:cs typeface="Yuanti SC" charset="-122"/>
                        </a:rPr>
                        <a:t>年</a:t>
                      </a:r>
                      <a:r>
                        <a:rPr lang="en-US" altLang="zh-CN" sz="1000" b="0" i="0" kern="1200" dirty="0" smtClean="0">
                          <a:solidFill>
                            <a:srgbClr val="FFFF00"/>
                          </a:solidFill>
                          <a:latin typeface="Yuanti SC" charset="-122"/>
                          <a:ea typeface="Yuanti SC" charset="-122"/>
                          <a:cs typeface="Yuanti SC" charset="-122"/>
                        </a:rPr>
                        <a:t>4</a:t>
                      </a:r>
                      <a:r>
                        <a:rPr lang="zh-CN" altLang="en-US" sz="1000" b="0" i="0" kern="1200" dirty="0" smtClean="0">
                          <a:solidFill>
                            <a:srgbClr val="FFFF00"/>
                          </a:solidFill>
                          <a:latin typeface="Yuanti SC" charset="-122"/>
                          <a:ea typeface="Yuanti SC" charset="-122"/>
                          <a:cs typeface="Yuanti SC" charset="-122"/>
                        </a:rPr>
                        <a:t>月</a:t>
                      </a:r>
                      <a:r>
                        <a:rPr lang="en-US" altLang="zh-CN" sz="1000" b="0" i="0" kern="1200" dirty="0" smtClean="0">
                          <a:solidFill>
                            <a:srgbClr val="FFFF00"/>
                          </a:solidFill>
                          <a:latin typeface="Yuanti SC" charset="-122"/>
                          <a:ea typeface="Yuanti SC" charset="-122"/>
                          <a:cs typeface="Yuanti SC" charset="-122"/>
                        </a:rPr>
                        <a:t>23</a:t>
                      </a:r>
                      <a:r>
                        <a:rPr lang="zh-CN" altLang="en-US" sz="1000" b="0" i="0" kern="1200" dirty="0" smtClean="0">
                          <a:solidFill>
                            <a:srgbClr val="FFFF00"/>
                          </a:solidFill>
                          <a:latin typeface="Yuanti SC" charset="-122"/>
                          <a:ea typeface="Yuanti SC" charset="-122"/>
                          <a:cs typeface="Yuanti SC" charset="-122"/>
                        </a:rPr>
                        <a:t>日</a:t>
                      </a:r>
                      <a:r>
                        <a:rPr lang="zh-CN" altLang="en-US" sz="1000" dirty="0" smtClean="0">
                          <a:solidFill>
                            <a:schemeClr val="bg1"/>
                          </a:solidFill>
                          <a:latin typeface="Yuanti SC Light" charset="-122"/>
                          <a:ea typeface="Yuanti SC Light" charset="-122"/>
                          <a:cs typeface="Yuanti SC Light"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freq</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，即每日的数据统计。也支持</a:t>
                      </a:r>
                      <a:r>
                        <a:rPr lang="en-US" altLang="zh-CN" sz="1000" b="0" i="0" dirty="0" smtClean="0">
                          <a:solidFill>
                            <a:srgbClr val="FFFF00"/>
                          </a:solidFill>
                          <a:latin typeface="Yuanti SC" charset="-122"/>
                          <a:ea typeface="Yuanti SC" charset="-122"/>
                          <a:cs typeface="Yuanti SC" charset="-122"/>
                        </a:rPr>
                        <a:t>week - </a:t>
                      </a:r>
                      <a:r>
                        <a:rPr lang="zh-CN" altLang="en-US" sz="1000" b="0" i="0" dirty="0" smtClean="0">
                          <a:solidFill>
                            <a:srgbClr val="FFFF00"/>
                          </a:solidFill>
                          <a:latin typeface="Yuanti SC" charset="-122"/>
                          <a:ea typeface="Yuanti SC" charset="-122"/>
                          <a:cs typeface="Yuanti SC" charset="-122"/>
                        </a:rPr>
                        <a:t>每周和</a:t>
                      </a:r>
                      <a:r>
                        <a:rPr lang="en-US" altLang="zh-CN" sz="1000" b="0" i="0" dirty="0" smtClean="0">
                          <a:solidFill>
                            <a:srgbClr val="FFFF00"/>
                          </a:solidFill>
                          <a:latin typeface="Yuanti SC" charset="-122"/>
                          <a:ea typeface="Yuanti SC" charset="-122"/>
                          <a:cs typeface="Yuanti SC" charset="-122"/>
                        </a:rPr>
                        <a:t>month - </a:t>
                      </a:r>
                      <a:r>
                        <a:rPr lang="zh-CN" altLang="en-US" sz="1000" b="0" i="0" dirty="0" smtClean="0">
                          <a:solidFill>
                            <a:srgbClr val="FFFF00"/>
                          </a:solidFill>
                          <a:latin typeface="Yuanti SC" charset="-122"/>
                          <a:ea typeface="Yuanti SC" charset="-122"/>
                          <a:cs typeface="Yuanti SC" charset="-122"/>
                        </a:rPr>
                        <a:t>每月的统计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指定返回多少个结果，默认是</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个</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94077596"/>
              </p:ext>
            </p:extLst>
          </p:nvPr>
        </p:nvGraphicFramePr>
        <p:xfrm>
          <a:off x="486173" y="49444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a16="http://schemas.microsoft.com/office/drawing/2014/main" xmlns="" val="20000"/>
                    </a:ext>
                  </a:extLst>
                </a:gridCol>
                <a:gridCol w="2397760">
                  <a:extLst>
                    <a:ext uri="{9D8B030D-6E8A-4147-A177-3AD203B41FA5}">
                      <a16:colId xmlns:a16="http://schemas.microsoft.com/office/drawing/2014/main" xmlns=""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各项舆情数据。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19478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update_universe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（更新</a:t>
            </a:r>
            <a:r>
              <a:rPr lang="zh-CN" altLang="en-US" dirty="0" smtClean="0">
                <a:solidFill>
                  <a:srgbClr val="FFFF00"/>
                </a:solidFill>
                <a:latin typeface="Yuanti SC Light" charset="-122"/>
                <a:ea typeface="Yuanti SC Light" charset="-122"/>
                <a:cs typeface="Yuanti SC Light" charset="-122"/>
              </a:rPr>
              <a:t>股票池）</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update_universe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该方法用于更新现在关注的证券的集合（</a:t>
            </a:r>
            <a:r>
              <a:rPr lang="en-US" altLang="zh-CN" sz="1600" dirty="0">
                <a:solidFill>
                  <a:schemeClr val="bg1"/>
                </a:solidFill>
                <a:latin typeface="Yuanti SC Light" charset="-122"/>
                <a:ea typeface="Yuanti SC Light" charset="-122"/>
                <a:cs typeface="Yuanti SC Light" charset="-122"/>
              </a:rPr>
              <a:t>e.g.</a:t>
            </a:r>
            <a:r>
              <a:rPr lang="zh-CN" altLang="en-US" sz="1600" dirty="0">
                <a:solidFill>
                  <a:schemeClr val="bg1"/>
                </a:solidFill>
                <a:latin typeface="Yuanti SC Light" charset="-122"/>
                <a:ea typeface="Yuanti SC Light" charset="-122"/>
                <a:cs typeface="Yuanti SC Light" charset="-122"/>
              </a:rPr>
              <a:t>：股票池）</a:t>
            </a:r>
            <a:r>
              <a:rPr lang="zh-CN" altLang="en-US" sz="1600" dirty="0" smtClean="0">
                <a:solidFill>
                  <a:schemeClr val="bg1"/>
                </a:solidFill>
                <a:latin typeface="Yuanti SC Light" charset="-122"/>
                <a:ea typeface="Yuanti SC Light" charset="-122"/>
                <a:cs typeface="Yuanti SC Light" charset="-122"/>
              </a:rPr>
              <a:t>。会</a:t>
            </a:r>
            <a:r>
              <a:rPr lang="zh-CN" altLang="en-US" sz="1600" dirty="0">
                <a:solidFill>
                  <a:schemeClr val="bg1"/>
                </a:solidFill>
                <a:latin typeface="Yuanti SC Light" charset="-122"/>
                <a:ea typeface="Yuanti SC Light" charset="-122"/>
                <a:cs typeface="Yuanti SC Light" charset="-122"/>
              </a:rPr>
              <a:t>在下一个</a:t>
            </a:r>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事件</a:t>
            </a:r>
            <a:r>
              <a:rPr lang="zh-CN" altLang="en-US" sz="1600" dirty="0" smtClean="0">
                <a:solidFill>
                  <a:schemeClr val="bg1"/>
                </a:solidFill>
                <a:latin typeface="Yuanti SC Light" charset="-122"/>
                <a:ea typeface="Yuanti SC Light" charset="-122"/>
                <a:cs typeface="Yuanti SC Light" charset="-122"/>
              </a:rPr>
              <a:t>触发更新股票池。</a:t>
            </a:r>
            <a:r>
              <a:rPr lang="en-US" altLang="zh-CN" sz="1600" dirty="0" err="1" smtClean="0">
                <a:solidFill>
                  <a:schemeClr val="bg1"/>
                </a:solidFill>
                <a:latin typeface="Yuanti SC Light" charset="-122"/>
                <a:ea typeface="Yuanti SC Light" charset="-122"/>
                <a:cs typeface="Yuanti SC Light" charset="-122"/>
              </a:rPr>
              <a:t>update_universe</a:t>
            </a:r>
            <a:r>
              <a:rPr lang="zh-CN" altLang="en-US" sz="1600" dirty="0" smtClean="0">
                <a:solidFill>
                  <a:schemeClr val="bg1"/>
                </a:solidFill>
                <a:latin typeface="Yuanti SC Light" charset="-122"/>
                <a:ea typeface="Yuanti SC Light" charset="-122"/>
                <a:cs typeface="Yuanti SC Light" charset="-122"/>
              </a:rPr>
              <a:t>会覆盖现有股票池数据。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85597177"/>
              </p:ext>
            </p:extLst>
          </p:nvPr>
        </p:nvGraphicFramePr>
        <p:xfrm>
          <a:off x="486172" y="327282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48030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get_csv</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（读取</a:t>
            </a:r>
            <a:r>
              <a:rPr lang="en-US" altLang="zh-CN" dirty="0">
                <a:solidFill>
                  <a:srgbClr val="FFFF00"/>
                </a:solidFill>
                <a:latin typeface="Yuanti SC Light" charset="-122"/>
                <a:ea typeface="Yuanti SC Light" charset="-122"/>
                <a:cs typeface="Yuanti SC Light" charset="-122"/>
              </a:rPr>
              <a:t>csv</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get_csv</a:t>
            </a:r>
            <a:r>
              <a:rPr lang="zh-CN" altLang="en-US" sz="1600" dirty="0">
                <a:solidFill>
                  <a:srgbClr val="FFFF0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csv_file_path</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从</a:t>
            </a:r>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平台上的</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策略研究模块，读取上传的</a:t>
            </a:r>
            <a:r>
              <a:rPr lang="en-US" altLang="zh-CN" sz="1600" dirty="0" smtClean="0">
                <a:solidFill>
                  <a:schemeClr val="bg1"/>
                </a:solidFill>
                <a:latin typeface="Yuanti SC Light" charset="-122"/>
                <a:ea typeface="Yuanti SC Light" charset="-122"/>
                <a:cs typeface="Yuanti SC Light" charset="-122"/>
              </a:rPr>
              <a:t>csv</a:t>
            </a:r>
            <a:r>
              <a:rPr lang="zh-CN" altLang="en-US" sz="1600" dirty="0" smtClean="0">
                <a:solidFill>
                  <a:schemeClr val="bg1"/>
                </a:solidFill>
                <a:latin typeface="Yuanti SC Light" charset="-122"/>
                <a:ea typeface="Yuanti SC Light" charset="-122"/>
                <a:cs typeface="Yuanti SC Light" charset="-122"/>
              </a:rPr>
              <a:t>文件数据。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67234460"/>
              </p:ext>
            </p:extLst>
          </p:nvPr>
        </p:nvGraphicFramePr>
        <p:xfrm>
          <a:off x="486172" y="318138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csv_file_path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Ricequant</a:t>
                      </a:r>
                      <a:r>
                        <a:rPr lang="zh-CN" altLang="en-US" sz="1000" b="0" i="0" dirty="0" smtClean="0">
                          <a:solidFill>
                            <a:srgbClr val="FFFF00"/>
                          </a:solidFill>
                          <a:latin typeface="Yuanti SC" charset="-122"/>
                          <a:ea typeface="Yuanti SC" charset="-122"/>
                          <a:cs typeface="Yuanti SC" charset="-122"/>
                        </a:rPr>
                        <a:t>平台上</a:t>
                      </a:r>
                      <a:r>
                        <a:rPr lang="en-US" altLang="zh-CN" sz="1000" b="0" i="0" dirty="0" err="1" smtClean="0">
                          <a:solidFill>
                            <a:srgbClr val="FFFF00"/>
                          </a:solidFill>
                          <a:latin typeface="Yuanti SC" charset="-122"/>
                          <a:ea typeface="Yuanti SC" charset="-122"/>
                          <a:cs typeface="Yuanti SC" charset="-122"/>
                        </a:rPr>
                        <a:t>ipython</a:t>
                      </a:r>
                      <a:r>
                        <a:rPr lang="zh-CN" altLang="en-US" sz="1000" b="0" i="0" dirty="0" smtClean="0">
                          <a:solidFill>
                            <a:srgbClr val="FFFF00"/>
                          </a:solidFill>
                          <a:latin typeface="Yuanti SC" charset="-122"/>
                          <a:ea typeface="Yuanti SC" charset="-122"/>
                          <a:cs typeface="Yuanti SC" charset="-122"/>
                        </a:rPr>
                        <a:t>策略研究模块上传的</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文件路径。</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42943164"/>
              </p:ext>
            </p:extLst>
          </p:nvPr>
        </p:nvGraphicFramePr>
        <p:xfrm>
          <a:off x="486173" y="38776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a16="http://schemas.microsoft.com/office/drawing/2014/main" xmlns="" val="20000"/>
                    </a:ext>
                  </a:extLst>
                </a:gridCol>
                <a:gridCol w="2397760">
                  <a:extLst>
                    <a:ext uri="{9D8B030D-6E8A-4147-A177-3AD203B41FA5}">
                      <a16:colId xmlns:a16="http://schemas.microsoft.com/office/drawing/2014/main" xmlns=""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从</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文件读取的数据。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6564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plot</a:t>
            </a:r>
            <a:r>
              <a:rPr lang="zh-CN" altLang="en-US" dirty="0" smtClean="0">
                <a:solidFill>
                  <a:srgbClr val="FFFF00"/>
                </a:solidFill>
                <a:latin typeface="Yuanti SC Light" charset="-122"/>
                <a:ea typeface="Yuanti SC Light" charset="-122"/>
                <a:cs typeface="Yuanti SC Light" charset="-122"/>
              </a:rPr>
              <a:t> 方法（根据传入数据进行绘图）</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plot(</a:t>
            </a:r>
            <a:r>
              <a:rPr lang="en-US" altLang="zh-CN" sz="1600" dirty="0" err="1">
                <a:solidFill>
                  <a:srgbClr val="FFFF00"/>
                </a:solidFill>
                <a:latin typeface="Yuanti SC Light" charset="-122"/>
                <a:ea typeface="Yuanti SC Light" charset="-122"/>
                <a:cs typeface="Yuanti SC Light" charset="-122"/>
              </a:rPr>
              <a:t>series_name</a:t>
            </a:r>
            <a:r>
              <a:rPr lang="en-US" altLang="zh-CN" sz="1600" dirty="0">
                <a:solidFill>
                  <a:srgbClr val="FFFF00"/>
                </a:solidFill>
                <a:latin typeface="Yuanti SC Light" charset="-122"/>
                <a:ea typeface="Yuanti SC Light" charset="-122"/>
                <a:cs typeface="Yuanti SC Light" charset="-122"/>
              </a:rPr>
              <a:t>, value)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将时间序列的数据传给页面进行绘图，结果是以时间为横轴，</a:t>
            </a:r>
            <a:r>
              <a:rPr lang="en-US" altLang="zh-CN" sz="1600" dirty="0">
                <a:solidFill>
                  <a:schemeClr val="bg1"/>
                </a:solidFill>
                <a:latin typeface="Yuanti SC Light" charset="-122"/>
                <a:ea typeface="Yuanti SC Light" charset="-122"/>
                <a:cs typeface="Yuanti SC Light" charset="-122"/>
              </a:rPr>
              <a:t>value</a:t>
            </a:r>
            <a:r>
              <a:rPr lang="zh-CN" altLang="en-US" sz="1600" dirty="0">
                <a:solidFill>
                  <a:schemeClr val="bg1"/>
                </a:solidFill>
                <a:latin typeface="Yuanti SC Light" charset="-122"/>
                <a:ea typeface="Yuanti SC Light" charset="-122"/>
                <a:cs typeface="Yuanti SC Light" charset="-122"/>
              </a:rPr>
              <a:t>为纵轴的曲线。</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00008080"/>
              </p:ext>
            </p:extLst>
          </p:nvPr>
        </p:nvGraphicFramePr>
        <p:xfrm>
          <a:off x="486172" y="3028985"/>
          <a:ext cx="10500075" cy="66294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series_name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绘制曲线的名称，用户必须填写。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当前日期的曲线的点的值，用户必须填写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4507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是一个</a:t>
            </a:r>
            <a:r>
              <a:rPr lang="en-US" altLang="zh-CN" sz="1600" dirty="0" smtClean="0">
                <a:solidFill>
                  <a:schemeClr val="bg1"/>
                </a:solidFill>
                <a:latin typeface="Yuanti SC Light" charset="-122"/>
                <a:ea typeface="Yuanti SC Light" charset="-122"/>
                <a:cs typeface="Yuanti SC Light" charset="-122"/>
              </a:rPr>
              <a:t>dictionary</a:t>
            </a:r>
            <a:r>
              <a:rPr lang="zh-CN" altLang="en-US" sz="1600" dirty="0" smtClean="0">
                <a:solidFill>
                  <a:schemeClr val="bg1"/>
                </a:solidFill>
                <a:latin typeface="Yuanti SC Light" charset="-122"/>
                <a:ea typeface="Yuanti SC Light" charset="-122"/>
                <a:cs typeface="Yuanti SC Light" charset="-122"/>
              </a:rPr>
              <a:t>，包含了某支证券股票所有的市场数据信息。</a:t>
            </a:r>
            <a:r>
              <a:rPr lang="en-US" altLang="zh-CN" sz="1600" dirty="0" smtClean="0">
                <a:solidFill>
                  <a:schemeClr val="bg1"/>
                </a:solidFill>
                <a:latin typeface="Yuanti SC Light" charset="-122"/>
                <a:ea typeface="Yuanti SC Light" charset="-122"/>
                <a:cs typeface="Yuanti SC Light" charset="-122"/>
              </a:rPr>
              <a:t>key</a:t>
            </a:r>
            <a:r>
              <a:rPr lang="zh-CN" altLang="en-US" sz="1600" dirty="0" smtClean="0">
                <a:solidFill>
                  <a:schemeClr val="bg1"/>
                </a:solidFill>
                <a:latin typeface="Yuanti SC Light" charset="-122"/>
                <a:ea typeface="Yuanti SC Light" charset="-122"/>
                <a:cs typeface="Yuanti SC Light" charset="-122"/>
              </a:rPr>
              <a:t>为股票的</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或</a:t>
            </a:r>
            <a:r>
              <a:rPr lang="en-US" altLang="zh-CN" sz="1600" dirty="0" smtClean="0">
                <a:solidFill>
                  <a:schemeClr val="bg1"/>
                </a:solidFill>
                <a:latin typeface="Yuanti SC Light" charset="-122"/>
                <a:ea typeface="Yuanti SC Light" charset="-122"/>
                <a:cs typeface="Yuanti SC Light" charset="-122"/>
              </a:rPr>
              <a:t>symbol</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value</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771379783"/>
              </p:ext>
            </p:extLst>
          </p:nvPr>
        </p:nvGraphicFramePr>
        <p:xfrm>
          <a:off x="486172" y="3088349"/>
          <a:ext cx="4837668" cy="2872740"/>
        </p:xfrm>
        <a:graphic>
          <a:graphicData uri="http://schemas.openxmlformats.org/drawingml/2006/table">
            <a:tbl>
              <a:tblPr firstRow="1" bandRow="1">
                <a:tableStyleId>{C083E6E3-FA7D-4D7B-A595-EF9225AFEA82}</a:tableStyleId>
              </a:tblPr>
              <a:tblGrid>
                <a:gridCol w="1338870">
                  <a:extLst>
                    <a:ext uri="{9D8B030D-6E8A-4147-A177-3AD203B41FA5}">
                      <a16:colId xmlns:a16="http://schemas.microsoft.com/office/drawing/2014/main" xmlns="" val="20000"/>
                    </a:ext>
                  </a:extLst>
                </a:gridCol>
                <a:gridCol w="1338870"/>
                <a:gridCol w="215992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合约简称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datetime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open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close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high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volume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换手率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discount_rate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00831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操作方法</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计算某个证券的某段时间的移动平均价格，默认单位是</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天</a:t>
            </a:r>
            <a:r>
              <a:rPr lang="en-US" altLang="zh-CN" sz="1600" dirty="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smtClean="0">
                <a:solidFill>
                  <a:srgbClr val="FFFF00"/>
                </a:solidFill>
              </a:rPr>
              <a:t>mavg</a:t>
            </a:r>
            <a:r>
              <a:rPr lang="en-US" altLang="zh-CN" sz="1600" dirty="0" smtClean="0">
                <a:solidFill>
                  <a:srgbClr val="FFFF00"/>
                </a:solidFill>
              </a:rPr>
              <a:t>(intervals</a:t>
            </a:r>
            <a:r>
              <a:rPr lang="en-US" altLang="zh-CN" sz="1600" dirty="0">
                <a:solidFill>
                  <a:srgbClr val="FFFF00"/>
                </a:solidFill>
              </a:rPr>
              <a:t>, frequency='day')</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计算</a:t>
            </a:r>
            <a:r>
              <a:rPr lang="zh-CN" altLang="en-US" sz="1600" dirty="0">
                <a:solidFill>
                  <a:schemeClr val="bg1"/>
                </a:solidFill>
                <a:latin typeface="Yuanti SC Light" charset="-122"/>
                <a:ea typeface="Yuanti SC Light" charset="-122"/>
                <a:cs typeface="Yuanti SC Light" charset="-122"/>
              </a:rPr>
              <a:t>某个证券的某段时间的加权平均价格，默认单位是“天</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a:solidFill>
                  <a:srgbClr val="FFFF00"/>
                </a:solidFill>
              </a:rPr>
              <a:t>vwap</a:t>
            </a:r>
            <a:r>
              <a:rPr lang="en-US" altLang="zh-CN" sz="1600" dirty="0">
                <a:solidFill>
                  <a:srgbClr val="FFFF00"/>
                </a:solidFill>
              </a:rPr>
              <a:t> (intervals, frequency='day')</a:t>
            </a:r>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7494964"/>
              </p:ext>
            </p:extLst>
          </p:nvPr>
        </p:nvGraphicFramePr>
        <p:xfrm>
          <a:off x="486173" y="3150905"/>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31848360"/>
              </p:ext>
            </p:extLst>
          </p:nvPr>
        </p:nvGraphicFramePr>
        <p:xfrm>
          <a:off x="486173" y="4875734"/>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73746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Order</a:t>
            </a:r>
            <a:r>
              <a:rPr lang="zh-CN" altLang="en-US" dirty="0" smtClean="0">
                <a:solidFill>
                  <a:srgbClr val="FFFF00"/>
                </a:solidFill>
                <a:latin typeface="Yuanti SC Light" charset="-122"/>
                <a:ea typeface="Yuanti SC Light" charset="-122"/>
                <a:cs typeface="Yuanti SC Light" charset="-122"/>
              </a:rPr>
              <a:t>（交易订单）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交易订单。</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Order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427791980"/>
              </p:ext>
            </p:extLst>
          </p:nvPr>
        </p:nvGraphicFramePr>
        <p:xfrm>
          <a:off x="486172" y="3088349"/>
          <a:ext cx="4837668" cy="883920"/>
        </p:xfrm>
        <a:graphic>
          <a:graphicData uri="http://schemas.openxmlformats.org/drawingml/2006/table">
            <a:tbl>
              <a:tblPr firstRow="1" bandRow="1">
                <a:tableStyleId>{C083E6E3-FA7D-4D7B-A595-EF9225AFEA82}</a:tableStyleId>
              </a:tblPr>
              <a:tblGrid>
                <a:gridCol w="1338870">
                  <a:extLst>
                    <a:ext uri="{9D8B030D-6E8A-4147-A177-3AD203B41FA5}">
                      <a16:colId xmlns:a16="http://schemas.microsoft.com/office/drawing/2014/main" xmlns="" val="20000"/>
                    </a:ext>
                  </a:extLst>
                </a:gridCol>
                <a:gridCol w="1338870"/>
                <a:gridCol w="215992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instrument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Instrument</a:t>
                      </a:r>
                      <a:r>
                        <a:rPr lang="zh-CN" altLang="en-US" sz="1000" b="0" i="0" kern="1200" dirty="0" smtClean="0">
                          <a:solidFill>
                            <a:srgbClr val="FFFF00"/>
                          </a:solidFill>
                          <a:latin typeface="Yuanti SC" charset="-122"/>
                          <a:ea typeface="Yuanti SC" charset="-122"/>
                          <a:cs typeface="Yuanti SC" charset="-122"/>
                        </a:rPr>
                        <a:t>对象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订单对应的证券的</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filled_shares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该订单已经成交的股数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该订单的所有的股数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09774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Portfolio</a:t>
            </a:r>
            <a:r>
              <a:rPr lang="zh-CN" altLang="en-US" dirty="0" smtClean="0">
                <a:solidFill>
                  <a:srgbClr val="FFFF00"/>
                </a:solidFill>
                <a:latin typeface="Yuanti SC Light" charset="-122"/>
                <a:ea typeface="Yuanti SC Light" charset="-122"/>
                <a:cs typeface="Yuanti SC Light" charset="-122"/>
              </a:rPr>
              <a:t>（投资组合）</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包含算法策略的所有的投资组合的信息。在日级别回测中</a:t>
            </a:r>
            <a:r>
              <a:rPr lang="zh-CN" altLang="en-US" sz="1600" dirty="0" smtClean="0">
                <a:solidFill>
                  <a:schemeClr val="bg1"/>
                </a:solidFill>
                <a:latin typeface="Yuanti SC Light" charset="-122"/>
                <a:ea typeface="Yuanti SC Light" charset="-122"/>
                <a:cs typeface="Yuanti SC Light" charset="-122"/>
              </a:rPr>
              <a:t>，表示每日</a:t>
            </a:r>
            <a:r>
              <a:rPr lang="zh-CN" altLang="en-US" sz="1600" dirty="0">
                <a:solidFill>
                  <a:schemeClr val="bg1"/>
                </a:solidFill>
                <a:latin typeface="Yuanti SC Light" charset="-122"/>
                <a:ea typeface="Yuanti SC Light" charset="-122"/>
                <a:cs typeface="Yuanti SC Light" charset="-122"/>
              </a:rPr>
              <a:t>收盘以后的投资组合信息。可以使用</a:t>
            </a:r>
            <a:r>
              <a:rPr lang="en-US" altLang="zh-CN" sz="1600" dirty="0" err="1">
                <a:solidFill>
                  <a:schemeClr val="bg1"/>
                </a:solidFill>
                <a:latin typeface="Yuanti SC Light" charset="-122"/>
                <a:ea typeface="Yuanti SC Light" charset="-122"/>
                <a:cs typeface="Yuanti SC Light" charset="-122"/>
              </a:rPr>
              <a:t>context.portfolio</a:t>
            </a:r>
            <a:r>
              <a:rPr lang="zh-CN" altLang="en-US" sz="1600" dirty="0">
                <a:solidFill>
                  <a:schemeClr val="bg1"/>
                </a:solidFill>
                <a:latin typeface="Yuanti SC Light" charset="-122"/>
                <a:ea typeface="Yuanti SC Light" charset="-122"/>
                <a:cs typeface="Yuanti SC Light" charset="-122"/>
              </a:rPr>
              <a:t>获取取</a:t>
            </a:r>
            <a:r>
              <a:rPr lang="en-US" altLang="zh-CN" sz="1600" dirty="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对象。</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596512774"/>
              </p:ext>
            </p:extLst>
          </p:nvPr>
        </p:nvGraphicFramePr>
        <p:xfrm>
          <a:off x="486172" y="3088349"/>
          <a:ext cx="5782547" cy="3108960"/>
        </p:xfrm>
        <a:graphic>
          <a:graphicData uri="http://schemas.openxmlformats.org/drawingml/2006/table">
            <a:tbl>
              <a:tblPr firstRow="1" bandRow="1">
                <a:tableStyleId>{C083E6E3-FA7D-4D7B-A595-EF9225AFEA82}</a:tableStyleId>
              </a:tblPr>
              <a:tblGrid>
                <a:gridCol w="1342628">
                  <a:extLst>
                    <a:ext uri="{9D8B030D-6E8A-4147-A177-3AD203B41FA5}">
                      <a16:colId xmlns:a16="http://schemas.microsoft.com/office/drawing/2014/main" xmlns="" val="20000"/>
                    </a:ext>
                  </a:extLst>
                </a:gridCol>
                <a:gridCol w="1026160"/>
                <a:gridCol w="3413759">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starting_cash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回测或实盘交易给算法策略设置的初始资金。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现在投资组合中剩余的现金。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算法投资组合至今的累积百分比收益率。计算方法是现在的投资组合价值</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投资组合的初始资金。投资组合价值包含剩余现金和其市场价值。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daily_returns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当前最新一天的每日收益。</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投资组合当前的市场价值（未实现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平仓的价值）。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portfolio_value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当前投资组合的总共价值，包含市场价值和剩余现金。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pnl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当前投资组合的累计盈亏。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
                      </a:r>
                      <a:r>
                        <a:rPr lang="en-US" sz="1000" b="0" i="0" kern="1200" dirty="0" err="1" smtClean="0">
                          <a:solidFill>
                            <a:srgbClr val="FFFF00"/>
                          </a:solidFill>
                          <a:latin typeface="Yuanti SC" charset="-122"/>
                          <a:ea typeface="Yuanti SC" charset="-122"/>
                          <a:cs typeface="Yuanti SC" charset="-122"/>
                        </a:rPr>
                        <a:t>ate</a:t>
                      </a:r>
                      <a:r>
                        <a:rPr lang="en-US" altLang="zh-CN" sz="1000" b="0" i="0" kern="1200" dirty="0" err="1" smtClean="0">
                          <a:solidFill>
                            <a:srgbClr val="FFFF00"/>
                          </a:solidFill>
                          <a:latin typeface="Yuanti SC" charset="-122"/>
                          <a:ea typeface="Yuanti SC" charset="-122"/>
                          <a:cs typeface="Yuanti SC" charset="-122"/>
                        </a:rPr>
                        <a:t>t</a:t>
                      </a:r>
                      <a:r>
                        <a:rPr lang="en-US" sz="1000" b="0" i="0" kern="1200" dirty="0" err="1" smtClean="0">
                          <a:solidFill>
                            <a:srgbClr val="FFFF00"/>
                          </a:solidFill>
                          <a:latin typeface="Yuanti SC" charset="-122"/>
                          <a:ea typeface="Yuanti SC" charset="-122"/>
                          <a:cs typeface="Yuanti SC" charset="-122"/>
                        </a:rPr>
                        <a: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策略投资组合的回测</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实时模拟交易的开始日期。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annualized_returns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投资组合的年化收益率。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positions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dictionary</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一个包含所有仓位的字典，以</a:t>
                      </a:r>
                      <a:r>
                        <a:rPr lang="en-US" altLang="zh-CN" sz="1000" b="0" i="0" dirty="0" err="1" smtClean="0">
                          <a:solidFill>
                            <a:srgbClr val="FFFF00"/>
                          </a:solidFill>
                          <a:latin typeface="Yuanti SC" charset="-122"/>
                          <a:ea typeface="Yuanti SC" charset="-122"/>
                          <a:cs typeface="Yuanti SC" charset="-122"/>
                        </a:rPr>
                        <a:t>id_or_symbol</a:t>
                      </a:r>
                      <a:r>
                        <a:rPr lang="zh-CN" altLang="en-US" sz="1000" b="0" i="0" dirty="0" smtClean="0">
                          <a:solidFill>
                            <a:srgbClr val="FFFF00"/>
                          </a:solidFill>
                          <a:latin typeface="Yuanti SC" charset="-122"/>
                          <a:ea typeface="Yuanti SC" charset="-122"/>
                          <a:cs typeface="Yuanti SC" charset="-122"/>
                        </a:rPr>
                        <a:t>作为键，</a:t>
                      </a:r>
                      <a:r>
                        <a:rPr lang="en-US" altLang="zh-CN" sz="1000" b="0" i="0" dirty="0" smtClean="0">
                          <a:solidFill>
                            <a:srgbClr val="FFFF00"/>
                          </a:solidFill>
                          <a:latin typeface="Yuanti SC" charset="-122"/>
                          <a:ea typeface="Yuanti SC" charset="-122"/>
                          <a:cs typeface="Yuanti SC" charset="-122"/>
                        </a:rPr>
                        <a:t>position</a:t>
                      </a:r>
                      <a:r>
                        <a:rPr lang="zh-CN" altLang="en-US" sz="1000" b="0" i="0" dirty="0" smtClean="0">
                          <a:solidFill>
                            <a:srgbClr val="FFFF00"/>
                          </a:solidFill>
                          <a:latin typeface="Yuanti SC" charset="-122"/>
                          <a:ea typeface="Yuanti SC" charset="-122"/>
                          <a:cs typeface="Yuanti SC" charset="-122"/>
                        </a:rPr>
                        <a:t>对象作为值。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dividend_receivable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投资组合在分红现金收到账面之前的应收分红部分。</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907927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Position</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Position</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00341886"/>
              </p:ext>
            </p:extLst>
          </p:nvPr>
        </p:nvGraphicFramePr>
        <p:xfrm>
          <a:off x="486172" y="2905469"/>
          <a:ext cx="8495267" cy="2956560"/>
        </p:xfrm>
        <a:graphic>
          <a:graphicData uri="http://schemas.openxmlformats.org/drawingml/2006/table">
            <a:tbl>
              <a:tblPr firstRow="1" bandRow="1">
                <a:tableStyleId>{C083E6E3-FA7D-4D7B-A595-EF9225AFEA82}</a:tableStyleId>
              </a:tblPr>
              <a:tblGrid>
                <a:gridCol w="1431308">
                  <a:extLst>
                    <a:ext uri="{9D8B030D-6E8A-4147-A177-3AD203B41FA5}">
                      <a16:colId xmlns:a16="http://schemas.microsoft.com/office/drawing/2014/main" xmlns="" val="20000"/>
                    </a:ext>
                  </a:extLst>
                </a:gridCol>
                <a:gridCol w="879024"/>
                <a:gridCol w="6184935">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当前持仓股数。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该证券的总买入股数，例如：如果你的投资组合并没有任何平安银行的成交，那么平安银行这个股票的仓位就是</a:t>
                      </a:r>
                      <a:r>
                        <a:rPr lang="en-US" altLang="zh-CN" sz="1000" b="0" i="0" dirty="0" smtClean="0">
                          <a:solidFill>
                            <a:srgbClr val="FFFF00"/>
                          </a:solidFill>
                          <a:latin typeface="Yuanti SC" charset="-122"/>
                          <a:ea typeface="Yuanti SC" charset="-122"/>
                          <a:cs typeface="Yuanti SC" charset="-122"/>
                        </a:rPr>
                        <a:t>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该证券的总卖出股数，例如：如果你的投资组合曾经买入过平安银行股票</a:t>
                      </a:r>
                      <a:r>
                        <a:rPr lang="en-US" altLang="zh-CN" sz="1000" b="0" i="0" dirty="0" smtClean="0">
                          <a:solidFill>
                            <a:srgbClr val="FFFF00"/>
                          </a:solidFill>
                          <a:latin typeface="Yuanti SC" charset="-122"/>
                          <a:ea typeface="Yuanti SC" charset="-122"/>
                          <a:cs typeface="Yuanti SC" charset="-122"/>
                        </a:rPr>
                        <a:t>200</a:t>
                      </a:r>
                      <a:r>
                        <a:rPr lang="zh-CN" altLang="en-US" sz="1000" b="0" i="0" dirty="0" smtClean="0">
                          <a:solidFill>
                            <a:srgbClr val="FFFF00"/>
                          </a:solidFill>
                          <a:latin typeface="Yuanti SC" charset="-122"/>
                          <a:ea typeface="Yuanti SC" charset="-122"/>
                          <a:cs typeface="Yuanti SC" charset="-122"/>
                        </a:rPr>
                        <a:t>股并且卖出过</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股，那么这个属性会返回</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该证券的总买入的价值，等于每一个该证券的 买入成交价 * 买入股数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该证券的总卖出价值，等于每一个该证券的 卖出成交价 * 卖出股数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total_orders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该仓位的总订单的次数。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total_trades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该仓位的总成交的次数。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sellable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该仓位可卖出股数。</a:t>
                      </a:r>
                      <a:r>
                        <a:rPr lang="en-US" altLang="zh-CN" sz="1000" b="0" i="0" dirty="0" smtClean="0">
                          <a:solidFill>
                            <a:srgbClr val="FFFF00"/>
                          </a:solidFill>
                          <a:latin typeface="Yuanti SC" charset="-122"/>
                          <a:ea typeface="Yuanti SC" charset="-122"/>
                          <a:cs typeface="Yuanti SC" charset="-122"/>
                        </a:rPr>
                        <a:t>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的市场中</a:t>
                      </a:r>
                      <a:r>
                        <a:rPr lang="en-US" altLang="zh-CN" sz="1000" b="0" i="0" dirty="0" smtClean="0">
                          <a:solidFill>
                            <a:srgbClr val="FFFF00"/>
                          </a:solidFill>
                          <a:latin typeface="Yuanti SC" charset="-122"/>
                          <a:ea typeface="Yuanti SC" charset="-122"/>
                          <a:cs typeface="Yuanti SC" charset="-122"/>
                        </a:rPr>
                        <a:t>sellable = </a:t>
                      </a:r>
                      <a:r>
                        <a:rPr lang="zh-CN" altLang="en-US" sz="1000" b="0" i="0" dirty="0" smtClean="0">
                          <a:solidFill>
                            <a:srgbClr val="FFFF00"/>
                          </a:solidFill>
                          <a:latin typeface="Yuanti SC" charset="-122"/>
                          <a:ea typeface="Yuanti SC" charset="-122"/>
                          <a:cs typeface="Yuanti SC" charset="-122"/>
                        </a:rPr>
                        <a:t>所有持仓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今日买入的仓位。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average_cost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获得该持仓的买入均价，计算方法为每次买入的数量做加权平均。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value_percent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获得该持仓的实时市场价值在总投资组合价值中所占比例，取值范围</a:t>
                      </a:r>
                      <a:r>
                        <a:rPr lang="en-US" altLang="zh-CN" sz="1000" b="0" i="0" dirty="0" smtClean="0">
                          <a:solidFill>
                            <a:srgbClr val="FFFF00"/>
                          </a:solidFill>
                          <a:latin typeface="Yuanti SC" charset="-122"/>
                          <a:ea typeface="Yuanti SC" charset="-122"/>
                          <a:cs typeface="Yuanti SC" charset="-122"/>
                        </a:rPr>
                        <a:t>[0, 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47113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38554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本文档记录</a:t>
            </a:r>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平台</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www.ricequant.com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）的研究过程和结果。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a:t>
            </a:r>
            <a:r>
              <a:rPr lang="zh-CN" altLang="en-US" dirty="0" smtClean="0">
                <a:solidFill>
                  <a:srgbClr val="FFFF00"/>
                </a:solidFill>
                <a:latin typeface="Yuanti SC Light" charset="-122"/>
                <a:ea typeface="Yuanti SC Light" charset="-122"/>
                <a:cs typeface="Yuanti SC Light" charset="-122"/>
              </a:rPr>
              <a:t>（股票基本信息）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表示一个股票的基本信息。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Instrument</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48439047"/>
              </p:ext>
            </p:extLst>
          </p:nvPr>
        </p:nvGraphicFramePr>
        <p:xfrm>
          <a:off x="486172" y="2895309"/>
          <a:ext cx="10039588" cy="3756660"/>
        </p:xfrm>
        <a:graphic>
          <a:graphicData uri="http://schemas.openxmlformats.org/drawingml/2006/table">
            <a:tbl>
              <a:tblPr firstRow="1" bandRow="1">
                <a:tableStyleId>{C083E6E3-FA7D-4D7B-A595-EF9225AFEA82}</a:tableStyleId>
              </a:tblPr>
              <a:tblGrid>
                <a:gridCol w="1225460">
                  <a:extLst>
                    <a:ext uri="{9D8B030D-6E8A-4147-A177-3AD203B41FA5}">
                      <a16:colId xmlns:a16="http://schemas.microsoft.com/office/drawing/2014/main" xmlns="" val="20000"/>
                    </a:ext>
                  </a:extLst>
                </a:gridCol>
                <a:gridCol w="680010"/>
                <a:gridCol w="813411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证券代码，证券的独特的标识符。应以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证券的简称，例如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平安银行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abbrev_symbol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证券的名称缩写，在中国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股就是股票的拼音缩写。例如：</a:t>
                      </a:r>
                      <a:r>
                        <a:rPr lang="en-US" altLang="zh-CN" sz="1000" b="0" i="0" dirty="0" smtClean="0">
                          <a:solidFill>
                            <a:srgbClr val="FFFF00"/>
                          </a:solidFill>
                          <a:latin typeface="Yuanti SC" charset="-122"/>
                          <a:ea typeface="Yuanti SC" charset="-122"/>
                          <a:cs typeface="Yuanti SC" charset="-122"/>
                        </a:rPr>
                        <a:t>'PAYH'</a:t>
                      </a:r>
                      <a:r>
                        <a:rPr lang="zh-CN" altLang="en-US" sz="1000" b="0" i="0" dirty="0" smtClean="0">
                          <a:solidFill>
                            <a:srgbClr val="FFFF00"/>
                          </a:solidFill>
                          <a:latin typeface="Yuanti SC" charset="-122"/>
                          <a:ea typeface="Yuanti SC" charset="-122"/>
                          <a:cs typeface="Yuanti SC" charset="-122"/>
                        </a:rPr>
                        <a:t>就是平安银行股票的证券名缩写。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round_lot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一手对应多少股，中国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股一手是</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板块缩写代码，全球通用标准定义。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以当地语言为标准的板块代码名。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国民经济行业分类代码，参见</a:t>
                      </a:r>
                      <a:r>
                        <a:rPr lang="en-US" altLang="zh-CN" sz="1000" b="0" i="0" dirty="0" smtClean="0">
                          <a:solidFill>
                            <a:srgbClr val="FFFF00"/>
                          </a:solidFill>
                          <a:latin typeface="Yuanti SC" charset="-122"/>
                          <a:ea typeface="Yuanti SC" charset="-122"/>
                          <a:cs typeface="Yuanti SC" charset="-122"/>
                        </a:rPr>
                        <a:t>42</a:t>
                      </a:r>
                      <a:r>
                        <a:rPr lang="zh-CN" altLang="en-US" sz="1000" b="0" i="0" dirty="0" smtClean="0">
                          <a:solidFill>
                            <a:srgbClr val="FFFF00"/>
                          </a:solidFill>
                          <a:latin typeface="Yuanti SC" charset="-122"/>
                          <a:ea typeface="Yuanti SC" charset="-122"/>
                          <a:cs typeface="Yuanti SC" charset="-122"/>
                        </a:rPr>
                        <a:t>页的“</a:t>
                      </a:r>
                      <a:r>
                        <a:rPr lang="en-US" altLang="zh-CN" sz="1000" b="0" i="0" dirty="0" smtClean="0">
                          <a:solidFill>
                            <a:srgbClr val="FFFF00"/>
                          </a:solidFill>
                          <a:latin typeface="Yuanti SC" charset="-122"/>
                          <a:ea typeface="Yuanti SC" charset="-122"/>
                          <a:cs typeface="Yuanti SC" charset="-122"/>
                        </a:rPr>
                        <a:t>Industry</a:t>
                      </a:r>
                      <a:r>
                        <a:rPr lang="zh-CN" altLang="en-US" sz="1000" b="0" i="0" dirty="0" smtClean="0">
                          <a:solidFill>
                            <a:srgbClr val="FFFF00"/>
                          </a:solidFill>
                          <a:latin typeface="Yuanti SC" charset="-122"/>
                          <a:ea typeface="Yuanti SC" charset="-122"/>
                          <a:cs typeface="Yuanti SC" charset="-122"/>
                        </a:rPr>
                        <a:t>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证券上市日期。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de_listed_date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证券退市时间。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合约类型，目前支持的类型有: ‘CS’, ‘INDX’, ‘LOF’, ‘ETF’, ‘</a:t>
                      </a:r>
                      <a:r>
                        <a:rPr lang="en-US" sz="1000" b="0" i="0" dirty="0" err="1" smtClean="0">
                          <a:solidFill>
                            <a:srgbClr val="FFFF00"/>
                          </a:solidFill>
                          <a:latin typeface="Yuanti SC" charset="-122"/>
                          <a:ea typeface="Yuanti SC" charset="-122"/>
                          <a:cs typeface="Yuanti SC" charset="-122"/>
                        </a:rPr>
                        <a:t>FenjiMu</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FenjiA</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FenjiB</a:t>
                      </a:r>
                      <a:r>
                        <a:rPr lang="en-US" sz="1000" b="0" i="0" dirty="0" smtClean="0">
                          <a:solidFill>
                            <a:srgbClr val="FFFF00"/>
                          </a:solidFill>
                          <a:latin typeface="Yuanti SC" charset="-122"/>
                          <a:ea typeface="Yuanti SC" charset="-122"/>
                          <a:cs typeface="Yuanti SC" charset="-122"/>
                        </a:rPr>
                        <a:t>’, ‘Future’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概念股分类，例如：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铁路基建</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基金重仓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exchange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err="1" smtClean="0">
                          <a:solidFill>
                            <a:srgbClr val="FFFF00"/>
                          </a:solidFill>
                          <a:latin typeface="Yuanti SC" charset="-122"/>
                          <a:ea typeface="Yuanti SC" charset="-122"/>
                          <a:cs typeface="Yuanti SC" charset="-122"/>
                        </a:rPr>
                        <a:t>交易所</a:t>
                      </a:r>
                      <a:r>
                        <a:rPr lang="nl-NL" sz="1000" b="0" i="0" dirty="0" smtClean="0">
                          <a:solidFill>
                            <a:srgbClr val="FFFF00"/>
                          </a:solidFill>
                          <a:latin typeface="Yuanti SC" charset="-122"/>
                          <a:ea typeface="Yuanti SC" charset="-122"/>
                          <a:cs typeface="Yuanti SC" charset="-122"/>
                        </a:rPr>
                        <a:t>，‘XSHE’ - </a:t>
                      </a:r>
                      <a:r>
                        <a:rPr lang="nl-NL" sz="1000" b="0" i="0" dirty="0" err="1" smtClean="0">
                          <a:solidFill>
                            <a:srgbClr val="FFFF00"/>
                          </a:solidFill>
                          <a:latin typeface="Yuanti SC" charset="-122"/>
                          <a:ea typeface="Yuanti SC" charset="-122"/>
                          <a:cs typeface="Yuanti SC" charset="-122"/>
                        </a:rPr>
                        <a:t>深交所</a:t>
                      </a:r>
                      <a:r>
                        <a:rPr lang="nl-NL" sz="1000" b="0" i="0" dirty="0" smtClean="0">
                          <a:solidFill>
                            <a:srgbClr val="FFFF00"/>
                          </a:solidFill>
                          <a:latin typeface="Yuanti SC" charset="-122"/>
                          <a:ea typeface="Yuanti SC" charset="-122"/>
                          <a:cs typeface="Yuanti SC" charset="-122"/>
                        </a:rPr>
                        <a:t>, ‘XSHG’ - </a:t>
                      </a:r>
                      <a:r>
                        <a:rPr lang="nl-NL" sz="1000" b="0" i="0" dirty="0" err="1" smtClean="0">
                          <a:solidFill>
                            <a:srgbClr val="FFFF00"/>
                          </a:solidFill>
                          <a:latin typeface="Yuanti SC" charset="-122"/>
                          <a:ea typeface="Yuanti SC" charset="-122"/>
                          <a:cs typeface="Yuanti SC" charset="-122"/>
                        </a:rPr>
                        <a:t>上交所</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board_type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板块类别，'</a:t>
                      </a:r>
                      <a:r>
                        <a:rPr lang="en-US" sz="1000" b="0" i="0" dirty="0" err="1" smtClean="0">
                          <a:solidFill>
                            <a:srgbClr val="FFFF00"/>
                          </a:solidFill>
                          <a:latin typeface="Yuanti SC" charset="-122"/>
                          <a:ea typeface="Yuanti SC" charset="-122"/>
                          <a:cs typeface="Yuanti SC" charset="-122"/>
                        </a:rPr>
                        <a:t>MainBoard</a:t>
                      </a:r>
                      <a:r>
                        <a:rPr lang="en-US" sz="1000" b="0" i="0" dirty="0" smtClean="0">
                          <a:solidFill>
                            <a:srgbClr val="FFFF00"/>
                          </a:solidFill>
                          <a:latin typeface="Yuanti SC" charset="-122"/>
                          <a:ea typeface="Yuanti SC" charset="-122"/>
                          <a:cs typeface="Yuanti SC" charset="-122"/>
                        </a:rPr>
                        <a:t>' - 主板,'GEM' - 创业板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status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合约状态。‘Active’ - 正常上市, ‘Delisted’ - 终止上市, ‘</a:t>
                      </a:r>
                      <a:r>
                        <a:rPr lang="en-US" sz="1000" b="0" i="0" dirty="0" err="1" smtClean="0">
                          <a:solidFill>
                            <a:srgbClr val="FFFF00"/>
                          </a:solidFill>
                          <a:latin typeface="Yuanti SC" charset="-122"/>
                          <a:ea typeface="Yuanti SC" charset="-122"/>
                          <a:cs typeface="Yuanti SC" charset="-122"/>
                        </a:rPr>
                        <a:t>TemporarySuspended</a:t>
                      </a:r>
                      <a:r>
                        <a:rPr lang="en-US" sz="1000" b="0" i="0" dirty="0" smtClean="0">
                          <a:solidFill>
                            <a:srgbClr val="FFFF00"/>
                          </a:solidFill>
                          <a:latin typeface="Yuanti SC" charset="-122"/>
                          <a:ea typeface="Yuanti SC" charset="-122"/>
                          <a:cs typeface="Yuanti SC" charset="-122"/>
                        </a:rPr>
                        <a:t>’ - 暂停上市, ‘</a:t>
                      </a:r>
                      <a:r>
                        <a:rPr lang="en-US" sz="1000" b="0" i="0" dirty="0" err="1" smtClean="0">
                          <a:solidFill>
                            <a:srgbClr val="FFFF00"/>
                          </a:solidFill>
                          <a:latin typeface="Yuanti SC" charset="-122"/>
                          <a:ea typeface="Yuanti SC" charset="-122"/>
                          <a:cs typeface="Yuanti SC" charset="-122"/>
                        </a:rPr>
                        <a:t>PreIPO</a:t>
                      </a:r>
                      <a:r>
                        <a:rPr lang="en-US" sz="1000" b="0" i="0" dirty="0" smtClean="0">
                          <a:solidFill>
                            <a:srgbClr val="FFFF00"/>
                          </a:solidFill>
                          <a:latin typeface="Yuanti SC" charset="-122"/>
                          <a:ea typeface="Yuanti SC" charset="-122"/>
                          <a:cs typeface="Yuanti SC" charset="-122"/>
                        </a:rPr>
                        <a:t>’ - 发行配售期间, ‘</a:t>
                      </a:r>
                      <a:r>
                        <a:rPr lang="en-US" sz="1000" b="0" i="0" dirty="0" err="1" smtClean="0">
                          <a:solidFill>
                            <a:srgbClr val="FFFF00"/>
                          </a:solidFill>
                          <a:latin typeface="Yuanti SC" charset="-122"/>
                          <a:ea typeface="Yuanti SC" charset="-122"/>
                          <a:cs typeface="Yuanti SC" charset="-122"/>
                        </a:rPr>
                        <a:t>FailIPO</a:t>
                      </a:r>
                      <a:r>
                        <a:rPr lang="en-US" sz="1000" b="0" i="0" dirty="0" smtClean="0">
                          <a:solidFill>
                            <a:srgbClr val="FFFF00"/>
                          </a:solidFill>
                          <a:latin typeface="Yuanti SC" charset="-122"/>
                          <a:ea typeface="Yuanti SC" charset="-122"/>
                          <a:cs typeface="Yuanti SC" charset="-122"/>
                        </a:rPr>
                        <a:t>’ - 发行失败</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special_type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特别处理状态。</a:t>
                      </a:r>
                      <a:r>
                        <a:rPr lang="en-US" altLang="zh-CN" sz="1000" b="0" i="0" dirty="0" smtClean="0">
                          <a:solidFill>
                            <a:srgbClr val="FFFF00"/>
                          </a:solidFill>
                          <a:latin typeface="Yuanti SC" charset="-122"/>
                          <a:ea typeface="Yuanti SC" charset="-122"/>
                          <a:cs typeface="Yuanti SC" charset="-122"/>
                        </a:rPr>
                        <a:t>‘Normal’ - </a:t>
                      </a:r>
                      <a:r>
                        <a:rPr lang="zh-CN" altLang="en-US" sz="1000" b="0" i="0" dirty="0" smtClean="0">
                          <a:solidFill>
                            <a:srgbClr val="FFFF00"/>
                          </a:solidFill>
                          <a:latin typeface="Yuanti SC" charset="-122"/>
                          <a:ea typeface="Yuanti SC" charset="-122"/>
                          <a:cs typeface="Yuanti SC" charset="-122"/>
                        </a:rPr>
                        <a:t>正常上市</a:t>
                      </a:r>
                      <a:r>
                        <a:rPr lang="en-US" altLang="zh-CN" sz="1000" b="0" i="0" dirty="0" smtClean="0">
                          <a:solidFill>
                            <a:srgbClr val="FFFF00"/>
                          </a:solidFill>
                          <a:latin typeface="Yuanti SC" charset="-122"/>
                          <a:ea typeface="Yuanti SC" charset="-122"/>
                          <a:cs typeface="Yuanti SC" charset="-122"/>
                        </a:rPr>
                        <a:t>, ‘ST’ - ST</a:t>
                      </a:r>
                      <a:r>
                        <a:rPr lang="zh-CN" altLang="en-US" sz="1000" b="0" i="0" dirty="0" smtClean="0">
                          <a:solidFill>
                            <a:srgbClr val="FFFF00"/>
                          </a:solidFill>
                          <a:latin typeface="Yuanti SC" charset="-122"/>
                          <a:ea typeface="Yuanti SC" charset="-122"/>
                          <a:cs typeface="Yuanti SC" charset="-122"/>
                        </a:rPr>
                        <a:t>处理</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StarST</a:t>
                      </a:r>
                      <a:r>
                        <a:rPr lang="en-US" altLang="zh-CN" sz="1000" b="0" i="0" dirty="0" smtClean="0">
                          <a:solidFill>
                            <a:srgbClr val="FFFF00"/>
                          </a:solidFill>
                          <a:latin typeface="Yuanti SC" charset="-122"/>
                          <a:ea typeface="Yuanti SC" charset="-122"/>
                          <a:cs typeface="Yuanti SC" charset="-122"/>
                        </a:rPr>
                        <a:t>’ - *ST</a:t>
                      </a:r>
                      <a:r>
                        <a:rPr lang="zh-CN" altLang="en-US" sz="1000" b="0" i="0" dirty="0" smtClean="0">
                          <a:solidFill>
                            <a:srgbClr val="FFFF00"/>
                          </a:solidFill>
                          <a:latin typeface="Yuanti SC" charset="-122"/>
                          <a:ea typeface="Yuanti SC" charset="-122"/>
                          <a:cs typeface="Yuanti SC" charset="-122"/>
                        </a:rPr>
                        <a:t>正在接受退市警告</a:t>
                      </a:r>
                      <a:r>
                        <a:rPr lang="en-US" altLang="zh-CN" sz="1000" b="0" i="0" dirty="0" smtClean="0">
                          <a:solidFill>
                            <a:srgbClr val="FFFF00"/>
                          </a:solidFill>
                          <a:latin typeface="Yuanti SC" charset="-122"/>
                          <a:ea typeface="Yuanti SC" charset="-122"/>
                          <a:cs typeface="Yuanti SC" charset="-122"/>
                        </a:rPr>
                        <a:t>, ‘PT’ - </a:t>
                      </a:r>
                      <a:r>
                        <a:rPr lang="zh-CN" altLang="en-US" sz="1000" b="0" i="0" dirty="0" smtClean="0">
                          <a:solidFill>
                            <a:srgbClr val="FFFF00"/>
                          </a:solidFill>
                          <a:latin typeface="Yuanti SC" charset="-122"/>
                          <a:ea typeface="Yuanti SC" charset="-122"/>
                          <a:cs typeface="Yuanti SC" charset="-122"/>
                        </a:rPr>
                        <a:t>连续</a:t>
                      </a:r>
                      <a:r>
                        <a:rPr lang="en-US" altLang="zh-CN" sz="1000" b="0" i="0" dirty="0" smtClean="0">
                          <a:solidFill>
                            <a:srgbClr val="FFFF00"/>
                          </a:solidFill>
                          <a:latin typeface="Yuanti SC" charset="-122"/>
                          <a:ea typeface="Yuanti SC" charset="-122"/>
                          <a:cs typeface="Yuanti SC" charset="-122"/>
                        </a:rPr>
                        <a:t>3</a:t>
                      </a:r>
                      <a:r>
                        <a:rPr lang="zh-CN" altLang="en-US" sz="1000" b="0" i="0" dirty="0" smtClean="0">
                          <a:solidFill>
                            <a:srgbClr val="FFFF00"/>
                          </a:solidFill>
                          <a:latin typeface="Yuanti SC" charset="-122"/>
                          <a:ea typeface="Yuanti SC" charset="-122"/>
                          <a:cs typeface="Yuanti SC" charset="-122"/>
                        </a:rPr>
                        <a:t>年收入为负，将被暂停交易</a:t>
                      </a:r>
                      <a:r>
                        <a:rPr lang="en-US" altLang="zh-CN" sz="1000" b="0" i="0" dirty="0" smtClean="0">
                          <a:solidFill>
                            <a:srgbClr val="FFFF00"/>
                          </a:solidFill>
                          <a:latin typeface="Yuanti SC" charset="-122"/>
                          <a:ea typeface="Yuanti SC" charset="-122"/>
                          <a:cs typeface="Yuanti SC" charset="-122"/>
                        </a:rPr>
                        <a:t>, ‘Other’ - </a:t>
                      </a:r>
                      <a:r>
                        <a:rPr lang="zh-CN" altLang="en-US" sz="1000" b="0" i="0" dirty="0" smtClean="0">
                          <a:solidFill>
                            <a:srgbClr val="FFFF00"/>
                          </a:solidFill>
                          <a:latin typeface="Yuanti SC" charset="-122"/>
                          <a:ea typeface="Yuanti SC" charset="-122"/>
                          <a:cs typeface="Yuanti SC" charset="-122"/>
                        </a:rPr>
                        <a:t>其他。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52075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2.2.8</a:t>
            </a:r>
            <a:r>
              <a:rPr lang="zh-CN" altLang="en-US" sz="2800" dirty="0" smtClean="0">
                <a:solidFill>
                  <a:schemeClr val="bg1"/>
                </a:solidFill>
                <a:latin typeface="Yuanti SC" charset="-122"/>
                <a:ea typeface="Yuanti SC" charset="-122"/>
                <a:cs typeface="Yuanti SC" charset="-122"/>
              </a:rPr>
              <a:t> 支持的</a:t>
            </a:r>
            <a:r>
              <a:rPr lang="en-US" altLang="zh-CN" sz="2800" dirty="0" smtClean="0">
                <a:solidFill>
                  <a:schemeClr val="bg1"/>
                </a:solidFill>
                <a:latin typeface="Yuanti SC" charset="-122"/>
                <a:ea typeface="Yuanti SC" charset="-122"/>
                <a:cs typeface="Yuanti SC" charset="-122"/>
              </a:rPr>
              <a:t>python</a:t>
            </a:r>
            <a:r>
              <a:rPr lang="zh-CN" altLang="en-US" sz="2800" dirty="0" smtClean="0">
                <a:solidFill>
                  <a:schemeClr val="bg1"/>
                </a:solidFill>
                <a:latin typeface="Yuanti SC" charset="-122"/>
                <a:ea typeface="Yuanti SC" charset="-122"/>
                <a:cs typeface="Yuanti SC" charset="-122"/>
              </a:rPr>
              <a:t>模块</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支持的</a:t>
            </a:r>
            <a:r>
              <a:rPr lang="en-US" altLang="zh-CN" dirty="0" smtClean="0">
                <a:solidFill>
                  <a:srgbClr val="FFFF00"/>
                </a:solidFill>
                <a:latin typeface="Yuanti SC Light" charset="-122"/>
                <a:ea typeface="Yuanti SC Light" charset="-122"/>
                <a:cs typeface="Yuanti SC Light" charset="-122"/>
              </a:rPr>
              <a:t>python</a:t>
            </a:r>
            <a:r>
              <a:rPr lang="zh-CN" altLang="en-US" dirty="0" smtClean="0">
                <a:solidFill>
                  <a:srgbClr val="FFFF00"/>
                </a:solidFill>
                <a:latin typeface="Yuanti SC Light" charset="-122"/>
                <a:ea typeface="Yuanti SC Light" charset="-122"/>
                <a:cs typeface="Yuanti SC Light" charset="-122"/>
              </a:rPr>
              <a:t>模块</a:t>
            </a: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939437702"/>
              </p:ext>
            </p:extLst>
          </p:nvPr>
        </p:nvGraphicFramePr>
        <p:xfrm>
          <a:off x="486172" y="1909789"/>
          <a:ext cx="9359578" cy="3756660"/>
        </p:xfrm>
        <a:graphic>
          <a:graphicData uri="http://schemas.openxmlformats.org/drawingml/2006/table">
            <a:tbl>
              <a:tblPr firstRow="1" bandRow="1">
                <a:tableStyleId>{C083E6E3-FA7D-4D7B-A595-EF9225AFEA82}</a:tableStyleId>
              </a:tblPr>
              <a:tblGrid>
                <a:gridCol w="1225460">
                  <a:extLst>
                    <a:ext uri="{9D8B030D-6E8A-4147-A177-3AD203B41FA5}">
                      <a16:colId xmlns:a16="http://schemas.microsoft.com/office/drawing/2014/main" xmlns="" val="20000"/>
                    </a:ext>
                  </a:extLst>
                </a:gridCol>
                <a:gridCol w="813411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模块名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talib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一个被交易员</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程序员常用的金融数据技术分析库。包含了超过</a:t>
                      </a:r>
                      <a:r>
                        <a:rPr lang="en-US" altLang="zh-CN" sz="1000" b="0" i="0" dirty="0" smtClean="0">
                          <a:solidFill>
                            <a:srgbClr val="FFFF00"/>
                          </a:solidFill>
                          <a:latin typeface="Yuanti SC" charset="-122"/>
                          <a:ea typeface="Yuanti SC" charset="-122"/>
                          <a:cs typeface="Yuanti SC" charset="-122"/>
                        </a:rPr>
                        <a:t>150+</a:t>
                      </a:r>
                      <a:r>
                        <a:rPr lang="zh-CN" altLang="en-US" sz="1000" b="0" i="0" dirty="0" smtClean="0">
                          <a:solidFill>
                            <a:srgbClr val="FFFF00"/>
                          </a:solidFill>
                          <a:latin typeface="Yuanti SC" charset="-122"/>
                          <a:ea typeface="Yuanti SC" charset="-122"/>
                          <a:cs typeface="Yuanti SC" charset="-122"/>
                        </a:rPr>
                        <a:t>的技术指标比如</a:t>
                      </a:r>
                      <a:r>
                        <a:rPr lang="en-US" altLang="zh-CN" sz="1000" b="0" i="0" dirty="0" err="1" smtClean="0">
                          <a:solidFill>
                            <a:srgbClr val="FFFF00"/>
                          </a:solidFill>
                          <a:latin typeface="Yuanti SC" charset="-122"/>
                          <a:ea typeface="Yuanti SC" charset="-122"/>
                          <a:cs typeface="Yuanti SC" charset="-122"/>
                        </a:rPr>
                        <a:t>ADX,MACD,RSI,Stochastic,Bollinger</a:t>
                      </a:r>
                      <a:r>
                        <a:rPr lang="en-US" altLang="zh-CN" sz="1000" b="0" i="0" dirty="0" smtClean="0">
                          <a:solidFill>
                            <a:srgbClr val="FFFF00"/>
                          </a:solidFill>
                          <a:latin typeface="Yuanti SC" charset="-122"/>
                          <a:ea typeface="Yuanti SC" charset="-122"/>
                          <a:cs typeface="Yuanti SC" charset="-122"/>
                        </a:rPr>
                        <a:t> Bands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pandas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最流行的</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数据分析库。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statsmodels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一个研究数据，构架统计模型和进行统计测试。功能包括：线性回归模型（</a:t>
                      </a:r>
                      <a:r>
                        <a:rPr lang="en-US" altLang="zh-CN" sz="1000" b="0" i="0" dirty="0" smtClean="0">
                          <a:solidFill>
                            <a:srgbClr val="FFFF00"/>
                          </a:solidFill>
                          <a:latin typeface="Yuanti SC" charset="-122"/>
                          <a:ea typeface="Yuanti SC" charset="-122"/>
                          <a:cs typeface="Yuanti SC" charset="-122"/>
                        </a:rPr>
                        <a:t>Linear regression models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bisect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Python的排序模块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cmath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一个对复数计算的数学模块。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collections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提供除了Python内嵌的容器之外的容器种类选择</a:t>
                      </a:r>
                      <a:r>
                        <a:rPr lang="en-US" sz="1000" b="0" i="0" dirty="0" smtClean="0">
                          <a:solidFill>
                            <a:srgbClr val="FFFF00"/>
                          </a:solidFill>
                          <a:latin typeface="Yuanti SC" charset="-122"/>
                          <a:ea typeface="Yuanti SC" charset="-122"/>
                          <a:cs typeface="Yuanti SC" charset="-122"/>
                        </a:rPr>
                        <a:t> - </a:t>
                      </a:r>
                      <a:r>
                        <a:rPr lang="en-US" sz="1000" b="0" i="0" dirty="0" err="1" smtClean="0">
                          <a:solidFill>
                            <a:srgbClr val="FFFF00"/>
                          </a:solidFill>
                          <a:latin typeface="Yuanti SC" charset="-122"/>
                          <a:ea typeface="Yuanti SC" charset="-122"/>
                          <a:cs typeface="Yuanti SC" charset="-122"/>
                        </a:rPr>
                        <a:t>dict</a:t>
                      </a:r>
                      <a:r>
                        <a:rPr lang="en-US" sz="1000" b="0" i="0" dirty="0" smtClean="0">
                          <a:solidFill>
                            <a:srgbClr val="FFFF00"/>
                          </a:solidFill>
                          <a:latin typeface="Yuanti SC" charset="-122"/>
                          <a:ea typeface="Yuanti SC" charset="-122"/>
                          <a:cs typeface="Yuanti SC" charset="-122"/>
                        </a:rPr>
                        <a:t>, list, set 和 tuple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sklearn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机器学习模块。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hmmlearn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隐马尔可夫模型（Hidden</a:t>
                      </a:r>
                      <a:r>
                        <a:rPr lang="en-US" sz="1000" b="0" i="0" dirty="0" smtClean="0">
                          <a:solidFill>
                            <a:srgbClr val="FFFF00"/>
                          </a:solidFill>
                          <a:latin typeface="Yuanti SC" charset="-122"/>
                          <a:ea typeface="Yuanti SC" charset="-122"/>
                          <a:cs typeface="Yuanti SC" charset="-122"/>
                        </a:rPr>
                        <a:t> Markov </a:t>
                      </a:r>
                      <a:r>
                        <a:rPr lang="en-US" sz="1000" b="0" i="0" dirty="0" err="1" smtClean="0">
                          <a:solidFill>
                            <a:srgbClr val="FFFF00"/>
                          </a:solidFill>
                          <a:latin typeface="Yuanti SC" charset="-122"/>
                          <a:ea typeface="Yuanti SC" charset="-122"/>
                          <a:cs typeface="Yuanti SC" charset="-122"/>
                        </a:rPr>
                        <a:t>Models）模块，类似scikit-learn的API</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pykalman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超级简单的卡尔曼滤波（Kalman</a:t>
                      </a:r>
                      <a:r>
                        <a:rPr lang="en-US" sz="1000" b="0" i="0" dirty="0" smtClean="0">
                          <a:solidFill>
                            <a:srgbClr val="FFFF00"/>
                          </a:solidFill>
                          <a:latin typeface="Yuanti SC" charset="-122"/>
                          <a:ea typeface="Yuanti SC" charset="-122"/>
                          <a:cs typeface="Yuanti SC" charset="-122"/>
                        </a:rPr>
                        <a:t> Filter）, </a:t>
                      </a:r>
                      <a:r>
                        <a:rPr lang="en-US" sz="1000" b="0" i="0" dirty="0" err="1" smtClean="0">
                          <a:solidFill>
                            <a:srgbClr val="FFFF00"/>
                          </a:solidFill>
                          <a:latin typeface="Yuanti SC" charset="-122"/>
                          <a:ea typeface="Yuanti SC" charset="-122"/>
                          <a:cs typeface="Yuanti SC" charset="-122"/>
                        </a:rPr>
                        <a:t>Kalman</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Smoother和EM模块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cvxopt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提供了凸优化（convex</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optimization）的解的python库</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arch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提供了Univariate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volatility模型，Bootstrapping和Multiple</a:t>
                      </a:r>
                      <a:r>
                        <a:rPr lang="en-US" sz="1000" b="0" i="0" dirty="0" smtClean="0">
                          <a:solidFill>
                            <a:srgbClr val="FFFF00"/>
                          </a:solidFill>
                          <a:latin typeface="Yuanti SC" charset="-122"/>
                          <a:ea typeface="Yuanti SC" charset="-122"/>
                          <a:cs typeface="Yuanti SC" charset="-122"/>
                        </a:rPr>
                        <a:t> comparison procedures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dateutil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dateutil</a:t>
                      </a:r>
                      <a:r>
                        <a:rPr lang="zh-CN" altLang="en-US" sz="1000" b="0" i="0" dirty="0" smtClean="0">
                          <a:solidFill>
                            <a:srgbClr val="FFFF00"/>
                          </a:solidFill>
                          <a:latin typeface="Yuanti SC" charset="-122"/>
                          <a:ea typeface="Yuanti SC" charset="-122"/>
                          <a:cs typeface="Yuanti SC" charset="-122"/>
                        </a:rPr>
                        <a:t>模块提供了对标准的</a:t>
                      </a:r>
                      <a:r>
                        <a:rPr lang="en-US" altLang="zh-CN" sz="1000" b="0" i="0" dirty="0" err="1" smtClean="0">
                          <a:solidFill>
                            <a:srgbClr val="FFFF00"/>
                          </a:solidFill>
                          <a:latin typeface="Yuanti SC" charset="-122"/>
                          <a:ea typeface="Yuanti SC" charset="-122"/>
                          <a:cs typeface="Yuanti SC" charset="-122"/>
                        </a:rPr>
                        <a:t>datetime</a:t>
                      </a:r>
                      <a:r>
                        <a:rPr lang="zh-CN" altLang="en-US" sz="1000" b="0" i="0" dirty="0" smtClean="0">
                          <a:solidFill>
                            <a:srgbClr val="FFFF00"/>
                          </a:solidFill>
                          <a:latin typeface="Yuanti SC" charset="-122"/>
                          <a:ea typeface="Yuanti SC" charset="-122"/>
                          <a:cs typeface="Yuanti SC" charset="-122"/>
                        </a:rPr>
                        <a:t>模块的强大的拓展。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pywt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的小波变换的库。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tensorflow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Google</a:t>
                      </a:r>
                      <a:r>
                        <a:rPr lang="zh-CN" altLang="en-US" sz="1000" b="0" i="0" dirty="0" smtClean="0">
                          <a:solidFill>
                            <a:srgbClr val="FFFF00"/>
                          </a:solidFill>
                          <a:latin typeface="Yuanti SC" charset="-122"/>
                          <a:ea typeface="Yuanti SC" charset="-122"/>
                          <a:cs typeface="Yuanti SC" charset="-122"/>
                        </a:rPr>
                        <a:t>开源的人工智能库。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tushare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国内一个免费金融数据源库。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pybrain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一个流行的机器学习库。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925677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2.3</a:t>
            </a:r>
            <a:r>
              <a:rPr kumimoji="1" lang="zh-CN" altLang="en-US" sz="4000" dirty="0" smtClean="0">
                <a:solidFill>
                  <a:schemeClr val="bg1"/>
                </a:solidFill>
                <a:latin typeface="Yuanti SC Light" charset="-122"/>
                <a:ea typeface="Yuanti SC Light" charset="-122"/>
                <a:cs typeface="Yuanti SC Light" charset="-122"/>
              </a:rPr>
              <a:t> 数据使用研究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476445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13932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购买并且整理了巨灵科技的财务数据，数据来源是所有上市公司每季度和年度公布的财务报表。内容包括了财务三大表，估值指标和非常全面的财务衍生指标数据共计五张表格，</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多个</a:t>
            </a:r>
            <a:r>
              <a:rPr lang="zh-CN" altLang="en-US" sz="1600" dirty="0" smtClean="0">
                <a:solidFill>
                  <a:schemeClr val="bg1"/>
                </a:solidFill>
                <a:latin typeface="Yuanti SC Light" charset="-122"/>
                <a:ea typeface="Yuanti SC Light" charset="-122"/>
                <a:cs typeface="Yuanti SC Light" charset="-122"/>
              </a:rPr>
              <a:t>条目</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用户免费使用。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104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46221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财务数据</a:t>
            </a:r>
            <a:endParaRPr lang="zh-CN" altLang="en-US" sz="2800" dirty="0">
              <a:solidFill>
                <a:schemeClr val="bg1"/>
              </a:solidFill>
              <a:latin typeface="Yuanti SC" charset="-122"/>
              <a:ea typeface="Yuanti SC" charset="-122"/>
              <a:cs typeface="Yuanti SC"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的财务数据：</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的中国指数数据：</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18278025"/>
              </p:ext>
            </p:extLst>
          </p:nvPr>
        </p:nvGraphicFramePr>
        <p:xfrm>
          <a:off x="409303" y="1920816"/>
          <a:ext cx="965200" cy="609600"/>
        </p:xfrm>
        <a:graphic>
          <a:graphicData uri="http://schemas.openxmlformats.org/presentationml/2006/ole">
            <mc:AlternateContent xmlns:mc="http://schemas.openxmlformats.org/markup-compatibility/2006">
              <mc:Choice xmlns:v="urn:schemas-microsoft-com:vml" Requires="v">
                <p:oleObj spid="_x0000_s1145" name="工作表" showAsIcon="1" r:id="rId5" imgW="965200" imgH="609600" progId="Excel.Sheet.12">
                  <p:embed/>
                </p:oleObj>
              </mc:Choice>
              <mc:Fallback>
                <p:oleObj name="工作表" showAsIcon="1" r:id="rId5" imgW="965200" imgH="609600" progId="Excel.Sheet.12">
                  <p:embed/>
                  <p:pic>
                    <p:nvPicPr>
                      <p:cNvPr id="0" name=""/>
                      <p:cNvPicPr/>
                      <p:nvPr/>
                    </p:nvPicPr>
                    <p:blipFill>
                      <a:blip r:embed="rId6"/>
                      <a:stretch>
                        <a:fillRect/>
                      </a:stretch>
                    </p:blipFill>
                    <p:spPr>
                      <a:xfrm>
                        <a:off x="409303" y="1920816"/>
                        <a:ext cx="965200" cy="6096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6129767"/>
              </p:ext>
            </p:extLst>
          </p:nvPr>
        </p:nvGraphicFramePr>
        <p:xfrm>
          <a:off x="409303" y="3416381"/>
          <a:ext cx="965200" cy="609600"/>
        </p:xfrm>
        <a:graphic>
          <a:graphicData uri="http://schemas.openxmlformats.org/presentationml/2006/ole">
            <mc:AlternateContent xmlns:mc="http://schemas.openxmlformats.org/markup-compatibility/2006">
              <mc:Choice xmlns:v="urn:schemas-microsoft-com:vml" Requires="v">
                <p:oleObj spid="_x0000_s1146" name="工作表" showAsIcon="1" r:id="rId7" imgW="965200" imgH="609600" progId="Excel.Sheet.12">
                  <p:embed/>
                </p:oleObj>
              </mc:Choice>
              <mc:Fallback>
                <p:oleObj name="工作表" showAsIcon="1" r:id="rId7" imgW="965200" imgH="609600" progId="Excel.Sheet.12">
                  <p:embed/>
                  <p:pic>
                    <p:nvPicPr>
                      <p:cNvPr id="0" name=""/>
                      <p:cNvPicPr/>
                      <p:nvPr/>
                    </p:nvPicPr>
                    <p:blipFill>
                      <a:blip r:embed="rId8"/>
                      <a:stretch>
                        <a:fillRect/>
                      </a:stretch>
                    </p:blipFill>
                    <p:spPr>
                      <a:xfrm>
                        <a:off x="409303" y="3416381"/>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8238515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2.4</a:t>
            </a:r>
            <a:r>
              <a:rPr kumimoji="1" lang="zh-CN" altLang="en-US" sz="4000" dirty="0" smtClean="0">
                <a:solidFill>
                  <a:schemeClr val="bg1"/>
                </a:solidFill>
                <a:latin typeface="Yuanti SC Light" charset="-122"/>
                <a:ea typeface="Yuanti SC Light" charset="-122"/>
                <a:cs typeface="Yuanti SC Light" charset="-122"/>
              </a:rPr>
              <a:t> 平台使用研究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95428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10909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研究平台是基于</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Notebook</a:t>
            </a:r>
            <a:r>
              <a:rPr lang="zh-CN" altLang="en-US" sz="1600" dirty="0" smtClean="0">
                <a:solidFill>
                  <a:schemeClr val="bg1"/>
                </a:solidFill>
                <a:latin typeface="Yuanti SC Light" charset="-122"/>
                <a:ea typeface="Yuanti SC Light" charset="-122"/>
                <a:cs typeface="Yuanti SC Light" charset="-122"/>
              </a:rPr>
              <a:t>搭建的，平台提供了很多量化研究用的</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（是</a:t>
            </a:r>
            <a:r>
              <a:rPr lang="en-US" altLang="zh-CN" sz="1600" dirty="0" smtClean="0">
                <a:solidFill>
                  <a:schemeClr val="bg1"/>
                </a:solidFill>
                <a:latin typeface="Yuanti SC Light" charset="-122"/>
                <a:ea typeface="Yuanti SC Light" charset="-122"/>
                <a:cs typeface="Yuanti SC Light" charset="-122"/>
              </a:rPr>
              <a:t>SDK</a:t>
            </a:r>
            <a:r>
              <a:rPr lang="zh-CN" altLang="en-US" sz="1600" dirty="0" smtClean="0">
                <a:solidFill>
                  <a:schemeClr val="bg1"/>
                </a:solidFill>
                <a:latin typeface="Yuanti SC Light" charset="-122"/>
                <a:ea typeface="Yuanti SC Light" charset="-122"/>
                <a:cs typeface="Yuanti SC Light" charset="-122"/>
              </a:rPr>
              <a:t>提供</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的子集），并且每日更新数据。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每日更新的数据包括：</a:t>
            </a:r>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，中国期货（股指、国债、商品期货），美股、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的所有基本信息</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10</a:t>
            </a:r>
            <a:r>
              <a:rPr lang="zh-CN" altLang="en-US" sz="1600" dirty="0">
                <a:solidFill>
                  <a:schemeClr val="bg1"/>
                </a:solidFill>
                <a:latin typeface="Yuanti SC Light" charset="-122"/>
                <a:ea typeface="Yuanti SC Light" charset="-122"/>
                <a:cs typeface="Yuanti SC Light" charset="-122"/>
              </a:rPr>
              <a:t>多年以来每日市场数据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ETF2005</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20</a:t>
            </a:r>
            <a:r>
              <a:rPr lang="zh-CN" altLang="en-US" sz="1600" dirty="0">
                <a:solidFill>
                  <a:schemeClr val="bg1"/>
                </a:solidFill>
                <a:latin typeface="Yuanti SC Light" charset="-122"/>
                <a:ea typeface="Yuanti SC Light" charset="-122"/>
                <a:cs typeface="Yuanti SC Light" charset="-122"/>
              </a:rPr>
              <a:t>多年以来的所有市场数据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股上市以来的所有财务数据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中国期货从</a:t>
            </a:r>
            <a:r>
              <a:rPr lang="en-US" altLang="zh-CN" sz="1600" dirty="0">
                <a:solidFill>
                  <a:schemeClr val="bg1"/>
                </a:solidFill>
                <a:latin typeface="Yuanti SC Light" charset="-122"/>
                <a:ea typeface="Yuanti SC Light" charset="-122"/>
                <a:cs typeface="Yuanti SC Light" charset="-122"/>
              </a:rPr>
              <a:t>1999</a:t>
            </a:r>
            <a:r>
              <a:rPr lang="zh-CN" altLang="en-US" sz="1600" dirty="0">
                <a:solidFill>
                  <a:schemeClr val="bg1"/>
                </a:solidFill>
                <a:latin typeface="Yuanti SC Light" charset="-122"/>
                <a:ea typeface="Yuanti SC Light" charset="-122"/>
                <a:cs typeface="Yuanti SC Light" charset="-122"/>
              </a:rPr>
              <a:t>年以来的每日行情数据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a:t>
            </a:r>
            <a:r>
              <a:rPr lang="en-US" altLang="zh-CN" sz="1600" dirty="0">
                <a:solidFill>
                  <a:schemeClr val="bg1"/>
                </a:solidFill>
                <a:latin typeface="Yuanti SC Light" charset="-122"/>
                <a:ea typeface="Yuanti SC Light" charset="-122"/>
                <a:cs typeface="Yuanti SC Light" charset="-122"/>
              </a:rPr>
              <a:t>2010</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舆情大数据</a:t>
            </a: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5663531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212365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2.4.2</a:t>
            </a:r>
            <a:r>
              <a:rPr lang="zh-CN" altLang="en-US" sz="2800" dirty="0" smtClean="0">
                <a:solidFill>
                  <a:schemeClr val="bg1"/>
                </a:solidFill>
                <a:latin typeface="Yuanti SC" charset="-122"/>
                <a:ea typeface="Yuanti SC" charset="-122"/>
                <a:cs typeface="Yuanti SC" charset="-122"/>
              </a:rPr>
              <a:t> 代码补全</a:t>
            </a: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74204072"/>
              </p:ext>
            </p:extLst>
          </p:nvPr>
        </p:nvGraphicFramePr>
        <p:xfrm>
          <a:off x="5613400" y="3122613"/>
          <a:ext cx="965200" cy="609600"/>
        </p:xfrm>
        <a:graphic>
          <a:graphicData uri="http://schemas.openxmlformats.org/presentationml/2006/ole">
            <mc:AlternateContent xmlns:mc="http://schemas.openxmlformats.org/markup-compatibility/2006">
              <mc:Choice xmlns:v="urn:schemas-microsoft-com:vml" Requires="v">
                <p:oleObj spid="_x0000_s2096" name="工作表" showAsIcon="1" r:id="rId5" imgW="965200" imgH="609600" progId="Excel.Sheet.12">
                  <p:embed/>
                </p:oleObj>
              </mc:Choice>
              <mc:Fallback>
                <p:oleObj name="工作表" showAsIcon="1" r:id="rId5" imgW="965200" imgH="609600" progId="Excel.Sheet.12">
                  <p:embed/>
                  <p:pic>
                    <p:nvPicPr>
                      <p:cNvPr id="0" name=""/>
                      <p:cNvPicPr/>
                      <p:nvPr/>
                    </p:nvPicPr>
                    <p:blipFill>
                      <a:blip r:embed="rId6"/>
                      <a:stretch>
                        <a:fillRect/>
                      </a:stretch>
                    </p:blipFill>
                    <p:spPr>
                      <a:xfrm>
                        <a:off x="5613400" y="3122613"/>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77410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2.5</a:t>
            </a:r>
            <a:r>
              <a:rPr kumimoji="1" lang="zh-CN" altLang="en-US" sz="4000" dirty="0" smtClean="0">
                <a:solidFill>
                  <a:schemeClr val="bg1"/>
                </a:solidFill>
                <a:latin typeface="Yuanti SC Light" charset="-122"/>
                <a:ea typeface="Yuanti SC Light" charset="-122"/>
                <a:cs typeface="Yuanti SC Light" charset="-122"/>
              </a:rPr>
              <a:t> 总结</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53582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8169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2.5.1</a:t>
            </a:r>
            <a:r>
              <a:rPr lang="zh-CN" altLang="en-US" sz="2800" dirty="0" smtClean="0">
                <a:solidFill>
                  <a:schemeClr val="bg1"/>
                </a:solidFill>
                <a:latin typeface="Yuanti SC" charset="-122"/>
                <a:ea typeface="Yuanti SC" charset="-122"/>
                <a:cs typeface="Yuanti SC" charset="-122"/>
              </a:rPr>
              <a:t> 总结</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a:t>
            </a:r>
            <a:r>
              <a:rPr lang="en-US" altLang="zh-CN" sz="1600" dirty="0" smtClean="0">
                <a:solidFill>
                  <a:schemeClr val="bg1"/>
                </a:solidFill>
                <a:latin typeface="Yuanti SC Light" charset="-122"/>
                <a:ea typeface="Yuanti SC Light" charset="-122"/>
                <a:cs typeface="Yuanti SC Light" charset="-122"/>
              </a:rPr>
              <a:t>SDK</a:t>
            </a:r>
            <a:r>
              <a:rPr lang="zh-CN" altLang="en-US" sz="1600" dirty="0" smtClean="0">
                <a:solidFill>
                  <a:schemeClr val="bg1"/>
                </a:solidFill>
                <a:latin typeface="Yuanti SC Light" charset="-122"/>
                <a:ea typeface="Yuanti SC Light" charset="-122"/>
                <a:cs typeface="Yuanti SC Light" charset="-122"/>
              </a:rPr>
              <a:t>的</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和关键数据结构：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整个过程大概是这样的：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、通过如下方法获取证券历史交易行情信息：</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def</a:t>
            </a:r>
            <a:r>
              <a:rPr lang="en-US" altLang="zh-CN" sz="1600" dirty="0" smtClean="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bar_count</a:t>
            </a:r>
            <a:r>
              <a:rPr lang="en-US" altLang="zh-CN" sz="1600" dirty="0">
                <a:solidFill>
                  <a:schemeClr val="bg1"/>
                </a:solidFill>
                <a:latin typeface="Yuanti SC Light" charset="-122"/>
                <a:ea typeface="Yuanti SC Light" charset="-122"/>
                <a:cs typeface="Yuanti SC Light" charset="-122"/>
              </a:rPr>
              <a:t>, frequency, field</a:t>
            </a:r>
            <a:r>
              <a:rPr lang="en-US" altLang="zh-CN" sz="1600" dirty="0" smtClean="0">
                <a:solidFill>
                  <a:schemeClr val="bg1"/>
                </a:solidFill>
                <a:latin typeface="Yuanti SC Light" charset="-122"/>
                <a:ea typeface="Yuanti SC Light" charset="-122"/>
                <a:cs typeface="Yuanti SC Light" charset="-122"/>
              </a:rPr>
              <a:t>)</a:t>
            </a:r>
          </a:p>
          <a:p>
            <a:r>
              <a:rPr lang="en-US" altLang="zh-CN" sz="1600" dirty="0" err="1" smtClean="0">
                <a:solidFill>
                  <a:schemeClr val="bg1"/>
                </a:solidFill>
                <a:latin typeface="Yuanti SC Light" charset="-122"/>
                <a:ea typeface="Yuanti SC Light" charset="-122"/>
                <a:cs typeface="Yuanti SC Light" charset="-122"/>
              </a:rPr>
              <a:t>def</a:t>
            </a:r>
            <a:r>
              <a:rPr lang="zh-CN" altLang="en-US" sz="1600" dirty="0" smtClean="0">
                <a:solidFill>
                  <a:schemeClr val="bg1"/>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get_price</a:t>
            </a:r>
            <a:r>
              <a:rPr lang="en-US" altLang="zh-CN" sz="1600" dirty="0" smtClean="0">
                <a:solidFill>
                  <a:schemeClr val="bg1"/>
                </a:solidFill>
                <a:latin typeface="Yuanti SC Light" charset="-122"/>
                <a:ea typeface="Yuanti SC Light" charset="-122"/>
                <a:cs typeface="Yuanti SC Light" charset="-122"/>
              </a:rPr>
              <a:t>(</a:t>
            </a:r>
            <a:r>
              <a:rPr lang="en-US" altLang="zh-CN" sz="1600" dirty="0" err="1" smtClean="0">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start_date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end_date</a:t>
            </a:r>
            <a:r>
              <a:rPr lang="en-US" altLang="zh-CN" sz="1600" dirty="0">
                <a:solidFill>
                  <a:schemeClr val="bg1"/>
                </a:solidFill>
                <a:latin typeface="Yuanti SC Light" charset="-122"/>
                <a:ea typeface="Yuanti SC Light" charset="-122"/>
                <a:cs typeface="Yuanti SC Light" charset="-122"/>
              </a:rPr>
              <a:t>=None, frequency='1d', fields=None, adjusted=True</a:t>
            </a:r>
            <a:r>
              <a:rPr lang="en-US" altLang="zh-CN" sz="1600" dirty="0" smtClean="0">
                <a:solidFill>
                  <a:schemeClr val="bg1"/>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、通过如下方法获取证券基本信息和历史财务数据：</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chemeClr val="bg1"/>
                </a:solidFill>
                <a:latin typeface="Yuanti SC Light" charset="-122"/>
                <a:ea typeface="Yuanti SC Light" charset="-122"/>
                <a:cs typeface="Yuanti SC Light" charset="-122"/>
              </a:rPr>
              <a:t>(type='None', country='</a:t>
            </a:r>
            <a:r>
              <a:rPr lang="en-US" altLang="zh-CN" sz="1600" dirty="0" err="1">
                <a:solidFill>
                  <a:schemeClr val="bg1"/>
                </a:solidFill>
                <a:latin typeface="Yuanti SC Light" charset="-122"/>
                <a:ea typeface="Yuanti SC Light" charset="-122"/>
                <a:cs typeface="Yuanti SC Light" charset="-122"/>
              </a:rPr>
              <a:t>cn</a:t>
            </a:r>
            <a:r>
              <a:rPr lang="en-US" altLang="zh-CN" sz="1600" dirty="0">
                <a:solidFill>
                  <a:schemeClr val="bg1"/>
                </a:solidFill>
                <a:latin typeface="Yuanti SC Light" charset="-122"/>
                <a:ea typeface="Yuanti SC Light" charset="-122"/>
                <a:cs typeface="Yuanti SC Light" charset="-122"/>
              </a:rPr>
              <a:t>') </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chemeClr val="bg1"/>
                </a:solidFill>
                <a:latin typeface="Yuanti SC Light" charset="-122"/>
                <a:ea typeface="Yuanti SC Light" charset="-122"/>
                <a:cs typeface="Yuanti SC Light" charset="-122"/>
              </a:rPr>
              <a:t>(query, </a:t>
            </a:r>
            <a:r>
              <a:rPr lang="en-US" altLang="zh-CN" sz="1600" dirty="0" err="1">
                <a:solidFill>
                  <a:schemeClr val="bg1"/>
                </a:solidFill>
                <a:latin typeface="Yuanti SC Light" charset="-122"/>
                <a:ea typeface="Yuanti SC Light" charset="-122"/>
                <a:cs typeface="Yuanti SC Light" charset="-122"/>
              </a:rPr>
              <a:t>entry_date</a:t>
            </a:r>
            <a:r>
              <a:rPr lang="en-US" altLang="zh-CN" sz="1600" dirty="0">
                <a:solidFill>
                  <a:schemeClr val="bg1"/>
                </a:solidFill>
                <a:latin typeface="Yuanti SC Light" charset="-122"/>
                <a:ea typeface="Yuanti SC Light" charset="-122"/>
                <a:cs typeface="Yuanti SC Light" charset="-122"/>
              </a:rPr>
              <a:t>=None, interval=None) </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3</a:t>
            </a:r>
            <a:r>
              <a:rPr lang="zh-CN" altLang="en-US" sz="1600" dirty="0" smtClean="0">
                <a:solidFill>
                  <a:schemeClr val="bg1"/>
                </a:solidFill>
                <a:latin typeface="Yuanti SC Light" charset="-122"/>
                <a:ea typeface="Yuanti SC Light" charset="-122"/>
                <a:cs typeface="Yuanti SC Light" charset="-122"/>
              </a:rPr>
              <a:t>、针对</a:t>
            </a:r>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整理出来的信息，构建自己的过滤条件来生成、修改证券集合。在</a:t>
            </a:r>
            <a:r>
              <a:rPr lang="en-US" altLang="zh-CN" sz="1600" dirty="0" err="1" smtClean="0">
                <a:solidFill>
                  <a:srgbClr val="FFFF00"/>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中调用</a:t>
            </a:r>
            <a:r>
              <a:rPr lang="en-US" altLang="zh-CN" sz="1600" dirty="0" err="1" smtClean="0">
                <a:solidFill>
                  <a:srgbClr val="FFFF00"/>
                </a:solidFill>
                <a:latin typeface="Yuanti SC Light" charset="-122"/>
                <a:ea typeface="Yuanti SC Light" charset="-122"/>
                <a:cs typeface="Yuanti SC Light" charset="-122"/>
              </a:rPr>
              <a:t>order_xxx</a:t>
            </a:r>
            <a:r>
              <a:rPr lang="zh-CN" altLang="en-US" sz="1600" dirty="0" smtClean="0">
                <a:solidFill>
                  <a:schemeClr val="bg1"/>
                </a:solidFill>
                <a:latin typeface="Yuanti SC Light" charset="-122"/>
                <a:ea typeface="Yuanti SC Light" charset="-122"/>
                <a:cs typeface="Yuanti SC Light" charset="-122"/>
              </a:rPr>
              <a:t>方法来进行模拟交易</a:t>
            </a:r>
            <a:r>
              <a:rPr lang="zh-CN" altLang="en-US"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4</a:t>
            </a:r>
            <a:r>
              <a:rPr lang="zh-CN" altLang="en-US" sz="1600" dirty="0" smtClean="0">
                <a:solidFill>
                  <a:schemeClr val="bg1"/>
                </a:solidFill>
                <a:latin typeface="Yuanti SC Light" charset="-122"/>
                <a:ea typeface="Yuanti SC Light" charset="-122"/>
                <a:cs typeface="Yuanti SC Light" charset="-122"/>
              </a:rPr>
              <a:t>、完成整个模拟周期后，生成结果。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整个过程实际上是在</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框架里面运行的。</a:t>
            </a:r>
            <a:endParaRPr lang="en-US" altLang="zh-CN" sz="1600" dirty="0" smtClean="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0326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4784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2.5.1</a:t>
            </a:r>
            <a:r>
              <a:rPr lang="zh-CN" altLang="en-US" sz="2800" dirty="0" smtClean="0">
                <a:solidFill>
                  <a:schemeClr val="bg1"/>
                </a:solidFill>
                <a:latin typeface="Yuanti SC" charset="-122"/>
                <a:ea typeface="Yuanti SC" charset="-122"/>
                <a:cs typeface="Yuanti SC" charset="-122"/>
              </a:rPr>
              <a:t> 总结</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框架已经研究过了，本文主要关注上述</a:t>
            </a:r>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的关键实现细节。</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、通过如下方法获取证券历史交易行情信息：</a:t>
            </a:r>
            <a:endParaRPr lang="en-US" altLang="zh-CN" sz="1600" dirty="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bar_count</a:t>
            </a:r>
            <a:r>
              <a:rPr lang="en-US" altLang="zh-CN" sz="1600" dirty="0">
                <a:solidFill>
                  <a:schemeClr val="bg1"/>
                </a:solidFill>
                <a:latin typeface="Yuanti SC Light" charset="-122"/>
                <a:ea typeface="Yuanti SC Light" charset="-122"/>
                <a:cs typeface="Yuanti SC Light" charset="-122"/>
              </a:rPr>
              <a:t>, frequency, field)</a:t>
            </a:r>
          </a:p>
          <a:p>
            <a:r>
              <a:rPr lang="en-US" altLang="zh-CN" sz="1600" dirty="0" err="1">
                <a:solidFill>
                  <a:schemeClr val="bg1"/>
                </a:solidFill>
                <a:latin typeface="Yuanti SC Light" charset="-122"/>
                <a:ea typeface="Yuanti SC Light" charset="-122"/>
                <a:cs typeface="Yuanti SC Light" charset="-122"/>
              </a:rPr>
              <a:t>def</a:t>
            </a:r>
            <a:r>
              <a:rPr lang="zh-CN" altLang="en-US"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start_date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end_date</a:t>
            </a:r>
            <a:r>
              <a:rPr lang="en-US" altLang="zh-CN" sz="1600" dirty="0">
                <a:solidFill>
                  <a:schemeClr val="bg1"/>
                </a:solidFill>
                <a:latin typeface="Yuanti SC Light" charset="-122"/>
                <a:ea typeface="Yuanti SC Light" charset="-122"/>
                <a:cs typeface="Yuanti SC Light" charset="-122"/>
              </a:rPr>
              <a:t>=None, frequency='1d', fields=None, adjusted=True</a:t>
            </a:r>
            <a:r>
              <a:rPr lang="en-US" altLang="zh-CN" sz="1600" dirty="0" smtClean="0">
                <a:solidFill>
                  <a:schemeClr val="bg1"/>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分析：这一步本质是，从数据库中查询获取满足条件的数据，以</a:t>
            </a:r>
            <a:r>
              <a:rPr lang="en-US" altLang="zh-CN" sz="1600" dirty="0" err="1" smtClean="0">
                <a:solidFill>
                  <a:srgbClr val="FFFF00"/>
                </a:solidFill>
                <a:latin typeface="Yuanti SC Light" charset="-122"/>
                <a:ea typeface="Yuanti SC Light" charset="-122"/>
                <a:cs typeface="Yuanti SC Light" charset="-122"/>
              </a:rPr>
              <a:t>pandas.dataframe</a:t>
            </a:r>
            <a:r>
              <a:rPr lang="zh-CN" altLang="en-US" sz="1600" dirty="0" smtClean="0">
                <a:solidFill>
                  <a:schemeClr val="bg1"/>
                </a:solidFill>
                <a:latin typeface="Yuanti SC Light" charset="-122"/>
                <a:ea typeface="Yuanti SC Light" charset="-122"/>
                <a:cs typeface="Yuanti SC Light" charset="-122"/>
              </a:rPr>
              <a:t>形式返回。</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2</a:t>
            </a:r>
            <a:r>
              <a:rPr lang="zh-CN" altLang="en-US" sz="1600" dirty="0">
                <a:solidFill>
                  <a:schemeClr val="bg1"/>
                </a:solidFill>
                <a:latin typeface="Yuanti SC Light" charset="-122"/>
                <a:ea typeface="Yuanti SC Light" charset="-122"/>
                <a:cs typeface="Yuanti SC Light" charset="-122"/>
              </a:rPr>
              <a:t>、通过如下方法获取证券基本信息和历史财务数据：</a:t>
            </a:r>
            <a:endParaRPr lang="en-US" altLang="zh-CN" sz="1600" dirty="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chemeClr val="bg1"/>
                </a:solidFill>
                <a:latin typeface="Yuanti SC Light" charset="-122"/>
                <a:ea typeface="Yuanti SC Light" charset="-122"/>
                <a:cs typeface="Yuanti SC Light" charset="-122"/>
              </a:rPr>
              <a:t>(type='None', country='</a:t>
            </a:r>
            <a:r>
              <a:rPr lang="en-US" altLang="zh-CN" sz="1600" dirty="0" err="1">
                <a:solidFill>
                  <a:schemeClr val="bg1"/>
                </a:solidFill>
                <a:latin typeface="Yuanti SC Light" charset="-122"/>
                <a:ea typeface="Yuanti SC Light" charset="-122"/>
                <a:cs typeface="Yuanti SC Light" charset="-122"/>
              </a:rPr>
              <a:t>cn</a:t>
            </a:r>
            <a:r>
              <a:rPr lang="en-US" altLang="zh-CN"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chemeClr val="bg1"/>
                </a:solidFill>
                <a:latin typeface="Yuanti SC Light" charset="-122"/>
                <a:ea typeface="Yuanti SC Light" charset="-122"/>
                <a:cs typeface="Yuanti SC Light" charset="-122"/>
              </a:rPr>
              <a:t>(query, </a:t>
            </a:r>
            <a:r>
              <a:rPr lang="en-US" altLang="zh-CN" sz="1600" dirty="0" err="1">
                <a:solidFill>
                  <a:schemeClr val="bg1"/>
                </a:solidFill>
                <a:latin typeface="Yuanti SC Light" charset="-122"/>
                <a:ea typeface="Yuanti SC Light" charset="-122"/>
                <a:cs typeface="Yuanti SC Light" charset="-122"/>
              </a:rPr>
              <a:t>entry_date</a:t>
            </a:r>
            <a:r>
              <a:rPr lang="en-US" altLang="zh-CN" sz="1600" dirty="0">
                <a:solidFill>
                  <a:schemeClr val="bg1"/>
                </a:solidFill>
                <a:latin typeface="Yuanti SC Light" charset="-122"/>
                <a:ea typeface="Yuanti SC Light" charset="-122"/>
                <a:cs typeface="Yuanti SC Light" charset="-122"/>
              </a:rPr>
              <a:t>=None, interval=None) </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分析：</a:t>
            </a:r>
            <a:endParaRPr lang="en-US" altLang="zh-CN" sz="1600" dirty="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all_instruments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FFFF00"/>
                </a:solidFill>
                <a:latin typeface="Yuanti SC Light" charset="-122"/>
                <a:ea typeface="Yuanti SC Light" charset="-122"/>
                <a:cs typeface="Yuanti SC Light" charset="-122"/>
              </a:rPr>
              <a:t>instruments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方法也是基本的数据库查询返回操作。</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方法则使用了</a:t>
            </a:r>
            <a:r>
              <a:rPr lang="en-US" altLang="zh-CN" sz="1600" dirty="0" err="1" smtClean="0">
                <a:solidFill>
                  <a:srgbClr val="FFFF00"/>
                </a:solidFill>
                <a:latin typeface="Yuanti SC Light" charset="-122"/>
                <a:ea typeface="Yuanti SC Light" charset="-122"/>
                <a:cs typeface="Yuanti SC Light" charset="-122"/>
              </a:rPr>
              <a:t>SQLAlchemyQueryObject</a:t>
            </a:r>
            <a:r>
              <a:rPr lang="zh-CN" altLang="en-US" sz="1600" dirty="0" smtClean="0">
                <a:solidFill>
                  <a:schemeClr val="bg1"/>
                </a:solidFill>
                <a:latin typeface="Yuanti SC Light" charset="-122"/>
                <a:ea typeface="Yuanti SC Light" charset="-122"/>
                <a:cs typeface="Yuanti SC Light" charset="-122"/>
              </a:rPr>
              <a:t>的过滤技术，是关键技术点。</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可以参考：</a:t>
            </a:r>
            <a:r>
              <a:rPr lang="en-US" altLang="zh-CN" sz="1600" dirty="0">
                <a:solidFill>
                  <a:srgbClr val="92D050"/>
                </a:solidFill>
                <a:latin typeface="Yuanti SC Light" charset="-122"/>
                <a:ea typeface="Yuanti SC Light" charset="-122"/>
                <a:cs typeface="Yuanti SC Light" charset="-122"/>
              </a:rPr>
              <a:t>http://</a:t>
            </a:r>
            <a:r>
              <a:rPr lang="en-US" altLang="zh-CN" sz="1600" dirty="0" err="1">
                <a:solidFill>
                  <a:srgbClr val="92D050"/>
                </a:solidFill>
                <a:latin typeface="Yuanti SC Light" charset="-122"/>
                <a:ea typeface="Yuanti SC Light" charset="-122"/>
                <a:cs typeface="Yuanti SC Light" charset="-122"/>
              </a:rPr>
              <a:t>docs.sqlalchemy.org</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en</a:t>
            </a:r>
            <a:r>
              <a:rPr lang="en-US" altLang="zh-CN" sz="1600" dirty="0">
                <a:solidFill>
                  <a:srgbClr val="92D050"/>
                </a:solidFill>
                <a:latin typeface="Yuanti SC Light" charset="-122"/>
                <a:ea typeface="Yuanti SC Light" charset="-122"/>
                <a:cs typeface="Yuanti SC Light" charset="-122"/>
              </a:rPr>
              <a:t>/rel_1_0/</a:t>
            </a:r>
            <a:r>
              <a:rPr lang="en-US" altLang="zh-CN" sz="1600" dirty="0" err="1">
                <a:solidFill>
                  <a:srgbClr val="92D050"/>
                </a:solidFill>
                <a:latin typeface="Yuanti SC Light" charset="-122"/>
                <a:ea typeface="Yuanti SC Light" charset="-122"/>
                <a:cs typeface="Yuanti SC Light" charset="-122"/>
              </a:rPr>
              <a:t>orm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tutorial.html#querying</a:t>
            </a:r>
            <a:endParaRPr lang="en-US" altLang="zh-CN" sz="1600" dirty="0">
              <a:solidFill>
                <a:srgbClr val="92D05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20440852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61664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面向不同背景的量化研究爱好者，有些用户没有编程经验，有些没有金融经验，为了让不同背景的用户都能顺畅使用平台，他们制作了大量的帮助文档，包括：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完整阅读所有公开信息和文档，收集、整理、分类、汇总对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11283</TotalTime>
  <Words>8337</Words>
  <Application>Microsoft Macintosh PowerPoint</Application>
  <PresentationFormat>宽屏</PresentationFormat>
  <Paragraphs>2141</Paragraphs>
  <Slides>81</Slides>
  <Notes>81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92" baseType="lpstr">
      <vt:lpstr>Calibri</vt:lpstr>
      <vt:lpstr>Calibri Light</vt:lpstr>
      <vt:lpstr>Segoe UI</vt:lpstr>
      <vt:lpstr>Segoe UI Semibold</vt:lpstr>
      <vt:lpstr>Yuanti SC</vt:lpstr>
      <vt:lpstr>Yuanti SC Light</vt:lpstr>
      <vt:lpstr>宋体</vt:lpstr>
      <vt:lpstr>Arial</vt:lpstr>
      <vt:lpstr>Office 主题</vt:lpstr>
      <vt:lpstr>工作表</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1681</cp:revision>
  <dcterms:created xsi:type="dcterms:W3CDTF">2016-07-16T06:00:02Z</dcterms:created>
  <dcterms:modified xsi:type="dcterms:W3CDTF">2016-09-30T06:48:32Z</dcterms:modified>
</cp:coreProperties>
</file>