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6" r:id="rId2"/>
    <p:sldId id="314" r:id="rId3"/>
    <p:sldId id="275" r:id="rId4"/>
    <p:sldId id="258" r:id="rId5"/>
    <p:sldId id="274" r:id="rId6"/>
    <p:sldId id="390" r:id="rId7"/>
    <p:sldId id="269" r:id="rId8"/>
    <p:sldId id="392" r:id="rId9"/>
    <p:sldId id="393" r:id="rId10"/>
    <p:sldId id="263" r:id="rId11"/>
    <p:sldId id="297" r:id="rId12"/>
    <p:sldId id="391" r:id="rId13"/>
    <p:sldId id="321" r:id="rId14"/>
    <p:sldId id="406" r:id="rId15"/>
    <p:sldId id="515" r:id="rId16"/>
    <p:sldId id="464" r:id="rId17"/>
    <p:sldId id="466" r:id="rId18"/>
    <p:sldId id="516" r:id="rId19"/>
    <p:sldId id="517" r:id="rId20"/>
    <p:sldId id="498" r:id="rId21"/>
    <p:sldId id="518" r:id="rId22"/>
    <p:sldId id="531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30" r:id="rId34"/>
    <p:sldId id="500" r:id="rId35"/>
    <p:sldId id="501" r:id="rId36"/>
    <p:sldId id="502" r:id="rId37"/>
    <p:sldId id="34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F0"/>
    <a:srgbClr val="0087FF"/>
    <a:srgbClr val="ED532B"/>
    <a:srgbClr val="CB4423"/>
    <a:srgbClr val="FF4F69"/>
    <a:srgbClr val="5960FD"/>
    <a:srgbClr val="EAAF07"/>
    <a:srgbClr val="FF621E"/>
    <a:srgbClr val="ED5326"/>
    <a:srgbClr val="D9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3"/>
    <p:restoredTop sz="92716" autoAdjust="0"/>
  </p:normalViewPr>
  <p:slideViewPr>
    <p:cSldViewPr snapToGrid="0" snapToObjects="1">
      <p:cViewPr varScale="1">
        <p:scale>
          <a:sx n="130" d="100"/>
          <a:sy n="13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6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45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6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5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31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94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309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4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67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194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4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6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88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870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4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938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3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623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475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9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930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296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52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2647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03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89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6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0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16/9/30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.png"/><Relationship Id="rId5" Type="http://schemas.openxmlformats.org/officeDocument/2006/relationships/package" Target="../embeddings/Microsoft_Excel____1.xlsx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8" y="2844224"/>
            <a:ext cx="11205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dirty="0" smtClean="0">
                <a:solidFill>
                  <a:schemeClr val="bg1"/>
                </a:solidFill>
              </a:rPr>
              <a:t>Uqer</a:t>
            </a:r>
            <a:r>
              <a:rPr kumimoji="1" lang="zh-CN" altLang="en-US" sz="6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6000" dirty="0" smtClean="0">
                <a:solidFill>
                  <a:schemeClr val="bg1"/>
                </a:solidFill>
              </a:rPr>
              <a:t>Research</a:t>
            </a:r>
            <a:endParaRPr kumimoji="1"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1855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zh-CN" altLang="en-US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李煜煌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Leader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SCITLAS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Email: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liyuhuang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@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scitlas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.com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Segoe UI"/>
                <a:ea typeface=""/>
                <a:cs typeface=""/>
              </a:rPr>
              <a:t> </a:t>
            </a: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 smtClean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  <a:endParaRPr lang="zh-CN" altLang="en-US" sz="1600" dirty="0">
              <a:solidFill>
                <a:srgbClr val="FFFFFF">
                  <a:lumMod val="40000"/>
                  <a:lumOff val="60000"/>
                  <a:alpha val="98000"/>
                </a:srgbClr>
              </a:solidFill>
              <a:latin typeface="Segoe U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pSp>
        <p:nvGrpSpPr>
          <p:cNvPr id="89" name="Group 20"/>
          <p:cNvGrpSpPr/>
          <p:nvPr/>
        </p:nvGrpSpPr>
        <p:grpSpPr>
          <a:xfrm>
            <a:off x="332977" y="2887046"/>
            <a:ext cx="1081792" cy="1083906"/>
            <a:chOff x="6563042" y="1919069"/>
            <a:chExt cx="1134038" cy="1136551"/>
          </a:xfrm>
        </p:grpSpPr>
        <p:grpSp>
          <p:nvGrpSpPr>
            <p:cNvPr id="90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102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3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104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5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06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07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8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09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0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111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112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113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114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91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92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3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4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5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6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7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8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99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0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101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优矿研究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EAA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5"/>
          <p:cNvSpPr txBox="1"/>
          <p:nvPr/>
        </p:nvSpPr>
        <p:spPr>
          <a:xfrm>
            <a:off x="4415406" y="3211890"/>
            <a:ext cx="5932361" cy="209594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2.1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2.2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和关键数据结构研究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2.3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数据使用研究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2.4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平台使用研究</a:t>
            </a:r>
            <a:endParaRPr lang="en-US" altLang="zh-CN" sz="2400" dirty="0" smtClean="0">
              <a:solidFill>
                <a:srgbClr val="EAAF07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2.5</a:t>
            </a:r>
            <a:r>
              <a:rPr lang="zh-CN" altLang="en-US" sz="2400" dirty="0" smtClean="0">
                <a:solidFill>
                  <a:srgbClr val="EAAF07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80427" y="3585460"/>
            <a:ext cx="1081792" cy="1083906"/>
            <a:chOff x="6563042" y="1919069"/>
            <a:chExt cx="1134038" cy="1136551"/>
          </a:xfrm>
        </p:grpSpPr>
        <p:grpSp>
          <p:nvGrpSpPr>
            <p:cNvPr id="22" name="Group 21"/>
            <p:cNvGrpSpPr/>
            <p:nvPr/>
          </p:nvGrpSpPr>
          <p:grpSpPr>
            <a:xfrm>
              <a:off x="6851824" y="1919069"/>
              <a:ext cx="845256" cy="916435"/>
              <a:chOff x="7000705" y="1812217"/>
              <a:chExt cx="914400" cy="99140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192225" y="2251319"/>
                <a:ext cx="155418" cy="147836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7193281" y="2374325"/>
                <a:ext cx="154362" cy="258385"/>
              </a:xfrm>
              <a:prstGeom prst="trapezoid">
                <a:avLst>
                  <a:gd name="adj" fmla="val 16772"/>
                </a:avLst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900000">
                <a:off x="7000705" y="2157056"/>
                <a:ext cx="914400" cy="646563"/>
              </a:xfrm>
              <a:prstGeom prst="rect">
                <a:avLst/>
              </a:prstGeom>
              <a:noFill/>
              <a:ln w="285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147560" y="2514600"/>
                <a:ext cx="547052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38" name="Oval 37"/>
              <p:cNvSpPr/>
              <p:nvPr/>
            </p:nvSpPr>
            <p:spPr>
              <a:xfrm>
                <a:off x="7121576" y="2341282"/>
                <a:ext cx="310345" cy="310345"/>
              </a:xfrm>
              <a:prstGeom prst="ellipse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7574280" y="253809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685404" y="2569210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457905" y="2505075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44309" y="2472627"/>
                <a:ext cx="32068" cy="9271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147560" y="2209800"/>
                <a:ext cx="89852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olid"/>
              </a:ln>
              <a:effectLst/>
            </p:spPr>
          </p:cxnSp>
          <p:sp>
            <p:nvSpPr>
              <p:cNvPr id="44" name="Rectangle 43"/>
              <p:cNvSpPr/>
              <p:nvPr/>
            </p:nvSpPr>
            <p:spPr>
              <a:xfrm rot="900000">
                <a:off x="7387126" y="2674459"/>
                <a:ext cx="228600" cy="113155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96845" y="2209800"/>
                <a:ext cx="566995" cy="164525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/>
                </a:solidFill>
                <a:prstDash val="sysDash"/>
              </a:ln>
              <a:effectLst/>
            </p:spPr>
          </p:cxnSp>
          <p:sp>
            <p:nvSpPr>
              <p:cNvPr id="46" name="Freeform 45"/>
              <p:cNvSpPr/>
              <p:nvPr/>
            </p:nvSpPr>
            <p:spPr>
              <a:xfrm rot="20700000">
                <a:off x="7451777" y="1812217"/>
                <a:ext cx="334954" cy="626744"/>
              </a:xfrm>
              <a:custGeom>
                <a:avLst/>
                <a:gdLst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0030 h 967740"/>
                  <a:gd name="connsiteX1" fmla="*/ 0 w 472440"/>
                  <a:gd name="connsiteY1" fmla="*/ 923925 h 967740"/>
                  <a:gd name="connsiteX2" fmla="*/ 205740 w 472440"/>
                  <a:gd name="connsiteY2" fmla="*/ 375285 h 967740"/>
                  <a:gd name="connsiteX3" fmla="*/ 472440 w 472440"/>
                  <a:gd name="connsiteY3" fmla="*/ 967740 h 967740"/>
                  <a:gd name="connsiteX4" fmla="*/ 228600 w 472440"/>
                  <a:gd name="connsiteY4" fmla="*/ 251460 h 967740"/>
                  <a:gd name="connsiteX5" fmla="*/ 360045 w 472440"/>
                  <a:gd name="connsiteY5" fmla="*/ 125730 h 967740"/>
                  <a:gd name="connsiteX6" fmla="*/ 209550 w 472440"/>
                  <a:gd name="connsiteY6" fmla="*/ 0 h 967740"/>
                  <a:gd name="connsiteX7" fmla="*/ 49530 w 472440"/>
                  <a:gd name="connsiteY7" fmla="*/ 102870 h 967740"/>
                  <a:gd name="connsiteX8" fmla="*/ 142875 w 472440"/>
                  <a:gd name="connsiteY8" fmla="*/ 240030 h 967740"/>
                  <a:gd name="connsiteX0" fmla="*/ 142875 w 472440"/>
                  <a:gd name="connsiteY0" fmla="*/ 241137 h 968847"/>
                  <a:gd name="connsiteX1" fmla="*/ 0 w 472440"/>
                  <a:gd name="connsiteY1" fmla="*/ 925032 h 968847"/>
                  <a:gd name="connsiteX2" fmla="*/ 205740 w 472440"/>
                  <a:gd name="connsiteY2" fmla="*/ 376392 h 968847"/>
                  <a:gd name="connsiteX3" fmla="*/ 472440 w 472440"/>
                  <a:gd name="connsiteY3" fmla="*/ 968847 h 968847"/>
                  <a:gd name="connsiteX4" fmla="*/ 228600 w 472440"/>
                  <a:gd name="connsiteY4" fmla="*/ 252567 h 968847"/>
                  <a:gd name="connsiteX5" fmla="*/ 360045 w 472440"/>
                  <a:gd name="connsiteY5" fmla="*/ 126837 h 968847"/>
                  <a:gd name="connsiteX6" fmla="*/ 209550 w 472440"/>
                  <a:gd name="connsiteY6" fmla="*/ 1107 h 968847"/>
                  <a:gd name="connsiteX7" fmla="*/ 49530 w 472440"/>
                  <a:gd name="connsiteY7" fmla="*/ 103977 h 968847"/>
                  <a:gd name="connsiteX8" fmla="*/ 142875 w 472440"/>
                  <a:gd name="connsiteY8" fmla="*/ 241137 h 968847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205740 w 472440"/>
                  <a:gd name="connsiteY2" fmla="*/ 377091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6004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228600 w 472440"/>
                  <a:gd name="connsiteY4" fmla="*/ 253266 h 969546"/>
                  <a:gd name="connsiteX5" fmla="*/ 344805 w 472440"/>
                  <a:gd name="connsiteY5" fmla="*/ 127536 h 969546"/>
                  <a:gd name="connsiteX6" fmla="*/ 209550 w 472440"/>
                  <a:gd name="connsiteY6" fmla="*/ 1806 h 969546"/>
                  <a:gd name="connsiteX7" fmla="*/ 49530 w 472440"/>
                  <a:gd name="connsiteY7" fmla="*/ 104676 h 969546"/>
                  <a:gd name="connsiteX8" fmla="*/ 142875 w 472440"/>
                  <a:gd name="connsiteY8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3850 w 472440"/>
                  <a:gd name="connsiteY4" fmla="*/ 539017 h 969546"/>
                  <a:gd name="connsiteX5" fmla="*/ 228600 w 472440"/>
                  <a:gd name="connsiteY5" fmla="*/ 253266 h 969546"/>
                  <a:gd name="connsiteX6" fmla="*/ 344805 w 472440"/>
                  <a:gd name="connsiteY6" fmla="*/ 127536 h 969546"/>
                  <a:gd name="connsiteX7" fmla="*/ 209550 w 472440"/>
                  <a:gd name="connsiteY7" fmla="*/ 1806 h 969546"/>
                  <a:gd name="connsiteX8" fmla="*/ 49530 w 472440"/>
                  <a:gd name="connsiteY8" fmla="*/ 104676 h 969546"/>
                  <a:gd name="connsiteX9" fmla="*/ 142875 w 472440"/>
                  <a:gd name="connsiteY9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228600 w 472440"/>
                  <a:gd name="connsiteY6" fmla="*/ 253266 h 969546"/>
                  <a:gd name="connsiteX7" fmla="*/ 344805 w 472440"/>
                  <a:gd name="connsiteY7" fmla="*/ 127536 h 969546"/>
                  <a:gd name="connsiteX8" fmla="*/ 209550 w 472440"/>
                  <a:gd name="connsiteY8" fmla="*/ 1806 h 969546"/>
                  <a:gd name="connsiteX9" fmla="*/ 49530 w 472440"/>
                  <a:gd name="connsiteY9" fmla="*/ 104676 h 969546"/>
                  <a:gd name="connsiteX10" fmla="*/ 142875 w 472440"/>
                  <a:gd name="connsiteY10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3375 w 472440"/>
                  <a:gd name="connsiteY4" fmla="*/ 573307 h 969546"/>
                  <a:gd name="connsiteX5" fmla="*/ 323850 w 472440"/>
                  <a:gd name="connsiteY5" fmla="*/ 539017 h 969546"/>
                  <a:gd name="connsiteX6" fmla="*/ 312420 w 472440"/>
                  <a:gd name="connsiteY6" fmla="*/ 502822 h 969546"/>
                  <a:gd name="connsiteX7" fmla="*/ 228600 w 472440"/>
                  <a:gd name="connsiteY7" fmla="*/ 253266 h 969546"/>
                  <a:gd name="connsiteX8" fmla="*/ 344805 w 472440"/>
                  <a:gd name="connsiteY8" fmla="*/ 127536 h 969546"/>
                  <a:gd name="connsiteX9" fmla="*/ 209550 w 472440"/>
                  <a:gd name="connsiteY9" fmla="*/ 1806 h 969546"/>
                  <a:gd name="connsiteX10" fmla="*/ 49530 w 472440"/>
                  <a:gd name="connsiteY10" fmla="*/ 104676 h 969546"/>
                  <a:gd name="connsiteX11" fmla="*/ 142875 w 472440"/>
                  <a:gd name="connsiteY11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333375 w 472440"/>
                  <a:gd name="connsiteY5" fmla="*/ 573307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323850 w 472440"/>
                  <a:gd name="connsiteY6" fmla="*/ 53901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9090 w 472440"/>
                  <a:gd name="connsiteY4" fmla="*/ 594262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70535 w 472440"/>
                  <a:gd name="connsiteY6" fmla="*/ 51615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68630 w 472440"/>
                  <a:gd name="connsiteY5" fmla="*/ 54854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9565 w 472440"/>
                  <a:gd name="connsiteY4" fmla="*/ 542827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21945 w 472440"/>
                  <a:gd name="connsiteY4" fmla="*/ 53330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9017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3390 w 472440"/>
                  <a:gd name="connsiteY6" fmla="*/ 499012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0 w 472440"/>
                  <a:gd name="connsiteY1" fmla="*/ 925731 h 969546"/>
                  <a:gd name="connsiteX2" fmla="*/ 198120 w 472440"/>
                  <a:gd name="connsiteY2" fmla="*/ 375186 h 969546"/>
                  <a:gd name="connsiteX3" fmla="*/ 472440 w 472440"/>
                  <a:gd name="connsiteY3" fmla="*/ 969546 h 969546"/>
                  <a:gd name="connsiteX4" fmla="*/ 331470 w 472440"/>
                  <a:gd name="connsiteY4" fmla="*/ 537112 h 969546"/>
                  <a:gd name="connsiteX5" fmla="*/ 457200 w 472440"/>
                  <a:gd name="connsiteY5" fmla="*/ 533302 h 969546"/>
                  <a:gd name="connsiteX6" fmla="*/ 451485 w 472440"/>
                  <a:gd name="connsiteY6" fmla="*/ 504727 h 969546"/>
                  <a:gd name="connsiteX7" fmla="*/ 312420 w 472440"/>
                  <a:gd name="connsiteY7" fmla="*/ 502822 h 969546"/>
                  <a:gd name="connsiteX8" fmla="*/ 228600 w 472440"/>
                  <a:gd name="connsiteY8" fmla="*/ 253266 h 969546"/>
                  <a:gd name="connsiteX9" fmla="*/ 344805 w 472440"/>
                  <a:gd name="connsiteY9" fmla="*/ 127536 h 969546"/>
                  <a:gd name="connsiteX10" fmla="*/ 209550 w 472440"/>
                  <a:gd name="connsiteY10" fmla="*/ 1806 h 969546"/>
                  <a:gd name="connsiteX11" fmla="*/ 49530 w 472440"/>
                  <a:gd name="connsiteY11" fmla="*/ 104676 h 969546"/>
                  <a:gd name="connsiteX12" fmla="*/ 142875 w 472440"/>
                  <a:gd name="connsiteY12" fmla="*/ 241836 h 969546"/>
                  <a:gd name="connsiteX0" fmla="*/ 142875 w 472440"/>
                  <a:gd name="connsiteY0" fmla="*/ 241836 h 969546"/>
                  <a:gd name="connsiteX1" fmla="*/ 81915 w 472440"/>
                  <a:gd name="connsiteY1" fmla="*/ 537112 h 969546"/>
                  <a:gd name="connsiteX2" fmla="*/ 0 w 472440"/>
                  <a:gd name="connsiteY2" fmla="*/ 925731 h 969546"/>
                  <a:gd name="connsiteX3" fmla="*/ 198120 w 472440"/>
                  <a:gd name="connsiteY3" fmla="*/ 375186 h 969546"/>
                  <a:gd name="connsiteX4" fmla="*/ 472440 w 472440"/>
                  <a:gd name="connsiteY4" fmla="*/ 969546 h 969546"/>
                  <a:gd name="connsiteX5" fmla="*/ 331470 w 472440"/>
                  <a:gd name="connsiteY5" fmla="*/ 537112 h 969546"/>
                  <a:gd name="connsiteX6" fmla="*/ 457200 w 472440"/>
                  <a:gd name="connsiteY6" fmla="*/ 533302 h 969546"/>
                  <a:gd name="connsiteX7" fmla="*/ 451485 w 472440"/>
                  <a:gd name="connsiteY7" fmla="*/ 504727 h 969546"/>
                  <a:gd name="connsiteX8" fmla="*/ 312420 w 472440"/>
                  <a:gd name="connsiteY8" fmla="*/ 502822 h 969546"/>
                  <a:gd name="connsiteX9" fmla="*/ 228600 w 472440"/>
                  <a:gd name="connsiteY9" fmla="*/ 253266 h 969546"/>
                  <a:gd name="connsiteX10" fmla="*/ 344805 w 472440"/>
                  <a:gd name="connsiteY10" fmla="*/ 127536 h 969546"/>
                  <a:gd name="connsiteX11" fmla="*/ 209550 w 472440"/>
                  <a:gd name="connsiteY11" fmla="*/ 1806 h 969546"/>
                  <a:gd name="connsiteX12" fmla="*/ 49530 w 472440"/>
                  <a:gd name="connsiteY12" fmla="*/ 104676 h 969546"/>
                  <a:gd name="connsiteX13" fmla="*/ 142875 w 472440"/>
                  <a:gd name="connsiteY13" fmla="*/ 241836 h 969546"/>
                  <a:gd name="connsiteX0" fmla="*/ 142875 w 472440"/>
                  <a:gd name="connsiteY0" fmla="*/ 241836 h 969546"/>
                  <a:gd name="connsiteX1" fmla="*/ 83820 w 472440"/>
                  <a:gd name="connsiteY1" fmla="*/ 512347 h 969546"/>
                  <a:gd name="connsiteX2" fmla="*/ 81915 w 472440"/>
                  <a:gd name="connsiteY2" fmla="*/ 537112 h 969546"/>
                  <a:gd name="connsiteX3" fmla="*/ 0 w 472440"/>
                  <a:gd name="connsiteY3" fmla="*/ 925731 h 969546"/>
                  <a:gd name="connsiteX4" fmla="*/ 198120 w 472440"/>
                  <a:gd name="connsiteY4" fmla="*/ 375186 h 969546"/>
                  <a:gd name="connsiteX5" fmla="*/ 472440 w 472440"/>
                  <a:gd name="connsiteY5" fmla="*/ 969546 h 969546"/>
                  <a:gd name="connsiteX6" fmla="*/ 331470 w 472440"/>
                  <a:gd name="connsiteY6" fmla="*/ 537112 h 969546"/>
                  <a:gd name="connsiteX7" fmla="*/ 457200 w 472440"/>
                  <a:gd name="connsiteY7" fmla="*/ 533302 h 969546"/>
                  <a:gd name="connsiteX8" fmla="*/ 451485 w 472440"/>
                  <a:gd name="connsiteY8" fmla="*/ 504727 h 969546"/>
                  <a:gd name="connsiteX9" fmla="*/ 312420 w 472440"/>
                  <a:gd name="connsiteY9" fmla="*/ 502822 h 969546"/>
                  <a:gd name="connsiteX10" fmla="*/ 228600 w 472440"/>
                  <a:gd name="connsiteY10" fmla="*/ 253266 h 969546"/>
                  <a:gd name="connsiteX11" fmla="*/ 344805 w 472440"/>
                  <a:gd name="connsiteY11" fmla="*/ 127536 h 969546"/>
                  <a:gd name="connsiteX12" fmla="*/ 209550 w 472440"/>
                  <a:gd name="connsiteY12" fmla="*/ 1806 h 969546"/>
                  <a:gd name="connsiteX13" fmla="*/ 49530 w 472440"/>
                  <a:gd name="connsiteY13" fmla="*/ 104676 h 969546"/>
                  <a:gd name="connsiteX14" fmla="*/ 142875 w 472440"/>
                  <a:gd name="connsiteY14" fmla="*/ 241836 h 969546"/>
                  <a:gd name="connsiteX0" fmla="*/ 142875 w 472440"/>
                  <a:gd name="connsiteY0" fmla="*/ 241836 h 969546"/>
                  <a:gd name="connsiteX1" fmla="*/ 85725 w 472440"/>
                  <a:gd name="connsiteY1" fmla="*/ 495202 h 969546"/>
                  <a:gd name="connsiteX2" fmla="*/ 83820 w 472440"/>
                  <a:gd name="connsiteY2" fmla="*/ 512347 h 969546"/>
                  <a:gd name="connsiteX3" fmla="*/ 81915 w 472440"/>
                  <a:gd name="connsiteY3" fmla="*/ 537112 h 969546"/>
                  <a:gd name="connsiteX4" fmla="*/ 0 w 472440"/>
                  <a:gd name="connsiteY4" fmla="*/ 925731 h 969546"/>
                  <a:gd name="connsiteX5" fmla="*/ 198120 w 472440"/>
                  <a:gd name="connsiteY5" fmla="*/ 375186 h 969546"/>
                  <a:gd name="connsiteX6" fmla="*/ 472440 w 472440"/>
                  <a:gd name="connsiteY6" fmla="*/ 969546 h 969546"/>
                  <a:gd name="connsiteX7" fmla="*/ 331470 w 472440"/>
                  <a:gd name="connsiteY7" fmla="*/ 537112 h 969546"/>
                  <a:gd name="connsiteX8" fmla="*/ 457200 w 472440"/>
                  <a:gd name="connsiteY8" fmla="*/ 533302 h 969546"/>
                  <a:gd name="connsiteX9" fmla="*/ 451485 w 472440"/>
                  <a:gd name="connsiteY9" fmla="*/ 504727 h 969546"/>
                  <a:gd name="connsiteX10" fmla="*/ 312420 w 472440"/>
                  <a:gd name="connsiteY10" fmla="*/ 502822 h 969546"/>
                  <a:gd name="connsiteX11" fmla="*/ 228600 w 472440"/>
                  <a:gd name="connsiteY11" fmla="*/ 253266 h 969546"/>
                  <a:gd name="connsiteX12" fmla="*/ 344805 w 472440"/>
                  <a:gd name="connsiteY12" fmla="*/ 127536 h 969546"/>
                  <a:gd name="connsiteX13" fmla="*/ 209550 w 472440"/>
                  <a:gd name="connsiteY13" fmla="*/ 1806 h 969546"/>
                  <a:gd name="connsiteX14" fmla="*/ 49530 w 472440"/>
                  <a:gd name="connsiteY14" fmla="*/ 104676 h 969546"/>
                  <a:gd name="connsiteX15" fmla="*/ 142875 w 472440"/>
                  <a:gd name="connsiteY15" fmla="*/ 241836 h 969546"/>
                  <a:gd name="connsiteX0" fmla="*/ 142875 w 472440"/>
                  <a:gd name="connsiteY0" fmla="*/ 241836 h 969546"/>
                  <a:gd name="connsiteX1" fmla="*/ 91440 w 472440"/>
                  <a:gd name="connsiteY1" fmla="*/ 468532 h 969546"/>
                  <a:gd name="connsiteX2" fmla="*/ 85725 w 472440"/>
                  <a:gd name="connsiteY2" fmla="*/ 495202 h 969546"/>
                  <a:gd name="connsiteX3" fmla="*/ 83820 w 472440"/>
                  <a:gd name="connsiteY3" fmla="*/ 512347 h 969546"/>
                  <a:gd name="connsiteX4" fmla="*/ 81915 w 472440"/>
                  <a:gd name="connsiteY4" fmla="*/ 537112 h 969546"/>
                  <a:gd name="connsiteX5" fmla="*/ 0 w 472440"/>
                  <a:gd name="connsiteY5" fmla="*/ 925731 h 969546"/>
                  <a:gd name="connsiteX6" fmla="*/ 198120 w 472440"/>
                  <a:gd name="connsiteY6" fmla="*/ 375186 h 969546"/>
                  <a:gd name="connsiteX7" fmla="*/ 472440 w 472440"/>
                  <a:gd name="connsiteY7" fmla="*/ 969546 h 969546"/>
                  <a:gd name="connsiteX8" fmla="*/ 331470 w 472440"/>
                  <a:gd name="connsiteY8" fmla="*/ 537112 h 969546"/>
                  <a:gd name="connsiteX9" fmla="*/ 457200 w 472440"/>
                  <a:gd name="connsiteY9" fmla="*/ 533302 h 969546"/>
                  <a:gd name="connsiteX10" fmla="*/ 451485 w 472440"/>
                  <a:gd name="connsiteY10" fmla="*/ 504727 h 969546"/>
                  <a:gd name="connsiteX11" fmla="*/ 312420 w 472440"/>
                  <a:gd name="connsiteY11" fmla="*/ 502822 h 969546"/>
                  <a:gd name="connsiteX12" fmla="*/ 228600 w 472440"/>
                  <a:gd name="connsiteY12" fmla="*/ 253266 h 969546"/>
                  <a:gd name="connsiteX13" fmla="*/ 344805 w 472440"/>
                  <a:gd name="connsiteY13" fmla="*/ 127536 h 969546"/>
                  <a:gd name="connsiteX14" fmla="*/ 209550 w 472440"/>
                  <a:gd name="connsiteY14" fmla="*/ 1806 h 969546"/>
                  <a:gd name="connsiteX15" fmla="*/ 49530 w 472440"/>
                  <a:gd name="connsiteY15" fmla="*/ 104676 h 969546"/>
                  <a:gd name="connsiteX16" fmla="*/ 142875 w 47244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56210 w 544830"/>
                  <a:gd name="connsiteY3" fmla="*/ 51234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3830 w 544830"/>
                  <a:gd name="connsiteY1" fmla="*/ 46853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4305 w 544830"/>
                  <a:gd name="connsiteY4" fmla="*/ 53711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31397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215265 w 544830"/>
                  <a:gd name="connsiteY0" fmla="*/ 241836 h 969546"/>
                  <a:gd name="connsiteX1" fmla="*/ 165735 w 544830"/>
                  <a:gd name="connsiteY1" fmla="*/ 499012 h 969546"/>
                  <a:gd name="connsiteX2" fmla="*/ 0 w 544830"/>
                  <a:gd name="connsiteY2" fmla="*/ 481867 h 969546"/>
                  <a:gd name="connsiteX3" fmla="*/ 19050 w 544830"/>
                  <a:gd name="connsiteY3" fmla="*/ 514252 h 969546"/>
                  <a:gd name="connsiteX4" fmla="*/ 158115 w 544830"/>
                  <a:gd name="connsiteY4" fmla="*/ 529492 h 969546"/>
                  <a:gd name="connsiteX5" fmla="*/ 72390 w 544830"/>
                  <a:gd name="connsiteY5" fmla="*/ 925731 h 969546"/>
                  <a:gd name="connsiteX6" fmla="*/ 270510 w 544830"/>
                  <a:gd name="connsiteY6" fmla="*/ 375186 h 969546"/>
                  <a:gd name="connsiteX7" fmla="*/ 544830 w 544830"/>
                  <a:gd name="connsiteY7" fmla="*/ 969546 h 969546"/>
                  <a:gd name="connsiteX8" fmla="*/ 403860 w 544830"/>
                  <a:gd name="connsiteY8" fmla="*/ 537112 h 969546"/>
                  <a:gd name="connsiteX9" fmla="*/ 529590 w 544830"/>
                  <a:gd name="connsiteY9" fmla="*/ 533302 h 969546"/>
                  <a:gd name="connsiteX10" fmla="*/ 523875 w 544830"/>
                  <a:gd name="connsiteY10" fmla="*/ 504727 h 969546"/>
                  <a:gd name="connsiteX11" fmla="*/ 384810 w 544830"/>
                  <a:gd name="connsiteY11" fmla="*/ 502822 h 969546"/>
                  <a:gd name="connsiteX12" fmla="*/ 300990 w 544830"/>
                  <a:gd name="connsiteY12" fmla="*/ 253266 h 969546"/>
                  <a:gd name="connsiteX13" fmla="*/ 417195 w 544830"/>
                  <a:gd name="connsiteY13" fmla="*/ 127536 h 969546"/>
                  <a:gd name="connsiteX14" fmla="*/ 281940 w 544830"/>
                  <a:gd name="connsiteY14" fmla="*/ 1806 h 969546"/>
                  <a:gd name="connsiteX15" fmla="*/ 121920 w 544830"/>
                  <a:gd name="connsiteY15" fmla="*/ 104676 h 969546"/>
                  <a:gd name="connsiteX16" fmla="*/ 215265 w 544830"/>
                  <a:gd name="connsiteY16" fmla="*/ 241836 h 969546"/>
                  <a:gd name="connsiteX0" fmla="*/ 196215 w 525780"/>
                  <a:gd name="connsiteY0" fmla="*/ 241836 h 969546"/>
                  <a:gd name="connsiteX1" fmla="*/ 146685 w 525780"/>
                  <a:gd name="connsiteY1" fmla="*/ 499012 h 969546"/>
                  <a:gd name="connsiteX2" fmla="*/ 7620 w 525780"/>
                  <a:gd name="connsiteY2" fmla="*/ 487582 h 969546"/>
                  <a:gd name="connsiteX3" fmla="*/ 0 w 525780"/>
                  <a:gd name="connsiteY3" fmla="*/ 514252 h 969546"/>
                  <a:gd name="connsiteX4" fmla="*/ 139065 w 525780"/>
                  <a:gd name="connsiteY4" fmla="*/ 529492 h 969546"/>
                  <a:gd name="connsiteX5" fmla="*/ 53340 w 525780"/>
                  <a:gd name="connsiteY5" fmla="*/ 925731 h 969546"/>
                  <a:gd name="connsiteX6" fmla="*/ 251460 w 525780"/>
                  <a:gd name="connsiteY6" fmla="*/ 375186 h 969546"/>
                  <a:gd name="connsiteX7" fmla="*/ 525780 w 525780"/>
                  <a:gd name="connsiteY7" fmla="*/ 969546 h 969546"/>
                  <a:gd name="connsiteX8" fmla="*/ 384810 w 525780"/>
                  <a:gd name="connsiteY8" fmla="*/ 537112 h 969546"/>
                  <a:gd name="connsiteX9" fmla="*/ 510540 w 525780"/>
                  <a:gd name="connsiteY9" fmla="*/ 533302 h 969546"/>
                  <a:gd name="connsiteX10" fmla="*/ 504825 w 525780"/>
                  <a:gd name="connsiteY10" fmla="*/ 504727 h 969546"/>
                  <a:gd name="connsiteX11" fmla="*/ 365760 w 525780"/>
                  <a:gd name="connsiteY11" fmla="*/ 502822 h 969546"/>
                  <a:gd name="connsiteX12" fmla="*/ 281940 w 525780"/>
                  <a:gd name="connsiteY12" fmla="*/ 253266 h 969546"/>
                  <a:gd name="connsiteX13" fmla="*/ 398145 w 525780"/>
                  <a:gd name="connsiteY13" fmla="*/ 127536 h 969546"/>
                  <a:gd name="connsiteX14" fmla="*/ 262890 w 525780"/>
                  <a:gd name="connsiteY14" fmla="*/ 1806 h 969546"/>
                  <a:gd name="connsiteX15" fmla="*/ 102870 w 525780"/>
                  <a:gd name="connsiteY15" fmla="*/ 104676 h 969546"/>
                  <a:gd name="connsiteX16" fmla="*/ 196215 w 52578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0 w 518160"/>
                  <a:gd name="connsiteY2" fmla="*/ 48758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  <a:gd name="connsiteX0" fmla="*/ 188595 w 518160"/>
                  <a:gd name="connsiteY0" fmla="*/ 241836 h 969546"/>
                  <a:gd name="connsiteX1" fmla="*/ 139065 w 518160"/>
                  <a:gd name="connsiteY1" fmla="*/ 499012 h 969546"/>
                  <a:gd name="connsiteX2" fmla="*/ 3810 w 518160"/>
                  <a:gd name="connsiteY2" fmla="*/ 499012 h 969546"/>
                  <a:gd name="connsiteX3" fmla="*/ 0 w 518160"/>
                  <a:gd name="connsiteY3" fmla="*/ 527587 h 969546"/>
                  <a:gd name="connsiteX4" fmla="*/ 131445 w 518160"/>
                  <a:gd name="connsiteY4" fmla="*/ 529492 h 969546"/>
                  <a:gd name="connsiteX5" fmla="*/ 45720 w 518160"/>
                  <a:gd name="connsiteY5" fmla="*/ 925731 h 969546"/>
                  <a:gd name="connsiteX6" fmla="*/ 243840 w 518160"/>
                  <a:gd name="connsiteY6" fmla="*/ 375186 h 969546"/>
                  <a:gd name="connsiteX7" fmla="*/ 518160 w 518160"/>
                  <a:gd name="connsiteY7" fmla="*/ 969546 h 969546"/>
                  <a:gd name="connsiteX8" fmla="*/ 377190 w 518160"/>
                  <a:gd name="connsiteY8" fmla="*/ 537112 h 969546"/>
                  <a:gd name="connsiteX9" fmla="*/ 502920 w 518160"/>
                  <a:gd name="connsiteY9" fmla="*/ 533302 h 969546"/>
                  <a:gd name="connsiteX10" fmla="*/ 497205 w 518160"/>
                  <a:gd name="connsiteY10" fmla="*/ 504727 h 969546"/>
                  <a:gd name="connsiteX11" fmla="*/ 358140 w 518160"/>
                  <a:gd name="connsiteY11" fmla="*/ 502822 h 969546"/>
                  <a:gd name="connsiteX12" fmla="*/ 274320 w 518160"/>
                  <a:gd name="connsiteY12" fmla="*/ 253266 h 969546"/>
                  <a:gd name="connsiteX13" fmla="*/ 390525 w 518160"/>
                  <a:gd name="connsiteY13" fmla="*/ 127536 h 969546"/>
                  <a:gd name="connsiteX14" fmla="*/ 255270 w 518160"/>
                  <a:gd name="connsiteY14" fmla="*/ 1806 h 969546"/>
                  <a:gd name="connsiteX15" fmla="*/ 95250 w 518160"/>
                  <a:gd name="connsiteY15" fmla="*/ 104676 h 969546"/>
                  <a:gd name="connsiteX16" fmla="*/ 188595 w 518160"/>
                  <a:gd name="connsiteY16" fmla="*/ 241836 h 969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160" h="969546">
                    <a:moveTo>
                      <a:pt x="188595" y="241836"/>
                    </a:moveTo>
                    <a:lnTo>
                      <a:pt x="139065" y="499012"/>
                    </a:lnTo>
                    <a:lnTo>
                      <a:pt x="3810" y="499012"/>
                    </a:lnTo>
                    <a:lnTo>
                      <a:pt x="0" y="527587"/>
                    </a:lnTo>
                    <a:lnTo>
                      <a:pt x="131445" y="529492"/>
                    </a:lnTo>
                    <a:lnTo>
                      <a:pt x="45720" y="925731"/>
                    </a:lnTo>
                    <a:lnTo>
                      <a:pt x="243840" y="375186"/>
                    </a:lnTo>
                    <a:lnTo>
                      <a:pt x="518160" y="969546"/>
                    </a:lnTo>
                    <a:lnTo>
                      <a:pt x="377190" y="537112"/>
                    </a:lnTo>
                    <a:lnTo>
                      <a:pt x="502920" y="533302"/>
                    </a:lnTo>
                    <a:lnTo>
                      <a:pt x="497205" y="504727"/>
                    </a:lnTo>
                    <a:lnTo>
                      <a:pt x="358140" y="502822"/>
                    </a:lnTo>
                    <a:lnTo>
                      <a:pt x="274320" y="253266"/>
                    </a:lnTo>
                    <a:cubicBezTo>
                      <a:pt x="340995" y="249456"/>
                      <a:pt x="382905" y="182781"/>
                      <a:pt x="390525" y="127536"/>
                    </a:cubicBezTo>
                    <a:cubicBezTo>
                      <a:pt x="386080" y="38001"/>
                      <a:pt x="307340" y="7521"/>
                      <a:pt x="255270" y="1806"/>
                    </a:cubicBezTo>
                    <a:cubicBezTo>
                      <a:pt x="203835" y="-9624"/>
                      <a:pt x="106680" y="34191"/>
                      <a:pt x="95250" y="104676"/>
                    </a:cubicBezTo>
                    <a:cubicBezTo>
                      <a:pt x="78740" y="171351"/>
                      <a:pt x="130810" y="222786"/>
                      <a:pt x="188595" y="241836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4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"/>
                  <a:cs typeface=""/>
                </a:endParaRPr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6563042" y="2228850"/>
              <a:ext cx="605790" cy="826770"/>
            </a:xfrm>
            <a:custGeom>
              <a:avLst/>
              <a:gdLst>
                <a:gd name="connsiteX0" fmla="*/ 163830 w 617220"/>
                <a:gd name="connsiteY0" fmla="*/ 114300 h 815340"/>
                <a:gd name="connsiteX1" fmla="*/ 521970 w 617220"/>
                <a:gd name="connsiteY1" fmla="*/ 815340 h 815340"/>
                <a:gd name="connsiteX2" fmla="*/ 617220 w 617220"/>
                <a:gd name="connsiteY2" fmla="*/ 765810 h 815340"/>
                <a:gd name="connsiteX3" fmla="*/ 266700 w 617220"/>
                <a:gd name="connsiteY3" fmla="*/ 102870 h 815340"/>
                <a:gd name="connsiteX4" fmla="*/ 434340 w 617220"/>
                <a:gd name="connsiteY4" fmla="*/ 45720 h 815340"/>
                <a:gd name="connsiteX5" fmla="*/ 300990 w 617220"/>
                <a:gd name="connsiteY5" fmla="*/ 0 h 815340"/>
                <a:gd name="connsiteX6" fmla="*/ 45720 w 617220"/>
                <a:gd name="connsiteY6" fmla="*/ 76200 h 815340"/>
                <a:gd name="connsiteX7" fmla="*/ 0 w 617220"/>
                <a:gd name="connsiteY7" fmla="*/ 160020 h 815340"/>
                <a:gd name="connsiteX8" fmla="*/ 163830 w 617220"/>
                <a:gd name="connsiteY8" fmla="*/ 114300 h 815340"/>
                <a:gd name="connsiteX0" fmla="*/ 160020 w 613410"/>
                <a:gd name="connsiteY0" fmla="*/ 11430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60020 w 613410"/>
                <a:gd name="connsiteY8" fmla="*/ 114300 h 815340"/>
                <a:gd name="connsiteX0" fmla="*/ 179070 w 613410"/>
                <a:gd name="connsiteY0" fmla="*/ 137160 h 815340"/>
                <a:gd name="connsiteX1" fmla="*/ 518160 w 613410"/>
                <a:gd name="connsiteY1" fmla="*/ 815340 h 815340"/>
                <a:gd name="connsiteX2" fmla="*/ 613410 w 613410"/>
                <a:gd name="connsiteY2" fmla="*/ 765810 h 815340"/>
                <a:gd name="connsiteX3" fmla="*/ 262890 w 613410"/>
                <a:gd name="connsiteY3" fmla="*/ 102870 h 815340"/>
                <a:gd name="connsiteX4" fmla="*/ 430530 w 613410"/>
                <a:gd name="connsiteY4" fmla="*/ 45720 h 815340"/>
                <a:gd name="connsiteX5" fmla="*/ 297180 w 613410"/>
                <a:gd name="connsiteY5" fmla="*/ 0 h 815340"/>
                <a:gd name="connsiteX6" fmla="*/ 41910 w 613410"/>
                <a:gd name="connsiteY6" fmla="*/ 76200 h 815340"/>
                <a:gd name="connsiteX7" fmla="*/ 0 w 613410"/>
                <a:gd name="connsiteY7" fmla="*/ 167640 h 815340"/>
                <a:gd name="connsiteX8" fmla="*/ 179070 w 61341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7620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34290 w 605790"/>
                <a:gd name="connsiteY6" fmla="*/ 9144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8382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10668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15340"/>
                <a:gd name="connsiteX1" fmla="*/ 510540 w 605790"/>
                <a:gd name="connsiteY1" fmla="*/ 815340 h 815340"/>
                <a:gd name="connsiteX2" fmla="*/ 605790 w 605790"/>
                <a:gd name="connsiteY2" fmla="*/ 765810 h 815340"/>
                <a:gd name="connsiteX3" fmla="*/ 255270 w 605790"/>
                <a:gd name="connsiteY3" fmla="*/ 102870 h 815340"/>
                <a:gd name="connsiteX4" fmla="*/ 422910 w 605790"/>
                <a:gd name="connsiteY4" fmla="*/ 45720 h 815340"/>
                <a:gd name="connsiteX5" fmla="*/ 289560 w 605790"/>
                <a:gd name="connsiteY5" fmla="*/ 0 h 815340"/>
                <a:gd name="connsiteX6" fmla="*/ 11430 w 605790"/>
                <a:gd name="connsiteY6" fmla="*/ 95250 h 815340"/>
                <a:gd name="connsiteX7" fmla="*/ 0 w 605790"/>
                <a:gd name="connsiteY7" fmla="*/ 190500 h 815340"/>
                <a:gd name="connsiteX8" fmla="*/ 171450 w 605790"/>
                <a:gd name="connsiteY8" fmla="*/ 137160 h 815340"/>
                <a:gd name="connsiteX0" fmla="*/ 171450 w 605790"/>
                <a:gd name="connsiteY0" fmla="*/ 137160 h 822960"/>
                <a:gd name="connsiteX1" fmla="*/ 502920 w 605790"/>
                <a:gd name="connsiteY1" fmla="*/ 822960 h 822960"/>
                <a:gd name="connsiteX2" fmla="*/ 605790 w 605790"/>
                <a:gd name="connsiteY2" fmla="*/ 765810 h 822960"/>
                <a:gd name="connsiteX3" fmla="*/ 255270 w 605790"/>
                <a:gd name="connsiteY3" fmla="*/ 102870 h 822960"/>
                <a:gd name="connsiteX4" fmla="*/ 422910 w 605790"/>
                <a:gd name="connsiteY4" fmla="*/ 45720 h 822960"/>
                <a:gd name="connsiteX5" fmla="*/ 289560 w 605790"/>
                <a:gd name="connsiteY5" fmla="*/ 0 h 822960"/>
                <a:gd name="connsiteX6" fmla="*/ 11430 w 605790"/>
                <a:gd name="connsiteY6" fmla="*/ 95250 h 822960"/>
                <a:gd name="connsiteX7" fmla="*/ 0 w 605790"/>
                <a:gd name="connsiteY7" fmla="*/ 190500 h 822960"/>
                <a:gd name="connsiteX8" fmla="*/ 171450 w 605790"/>
                <a:gd name="connsiteY8" fmla="*/ 137160 h 82296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3147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  <a:gd name="connsiteX0" fmla="*/ 171450 w 605790"/>
                <a:gd name="connsiteY0" fmla="*/ 140970 h 826770"/>
                <a:gd name="connsiteX1" fmla="*/ 502920 w 605790"/>
                <a:gd name="connsiteY1" fmla="*/ 826770 h 826770"/>
                <a:gd name="connsiteX2" fmla="*/ 605790 w 605790"/>
                <a:gd name="connsiteY2" fmla="*/ 769620 h 826770"/>
                <a:gd name="connsiteX3" fmla="*/ 255270 w 605790"/>
                <a:gd name="connsiteY3" fmla="*/ 106680 h 826770"/>
                <a:gd name="connsiteX4" fmla="*/ 422910 w 605790"/>
                <a:gd name="connsiteY4" fmla="*/ 49530 h 826770"/>
                <a:gd name="connsiteX5" fmla="*/ 320040 w 605790"/>
                <a:gd name="connsiteY5" fmla="*/ 0 h 826770"/>
                <a:gd name="connsiteX6" fmla="*/ 11430 w 605790"/>
                <a:gd name="connsiteY6" fmla="*/ 99060 h 826770"/>
                <a:gd name="connsiteX7" fmla="*/ 0 w 605790"/>
                <a:gd name="connsiteY7" fmla="*/ 194310 h 826770"/>
                <a:gd name="connsiteX8" fmla="*/ 171450 w 605790"/>
                <a:gd name="connsiteY8" fmla="*/ 140970 h 8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90" h="826770">
                  <a:moveTo>
                    <a:pt x="171450" y="140970"/>
                  </a:moveTo>
                  <a:lnTo>
                    <a:pt x="502920" y="826770"/>
                  </a:lnTo>
                  <a:lnTo>
                    <a:pt x="605790" y="769620"/>
                  </a:lnTo>
                  <a:lnTo>
                    <a:pt x="255270" y="106680"/>
                  </a:lnTo>
                  <a:lnTo>
                    <a:pt x="422910" y="49530"/>
                  </a:lnTo>
                  <a:lnTo>
                    <a:pt x="320040" y="0"/>
                  </a:lnTo>
                  <a:lnTo>
                    <a:pt x="11430" y="99060"/>
                  </a:lnTo>
                  <a:lnTo>
                    <a:pt x="0" y="194310"/>
                  </a:lnTo>
                  <a:lnTo>
                    <a:pt x="171450" y="14097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4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"/>
                <a:cs typeface="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788880" y="236300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6820997" y="2424456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6854162" y="2487153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H="1">
              <a:off x="6896072" y="255156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H="1">
              <a:off x="6925500" y="261024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H="1">
              <a:off x="6949725" y="2667185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H="1">
              <a:off x="6981285" y="2724952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7004145" y="278019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7032720" y="284115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flipH="1">
              <a:off x="7068915" y="2902117"/>
              <a:ext cx="41910" cy="17145"/>
            </a:xfrm>
            <a:prstGeom prst="line">
              <a:avLst/>
            </a:prstGeom>
            <a:noFill/>
            <a:ln w="19050" cap="flat" cmpd="sng" algn="ctr">
              <a:solidFill>
                <a:srgbClr val="FFFFFF"/>
              </a:solidFill>
              <a:prstDash val="solid"/>
            </a:ln>
            <a:effectLst/>
          </p:spPr>
        </p:cxnSp>
      </p:grpSp>
      <p:sp>
        <p:nvSpPr>
          <p:cNvPr id="49" name="矩形 48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整体介绍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整体介绍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77" y="1449148"/>
            <a:ext cx="4801060" cy="4902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86" y="1848711"/>
            <a:ext cx="5305861" cy="41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69574" y="3075057"/>
            <a:ext cx="660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和关键数据结构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2.2.1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关键数据结构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39422"/>
              </p:ext>
            </p:extLst>
          </p:nvPr>
        </p:nvGraphicFramePr>
        <p:xfrm>
          <a:off x="5613400" y="312261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工作表" showAsIcon="1" r:id="rId5" imgW="965200" imgH="609600" progId="Excel.Sheet.12">
                  <p:embed/>
                </p:oleObj>
              </mc:Choice>
              <mc:Fallback>
                <p:oleObj name="工作表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3400" y="312261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2.3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数据使用研究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简介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的数据都是通过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对象来获取的。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调用方式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免费数据调用例子：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DataAPI.MktEqudGet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返回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pandas.DataFrame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格式的市场日线数据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</a:t>
            </a:r>
            <a:r>
              <a:rPr lang="zh-CN" altLang="en-US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DataAPI.MktEqudGet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secID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"000002.XSHE",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beginDate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"20000106",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endDate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"20140110")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lvl="0"/>
            <a:r>
              <a:rPr lang="zh-CN" altLang="en-US" dirty="0" smtClean="0">
                <a:solidFill>
                  <a:prstClr val="white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部分收费数据</a:t>
            </a:r>
            <a:r>
              <a:rPr lang="zh-CN" altLang="en-US" dirty="0">
                <a:solidFill>
                  <a:prstClr val="white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调用例子：</a:t>
            </a:r>
            <a:endParaRPr lang="en-US" altLang="zh-CN" dirty="0">
              <a:solidFill>
                <a:prstClr val="white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</a:t>
            </a:r>
            <a:r>
              <a:rPr lang="zh-CN" altLang="en-US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购买恒生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聚源交易所债券</a:t>
            </a:r>
            <a:r>
              <a:rPr lang="zh-CN" altLang="en-US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行情数据</a:t>
            </a:r>
            <a:endParaRPr lang="en-US" altLang="zh-CN" sz="14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data=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DataAPI.JY.MktBonddJYGet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secID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='100213.XSHE')</a:t>
            </a:r>
          </a:p>
          <a:p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/>
          </p:nvPr>
        </p:nvGraphicFramePr>
        <p:xfrm>
          <a:off x="486173" y="2057057"/>
          <a:ext cx="9916356" cy="8153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43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1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1471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调用方式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调用格式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免费数据的调用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0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DataAPI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函数名称</a:t>
                      </a:r>
                      <a:endParaRPr lang="en-US" altLang="zh-CN" sz="10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可以免费使用优矿提供的绝大部分数据，主要是通联数据提供的债券、股票、基金、基本面、期货、指数、宏观、市场等海量数据。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部分收费数据的调用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DataAPI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数据提供商缩写</a:t>
                      </a:r>
                      <a:r>
                        <a:rPr lang="en-US" altLang="zh-CN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.</a:t>
                      </a:r>
                      <a:r>
                        <a:rPr lang="zh-CN" altLang="en-US" sz="1000" dirty="0" smtClean="0">
                          <a:solidFill>
                            <a:srgbClr val="FFFF00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函数名称</a:t>
                      </a:r>
                      <a:endParaRPr lang="en-US" altLang="zh-CN" sz="1000" dirty="0" smtClean="0">
                        <a:solidFill>
                          <a:srgbClr val="FFFF00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可以使用优矿与在数据页面中购买的数据。</a:t>
                      </a:r>
                      <a:endParaRPr lang="en-US" sz="1000" b="0" i="0" dirty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2.3.2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缓存加速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开启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缓存加速开关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，多次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调用同一个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的相同数据，该数据将会缓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存在云端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研究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环境内存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中，提升访问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效率，该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开关默认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关闭。</a:t>
            </a: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设置方法：</a:t>
            </a:r>
            <a:endParaRPr lang="en-US" altLang="zh-CN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默认为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False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，不开启缓存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DataAPI.settings.cache_enabled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False </a:t>
            </a:r>
            <a:endParaRPr lang="en-US" altLang="zh-CN" sz="1400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开启缓存，当前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Notebook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所有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数据都会缓存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DataAPI.settings.cache_enabled</a:t>
            </a:r>
            <a:r>
              <a:rPr lang="en-US" altLang="zh-CN" sz="14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True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03" y="1175040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修订记录：</a:t>
            </a:r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graphicFrame>
        <p:nvGraphicFramePr>
          <p:cNvPr id="1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72560"/>
              </p:ext>
            </p:extLst>
          </p:nvPr>
        </p:nvGraphicFramePr>
        <p:xfrm>
          <a:off x="494657" y="1836498"/>
          <a:ext cx="11065972" cy="270603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53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11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时间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302">
                <a:tc>
                  <a:txBody>
                    <a:bodyPr/>
                    <a:lstStyle/>
                    <a:p>
                      <a:r>
                        <a:rPr lang="en-US" altLang="zh-CN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2016.10.10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版本  </a:t>
                      </a:r>
                      <a:r>
                        <a:rPr lang="en-US" altLang="zh-CN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0.1.0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初稿</a:t>
                      </a:r>
                      <a:r>
                        <a:rPr lang="zh-CN" altLang="en-US" sz="11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完成。</a:t>
                      </a: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3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0267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2.4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平台使用研究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Uqer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实现和支持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的框架模块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自己实现的框架模块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支持的系统和第三方框架模块（主要）</a:t>
            </a:r>
            <a:endParaRPr lang="zh-CN" altLang="en-US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Uper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支持的系统和第三方框架模块（其他）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array,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cmath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collections, copy,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datetime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dateutil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functools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heapq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itertools,json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math, operator, random, re, string,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xml,__future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__,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mpl_toolkits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statsmodels,datetime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talib,time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cvxopt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MLPlatformClient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jieba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pymc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pybrain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tables,gensim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fractions, sets,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arch,xlrd,xlwt,io,pickle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cPickle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StringIO,networkx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sympy,pywt</a:t>
            </a:r>
            <a:r>
              <a:rPr lang="en-US" altLang="zh-CN" sz="12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 </a:t>
            </a:r>
            <a:r>
              <a:rPr lang="en-US" altLang="zh-CN" sz="12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hmmlearn</a:t>
            </a:r>
            <a:endParaRPr lang="en-US" altLang="zh-CN" sz="12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/>
          </p:nvPr>
        </p:nvGraphicFramePr>
        <p:xfrm>
          <a:off x="486173" y="1891404"/>
          <a:ext cx="8471014" cy="883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86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4218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框架名称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DataAPI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优矿中所有提供的数据都可以通过这个模块获得，这个函数库为优矿内置，无需额外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import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即可使用</a:t>
                      </a:r>
                      <a:r>
                        <a:rPr lang="zh-CN" altLang="en-US" sz="1000" b="0" i="0" dirty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。</a:t>
                      </a:r>
                      <a:endParaRPr lang="zh-CN" altLang="en-US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Q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uartz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优矿的回测框架，这个函数库为优矿内置，无需额外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import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即可使用。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CAL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是优矿为固定收益及衍生品建模定制的金融模块。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extLst/>
          </p:nvPr>
        </p:nvGraphicFramePr>
        <p:xfrm>
          <a:off x="486173" y="3213841"/>
          <a:ext cx="8471014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6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44697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框架名称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说明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的一种的数值计算扩展，能够高效存储和处理大型矩阵。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scipy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是基于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的更为丰富和高级的功能扩展，在统计、优化、插值、数值积分、常微分方程求解器等方面提供了大量的可用函数，基本覆盖了基础科学计算相关的问题。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pandas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是基于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NumPy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的一种工具，主要用于解决数据分析任务。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Pandas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提供了大量能使我们快速便捷地处理数据的函数和方法，提供了高效地操作大型数据集所需的工具。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是一个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的图形框架 。</a:t>
                      </a:r>
                      <a:endParaRPr lang="en-US" altLang="zh-CN" sz="1000" b="0" i="0" dirty="0" smtClean="0">
                        <a:solidFill>
                          <a:srgbClr val="FFFF00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seaborn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Seaborn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模块自带许多定制的主题和高级的接口，用于控制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matplotlib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图表的外观。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sklearn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python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的机器学习、数据挖掘模块，可以用于模式识别。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是一个软件库，实现了自给自足的、无服务器的、零配置的、事务性的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数据库引擎。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是在世界上最广泛部署的 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 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数据库引擎。可以在开始研究的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Notebook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中创建</a:t>
                      </a:r>
                      <a:r>
                        <a:rPr lang="en-US" altLang="zh-CN" sz="1000" b="0" i="0" dirty="0" err="1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sqlite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数据库，并且存储在</a:t>
                      </a:r>
                      <a:r>
                        <a:rPr lang="en-US" altLang="zh-CN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Data</a:t>
                      </a:r>
                      <a:r>
                        <a:rPr lang="zh-CN" altLang="en-US" sz="1000" b="0" i="0" dirty="0" smtClean="0">
                          <a:solidFill>
                            <a:srgbClr val="FFFF00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目录中。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DataAPI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对外呈现比较简单，前面已经分析过。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优矿的回测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框架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支持股票、场内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ETF/LOF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基金的日线、分钟线回测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，后期还会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支持期货、高频交易以及固定收益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市场等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类型的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以下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特点：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是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 2.7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环境下的一个标准化的量化投资策略回测框架，支持日线、分钟线的股票和基金量化投资策略。依照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的策略模板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开发和检验各种独特的投资策略，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并进行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回测，了解投资策略在市场中的历史表现，比较不同投资策略的优劣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兼容各类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的数学、统计、金融和机器学习等扩展模块，如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Pandas,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Numpy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Scipy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statsmodels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Scikit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Learn,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talib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等等。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实现技术分析、多因子、数据挖掘、统计套利、事件驱动等各种流派和风格的证券投资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覆盖了策略研究的所有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阶段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集成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了数据获取功能，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使用通联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数据的 数据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能在线获取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行情、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指数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行情和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无风险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收益率等数据，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快速进行策略的回测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运行在高度安全的优矿平台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上。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基本回测流程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设置回测日期区间、起始资金、股票池、基准、调仓频率等 回测基本关键字 ，同时也可以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设置 交易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税费、滑点 等信息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建立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一个虚拟交易账户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，记录回测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区间的交易日、现金与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证券头寸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、每日交易指令明细、历史数据接口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等内容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，并在整个回测期间存续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initialize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函数，用于设置一些全局变量信息，该函数只在策略初始化时运行一次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、用户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实现 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函数，函数中设置策略每个调仓周期的下单逻辑，是策略的核心部分，该函数每个调仓周期都会调用一次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；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回测引擎会根据您设置的上述参数、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函数做如下处理：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在初始化的时候获得证券相关的行情数据；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然后每个调仓周期运行一次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，根据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的逻辑生成下单交易指令列表；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接着根据当天或当时的行情数据，对交易指令进行模拟成交；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最后更新成交后虚拟交易账户中的现金及证券头寸。</a:t>
            </a:r>
          </a:p>
          <a:p>
            <a:pPr marL="742950" lvl="1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回测结束后，回测引擎会根据每天交易结果生成回测报告，包括收益、每日持仓、每日调仓、风险指标 等信息。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订单处理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共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提供了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个不同的下单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order_to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order_pct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order_pct_to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。调用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下单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之后生成的订单并不会立刻进行交易，而是要等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函数执行完以后才会进行订单处理，所以先下的订单并不会对现金及证券仓位产生影响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订单未成交或部分成交可能有以下原因：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账户里的现金或现券不够（注意这里指的是该条指令被执行时的现金和现券，亦即该条指令之前的指令均已被处理完毕）；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所需买进或卖出数量超过当天的成交量；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标的证券停牌、涨停（不能买入）或跌停（不能卖出）。</a:t>
            </a: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日内回测中，每次触发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都会按顺序先后处理所有订单，包括之前触发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()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时下的未成交订单。</a:t>
            </a: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涨跌停、停牌退市等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情况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universe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参数设置了策略的证券池后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还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会在每根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k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线对证券池进行涨跌停、停牌、未上市等情况进行预处理：</a:t>
            </a: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停牌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当天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股票停牌、退市、未上市，则无法买入；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函数中调用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account.universe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参数，就能返回当天已经剔除了停牌、退市、未上市的股票列表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涨跌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停：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当天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股票涨停则该股票无法买入，当天股票跌停则该股票无法卖出；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相关的下单函数后，回测框架会自动对涨跌停股票做不成交处理，订单成交结果可以在订单成交状态中查看。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拆分与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股息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股票偶有发生分红、配股、拆分、合并等事件，此时股票价格和持仓数量会出现大幅的变动。为了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保障数据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的连续性，优矿已做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前复权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处理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，在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中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使用回测框架提供的行情数据（比如 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account.get_history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、在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成交撮合时使用的行情数据，都已做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前复权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处理。</a:t>
            </a: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滑点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在真实的证券成交环境下，下单的点位和最终成交的点位往往有一定的偏差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，订单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下到市场后，往往会对市场的走向造成一定的影响。比如买单会提高市场价格，卖单会降低市场价格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。为了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更真实地模拟策略在真实市场的表现，增加了滑点模式，用于处理市场冲击问题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通过设置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slippage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关键字来设置具体的滑点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信息。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税费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交易税费主要包含券商手续费和印花税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Quartz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默认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采用</a:t>
            </a:r>
            <a:r>
              <a:rPr lang="zh-CN" altLang="en-US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买千分之一，卖千分之二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的税费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。可以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通过设置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commission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关键字来自定义设置税费信息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券商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手续费：券商收的下单手续费，中国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股市场目前为双边收费，每个券商的手续费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不一而足。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印花税：是国家强制征收的印花税，目前对卖方单边征收，对买方不再征收，目前为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%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4" y="1379578"/>
            <a:ext cx="3455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目录</a:t>
            </a: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4B8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reeform 68"/>
          <p:cNvSpPr>
            <a:spLocks noChangeAspect="1" noEditPoints="1"/>
          </p:cNvSpPr>
          <p:nvPr/>
        </p:nvSpPr>
        <p:spPr bwMode="auto">
          <a:xfrm>
            <a:off x="1972503" y="3574013"/>
            <a:ext cx="1110332" cy="1247842"/>
          </a:xfrm>
          <a:custGeom>
            <a:avLst/>
            <a:gdLst>
              <a:gd name="T0" fmla="*/ 26 w 368"/>
              <a:gd name="T1" fmla="*/ 0 h 414"/>
              <a:gd name="T2" fmla="*/ 19 w 368"/>
              <a:gd name="T3" fmla="*/ 30 h 414"/>
              <a:gd name="T4" fmla="*/ 19 w 368"/>
              <a:gd name="T5" fmla="*/ 65 h 414"/>
              <a:gd name="T6" fmla="*/ 0 w 368"/>
              <a:gd name="T7" fmla="*/ 102 h 414"/>
              <a:gd name="T8" fmla="*/ 19 w 368"/>
              <a:gd name="T9" fmla="*/ 138 h 414"/>
              <a:gd name="T10" fmla="*/ 19 w 368"/>
              <a:gd name="T11" fmla="*/ 173 h 414"/>
              <a:gd name="T12" fmla="*/ 0 w 368"/>
              <a:gd name="T13" fmla="*/ 210 h 414"/>
              <a:gd name="T14" fmla="*/ 19 w 368"/>
              <a:gd name="T15" fmla="*/ 247 h 414"/>
              <a:gd name="T16" fmla="*/ 19 w 368"/>
              <a:gd name="T17" fmla="*/ 281 h 414"/>
              <a:gd name="T18" fmla="*/ 0 w 368"/>
              <a:gd name="T19" fmla="*/ 318 h 414"/>
              <a:gd name="T20" fmla="*/ 19 w 368"/>
              <a:gd name="T21" fmla="*/ 355 h 414"/>
              <a:gd name="T22" fmla="*/ 19 w 368"/>
              <a:gd name="T23" fmla="*/ 390 h 414"/>
              <a:gd name="T24" fmla="*/ 26 w 368"/>
              <a:gd name="T25" fmla="*/ 414 h 414"/>
              <a:gd name="T26" fmla="*/ 368 w 368"/>
              <a:gd name="T27" fmla="*/ 340 h 414"/>
              <a:gd name="T28" fmla="*/ 294 w 368"/>
              <a:gd name="T29" fmla="*/ 0 h 414"/>
              <a:gd name="T30" fmla="*/ 19 w 368"/>
              <a:gd name="T31" fmla="*/ 45 h 414"/>
              <a:gd name="T32" fmla="*/ 15 w 368"/>
              <a:gd name="T33" fmla="*/ 47 h 414"/>
              <a:gd name="T34" fmla="*/ 19 w 368"/>
              <a:gd name="T35" fmla="*/ 99 h 414"/>
              <a:gd name="T36" fmla="*/ 15 w 368"/>
              <a:gd name="T37" fmla="*/ 102 h 414"/>
              <a:gd name="T38" fmla="*/ 19 w 368"/>
              <a:gd name="T39" fmla="*/ 154 h 414"/>
              <a:gd name="T40" fmla="*/ 15 w 368"/>
              <a:gd name="T41" fmla="*/ 156 h 414"/>
              <a:gd name="T42" fmla="*/ 19 w 368"/>
              <a:gd name="T43" fmla="*/ 208 h 414"/>
              <a:gd name="T44" fmla="*/ 15 w 368"/>
              <a:gd name="T45" fmla="*/ 210 h 414"/>
              <a:gd name="T46" fmla="*/ 19 w 368"/>
              <a:gd name="T47" fmla="*/ 262 h 414"/>
              <a:gd name="T48" fmla="*/ 15 w 368"/>
              <a:gd name="T49" fmla="*/ 264 h 414"/>
              <a:gd name="T50" fmla="*/ 19 w 368"/>
              <a:gd name="T51" fmla="*/ 316 h 414"/>
              <a:gd name="T52" fmla="*/ 15 w 368"/>
              <a:gd name="T53" fmla="*/ 318 h 414"/>
              <a:gd name="T54" fmla="*/ 19 w 368"/>
              <a:gd name="T55" fmla="*/ 370 h 414"/>
              <a:gd name="T56" fmla="*/ 15 w 368"/>
              <a:gd name="T57" fmla="*/ 373 h 414"/>
              <a:gd name="T58" fmla="*/ 294 w 368"/>
              <a:gd name="T59" fmla="*/ 400 h 414"/>
              <a:gd name="T60" fmla="*/ 34 w 368"/>
              <a:gd name="T61" fmla="*/ 370 h 414"/>
              <a:gd name="T62" fmla="*/ 38 w 368"/>
              <a:gd name="T63" fmla="*/ 378 h 414"/>
              <a:gd name="T64" fmla="*/ 50 w 368"/>
              <a:gd name="T65" fmla="*/ 364 h 414"/>
              <a:gd name="T66" fmla="*/ 34 w 368"/>
              <a:gd name="T67" fmla="*/ 316 h 414"/>
              <a:gd name="T68" fmla="*/ 38 w 368"/>
              <a:gd name="T69" fmla="*/ 324 h 414"/>
              <a:gd name="T70" fmla="*/ 50 w 368"/>
              <a:gd name="T71" fmla="*/ 310 h 414"/>
              <a:gd name="T72" fmla="*/ 34 w 368"/>
              <a:gd name="T73" fmla="*/ 262 h 414"/>
              <a:gd name="T74" fmla="*/ 38 w 368"/>
              <a:gd name="T75" fmla="*/ 269 h 414"/>
              <a:gd name="T76" fmla="*/ 50 w 368"/>
              <a:gd name="T77" fmla="*/ 256 h 414"/>
              <a:gd name="T78" fmla="*/ 34 w 368"/>
              <a:gd name="T79" fmla="*/ 208 h 414"/>
              <a:gd name="T80" fmla="*/ 38 w 368"/>
              <a:gd name="T81" fmla="*/ 215 h 414"/>
              <a:gd name="T82" fmla="*/ 50 w 368"/>
              <a:gd name="T83" fmla="*/ 202 h 414"/>
              <a:gd name="T84" fmla="*/ 34 w 368"/>
              <a:gd name="T85" fmla="*/ 154 h 414"/>
              <a:gd name="T86" fmla="*/ 38 w 368"/>
              <a:gd name="T87" fmla="*/ 161 h 414"/>
              <a:gd name="T88" fmla="*/ 50 w 368"/>
              <a:gd name="T89" fmla="*/ 148 h 414"/>
              <a:gd name="T90" fmla="*/ 34 w 368"/>
              <a:gd name="T91" fmla="*/ 100 h 414"/>
              <a:gd name="T92" fmla="*/ 38 w 368"/>
              <a:gd name="T93" fmla="*/ 107 h 414"/>
              <a:gd name="T94" fmla="*/ 50 w 368"/>
              <a:gd name="T95" fmla="*/ 94 h 414"/>
              <a:gd name="T96" fmla="*/ 34 w 368"/>
              <a:gd name="T97" fmla="*/ 45 h 414"/>
              <a:gd name="T98" fmla="*/ 38 w 368"/>
              <a:gd name="T99" fmla="*/ 53 h 414"/>
              <a:gd name="T100" fmla="*/ 50 w 368"/>
              <a:gd name="T101" fmla="*/ 39 h 414"/>
              <a:gd name="T102" fmla="*/ 34 w 368"/>
              <a:gd name="T103" fmla="*/ 15 h 414"/>
              <a:gd name="T104" fmla="*/ 353 w 368"/>
              <a:gd name="T105" fmla="*/ 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8" h="414">
                <a:moveTo>
                  <a:pt x="294" y="0"/>
                </a:moveTo>
                <a:cubicBezTo>
                  <a:pt x="26" y="0"/>
                  <a:pt x="26" y="0"/>
                  <a:pt x="26" y="0"/>
                </a:cubicBezTo>
                <a:cubicBezTo>
                  <a:pt x="22" y="0"/>
                  <a:pt x="19" y="3"/>
                  <a:pt x="19" y="7"/>
                </a:cubicBezTo>
                <a:cubicBezTo>
                  <a:pt x="19" y="30"/>
                  <a:pt x="19" y="30"/>
                  <a:pt x="19" y="30"/>
                </a:cubicBezTo>
                <a:cubicBezTo>
                  <a:pt x="8" y="32"/>
                  <a:pt x="0" y="39"/>
                  <a:pt x="0" y="47"/>
                </a:cubicBezTo>
                <a:cubicBezTo>
                  <a:pt x="0" y="56"/>
                  <a:pt x="8" y="63"/>
                  <a:pt x="19" y="65"/>
                </a:cubicBezTo>
                <a:cubicBezTo>
                  <a:pt x="19" y="84"/>
                  <a:pt x="19" y="84"/>
                  <a:pt x="19" y="84"/>
                </a:cubicBezTo>
                <a:cubicBezTo>
                  <a:pt x="8" y="86"/>
                  <a:pt x="0" y="93"/>
                  <a:pt x="0" y="102"/>
                </a:cubicBezTo>
                <a:cubicBezTo>
                  <a:pt x="0" y="110"/>
                  <a:pt x="8" y="117"/>
                  <a:pt x="19" y="119"/>
                </a:cubicBezTo>
                <a:cubicBezTo>
                  <a:pt x="19" y="138"/>
                  <a:pt x="19" y="138"/>
                  <a:pt x="19" y="138"/>
                </a:cubicBezTo>
                <a:cubicBezTo>
                  <a:pt x="8" y="141"/>
                  <a:pt x="0" y="147"/>
                  <a:pt x="0" y="156"/>
                </a:cubicBezTo>
                <a:cubicBezTo>
                  <a:pt x="0" y="164"/>
                  <a:pt x="8" y="171"/>
                  <a:pt x="19" y="173"/>
                </a:cubicBezTo>
                <a:cubicBezTo>
                  <a:pt x="19" y="193"/>
                  <a:pt x="19" y="193"/>
                  <a:pt x="19" y="193"/>
                </a:cubicBezTo>
                <a:cubicBezTo>
                  <a:pt x="8" y="195"/>
                  <a:pt x="0" y="201"/>
                  <a:pt x="0" y="210"/>
                </a:cubicBezTo>
                <a:cubicBezTo>
                  <a:pt x="0" y="218"/>
                  <a:pt x="8" y="225"/>
                  <a:pt x="19" y="227"/>
                </a:cubicBezTo>
                <a:cubicBezTo>
                  <a:pt x="19" y="247"/>
                  <a:pt x="19" y="247"/>
                  <a:pt x="19" y="247"/>
                </a:cubicBezTo>
                <a:cubicBezTo>
                  <a:pt x="8" y="249"/>
                  <a:pt x="0" y="256"/>
                  <a:pt x="0" y="264"/>
                </a:cubicBezTo>
                <a:cubicBezTo>
                  <a:pt x="0" y="273"/>
                  <a:pt x="8" y="279"/>
                  <a:pt x="19" y="281"/>
                </a:cubicBezTo>
                <a:cubicBezTo>
                  <a:pt x="19" y="301"/>
                  <a:pt x="19" y="301"/>
                  <a:pt x="19" y="301"/>
                </a:cubicBezTo>
                <a:cubicBezTo>
                  <a:pt x="8" y="303"/>
                  <a:pt x="0" y="310"/>
                  <a:pt x="0" y="318"/>
                </a:cubicBezTo>
                <a:cubicBezTo>
                  <a:pt x="0" y="327"/>
                  <a:pt x="8" y="334"/>
                  <a:pt x="19" y="336"/>
                </a:cubicBezTo>
                <a:cubicBezTo>
                  <a:pt x="19" y="355"/>
                  <a:pt x="19" y="355"/>
                  <a:pt x="19" y="355"/>
                </a:cubicBezTo>
                <a:cubicBezTo>
                  <a:pt x="8" y="357"/>
                  <a:pt x="0" y="364"/>
                  <a:pt x="0" y="373"/>
                </a:cubicBezTo>
                <a:cubicBezTo>
                  <a:pt x="0" y="381"/>
                  <a:pt x="8" y="388"/>
                  <a:pt x="19" y="390"/>
                </a:cubicBezTo>
                <a:cubicBezTo>
                  <a:pt x="19" y="407"/>
                  <a:pt x="19" y="407"/>
                  <a:pt x="19" y="407"/>
                </a:cubicBezTo>
                <a:cubicBezTo>
                  <a:pt x="19" y="411"/>
                  <a:pt x="22" y="414"/>
                  <a:pt x="26" y="414"/>
                </a:cubicBezTo>
                <a:cubicBezTo>
                  <a:pt x="294" y="414"/>
                  <a:pt x="294" y="414"/>
                  <a:pt x="294" y="414"/>
                </a:cubicBezTo>
                <a:cubicBezTo>
                  <a:pt x="335" y="414"/>
                  <a:pt x="368" y="381"/>
                  <a:pt x="368" y="340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33"/>
                  <a:pt x="335" y="0"/>
                  <a:pt x="294" y="0"/>
                </a:cubicBezTo>
                <a:close/>
                <a:moveTo>
                  <a:pt x="15" y="47"/>
                </a:moveTo>
                <a:cubicBezTo>
                  <a:pt x="15" y="47"/>
                  <a:pt x="17" y="46"/>
                  <a:pt x="19" y="45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49"/>
                  <a:pt x="15" y="48"/>
                  <a:pt x="15" y="47"/>
                </a:cubicBezTo>
                <a:close/>
                <a:moveTo>
                  <a:pt x="15" y="102"/>
                </a:moveTo>
                <a:cubicBezTo>
                  <a:pt x="15" y="101"/>
                  <a:pt x="17" y="100"/>
                  <a:pt x="19" y="99"/>
                </a:cubicBezTo>
                <a:cubicBezTo>
                  <a:pt x="19" y="104"/>
                  <a:pt x="19" y="104"/>
                  <a:pt x="19" y="104"/>
                </a:cubicBezTo>
                <a:cubicBezTo>
                  <a:pt x="17" y="103"/>
                  <a:pt x="15" y="102"/>
                  <a:pt x="15" y="102"/>
                </a:cubicBezTo>
                <a:close/>
                <a:moveTo>
                  <a:pt x="15" y="156"/>
                </a:moveTo>
                <a:cubicBezTo>
                  <a:pt x="15" y="155"/>
                  <a:pt x="17" y="154"/>
                  <a:pt x="19" y="154"/>
                </a:cubicBezTo>
                <a:cubicBezTo>
                  <a:pt x="19" y="158"/>
                  <a:pt x="19" y="158"/>
                  <a:pt x="19" y="158"/>
                </a:cubicBezTo>
                <a:cubicBezTo>
                  <a:pt x="17" y="157"/>
                  <a:pt x="15" y="156"/>
                  <a:pt x="15" y="156"/>
                </a:cubicBezTo>
                <a:close/>
                <a:moveTo>
                  <a:pt x="15" y="210"/>
                </a:moveTo>
                <a:cubicBezTo>
                  <a:pt x="15" y="209"/>
                  <a:pt x="17" y="209"/>
                  <a:pt x="19" y="208"/>
                </a:cubicBezTo>
                <a:cubicBezTo>
                  <a:pt x="19" y="212"/>
                  <a:pt x="19" y="212"/>
                  <a:pt x="19" y="212"/>
                </a:cubicBezTo>
                <a:cubicBezTo>
                  <a:pt x="17" y="211"/>
                  <a:pt x="15" y="211"/>
                  <a:pt x="15" y="210"/>
                </a:cubicBezTo>
                <a:close/>
                <a:moveTo>
                  <a:pt x="15" y="264"/>
                </a:moveTo>
                <a:cubicBezTo>
                  <a:pt x="15" y="264"/>
                  <a:pt x="17" y="263"/>
                  <a:pt x="19" y="262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7" y="266"/>
                  <a:pt x="15" y="265"/>
                  <a:pt x="15" y="264"/>
                </a:cubicBezTo>
                <a:close/>
                <a:moveTo>
                  <a:pt x="15" y="318"/>
                </a:moveTo>
                <a:cubicBezTo>
                  <a:pt x="15" y="318"/>
                  <a:pt x="17" y="317"/>
                  <a:pt x="19" y="316"/>
                </a:cubicBezTo>
                <a:cubicBezTo>
                  <a:pt x="19" y="321"/>
                  <a:pt x="19" y="321"/>
                  <a:pt x="19" y="321"/>
                </a:cubicBezTo>
                <a:cubicBezTo>
                  <a:pt x="17" y="320"/>
                  <a:pt x="15" y="319"/>
                  <a:pt x="15" y="318"/>
                </a:cubicBezTo>
                <a:close/>
                <a:moveTo>
                  <a:pt x="15" y="373"/>
                </a:moveTo>
                <a:cubicBezTo>
                  <a:pt x="15" y="372"/>
                  <a:pt x="17" y="371"/>
                  <a:pt x="19" y="370"/>
                </a:cubicBezTo>
                <a:cubicBezTo>
                  <a:pt x="19" y="375"/>
                  <a:pt x="19" y="375"/>
                  <a:pt x="19" y="375"/>
                </a:cubicBezTo>
                <a:cubicBezTo>
                  <a:pt x="17" y="374"/>
                  <a:pt x="15" y="373"/>
                  <a:pt x="15" y="373"/>
                </a:cubicBezTo>
                <a:close/>
                <a:moveTo>
                  <a:pt x="353" y="340"/>
                </a:moveTo>
                <a:cubicBezTo>
                  <a:pt x="353" y="373"/>
                  <a:pt x="326" y="400"/>
                  <a:pt x="294" y="400"/>
                </a:cubicBezTo>
                <a:cubicBezTo>
                  <a:pt x="34" y="400"/>
                  <a:pt x="34" y="400"/>
                  <a:pt x="34" y="40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6" y="371"/>
                  <a:pt x="37" y="372"/>
                  <a:pt x="38" y="373"/>
                </a:cubicBezTo>
                <a:cubicBezTo>
                  <a:pt x="38" y="374"/>
                  <a:pt x="39" y="375"/>
                  <a:pt x="38" y="378"/>
                </a:cubicBezTo>
                <a:cubicBezTo>
                  <a:pt x="52" y="382"/>
                  <a:pt x="52" y="382"/>
                  <a:pt x="52" y="382"/>
                </a:cubicBezTo>
                <a:cubicBezTo>
                  <a:pt x="55" y="374"/>
                  <a:pt x="52" y="368"/>
                  <a:pt x="50" y="364"/>
                </a:cubicBezTo>
                <a:cubicBezTo>
                  <a:pt x="46" y="360"/>
                  <a:pt x="41" y="357"/>
                  <a:pt x="34" y="355"/>
                </a:cubicBezTo>
                <a:cubicBezTo>
                  <a:pt x="34" y="316"/>
                  <a:pt x="34" y="316"/>
                  <a:pt x="34" y="316"/>
                </a:cubicBezTo>
                <a:cubicBezTo>
                  <a:pt x="36" y="317"/>
                  <a:pt x="37" y="318"/>
                  <a:pt x="38" y="319"/>
                </a:cubicBezTo>
                <a:cubicBezTo>
                  <a:pt x="38" y="319"/>
                  <a:pt x="39" y="321"/>
                  <a:pt x="38" y="324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5" y="320"/>
                  <a:pt x="52" y="314"/>
                  <a:pt x="50" y="310"/>
                </a:cubicBezTo>
                <a:cubicBezTo>
                  <a:pt x="46" y="306"/>
                  <a:pt x="41" y="302"/>
                  <a:pt x="34" y="301"/>
                </a:cubicBezTo>
                <a:cubicBezTo>
                  <a:pt x="34" y="262"/>
                  <a:pt x="34" y="262"/>
                  <a:pt x="34" y="262"/>
                </a:cubicBezTo>
                <a:cubicBezTo>
                  <a:pt x="36" y="263"/>
                  <a:pt x="37" y="264"/>
                  <a:pt x="38" y="265"/>
                </a:cubicBezTo>
                <a:cubicBezTo>
                  <a:pt x="38" y="265"/>
                  <a:pt x="39" y="266"/>
                  <a:pt x="38" y="269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5" y="265"/>
                  <a:pt x="52" y="260"/>
                  <a:pt x="50" y="256"/>
                </a:cubicBezTo>
                <a:cubicBezTo>
                  <a:pt x="46" y="251"/>
                  <a:pt x="41" y="248"/>
                  <a:pt x="34" y="247"/>
                </a:cubicBezTo>
                <a:cubicBezTo>
                  <a:pt x="34" y="208"/>
                  <a:pt x="34" y="208"/>
                  <a:pt x="34" y="208"/>
                </a:cubicBezTo>
                <a:cubicBezTo>
                  <a:pt x="36" y="209"/>
                  <a:pt x="37" y="210"/>
                  <a:pt x="38" y="211"/>
                </a:cubicBezTo>
                <a:cubicBezTo>
                  <a:pt x="38" y="211"/>
                  <a:pt x="39" y="212"/>
                  <a:pt x="38" y="215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5" y="211"/>
                  <a:pt x="52" y="205"/>
                  <a:pt x="50" y="202"/>
                </a:cubicBezTo>
                <a:cubicBezTo>
                  <a:pt x="46" y="197"/>
                  <a:pt x="41" y="194"/>
                  <a:pt x="34" y="193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6" y="154"/>
                  <a:pt x="37" y="155"/>
                  <a:pt x="38" y="157"/>
                </a:cubicBezTo>
                <a:cubicBezTo>
                  <a:pt x="38" y="157"/>
                  <a:pt x="39" y="158"/>
                  <a:pt x="38" y="161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55" y="157"/>
                  <a:pt x="52" y="151"/>
                  <a:pt x="50" y="148"/>
                </a:cubicBezTo>
                <a:cubicBezTo>
                  <a:pt x="46" y="143"/>
                  <a:pt x="41" y="140"/>
                  <a:pt x="34" y="13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6" y="100"/>
                  <a:pt x="37" y="101"/>
                  <a:pt x="38" y="102"/>
                </a:cubicBezTo>
                <a:cubicBezTo>
                  <a:pt x="38" y="103"/>
                  <a:pt x="39" y="104"/>
                  <a:pt x="38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3"/>
                  <a:pt x="52" y="97"/>
                  <a:pt x="50" y="94"/>
                </a:cubicBezTo>
                <a:cubicBezTo>
                  <a:pt x="46" y="89"/>
                  <a:pt x="41" y="86"/>
                  <a:pt x="34" y="84"/>
                </a:cubicBezTo>
                <a:cubicBezTo>
                  <a:pt x="34" y="45"/>
                  <a:pt x="34" y="45"/>
                  <a:pt x="34" y="45"/>
                </a:cubicBezTo>
                <a:cubicBezTo>
                  <a:pt x="36" y="46"/>
                  <a:pt x="37" y="47"/>
                  <a:pt x="38" y="48"/>
                </a:cubicBezTo>
                <a:cubicBezTo>
                  <a:pt x="38" y="49"/>
                  <a:pt x="39" y="50"/>
                  <a:pt x="38" y="53"/>
                </a:cubicBezTo>
                <a:cubicBezTo>
                  <a:pt x="52" y="57"/>
                  <a:pt x="52" y="57"/>
                  <a:pt x="52" y="57"/>
                </a:cubicBezTo>
                <a:cubicBezTo>
                  <a:pt x="55" y="49"/>
                  <a:pt x="52" y="43"/>
                  <a:pt x="50" y="39"/>
                </a:cubicBezTo>
                <a:cubicBezTo>
                  <a:pt x="46" y="35"/>
                  <a:pt x="41" y="31"/>
                  <a:pt x="34" y="30"/>
                </a:cubicBezTo>
                <a:cubicBezTo>
                  <a:pt x="34" y="15"/>
                  <a:pt x="34" y="15"/>
                  <a:pt x="34" y="15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326" y="15"/>
                  <a:pt x="353" y="41"/>
                  <a:pt x="353" y="74"/>
                </a:cubicBezTo>
                <a:lnTo>
                  <a:pt x="353" y="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4426169" y="3739761"/>
            <a:ext cx="6216441" cy="877145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nl-BE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2.</a:t>
            </a:r>
            <a:r>
              <a:rPr lang="zh-CN" altLang="en-US" sz="2400" dirty="0" smtClean="0">
                <a:solidFill>
                  <a:srgbClr val="4B89F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优矿研究</a:t>
            </a:r>
            <a:endParaRPr lang="zh-CN" altLang="en-US" sz="2400" dirty="0">
              <a:solidFill>
                <a:srgbClr val="4B89F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7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日志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在策略运行过程中，往往需要了解程序的细节行为，或者解决程序中存在的问题。优矿策略框架提供了日志功能，只需要在策略代码中分级别调用 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log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 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相关的函数，与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print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输出功能类似，但是提供了日期等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信息。</a:t>
            </a:r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风险</a:t>
            </a:r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指标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/>
          </p:nvPr>
        </p:nvGraphicFramePr>
        <p:xfrm>
          <a:off x="486173" y="2057057"/>
          <a:ext cx="10978240" cy="3429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18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9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6929"/>
              </a:tblGrid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指标名称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指标含义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备注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年化收益率（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Annualized Returns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表示投资期限为一年的预期收益率。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基准年化收益率（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Benchmark Returns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表示参考标准年化收益率。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阿尔法（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Alpha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表示投资中面临的非系统性风险，是投资者获得与市场波动无关的回报，用来度量投资者的投资技艺。 比如投资者获得了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12%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的回报，其基准获得了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10%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的回报，那么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Alpha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或者价值增值的部分就是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2%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α&gt;0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，策略相对于风险，获得了超额收益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α=0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，策略相对于风险，获得了适当收益</a:t>
                      </a:r>
                      <a:endParaRPr lang="en-US" altLang="zh-CN" sz="1000" b="0" i="0" smtClean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α&lt;0</a:t>
                      </a:r>
                      <a:r>
                        <a:rPr lang="zh-CN" altLang="en-US" sz="1000" b="0" i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，策略相对于风险，获得了较少收益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贝塔（</a:t>
                      </a:r>
                      <a:r>
                        <a:rPr lang="en-US" altLang="zh-CN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Beta</a:t>
                      </a: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表示投资的系统性风险，反映了策略对大盘变化的敏感性。例如一个策略的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Beta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为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，则大盘涨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的时候，策略可能涨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，反之亦然；如果一个策略的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Beta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为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-1.3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，说明大盘涨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的时候，策略可能跌</a:t>
                      </a:r>
                      <a:r>
                        <a:rPr lang="en-US" altLang="zh-CN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1.3%</a:t>
                      </a: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，反之亦然。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夏普比率（Sharpe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Ratio）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表示每承受一单位总风险，会产生多少的超额报酬，可以同时对策略的收益与风险进行综合考虑。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收益波动率（Volatility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用来测量资产的风险性，波动越大代表策略风险越高。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信息比率（Information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Ratio）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衡量单位超额风险带来的超额收益。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信息比率越大，说明该策略单位跟踪误差所获得的超额收益越高，因此，信息比率较大的策略的表现要优于信息比率较低的基金。合理的投资目标应该是在承担适度风险下，尽可能追求高信息比率。</a:t>
                      </a: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err="1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最大回撤（Max</a:t>
                      </a:r>
                      <a:r>
                        <a:rPr lang="en-US" sz="1000" b="0" i="0" dirty="0" smtClean="0">
                          <a:solidFill>
                            <a:schemeClr val="bg1"/>
                          </a:solidFill>
                          <a:latin typeface="Yuanti SC" charset="-122"/>
                          <a:ea typeface="Yuanti SC" charset="-122"/>
                          <a:cs typeface="Yuanti SC" charset="-122"/>
                        </a:rPr>
                        <a:t> Drawdown）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描述策略可能出现的最糟糕的情况。</a:t>
                      </a:r>
                      <a:endParaRPr lang="en-US" altLang="zh-CN" sz="10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>
                        <a:solidFill>
                          <a:schemeClr val="bg1"/>
                        </a:solidFill>
                        <a:latin typeface="Yuanti SC" charset="-122"/>
                        <a:ea typeface="Yuanti SC" charset="-122"/>
                        <a:cs typeface="Yuanti SC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  <a:tr h="162565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换手率（</a:t>
                      </a:r>
                      <a:r>
                        <a:rPr lang="en-US" altLang="zh-CN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Turnover Rate</a:t>
                      </a: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）</a:t>
                      </a:r>
                      <a:endParaRPr lang="en-US" sz="1000" kern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kern="1200" dirty="0" smtClean="0">
                          <a:solidFill>
                            <a:schemeClr val="bg1"/>
                          </a:solidFill>
                          <a:latin typeface="Yuanti SC Light" charset="-122"/>
                          <a:ea typeface="Yuanti SC Light" charset="-122"/>
                          <a:cs typeface="Yuanti SC Light" charset="-122"/>
                        </a:rPr>
                        <a:t>描述策略变化的频率以及持有某只股票平均时间的长短。</a:t>
                      </a:r>
                      <a:endParaRPr lang="en-US" altLang="zh-CN" sz="1000" kern="1200" dirty="0" smtClean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bg1"/>
                        </a:solidFill>
                        <a:latin typeface="Yuanti SC Light" charset="-122"/>
                        <a:ea typeface="Yuanti SC Light" charset="-122"/>
                        <a:cs typeface="Yuanti SC Light" charset="-122"/>
                      </a:endParaRPr>
                    </a:p>
                  </a:txBody>
                  <a:tcPr marL="68598" marR="68598" marT="34290" marB="3429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9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9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2.4.3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Quartz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策略结构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例子：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start = '2014-01-01'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回测起始时间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end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'2015-01-01'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回测结束时间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benchmark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'HS300'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策略参考标准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universe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['000001.XSHE', '600000.XSHG']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证券池，支持股票和基金</a:t>
            </a:r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capital_base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100000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起始资金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'd'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策略类型，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'd'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表示使用日线回测，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'm'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表示使用分钟线回测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refresh_rate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= 1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调仓频率，表示执行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的时间间隔，若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'd'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时间间隔的单位为交易日，若</a:t>
            </a:r>
            <a:r>
              <a:rPr lang="en-US" altLang="zh-CN" sz="14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freq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 = 'm'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时间间隔为分钟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initialize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(account):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初始化虚拟账户状态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pass </a:t>
            </a:r>
          </a:p>
          <a:p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handle_data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(account): </a:t>
            </a:r>
            <a:r>
              <a:rPr lang="en-US" altLang="zh-CN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# </a:t>
            </a:r>
            <a:r>
              <a:rPr lang="zh-CN" altLang="en-US" sz="14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每个交易日的买入卖出指令 </a:t>
            </a:r>
            <a:endParaRPr lang="en-US" altLang="zh-CN" sz="1400" dirty="0" smtClean="0">
              <a:solidFill>
                <a:srgbClr val="92D05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stock in </a:t>
            </a:r>
            <a:r>
              <a:rPr lang="en-US" altLang="zh-CN" sz="1400" dirty="0" err="1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account.universe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: </a:t>
            </a:r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      </a:t>
            </a:r>
            <a:r>
              <a:rPr lang="en-US" altLang="zh-CN" sz="1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order(stock,100</a:t>
            </a:r>
            <a:r>
              <a:rPr lang="en-US" altLang="zh-CN" sz="14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)</a:t>
            </a:r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03" y="828209"/>
            <a:ext cx="10759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2.4.4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CAL</a:t>
            </a:r>
            <a:endParaRPr lang="zh-CN" altLang="en-US" sz="2800" dirty="0" smtClean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简介</a:t>
            </a:r>
            <a:endParaRPr lang="en-US" altLang="zh-CN" dirty="0" smtClean="0">
              <a:solidFill>
                <a:srgbClr val="FFFF00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Uqer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9" y="1995849"/>
            <a:ext cx="2679992" cy="28663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67" y="2016716"/>
            <a:ext cx="3529975" cy="1309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78" y="1995849"/>
            <a:ext cx="4467785" cy="41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2.4.5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代码补全</a:t>
            </a: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2.5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总结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2.5.1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总结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370" y="2921168"/>
            <a:ext cx="5903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dirty="0" smtClean="0">
                <a:solidFill>
                  <a:schemeClr val="bg1"/>
                </a:solidFill>
              </a:rPr>
              <a:t>End</a:t>
            </a:r>
            <a:endParaRPr kumimoji="1"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" y="2529000"/>
            <a:ext cx="1800000" cy="18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467342" y="2921168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93190" y="2967468"/>
            <a:ext cx="4605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61011" y="1203263"/>
            <a:ext cx="6925235" cy="1277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Freeform 88"/>
          <p:cNvSpPr>
            <a:spLocks noEditPoints="1"/>
          </p:cNvSpPr>
          <p:nvPr/>
        </p:nvSpPr>
        <p:spPr bwMode="auto">
          <a:xfrm rot="5400000">
            <a:off x="9989749" y="1481997"/>
            <a:ext cx="720189" cy="720002"/>
          </a:xfrm>
          <a:custGeom>
            <a:avLst/>
            <a:gdLst>
              <a:gd name="T0" fmla="*/ 207 w 414"/>
              <a:gd name="T1" fmla="*/ 0 h 414"/>
              <a:gd name="T2" fmla="*/ 0 w 414"/>
              <a:gd name="T3" fmla="*/ 207 h 414"/>
              <a:gd name="T4" fmla="*/ 207 w 414"/>
              <a:gd name="T5" fmla="*/ 414 h 414"/>
              <a:gd name="T6" fmla="*/ 414 w 414"/>
              <a:gd name="T7" fmla="*/ 207 h 414"/>
              <a:gd name="T8" fmla="*/ 207 w 414"/>
              <a:gd name="T9" fmla="*/ 0 h 414"/>
              <a:gd name="T10" fmla="*/ 207 w 414"/>
              <a:gd name="T11" fmla="*/ 399 h 414"/>
              <a:gd name="T12" fmla="*/ 15 w 414"/>
              <a:gd name="T13" fmla="*/ 207 h 414"/>
              <a:gd name="T14" fmla="*/ 207 w 414"/>
              <a:gd name="T15" fmla="*/ 15 h 414"/>
              <a:gd name="T16" fmla="*/ 399 w 414"/>
              <a:gd name="T17" fmla="*/ 207 h 414"/>
              <a:gd name="T18" fmla="*/ 207 w 414"/>
              <a:gd name="T19" fmla="*/ 399 h 414"/>
              <a:gd name="T20" fmla="*/ 299 w 414"/>
              <a:gd name="T21" fmla="*/ 174 h 414"/>
              <a:gd name="T22" fmla="*/ 314 w 414"/>
              <a:gd name="T23" fmla="*/ 174 h 414"/>
              <a:gd name="T24" fmla="*/ 314 w 414"/>
              <a:gd name="T25" fmla="*/ 307 h 414"/>
              <a:gd name="T26" fmla="*/ 306 w 414"/>
              <a:gd name="T27" fmla="*/ 314 h 414"/>
              <a:gd name="T28" fmla="*/ 173 w 414"/>
              <a:gd name="T29" fmla="*/ 314 h 414"/>
              <a:gd name="T30" fmla="*/ 173 w 414"/>
              <a:gd name="T31" fmla="*/ 300 h 414"/>
              <a:gd name="T32" fmla="*/ 288 w 414"/>
              <a:gd name="T33" fmla="*/ 300 h 414"/>
              <a:gd name="T34" fmla="*/ 108 w 414"/>
              <a:gd name="T35" fmla="*/ 120 h 414"/>
              <a:gd name="T36" fmla="*/ 119 w 414"/>
              <a:gd name="T37" fmla="*/ 109 h 414"/>
              <a:gd name="T38" fmla="*/ 299 w 414"/>
              <a:gd name="T39" fmla="*/ 289 h 414"/>
              <a:gd name="T40" fmla="*/ 299 w 414"/>
              <a:gd name="T41" fmla="*/ 17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4" h="414">
                <a:moveTo>
                  <a:pt x="207" y="0"/>
                </a:moveTo>
                <a:cubicBezTo>
                  <a:pt x="93" y="0"/>
                  <a:pt x="0" y="93"/>
                  <a:pt x="0" y="207"/>
                </a:cubicBezTo>
                <a:cubicBezTo>
                  <a:pt x="0" y="321"/>
                  <a:pt x="93" y="414"/>
                  <a:pt x="207" y="414"/>
                </a:cubicBezTo>
                <a:cubicBezTo>
                  <a:pt x="321" y="414"/>
                  <a:pt x="414" y="321"/>
                  <a:pt x="414" y="207"/>
                </a:cubicBezTo>
                <a:cubicBezTo>
                  <a:pt x="414" y="93"/>
                  <a:pt x="321" y="0"/>
                  <a:pt x="207" y="0"/>
                </a:cubicBezTo>
                <a:close/>
                <a:moveTo>
                  <a:pt x="207" y="399"/>
                </a:moveTo>
                <a:cubicBezTo>
                  <a:pt x="101" y="399"/>
                  <a:pt x="15" y="313"/>
                  <a:pt x="15" y="207"/>
                </a:cubicBezTo>
                <a:cubicBezTo>
                  <a:pt x="15" y="101"/>
                  <a:pt x="101" y="15"/>
                  <a:pt x="207" y="15"/>
                </a:cubicBezTo>
                <a:cubicBezTo>
                  <a:pt x="313" y="15"/>
                  <a:pt x="399" y="101"/>
                  <a:pt x="399" y="207"/>
                </a:cubicBezTo>
                <a:cubicBezTo>
                  <a:pt x="399" y="313"/>
                  <a:pt x="313" y="399"/>
                  <a:pt x="207" y="399"/>
                </a:cubicBezTo>
                <a:close/>
                <a:moveTo>
                  <a:pt x="299" y="174"/>
                </a:moveTo>
                <a:cubicBezTo>
                  <a:pt x="314" y="174"/>
                  <a:pt x="314" y="174"/>
                  <a:pt x="314" y="174"/>
                </a:cubicBezTo>
                <a:cubicBezTo>
                  <a:pt x="314" y="307"/>
                  <a:pt x="314" y="307"/>
                  <a:pt x="314" y="307"/>
                </a:cubicBezTo>
                <a:cubicBezTo>
                  <a:pt x="314" y="311"/>
                  <a:pt x="310" y="314"/>
                  <a:pt x="306" y="314"/>
                </a:cubicBezTo>
                <a:cubicBezTo>
                  <a:pt x="173" y="314"/>
                  <a:pt x="173" y="314"/>
                  <a:pt x="173" y="314"/>
                </a:cubicBezTo>
                <a:cubicBezTo>
                  <a:pt x="173" y="300"/>
                  <a:pt x="173" y="300"/>
                  <a:pt x="173" y="300"/>
                </a:cubicBezTo>
                <a:cubicBezTo>
                  <a:pt x="288" y="300"/>
                  <a:pt x="288" y="300"/>
                  <a:pt x="288" y="30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299" y="289"/>
                  <a:pt x="299" y="289"/>
                  <a:pt x="299" y="289"/>
                </a:cubicBezTo>
                <a:lnTo>
                  <a:pt x="299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3913" y="1379578"/>
            <a:ext cx="425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54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1011" y="2622816"/>
            <a:ext cx="6925236" cy="322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6448" y="2634178"/>
            <a:ext cx="2729752" cy="32159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2127855" y="3661196"/>
            <a:ext cx="865314" cy="1073485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1735" tIns="30867" rIns="61735" bIns="30867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2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426169" y="3759479"/>
            <a:ext cx="6216441" cy="883750"/>
          </a:xfrm>
          <a:prstGeom prst="rect">
            <a:avLst/>
          </a:prstGeom>
          <a:noFill/>
        </p:spPr>
        <p:txBody>
          <a:bodyPr wrap="square" lIns="68571" tIns="68571" rIns="68571" bIns="68571" rtlCol="0">
            <a:spAutoFit/>
          </a:bodyPr>
          <a:lstStyle/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en-US" altLang="zh-CN" sz="2400" dirty="0" smtClean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257146" indent="-257146" defTabSz="685487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400" dirty="0" smtClean="0">
                <a:solidFill>
                  <a:srgbClr val="92D050">
                    <a:alpha val="99000"/>
                  </a:srgbClr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  <a:endParaRPr lang="zh-CN" altLang="en-US" sz="2400" dirty="0">
              <a:solidFill>
                <a:srgbClr val="92D050">
                  <a:alpha val="99000"/>
                </a:srgbClr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56446" y="1203263"/>
            <a:ext cx="2729754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04857" y="1834257"/>
            <a:ext cx="199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Uqer Research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2498" y="1496146"/>
            <a:ext cx="156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50000"/>
                  </a:schemeClr>
                </a:solidFill>
              </a:rPr>
              <a:t>SCITLAS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.1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研究背景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1.1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研究背景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在选股策略生成、策略模拟回测方面没有任何经验，只能说需求基本明确，方案大体清楚，但实现细节还有很多没想明白的地方。为了少走弯路，有必要尽可能详尽的研究一下成熟公开量化研究平台是怎么做的。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本文档记录</a:t>
            </a:r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平台</a:t>
            </a:r>
            <a:r>
              <a:rPr lang="zh-CN" altLang="en-US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https://</a:t>
            </a:r>
            <a:r>
              <a:rPr lang="en-US" altLang="zh-CN" sz="1600" dirty="0" err="1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uqer.io</a:t>
            </a:r>
            <a:r>
              <a:rPr lang="en-US" altLang="zh-CN" sz="1600" dirty="0">
                <a:solidFill>
                  <a:srgbClr val="92D050"/>
                </a:solidFill>
                <a:latin typeface="Yuanti SC Light" charset="-122"/>
                <a:ea typeface="Yuanti SC Light" charset="-122"/>
                <a:cs typeface="Yuanti SC Light" charset="-122"/>
              </a:rPr>
              <a:t>/home/ 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）的研究过程和结果。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" y="2529000"/>
            <a:ext cx="12192002" cy="1800000"/>
          </a:xfrm>
          <a:prstGeom prst="rect">
            <a:avLst/>
          </a:prstGeom>
          <a:solidFill>
            <a:srgbClr val="4B89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40458" y="3075057"/>
            <a:ext cx="6226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1.2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 研究方法</a:t>
            </a:r>
            <a:endParaRPr kumimoji="1" lang="zh-CN" altLang="en-US" sz="40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9303" y="961080"/>
            <a:ext cx="107594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1.2</a:t>
            </a:r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研究方法</a:t>
            </a:r>
          </a:p>
          <a:p>
            <a:endParaRPr lang="zh-CN" altLang="en-US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面向不同背景的量化研究爱好者，有些用户没有编程经验，有些没有金融经验，为了让不同背景的用户都能顺畅使用平台，他们制作了大量的帮助文档，包括：</a:t>
            </a:r>
            <a:r>
              <a:rPr lang="en-US" altLang="zh-CN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API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文档、数据使用文档、平台使用帮助等。这些内容多多少少都会涉及实现细节，所以我们第一步：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完整阅读所有公开信息和文档，收集、整理、分类、汇总对</a:t>
            </a:r>
            <a:r>
              <a:rPr lang="en-US" altLang="zh-CN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有价值的信息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Uqer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的核心功能，是为用户提供一个独立运行的策略编写、回测环境。为了方便使用，策略编写环境提供了函数和属性补全的功能，所以我们第二步：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通过代码补全功能，尽可能多的还原类、接口对外暴露的信息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完成以上两件事以后，我们第三步要做的事情是：</a:t>
            </a:r>
            <a:r>
              <a:rPr lang="zh-CN" altLang="en-US" sz="1600" dirty="0" smtClean="0">
                <a:solidFill>
                  <a:srgbClr val="FFFF00"/>
                </a:solidFill>
                <a:latin typeface="Yuanti SC Light" charset="-122"/>
                <a:ea typeface="Yuanti SC Light" charset="-122"/>
                <a:cs typeface="Yuanti SC Light" charset="-122"/>
              </a:rPr>
              <a:t>汇总所有信息，理顺逻辑关系，成体系恢复整个框架的原貌</a:t>
            </a:r>
            <a:r>
              <a:rPr lang="zh-CN" altLang="en-US" sz="1600" dirty="0" smtClean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sz="1600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endParaRPr lang="zh-CN" altLang="en-US" dirty="0">
              <a:solidFill>
                <a:schemeClr val="bg1"/>
              </a:solidFill>
              <a:latin typeface="Yuanti SC Light" charset="-122"/>
              <a:ea typeface="Yuanti SC Light" charset="-122"/>
              <a:cs typeface="Yuanti SC Light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  <a:p>
            <a:r>
              <a:rPr lang="zh-CN" altLang="en-US" dirty="0">
                <a:solidFill>
                  <a:schemeClr val="bg1"/>
                </a:solidFill>
                <a:latin typeface="Yuanti SC Light" charset="-122"/>
                <a:ea typeface="Yuanti SC Light" charset="-122"/>
                <a:cs typeface="Yuanti SC Light" charset="-122"/>
              </a:rPr>
              <a:t>									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Uqer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 Research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4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11814</TotalTime>
  <Words>2076</Words>
  <Application>Microsoft Macintosh PowerPoint</Application>
  <PresentationFormat>宽屏</PresentationFormat>
  <Paragraphs>377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1788</cp:revision>
  <dcterms:created xsi:type="dcterms:W3CDTF">2016-07-16T06:00:02Z</dcterms:created>
  <dcterms:modified xsi:type="dcterms:W3CDTF">2016-09-30T09:45:05Z</dcterms:modified>
</cp:coreProperties>
</file>