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04" r:id="rId28"/>
    <p:sldId id="394" r:id="rId29"/>
    <p:sldId id="395" r:id="rId30"/>
    <p:sldId id="396" r:id="rId31"/>
    <p:sldId id="405" r:id="rId32"/>
    <p:sldId id="397" r:id="rId33"/>
    <p:sldId id="398" r:id="rId34"/>
    <p:sldId id="399" r:id="rId35"/>
    <p:sldId id="400" r:id="rId36"/>
    <p:sldId id="401" r:id="rId37"/>
    <p:sldId id="402" r:id="rId38"/>
    <p:sldId id="403" r:id="rId39"/>
    <p:sldId id="34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6"/>
    <p:restoredTop sz="92716" autoAdjust="0"/>
  </p:normalViewPr>
  <p:slideViewPr>
    <p:cSldViewPr snapToGrid="0" snapToObjects="1">
      <p:cViewPr varScale="1">
        <p:scale>
          <a:sx n="128" d="100"/>
          <a:sy n="128"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630483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63865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80351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2093829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159270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028328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1709668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464242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2027115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2011689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182743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333383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Public</a:t>
            </a:r>
            <a:r>
              <a:rPr kumimoji="1" lang="zh-CN" altLang="en-US" sz="6000" dirty="0" smtClean="0">
                <a:solidFill>
                  <a:schemeClr val="bg1"/>
                </a:solidFill>
              </a:rPr>
              <a:t> </a:t>
            </a:r>
            <a:r>
              <a:rPr kumimoji="1" lang="en-US" altLang="zh-CN" sz="6000" dirty="0" smtClean="0">
                <a:solidFill>
                  <a:schemeClr val="bg1"/>
                </a:solidFill>
              </a:rPr>
              <a:t>Quant</a:t>
            </a:r>
            <a:r>
              <a:rPr kumimoji="1" lang="zh-CN" altLang="en-US" sz="6000" dirty="0" smtClean="0">
                <a:solidFill>
                  <a:schemeClr val="bg1"/>
                </a:solidFill>
              </a:rPr>
              <a:t> </a:t>
            </a:r>
            <a:r>
              <a:rPr kumimoji="1" lang="en-US" altLang="zh-CN" sz="6000" dirty="0" smtClean="0">
                <a:solidFill>
                  <a:schemeClr val="bg1"/>
                </a:solidFill>
              </a:rPr>
              <a:t>Platforms</a:t>
            </a:r>
            <a:r>
              <a:rPr kumimoji="1" lang="zh-CN" altLang="en-US" sz="6000" dirty="0" smtClean="0">
                <a:solidFill>
                  <a:schemeClr val="bg1"/>
                </a:solidFill>
              </a:rPr>
              <a:t> </a:t>
            </a:r>
            <a:r>
              <a:rPr kumimoji="1" lang="en-US" altLang="zh-CN" sz="6000" dirty="0" smtClean="0">
                <a:solidFill>
                  <a:schemeClr val="bg1"/>
                </a:solidFill>
              </a:rPr>
              <a:t>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51" name="文本框 50"/>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对象将会在你的算法的所有其他的方法之间进行传递以方便你可以拿取到。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576803581"/>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2308522">
                  <a:extLst>
                    <a:ext uri="{9D8B030D-6E8A-4147-A177-3AD203B41FA5}">
                      <a16:colId xmlns:a16="http://schemas.microsoft.com/office/drawing/2014/main" xmlns=""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策略引擎基本函数</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数据的更新会自动触发该方法的调用。策略具体逻辑可在该方法内实现，包括交易信号的产生、订单的创建等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a:solidFill>
                  <a:schemeClr val="bg1"/>
                </a:solidFill>
                <a:latin typeface="Yuanti SC Light" charset="-122"/>
                <a:ea typeface="Yuanti SC Light" charset="-122"/>
                <a:cs typeface="Yuanti SC Light" charset="-122"/>
              </a:rPr>
              <a:t>bar_dict</a:t>
            </a:r>
            <a:r>
              <a:rPr lang="zh-CN" altLang="en-US" sz="1600" dirty="0">
                <a:solidFill>
                  <a:schemeClr val="bg1"/>
                </a:solidFill>
                <a:latin typeface="Yuanti SC Light" charset="-122"/>
                <a:ea typeface="Yuanti SC Light" charset="-122"/>
                <a:cs typeface="Yuanti SC Light" charset="-122"/>
              </a:rPr>
              <a:t>的日期的收盘价加滑点的影响</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不足，无法完成落单</a:t>
            </a: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落单量不足一手，无法完成落单</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，无法完成落单</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停牌日无法进行交易</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571043684"/>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非强制，可选择实现的函数。每天在市场开始前会被调用。不可以在这个函数中发送订单（即不可以调用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95887565"/>
              </p:ext>
            </p:extLst>
          </p:nvPr>
        </p:nvGraphicFramePr>
        <p:xfrm>
          <a:off x="486173" y="325339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卖单，最常见的落单方式之一。如有需要落单类型当做一个参量传入，如果忽略掉落单类型，那么默认是市价单（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86446540"/>
              </p:ext>
            </p:extLst>
          </p:nvPr>
        </p:nvGraphicFramePr>
        <p:xfrm>
          <a:off x="486173" y="325339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787802717"/>
              </p:ext>
            </p:extLst>
          </p:nvPr>
        </p:nvGraphicFramePr>
        <p:xfrm>
          <a:off x="486173" y="478733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卖单。如有需要落单类型当做一个参量传入，如果忽略掉落单类型，那么默认是市价单（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25339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779461663"/>
              </p:ext>
            </p:extLst>
          </p:nvPr>
        </p:nvGraphicFramePr>
        <p:xfrm>
          <a:off x="486173" y="464818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使用想要花费的金钱买入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卖出股票，而不是买入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卖出想要的股数，正数代表买入，负数代表卖出。股票的股数总是会被调整成对应的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股）。当您提交一个卖单时，该方法代表的意义是您希望通过卖出该股票套现的金额。如果金额超出了您所持有股票的价值，那么您将卖出所有股票。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拿到对应的订单信息，不过这个订单信息会在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a:solidFill>
                  <a:schemeClr val="bg1"/>
                </a:solidFill>
                <a:latin typeface="Yuanti SC Light" charset="-122"/>
                <a:ea typeface="Yuanti SC Light" charset="-122"/>
                <a:cs typeface="Yuanti SC Light" charset="-122"/>
              </a:rPr>
              <a:t>3</a:t>
            </a:r>
            <a:r>
              <a:rPr kumimoji="1" lang="en-US" altLang="zh-CN" sz="5400" dirty="0" smtClean="0">
                <a:solidFill>
                  <a:schemeClr val="bg1"/>
                </a:solidFill>
                <a:latin typeface="Yuanti SC Light" charset="-122"/>
                <a:ea typeface="Yuanti SC Light" charset="-122"/>
                <a:cs typeface="Yuanti SC Light" charset="-122"/>
              </a:rPr>
              <a:t>.</a:t>
            </a:r>
            <a:r>
              <a:rPr kumimoji="1" lang="zh-CN" altLang="en-US" sz="5400" dirty="0" smtClean="0">
                <a:solidFill>
                  <a:schemeClr val="bg1"/>
                </a:solidFill>
                <a:latin typeface="Yuanti SC Light" charset="-122"/>
                <a:ea typeface="Yuanti SC Light" charset="-122"/>
                <a:cs typeface="Yuanti SC Light" charset="-122"/>
              </a:rPr>
              <a:t> 聚宽研究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368999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a:solidFill>
                  <a:schemeClr val="bg1"/>
                </a:solidFill>
                <a:latin typeface="Yuanti SC Light" charset="-122"/>
                <a:ea typeface="Yuanti SC Light" charset="-122"/>
                <a:cs typeface="Yuanti SC Light" charset="-122"/>
              </a:rPr>
              <a:t>3</a:t>
            </a:r>
            <a:r>
              <a:rPr kumimoji="1" lang="en-US" altLang="zh-CN" sz="5400" dirty="0" smtClean="0">
                <a:solidFill>
                  <a:schemeClr val="bg1"/>
                </a:solidFill>
                <a:latin typeface="Yuanti SC Light" charset="-122"/>
                <a:ea typeface="Yuanti SC Light" charset="-122"/>
                <a:cs typeface="Yuanti SC Light" charset="-122"/>
              </a:rPr>
              <a:t>.</a:t>
            </a:r>
            <a:r>
              <a:rPr kumimoji="1" lang="zh-CN" altLang="en-US" sz="5400" dirty="0" smtClean="0">
                <a:solidFill>
                  <a:schemeClr val="bg1"/>
                </a:solidFill>
                <a:latin typeface="Yuanti SC Light" charset="-122"/>
                <a:ea typeface="Yuanti SC Light" charset="-122"/>
                <a:cs typeface="Yuanti SC Light" charset="-122"/>
              </a:rPr>
              <a:t> 聚宽研究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3</a:t>
            </a:r>
            <a:r>
              <a:rPr lang="en-US" altLang="zh-CN" sz="2400" dirty="0" smtClean="0">
                <a:solidFill>
                  <a:srgbClr val="EAAF07">
                    <a:alpha val="99000"/>
                  </a:srgbClr>
                </a:solidFill>
                <a:latin typeface="Yuanti SC" charset="-122"/>
                <a:ea typeface="Yuanti SC" charset="-122"/>
                <a:cs typeface="Yuanti SC" charset="-122"/>
              </a:rPr>
              <a:t>.1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3</a:t>
            </a:r>
            <a:r>
              <a:rPr lang="en-US" altLang="zh-CN" sz="2400" dirty="0" smtClean="0">
                <a:solidFill>
                  <a:srgbClr val="EAAF07">
                    <a:alpha val="99000"/>
                  </a:srgbClr>
                </a:solidFill>
                <a:latin typeface="Yuanti SC" charset="-122"/>
                <a:ea typeface="Yuanti SC" charset="-122"/>
                <a:cs typeface="Yuanti SC" charset="-122"/>
              </a:rPr>
              <a:t>.2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3</a:t>
            </a:r>
            <a:r>
              <a:rPr lang="en-US" altLang="zh-CN" sz="2400" dirty="0" smtClean="0">
                <a:solidFill>
                  <a:srgbClr val="EAAF07">
                    <a:alpha val="99000"/>
                  </a:srgbClr>
                </a:solidFill>
                <a:latin typeface="Yuanti SC" charset="-122"/>
                <a:ea typeface="Yuanti SC" charset="-122"/>
                <a:cs typeface="Yuanti SC" charset="-122"/>
              </a:rPr>
              <a:t>.3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3</a:t>
            </a:r>
            <a:r>
              <a:rPr lang="en-US" altLang="zh-CN" sz="2400" dirty="0" smtClean="0">
                <a:solidFill>
                  <a:srgbClr val="EAAF07">
                    <a:alpha val="99000"/>
                  </a:srgbClr>
                </a:solidFill>
                <a:latin typeface="Yuanti SC" charset="-122"/>
                <a:ea typeface="Yuanti SC" charset="-122"/>
                <a:cs typeface="Yuanti SC" charset="-122"/>
              </a:rPr>
              <a:t>.4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3</a:t>
            </a:r>
            <a:r>
              <a:rPr lang="en-US" altLang="zh-CN" sz="2400" dirty="0" smtClean="0">
                <a:solidFill>
                  <a:srgbClr val="EAAF07">
                    <a:alpha val="99000"/>
                  </a:srgbClr>
                </a:solidFill>
                <a:latin typeface="Yuanti SC" charset="-122"/>
                <a:ea typeface="Yuanti SC" charset="-122"/>
                <a:cs typeface="Yuanti SC" charset="-122"/>
              </a:rPr>
              <a:t>.5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51" name="文本框 50"/>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502924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3</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01513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19" name="文本框 18"/>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203046"/>
            <a:ext cx="621644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米筐研究</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聚宽研究</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优矿研究</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5.</a:t>
            </a:r>
            <a:r>
              <a:rPr lang="zh-CN" altLang="en-US" sz="2400" dirty="0" smtClean="0">
                <a:solidFill>
                  <a:srgbClr val="4B89F0">
                    <a:alpha val="99000"/>
                  </a:srgbClr>
                </a:solidFill>
                <a:latin typeface="Yuanti SC" charset="-122"/>
                <a:ea typeface="Yuanti SC" charset="-122"/>
                <a:cs typeface="Yuanti SC" charset="-122"/>
              </a:rPr>
              <a:t> 交叉对比</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323439"/>
          </a:xfrm>
          <a:prstGeom prst="rect">
            <a:avLst/>
          </a:prstGeom>
        </p:spPr>
        <p:txBody>
          <a:bodyPr wrap="square">
            <a:spAutoFit/>
          </a:bodyPr>
          <a:lstStyle/>
          <a:p>
            <a:r>
              <a:rPr lang="en-US" altLang="zh-CN" sz="2800" dirty="0">
                <a:solidFill>
                  <a:schemeClr val="bg1"/>
                </a:solidFill>
                <a:latin typeface="Yuanti SC" charset="-122"/>
                <a:ea typeface="Yuanti SC" charset="-122"/>
                <a:cs typeface="Yuanti SC" charset="-122"/>
              </a:rPr>
              <a:t>3</a:t>
            </a:r>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xxx</a:t>
            </a:r>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213866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a:solidFill>
                  <a:schemeClr val="bg1"/>
                </a:solidFill>
                <a:latin typeface="Yuanti SC Light" charset="-122"/>
                <a:ea typeface="Yuanti SC Light" charset="-122"/>
                <a:cs typeface="Yuanti SC Light" charset="-122"/>
              </a:rPr>
              <a:t>4</a:t>
            </a:r>
            <a:r>
              <a:rPr kumimoji="1" lang="en-US" altLang="zh-CN" sz="5400" dirty="0" smtClean="0">
                <a:solidFill>
                  <a:schemeClr val="bg1"/>
                </a:solidFill>
                <a:latin typeface="Yuanti SC Light" charset="-122"/>
                <a:ea typeface="Yuanti SC Light" charset="-122"/>
                <a:cs typeface="Yuanti SC Light" charset="-122"/>
              </a:rPr>
              <a:t>.</a:t>
            </a:r>
            <a:r>
              <a:rPr kumimoji="1" lang="zh-CN" altLang="en-US" sz="5400" dirty="0" smtClean="0">
                <a:solidFill>
                  <a:schemeClr val="bg1"/>
                </a:solidFill>
                <a:latin typeface="Yuanti SC Light" charset="-122"/>
                <a:ea typeface="Yuanti SC Light" charset="-122"/>
                <a:cs typeface="Yuanti SC Light" charset="-122"/>
              </a:rPr>
              <a:t> 优矿研究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87757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a:solidFill>
                  <a:schemeClr val="bg1"/>
                </a:solidFill>
                <a:latin typeface="Yuanti SC Light" charset="-122"/>
                <a:ea typeface="Yuanti SC Light" charset="-122"/>
                <a:cs typeface="Yuanti SC Light" charset="-122"/>
              </a:rPr>
              <a:t>4</a:t>
            </a:r>
            <a:r>
              <a:rPr kumimoji="1" lang="en-US" altLang="zh-CN" sz="5400" dirty="0" smtClean="0">
                <a:solidFill>
                  <a:schemeClr val="bg1"/>
                </a:solidFill>
                <a:latin typeface="Yuanti SC Light" charset="-122"/>
                <a:ea typeface="Yuanti SC Light" charset="-122"/>
                <a:cs typeface="Yuanti SC Light" charset="-122"/>
              </a:rPr>
              <a:t>.</a:t>
            </a:r>
            <a:r>
              <a:rPr kumimoji="1" lang="zh-CN" altLang="en-US" sz="5400" dirty="0" smtClean="0">
                <a:solidFill>
                  <a:schemeClr val="bg1"/>
                </a:solidFill>
                <a:latin typeface="Yuanti SC Light" charset="-122"/>
                <a:ea typeface="Yuanti SC Light" charset="-122"/>
                <a:cs typeface="Yuanti SC Light" charset="-122"/>
              </a:rPr>
              <a:t> 优矿研究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4</a:t>
            </a:r>
            <a:r>
              <a:rPr lang="en-US" altLang="zh-CN" sz="2400" dirty="0" smtClean="0">
                <a:solidFill>
                  <a:srgbClr val="EAAF07">
                    <a:alpha val="99000"/>
                  </a:srgbClr>
                </a:solidFill>
                <a:latin typeface="Yuanti SC" charset="-122"/>
                <a:ea typeface="Yuanti SC" charset="-122"/>
                <a:cs typeface="Yuanti SC" charset="-122"/>
              </a:rPr>
              <a:t>.1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4</a:t>
            </a:r>
            <a:r>
              <a:rPr lang="en-US" altLang="zh-CN" sz="2400" dirty="0" smtClean="0">
                <a:solidFill>
                  <a:srgbClr val="EAAF07">
                    <a:alpha val="99000"/>
                  </a:srgbClr>
                </a:solidFill>
                <a:latin typeface="Yuanti SC" charset="-122"/>
                <a:ea typeface="Yuanti SC" charset="-122"/>
                <a:cs typeface="Yuanti SC" charset="-122"/>
              </a:rPr>
              <a:t>.2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4</a:t>
            </a:r>
            <a:r>
              <a:rPr lang="en-US" altLang="zh-CN" sz="2400" dirty="0" smtClean="0">
                <a:solidFill>
                  <a:srgbClr val="EAAF07">
                    <a:alpha val="99000"/>
                  </a:srgbClr>
                </a:solidFill>
                <a:latin typeface="Yuanti SC" charset="-122"/>
                <a:ea typeface="Yuanti SC" charset="-122"/>
                <a:cs typeface="Yuanti SC" charset="-122"/>
              </a:rPr>
              <a:t>.3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4</a:t>
            </a:r>
            <a:r>
              <a:rPr lang="en-US" altLang="zh-CN" sz="2400" dirty="0" smtClean="0">
                <a:solidFill>
                  <a:srgbClr val="EAAF07">
                    <a:alpha val="99000"/>
                  </a:srgbClr>
                </a:solidFill>
                <a:latin typeface="Yuanti SC" charset="-122"/>
                <a:ea typeface="Yuanti SC" charset="-122"/>
                <a:cs typeface="Yuanti SC" charset="-122"/>
              </a:rPr>
              <a:t>.4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a:solidFill>
                  <a:srgbClr val="EAAF07">
                    <a:alpha val="99000"/>
                  </a:srgbClr>
                </a:solidFill>
                <a:latin typeface="Yuanti SC" charset="-122"/>
                <a:ea typeface="Yuanti SC" charset="-122"/>
                <a:cs typeface="Yuanti SC" charset="-122"/>
              </a:rPr>
              <a:t>4</a:t>
            </a:r>
            <a:r>
              <a:rPr lang="en-US" altLang="zh-CN" sz="2400" dirty="0" smtClean="0">
                <a:solidFill>
                  <a:srgbClr val="EAAF07">
                    <a:alpha val="99000"/>
                  </a:srgbClr>
                </a:solidFill>
                <a:latin typeface="Yuanti SC" charset="-122"/>
                <a:ea typeface="Yuanti SC" charset="-122"/>
                <a:cs typeface="Yuanti SC" charset="-122"/>
              </a:rPr>
              <a:t>.5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51" name="文本框 50"/>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087027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4</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68506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323439"/>
          </a:xfrm>
          <a:prstGeom prst="rect">
            <a:avLst/>
          </a:prstGeom>
        </p:spPr>
        <p:txBody>
          <a:bodyPr wrap="square">
            <a:spAutoFit/>
          </a:bodyPr>
          <a:lstStyle/>
          <a:p>
            <a:r>
              <a:rPr lang="en-US" altLang="zh-CN" sz="2800" dirty="0">
                <a:solidFill>
                  <a:schemeClr val="bg1"/>
                </a:solidFill>
                <a:latin typeface="Yuanti SC" charset="-122"/>
                <a:ea typeface="Yuanti SC" charset="-122"/>
                <a:cs typeface="Yuanti SC" charset="-122"/>
              </a:rPr>
              <a:t>4</a:t>
            </a:r>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xxx</a:t>
            </a:r>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068526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5.</a:t>
            </a:r>
            <a:r>
              <a:rPr kumimoji="1" lang="zh-CN" altLang="en-US" sz="5400" dirty="0" smtClean="0">
                <a:solidFill>
                  <a:schemeClr val="bg1"/>
                </a:solidFill>
                <a:latin typeface="Yuanti SC Light" charset="-122"/>
                <a:ea typeface="Yuanti SC Light" charset="-122"/>
                <a:cs typeface="Yuanti SC Light" charset="-122"/>
              </a:rPr>
              <a:t> 交叉对比</a:t>
            </a:r>
            <a:endParaRPr kumimoji="1" lang="zh-CN" altLang="en-US" sz="5400" dirty="0">
              <a:solidFill>
                <a:schemeClr val="bg1"/>
              </a:solidFill>
              <a:latin typeface="Yuanti SC Light" charset="-122"/>
              <a:ea typeface="Yuanti SC Light" charset="-122"/>
              <a:cs typeface="Yuanti SC Light" charset="-122"/>
            </a:endParaRPr>
          </a:p>
        </p:txBody>
      </p:sp>
      <p:sp>
        <p:nvSpPr>
          <p:cNvPr id="10" name="Freeform 17"/>
          <p:cNvSpPr>
            <a:spLocks noEditPoints="1"/>
          </p:cNvSpPr>
          <p:nvPr/>
        </p:nvSpPr>
        <p:spPr bwMode="black">
          <a:xfrm>
            <a:off x="485781" y="2891924"/>
            <a:ext cx="880687" cy="107415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35" tIns="30867" rIns="61735" bIns="30867"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solidFill>
                <a:srgbClr val="FFFFFF"/>
              </a:solidFill>
              <a:latin typeface="Segoe UI"/>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65806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5.</a:t>
            </a:r>
            <a:r>
              <a:rPr kumimoji="1" lang="zh-CN" altLang="en-US" sz="5400" dirty="0" smtClean="0">
                <a:solidFill>
                  <a:schemeClr val="bg1"/>
                </a:solidFill>
                <a:latin typeface="Yuanti SC Light" charset="-122"/>
                <a:ea typeface="Yuanti SC Light" charset="-122"/>
                <a:cs typeface="Yuanti SC Light" charset="-122"/>
              </a:rPr>
              <a:t> 交叉对比</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7" y="3160460"/>
            <a:ext cx="6395348"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00B050">
                    <a:alpha val="99000"/>
                  </a:srgbClr>
                </a:solidFill>
                <a:latin typeface="Yuanti SC" charset="-122"/>
                <a:ea typeface="Yuanti SC" charset="-122"/>
                <a:cs typeface="Yuanti SC" charset="-122"/>
              </a:rPr>
              <a:t>5.1</a:t>
            </a:r>
            <a:r>
              <a:rPr lang="zh-CN" altLang="en-US" sz="2400" dirty="0" smtClean="0">
                <a:solidFill>
                  <a:srgbClr val="00B050">
                    <a:alpha val="99000"/>
                  </a:srgbClr>
                </a:solidFill>
                <a:latin typeface="Yuanti SC" charset="-122"/>
                <a:ea typeface="Yuanti SC" charset="-122"/>
                <a:cs typeface="Yuanti SC" charset="-122"/>
              </a:rPr>
              <a:t> </a:t>
            </a:r>
            <a:r>
              <a:rPr lang="en-US" altLang="zh-CN" sz="2400" dirty="0" smtClean="0">
                <a:solidFill>
                  <a:srgbClr val="00B050">
                    <a:alpha val="99000"/>
                  </a:srgbClr>
                </a:solidFill>
                <a:latin typeface="Yuanti SC" charset="-122"/>
                <a:ea typeface="Yuanti SC" charset="-122"/>
                <a:cs typeface="Yuanti SC" charset="-122"/>
              </a:rPr>
              <a:t>API</a:t>
            </a:r>
            <a:r>
              <a:rPr lang="zh-CN" altLang="en-US" sz="2400" dirty="0" smtClean="0">
                <a:solidFill>
                  <a:srgbClr val="00B050">
                    <a:alpha val="99000"/>
                  </a:srgbClr>
                </a:solidFill>
                <a:latin typeface="Yuanti SC" charset="-122"/>
                <a:ea typeface="Yuanti SC" charset="-122"/>
                <a:cs typeface="Yuanti SC" charset="-122"/>
              </a:rPr>
              <a:t>对比</a:t>
            </a:r>
            <a:endParaRPr lang="zh-CN" altLang="en-US" sz="2400" dirty="0">
              <a:solidFill>
                <a:srgbClr val="00B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00B050">
                    <a:alpha val="99000"/>
                  </a:srgbClr>
                </a:solidFill>
                <a:latin typeface="Yuanti SC" charset="-122"/>
                <a:ea typeface="Yuanti SC" charset="-122"/>
                <a:cs typeface="Yuanti SC" charset="-122"/>
              </a:rPr>
              <a:t>5.2</a:t>
            </a:r>
            <a:r>
              <a:rPr lang="zh-CN" altLang="en-US" sz="2400" dirty="0" smtClean="0">
                <a:solidFill>
                  <a:srgbClr val="00B050">
                    <a:alpha val="99000"/>
                  </a:srgbClr>
                </a:solidFill>
                <a:latin typeface="Yuanti SC" charset="-122"/>
                <a:ea typeface="Yuanti SC" charset="-122"/>
                <a:cs typeface="Yuanti SC" charset="-122"/>
              </a:rPr>
              <a:t> 数据对比</a:t>
            </a:r>
            <a:endParaRPr lang="zh-CN" altLang="en-US" sz="2400" dirty="0">
              <a:solidFill>
                <a:srgbClr val="00B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00B050">
                    <a:alpha val="99000"/>
                  </a:srgbClr>
                </a:solidFill>
                <a:latin typeface="Yuanti SC" charset="-122"/>
                <a:ea typeface="Yuanti SC" charset="-122"/>
                <a:cs typeface="Yuanti SC" charset="-122"/>
              </a:rPr>
              <a:t>5.3</a:t>
            </a:r>
            <a:r>
              <a:rPr lang="zh-CN" altLang="en-US" sz="2400" dirty="0" smtClean="0">
                <a:solidFill>
                  <a:srgbClr val="00B050">
                    <a:alpha val="99000"/>
                  </a:srgbClr>
                </a:solidFill>
                <a:latin typeface="Yuanti SC" charset="-122"/>
                <a:ea typeface="Yuanti SC" charset="-122"/>
                <a:cs typeface="Yuanti SC" charset="-122"/>
              </a:rPr>
              <a:t> 框架对比</a:t>
            </a:r>
            <a:endParaRPr lang="zh-CN" altLang="en-US" sz="2400" dirty="0">
              <a:solidFill>
                <a:srgbClr val="00B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00B050">
                    <a:alpha val="99000"/>
                  </a:srgbClr>
                </a:solidFill>
                <a:latin typeface="Yuanti SC" charset="-122"/>
                <a:ea typeface="Yuanti SC" charset="-122"/>
                <a:cs typeface="Yuanti SC" charset="-122"/>
              </a:rPr>
              <a:t>5.4</a:t>
            </a:r>
            <a:r>
              <a:rPr lang="zh-CN" altLang="en-US" sz="2400" dirty="0" smtClean="0">
                <a:solidFill>
                  <a:srgbClr val="00B050">
                    <a:alpha val="99000"/>
                  </a:srgbClr>
                </a:solidFill>
                <a:latin typeface="Yuanti SC" charset="-122"/>
                <a:ea typeface="Yuanti SC" charset="-122"/>
                <a:cs typeface="Yuanti SC" charset="-122"/>
              </a:rPr>
              <a:t> 其他对比</a:t>
            </a:r>
            <a:endParaRPr lang="zh-CN" altLang="en-US" sz="2400" dirty="0">
              <a:solidFill>
                <a:srgbClr val="00B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00B050">
                    <a:alpha val="99000"/>
                  </a:srgbClr>
                </a:solidFill>
                <a:latin typeface="Yuanti SC" charset="-122"/>
                <a:ea typeface="Yuanti SC" charset="-122"/>
                <a:cs typeface="Yuanti SC" charset="-122"/>
              </a:rPr>
              <a:t>5.5</a:t>
            </a:r>
            <a:r>
              <a:rPr lang="zh-CN" altLang="en-US" sz="2400" dirty="0" smtClean="0">
                <a:solidFill>
                  <a:srgbClr val="00B050">
                    <a:alpha val="99000"/>
                  </a:srgbClr>
                </a:solidFill>
                <a:latin typeface="Yuanti SC" charset="-122"/>
                <a:ea typeface="Yuanti SC" charset="-122"/>
                <a:cs typeface="Yuanti SC" charset="-122"/>
              </a:rPr>
              <a:t> 总结</a:t>
            </a:r>
            <a:endParaRPr lang="zh-CN" altLang="en-US" sz="2400" dirty="0">
              <a:solidFill>
                <a:srgbClr val="00B050">
                  <a:alpha val="99000"/>
                </a:srgbClr>
              </a:solidFill>
              <a:latin typeface="Yuanti SC" charset="-122"/>
              <a:ea typeface="Yuanti SC" charset="-122"/>
              <a:cs typeface="Yuanti SC" charset="-122"/>
            </a:endParaRPr>
          </a:p>
        </p:txBody>
      </p:sp>
      <p:sp>
        <p:nvSpPr>
          <p:cNvPr id="47" name="Freeform 17"/>
          <p:cNvSpPr>
            <a:spLocks noEditPoints="1"/>
          </p:cNvSpPr>
          <p:nvPr/>
        </p:nvSpPr>
        <p:spPr bwMode="black">
          <a:xfrm>
            <a:off x="2080979" y="3595216"/>
            <a:ext cx="880687" cy="107415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35" tIns="30867" rIns="61735" bIns="30867"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solidFill>
                <a:srgbClr val="FFFFFF"/>
              </a:solidFill>
              <a:latin typeface="Segoe UI"/>
            </a:endParaRPr>
          </a:p>
        </p:txBody>
      </p:sp>
      <p:sp>
        <p:nvSpPr>
          <p:cNvPr id="14" name="文本框 13"/>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21" name="文本框 20"/>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2052540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5</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对比</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840502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32343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5.1.1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xxx</a:t>
            </a:r>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61212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277476" y="1794929"/>
            <a:ext cx="2608724" cy="307777"/>
          </a:xfrm>
          <a:prstGeom prst="rect">
            <a:avLst/>
          </a:prstGeom>
          <a:noFill/>
        </p:spPr>
        <p:txBody>
          <a:bodyPr wrap="square" rtlCol="0">
            <a:spAutoFit/>
          </a:bodyPr>
          <a:lstStyle/>
          <a:p>
            <a:r>
              <a:rPr kumimoji="1" lang="en-US" altLang="zh-CN" sz="1400" dirty="0" smtClean="0">
                <a:solidFill>
                  <a:srgbClr val="0070C0"/>
                </a:solidFill>
              </a:rPr>
              <a:t>Public</a:t>
            </a:r>
            <a:r>
              <a:rPr kumimoji="1" lang="zh-CN" altLang="en-US" sz="1400" dirty="0" smtClean="0">
                <a:solidFill>
                  <a:srgbClr val="0070C0"/>
                </a:solidFill>
              </a:rPr>
              <a:t> </a:t>
            </a:r>
            <a:r>
              <a:rPr kumimoji="1" lang="en-US" altLang="zh-CN" sz="1400" dirty="0" smtClean="0">
                <a:solidFill>
                  <a:srgbClr val="0070C0"/>
                </a:solidFill>
              </a:rPr>
              <a:t>Quant</a:t>
            </a:r>
            <a:r>
              <a:rPr kumimoji="1" lang="zh-CN" altLang="en-US" sz="1400" dirty="0" smtClean="0">
                <a:solidFill>
                  <a:srgbClr val="0070C0"/>
                </a:solidFill>
              </a:rPr>
              <a:t> </a:t>
            </a:r>
            <a:r>
              <a:rPr kumimoji="1" lang="en-US" altLang="zh-CN" sz="1400" dirty="0" smtClean="0">
                <a:solidFill>
                  <a:srgbClr val="0070C0"/>
                </a:solidFill>
              </a:rPr>
              <a:t>Platforms</a:t>
            </a:r>
            <a:r>
              <a:rPr kumimoji="1" lang="zh-CN" altLang="en-US" sz="1400" dirty="0" smtClean="0">
                <a:solidFill>
                  <a:srgbClr val="0070C0"/>
                </a:solidFill>
              </a:rPr>
              <a:t> </a:t>
            </a:r>
            <a:r>
              <a:rPr kumimoji="1" lang="en-US" altLang="zh-CN" sz="1400" dirty="0" smtClean="0">
                <a:solidFill>
                  <a:srgbClr val="0070C0"/>
                </a:solidFill>
              </a:rPr>
              <a:t>Research</a:t>
            </a:r>
            <a:endParaRPr kumimoji="1" lang="zh-CN" altLang="en-US" sz="1400" dirty="0">
              <a:solidFill>
                <a:srgbClr val="0070C0"/>
              </a:solidFill>
            </a:endParaRPr>
          </a:p>
        </p:txBody>
      </p:sp>
      <p:sp>
        <p:nvSpPr>
          <p:cNvPr id="22" name="文本框 21"/>
          <p:cNvSpPr txBox="1"/>
          <p:nvPr/>
        </p:nvSpPr>
        <p:spPr>
          <a:xfrm>
            <a:off x="1285116" y="1456818"/>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初步选定了</a:t>
            </a:r>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个平台：</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米筐（</a:t>
            </a:r>
            <a:r>
              <a:rPr lang="en-US" altLang="zh-CN" sz="1600" dirty="0" smtClean="0">
                <a:solidFill>
                  <a:schemeClr val="bg1"/>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www.ricequant.com</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）、聚宽（</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www.joinquant.com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）、优矿（</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uqer.io</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米筐开源了</a:t>
            </a:r>
            <a:r>
              <a:rPr lang="en-US" altLang="zh-CN" sz="1600" dirty="0" smtClean="0">
                <a:solidFill>
                  <a:schemeClr val="bg1"/>
                </a:solidFill>
                <a:latin typeface="Yuanti SC Light" charset="-122"/>
                <a:ea typeface="Yuanti SC Light" charset="-122"/>
                <a:cs typeface="Yuanti SC Light" charset="-122"/>
              </a:rPr>
              <a:t>day</a:t>
            </a:r>
            <a:r>
              <a:rPr lang="zh-CN" altLang="en-US" sz="1600" dirty="0" smtClean="0">
                <a:solidFill>
                  <a:schemeClr val="bg1"/>
                </a:solidFill>
                <a:latin typeface="Yuanti SC Light" charset="-122"/>
                <a:ea typeface="Yuanti SC Light" charset="-122"/>
                <a:cs typeface="Yuanti SC Light" charset="-122"/>
              </a:rPr>
              <a:t>级的策略模拟回测代码框架</a:t>
            </a:r>
            <a:r>
              <a:rPr lang="en-US" altLang="zh-CN" sz="1600" dirty="0" smtClean="0">
                <a:solidFill>
                  <a:srgbClr val="FFFF00"/>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），这个框架我们已经集成到</a:t>
            </a:r>
            <a:r>
              <a:rPr lang="en-US" altLang="zh-CN" sz="1600" dirty="0" smtClean="0">
                <a:solidFill>
                  <a:schemeClr val="bg1"/>
                </a:solidFill>
                <a:latin typeface="Yuanti SC Light" charset="-122"/>
                <a:ea typeface="Yuanti SC Light" charset="-122"/>
                <a:cs typeface="Yuanti SC Light" charset="-122"/>
              </a:rPr>
              <a:t>Stellar0.1</a:t>
            </a:r>
            <a:r>
              <a:rPr lang="zh-CN" altLang="en-US" sz="1600" dirty="0" smtClean="0">
                <a:solidFill>
                  <a:schemeClr val="bg1"/>
                </a:solidFill>
                <a:latin typeface="Yuanti SC Light" charset="-122"/>
                <a:ea typeface="Yuanti SC Light" charset="-122"/>
                <a:cs typeface="Yuanti SC Light" charset="-122"/>
              </a:rPr>
              <a:t>中，并以此为基础重写了一个自己的回测模拟框架</a:t>
            </a:r>
            <a:r>
              <a:rPr lang="en-US" altLang="zh-CN" sz="1600" dirty="0" smtClean="0">
                <a:solidFill>
                  <a:srgbClr val="FFFF00"/>
                </a:solidFill>
                <a:latin typeface="Yuanti SC Light" charset="-122"/>
                <a:ea typeface="Yuanti SC Light" charset="-122"/>
                <a:cs typeface="Yuanti SC Light" charset="-122"/>
              </a:rPr>
              <a:t>Comet</a:t>
            </a:r>
            <a:r>
              <a:rPr lang="zh-CN" altLang="en-US" sz="1600" dirty="0" smtClean="0">
                <a:solidFill>
                  <a:schemeClr val="bg1"/>
                </a:solidFill>
                <a:latin typeface="Yuanti SC Light" charset="-122"/>
                <a:ea typeface="Yuanti SC Light" charset="-122"/>
                <a:cs typeface="Yuanti SC Light" charset="-122"/>
              </a:rPr>
              <a:t>。但</a:t>
            </a:r>
            <a:r>
              <a:rPr lang="en-US" altLang="zh-CN" sz="1600" dirty="0" smtClean="0">
                <a:solidFill>
                  <a:srgbClr val="FFFF00"/>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FFFF00"/>
                </a:solidFill>
                <a:latin typeface="Yuanti SC Light" charset="-122"/>
                <a:ea typeface="Yuanti SC Light" charset="-122"/>
                <a:cs typeface="Yuanti SC Light" charset="-122"/>
              </a:rPr>
              <a:t>Comet</a:t>
            </a:r>
            <a:r>
              <a:rPr lang="zh-CN" altLang="en-US" sz="1600" dirty="0" smtClean="0">
                <a:solidFill>
                  <a:schemeClr val="bg1"/>
                </a:solidFill>
                <a:latin typeface="Yuanti SC Light" charset="-122"/>
                <a:ea typeface="Yuanti SC Light" charset="-122"/>
                <a:cs typeface="Yuanti SC Light" charset="-122"/>
              </a:rPr>
              <a:t>都只实现了对确定的股票组合进行模拟回测，而无法根据各种条件进行选股。也就是说，</a:t>
            </a:r>
            <a:r>
              <a:rPr lang="zh-CN" altLang="en-US" sz="1600" dirty="0">
                <a:solidFill>
                  <a:srgbClr val="FFFF00"/>
                </a:solidFill>
                <a:latin typeface="Yuanti SC Light" charset="-122"/>
                <a:ea typeface="Yuanti SC Light" charset="-122"/>
                <a:cs typeface="Yuanti SC Light" charset="-122"/>
              </a:rPr>
              <a:t>实现了回测</a:t>
            </a:r>
            <a:r>
              <a:rPr lang="zh-CN" altLang="en-US" sz="1600" dirty="0" smtClean="0">
                <a:solidFill>
                  <a:srgbClr val="FFFF00"/>
                </a:solidFill>
                <a:latin typeface="Yuanti SC Light" charset="-122"/>
                <a:ea typeface="Yuanti SC Light" charset="-122"/>
                <a:cs typeface="Yuanti SC Light" charset="-122"/>
              </a:rPr>
              <a:t>策略，创建策略还未实现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接下来，我们要研究以上</a:t>
            </a:r>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个平台的所有公开信息（</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文档、使用说明、函数补全提示等所有有可能有帮助的信息），尽可能多的还原他们选股的技术实现细节。</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86287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a:t>
            </a:r>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个平台面向不同背景的量化研究爱好者</a:t>
            </a:r>
            <a:r>
              <a:rPr lang="zh-CN" altLang="en-US"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有些用户</a:t>
            </a:r>
            <a:r>
              <a:rPr lang="zh-CN" altLang="en-US" sz="1600" dirty="0" smtClean="0">
                <a:solidFill>
                  <a:schemeClr val="bg1"/>
                </a:solidFill>
                <a:latin typeface="Yuanti SC Light" charset="-122"/>
                <a:ea typeface="Yuanti SC Light" charset="-122"/>
                <a:cs typeface="Yuanti SC Light" charset="-122"/>
              </a:rPr>
              <a:t>没有编程经验，有些没有金融经验，</a:t>
            </a:r>
            <a:r>
              <a:rPr lang="zh-CN" altLang="en-US" sz="1600" dirty="0" smtClean="0">
                <a:solidFill>
                  <a:schemeClr val="bg1"/>
                </a:solidFill>
                <a:latin typeface="Yuanti SC Light" charset="-122"/>
                <a:ea typeface="Yuanti SC Light" charset="-122"/>
                <a:cs typeface="Yuanti SC Light" charset="-122"/>
              </a:rPr>
              <a:t>为了让</a:t>
            </a:r>
            <a:r>
              <a:rPr lang="zh-CN" altLang="en-US" sz="1600" dirty="0" smtClean="0">
                <a:solidFill>
                  <a:schemeClr val="bg1"/>
                </a:solidFill>
                <a:latin typeface="Yuanti SC Light" charset="-122"/>
                <a:ea typeface="Yuanti SC Light" charset="-122"/>
                <a:cs typeface="Yuanti SC Light" charset="-122"/>
              </a:rPr>
              <a:t>不同</a:t>
            </a:r>
            <a:r>
              <a:rPr lang="zh-CN" altLang="en-US" sz="1600" dirty="0" smtClean="0">
                <a:solidFill>
                  <a:schemeClr val="bg1"/>
                </a:solidFill>
                <a:latin typeface="Yuanti SC Light" charset="-122"/>
                <a:ea typeface="Yuanti SC Light" charset="-122"/>
                <a:cs typeface="Yuanti SC Light" charset="-122"/>
              </a:rPr>
              <a:t>背景</a:t>
            </a:r>
            <a:r>
              <a:rPr lang="zh-CN" altLang="en-US" sz="1600" dirty="0" smtClean="0">
                <a:solidFill>
                  <a:schemeClr val="bg1"/>
                </a:solidFill>
                <a:latin typeface="Yuanti SC Light" charset="-122"/>
                <a:ea typeface="Yuanti SC Light" charset="-122"/>
                <a:cs typeface="Yuanti SC Light" charset="-122"/>
              </a:rPr>
              <a:t>的</a:t>
            </a:r>
            <a:r>
              <a:rPr lang="zh-CN" altLang="en-US" sz="1600" dirty="0" smtClean="0">
                <a:solidFill>
                  <a:schemeClr val="bg1"/>
                </a:solidFill>
                <a:latin typeface="Yuanti SC Light" charset="-122"/>
                <a:ea typeface="Yuanti SC Light" charset="-122"/>
                <a:cs typeface="Yuanti SC Light" charset="-122"/>
              </a:rPr>
              <a:t>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a:t>
            </a:r>
            <a:r>
              <a:rPr lang="zh-CN" altLang="en-US" sz="1600" dirty="0" smtClean="0">
                <a:solidFill>
                  <a:srgbClr val="FFFF00"/>
                </a:solidFill>
                <a:latin typeface="Yuanti SC Light" charset="-122"/>
                <a:ea typeface="Yuanti SC Light" charset="-122"/>
                <a:cs typeface="Yuanti SC Light" charset="-122"/>
              </a:rPr>
              <a:t>所有公开信息和文档</a:t>
            </a:r>
            <a:r>
              <a:rPr lang="zh-CN" altLang="en-US" sz="1600" dirty="0" smtClean="0">
                <a:solidFill>
                  <a:srgbClr val="FFFF00"/>
                </a:solidFill>
                <a:latin typeface="Yuanti SC Light" charset="-122"/>
                <a:ea typeface="Yuanti SC Light" charset="-122"/>
                <a:cs typeface="Yuanti SC Light" charset="-122"/>
              </a:rPr>
              <a:t>，收集、整理、分类、汇总对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a:t>
            </a:r>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个平台的核心功能，是为用户提供一个独立运行的策略编写、回测环境。为了方便使用，策略编写环境提供了函数和属性补全的功能，所以我们第二步：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3</a:t>
            </a:r>
            <a:r>
              <a:rPr lang="zh-CN" altLang="en-US" sz="1600" dirty="0" smtClean="0">
                <a:solidFill>
                  <a:schemeClr val="bg1"/>
                </a:solidFill>
                <a:latin typeface="Yuanti SC Light" charset="-122"/>
                <a:ea typeface="Yuanti SC Light" charset="-122"/>
                <a:cs typeface="Yuanti SC Light" charset="-122"/>
              </a:rPr>
              <a:t>个平台独立研究，完整的研究每个平台以后，我们第四步：</a:t>
            </a:r>
            <a:r>
              <a:rPr lang="zh-CN" altLang="en-US" sz="1600" dirty="0" smtClean="0">
                <a:solidFill>
                  <a:srgbClr val="FFFF00"/>
                </a:solidFill>
                <a:latin typeface="Yuanti SC Light" charset="-122"/>
                <a:ea typeface="Yuanti SC Light" charset="-122"/>
                <a:cs typeface="Yuanti SC Light" charset="-122"/>
              </a:rPr>
              <a:t>对相同功能在不同平台上的实现进行交叉比对，分析优劣</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a:solidFill>
                  <a:schemeClr val="bg1"/>
                </a:solidFill>
              </a:rPr>
              <a:t>Public</a:t>
            </a:r>
            <a:r>
              <a:rPr kumimoji="1" lang="zh-CN" altLang="en-US" sz="2400" dirty="0">
                <a:solidFill>
                  <a:schemeClr val="bg1"/>
                </a:solidFill>
              </a:rPr>
              <a:t> </a:t>
            </a:r>
            <a:r>
              <a:rPr kumimoji="1" lang="en-US" altLang="zh-CN" sz="2400" dirty="0">
                <a:solidFill>
                  <a:schemeClr val="bg1"/>
                </a:solidFill>
              </a:rPr>
              <a:t>Quant</a:t>
            </a:r>
            <a:r>
              <a:rPr kumimoji="1" lang="zh-CN" altLang="en-US" sz="2400" dirty="0">
                <a:solidFill>
                  <a:schemeClr val="bg1"/>
                </a:solidFill>
              </a:rPr>
              <a:t> </a:t>
            </a:r>
            <a:r>
              <a:rPr kumimoji="1" lang="en-US" altLang="zh-CN" sz="2400" dirty="0">
                <a:solidFill>
                  <a:schemeClr val="bg1"/>
                </a:solidFill>
              </a:rPr>
              <a:t>Platforms</a:t>
            </a:r>
            <a:r>
              <a:rPr kumimoji="1" lang="zh-CN" altLang="en-US" sz="2400" dirty="0">
                <a:solidFill>
                  <a:schemeClr val="bg1"/>
                </a:solidFill>
              </a:rPr>
              <a:t> </a:t>
            </a:r>
            <a:r>
              <a:rPr kumimoji="1" lang="en-US" altLang="zh-CN" sz="2400" dirty="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7410</TotalTime>
  <Words>2400</Words>
  <Application>Microsoft Macintosh PowerPoint</Application>
  <PresentationFormat>宽屏</PresentationFormat>
  <Paragraphs>457</Paragraphs>
  <Slides>39</Slides>
  <Notes>39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1322</cp:revision>
  <dcterms:created xsi:type="dcterms:W3CDTF">2016-07-16T06:00:02Z</dcterms:created>
  <dcterms:modified xsi:type="dcterms:W3CDTF">2016-09-20T10:02:05Z</dcterms:modified>
</cp:coreProperties>
</file>