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>
        <p:scale>
          <a:sx n="73" d="100"/>
          <a:sy n="73" d="100"/>
        </p:scale>
        <p:origin x="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E6BA-C5A8-441F-9EC1-35548EAABBD6}" type="datetimeFigureOut">
              <a:rPr lang="en-GB" smtClean="0"/>
              <a:t>03/11/2020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4CB8-DB52-4345-AD31-C5EBB8638E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6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F50-3FC1-43CA-8607-DB571D6F3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42A9-449A-46AB-B605-A39D05F1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1AEB-9508-47A8-B13D-80414621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44E6-5598-4701-8C69-1DD8800E5E76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7196-C986-4E59-A6B6-CD80B522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649D-5E56-412B-A64A-CE4BF932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F110-2374-40BA-B7D1-61B955C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32301-9D14-4069-9ECD-B8B06C485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B66C-A7F3-40AD-8F07-A7DBAD37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44CCA-8AAC-4B3A-B265-71189AFE7962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DF87-50F5-47AB-AF5B-F63F21CF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4F25-EB05-4C5D-B7FD-46857F97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C7C01-B8D1-4392-8C82-0F4A8BA7F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DC8A6-64FD-4D79-8AAF-96DAA0F9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CC30-1453-4BA3-BCC5-9B800DC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867C-59D0-40BF-BAC6-4B1E91368B64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410B-8476-420A-A263-E9C08DE3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855D2-C575-402F-BD38-13314A6E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597A-40CC-400A-8CC9-26950A04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A847-DB25-499C-BDB7-7DCC40C6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8E24-4AF2-4299-A32C-FD4521E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2F61-8811-4B14-9345-28BA4F758069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CB17-A8B0-46BB-9BC6-33DEF151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D29A-229F-434A-8E45-A4C23FC8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FB6-4C58-45AD-878F-2749E17E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1760-2ABA-47FE-BFB8-9D02AA18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FD949-24D4-4F14-A207-E16B7031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E900-1D5E-4488-8280-8A51AD663B9F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725E-FC95-44D1-80BB-8F6D14C1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D0D6-1B36-4F1E-AD56-0780B7CD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03E9-4C45-4EA9-B619-F2502FBE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A89B-18AF-4B3D-A0AD-9EAE37618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9309-BE28-4B5F-BF6D-9CFC17464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23F4-F259-4193-B78F-6B7B54EE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1C15-7A35-43DD-9953-14A8C0CC4B4C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C583D-6710-42B9-A39B-2DB1E261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C05C4-F35B-45A6-B964-C7228E5E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01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D6DC-B61D-4F39-B16A-B5D8FE4C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0AF4-C155-43AA-B524-2DC7EEED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45761-6EF6-4B55-B20C-5D66D28B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ECED-0009-4A34-A514-A217C9B2D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93B11-65C4-4D64-8A7A-11C862FA3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4188D-8221-4FF1-A4C2-398E0F6E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4901-ABEA-487A-B536-CC07F0E35386}" type="datetime1">
              <a:rPr lang="en-GB" smtClean="0"/>
              <a:t>03/11/2020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22D8F-B07C-47B8-92C4-AA898C14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22AB9-9A40-4D78-BA93-2ED3853C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7873-35E8-4941-B3BF-1E536CE1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8CAF1-0014-46A8-8CE8-F9F2965A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2B3A-528B-4D2F-AA8B-E6B9915B58AD}" type="datetime1">
              <a:rPr lang="en-GB" smtClean="0"/>
              <a:t>03/11/2020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7309-59BA-4199-AC31-F7F45D66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D929C-4427-42D6-A854-9D579762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2645B-049E-4744-AD43-31024A75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A843-1FC8-4058-A56A-7192AE355B73}" type="datetime1">
              <a:rPr lang="en-GB" smtClean="0"/>
              <a:t>03/11/2020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A403B-8192-467B-88B4-D822F6C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73D1E-DAB7-49E5-B60C-3E5EDB18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2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F4F1-09E9-40EA-BEFD-E33E7D5C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88F2-F834-426C-B518-571D1722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64D3-9BEC-4E49-941D-96C8E05C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FCA8-B9C4-4E3D-A068-9C52EBEA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4CA2-97E3-467D-9EC8-8D4BF45F30C2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57C62-BFB2-4D16-AA0E-F28DB72D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8D8A5-59BD-4827-BA25-93DAEFD8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4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28E-E0C7-468F-83D5-3FE59858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7BE45-5796-40B9-B593-7B976F964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A8AA1-8951-40F8-9E83-7DFB4C20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554AF-8D90-4D49-90DF-5EFC9C10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B860-DFD4-4264-AA7A-47B3D4D4FD0A}" type="datetime1">
              <a:rPr lang="en-GB" smtClean="0"/>
              <a:t>03/11/2020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1C3E4-38C3-4262-AC10-857960E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3389F-CCFB-4F46-8895-202A3CB7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5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901A8-02AB-4148-9B7F-112A7B73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01A1-1E02-4152-9236-918971E86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E3A3-C2E5-40B9-A172-DBD2050B3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8BC7-0F42-4842-B587-637E9C55C3F8}" type="datetime1">
              <a:rPr lang="en-GB" smtClean="0"/>
              <a:t>03/11/2020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919F-F21C-4590-A7EE-322405918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C6E4-DFB7-464B-B1E7-64B0B8BF4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9D7A-27A7-4483-969C-CE652B9BE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0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7BF0-F3EF-4EB5-A81E-F328F702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Pondering upon flights costing money, understanding high profit routes and evaluating expansion feasibility.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D892-A211-4271-9408-68E28FCEF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Exploring Ways to maximize revenues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F1643-7F52-458C-AF54-1831B585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27E4-3CB2-4DD4-A84B-7F981D83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Where is the Most Money Lost? Routes from which Revenue Generation is insignificant-   </a:t>
            </a:r>
            <a:br>
              <a:rPr lang="en-GB" dirty="0"/>
            </a:b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2612-A1F5-4DF5-92D3-1F0D4F26B4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SLC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BWI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IAD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These routes when combined only contribute to only 2.37 % of total revenue and must be part ways with.                                                                                    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16274-BF49-4BBB-9B99-B59B6766C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B301A-C735-4E2B-A8FD-9C0CB92A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51D1A6-3831-4D1C-8586-33E67030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51344"/>
              </p:ext>
            </p:extLst>
          </p:nvPr>
        </p:nvGraphicFramePr>
        <p:xfrm>
          <a:off x="6305005" y="1546153"/>
          <a:ext cx="5477691" cy="4910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65">
                  <a:extLst>
                    <a:ext uri="{9D8B030D-6E8A-4147-A177-3AD203B41FA5}">
                      <a16:colId xmlns:a16="http://schemas.microsoft.com/office/drawing/2014/main" val="2400324816"/>
                    </a:ext>
                  </a:extLst>
                </a:gridCol>
                <a:gridCol w="2418702">
                  <a:extLst>
                    <a:ext uri="{9D8B030D-6E8A-4147-A177-3AD203B41FA5}">
                      <a16:colId xmlns:a16="http://schemas.microsoft.com/office/drawing/2014/main" val="3066306831"/>
                    </a:ext>
                  </a:extLst>
                </a:gridCol>
                <a:gridCol w="2276424">
                  <a:extLst>
                    <a:ext uri="{9D8B030D-6E8A-4147-A177-3AD203B41FA5}">
                      <a16:colId xmlns:a16="http://schemas.microsoft.com/office/drawing/2014/main" val="1290535413"/>
                    </a:ext>
                  </a:extLst>
                </a:gridCol>
              </a:tblGrid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Row Labels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Count of Total Revenue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Sum of Total Revenue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313737403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ORD-SLC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rgbClr val="FF0000"/>
                          </a:solidFill>
                          <a:effectLst/>
                        </a:rPr>
                        <a:t>0.41%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64589911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rgbClr val="FF0000"/>
                          </a:solidFill>
                          <a:effectLst/>
                        </a:rPr>
                        <a:t>ORD-BWI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rgbClr val="FF0000"/>
                          </a:solidFill>
                          <a:effectLst/>
                        </a:rPr>
                        <a:t>104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solidFill>
                            <a:srgbClr val="FF0000"/>
                          </a:solidFill>
                          <a:effectLst/>
                        </a:rPr>
                        <a:t>0.96%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423881855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ORD-IAD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88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1.00%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940361458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ORD-DTW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1.24%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376004274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ORD-MSP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1.33%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971292100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ORD-FLL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148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1.74%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896719168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ORD-CLT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570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2.77%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813778965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ORD-PHL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3.36%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705083489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ORD-MCO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3.47%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717391115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ORD-IAH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446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043628370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ORD-LGA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3.51%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08173883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ORD-EWR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3.54%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786854108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ORD-BOS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3.68%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521757423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ORD-DCA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4.53%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672115897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ORD-PHX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4.90%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732672318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5.32%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51584145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ORD-LAS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5.39%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61998275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ORD-DFW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5.55%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114643843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ORD-SEA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5.79%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078714071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ORD-ATL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5.97%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621177847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ORD-JFK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6.39%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924927280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ORD-DEN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7.24%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524412858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ORD-SFO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8.78%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959167171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ORD-LAX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9.63%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266961601"/>
                  </a:ext>
                </a:extLst>
              </a:tr>
              <a:tr h="181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Grand Total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9636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100.00%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81927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99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19A-B6EB-4BF7-BEDE-35C231D5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Inefficient Aircraft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64C42BD-972E-4D97-8745-BAD19C9854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5231328"/>
              </p:ext>
            </p:extLst>
          </p:nvPr>
        </p:nvGraphicFramePr>
        <p:xfrm>
          <a:off x="1419495" y="2201084"/>
          <a:ext cx="3788228" cy="18002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68858">
                  <a:extLst>
                    <a:ext uri="{9D8B030D-6E8A-4147-A177-3AD203B41FA5}">
                      <a16:colId xmlns:a16="http://schemas.microsoft.com/office/drawing/2014/main" val="1274249262"/>
                    </a:ext>
                  </a:extLst>
                </a:gridCol>
                <a:gridCol w="2619370">
                  <a:extLst>
                    <a:ext uri="{9D8B030D-6E8A-4147-A177-3AD203B41FA5}">
                      <a16:colId xmlns:a16="http://schemas.microsoft.com/office/drawing/2014/main" val="617667282"/>
                    </a:ext>
                  </a:extLst>
                </a:gridCol>
              </a:tblGrid>
              <a:tr h="42619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Row Labels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Sum of </a:t>
                      </a:r>
                      <a:r>
                        <a:rPr lang="en-GB" sz="1800" u="none" strike="noStrike" dirty="0" err="1">
                          <a:effectLst/>
                        </a:rPr>
                        <a:t>FuelCostPerMile</a:t>
                      </a:r>
                      <a:r>
                        <a:rPr lang="en-GB" sz="1800" u="none" strike="noStrike" dirty="0">
                          <a:effectLst/>
                        </a:rPr>
                        <a:t> (Dollars)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330037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A319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271.03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7734218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A320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102.37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6989857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B737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373.26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882145"/>
                  </a:ext>
                </a:extLst>
              </a:tr>
              <a:tr h="31130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Grand Total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746.66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949082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9FB4CC-619A-4C7B-A9CF-D45FED8C8D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B737 aircraft is the least efficient aircraft type in terms of fuel cost per mile and must be replaced.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it is observed, B737 is the most heavily deployed aircraft and being inefficient, is a barrier in our revenue maximization.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B718E-00C5-4D27-9FCB-556990E7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584138-000B-45AD-8FE7-C123142FE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81504"/>
              </p:ext>
            </p:extLst>
          </p:nvPr>
        </p:nvGraphicFramePr>
        <p:xfrm>
          <a:off x="1419496" y="4443911"/>
          <a:ext cx="3788227" cy="173305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58384">
                  <a:extLst>
                    <a:ext uri="{9D8B030D-6E8A-4147-A177-3AD203B41FA5}">
                      <a16:colId xmlns:a16="http://schemas.microsoft.com/office/drawing/2014/main" val="2293767175"/>
                    </a:ext>
                  </a:extLst>
                </a:gridCol>
                <a:gridCol w="2629843">
                  <a:extLst>
                    <a:ext uri="{9D8B030D-6E8A-4147-A177-3AD203B41FA5}">
                      <a16:colId xmlns:a16="http://schemas.microsoft.com/office/drawing/2014/main" val="1795266937"/>
                    </a:ext>
                  </a:extLst>
                </a:gridCol>
              </a:tblGrid>
              <a:tr h="3466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</a:rPr>
                        <a:t>Number of flights taken by aircraft type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9501"/>
                  </a:ext>
                </a:extLst>
              </a:tr>
              <a:tr h="34661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A319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3879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1228400"/>
                  </a:ext>
                </a:extLst>
              </a:tr>
              <a:tr h="34661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A320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1298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792537"/>
                  </a:ext>
                </a:extLst>
              </a:tr>
              <a:tr h="34661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B737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4459</a:t>
                      </a:r>
                      <a:endParaRPr lang="en-GB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8854727"/>
                  </a:ext>
                </a:extLst>
              </a:tr>
              <a:tr h="34661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Grand Total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9636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5619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41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4CBF-B2FD-4F27-8DFA-90A0C058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Flights with Lowest Average Ticket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427B-712A-4C9B-869F-87E8FBE7A2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MSP</a:t>
            </a:r>
            <a:r>
              <a:rPr lang="en-GB" dirty="0"/>
              <a:t>(Minneapolis-St Paul International/</a:t>
            </a:r>
            <a:r>
              <a:rPr lang="en-GB" dirty="0" err="1"/>
              <a:t>Wold</a:t>
            </a:r>
            <a:r>
              <a:rPr lang="en-GB" dirty="0"/>
              <a:t>-Chamberlain)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DTW</a:t>
            </a:r>
            <a:r>
              <a:rPr lang="en-GB" dirty="0"/>
              <a:t>(Detroit Metropolitan Wayne County)</a:t>
            </a:r>
          </a:p>
          <a:p>
            <a:endParaRPr lang="en-GB" dirty="0"/>
          </a:p>
          <a:p>
            <a:r>
              <a:rPr lang="en-GB" b="1" dirty="0"/>
              <a:t>Options can be explored to raise ticket prices for these routes.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66D9B-08D4-46E9-957D-BD68D2B212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7983857"/>
              </p:ext>
            </p:extLst>
          </p:nvPr>
        </p:nvGraphicFramePr>
        <p:xfrm>
          <a:off x="8018418" y="1927044"/>
          <a:ext cx="3335382" cy="36389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40280">
                  <a:extLst>
                    <a:ext uri="{9D8B030D-6E8A-4147-A177-3AD203B41FA5}">
                      <a16:colId xmlns:a16="http://schemas.microsoft.com/office/drawing/2014/main" val="2199116507"/>
                    </a:ext>
                  </a:extLst>
                </a:gridCol>
                <a:gridCol w="1895102">
                  <a:extLst>
                    <a:ext uri="{9D8B030D-6E8A-4147-A177-3AD203B41FA5}">
                      <a16:colId xmlns:a16="http://schemas.microsoft.com/office/drawing/2014/main" val="1309715151"/>
                    </a:ext>
                  </a:extLst>
                </a:gridCol>
              </a:tblGrid>
              <a:tr h="606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Route</a:t>
                      </a:r>
                    </a:p>
                  </a:txBody>
                  <a:tcPr marL="4736" marR="4736" marT="4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ticket price</a:t>
                      </a:r>
                    </a:p>
                  </a:txBody>
                  <a:tcPr marL="4736" marR="4736" marT="4736" marB="0" anchor="b"/>
                </a:tc>
                <a:extLst>
                  <a:ext uri="{0D108BD9-81ED-4DB2-BD59-A6C34878D82A}">
                    <a16:rowId xmlns:a16="http://schemas.microsoft.com/office/drawing/2014/main" val="2824593264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ORD-MSP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$                         115.00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extLst>
                  <a:ext uri="{0D108BD9-81ED-4DB2-BD59-A6C34878D82A}">
                    <a16:rowId xmlns:a16="http://schemas.microsoft.com/office/drawing/2014/main" val="3337995167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ORD-MSP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$                         115.00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extLst>
                  <a:ext uri="{0D108BD9-81ED-4DB2-BD59-A6C34878D82A}">
                    <a16:rowId xmlns:a16="http://schemas.microsoft.com/office/drawing/2014/main" val="3444896695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ORD-MSP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$                         115.00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extLst>
                  <a:ext uri="{0D108BD9-81ED-4DB2-BD59-A6C34878D82A}">
                    <a16:rowId xmlns:a16="http://schemas.microsoft.com/office/drawing/2014/main" val="4105337315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ORD-MSP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$                         115.00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extLst>
                  <a:ext uri="{0D108BD9-81ED-4DB2-BD59-A6C34878D82A}">
                    <a16:rowId xmlns:a16="http://schemas.microsoft.com/office/drawing/2014/main" val="1778875642"/>
                  </a:ext>
                </a:extLst>
              </a:tr>
              <a:tr h="60649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ORD-DTW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 $                         115.00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6" marR="4736" marT="4736" marB="0" anchor="b"/>
                </a:tc>
                <a:extLst>
                  <a:ext uri="{0D108BD9-81ED-4DB2-BD59-A6C34878D82A}">
                    <a16:rowId xmlns:a16="http://schemas.microsoft.com/office/drawing/2014/main" val="51775313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CF86F-7B33-4D27-B678-DD4FA82B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73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AAD0-DC14-4B52-856C-97D0F838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Most Profitable Areas- Flights with Highest Total Revenue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BDBB87-F821-4497-B938-900C9583EB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8436895"/>
              </p:ext>
            </p:extLst>
          </p:nvPr>
        </p:nvGraphicFramePr>
        <p:xfrm>
          <a:off x="838200" y="1696222"/>
          <a:ext cx="4517571" cy="4910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267">
                  <a:extLst>
                    <a:ext uri="{9D8B030D-6E8A-4147-A177-3AD203B41FA5}">
                      <a16:colId xmlns:a16="http://schemas.microsoft.com/office/drawing/2014/main" val="2969766965"/>
                    </a:ext>
                  </a:extLst>
                </a:gridCol>
                <a:gridCol w="1760429">
                  <a:extLst>
                    <a:ext uri="{9D8B030D-6E8A-4147-A177-3AD203B41FA5}">
                      <a16:colId xmlns:a16="http://schemas.microsoft.com/office/drawing/2014/main" val="3558301462"/>
                    </a:ext>
                  </a:extLst>
                </a:gridCol>
                <a:gridCol w="1656875">
                  <a:extLst>
                    <a:ext uri="{9D8B030D-6E8A-4147-A177-3AD203B41FA5}">
                      <a16:colId xmlns:a16="http://schemas.microsoft.com/office/drawing/2014/main" val="2675143761"/>
                    </a:ext>
                  </a:extLst>
                </a:gridCol>
              </a:tblGrid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Row Labels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Count of Total Revenue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Sum of Total Revenue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006234168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ORD-SLC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77177306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ORD-BWI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104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0.96%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552243538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ORD-IAD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822668356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ORD-DTW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1.24%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288669240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ORD-MSP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1.33%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85442524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ORD-FLL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1.74%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239190376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ORD-CLT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2.77%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903313262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ORD-PHL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3.36%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794297252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ORD-MCO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3.47%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111163268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ORD-IAH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794466755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ORD-LGA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3.51%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849227046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ORD-EWR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3.54%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580752082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ORD-BOS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3.68%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101767695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ORD-DCA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4.53%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036981143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ORD-PHX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4.90%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437798789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ORD-MIA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455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5.32%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184423501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ORD-LAS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5.39%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4124942309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ORD-DFW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5.55%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290129516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ORD-SEA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5.79%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104103768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ORD-ATL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762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5.97%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72258432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ORD-JFK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6.39%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562821536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rgbClr val="FF0000"/>
                          </a:solidFill>
                          <a:effectLst/>
                        </a:rPr>
                        <a:t>ORD-DEN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7.24%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159364425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solidFill>
                            <a:srgbClr val="FF0000"/>
                          </a:solidFill>
                          <a:effectLst/>
                        </a:rPr>
                        <a:t>ORD-SFO</a:t>
                      </a:r>
                      <a:endParaRPr lang="en-GB" sz="12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8.78%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725424392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ORD-LAX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699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9.63%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3416842474"/>
                  </a:ext>
                </a:extLst>
              </a:tr>
              <a:tr h="17425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Grand Total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9636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100.00%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b"/>
                </a:tc>
                <a:extLst>
                  <a:ext uri="{0D108BD9-81ED-4DB2-BD59-A6C34878D82A}">
                    <a16:rowId xmlns:a16="http://schemas.microsoft.com/office/drawing/2014/main" val="202362164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52EC1-A1D6-4E5B-823B-66143CAE7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JFK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DEN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SFO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LAX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These four routes contribute 32.03% to the total revenue.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9E3D0-81A5-4777-ADC7-C51C77DD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86EB-AE5D-4184-98FA-05F3FA72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Flights with Highest Average Ticket Price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EE9983C-DAE7-4607-B3F6-B2C5D0D449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3226693"/>
              </p:ext>
            </p:extLst>
          </p:nvPr>
        </p:nvGraphicFramePr>
        <p:xfrm>
          <a:off x="1663337" y="3429000"/>
          <a:ext cx="2972164" cy="75009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86082">
                  <a:extLst>
                    <a:ext uri="{9D8B030D-6E8A-4147-A177-3AD203B41FA5}">
                      <a16:colId xmlns:a16="http://schemas.microsoft.com/office/drawing/2014/main" val="1471079130"/>
                    </a:ext>
                  </a:extLst>
                </a:gridCol>
                <a:gridCol w="1486082">
                  <a:extLst>
                    <a:ext uri="{9D8B030D-6E8A-4147-A177-3AD203B41FA5}">
                      <a16:colId xmlns:a16="http://schemas.microsoft.com/office/drawing/2014/main" val="151419138"/>
                    </a:ext>
                  </a:extLst>
                </a:gridCol>
              </a:tblGrid>
              <a:tr h="3750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RouteID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Avg</a:t>
                      </a:r>
                      <a:r>
                        <a:rPr lang="en-GB" sz="1400" u="none" strike="noStrike" dirty="0">
                          <a:effectLst/>
                        </a:rPr>
                        <a:t> Ticket Price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810507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ORD-DCA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 $            5,500.00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75302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02F06-5C4F-42ED-89BB-7757212860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DCA</a:t>
            </a:r>
            <a:r>
              <a:rPr lang="en-GB" dirty="0"/>
              <a:t>(</a:t>
            </a:r>
            <a:r>
              <a:rPr lang="en-CA" dirty="0"/>
              <a:t>Ronald Reagan Washington National Airport) route has the highest average ticket price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CA" b="1" dirty="0"/>
              <a:t>Possibilities to start new projects as well as expansion of existing operations must be actively considered.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5D76-7758-4C22-951A-050BF4D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4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180-4523-40E2-83B9-2644D139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Efficient Aircraft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6FDC-0114-4D5A-9A86-FD0247F00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As observed, A320 is the most efficient aircraft type.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A320 should replaced the other two aircrafts for future growth.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97CA28-D6DF-4395-98D7-170AD7D6F1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2743036"/>
              </p:ext>
            </p:extLst>
          </p:nvPr>
        </p:nvGraphicFramePr>
        <p:xfrm>
          <a:off x="7062651" y="2664823"/>
          <a:ext cx="4589417" cy="24035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065">
                  <a:extLst>
                    <a:ext uri="{9D8B030D-6E8A-4147-A177-3AD203B41FA5}">
                      <a16:colId xmlns:a16="http://schemas.microsoft.com/office/drawing/2014/main" val="462575223"/>
                    </a:ext>
                  </a:extLst>
                </a:gridCol>
                <a:gridCol w="3173352">
                  <a:extLst>
                    <a:ext uri="{9D8B030D-6E8A-4147-A177-3AD203B41FA5}">
                      <a16:colId xmlns:a16="http://schemas.microsoft.com/office/drawing/2014/main" val="2468919150"/>
                    </a:ext>
                  </a:extLst>
                </a:gridCol>
              </a:tblGrid>
              <a:tr h="60780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Row Labels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Sum of FuelCostPerMile (Dollars)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2127480"/>
                  </a:ext>
                </a:extLst>
              </a:tr>
              <a:tr h="448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A319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271.03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7264335"/>
                  </a:ext>
                </a:extLst>
              </a:tr>
              <a:tr h="448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A320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102.37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1565990"/>
                  </a:ext>
                </a:extLst>
              </a:tr>
              <a:tr h="448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B737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373.26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5676045"/>
                  </a:ext>
                </a:extLst>
              </a:tr>
              <a:tr h="448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Grand Total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746.66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978993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014C5-FD84-41D8-A974-DE51DA82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1AEB-92EC-4CE0-A21D-C5D09BCE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Should a new route to Atlanta from Chicago Increase Profits?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30D0D5-0648-423D-8174-397448230F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0021034"/>
              </p:ext>
            </p:extLst>
          </p:nvPr>
        </p:nvGraphicFramePr>
        <p:xfrm>
          <a:off x="1036320" y="2394857"/>
          <a:ext cx="3801654" cy="300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399">
                  <a:extLst>
                    <a:ext uri="{9D8B030D-6E8A-4147-A177-3AD203B41FA5}">
                      <a16:colId xmlns:a16="http://schemas.microsoft.com/office/drawing/2014/main" val="902463568"/>
                    </a:ext>
                  </a:extLst>
                </a:gridCol>
                <a:gridCol w="1766255">
                  <a:extLst>
                    <a:ext uri="{9D8B030D-6E8A-4147-A177-3AD203B41FA5}">
                      <a16:colId xmlns:a16="http://schemas.microsoft.com/office/drawing/2014/main" val="1215234005"/>
                    </a:ext>
                  </a:extLst>
                </a:gridCol>
              </a:tblGrid>
              <a:tr h="37519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Passengers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170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8687371"/>
                  </a:ext>
                </a:extLst>
              </a:tr>
              <a:tr h="37519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Miles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510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6816426"/>
                  </a:ext>
                </a:extLst>
              </a:tr>
              <a:tr h="750383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Revenue per Passenger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$150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9935677"/>
                  </a:ext>
                </a:extLst>
              </a:tr>
              <a:tr h="37519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Cost per Mile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$40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73467"/>
                  </a:ext>
                </a:extLst>
              </a:tr>
              <a:tr h="37519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Total Revenue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$25,500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8478349"/>
                  </a:ext>
                </a:extLst>
              </a:tr>
              <a:tr h="37519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Total Costs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$20,400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45744111"/>
                  </a:ext>
                </a:extLst>
              </a:tr>
              <a:tr h="375192"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Profit per Flight 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 dirty="0">
                          <a:effectLst/>
                        </a:rPr>
                        <a:t>$5,100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931410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908C5-B553-4334-899C-8ED86F9968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operations team after analysis has provided the figures for average profit per flight </a:t>
            </a:r>
            <a:r>
              <a:rPr lang="en-GB" dirty="0" err="1"/>
              <a:t>i.e</a:t>
            </a:r>
            <a:r>
              <a:rPr lang="en-GB" dirty="0"/>
              <a:t> $5100.</a:t>
            </a:r>
          </a:p>
          <a:p>
            <a:r>
              <a:rPr lang="en-GB" b="1" dirty="0"/>
              <a:t>Thus, this proposal will positively affect the total revenue as well as operating profit and must be pursued.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2BBD-BFBF-461C-8A72-6A1A8382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9D7A-27A7-4483-969C-CE652B9BE9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615</Words>
  <Application>Microsoft Office PowerPoint</Application>
  <PresentationFormat>Widescreen</PresentationFormat>
  <Paragraphs>267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Exploring Ways to maximize revenues</vt:lpstr>
      <vt:lpstr>Where is the Most Money Lost? Routes from which Revenue Generation is insignificant-    </vt:lpstr>
      <vt:lpstr>Inefficient Aircraft type</vt:lpstr>
      <vt:lpstr>Flights with Lowest Average Ticket Price</vt:lpstr>
      <vt:lpstr>Most Profitable Areas- Flights with Highest Total Revenue</vt:lpstr>
      <vt:lpstr>Flights with Highest Average Ticket Price</vt:lpstr>
      <vt:lpstr>Efficient Aircraft Type</vt:lpstr>
      <vt:lpstr>Should a new route to Atlanta from Chicago Increase Profits?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Ways to maximize revenues</dc:title>
  <dc:creator>Iqbal Sidhu</dc:creator>
  <cp:lastModifiedBy>Iqbal Sidhu</cp:lastModifiedBy>
  <cp:revision>13</cp:revision>
  <dcterms:created xsi:type="dcterms:W3CDTF">2020-11-03T10:57:00Z</dcterms:created>
  <dcterms:modified xsi:type="dcterms:W3CDTF">2020-11-03T14:15:11Z</dcterms:modified>
</cp:coreProperties>
</file>