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62" r:id="rId4"/>
    <p:sldId id="263" r:id="rId5"/>
    <p:sldId id="257" r:id="rId6"/>
    <p:sldId id="260" r:id="rId7"/>
    <p:sldId id="259" r:id="rId8"/>
    <p:sldId id="261"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32"/>
    <p:restoredTop sz="94674"/>
  </p:normalViewPr>
  <p:slideViewPr>
    <p:cSldViewPr snapToGrid="0" snapToObjects="1">
      <p:cViewPr varScale="1">
        <p:scale>
          <a:sx n="46" d="100"/>
          <a:sy n="46"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44B72-CBCB-784E-B0F1-40224E285F29}" type="datetimeFigureOut">
              <a:rPr kumimoji="1" lang="zh-CN" altLang="en-US" smtClean="0"/>
              <a:t>2017/9/26</a:t>
            </a:fld>
            <a:endParaRPr kumimoji="1"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39171-2A3B-F447-9AD8-87C130645E05}" type="slidenum">
              <a:rPr kumimoji="1" lang="zh-CN" altLang="en-US" smtClean="0"/>
              <a:t>‹#›</a:t>
            </a:fld>
            <a:endParaRPr kumimoji="1" lang="zh-CN" altLang="en-US"/>
          </a:p>
        </p:txBody>
      </p:sp>
    </p:spTree>
    <p:extLst>
      <p:ext uri="{BB962C8B-B14F-4D97-AF65-F5344CB8AC3E}">
        <p14:creationId xmlns:p14="http://schemas.microsoft.com/office/powerpoint/2010/main" val="532533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Date Placeholder 3"/>
          <p:cNvSpPr>
            <a:spLocks noGrp="1"/>
          </p:cNvSpPr>
          <p:nvPr>
            <p:ph type="dt" sz="half" idx="10"/>
          </p:nvPr>
        </p:nvSpPr>
        <p:spPr/>
        <p:txBody>
          <a:bodyPr/>
          <a:lstStyle/>
          <a:p>
            <a:fld id="{75305C14-2C34-844A-8A61-ED68055A1B23}" type="datetimeFigureOut">
              <a:rPr kumimoji="1" lang="zh-CN" altLang="en-US" smtClean="0"/>
              <a:t>2017/9/26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84577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75305C14-2C34-844A-8A61-ED68055A1B23}" type="datetimeFigureOut">
              <a:rPr kumimoji="1" lang="zh-CN" altLang="en-US" smtClean="0"/>
              <a:t>2017/9/26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115838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75305C14-2C34-844A-8A61-ED68055A1B23}" type="datetimeFigureOut">
              <a:rPr kumimoji="1" lang="zh-CN" altLang="en-US" smtClean="0"/>
              <a:t>2017/9/26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1966559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75305C14-2C34-844A-8A61-ED68055A1B23}" type="datetimeFigureOut">
              <a:rPr kumimoji="1" lang="zh-CN" altLang="en-US" smtClean="0"/>
              <a:t>2017/9/26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70476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Date Placeholder 3"/>
          <p:cNvSpPr>
            <a:spLocks noGrp="1"/>
          </p:cNvSpPr>
          <p:nvPr>
            <p:ph type="dt" sz="half" idx="10"/>
          </p:nvPr>
        </p:nvSpPr>
        <p:spPr/>
        <p:txBody>
          <a:bodyPr/>
          <a:lstStyle/>
          <a:p>
            <a:fld id="{75305C14-2C34-844A-8A61-ED68055A1B23}" type="datetimeFigureOut">
              <a:rPr kumimoji="1" lang="zh-CN" altLang="en-US" smtClean="0"/>
              <a:t>2017/9/26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169482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Date Placeholder 4"/>
          <p:cNvSpPr>
            <a:spLocks noGrp="1"/>
          </p:cNvSpPr>
          <p:nvPr>
            <p:ph type="dt" sz="half" idx="10"/>
          </p:nvPr>
        </p:nvSpPr>
        <p:spPr/>
        <p:txBody>
          <a:bodyPr/>
          <a:lstStyle/>
          <a:p>
            <a:fld id="{75305C14-2C34-844A-8A61-ED68055A1B23}" type="datetimeFigureOut">
              <a:rPr kumimoji="1" lang="zh-CN" altLang="en-US" smtClean="0"/>
              <a:t>2017/9/26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69491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Date Placeholder 6"/>
          <p:cNvSpPr>
            <a:spLocks noGrp="1"/>
          </p:cNvSpPr>
          <p:nvPr>
            <p:ph type="dt" sz="half" idx="10"/>
          </p:nvPr>
        </p:nvSpPr>
        <p:spPr/>
        <p:txBody>
          <a:bodyPr/>
          <a:lstStyle/>
          <a:p>
            <a:fld id="{75305C14-2C34-844A-8A61-ED68055A1B23}" type="datetimeFigureOut">
              <a:rPr kumimoji="1" lang="zh-CN" altLang="en-US" smtClean="0"/>
              <a:t>2017/9/26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144371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Date Placeholder 2"/>
          <p:cNvSpPr>
            <a:spLocks noGrp="1"/>
          </p:cNvSpPr>
          <p:nvPr>
            <p:ph type="dt" sz="half" idx="10"/>
          </p:nvPr>
        </p:nvSpPr>
        <p:spPr/>
        <p:txBody>
          <a:bodyPr/>
          <a:lstStyle/>
          <a:p>
            <a:fld id="{75305C14-2C34-844A-8A61-ED68055A1B23}" type="datetimeFigureOut">
              <a:rPr kumimoji="1" lang="zh-CN" altLang="en-US" smtClean="0"/>
              <a:t>2017/9/26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3558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05C14-2C34-844A-8A61-ED68055A1B23}" type="datetimeFigureOut">
              <a:rPr kumimoji="1" lang="zh-CN" altLang="en-US" smtClean="0"/>
              <a:t>2017/9/26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111704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75305C14-2C34-844A-8A61-ED68055A1B23}" type="datetimeFigureOut">
              <a:rPr kumimoji="1" lang="zh-CN" altLang="en-US" smtClean="0"/>
              <a:t>2017/9/26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87599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75305C14-2C34-844A-8A61-ED68055A1B23}" type="datetimeFigureOut">
              <a:rPr kumimoji="1" lang="zh-CN" altLang="en-US" smtClean="0"/>
              <a:t>2017/9/26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1858657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05C14-2C34-844A-8A61-ED68055A1B23}" type="datetimeFigureOut">
              <a:rPr kumimoji="1" lang="zh-CN" altLang="en-US" smtClean="0"/>
              <a:t>2017/9/26</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299A0-3C5E-9D4C-8F5A-62067787BFD5}" type="slidenum">
              <a:rPr kumimoji="1" lang="zh-CN" altLang="en-US" smtClean="0"/>
              <a:t>‹#›</a:t>
            </a:fld>
            <a:endParaRPr kumimoji="1" lang="zh-CN" altLang="en-US"/>
          </a:p>
        </p:txBody>
      </p:sp>
    </p:spTree>
    <p:extLst>
      <p:ext uri="{BB962C8B-B14F-4D97-AF65-F5344CB8AC3E}">
        <p14:creationId xmlns:p14="http://schemas.microsoft.com/office/powerpoint/2010/main" val="1532945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qiyi.com/w_19ru37545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7664"/>
            <a:ext cx="9144000" cy="2387600"/>
          </a:xfrm>
        </p:spPr>
        <p:txBody>
          <a:bodyPr>
            <a:normAutofit fontScale="90000"/>
          </a:bodyPr>
          <a:lstStyle/>
          <a:p>
            <a:r>
              <a:rPr kumimoji="1" lang="en-US" altLang="zh-CN" dirty="0" smtClean="0"/>
              <a:t>3S</a:t>
            </a:r>
            <a:r>
              <a:rPr kumimoji="1" lang="zh-CN" altLang="en-US" dirty="0" smtClean="0"/>
              <a:t>大赛</a:t>
            </a:r>
            <a:r>
              <a:rPr kumimoji="1" lang="en-US" altLang="zh-CN" dirty="0"/>
              <a:t/>
            </a:r>
            <a:br>
              <a:rPr kumimoji="1" lang="en-US" altLang="zh-CN" dirty="0"/>
            </a:br>
            <a:r>
              <a:rPr kumimoji="1" lang="zh-CN" altLang="en-US" dirty="0"/>
              <a:t>移动式</a:t>
            </a:r>
            <a:r>
              <a:rPr kumimoji="1" lang="zh-CN" altLang="en-US" dirty="0" smtClean="0"/>
              <a:t>环境监测及物联系</a:t>
            </a:r>
            <a:r>
              <a:rPr kumimoji="1" lang="zh-CN" altLang="en-US" dirty="0" smtClean="0"/>
              <a:t>统</a:t>
            </a:r>
            <a:endParaRPr kumimoji="1" lang="zh-CN" altLang="en-US" dirty="0"/>
          </a:p>
        </p:txBody>
      </p:sp>
      <p:sp>
        <p:nvSpPr>
          <p:cNvPr id="3" name="Subtitle 2"/>
          <p:cNvSpPr>
            <a:spLocks noGrp="1"/>
          </p:cNvSpPr>
          <p:nvPr>
            <p:ph type="subTitle" idx="1"/>
          </p:nvPr>
        </p:nvSpPr>
        <p:spPr/>
        <p:txBody>
          <a:bodyPr/>
          <a:lstStyle/>
          <a:p>
            <a:r>
              <a:rPr kumimoji="1" lang="zh-CN" altLang="en-US" dirty="0" smtClean="0"/>
              <a:t>队号</a:t>
            </a:r>
            <a:r>
              <a:rPr kumimoji="1" lang="zh-CN" altLang="en-US" dirty="0" smtClean="0"/>
              <a:t>：</a:t>
            </a:r>
            <a:r>
              <a:rPr kumimoji="1" lang="en-US" altLang="zh-CN" dirty="0" smtClean="0"/>
              <a:t>17A023</a:t>
            </a:r>
            <a:endParaRPr kumimoji="1" lang="en-US" altLang="zh-CN" dirty="0"/>
          </a:p>
          <a:p>
            <a:r>
              <a:rPr kumimoji="1" lang="zh-CN" altLang="en-US" dirty="0" smtClean="0"/>
              <a:t>队员：陈航 </a:t>
            </a:r>
            <a:endParaRPr kumimoji="1" lang="zh-CN" altLang="en-US" dirty="0"/>
          </a:p>
        </p:txBody>
      </p:sp>
    </p:spTree>
    <p:extLst>
      <p:ext uri="{BB962C8B-B14F-4D97-AF65-F5344CB8AC3E}">
        <p14:creationId xmlns:p14="http://schemas.microsoft.com/office/powerpoint/2010/main" val="5018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BF4A6C-F804-4FF3-A2EC-87AC397B0585}"/>
              </a:ext>
            </a:extLst>
          </p:cNvPr>
          <p:cNvSpPr>
            <a:spLocks noGrp="1"/>
          </p:cNvSpPr>
          <p:nvPr>
            <p:ph type="title"/>
          </p:nvPr>
        </p:nvSpPr>
        <p:spPr/>
        <p:txBody>
          <a:bodyPr/>
          <a:lstStyle/>
          <a:p>
            <a:pPr algn="ctr"/>
            <a:r>
              <a:rPr lang="zh-CN" altLang="en-US" dirty="0"/>
              <a:t>思考过程</a:t>
            </a:r>
          </a:p>
        </p:txBody>
      </p:sp>
      <p:sp>
        <p:nvSpPr>
          <p:cNvPr id="3" name="内容占位符 2">
            <a:extLst>
              <a:ext uri="{FF2B5EF4-FFF2-40B4-BE49-F238E27FC236}">
                <a16:creationId xmlns:a16="http://schemas.microsoft.com/office/drawing/2014/main" xmlns="" id="{89AD18EF-A0B4-4E4E-BB29-003DC6A8F95B}"/>
              </a:ext>
            </a:extLst>
          </p:cNvPr>
          <p:cNvSpPr>
            <a:spLocks noGrp="1"/>
          </p:cNvSpPr>
          <p:nvPr>
            <p:ph idx="1"/>
          </p:nvPr>
        </p:nvSpPr>
        <p:spPr/>
        <p:txBody>
          <a:bodyPr/>
          <a:lstStyle/>
          <a:p>
            <a:pPr marL="0" indent="0">
              <a:buNone/>
            </a:pPr>
            <a:r>
              <a:rPr lang="zh-CN" altLang="en-US" dirty="0" smtClean="0">
                <a:latin typeface="宋体" panose="02010600030101010101" pitchFamily="2" charset="-122"/>
                <a:ea typeface="宋体" panose="02010600030101010101" pitchFamily="2" charset="-122"/>
              </a:rPr>
              <a:t>该作品是一个软硬结合的实物类作品，所以我们准备分这两方面进行设计与实现：</a:t>
            </a:r>
            <a:endParaRPr lang="en-US" altLang="zh-CN" dirty="0" smtClean="0">
              <a:latin typeface="宋体" panose="02010600030101010101" pitchFamily="2" charset="-122"/>
              <a:ea typeface="宋体" panose="02010600030101010101" pitchFamily="2" charset="-122"/>
            </a:endParaRPr>
          </a:p>
          <a:p>
            <a:r>
              <a:rPr lang="zh-CN" altLang="zh-CN" dirty="0" smtClean="0"/>
              <a:t>软件</a:t>
            </a:r>
            <a:r>
              <a:rPr lang="zh-CN" altLang="zh-CN" dirty="0"/>
              <a:t>部分：</a:t>
            </a:r>
            <a:r>
              <a:rPr lang="zh-CN" altLang="zh-CN" dirty="0">
                <a:latin typeface="宋体" panose="02010600030101010101" pitchFamily="2" charset="-122"/>
                <a:ea typeface="宋体" panose="02010600030101010101" pitchFamily="2" charset="-122"/>
              </a:rPr>
              <a:t>运用</a:t>
            </a:r>
            <a:r>
              <a:rPr lang="en-US" altLang="zh-CN" dirty="0" err="1">
                <a:latin typeface="宋体" panose="02010600030101010101" pitchFamily="2" charset="-122"/>
                <a:ea typeface="宋体" panose="02010600030101010101" pitchFamily="2" charset="-122"/>
              </a:rPr>
              <a:t>Arduino</a:t>
            </a:r>
            <a:r>
              <a:rPr lang="en-US" altLang="zh-CN" dirty="0">
                <a:latin typeface="宋体" panose="02010600030101010101" pitchFamily="2" charset="-122"/>
                <a:ea typeface="宋体" panose="02010600030101010101" pitchFamily="2" charset="-122"/>
              </a:rPr>
              <a:t> IDE</a:t>
            </a:r>
            <a:r>
              <a:rPr lang="zh-CN" altLang="zh-CN" dirty="0">
                <a:latin typeface="宋体" panose="02010600030101010101" pitchFamily="2" charset="-122"/>
                <a:ea typeface="宋体" panose="02010600030101010101" pitchFamily="2" charset="-122"/>
              </a:rPr>
              <a:t>，利用</a:t>
            </a:r>
            <a:r>
              <a:rPr lang="en-US" altLang="zh-CN" dirty="0">
                <a:latin typeface="宋体" panose="02010600030101010101" pitchFamily="2" charset="-122"/>
                <a:ea typeface="宋体" panose="02010600030101010101" pitchFamily="2" charset="-122"/>
              </a:rPr>
              <a:t>C++</a:t>
            </a:r>
            <a:r>
              <a:rPr lang="zh-CN" altLang="zh-CN"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Ardublock</a:t>
            </a:r>
            <a:r>
              <a:rPr lang="zh-CN" altLang="zh-CN" dirty="0">
                <a:latin typeface="宋体" panose="02010600030101010101" pitchFamily="2" charset="-122"/>
                <a:ea typeface="宋体" panose="02010600030101010101" pitchFamily="2" charset="-122"/>
              </a:rPr>
              <a:t>图形化编程方式，编写各个模块的软件，并利用传输线上传</a:t>
            </a:r>
            <a:r>
              <a:rPr lang="zh-CN" altLang="zh-CN" dirty="0" smtClean="0">
                <a:latin typeface="宋体" panose="02010600030101010101" pitchFamily="2" charset="-122"/>
                <a:ea typeface="宋体" panose="02010600030101010101" pitchFamily="2" charset="-122"/>
              </a:rPr>
              <a:t>到</a:t>
            </a:r>
            <a:r>
              <a:rPr lang="en-US" altLang="zh-CN" dirty="0" smtClean="0">
                <a:latin typeface="宋体" panose="02010600030101010101" pitchFamily="2" charset="-122"/>
                <a:ea typeface="宋体" panose="02010600030101010101" pitchFamily="2" charset="-122"/>
              </a:rPr>
              <a:t>Uno</a:t>
            </a:r>
            <a:r>
              <a:rPr lang="zh-CN" altLang="zh-CN" dirty="0" smtClean="0">
                <a:latin typeface="宋体" panose="02010600030101010101" pitchFamily="2" charset="-122"/>
                <a:ea typeface="宋体" panose="02010600030101010101" pitchFamily="2" charset="-122"/>
              </a:rPr>
              <a:t>板</a:t>
            </a:r>
            <a:r>
              <a:rPr lang="zh-CN" altLang="zh-CN" dirty="0">
                <a:latin typeface="宋体" panose="02010600030101010101" pitchFamily="2" charset="-122"/>
                <a:ea typeface="宋体" panose="02010600030101010101" pitchFamily="2" charset="-122"/>
              </a:rPr>
              <a:t>；而传输模块里的上、下位机需要另行考虑。</a:t>
            </a:r>
          </a:p>
          <a:p>
            <a:r>
              <a:rPr lang="zh-CN" altLang="zh-CN" dirty="0" smtClean="0"/>
              <a:t>硬件</a:t>
            </a:r>
            <a:r>
              <a:rPr lang="zh-CN" altLang="zh-CN" dirty="0"/>
              <a:t>部分：</a:t>
            </a:r>
            <a:r>
              <a:rPr lang="zh-CN" altLang="zh-CN" dirty="0">
                <a:latin typeface="宋体" panose="02010600030101010101" pitchFamily="2" charset="-122"/>
                <a:ea typeface="宋体" panose="02010600030101010101" pitchFamily="2" charset="-122"/>
              </a:rPr>
              <a:t>主要集中在运动模块，即智能车的搭建上，同时，需要考虑各传感器的布局，以使系统外观得到优化。</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0294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1" lang="zh-CN" altLang="en-US" dirty="0" smtClean="0"/>
              <a:t>市场分析</a:t>
            </a:r>
            <a:endParaRPr kumimoji="1" lang="zh-CN" alt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buNone/>
              <a:defRPr/>
            </a:pPr>
            <a:r>
              <a:rPr lang="zh-CN" altLang="en-US" dirty="0" smtClean="0">
                <a:latin typeface="宋体" panose="02010600030101010101" pitchFamily="2" charset="-122"/>
                <a:ea typeface="宋体" panose="02010600030101010101" pitchFamily="2" charset="-122"/>
              </a:rPr>
              <a:t>基于如下三点原因：</a:t>
            </a:r>
            <a:endParaRPr lang="en-US" altLang="zh-CN" dirty="0" smtClean="0">
              <a:latin typeface="宋体" panose="02010600030101010101" pitchFamily="2" charset="-122"/>
              <a:ea typeface="宋体" panose="02010600030101010101" pitchFamily="2" charset="-122"/>
            </a:endParaRPr>
          </a:p>
          <a:p>
            <a:pPr marL="0" lvl="0" indent="0">
              <a:lnSpc>
                <a:spcPct val="100000"/>
              </a:lnSpc>
              <a:spcBef>
                <a:spcPts val="0"/>
              </a:spcBef>
              <a:buNone/>
              <a:defRPr/>
            </a:pP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该作品</a:t>
            </a:r>
            <a:r>
              <a:rPr lang="zh-CN" altLang="en-US" dirty="0" smtClean="0">
                <a:latin typeface="宋体" panose="02010600030101010101" pitchFamily="2" charset="-122"/>
                <a:ea typeface="宋体" panose="02010600030101010101" pitchFamily="2" charset="-122"/>
              </a:rPr>
              <a:t>将</a:t>
            </a:r>
            <a:r>
              <a:rPr lang="zh-CN" altLang="zh-CN" dirty="0" smtClean="0">
                <a:latin typeface="宋体" panose="02010600030101010101" pitchFamily="2" charset="-122"/>
                <a:ea typeface="宋体" panose="02010600030101010101" pitchFamily="2" charset="-122"/>
              </a:rPr>
              <a:t>运用</a:t>
            </a:r>
            <a:r>
              <a:rPr lang="zh-CN" altLang="zh-CN" dirty="0">
                <a:latin typeface="宋体" panose="02010600030101010101" pitchFamily="2" charset="-122"/>
                <a:ea typeface="宋体" panose="02010600030101010101" pitchFamily="2" charset="-122"/>
              </a:rPr>
              <a:t>的零件价格均适中，且精确度可达到</a:t>
            </a:r>
            <a:r>
              <a:rPr lang="zh-CN" altLang="zh-CN" dirty="0" smtClean="0">
                <a:latin typeface="宋体" panose="02010600030101010101" pitchFamily="2" charset="-122"/>
                <a:ea typeface="宋体" panose="02010600030101010101" pitchFamily="2" charset="-122"/>
              </a:rPr>
              <a:t>要求</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0" lvl="0" indent="0">
              <a:lnSpc>
                <a:spcPct val="100000"/>
              </a:lnSpc>
              <a:spcBef>
                <a:spcPts val="0"/>
              </a:spcBef>
              <a:buNone/>
              <a:defRPr/>
            </a:pP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）该</a:t>
            </a:r>
            <a:r>
              <a:rPr lang="zh-CN" altLang="en-US" dirty="0">
                <a:latin typeface="宋体" panose="02010600030101010101" pitchFamily="2" charset="-122"/>
                <a:ea typeface="宋体" panose="02010600030101010101" pitchFamily="2" charset="-122"/>
              </a:rPr>
              <a:t>作品</a:t>
            </a:r>
            <a:r>
              <a:rPr lang="zh-CN" altLang="zh-CN" dirty="0" smtClean="0">
                <a:latin typeface="宋体" panose="02010600030101010101" pitchFamily="2" charset="-122"/>
                <a:ea typeface="宋体" panose="02010600030101010101" pitchFamily="2" charset="-122"/>
              </a:rPr>
              <a:t>可</a:t>
            </a:r>
            <a:r>
              <a:rPr lang="zh-CN" altLang="zh-CN" dirty="0">
                <a:latin typeface="宋体" panose="02010600030101010101" pitchFamily="2" charset="-122"/>
                <a:ea typeface="宋体" panose="02010600030101010101" pitchFamily="2" charset="-122"/>
              </a:rPr>
              <a:t>支持插件的数目极多，所以在该监测量的基础上，可通过便捷的方式，再加入若干反映环境指标的监测指标</a:t>
            </a:r>
            <a:r>
              <a:rPr lang="zh-CN"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lvl="0" indent="0">
              <a:lnSpc>
                <a:spcPct val="100000"/>
              </a:lnSpc>
              <a:spcBef>
                <a:spcPts val="0"/>
              </a:spcBef>
              <a:buNone/>
              <a:defRPr/>
            </a:pP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3</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本</a:t>
            </a:r>
            <a:r>
              <a:rPr lang="zh-CN" altLang="zh-CN" dirty="0">
                <a:latin typeface="宋体" panose="02010600030101010101" pitchFamily="2" charset="-122"/>
                <a:ea typeface="宋体" panose="02010600030101010101" pitchFamily="2" charset="-122"/>
              </a:rPr>
              <a:t>作品在一定程度上弥补了传统检测系统的不灵活性以及数据共享的不</a:t>
            </a:r>
            <a:r>
              <a:rPr lang="zh-CN" altLang="zh-CN" dirty="0" smtClean="0">
                <a:latin typeface="宋体" panose="02010600030101010101" pitchFamily="2" charset="-122"/>
                <a:ea typeface="宋体" panose="02010600030101010101" pitchFamily="2" charset="-122"/>
              </a:rPr>
              <a:t>即时性</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0" lvl="0" indent="0">
              <a:lnSpc>
                <a:spcPct val="100000"/>
              </a:lnSpc>
              <a:spcBef>
                <a:spcPts val="0"/>
              </a:spcBef>
              <a:buNone/>
              <a:defRPr/>
            </a:pPr>
            <a:r>
              <a:rPr lang="zh-CN" altLang="en-US" dirty="0" smtClean="0">
                <a:latin typeface="宋体" panose="02010600030101010101" pitchFamily="2" charset="-122"/>
                <a:ea typeface="宋体" panose="02010600030101010101" pitchFamily="2" charset="-122"/>
              </a:rPr>
              <a:t>故该作品</a:t>
            </a:r>
            <a:r>
              <a:rPr lang="zh-CN" altLang="zh-CN" dirty="0" smtClean="0">
                <a:latin typeface="宋体" panose="02010600030101010101" pitchFamily="2" charset="-122"/>
                <a:ea typeface="宋体" panose="02010600030101010101" pitchFamily="2" charset="-122"/>
              </a:rPr>
              <a:t>不失为</a:t>
            </a:r>
            <a:r>
              <a:rPr lang="zh-CN" altLang="zh-CN" dirty="0">
                <a:latin typeface="宋体" panose="02010600030101010101" pitchFamily="2" charset="-122"/>
                <a:ea typeface="宋体" panose="02010600030101010101" pitchFamily="2" charset="-122"/>
              </a:rPr>
              <a:t>对于传统监测系统的一种低成本优化处理。</a:t>
            </a:r>
            <a:endParaRPr kumimoji="1"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5322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1" lang="zh-CN" altLang="en-US" dirty="0" smtClean="0"/>
              <a:t>作品</a:t>
            </a:r>
            <a:r>
              <a:rPr kumimoji="1" lang="zh-CN" altLang="en-US" dirty="0"/>
              <a:t>概述</a:t>
            </a:r>
          </a:p>
        </p:txBody>
      </p:sp>
      <p:sp>
        <p:nvSpPr>
          <p:cNvPr id="3" name="Content Placeholder 2"/>
          <p:cNvSpPr>
            <a:spLocks noGrp="1"/>
          </p:cNvSpPr>
          <p:nvPr>
            <p:ph idx="1"/>
          </p:nvPr>
        </p:nvSpPr>
        <p:spPr>
          <a:xfrm>
            <a:off x="838200" y="898347"/>
            <a:ext cx="10515600" cy="4351338"/>
          </a:xfrm>
        </p:spPr>
        <p:txBody>
          <a:bodyPr>
            <a:normAutofit fontScale="77500" lnSpcReduction="20000"/>
          </a:bodyPr>
          <a:lstStyle/>
          <a:p>
            <a:pPr marL="0" indent="0">
              <a:buNone/>
            </a:pPr>
            <a:endParaRPr kumimoji="1" lang="en-US" altLang="zh-CN" dirty="0" smtClean="0"/>
          </a:p>
          <a:p>
            <a:pPr marL="0" indent="0">
              <a:buNone/>
            </a:pPr>
            <a:endParaRPr kumimoji="1" lang="en-US" altLang="zh-CN" dirty="0"/>
          </a:p>
          <a:p>
            <a:r>
              <a:rPr kumimoji="1" lang="zh-CN" altLang="en-US" dirty="0" smtClean="0"/>
              <a:t>（一）产品描述</a:t>
            </a:r>
            <a:endParaRPr kumimoji="1" lang="en-US" altLang="zh-CN" dirty="0" smtClean="0"/>
          </a:p>
          <a:p>
            <a:pPr marL="0" indent="0">
              <a:buNone/>
            </a:pPr>
            <a:r>
              <a:rPr lang="zh-CN" altLang="zh-CN" dirty="0">
                <a:latin typeface="宋体" panose="02010600030101010101" pitchFamily="2" charset="-122"/>
                <a:ea typeface="宋体" panose="02010600030101010101" pitchFamily="2" charset="-122"/>
              </a:rPr>
              <a:t>为了更好</a:t>
            </a:r>
            <a:r>
              <a:rPr lang="zh-CN" altLang="zh-CN" dirty="0" smtClean="0">
                <a:latin typeface="宋体" panose="02010600030101010101" pitchFamily="2" charset="-122"/>
                <a:ea typeface="宋体" panose="02010600030101010101" pitchFamily="2" charset="-122"/>
              </a:rPr>
              <a:t>地</a:t>
            </a:r>
            <a:r>
              <a:rPr lang="zh-CN" altLang="en-US" dirty="0">
                <a:latin typeface="宋体" panose="02010600030101010101" pitchFamily="2" charset="-122"/>
                <a:ea typeface="宋体" panose="02010600030101010101" pitchFamily="2" charset="-122"/>
              </a:rPr>
              <a:t>运用</a:t>
            </a:r>
            <a:r>
              <a:rPr lang="zh-CN" altLang="en-US" dirty="0" smtClean="0">
                <a:latin typeface="宋体" panose="02010600030101010101" pitchFamily="2" charset="-122"/>
                <a:ea typeface="宋体" panose="02010600030101010101" pitchFamily="2" charset="-122"/>
              </a:rPr>
              <a:t>单片机系统</a:t>
            </a:r>
            <a:r>
              <a:rPr lang="zh-CN" altLang="zh-CN" dirty="0" smtClean="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同时顺应节能减排的时代号召以及大数据的时代背景，我们考虑基于</a:t>
            </a:r>
            <a:r>
              <a:rPr lang="en-US" altLang="zh-CN" dirty="0" err="1">
                <a:latin typeface="宋体" panose="02010600030101010101" pitchFamily="2" charset="-122"/>
                <a:ea typeface="宋体" panose="02010600030101010101" pitchFamily="2" charset="-122"/>
              </a:rPr>
              <a:t>Arduino</a:t>
            </a:r>
            <a:r>
              <a:rPr lang="zh-CN" altLang="zh-CN" dirty="0">
                <a:latin typeface="宋体" panose="02010600030101010101" pitchFamily="2" charset="-122"/>
                <a:ea typeface="宋体" panose="02010600030101010101" pitchFamily="2" charset="-122"/>
              </a:rPr>
              <a:t>的移动型土壤湿度实时处理系统。</a:t>
            </a:r>
          </a:p>
          <a:p>
            <a:pPr marL="0" indent="0">
              <a:buNone/>
            </a:pPr>
            <a:endParaRPr kumimoji="1" lang="en-US" altLang="zh-CN" dirty="0"/>
          </a:p>
          <a:p>
            <a:r>
              <a:rPr kumimoji="1" lang="zh-CN" altLang="en-US" dirty="0" smtClean="0"/>
              <a:t>（二）营销模式</a:t>
            </a:r>
            <a:endParaRPr kumimoji="1" lang="en-US" altLang="zh-CN" dirty="0" smtClean="0"/>
          </a:p>
          <a:p>
            <a:pPr marL="0" indent="0">
              <a:buNone/>
            </a:pPr>
            <a:r>
              <a:rPr kumimoji="1" lang="zh-CN" altLang="en-US" dirty="0">
                <a:latin typeface="宋体" panose="02010600030101010101" pitchFamily="2" charset="-122"/>
                <a:ea typeface="宋体" panose="02010600030101010101" pitchFamily="2" charset="-122"/>
              </a:rPr>
              <a:t>先</a:t>
            </a:r>
            <a:r>
              <a:rPr kumimoji="1" lang="zh-CN" altLang="en-US" dirty="0" smtClean="0">
                <a:latin typeface="宋体" panose="02010600030101010101" pitchFamily="2" charset="-122"/>
                <a:ea typeface="宋体" panose="02010600030101010101" pitchFamily="2" charset="-122"/>
              </a:rPr>
              <a:t>通过特定营销打开销路，同时不断优化，由点及线、由线及面，实现批量生产。</a:t>
            </a:r>
            <a:endParaRPr kumimoji="1" lang="en-US" altLang="zh-CN" dirty="0" smtClean="0">
              <a:latin typeface="宋体" panose="02010600030101010101" pitchFamily="2" charset="-122"/>
              <a:ea typeface="宋体" panose="02010600030101010101" pitchFamily="2" charset="-122"/>
            </a:endParaRPr>
          </a:p>
          <a:p>
            <a:pPr marL="0" indent="0">
              <a:buNone/>
            </a:pPr>
            <a:endParaRPr kumimoji="1" lang="en-US" altLang="zh-CN" dirty="0"/>
          </a:p>
          <a:p>
            <a:r>
              <a:rPr kumimoji="1" lang="zh-CN" altLang="en-US" dirty="0" smtClean="0"/>
              <a:t>（三）产品定价</a:t>
            </a:r>
            <a:endParaRPr kumimoji="1" lang="en-US" altLang="zh-CN" dirty="0" smtClean="0"/>
          </a:p>
          <a:p>
            <a:pPr marL="0" indent="0">
              <a:buNone/>
            </a:pPr>
            <a:r>
              <a:rPr kumimoji="1" lang="zh-CN" altLang="en-US" dirty="0">
                <a:latin typeface="宋体" panose="02010600030101010101" pitchFamily="2" charset="-122"/>
                <a:ea typeface="宋体" panose="02010600030101010101" pitchFamily="2" charset="-122"/>
              </a:rPr>
              <a:t>该</a:t>
            </a:r>
            <a:r>
              <a:rPr kumimoji="1" lang="zh-CN" altLang="en-US" dirty="0" smtClean="0">
                <a:latin typeface="宋体" panose="02010600030101010101" pitchFamily="2" charset="-122"/>
                <a:ea typeface="宋体" panose="02010600030101010101" pitchFamily="2" charset="-122"/>
              </a:rPr>
              <a:t>作品的各零件成本之和接近</a:t>
            </a:r>
            <a:r>
              <a:rPr kumimoji="1" lang="en-US" altLang="zh-CN" dirty="0" smtClean="0">
                <a:latin typeface="宋体" panose="02010600030101010101" pitchFamily="2" charset="-122"/>
                <a:ea typeface="宋体" panose="02010600030101010101" pitchFamily="2" charset="-122"/>
              </a:rPr>
              <a:t>200</a:t>
            </a:r>
            <a:r>
              <a:rPr kumimoji="1" lang="zh-CN" altLang="en-US" dirty="0" smtClean="0">
                <a:latin typeface="宋体" panose="02010600030101010101" pitchFamily="2" charset="-122"/>
                <a:ea typeface="宋体" panose="02010600030101010101" pitchFamily="2" charset="-122"/>
              </a:rPr>
              <a:t>元，考虑常规的定价模式，经过量化生产后，价位在</a:t>
            </a:r>
            <a:r>
              <a:rPr kumimoji="1" lang="en-US" altLang="zh-CN" dirty="0" smtClean="0">
                <a:latin typeface="宋体" panose="02010600030101010101" pitchFamily="2" charset="-122"/>
                <a:ea typeface="宋体" panose="02010600030101010101" pitchFamily="2" charset="-122"/>
              </a:rPr>
              <a:t>300</a:t>
            </a:r>
            <a:r>
              <a:rPr kumimoji="1" lang="zh-CN" altLang="en-US" dirty="0" smtClean="0">
                <a:latin typeface="宋体" panose="02010600030101010101" pitchFamily="2" charset="-122"/>
                <a:ea typeface="宋体" panose="02010600030101010101" pitchFamily="2" charset="-122"/>
              </a:rPr>
              <a:t>元左右。</a:t>
            </a:r>
            <a:endParaRPr kumimoji="1" lang="en-US" altLang="zh-CN" dirty="0">
              <a:latin typeface="宋体" panose="02010600030101010101" pitchFamily="2" charset="-122"/>
              <a:ea typeface="宋体" panose="02010600030101010101" pitchFamily="2" charset="-122"/>
            </a:endParaRPr>
          </a:p>
          <a:p>
            <a:pPr marL="0" indent="0">
              <a:buNone/>
            </a:pPr>
            <a:endParaRPr kumimoji="1" lang="en-US" altLang="zh-CN" dirty="0"/>
          </a:p>
        </p:txBody>
      </p:sp>
    </p:spTree>
    <p:extLst>
      <p:ext uri="{BB962C8B-B14F-4D97-AF65-F5344CB8AC3E}">
        <p14:creationId xmlns:p14="http://schemas.microsoft.com/office/powerpoint/2010/main" val="78951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1" lang="zh-CN" altLang="en-US" dirty="0" smtClean="0"/>
              <a:t>技术实现</a:t>
            </a:r>
            <a:endParaRPr kumimoji="1" lang="zh-CN" altLang="en-US" dirty="0"/>
          </a:p>
        </p:txBody>
      </p:sp>
      <p:sp>
        <p:nvSpPr>
          <p:cNvPr id="3" name="Content Placeholder 2"/>
          <p:cNvSpPr>
            <a:spLocks noGrp="1"/>
          </p:cNvSpPr>
          <p:nvPr>
            <p:ph idx="1"/>
          </p:nvPr>
        </p:nvSpPr>
        <p:spPr/>
        <p:txBody>
          <a:bodyPr>
            <a:normAutofit fontScale="92500" lnSpcReduction="20000"/>
          </a:bodyPr>
          <a:lstStyle/>
          <a:p>
            <a:r>
              <a:rPr kumimoji="1" lang="zh-CN" altLang="en-US" dirty="0" smtClean="0"/>
              <a:t>（一）技术难点：</a:t>
            </a:r>
            <a:endParaRPr kumimoji="1" lang="en-US" altLang="zh-CN" dirty="0" smtClean="0"/>
          </a:p>
          <a:p>
            <a:pPr marL="0" indent="0">
              <a:buNone/>
            </a:pPr>
            <a:r>
              <a:rPr kumimoji="1" lang="zh-CN" altLang="en-US" sz="2200" dirty="0" smtClean="0">
                <a:latin typeface="宋体" panose="02010600030101010101" pitchFamily="2" charset="-122"/>
                <a:ea typeface="宋体" panose="02010600030101010101" pitchFamily="2" charset="-122"/>
              </a:rPr>
              <a:t>由于成品将是一个较复杂的系统，故难点主要集中在对于各模块间、各环节间的协调。</a:t>
            </a:r>
            <a:endParaRPr kumimoji="1" lang="en-US" altLang="zh-CN" sz="2200" dirty="0" smtClean="0">
              <a:latin typeface="宋体" panose="02010600030101010101" pitchFamily="2" charset="-122"/>
              <a:ea typeface="宋体" panose="02010600030101010101" pitchFamily="2" charset="-122"/>
            </a:endParaRPr>
          </a:p>
          <a:p>
            <a:pPr marL="0" indent="0">
              <a:buNone/>
            </a:pPr>
            <a:endParaRPr kumimoji="1" lang="en-US" altLang="zh-CN" sz="2200" dirty="0" smtClean="0">
              <a:latin typeface="宋体" panose="02010600030101010101" pitchFamily="2" charset="-122"/>
              <a:ea typeface="宋体" panose="02010600030101010101" pitchFamily="2" charset="-122"/>
            </a:endParaRPr>
          </a:p>
          <a:p>
            <a:r>
              <a:rPr kumimoji="1" lang="zh-CN" altLang="en-US" dirty="0" smtClean="0"/>
              <a:t>（二）技术</a:t>
            </a:r>
            <a:r>
              <a:rPr kumimoji="1" lang="zh-CN" altLang="en-US" dirty="0"/>
              <a:t>创新</a:t>
            </a:r>
            <a:r>
              <a:rPr kumimoji="1" lang="zh-CN" altLang="en-US" dirty="0" smtClean="0"/>
              <a:t>点：</a:t>
            </a:r>
            <a:endParaRPr kumimoji="1" lang="en-US" altLang="zh-CN" dirty="0" smtClean="0"/>
          </a:p>
          <a:p>
            <a:pPr marL="0" lvl="0" indent="0">
              <a:buNone/>
            </a:pPr>
            <a:r>
              <a:rPr lang="en-US" altLang="zh-CN" sz="1700" dirty="0" smtClean="0"/>
              <a:t>1.</a:t>
            </a:r>
            <a:r>
              <a:rPr lang="zh-CN" altLang="zh-CN" sz="1700" dirty="0" smtClean="0"/>
              <a:t>系</a:t>
            </a:r>
            <a:r>
              <a:rPr lang="zh-CN" altLang="zh-CN" sz="2000" dirty="0" smtClean="0">
                <a:latin typeface="宋体" panose="02010600030101010101" pitchFamily="2" charset="-122"/>
                <a:ea typeface="宋体" panose="02010600030101010101" pitchFamily="2" charset="-122"/>
              </a:rPr>
              <a:t>统</a:t>
            </a:r>
            <a:r>
              <a:rPr lang="zh-CN" altLang="zh-CN" sz="2000" dirty="0">
                <a:latin typeface="宋体" panose="02010600030101010101" pitchFamily="2" charset="-122"/>
                <a:ea typeface="宋体" panose="02010600030101010101" pitchFamily="2" charset="-122"/>
              </a:rPr>
              <a:t>体积较小，且可移动性强；</a:t>
            </a:r>
          </a:p>
          <a:p>
            <a:pPr marL="0" lvl="0" indent="0">
              <a:buNone/>
            </a:pPr>
            <a:r>
              <a:rPr lang="en-US" altLang="zh-CN" sz="2000" dirty="0" smtClean="0">
                <a:latin typeface="宋体" panose="02010600030101010101" pitchFamily="2" charset="-122"/>
                <a:ea typeface="宋体" panose="02010600030101010101" pitchFamily="2" charset="-122"/>
              </a:rPr>
              <a:t>2.</a:t>
            </a:r>
            <a:r>
              <a:rPr lang="zh-CN" altLang="zh-CN" sz="2000" dirty="0" smtClean="0">
                <a:latin typeface="宋体" panose="02010600030101010101" pitchFamily="2" charset="-122"/>
                <a:ea typeface="宋体" panose="02010600030101010101" pitchFamily="2" charset="-122"/>
              </a:rPr>
              <a:t>引入</a:t>
            </a:r>
            <a:r>
              <a:rPr lang="zh-CN" altLang="zh-CN" sz="2000" dirty="0">
                <a:latin typeface="宋体" panose="02010600030101010101" pitchFamily="2" charset="-122"/>
                <a:ea typeface="宋体" panose="02010600030101010101" pitchFamily="2" charset="-122"/>
              </a:rPr>
              <a:t>了监测的实时反馈，同时，网络的引入使得所获数据既可直观呈现，也能够被用于具体分析；</a:t>
            </a:r>
          </a:p>
          <a:p>
            <a:pPr marL="0" lvl="0" indent="0">
              <a:buNone/>
            </a:pPr>
            <a:r>
              <a:rPr lang="en-US" altLang="zh-CN" sz="2000" dirty="0" smtClean="0">
                <a:latin typeface="宋体" panose="02010600030101010101" pitchFamily="2" charset="-122"/>
                <a:ea typeface="宋体" panose="02010600030101010101" pitchFamily="2" charset="-122"/>
              </a:rPr>
              <a:t>3.</a:t>
            </a:r>
            <a:r>
              <a:rPr lang="zh-CN" altLang="zh-CN" sz="2000" dirty="0" smtClean="0">
                <a:latin typeface="宋体" panose="02010600030101010101" pitchFamily="2" charset="-122"/>
                <a:ea typeface="宋体" panose="02010600030101010101" pitchFamily="2" charset="-122"/>
              </a:rPr>
              <a:t>分</a:t>
            </a:r>
            <a:r>
              <a:rPr lang="zh-CN" altLang="zh-CN" sz="2000" dirty="0">
                <a:latin typeface="宋体" panose="02010600030101010101" pitchFamily="2" charset="-122"/>
                <a:ea typeface="宋体" panose="02010600030101010101" pitchFamily="2" charset="-122"/>
              </a:rPr>
              <a:t>模块化的实现模式加上软硬结合的途径，使得系统更具可行性；</a:t>
            </a:r>
          </a:p>
          <a:p>
            <a:pPr marL="0" indent="0">
              <a:buNone/>
            </a:pPr>
            <a:r>
              <a:rPr lang="en-US" altLang="zh-CN" sz="2000" dirty="0" smtClean="0">
                <a:latin typeface="宋体" panose="02010600030101010101" pitchFamily="2" charset="-122"/>
                <a:ea typeface="宋体" panose="02010600030101010101" pitchFamily="2" charset="-122"/>
              </a:rPr>
              <a:t>4.</a:t>
            </a:r>
            <a:r>
              <a:rPr lang="zh-CN" altLang="zh-CN" sz="2000" dirty="0" smtClean="0">
                <a:latin typeface="宋体" panose="02010600030101010101" pitchFamily="2" charset="-122"/>
                <a:ea typeface="宋体" panose="02010600030101010101" pitchFamily="2" charset="-122"/>
              </a:rPr>
              <a:t>对于</a:t>
            </a:r>
            <a:r>
              <a:rPr lang="zh-CN" altLang="zh-CN" sz="2000" dirty="0">
                <a:latin typeface="宋体" panose="02010600030101010101" pitchFamily="2" charset="-122"/>
                <a:ea typeface="宋体" panose="02010600030101010101" pitchFamily="2" charset="-122"/>
              </a:rPr>
              <a:t>各模块均采用了一定的优化，使得在保障效率的同时，尽可能减少成本，从而顺应需求</a:t>
            </a:r>
            <a:r>
              <a:rPr lang="zh-CN" altLang="zh-CN"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0">
              <a:buNone/>
            </a:pPr>
            <a:endParaRPr kumimoji="1" lang="en-US" altLang="zh-CN" sz="2000" dirty="0">
              <a:latin typeface="宋体" panose="02010600030101010101" pitchFamily="2" charset="-122"/>
              <a:ea typeface="宋体" panose="02010600030101010101" pitchFamily="2" charset="-122"/>
            </a:endParaRPr>
          </a:p>
          <a:p>
            <a:r>
              <a:rPr kumimoji="1" lang="zh-CN" altLang="en-US" dirty="0" smtClean="0"/>
              <a:t>（三）存在</a:t>
            </a:r>
            <a:r>
              <a:rPr kumimoji="1" lang="zh-CN" altLang="en-US" dirty="0"/>
              <a:t>的不足</a:t>
            </a:r>
            <a:r>
              <a:rPr kumimoji="1" lang="zh-CN" altLang="en-US" dirty="0" smtClean="0"/>
              <a:t>及</a:t>
            </a:r>
            <a:r>
              <a:rPr kumimoji="1" lang="zh-CN" altLang="en-US" dirty="0"/>
              <a:t>后续</a:t>
            </a:r>
            <a:r>
              <a:rPr kumimoji="1" lang="zh-CN" altLang="en-US" dirty="0" smtClean="0"/>
              <a:t>工作</a:t>
            </a:r>
            <a:endParaRPr kumimoji="1" lang="en-US" altLang="zh-CN" dirty="0" smtClean="0"/>
          </a:p>
          <a:p>
            <a:pPr marL="0" indent="0">
              <a:buNone/>
            </a:pPr>
            <a:r>
              <a:rPr kumimoji="1" lang="zh-CN" altLang="en-US" sz="2000" dirty="0" smtClean="0">
                <a:latin typeface="宋体" panose="02010600030101010101" pitchFamily="2" charset="-122"/>
                <a:ea typeface="宋体" panose="02010600030101010101" pitchFamily="2" charset="-122"/>
              </a:rPr>
              <a:t>不足主要集中在监测的范围有限、监测量有限上。后续工作也将围绕这些展开。</a:t>
            </a:r>
            <a:endParaRPr kumimoji="1"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081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1" lang="zh-CN" altLang="en-US" dirty="0" smtClean="0"/>
              <a:t>指标</a:t>
            </a:r>
            <a:r>
              <a:rPr kumimoji="1" lang="zh-CN" altLang="en-US" dirty="0"/>
              <a:t>达成情况</a:t>
            </a:r>
          </a:p>
        </p:txBody>
      </p:sp>
      <p:sp>
        <p:nvSpPr>
          <p:cNvPr id="6" name="内容占位符 5"/>
          <p:cNvSpPr>
            <a:spLocks noGrp="1"/>
          </p:cNvSpPr>
          <p:nvPr>
            <p:ph idx="1"/>
          </p:nvPr>
        </p:nvSpPr>
        <p:spPr/>
        <p:txBody>
          <a:bodyPr>
            <a:normAutofit fontScale="92500" lnSpcReduction="10000"/>
          </a:bodyPr>
          <a:lstStyle/>
          <a:p>
            <a:r>
              <a:rPr lang="zh-CN" altLang="en-US" dirty="0"/>
              <a:t>（</a:t>
            </a:r>
            <a:r>
              <a:rPr lang="en-US" altLang="zh-CN" dirty="0"/>
              <a:t>1</a:t>
            </a:r>
            <a:r>
              <a:rPr lang="zh-CN" altLang="en-US" dirty="0"/>
              <a:t>）智能车端：</a:t>
            </a:r>
          </a:p>
          <a:p>
            <a:pPr marL="0" indent="0">
              <a:buNone/>
            </a:pPr>
            <a:r>
              <a:rPr lang="zh-CN" altLang="en-US" sz="2200" dirty="0" smtClean="0">
                <a:latin typeface="宋体" panose="02010600030101010101" pitchFamily="2" charset="-122"/>
                <a:ea typeface="宋体" panose="02010600030101010101" pitchFamily="2" charset="-122"/>
              </a:rPr>
              <a:t>    首先</a:t>
            </a:r>
            <a:r>
              <a:rPr lang="zh-CN" altLang="en-US" sz="2200" dirty="0">
                <a:latin typeface="宋体" panose="02010600030101010101" pitchFamily="2" charset="-122"/>
                <a:ea typeface="宋体" panose="02010600030101010101" pitchFamily="2" charset="-122"/>
              </a:rPr>
              <a:t>，完成接线与相关模块的接入</a:t>
            </a:r>
            <a:r>
              <a:rPr lang="zh-CN" altLang="en-US" sz="2200" dirty="0" smtClean="0">
                <a:latin typeface="宋体" panose="02010600030101010101" pitchFamily="2" charset="-122"/>
                <a:ea typeface="宋体" panose="02010600030101010101" pitchFamily="2" charset="-122"/>
              </a:rPr>
              <a:t>。之后，开启</a:t>
            </a:r>
            <a:r>
              <a:rPr lang="zh-CN" altLang="en-US" sz="2200" dirty="0">
                <a:latin typeface="宋体" panose="02010600030101010101" pitchFamily="2" charset="-122"/>
                <a:ea typeface="宋体" panose="02010600030101010101" pitchFamily="2" charset="-122"/>
              </a:rPr>
              <a:t>左后侧的供电电源后，车子会启动，开始自动寻迹。前方的超声波探头会检测路径中的障碍物并在感应到后，激发蜂鸣器同时传递信号给电机，实现壁障。</a:t>
            </a:r>
          </a:p>
          <a:p>
            <a:pPr marL="0" indent="0">
              <a:buNone/>
            </a:pPr>
            <a:r>
              <a:rPr lang="zh-CN" altLang="en-US" sz="2200" dirty="0" smtClean="0">
                <a:latin typeface="宋体" panose="02010600030101010101" pitchFamily="2" charset="-122"/>
                <a:ea typeface="宋体" panose="02010600030101010101" pitchFamily="2" charset="-122"/>
              </a:rPr>
              <a:t>    在</a:t>
            </a:r>
            <a:r>
              <a:rPr lang="zh-CN" altLang="en-US" sz="2200" dirty="0">
                <a:latin typeface="宋体" panose="02010600030101010101" pitchFamily="2" charset="-122"/>
                <a:ea typeface="宋体" panose="02010600030101010101" pitchFamily="2" charset="-122"/>
              </a:rPr>
              <a:t>运行过程中，接入数字管脚的温湿度传感器会实时发送数据流给主板，同时，后部的</a:t>
            </a:r>
            <a:r>
              <a:rPr lang="en-US" altLang="zh-CN" sz="2200" dirty="0">
                <a:latin typeface="宋体" panose="02010600030101010101" pitchFamily="2" charset="-122"/>
                <a:ea typeface="宋体" panose="02010600030101010101" pitchFamily="2" charset="-122"/>
              </a:rPr>
              <a:t>LCD</a:t>
            </a:r>
            <a:r>
              <a:rPr lang="zh-CN" altLang="en-US" sz="2200" dirty="0">
                <a:latin typeface="宋体" panose="02010600030101010101" pitchFamily="2" charset="-122"/>
                <a:ea typeface="宋体" panose="02010600030101010101" pitchFamily="2" charset="-122"/>
              </a:rPr>
              <a:t>显示屏会显示与温湿度相关的信息。</a:t>
            </a:r>
          </a:p>
          <a:p>
            <a:pPr marL="0" indent="0">
              <a:buNone/>
            </a:pPr>
            <a:r>
              <a:rPr lang="zh-CN" altLang="en-US" sz="2200" dirty="0" smtClean="0">
                <a:latin typeface="宋体" panose="02010600030101010101" pitchFamily="2" charset="-122"/>
                <a:ea typeface="宋体" panose="02010600030101010101" pitchFamily="2" charset="-122"/>
              </a:rPr>
              <a:t>    用于</a:t>
            </a:r>
            <a:r>
              <a:rPr lang="zh-CN" altLang="en-US" sz="2200" dirty="0">
                <a:latin typeface="宋体" panose="02010600030101010101" pitchFamily="2" charset="-122"/>
                <a:ea typeface="宋体" panose="02010600030101010101" pitchFamily="2" charset="-122"/>
              </a:rPr>
              <a:t>联网的</a:t>
            </a:r>
            <a:r>
              <a:rPr lang="en-US" altLang="zh-CN" sz="2200" dirty="0">
                <a:latin typeface="宋体" panose="02010600030101010101" pitchFamily="2" charset="-122"/>
                <a:ea typeface="宋体" panose="02010600030101010101" pitchFamily="2" charset="-122"/>
              </a:rPr>
              <a:t>ESP8266</a:t>
            </a:r>
            <a:r>
              <a:rPr lang="zh-CN" altLang="en-US" sz="2200" dirty="0">
                <a:latin typeface="宋体" panose="02010600030101010101" pitchFamily="2" charset="-122"/>
                <a:ea typeface="宋体" panose="02010600030101010101" pitchFamily="2" charset="-122"/>
              </a:rPr>
              <a:t>模块设置为</a:t>
            </a:r>
            <a:r>
              <a:rPr lang="en-US" altLang="zh-CN" sz="2200" dirty="0">
                <a:latin typeface="宋体" panose="02010600030101010101" pitchFamily="2" charset="-122"/>
                <a:ea typeface="宋体" panose="02010600030101010101" pitchFamily="2" charset="-122"/>
              </a:rPr>
              <a:t>AP</a:t>
            </a:r>
            <a:r>
              <a:rPr lang="zh-CN" altLang="en-US" sz="2200" dirty="0">
                <a:latin typeface="宋体" panose="02010600030101010101" pitchFamily="2" charset="-122"/>
                <a:ea typeface="宋体" panose="02010600030101010101" pitchFamily="2" charset="-122"/>
              </a:rPr>
              <a:t>模式（以防止工作环境中缺少</a:t>
            </a:r>
            <a:r>
              <a:rPr lang="en-US" altLang="zh-CN" sz="2200" dirty="0" err="1">
                <a:latin typeface="宋体" panose="02010600030101010101" pitchFamily="2" charset="-122"/>
                <a:ea typeface="宋体" panose="02010600030101010101" pitchFamily="2" charset="-122"/>
              </a:rPr>
              <a:t>WiFi</a:t>
            </a:r>
            <a:r>
              <a:rPr lang="zh-CN" altLang="en-US" sz="2200" dirty="0">
                <a:latin typeface="宋体" panose="02010600030101010101" pitchFamily="2" charset="-122"/>
                <a:ea typeface="宋体" panose="02010600030101010101" pitchFamily="2" charset="-122"/>
              </a:rPr>
              <a:t>信号），并连接至</a:t>
            </a:r>
            <a:r>
              <a:rPr lang="en-US" altLang="zh-CN" sz="2200" dirty="0">
                <a:latin typeface="宋体" panose="02010600030101010101" pitchFamily="2" charset="-122"/>
                <a:ea typeface="宋体" panose="02010600030101010101" pitchFamily="2" charset="-122"/>
              </a:rPr>
              <a:t>I/O</a:t>
            </a:r>
            <a:r>
              <a:rPr lang="zh-CN" altLang="en-US" sz="2200" dirty="0">
                <a:latin typeface="宋体" panose="02010600030101010101" pitchFamily="2" charset="-122"/>
                <a:ea typeface="宋体" panose="02010600030101010101" pitchFamily="2" charset="-122"/>
              </a:rPr>
              <a:t>口的透传端。</a:t>
            </a:r>
          </a:p>
          <a:p>
            <a:r>
              <a:rPr lang="zh-CN" altLang="en-US" dirty="0"/>
              <a:t>（</a:t>
            </a:r>
            <a:r>
              <a:rPr lang="en-US" altLang="zh-CN" dirty="0"/>
              <a:t>2</a:t>
            </a:r>
            <a:r>
              <a:rPr lang="zh-CN" altLang="en-US" dirty="0"/>
              <a:t>）</a:t>
            </a:r>
            <a:r>
              <a:rPr lang="en-US" altLang="zh-CN" dirty="0"/>
              <a:t>PC</a:t>
            </a:r>
            <a:r>
              <a:rPr lang="zh-CN" altLang="en-US" dirty="0"/>
              <a:t>端：</a:t>
            </a:r>
            <a:endParaRPr lang="en-US" altLang="zh-CN" dirty="0" smtClean="0"/>
          </a:p>
          <a:p>
            <a:pPr marL="0" indent="0">
              <a:buNone/>
            </a:pPr>
            <a:r>
              <a:rPr lang="zh-CN" altLang="en-US" sz="2400" dirty="0" smtClean="0">
                <a:latin typeface="宋体" panose="02010600030101010101" pitchFamily="2" charset="-122"/>
                <a:ea typeface="宋体" panose="02010600030101010101" pitchFamily="2" charset="-122"/>
              </a:rPr>
              <a:t>    假定</a:t>
            </a:r>
            <a:r>
              <a:rPr lang="zh-CN" altLang="en-US" sz="2400" dirty="0">
                <a:latin typeface="宋体" panose="02010600030101010101" pitchFamily="2" charset="-122"/>
                <a:ea typeface="宋体" panose="02010600030101010101" pitchFamily="2" charset="-122"/>
              </a:rPr>
              <a:t>前期已完成代码的编写与烧录，</a:t>
            </a:r>
            <a:r>
              <a:rPr lang="en-US" altLang="zh-CN" sz="2400" dirty="0">
                <a:latin typeface="宋体" panose="02010600030101010101" pitchFamily="2" charset="-122"/>
                <a:ea typeface="宋体" panose="02010600030101010101" pitchFamily="2" charset="-122"/>
              </a:rPr>
              <a:t>AT</a:t>
            </a:r>
            <a:r>
              <a:rPr lang="zh-CN" altLang="en-US" sz="2400" dirty="0">
                <a:latin typeface="宋体" panose="02010600030101010101" pitchFamily="2" charset="-122"/>
                <a:ea typeface="宋体" panose="02010600030101010101" pitchFamily="2" charset="-122"/>
              </a:rPr>
              <a:t>指令的设置。同时，在使用时，可根据实际情况更改相关参数</a:t>
            </a:r>
            <a:r>
              <a:rPr lang="zh-CN" altLang="en-US" sz="2400" dirty="0" smtClean="0">
                <a:latin typeface="宋体" panose="02010600030101010101" pitchFamily="2" charset="-122"/>
                <a:ea typeface="宋体" panose="02010600030101010101" pitchFamily="2" charset="-122"/>
              </a:rPr>
              <a:t>。联网</a:t>
            </a:r>
            <a:r>
              <a:rPr lang="zh-CN" altLang="en-US" sz="2400" dirty="0">
                <a:latin typeface="宋体" panose="02010600030101010101" pitchFamily="2" charset="-122"/>
                <a:ea typeface="宋体" panose="02010600030101010101" pitchFamily="2" charset="-122"/>
              </a:rPr>
              <a:t>的实现借助了中国移动的</a:t>
            </a:r>
            <a:r>
              <a:rPr lang="en-US" altLang="zh-CN" sz="2400" dirty="0" err="1">
                <a:latin typeface="宋体" panose="02010600030101010101" pitchFamily="2" charset="-122"/>
                <a:ea typeface="宋体" panose="02010600030101010101" pitchFamily="2" charset="-122"/>
              </a:rPr>
              <a:t>Onenet</a:t>
            </a:r>
            <a:r>
              <a:rPr lang="zh-CN" altLang="en-US" sz="2400" dirty="0">
                <a:latin typeface="宋体" panose="02010600030101010101" pitchFamily="2" charset="-122"/>
                <a:ea typeface="宋体" panose="02010600030101010101" pitchFamily="2" charset="-122"/>
              </a:rPr>
              <a:t>物联网服务平。图示中为主要设备信息，包括</a:t>
            </a:r>
            <a:r>
              <a:rPr lang="en-US" altLang="zh-CN" sz="2400" dirty="0">
                <a:latin typeface="宋体" panose="02010600030101010101" pitchFamily="2" charset="-122"/>
                <a:ea typeface="宋体" panose="02010600030101010101" pitchFamily="2" charset="-122"/>
              </a:rPr>
              <a:t>API</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ID</a:t>
            </a:r>
            <a:r>
              <a:rPr lang="zh-CN" altLang="en-US" sz="2400" dirty="0">
                <a:latin typeface="宋体" panose="02010600030101010101" pitchFamily="2" charset="-122"/>
                <a:ea typeface="宋体" panose="02010600030101010101" pitchFamily="2" charset="-122"/>
              </a:rPr>
              <a:t>等。此外，建立图表，在设备正常运行后，定时能够刷新出工作区的温湿度变化图像。</a:t>
            </a:r>
          </a:p>
        </p:txBody>
      </p:sp>
    </p:spTree>
    <p:extLst>
      <p:ext uri="{BB962C8B-B14F-4D97-AF65-F5344CB8AC3E}">
        <p14:creationId xmlns:p14="http://schemas.microsoft.com/office/powerpoint/2010/main" val="53344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1" lang="zh-CN" altLang="en-US" dirty="0"/>
              <a:t>作品完整</a:t>
            </a:r>
            <a:r>
              <a:rPr kumimoji="1" lang="zh-CN" altLang="en-US" dirty="0" smtClean="0"/>
              <a:t>度</a:t>
            </a:r>
            <a:endParaRPr kumimoji="1" lang="zh-CN" altLang="en-US" dirty="0"/>
          </a:p>
        </p:txBody>
      </p:sp>
      <p:sp>
        <p:nvSpPr>
          <p:cNvPr id="3" name="Content Placeholder 2"/>
          <p:cNvSpPr>
            <a:spLocks noGrp="1"/>
          </p:cNvSpPr>
          <p:nvPr>
            <p:ph idx="1"/>
          </p:nvPr>
        </p:nvSpPr>
        <p:spPr/>
        <p:txBody>
          <a:bodyPr>
            <a:normAutofit lnSpcReduction="10000"/>
          </a:bodyPr>
          <a:lstStyle/>
          <a:p>
            <a:r>
              <a:rPr kumimoji="1" lang="zh-CN" altLang="en-US" dirty="0" smtClean="0"/>
              <a:t>（一）设计</a:t>
            </a:r>
            <a:r>
              <a:rPr kumimoji="1" lang="zh-CN" altLang="en-US" dirty="0"/>
              <a:t>实现流程</a:t>
            </a:r>
            <a:r>
              <a:rPr kumimoji="1" lang="zh-CN" altLang="en-US" dirty="0" smtClean="0"/>
              <a:t>环节</a:t>
            </a:r>
            <a:r>
              <a:rPr kumimoji="1" lang="en-US" altLang="zh-CN" dirty="0" smtClean="0"/>
              <a:t>:</a:t>
            </a:r>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a:p>
          <a:p>
            <a:endParaRPr kumimoji="1" lang="en-US" altLang="zh-CN" dirty="0" smtClean="0"/>
          </a:p>
          <a:p>
            <a:endParaRPr kumimoji="1" lang="en-US" altLang="zh-CN" dirty="0" smtClean="0"/>
          </a:p>
          <a:p>
            <a:r>
              <a:rPr kumimoji="1" lang="zh-CN" altLang="en-US" dirty="0" smtClean="0"/>
              <a:t>（四）功能</a:t>
            </a:r>
            <a:r>
              <a:rPr kumimoji="1" lang="zh-CN" altLang="en-US" dirty="0"/>
              <a:t>展示照片或</a:t>
            </a:r>
            <a:r>
              <a:rPr kumimoji="1" lang="zh-CN" altLang="en-US" dirty="0" smtClean="0"/>
              <a:t>视频</a:t>
            </a:r>
            <a:r>
              <a:rPr kumimoji="1" lang="en-US" altLang="zh-CN" dirty="0" smtClean="0"/>
              <a:t>:</a:t>
            </a:r>
          </a:p>
          <a:p>
            <a:pPr marL="0" indent="0">
              <a:buNone/>
            </a:pPr>
            <a:r>
              <a:rPr kumimoji="1" lang="en-US" altLang="zh-CN" dirty="0"/>
              <a:t> </a:t>
            </a:r>
            <a:r>
              <a:rPr kumimoji="1" lang="en-US" altLang="zh-CN" dirty="0" smtClean="0"/>
              <a:t>    </a:t>
            </a:r>
            <a:r>
              <a:rPr kumimoji="1" lang="zh-CN" altLang="en-US" dirty="0" smtClean="0"/>
              <a:t>见网页：</a:t>
            </a:r>
            <a:r>
              <a:rPr kumimoji="1" lang="en-US" altLang="zh-CN" dirty="0">
                <a:hlinkClick r:id="rId2"/>
              </a:rPr>
              <a:t>http://www.iqiyi.com/w_19ru37545t.html</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666" y="2253803"/>
            <a:ext cx="6866667" cy="2537101"/>
          </a:xfrm>
          <a:prstGeom prst="rect">
            <a:avLst/>
          </a:prstGeom>
        </p:spPr>
      </p:pic>
    </p:spTree>
    <p:extLst>
      <p:ext uri="{BB962C8B-B14F-4D97-AF65-F5344CB8AC3E}">
        <p14:creationId xmlns:p14="http://schemas.microsoft.com/office/powerpoint/2010/main" val="142302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1" lang="zh-CN" altLang="en-US" dirty="0"/>
              <a:t>团队协作展示</a:t>
            </a:r>
          </a:p>
        </p:txBody>
      </p:sp>
      <p:sp>
        <p:nvSpPr>
          <p:cNvPr id="3" name="Content Placeholder 2"/>
          <p:cNvSpPr>
            <a:spLocks noGrp="1"/>
          </p:cNvSpPr>
          <p:nvPr>
            <p:ph idx="1"/>
          </p:nvPr>
        </p:nvSpPr>
        <p:spPr/>
        <p:txBody>
          <a:bodyPr/>
          <a:lstStyle/>
          <a:p>
            <a:r>
              <a:rPr kumimoji="1" lang="zh-CN" altLang="en-US" dirty="0" smtClean="0"/>
              <a:t>（一）队员</a:t>
            </a:r>
            <a:r>
              <a:rPr kumimoji="1" lang="zh-CN" altLang="en-US" dirty="0"/>
              <a:t>能力及团队</a:t>
            </a:r>
            <a:r>
              <a:rPr kumimoji="1" lang="zh-CN" altLang="en-US" dirty="0" smtClean="0"/>
              <a:t>分工：</a:t>
            </a:r>
            <a:endParaRPr kumimoji="1" lang="en-US" altLang="zh-CN" dirty="0" smtClean="0"/>
          </a:p>
          <a:p>
            <a:pPr marL="0" indent="0">
              <a:buNone/>
            </a:pPr>
            <a:r>
              <a:rPr kumimoji="1" lang="zh-CN" altLang="en-US" dirty="0" smtClean="0"/>
              <a:t>    </a:t>
            </a:r>
            <a:r>
              <a:rPr kumimoji="1" lang="zh-CN" altLang="en-US" sz="2000" dirty="0" smtClean="0">
                <a:latin typeface="宋体" panose="02010600030101010101" pitchFamily="2" charset="-122"/>
                <a:ea typeface="宋体" panose="02010600030101010101" pitchFamily="2" charset="-122"/>
              </a:rPr>
              <a:t>陈航（队长）：负责</a:t>
            </a:r>
            <a:r>
              <a:rPr kumimoji="1" lang="zh-CN" altLang="en-US" sz="2000" dirty="0" smtClean="0">
                <a:latin typeface="宋体" panose="02010600030101010101" pitchFamily="2" charset="-122"/>
                <a:ea typeface="宋体" panose="02010600030101010101" pitchFamily="2" charset="-122"/>
              </a:rPr>
              <a:t>硬件</a:t>
            </a:r>
            <a:r>
              <a:rPr kumimoji="1" lang="zh-CN" altLang="en-US" sz="2000" dirty="0" smtClean="0">
                <a:latin typeface="宋体" panose="02010600030101010101" pitchFamily="2" charset="-122"/>
                <a:ea typeface="宋体" panose="02010600030101010101" pitchFamily="2" charset="-122"/>
              </a:rPr>
              <a:t>、软件实现。</a:t>
            </a:r>
            <a:endParaRPr kumimoji="1" lang="en-US" altLang="zh-CN" sz="2000" dirty="0" smtClean="0">
              <a:latin typeface="宋体" panose="02010600030101010101" pitchFamily="2" charset="-122"/>
              <a:ea typeface="宋体" panose="02010600030101010101" pitchFamily="2" charset="-122"/>
            </a:endParaRPr>
          </a:p>
          <a:p>
            <a:pPr marL="0" indent="0">
              <a:buNone/>
            </a:pPr>
            <a:endParaRPr kumimoji="1" lang="en-US" altLang="zh-CN" sz="2000" dirty="0" smtClean="0">
              <a:latin typeface="宋体" panose="02010600030101010101" pitchFamily="2" charset="-122"/>
              <a:ea typeface="宋体" panose="02010600030101010101" pitchFamily="2" charset="-122"/>
            </a:endParaRPr>
          </a:p>
          <a:p>
            <a:r>
              <a:rPr kumimoji="1" lang="zh-CN" altLang="en-US" dirty="0" smtClean="0"/>
              <a:t>（二）团队协作过程收获</a:t>
            </a:r>
            <a:endParaRPr kumimoji="1" lang="en-US" altLang="zh-CN" dirty="0"/>
          </a:p>
          <a:p>
            <a:pPr marL="0" indent="0">
              <a:buNone/>
            </a:pPr>
            <a:r>
              <a:rPr kumimoji="1" lang="en-US" altLang="zh-CN" dirty="0" smtClean="0"/>
              <a:t>    </a:t>
            </a:r>
            <a:r>
              <a:rPr kumimoji="1" lang="zh-CN" altLang="en-US" sz="2000" dirty="0" smtClean="0">
                <a:latin typeface="宋体" panose="02010600030101010101" pitchFamily="2" charset="-122"/>
                <a:ea typeface="宋体" panose="02010600030101010101" pitchFamily="2" charset="-122"/>
              </a:rPr>
              <a:t>这次参赛让我们学会了将理论与实践相结合，在实现创新设计的过程中，也培养了团队协作的意识。</a:t>
            </a:r>
            <a:endParaRPr kumimoji="1" lang="en-US" altLang="zh-CN" sz="2000" dirty="0" smtClean="0">
              <a:latin typeface="宋体" panose="02010600030101010101" pitchFamily="2" charset="-122"/>
              <a:ea typeface="宋体" panose="02010600030101010101" pitchFamily="2" charset="-122"/>
            </a:endParaRPr>
          </a:p>
          <a:p>
            <a:endParaRPr kumimoji="1" lang="en-US" altLang="zh-CN" dirty="0" smtClean="0"/>
          </a:p>
        </p:txBody>
      </p:sp>
    </p:spTree>
    <p:extLst>
      <p:ext uri="{BB962C8B-B14F-4D97-AF65-F5344CB8AC3E}">
        <p14:creationId xmlns:p14="http://schemas.microsoft.com/office/powerpoint/2010/main" val="56887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713061" y="2554161"/>
            <a:ext cx="10515600" cy="1325563"/>
          </a:xfrm>
        </p:spPr>
        <p:txBody>
          <a:bodyPr>
            <a:normAutofit/>
          </a:bodyPr>
          <a:lstStyle/>
          <a:p>
            <a:r>
              <a:rPr lang="zh-CN" altLang="en-US" sz="5400" dirty="0" smtClean="0">
                <a:latin typeface="宋体" panose="02010600030101010101" pitchFamily="2" charset="-122"/>
                <a:ea typeface="宋体" panose="02010600030101010101" pitchFamily="2" charset="-122"/>
              </a:rPr>
              <a:t>谢谢观看</a:t>
            </a:r>
            <a:endParaRPr lang="zh-CN" altLang="en-US"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1653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792</Words>
  <Application>Microsoft Office PowerPoint</Application>
  <PresentationFormat>宽屏</PresentationFormat>
  <Paragraphs>60</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DengXian</vt:lpstr>
      <vt:lpstr>DengXian Light</vt:lpstr>
      <vt:lpstr>宋体</vt:lpstr>
      <vt:lpstr>Arial</vt:lpstr>
      <vt:lpstr>Office Theme</vt:lpstr>
      <vt:lpstr>3S大赛 移动式环境监测及物联系统</vt:lpstr>
      <vt:lpstr>思考过程</vt:lpstr>
      <vt:lpstr>市场分析</vt:lpstr>
      <vt:lpstr>作品概述</vt:lpstr>
      <vt:lpstr>技术实现</vt:lpstr>
      <vt:lpstr>指标达成情况</vt:lpstr>
      <vt:lpstr>作品完整度</vt:lpstr>
      <vt:lpstr>团队协作展示</vt:lpstr>
      <vt:lpstr>谢谢观看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“XXX杯赛” “作品题目”</dc:title>
  <dc:creator>Microsoft Office User</dc:creator>
  <cp:lastModifiedBy>Leogle97</cp:lastModifiedBy>
  <cp:revision>18</cp:revision>
  <dcterms:created xsi:type="dcterms:W3CDTF">2017-06-16T10:53:44Z</dcterms:created>
  <dcterms:modified xsi:type="dcterms:W3CDTF">2017-09-26T11:15:11Z</dcterms:modified>
</cp:coreProperties>
</file>