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8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  <p:sldMasterId id="2147483716" r:id="rId4"/>
    <p:sldMasterId id="2147483732" r:id="rId5"/>
    <p:sldMasterId id="2147483746" r:id="rId6"/>
    <p:sldMasterId id="2147483761" r:id="rId7"/>
    <p:sldMasterId id="2147483777" r:id="rId8"/>
    <p:sldMasterId id="2147483791" r:id="rId9"/>
  </p:sldMasterIdLst>
  <p:notesMasterIdLst>
    <p:notesMasterId r:id="rId35"/>
  </p:notesMasterIdLst>
  <p:sldIdLst>
    <p:sldId id="296" r:id="rId10"/>
    <p:sldId id="258" r:id="rId11"/>
    <p:sldId id="259" r:id="rId12"/>
    <p:sldId id="260" r:id="rId13"/>
    <p:sldId id="281" r:id="rId14"/>
    <p:sldId id="282" r:id="rId15"/>
    <p:sldId id="300" r:id="rId16"/>
    <p:sldId id="297" r:id="rId17"/>
    <p:sldId id="299" r:id="rId18"/>
    <p:sldId id="298" r:id="rId19"/>
    <p:sldId id="301" r:id="rId20"/>
    <p:sldId id="283" r:id="rId21"/>
    <p:sldId id="284" r:id="rId22"/>
    <p:sldId id="285" r:id="rId23"/>
    <p:sldId id="288" r:id="rId24"/>
    <p:sldId id="289" r:id="rId25"/>
    <p:sldId id="263" r:id="rId26"/>
    <p:sldId id="271" r:id="rId27"/>
    <p:sldId id="272" r:id="rId28"/>
    <p:sldId id="273" r:id="rId29"/>
    <p:sldId id="293" r:id="rId30"/>
    <p:sldId id="294" r:id="rId31"/>
    <p:sldId id="295" r:id="rId32"/>
    <p:sldId id="268" r:id="rId33"/>
    <p:sldId id="25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96"/>
            <p14:sldId id="258"/>
            <p14:sldId id="259"/>
            <p14:sldId id="260"/>
            <p14:sldId id="281"/>
            <p14:sldId id="282"/>
            <p14:sldId id="300"/>
            <p14:sldId id="297"/>
            <p14:sldId id="299"/>
            <p14:sldId id="298"/>
            <p14:sldId id="301"/>
            <p14:sldId id="283"/>
            <p14:sldId id="284"/>
            <p14:sldId id="285"/>
            <p14:sldId id="288"/>
            <p14:sldId id="289"/>
            <p14:sldId id="263"/>
            <p14:sldId id="271"/>
            <p14:sldId id="272"/>
            <p14:sldId id="273"/>
            <p14:sldId id="293"/>
            <p14:sldId id="294"/>
            <p14:sldId id="295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5009" autoAdjust="0"/>
  </p:normalViewPr>
  <p:slideViewPr>
    <p:cSldViewPr>
      <p:cViewPr varScale="1">
        <p:scale>
          <a:sx n="87" d="100"/>
          <a:sy n="87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major features of the CPU (such as its endianness) or alter the way the system interface works</a:t>
            </a:r>
          </a:p>
          <a:p>
            <a:r>
              <a:rPr lang="en-US" altLang="zh-CN" dirty="0" smtClean="0"/>
              <a:t>One or more internal registers provide control and visibility of these options.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5388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689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8618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495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3111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8427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1866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78129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13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6846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98012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627193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36079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980231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626859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528891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32380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90462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984489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047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959686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010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4392612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76700"/>
            <a:ext cx="40306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929058" y="6429396"/>
            <a:ext cx="21336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57752" y="6429396"/>
            <a:ext cx="71438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1357298"/>
            <a:ext cx="2983251" cy="3857652"/>
          </a:xfrm>
          <a:prstGeom prst="rect">
            <a:avLst/>
          </a:prstGeom>
        </p:spPr>
      </p:pic>
      <p:sp>
        <p:nvSpPr>
          <p:cNvPr id="12" name="灯片编号占位符 6"/>
          <p:cNvSpPr txBox="1">
            <a:spLocks/>
          </p:cNvSpPr>
          <p:nvPr/>
        </p:nvSpPr>
        <p:spPr bwMode="auto">
          <a:xfrm>
            <a:off x="3786182" y="6381750"/>
            <a:ext cx="1785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03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813" y="6357938"/>
            <a:ext cx="4357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 txBox="1">
            <a:spLocks/>
          </p:cNvSpPr>
          <p:nvPr/>
        </p:nvSpPr>
        <p:spPr bwMode="auto">
          <a:xfrm>
            <a:off x="3786182" y="6381750"/>
            <a:ext cx="1785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5901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91293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75112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7511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983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169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6563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96230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1757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24827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405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0"/>
            <a:ext cx="2132012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2484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400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0"/>
            <a:ext cx="774065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2625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787775"/>
            <a:ext cx="8302625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4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08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642350" cy="47244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1107610043"/>
      </p:ext>
    </p:extLst>
  </p:cSld>
  <p:clrMapOvr>
    <a:masterClrMapping/>
  </p:clrMapOvr>
  <p:transition spd="slow">
    <p:pull dir="r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05568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280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13042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44"/>
            <a:ext cx="8459787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44"/>
            <a:ext cx="684213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1977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8351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64150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5794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89363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4990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63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20800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9108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9643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0517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5995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2704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60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32960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67163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20740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5397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56834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82800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9880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88323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9809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19308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59946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55620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9483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4392612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76700"/>
            <a:ext cx="40306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929058" y="6429396"/>
            <a:ext cx="21336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57752" y="6429396"/>
            <a:ext cx="71438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1357298"/>
            <a:ext cx="2983251" cy="3857652"/>
          </a:xfrm>
          <a:prstGeom prst="rect">
            <a:avLst/>
          </a:prstGeom>
        </p:spPr>
      </p:pic>
      <p:sp>
        <p:nvSpPr>
          <p:cNvPr id="12" name="灯片编号占位符 6"/>
          <p:cNvSpPr txBox="1">
            <a:spLocks/>
          </p:cNvSpPr>
          <p:nvPr/>
        </p:nvSpPr>
        <p:spPr bwMode="auto">
          <a:xfrm>
            <a:off x="3786182" y="6381750"/>
            <a:ext cx="1785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25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813" y="6357938"/>
            <a:ext cx="4357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 txBox="1">
            <a:spLocks/>
          </p:cNvSpPr>
          <p:nvPr/>
        </p:nvSpPr>
        <p:spPr bwMode="auto">
          <a:xfrm>
            <a:off x="3786182" y="6381750"/>
            <a:ext cx="1785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7800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99716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75112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7511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662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150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4460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5064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518206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659010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154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0"/>
            <a:ext cx="2132012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2484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148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0"/>
            <a:ext cx="774065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2625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787775"/>
            <a:ext cx="8302625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343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08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642350" cy="47244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2537698403"/>
      </p:ext>
    </p:extLst>
  </p:cSld>
  <p:clrMapOvr>
    <a:masterClrMapping/>
  </p:clrMapOvr>
  <p:transition spd="slow">
    <p:pull dir="r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9424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739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86223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44"/>
            <a:ext cx="8459787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44"/>
            <a:ext cx="684213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32312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5936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4571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367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42583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80.xml"/><Relationship Id="rId16" Type="http://schemas.openxmlformats.org/officeDocument/2006/relationships/theme" Target="../theme/theme7.xml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95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0"/>
            <a:ext cx="757081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02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3419475" y="6453188"/>
            <a:ext cx="13684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2844" y="214290"/>
            <a:ext cx="1123950" cy="847725"/>
          </a:xfrm>
          <a:prstGeom prst="rect">
            <a:avLst/>
          </a:prstGeom>
        </p:spPr>
      </p:pic>
      <p:pic>
        <p:nvPicPr>
          <p:cNvPr id="12" name="Picture 256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57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85813" y="6357938"/>
            <a:ext cx="4357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灯片编号占位符 6"/>
          <p:cNvSpPr txBox="1">
            <a:spLocks/>
          </p:cNvSpPr>
          <p:nvPr/>
        </p:nvSpPr>
        <p:spPr>
          <a:xfrm>
            <a:off x="3714744" y="6381750"/>
            <a:ext cx="1857388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7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488" y="81558"/>
            <a:ext cx="5900750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844" y="285728"/>
            <a:ext cx="2617616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5786" y="635795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807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41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0"/>
            <a:ext cx="757081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02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EF50BAF8-1120-4869-B1EC-9D010EF77D65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3419475" y="6453188"/>
            <a:ext cx="13684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2844" y="214290"/>
            <a:ext cx="1123950" cy="847725"/>
          </a:xfrm>
          <a:prstGeom prst="rect">
            <a:avLst/>
          </a:prstGeom>
        </p:spPr>
      </p:pic>
      <p:pic>
        <p:nvPicPr>
          <p:cNvPr id="12" name="Picture 256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57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85813" y="6357938"/>
            <a:ext cx="4357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灯片编号占位符 6"/>
          <p:cNvSpPr txBox="1">
            <a:spLocks/>
          </p:cNvSpPr>
          <p:nvPr/>
        </p:nvSpPr>
        <p:spPr>
          <a:xfrm>
            <a:off x="3714744" y="6381750"/>
            <a:ext cx="1857388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488" y="81558"/>
            <a:ext cx="5900750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844" y="285728"/>
            <a:ext cx="2617616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5786" y="635795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 Architecture </a:t>
            </a:r>
            <a:r>
              <a:rPr lang="en-US" altLang="zh-CN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5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806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Computer Architecture</a:t>
            </a:r>
            <a:br>
              <a:rPr lang="en-US" altLang="zh-CN" dirty="0" smtClean="0"/>
            </a:br>
            <a:r>
              <a:rPr lang="en-US" altLang="zh-CN" dirty="0" smtClean="0"/>
              <a:t>Experiment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/>
          <a:lstStyle/>
          <a:p>
            <a:r>
              <a:rPr lang="en-US" altLang="zh-CN" dirty="0" smtClean="0"/>
              <a:t>Jiang Xiaohong</a:t>
            </a:r>
          </a:p>
        </p:txBody>
      </p:sp>
    </p:spTree>
    <p:extLst>
      <p:ext uri="{BB962C8B-B14F-4D97-AF65-F5344CB8AC3E}">
        <p14:creationId xmlns:p14="http://schemas.microsoft.com/office/powerpoint/2010/main" val="381488161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Registers in CP0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52022"/>
          </a:xfrm>
        </p:spPr>
        <p:txBody>
          <a:bodyPr/>
          <a:lstStyle/>
          <a:p>
            <a:r>
              <a:rPr lang="en-US" altLang="zh-CN" sz="2000" dirty="0"/>
              <a:t>Register 0: Index</a:t>
            </a:r>
            <a:r>
              <a:rPr lang="zh-CN" altLang="en-US" sz="2000" dirty="0"/>
              <a:t>，作为</a:t>
            </a:r>
            <a:r>
              <a:rPr lang="en-US" altLang="zh-CN" sz="2000" dirty="0"/>
              <a:t>MMU</a:t>
            </a:r>
            <a:r>
              <a:rPr lang="zh-CN" altLang="en-US" sz="2000" dirty="0"/>
              <a:t>的索引</a:t>
            </a:r>
            <a:r>
              <a:rPr lang="zh-CN" altLang="en-US" sz="2000" dirty="0" smtClean="0"/>
              <a:t>用</a:t>
            </a:r>
            <a:endParaRPr lang="en-US" altLang="zh-CN" sz="2000" dirty="0" smtClean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2, EntryLo0</a:t>
            </a:r>
            <a:r>
              <a:rPr lang="zh-CN" altLang="en-US" sz="2000" dirty="0"/>
              <a:t>，访问</a:t>
            </a:r>
            <a:r>
              <a:rPr lang="en-US" altLang="zh-CN" sz="2000" dirty="0"/>
              <a:t>TLB Entry</a:t>
            </a:r>
            <a:r>
              <a:rPr lang="zh-CN" altLang="en-US" sz="2000" dirty="0"/>
              <a:t>偶数页中的地址低</a:t>
            </a:r>
            <a:r>
              <a:rPr lang="en-US" altLang="zh-CN" sz="2000" dirty="0" smtClean="0"/>
              <a:t>32Bit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3, EntryLo1</a:t>
            </a:r>
            <a:r>
              <a:rPr lang="zh-CN" altLang="en-US" sz="2000" dirty="0"/>
              <a:t>，访问</a:t>
            </a:r>
            <a:r>
              <a:rPr lang="en-US" altLang="zh-CN" sz="2000" dirty="0"/>
              <a:t>TLB Entry</a:t>
            </a:r>
            <a:r>
              <a:rPr lang="zh-CN" altLang="en-US" sz="2000" dirty="0"/>
              <a:t>奇数页中的地址低</a:t>
            </a:r>
            <a:r>
              <a:rPr lang="en-US" altLang="zh-CN" sz="2000" dirty="0" smtClean="0"/>
              <a:t>32Bit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4, Context</a:t>
            </a:r>
            <a:r>
              <a:rPr lang="zh-CN" altLang="en-US" sz="2000" dirty="0"/>
              <a:t>，用以加速</a:t>
            </a:r>
            <a:r>
              <a:rPr lang="en-US" altLang="zh-CN" sz="2000" dirty="0"/>
              <a:t>TLB Miss</a:t>
            </a:r>
            <a:r>
              <a:rPr lang="zh-CN" altLang="en-US" sz="2000" dirty="0"/>
              <a:t>异常的处理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5, </a:t>
            </a:r>
            <a:r>
              <a:rPr lang="en-US" altLang="zh-CN" sz="2000" dirty="0" err="1"/>
              <a:t>PageMask</a:t>
            </a:r>
            <a:r>
              <a:rPr lang="zh-CN" altLang="en-US" sz="2000" dirty="0"/>
              <a:t>，用以在</a:t>
            </a:r>
            <a:r>
              <a:rPr lang="en-US" altLang="zh-CN" sz="2000" dirty="0"/>
              <a:t>MMU</a:t>
            </a:r>
            <a:r>
              <a:rPr lang="zh-CN" altLang="en-US" sz="2000" dirty="0"/>
              <a:t>中分配可变大小的</a:t>
            </a:r>
            <a:r>
              <a:rPr lang="zh-CN" altLang="en-US" sz="2000" dirty="0" smtClean="0"/>
              <a:t>内存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8, </a:t>
            </a:r>
            <a:r>
              <a:rPr lang="en-US" altLang="zh-CN" sz="2000" dirty="0" err="1"/>
              <a:t>BadVAddr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9, Count</a:t>
            </a:r>
            <a:r>
              <a:rPr lang="zh-CN" altLang="en-US" sz="2000" dirty="0" smtClean="0"/>
              <a:t>，计数</a:t>
            </a:r>
            <a:r>
              <a:rPr lang="zh-CN" altLang="en-US" sz="2000" dirty="0"/>
              <a:t>频率是系统主频的</a:t>
            </a:r>
            <a:r>
              <a:rPr lang="en-US" altLang="zh-CN" sz="2000" dirty="0"/>
              <a:t>1/2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EntryHi</a:t>
            </a:r>
            <a:r>
              <a:rPr lang="zh-CN" altLang="en-US" sz="2000" dirty="0"/>
              <a:t>，这个寄存器同</a:t>
            </a:r>
            <a:r>
              <a:rPr lang="en-US" altLang="zh-CN" sz="2000" dirty="0"/>
              <a:t>EntryLo0/1</a:t>
            </a:r>
            <a:r>
              <a:rPr lang="zh-CN" altLang="en-US" sz="2000" dirty="0"/>
              <a:t>一样，用于</a:t>
            </a:r>
            <a:r>
              <a:rPr lang="en-US" altLang="zh-CN" sz="2000" dirty="0"/>
              <a:t>MMU</a:t>
            </a:r>
            <a:r>
              <a:rPr lang="zh-CN" altLang="en-US" sz="2000" dirty="0" smtClean="0"/>
              <a:t>中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Compare</a:t>
            </a:r>
            <a:r>
              <a:rPr lang="zh-CN" altLang="en-US" sz="2000" dirty="0"/>
              <a:t>，配合</a:t>
            </a:r>
            <a:r>
              <a:rPr lang="en-US" altLang="zh-CN" sz="2000" dirty="0"/>
              <a:t>Count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Status</a:t>
            </a:r>
            <a:r>
              <a:rPr lang="zh-CN" altLang="en-US" sz="2000" dirty="0"/>
              <a:t>，用于处理器状态的控制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Cause</a:t>
            </a:r>
            <a:r>
              <a:rPr lang="zh-CN" altLang="en-US" sz="2000" dirty="0"/>
              <a:t>，这个寄存器体现了处理器异常发生的</a:t>
            </a:r>
            <a:r>
              <a:rPr lang="zh-CN" altLang="en-US" sz="2000" dirty="0" smtClean="0"/>
              <a:t>原因</a:t>
            </a:r>
            <a:endParaRPr lang="en-US" altLang="zh-CN" sz="2000" dirty="0"/>
          </a:p>
          <a:p>
            <a:r>
              <a:rPr lang="en-US" altLang="zh-CN" sz="2000" dirty="0" smtClean="0"/>
              <a:t>Register </a:t>
            </a:r>
            <a:r>
              <a:rPr lang="en-US" altLang="zh-CN" sz="2000" dirty="0"/>
              <a:t>14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EPC</a:t>
            </a:r>
            <a:r>
              <a:rPr lang="zh-CN" altLang="en-US" sz="2000" dirty="0"/>
              <a:t>，这个寄存器存放异常发生时，系统正在执行的指令的地址。</a:t>
            </a:r>
            <a:br>
              <a:rPr lang="zh-CN" altLang="en-US" sz="2000" dirty="0"/>
            </a:br>
            <a:r>
              <a:rPr lang="zh-CN" altLang="en-US" sz="2000" dirty="0" smtClean="0"/>
              <a:t>　　　　　　</a:t>
            </a:r>
            <a:r>
              <a:rPr lang="zh-CN" altLang="en-US" sz="20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1951241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our lab, use switch to simulate interrupts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8 switch will represent 8 </a:t>
            </a:r>
            <a:r>
              <a:rPr lang="en-US" altLang="zh-CN" dirty="0">
                <a:solidFill>
                  <a:srgbClr val="0070C0"/>
                </a:solidFill>
              </a:rPr>
              <a:t>peripheral</a:t>
            </a:r>
            <a:r>
              <a:rPr lang="en-US" altLang="zh-CN" dirty="0" smtClean="0"/>
              <a:t> interrupt request.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So the lower 8 bits of Course register will indicate which </a:t>
            </a:r>
            <a:r>
              <a:rPr lang="en-US" altLang="zh-CN" dirty="0">
                <a:solidFill>
                  <a:srgbClr val="0070C0"/>
                </a:solidFill>
              </a:rPr>
              <a:t>peripheral</a:t>
            </a:r>
            <a:r>
              <a:rPr lang="en-US" altLang="zh-CN" dirty="0"/>
              <a:t> </a:t>
            </a:r>
            <a:r>
              <a:rPr lang="en-US" altLang="zh-CN" dirty="0" smtClean="0"/>
              <a:t>device raise an interrupt </a:t>
            </a:r>
            <a:r>
              <a:rPr lang="en-US" altLang="zh-CN" dirty="0"/>
              <a:t>request.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7991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81558"/>
            <a:ext cx="6286512" cy="113191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Privileged </a:t>
            </a:r>
            <a:r>
              <a:rPr lang="en-US" altLang="zh-CN" sz="36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instruction</a:t>
            </a:r>
            <a:r>
              <a:rPr lang="en-US" altLang="zh-CN" sz="3600" dirty="0">
                <a:solidFill>
                  <a:srgbClr val="19A1FD"/>
                </a:solidFill>
                <a:ea typeface="宋体" pitchFamily="2" charset="-122"/>
              </a:rPr>
              <a:t>s</a:t>
            </a:r>
            <a:r>
              <a:rPr lang="en-US" altLang="zh-CN" sz="36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 for  supporting interrupt</a:t>
            </a:r>
            <a:endParaRPr lang="en-US" altLang="zh-CN" sz="36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229600" cy="427707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spcBef>
                <a:spcPts val="672"/>
              </a:spcBef>
              <a:buNone/>
            </a:pPr>
            <a:r>
              <a:rPr lang="en-US" altLang="zh-CN" sz="3200" dirty="0">
                <a:solidFill>
                  <a:srgbClr val="19A1FD"/>
                </a:solidFill>
                <a:ea typeface="宋体" pitchFamily="2" charset="-122"/>
              </a:rPr>
              <a:t>Privileged </a:t>
            </a:r>
            <a:r>
              <a:rPr lang="en-US" altLang="zh-CN" sz="3200" dirty="0" smtClean="0">
                <a:solidFill>
                  <a:srgbClr val="19A1FD"/>
                </a:solidFill>
                <a:ea typeface="宋体" pitchFamily="2" charset="-122"/>
              </a:rPr>
              <a:t>instructions </a:t>
            </a:r>
            <a:r>
              <a:rPr lang="en-US" altLang="zh-CN" sz="3200" dirty="0" smtClean="0">
                <a:ea typeface="宋体" pitchFamily="2" charset="-122"/>
              </a:rPr>
              <a:t>can be only used at kernel mode ( supervisor mode )</a:t>
            </a:r>
            <a:endParaRPr lang="en-US" altLang="zh-CN" sz="3000" dirty="0" smtClean="0">
              <a:ea typeface="宋体" pitchFamily="2" charset="-122"/>
            </a:endParaRPr>
          </a:p>
          <a:p>
            <a:pPr marL="457200" lvl="1" indent="0">
              <a:spcBef>
                <a:spcPts val="672"/>
              </a:spcBef>
              <a:buNone/>
            </a:pPr>
            <a:endParaRPr lang="en-US" altLang="zh-CN" sz="3000" dirty="0">
              <a:solidFill>
                <a:srgbClr val="0070C0"/>
              </a:solidFill>
              <a:ea typeface="宋体" pitchFamily="2" charset="-122"/>
            </a:endParaRPr>
          </a:p>
          <a:p>
            <a:pPr marL="457200" lvl="1" indent="0">
              <a:spcBef>
                <a:spcPts val="672"/>
              </a:spcBef>
              <a:buNone/>
            </a:pPr>
            <a:r>
              <a:rPr lang="en-US" altLang="zh-CN" sz="30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MTC0 -- </a:t>
            </a:r>
            <a:r>
              <a:rPr lang="en-US" altLang="zh-CN" sz="2600" dirty="0" smtClean="0">
                <a:ea typeface="宋体" pitchFamily="2" charset="-122"/>
              </a:rPr>
              <a:t>Move one GPR to one of CP0 register</a:t>
            </a:r>
          </a:p>
          <a:p>
            <a:pPr marL="857250" lvl="2" indent="0">
              <a:spcBef>
                <a:spcPts val="672"/>
              </a:spcBef>
              <a:buNone/>
            </a:pPr>
            <a:endParaRPr lang="en-US" altLang="zh-CN" sz="2600" dirty="0" smtClean="0">
              <a:ea typeface="宋体" pitchFamily="2" charset="-122"/>
            </a:endParaRPr>
          </a:p>
          <a:p>
            <a:pPr marL="457200" lvl="1" indent="0">
              <a:spcBef>
                <a:spcPts val="672"/>
              </a:spcBef>
              <a:buNone/>
            </a:pPr>
            <a:r>
              <a:rPr lang="en-US" altLang="zh-CN" sz="32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MFC0 –</a:t>
            </a:r>
            <a:r>
              <a:rPr lang="en-US" altLang="zh-CN" dirty="0" smtClean="0">
                <a:ea typeface="宋体" pitchFamily="2" charset="-122"/>
              </a:rPr>
              <a:t>Move one of the CP0 register to one GPR.</a:t>
            </a:r>
            <a:endParaRPr lang="en-US" altLang="zh-CN" sz="3200" dirty="0" smtClean="0">
              <a:ea typeface="宋体" pitchFamily="2" charset="-122"/>
            </a:endParaRPr>
          </a:p>
          <a:p>
            <a:pPr lvl="2">
              <a:spcBef>
                <a:spcPts val="672"/>
              </a:spcBef>
            </a:pPr>
            <a:endParaRPr lang="en-US" altLang="zh-CN" dirty="0" smtClean="0">
              <a:solidFill>
                <a:srgbClr val="0070C0"/>
              </a:solidFill>
              <a:latin typeface="+mn-lt"/>
              <a:ea typeface="宋体" pitchFamily="2" charset="-122"/>
            </a:endParaRPr>
          </a:p>
          <a:p>
            <a:pPr marL="457200" lvl="1" indent="0">
              <a:spcBef>
                <a:spcPts val="672"/>
              </a:spcBef>
              <a:buNone/>
            </a:pPr>
            <a:r>
              <a:rPr lang="en-US" altLang="zh-CN" sz="32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ERET – </a:t>
            </a:r>
            <a:r>
              <a:rPr lang="en-US" altLang="zh-CN" sz="3000" dirty="0" smtClean="0">
                <a:latin typeface="+mn-lt"/>
                <a:ea typeface="宋体" pitchFamily="2" charset="-122"/>
              </a:rPr>
              <a:t>return back to interrupt point from interrupt handler. (</a:t>
            </a:r>
            <a:r>
              <a:rPr lang="en-US" altLang="zh-CN" sz="3000" dirty="0">
                <a:solidFill>
                  <a:srgbClr val="0070C0"/>
                </a:solidFill>
              </a:rPr>
              <a:t>open interrupt, set PC to EPC </a:t>
            </a:r>
            <a:r>
              <a:rPr lang="en-US" altLang="zh-CN" sz="3200" dirty="0" smtClean="0"/>
              <a:t>)</a:t>
            </a:r>
            <a:endParaRPr lang="en-US" altLang="zh-CN" sz="3000" dirty="0" smtClean="0">
              <a:latin typeface="+mn-lt"/>
              <a:ea typeface="宋体" pitchFamily="2" charset="-122"/>
            </a:endParaRPr>
          </a:p>
          <a:p>
            <a:pPr marL="457200" lvl="1" indent="0">
              <a:spcBef>
                <a:spcPts val="672"/>
              </a:spcBef>
              <a:buNone/>
            </a:pPr>
            <a:endParaRPr lang="en-US" altLang="zh-CN" sz="3200" dirty="0" smtClean="0">
              <a:solidFill>
                <a:srgbClr val="0070C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solidFill>
                <a:srgbClr val="0070C0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ea typeface="宋体" pitchFamily="2" charset="-122"/>
              </a:rPr>
              <a:t>Privileged instructions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 smtClean="0">
                <a:latin typeface="+mn-lt"/>
                <a:ea typeface="宋体" pitchFamily="2" charset="-122"/>
              </a:rPr>
              <a:t>Format: 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MFC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sel</a:t>
            </a:r>
            <a:endParaRPr lang="en-US" altLang="zh-CN" sz="2400" dirty="0" smtClean="0">
              <a:solidFill>
                <a:srgbClr val="0070C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 smtClean="0">
                <a:latin typeface="+mn-lt"/>
                <a:ea typeface="宋体" pitchFamily="2" charset="-122"/>
              </a:rPr>
              <a:t>Function: GPR[</a:t>
            </a:r>
            <a:r>
              <a:rPr lang="en-US" altLang="zh-CN" sz="2400" dirty="0" err="1" smtClean="0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: 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MTC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solidFill>
                <a:srgbClr val="0070C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宋体" pitchFamily="2" charset="-122"/>
              </a:rPr>
              <a:t>ERET</a:t>
            </a:r>
            <a:endParaRPr lang="en-US" altLang="zh-CN" sz="2400" dirty="0">
              <a:solidFill>
                <a:srgbClr val="0070C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8549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Simple </a:t>
            </a:r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interrupt </a:t>
            </a:r>
            <a: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control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66" y="1988840"/>
            <a:ext cx="597802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30264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</a:t>
            </a:r>
            <a: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CP0 design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13468"/>
            <a:ext cx="8506718" cy="4781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Interrupt register file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dirty="0">
                <a:latin typeface="+mn-lt"/>
                <a:ea typeface="宋体" pitchFamily="2" charset="-122"/>
              </a:rPr>
              <a:t>Exception Handler Base </a:t>
            </a:r>
            <a:r>
              <a:rPr lang="en-US" altLang="zh-CN" dirty="0" smtClean="0">
                <a:latin typeface="+mn-lt"/>
                <a:ea typeface="宋体" pitchFamily="2" charset="-122"/>
              </a:rPr>
              <a:t>Register (</a:t>
            </a:r>
            <a:r>
              <a:rPr lang="en-US" altLang="zh-CN" dirty="0" smtClean="0">
                <a:solidFill>
                  <a:srgbClr val="00B050"/>
                </a:solidFill>
                <a:latin typeface="+mn-lt"/>
                <a:ea typeface="宋体" pitchFamily="2" charset="-122"/>
              </a:rPr>
              <a:t>EHB</a:t>
            </a:r>
            <a:r>
              <a:rPr lang="en-US" altLang="zh-CN" dirty="0" smtClean="0">
                <a:latin typeface="+mn-lt"/>
                <a:ea typeface="宋体" pitchFamily="2" charset="-122"/>
              </a:rPr>
              <a:t>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dirty="0">
                <a:latin typeface="+mn-lt"/>
                <a:ea typeface="宋体" pitchFamily="2" charset="-122"/>
              </a:rPr>
              <a:t>Exception Program Counter </a:t>
            </a:r>
            <a:r>
              <a:rPr lang="en-US" altLang="zh-CN" dirty="0" smtClean="0">
                <a:latin typeface="+mn-lt"/>
                <a:ea typeface="宋体" pitchFamily="2" charset="-122"/>
              </a:rPr>
              <a:t>Register (</a:t>
            </a:r>
            <a:r>
              <a:rPr lang="en-US" altLang="zh-CN" dirty="0" smtClean="0">
                <a:solidFill>
                  <a:srgbClr val="00B050"/>
                </a:solidFill>
                <a:latin typeface="+mn-lt"/>
                <a:ea typeface="宋体" pitchFamily="2" charset="-122"/>
              </a:rPr>
              <a:t>EPC</a:t>
            </a:r>
            <a:r>
              <a:rPr lang="en-US" altLang="zh-CN" dirty="0" smtClean="0">
                <a:latin typeface="+mn-lt"/>
                <a:ea typeface="宋体" pitchFamily="2" charset="-122"/>
              </a:rPr>
              <a:t>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Cause register  (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CAUSE</a:t>
            </a:r>
            <a:r>
              <a:rPr lang="en-US" altLang="zh-CN" dirty="0" smtClean="0">
                <a:ea typeface="宋体" pitchFamily="2" charset="-122"/>
              </a:rPr>
              <a:t> )  </a:t>
            </a:r>
            <a:endParaRPr lang="en-US" altLang="zh-CN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800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MTC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: Write </a:t>
            </a:r>
            <a:r>
              <a:rPr lang="en-US" altLang="zh-CN" sz="2800" dirty="0">
                <a:latin typeface="+mn-lt"/>
                <a:ea typeface="宋体" pitchFamily="2" charset="-122"/>
              </a:rPr>
              <a:t>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2800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MFC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: </a:t>
            </a:r>
            <a:r>
              <a:rPr lang="en-US" altLang="zh-CN" sz="2800" dirty="0">
                <a:latin typeface="+mn-lt"/>
                <a:ea typeface="宋体" pitchFamily="2" charset="-122"/>
              </a:rPr>
              <a:t>Read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Interrupt is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detected: jump to EHBR (External signal)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2800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ERET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: jump to EPCR (From CPU controller)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0" indent="0">
              <a:spcBef>
                <a:spcPts val="672"/>
              </a:spcBef>
              <a:buNone/>
            </a:pPr>
            <a:endParaRPr lang="en-US" altLang="zh-CN" sz="280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1709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</a:t>
            </a:r>
            <a:b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</a:br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(only for your reference)</a:t>
            </a:r>
            <a:r>
              <a:rPr lang="en-US" altLang="zh-CN" sz="40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cp0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main clock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itchFamily="2" charset="-122"/>
              </a:rPr>
              <a:t>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endif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operations (read in ID stage and write in EXE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CP0 operation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data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smtClean="0">
                <a:latin typeface="+mn-lt"/>
                <a:ea typeface="宋体" pitchFamily="2" charset="-122"/>
              </a:rPr>
              <a:t>	// control signal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smtClean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 smtClean="0">
                <a:latin typeface="+mn-lt"/>
                <a:ea typeface="宋体" pitchFamily="2" charset="-122"/>
              </a:rPr>
              <a:t>rst</a:t>
            </a:r>
            <a:r>
              <a:rPr lang="en-US" altLang="zh-CN" sz="1600" dirty="0" smtClean="0">
                <a:latin typeface="+mn-lt"/>
                <a:ea typeface="宋体" pitchFamily="2" charset="-122"/>
              </a:rPr>
              <a:t>,  // synchronous reset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interrupt enable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external interrupt input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target instruction address to store when interrupt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itchFamily="2" charset="-122"/>
              </a:rPr>
              <a:t> or ERET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 // target instruction address to jump to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  <a:endParaRPr lang="en-US" altLang="zh-CN" sz="160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9649"/>
            <a:ext cx="5832648" cy="119675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2800" dirty="0" err="1" smtClean="0">
                <a:solidFill>
                  <a:srgbClr val="19A1FD"/>
                </a:solidFill>
                <a:ea typeface="宋体" charset="-122"/>
              </a:rPr>
              <a:t>Datapath</a:t>
            </a:r>
            <a:r>
              <a:rPr lang="en-US" altLang="zh-CN" sz="2800" dirty="0" smtClean="0">
                <a:solidFill>
                  <a:srgbClr val="19A1FD"/>
                </a:solidFill>
                <a:ea typeface="宋体" charset="-122"/>
              </a:rPr>
              <a:t> of CPU ( need move cp0 to WB stage)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6401"/>
            <a:ext cx="7171903" cy="58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4044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. 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89248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R1,0x0	        //main entry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4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24210020 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ea typeface="宋体" charset="-122"/>
              </a:rPr>
              <a:t>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R1,R1,32     //interrupt handler at 0x32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8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40811800 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</a:t>
            </a:r>
            <a:r>
              <a:rPr lang="en-US" altLang="zh-CN" sz="2200" dirty="0" err="1" smtClean="0">
                <a:solidFill>
                  <a:srgbClr val="19A1FD"/>
                </a:solidFill>
                <a:latin typeface="+mn-lt"/>
                <a:ea typeface="宋体" charset="-122"/>
              </a:rPr>
              <a:t>mtc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R1, R3         //simulate OS set EHB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c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00001020 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add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R2,R0,R0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10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00001820 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add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en-US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14:	20420001          addi	 R2,R2,1        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18</a:t>
            </a: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08000005 	</a:t>
            </a:r>
            <a:r>
              <a:rPr lang="nl-NL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 j</a:t>
            </a: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nl-NL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1c:	00000000 	    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20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40041000 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 mfc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R4,R2	          //interrupt handler 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24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20630001 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 addi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R3,R3,1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28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42000018 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 eret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2c</a:t>
            </a: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:	00000000 	</a:t>
            </a:r>
            <a:r>
              <a:rPr lang="it-IT" altLang="zh-CN" sz="2200" dirty="0" smtClean="0">
                <a:solidFill>
                  <a:srgbClr val="19A1FD"/>
                </a:solidFill>
                <a:latin typeface="+mn-lt"/>
                <a:ea typeface="宋体" charset="-122"/>
              </a:rPr>
              <a:t>    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484784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951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592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8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</a:t>
            </a:r>
            <a:r>
              <a:rPr lang="en-US" altLang="zh-CN" sz="3200" dirty="0" smtClean="0">
                <a:latin typeface="+mn-lt"/>
                <a:ea typeface="宋体" charset="-122"/>
              </a:rPr>
              <a:t>the </a:t>
            </a:r>
            <a:r>
              <a:rPr lang="en-US" altLang="zh-CN" sz="3200" dirty="0">
                <a:latin typeface="+mn-lt"/>
                <a:ea typeface="宋体" charset="-122"/>
              </a:rPr>
              <a:t>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 smtClean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 smtClean="0">
                <a:latin typeface="+mn-lt"/>
                <a:ea typeface="宋体" charset="-122"/>
              </a:rPr>
              <a:t>FPGA </a:t>
            </a:r>
            <a:r>
              <a:rPr lang="en-US" altLang="zh-CN" sz="3200" dirty="0">
                <a:latin typeface="+mn-lt"/>
                <a:ea typeface="宋体" charset="-122"/>
              </a:rPr>
              <a:t>Implementation of </a:t>
            </a:r>
            <a:r>
              <a:rPr lang="en-US" altLang="zh-CN" sz="3200" dirty="0" smtClean="0">
                <a:latin typeface="+mn-lt"/>
                <a:ea typeface="宋体" charset="-122"/>
              </a:rPr>
              <a:t>the </a:t>
            </a:r>
            <a:r>
              <a:rPr lang="en-US" altLang="zh-CN" sz="3200" dirty="0">
                <a:latin typeface="+mn-lt"/>
                <a:ea typeface="宋体" charset="-122"/>
              </a:rPr>
              <a:t>Pipelined CPU </a:t>
            </a:r>
            <a:r>
              <a:rPr lang="en-US" altLang="zh-CN" sz="3200" dirty="0" smtClean="0">
                <a:latin typeface="+mn-lt"/>
                <a:ea typeface="宋体" charset="-122"/>
              </a:rPr>
              <a:t>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 the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principle of CPU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its processing procedure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endParaRPr lang="en-US" altLang="zh-CN" sz="2800" dirty="0" smtClean="0">
              <a:latin typeface="+mn-lt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Understand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the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function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 of CP0 coprocessor.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CPU supporting simple interrupt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endParaRPr lang="en-US" altLang="zh-CN" sz="2800" dirty="0" smtClean="0">
              <a:latin typeface="+mn-lt"/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supporting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Design of Pipelined CPU supporting Interrupt.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Design co-processor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CP0 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dirty="0" smtClean="0">
                <a:ea typeface="宋体" pitchFamily="2" charset="-122"/>
              </a:rPr>
              <a:t>Design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 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 smtClean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What jobs does CP0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CPU conﬁguration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Cache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Exception/interrupt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Memory management unit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Exception/interrupt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357298"/>
            <a:ext cx="7931224" cy="47688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How to handle Interrupt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New Instructions for interrupt/exception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Simple interrupt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Some Mechanisms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Simple </a:t>
            </a:r>
            <a:r>
              <a:rPr lang="en-US" altLang="zh-CN" sz="3200" dirty="0">
                <a:latin typeface="+mn-lt"/>
                <a:ea typeface="宋体" pitchFamily="2" charset="-122"/>
              </a:rPr>
              <a:t>CP0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Code Example</a:t>
            </a: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3659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　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3468"/>
            <a:ext cx="8640960" cy="4768865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0</a:t>
            </a:r>
            <a:r>
              <a:rPr lang="en-US" altLang="zh-CN" sz="2000" dirty="0">
                <a:solidFill>
                  <a:srgbClr val="0070C0"/>
                </a:solidFill>
              </a:rPr>
              <a:t>: Interrupt</a:t>
            </a:r>
            <a:r>
              <a:rPr lang="en-US" altLang="zh-CN" sz="2000" dirty="0" smtClean="0">
                <a:solidFill>
                  <a:srgbClr val="0070C0"/>
                </a:solidFill>
              </a:rPr>
              <a:t>,   </a:t>
            </a:r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all  peripheral </a:t>
            </a:r>
            <a:r>
              <a:rPr lang="en-US" altLang="zh-CN" sz="2000" dirty="0" smtClean="0">
                <a:solidFill>
                  <a:srgbClr val="0070C0"/>
                </a:solidFill>
              </a:rPr>
              <a:t>interrupt are interrupts, others exception)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1: TLB </a:t>
            </a:r>
            <a:r>
              <a:rPr lang="en-US" altLang="zh-CN" sz="2000" dirty="0" smtClean="0"/>
              <a:t>Modified</a:t>
            </a:r>
            <a:endParaRPr lang="en-US" altLang="zh-CN" sz="2000" dirty="0"/>
          </a:p>
          <a:p>
            <a:r>
              <a:rPr lang="en-US" altLang="zh-CN" sz="2000" dirty="0"/>
              <a:t>2: TLB Miss </a:t>
            </a:r>
            <a:r>
              <a:rPr lang="en-US" altLang="zh-CN" sz="2000" dirty="0" smtClean="0"/>
              <a:t>Load</a:t>
            </a:r>
            <a:endParaRPr lang="en-US" altLang="zh-CN" sz="2000" dirty="0"/>
          </a:p>
          <a:p>
            <a:r>
              <a:rPr lang="en-US" altLang="zh-CN" sz="2000" dirty="0"/>
              <a:t>3: TLB Miss </a:t>
            </a:r>
            <a:r>
              <a:rPr lang="en-US" altLang="zh-CN" sz="2000" dirty="0" smtClean="0"/>
              <a:t>Store</a:t>
            </a:r>
            <a:endParaRPr lang="en-US" altLang="zh-CN" sz="2000" dirty="0"/>
          </a:p>
          <a:p>
            <a:r>
              <a:rPr lang="en-US" altLang="zh-CN" sz="2000" dirty="0"/>
              <a:t>4: Address Error Load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r>
              <a:rPr lang="en-US" altLang="zh-CN" sz="2000" dirty="0"/>
              <a:t>5: Address Error </a:t>
            </a:r>
            <a:r>
              <a:rPr lang="en-US" altLang="zh-CN" sz="2000" dirty="0" smtClean="0"/>
              <a:t>Store</a:t>
            </a:r>
            <a:endParaRPr lang="en-US" altLang="zh-CN" sz="2000" dirty="0"/>
          </a:p>
          <a:p>
            <a:r>
              <a:rPr lang="en-US" altLang="zh-CN" sz="2000" dirty="0"/>
              <a:t>6: Instruction Bus </a:t>
            </a:r>
            <a:r>
              <a:rPr lang="en-US" altLang="zh-CN" sz="2000" dirty="0" smtClean="0"/>
              <a:t>Error</a:t>
            </a:r>
            <a:r>
              <a:rPr lang="zh-CN" altLang="en-US" sz="2000" dirty="0" smtClean="0"/>
              <a:t>（ </a:t>
            </a:r>
            <a:r>
              <a:rPr lang="en-US" altLang="zh-CN" sz="2000" dirty="0" err="1" smtClean="0"/>
              <a:t>iCache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7: </a:t>
            </a:r>
            <a:r>
              <a:rPr lang="en-US" altLang="zh-CN" sz="2000" dirty="0"/>
              <a:t>Data Bus Error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dCache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dirty="0"/>
              <a:t>8: </a:t>
            </a:r>
            <a:r>
              <a:rPr lang="en-US" altLang="zh-CN" sz="2000" dirty="0" err="1"/>
              <a:t>Syscall</a:t>
            </a:r>
            <a:r>
              <a:rPr lang="en-US" altLang="zh-CN" sz="2000" dirty="0" smtClean="0"/>
              <a:t>,</a:t>
            </a:r>
          </a:p>
          <a:p>
            <a:r>
              <a:rPr lang="zh-CN" altLang="en-US" sz="2000" dirty="0" smtClean="0"/>
              <a:t> </a:t>
            </a:r>
            <a:r>
              <a:rPr lang="en-US" altLang="zh-CN" sz="2000" dirty="0" smtClean="0"/>
              <a:t>9</a:t>
            </a:r>
            <a:r>
              <a:rPr lang="en-US" altLang="zh-CN" sz="2000" dirty="0"/>
              <a:t>: Break </a:t>
            </a:r>
            <a:r>
              <a:rPr lang="en-US" altLang="zh-CN" sz="2000" dirty="0" smtClean="0"/>
              <a:t>Point</a:t>
            </a:r>
            <a:endParaRPr lang="zh-CN" altLang="en-US" sz="2000" dirty="0"/>
          </a:p>
          <a:p>
            <a:r>
              <a:rPr lang="en-US" altLang="zh-CN" sz="2000" dirty="0" smtClean="0"/>
              <a:t>12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Overflow</a:t>
            </a:r>
            <a:endParaRPr lang="en-US" altLang="zh-CN" sz="2000" dirty="0"/>
          </a:p>
          <a:p>
            <a:r>
              <a:rPr lang="en-US" altLang="zh-CN" sz="2000" dirty="0"/>
              <a:t>13: Trap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15</a:t>
            </a:r>
            <a:r>
              <a:rPr lang="en-US" altLang="zh-CN" sz="2000" dirty="0"/>
              <a:t>: Float Point Exception</a:t>
            </a:r>
            <a:r>
              <a:rPr lang="en-US" altLang="zh-CN" sz="2000" dirty="0" smtClean="0"/>
              <a:t>,</a:t>
            </a:r>
          </a:p>
          <a:p>
            <a:r>
              <a:rPr lang="zh-CN" altLang="en-US" sz="2000" dirty="0" smtClean="0"/>
              <a:t>．．．．．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13571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0"/>
            <a:ext cx="5904656" cy="1052736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to handle </a:t>
            </a:r>
            <a:r>
              <a:rPr lang="en-US" altLang="zh-CN" dirty="0" smtClean="0">
                <a:ea typeface="宋体" pitchFamily="2" charset="-122"/>
              </a:rPr>
              <a:t>Interrupt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4768865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Check</a:t>
            </a:r>
            <a:r>
              <a:rPr lang="en-US" altLang="zh-CN" sz="2000" dirty="0" smtClean="0"/>
              <a:t> interrupt request </a:t>
            </a:r>
            <a:r>
              <a:rPr lang="en-US" altLang="zh-CN" sz="2000" dirty="0" smtClean="0">
                <a:solidFill>
                  <a:srgbClr val="00B0F0"/>
                </a:solidFill>
              </a:rPr>
              <a:t>at commitment  </a:t>
            </a:r>
            <a:r>
              <a:rPr lang="en-US" altLang="zh-CN" sz="2000" dirty="0" smtClean="0"/>
              <a:t>(just before WB)</a:t>
            </a:r>
          </a:p>
          <a:p>
            <a:r>
              <a:rPr lang="en-US" altLang="zh-CN" sz="2000" dirty="0" smtClean="0"/>
              <a:t>If there is Interrupt request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then </a:t>
            </a:r>
            <a:r>
              <a:rPr lang="en-US" altLang="zh-CN" sz="2000" dirty="0" smtClean="0">
                <a:solidFill>
                  <a:srgbClr val="00B0F0"/>
                </a:solidFill>
              </a:rPr>
              <a:t>stop the pipeline </a:t>
            </a:r>
            <a:r>
              <a:rPr lang="en-US" altLang="zh-CN" sz="2000" dirty="0" smtClean="0"/>
              <a:t>and cancel all the instructions in stages from IF to MEM. (let the instruction in WB keep on execution)</a:t>
            </a:r>
          </a:p>
          <a:p>
            <a:r>
              <a:rPr lang="en-US" altLang="zh-CN" sz="2000" dirty="0">
                <a:solidFill>
                  <a:srgbClr val="00B0F0"/>
                </a:solidFill>
              </a:rPr>
              <a:t>Save the PC</a:t>
            </a:r>
            <a:r>
              <a:rPr lang="en-US" altLang="zh-CN" sz="2000" dirty="0"/>
              <a:t> of the instruction in MEM stage to </a:t>
            </a:r>
            <a:r>
              <a:rPr lang="en-US" altLang="zh-CN" sz="2000" dirty="0" smtClean="0">
                <a:solidFill>
                  <a:srgbClr val="00B050"/>
                </a:solidFill>
              </a:rPr>
              <a:t>EPC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so that can return back from interrupt handler</a:t>
            </a:r>
            <a:r>
              <a:rPr lang="en-US" altLang="zh-CN" sz="2000" dirty="0" smtClean="0"/>
              <a:t>. 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Close </a:t>
            </a:r>
            <a:r>
              <a:rPr lang="en-US" altLang="zh-CN" sz="2000" dirty="0">
                <a:solidFill>
                  <a:srgbClr val="00B0F0"/>
                </a:solidFill>
              </a:rPr>
              <a:t>interrupt  </a:t>
            </a:r>
            <a:r>
              <a:rPr lang="en-US" altLang="zh-CN" sz="2000" dirty="0"/>
              <a:t>to avoid any other intervention in interrupt handling</a:t>
            </a:r>
            <a:r>
              <a:rPr lang="en-US" altLang="zh-CN" sz="2000" dirty="0" smtClean="0"/>
              <a:t>. Entering kernel mode (supervisor mode).</a:t>
            </a:r>
          </a:p>
          <a:p>
            <a:r>
              <a:rPr lang="en-US" altLang="zh-CN" sz="2000" dirty="0">
                <a:solidFill>
                  <a:srgbClr val="00B0F0"/>
                </a:solidFill>
              </a:rPr>
              <a:t>Transfer to interrupt  handler</a:t>
            </a:r>
            <a:r>
              <a:rPr lang="en-US" altLang="zh-CN" sz="2000" dirty="0"/>
              <a:t>  via  </a:t>
            </a:r>
            <a:r>
              <a:rPr lang="en-US" altLang="zh-CN" sz="2000" dirty="0" smtClean="0"/>
              <a:t>setting </a:t>
            </a:r>
            <a:r>
              <a:rPr lang="en-US" altLang="zh-CN" sz="2000" dirty="0"/>
              <a:t>PC to </a:t>
            </a:r>
            <a:r>
              <a:rPr lang="en-US" altLang="zh-CN" sz="2000" dirty="0" smtClean="0">
                <a:solidFill>
                  <a:srgbClr val="00B050"/>
                </a:solidFill>
              </a:rPr>
              <a:t>EHB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Protect processor state</a:t>
            </a:r>
            <a:r>
              <a:rPr lang="en-US" altLang="zh-CN" sz="2000" dirty="0" smtClean="0"/>
              <a:t>:  save </a:t>
            </a:r>
            <a:r>
              <a:rPr lang="en-US" altLang="zh-CN" sz="2000" dirty="0" smtClean="0">
                <a:solidFill>
                  <a:srgbClr val="00B0F0"/>
                </a:solidFill>
              </a:rPr>
              <a:t>all GPRs </a:t>
            </a:r>
            <a:r>
              <a:rPr lang="en-US" altLang="zh-CN" sz="2000" dirty="0" smtClean="0"/>
              <a:t>to stack; </a:t>
            </a:r>
            <a:r>
              <a:rPr lang="en-US" altLang="zh-CN" sz="2000" dirty="0"/>
              <a:t>Save </a:t>
            </a:r>
            <a:r>
              <a:rPr lang="en-US" altLang="zh-CN" sz="2000" dirty="0" smtClean="0">
                <a:solidFill>
                  <a:srgbClr val="00B050"/>
                </a:solidFill>
              </a:rPr>
              <a:t>EPC</a:t>
            </a:r>
            <a:r>
              <a:rPr lang="en-US" altLang="zh-CN" sz="2000" dirty="0" smtClean="0"/>
              <a:t> and interrupt </a:t>
            </a:r>
            <a:r>
              <a:rPr lang="en-US" altLang="zh-CN" sz="2000" dirty="0">
                <a:solidFill>
                  <a:srgbClr val="00B050"/>
                </a:solidFill>
              </a:rPr>
              <a:t>cause </a:t>
            </a:r>
            <a:r>
              <a:rPr lang="en-US" altLang="zh-CN" sz="2000" dirty="0" smtClean="0">
                <a:solidFill>
                  <a:srgbClr val="00B050"/>
                </a:solidFill>
              </a:rPr>
              <a:t>register </a:t>
            </a:r>
            <a:r>
              <a:rPr lang="en-US" altLang="zh-CN" sz="2000" dirty="0" smtClean="0"/>
              <a:t>to stack using </a:t>
            </a:r>
            <a:r>
              <a:rPr lang="en-US" altLang="zh-CN" sz="2000" dirty="0" smtClean="0">
                <a:solidFill>
                  <a:srgbClr val="990000"/>
                </a:solidFill>
              </a:rPr>
              <a:t>MFC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Handling the interrupt ……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Restore processor state:  restore all GPRs from stack. 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</a:rPr>
              <a:t>Return back to the interrupt point </a:t>
            </a:r>
            <a:r>
              <a:rPr lang="zh-CN" altLang="en-US" sz="2000" dirty="0" smtClean="0"/>
              <a:t>（</a:t>
            </a:r>
            <a:r>
              <a:rPr lang="en-US" altLang="zh-CN" sz="2000" dirty="0" smtClean="0">
                <a:solidFill>
                  <a:srgbClr val="990000"/>
                </a:solidFill>
              </a:rPr>
              <a:t>ERET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open interrupt, set PC to EPC ) , back to user mode.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>
              <a:solidFill>
                <a:srgbClr val="00B0F0"/>
              </a:solidFill>
            </a:endParaRPr>
          </a:p>
          <a:p>
            <a:endParaRPr lang="en-US" altLang="zh-C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51520" y="4221088"/>
            <a:ext cx="504056" cy="15121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4393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is interrupt handler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468"/>
            <a:ext cx="8507288" cy="4912695"/>
          </a:xfrm>
        </p:spPr>
        <p:txBody>
          <a:bodyPr/>
          <a:lstStyle/>
          <a:p>
            <a:r>
              <a:rPr lang="en-US" altLang="zh-CN" dirty="0" smtClean="0"/>
              <a:t>In system area </a:t>
            </a:r>
          </a:p>
          <a:p>
            <a:r>
              <a:rPr lang="en-US" altLang="zh-CN" dirty="0" smtClean="0"/>
              <a:t>MIPS</a:t>
            </a:r>
            <a:r>
              <a:rPr lang="zh-CN" altLang="en-US" dirty="0" smtClean="0"/>
              <a:t>，　</a:t>
            </a:r>
            <a:r>
              <a:rPr lang="en-US" altLang="zh-CN" dirty="0" smtClean="0"/>
              <a:t>Int0 </a:t>
            </a:r>
            <a:r>
              <a:rPr lang="zh-CN" altLang="en-US" dirty="0" smtClean="0"/>
              <a:t>　</a:t>
            </a:r>
            <a:r>
              <a:rPr lang="en-US" altLang="zh-CN" dirty="0" smtClean="0"/>
              <a:t>entry: 0x8045F200</a:t>
            </a:r>
          </a:p>
          <a:p>
            <a:r>
              <a:rPr lang="en-US" altLang="zh-CN" dirty="0" smtClean="0"/>
              <a:t>Other entries: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0x8045f200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0x100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our lab, you are required to implement Int0, its entry can be at one higher address at instruction memory.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99827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41193E62-950A-42EA-8A27-70D12D2F2572}"/>
    </a:ext>
  </a:extLst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1F5F5E52-DA07-4F78-8816-65DE04AF7D1B}"/>
    </a:ext>
  </a:extLst>
</a:theme>
</file>

<file path=ppt/theme/theme6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E2E202F5-5623-4057-BD39-9AEFA2566C59}"/>
    </a:ext>
  </a:extLst>
</a:theme>
</file>

<file path=ppt/theme/theme7.xml><?xml version="1.0" encoding="utf-8"?>
<a:theme xmlns:a="http://schemas.openxmlformats.org/drawingml/2006/main" name="1_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41193E62-950A-42EA-8A27-70D12D2F2572}"/>
    </a:ext>
  </a:extLst>
</a:theme>
</file>

<file path=ppt/theme/theme8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1F5F5E52-DA07-4F78-8816-65DE04AF7D1B}"/>
    </a:ext>
  </a:extLst>
</a:theme>
</file>

<file path=ppt/theme/theme9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E2E202F5-5623-4057-BD39-9AEFA2566C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781</Words>
  <Application>Microsoft Office PowerPoint</Application>
  <PresentationFormat>全屏显示(4:3)</PresentationFormat>
  <Paragraphs>189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黑体</vt:lpstr>
      <vt:lpstr>华文细黑</vt:lpstr>
      <vt:lpstr>宋体</vt:lpstr>
      <vt:lpstr>微软雅黑</vt:lpstr>
      <vt:lpstr>Arial</vt:lpstr>
      <vt:lpstr>Calibri</vt:lpstr>
      <vt:lpstr>Comic Sans MS</vt:lpstr>
      <vt:lpstr>Wingdings</vt:lpstr>
      <vt:lpstr>自定义设计方案</vt:lpstr>
      <vt:lpstr>实验室PPT模版2013 beta1</vt:lpstr>
      <vt:lpstr>1_自定义设计方案</vt:lpstr>
      <vt:lpstr>ZJU_CS</vt:lpstr>
      <vt:lpstr>1_Default Design</vt:lpstr>
      <vt:lpstr>诗情画意</vt:lpstr>
      <vt:lpstr>1_ZJU_CS</vt:lpstr>
      <vt:lpstr>2_Default Design</vt:lpstr>
      <vt:lpstr>1_诗情画意</vt:lpstr>
      <vt:lpstr>Computer Architecture Experiment  4</vt:lpstr>
      <vt:lpstr>Outline</vt:lpstr>
      <vt:lpstr>Experiment Purpose</vt:lpstr>
      <vt:lpstr>Experiment Task</vt:lpstr>
      <vt:lpstr>What jobs does CP0 do?</vt:lpstr>
      <vt:lpstr>Exception/interrupt control</vt:lpstr>
      <vt:lpstr>MIPS　Exception　　</vt:lpstr>
      <vt:lpstr>How to handle Interrupt</vt:lpstr>
      <vt:lpstr>Where is interrupt handler ?</vt:lpstr>
      <vt:lpstr>Registers in CP0 </vt:lpstr>
      <vt:lpstr>Cause Register</vt:lpstr>
      <vt:lpstr>Privileged instructions for  supporting interrupt</vt:lpstr>
      <vt:lpstr>Privileged instructions</vt:lpstr>
      <vt:lpstr>Simple interrupt control (1)</vt:lpstr>
      <vt:lpstr>Simple CP0 design</vt:lpstr>
      <vt:lpstr>Code Example (only for your reference) </vt:lpstr>
      <vt:lpstr>Datapath of CPU ( need move cp0 to WB stage)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Checkpoints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jiangxh</cp:lastModifiedBy>
  <cp:revision>181</cp:revision>
  <dcterms:created xsi:type="dcterms:W3CDTF">2011-08-03T07:44:17Z</dcterms:created>
  <dcterms:modified xsi:type="dcterms:W3CDTF">2016-05-16T05:37:49Z</dcterms:modified>
</cp:coreProperties>
</file>