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81" r:id="rId5"/>
    <p:sldId id="257" r:id="rId6"/>
    <p:sldId id="258" r:id="rId7"/>
    <p:sldId id="259" r:id="rId8"/>
    <p:sldId id="261" r:id="rId9"/>
    <p:sldId id="263" r:id="rId10"/>
    <p:sldId id="264" r:id="rId11"/>
    <p:sldId id="265" r:id="rId12"/>
    <p:sldId id="266" r:id="rId13"/>
    <p:sldId id="267" r:id="rId14"/>
    <p:sldId id="268" r:id="rId15"/>
    <p:sldId id="272" r:id="rId16"/>
    <p:sldId id="269" r:id="rId17"/>
    <p:sldId id="270"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1.png"/><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9.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4.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78180" y="1602740"/>
            <a:ext cx="10852150" cy="1729740"/>
          </a:xfrm>
        </p:spPr>
        <p:txBody>
          <a:bodyPr/>
          <a:p>
            <a:pPr algn="ctr">
              <a:lnSpc>
                <a:spcPct val="150000"/>
              </a:lnSpc>
            </a:pPr>
            <a:endParaRPr lang="zh-CN" altLang="en-US" sz="3600" b="1">
              <a:effectLst/>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1"/>
            </p:custDataLst>
          </p:nvPr>
        </p:nvSpPr>
        <p:spPr>
          <a:xfrm>
            <a:off x="748030" y="4206240"/>
            <a:ext cx="10852150" cy="1417955"/>
          </a:xfrm>
        </p:spPr>
        <p:txBody>
          <a:bodyPr/>
          <a:lstStyle/>
          <a:p>
            <a:pPr algn="l"/>
            <a:r>
              <a:rPr lang="zh-CN" altLang="en-US">
                <a:latin typeface="Times New Roman" panose="02020603050405020304" charset="0"/>
                <a:cs typeface="Times New Roman" panose="02020603050405020304" charset="0"/>
              </a:rPr>
              <a:t>在此输入您的封面副标题</a:t>
            </a:r>
            <a:endParaRPr lang="zh-CN" altLang="en-US">
              <a:latin typeface="Times New Roman" panose="02020603050405020304" charset="0"/>
              <a:cs typeface="Times New Roman" panose="02020603050405020304" charset="0"/>
            </a:endParaRPr>
          </a:p>
        </p:txBody>
      </p:sp>
      <p:pic>
        <p:nvPicPr>
          <p:cNvPr id="6" name="图片 5" descr="微信截图_20210628091913"/>
          <p:cNvPicPr>
            <a:picLocks noChangeAspect="1"/>
          </p:cNvPicPr>
          <p:nvPr/>
        </p:nvPicPr>
        <p:blipFill>
          <a:blip r:embed="rId2"/>
          <a:stretch>
            <a:fillRect/>
          </a:stretch>
        </p:blipFill>
        <p:spPr>
          <a:xfrm>
            <a:off x="685800" y="1052830"/>
            <a:ext cx="10645140" cy="396748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cs typeface="+mj-lt"/>
                <a:sym typeface="+mn-ea"/>
              </a:rPr>
            </a:br>
            <a:r>
              <a:rPr>
                <a:cs typeface="+mj-lt"/>
                <a:sym typeface="+mn-ea"/>
              </a:rPr>
              <a:t>ERP data</a:t>
            </a:r>
            <a:br>
              <a:rPr lang="zh-CN" altLang="en-US" b="1">
                <a:cs typeface="+mj-lt"/>
              </a:rPr>
            </a:br>
            <a:endParaRPr lang="zh-CN" altLang="en-US">
              <a:cs typeface="+mj-lt"/>
            </a:endParaRPr>
          </a:p>
        </p:txBody>
      </p:sp>
      <p:pic>
        <p:nvPicPr>
          <p:cNvPr id="6" name="内容占位符 5" descr="微信截图_20210628193429"/>
          <p:cNvPicPr>
            <a:picLocks noChangeAspect="1"/>
          </p:cNvPicPr>
          <p:nvPr>
            <p:ph sz="half" idx="1"/>
          </p:nvPr>
        </p:nvPicPr>
        <p:blipFill>
          <a:blip r:embed="rId1"/>
          <a:stretch>
            <a:fillRect/>
          </a:stretch>
        </p:blipFill>
        <p:spPr>
          <a:xfrm>
            <a:off x="496570" y="1521460"/>
            <a:ext cx="5283200" cy="3013710"/>
          </a:xfrm>
          <a:prstGeom prst="rect">
            <a:avLst/>
          </a:prstGeom>
        </p:spPr>
      </p:pic>
      <p:pic>
        <p:nvPicPr>
          <p:cNvPr id="7" name="内容占位符 6" descr="微信截图_20210628193440"/>
          <p:cNvPicPr>
            <a:picLocks noChangeAspect="1"/>
          </p:cNvPicPr>
          <p:nvPr>
            <p:ph sz="half" idx="2"/>
          </p:nvPr>
        </p:nvPicPr>
        <p:blipFill>
          <a:blip r:embed="rId2"/>
          <a:stretch>
            <a:fillRect/>
          </a:stretch>
        </p:blipFill>
        <p:spPr>
          <a:xfrm>
            <a:off x="6221730" y="1537970"/>
            <a:ext cx="5283200" cy="3102610"/>
          </a:xfrm>
          <a:prstGeom prst="rect">
            <a:avLst/>
          </a:prstGeom>
        </p:spPr>
      </p:pic>
      <p:sp>
        <p:nvSpPr>
          <p:cNvPr id="8" name="文本框 7"/>
          <p:cNvSpPr txBox="1"/>
          <p:nvPr/>
        </p:nvSpPr>
        <p:spPr>
          <a:xfrm>
            <a:off x="138430" y="4999355"/>
            <a:ext cx="6578600" cy="645160"/>
          </a:xfrm>
          <a:prstGeom prst="rect">
            <a:avLst/>
          </a:prstGeom>
          <a:noFill/>
        </p:spPr>
        <p:txBody>
          <a:bodyPr wrap="square" rtlCol="0" anchor="t">
            <a:spAutoFit/>
          </a:bodyPr>
          <a:p>
            <a:pPr algn="l"/>
            <a:r>
              <a:rPr lang="zh-CN" altLang="en-US"/>
              <a:t> </a:t>
            </a:r>
            <a:r>
              <a:rPr lang="en-US" altLang="zh-CN"/>
              <a:t>A</a:t>
            </a:r>
            <a:r>
              <a:rPr lang="zh-CN" altLang="en-US"/>
              <a:t>，Pe at electrode Pz, conditioned on level of confidence for              errors and correct trials</a:t>
            </a:r>
            <a:r>
              <a:rPr lang="en-US" altLang="zh-CN"/>
              <a:t>.</a:t>
            </a:r>
            <a:endParaRPr lang="en-US" altLang="zh-CN"/>
          </a:p>
        </p:txBody>
      </p:sp>
      <p:sp>
        <p:nvSpPr>
          <p:cNvPr id="9" name="文本框 8"/>
          <p:cNvSpPr txBox="1"/>
          <p:nvPr/>
        </p:nvSpPr>
        <p:spPr>
          <a:xfrm>
            <a:off x="1815465" y="2301875"/>
            <a:ext cx="2540000" cy="275590"/>
          </a:xfrm>
          <a:prstGeom prst="rect">
            <a:avLst/>
          </a:prstGeom>
          <a:noFill/>
        </p:spPr>
        <p:txBody>
          <a:bodyPr wrap="square" rtlCol="0" anchor="t">
            <a:spAutoFit/>
          </a:bodyPr>
          <a:p>
            <a:r>
              <a:rPr lang="en-US" altLang="zh-CN" sz="1200" i="1">
                <a:solidFill>
                  <a:srgbClr val="C00000"/>
                </a:solidFill>
              </a:rPr>
              <a:t>-</a:t>
            </a:r>
            <a:r>
              <a:rPr lang="zh-CN" altLang="en-US" sz="1200" i="1">
                <a:solidFill>
                  <a:srgbClr val="C00000"/>
                </a:solidFill>
              </a:rPr>
              <a:t>40 to 60 ms</a:t>
            </a:r>
            <a:endParaRPr lang="zh-CN" altLang="en-US" sz="1200" i="1">
              <a:solidFill>
                <a:srgbClr val="C00000"/>
              </a:solidFill>
            </a:endParaRPr>
          </a:p>
        </p:txBody>
      </p:sp>
      <p:sp>
        <p:nvSpPr>
          <p:cNvPr id="10" name="文本框 9"/>
          <p:cNvSpPr txBox="1"/>
          <p:nvPr/>
        </p:nvSpPr>
        <p:spPr>
          <a:xfrm>
            <a:off x="2785110" y="1273175"/>
            <a:ext cx="1951990" cy="275590"/>
          </a:xfrm>
          <a:prstGeom prst="rect">
            <a:avLst/>
          </a:prstGeom>
          <a:noFill/>
        </p:spPr>
        <p:txBody>
          <a:bodyPr wrap="square" rtlCol="0" anchor="t">
            <a:spAutoFit/>
          </a:bodyPr>
          <a:p>
            <a:r>
              <a:rPr lang="zh-CN" altLang="en-US" sz="1200" i="1">
                <a:solidFill>
                  <a:srgbClr val="C00000"/>
                </a:solidFill>
              </a:rPr>
              <a:t>250 –350 ms</a:t>
            </a:r>
            <a:endParaRPr lang="zh-CN" altLang="en-US" sz="1200" i="1">
              <a:solidFill>
                <a:srgbClr val="C00000"/>
              </a:solidFill>
            </a:endParaRPr>
          </a:p>
        </p:txBody>
      </p:sp>
      <p:sp>
        <p:nvSpPr>
          <p:cNvPr id="11" name="文本框 10"/>
          <p:cNvSpPr txBox="1"/>
          <p:nvPr/>
        </p:nvSpPr>
        <p:spPr>
          <a:xfrm>
            <a:off x="182880" y="5673725"/>
            <a:ext cx="9344025" cy="645160"/>
          </a:xfrm>
          <a:prstGeom prst="rect">
            <a:avLst/>
          </a:prstGeom>
          <a:noFill/>
        </p:spPr>
        <p:txBody>
          <a:bodyPr wrap="square" rtlCol="0" anchor="t">
            <a:spAutoFit/>
          </a:bodyPr>
          <a:p>
            <a:r>
              <a:rPr lang="zh-CN" altLang="en-US"/>
              <a:t>B,  Stimulus-locked P3 and response-locked Pe at electrode Pz, conditioned on level of confidence for errors and correct trials with a prestimulus baseline for both potentials</a:t>
            </a:r>
            <a:r>
              <a:rPr lang="en-US" altLang="zh-CN"/>
              <a:t>.</a:t>
            </a:r>
            <a:endParaRPr lang="en-US" altLang="zh-CN"/>
          </a:p>
        </p:txBody>
      </p:sp>
      <p:sp>
        <p:nvSpPr>
          <p:cNvPr id="3" name="椭圆 2"/>
          <p:cNvSpPr/>
          <p:nvPr/>
        </p:nvSpPr>
        <p:spPr>
          <a:xfrm>
            <a:off x="3176270" y="2690495"/>
            <a:ext cx="295275" cy="1085850"/>
          </a:xfrm>
          <a:prstGeom prst="ellipse">
            <a:avLst/>
          </a:prstGeom>
          <a:noFill/>
          <a:ln w="38100" cmpd="sng">
            <a:solidFill>
              <a:srgbClr val="C00000"/>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latin typeface="Times New Roman" panose="02020603050405020304" charset="0"/>
                <a:cs typeface="Times New Roman" panose="02020603050405020304" charset="0"/>
                <a:sym typeface="+mn-ea"/>
              </a:rPr>
            </a:br>
            <a:r>
              <a:rPr>
                <a:cs typeface="+mj-lt"/>
                <a:sym typeface="+mn-ea"/>
              </a:rPr>
              <a:t>S</a:t>
            </a:r>
            <a:r>
              <a:rPr lang="en-US" altLang="zh-CN">
                <a:cs typeface="+mj-lt"/>
                <a:sym typeface="+mn-ea"/>
              </a:rPr>
              <a:t>ummary and </a:t>
            </a:r>
            <a:r>
              <a:rPr lang="en-US" altLang="zh-CN" b="1">
                <a:cs typeface="+mj-lt"/>
              </a:rPr>
              <a:t>Question</a:t>
            </a:r>
            <a:br>
              <a:rPr lang="zh-CN" altLang="en-US" b="1">
                <a:latin typeface="Times New Roman" panose="02020603050405020304" charset="0"/>
                <a:cs typeface="Times New Roman" panose="02020603050405020304" charset="0"/>
              </a:rPr>
            </a:br>
            <a:endParaRPr lang="zh-CN" altLang="en-US"/>
          </a:p>
        </p:txBody>
      </p:sp>
      <p:sp>
        <p:nvSpPr>
          <p:cNvPr id="3" name="内容占位符 2"/>
          <p:cNvSpPr>
            <a:spLocks noGrp="1"/>
          </p:cNvSpPr>
          <p:nvPr>
            <p:ph idx="1"/>
          </p:nvPr>
        </p:nvSpPr>
        <p:spPr>
          <a:xfrm>
            <a:off x="669925" y="1309370"/>
            <a:ext cx="10852150" cy="5027930"/>
          </a:xfrm>
        </p:spPr>
        <p:txBody>
          <a:bodyPr/>
          <a:p>
            <a:pPr>
              <a:lnSpc>
                <a:spcPct val="150000"/>
              </a:lnSpc>
            </a:pPr>
            <a:r>
              <a:rPr lang="zh-CN" altLang="en-US" sz="2000">
                <a:latin typeface="Times New Roman" panose="02020603050405020304" charset="0"/>
                <a:cs typeface="Times New Roman" panose="02020603050405020304" charset="0"/>
              </a:rPr>
              <a:t>These results extend previous ERN analyses</a:t>
            </a:r>
            <a:r>
              <a:rPr lang="zh-CN" altLang="en-US">
                <a:latin typeface="Times New Roman" panose="02020603050405020304" charset="0"/>
                <a:cs typeface="Times New Roman" panose="02020603050405020304" charset="0"/>
              </a:rPr>
              <a:t> </a:t>
            </a:r>
            <a:r>
              <a:rPr lang="zh-CN" altLang="en-US" b="1" i="1">
                <a:solidFill>
                  <a:srgbClr val="0070C0"/>
                </a:solidFill>
                <a:latin typeface="Times New Roman" panose="02020603050405020304" charset="0"/>
                <a:cs typeface="Times New Roman" panose="02020603050405020304" charset="0"/>
              </a:rPr>
              <a:t>(Scheffers and Coles, 2000)</a:t>
            </a:r>
            <a:r>
              <a:rPr lang="zh-CN" altLang="en-US">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to demonstrate a </a:t>
            </a:r>
            <a:r>
              <a:rPr lang="zh-CN" altLang="en-US" sz="2000">
                <a:solidFill>
                  <a:srgbClr val="C00000"/>
                </a:solidFill>
                <a:latin typeface="Times New Roman" panose="02020603050405020304" charset="0"/>
                <a:cs typeface="Times New Roman" panose="02020603050405020304" charset="0"/>
              </a:rPr>
              <a:t>clear association</a:t>
            </a:r>
            <a:r>
              <a:rPr lang="zh-CN" altLang="en-US" sz="2000">
                <a:latin typeface="Times New Roman" panose="02020603050405020304" charset="0"/>
                <a:cs typeface="Times New Roman" panose="02020603050405020304" charset="0"/>
              </a:rPr>
              <a:t> between </a:t>
            </a:r>
            <a:r>
              <a:rPr lang="zh-CN" altLang="en-US" sz="2000">
                <a:solidFill>
                  <a:srgbClr val="C00000"/>
                </a:solidFill>
                <a:latin typeface="Times New Roman" panose="02020603050405020304" charset="0"/>
                <a:cs typeface="Times New Roman" panose="02020603050405020304" charset="0"/>
              </a:rPr>
              <a:t>Pe amplitude</a:t>
            </a:r>
            <a:r>
              <a:rPr lang="zh-CN" altLang="en-US" sz="2000">
                <a:latin typeface="Times New Roman" panose="02020603050405020304" charset="0"/>
                <a:cs typeface="Times New Roman" panose="02020603050405020304" charset="0"/>
              </a:rPr>
              <a:t> and </a:t>
            </a:r>
            <a:r>
              <a:rPr lang="zh-CN" altLang="en-US" sz="2000">
                <a:solidFill>
                  <a:srgbClr val="C00000"/>
                </a:solidFill>
                <a:latin typeface="Times New Roman" panose="02020603050405020304" charset="0"/>
                <a:cs typeface="Times New Roman" panose="02020603050405020304" charset="0"/>
              </a:rPr>
              <a:t>confidence</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pPr>
              <a:lnSpc>
                <a:spcPct val="150000"/>
              </a:lnSpc>
            </a:pPr>
            <a:r>
              <a:rPr lang="zh-CN" altLang="en-US" sz="2000">
                <a:latin typeface="Times New Roman" panose="02020603050405020304" charset="0"/>
                <a:cs typeface="Times New Roman" panose="02020603050405020304" charset="0"/>
              </a:rPr>
              <a:t>However, </a:t>
            </a:r>
            <a:r>
              <a:rPr lang="zh-CN" altLang="en-US" sz="2000">
                <a:solidFill>
                  <a:srgbClr val="C00000"/>
                </a:solidFill>
                <a:latin typeface="Times New Roman" panose="02020603050405020304" charset="0"/>
                <a:cs typeface="Times New Roman" panose="02020603050405020304" charset="0"/>
              </a:rPr>
              <a:t>averaged ERPs</a:t>
            </a:r>
            <a:r>
              <a:rPr lang="zh-CN" altLang="en-US" sz="2000">
                <a:solidFill>
                  <a:schemeClr val="tx1"/>
                </a:solidFill>
                <a:latin typeface="Times New Roman" panose="02020603050405020304" charset="0"/>
                <a:cs typeface="Times New Roman" panose="02020603050405020304" charset="0"/>
              </a:rPr>
              <a:t> are </a:t>
            </a:r>
            <a:r>
              <a:rPr lang="zh-CN" altLang="en-US" sz="2000">
                <a:solidFill>
                  <a:srgbClr val="C00000"/>
                </a:solidFill>
                <a:latin typeface="Times New Roman" panose="02020603050405020304" charset="0"/>
                <a:cs typeface="Times New Roman" panose="02020603050405020304" charset="0"/>
              </a:rPr>
              <a:t>inherently ambiguous </a:t>
            </a:r>
            <a:r>
              <a:rPr lang="zh-CN" altLang="en-US" sz="2000">
                <a:solidFill>
                  <a:schemeClr val="tx1"/>
                </a:solidFill>
                <a:latin typeface="Times New Roman" panose="02020603050405020304" charset="0"/>
                <a:cs typeface="Times New Roman" panose="02020603050405020304" charset="0"/>
              </a:rPr>
              <a:t>about the</a:t>
            </a:r>
            <a:r>
              <a:rPr lang="zh-CN" altLang="en-US" sz="2000">
                <a:solidFill>
                  <a:srgbClr val="C00000"/>
                </a:solidFill>
                <a:latin typeface="Times New Roman" panose="02020603050405020304" charset="0"/>
                <a:cs typeface="Times New Roman" panose="02020603050405020304" charset="0"/>
              </a:rPr>
              <a:t> precise relationship </a:t>
            </a:r>
            <a:r>
              <a:rPr lang="zh-CN" altLang="en-US" sz="2000">
                <a:solidFill>
                  <a:schemeClr val="tx1"/>
                </a:solidFill>
                <a:latin typeface="Times New Roman" panose="02020603050405020304" charset="0"/>
                <a:cs typeface="Times New Roman" panose="02020603050405020304" charset="0"/>
              </a:rPr>
              <a:t>between </a:t>
            </a:r>
            <a:r>
              <a:rPr lang="zh-CN" altLang="en-US" sz="2000">
                <a:solidFill>
                  <a:srgbClr val="C00000"/>
                </a:solidFill>
                <a:latin typeface="Times New Roman" panose="02020603050405020304" charset="0"/>
                <a:cs typeface="Times New Roman" panose="02020603050405020304" charset="0"/>
              </a:rPr>
              <a:t>error-related neural activity </a:t>
            </a:r>
            <a:r>
              <a:rPr lang="zh-CN" altLang="en-US" sz="2000">
                <a:solidFill>
                  <a:schemeClr val="tx1"/>
                </a:solidFill>
                <a:latin typeface="Times New Roman" panose="02020603050405020304" charset="0"/>
                <a:cs typeface="Times New Roman" panose="02020603050405020304" charset="0"/>
              </a:rPr>
              <a:t>and</a:t>
            </a:r>
            <a:r>
              <a:rPr lang="zh-CN" altLang="en-US" sz="2000">
                <a:solidFill>
                  <a:srgbClr val="C00000"/>
                </a:solidFill>
                <a:latin typeface="Times New Roman" panose="02020603050405020304" charset="0"/>
                <a:cs typeface="Times New Roman" panose="02020603050405020304" charset="0"/>
              </a:rPr>
              <a:t> confidence</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a:lnSpc>
                <a:spcPct val="150000"/>
              </a:lnSpc>
            </a:pPr>
            <a:r>
              <a:rPr lang="zh-CN" altLang="en-US" sz="2000">
                <a:latin typeface="Times New Roman" panose="02020603050405020304" charset="0"/>
                <a:cs typeface="Times New Roman" panose="02020603050405020304" charset="0"/>
              </a:rPr>
              <a:t> </a:t>
            </a:r>
            <a:r>
              <a:rPr lang="zh-CN" altLang="en-US" sz="2000">
                <a:solidFill>
                  <a:srgbClr val="C00000"/>
                </a:solidFill>
                <a:latin typeface="Times New Roman" panose="02020603050405020304" charset="0"/>
                <a:cs typeface="Times New Roman" panose="02020603050405020304" charset="0"/>
              </a:rPr>
              <a:t>It could be that </a:t>
            </a:r>
            <a:r>
              <a:rPr lang="zh-CN" altLang="en-US" sz="2000">
                <a:latin typeface="Times New Roman" panose="02020603050405020304" charset="0"/>
                <a:cs typeface="Times New Roman" panose="02020603050405020304" charset="0"/>
              </a:rPr>
              <a:t>amplitude reflects graded variation in confidence, as we hypothesize, </a:t>
            </a:r>
            <a:r>
              <a:rPr lang="zh-CN" altLang="en-US" sz="2000">
                <a:solidFill>
                  <a:srgbClr val="C00000"/>
                </a:solidFill>
                <a:latin typeface="Times New Roman" panose="02020603050405020304" charset="0"/>
                <a:cs typeface="Times New Roman" panose="02020603050405020304" charset="0"/>
              </a:rPr>
              <a:t>but it could also be </a:t>
            </a:r>
            <a:r>
              <a:rPr lang="zh-CN" altLang="en-US" sz="2000">
                <a:latin typeface="Times New Roman" panose="02020603050405020304" charset="0"/>
                <a:cs typeface="Times New Roman" panose="02020603050405020304" charset="0"/>
              </a:rPr>
              <a:t>that </a:t>
            </a:r>
            <a:r>
              <a:rPr lang="zh-CN" altLang="en-US" sz="2000">
                <a:solidFill>
                  <a:srgbClr val="C00000"/>
                </a:solidFill>
                <a:latin typeface="Times New Roman" panose="02020603050405020304" charset="0"/>
                <a:cs typeface="Times New Roman" panose="02020603050405020304" charset="0"/>
              </a:rPr>
              <a:t>error</a:t>
            </a:r>
            <a:r>
              <a:rPr lang="en-US" altLang="zh-CN" sz="2000">
                <a:solidFill>
                  <a:srgbClr val="C00000"/>
                </a:solidFill>
                <a:latin typeface="Times New Roman" panose="02020603050405020304" charset="0"/>
                <a:cs typeface="Times New Roman" panose="02020603050405020304" charset="0"/>
              </a:rPr>
              <a:t>-</a:t>
            </a:r>
            <a:r>
              <a:rPr lang="zh-CN" altLang="en-US" sz="2000">
                <a:solidFill>
                  <a:srgbClr val="C00000"/>
                </a:solidFill>
                <a:latin typeface="Times New Roman" panose="02020603050405020304" charset="0"/>
                <a:cs typeface="Times New Roman" panose="02020603050405020304" charset="0"/>
              </a:rPr>
              <a:t>related neural activity is all or none</a:t>
            </a:r>
            <a:r>
              <a:rPr lang="zh-CN" altLang="en-US">
                <a:solidFill>
                  <a:schemeClr val="accent2"/>
                </a:solidFill>
                <a:latin typeface="Times New Roman" panose="02020603050405020304" charset="0"/>
                <a:cs typeface="Times New Roman" panose="02020603050405020304" charset="0"/>
              </a:rPr>
              <a:t> </a:t>
            </a:r>
            <a:r>
              <a:rPr lang="zh-CN" altLang="en-US" b="1" i="1">
                <a:solidFill>
                  <a:srgbClr val="0070C0"/>
                </a:solidFill>
                <a:latin typeface="Times New Roman" panose="02020603050405020304" charset="0"/>
                <a:cs typeface="Times New Roman" panose="02020603050405020304" charset="0"/>
              </a:rPr>
              <a:t>(Charles et al., 2013)</a:t>
            </a:r>
            <a:r>
              <a:rPr lang="zh-CN" altLang="en-US" sz="2000">
                <a:latin typeface="Times New Roman" panose="02020603050405020304" charset="0"/>
                <a:cs typeface="Times New Roman" panose="02020603050405020304" charset="0"/>
              </a:rPr>
              <a:t>, with amplitude changes across confidence bins </a:t>
            </a:r>
            <a:r>
              <a:rPr lang="zh-CN" altLang="en-US" sz="2000">
                <a:solidFill>
                  <a:srgbClr val="C00000"/>
                </a:solidFill>
                <a:latin typeface="Times New Roman" panose="02020603050405020304" charset="0"/>
                <a:cs typeface="Times New Roman" panose="02020603050405020304" charset="0"/>
              </a:rPr>
              <a:t>reflecting variation in proportions of trials on which this activity is triggered</a:t>
            </a:r>
            <a:r>
              <a:rPr lang="zh-CN" altLang="en-US" sz="2000">
                <a:latin typeface="Times New Roman" panose="02020603050405020304" charset="0"/>
                <a:cs typeface="Times New Roman" panose="02020603050405020304" charset="0"/>
              </a:rPr>
              <a:t> (i.e., from rarely, when participants feel </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certainly correct</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 to almost always, when they feel</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certainly wrong</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a:lnSpc>
                <a:spcPct val="150000"/>
              </a:lnSpc>
            </a:pPr>
            <a:endParaRPr lang="zh-CN" altLang="en-US" sz="2000">
              <a:latin typeface="Times New Roman" panose="02020603050405020304" charset="0"/>
              <a:cs typeface="Times New Roman" panose="02020603050405020304" charset="0"/>
            </a:endParaRPr>
          </a:p>
        </p:txBody>
      </p:sp>
      <p:pic>
        <p:nvPicPr>
          <p:cNvPr id="7" name="内容占位符 6" descr="微信截图_20210628190359"/>
          <p:cNvPicPr>
            <a:picLocks noChangeAspect="1"/>
          </p:cNvPicPr>
          <p:nvPr>
            <p:ph sz="half" idx="2"/>
          </p:nvPr>
        </p:nvPicPr>
        <p:blipFill>
          <a:blip r:embed="rId1"/>
          <a:stretch>
            <a:fillRect/>
          </a:stretch>
        </p:blipFill>
        <p:spPr>
          <a:xfrm>
            <a:off x="1403985" y="1514475"/>
            <a:ext cx="3965575" cy="3459480"/>
          </a:xfrm>
          <a:prstGeom prst="rect">
            <a:avLst/>
          </a:prstGeom>
        </p:spPr>
      </p:pic>
      <p:pic>
        <p:nvPicPr>
          <p:cNvPr id="5" name="图片 4" descr="微信截图_20210630231406"/>
          <p:cNvPicPr>
            <a:picLocks noChangeAspect="1"/>
          </p:cNvPicPr>
          <p:nvPr/>
        </p:nvPicPr>
        <p:blipFill>
          <a:blip r:embed="rId2"/>
          <a:stretch>
            <a:fillRect/>
          </a:stretch>
        </p:blipFill>
        <p:spPr>
          <a:xfrm>
            <a:off x="6505575" y="1451610"/>
            <a:ext cx="3357880" cy="387731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17812" y="233245"/>
            <a:ext cx="10852237" cy="648000"/>
          </a:xfrm>
        </p:spPr>
        <p:txBody>
          <a:bodyPr/>
          <a:p>
            <a:r>
              <a:rPr>
                <a:cs typeface="+mj-lt"/>
                <a:sym typeface="+mn-ea"/>
              </a:rPr>
              <a:t>Single-trial EEG data</a:t>
            </a:r>
            <a:endParaRPr lang="zh-CN" altLang="en-US"/>
          </a:p>
        </p:txBody>
      </p:sp>
      <p:sp>
        <p:nvSpPr>
          <p:cNvPr id="3" name="内容占位符 2"/>
          <p:cNvSpPr>
            <a:spLocks noGrp="1"/>
          </p:cNvSpPr>
          <p:nvPr>
            <p:ph idx="1"/>
          </p:nvPr>
        </p:nvSpPr>
        <p:spPr>
          <a:xfrm>
            <a:off x="669925" y="942340"/>
            <a:ext cx="10852150" cy="5394960"/>
          </a:xfrm>
        </p:spPr>
        <p:txBody>
          <a:bodyPr/>
          <a:p>
            <a:pPr>
              <a:lnSpc>
                <a:spcPct val="150000"/>
              </a:lnSpc>
            </a:pPr>
            <a:r>
              <a:rPr sz="2000">
                <a:latin typeface="Times New Roman" panose="02020603050405020304" charset="0"/>
                <a:cs typeface="Times New Roman" panose="02020603050405020304" charset="0"/>
                <a:sym typeface="+mn-ea"/>
              </a:rPr>
              <a:t>To distinguish between these alternative interpretations</a:t>
            </a:r>
            <a:r>
              <a:rPr lang="en-US" altLang="zh-CN" sz="2000">
                <a:latin typeface="Times New Roman" panose="02020603050405020304" charset="0"/>
                <a:cs typeface="Times New Roman" panose="02020603050405020304" charset="0"/>
                <a:sym typeface="+mn-ea"/>
              </a:rPr>
              <a:t>,</a:t>
            </a:r>
            <a:r>
              <a:rPr lang="en-US" altLang="zh-CN" sz="2000">
                <a:latin typeface="Times New Roman" panose="02020603050405020304" charset="0"/>
                <a:cs typeface="Times New Roman" panose="02020603050405020304" charset="0"/>
                <a:sym typeface="+mn-ea"/>
              </a:rPr>
              <a:t> we next used </a:t>
            </a:r>
            <a:r>
              <a:rPr lang="en-US" altLang="zh-CN" sz="2000">
                <a:solidFill>
                  <a:srgbClr val="C00000"/>
                </a:solidFill>
                <a:latin typeface="Times New Roman" panose="02020603050405020304" charset="0"/>
                <a:cs typeface="Times New Roman" panose="02020603050405020304" charset="0"/>
                <a:sym typeface="+mn-ea"/>
              </a:rPr>
              <a:t>multivariate </a:t>
            </a:r>
            <a:r>
              <a:rPr lang="zh-CN" altLang="en-US" sz="2000">
                <a:solidFill>
                  <a:srgbClr val="C00000"/>
                </a:solidFill>
                <a:latin typeface="Times New Roman" panose="02020603050405020304" charset="0"/>
                <a:cs typeface="Times New Roman" panose="02020603050405020304" charset="0"/>
              </a:rPr>
              <a:t>classification</a:t>
            </a:r>
            <a:r>
              <a:rPr lang="zh-CN" altLang="en-US" sz="2000">
                <a:latin typeface="Times New Roman" panose="02020603050405020304" charset="0"/>
                <a:cs typeface="Times New Roman" panose="02020603050405020304" charset="0"/>
              </a:rPr>
              <a:t> to robustly</a:t>
            </a:r>
            <a:r>
              <a:rPr lang="zh-CN" altLang="en-US" sz="2000">
                <a:solidFill>
                  <a:srgbClr val="C00000"/>
                </a:solidFill>
                <a:latin typeface="Times New Roman" panose="02020603050405020304" charset="0"/>
                <a:cs typeface="Times New Roman" panose="02020603050405020304" charset="0"/>
              </a:rPr>
              <a:t> index Pe amplitude on individual trials</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p>
        </p:txBody>
      </p:sp>
      <p:pic>
        <p:nvPicPr>
          <p:cNvPr id="5" name="图片 4" descr="微信截图_20210628204857"/>
          <p:cNvPicPr>
            <a:picLocks noChangeAspect="1"/>
          </p:cNvPicPr>
          <p:nvPr/>
        </p:nvPicPr>
        <p:blipFill>
          <a:blip r:embed="rId1"/>
          <a:stretch>
            <a:fillRect/>
          </a:stretch>
        </p:blipFill>
        <p:spPr>
          <a:xfrm>
            <a:off x="2494280" y="2067560"/>
            <a:ext cx="6562725" cy="3573145"/>
          </a:xfrm>
          <a:prstGeom prst="rect">
            <a:avLst/>
          </a:prstGeom>
        </p:spPr>
      </p:pic>
      <p:sp>
        <p:nvSpPr>
          <p:cNvPr id="6" name="文本框 5"/>
          <p:cNvSpPr txBox="1"/>
          <p:nvPr/>
        </p:nvSpPr>
        <p:spPr>
          <a:xfrm>
            <a:off x="580390" y="5925185"/>
            <a:ext cx="1099693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Time course and spatial projection of the discriminating component identified by the classification analysis</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of errors versus correct responses</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nSpc>
                <a:spcPct val="150000"/>
              </a:lnSpc>
            </a:pPr>
            <a:r>
              <a:rPr lang="zh-CN" altLang="en-US" sz="2000">
                <a:latin typeface="Times New Roman" panose="02020603050405020304" charset="0"/>
                <a:cs typeface="Times New Roman" panose="02020603050405020304" charset="0"/>
              </a:rPr>
              <a:t>Our primary question was whether this classifier, trained to predict objective accuracy, would also </a:t>
            </a:r>
            <a:r>
              <a:rPr lang="zh-CN" altLang="en-US" sz="2000">
                <a:solidFill>
                  <a:srgbClr val="C00000"/>
                </a:solidFill>
                <a:latin typeface="Times New Roman" panose="02020603050405020304" charset="0"/>
                <a:cs typeface="Times New Roman" panose="02020603050405020304" charset="0"/>
              </a:rPr>
              <a:t>predict variation in correct-trial confidence.</a:t>
            </a:r>
            <a:endParaRPr lang="zh-CN" altLang="en-US" sz="2000">
              <a:solidFill>
                <a:srgbClr val="C00000"/>
              </a:solidFill>
              <a:latin typeface="Times New Roman" panose="02020603050405020304" charset="0"/>
              <a:cs typeface="Times New Roman" panose="02020603050405020304" charset="0"/>
            </a:endParaRPr>
          </a:p>
          <a:p>
            <a:pPr>
              <a:lnSpc>
                <a:spcPct val="150000"/>
              </a:lnSpc>
            </a:pPr>
            <a:r>
              <a:rPr lang="zh-CN" altLang="en-US" sz="2000">
                <a:solidFill>
                  <a:schemeClr val="tx1"/>
                </a:solidFill>
                <a:latin typeface="Times New Roman" panose="02020603050405020304" charset="0"/>
                <a:cs typeface="Times New Roman" panose="02020603050405020304" charset="0"/>
              </a:rPr>
              <a:t>We therefore applied the </a:t>
            </a:r>
            <a:r>
              <a:rPr lang="zh-CN" altLang="en-US" sz="2000">
                <a:solidFill>
                  <a:srgbClr val="C00000"/>
                </a:solidFill>
                <a:latin typeface="Times New Roman" panose="02020603050405020304" charset="0"/>
                <a:cs typeface="Times New Roman" panose="02020603050405020304" charset="0"/>
              </a:rPr>
              <a:t>classifying component</a:t>
            </a:r>
            <a:r>
              <a:rPr lang="zh-CN" altLang="en-US" sz="2000">
                <a:solidFill>
                  <a:schemeClr val="tx1"/>
                </a:solidFill>
                <a:latin typeface="Times New Roman" panose="02020603050405020304" charset="0"/>
                <a:cs typeface="Times New Roman" panose="02020603050405020304" charset="0"/>
              </a:rPr>
              <a:t> to the response-locked EEG data from the </a:t>
            </a:r>
            <a:r>
              <a:rPr lang="zh-CN" altLang="en-US" sz="2000">
                <a:solidFill>
                  <a:srgbClr val="C00000"/>
                </a:solidFill>
                <a:latin typeface="Times New Roman" panose="02020603050405020304" charset="0"/>
                <a:cs typeface="Times New Roman" panose="02020603050405020304" charset="0"/>
              </a:rPr>
              <a:t>subset of correct trials not used in classifier training</a:t>
            </a:r>
            <a:r>
              <a:rPr lang="zh-CN" altLang="en-US" sz="2000">
                <a:solidFill>
                  <a:schemeClr val="tx1"/>
                </a:solidFill>
                <a:latin typeface="Times New Roman" panose="02020603050405020304" charset="0"/>
                <a:cs typeface="Times New Roman" panose="02020603050405020304" charset="0"/>
              </a:rPr>
              <a:t>, </a:t>
            </a:r>
            <a:r>
              <a:rPr lang="zh-CN" altLang="en-US" sz="2000">
                <a:solidFill>
                  <a:srgbClr val="C00000"/>
                </a:solidFill>
                <a:latin typeface="Times New Roman" panose="02020603050405020304" charset="0"/>
                <a:cs typeface="Times New Roman" panose="02020603050405020304" charset="0"/>
              </a:rPr>
              <a:t>yielding an estimate of Pe amplitude for each time point on each of these trials</a:t>
            </a:r>
            <a:r>
              <a:rPr lang="zh-CN" altLang="en-US" sz="2000">
                <a:solidFill>
                  <a:schemeClr val="tx1"/>
                </a:solidFill>
                <a:latin typeface="Times New Roman" panose="02020603050405020304" charset="0"/>
                <a:cs typeface="Times New Roman" panose="02020603050405020304" charset="0"/>
              </a:rPr>
              <a:t>. The resulting values were averaged across a moving window of 51ms, and for each time point were then split into quintiles(smallest to largest Pe amplitude).We</a:t>
            </a:r>
            <a:r>
              <a:rPr lang="zh-CN" altLang="en-US" sz="2000">
                <a:solidFill>
                  <a:srgbClr val="C00000"/>
                </a:solidFill>
                <a:latin typeface="Times New Roman" panose="02020603050405020304" charset="0"/>
                <a:cs typeface="Times New Roman" panose="02020603050405020304" charset="0"/>
              </a:rPr>
              <a:t> then calculated the mean confidence</a:t>
            </a:r>
            <a:r>
              <a:rPr lang="zh-CN" altLang="en-US" sz="2000">
                <a:solidFill>
                  <a:schemeClr val="tx1"/>
                </a:solidFill>
                <a:latin typeface="Times New Roman" panose="02020603050405020304" charset="0"/>
                <a:cs typeface="Times New Roman" panose="02020603050405020304" charset="0"/>
              </a:rPr>
              <a:t> within </a:t>
            </a:r>
            <a:r>
              <a:rPr lang="zh-CN" altLang="en-US" sz="2000">
                <a:solidFill>
                  <a:srgbClr val="C00000"/>
                </a:solidFill>
                <a:latin typeface="Times New Roman" panose="02020603050405020304" charset="0"/>
                <a:cs typeface="Times New Roman" panose="02020603050405020304" charset="0"/>
              </a:rPr>
              <a:t>each quintile</a:t>
            </a:r>
            <a:r>
              <a:rPr lang="zh-CN" altLang="en-US" sz="2000">
                <a:solidFill>
                  <a:schemeClr val="tx1"/>
                </a:solidFill>
                <a:latin typeface="Times New Roman" panose="02020603050405020304" charset="0"/>
                <a:cs typeface="Times New Roman" panose="02020603050405020304" charset="0"/>
              </a:rPr>
              <a:t>.</a:t>
            </a:r>
            <a:endParaRPr lang="zh-CN" altLang="en-US" sz="2000">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462237" y="207210"/>
            <a:ext cx="10852237" cy="648000"/>
          </a:xfrm>
        </p:spPr>
        <p:txBody>
          <a:bodyPr/>
          <a:p>
            <a:endParaRPr lang="zh-CN" altLang="en-US"/>
          </a:p>
        </p:txBody>
      </p:sp>
      <p:pic>
        <p:nvPicPr>
          <p:cNvPr id="4" name="内容占位符 3" descr="微信截图_20210628201528"/>
          <p:cNvPicPr>
            <a:picLocks noChangeAspect="1"/>
          </p:cNvPicPr>
          <p:nvPr>
            <p:ph idx="1"/>
          </p:nvPr>
        </p:nvPicPr>
        <p:blipFill>
          <a:blip r:embed="rId1"/>
          <a:stretch>
            <a:fillRect/>
          </a:stretch>
        </p:blipFill>
        <p:spPr>
          <a:xfrm>
            <a:off x="935990" y="426085"/>
            <a:ext cx="9030335" cy="4404995"/>
          </a:xfrm>
          <a:prstGeom prst="rect">
            <a:avLst/>
          </a:prstGeom>
        </p:spPr>
      </p:pic>
      <p:grpSp>
        <p:nvGrpSpPr>
          <p:cNvPr id="9" name="组合 8"/>
          <p:cNvGrpSpPr/>
          <p:nvPr/>
        </p:nvGrpSpPr>
        <p:grpSpPr>
          <a:xfrm>
            <a:off x="8763635" y="1769745"/>
            <a:ext cx="914400" cy="271145"/>
            <a:chOff x="13801" y="2772"/>
            <a:chExt cx="1440" cy="427"/>
          </a:xfrm>
        </p:grpSpPr>
        <p:sp>
          <p:nvSpPr>
            <p:cNvPr id="3" name="右大括号 2"/>
            <p:cNvSpPr/>
            <p:nvPr/>
          </p:nvSpPr>
          <p:spPr>
            <a:xfrm rot="16200000">
              <a:off x="14493" y="2506"/>
              <a:ext cx="165" cy="1223"/>
            </a:xfrm>
            <a:prstGeom prst="rightBrace">
              <a:avLst>
                <a:gd name="adj1" fmla="val 8333"/>
                <a:gd name="adj2" fmla="val 48885"/>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5" name="矩形 4"/>
            <p:cNvSpPr/>
            <p:nvPr/>
          </p:nvSpPr>
          <p:spPr>
            <a:xfrm>
              <a:off x="13801" y="2772"/>
              <a:ext cx="1440" cy="2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grpSp>
      <p:sp>
        <p:nvSpPr>
          <p:cNvPr id="6" name="文本框 5"/>
          <p:cNvSpPr txBox="1"/>
          <p:nvPr/>
        </p:nvSpPr>
        <p:spPr>
          <a:xfrm>
            <a:off x="1016635" y="4953000"/>
            <a:ext cx="10473690" cy="1753235"/>
          </a:xfrm>
          <a:prstGeom prst="rect">
            <a:avLst/>
          </a:prstGeom>
          <a:noFill/>
        </p:spPr>
        <p:txBody>
          <a:bodyPr wrap="square" rtlCol="0" anchor="t">
            <a:spAutoFit/>
          </a:bodyPr>
          <a:p>
            <a:pPr>
              <a:lnSpc>
                <a:spcPct val="150000"/>
              </a:lnSpc>
            </a:pPr>
            <a:r>
              <a:rPr lang="zh-CN" altLang="en-US">
                <a:latin typeface="Times New Roman" panose="02020603050405020304" charset="0"/>
                <a:cs typeface="Times New Roman" panose="02020603050405020304" charset="0"/>
              </a:rPr>
              <a:t>A, Moving average confidence (window width, 51 ms) for quintiles of discriminating components; </a:t>
            </a:r>
            <a:endParaRPr lang="zh-CN" altLang="en-US">
              <a:latin typeface="Times New Roman" panose="02020603050405020304" charset="0"/>
              <a:cs typeface="Times New Roman" panose="02020603050405020304" charset="0"/>
            </a:endParaRPr>
          </a:p>
          <a:p>
            <a:pPr>
              <a:lnSpc>
                <a:spcPct val="150000"/>
              </a:lnSpc>
            </a:pPr>
            <a:r>
              <a:rPr lang="zh-CN" altLang="en-US">
                <a:latin typeface="Times New Roman" panose="02020603050405020304" charset="0"/>
                <a:cs typeface="Times New Roman" panose="02020603050405020304" charset="0"/>
              </a:rPr>
              <a:t>correct trials only (response locked); classifier trained on objective accuracy.</a:t>
            </a:r>
            <a:endParaRPr lang="zh-CN" altLang="en-US">
              <a:latin typeface="Times New Roman" panose="02020603050405020304" charset="0"/>
              <a:cs typeface="Times New Roman" panose="02020603050405020304" charset="0"/>
            </a:endParaRPr>
          </a:p>
          <a:p>
            <a:pPr>
              <a:lnSpc>
                <a:spcPct val="150000"/>
              </a:lnSpc>
            </a:pPr>
            <a:r>
              <a:rPr lang="zh-CN" altLang="en-US">
                <a:latin typeface="Times New Roman" panose="02020603050405020304" charset="0"/>
                <a:cs typeface="Times New Roman" panose="02020603050405020304" charset="0"/>
              </a:rPr>
              <a:t> B, Averaged over a time window ranging from 250 to 350 ms poststimulus. </a:t>
            </a:r>
            <a:endParaRPr lang="zh-CN" altLang="en-US">
              <a:latin typeface="Times New Roman" panose="02020603050405020304" charset="0"/>
              <a:cs typeface="Times New Roman" panose="02020603050405020304" charset="0"/>
            </a:endParaRPr>
          </a:p>
          <a:p>
            <a:pPr>
              <a:lnSpc>
                <a:spcPct val="150000"/>
              </a:lnSpc>
            </a:pPr>
            <a:r>
              <a:rPr lang="zh-CN" altLang="en-US">
                <a:latin typeface="Times New Roman" panose="02020603050405020304" charset="0"/>
                <a:cs typeface="Times New Roman" panose="02020603050405020304" charset="0"/>
              </a:rPr>
              <a:t>Error bars indicate within-subject confidence intervals</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8" name="椭圆 7"/>
          <p:cNvSpPr/>
          <p:nvPr/>
        </p:nvSpPr>
        <p:spPr>
          <a:xfrm>
            <a:off x="3833495" y="2480945"/>
            <a:ext cx="295275" cy="1085850"/>
          </a:xfrm>
          <a:prstGeom prst="ellipse">
            <a:avLst/>
          </a:prstGeom>
          <a:noFill/>
          <a:ln w="38100" cmpd="sng">
            <a:solidFill>
              <a:srgbClr val="C00000"/>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nSpc>
                <a:spcPct val="150000"/>
              </a:lnSpc>
            </a:pPr>
            <a:r>
              <a:rPr sz="2000">
                <a:latin typeface="Times New Roman" panose="02020603050405020304" charset="0"/>
                <a:cs typeface="Times New Roman" panose="02020603050405020304" charset="0"/>
                <a:sym typeface="+mn-ea"/>
              </a:rPr>
              <a:t>Thus, a </a:t>
            </a:r>
            <a:r>
              <a:rPr sz="2000">
                <a:solidFill>
                  <a:srgbClr val="C00000"/>
                </a:solidFill>
                <a:latin typeface="Times New Roman" panose="02020603050405020304" charset="0"/>
                <a:cs typeface="Times New Roman" panose="02020603050405020304" charset="0"/>
                <a:sym typeface="+mn-ea"/>
              </a:rPr>
              <a:t>Pe-classifier</a:t>
            </a:r>
            <a:r>
              <a:rPr sz="2000">
                <a:latin typeface="Times New Roman" panose="02020603050405020304" charset="0"/>
                <a:cs typeface="Times New Roman" panose="02020603050405020304" charset="0"/>
                <a:sym typeface="+mn-ea"/>
              </a:rPr>
              <a:t> trained to discriminate between objectively correct and incorrect trials was </a:t>
            </a:r>
            <a:r>
              <a:rPr sz="2000">
                <a:solidFill>
                  <a:srgbClr val="C00000"/>
                </a:solidFill>
                <a:latin typeface="Times New Roman" panose="02020603050405020304" charset="0"/>
                <a:cs typeface="Times New Roman" panose="02020603050405020304" charset="0"/>
                <a:sym typeface="+mn-ea"/>
              </a:rPr>
              <a:t>predictive</a:t>
            </a:r>
            <a:r>
              <a:rPr sz="2000">
                <a:latin typeface="Times New Roman" panose="02020603050405020304" charset="0"/>
                <a:cs typeface="Times New Roman" panose="02020603050405020304" charset="0"/>
                <a:sym typeface="+mn-ea"/>
              </a:rPr>
              <a:t> of fine-grained differences in </a:t>
            </a:r>
            <a:r>
              <a:rPr sz="2000">
                <a:solidFill>
                  <a:srgbClr val="C00000"/>
                </a:solidFill>
                <a:latin typeface="Times New Roman" panose="02020603050405020304" charset="0"/>
                <a:cs typeface="Times New Roman" panose="02020603050405020304" charset="0"/>
                <a:sym typeface="+mn-ea"/>
              </a:rPr>
              <a:t>correct-trial confidence</a:t>
            </a:r>
            <a:r>
              <a:rPr sz="2000">
                <a:latin typeface="Times New Roman" panose="02020603050405020304" charset="0"/>
                <a:cs typeface="Times New Roman" panose="02020603050405020304" charset="0"/>
                <a:sym typeface="+mn-ea"/>
              </a:rPr>
              <a:t>.</a:t>
            </a:r>
            <a:endParaRPr sz="2000">
              <a:latin typeface="Times New Roman" panose="02020603050405020304" charset="0"/>
              <a:cs typeface="Times New Roman" panose="02020603050405020304" charset="0"/>
              <a:sym typeface="+mn-ea"/>
            </a:endParaRPr>
          </a:p>
          <a:p>
            <a:pPr>
              <a:lnSpc>
                <a:spcPct val="150000"/>
              </a:lnSpc>
            </a:pPr>
            <a:r>
              <a:rPr sz="2000">
                <a:latin typeface="Times New Roman" panose="02020603050405020304" charset="0"/>
                <a:cs typeface="Times New Roman" panose="02020603050405020304" charset="0"/>
                <a:sym typeface="+mn-ea"/>
              </a:rPr>
              <a:t>The present study provides new insight into the </a:t>
            </a:r>
            <a:r>
              <a:rPr sz="2000">
                <a:solidFill>
                  <a:srgbClr val="C00000"/>
                </a:solidFill>
                <a:latin typeface="Times New Roman" panose="02020603050405020304" charset="0"/>
                <a:cs typeface="Times New Roman" panose="02020603050405020304" charset="0"/>
                <a:sym typeface="+mn-ea"/>
              </a:rPr>
              <a:t>neural mechanisms of metacognition</a:t>
            </a:r>
            <a:r>
              <a:rPr sz="2000">
                <a:latin typeface="Times New Roman" panose="02020603050405020304" charset="0"/>
                <a:cs typeface="Times New Roman" panose="02020603050405020304" charset="0"/>
                <a:sym typeface="+mn-ea"/>
              </a:rPr>
              <a:t> and </a:t>
            </a:r>
            <a:r>
              <a:rPr sz="2000">
                <a:solidFill>
                  <a:srgbClr val="C00000"/>
                </a:solidFill>
                <a:latin typeface="Times New Roman" panose="02020603050405020304" charset="0"/>
                <a:cs typeface="Times New Roman" panose="02020603050405020304" charset="0"/>
                <a:sym typeface="+mn-ea"/>
              </a:rPr>
              <a:t>the relationship between error monitoring and confidence</a:t>
            </a:r>
            <a:r>
              <a:rPr sz="2000">
                <a:latin typeface="Times New Roman" panose="02020603050405020304" charset="0"/>
                <a:cs typeface="Times New Roman" panose="02020603050405020304" charset="0"/>
                <a:sym typeface="+mn-ea"/>
              </a:rPr>
              <a:t>. We find that the </a:t>
            </a:r>
            <a:r>
              <a:rPr sz="2000">
                <a:solidFill>
                  <a:srgbClr val="C00000"/>
                </a:solidFill>
                <a:latin typeface="Times New Roman" panose="02020603050405020304" charset="0"/>
                <a:cs typeface="Times New Roman" panose="02020603050405020304" charset="0"/>
                <a:sym typeface="+mn-ea"/>
              </a:rPr>
              <a:t>Pe</a:t>
            </a:r>
            <a:r>
              <a:rPr sz="2000">
                <a:latin typeface="Times New Roman" panose="02020603050405020304" charset="0"/>
                <a:cs typeface="Times New Roman" panose="02020603050405020304" charset="0"/>
                <a:sym typeface="+mn-ea"/>
              </a:rPr>
              <a:t>, an EEG index of</a:t>
            </a:r>
            <a:r>
              <a:rPr sz="2000">
                <a:solidFill>
                  <a:srgbClr val="C00000"/>
                </a:solidFill>
                <a:latin typeface="Times New Roman" panose="02020603050405020304" charset="0"/>
                <a:cs typeface="Times New Roman" panose="02020603050405020304" charset="0"/>
                <a:sym typeface="+mn-ea"/>
              </a:rPr>
              <a:t> error processing</a:t>
            </a:r>
            <a:r>
              <a:rPr sz="2000">
                <a:latin typeface="Times New Roman" panose="02020603050405020304" charset="0"/>
                <a:cs typeface="Times New Roman" panose="02020603050405020304" charset="0"/>
                <a:sym typeface="+mn-ea"/>
              </a:rPr>
              <a:t>, also varies with </a:t>
            </a:r>
            <a:r>
              <a:rPr sz="2000">
                <a:solidFill>
                  <a:srgbClr val="C00000"/>
                </a:solidFill>
                <a:latin typeface="Times New Roman" panose="02020603050405020304" charset="0"/>
                <a:cs typeface="Times New Roman" panose="02020603050405020304" charset="0"/>
                <a:sym typeface="+mn-ea"/>
              </a:rPr>
              <a:t>decision confidence</a:t>
            </a:r>
            <a:r>
              <a:rPr sz="2000">
                <a:latin typeface="Times New Roman" panose="02020603050405020304" charset="0"/>
                <a:cs typeface="Times New Roman" panose="02020603050405020304" charset="0"/>
                <a:sym typeface="+mn-ea"/>
              </a:rPr>
              <a:t> on</a:t>
            </a:r>
            <a:r>
              <a:rPr sz="2000">
                <a:solidFill>
                  <a:srgbClr val="C00000"/>
                </a:solidFill>
                <a:latin typeface="Times New Roman" panose="02020603050405020304" charset="0"/>
                <a:cs typeface="Times New Roman" panose="02020603050405020304" charset="0"/>
                <a:sym typeface="+mn-ea"/>
              </a:rPr>
              <a:t> correct trials</a:t>
            </a:r>
            <a:r>
              <a:rPr sz="2000">
                <a:latin typeface="Times New Roman" panose="02020603050405020304" charset="0"/>
                <a:cs typeface="Times New Roman" panose="02020603050405020304" charset="0"/>
                <a:sym typeface="+mn-ea"/>
              </a:rPr>
              <a:t>.</a:t>
            </a:r>
            <a:endParaRPr lang="en-US" altLang="zh-CN" sz="2000">
              <a:latin typeface="Times New Roman" panose="02020603050405020304" charset="0"/>
              <a:cs typeface="Times New Roman" panose="02020603050405020304" charset="0"/>
            </a:endParaRPr>
          </a:p>
          <a:p>
            <a:pPr>
              <a:lnSpc>
                <a:spcPct val="150000"/>
              </a:lnSpc>
            </a:pPr>
            <a:r>
              <a:rPr lang="en-US" altLang="zh-CN" sz="2000">
                <a:latin typeface="Times New Roman" panose="02020603050405020304" charset="0"/>
                <a:cs typeface="Times New Roman" panose="02020603050405020304" charset="0"/>
              </a:rPr>
              <a:t>This result suggests that the information reflected in the Pe not only reflects </a:t>
            </a:r>
            <a:r>
              <a:rPr lang="en-US" altLang="zh-CN" sz="2000">
                <a:solidFill>
                  <a:srgbClr val="C00000"/>
                </a:solidFill>
                <a:latin typeface="Times New Roman" panose="02020603050405020304" charset="0"/>
                <a:cs typeface="Times New Roman" panose="02020603050405020304" charset="0"/>
              </a:rPr>
              <a:t>graded certainty about having made an error</a:t>
            </a:r>
            <a:r>
              <a:rPr lang="en-US" altLang="zh-CN" sz="2000">
                <a:latin typeface="Times New Roman" panose="02020603050405020304" charset="0"/>
                <a:cs typeface="Times New Roman" panose="02020603050405020304" charset="0"/>
              </a:rPr>
              <a:t> </a:t>
            </a:r>
            <a:r>
              <a:rPr lang="en-US" altLang="zh-CN" b="1" i="1">
                <a:solidFill>
                  <a:srgbClr val="0070C0"/>
                </a:solidFill>
                <a:latin typeface="Times New Roman" panose="02020603050405020304" charset="0"/>
                <a:cs typeface="Times New Roman" panose="02020603050405020304" charset="0"/>
              </a:rPr>
              <a:t>(Steinhauser and Yeung, 2010)</a:t>
            </a:r>
            <a:r>
              <a:rPr lang="en-US" altLang="zh-CN" sz="2000">
                <a:latin typeface="Times New Roman" panose="02020603050405020304" charset="0"/>
                <a:cs typeface="Times New Roman" panose="02020603050405020304" charset="0"/>
              </a:rPr>
              <a:t> , but also reflects the </a:t>
            </a:r>
            <a:r>
              <a:rPr lang="en-US" altLang="zh-CN" sz="2000">
                <a:solidFill>
                  <a:srgbClr val="C00000"/>
                </a:solidFill>
                <a:latin typeface="Times New Roman" panose="02020603050405020304" charset="0"/>
                <a:cs typeface="Times New Roman" panose="02020603050405020304" charset="0"/>
              </a:rPr>
              <a:t>graded certainty of having made a correct response</a:t>
            </a:r>
            <a:r>
              <a:rPr lang="en-US" altLang="zh-CN" sz="2000">
                <a:latin typeface="Times New Roman" panose="02020603050405020304" charset="0"/>
                <a:cs typeface="Times New Roman" panose="02020603050405020304" charset="0"/>
              </a:rPr>
              <a:t>— evidence that </a:t>
            </a:r>
            <a:r>
              <a:rPr lang="en-US" altLang="zh-CN" sz="2000">
                <a:solidFill>
                  <a:srgbClr val="C00000"/>
                </a:solidFill>
                <a:latin typeface="Times New Roman" panose="02020603050405020304" charset="0"/>
                <a:cs typeface="Times New Roman" panose="02020603050405020304" charset="0"/>
              </a:rPr>
              <a:t>these judgments lie on a common continuum</a:t>
            </a:r>
            <a:r>
              <a:rPr lang="en-US" altLang="zh-CN"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cs typeface="+mj-lt"/>
                <a:sym typeface="+mn-ea"/>
              </a:rPr>
            </a:br>
            <a:r>
              <a:rPr>
                <a:cs typeface="+mj-lt"/>
                <a:sym typeface="+mn-ea"/>
              </a:rPr>
              <a:t>Discussion</a:t>
            </a:r>
            <a:br>
              <a:rPr lang="zh-CN" altLang="en-US">
                <a:cs typeface="+mj-lt"/>
              </a:rPr>
            </a:br>
            <a:endParaRPr lang="zh-CN" altLang="en-US"/>
          </a:p>
        </p:txBody>
      </p:sp>
      <p:sp>
        <p:nvSpPr>
          <p:cNvPr id="3" name="内容占位符 2"/>
          <p:cNvSpPr>
            <a:spLocks noGrp="1"/>
          </p:cNvSpPr>
          <p:nvPr>
            <p:ph idx="1"/>
          </p:nvPr>
        </p:nvSpPr>
        <p:spPr/>
        <p:txBody>
          <a:bodyPr/>
          <a:p>
            <a:pPr>
              <a:lnSpc>
                <a:spcPct val="150000"/>
              </a:lnSpc>
            </a:pPr>
            <a:r>
              <a:rPr lang="zh-CN" altLang="en-US" sz="2000">
                <a:latin typeface="Times New Roman" panose="02020603050405020304" charset="0"/>
                <a:cs typeface="Times New Roman" panose="02020603050405020304" charset="0"/>
              </a:rPr>
              <a:t>The observed association of</a:t>
            </a:r>
            <a:r>
              <a:rPr lang="zh-CN" altLang="en-US" sz="2000">
                <a:solidFill>
                  <a:srgbClr val="C00000"/>
                </a:solidFill>
                <a:latin typeface="Times New Roman" panose="02020603050405020304" charset="0"/>
                <a:cs typeface="Times New Roman" panose="02020603050405020304" charset="0"/>
              </a:rPr>
              <a:t> Pe amplitude </a:t>
            </a:r>
            <a:r>
              <a:rPr lang="zh-CN" altLang="en-US" sz="2000">
                <a:latin typeface="Times New Roman" panose="02020603050405020304" charset="0"/>
                <a:cs typeface="Times New Roman" panose="02020603050405020304" charset="0"/>
              </a:rPr>
              <a:t>with both </a:t>
            </a:r>
            <a:r>
              <a:rPr lang="zh-CN" altLang="en-US" sz="2000">
                <a:solidFill>
                  <a:srgbClr val="C00000"/>
                </a:solidFill>
                <a:latin typeface="Times New Roman" panose="02020603050405020304" charset="0"/>
                <a:cs typeface="Times New Roman" panose="02020603050405020304" charset="0"/>
              </a:rPr>
              <a:t>error detection</a:t>
            </a:r>
            <a:r>
              <a:rPr lang="zh-CN" altLang="en-US" sz="2000">
                <a:latin typeface="Times New Roman" panose="02020603050405020304" charset="0"/>
                <a:cs typeface="Times New Roman" panose="02020603050405020304" charset="0"/>
              </a:rPr>
              <a:t> and</a:t>
            </a:r>
            <a:r>
              <a:rPr lang="zh-CN" altLang="en-US" sz="2000">
                <a:solidFill>
                  <a:srgbClr val="C00000"/>
                </a:solidFill>
                <a:latin typeface="Times New Roman" panose="02020603050405020304" charset="0"/>
                <a:cs typeface="Times New Roman" panose="02020603050405020304" charset="0"/>
              </a:rPr>
              <a:t> decision confidence</a:t>
            </a:r>
            <a:r>
              <a:rPr lang="zh-CN" altLang="en-US" sz="2000">
                <a:latin typeface="Times New Roman" panose="02020603050405020304" charset="0"/>
                <a:cs typeface="Times New Roman" panose="02020603050405020304" charset="0"/>
              </a:rPr>
              <a:t> indicates that these</a:t>
            </a:r>
            <a:r>
              <a:rPr lang="zh-CN" altLang="en-US" sz="2000">
                <a:solidFill>
                  <a:srgbClr val="C00000"/>
                </a:solidFill>
                <a:latin typeface="Times New Roman" panose="02020603050405020304" charset="0"/>
                <a:cs typeface="Times New Roman" panose="02020603050405020304" charset="0"/>
              </a:rPr>
              <a:t> two metacognitive evaluations reflect similar underlying mechanisms</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a:p>
            <a:pPr>
              <a:lnSpc>
                <a:spcPct val="150000"/>
              </a:lnSpc>
            </a:pPr>
            <a:r>
              <a:rPr sz="2000">
                <a:latin typeface="Times New Roman" panose="02020603050405020304" charset="0"/>
                <a:cs typeface="Times New Roman" panose="02020603050405020304" charset="0"/>
                <a:sym typeface="+mn-ea"/>
              </a:rPr>
              <a:t>Our findings </a:t>
            </a:r>
            <a:r>
              <a:rPr sz="2000">
                <a:solidFill>
                  <a:srgbClr val="C00000"/>
                </a:solidFill>
                <a:latin typeface="Times New Roman" panose="02020603050405020304" charset="0"/>
                <a:cs typeface="Times New Roman" panose="02020603050405020304" charset="0"/>
                <a:sym typeface="+mn-ea"/>
              </a:rPr>
              <a:t>suggest a strong link</a:t>
            </a:r>
            <a:r>
              <a:rPr sz="2000">
                <a:latin typeface="Times New Roman" panose="02020603050405020304" charset="0"/>
                <a:cs typeface="Times New Roman" panose="02020603050405020304" charset="0"/>
                <a:sym typeface="+mn-ea"/>
              </a:rPr>
              <a:t> between </a:t>
            </a:r>
            <a:r>
              <a:rPr sz="2000">
                <a:solidFill>
                  <a:srgbClr val="C00000"/>
                </a:solidFill>
                <a:latin typeface="Times New Roman" panose="02020603050405020304" charset="0"/>
                <a:cs typeface="Times New Roman" panose="02020603050405020304" charset="0"/>
                <a:sym typeface="+mn-ea"/>
              </a:rPr>
              <a:t>error awareness</a:t>
            </a:r>
            <a:r>
              <a:rPr sz="2000">
                <a:latin typeface="Times New Roman" panose="02020603050405020304" charset="0"/>
                <a:cs typeface="Times New Roman" panose="02020603050405020304" charset="0"/>
                <a:sym typeface="+mn-ea"/>
              </a:rPr>
              <a:t> and </a:t>
            </a:r>
            <a:r>
              <a:rPr sz="2000">
                <a:solidFill>
                  <a:srgbClr val="C00000"/>
                </a:solidFill>
                <a:latin typeface="Times New Roman" panose="02020603050405020304" charset="0"/>
                <a:cs typeface="Times New Roman" panose="02020603050405020304" charset="0"/>
                <a:sym typeface="+mn-ea"/>
              </a:rPr>
              <a:t>decision confidence</a:t>
            </a:r>
            <a:r>
              <a:rPr sz="2000">
                <a:latin typeface="Times New Roman" panose="02020603050405020304" charset="0"/>
                <a:cs typeface="Times New Roman" panose="02020603050405020304" charset="0"/>
                <a:sym typeface="+mn-ea"/>
              </a:rPr>
              <a:t>, with</a:t>
            </a:r>
            <a:r>
              <a:rPr sz="2000">
                <a:solidFill>
                  <a:srgbClr val="C00000"/>
                </a:solidFill>
                <a:latin typeface="Times New Roman" panose="02020603050405020304" charset="0"/>
                <a:cs typeface="Times New Roman" panose="02020603050405020304" charset="0"/>
                <a:sym typeface="+mn-ea"/>
              </a:rPr>
              <a:t> substantive implications</a:t>
            </a:r>
            <a:r>
              <a:rPr sz="2000">
                <a:latin typeface="Times New Roman" panose="02020603050405020304" charset="0"/>
                <a:cs typeface="Times New Roman" panose="02020603050405020304" charset="0"/>
                <a:sym typeface="+mn-ea"/>
              </a:rPr>
              <a:t> for </a:t>
            </a:r>
            <a:r>
              <a:rPr sz="2000">
                <a:solidFill>
                  <a:srgbClr val="C00000"/>
                </a:solidFill>
                <a:latin typeface="Times New Roman" panose="02020603050405020304" charset="0"/>
                <a:cs typeface="Times New Roman" panose="02020603050405020304" charset="0"/>
                <a:sym typeface="+mn-ea"/>
              </a:rPr>
              <a:t>current theories</a:t>
            </a:r>
            <a:r>
              <a:rPr sz="2000">
                <a:latin typeface="Times New Roman" panose="02020603050405020304" charset="0"/>
                <a:cs typeface="Times New Roman" panose="02020603050405020304" charset="0"/>
                <a:sym typeface="+mn-ea"/>
              </a:rPr>
              <a:t> in the respective fields.</a:t>
            </a:r>
            <a:endParaRPr sz="2000">
              <a:latin typeface="Times New Roman" panose="02020603050405020304" charset="0"/>
              <a:cs typeface="Times New Roman" panose="02020603050405020304" charset="0"/>
              <a:sym typeface="+mn-ea"/>
            </a:endParaRPr>
          </a:p>
          <a:p>
            <a:pPr>
              <a:lnSpc>
                <a:spcPct val="150000"/>
              </a:lnSpc>
            </a:pPr>
            <a:r>
              <a:rPr lang="en-US" altLang="zh-CN" sz="2000">
                <a:latin typeface="Times New Roman" panose="02020603050405020304" charset="0"/>
                <a:cs typeface="Times New Roman" panose="02020603050405020304" charset="0"/>
                <a:sym typeface="+mn-ea"/>
              </a:rPr>
              <a:t>T</a:t>
            </a:r>
            <a:r>
              <a:rPr sz="2000">
                <a:latin typeface="Times New Roman" panose="02020603050405020304" charset="0"/>
                <a:cs typeface="Times New Roman" panose="02020603050405020304" charset="0"/>
                <a:sym typeface="+mn-ea"/>
              </a:rPr>
              <a:t>he present findings bear on the question of whether neural correlates of </a:t>
            </a:r>
            <a:r>
              <a:rPr sz="2000">
                <a:solidFill>
                  <a:srgbClr val="C00000"/>
                </a:solidFill>
                <a:latin typeface="Times New Roman" panose="02020603050405020304" charset="0"/>
                <a:cs typeface="Times New Roman" panose="02020603050405020304" charset="0"/>
                <a:sym typeface="+mn-ea"/>
              </a:rPr>
              <a:t>error processing</a:t>
            </a:r>
            <a:r>
              <a:rPr sz="2000">
                <a:latin typeface="Times New Roman" panose="02020603050405020304" charset="0"/>
                <a:cs typeface="Times New Roman" panose="02020603050405020304" charset="0"/>
                <a:sym typeface="+mn-ea"/>
              </a:rPr>
              <a:t> vary </a:t>
            </a:r>
            <a:r>
              <a:rPr sz="2000">
                <a:solidFill>
                  <a:srgbClr val="C00000"/>
                </a:solidFill>
                <a:latin typeface="Times New Roman" panose="02020603050405020304" charset="0"/>
                <a:cs typeface="Times New Roman" panose="02020603050405020304" charset="0"/>
                <a:sym typeface="+mn-ea"/>
              </a:rPr>
              <a:t>discretely or continuously</a:t>
            </a:r>
            <a:r>
              <a:rPr sz="2000">
                <a:latin typeface="Times New Roman" panose="02020603050405020304" charset="0"/>
                <a:cs typeface="Times New Roman" panose="02020603050405020304" charset="0"/>
                <a:sym typeface="+mn-ea"/>
              </a:rPr>
              <a:t>, and help to resolve ambiguities in prior research on this question.</a:t>
            </a:r>
            <a:endParaRPr lang="zh-CN" altLang="en-US" sz="2000">
              <a:latin typeface="Times New Roman" panose="02020603050405020304" charset="0"/>
              <a:cs typeface="Times New Roman" panose="02020603050405020304" charset="0"/>
            </a:endParaRPr>
          </a:p>
          <a:p>
            <a:pPr>
              <a:lnSpc>
                <a:spcPct val="150000"/>
              </a:lnSpc>
            </a:pPr>
            <a:r>
              <a:rPr sz="2000">
                <a:latin typeface="Times New Roman" panose="02020603050405020304" charset="0"/>
                <a:cs typeface="Times New Roman" panose="02020603050405020304" charset="0"/>
                <a:sym typeface="+mn-ea"/>
              </a:rPr>
              <a:t>Our findings also have practical implications in showing that </a:t>
            </a:r>
            <a:r>
              <a:rPr sz="2000">
                <a:solidFill>
                  <a:srgbClr val="C00000"/>
                </a:solidFill>
                <a:latin typeface="Times New Roman" panose="02020603050405020304" charset="0"/>
                <a:cs typeface="Times New Roman" panose="02020603050405020304" charset="0"/>
                <a:sym typeface="+mn-ea"/>
              </a:rPr>
              <a:t>Pe amplitude</a:t>
            </a:r>
            <a:r>
              <a:rPr sz="2000">
                <a:latin typeface="Times New Roman" panose="02020603050405020304" charset="0"/>
                <a:cs typeface="Times New Roman" panose="02020603050405020304" charset="0"/>
                <a:sym typeface="+mn-ea"/>
              </a:rPr>
              <a:t> provides a </a:t>
            </a:r>
            <a:r>
              <a:rPr sz="2000">
                <a:solidFill>
                  <a:srgbClr val="C00000"/>
                </a:solidFill>
                <a:latin typeface="Times New Roman" panose="02020603050405020304" charset="0"/>
                <a:cs typeface="Times New Roman" panose="02020603050405020304" charset="0"/>
                <a:sym typeface="+mn-ea"/>
              </a:rPr>
              <a:t>robust“noninvasive”index of confidence</a:t>
            </a:r>
            <a:r>
              <a:rPr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p>
            <a:pPr>
              <a:lnSpc>
                <a:spcPct val="150000"/>
              </a:lnSpc>
            </a:pPr>
            <a:endParaRPr lang="zh-CN" altLang="en-US" sz="2000">
              <a:latin typeface="Times New Roman" panose="02020603050405020304" charset="0"/>
              <a:cs typeface="Times New Roman" panose="02020603050405020304" charset="0"/>
            </a:endParaRPr>
          </a:p>
          <a:p>
            <a:pPr>
              <a:lnSpc>
                <a:spcPct val="150000"/>
              </a:lnSpc>
            </a:pPr>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t>投壶</a:t>
            </a:r>
          </a:p>
        </p:txBody>
      </p:sp>
      <p:pic>
        <p:nvPicPr>
          <p:cNvPr id="13" name="内容占位符 12"/>
          <p:cNvPicPr>
            <a:picLocks noChangeAspect="1"/>
          </p:cNvPicPr>
          <p:nvPr>
            <p:ph sz="half" idx="1"/>
          </p:nvPr>
        </p:nvPicPr>
        <p:blipFill>
          <a:blip r:embed="rId1"/>
          <a:stretch>
            <a:fillRect/>
          </a:stretch>
        </p:blipFill>
        <p:spPr>
          <a:xfrm>
            <a:off x="1762125" y="772160"/>
            <a:ext cx="2183765" cy="5039995"/>
          </a:xfrm>
          <a:prstGeom prst="rect">
            <a:avLst/>
          </a:prstGeom>
        </p:spPr>
      </p:pic>
      <p:pic>
        <p:nvPicPr>
          <p:cNvPr id="15" name="内容占位符 14"/>
          <p:cNvPicPr>
            <a:picLocks noChangeAspect="1"/>
          </p:cNvPicPr>
          <p:nvPr>
            <p:ph sz="half" idx="2"/>
          </p:nvPr>
        </p:nvPicPr>
        <p:blipFill>
          <a:blip r:embed="rId2"/>
          <a:stretch>
            <a:fillRect/>
          </a:stretch>
        </p:blipFill>
        <p:spPr>
          <a:xfrm>
            <a:off x="6622415" y="2463165"/>
            <a:ext cx="4514850" cy="27051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a:xfrm>
            <a:off x="669925" y="1457960"/>
            <a:ext cx="10852150" cy="4879340"/>
          </a:xfrm>
        </p:spPr>
        <p:txBody>
          <a:bodyPr/>
          <a:p>
            <a:pPr>
              <a:lnSpc>
                <a:spcPct val="150000"/>
              </a:lnSpc>
            </a:pPr>
            <a:r>
              <a:rPr lang="zh-CN" altLang="en-US" sz="2000">
                <a:latin typeface="Times New Roman" panose="02020603050405020304" charset="0"/>
                <a:cs typeface="Times New Roman" panose="02020603050405020304" charset="0"/>
              </a:rPr>
              <a:t>Human observers are capable of finely calibrated evaluations of their performance. In perceptual decision tasks, for example, participants reliably </a:t>
            </a:r>
            <a:r>
              <a:rPr lang="en-US" altLang="zh-CN" sz="2000">
                <a:solidFill>
                  <a:srgbClr val="C00000"/>
                </a:solidFill>
                <a:latin typeface="Times New Roman" panose="02020603050405020304" charset="0"/>
                <a:cs typeface="Times New Roman" panose="02020603050405020304" charset="0"/>
              </a:rPr>
              <a:t>detect their errors</a:t>
            </a:r>
            <a:r>
              <a:rPr lang="zh-CN" altLang="en-US" b="1" i="1">
                <a:solidFill>
                  <a:schemeClr val="accent5"/>
                </a:solidFill>
                <a:latin typeface="Times New Roman" panose="02020603050405020304" charset="0"/>
                <a:cs typeface="Times New Roman" panose="02020603050405020304" charset="0"/>
              </a:rPr>
              <a:t>(Rabbitt et al., 1978)</a:t>
            </a:r>
            <a:r>
              <a:rPr lang="zh-CN" altLang="en-US" sz="2000">
                <a:latin typeface="Times New Roman" panose="02020603050405020304" charset="0"/>
                <a:cs typeface="Times New Roman" panose="02020603050405020304" charset="0"/>
              </a:rPr>
              <a:t> and</a:t>
            </a:r>
            <a:r>
              <a:rPr lang="zh-CN" altLang="en-US" sz="2000">
                <a:solidFill>
                  <a:schemeClr val="accent2"/>
                </a:solidFill>
                <a:latin typeface="Times New Roman" panose="02020603050405020304" charset="0"/>
                <a:cs typeface="Times New Roman" panose="02020603050405020304" charset="0"/>
              </a:rPr>
              <a:t> </a:t>
            </a:r>
            <a:r>
              <a:rPr lang="en-US" altLang="zh-CN" sz="2000">
                <a:solidFill>
                  <a:srgbClr val="C00000"/>
                </a:solidFill>
                <a:latin typeface="Times New Roman" panose="02020603050405020304" charset="0"/>
                <a:cs typeface="Times New Roman" panose="02020603050405020304" charset="0"/>
              </a:rPr>
              <a:t>report graded judgments of confidence</a:t>
            </a:r>
            <a:r>
              <a:rPr lang="zh-CN" altLang="en-US" sz="2000">
                <a:latin typeface="Times New Roman" panose="02020603050405020304" charset="0"/>
                <a:cs typeface="Times New Roman" panose="02020603050405020304" charset="0"/>
              </a:rPr>
              <a:t> that </a:t>
            </a:r>
            <a:r>
              <a:rPr lang="en-US" altLang="zh-CN" sz="2000">
                <a:solidFill>
                  <a:srgbClr val="C00000"/>
                </a:solidFill>
                <a:latin typeface="Times New Roman" panose="02020603050405020304" charset="0"/>
                <a:cs typeface="Times New Roman" panose="02020603050405020304" charset="0"/>
              </a:rPr>
              <a:t>correlate </a:t>
            </a:r>
            <a:r>
              <a:rPr lang="zh-CN" altLang="en-US" sz="2000">
                <a:latin typeface="Times New Roman" panose="02020603050405020304" charset="0"/>
                <a:cs typeface="Times New Roman" panose="02020603050405020304" charset="0"/>
              </a:rPr>
              <a:t>closely with </a:t>
            </a:r>
            <a:r>
              <a:rPr lang="en-US" altLang="zh-CN" sz="2000">
                <a:solidFill>
                  <a:srgbClr val="C00000"/>
                </a:solidFill>
                <a:latin typeface="Times New Roman" panose="02020603050405020304" charset="0"/>
                <a:cs typeface="Times New Roman" panose="02020603050405020304" charset="0"/>
              </a:rPr>
              <a:t>objective performance</a:t>
            </a:r>
            <a:r>
              <a:rPr lang="zh-CN" altLang="en-US" sz="1600" b="1" i="1">
                <a:solidFill>
                  <a:schemeClr val="accent5"/>
                </a:solidFill>
                <a:latin typeface="Times New Roman" panose="02020603050405020304" charset="0"/>
                <a:cs typeface="Times New Roman" panose="02020603050405020304" charset="0"/>
              </a:rPr>
              <a:t>(Fleming et al., 2012)</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a:lnSpc>
                <a:spcPct val="150000"/>
              </a:lnSpc>
            </a:pPr>
            <a:r>
              <a:rPr sz="2000">
                <a:latin typeface="Times New Roman" panose="02020603050405020304" charset="0"/>
                <a:cs typeface="Times New Roman" panose="02020603050405020304" charset="0"/>
              </a:rPr>
              <a:t>Here we investigate the relationship between two key metacognitive evaluations—</a:t>
            </a:r>
            <a:r>
              <a:rPr sz="2000">
                <a:solidFill>
                  <a:srgbClr val="C00000"/>
                </a:solidFill>
                <a:latin typeface="Times New Roman" panose="02020603050405020304" charset="0"/>
                <a:cs typeface="Times New Roman" panose="02020603050405020304" charset="0"/>
              </a:rPr>
              <a:t>error detection</a:t>
            </a:r>
            <a:r>
              <a:rPr sz="2000">
                <a:latin typeface="Times New Roman" panose="02020603050405020304" charset="0"/>
                <a:cs typeface="Times New Roman" panose="02020603050405020304" charset="0"/>
              </a:rPr>
              <a:t> and </a:t>
            </a:r>
            <a:r>
              <a:rPr sz="2000">
                <a:solidFill>
                  <a:srgbClr val="C00000"/>
                </a:solidFill>
                <a:latin typeface="Times New Roman" panose="02020603050405020304" charset="0"/>
                <a:cs typeface="Times New Roman" panose="02020603050405020304" charset="0"/>
              </a:rPr>
              <a:t>confidence judgments</a:t>
            </a:r>
            <a:r>
              <a:rPr sz="2000">
                <a:latin typeface="Times New Roman" panose="02020603050405020304" charset="0"/>
                <a:cs typeface="Times New Roman" panose="02020603050405020304" charset="0"/>
              </a:rPr>
              <a:t>—that have separately been studied in detail but that are rarely compared directly.</a:t>
            </a:r>
            <a:endParaRPr sz="2000">
              <a:latin typeface="Times New Roman" panose="02020603050405020304" charset="0"/>
              <a:cs typeface="Times New Roman" panose="02020603050405020304" charset="0"/>
            </a:endParaRPr>
          </a:p>
        </p:txBody>
      </p:sp>
      <p:sp>
        <p:nvSpPr>
          <p:cNvPr id="4" name="标题 3"/>
          <p:cNvSpPr/>
          <p:nvPr>
            <p:ph type="title"/>
          </p:nvPr>
        </p:nvSpPr>
        <p:spPr/>
        <p:txBody>
          <a:bodyPr/>
          <a:p>
            <a:br>
              <a:rPr lang="en-US" altLang="zh-CN">
                <a:sym typeface="+mn-ea"/>
              </a:rPr>
            </a:br>
            <a:r>
              <a:rPr lang="en-US" altLang="zh-CN">
                <a:sym typeface="+mn-ea"/>
              </a:rPr>
              <a:t>Introduction</a:t>
            </a:r>
            <a:br>
              <a:rPr lang="en-US" altLang="zh-CN"/>
            </a:b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a:xfrm>
            <a:off x="669925" y="1364615"/>
            <a:ext cx="10767060" cy="4972685"/>
          </a:xfrm>
        </p:spPr>
        <p:txBody>
          <a:bodyPr/>
          <a:p>
            <a:pPr>
              <a:lnSpc>
                <a:spcPct val="150000"/>
              </a:lnSpc>
            </a:pPr>
            <a:r>
              <a:rPr lang="en-US" altLang="zh-CN" sz="2000">
                <a:solidFill>
                  <a:srgbClr val="C00000"/>
                </a:solidFill>
                <a:latin typeface="Times New Roman" panose="02020603050405020304" charset="0"/>
                <a:cs typeface="Times New Roman" panose="02020603050405020304" charset="0"/>
              </a:rPr>
              <a:t>Similar methodological approaches</a:t>
            </a:r>
            <a:r>
              <a:rPr lang="en-US" altLang="zh-CN" sz="2000">
                <a:solidFill>
                  <a:schemeClr val="tx1"/>
                </a:solidFill>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have been used in prior work on </a:t>
            </a:r>
            <a:r>
              <a:rPr lang="en-US" altLang="zh-CN" sz="2000">
                <a:solidFill>
                  <a:srgbClr val="C00000"/>
                </a:solidFill>
                <a:latin typeface="Times New Roman" panose="02020603050405020304" charset="0"/>
                <a:cs typeface="Times New Roman" panose="02020603050405020304" charset="0"/>
              </a:rPr>
              <a:t>errors and confidence</a:t>
            </a:r>
            <a:r>
              <a:rPr lang="en-US" altLang="zh-CN" sz="2000">
                <a:latin typeface="Times New Roman" panose="02020603050405020304" charset="0"/>
                <a:cs typeface="Times New Roman" panose="02020603050405020304" charset="0"/>
              </a:rPr>
              <a:t>: the participant makes a first order perceptual decision and is then asked to evaluate this just made choice (either “how confident are you that you were correct?” or “did you make an error?”). Despite this similarity in approach, there is </a:t>
            </a:r>
            <a:r>
              <a:rPr lang="en-US" altLang="zh-CN" sz="2000">
                <a:solidFill>
                  <a:srgbClr val="C00000"/>
                </a:solidFill>
                <a:latin typeface="Times New Roman" panose="02020603050405020304" charset="0"/>
                <a:cs typeface="Times New Roman" panose="02020603050405020304" charset="0"/>
              </a:rPr>
              <a:t>little compatibility between current theories</a:t>
            </a:r>
            <a:r>
              <a:rPr lang="en-US" altLang="zh-CN" sz="2000">
                <a:latin typeface="Times New Roman" panose="02020603050405020304" charset="0"/>
                <a:cs typeface="Times New Roman" panose="02020603050405020304" charset="0"/>
              </a:rPr>
              <a:t> of confidence and error detection</a:t>
            </a:r>
            <a:r>
              <a:rPr sz="1600" b="1" i="1">
                <a:solidFill>
                  <a:schemeClr val="accent5"/>
                </a:solidFill>
                <a:latin typeface="Times New Roman" panose="02020603050405020304" charset="0"/>
                <a:cs typeface="Times New Roman" panose="02020603050405020304" charset="0"/>
              </a:rPr>
              <a:t>(Yeung and Summerfield, 2012)</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p>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nSpc>
                <a:spcPct val="150000"/>
              </a:lnSpc>
            </a:pPr>
            <a:r>
              <a:rPr lang="en-US" altLang="zh-CN" sz="2000">
                <a:latin typeface="Times New Roman" panose="02020603050405020304" charset="0"/>
                <a:cs typeface="Times New Roman" panose="02020603050405020304" charset="0"/>
                <a:sym typeface="+mn-ea"/>
              </a:rPr>
              <a:t>Popular models of confidence—</a:t>
            </a:r>
            <a:r>
              <a:rPr lang="en-US" altLang="zh-CN" sz="2000">
                <a:solidFill>
                  <a:srgbClr val="C00000"/>
                </a:solidFill>
                <a:latin typeface="Times New Roman" panose="02020603050405020304" charset="0"/>
                <a:cs typeface="Times New Roman" panose="02020603050405020304" charset="0"/>
                <a:sym typeface="+mn-ea"/>
              </a:rPr>
              <a:t>balance-of-evidence hypothesis</a:t>
            </a:r>
            <a:r>
              <a:rPr sz="1600" b="1" i="1">
                <a:solidFill>
                  <a:schemeClr val="accent5"/>
                </a:solidFill>
                <a:latin typeface="Times New Roman" panose="02020603050405020304" charset="0"/>
                <a:cs typeface="Times New Roman" panose="02020603050405020304" charset="0"/>
                <a:sym typeface="+mn-ea"/>
              </a:rPr>
              <a:t>(Vickers and Packer, 1982)</a:t>
            </a:r>
            <a:r>
              <a:rPr lang="en-US" altLang="zh-CN" sz="2000">
                <a:latin typeface="Times New Roman" panose="02020603050405020304" charset="0"/>
                <a:cs typeface="Times New Roman" panose="02020603050405020304" charset="0"/>
                <a:sym typeface="+mn-ea"/>
              </a:rPr>
              <a:t>, explain graded confidence judgments but not why participants sometimes state with certainty that an earlier response was incorrect. </a:t>
            </a:r>
            <a:endParaRPr lang="en-US" altLang="zh-CN" sz="2000">
              <a:latin typeface="Times New Roman" panose="02020603050405020304" charset="0"/>
              <a:cs typeface="Times New Roman" panose="02020603050405020304" charset="0"/>
              <a:sym typeface="+mn-ea"/>
            </a:endParaRPr>
          </a:p>
          <a:p>
            <a:pPr>
              <a:lnSpc>
                <a:spcPct val="150000"/>
              </a:lnSpc>
            </a:pPr>
            <a:r>
              <a:rPr lang="en-US" altLang="zh-CN" sz="2000">
                <a:latin typeface="Times New Roman" panose="02020603050405020304" charset="0"/>
                <a:cs typeface="Times New Roman" panose="02020603050405020304" charset="0"/>
                <a:sym typeface="+mn-ea"/>
              </a:rPr>
              <a:t>Conversely, many theories propose </a:t>
            </a:r>
            <a:r>
              <a:rPr lang="en-US" altLang="zh-CN" sz="2000">
                <a:solidFill>
                  <a:srgbClr val="C00000"/>
                </a:solidFill>
                <a:latin typeface="Times New Roman" panose="02020603050405020304" charset="0"/>
                <a:cs typeface="Times New Roman" panose="02020603050405020304" charset="0"/>
                <a:sym typeface="+mn-ea"/>
              </a:rPr>
              <a:t>error detection </a:t>
            </a:r>
            <a:r>
              <a:rPr lang="en-US" altLang="zh-CN" sz="2000">
                <a:solidFill>
                  <a:schemeClr val="tx1"/>
                </a:solidFill>
                <a:latin typeface="Times New Roman" panose="02020603050405020304" charset="0"/>
                <a:cs typeface="Times New Roman" panose="02020603050405020304" charset="0"/>
                <a:sym typeface="+mn-ea"/>
              </a:rPr>
              <a:t>to be</a:t>
            </a:r>
            <a:r>
              <a:rPr lang="en-US" altLang="zh-CN" sz="2000">
                <a:solidFill>
                  <a:srgbClr val="C00000"/>
                </a:solidFill>
                <a:latin typeface="Times New Roman" panose="02020603050405020304" charset="0"/>
                <a:cs typeface="Times New Roman" panose="02020603050405020304" charset="0"/>
                <a:sym typeface="+mn-ea"/>
              </a:rPr>
              <a:t> all or nothing</a:t>
            </a:r>
            <a:r>
              <a:rPr sz="1600" b="1" i="1">
                <a:solidFill>
                  <a:schemeClr val="accent5"/>
                </a:solidFill>
                <a:latin typeface="Times New Roman" panose="02020603050405020304" charset="0"/>
                <a:cs typeface="Times New Roman" panose="02020603050405020304" charset="0"/>
                <a:sym typeface="+mn-ea"/>
              </a:rPr>
              <a:t>(Falkenstein et al., 1991; Gehring et al., 1993)</a:t>
            </a:r>
            <a:r>
              <a:rPr lang="en-US" altLang="zh-CN" sz="2000">
                <a:latin typeface="Times New Roman" panose="02020603050405020304" charset="0"/>
                <a:cs typeface="Times New Roman" panose="02020603050405020304" charset="0"/>
                <a:sym typeface="+mn-ea"/>
              </a:rPr>
              <a:t> and therefore struggle to explain graded judgments of confidence.</a:t>
            </a:r>
            <a:endParaRPr lang="en-US" altLang="zh-CN" sz="2000">
              <a:latin typeface="Times New Roman" panose="02020603050405020304" charset="0"/>
              <a:cs typeface="Times New Roman" panose="02020603050405020304" charset="0"/>
              <a:sym typeface="+mn-ea"/>
            </a:endParaRPr>
          </a:p>
          <a:p>
            <a:pPr>
              <a:lnSpc>
                <a:spcPct val="150000"/>
              </a:lnSpc>
            </a:pPr>
            <a:r>
              <a:rPr sz="2000">
                <a:latin typeface="Times New Roman" panose="02020603050405020304" charset="0"/>
                <a:cs typeface="Times New Roman" panose="02020603050405020304" charset="0"/>
                <a:sym typeface="+mn-ea"/>
              </a:rPr>
              <a:t>The present study</a:t>
            </a:r>
            <a:r>
              <a:rPr sz="2000">
                <a:solidFill>
                  <a:srgbClr val="C00000"/>
                </a:solidFill>
                <a:latin typeface="Times New Roman" panose="02020603050405020304" charset="0"/>
                <a:cs typeface="Times New Roman" panose="02020603050405020304" charset="0"/>
                <a:sym typeface="+mn-ea"/>
              </a:rPr>
              <a:t> tested the hypothesis</a:t>
            </a:r>
            <a:r>
              <a:rPr sz="2000">
                <a:latin typeface="Times New Roman" panose="02020603050405020304" charset="0"/>
                <a:cs typeface="Times New Roman" panose="02020603050405020304" charset="0"/>
                <a:sym typeface="+mn-ea"/>
              </a:rPr>
              <a:t> that </a:t>
            </a:r>
            <a:r>
              <a:rPr sz="2000">
                <a:solidFill>
                  <a:srgbClr val="C00000"/>
                </a:solidFill>
                <a:latin typeface="Times New Roman" panose="02020603050405020304" charset="0"/>
                <a:cs typeface="Times New Roman" panose="02020603050405020304" charset="0"/>
                <a:sym typeface="+mn-ea"/>
              </a:rPr>
              <a:t>error detection and confidence are fundamentally related</a:t>
            </a:r>
            <a:r>
              <a:rPr sz="2000">
                <a:latin typeface="Times New Roman" panose="02020603050405020304" charset="0"/>
                <a:cs typeface="Times New Roman" panose="02020603050405020304" charset="0"/>
                <a:sym typeface="+mn-ea"/>
              </a:rPr>
              <a:t>, using </a:t>
            </a:r>
            <a:r>
              <a:rPr sz="2000">
                <a:solidFill>
                  <a:srgbClr val="C00000"/>
                </a:solidFill>
                <a:latin typeface="Times New Roman" panose="02020603050405020304" charset="0"/>
                <a:cs typeface="Times New Roman" panose="02020603050405020304" charset="0"/>
                <a:sym typeface="+mn-ea"/>
              </a:rPr>
              <a:t>multivariate EEG classification</a:t>
            </a:r>
            <a:r>
              <a:rPr sz="2000">
                <a:latin typeface="Times New Roman" panose="02020603050405020304" charset="0"/>
                <a:cs typeface="Times New Roman" panose="02020603050405020304" charset="0"/>
                <a:sym typeface="+mn-ea"/>
              </a:rPr>
              <a:t> to assess </a:t>
            </a:r>
            <a:r>
              <a:rPr sz="2000">
                <a:solidFill>
                  <a:srgbClr val="C00000"/>
                </a:solidFill>
                <a:latin typeface="Times New Roman" panose="02020603050405020304" charset="0"/>
                <a:cs typeface="Times New Roman" panose="02020603050405020304" charset="0"/>
                <a:sym typeface="+mn-ea"/>
              </a:rPr>
              <a:t>whether they share a neural basis</a:t>
            </a:r>
            <a:r>
              <a:rPr sz="2000">
                <a:latin typeface="Times New Roman" panose="02020603050405020304" charset="0"/>
                <a:cs typeface="Times New Roman" panose="02020603050405020304" charset="0"/>
                <a:sym typeface="+mn-ea"/>
              </a:rPr>
              <a:t>. </a:t>
            </a:r>
            <a:endParaRPr lang="zh-CN" altLang="en-US" sz="2000">
              <a:latin typeface="Times New Roman" panose="02020603050405020304" charset="0"/>
              <a:cs typeface="Times New Roman" panose="02020603050405020304" charset="0"/>
            </a:endParaRPr>
          </a:p>
          <a:p>
            <a:pPr>
              <a:lnSpc>
                <a:spcPct val="150000"/>
              </a:lnSpc>
            </a:pP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a:xfrm>
            <a:off x="669925" y="1012190"/>
            <a:ext cx="10852150" cy="5652770"/>
          </a:xfrm>
        </p:spPr>
        <p:txBody>
          <a:bodyPr/>
          <a:p>
            <a:pPr>
              <a:lnSpc>
                <a:spcPct val="150000"/>
              </a:lnSpc>
            </a:pPr>
            <a:r>
              <a:rPr lang="zh-CN" altLang="en-US" sz="2000">
                <a:latin typeface="Times New Roman" panose="02020603050405020304" charset="0"/>
                <a:cs typeface="Times New Roman" panose="02020603050405020304" charset="0"/>
              </a:rPr>
              <a:t>In contrast to prior work focusing on the </a:t>
            </a:r>
            <a:r>
              <a:rPr lang="zh-CN" altLang="en-US" sz="2000">
                <a:solidFill>
                  <a:srgbClr val="C00000"/>
                </a:solidFill>
                <a:latin typeface="Times New Roman" panose="02020603050405020304" charset="0"/>
                <a:cs typeface="Times New Roman" panose="02020603050405020304" charset="0"/>
              </a:rPr>
              <a:t>error-related negativity(ERN)</a:t>
            </a:r>
            <a:r>
              <a:rPr lang="zh-CN" altLang="en-US" sz="2000">
                <a:latin typeface="Times New Roman" panose="02020603050405020304" charset="0"/>
                <a:cs typeface="Times New Roman" panose="02020603050405020304" charset="0"/>
              </a:rPr>
              <a:t>, a </a:t>
            </a:r>
            <a:r>
              <a:rPr lang="zh-CN" altLang="en-US" sz="2000">
                <a:solidFill>
                  <a:srgbClr val="C00000"/>
                </a:solidFill>
                <a:latin typeface="Times New Roman" panose="02020603050405020304" charset="0"/>
                <a:cs typeface="Times New Roman" panose="02020603050405020304" charset="0"/>
              </a:rPr>
              <a:t>frontocentral</a:t>
            </a:r>
            <a:r>
              <a:rPr lang="zh-CN" altLang="en-US" sz="2000">
                <a:latin typeface="Times New Roman" panose="02020603050405020304" charset="0"/>
                <a:cs typeface="Times New Roman" panose="02020603050405020304" charset="0"/>
              </a:rPr>
              <a:t> component observed immediately </a:t>
            </a:r>
            <a:r>
              <a:rPr lang="zh-CN" altLang="en-US" sz="2000">
                <a:solidFill>
                  <a:srgbClr val="C00000"/>
                </a:solidFill>
                <a:latin typeface="Times New Roman" panose="02020603050405020304" charset="0"/>
                <a:cs typeface="Times New Roman" panose="02020603050405020304" charset="0"/>
              </a:rPr>
              <a:t>following errors</a:t>
            </a:r>
            <a:r>
              <a:rPr lang="en-US" altLang="zh-CN" sz="2000">
                <a:solidFill>
                  <a:schemeClr val="tx1"/>
                </a:solidFill>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a:lnSpc>
                <a:spcPct val="150000"/>
              </a:lnSpc>
            </a:pPr>
            <a:r>
              <a:rPr lang="en-US" altLang="zh-CN" sz="2000">
                <a:latin typeface="Times New Roman" panose="02020603050405020304" charset="0"/>
                <a:cs typeface="Times New Roman" panose="02020603050405020304" charset="0"/>
              </a:rPr>
              <a:t>W</a:t>
            </a:r>
            <a:r>
              <a:rPr lang="zh-CN" altLang="en-US" sz="2000">
                <a:latin typeface="Times New Roman" panose="02020603050405020304" charset="0"/>
                <a:cs typeface="Times New Roman" panose="02020603050405020304" charset="0"/>
              </a:rPr>
              <a:t>e focus on the subsequent </a:t>
            </a:r>
            <a:r>
              <a:rPr lang="zh-CN" altLang="en-US" sz="2000">
                <a:solidFill>
                  <a:srgbClr val="C00000"/>
                </a:solidFill>
                <a:latin typeface="Times New Roman" panose="02020603050405020304" charset="0"/>
                <a:cs typeface="Times New Roman" panose="02020603050405020304" charset="0"/>
              </a:rPr>
              <a:t>parietal</a:t>
            </a:r>
            <a:r>
              <a:rPr lang="zh-CN" altLang="en-US" sz="2000">
                <a:latin typeface="Times New Roman" panose="02020603050405020304" charset="0"/>
                <a:cs typeface="Times New Roman" panose="02020603050405020304" charset="0"/>
              </a:rPr>
              <a:t> focused </a:t>
            </a:r>
            <a:r>
              <a:rPr lang="zh-CN" altLang="en-US" sz="2000">
                <a:solidFill>
                  <a:srgbClr val="C00000"/>
                </a:solidFill>
                <a:latin typeface="Times New Roman" panose="02020603050405020304" charset="0"/>
                <a:cs typeface="Times New Roman" panose="02020603050405020304" charset="0"/>
              </a:rPr>
              <a:t>error positivity (Pe)</a:t>
            </a:r>
            <a:r>
              <a:rPr lang="zh-CN" altLang="en-US" sz="2000">
                <a:latin typeface="Times New Roman" panose="02020603050405020304" charset="0"/>
                <a:cs typeface="Times New Roman" panose="02020603050405020304" charset="0"/>
              </a:rPr>
              <a:t> because of its established link to </a:t>
            </a:r>
            <a:r>
              <a:rPr lang="zh-CN" altLang="en-US" sz="2000">
                <a:solidFill>
                  <a:srgbClr val="C00000"/>
                </a:solidFill>
                <a:latin typeface="Times New Roman" panose="02020603050405020304" charset="0"/>
                <a:cs typeface="Times New Roman" panose="02020603050405020304" charset="0"/>
              </a:rPr>
              <a:t>subjective error awareness</a:t>
            </a:r>
            <a:r>
              <a:rPr lang="zh-CN" altLang="en-US" sz="2000">
                <a:latin typeface="Times New Roman" panose="02020603050405020304" charset="0"/>
                <a:cs typeface="Times New Roman" panose="02020603050405020304" charset="0"/>
              </a:rPr>
              <a:t> </a:t>
            </a:r>
            <a:r>
              <a:rPr lang="zh-CN" altLang="en-US" sz="1600" b="1" i="1">
                <a:solidFill>
                  <a:schemeClr val="accent5"/>
                </a:solidFill>
                <a:latin typeface="Times New Roman" panose="02020603050405020304" charset="0"/>
                <a:cs typeface="Times New Roman" panose="02020603050405020304" charset="0"/>
              </a:rPr>
              <a:t>(Overbeek et al., 2005; Steinhauser and Yeung, 2010)</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pPr>
              <a:lnSpc>
                <a:spcPct val="150000"/>
              </a:lnSpc>
            </a:pPr>
            <a:r>
              <a:rPr lang="en-US" altLang="zh-CN" sz="2000">
                <a:latin typeface="Times New Roman" panose="02020603050405020304" charset="0"/>
                <a:cs typeface="Times New Roman" panose="02020603050405020304" charset="0"/>
              </a:rPr>
              <a:t>T</a:t>
            </a:r>
            <a:r>
              <a:rPr lang="zh-CN" altLang="en-US" sz="2000">
                <a:latin typeface="Times New Roman" panose="02020603050405020304" charset="0"/>
                <a:cs typeface="Times New Roman" panose="02020603050405020304" charset="0"/>
              </a:rPr>
              <a:t>he stimulus-locked P3 component, which has previously been reported to vary with subjective confidence</a:t>
            </a:r>
            <a:r>
              <a:rPr lang="zh-CN" altLang="en-US" sz="2000"/>
              <a:t> </a:t>
            </a:r>
            <a:r>
              <a:rPr lang="zh-CN" altLang="en-US" sz="1600" b="1" i="1">
                <a:solidFill>
                  <a:schemeClr val="accent5"/>
                </a:solidFill>
                <a:latin typeface="Times New Roman" panose="02020603050405020304" charset="0"/>
                <a:cs typeface="Times New Roman" panose="02020603050405020304" charset="0"/>
              </a:rPr>
              <a:t>(Hillyard et al., 1971)</a:t>
            </a:r>
            <a:r>
              <a:rPr lang="en-US" altLang="zh-CN" sz="1600" b="1" i="1">
                <a:solidFill>
                  <a:schemeClr val="accent5"/>
                </a:solidFill>
                <a:latin typeface="Times New Roman" panose="02020603050405020304" charset="0"/>
                <a:cs typeface="Times New Roman" panose="02020603050405020304" charset="0"/>
              </a:rPr>
              <a:t>.</a:t>
            </a:r>
            <a:endParaRPr lang="en-US" altLang="zh-CN" sz="1600" b="1" i="1">
              <a:solidFill>
                <a:schemeClr val="accent5"/>
              </a:solidFill>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p>
            <a:endParaRPr lang="en-US" altLang="zh-CN"/>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332697" y="362785"/>
            <a:ext cx="10852237" cy="648000"/>
          </a:xfrm>
        </p:spPr>
        <p:txBody>
          <a:bodyPr/>
          <a:p>
            <a:r>
              <a:rPr lang="zh-CN" altLang="en-US">
                <a:cs typeface="+mj-lt"/>
              </a:rPr>
              <a:t>Materials and Methods</a:t>
            </a:r>
            <a:endParaRPr lang="zh-CN" altLang="en-US">
              <a:cs typeface="+mj-lt"/>
            </a:endParaRPr>
          </a:p>
        </p:txBody>
      </p:sp>
      <p:pic>
        <p:nvPicPr>
          <p:cNvPr id="4" name="内容占位符 3" descr="微信截图_20210628181706"/>
          <p:cNvPicPr>
            <a:picLocks noChangeAspect="1"/>
          </p:cNvPicPr>
          <p:nvPr>
            <p:ph idx="1"/>
          </p:nvPr>
        </p:nvPicPr>
        <p:blipFill>
          <a:blip r:embed="rId1"/>
          <a:stretch>
            <a:fillRect/>
          </a:stretch>
        </p:blipFill>
        <p:spPr>
          <a:xfrm>
            <a:off x="466725" y="1502410"/>
            <a:ext cx="5273675" cy="4055745"/>
          </a:xfrm>
          <a:prstGeom prst="rect">
            <a:avLst/>
          </a:prstGeom>
        </p:spPr>
      </p:pic>
      <p:sp>
        <p:nvSpPr>
          <p:cNvPr id="5" name="文本框 4"/>
          <p:cNvSpPr txBox="1"/>
          <p:nvPr/>
        </p:nvSpPr>
        <p:spPr>
          <a:xfrm>
            <a:off x="6934835" y="1099820"/>
            <a:ext cx="4668520" cy="922020"/>
          </a:xfrm>
          <a:prstGeom prst="rect">
            <a:avLst/>
          </a:prstGeom>
          <a:noFill/>
        </p:spPr>
        <p:txBody>
          <a:bodyPr wrap="square" rtlCol="0" anchor="t">
            <a:spAutoFit/>
          </a:bodyPr>
          <a:p>
            <a:pPr>
              <a:lnSpc>
                <a:spcPct val="150000"/>
              </a:lnSpc>
            </a:pPr>
            <a:r>
              <a:rPr lang="en-US" altLang="zh-CN" b="1" i="1"/>
              <a:t>Participants: </a:t>
            </a:r>
            <a:r>
              <a:rPr lang="en-US" altLang="zh-CN"/>
              <a:t>16 </a:t>
            </a:r>
            <a:r>
              <a:rPr lang="zh-CN" altLang="en-US"/>
              <a:t>right-handed participants (8 female), 21–30 years old</a:t>
            </a:r>
            <a:r>
              <a:rPr lang="en-US" altLang="zh-CN"/>
              <a:t>.</a:t>
            </a:r>
            <a:endParaRPr lang="en-US" altLang="zh-CN"/>
          </a:p>
        </p:txBody>
      </p:sp>
      <p:sp>
        <p:nvSpPr>
          <p:cNvPr id="8" name="文本框 7"/>
          <p:cNvSpPr txBox="1"/>
          <p:nvPr/>
        </p:nvSpPr>
        <p:spPr>
          <a:xfrm>
            <a:off x="6919595" y="2068195"/>
            <a:ext cx="4996180" cy="1198880"/>
          </a:xfrm>
          <a:prstGeom prst="rect">
            <a:avLst/>
          </a:prstGeom>
          <a:noFill/>
        </p:spPr>
        <p:txBody>
          <a:bodyPr wrap="square" rtlCol="0" anchor="t">
            <a:spAutoFit/>
          </a:bodyPr>
          <a:p>
            <a:pPr>
              <a:lnSpc>
                <a:spcPct val="150000"/>
              </a:lnSpc>
            </a:pPr>
            <a:r>
              <a:rPr lang="en-US" altLang="zh-CN" b="1" i="1"/>
              <a:t>Task and procedure:</a:t>
            </a:r>
            <a:r>
              <a:rPr lang="en-US" altLang="zh-CN"/>
              <a:t> 1</a:t>
            </a:r>
            <a:r>
              <a:rPr lang="zh-CN" altLang="en-US"/>
              <a:t>8 experimental blocks of 48 trials</a:t>
            </a:r>
            <a:r>
              <a:rPr lang="en-US" altLang="zh-CN"/>
              <a:t>. total 864 trials. </a:t>
            </a:r>
            <a:endParaRPr lang="en-US" altLang="zh-CN"/>
          </a:p>
          <a:p>
            <a:endParaRPr lang="en-US" altLang="zh-CN"/>
          </a:p>
        </p:txBody>
      </p:sp>
      <p:sp>
        <p:nvSpPr>
          <p:cNvPr id="10" name="文本框 9"/>
          <p:cNvSpPr txBox="1"/>
          <p:nvPr/>
        </p:nvSpPr>
        <p:spPr>
          <a:xfrm>
            <a:off x="6962140" y="3148330"/>
            <a:ext cx="4537075" cy="1753235"/>
          </a:xfrm>
          <a:prstGeom prst="rect">
            <a:avLst/>
          </a:prstGeom>
          <a:noFill/>
        </p:spPr>
        <p:txBody>
          <a:bodyPr wrap="square" rtlCol="0" anchor="t">
            <a:spAutoFit/>
          </a:bodyPr>
          <a:p>
            <a:pPr>
              <a:lnSpc>
                <a:spcPct val="150000"/>
              </a:lnSpc>
            </a:pPr>
            <a:r>
              <a:rPr lang="en-US" altLang="zh-CN" b="1" i="1"/>
              <a:t>EEG recording:</a:t>
            </a:r>
            <a:r>
              <a:rPr lang="en-US" altLang="zh-CN"/>
              <a:t> </a:t>
            </a:r>
            <a:r>
              <a:rPr lang="zh-CN" altLang="en-US"/>
              <a:t>EEG data were recorded using the following Ag-AgCl electrodes in a fabric cap (QuikCap, Neuroscan) with 32 channels</a:t>
            </a:r>
            <a:r>
              <a:rPr lang="en-US" altLang="zh-CN"/>
              <a:t>.</a:t>
            </a:r>
            <a:endParaRPr lang="en-US" altLang="zh-CN"/>
          </a:p>
        </p:txBody>
      </p:sp>
      <p:sp>
        <p:nvSpPr>
          <p:cNvPr id="12" name="文本框 11"/>
          <p:cNvSpPr txBox="1"/>
          <p:nvPr/>
        </p:nvSpPr>
        <p:spPr>
          <a:xfrm>
            <a:off x="6969760" y="4809490"/>
            <a:ext cx="4883785" cy="922020"/>
          </a:xfrm>
          <a:prstGeom prst="rect">
            <a:avLst/>
          </a:prstGeom>
          <a:noFill/>
        </p:spPr>
        <p:txBody>
          <a:bodyPr wrap="square" rtlCol="0" anchor="t">
            <a:spAutoFit/>
          </a:bodyPr>
          <a:p>
            <a:pPr>
              <a:lnSpc>
                <a:spcPct val="150000"/>
              </a:lnSpc>
            </a:pPr>
            <a:r>
              <a:rPr lang="zh-CN" altLang="en-US"/>
              <a:t>Electrode impedances were kept at </a:t>
            </a:r>
            <a:r>
              <a:rPr lang="en-US" altLang="zh-CN"/>
              <a:t>&lt; </a:t>
            </a:r>
            <a:r>
              <a:rPr lang="zh-CN" altLang="en-US"/>
              <a:t>50 kΩ. sampled at 1000 Hz</a:t>
            </a:r>
            <a:r>
              <a:rPr lang="en-US" altLang="zh-CN"/>
              <a:t>.</a:t>
            </a:r>
            <a:endParaRPr lang="en-US" altLang="zh-CN"/>
          </a:p>
        </p:txBody>
      </p:sp>
      <p:sp>
        <p:nvSpPr>
          <p:cNvPr id="13" name="文本框 12"/>
          <p:cNvSpPr txBox="1"/>
          <p:nvPr/>
        </p:nvSpPr>
        <p:spPr>
          <a:xfrm>
            <a:off x="445135" y="5822315"/>
            <a:ext cx="4754880" cy="368300"/>
          </a:xfrm>
          <a:prstGeom prst="rect">
            <a:avLst/>
          </a:prstGeom>
          <a:noFill/>
        </p:spPr>
        <p:txBody>
          <a:bodyPr wrap="none" rtlCol="0" anchor="t">
            <a:spAutoFit/>
          </a:bodyPr>
          <a:p>
            <a:r>
              <a:rPr lang="en-US" altLang="zh-CN" i="1">
                <a:sym typeface="+mn-ea"/>
              </a:rPr>
              <a:t>P</a:t>
            </a:r>
            <a:r>
              <a:rPr lang="zh-CN" altLang="en-US" i="1">
                <a:sym typeface="+mn-ea"/>
              </a:rPr>
              <a:t>erceptual decision task under time pressure</a:t>
            </a:r>
            <a:endParaRPr lang="zh-CN" altLang="en-US" i="1"/>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cs typeface="+mj-lt"/>
              </a:rPr>
              <a:t>Results</a:t>
            </a:r>
            <a:endParaRPr lang="zh-CN" altLang="en-US">
              <a:cs typeface="+mj-lt"/>
            </a:endParaRPr>
          </a:p>
        </p:txBody>
      </p:sp>
      <p:sp>
        <p:nvSpPr>
          <p:cNvPr id="3" name="内容占位符 2"/>
          <p:cNvSpPr>
            <a:spLocks noGrp="1"/>
          </p:cNvSpPr>
          <p:nvPr>
            <p:ph idx="1"/>
          </p:nvPr>
        </p:nvSpPr>
        <p:spPr/>
        <p:txBody>
          <a:bodyPr/>
          <a:p>
            <a:pPr algn="l">
              <a:lnSpc>
                <a:spcPct val="150000"/>
              </a:lnSpc>
            </a:pPr>
            <a:r>
              <a:rPr lang="zh-CN" altLang="en-US" sz="2400" b="1">
                <a:latin typeface="Times New Roman" panose="02020603050405020304" charset="0"/>
                <a:cs typeface="Times New Roman" panose="02020603050405020304" charset="0"/>
              </a:rPr>
              <a:t>Behavioral data</a:t>
            </a:r>
            <a:endParaRPr lang="zh-CN" altLang="en-US" sz="2400" b="1">
              <a:latin typeface="Times New Roman" panose="02020603050405020304" charset="0"/>
              <a:cs typeface="Times New Roman" panose="02020603050405020304" charset="0"/>
            </a:endParaRPr>
          </a:p>
          <a:p>
            <a:pPr algn="l">
              <a:lnSpc>
                <a:spcPct val="150000"/>
              </a:lnSpc>
            </a:pPr>
            <a:r>
              <a:rPr lang="zh-CN" altLang="en-US" sz="2400" b="1">
                <a:latin typeface="Times New Roman" panose="02020603050405020304" charset="0"/>
                <a:cs typeface="Times New Roman" panose="02020603050405020304" charset="0"/>
              </a:rPr>
              <a:t>ERP data</a:t>
            </a:r>
            <a:endParaRPr lang="zh-CN" altLang="en-US" sz="2400" b="1">
              <a:latin typeface="Times New Roman" panose="02020603050405020304" charset="0"/>
              <a:cs typeface="Times New Roman" panose="02020603050405020304" charset="0"/>
            </a:endParaRPr>
          </a:p>
          <a:p>
            <a:pPr algn="l">
              <a:lnSpc>
                <a:spcPct val="150000"/>
              </a:lnSpc>
            </a:pPr>
            <a:r>
              <a:rPr lang="zh-CN" altLang="en-US" sz="2400" b="1">
                <a:latin typeface="Times New Roman" panose="02020603050405020304" charset="0"/>
                <a:cs typeface="Times New Roman" panose="02020603050405020304" charset="0"/>
              </a:rPr>
              <a:t>Single-trial EEG data</a:t>
            </a:r>
            <a:endParaRPr lang="zh-CN" altLang="en-US" sz="2400" b="1">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583522" y="267535"/>
            <a:ext cx="10852237" cy="648000"/>
          </a:xfrm>
        </p:spPr>
        <p:txBody>
          <a:bodyPr/>
          <a:p>
            <a:br>
              <a:rPr>
                <a:latin typeface="Times New Roman" panose="02020603050405020304" charset="0"/>
                <a:cs typeface="Times New Roman" panose="02020603050405020304" charset="0"/>
                <a:sym typeface="+mn-ea"/>
              </a:rPr>
            </a:br>
            <a:r>
              <a:rPr>
                <a:cs typeface="+mj-lt"/>
                <a:sym typeface="+mn-ea"/>
              </a:rPr>
              <a:t>Behavioral data</a:t>
            </a:r>
            <a:br>
              <a:rPr lang="zh-CN" altLang="en-US" b="1">
                <a:latin typeface="Times New Roman" panose="02020603050405020304" charset="0"/>
                <a:cs typeface="Times New Roman" panose="02020603050405020304" charset="0"/>
              </a:rPr>
            </a:br>
            <a:endParaRPr lang="zh-CN" altLang="en-US"/>
          </a:p>
        </p:txBody>
      </p:sp>
      <p:pic>
        <p:nvPicPr>
          <p:cNvPr id="6" name="内容占位符 5" descr="微信截图_20210628190320"/>
          <p:cNvPicPr>
            <a:picLocks noChangeAspect="1"/>
          </p:cNvPicPr>
          <p:nvPr>
            <p:ph sz="half" idx="1"/>
          </p:nvPr>
        </p:nvPicPr>
        <p:blipFill>
          <a:blip r:embed="rId1"/>
          <a:stretch>
            <a:fillRect/>
          </a:stretch>
        </p:blipFill>
        <p:spPr>
          <a:xfrm>
            <a:off x="756920" y="1313180"/>
            <a:ext cx="4591685" cy="4050030"/>
          </a:xfrm>
          <a:prstGeom prst="rect">
            <a:avLst/>
          </a:prstGeom>
        </p:spPr>
      </p:pic>
      <p:pic>
        <p:nvPicPr>
          <p:cNvPr id="7" name="内容占位符 6" descr="微信截图_20210628190359"/>
          <p:cNvPicPr>
            <a:picLocks noChangeAspect="1"/>
          </p:cNvPicPr>
          <p:nvPr>
            <p:ph sz="half" idx="2"/>
          </p:nvPr>
        </p:nvPicPr>
        <p:blipFill>
          <a:blip r:embed="rId2"/>
          <a:stretch>
            <a:fillRect/>
          </a:stretch>
        </p:blipFill>
        <p:spPr>
          <a:xfrm>
            <a:off x="5623560" y="1233805"/>
            <a:ext cx="4678680" cy="4081780"/>
          </a:xfrm>
          <a:prstGeom prst="rect">
            <a:avLst/>
          </a:prstGeom>
        </p:spPr>
      </p:pic>
      <p:sp>
        <p:nvSpPr>
          <p:cNvPr id="8" name="文本框 7"/>
          <p:cNvSpPr txBox="1"/>
          <p:nvPr/>
        </p:nvSpPr>
        <p:spPr>
          <a:xfrm>
            <a:off x="838835" y="5648325"/>
            <a:ext cx="8869045" cy="1014730"/>
          </a:xfrm>
          <a:prstGeom prst="rect">
            <a:avLst/>
          </a:prstGeom>
          <a:noFill/>
        </p:spPr>
        <p:txBody>
          <a:bodyPr wrap="square" rtlCol="0" anchor="t">
            <a:spAutoFit/>
          </a:bodyPr>
          <a:p>
            <a:r>
              <a:rPr lang="zh-CN" altLang="en-US" sz="2000">
                <a:latin typeface="Times New Roman" panose="02020603050405020304" charset="0"/>
                <a:cs typeface="Times New Roman" panose="02020603050405020304" charset="0"/>
              </a:rPr>
              <a:t>A, Objective accuracy as a function of subjective confidence.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B, Distribution of confidence levels as a function of objective accuracy.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Error bars indicate within-subject confidence intervals.</a:t>
            </a:r>
            <a:endParaRPr lang="zh-CN" altLang="en-US" sz="2000">
              <a:latin typeface="Times New Roman" panose="02020603050405020304" charset="0"/>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6295</Words>
  <Application>WPS 演示</Application>
  <PresentationFormat>宽屏</PresentationFormat>
  <Paragraphs>96</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Times New Roman</vt:lpstr>
      <vt:lpstr>Arial Unicode MS</vt:lpstr>
      <vt:lpstr>Office 主题​​</vt:lpstr>
      <vt:lpstr>PowerPoint 演示文稿</vt:lpstr>
      <vt:lpstr>投壶</vt:lpstr>
      <vt:lpstr> Introduction </vt:lpstr>
      <vt:lpstr>PowerPoint 演示文稿</vt:lpstr>
      <vt:lpstr>PowerPoint 演示文稿</vt:lpstr>
      <vt:lpstr>PowerPoint 演示文稿</vt:lpstr>
      <vt:lpstr>Materials and Methods</vt:lpstr>
      <vt:lpstr>Results</vt:lpstr>
      <vt:lpstr> Behavioral data </vt:lpstr>
      <vt:lpstr> ERP data </vt:lpstr>
      <vt:lpstr> Summary and Question </vt:lpstr>
      <vt:lpstr>Single-trial EEG data</vt:lpstr>
      <vt:lpstr>PowerPoint 演示文稿</vt:lpstr>
      <vt:lpstr>PowerPoint 演示文稿</vt:lpstr>
      <vt:lpstr>PowerPoint 演示文稿</vt:lpstr>
      <vt:lpstr> Discussion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286</cp:revision>
  <dcterms:created xsi:type="dcterms:W3CDTF">2019-06-19T02:08:00Z</dcterms:created>
  <dcterms:modified xsi:type="dcterms:W3CDTF">2021-07-01T10:21:41Z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