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82"/>
  </p:notesMasterIdLst>
  <p:handoutMasterIdLst>
    <p:handoutMasterId r:id="rId83"/>
  </p:handoutMasterIdLst>
  <p:sldIdLst>
    <p:sldId id="257" r:id="rId8"/>
    <p:sldId id="446" r:id="rId9"/>
    <p:sldId id="874" r:id="rId10"/>
    <p:sldId id="875" r:id="rId11"/>
    <p:sldId id="876" r:id="rId12"/>
    <p:sldId id="892" r:id="rId13"/>
    <p:sldId id="886" r:id="rId14"/>
    <p:sldId id="688" r:id="rId15"/>
    <p:sldId id="870" r:id="rId16"/>
    <p:sldId id="869" r:id="rId17"/>
    <p:sldId id="693" r:id="rId18"/>
    <p:sldId id="718" r:id="rId19"/>
    <p:sldId id="719" r:id="rId20"/>
    <p:sldId id="720" r:id="rId21"/>
    <p:sldId id="722" r:id="rId22"/>
    <p:sldId id="724" r:id="rId23"/>
    <p:sldId id="725" r:id="rId24"/>
    <p:sldId id="726" r:id="rId25"/>
    <p:sldId id="727" r:id="rId26"/>
    <p:sldId id="728" r:id="rId27"/>
    <p:sldId id="729" r:id="rId28"/>
    <p:sldId id="730" r:id="rId29"/>
    <p:sldId id="733" r:id="rId30"/>
    <p:sldId id="731" r:id="rId31"/>
    <p:sldId id="732" r:id="rId32"/>
    <p:sldId id="689" r:id="rId33"/>
    <p:sldId id="694" r:id="rId34"/>
    <p:sldId id="695" r:id="rId35"/>
    <p:sldId id="696" r:id="rId36"/>
    <p:sldId id="697" r:id="rId37"/>
    <p:sldId id="698" r:id="rId38"/>
    <p:sldId id="699" r:id="rId39"/>
    <p:sldId id="700" r:id="rId40"/>
    <p:sldId id="701" r:id="rId41"/>
    <p:sldId id="734" r:id="rId42"/>
    <p:sldId id="735" r:id="rId43"/>
    <p:sldId id="736" r:id="rId44"/>
    <p:sldId id="742" r:id="rId45"/>
    <p:sldId id="744" r:id="rId46"/>
    <p:sldId id="747" r:id="rId47"/>
    <p:sldId id="749" r:id="rId48"/>
    <p:sldId id="751" r:id="rId49"/>
    <p:sldId id="753" r:id="rId50"/>
    <p:sldId id="690" r:id="rId51"/>
    <p:sldId id="705" r:id="rId52"/>
    <p:sldId id="891" r:id="rId53"/>
    <p:sldId id="706" r:id="rId54"/>
    <p:sldId id="707" r:id="rId55"/>
    <p:sldId id="708" r:id="rId56"/>
    <p:sldId id="754" r:id="rId57"/>
    <p:sldId id="755" r:id="rId58"/>
    <p:sldId id="756" r:id="rId59"/>
    <p:sldId id="757" r:id="rId60"/>
    <p:sldId id="758" r:id="rId61"/>
    <p:sldId id="759" r:id="rId62"/>
    <p:sldId id="760" r:id="rId63"/>
    <p:sldId id="761" r:id="rId64"/>
    <p:sldId id="762" r:id="rId65"/>
    <p:sldId id="763" r:id="rId66"/>
    <p:sldId id="764" r:id="rId67"/>
    <p:sldId id="765" r:id="rId68"/>
    <p:sldId id="766" r:id="rId69"/>
    <p:sldId id="703" r:id="rId70"/>
    <p:sldId id="704" r:id="rId71"/>
    <p:sldId id="769" r:id="rId72"/>
    <p:sldId id="770" r:id="rId73"/>
    <p:sldId id="771" r:id="rId74"/>
    <p:sldId id="772" r:id="rId75"/>
    <p:sldId id="773" r:id="rId76"/>
    <p:sldId id="774" r:id="rId77"/>
    <p:sldId id="775" r:id="rId78"/>
    <p:sldId id="776" r:id="rId79"/>
    <p:sldId id="777" r:id="rId80"/>
    <p:sldId id="778" r:id="rId81"/>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80F2819-A7A3-4477-9CF4-0BDF2D33A38C}">
          <p14:sldIdLst>
            <p14:sldId id="257"/>
          </p14:sldIdLst>
        </p14:section>
        <p14:section name="鲲鹏云上应用高可用部署" id="{952DFD91-0229-4803-849C-907E186277F9}">
          <p14:sldIdLst>
            <p14:sldId id="446"/>
            <p14:sldId id="874"/>
            <p14:sldId id="875"/>
            <p14:sldId id="876"/>
            <p14:sldId id="892"/>
            <p14:sldId id="886"/>
            <p14:sldId id="688"/>
            <p14:sldId id="870"/>
            <p14:sldId id="869"/>
            <p14:sldId id="693"/>
            <p14:sldId id="718"/>
            <p14:sldId id="719"/>
            <p14:sldId id="720"/>
            <p14:sldId id="722"/>
            <p14:sldId id="724"/>
            <p14:sldId id="725"/>
            <p14:sldId id="726"/>
            <p14:sldId id="727"/>
            <p14:sldId id="728"/>
            <p14:sldId id="729"/>
            <p14:sldId id="730"/>
            <p14:sldId id="733"/>
            <p14:sldId id="731"/>
            <p14:sldId id="732"/>
            <p14:sldId id="689"/>
            <p14:sldId id="694"/>
            <p14:sldId id="695"/>
            <p14:sldId id="696"/>
            <p14:sldId id="697"/>
            <p14:sldId id="698"/>
            <p14:sldId id="699"/>
            <p14:sldId id="700"/>
            <p14:sldId id="701"/>
            <p14:sldId id="734"/>
            <p14:sldId id="735"/>
            <p14:sldId id="736"/>
            <p14:sldId id="742"/>
            <p14:sldId id="744"/>
            <p14:sldId id="747"/>
            <p14:sldId id="749"/>
            <p14:sldId id="751"/>
            <p14:sldId id="753"/>
            <p14:sldId id="690"/>
            <p14:sldId id="705"/>
            <p14:sldId id="891"/>
            <p14:sldId id="706"/>
            <p14:sldId id="707"/>
            <p14:sldId id="708"/>
            <p14:sldId id="754"/>
            <p14:sldId id="755"/>
            <p14:sldId id="756"/>
            <p14:sldId id="757"/>
            <p14:sldId id="758"/>
            <p14:sldId id="759"/>
            <p14:sldId id="760"/>
            <p14:sldId id="761"/>
            <p14:sldId id="762"/>
            <p14:sldId id="763"/>
            <p14:sldId id="764"/>
            <p14:sldId id="765"/>
            <p14:sldId id="766"/>
            <p14:sldId id="703"/>
            <p14:sldId id="704"/>
            <p14:sldId id="769"/>
            <p14:sldId id="770"/>
            <p14:sldId id="771"/>
            <p14:sldId id="772"/>
            <p14:sldId id="773"/>
            <p14:sldId id="774"/>
            <p14:sldId id="775"/>
            <p14:sldId id="776"/>
            <p14:sldId id="777"/>
            <p14:sldId id="77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tengyanzjhw" initials="w" lastIdx="9" clrIdx="0">
    <p:extLst>
      <p:ext uri="{19B8F6BF-5375-455C-9EA6-DF929625EA0E}">
        <p15:presenceInfo xmlns:p15="http://schemas.microsoft.com/office/powerpoint/2012/main" userId="S-1-5-21-147214757-305610072-1517763936-70314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4870B9"/>
    <a:srgbClr val="ED6D00"/>
    <a:srgbClr val="404040"/>
    <a:srgbClr val="EBEBEB"/>
    <a:srgbClr val="151515"/>
    <a:srgbClr val="C7000B"/>
    <a:srgbClr val="575756"/>
    <a:srgbClr val="FFFFFF"/>
    <a:srgbClr val="DD4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70" autoAdjust="0"/>
    <p:restoredTop sz="77751" autoAdjust="0"/>
  </p:normalViewPr>
  <p:slideViewPr>
    <p:cSldViewPr snapToGrid="0" snapToObjects="1">
      <p:cViewPr varScale="1">
        <p:scale>
          <a:sx n="56" d="100"/>
          <a:sy n="56" d="100"/>
        </p:scale>
        <p:origin x="2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9" d="100"/>
          <a:sy n="49" d="100"/>
        </p:scale>
        <p:origin x="2640" y="64"/>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commentAuthors" Target="commentAuthor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theme" Target="theme/theme1.xml"/><Relationship Id="rId61" Type="http://schemas.openxmlformats.org/officeDocument/2006/relationships/slide" Target="slides/slide54.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4DEFDE-1F6F-46D9-9AA4-3580165C616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CN" altLang="en-US"/>
        </a:p>
      </dgm:t>
    </dgm:pt>
    <dgm:pt modelId="{60357A52-FCD8-49E3-997F-838C9B7FCB51}">
      <dgm:prSet/>
      <dgm:spPr>
        <a:solidFill>
          <a:srgbClr val="0070C0"/>
        </a:solidFill>
      </dgm:spPr>
      <dgm:t>
        <a:bodyPr/>
        <a:lstStyle/>
        <a:p>
          <a:pPr rtl="0"/>
          <a:r>
            <a:rPr lang="zh-CN" smtClean="0">
              <a:latin typeface="Huawei Sans" panose="020C0503030203020204" pitchFamily="34" charset="0"/>
              <a:ea typeface="方正兰亭黑简体" panose="02000000000000000000" pitchFamily="2" charset="-122"/>
              <a:cs typeface="+mn-ea"/>
              <a:sym typeface="Huawei Sans" panose="020C0503030203020204" pitchFamily="34" charset="0"/>
            </a:rPr>
            <a:t>安全高效</a:t>
          </a:r>
          <a:endParaRPr lang="zh-CN">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B594A473-F1CE-4003-B9E7-1A565DE650C3}" type="parTrans" cxnId="{E6F00D92-9DC2-4688-88A4-1C04D880B74F}">
      <dgm:prSet/>
      <dgm:spPr/>
      <dgm:t>
        <a:bodyPr/>
        <a:lstStyle/>
        <a:p>
          <a:endParaRPr lang="zh-CN" altLang="en-US"/>
        </a:p>
      </dgm:t>
    </dgm:pt>
    <dgm:pt modelId="{E8433D19-F5F6-4655-B527-58887756A727}" type="sibTrans" cxnId="{E6F00D92-9DC2-4688-88A4-1C04D880B74F}">
      <dgm:prSet/>
      <dgm:spPr/>
      <dgm:t>
        <a:bodyPr/>
        <a:lstStyle/>
        <a:p>
          <a:endParaRPr lang="zh-CN" altLang="en-US"/>
        </a:p>
      </dgm:t>
    </dgm:pt>
    <dgm:pt modelId="{3EE66285-D4F2-4112-8B22-4E7DA051E5EA}">
      <dgm:prSet/>
      <dgm:spPr>
        <a:solidFill>
          <a:srgbClr val="0070C0"/>
        </a:solidFill>
      </dgm:spPr>
      <dgm:t>
        <a:bodyPr/>
        <a:lstStyle/>
        <a:p>
          <a:pPr rtl="0"/>
          <a:r>
            <a:rPr lang="zh-CN" smtClean="0">
              <a:latin typeface="Huawei Sans" panose="020C0503030203020204" pitchFamily="34" charset="0"/>
              <a:ea typeface="方正兰亭黑简体" panose="02000000000000000000" pitchFamily="2" charset="-122"/>
              <a:cs typeface="+mn-ea"/>
              <a:sym typeface="Huawei Sans" panose="020C0503030203020204" pitchFamily="34" charset="0"/>
            </a:rPr>
            <a:t>即开即用</a:t>
          </a:r>
          <a:endParaRPr lang="zh-CN">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9EE5B678-3006-4424-B2A0-E06D82ACDB3B}" type="parTrans" cxnId="{3809316F-6878-4626-A398-FE6621771CB6}">
      <dgm:prSet/>
      <dgm:spPr/>
      <dgm:t>
        <a:bodyPr/>
        <a:lstStyle/>
        <a:p>
          <a:endParaRPr lang="zh-CN" altLang="en-US"/>
        </a:p>
      </dgm:t>
    </dgm:pt>
    <dgm:pt modelId="{787D16C6-E673-4566-899F-6AF2C215BE6F}" type="sibTrans" cxnId="{3809316F-6878-4626-A398-FE6621771CB6}">
      <dgm:prSet/>
      <dgm:spPr/>
      <dgm:t>
        <a:bodyPr/>
        <a:lstStyle/>
        <a:p>
          <a:endParaRPr lang="zh-CN" altLang="en-US"/>
        </a:p>
      </dgm:t>
    </dgm:pt>
    <dgm:pt modelId="{97A85F63-7541-454B-B54C-2C729AC69A28}">
      <dgm:prSet/>
      <dgm:spPr>
        <a:solidFill>
          <a:srgbClr val="0070C0"/>
        </a:solidFill>
      </dgm:spPr>
      <dgm:t>
        <a:bodyPr/>
        <a:lstStyle/>
        <a:p>
          <a:pPr rtl="0"/>
          <a:r>
            <a:rPr 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稳定可靠</a:t>
          </a:r>
          <a:endParaRPr 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ABCFD0B0-36C2-4FBB-AE16-4BF9B66801FD}" type="parTrans" cxnId="{9A7DC652-EBEB-41CF-9E49-84E5F2907E77}">
      <dgm:prSet/>
      <dgm:spPr/>
      <dgm:t>
        <a:bodyPr/>
        <a:lstStyle/>
        <a:p>
          <a:endParaRPr lang="zh-CN" altLang="en-US"/>
        </a:p>
      </dgm:t>
    </dgm:pt>
    <dgm:pt modelId="{30BDD050-9243-43E5-B42D-C35947FDC038}" type="sibTrans" cxnId="{9A7DC652-EBEB-41CF-9E49-84E5F2907E77}">
      <dgm:prSet/>
      <dgm:spPr/>
      <dgm:t>
        <a:bodyPr/>
        <a:lstStyle/>
        <a:p>
          <a:endParaRPr lang="zh-CN" altLang="en-US"/>
        </a:p>
      </dgm:t>
    </dgm:pt>
    <dgm:pt modelId="{EAD35AE5-4603-4CDD-8D83-BB684BB64443}">
      <dgm:prSet/>
      <dgm:spPr>
        <a:solidFill>
          <a:srgbClr val="0070C0"/>
        </a:solidFill>
      </dgm:spPr>
      <dgm:t>
        <a:bodyPr/>
        <a:lstStyle/>
        <a:p>
          <a:pPr rtl="0"/>
          <a:r>
            <a:rPr 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弹性伸缩</a:t>
          </a:r>
          <a:endParaRPr 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6D749CEC-1B99-4233-B90D-7882BE9A23CA}" type="parTrans" cxnId="{24E9E568-3492-4D4D-BADF-08E23D4C352F}">
      <dgm:prSet/>
      <dgm:spPr/>
      <dgm:t>
        <a:bodyPr/>
        <a:lstStyle/>
        <a:p>
          <a:endParaRPr lang="zh-CN" altLang="en-US"/>
        </a:p>
      </dgm:t>
    </dgm:pt>
    <dgm:pt modelId="{667C361C-A7FF-4CC2-A4C1-342D27984F4C}" type="sibTrans" cxnId="{24E9E568-3492-4D4D-BADF-08E23D4C352F}">
      <dgm:prSet/>
      <dgm:spPr/>
      <dgm:t>
        <a:bodyPr/>
        <a:lstStyle/>
        <a:p>
          <a:endParaRPr lang="zh-CN" altLang="en-US"/>
        </a:p>
      </dgm:t>
    </dgm:pt>
    <dgm:pt modelId="{F883ED34-BA94-4F6D-BFE2-CCE6DAD0C3E8}" type="pres">
      <dgm:prSet presAssocID="{A24DEFDE-1F6F-46D9-9AA4-3580165C6164}" presName="Name0" presStyleCnt="0">
        <dgm:presLayoutVars>
          <dgm:dir/>
          <dgm:resizeHandles val="exact"/>
        </dgm:presLayoutVars>
      </dgm:prSet>
      <dgm:spPr/>
      <dgm:t>
        <a:bodyPr/>
        <a:lstStyle/>
        <a:p>
          <a:endParaRPr lang="zh-CN" altLang="en-US"/>
        </a:p>
      </dgm:t>
    </dgm:pt>
    <dgm:pt modelId="{095A3413-C1AD-430A-B1E2-5FF769A67F99}" type="pres">
      <dgm:prSet presAssocID="{60357A52-FCD8-49E3-997F-838C9B7FCB51}" presName="node" presStyleLbl="node1" presStyleIdx="0" presStyleCnt="4">
        <dgm:presLayoutVars>
          <dgm:bulletEnabled val="1"/>
        </dgm:presLayoutVars>
      </dgm:prSet>
      <dgm:spPr/>
      <dgm:t>
        <a:bodyPr/>
        <a:lstStyle/>
        <a:p>
          <a:endParaRPr lang="zh-CN" altLang="en-US"/>
        </a:p>
      </dgm:t>
    </dgm:pt>
    <dgm:pt modelId="{B666DDF1-6ECD-4A34-8820-FE683F085A2D}" type="pres">
      <dgm:prSet presAssocID="{E8433D19-F5F6-4655-B527-58887756A727}" presName="sibTrans" presStyleCnt="0"/>
      <dgm:spPr/>
    </dgm:pt>
    <dgm:pt modelId="{4CA391F5-2FDE-4A2A-93FA-3BBC9E842B0D}" type="pres">
      <dgm:prSet presAssocID="{3EE66285-D4F2-4112-8B22-4E7DA051E5EA}" presName="node" presStyleLbl="node1" presStyleIdx="1" presStyleCnt="4">
        <dgm:presLayoutVars>
          <dgm:bulletEnabled val="1"/>
        </dgm:presLayoutVars>
      </dgm:prSet>
      <dgm:spPr/>
      <dgm:t>
        <a:bodyPr/>
        <a:lstStyle/>
        <a:p>
          <a:endParaRPr lang="zh-CN" altLang="en-US"/>
        </a:p>
      </dgm:t>
    </dgm:pt>
    <dgm:pt modelId="{22B07F64-21CA-4817-AA05-63557CC013F8}" type="pres">
      <dgm:prSet presAssocID="{787D16C6-E673-4566-899F-6AF2C215BE6F}" presName="sibTrans" presStyleCnt="0"/>
      <dgm:spPr/>
    </dgm:pt>
    <dgm:pt modelId="{58D85C1E-2D8A-4053-8EDB-05F55648999C}" type="pres">
      <dgm:prSet presAssocID="{97A85F63-7541-454B-B54C-2C729AC69A28}" presName="node" presStyleLbl="node1" presStyleIdx="2" presStyleCnt="4">
        <dgm:presLayoutVars>
          <dgm:bulletEnabled val="1"/>
        </dgm:presLayoutVars>
      </dgm:prSet>
      <dgm:spPr/>
      <dgm:t>
        <a:bodyPr/>
        <a:lstStyle/>
        <a:p>
          <a:endParaRPr lang="zh-CN" altLang="en-US"/>
        </a:p>
      </dgm:t>
    </dgm:pt>
    <dgm:pt modelId="{58E99C5E-2C97-4D00-A2F7-4B01CE70AF30}" type="pres">
      <dgm:prSet presAssocID="{30BDD050-9243-43E5-B42D-C35947FDC038}" presName="sibTrans" presStyleCnt="0"/>
      <dgm:spPr/>
    </dgm:pt>
    <dgm:pt modelId="{B74FC85B-0E4C-4681-8D11-C4C4DBD2F8F5}" type="pres">
      <dgm:prSet presAssocID="{EAD35AE5-4603-4CDD-8D83-BB684BB64443}" presName="node" presStyleLbl="node1" presStyleIdx="3" presStyleCnt="4">
        <dgm:presLayoutVars>
          <dgm:bulletEnabled val="1"/>
        </dgm:presLayoutVars>
      </dgm:prSet>
      <dgm:spPr/>
      <dgm:t>
        <a:bodyPr/>
        <a:lstStyle/>
        <a:p>
          <a:endParaRPr lang="zh-CN" altLang="en-US"/>
        </a:p>
      </dgm:t>
    </dgm:pt>
  </dgm:ptLst>
  <dgm:cxnLst>
    <dgm:cxn modelId="{D1BE7DFE-0DD9-446D-A258-50197A56D185}" type="presOf" srcId="{EAD35AE5-4603-4CDD-8D83-BB684BB64443}" destId="{B74FC85B-0E4C-4681-8D11-C4C4DBD2F8F5}" srcOrd="0" destOrd="0" presId="urn:microsoft.com/office/officeart/2005/8/layout/hList6"/>
    <dgm:cxn modelId="{49DA4552-1546-4183-920B-F4576527BF4C}" type="presOf" srcId="{97A85F63-7541-454B-B54C-2C729AC69A28}" destId="{58D85C1E-2D8A-4053-8EDB-05F55648999C}" srcOrd="0" destOrd="0" presId="urn:microsoft.com/office/officeart/2005/8/layout/hList6"/>
    <dgm:cxn modelId="{E6F00D92-9DC2-4688-88A4-1C04D880B74F}" srcId="{A24DEFDE-1F6F-46D9-9AA4-3580165C6164}" destId="{60357A52-FCD8-49E3-997F-838C9B7FCB51}" srcOrd="0" destOrd="0" parTransId="{B594A473-F1CE-4003-B9E7-1A565DE650C3}" sibTransId="{E8433D19-F5F6-4655-B527-58887756A727}"/>
    <dgm:cxn modelId="{877C910B-D628-4581-99AD-B779A2C48FFC}" type="presOf" srcId="{3EE66285-D4F2-4112-8B22-4E7DA051E5EA}" destId="{4CA391F5-2FDE-4A2A-93FA-3BBC9E842B0D}" srcOrd="0" destOrd="0" presId="urn:microsoft.com/office/officeart/2005/8/layout/hList6"/>
    <dgm:cxn modelId="{9A7DC652-EBEB-41CF-9E49-84E5F2907E77}" srcId="{A24DEFDE-1F6F-46D9-9AA4-3580165C6164}" destId="{97A85F63-7541-454B-B54C-2C729AC69A28}" srcOrd="2" destOrd="0" parTransId="{ABCFD0B0-36C2-4FBB-AE16-4BF9B66801FD}" sibTransId="{30BDD050-9243-43E5-B42D-C35947FDC038}"/>
    <dgm:cxn modelId="{5B27D007-D0AE-4205-8172-D9BAEB94AB84}" type="presOf" srcId="{60357A52-FCD8-49E3-997F-838C9B7FCB51}" destId="{095A3413-C1AD-430A-B1E2-5FF769A67F99}" srcOrd="0" destOrd="0" presId="urn:microsoft.com/office/officeart/2005/8/layout/hList6"/>
    <dgm:cxn modelId="{3809316F-6878-4626-A398-FE6621771CB6}" srcId="{A24DEFDE-1F6F-46D9-9AA4-3580165C6164}" destId="{3EE66285-D4F2-4112-8B22-4E7DA051E5EA}" srcOrd="1" destOrd="0" parTransId="{9EE5B678-3006-4424-B2A0-E06D82ACDB3B}" sibTransId="{787D16C6-E673-4566-899F-6AF2C215BE6F}"/>
    <dgm:cxn modelId="{D5561F77-6D1D-4A2F-BF66-137D888B61CF}" type="presOf" srcId="{A24DEFDE-1F6F-46D9-9AA4-3580165C6164}" destId="{F883ED34-BA94-4F6D-BFE2-CCE6DAD0C3E8}" srcOrd="0" destOrd="0" presId="urn:microsoft.com/office/officeart/2005/8/layout/hList6"/>
    <dgm:cxn modelId="{24E9E568-3492-4D4D-BADF-08E23D4C352F}" srcId="{A24DEFDE-1F6F-46D9-9AA4-3580165C6164}" destId="{EAD35AE5-4603-4CDD-8D83-BB684BB64443}" srcOrd="3" destOrd="0" parTransId="{6D749CEC-1B99-4233-B90D-7882BE9A23CA}" sibTransId="{667C361C-A7FF-4CC2-A4C1-342D27984F4C}"/>
    <dgm:cxn modelId="{C7213C47-9EAC-40F3-B59F-BB6E2B08C3B8}" type="presParOf" srcId="{F883ED34-BA94-4F6D-BFE2-CCE6DAD0C3E8}" destId="{095A3413-C1AD-430A-B1E2-5FF769A67F99}" srcOrd="0" destOrd="0" presId="urn:microsoft.com/office/officeart/2005/8/layout/hList6"/>
    <dgm:cxn modelId="{B6F66B98-4DF9-4826-AF69-DF49D1C5BC2B}" type="presParOf" srcId="{F883ED34-BA94-4F6D-BFE2-CCE6DAD0C3E8}" destId="{B666DDF1-6ECD-4A34-8820-FE683F085A2D}" srcOrd="1" destOrd="0" presId="urn:microsoft.com/office/officeart/2005/8/layout/hList6"/>
    <dgm:cxn modelId="{74EEB6D3-A584-4058-A711-B5DB7C5964A0}" type="presParOf" srcId="{F883ED34-BA94-4F6D-BFE2-CCE6DAD0C3E8}" destId="{4CA391F5-2FDE-4A2A-93FA-3BBC9E842B0D}" srcOrd="2" destOrd="0" presId="urn:microsoft.com/office/officeart/2005/8/layout/hList6"/>
    <dgm:cxn modelId="{2035AAAB-7847-405B-AF76-C6CD576FD471}" type="presParOf" srcId="{F883ED34-BA94-4F6D-BFE2-CCE6DAD0C3E8}" destId="{22B07F64-21CA-4817-AA05-63557CC013F8}" srcOrd="3" destOrd="0" presId="urn:microsoft.com/office/officeart/2005/8/layout/hList6"/>
    <dgm:cxn modelId="{D851706F-67AF-49F3-852E-F114DF2A6A05}" type="presParOf" srcId="{F883ED34-BA94-4F6D-BFE2-CCE6DAD0C3E8}" destId="{58D85C1E-2D8A-4053-8EDB-05F55648999C}" srcOrd="4" destOrd="0" presId="urn:microsoft.com/office/officeart/2005/8/layout/hList6"/>
    <dgm:cxn modelId="{C5880264-D608-4E69-A0E4-B53E84861C8D}" type="presParOf" srcId="{F883ED34-BA94-4F6D-BFE2-CCE6DAD0C3E8}" destId="{58E99C5E-2C97-4D00-A2F7-4B01CE70AF30}" srcOrd="5" destOrd="0" presId="urn:microsoft.com/office/officeart/2005/8/layout/hList6"/>
    <dgm:cxn modelId="{0E65DC11-2F85-461F-BA6E-38E6840F0483}" type="presParOf" srcId="{F883ED34-BA94-4F6D-BFE2-CCE6DAD0C3E8}" destId="{B74FC85B-0E4C-4681-8D11-C4C4DBD2F8F5}"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2768E2-AC9D-484E-9FC9-9E45E43FA4F5}" type="doc">
      <dgm:prSet loTypeId="urn:microsoft.com/office/officeart/2008/layout/HorizontalMultiLevelHierarchy" loCatId="hierarchy" qsTypeId="urn:microsoft.com/office/officeart/2005/8/quickstyle/simple1" qsCatId="simple" csTypeId="urn:microsoft.com/office/officeart/2005/8/colors/colorful2" csCatId="colorful" phldr="1"/>
      <dgm:spPr/>
      <dgm:t>
        <a:bodyPr/>
        <a:lstStyle/>
        <a:p>
          <a:endParaRPr lang="zh-CN" altLang="en-US"/>
        </a:p>
      </dgm:t>
    </dgm:pt>
    <dgm:pt modelId="{A1DEF4A3-A5AC-4EB6-9471-98F0E4527C8D}">
      <dgm:prSet custT="1"/>
      <dgm:spPr/>
      <dgm:t>
        <a:bodyPr/>
        <a:lstStyle/>
        <a:p>
          <a:pPr rtl="0"/>
          <a:r>
            <a:rPr lang="en-US" sz="20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MySQL          </a:t>
          </a:r>
          <a:endParaRPr lang="zh-CN"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17EC4F41-8980-4E63-8CF3-24363DCD089C}" type="parTrans" cxnId="{3285F01E-3F8F-48CA-9179-78DCAF756CB3}">
      <dgm:prSet/>
      <dgm:spPr/>
      <dgm:t>
        <a:bodyPr/>
        <a:lstStyle/>
        <a:p>
          <a:endParaRPr lang="zh-CN" altLang="en-US"/>
        </a:p>
      </dgm:t>
    </dgm:pt>
    <dgm:pt modelId="{7736ED72-AA1E-4AA3-B3D6-C6F2B9027C19}" type="sibTrans" cxnId="{3285F01E-3F8F-48CA-9179-78DCAF756CB3}">
      <dgm:prSet/>
      <dgm:spPr/>
      <dgm:t>
        <a:bodyPr/>
        <a:lstStyle/>
        <a:p>
          <a:endParaRPr lang="zh-CN" altLang="en-US"/>
        </a:p>
      </dgm:t>
    </dgm:pt>
    <dgm:pt modelId="{44748FA7-4EBE-4A2C-BFC2-D2DFAC4B05CC}">
      <dgm:prSet custT="1"/>
      <dgm:spPr/>
      <dgm:t>
        <a:bodyPr/>
        <a:lstStyle/>
        <a:p>
          <a:pPr rtl="0"/>
          <a:r>
            <a:rPr lang="en-US" sz="20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PostgreSQL     </a:t>
          </a:r>
          <a:endParaRPr lang="zh-CN"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69820849-5F31-4AF3-8470-AD1C9CCB9A91}" type="parTrans" cxnId="{27C8691D-F7D1-4841-830B-3CAAE870E097}">
      <dgm:prSet/>
      <dgm:spPr/>
      <dgm:t>
        <a:bodyPr/>
        <a:lstStyle/>
        <a:p>
          <a:endParaRPr lang="zh-CN" altLang="en-US"/>
        </a:p>
      </dgm:t>
    </dgm:pt>
    <dgm:pt modelId="{882C4E69-5AD5-4B99-9F7D-56089227FB01}" type="sibTrans" cxnId="{27C8691D-F7D1-4841-830B-3CAAE870E097}">
      <dgm:prSet/>
      <dgm:spPr/>
      <dgm:t>
        <a:bodyPr/>
        <a:lstStyle/>
        <a:p>
          <a:endParaRPr lang="zh-CN" altLang="en-US"/>
        </a:p>
      </dgm:t>
    </dgm:pt>
    <dgm:pt modelId="{F1EF3CE2-A030-4D21-BA5E-689C4F44DBF9}">
      <dgm:prSet custT="1"/>
      <dgm:spPr/>
      <dgm:t>
        <a:bodyPr/>
        <a:lstStyle/>
        <a:p>
          <a:pPr rtl="0"/>
          <a:r>
            <a:rPr lang="en-US" sz="20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SQL Server</a:t>
          </a:r>
          <a:endParaRPr lang="zh-CN"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A5657F75-A221-414A-9B6F-ED1524BF1036}" type="parTrans" cxnId="{A64292D0-AD64-4A4A-B42D-37B3E5C910BA}">
      <dgm:prSet/>
      <dgm:spPr/>
      <dgm:t>
        <a:bodyPr/>
        <a:lstStyle/>
        <a:p>
          <a:endParaRPr lang="zh-CN" altLang="en-US"/>
        </a:p>
      </dgm:t>
    </dgm:pt>
    <dgm:pt modelId="{94EE5DB9-A1AB-4C62-8DD0-79AE0C1F22B4}" type="sibTrans" cxnId="{A64292D0-AD64-4A4A-B42D-37B3E5C910BA}">
      <dgm:prSet/>
      <dgm:spPr/>
      <dgm:t>
        <a:bodyPr/>
        <a:lstStyle/>
        <a:p>
          <a:endParaRPr lang="zh-CN" altLang="en-US"/>
        </a:p>
      </dgm:t>
    </dgm:pt>
    <dgm:pt modelId="{844A7446-A9AB-4D11-9BD3-0B6364968975}">
      <dgm:prSet custT="1"/>
      <dgm:spPr/>
      <dgm:t>
        <a:bodyPr/>
        <a:lstStyle/>
        <a:p>
          <a:pPr rtl="0"/>
          <a:r>
            <a:rPr lang="en-US" altLang="zh-CN" sz="2000"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2000" dirty="0" smtClean="0">
              <a:latin typeface="Huawei Sans" panose="020C0503030203020204" pitchFamily="34" charset="0"/>
              <a:ea typeface="方正兰亭黑简体" panose="02000000000000000000" pitchFamily="2" charset="-122"/>
              <a:sym typeface="Huawei Sans" panose="020C0503030203020204" pitchFamily="34" charset="0"/>
            </a:rPr>
            <a:t>(for MySQL)</a:t>
          </a:r>
          <a:endParaRPr lang="zh-CN"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FDDEBFD3-3064-4A48-AD4E-C033C84F17A1}" type="parTrans" cxnId="{E3E44CF5-33FE-4D2A-8A8D-1412C966C498}">
      <dgm:prSet/>
      <dgm:spPr/>
      <dgm:t>
        <a:bodyPr/>
        <a:lstStyle/>
        <a:p>
          <a:endParaRPr lang="zh-CN" altLang="en-US"/>
        </a:p>
      </dgm:t>
    </dgm:pt>
    <dgm:pt modelId="{0B73C181-4745-4103-AF0F-532589658319}" type="sibTrans" cxnId="{E3E44CF5-33FE-4D2A-8A8D-1412C966C498}">
      <dgm:prSet/>
      <dgm:spPr/>
      <dgm:t>
        <a:bodyPr/>
        <a:lstStyle/>
        <a:p>
          <a:endParaRPr lang="zh-CN" altLang="en-US"/>
        </a:p>
      </dgm:t>
    </dgm:pt>
    <dgm:pt modelId="{E5029CC0-596A-473D-BBFC-E8DD69EE779C}">
      <dgm:prSet custT="1"/>
      <dgm:spPr/>
      <dgm:t>
        <a:bodyPr/>
        <a:lstStyle/>
        <a:p>
          <a:pPr rtl="0"/>
          <a:r>
            <a:rPr lang="en-US" sz="2000"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DamengDB</a:t>
          </a:r>
          <a:endParaRPr lang="zh-CN"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DC7C6308-51D3-48E0-80B3-BDFC4265F19E}" type="parTrans" cxnId="{81AC3154-FD53-4A72-A2A6-E19B2EC3F399}">
      <dgm:prSet/>
      <dgm:spPr/>
      <dgm:t>
        <a:bodyPr/>
        <a:lstStyle/>
        <a:p>
          <a:endParaRPr lang="zh-CN" altLang="en-US"/>
        </a:p>
      </dgm:t>
    </dgm:pt>
    <dgm:pt modelId="{2C4B7DBD-46D3-400D-B766-77311F2DB7B9}" type="sibTrans" cxnId="{81AC3154-FD53-4A72-A2A6-E19B2EC3F399}">
      <dgm:prSet/>
      <dgm:spPr/>
      <dgm:t>
        <a:bodyPr/>
        <a:lstStyle/>
        <a:p>
          <a:endParaRPr lang="zh-CN" altLang="en-US"/>
        </a:p>
      </dgm:t>
    </dgm:pt>
    <dgm:pt modelId="{081ED4DF-752E-4FA1-9E7B-D53AFF1A8090}">
      <dgm:prSet/>
      <dgm:spPr>
        <a:solidFill>
          <a:srgbClr val="0070C0"/>
        </a:solidFill>
      </dgm:spPr>
      <dgm:t>
        <a:bodyPr/>
        <a:lstStyle/>
        <a:p>
          <a:pPr rtl="0"/>
          <a:r>
            <a:rPr lang="en-US" alt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rPr>
            <a:t>RDS</a:t>
          </a:r>
          <a:endParaRPr 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0E5DCD16-A900-46A2-B28D-EF740B109F2D}" type="parTrans" cxnId="{DFD05CA7-EA47-4000-B53D-F4210B30CF5F}">
      <dgm:prSet/>
      <dgm:spPr/>
      <dgm:t>
        <a:bodyPr/>
        <a:lstStyle/>
        <a:p>
          <a:endParaRPr lang="zh-CN" altLang="en-US"/>
        </a:p>
      </dgm:t>
    </dgm:pt>
    <dgm:pt modelId="{E79DC46D-CDAF-4529-B3DF-18E84EC45C5A}" type="sibTrans" cxnId="{DFD05CA7-EA47-4000-B53D-F4210B30CF5F}">
      <dgm:prSet/>
      <dgm:spPr/>
      <dgm:t>
        <a:bodyPr/>
        <a:lstStyle/>
        <a:p>
          <a:endParaRPr lang="zh-CN" altLang="en-US"/>
        </a:p>
      </dgm:t>
    </dgm:pt>
    <dgm:pt modelId="{DB862495-30C8-42A4-B4D8-B471D195D71F}" type="pres">
      <dgm:prSet presAssocID="{C52768E2-AC9D-484E-9FC9-9E45E43FA4F5}" presName="Name0" presStyleCnt="0">
        <dgm:presLayoutVars>
          <dgm:chPref val="1"/>
          <dgm:dir/>
          <dgm:animOne val="branch"/>
          <dgm:animLvl val="lvl"/>
          <dgm:resizeHandles val="exact"/>
        </dgm:presLayoutVars>
      </dgm:prSet>
      <dgm:spPr/>
      <dgm:t>
        <a:bodyPr/>
        <a:lstStyle/>
        <a:p>
          <a:endParaRPr lang="zh-CN" altLang="en-US"/>
        </a:p>
      </dgm:t>
    </dgm:pt>
    <dgm:pt modelId="{6EC630D8-8B43-42AF-98CD-60F4131F8CBC}" type="pres">
      <dgm:prSet presAssocID="{081ED4DF-752E-4FA1-9E7B-D53AFF1A8090}" presName="root1" presStyleCnt="0"/>
      <dgm:spPr/>
    </dgm:pt>
    <dgm:pt modelId="{89AE8CED-ADB8-4ED1-B486-EC2C19F52AC0}" type="pres">
      <dgm:prSet presAssocID="{081ED4DF-752E-4FA1-9E7B-D53AFF1A8090}" presName="LevelOneTextNode" presStyleLbl="node0" presStyleIdx="0" presStyleCnt="1">
        <dgm:presLayoutVars>
          <dgm:chPref val="3"/>
        </dgm:presLayoutVars>
      </dgm:prSet>
      <dgm:spPr/>
      <dgm:t>
        <a:bodyPr/>
        <a:lstStyle/>
        <a:p>
          <a:endParaRPr lang="zh-CN" altLang="en-US"/>
        </a:p>
      </dgm:t>
    </dgm:pt>
    <dgm:pt modelId="{E958653B-AC17-426E-8151-115B8E35FC45}" type="pres">
      <dgm:prSet presAssocID="{081ED4DF-752E-4FA1-9E7B-D53AFF1A8090}" presName="level2hierChild" presStyleCnt="0"/>
      <dgm:spPr/>
    </dgm:pt>
    <dgm:pt modelId="{BAA5301D-8366-47C8-9922-0F1C33EF179D}" type="pres">
      <dgm:prSet presAssocID="{17EC4F41-8980-4E63-8CF3-24363DCD089C}" presName="conn2-1" presStyleLbl="parChTrans1D2" presStyleIdx="0" presStyleCnt="5"/>
      <dgm:spPr/>
      <dgm:t>
        <a:bodyPr/>
        <a:lstStyle/>
        <a:p>
          <a:endParaRPr lang="zh-CN" altLang="en-US"/>
        </a:p>
      </dgm:t>
    </dgm:pt>
    <dgm:pt modelId="{1A014C62-6029-42E9-8CBE-C6C1A270EE69}" type="pres">
      <dgm:prSet presAssocID="{17EC4F41-8980-4E63-8CF3-24363DCD089C}" presName="connTx" presStyleLbl="parChTrans1D2" presStyleIdx="0" presStyleCnt="5"/>
      <dgm:spPr/>
      <dgm:t>
        <a:bodyPr/>
        <a:lstStyle/>
        <a:p>
          <a:endParaRPr lang="zh-CN" altLang="en-US"/>
        </a:p>
      </dgm:t>
    </dgm:pt>
    <dgm:pt modelId="{2B1A9B13-5BC8-461C-BC23-76301CBDFCEC}" type="pres">
      <dgm:prSet presAssocID="{A1DEF4A3-A5AC-4EB6-9471-98F0E4527C8D}" presName="root2" presStyleCnt="0"/>
      <dgm:spPr/>
    </dgm:pt>
    <dgm:pt modelId="{6A344221-C738-45A2-AB41-D88982983A6C}" type="pres">
      <dgm:prSet presAssocID="{A1DEF4A3-A5AC-4EB6-9471-98F0E4527C8D}" presName="LevelTwoTextNode" presStyleLbl="node2" presStyleIdx="0" presStyleCnt="5">
        <dgm:presLayoutVars>
          <dgm:chPref val="3"/>
        </dgm:presLayoutVars>
      </dgm:prSet>
      <dgm:spPr/>
      <dgm:t>
        <a:bodyPr/>
        <a:lstStyle/>
        <a:p>
          <a:endParaRPr lang="zh-CN" altLang="en-US"/>
        </a:p>
      </dgm:t>
    </dgm:pt>
    <dgm:pt modelId="{9537EE11-9DA1-41BC-9589-06B2B55F4F53}" type="pres">
      <dgm:prSet presAssocID="{A1DEF4A3-A5AC-4EB6-9471-98F0E4527C8D}" presName="level3hierChild" presStyleCnt="0"/>
      <dgm:spPr/>
    </dgm:pt>
    <dgm:pt modelId="{4D7A7C3E-70AA-442B-A3E9-F4C302A5B2C8}" type="pres">
      <dgm:prSet presAssocID="{69820849-5F31-4AF3-8470-AD1C9CCB9A91}" presName="conn2-1" presStyleLbl="parChTrans1D2" presStyleIdx="1" presStyleCnt="5"/>
      <dgm:spPr/>
      <dgm:t>
        <a:bodyPr/>
        <a:lstStyle/>
        <a:p>
          <a:endParaRPr lang="zh-CN" altLang="en-US"/>
        </a:p>
      </dgm:t>
    </dgm:pt>
    <dgm:pt modelId="{6088D2B1-B70D-4724-ABDE-1ECC7FC326CC}" type="pres">
      <dgm:prSet presAssocID="{69820849-5F31-4AF3-8470-AD1C9CCB9A91}" presName="connTx" presStyleLbl="parChTrans1D2" presStyleIdx="1" presStyleCnt="5"/>
      <dgm:spPr/>
      <dgm:t>
        <a:bodyPr/>
        <a:lstStyle/>
        <a:p>
          <a:endParaRPr lang="zh-CN" altLang="en-US"/>
        </a:p>
      </dgm:t>
    </dgm:pt>
    <dgm:pt modelId="{AD362335-E7A7-494E-9A1B-BCC15D861173}" type="pres">
      <dgm:prSet presAssocID="{44748FA7-4EBE-4A2C-BFC2-D2DFAC4B05CC}" presName="root2" presStyleCnt="0"/>
      <dgm:spPr/>
    </dgm:pt>
    <dgm:pt modelId="{9B89F8BB-5487-489A-B249-568912F64C7B}" type="pres">
      <dgm:prSet presAssocID="{44748FA7-4EBE-4A2C-BFC2-D2DFAC4B05CC}" presName="LevelTwoTextNode" presStyleLbl="node2" presStyleIdx="1" presStyleCnt="5">
        <dgm:presLayoutVars>
          <dgm:chPref val="3"/>
        </dgm:presLayoutVars>
      </dgm:prSet>
      <dgm:spPr/>
      <dgm:t>
        <a:bodyPr/>
        <a:lstStyle/>
        <a:p>
          <a:endParaRPr lang="zh-CN" altLang="en-US"/>
        </a:p>
      </dgm:t>
    </dgm:pt>
    <dgm:pt modelId="{1C8A3F24-603D-4CA1-9D81-35FB0A357981}" type="pres">
      <dgm:prSet presAssocID="{44748FA7-4EBE-4A2C-BFC2-D2DFAC4B05CC}" presName="level3hierChild" presStyleCnt="0"/>
      <dgm:spPr/>
    </dgm:pt>
    <dgm:pt modelId="{4F78B45F-A8E3-4311-8885-35B2E0BA16AC}" type="pres">
      <dgm:prSet presAssocID="{A5657F75-A221-414A-9B6F-ED1524BF1036}" presName="conn2-1" presStyleLbl="parChTrans1D2" presStyleIdx="2" presStyleCnt="5"/>
      <dgm:spPr/>
      <dgm:t>
        <a:bodyPr/>
        <a:lstStyle/>
        <a:p>
          <a:endParaRPr lang="zh-CN" altLang="en-US"/>
        </a:p>
      </dgm:t>
    </dgm:pt>
    <dgm:pt modelId="{E053FAB4-7759-4046-9F83-21756C5CCBCE}" type="pres">
      <dgm:prSet presAssocID="{A5657F75-A221-414A-9B6F-ED1524BF1036}" presName="connTx" presStyleLbl="parChTrans1D2" presStyleIdx="2" presStyleCnt="5"/>
      <dgm:spPr/>
      <dgm:t>
        <a:bodyPr/>
        <a:lstStyle/>
        <a:p>
          <a:endParaRPr lang="zh-CN" altLang="en-US"/>
        </a:p>
      </dgm:t>
    </dgm:pt>
    <dgm:pt modelId="{569808AF-4D5E-4208-AF52-275970A5C686}" type="pres">
      <dgm:prSet presAssocID="{F1EF3CE2-A030-4D21-BA5E-689C4F44DBF9}" presName="root2" presStyleCnt="0"/>
      <dgm:spPr/>
    </dgm:pt>
    <dgm:pt modelId="{E8AFA574-08DA-4A97-B947-8862DE5A09FC}" type="pres">
      <dgm:prSet presAssocID="{F1EF3CE2-A030-4D21-BA5E-689C4F44DBF9}" presName="LevelTwoTextNode" presStyleLbl="node2" presStyleIdx="2" presStyleCnt="5">
        <dgm:presLayoutVars>
          <dgm:chPref val="3"/>
        </dgm:presLayoutVars>
      </dgm:prSet>
      <dgm:spPr/>
      <dgm:t>
        <a:bodyPr/>
        <a:lstStyle/>
        <a:p>
          <a:endParaRPr lang="zh-CN" altLang="en-US"/>
        </a:p>
      </dgm:t>
    </dgm:pt>
    <dgm:pt modelId="{18B05985-F5E3-470B-B0D3-B78BB890563F}" type="pres">
      <dgm:prSet presAssocID="{F1EF3CE2-A030-4D21-BA5E-689C4F44DBF9}" presName="level3hierChild" presStyleCnt="0"/>
      <dgm:spPr/>
    </dgm:pt>
    <dgm:pt modelId="{871CCA36-87A9-45FB-A883-48FB475163C9}" type="pres">
      <dgm:prSet presAssocID="{FDDEBFD3-3064-4A48-AD4E-C033C84F17A1}" presName="conn2-1" presStyleLbl="parChTrans1D2" presStyleIdx="3" presStyleCnt="5"/>
      <dgm:spPr/>
      <dgm:t>
        <a:bodyPr/>
        <a:lstStyle/>
        <a:p>
          <a:endParaRPr lang="zh-CN" altLang="en-US"/>
        </a:p>
      </dgm:t>
    </dgm:pt>
    <dgm:pt modelId="{D6627567-A93F-47B1-9712-6D22216E0422}" type="pres">
      <dgm:prSet presAssocID="{FDDEBFD3-3064-4A48-AD4E-C033C84F17A1}" presName="connTx" presStyleLbl="parChTrans1D2" presStyleIdx="3" presStyleCnt="5"/>
      <dgm:spPr/>
      <dgm:t>
        <a:bodyPr/>
        <a:lstStyle/>
        <a:p>
          <a:endParaRPr lang="zh-CN" altLang="en-US"/>
        </a:p>
      </dgm:t>
    </dgm:pt>
    <dgm:pt modelId="{EE51900D-EB3F-455F-B825-0935C6F54758}" type="pres">
      <dgm:prSet presAssocID="{844A7446-A9AB-4D11-9BD3-0B6364968975}" presName="root2" presStyleCnt="0"/>
      <dgm:spPr/>
    </dgm:pt>
    <dgm:pt modelId="{B2C672C2-816B-4875-8A5F-AD8DBAD07BBB}" type="pres">
      <dgm:prSet presAssocID="{844A7446-A9AB-4D11-9BD3-0B6364968975}" presName="LevelTwoTextNode" presStyleLbl="node2" presStyleIdx="3" presStyleCnt="5">
        <dgm:presLayoutVars>
          <dgm:chPref val="3"/>
        </dgm:presLayoutVars>
      </dgm:prSet>
      <dgm:spPr/>
      <dgm:t>
        <a:bodyPr/>
        <a:lstStyle/>
        <a:p>
          <a:endParaRPr lang="zh-CN" altLang="en-US"/>
        </a:p>
      </dgm:t>
    </dgm:pt>
    <dgm:pt modelId="{E4749225-5CB3-43E1-9CCE-C62D970594DA}" type="pres">
      <dgm:prSet presAssocID="{844A7446-A9AB-4D11-9BD3-0B6364968975}" presName="level3hierChild" presStyleCnt="0"/>
      <dgm:spPr/>
    </dgm:pt>
    <dgm:pt modelId="{02574CB1-936B-4BEC-8245-C8C46D8E45D6}" type="pres">
      <dgm:prSet presAssocID="{DC7C6308-51D3-48E0-80B3-BDFC4265F19E}" presName="conn2-1" presStyleLbl="parChTrans1D2" presStyleIdx="4" presStyleCnt="5"/>
      <dgm:spPr/>
      <dgm:t>
        <a:bodyPr/>
        <a:lstStyle/>
        <a:p>
          <a:endParaRPr lang="zh-CN" altLang="en-US"/>
        </a:p>
      </dgm:t>
    </dgm:pt>
    <dgm:pt modelId="{5F098E3E-DBDA-472F-BD80-D7FF58EA2492}" type="pres">
      <dgm:prSet presAssocID="{DC7C6308-51D3-48E0-80B3-BDFC4265F19E}" presName="connTx" presStyleLbl="parChTrans1D2" presStyleIdx="4" presStyleCnt="5"/>
      <dgm:spPr/>
      <dgm:t>
        <a:bodyPr/>
        <a:lstStyle/>
        <a:p>
          <a:endParaRPr lang="zh-CN" altLang="en-US"/>
        </a:p>
      </dgm:t>
    </dgm:pt>
    <dgm:pt modelId="{5444E7E9-DC36-4485-8B9D-49F72AC7B5F8}" type="pres">
      <dgm:prSet presAssocID="{E5029CC0-596A-473D-BBFC-E8DD69EE779C}" presName="root2" presStyleCnt="0"/>
      <dgm:spPr/>
    </dgm:pt>
    <dgm:pt modelId="{0FC1CC81-7218-4B27-853F-1B165E96171C}" type="pres">
      <dgm:prSet presAssocID="{E5029CC0-596A-473D-BBFC-E8DD69EE779C}" presName="LevelTwoTextNode" presStyleLbl="node2" presStyleIdx="4" presStyleCnt="5">
        <dgm:presLayoutVars>
          <dgm:chPref val="3"/>
        </dgm:presLayoutVars>
      </dgm:prSet>
      <dgm:spPr/>
      <dgm:t>
        <a:bodyPr/>
        <a:lstStyle/>
        <a:p>
          <a:endParaRPr lang="zh-CN" altLang="en-US"/>
        </a:p>
      </dgm:t>
    </dgm:pt>
    <dgm:pt modelId="{67E90EFA-AE9F-4BB0-A7BD-E3B72E345BD8}" type="pres">
      <dgm:prSet presAssocID="{E5029CC0-596A-473D-BBFC-E8DD69EE779C}" presName="level3hierChild" presStyleCnt="0"/>
      <dgm:spPr/>
    </dgm:pt>
  </dgm:ptLst>
  <dgm:cxnLst>
    <dgm:cxn modelId="{3285F01E-3F8F-48CA-9179-78DCAF756CB3}" srcId="{081ED4DF-752E-4FA1-9E7B-D53AFF1A8090}" destId="{A1DEF4A3-A5AC-4EB6-9471-98F0E4527C8D}" srcOrd="0" destOrd="0" parTransId="{17EC4F41-8980-4E63-8CF3-24363DCD089C}" sibTransId="{7736ED72-AA1E-4AA3-B3D6-C6F2B9027C19}"/>
    <dgm:cxn modelId="{F2E96193-80DB-4355-8EF0-7167FF788D99}" type="presOf" srcId="{844A7446-A9AB-4D11-9BD3-0B6364968975}" destId="{B2C672C2-816B-4875-8A5F-AD8DBAD07BBB}" srcOrd="0" destOrd="0" presId="urn:microsoft.com/office/officeart/2008/layout/HorizontalMultiLevelHierarchy"/>
    <dgm:cxn modelId="{E3E44CF5-33FE-4D2A-8A8D-1412C966C498}" srcId="{081ED4DF-752E-4FA1-9E7B-D53AFF1A8090}" destId="{844A7446-A9AB-4D11-9BD3-0B6364968975}" srcOrd="3" destOrd="0" parTransId="{FDDEBFD3-3064-4A48-AD4E-C033C84F17A1}" sibTransId="{0B73C181-4745-4103-AF0F-532589658319}"/>
    <dgm:cxn modelId="{AB87120E-17CD-41A8-B188-6147F142FE02}" type="presOf" srcId="{E5029CC0-596A-473D-BBFC-E8DD69EE779C}" destId="{0FC1CC81-7218-4B27-853F-1B165E96171C}" srcOrd="0" destOrd="0" presId="urn:microsoft.com/office/officeart/2008/layout/HorizontalMultiLevelHierarchy"/>
    <dgm:cxn modelId="{C29271F9-D1AC-4B0C-B664-65958AB25057}" type="presOf" srcId="{FDDEBFD3-3064-4A48-AD4E-C033C84F17A1}" destId="{871CCA36-87A9-45FB-A883-48FB475163C9}" srcOrd="0" destOrd="0" presId="urn:microsoft.com/office/officeart/2008/layout/HorizontalMultiLevelHierarchy"/>
    <dgm:cxn modelId="{2AB82859-37B5-48F1-81E2-0D9FFC800D37}" type="presOf" srcId="{A1DEF4A3-A5AC-4EB6-9471-98F0E4527C8D}" destId="{6A344221-C738-45A2-AB41-D88982983A6C}" srcOrd="0" destOrd="0" presId="urn:microsoft.com/office/officeart/2008/layout/HorizontalMultiLevelHierarchy"/>
    <dgm:cxn modelId="{AD89236D-D78D-4B3C-B7C3-FAB5AC63C1B8}" type="presOf" srcId="{081ED4DF-752E-4FA1-9E7B-D53AFF1A8090}" destId="{89AE8CED-ADB8-4ED1-B486-EC2C19F52AC0}" srcOrd="0" destOrd="0" presId="urn:microsoft.com/office/officeart/2008/layout/HorizontalMultiLevelHierarchy"/>
    <dgm:cxn modelId="{D52A8953-3C73-4907-8C78-D8D09CEFFDCB}" type="presOf" srcId="{69820849-5F31-4AF3-8470-AD1C9CCB9A91}" destId="{4D7A7C3E-70AA-442B-A3E9-F4C302A5B2C8}" srcOrd="0" destOrd="0" presId="urn:microsoft.com/office/officeart/2008/layout/HorizontalMultiLevelHierarchy"/>
    <dgm:cxn modelId="{DFD05CA7-EA47-4000-B53D-F4210B30CF5F}" srcId="{C52768E2-AC9D-484E-9FC9-9E45E43FA4F5}" destId="{081ED4DF-752E-4FA1-9E7B-D53AFF1A8090}" srcOrd="0" destOrd="0" parTransId="{0E5DCD16-A900-46A2-B28D-EF740B109F2D}" sibTransId="{E79DC46D-CDAF-4529-B3DF-18E84EC45C5A}"/>
    <dgm:cxn modelId="{501B37DB-FCCE-48EC-945E-902C5841B1A3}" type="presOf" srcId="{FDDEBFD3-3064-4A48-AD4E-C033C84F17A1}" destId="{D6627567-A93F-47B1-9712-6D22216E0422}" srcOrd="1" destOrd="0" presId="urn:microsoft.com/office/officeart/2008/layout/HorizontalMultiLevelHierarchy"/>
    <dgm:cxn modelId="{59E78BFB-D882-44E0-9215-2F01129573F7}" type="presOf" srcId="{F1EF3CE2-A030-4D21-BA5E-689C4F44DBF9}" destId="{E8AFA574-08DA-4A97-B947-8862DE5A09FC}" srcOrd="0" destOrd="0" presId="urn:microsoft.com/office/officeart/2008/layout/HorizontalMultiLevelHierarchy"/>
    <dgm:cxn modelId="{0D7A1204-3A8A-4A4C-839F-BC418AF48B72}" type="presOf" srcId="{17EC4F41-8980-4E63-8CF3-24363DCD089C}" destId="{BAA5301D-8366-47C8-9922-0F1C33EF179D}" srcOrd="0" destOrd="0" presId="urn:microsoft.com/office/officeart/2008/layout/HorizontalMultiLevelHierarchy"/>
    <dgm:cxn modelId="{8359B844-3CEF-4D85-A502-18F2B138430A}" type="presOf" srcId="{A5657F75-A221-414A-9B6F-ED1524BF1036}" destId="{4F78B45F-A8E3-4311-8885-35B2E0BA16AC}" srcOrd="0" destOrd="0" presId="urn:microsoft.com/office/officeart/2008/layout/HorizontalMultiLevelHierarchy"/>
    <dgm:cxn modelId="{735D03B5-2489-45AA-BC2A-07E5687E33F3}" type="presOf" srcId="{17EC4F41-8980-4E63-8CF3-24363DCD089C}" destId="{1A014C62-6029-42E9-8CBE-C6C1A270EE69}" srcOrd="1" destOrd="0" presId="urn:microsoft.com/office/officeart/2008/layout/HorizontalMultiLevelHierarchy"/>
    <dgm:cxn modelId="{27C8691D-F7D1-4841-830B-3CAAE870E097}" srcId="{081ED4DF-752E-4FA1-9E7B-D53AFF1A8090}" destId="{44748FA7-4EBE-4A2C-BFC2-D2DFAC4B05CC}" srcOrd="1" destOrd="0" parTransId="{69820849-5F31-4AF3-8470-AD1C9CCB9A91}" sibTransId="{882C4E69-5AD5-4B99-9F7D-56089227FB01}"/>
    <dgm:cxn modelId="{554FE58C-DA46-4944-BC22-A92472592528}" type="presOf" srcId="{A5657F75-A221-414A-9B6F-ED1524BF1036}" destId="{E053FAB4-7759-4046-9F83-21756C5CCBCE}" srcOrd="1" destOrd="0" presId="urn:microsoft.com/office/officeart/2008/layout/HorizontalMultiLevelHierarchy"/>
    <dgm:cxn modelId="{2BB22694-F555-425C-B0EC-037048DD7B6E}" type="presOf" srcId="{DC7C6308-51D3-48E0-80B3-BDFC4265F19E}" destId="{02574CB1-936B-4BEC-8245-C8C46D8E45D6}" srcOrd="0" destOrd="0" presId="urn:microsoft.com/office/officeart/2008/layout/HorizontalMultiLevelHierarchy"/>
    <dgm:cxn modelId="{4DF20E16-C0D6-4C5C-8A04-B3691D73E65D}" type="presOf" srcId="{DC7C6308-51D3-48E0-80B3-BDFC4265F19E}" destId="{5F098E3E-DBDA-472F-BD80-D7FF58EA2492}" srcOrd="1" destOrd="0" presId="urn:microsoft.com/office/officeart/2008/layout/HorizontalMultiLevelHierarchy"/>
    <dgm:cxn modelId="{7BA76113-98E6-4BA9-B6E1-59C5CD6A8DCD}" type="presOf" srcId="{69820849-5F31-4AF3-8470-AD1C9CCB9A91}" destId="{6088D2B1-B70D-4724-ABDE-1ECC7FC326CC}" srcOrd="1" destOrd="0" presId="urn:microsoft.com/office/officeart/2008/layout/HorizontalMultiLevelHierarchy"/>
    <dgm:cxn modelId="{BCC76ABC-942A-4051-8571-FD031DAFCE4D}" type="presOf" srcId="{C52768E2-AC9D-484E-9FC9-9E45E43FA4F5}" destId="{DB862495-30C8-42A4-B4D8-B471D195D71F}" srcOrd="0" destOrd="0" presId="urn:microsoft.com/office/officeart/2008/layout/HorizontalMultiLevelHierarchy"/>
    <dgm:cxn modelId="{A64292D0-AD64-4A4A-B42D-37B3E5C910BA}" srcId="{081ED4DF-752E-4FA1-9E7B-D53AFF1A8090}" destId="{F1EF3CE2-A030-4D21-BA5E-689C4F44DBF9}" srcOrd="2" destOrd="0" parTransId="{A5657F75-A221-414A-9B6F-ED1524BF1036}" sibTransId="{94EE5DB9-A1AB-4C62-8DD0-79AE0C1F22B4}"/>
    <dgm:cxn modelId="{81AC3154-FD53-4A72-A2A6-E19B2EC3F399}" srcId="{081ED4DF-752E-4FA1-9E7B-D53AFF1A8090}" destId="{E5029CC0-596A-473D-BBFC-E8DD69EE779C}" srcOrd="4" destOrd="0" parTransId="{DC7C6308-51D3-48E0-80B3-BDFC4265F19E}" sibTransId="{2C4B7DBD-46D3-400D-B766-77311F2DB7B9}"/>
    <dgm:cxn modelId="{012CCA78-4AEA-4CA7-A6D5-7ADD258D1978}" type="presOf" srcId="{44748FA7-4EBE-4A2C-BFC2-D2DFAC4B05CC}" destId="{9B89F8BB-5487-489A-B249-568912F64C7B}" srcOrd="0" destOrd="0" presId="urn:microsoft.com/office/officeart/2008/layout/HorizontalMultiLevelHierarchy"/>
    <dgm:cxn modelId="{EB0B8CF6-B561-4D09-8368-AACAAA2C228B}" type="presParOf" srcId="{DB862495-30C8-42A4-B4D8-B471D195D71F}" destId="{6EC630D8-8B43-42AF-98CD-60F4131F8CBC}" srcOrd="0" destOrd="0" presId="urn:microsoft.com/office/officeart/2008/layout/HorizontalMultiLevelHierarchy"/>
    <dgm:cxn modelId="{B061A769-8608-4CD2-87A1-AFF41585CFA0}" type="presParOf" srcId="{6EC630D8-8B43-42AF-98CD-60F4131F8CBC}" destId="{89AE8CED-ADB8-4ED1-B486-EC2C19F52AC0}" srcOrd="0" destOrd="0" presId="urn:microsoft.com/office/officeart/2008/layout/HorizontalMultiLevelHierarchy"/>
    <dgm:cxn modelId="{430D5F3F-70A1-4B84-BEEA-5E042500AFE5}" type="presParOf" srcId="{6EC630D8-8B43-42AF-98CD-60F4131F8CBC}" destId="{E958653B-AC17-426E-8151-115B8E35FC45}" srcOrd="1" destOrd="0" presId="urn:microsoft.com/office/officeart/2008/layout/HorizontalMultiLevelHierarchy"/>
    <dgm:cxn modelId="{19E324AA-0FA2-4471-85AB-A9B1FA2CC26F}" type="presParOf" srcId="{E958653B-AC17-426E-8151-115B8E35FC45}" destId="{BAA5301D-8366-47C8-9922-0F1C33EF179D}" srcOrd="0" destOrd="0" presId="urn:microsoft.com/office/officeart/2008/layout/HorizontalMultiLevelHierarchy"/>
    <dgm:cxn modelId="{98975745-AF8B-48EA-B79D-EF31B15727B1}" type="presParOf" srcId="{BAA5301D-8366-47C8-9922-0F1C33EF179D}" destId="{1A014C62-6029-42E9-8CBE-C6C1A270EE69}" srcOrd="0" destOrd="0" presId="urn:microsoft.com/office/officeart/2008/layout/HorizontalMultiLevelHierarchy"/>
    <dgm:cxn modelId="{395C3F51-BD66-4A1A-88C3-8909F2C5F3B4}" type="presParOf" srcId="{E958653B-AC17-426E-8151-115B8E35FC45}" destId="{2B1A9B13-5BC8-461C-BC23-76301CBDFCEC}" srcOrd="1" destOrd="0" presId="urn:microsoft.com/office/officeart/2008/layout/HorizontalMultiLevelHierarchy"/>
    <dgm:cxn modelId="{CDF0F08A-229E-4CC1-895C-6FE1C98BDC0E}" type="presParOf" srcId="{2B1A9B13-5BC8-461C-BC23-76301CBDFCEC}" destId="{6A344221-C738-45A2-AB41-D88982983A6C}" srcOrd="0" destOrd="0" presId="urn:microsoft.com/office/officeart/2008/layout/HorizontalMultiLevelHierarchy"/>
    <dgm:cxn modelId="{05BA65E9-1CAF-4AF3-BC87-42BA195F7D64}" type="presParOf" srcId="{2B1A9B13-5BC8-461C-BC23-76301CBDFCEC}" destId="{9537EE11-9DA1-41BC-9589-06B2B55F4F53}" srcOrd="1" destOrd="0" presId="urn:microsoft.com/office/officeart/2008/layout/HorizontalMultiLevelHierarchy"/>
    <dgm:cxn modelId="{4B5C213C-630A-4662-9A95-5CABA89F72AE}" type="presParOf" srcId="{E958653B-AC17-426E-8151-115B8E35FC45}" destId="{4D7A7C3E-70AA-442B-A3E9-F4C302A5B2C8}" srcOrd="2" destOrd="0" presId="urn:microsoft.com/office/officeart/2008/layout/HorizontalMultiLevelHierarchy"/>
    <dgm:cxn modelId="{54D5F23D-0E07-46AE-9062-1E7DBBFFB883}" type="presParOf" srcId="{4D7A7C3E-70AA-442B-A3E9-F4C302A5B2C8}" destId="{6088D2B1-B70D-4724-ABDE-1ECC7FC326CC}" srcOrd="0" destOrd="0" presId="urn:microsoft.com/office/officeart/2008/layout/HorizontalMultiLevelHierarchy"/>
    <dgm:cxn modelId="{51DD3D72-5668-45E2-8D0C-FAA0CC0D41E2}" type="presParOf" srcId="{E958653B-AC17-426E-8151-115B8E35FC45}" destId="{AD362335-E7A7-494E-9A1B-BCC15D861173}" srcOrd="3" destOrd="0" presId="urn:microsoft.com/office/officeart/2008/layout/HorizontalMultiLevelHierarchy"/>
    <dgm:cxn modelId="{DF26B863-1789-4088-8C67-D18CB6639608}" type="presParOf" srcId="{AD362335-E7A7-494E-9A1B-BCC15D861173}" destId="{9B89F8BB-5487-489A-B249-568912F64C7B}" srcOrd="0" destOrd="0" presId="urn:microsoft.com/office/officeart/2008/layout/HorizontalMultiLevelHierarchy"/>
    <dgm:cxn modelId="{B66331E0-D81C-44B5-AD44-7B78EB68D746}" type="presParOf" srcId="{AD362335-E7A7-494E-9A1B-BCC15D861173}" destId="{1C8A3F24-603D-4CA1-9D81-35FB0A357981}" srcOrd="1" destOrd="0" presId="urn:microsoft.com/office/officeart/2008/layout/HorizontalMultiLevelHierarchy"/>
    <dgm:cxn modelId="{A86AC7F9-D963-40B7-917C-FCA625C9C2DD}" type="presParOf" srcId="{E958653B-AC17-426E-8151-115B8E35FC45}" destId="{4F78B45F-A8E3-4311-8885-35B2E0BA16AC}" srcOrd="4" destOrd="0" presId="urn:microsoft.com/office/officeart/2008/layout/HorizontalMultiLevelHierarchy"/>
    <dgm:cxn modelId="{63779DC1-A9D1-4EA4-82C6-8F9F18B6B4D1}" type="presParOf" srcId="{4F78B45F-A8E3-4311-8885-35B2E0BA16AC}" destId="{E053FAB4-7759-4046-9F83-21756C5CCBCE}" srcOrd="0" destOrd="0" presId="urn:microsoft.com/office/officeart/2008/layout/HorizontalMultiLevelHierarchy"/>
    <dgm:cxn modelId="{5ED68112-EF30-4441-99D8-3B83A7735846}" type="presParOf" srcId="{E958653B-AC17-426E-8151-115B8E35FC45}" destId="{569808AF-4D5E-4208-AF52-275970A5C686}" srcOrd="5" destOrd="0" presId="urn:microsoft.com/office/officeart/2008/layout/HorizontalMultiLevelHierarchy"/>
    <dgm:cxn modelId="{BE1A0125-A566-45B7-9571-718010DC8238}" type="presParOf" srcId="{569808AF-4D5E-4208-AF52-275970A5C686}" destId="{E8AFA574-08DA-4A97-B947-8862DE5A09FC}" srcOrd="0" destOrd="0" presId="urn:microsoft.com/office/officeart/2008/layout/HorizontalMultiLevelHierarchy"/>
    <dgm:cxn modelId="{BF7DFBAB-8908-4810-8EA9-F75B10C21CE5}" type="presParOf" srcId="{569808AF-4D5E-4208-AF52-275970A5C686}" destId="{18B05985-F5E3-470B-B0D3-B78BB890563F}" srcOrd="1" destOrd="0" presId="urn:microsoft.com/office/officeart/2008/layout/HorizontalMultiLevelHierarchy"/>
    <dgm:cxn modelId="{73281DA5-5606-418B-B6DF-62FFBA61E812}" type="presParOf" srcId="{E958653B-AC17-426E-8151-115B8E35FC45}" destId="{871CCA36-87A9-45FB-A883-48FB475163C9}" srcOrd="6" destOrd="0" presId="urn:microsoft.com/office/officeart/2008/layout/HorizontalMultiLevelHierarchy"/>
    <dgm:cxn modelId="{37729DF7-6F0A-47A7-8675-3EE457B1A2DC}" type="presParOf" srcId="{871CCA36-87A9-45FB-A883-48FB475163C9}" destId="{D6627567-A93F-47B1-9712-6D22216E0422}" srcOrd="0" destOrd="0" presId="urn:microsoft.com/office/officeart/2008/layout/HorizontalMultiLevelHierarchy"/>
    <dgm:cxn modelId="{D9995BA1-8BCF-41B8-921C-DC412B0BE036}" type="presParOf" srcId="{E958653B-AC17-426E-8151-115B8E35FC45}" destId="{EE51900D-EB3F-455F-B825-0935C6F54758}" srcOrd="7" destOrd="0" presId="urn:microsoft.com/office/officeart/2008/layout/HorizontalMultiLevelHierarchy"/>
    <dgm:cxn modelId="{3FC29BA7-1C5A-49E7-B0E3-98EF567020B2}" type="presParOf" srcId="{EE51900D-EB3F-455F-B825-0935C6F54758}" destId="{B2C672C2-816B-4875-8A5F-AD8DBAD07BBB}" srcOrd="0" destOrd="0" presId="urn:microsoft.com/office/officeart/2008/layout/HorizontalMultiLevelHierarchy"/>
    <dgm:cxn modelId="{3AA00429-1256-491D-887A-6CB26AD0799D}" type="presParOf" srcId="{EE51900D-EB3F-455F-B825-0935C6F54758}" destId="{E4749225-5CB3-43E1-9CCE-C62D970594DA}" srcOrd="1" destOrd="0" presId="urn:microsoft.com/office/officeart/2008/layout/HorizontalMultiLevelHierarchy"/>
    <dgm:cxn modelId="{3A55EA08-545D-4CFD-92DC-8F5D2746FF2D}" type="presParOf" srcId="{E958653B-AC17-426E-8151-115B8E35FC45}" destId="{02574CB1-936B-4BEC-8245-C8C46D8E45D6}" srcOrd="8" destOrd="0" presId="urn:microsoft.com/office/officeart/2008/layout/HorizontalMultiLevelHierarchy"/>
    <dgm:cxn modelId="{D54CBBAA-3000-4781-9B39-10B3F2DA22A2}" type="presParOf" srcId="{02574CB1-936B-4BEC-8245-C8C46D8E45D6}" destId="{5F098E3E-DBDA-472F-BD80-D7FF58EA2492}" srcOrd="0" destOrd="0" presId="urn:microsoft.com/office/officeart/2008/layout/HorizontalMultiLevelHierarchy"/>
    <dgm:cxn modelId="{1B315BFF-E1D0-42F4-AF72-E0C8537EF024}" type="presParOf" srcId="{E958653B-AC17-426E-8151-115B8E35FC45}" destId="{5444E7E9-DC36-4485-8B9D-49F72AC7B5F8}" srcOrd="9" destOrd="0" presId="urn:microsoft.com/office/officeart/2008/layout/HorizontalMultiLevelHierarchy"/>
    <dgm:cxn modelId="{2930FF79-2AB6-429C-8C69-A7508C72A150}" type="presParOf" srcId="{5444E7E9-DC36-4485-8B9D-49F72AC7B5F8}" destId="{0FC1CC81-7218-4B27-853F-1B165E96171C}" srcOrd="0" destOrd="0" presId="urn:microsoft.com/office/officeart/2008/layout/HorizontalMultiLevelHierarchy"/>
    <dgm:cxn modelId="{4440A66E-56A7-4AF9-8300-F4C87723F1CA}" type="presParOf" srcId="{5444E7E9-DC36-4485-8B9D-49F72AC7B5F8}" destId="{67E90EFA-AE9F-4BB0-A7BD-E3B72E345BD8}"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40D5AC-B0F4-4FC1-9E17-AA05C9788735}"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zh-CN" altLang="en-US"/>
        </a:p>
      </dgm:t>
    </dgm:pt>
    <dgm:pt modelId="{170E1239-C90E-4C50-81E2-59FA3AF84A99}">
      <dgm:prSet phldrT="[文本]"/>
      <dgm:spPr>
        <a:xfrm>
          <a:off x="1362918" y="510357"/>
          <a:ext cx="1490563" cy="745281"/>
        </a:xfrm>
        <a:solidFill>
          <a:srgbClr val="4A66AC">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zh-CN" altLang="en-US" dirty="0" smtClean="0">
              <a:solidFill>
                <a:sysClr val="window" lastClr="FFFFFF"/>
              </a:solidFill>
              <a:latin typeface="Huawei Sans" panose="020C0503030203020204" pitchFamily="34" charset="0"/>
              <a:ea typeface="方正兰亭黑简体" panose="02000000000000000000" pitchFamily="2" charset="-122"/>
              <a:cs typeface="+mn-cs"/>
              <a:sym typeface="Huawei Sans" panose="020C0503030203020204" pitchFamily="34" charset="0"/>
            </a:rPr>
            <a:t>增</a:t>
          </a:r>
          <a:endParaRPr lang="zh-CN" altLang="en-US" dirty="0">
            <a:solidFill>
              <a:sysClr val="window" lastClr="FFFFFF"/>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dgm:t>
    </dgm:pt>
    <dgm:pt modelId="{7AAC83AC-8FCB-4413-AB86-5C80F3DB9DB8}" type="parTrans" cxnId="{FE0D15F0-E690-4FE7-8353-2F097A4FE443}">
      <dgm:prSet/>
      <dgm:spPr/>
      <dgm:t>
        <a:bodyPr/>
        <a:lstStyle/>
        <a:p>
          <a:endParaRPr lang="zh-CN" altLang="en-US">
            <a:latin typeface="华文细黑" panose="02010600040101010101" pitchFamily="2" charset="-122"/>
            <a:ea typeface="华文细黑" panose="02010600040101010101" pitchFamily="2" charset="-122"/>
          </a:endParaRPr>
        </a:p>
      </dgm:t>
    </dgm:pt>
    <dgm:pt modelId="{6A309475-6F7E-4382-8CB3-005D024EBB8D}" type="sibTrans" cxnId="{FE0D15F0-E690-4FE7-8353-2F097A4FE443}">
      <dgm:prSet/>
      <dgm:spPr>
        <a:xfrm>
          <a:off x="428758" y="493372"/>
          <a:ext cx="3358882" cy="3358882"/>
        </a:xfrm>
        <a:solidFill>
          <a:srgbClr val="4A66AC">
            <a:tint val="40000"/>
            <a:hueOff val="0"/>
            <a:satOff val="0"/>
            <a:lumOff val="0"/>
            <a:alphaOff val="0"/>
          </a:srgbClr>
        </a:solidFill>
        <a:ln>
          <a:noFill/>
        </a:ln>
        <a:effectLst/>
      </dgm:spPr>
      <dgm:t>
        <a:bodyPr/>
        <a:lstStyle/>
        <a:p>
          <a:endParaRPr lang="zh-CN" altLang="en-US">
            <a:latin typeface="华文细黑" panose="02010600040101010101" pitchFamily="2" charset="-122"/>
            <a:ea typeface="华文细黑" panose="02010600040101010101" pitchFamily="2" charset="-122"/>
          </a:endParaRPr>
        </a:p>
      </dgm:t>
    </dgm:pt>
    <dgm:pt modelId="{3491C512-9AD5-4787-89A6-01166A7507F3}">
      <dgm:prSet phldrT="[文本]"/>
      <dgm:spPr>
        <a:xfrm>
          <a:off x="2725173" y="1500093"/>
          <a:ext cx="1490563" cy="745281"/>
        </a:xfrm>
        <a:solidFill>
          <a:srgbClr val="4A66AC">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zh-CN" altLang="en-US" dirty="0" smtClean="0">
              <a:solidFill>
                <a:sysClr val="window" lastClr="FFFFFF"/>
              </a:solidFill>
              <a:latin typeface="Huawei Sans" panose="020C0503030203020204" pitchFamily="34" charset="0"/>
              <a:ea typeface="方正兰亭黑简体" panose="02000000000000000000" pitchFamily="2" charset="-122"/>
              <a:cs typeface="+mn-cs"/>
              <a:sym typeface="Huawei Sans" panose="020C0503030203020204" pitchFamily="34" charset="0"/>
            </a:rPr>
            <a:t>查</a:t>
          </a:r>
          <a:endParaRPr lang="zh-CN" altLang="en-US" dirty="0">
            <a:solidFill>
              <a:sysClr val="window" lastClr="FFFFFF"/>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dgm:t>
    </dgm:pt>
    <dgm:pt modelId="{74A5330B-BC49-4F86-957E-D70495B570C8}" type="parTrans" cxnId="{7E9A87AE-A696-4AA0-8A76-5275BE4AE0E2}">
      <dgm:prSet/>
      <dgm:spPr/>
      <dgm:t>
        <a:bodyPr/>
        <a:lstStyle/>
        <a:p>
          <a:endParaRPr lang="zh-CN" altLang="en-US">
            <a:latin typeface="华文细黑" panose="02010600040101010101" pitchFamily="2" charset="-122"/>
            <a:ea typeface="华文细黑" panose="02010600040101010101" pitchFamily="2" charset="-122"/>
          </a:endParaRPr>
        </a:p>
      </dgm:t>
    </dgm:pt>
    <dgm:pt modelId="{427C8D01-3D4D-499B-AD0A-62D85225CE2A}" type="sibTrans" cxnId="{7E9A87AE-A696-4AA0-8A76-5275BE4AE0E2}">
      <dgm:prSet/>
      <dgm:spPr/>
      <dgm:t>
        <a:bodyPr/>
        <a:lstStyle/>
        <a:p>
          <a:endParaRPr lang="zh-CN" altLang="en-US">
            <a:latin typeface="华文细黑" panose="02010600040101010101" pitchFamily="2" charset="-122"/>
            <a:ea typeface="华文细黑" panose="02010600040101010101" pitchFamily="2" charset="-122"/>
          </a:endParaRPr>
        </a:p>
      </dgm:t>
    </dgm:pt>
    <dgm:pt modelId="{241680C6-BCC6-4C66-BDEC-C2DCD1ECC73E}">
      <dgm:prSet phldrT="[文本]"/>
      <dgm:spPr>
        <a:xfrm>
          <a:off x="2204838" y="3101519"/>
          <a:ext cx="1490563" cy="745281"/>
        </a:xfrm>
        <a:solidFill>
          <a:srgbClr val="4A66AC">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zh-CN" altLang="en-US" dirty="0" smtClean="0">
              <a:solidFill>
                <a:sysClr val="window" lastClr="FFFFFF"/>
              </a:solidFill>
              <a:latin typeface="Huawei Sans" panose="020C0503030203020204" pitchFamily="34" charset="0"/>
              <a:ea typeface="方正兰亭黑简体" panose="02000000000000000000" pitchFamily="2" charset="-122"/>
              <a:cs typeface="+mn-cs"/>
              <a:sym typeface="Huawei Sans" panose="020C0503030203020204" pitchFamily="34" charset="0"/>
            </a:rPr>
            <a:t>改</a:t>
          </a:r>
          <a:endParaRPr lang="zh-CN" altLang="en-US" dirty="0">
            <a:solidFill>
              <a:sysClr val="window" lastClr="FFFFFF"/>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dgm:t>
    </dgm:pt>
    <dgm:pt modelId="{95AF85CB-741B-43A4-9507-6ED3E3854B7F}" type="parTrans" cxnId="{70562409-D0BD-47AB-9935-C442CFFBC4A7}">
      <dgm:prSet/>
      <dgm:spPr/>
      <dgm:t>
        <a:bodyPr/>
        <a:lstStyle/>
        <a:p>
          <a:endParaRPr lang="zh-CN" altLang="en-US">
            <a:latin typeface="华文细黑" panose="02010600040101010101" pitchFamily="2" charset="-122"/>
            <a:ea typeface="华文细黑" panose="02010600040101010101" pitchFamily="2" charset="-122"/>
          </a:endParaRPr>
        </a:p>
      </dgm:t>
    </dgm:pt>
    <dgm:pt modelId="{7EAA21B3-85AF-4300-9CAD-9CF8D2E3865B}" type="sibTrans" cxnId="{70562409-D0BD-47AB-9935-C442CFFBC4A7}">
      <dgm:prSet/>
      <dgm:spPr/>
      <dgm:t>
        <a:bodyPr/>
        <a:lstStyle/>
        <a:p>
          <a:endParaRPr lang="zh-CN" altLang="en-US">
            <a:latin typeface="华文细黑" panose="02010600040101010101" pitchFamily="2" charset="-122"/>
            <a:ea typeface="华文细黑" panose="02010600040101010101" pitchFamily="2" charset="-122"/>
          </a:endParaRPr>
        </a:p>
      </dgm:t>
    </dgm:pt>
    <dgm:pt modelId="{B5D780DC-F0DD-4EB7-B420-03C74E1EE12B}">
      <dgm:prSet phldrT="[文本]"/>
      <dgm:spPr>
        <a:xfrm>
          <a:off x="520998" y="3101519"/>
          <a:ext cx="1490563" cy="745281"/>
        </a:xfrm>
        <a:solidFill>
          <a:srgbClr val="4A66AC">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zh-CN" altLang="en-US" dirty="0" smtClean="0">
              <a:solidFill>
                <a:sysClr val="window" lastClr="FFFFFF"/>
              </a:solidFill>
              <a:latin typeface="Huawei Sans" panose="020C0503030203020204" pitchFamily="34" charset="0"/>
              <a:ea typeface="方正兰亭黑简体" panose="02000000000000000000" pitchFamily="2" charset="-122"/>
              <a:cs typeface="+mn-cs"/>
              <a:sym typeface="Huawei Sans" panose="020C0503030203020204" pitchFamily="34" charset="0"/>
            </a:rPr>
            <a:t>重启</a:t>
          </a:r>
          <a:endParaRPr lang="zh-CN" altLang="en-US" dirty="0">
            <a:solidFill>
              <a:sysClr val="window" lastClr="FFFFFF"/>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dgm:t>
    </dgm:pt>
    <dgm:pt modelId="{BB6FB6AA-183A-4C46-845B-0744E0EDEC81}" type="parTrans" cxnId="{4E119669-5CC7-47A9-8DB9-B15633FC8732}">
      <dgm:prSet/>
      <dgm:spPr/>
      <dgm:t>
        <a:bodyPr/>
        <a:lstStyle/>
        <a:p>
          <a:endParaRPr lang="zh-CN" altLang="en-US">
            <a:latin typeface="华文细黑" panose="02010600040101010101" pitchFamily="2" charset="-122"/>
            <a:ea typeface="华文细黑" panose="02010600040101010101" pitchFamily="2" charset="-122"/>
          </a:endParaRPr>
        </a:p>
      </dgm:t>
    </dgm:pt>
    <dgm:pt modelId="{D3789305-95A4-45A7-BE1F-61D2EEED0E19}" type="sibTrans" cxnId="{4E119669-5CC7-47A9-8DB9-B15633FC8732}">
      <dgm:prSet/>
      <dgm:spPr/>
      <dgm:t>
        <a:bodyPr/>
        <a:lstStyle/>
        <a:p>
          <a:endParaRPr lang="zh-CN" altLang="en-US">
            <a:latin typeface="华文细黑" panose="02010600040101010101" pitchFamily="2" charset="-122"/>
            <a:ea typeface="华文细黑" panose="02010600040101010101" pitchFamily="2" charset="-122"/>
          </a:endParaRPr>
        </a:p>
      </dgm:t>
    </dgm:pt>
    <dgm:pt modelId="{0C6C2BEE-AAE2-4428-B144-956DA73EC042}">
      <dgm:prSet phldrT="[文本]"/>
      <dgm:spPr>
        <a:xfrm>
          <a:off x="663" y="1500093"/>
          <a:ext cx="1490563" cy="745281"/>
        </a:xfrm>
        <a:solidFill>
          <a:srgbClr val="4A66AC">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zh-CN" altLang="en-US" dirty="0" smtClean="0">
              <a:solidFill>
                <a:sysClr val="window" lastClr="FFFFFF"/>
              </a:solidFill>
              <a:latin typeface="Huawei Sans" panose="020C0503030203020204" pitchFamily="34" charset="0"/>
              <a:ea typeface="方正兰亭黑简体" panose="02000000000000000000" pitchFamily="2" charset="-122"/>
              <a:cs typeface="+mn-cs"/>
              <a:sym typeface="Huawei Sans" panose="020C0503030203020204" pitchFamily="34" charset="0"/>
            </a:rPr>
            <a:t>删</a:t>
          </a:r>
          <a:endParaRPr lang="zh-CN" altLang="en-US" dirty="0">
            <a:solidFill>
              <a:sysClr val="window" lastClr="FFFFFF"/>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dgm:t>
    </dgm:pt>
    <dgm:pt modelId="{31AD56B3-DCA9-4CC3-9727-244D16DA78EA}" type="parTrans" cxnId="{BC979440-CDD0-4362-B75C-35436FEE5FBB}">
      <dgm:prSet/>
      <dgm:spPr/>
      <dgm:t>
        <a:bodyPr/>
        <a:lstStyle/>
        <a:p>
          <a:endParaRPr lang="zh-CN" altLang="en-US">
            <a:latin typeface="华文细黑" panose="02010600040101010101" pitchFamily="2" charset="-122"/>
            <a:ea typeface="华文细黑" panose="02010600040101010101" pitchFamily="2" charset="-122"/>
          </a:endParaRPr>
        </a:p>
      </dgm:t>
    </dgm:pt>
    <dgm:pt modelId="{9DE29378-C45F-48D3-B6E8-D576E49A1F85}" type="sibTrans" cxnId="{BC979440-CDD0-4362-B75C-35436FEE5FBB}">
      <dgm:prSet/>
      <dgm:spPr/>
      <dgm:t>
        <a:bodyPr/>
        <a:lstStyle/>
        <a:p>
          <a:endParaRPr lang="zh-CN" altLang="en-US">
            <a:latin typeface="华文细黑" panose="02010600040101010101" pitchFamily="2" charset="-122"/>
            <a:ea typeface="华文细黑" panose="02010600040101010101" pitchFamily="2" charset="-122"/>
          </a:endParaRPr>
        </a:p>
      </dgm:t>
    </dgm:pt>
    <dgm:pt modelId="{8E4C2D8A-2B89-4DD2-9EBE-436C77B9A8A3}" type="pres">
      <dgm:prSet presAssocID="{E540D5AC-B0F4-4FC1-9E17-AA05C9788735}" presName="Name0" presStyleCnt="0">
        <dgm:presLayoutVars>
          <dgm:dir/>
          <dgm:resizeHandles val="exact"/>
        </dgm:presLayoutVars>
      </dgm:prSet>
      <dgm:spPr/>
      <dgm:t>
        <a:bodyPr/>
        <a:lstStyle/>
        <a:p>
          <a:endParaRPr lang="zh-CN" altLang="en-US"/>
        </a:p>
      </dgm:t>
    </dgm:pt>
    <dgm:pt modelId="{B2FBCA1F-2E88-4C5A-B207-D3B776F0FB4E}" type="pres">
      <dgm:prSet presAssocID="{E540D5AC-B0F4-4FC1-9E17-AA05C9788735}" presName="cycle" presStyleCnt="0"/>
      <dgm:spPr/>
    </dgm:pt>
    <dgm:pt modelId="{FF2C1CE0-3517-4A2E-AACB-CE928F32A06B}" type="pres">
      <dgm:prSet presAssocID="{170E1239-C90E-4C50-81E2-59FA3AF84A99}" presName="nodeFirstNode" presStyleLbl="node1" presStyleIdx="0" presStyleCnt="5">
        <dgm:presLayoutVars>
          <dgm:bulletEnabled val="1"/>
        </dgm:presLayoutVars>
      </dgm:prSet>
      <dgm:spPr>
        <a:prstGeom prst="roundRect">
          <a:avLst/>
        </a:prstGeom>
      </dgm:spPr>
      <dgm:t>
        <a:bodyPr/>
        <a:lstStyle/>
        <a:p>
          <a:endParaRPr lang="zh-CN" altLang="en-US"/>
        </a:p>
      </dgm:t>
    </dgm:pt>
    <dgm:pt modelId="{25B7AD1C-39BF-4EDC-963D-3D18BA6D20CB}" type="pres">
      <dgm:prSet presAssocID="{6A309475-6F7E-4382-8CB3-005D024EBB8D}" presName="sibTransFirstNode" presStyleLbl="bgShp" presStyleIdx="0" presStyleCnt="1"/>
      <dgm:spPr>
        <a:prstGeom prst="circularArrow">
          <a:avLst>
            <a:gd name="adj1" fmla="val 5544"/>
            <a:gd name="adj2" fmla="val 330680"/>
            <a:gd name="adj3" fmla="val 13896116"/>
            <a:gd name="adj4" fmla="val 17313243"/>
            <a:gd name="adj5" fmla="val 5757"/>
          </a:avLst>
        </a:prstGeom>
      </dgm:spPr>
      <dgm:t>
        <a:bodyPr/>
        <a:lstStyle/>
        <a:p>
          <a:endParaRPr lang="zh-CN" altLang="en-US"/>
        </a:p>
      </dgm:t>
    </dgm:pt>
    <dgm:pt modelId="{58F7E0A2-141B-42C6-9A5B-30D94D7556CC}" type="pres">
      <dgm:prSet presAssocID="{3491C512-9AD5-4787-89A6-01166A7507F3}" presName="nodeFollowingNodes" presStyleLbl="node1" presStyleIdx="1" presStyleCnt="5">
        <dgm:presLayoutVars>
          <dgm:bulletEnabled val="1"/>
        </dgm:presLayoutVars>
      </dgm:prSet>
      <dgm:spPr>
        <a:prstGeom prst="roundRect">
          <a:avLst/>
        </a:prstGeom>
      </dgm:spPr>
      <dgm:t>
        <a:bodyPr/>
        <a:lstStyle/>
        <a:p>
          <a:endParaRPr lang="zh-CN" altLang="en-US"/>
        </a:p>
      </dgm:t>
    </dgm:pt>
    <dgm:pt modelId="{3CD4CF35-ED4F-4525-B3CD-D43678FF5F45}" type="pres">
      <dgm:prSet presAssocID="{241680C6-BCC6-4C66-BDEC-C2DCD1ECC73E}" presName="nodeFollowingNodes" presStyleLbl="node1" presStyleIdx="2" presStyleCnt="5">
        <dgm:presLayoutVars>
          <dgm:bulletEnabled val="1"/>
        </dgm:presLayoutVars>
      </dgm:prSet>
      <dgm:spPr>
        <a:prstGeom prst="roundRect">
          <a:avLst/>
        </a:prstGeom>
      </dgm:spPr>
      <dgm:t>
        <a:bodyPr/>
        <a:lstStyle/>
        <a:p>
          <a:endParaRPr lang="zh-CN" altLang="en-US"/>
        </a:p>
      </dgm:t>
    </dgm:pt>
    <dgm:pt modelId="{4F5850BA-EB32-42D7-B1FD-B6CA379EC134}" type="pres">
      <dgm:prSet presAssocID="{B5D780DC-F0DD-4EB7-B420-03C74E1EE12B}" presName="nodeFollowingNodes" presStyleLbl="node1" presStyleIdx="3" presStyleCnt="5">
        <dgm:presLayoutVars>
          <dgm:bulletEnabled val="1"/>
        </dgm:presLayoutVars>
      </dgm:prSet>
      <dgm:spPr>
        <a:prstGeom prst="roundRect">
          <a:avLst/>
        </a:prstGeom>
      </dgm:spPr>
      <dgm:t>
        <a:bodyPr/>
        <a:lstStyle/>
        <a:p>
          <a:endParaRPr lang="zh-CN" altLang="en-US"/>
        </a:p>
      </dgm:t>
    </dgm:pt>
    <dgm:pt modelId="{F391E313-35E3-4DCC-B837-9A68476ECC1E}" type="pres">
      <dgm:prSet presAssocID="{0C6C2BEE-AAE2-4428-B144-956DA73EC042}" presName="nodeFollowingNodes" presStyleLbl="node1" presStyleIdx="4" presStyleCnt="5">
        <dgm:presLayoutVars>
          <dgm:bulletEnabled val="1"/>
        </dgm:presLayoutVars>
      </dgm:prSet>
      <dgm:spPr>
        <a:prstGeom prst="roundRect">
          <a:avLst/>
        </a:prstGeom>
      </dgm:spPr>
      <dgm:t>
        <a:bodyPr/>
        <a:lstStyle/>
        <a:p>
          <a:endParaRPr lang="zh-CN" altLang="en-US"/>
        </a:p>
      </dgm:t>
    </dgm:pt>
  </dgm:ptLst>
  <dgm:cxnLst>
    <dgm:cxn modelId="{2A347CBF-A680-4C9B-80C0-B4C0611EEA62}" type="presOf" srcId="{6A309475-6F7E-4382-8CB3-005D024EBB8D}" destId="{25B7AD1C-39BF-4EDC-963D-3D18BA6D20CB}" srcOrd="0" destOrd="0" presId="urn:microsoft.com/office/officeart/2005/8/layout/cycle3"/>
    <dgm:cxn modelId="{FE0D15F0-E690-4FE7-8353-2F097A4FE443}" srcId="{E540D5AC-B0F4-4FC1-9E17-AA05C9788735}" destId="{170E1239-C90E-4C50-81E2-59FA3AF84A99}" srcOrd="0" destOrd="0" parTransId="{7AAC83AC-8FCB-4413-AB86-5C80F3DB9DB8}" sibTransId="{6A309475-6F7E-4382-8CB3-005D024EBB8D}"/>
    <dgm:cxn modelId="{CBF189AE-68BD-4D81-B70A-509DC38E18F9}" type="presOf" srcId="{170E1239-C90E-4C50-81E2-59FA3AF84A99}" destId="{FF2C1CE0-3517-4A2E-AACB-CE928F32A06B}" srcOrd="0" destOrd="0" presId="urn:microsoft.com/office/officeart/2005/8/layout/cycle3"/>
    <dgm:cxn modelId="{CDEC630D-90D0-452B-991A-A4575F152700}" type="presOf" srcId="{0C6C2BEE-AAE2-4428-B144-956DA73EC042}" destId="{F391E313-35E3-4DCC-B837-9A68476ECC1E}" srcOrd="0" destOrd="0" presId="urn:microsoft.com/office/officeart/2005/8/layout/cycle3"/>
    <dgm:cxn modelId="{4E119669-5CC7-47A9-8DB9-B15633FC8732}" srcId="{E540D5AC-B0F4-4FC1-9E17-AA05C9788735}" destId="{B5D780DC-F0DD-4EB7-B420-03C74E1EE12B}" srcOrd="3" destOrd="0" parTransId="{BB6FB6AA-183A-4C46-845B-0744E0EDEC81}" sibTransId="{D3789305-95A4-45A7-BE1F-61D2EEED0E19}"/>
    <dgm:cxn modelId="{DA9706E0-1789-4CAE-AEEA-B1C9A9839DE9}" type="presOf" srcId="{B5D780DC-F0DD-4EB7-B420-03C74E1EE12B}" destId="{4F5850BA-EB32-42D7-B1FD-B6CA379EC134}" srcOrd="0" destOrd="0" presId="urn:microsoft.com/office/officeart/2005/8/layout/cycle3"/>
    <dgm:cxn modelId="{8DA07E8C-B1F4-4615-918A-8F71040AE50F}" type="presOf" srcId="{E540D5AC-B0F4-4FC1-9E17-AA05C9788735}" destId="{8E4C2D8A-2B89-4DD2-9EBE-436C77B9A8A3}" srcOrd="0" destOrd="0" presId="urn:microsoft.com/office/officeart/2005/8/layout/cycle3"/>
    <dgm:cxn modelId="{7E9A87AE-A696-4AA0-8A76-5275BE4AE0E2}" srcId="{E540D5AC-B0F4-4FC1-9E17-AA05C9788735}" destId="{3491C512-9AD5-4787-89A6-01166A7507F3}" srcOrd="1" destOrd="0" parTransId="{74A5330B-BC49-4F86-957E-D70495B570C8}" sibTransId="{427C8D01-3D4D-499B-AD0A-62D85225CE2A}"/>
    <dgm:cxn modelId="{70562409-D0BD-47AB-9935-C442CFFBC4A7}" srcId="{E540D5AC-B0F4-4FC1-9E17-AA05C9788735}" destId="{241680C6-BCC6-4C66-BDEC-C2DCD1ECC73E}" srcOrd="2" destOrd="0" parTransId="{95AF85CB-741B-43A4-9507-6ED3E3854B7F}" sibTransId="{7EAA21B3-85AF-4300-9CAD-9CF8D2E3865B}"/>
    <dgm:cxn modelId="{6470A669-555D-43E9-A6AE-D32471E39C4F}" type="presOf" srcId="{3491C512-9AD5-4787-89A6-01166A7507F3}" destId="{58F7E0A2-141B-42C6-9A5B-30D94D7556CC}" srcOrd="0" destOrd="0" presId="urn:microsoft.com/office/officeart/2005/8/layout/cycle3"/>
    <dgm:cxn modelId="{BC979440-CDD0-4362-B75C-35436FEE5FBB}" srcId="{E540D5AC-B0F4-4FC1-9E17-AA05C9788735}" destId="{0C6C2BEE-AAE2-4428-B144-956DA73EC042}" srcOrd="4" destOrd="0" parTransId="{31AD56B3-DCA9-4CC3-9727-244D16DA78EA}" sibTransId="{9DE29378-C45F-48D3-B6E8-D576E49A1F85}"/>
    <dgm:cxn modelId="{26587000-85EE-4A3C-BCF9-B252C336549D}" type="presOf" srcId="{241680C6-BCC6-4C66-BDEC-C2DCD1ECC73E}" destId="{3CD4CF35-ED4F-4525-B3CD-D43678FF5F45}" srcOrd="0" destOrd="0" presId="urn:microsoft.com/office/officeart/2005/8/layout/cycle3"/>
    <dgm:cxn modelId="{9AF8EB2E-EDF8-43B5-8112-55D54D3059B2}" type="presParOf" srcId="{8E4C2D8A-2B89-4DD2-9EBE-436C77B9A8A3}" destId="{B2FBCA1F-2E88-4C5A-B207-D3B776F0FB4E}" srcOrd="0" destOrd="0" presId="urn:microsoft.com/office/officeart/2005/8/layout/cycle3"/>
    <dgm:cxn modelId="{3A94C168-BFB9-4016-88FE-91CEB7A43C99}" type="presParOf" srcId="{B2FBCA1F-2E88-4C5A-B207-D3B776F0FB4E}" destId="{FF2C1CE0-3517-4A2E-AACB-CE928F32A06B}" srcOrd="0" destOrd="0" presId="urn:microsoft.com/office/officeart/2005/8/layout/cycle3"/>
    <dgm:cxn modelId="{CE027993-01C7-4FC2-8F50-16E32B060E8A}" type="presParOf" srcId="{B2FBCA1F-2E88-4C5A-B207-D3B776F0FB4E}" destId="{25B7AD1C-39BF-4EDC-963D-3D18BA6D20CB}" srcOrd="1" destOrd="0" presId="urn:microsoft.com/office/officeart/2005/8/layout/cycle3"/>
    <dgm:cxn modelId="{68EFE3DA-4A03-4E92-83DA-8AECFA54E636}" type="presParOf" srcId="{B2FBCA1F-2E88-4C5A-B207-D3B776F0FB4E}" destId="{58F7E0A2-141B-42C6-9A5B-30D94D7556CC}" srcOrd="2" destOrd="0" presId="urn:microsoft.com/office/officeart/2005/8/layout/cycle3"/>
    <dgm:cxn modelId="{800A867D-A3C3-41A6-89A9-EF5CFA902DAF}" type="presParOf" srcId="{B2FBCA1F-2E88-4C5A-B207-D3B776F0FB4E}" destId="{3CD4CF35-ED4F-4525-B3CD-D43678FF5F45}" srcOrd="3" destOrd="0" presId="urn:microsoft.com/office/officeart/2005/8/layout/cycle3"/>
    <dgm:cxn modelId="{39A553C9-411D-44F6-9068-BA694E5E0C05}" type="presParOf" srcId="{B2FBCA1F-2E88-4C5A-B207-D3B776F0FB4E}" destId="{4F5850BA-EB32-42D7-B1FD-B6CA379EC134}" srcOrd="4" destOrd="0" presId="urn:microsoft.com/office/officeart/2005/8/layout/cycle3"/>
    <dgm:cxn modelId="{80E039D1-5E6A-4715-BC3E-08FAE66D1370}" type="presParOf" srcId="{B2FBCA1F-2E88-4C5A-B207-D3B776F0FB4E}" destId="{F391E313-35E3-4DCC-B837-9A68476ECC1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8/21/2020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upport.huaweicloud.com/qs-ecs/zh-cn_topic_0021831611.html#ZH-CN_TOPIC_0021831611__li126651425205814"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63550" y="766763"/>
            <a:ext cx="5932488"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2139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 xmlns:a16="http://schemas.microsoft.com/office/drawing/2014/main" id="{81BCBA15-75E3-4991-9EFF-137DC298A616}"/>
              </a:ext>
            </a:extLst>
          </p:cNvPr>
          <p:cNvSpPr>
            <a:spLocks noGrp="1"/>
          </p:cNvSpPr>
          <p:nvPr>
            <p:ph type="body" idx="1"/>
          </p:nvPr>
        </p:nvSpPr>
        <p:spPr/>
        <p:txBody>
          <a:bodyPr/>
          <a:lstStyle/>
          <a:p>
            <a:r>
              <a:rPr lang="zh-CN" altLang="en-US" sz="1100" b="0" i="0" kern="1200" baseline="0" dirty="0" smtClean="0">
                <a:solidFill>
                  <a:schemeClr val="tx1"/>
                </a:solidFill>
                <a:effectLst/>
                <a:latin typeface="+mn-ea"/>
                <a:ea typeface="方正兰亭黑简体" panose="02000000000000000000" pitchFamily="2" charset="-122"/>
                <a:cs typeface="+mn-cs"/>
              </a:rPr>
              <a:t>选择“镜像”。</a:t>
            </a:r>
          </a:p>
          <a:p>
            <a:pPr lvl="1"/>
            <a:r>
              <a:rPr lang="zh-CN" altLang="en-US" sz="1100" b="0" i="0" kern="1200" baseline="0" dirty="0" smtClean="0">
                <a:solidFill>
                  <a:schemeClr val="tx1"/>
                </a:solidFill>
                <a:effectLst/>
                <a:latin typeface="+mn-ea"/>
                <a:ea typeface="方正兰亭黑简体" panose="02000000000000000000" pitchFamily="2" charset="-122"/>
                <a:cs typeface="+mn-cs"/>
              </a:rPr>
              <a:t>公共镜像：常见的标准操作系统镜像，所有用户可见，包括操作系统以及预装的公共应用。请根据您的实际情况自助配置应用环境或相关软件。</a:t>
            </a:r>
          </a:p>
          <a:p>
            <a:pPr lvl="1"/>
            <a:r>
              <a:rPr lang="zh-CN" altLang="en-US" sz="1100" b="0" i="0" kern="1200" baseline="0" dirty="0" smtClean="0">
                <a:solidFill>
                  <a:schemeClr val="tx1"/>
                </a:solidFill>
                <a:effectLst/>
                <a:latin typeface="+mn-ea"/>
                <a:ea typeface="方正兰亭黑简体" panose="02000000000000000000" pitchFamily="2" charset="-122"/>
                <a:cs typeface="+mn-cs"/>
              </a:rPr>
              <a:t>私有镜像：用户基于弹性云服务器创建的个人镜像，仅用户自己可见。包含操作系统、预装的公共应用以及用户的私有应用。选择私有镜像创建弹性云服务器，可以节省您重复配置弹性云服务器的时间。</a:t>
            </a:r>
          </a:p>
          <a:p>
            <a:pPr marL="360363" lvl="1" indent="0">
              <a:buNone/>
            </a:pPr>
            <a:r>
              <a:rPr lang="zh-CN" altLang="en-US" sz="1100" b="0" i="0" kern="1200" baseline="0" dirty="0" smtClean="0">
                <a:solidFill>
                  <a:schemeClr val="tx1"/>
                </a:solidFill>
                <a:effectLst/>
                <a:latin typeface="+mn-ea"/>
                <a:ea typeface="方正兰亭黑简体" panose="02000000000000000000" pitchFamily="2" charset="-122"/>
                <a:cs typeface="+mn-cs"/>
              </a:rPr>
              <a:t>    共享镜像：您将接受其他用户共享的私有镜像，作为自己的镜像进行使用。</a:t>
            </a:r>
          </a:p>
          <a:p>
            <a:pPr marL="360363" lvl="1" indent="0">
              <a:buNone/>
            </a:pPr>
            <a:r>
              <a:rPr lang="zh-CN" altLang="en-US" sz="1100" b="0" i="0" kern="1200" baseline="0" dirty="0" smtClean="0">
                <a:solidFill>
                  <a:schemeClr val="tx1"/>
                </a:solidFill>
                <a:effectLst/>
                <a:latin typeface="+mn-ea"/>
                <a:ea typeface="方正兰亭黑简体" panose="02000000000000000000" pitchFamily="2" charset="-122"/>
                <a:cs typeface="+mn-cs"/>
              </a:rPr>
              <a:t>    市场镜像：提供预装操作系统、应用环境和各类软件的优质第三方镜像。无需配置，可一键部署，满足建站、应用开发、可视化管理等个性化需求。</a:t>
            </a:r>
            <a:endParaRPr lang="en-US" altLang="zh-CN" sz="1100" b="0" i="0" kern="1200" baseline="0" dirty="0" smtClean="0">
              <a:solidFill>
                <a:schemeClr val="tx1"/>
              </a:solidFill>
              <a:effectLst/>
              <a:latin typeface="+mn-ea"/>
              <a:ea typeface="方正兰亭黑简体" panose="02000000000000000000" pitchFamily="2" charset="-122"/>
              <a:cs typeface="+mn-cs"/>
            </a:endParaRPr>
          </a:p>
          <a:p>
            <a:r>
              <a:rPr lang="zh-CN" altLang="en-US" sz="1100" b="0" i="0" kern="1200" baseline="0" dirty="0" smtClean="0">
                <a:solidFill>
                  <a:schemeClr val="tx1"/>
                </a:solidFill>
                <a:effectLst/>
                <a:latin typeface="+mn-ea"/>
                <a:ea typeface="方正兰亭黑简体" panose="02000000000000000000" pitchFamily="2" charset="-122"/>
                <a:cs typeface="+mn-cs"/>
              </a:rPr>
              <a:t>设置“磁盘”。</a:t>
            </a:r>
            <a:endParaRPr lang="en-US" altLang="zh-CN" sz="1100" b="0" i="0" kern="1200" baseline="0" dirty="0" smtClean="0">
              <a:solidFill>
                <a:schemeClr val="tx1"/>
              </a:solidFill>
              <a:effectLst/>
              <a:latin typeface="+mn-ea"/>
              <a:ea typeface="方正兰亭黑简体" panose="02000000000000000000" pitchFamily="2" charset="-122"/>
              <a:cs typeface="+mn-cs"/>
            </a:endParaRPr>
          </a:p>
          <a:p>
            <a:pPr marL="0" indent="0">
              <a:buNone/>
            </a:pPr>
            <a:r>
              <a:rPr lang="zh-CN" altLang="en-US" sz="1100" b="0" i="0" kern="1200" baseline="0" dirty="0" smtClean="0">
                <a:solidFill>
                  <a:schemeClr val="tx1"/>
                </a:solidFill>
                <a:effectLst/>
                <a:latin typeface="+mn-ea"/>
                <a:ea typeface="方正兰亭黑简体" panose="02000000000000000000" pitchFamily="2" charset="-122"/>
                <a:cs typeface="+mn-cs"/>
              </a:rPr>
              <a:t>     磁盘包括系统盘和数据盘。创建弹性云服务器时，您可以为弹性云服务器添加</a:t>
            </a:r>
            <a:r>
              <a:rPr lang="en-US" altLang="zh-CN" sz="1100" b="0" i="0" kern="1200" baseline="0" dirty="0" smtClean="0">
                <a:solidFill>
                  <a:schemeClr val="tx1"/>
                </a:solidFill>
                <a:effectLst/>
                <a:latin typeface="+mn-ea"/>
                <a:ea typeface="方正兰亭黑简体" panose="02000000000000000000" pitchFamily="2" charset="-122"/>
                <a:cs typeface="+mn-cs"/>
              </a:rPr>
              <a:t>24</a:t>
            </a:r>
            <a:r>
              <a:rPr lang="zh-CN" altLang="en-US" sz="1100" b="0" i="0" kern="1200" baseline="0" dirty="0" smtClean="0">
                <a:solidFill>
                  <a:schemeClr val="tx1"/>
                </a:solidFill>
                <a:effectLst/>
                <a:latin typeface="+mn-ea"/>
                <a:ea typeface="方正兰亭黑简体" panose="02000000000000000000" pitchFamily="2" charset="-122"/>
                <a:cs typeface="+mn-cs"/>
              </a:rPr>
              <a:t>块磁盘，磁盘大小可以根据需要自定义；弹性云服务器创建成功后，对于新创建的弹性云服务器，可以最多添加</a:t>
            </a:r>
            <a:r>
              <a:rPr lang="en-US" altLang="zh-CN" sz="1100" b="0" i="0" kern="1200" baseline="0" dirty="0" smtClean="0">
                <a:solidFill>
                  <a:schemeClr val="tx1"/>
                </a:solidFill>
                <a:effectLst/>
                <a:latin typeface="+mn-ea"/>
                <a:ea typeface="方正兰亭黑简体" panose="02000000000000000000" pitchFamily="2" charset="-122"/>
                <a:cs typeface="+mn-cs"/>
              </a:rPr>
              <a:t>60</a:t>
            </a:r>
            <a:r>
              <a:rPr lang="zh-CN" altLang="en-US" sz="1100" b="0" i="0" kern="1200" baseline="0" dirty="0" smtClean="0">
                <a:solidFill>
                  <a:schemeClr val="tx1"/>
                </a:solidFill>
                <a:effectLst/>
                <a:latin typeface="+mn-ea"/>
                <a:ea typeface="方正兰亭黑简体" panose="02000000000000000000" pitchFamily="2" charset="-122"/>
                <a:cs typeface="+mn-cs"/>
              </a:rPr>
              <a:t>块磁盘。对于</a:t>
            </a:r>
            <a:r>
              <a:rPr lang="en-US" altLang="zh-CN" sz="1100" b="0" i="0" kern="1200" baseline="0" dirty="0" smtClean="0">
                <a:solidFill>
                  <a:schemeClr val="tx1"/>
                </a:solidFill>
                <a:effectLst/>
                <a:latin typeface="+mn-ea"/>
                <a:ea typeface="方正兰亭黑简体" panose="02000000000000000000" pitchFamily="2" charset="-122"/>
                <a:cs typeface="+mn-cs"/>
              </a:rPr>
              <a:t>P1</a:t>
            </a:r>
            <a:r>
              <a:rPr lang="zh-CN" altLang="en-US" sz="1100" b="0" i="0" kern="1200" baseline="0" dirty="0" smtClean="0">
                <a:solidFill>
                  <a:schemeClr val="tx1"/>
                </a:solidFill>
                <a:effectLst/>
                <a:latin typeface="+mn-ea"/>
                <a:ea typeface="方正兰亭黑简体" panose="02000000000000000000" pitchFamily="2" charset="-122"/>
                <a:cs typeface="+mn-cs"/>
              </a:rPr>
              <a:t>型、</a:t>
            </a:r>
            <a:r>
              <a:rPr lang="en-US" altLang="zh-CN" sz="1100" b="0" i="0" kern="1200" baseline="0" dirty="0" smtClean="0">
                <a:solidFill>
                  <a:schemeClr val="tx1"/>
                </a:solidFill>
                <a:effectLst/>
                <a:latin typeface="+mn-ea"/>
                <a:ea typeface="方正兰亭黑简体" panose="02000000000000000000" pitchFamily="2" charset="-122"/>
                <a:cs typeface="+mn-cs"/>
              </a:rPr>
              <a:t>P2</a:t>
            </a:r>
            <a:r>
              <a:rPr lang="zh-CN" altLang="en-US" sz="1100" b="0" i="0" kern="1200" baseline="0" dirty="0" smtClean="0">
                <a:solidFill>
                  <a:schemeClr val="tx1"/>
                </a:solidFill>
                <a:effectLst/>
                <a:latin typeface="+mn-ea"/>
                <a:ea typeface="方正兰亭黑简体" panose="02000000000000000000" pitchFamily="2" charset="-122"/>
                <a:cs typeface="+mn-cs"/>
              </a:rPr>
              <a:t>型弹性云服务器，系统盘大小需大于等于</a:t>
            </a:r>
            <a:r>
              <a:rPr lang="en-US" altLang="zh-CN" sz="1100" b="0" i="0" kern="1200" baseline="0" dirty="0" smtClean="0">
                <a:solidFill>
                  <a:schemeClr val="tx1"/>
                </a:solidFill>
                <a:effectLst/>
                <a:latin typeface="+mn-ea"/>
                <a:ea typeface="方正兰亭黑简体" panose="02000000000000000000" pitchFamily="2" charset="-122"/>
                <a:cs typeface="+mn-cs"/>
              </a:rPr>
              <a:t>15GB</a:t>
            </a:r>
            <a:r>
              <a:rPr lang="zh-CN" altLang="en-US" sz="1100" b="0" i="0" kern="1200" baseline="0" dirty="0" smtClean="0">
                <a:solidFill>
                  <a:schemeClr val="tx1"/>
                </a:solidFill>
                <a:effectLst/>
                <a:latin typeface="+mn-ea"/>
                <a:ea typeface="方正兰亭黑简体" panose="02000000000000000000" pitchFamily="2" charset="-122"/>
                <a:cs typeface="+mn-cs"/>
              </a:rPr>
              <a:t>，建议大于</a:t>
            </a:r>
            <a:r>
              <a:rPr lang="en-US" altLang="zh-CN" sz="1100" b="0" i="0" kern="1200" baseline="0" dirty="0" smtClean="0">
                <a:solidFill>
                  <a:schemeClr val="tx1"/>
                </a:solidFill>
                <a:effectLst/>
                <a:latin typeface="+mn-ea"/>
                <a:ea typeface="方正兰亭黑简体" panose="02000000000000000000" pitchFamily="2" charset="-122"/>
                <a:cs typeface="+mn-cs"/>
              </a:rPr>
              <a:t>40GB</a:t>
            </a:r>
            <a:r>
              <a:rPr lang="zh-CN" altLang="en-US" sz="1100" b="0" i="0" kern="1200" baseline="0" dirty="0" smtClean="0">
                <a:solidFill>
                  <a:schemeClr val="tx1"/>
                </a:solidFill>
                <a:effectLst/>
                <a:latin typeface="+mn-ea"/>
                <a:ea typeface="方正兰亭黑简体" panose="02000000000000000000" pitchFamily="2" charset="-122"/>
                <a:cs typeface="+mn-cs"/>
              </a:rPr>
              <a:t>。</a:t>
            </a:r>
          </a:p>
          <a:p>
            <a:pPr lvl="1"/>
            <a:r>
              <a:rPr lang="zh-CN" altLang="en-US" sz="1100" b="0" i="0" kern="1200" baseline="0" dirty="0" smtClean="0">
                <a:solidFill>
                  <a:schemeClr val="tx1"/>
                </a:solidFill>
                <a:effectLst/>
                <a:latin typeface="+mn-ea"/>
                <a:ea typeface="方正兰亭黑简体" panose="02000000000000000000" pitchFamily="2" charset="-122"/>
                <a:cs typeface="+mn-cs"/>
              </a:rPr>
              <a:t>系统盘：如果镜像未加密，则系统盘也不加密，并在界面上显示“未加密”。如果您选择加密镜像，系统盘会自动加密，具体请参见</a:t>
            </a:r>
            <a:r>
              <a:rPr lang="en-US" altLang="zh-CN" sz="1100" b="0" i="0" u="none" strike="noStrike" kern="1200" baseline="0" dirty="0" smtClean="0">
                <a:solidFill>
                  <a:schemeClr val="tx1"/>
                </a:solidFill>
                <a:effectLst/>
                <a:latin typeface="+mn-ea"/>
                <a:ea typeface="方正兰亭黑简体" panose="02000000000000000000" pitchFamily="2" charset="-122"/>
                <a:cs typeface="+mn-cs"/>
                <a:hlinkClick r:id="rId3"/>
              </a:rPr>
              <a:t>•</a:t>
            </a:r>
            <a:r>
              <a:rPr lang="zh-CN" altLang="en-US" sz="1100" b="0" i="0" u="none" strike="noStrike" kern="1200" baseline="0" dirty="0" smtClean="0">
                <a:solidFill>
                  <a:schemeClr val="tx1"/>
                </a:solidFill>
                <a:effectLst/>
                <a:latin typeface="+mn-ea"/>
                <a:ea typeface="方正兰亭黑简体" panose="02000000000000000000" pitchFamily="2" charset="-122"/>
                <a:cs typeface="+mn-cs"/>
                <a:hlinkClick r:id="rId3"/>
              </a:rPr>
              <a:t>加密涉及的参数（可选配置）</a:t>
            </a:r>
            <a:r>
              <a:rPr lang="zh-CN" altLang="en-US" sz="1100" b="0" i="0" kern="1200" baseline="0" dirty="0" smtClean="0">
                <a:solidFill>
                  <a:schemeClr val="tx1"/>
                </a:solidFill>
                <a:effectLst/>
                <a:latin typeface="+mn-ea"/>
                <a:ea typeface="方正兰亭黑简体" panose="02000000000000000000" pitchFamily="2" charset="-122"/>
                <a:cs typeface="+mn-cs"/>
              </a:rPr>
              <a:t>。</a:t>
            </a:r>
          </a:p>
          <a:p>
            <a:pPr lvl="1"/>
            <a:r>
              <a:rPr lang="zh-CN" altLang="en-US" sz="1100" b="0" i="0" kern="1200" baseline="0" dirty="0" smtClean="0">
                <a:solidFill>
                  <a:schemeClr val="tx1"/>
                </a:solidFill>
                <a:effectLst/>
                <a:latin typeface="+mn-ea"/>
                <a:ea typeface="方正兰亭黑简体" panose="02000000000000000000" pitchFamily="2" charset="-122"/>
                <a:cs typeface="+mn-cs"/>
              </a:rPr>
              <a:t>数据盘：您可以为弹性云服务器添加多块数据盘，并设置数据盘的共享、加密功能。</a:t>
            </a:r>
          </a:p>
          <a:p>
            <a:pPr lvl="2"/>
            <a:r>
              <a:rPr lang="en-US" altLang="zh-CN" sz="1100" b="0" i="0" kern="1200" baseline="0" dirty="0" smtClean="0">
                <a:solidFill>
                  <a:schemeClr val="tx1"/>
                </a:solidFill>
                <a:effectLst/>
                <a:latin typeface="+mn-ea"/>
                <a:ea typeface="方正兰亭黑简体" panose="02000000000000000000" pitchFamily="2" charset="-122"/>
                <a:cs typeface="+mn-cs"/>
              </a:rPr>
              <a:t>SCSI</a:t>
            </a:r>
            <a:r>
              <a:rPr lang="zh-CN" altLang="en-US" sz="1100" b="0" i="0" kern="1200" baseline="0" dirty="0" smtClean="0">
                <a:solidFill>
                  <a:schemeClr val="tx1"/>
                </a:solidFill>
                <a:effectLst/>
                <a:latin typeface="+mn-ea"/>
                <a:ea typeface="方正兰亭黑简体" panose="02000000000000000000" pitchFamily="2" charset="-122"/>
                <a:cs typeface="+mn-cs"/>
              </a:rPr>
              <a:t>：勾选后，数据盘的磁盘模式为</a:t>
            </a:r>
            <a:r>
              <a:rPr lang="en-US" altLang="zh-CN" sz="1100" b="0" i="0" kern="1200" baseline="0" dirty="0" smtClean="0">
                <a:solidFill>
                  <a:schemeClr val="tx1"/>
                </a:solidFill>
                <a:effectLst/>
                <a:latin typeface="+mn-ea"/>
                <a:ea typeface="方正兰亭黑简体" panose="02000000000000000000" pitchFamily="2" charset="-122"/>
                <a:cs typeface="+mn-cs"/>
              </a:rPr>
              <a:t>SCSI</a:t>
            </a:r>
            <a:r>
              <a:rPr lang="zh-CN" altLang="en-US" sz="1100" b="0" i="0" kern="1200" baseline="0" dirty="0" smtClean="0">
                <a:solidFill>
                  <a:schemeClr val="tx1"/>
                </a:solidFill>
                <a:effectLst/>
                <a:latin typeface="+mn-ea"/>
                <a:ea typeface="方正兰亭黑简体" panose="02000000000000000000" pitchFamily="2" charset="-122"/>
                <a:cs typeface="+mn-cs"/>
              </a:rPr>
              <a:t>。</a:t>
            </a:r>
            <a:endParaRPr lang="en-US" altLang="zh-CN" sz="1100" b="0" i="0" kern="1200" baseline="0" dirty="0" smtClean="0">
              <a:solidFill>
                <a:schemeClr val="tx1"/>
              </a:solidFill>
              <a:effectLst/>
              <a:latin typeface="+mn-ea"/>
              <a:ea typeface="方正兰亭黑简体" panose="02000000000000000000" pitchFamily="2" charset="-122"/>
              <a:cs typeface="+mn-cs"/>
            </a:endParaRPr>
          </a:p>
          <a:p>
            <a:pPr lvl="2"/>
            <a:r>
              <a:rPr lang="zh-CN" altLang="en-US" sz="1100" b="0" i="0" kern="1200" baseline="0" dirty="0" smtClean="0">
                <a:solidFill>
                  <a:schemeClr val="tx1"/>
                </a:solidFill>
                <a:effectLst/>
                <a:latin typeface="+mn-ea"/>
                <a:ea typeface="方正兰亭黑简体" panose="02000000000000000000" pitchFamily="2" charset="-122"/>
                <a:cs typeface="+mn-cs"/>
              </a:rPr>
              <a:t>共享盘：勾选后，数据盘为共享云硬盘。该共享盘可以同时挂载给多台云服务器使用。</a:t>
            </a:r>
          </a:p>
          <a:p>
            <a:pPr lvl="2"/>
            <a:r>
              <a:rPr lang="zh-CN" altLang="en-US" sz="1100" b="0" i="0" kern="1200" baseline="0" dirty="0" smtClean="0">
                <a:solidFill>
                  <a:schemeClr val="tx1"/>
                </a:solidFill>
                <a:effectLst/>
                <a:latin typeface="+mn-ea"/>
                <a:ea typeface="方正兰亭黑简体" panose="02000000000000000000" pitchFamily="2" charset="-122"/>
                <a:cs typeface="+mn-cs"/>
              </a:rPr>
              <a:t>加密：勾选后，数据盘加密，具体请参见</a:t>
            </a:r>
            <a:r>
              <a:rPr lang="en-US" altLang="zh-CN" sz="1100" b="0" i="0" u="none" strike="noStrike" kern="1200" baseline="0" dirty="0" smtClean="0">
                <a:solidFill>
                  <a:schemeClr val="tx1"/>
                </a:solidFill>
                <a:effectLst/>
                <a:latin typeface="+mn-ea"/>
                <a:ea typeface="方正兰亭黑简体" panose="02000000000000000000" pitchFamily="2" charset="-122"/>
                <a:cs typeface="+mn-cs"/>
                <a:hlinkClick r:id="rId3"/>
              </a:rPr>
              <a:t>•</a:t>
            </a:r>
            <a:r>
              <a:rPr lang="zh-CN" altLang="en-US" sz="1100" b="0" i="0" u="none" strike="noStrike" kern="1200" baseline="0" dirty="0" smtClean="0">
                <a:solidFill>
                  <a:schemeClr val="tx1"/>
                </a:solidFill>
                <a:effectLst/>
                <a:latin typeface="+mn-ea"/>
                <a:ea typeface="方正兰亭黑简体" panose="02000000000000000000" pitchFamily="2" charset="-122"/>
                <a:cs typeface="+mn-cs"/>
                <a:hlinkClick r:id="rId3"/>
              </a:rPr>
              <a:t>加密涉及的参数（可选配置）</a:t>
            </a:r>
            <a:r>
              <a:rPr lang="zh-CN" altLang="en-US" sz="1100" b="0" i="0" kern="1200" baseline="0" dirty="0" smtClean="0">
                <a:solidFill>
                  <a:schemeClr val="tx1"/>
                </a:solidFill>
                <a:effectLst/>
                <a:latin typeface="+mn-ea"/>
                <a:ea typeface="方正兰亭黑简体" panose="02000000000000000000" pitchFamily="2" charset="-122"/>
                <a:cs typeface="+mn-cs"/>
              </a:rPr>
              <a:t>。</a:t>
            </a:r>
          </a:p>
          <a:p>
            <a:pPr lvl="1"/>
            <a:r>
              <a:rPr lang="zh-CN" altLang="en-US" sz="1100" b="0" i="0" kern="1200" baseline="0" dirty="0" smtClean="0">
                <a:solidFill>
                  <a:schemeClr val="tx1"/>
                </a:solidFill>
                <a:effectLst/>
                <a:latin typeface="+mn-ea"/>
                <a:ea typeface="方正兰亭黑简体" panose="02000000000000000000" pitchFamily="2" charset="-122"/>
                <a:cs typeface="+mn-cs"/>
              </a:rPr>
              <a:t>加密涉及的参数：（可选配置）为了使用加密特性，需单击“</a:t>
            </a:r>
            <a:r>
              <a:rPr lang="en-US" altLang="zh-CN" sz="1100" b="0" i="0" kern="1200" baseline="0" dirty="0" smtClean="0">
                <a:solidFill>
                  <a:schemeClr val="tx1"/>
                </a:solidFill>
                <a:effectLst/>
                <a:latin typeface="+mn-ea"/>
                <a:ea typeface="方正兰亭黑简体" panose="02000000000000000000" pitchFamily="2" charset="-122"/>
                <a:cs typeface="+mn-cs"/>
              </a:rPr>
              <a:t>Create </a:t>
            </a:r>
            <a:r>
              <a:rPr lang="en-US" altLang="zh-CN" sz="1100" b="0" i="0" kern="1200" baseline="0" dirty="0" err="1" smtClean="0">
                <a:solidFill>
                  <a:schemeClr val="tx1"/>
                </a:solidFill>
                <a:effectLst/>
                <a:latin typeface="+mn-ea"/>
                <a:ea typeface="方正兰亭黑简体" panose="02000000000000000000" pitchFamily="2" charset="-122"/>
                <a:cs typeface="+mn-cs"/>
              </a:rPr>
              <a:t>Xrole</a:t>
            </a:r>
            <a:r>
              <a:rPr lang="en-US" altLang="zh-CN" sz="1100" b="0" i="0" kern="1200" baseline="0" dirty="0" smtClean="0">
                <a:solidFill>
                  <a:schemeClr val="tx1"/>
                </a:solidFill>
                <a:effectLst/>
                <a:latin typeface="+mn-ea"/>
                <a:ea typeface="方正兰亭黑简体" panose="02000000000000000000" pitchFamily="2" charset="-122"/>
                <a:cs typeface="+mn-cs"/>
              </a:rPr>
              <a:t>”</a:t>
            </a:r>
            <a:r>
              <a:rPr lang="zh-CN" altLang="en-US" sz="1100" b="0" i="0" kern="1200" baseline="0" dirty="0" smtClean="0">
                <a:solidFill>
                  <a:schemeClr val="tx1"/>
                </a:solidFill>
                <a:effectLst/>
                <a:latin typeface="+mn-ea"/>
                <a:ea typeface="方正兰亭黑简体" panose="02000000000000000000" pitchFamily="2" charset="-122"/>
                <a:cs typeface="+mn-cs"/>
              </a:rPr>
              <a:t>授权</a:t>
            </a:r>
            <a:r>
              <a:rPr lang="en-US" altLang="zh-CN" sz="1100" b="0" i="0" kern="1200" baseline="0" dirty="0" smtClean="0">
                <a:solidFill>
                  <a:schemeClr val="tx1"/>
                </a:solidFill>
                <a:effectLst/>
                <a:latin typeface="+mn-ea"/>
                <a:ea typeface="方正兰亭黑简体" panose="02000000000000000000" pitchFamily="2" charset="-122"/>
                <a:cs typeface="+mn-cs"/>
              </a:rPr>
              <a:t>EVS</a:t>
            </a:r>
            <a:r>
              <a:rPr lang="zh-CN" altLang="en-US" sz="1100" b="0" i="0" kern="1200" baseline="0" dirty="0" smtClean="0">
                <a:solidFill>
                  <a:schemeClr val="tx1"/>
                </a:solidFill>
                <a:effectLst/>
                <a:latin typeface="+mn-ea"/>
                <a:ea typeface="方正兰亭黑简体" panose="02000000000000000000" pitchFamily="2" charset="-122"/>
                <a:cs typeface="+mn-cs"/>
              </a:rPr>
              <a:t>访问</a:t>
            </a:r>
            <a:r>
              <a:rPr lang="en-US" altLang="zh-CN" sz="1100" b="0" i="0" kern="1200" baseline="0" dirty="0" smtClean="0">
                <a:solidFill>
                  <a:schemeClr val="tx1"/>
                </a:solidFill>
                <a:effectLst/>
                <a:latin typeface="+mn-ea"/>
                <a:ea typeface="方正兰亭黑简体" panose="02000000000000000000" pitchFamily="2" charset="-122"/>
                <a:cs typeface="+mn-cs"/>
              </a:rPr>
              <a:t>KMS</a:t>
            </a:r>
            <a:r>
              <a:rPr lang="zh-CN" altLang="en-US" sz="1100" b="0" i="0" kern="1200" baseline="0" dirty="0" smtClean="0">
                <a:solidFill>
                  <a:schemeClr val="tx1"/>
                </a:solidFill>
                <a:effectLst/>
                <a:latin typeface="+mn-ea"/>
                <a:ea typeface="方正兰亭黑简体" panose="02000000000000000000" pitchFamily="2" charset="-122"/>
                <a:cs typeface="+mn-cs"/>
              </a:rPr>
              <a:t>。如果您有授权资格，则可直接授权，如果权限不足，需先联系拥有</a:t>
            </a:r>
            <a:r>
              <a:rPr lang="en-US" altLang="zh-CN" sz="1100" b="0" i="0" kern="1200" baseline="0" dirty="0" smtClean="0">
                <a:solidFill>
                  <a:schemeClr val="tx1"/>
                </a:solidFill>
                <a:effectLst/>
                <a:latin typeface="+mn-ea"/>
                <a:ea typeface="方正兰亭黑简体" panose="02000000000000000000" pitchFamily="2" charset="-122"/>
                <a:cs typeface="+mn-cs"/>
              </a:rPr>
              <a:t>Security Administrator</a:t>
            </a:r>
            <a:r>
              <a:rPr lang="zh-CN" altLang="en-US" sz="1100" b="0" i="0" kern="1200" baseline="0" dirty="0" smtClean="0">
                <a:solidFill>
                  <a:schemeClr val="tx1"/>
                </a:solidFill>
                <a:effectLst/>
                <a:latin typeface="+mn-ea"/>
                <a:ea typeface="方正兰亭黑简体" panose="02000000000000000000" pitchFamily="2" charset="-122"/>
                <a:cs typeface="+mn-cs"/>
              </a:rPr>
              <a:t>权限的用户授权，然后再重新操作。</a:t>
            </a:r>
            <a:r>
              <a:rPr lang="en-US" altLang="zh-CN" sz="1100" b="0" i="0" kern="1200" baseline="0" dirty="0" smtClean="0">
                <a:solidFill>
                  <a:schemeClr val="tx1"/>
                </a:solidFill>
                <a:effectLst/>
                <a:latin typeface="+mn-ea"/>
                <a:ea typeface="方正兰亭黑简体" panose="02000000000000000000" pitchFamily="2" charset="-122"/>
                <a:cs typeface="+mn-cs"/>
              </a:rPr>
              <a:t>Encrypted</a:t>
            </a:r>
            <a:r>
              <a:rPr lang="zh-CN" altLang="en-US" sz="1100" b="0" i="0" kern="1200" baseline="0" dirty="0" smtClean="0">
                <a:solidFill>
                  <a:schemeClr val="tx1"/>
                </a:solidFill>
                <a:effectLst/>
                <a:latin typeface="+mn-ea"/>
                <a:ea typeface="方正兰亭黑简体" panose="02000000000000000000" pitchFamily="2" charset="-122"/>
                <a:cs typeface="+mn-cs"/>
              </a:rPr>
              <a:t>：表示云硬盘已加密。</a:t>
            </a:r>
          </a:p>
          <a:p>
            <a:pPr lvl="2"/>
            <a:r>
              <a:rPr lang="en-US" altLang="zh-CN" sz="1100" b="0" i="0" kern="1200" baseline="0" dirty="0" smtClean="0">
                <a:solidFill>
                  <a:schemeClr val="tx1"/>
                </a:solidFill>
                <a:effectLst/>
                <a:latin typeface="+mn-ea"/>
                <a:ea typeface="方正兰亭黑简体" panose="02000000000000000000" pitchFamily="2" charset="-122"/>
                <a:cs typeface="+mn-cs"/>
              </a:rPr>
              <a:t>Create </a:t>
            </a:r>
            <a:r>
              <a:rPr lang="en-US" altLang="zh-CN" sz="1100" b="0" i="0" kern="1200" baseline="0" dirty="0" err="1" smtClean="0">
                <a:solidFill>
                  <a:schemeClr val="tx1"/>
                </a:solidFill>
                <a:effectLst/>
                <a:latin typeface="+mn-ea"/>
                <a:ea typeface="方正兰亭黑简体" panose="02000000000000000000" pitchFamily="2" charset="-122"/>
                <a:cs typeface="+mn-cs"/>
              </a:rPr>
              <a:t>Xrole</a:t>
            </a:r>
            <a:r>
              <a:rPr lang="zh-CN" altLang="en-US" sz="1100" b="0" i="0" kern="1200" baseline="0" dirty="0" smtClean="0">
                <a:solidFill>
                  <a:schemeClr val="tx1"/>
                </a:solidFill>
                <a:effectLst/>
                <a:latin typeface="+mn-ea"/>
                <a:ea typeface="方正兰亭黑简体" panose="02000000000000000000" pitchFamily="2" charset="-122"/>
                <a:cs typeface="+mn-cs"/>
              </a:rPr>
              <a:t>：用于授权</a:t>
            </a:r>
            <a:r>
              <a:rPr lang="en-US" altLang="zh-CN" sz="1100" b="0" i="0" kern="1200" baseline="0" dirty="0" smtClean="0">
                <a:solidFill>
                  <a:schemeClr val="tx1"/>
                </a:solidFill>
                <a:effectLst/>
                <a:latin typeface="+mn-ea"/>
                <a:ea typeface="方正兰亭黑简体" panose="02000000000000000000" pitchFamily="2" charset="-122"/>
                <a:cs typeface="+mn-cs"/>
              </a:rPr>
              <a:t>EVS</a:t>
            </a:r>
            <a:r>
              <a:rPr lang="zh-CN" altLang="en-US" sz="1100" b="0" i="0" kern="1200" baseline="0" dirty="0" smtClean="0">
                <a:solidFill>
                  <a:schemeClr val="tx1"/>
                </a:solidFill>
                <a:effectLst/>
                <a:latin typeface="+mn-ea"/>
                <a:ea typeface="方正兰亭黑简体" panose="02000000000000000000" pitchFamily="2" charset="-122"/>
                <a:cs typeface="+mn-cs"/>
              </a:rPr>
              <a:t>访问</a:t>
            </a:r>
            <a:r>
              <a:rPr lang="en-US" altLang="zh-CN" sz="1100" b="0" i="0" kern="1200" baseline="0" dirty="0" smtClean="0">
                <a:solidFill>
                  <a:schemeClr val="tx1"/>
                </a:solidFill>
                <a:effectLst/>
                <a:latin typeface="+mn-ea"/>
                <a:ea typeface="方正兰亭黑简体" panose="02000000000000000000" pitchFamily="2" charset="-122"/>
                <a:cs typeface="+mn-cs"/>
              </a:rPr>
              <a:t>KMS</a:t>
            </a:r>
            <a:r>
              <a:rPr lang="zh-CN" altLang="en-US" sz="1100" b="0" i="0" kern="1200" baseline="0" dirty="0" smtClean="0">
                <a:solidFill>
                  <a:schemeClr val="tx1"/>
                </a:solidFill>
                <a:effectLst/>
                <a:latin typeface="+mn-ea"/>
                <a:ea typeface="方正兰亭黑简体" panose="02000000000000000000" pitchFamily="2" charset="-122"/>
                <a:cs typeface="+mn-cs"/>
              </a:rPr>
              <a:t>获取</a:t>
            </a:r>
            <a:r>
              <a:rPr lang="en-US" altLang="zh-CN" sz="1100" b="0" i="0" kern="1200" baseline="0" dirty="0" smtClean="0">
                <a:solidFill>
                  <a:schemeClr val="tx1"/>
                </a:solidFill>
                <a:effectLst/>
                <a:latin typeface="+mn-ea"/>
                <a:ea typeface="方正兰亭黑简体" panose="02000000000000000000" pitchFamily="2" charset="-122"/>
                <a:cs typeface="+mn-cs"/>
              </a:rPr>
              <a:t>KMS</a:t>
            </a:r>
            <a:r>
              <a:rPr lang="zh-CN" altLang="en-US" sz="1100" b="0" i="0" kern="1200" baseline="0" dirty="0" smtClean="0">
                <a:solidFill>
                  <a:schemeClr val="tx1"/>
                </a:solidFill>
                <a:effectLst/>
                <a:latin typeface="+mn-ea"/>
                <a:ea typeface="方正兰亭黑简体" panose="02000000000000000000" pitchFamily="2" charset="-122"/>
                <a:cs typeface="+mn-cs"/>
              </a:rPr>
              <a:t>密钥。授权成功后，无需再次授权。</a:t>
            </a:r>
          </a:p>
          <a:p>
            <a:pPr lvl="2"/>
            <a:r>
              <a:rPr lang="zh-CN" altLang="en-US" sz="1100" b="0" i="0" kern="1200" baseline="0" dirty="0" smtClean="0">
                <a:solidFill>
                  <a:schemeClr val="tx1"/>
                </a:solidFill>
                <a:effectLst/>
                <a:latin typeface="+mn-ea"/>
                <a:ea typeface="方正兰亭黑简体" panose="02000000000000000000" pitchFamily="2" charset="-122"/>
                <a:cs typeface="+mn-cs"/>
              </a:rPr>
              <a:t>密钥名称：该加密云硬盘使用的密钥名称，默认为</a:t>
            </a:r>
            <a:r>
              <a:rPr lang="en-US" altLang="zh-CN" sz="1100" b="0" i="0" kern="1200" baseline="0" dirty="0" err="1" smtClean="0">
                <a:solidFill>
                  <a:schemeClr val="tx1"/>
                </a:solidFill>
                <a:effectLst/>
                <a:latin typeface="+mn-ea"/>
                <a:ea typeface="方正兰亭黑简体" panose="02000000000000000000" pitchFamily="2" charset="-122"/>
                <a:cs typeface="+mn-cs"/>
              </a:rPr>
              <a:t>evs</a:t>
            </a:r>
            <a:r>
              <a:rPr lang="en-US" altLang="zh-CN" sz="1100" b="0" i="0" kern="1200" baseline="0" dirty="0" smtClean="0">
                <a:solidFill>
                  <a:schemeClr val="tx1"/>
                </a:solidFill>
                <a:effectLst/>
                <a:latin typeface="+mn-ea"/>
                <a:ea typeface="方正兰亭黑简体" panose="02000000000000000000" pitchFamily="2" charset="-122"/>
                <a:cs typeface="+mn-cs"/>
              </a:rPr>
              <a:t>/default</a:t>
            </a:r>
            <a:r>
              <a:rPr lang="zh-CN" altLang="en-US" sz="1100" b="0" i="0" kern="1200" baseline="0" dirty="0" smtClean="0">
                <a:solidFill>
                  <a:schemeClr val="tx1"/>
                </a:solidFill>
                <a:effectLst/>
                <a:latin typeface="+mn-ea"/>
                <a:ea typeface="方正兰亭黑简体" panose="02000000000000000000" pitchFamily="2" charset="-122"/>
                <a:cs typeface="+mn-cs"/>
              </a:rPr>
              <a:t>。</a:t>
            </a:r>
          </a:p>
          <a:p>
            <a:pPr lvl="2"/>
            <a:r>
              <a:rPr lang="en-US" altLang="zh-CN" sz="1100" b="0" i="0" kern="1200" baseline="0" dirty="0" err="1" smtClean="0">
                <a:solidFill>
                  <a:schemeClr val="tx1"/>
                </a:solidFill>
                <a:effectLst/>
                <a:latin typeface="+mn-ea"/>
                <a:ea typeface="方正兰亭黑简体" panose="02000000000000000000" pitchFamily="2" charset="-122"/>
                <a:cs typeface="+mn-cs"/>
              </a:rPr>
              <a:t>Xrole</a:t>
            </a:r>
            <a:r>
              <a:rPr lang="zh-CN" altLang="en-US" sz="1100" b="0" i="0" kern="1200" baseline="0" dirty="0" smtClean="0">
                <a:solidFill>
                  <a:schemeClr val="tx1"/>
                </a:solidFill>
                <a:effectLst/>
                <a:latin typeface="+mn-ea"/>
                <a:ea typeface="方正兰亭黑简体" panose="02000000000000000000" pitchFamily="2" charset="-122"/>
                <a:cs typeface="+mn-cs"/>
              </a:rPr>
              <a:t>名称</a:t>
            </a:r>
            <a:r>
              <a:rPr lang="en-US" altLang="zh-CN" sz="1100" b="0" i="0" kern="1200" baseline="0" dirty="0" smtClean="0">
                <a:solidFill>
                  <a:schemeClr val="tx1"/>
                </a:solidFill>
                <a:effectLst/>
                <a:latin typeface="+mn-ea"/>
                <a:ea typeface="方正兰亭黑简体" panose="02000000000000000000" pitchFamily="2" charset="-122"/>
                <a:cs typeface="+mn-cs"/>
              </a:rPr>
              <a:t>:</a:t>
            </a:r>
            <a:r>
              <a:rPr lang="en-US" altLang="zh-CN" sz="1100" b="0" i="0" kern="1200" baseline="0" dirty="0" err="1" smtClean="0">
                <a:solidFill>
                  <a:schemeClr val="tx1"/>
                </a:solidFill>
                <a:effectLst/>
                <a:latin typeface="+mn-ea"/>
                <a:ea typeface="方正兰亭黑简体" panose="02000000000000000000" pitchFamily="2" charset="-122"/>
                <a:cs typeface="+mn-cs"/>
              </a:rPr>
              <a:t>EVSAccessKMS</a:t>
            </a:r>
            <a:r>
              <a:rPr lang="zh-CN" altLang="en-US" sz="1100" b="0" i="0" kern="1200" baseline="0" dirty="0" smtClean="0">
                <a:solidFill>
                  <a:schemeClr val="tx1"/>
                </a:solidFill>
                <a:effectLst/>
                <a:latin typeface="+mn-ea"/>
                <a:ea typeface="方正兰亭黑简体" panose="02000000000000000000" pitchFamily="2" charset="-122"/>
                <a:cs typeface="+mn-cs"/>
              </a:rPr>
              <a:t>：表示已授权</a:t>
            </a:r>
            <a:r>
              <a:rPr lang="en-US" altLang="zh-CN" sz="1100" b="0" i="0" kern="1200" baseline="0" dirty="0" smtClean="0">
                <a:solidFill>
                  <a:schemeClr val="tx1"/>
                </a:solidFill>
                <a:effectLst/>
                <a:latin typeface="+mn-ea"/>
                <a:ea typeface="方正兰亭黑简体" panose="02000000000000000000" pitchFamily="2" charset="-122"/>
                <a:cs typeface="+mn-cs"/>
              </a:rPr>
              <a:t>EVS</a:t>
            </a:r>
            <a:r>
              <a:rPr lang="zh-CN" altLang="en-US" sz="1100" b="0" i="0" kern="1200" baseline="0" dirty="0" smtClean="0">
                <a:solidFill>
                  <a:schemeClr val="tx1"/>
                </a:solidFill>
                <a:effectLst/>
                <a:latin typeface="+mn-ea"/>
                <a:ea typeface="方正兰亭黑简体" panose="02000000000000000000" pitchFamily="2" charset="-122"/>
                <a:cs typeface="+mn-cs"/>
              </a:rPr>
              <a:t>获取</a:t>
            </a:r>
            <a:r>
              <a:rPr lang="en-US" altLang="zh-CN" sz="1100" b="0" i="0" kern="1200" baseline="0" dirty="0" smtClean="0">
                <a:solidFill>
                  <a:schemeClr val="tx1"/>
                </a:solidFill>
                <a:effectLst/>
                <a:latin typeface="+mn-ea"/>
                <a:ea typeface="方正兰亭黑简体" panose="02000000000000000000" pitchFamily="2" charset="-122"/>
                <a:cs typeface="+mn-cs"/>
              </a:rPr>
              <a:t>KMS</a:t>
            </a:r>
            <a:r>
              <a:rPr lang="zh-CN" altLang="en-US" sz="1100" b="0" i="0" kern="1200" baseline="0" dirty="0" smtClean="0">
                <a:solidFill>
                  <a:schemeClr val="tx1"/>
                </a:solidFill>
                <a:effectLst/>
                <a:latin typeface="+mn-ea"/>
                <a:ea typeface="方正兰亭黑简体" panose="02000000000000000000" pitchFamily="2" charset="-122"/>
                <a:cs typeface="+mn-cs"/>
              </a:rPr>
              <a:t>密钥，用于加解密云硬盘。</a:t>
            </a:r>
          </a:p>
          <a:p>
            <a:pPr lvl="2"/>
            <a:r>
              <a:rPr lang="zh-CN" altLang="en-US" sz="1100" b="0" i="0" kern="1200" baseline="0" dirty="0" smtClean="0">
                <a:solidFill>
                  <a:schemeClr val="tx1"/>
                </a:solidFill>
                <a:effectLst/>
                <a:latin typeface="+mn-ea"/>
                <a:ea typeface="方正兰亭黑简体" panose="02000000000000000000" pitchFamily="2" charset="-122"/>
                <a:cs typeface="+mn-cs"/>
              </a:rPr>
              <a:t>密钥</a:t>
            </a:r>
            <a:r>
              <a:rPr lang="en-US" altLang="zh-CN" sz="1100" b="0" i="0" kern="1200" baseline="0" dirty="0" smtClean="0">
                <a:solidFill>
                  <a:schemeClr val="tx1"/>
                </a:solidFill>
                <a:effectLst/>
                <a:latin typeface="+mn-ea"/>
                <a:ea typeface="方正兰亭黑简体" panose="02000000000000000000" pitchFamily="2" charset="-122"/>
                <a:cs typeface="+mn-cs"/>
              </a:rPr>
              <a:t>ID</a:t>
            </a:r>
            <a:r>
              <a:rPr lang="zh-CN" altLang="en-US" sz="1100" b="0" i="0" kern="1200" baseline="0" dirty="0" smtClean="0">
                <a:solidFill>
                  <a:schemeClr val="tx1"/>
                </a:solidFill>
                <a:effectLst/>
                <a:latin typeface="+mn-ea"/>
                <a:ea typeface="方正兰亭黑简体" panose="02000000000000000000" pitchFamily="2" charset="-122"/>
                <a:cs typeface="+mn-cs"/>
              </a:rPr>
              <a:t>：该加密数据盘使用的密钥的</a:t>
            </a:r>
            <a:r>
              <a:rPr lang="en-US" altLang="zh-CN" sz="1100" b="0" i="0" kern="1200" baseline="0" dirty="0" smtClean="0">
                <a:solidFill>
                  <a:schemeClr val="tx1"/>
                </a:solidFill>
                <a:effectLst/>
                <a:latin typeface="+mn-ea"/>
                <a:ea typeface="方正兰亭黑简体" panose="02000000000000000000" pitchFamily="2" charset="-122"/>
                <a:cs typeface="+mn-cs"/>
              </a:rPr>
              <a:t>ID</a:t>
            </a:r>
            <a:r>
              <a:rPr lang="zh-CN" altLang="en-US" sz="1100" b="0" i="0" kern="1200" baseline="0" dirty="0" smtClean="0">
                <a:solidFill>
                  <a:schemeClr val="tx1"/>
                </a:solidFill>
                <a:effectLst/>
                <a:latin typeface="+mn-ea"/>
                <a:ea typeface="方正兰亭黑简体" panose="02000000000000000000" pitchFamily="2" charset="-122"/>
                <a:cs typeface="+mn-cs"/>
              </a:rPr>
              <a:t>。</a:t>
            </a:r>
            <a:endParaRPr lang="en-US" altLang="zh-CN" sz="1100" b="0" i="0" kern="1200" dirty="0" smtClean="0">
              <a:solidFill>
                <a:schemeClr val="tx1"/>
              </a:solidFill>
              <a:effectLst/>
              <a:latin typeface="+mn-ea"/>
              <a:ea typeface="+mn-ea"/>
              <a:cs typeface="+mn-cs"/>
            </a:endParaRPr>
          </a:p>
          <a:p>
            <a:pPr marL="360363" lvl="1" indent="0">
              <a:buNone/>
            </a:pPr>
            <a:endParaRPr lang="en-US" altLang="zh-CN" sz="1100" b="0" i="0" kern="1200" dirty="0" smtClean="0">
              <a:solidFill>
                <a:schemeClr val="tx1"/>
              </a:solidFill>
              <a:effectLst/>
              <a:latin typeface="+mn-ea"/>
              <a:ea typeface="+mn-ea"/>
              <a:cs typeface="+mn-cs"/>
            </a:endParaRPr>
          </a:p>
        </p:txBody>
      </p:sp>
    </p:spTree>
    <p:extLst>
      <p:ext uri="{BB962C8B-B14F-4D97-AF65-F5344CB8AC3E}">
        <p14:creationId xmlns:p14="http://schemas.microsoft.com/office/powerpoint/2010/main" val="2877695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 xmlns:a16="http://schemas.microsoft.com/office/drawing/2014/main" id="{81BCBA15-75E3-4991-9EFF-137DC298A616}"/>
              </a:ext>
            </a:extLst>
          </p:cNvPr>
          <p:cNvSpPr>
            <a:spLocks noGrp="1"/>
          </p:cNvSpPr>
          <p:nvPr>
            <p:ph type="body" idx="1"/>
          </p:nvPr>
        </p:nvSpPr>
        <p:spPr/>
        <p:txBody>
          <a:bodyPr/>
          <a:lstStyle/>
          <a:p>
            <a:r>
              <a:rPr lang="zh-CN" altLang="en-US" dirty="0" smtClean="0">
                <a:latin typeface="+mn-ea"/>
                <a:ea typeface="+mn-ea"/>
              </a:rPr>
              <a:t>虚拟私有云：</a:t>
            </a:r>
            <a:r>
              <a:rPr lang="zh-CN" altLang="en-US" sz="1100" b="0" i="0" kern="1200" dirty="0" smtClean="0">
                <a:solidFill>
                  <a:schemeClr val="tx1"/>
                </a:solidFill>
                <a:effectLst/>
                <a:latin typeface="+mn-ea"/>
                <a:ea typeface="+mn-ea"/>
                <a:cs typeface="+mn-cs"/>
              </a:rPr>
              <a:t>弹性云服务器网络使用虚拟私有云（</a:t>
            </a:r>
            <a:r>
              <a:rPr lang="en-US" altLang="zh-CN" sz="1100" b="0" i="0" kern="1200" dirty="0" smtClean="0">
                <a:solidFill>
                  <a:schemeClr val="tx1"/>
                </a:solidFill>
                <a:effectLst/>
                <a:latin typeface="+mn-ea"/>
                <a:ea typeface="+mn-ea"/>
                <a:cs typeface="+mn-cs"/>
              </a:rPr>
              <a:t>VPC</a:t>
            </a:r>
            <a:r>
              <a:rPr lang="zh-CN" altLang="en-US" sz="1100" b="0" i="0" kern="1200" dirty="0" smtClean="0">
                <a:solidFill>
                  <a:schemeClr val="tx1"/>
                </a:solidFill>
                <a:effectLst/>
                <a:latin typeface="+mn-ea"/>
                <a:ea typeface="+mn-ea"/>
                <a:cs typeface="+mn-cs"/>
              </a:rPr>
              <a:t>）提供的网络，包括子网、安全组等。您可以选择使用已有的虚拟私有云网络，或者单击“查看虚拟私有云”创建新的虚拟私有云。</a:t>
            </a:r>
          </a:p>
          <a:p>
            <a:pPr marL="0" indent="0">
              <a:buNone/>
            </a:pPr>
            <a:r>
              <a:rPr lang="zh-CN" altLang="en-US" sz="1100" b="1" i="0" kern="1200" baseline="0" dirty="0" smtClean="0">
                <a:solidFill>
                  <a:schemeClr val="tx1"/>
                </a:solidFill>
                <a:effectLst/>
                <a:latin typeface="+mn-ea"/>
                <a:ea typeface="+mn-ea"/>
                <a:cs typeface="+mn-cs"/>
              </a:rPr>
              <a:t>    </a:t>
            </a:r>
            <a:r>
              <a:rPr lang="zh-CN" altLang="en-US" sz="1100" b="1" i="0" kern="1200" dirty="0" smtClean="0">
                <a:solidFill>
                  <a:schemeClr val="tx1"/>
                </a:solidFill>
                <a:effectLst/>
                <a:latin typeface="+mn-ea"/>
                <a:ea typeface="+mn-ea"/>
                <a:cs typeface="+mn-cs"/>
              </a:rPr>
              <a:t>说明：</a:t>
            </a:r>
            <a:r>
              <a:rPr lang="zh-CN" altLang="en-US" sz="1100" b="0" i="0" kern="1200" dirty="0" smtClean="0">
                <a:solidFill>
                  <a:schemeClr val="tx1"/>
                </a:solidFill>
                <a:effectLst/>
                <a:latin typeface="+mn-ea"/>
                <a:ea typeface="+mn-ea"/>
                <a:cs typeface="+mn-cs"/>
              </a:rPr>
              <a:t>弹性云服务器使用的</a:t>
            </a:r>
            <a:r>
              <a:rPr lang="en-US" altLang="zh-CN" sz="1100" b="0" i="0" kern="1200" dirty="0" smtClean="0">
                <a:solidFill>
                  <a:schemeClr val="tx1"/>
                </a:solidFill>
                <a:effectLst/>
                <a:latin typeface="+mn-ea"/>
                <a:ea typeface="+mn-ea"/>
                <a:cs typeface="+mn-cs"/>
              </a:rPr>
              <a:t>VPC</a:t>
            </a:r>
            <a:r>
              <a:rPr lang="zh-CN" altLang="en-US" sz="1100" b="0" i="0" kern="1200" dirty="0" smtClean="0">
                <a:solidFill>
                  <a:schemeClr val="tx1"/>
                </a:solidFill>
                <a:effectLst/>
                <a:latin typeface="+mn-ea"/>
                <a:ea typeface="+mn-ea"/>
                <a:cs typeface="+mn-cs"/>
              </a:rPr>
              <a:t>网络</a:t>
            </a:r>
            <a:r>
              <a:rPr lang="en-US" altLang="zh-CN" sz="1100" b="0" i="0" kern="1200" dirty="0" smtClean="0">
                <a:solidFill>
                  <a:schemeClr val="tx1"/>
                </a:solidFill>
                <a:effectLst/>
                <a:latin typeface="+mn-ea"/>
                <a:ea typeface="+mn-ea"/>
                <a:cs typeface="+mn-cs"/>
              </a:rPr>
              <a:t>DHCP</a:t>
            </a:r>
            <a:r>
              <a:rPr lang="zh-CN" altLang="en-US" sz="1100" b="0" i="0" kern="1200" dirty="0" smtClean="0">
                <a:solidFill>
                  <a:schemeClr val="tx1"/>
                </a:solidFill>
                <a:effectLst/>
                <a:latin typeface="+mn-ea"/>
                <a:ea typeface="+mn-ea"/>
                <a:cs typeface="+mn-cs"/>
              </a:rPr>
              <a:t>不能禁用。</a:t>
            </a:r>
            <a:endParaRPr lang="en-US" altLang="zh-CN" dirty="0" smtClean="0">
              <a:latin typeface="+mn-ea"/>
              <a:ea typeface="+mn-ea"/>
            </a:endParaRPr>
          </a:p>
          <a:p>
            <a:r>
              <a:rPr lang="zh-CN" altLang="en-US" dirty="0" smtClean="0">
                <a:latin typeface="+mn-ea"/>
                <a:ea typeface="+mn-ea"/>
              </a:rPr>
              <a:t>安全组：</a:t>
            </a:r>
            <a:r>
              <a:rPr lang="zh-CN" altLang="en-US" sz="1100" b="0" i="0" kern="1200" dirty="0" smtClean="0">
                <a:solidFill>
                  <a:schemeClr val="tx1"/>
                </a:solidFill>
                <a:effectLst/>
                <a:latin typeface="+mn-ea"/>
                <a:ea typeface="+mn-ea"/>
                <a:cs typeface="+mn-cs"/>
              </a:rPr>
              <a:t>安全组用来实现安全组内和安全组间弹性云服务器的访问控制，加强弹性云服务器的安全保护。用户可以在安全组中定义各种访问规则，当弹性云服务器加入该安全组后，即受到这些访问规则的保护。</a:t>
            </a:r>
            <a:endParaRPr lang="en-US" altLang="zh-CN" dirty="0" smtClean="0">
              <a:latin typeface="+mn-ea"/>
              <a:ea typeface="+mn-ea"/>
            </a:endParaRPr>
          </a:p>
          <a:p>
            <a:r>
              <a:rPr lang="zh-CN" altLang="en-US" dirty="0" smtClean="0">
                <a:latin typeface="+mn-ea"/>
                <a:ea typeface="+mn-ea"/>
              </a:rPr>
              <a:t>网卡：</a:t>
            </a:r>
            <a:r>
              <a:rPr lang="zh-CN" altLang="en-US" sz="1100" b="0" i="0" kern="1200" dirty="0" smtClean="0">
                <a:solidFill>
                  <a:schemeClr val="tx1"/>
                </a:solidFill>
                <a:effectLst/>
                <a:latin typeface="+mn-ea"/>
                <a:ea typeface="+mn-ea"/>
                <a:cs typeface="+mn-cs"/>
              </a:rPr>
              <a:t>包括主网卡和扩展网卡，您可以添加多张扩展网卡，并指定网卡（包括主网卡）的</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地址。</a:t>
            </a:r>
            <a:endParaRPr lang="en-US" altLang="zh-CN" dirty="0" smtClean="0">
              <a:latin typeface="+mn-ea"/>
              <a:ea typeface="+mn-ea"/>
            </a:endParaRPr>
          </a:p>
          <a:p>
            <a:r>
              <a:rPr lang="zh-CN" altLang="en-US" dirty="0" smtClean="0">
                <a:latin typeface="+mn-ea"/>
                <a:ea typeface="+mn-ea"/>
              </a:rPr>
              <a:t>弹性公网</a:t>
            </a:r>
            <a:r>
              <a:rPr lang="en-US" altLang="zh-CN" dirty="0" smtClean="0">
                <a:latin typeface="+mn-ea"/>
                <a:ea typeface="+mn-ea"/>
              </a:rPr>
              <a:t>IP</a:t>
            </a:r>
            <a:r>
              <a:rPr lang="zh-CN" altLang="en-US" dirty="0" smtClean="0">
                <a:latin typeface="+mn-ea"/>
                <a:ea typeface="+mn-ea"/>
              </a:rPr>
              <a:t>：</a:t>
            </a:r>
            <a:r>
              <a:rPr lang="zh-CN" altLang="en-US" sz="1100" b="0" i="0" kern="1200" dirty="0" smtClean="0">
                <a:solidFill>
                  <a:schemeClr val="tx1"/>
                </a:solidFill>
                <a:effectLst/>
                <a:latin typeface="+mn-ea"/>
                <a:ea typeface="+mn-ea"/>
                <a:cs typeface="+mn-cs"/>
              </a:rPr>
              <a:t>弹性公网</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是指将公网</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地址和路由网络中关联的弹性云服务器绑定，以实现虚拟私有云内的弹性云服务器通过固定的公网</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地址对外提供访问服务。</a:t>
            </a:r>
          </a:p>
          <a:p>
            <a:pPr marL="0" indent="0">
              <a:buNone/>
            </a:pPr>
            <a:r>
              <a:rPr lang="zh-CN" altLang="en-US" sz="1100" b="0" i="0" kern="1200" dirty="0" smtClean="0">
                <a:solidFill>
                  <a:schemeClr val="tx1"/>
                </a:solidFill>
                <a:effectLst/>
                <a:latin typeface="+mn-ea"/>
                <a:ea typeface="+mn-ea"/>
                <a:cs typeface="+mn-cs"/>
              </a:rPr>
              <a:t>    您可以根据实际情况选择以下三种方式：</a:t>
            </a:r>
          </a:p>
          <a:p>
            <a:pPr lvl="1"/>
            <a:r>
              <a:rPr lang="zh-CN" altLang="en-US" sz="1100" b="0" i="0" kern="1200" dirty="0" smtClean="0">
                <a:solidFill>
                  <a:schemeClr val="tx1"/>
                </a:solidFill>
                <a:effectLst/>
                <a:latin typeface="+mn-ea"/>
                <a:ea typeface="+mn-ea"/>
                <a:cs typeface="+mn-cs"/>
              </a:rPr>
              <a:t>暂不购买：弹性云服务器不能与互联网互通，仅可作为私有网络中部署业务或者集群所需弹性云服务器进行使用。</a:t>
            </a:r>
          </a:p>
          <a:p>
            <a:pPr lvl="1"/>
            <a:r>
              <a:rPr lang="zh-CN" altLang="en-US" sz="1100" b="0" i="0" kern="1200" dirty="0" smtClean="0">
                <a:solidFill>
                  <a:schemeClr val="tx1"/>
                </a:solidFill>
                <a:effectLst/>
                <a:latin typeface="+mn-ea"/>
                <a:ea typeface="+mn-ea"/>
                <a:cs typeface="+mn-cs"/>
              </a:rPr>
              <a:t>现在购买：自动为每台弹性云服务器分配独享带宽的弹性公网</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，带宽值可以由您设定。</a:t>
            </a:r>
          </a:p>
          <a:p>
            <a:pPr lvl="1"/>
            <a:r>
              <a:rPr lang="zh-CN" altLang="en-US" sz="1100" b="0" i="0" kern="1200" dirty="0" smtClean="0">
                <a:solidFill>
                  <a:schemeClr val="tx1"/>
                </a:solidFill>
                <a:effectLst/>
                <a:latin typeface="+mn-ea"/>
                <a:ea typeface="+mn-ea"/>
                <a:cs typeface="+mn-cs"/>
              </a:rPr>
              <a:t>使用已有：为弹性云服务器分配已有弹性公网</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。使用已有弹性公网</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时，不能批量创建弹性云服务器。</a:t>
            </a:r>
            <a:endParaRPr lang="en-US" altLang="zh-CN" dirty="0" smtClean="0">
              <a:latin typeface="+mn-ea"/>
              <a:ea typeface="+mn-ea"/>
            </a:endParaRPr>
          </a:p>
          <a:p>
            <a:r>
              <a:rPr lang="zh-CN" altLang="en-US" sz="1600" kern="1200" baseline="0" dirty="0" smtClean="0">
                <a:solidFill>
                  <a:schemeClr val="tx1"/>
                </a:solidFill>
                <a:latin typeface="+mn-ea"/>
                <a:ea typeface="方正兰亭黑简体" panose="02000000000000000000" pitchFamily="2" charset="-122"/>
                <a:cs typeface="+mn-cs"/>
              </a:rPr>
              <a:t>规格：</a:t>
            </a:r>
            <a:r>
              <a:rPr lang="zh-CN" altLang="en-US" sz="1100" b="0" i="0" kern="1200" baseline="0" dirty="0" smtClean="0">
                <a:solidFill>
                  <a:schemeClr val="tx1"/>
                </a:solidFill>
                <a:effectLst/>
                <a:latin typeface="+mn-ea"/>
                <a:ea typeface="方正兰亭黑简体" panose="02000000000000000000" pitchFamily="2" charset="-122"/>
                <a:cs typeface="+mn-cs"/>
              </a:rPr>
              <a:t>静态</a:t>
            </a:r>
            <a:r>
              <a:rPr lang="en-US" altLang="zh-CN" sz="1100" b="0" i="0" kern="1200" baseline="0" dirty="0" smtClean="0">
                <a:solidFill>
                  <a:schemeClr val="tx1"/>
                </a:solidFill>
                <a:effectLst/>
                <a:latin typeface="+mn-ea"/>
                <a:ea typeface="方正兰亭黑简体" panose="02000000000000000000" pitchFamily="2" charset="-122"/>
                <a:cs typeface="+mn-cs"/>
              </a:rPr>
              <a:t>BGP</a:t>
            </a:r>
            <a:r>
              <a:rPr lang="zh-CN" altLang="en-US" sz="1100" b="0" i="0" kern="1200" baseline="0" dirty="0" smtClean="0">
                <a:solidFill>
                  <a:schemeClr val="tx1"/>
                </a:solidFill>
                <a:effectLst/>
                <a:latin typeface="+mn-ea"/>
                <a:ea typeface="方正兰亭黑简体" panose="02000000000000000000" pitchFamily="2" charset="-122"/>
                <a:cs typeface="+mn-cs"/>
              </a:rPr>
              <a:t>中的网络结构发生变化，运营商无法在第一时间自动调整网络设置以保障用户的体验度；全动态</a:t>
            </a:r>
            <a:r>
              <a:rPr lang="en-US" altLang="zh-CN" sz="1100" b="0" i="0" kern="1200" baseline="0" dirty="0" smtClean="0">
                <a:solidFill>
                  <a:schemeClr val="tx1"/>
                </a:solidFill>
                <a:effectLst/>
                <a:latin typeface="+mn-ea"/>
                <a:ea typeface="方正兰亭黑简体" panose="02000000000000000000" pitchFamily="2" charset="-122"/>
                <a:cs typeface="+mn-cs"/>
              </a:rPr>
              <a:t>BGP</a:t>
            </a:r>
            <a:r>
              <a:rPr lang="zh-CN" altLang="en-US" sz="1100" b="0" i="0" kern="1200" baseline="0" dirty="0" smtClean="0">
                <a:solidFill>
                  <a:schemeClr val="tx1"/>
                </a:solidFill>
                <a:effectLst/>
                <a:latin typeface="+mn-ea"/>
                <a:ea typeface="方正兰亭黑简体" panose="02000000000000000000" pitchFamily="2" charset="-122"/>
                <a:cs typeface="+mn-cs"/>
              </a:rPr>
              <a:t>可根据设定的寻路协议第一时间自动优化网络结构，以保持客户使用的网络持续稳定、高效。</a:t>
            </a:r>
            <a:endParaRPr lang="en-US" altLang="zh-CN" sz="1600" kern="1200" baseline="0" dirty="0" smtClean="0">
              <a:solidFill>
                <a:schemeClr val="tx1"/>
              </a:solidFill>
              <a:latin typeface="+mn-ea"/>
              <a:ea typeface="方正兰亭黑简体" panose="02000000000000000000" pitchFamily="2" charset="-122"/>
              <a:cs typeface="+mn-cs"/>
            </a:endParaRPr>
          </a:p>
          <a:p>
            <a:r>
              <a:rPr lang="zh-CN" altLang="en-US" sz="1600" kern="1200" baseline="0" dirty="0" smtClean="0">
                <a:solidFill>
                  <a:schemeClr val="tx1"/>
                </a:solidFill>
                <a:latin typeface="+mn-ea"/>
                <a:ea typeface="方正兰亭黑简体" panose="02000000000000000000" pitchFamily="2" charset="-122"/>
                <a:cs typeface="+mn-cs"/>
              </a:rPr>
              <a:t>带宽类型：</a:t>
            </a:r>
            <a:r>
              <a:rPr lang="zh-CN" altLang="en-US" sz="1100" b="0" i="0" kern="1200" baseline="0" dirty="0" smtClean="0">
                <a:solidFill>
                  <a:schemeClr val="tx1"/>
                </a:solidFill>
                <a:effectLst/>
                <a:latin typeface="+mn-ea"/>
                <a:ea typeface="方正兰亭黑简体" panose="02000000000000000000" pitchFamily="2" charset="-122"/>
                <a:cs typeface="+mn-cs"/>
              </a:rPr>
              <a:t>“弹性公网</a:t>
            </a:r>
            <a:r>
              <a:rPr lang="en-US" altLang="zh-CN" sz="1100" b="0" i="0" kern="1200" baseline="0" dirty="0" smtClean="0">
                <a:solidFill>
                  <a:schemeClr val="tx1"/>
                </a:solidFill>
                <a:effectLst/>
                <a:latin typeface="+mn-ea"/>
                <a:ea typeface="方正兰亭黑简体" panose="02000000000000000000" pitchFamily="2" charset="-122"/>
                <a:cs typeface="+mn-cs"/>
              </a:rPr>
              <a:t>IP”</a:t>
            </a:r>
            <a:r>
              <a:rPr lang="zh-CN" altLang="en-US" sz="1100" b="0" i="0" kern="1200" baseline="0" dirty="0" smtClean="0">
                <a:solidFill>
                  <a:schemeClr val="tx1"/>
                </a:solidFill>
                <a:effectLst/>
                <a:latin typeface="+mn-ea"/>
                <a:ea typeface="方正兰亭黑简体" panose="02000000000000000000" pitchFamily="2" charset="-122"/>
                <a:cs typeface="+mn-cs"/>
              </a:rPr>
              <a:t>选择“现在购买”时，需配置该参数。</a:t>
            </a:r>
          </a:p>
          <a:p>
            <a:pPr lvl="1"/>
            <a:r>
              <a:rPr lang="zh-CN" altLang="en-US" sz="1100" b="0" i="0" kern="1200" baseline="0" dirty="0" smtClean="0">
                <a:solidFill>
                  <a:schemeClr val="tx1"/>
                </a:solidFill>
                <a:effectLst/>
                <a:latin typeface="+mn-ea"/>
                <a:ea typeface="方正兰亭黑简体" panose="02000000000000000000" pitchFamily="2" charset="-122"/>
                <a:cs typeface="+mn-cs"/>
              </a:rPr>
              <a:t>独享带宽：一个带宽只能被一个弹性公网</a:t>
            </a:r>
            <a:r>
              <a:rPr lang="en-US" altLang="zh-CN" sz="1100" b="0" i="0" kern="1200" baseline="0" dirty="0" smtClean="0">
                <a:solidFill>
                  <a:schemeClr val="tx1"/>
                </a:solidFill>
                <a:effectLst/>
                <a:latin typeface="+mn-ea"/>
                <a:ea typeface="方正兰亭黑简体" panose="02000000000000000000" pitchFamily="2" charset="-122"/>
                <a:cs typeface="+mn-cs"/>
              </a:rPr>
              <a:t>IP</a:t>
            </a:r>
            <a:r>
              <a:rPr lang="zh-CN" altLang="en-US" sz="1100" b="0" i="0" kern="1200" baseline="0" dirty="0" smtClean="0">
                <a:solidFill>
                  <a:schemeClr val="tx1"/>
                </a:solidFill>
                <a:effectLst/>
                <a:latin typeface="+mn-ea"/>
                <a:ea typeface="方正兰亭黑简体" panose="02000000000000000000" pitchFamily="2" charset="-122"/>
                <a:cs typeface="+mn-cs"/>
              </a:rPr>
              <a:t>使用。</a:t>
            </a:r>
          </a:p>
          <a:p>
            <a:pPr lvl="1"/>
            <a:r>
              <a:rPr lang="zh-CN" altLang="en-US" sz="1100" b="0" i="0" kern="1200" baseline="0" dirty="0" smtClean="0">
                <a:solidFill>
                  <a:schemeClr val="tx1"/>
                </a:solidFill>
                <a:effectLst/>
                <a:latin typeface="+mn-ea"/>
                <a:ea typeface="方正兰亭黑简体" panose="02000000000000000000" pitchFamily="2" charset="-122"/>
                <a:cs typeface="+mn-cs"/>
              </a:rPr>
              <a:t>共享带宽：一个带宽中可以加入多个弹性公网</a:t>
            </a:r>
            <a:r>
              <a:rPr lang="en-US" altLang="zh-CN" sz="1100" b="0" i="0" kern="1200" baseline="0" dirty="0" smtClean="0">
                <a:solidFill>
                  <a:schemeClr val="tx1"/>
                </a:solidFill>
                <a:effectLst/>
                <a:latin typeface="+mn-ea"/>
                <a:ea typeface="方正兰亭黑简体" panose="02000000000000000000" pitchFamily="2" charset="-122"/>
                <a:cs typeface="+mn-cs"/>
              </a:rPr>
              <a:t>IP</a:t>
            </a:r>
            <a:r>
              <a:rPr lang="zh-CN" altLang="en-US" sz="1100" b="0" i="0" kern="1200" baseline="0" dirty="0" smtClean="0">
                <a:solidFill>
                  <a:schemeClr val="tx1"/>
                </a:solidFill>
                <a:effectLst/>
                <a:latin typeface="+mn-ea"/>
                <a:ea typeface="方正兰亭黑简体" panose="02000000000000000000" pitchFamily="2" charset="-122"/>
                <a:cs typeface="+mn-cs"/>
              </a:rPr>
              <a:t>，多个弹性公网</a:t>
            </a:r>
            <a:r>
              <a:rPr lang="en-US" altLang="zh-CN" sz="1100" b="0" i="0" kern="1200" baseline="0" dirty="0" smtClean="0">
                <a:solidFill>
                  <a:schemeClr val="tx1"/>
                </a:solidFill>
                <a:effectLst/>
                <a:latin typeface="+mn-ea"/>
                <a:ea typeface="方正兰亭黑简体" panose="02000000000000000000" pitchFamily="2" charset="-122"/>
                <a:cs typeface="+mn-cs"/>
              </a:rPr>
              <a:t>IP</a:t>
            </a:r>
            <a:r>
              <a:rPr lang="zh-CN" altLang="en-US" sz="1100" b="0" i="0" kern="1200" baseline="0" dirty="0" smtClean="0">
                <a:solidFill>
                  <a:schemeClr val="tx1"/>
                </a:solidFill>
                <a:effectLst/>
                <a:latin typeface="+mn-ea"/>
                <a:ea typeface="方正兰亭黑简体" panose="02000000000000000000" pitchFamily="2" charset="-122"/>
                <a:cs typeface="+mn-cs"/>
              </a:rPr>
              <a:t>共用一个带宽。</a:t>
            </a:r>
            <a:endParaRPr lang="en-US" altLang="zh-CN" sz="1100" kern="1200" baseline="0" dirty="0" smtClean="0">
              <a:solidFill>
                <a:schemeClr val="tx1"/>
              </a:solidFill>
              <a:latin typeface="+mn-ea"/>
              <a:ea typeface="方正兰亭黑简体" panose="02000000000000000000" pitchFamily="2" charset="-122"/>
              <a:cs typeface="+mn-cs"/>
            </a:endParaRPr>
          </a:p>
          <a:p>
            <a:r>
              <a:rPr lang="zh-CN" altLang="en-US" sz="1600" kern="1200" baseline="0" dirty="0" smtClean="0">
                <a:solidFill>
                  <a:schemeClr val="tx1"/>
                </a:solidFill>
                <a:latin typeface="+mn-ea"/>
                <a:ea typeface="方正兰亭黑简体" panose="02000000000000000000" pitchFamily="2" charset="-122"/>
                <a:cs typeface="+mn-cs"/>
              </a:rPr>
              <a:t>计费方式：</a:t>
            </a:r>
            <a:r>
              <a:rPr lang="zh-CN" altLang="en-US" sz="1100" b="0" i="0" kern="1200" baseline="0" dirty="0" smtClean="0">
                <a:solidFill>
                  <a:schemeClr val="tx1"/>
                </a:solidFill>
                <a:effectLst/>
                <a:latin typeface="+mn-ea"/>
                <a:ea typeface="方正兰亭黑简体" panose="02000000000000000000" pitchFamily="2" charset="-122"/>
                <a:cs typeface="+mn-cs"/>
              </a:rPr>
              <a:t>“弹性公网</a:t>
            </a:r>
            <a:r>
              <a:rPr lang="en-US" altLang="zh-CN" sz="1100" b="0" i="0" kern="1200" baseline="0" dirty="0" smtClean="0">
                <a:solidFill>
                  <a:schemeClr val="tx1"/>
                </a:solidFill>
                <a:effectLst/>
                <a:latin typeface="+mn-ea"/>
                <a:ea typeface="方正兰亭黑简体" panose="02000000000000000000" pitchFamily="2" charset="-122"/>
                <a:cs typeface="+mn-cs"/>
              </a:rPr>
              <a:t>IP”</a:t>
            </a:r>
            <a:r>
              <a:rPr lang="zh-CN" altLang="en-US" sz="1100" b="0" i="0" kern="1200" baseline="0" dirty="0" smtClean="0">
                <a:solidFill>
                  <a:schemeClr val="tx1"/>
                </a:solidFill>
                <a:effectLst/>
                <a:latin typeface="+mn-ea"/>
                <a:ea typeface="方正兰亭黑简体" panose="02000000000000000000" pitchFamily="2" charset="-122"/>
                <a:cs typeface="+mn-cs"/>
              </a:rPr>
              <a:t>选择“现在购买”时，需配置该参数。指购买的弹性公网</a:t>
            </a:r>
            <a:r>
              <a:rPr lang="en-US" altLang="zh-CN" sz="1100" b="0" i="0" kern="1200" baseline="0" dirty="0" smtClean="0">
                <a:solidFill>
                  <a:schemeClr val="tx1"/>
                </a:solidFill>
                <a:effectLst/>
                <a:latin typeface="+mn-ea"/>
                <a:ea typeface="方正兰亭黑简体" panose="02000000000000000000" pitchFamily="2" charset="-122"/>
                <a:cs typeface="+mn-cs"/>
              </a:rPr>
              <a:t>IP</a:t>
            </a:r>
            <a:r>
              <a:rPr lang="zh-CN" altLang="en-US" sz="1100" b="0" i="0" kern="1200" baseline="0" dirty="0" smtClean="0">
                <a:solidFill>
                  <a:schemeClr val="tx1"/>
                </a:solidFill>
                <a:effectLst/>
                <a:latin typeface="+mn-ea"/>
                <a:ea typeface="方正兰亭黑简体" panose="02000000000000000000" pitchFamily="2" charset="-122"/>
                <a:cs typeface="+mn-cs"/>
              </a:rPr>
              <a:t>的带宽计费方式，包括以下两种：</a:t>
            </a:r>
          </a:p>
          <a:p>
            <a:pPr lvl="1"/>
            <a:r>
              <a:rPr lang="zh-CN" altLang="en-US" sz="1100" b="0" i="0" kern="1200" baseline="0" dirty="0" smtClean="0">
                <a:solidFill>
                  <a:schemeClr val="tx1"/>
                </a:solidFill>
                <a:effectLst/>
                <a:latin typeface="+mn-ea"/>
                <a:ea typeface="方正兰亭黑简体" panose="02000000000000000000" pitchFamily="2" charset="-122"/>
                <a:cs typeface="+mn-cs"/>
              </a:rPr>
              <a:t>按带宽计费：按照购买的带宽大小计费。</a:t>
            </a:r>
          </a:p>
          <a:p>
            <a:pPr lvl="1"/>
            <a:r>
              <a:rPr lang="zh-CN" altLang="en-US" sz="1100" b="0" i="0" kern="1200" baseline="0" dirty="0" smtClean="0">
                <a:solidFill>
                  <a:schemeClr val="tx1"/>
                </a:solidFill>
                <a:effectLst/>
                <a:latin typeface="+mn-ea"/>
                <a:ea typeface="方正兰亭黑简体" panose="02000000000000000000" pitchFamily="2" charset="-122"/>
                <a:cs typeface="+mn-cs"/>
              </a:rPr>
              <a:t>按流量计费：按照实际使用的流量来计费。</a:t>
            </a:r>
          </a:p>
          <a:p>
            <a:endParaRPr lang="zh-CN" altLang="en-US" sz="1600" kern="1200" baseline="0" dirty="0" smtClean="0">
              <a:solidFill>
                <a:schemeClr val="tx1"/>
              </a:solidFill>
              <a:latin typeface="+mn-ea"/>
              <a:ea typeface="方正兰亭黑简体" panose="02000000000000000000" pitchFamily="2" charset="-122"/>
              <a:cs typeface="+mn-cs"/>
            </a:endParaRPr>
          </a:p>
          <a:p>
            <a:endParaRPr lang="zh-CN" altLang="en-US" sz="1100" b="0" i="0" kern="1200" dirty="0" smtClean="0">
              <a:solidFill>
                <a:schemeClr val="tx1"/>
              </a:solidFill>
              <a:effectLst/>
              <a:latin typeface="+mn-ea"/>
              <a:ea typeface="+mn-ea"/>
              <a:cs typeface="+mn-cs"/>
            </a:endParaRPr>
          </a:p>
          <a:p>
            <a:endParaRPr lang="zh-CN" altLang="en-US" dirty="0">
              <a:latin typeface="+mn-ea"/>
              <a:ea typeface="+mn-ea"/>
            </a:endParaRPr>
          </a:p>
        </p:txBody>
      </p:sp>
    </p:spTree>
    <p:extLst>
      <p:ext uri="{BB962C8B-B14F-4D97-AF65-F5344CB8AC3E}">
        <p14:creationId xmlns:p14="http://schemas.microsoft.com/office/powerpoint/2010/main" val="3562601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 xmlns:a16="http://schemas.microsoft.com/office/drawing/2014/main" id="{81BCBA15-75E3-4991-9EFF-137DC298A616}"/>
              </a:ext>
            </a:extLst>
          </p:cNvPr>
          <p:cNvSpPr>
            <a:spLocks noGrp="1"/>
          </p:cNvSpPr>
          <p:nvPr>
            <p:ph type="body" idx="1"/>
          </p:nvPr>
        </p:nvSpPr>
        <p:spPr/>
        <p:txBody>
          <a:bodyPr/>
          <a:lstStyle/>
          <a:p>
            <a:r>
              <a:rPr lang="zh-CN" altLang="en-US" dirty="0" smtClean="0"/>
              <a:t>密钥对</a:t>
            </a:r>
            <a:r>
              <a:rPr lang="en-US" altLang="zh-CN" dirty="0" smtClean="0"/>
              <a:t>OS</a:t>
            </a:r>
            <a:r>
              <a:rPr lang="zh-CN" altLang="en-US" dirty="0" smtClean="0"/>
              <a:t>都支持，不区分</a:t>
            </a:r>
            <a:r>
              <a:rPr lang="en-US" altLang="zh-CN" dirty="0" smtClean="0"/>
              <a:t>OS</a:t>
            </a:r>
            <a:r>
              <a:rPr lang="zh-CN" altLang="en-US" dirty="0" smtClean="0"/>
              <a:t>。</a:t>
            </a:r>
            <a:endParaRPr lang="zh-CN" altLang="en-US" dirty="0"/>
          </a:p>
        </p:txBody>
      </p:sp>
    </p:spTree>
    <p:extLst>
      <p:ext uri="{BB962C8B-B14F-4D97-AF65-F5344CB8AC3E}">
        <p14:creationId xmlns:p14="http://schemas.microsoft.com/office/powerpoint/2010/main" val="225875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 xmlns:a16="http://schemas.microsoft.com/office/drawing/2014/main" id="{81BCBA15-75E3-4991-9EFF-137DC298A61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2383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20732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1574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11936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98697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31326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12134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173018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22029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376238" y="768350"/>
            <a:ext cx="6346825" cy="35702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69049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93262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华为云关系型数据库服务具有完善的性能监控体系和多重安全防护措施，并提供了专业的数据库管理平台， 让用户能够在云中轻松的进行设置和扩展关系型数据库。通过华为云关系型数据库服务的管理控制台，用户几乎可以执行所有必需任务而无需编程，简化运营流程，减少日常运维工作量，从而专注于开发应用和业务发展。</a:t>
            </a:r>
            <a:endParaRPr lang="en-US" altLang="zh-CN" sz="1100" b="0" i="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endParaRPr lang="zh-CN" altLang="en-US" dirty="0"/>
          </a:p>
        </p:txBody>
      </p:sp>
    </p:spTree>
    <p:extLst>
      <p:ext uri="{BB962C8B-B14F-4D97-AF65-F5344CB8AC3E}">
        <p14:creationId xmlns:p14="http://schemas.microsoft.com/office/powerpoint/2010/main" val="228238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2613" y="766763"/>
            <a:ext cx="5934075" cy="3338512"/>
          </a:xfrm>
        </p:spPr>
      </p:sp>
      <p:sp>
        <p:nvSpPr>
          <p:cNvPr id="3" name="备注占位符 2"/>
          <p:cNvSpPr>
            <a:spLocks noGrp="1"/>
          </p:cNvSpPr>
          <p:nvPr>
            <p:ph type="body" idx="1"/>
          </p:nvPr>
        </p:nvSpPr>
        <p:spPr/>
        <p:txBody>
          <a:bodyPr/>
          <a:lstStyle/>
          <a:p>
            <a:pPr>
              <a:lnSpc>
                <a:spcPct val="150000"/>
              </a:lnSpc>
            </a:pPr>
            <a:r>
              <a:rPr lang="zh-CN" altLang="en-US" b="1" dirty="0" smtClean="0">
                <a:solidFill>
                  <a:srgbClr val="3D3F43"/>
                </a:solidFill>
                <a:latin typeface="-apple-system"/>
              </a:rPr>
              <a:t>稳定可靠，安全高效</a:t>
            </a:r>
            <a:endParaRPr lang="en-US" altLang="zh-CN" b="1" dirty="0" smtClean="0">
              <a:solidFill>
                <a:srgbClr val="3D3F43"/>
              </a:solidFill>
              <a:latin typeface="-apple-system"/>
            </a:endParaRPr>
          </a:p>
          <a:p>
            <a:pPr>
              <a:lnSpc>
                <a:spcPct val="150000"/>
              </a:lnSpc>
            </a:pPr>
            <a:r>
              <a:rPr lang="zh-CN" altLang="en-US" dirty="0" smtClean="0">
                <a:solidFill>
                  <a:srgbClr val="3D3F43"/>
                </a:solidFill>
                <a:latin typeface="-apple-system"/>
              </a:rPr>
              <a:t>华为云关系型数据库服务具有完善的</a:t>
            </a:r>
            <a:r>
              <a:rPr lang="zh-CN" altLang="en-US" dirty="0" smtClean="0">
                <a:solidFill>
                  <a:srgbClr val="C00000"/>
                </a:solidFill>
                <a:latin typeface="-apple-system"/>
              </a:rPr>
              <a:t>性能监控体系</a:t>
            </a:r>
            <a:r>
              <a:rPr lang="zh-CN" altLang="en-US" dirty="0" smtClean="0">
                <a:solidFill>
                  <a:srgbClr val="3D3F43"/>
                </a:solidFill>
                <a:latin typeface="-apple-system"/>
              </a:rPr>
              <a:t>和多重</a:t>
            </a:r>
            <a:r>
              <a:rPr lang="zh-CN" altLang="en-US" dirty="0" smtClean="0">
                <a:solidFill>
                  <a:srgbClr val="C00000"/>
                </a:solidFill>
                <a:latin typeface="-apple-system"/>
              </a:rPr>
              <a:t>安全防护措施</a:t>
            </a:r>
            <a:r>
              <a:rPr lang="zh-CN" altLang="en-US" dirty="0" smtClean="0">
                <a:solidFill>
                  <a:srgbClr val="3D3F43"/>
                </a:solidFill>
                <a:latin typeface="-apple-system"/>
              </a:rPr>
              <a:t>，并提供了专业的数据库管理平台， 让用户能够在云中轻松进行设置和扩展关系型数据库。</a:t>
            </a:r>
            <a:endParaRPr lang="en-US" altLang="zh-CN" dirty="0" smtClean="0">
              <a:solidFill>
                <a:srgbClr val="3D3F43"/>
              </a:solidFill>
              <a:latin typeface="-apple-system"/>
            </a:endParaRPr>
          </a:p>
          <a:p>
            <a:pPr>
              <a:lnSpc>
                <a:spcPct val="150000"/>
              </a:lnSpc>
            </a:pPr>
            <a:r>
              <a:rPr lang="zh-CN" altLang="en-US" b="1" dirty="0" smtClean="0">
                <a:solidFill>
                  <a:srgbClr val="3D3F43"/>
                </a:solidFill>
                <a:latin typeface="-apple-system"/>
              </a:rPr>
              <a:t>即开即用，弹性伸缩</a:t>
            </a:r>
            <a:endParaRPr lang="en-US" altLang="zh-CN" b="1" dirty="0" smtClean="0">
              <a:solidFill>
                <a:srgbClr val="3D3F43"/>
              </a:solidFill>
              <a:latin typeface="-apple-system"/>
            </a:endParaRPr>
          </a:p>
          <a:p>
            <a:pPr>
              <a:lnSpc>
                <a:spcPct val="150000"/>
              </a:lnSpc>
            </a:pPr>
            <a:r>
              <a:rPr lang="zh-CN" altLang="en-US" dirty="0" smtClean="0">
                <a:solidFill>
                  <a:srgbClr val="3D3F43"/>
                </a:solidFill>
                <a:latin typeface="-apple-system"/>
              </a:rPr>
              <a:t>通过华为云关系型数据库服务的</a:t>
            </a:r>
            <a:r>
              <a:rPr lang="zh-CN" altLang="en-US" dirty="0" smtClean="0">
                <a:solidFill>
                  <a:srgbClr val="C00000"/>
                </a:solidFill>
                <a:latin typeface="-apple-system"/>
              </a:rPr>
              <a:t>管理控制台</a:t>
            </a:r>
            <a:r>
              <a:rPr lang="zh-CN" altLang="en-US" dirty="0" smtClean="0">
                <a:solidFill>
                  <a:srgbClr val="3D3F43"/>
                </a:solidFill>
                <a:latin typeface="-apple-system"/>
              </a:rPr>
              <a:t>，用户几乎可以执行所有必需任务而无需编程，简化运营流程，减少日常运维工作量，从而专注于开发应用和业务发展。</a:t>
            </a:r>
            <a:endParaRPr lang="zh-CN" altLang="en-US" dirty="0" smtClean="0"/>
          </a:p>
          <a:p>
            <a:endParaRPr lang="en-US" altLang="zh-CN" dirty="0" smtClean="0"/>
          </a:p>
          <a:p>
            <a:pPr lvl="0"/>
            <a:r>
              <a:rPr lang="zh-CN" altLang="en-US" dirty="0" smtClean="0"/>
              <a:t>安全高效</a:t>
            </a:r>
          </a:p>
          <a:p>
            <a:pPr lvl="0"/>
            <a:r>
              <a:rPr lang="zh-CN" altLang="en-US" dirty="0" smtClean="0"/>
              <a:t>即开即用</a:t>
            </a:r>
          </a:p>
          <a:p>
            <a:pPr lvl="0"/>
            <a:r>
              <a:rPr lang="zh-CN" altLang="en-US" dirty="0" smtClean="0"/>
              <a:t>稳定可靠</a:t>
            </a:r>
          </a:p>
          <a:p>
            <a:pPr lvl="0"/>
            <a:r>
              <a:rPr lang="zh-CN" altLang="en-US" dirty="0" smtClean="0"/>
              <a:t>弹性伸缩</a:t>
            </a:r>
          </a:p>
          <a:p>
            <a:pPr lvl="0"/>
            <a:r>
              <a:rPr lang="en-US" altLang="zh-CN" sz="1100" dirty="0" smtClean="0"/>
              <a:t>MySQL          </a:t>
            </a:r>
            <a:endParaRPr lang="zh-CN" altLang="en-US" sz="1100" dirty="0" smtClean="0"/>
          </a:p>
          <a:p>
            <a:pPr lvl="0"/>
            <a:r>
              <a:rPr lang="en-US" altLang="zh-CN" sz="1100" dirty="0" smtClean="0"/>
              <a:t>PostgreSQL     </a:t>
            </a:r>
          </a:p>
          <a:p>
            <a:pPr lvl="0"/>
            <a:r>
              <a:rPr lang="en-US" altLang="zh-CN" sz="1100" dirty="0" smtClean="0"/>
              <a:t>SQL Server</a:t>
            </a:r>
          </a:p>
          <a:p>
            <a:pPr lvl="0"/>
            <a:r>
              <a:rPr lang="en-US" altLang="zh-CN" sz="1100" dirty="0" err="1" smtClean="0"/>
              <a:t>GaussDB</a:t>
            </a:r>
            <a:r>
              <a:rPr lang="en-US" altLang="zh-CN" sz="1100" dirty="0" smtClean="0"/>
              <a:t> OLTP   </a:t>
            </a:r>
          </a:p>
          <a:p>
            <a:pPr lvl="0"/>
            <a:r>
              <a:rPr lang="en-US" altLang="zh-CN" sz="1100" dirty="0" err="1" smtClean="0"/>
              <a:t>DamengDB</a:t>
            </a:r>
            <a:endParaRPr lang="en-US" altLang="zh-CN" sz="1100" dirty="0" smtClean="0"/>
          </a:p>
          <a:p>
            <a:endParaRPr lang="zh-CN" altLang="en-US" dirty="0"/>
          </a:p>
        </p:txBody>
      </p:sp>
    </p:spTree>
    <p:extLst>
      <p:ext uri="{BB962C8B-B14F-4D97-AF65-F5344CB8AC3E}">
        <p14:creationId xmlns:p14="http://schemas.microsoft.com/office/powerpoint/2010/main" val="2340881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2613" y="7667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9863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2613" y="766763"/>
            <a:ext cx="5934075" cy="3338512"/>
          </a:xfrm>
        </p:spPr>
      </p:sp>
      <p:sp>
        <p:nvSpPr>
          <p:cNvPr id="3" name="备注占位符 2"/>
          <p:cNvSpPr>
            <a:spLocks noGrp="1"/>
          </p:cNvSpPr>
          <p:nvPr>
            <p:ph type="body" idx="1"/>
          </p:nvPr>
        </p:nvSpPr>
        <p:spPr/>
        <p:txBody>
          <a:bodyPr/>
          <a:lstStyle/>
          <a:p>
            <a:pPr marL="285750" indent="-285750">
              <a:lnSpc>
                <a:spcPct val="200000"/>
              </a:lnSpc>
              <a:buFont typeface="Arial" panose="020B0604020202020204" pitchFamily="34" charset="0"/>
              <a:buChar char="•"/>
            </a:pPr>
            <a:r>
              <a:rPr lang="zh-CN" altLang="en-US" sz="1100" dirty="0" smtClean="0"/>
              <a:t>企业级 </a:t>
            </a:r>
            <a:r>
              <a:rPr lang="en-US" altLang="zh-CN" sz="1100" dirty="0" smtClean="0"/>
              <a:t>MVCC</a:t>
            </a:r>
            <a:r>
              <a:rPr lang="zh-CN" altLang="en-US" sz="1100" dirty="0" smtClean="0"/>
              <a:t>，单机百万</a:t>
            </a:r>
            <a:r>
              <a:rPr lang="en-US" altLang="zh-CN" sz="1100" dirty="0" err="1" smtClean="0"/>
              <a:t>tpmc</a:t>
            </a:r>
            <a:r>
              <a:rPr lang="zh-CN" altLang="en-US" sz="1100" dirty="0" smtClean="0"/>
              <a:t>，长期高压运行性能无抖动；</a:t>
            </a:r>
          </a:p>
          <a:p>
            <a:pPr marL="285750" indent="-285750">
              <a:lnSpc>
                <a:spcPct val="200000"/>
              </a:lnSpc>
              <a:buFont typeface="Arial" panose="020B0604020202020204" pitchFamily="34" charset="0"/>
              <a:buChar char="•"/>
            </a:pPr>
            <a:r>
              <a:rPr lang="zh-CN" altLang="en-US" sz="1100" dirty="0" smtClean="0"/>
              <a:t>支持数据闪回和回收站，避免误操作带来数据丢失；</a:t>
            </a:r>
          </a:p>
          <a:p>
            <a:pPr marL="285750" indent="-285750">
              <a:lnSpc>
                <a:spcPct val="200000"/>
              </a:lnSpc>
              <a:buFont typeface="Arial" panose="020B0604020202020204" pitchFamily="34" charset="0"/>
              <a:buChar char="•"/>
            </a:pPr>
            <a:r>
              <a:rPr lang="zh-CN" altLang="en-US" sz="1100" dirty="0" smtClean="0"/>
              <a:t>支持物理备份和恢复（</a:t>
            </a:r>
            <a:r>
              <a:rPr lang="en-US" altLang="zh-CN" sz="1100" dirty="0" smtClean="0"/>
              <a:t>PITR</a:t>
            </a:r>
            <a:r>
              <a:rPr lang="zh-CN" altLang="en-US" sz="1100" dirty="0" smtClean="0"/>
              <a:t>），支持双机冷热备份；</a:t>
            </a:r>
          </a:p>
          <a:p>
            <a:pPr marL="285750" indent="-285750">
              <a:lnSpc>
                <a:spcPct val="200000"/>
              </a:lnSpc>
              <a:buFont typeface="Arial" panose="020B0604020202020204" pitchFamily="34" charset="0"/>
              <a:buChar char="•"/>
            </a:pPr>
            <a:r>
              <a:rPr lang="zh-CN" altLang="en-US" sz="1100" dirty="0" smtClean="0"/>
              <a:t>兼容 </a:t>
            </a:r>
            <a:r>
              <a:rPr lang="en-US" altLang="zh-CN" sz="1100" dirty="0" smtClean="0"/>
              <a:t>SQL2003 </a:t>
            </a:r>
            <a:r>
              <a:rPr lang="zh-CN" altLang="en-US" sz="1100" dirty="0" smtClean="0"/>
              <a:t>标准，高度支持 </a:t>
            </a:r>
            <a:r>
              <a:rPr lang="en-US" altLang="zh-CN" sz="1100" dirty="0" smtClean="0"/>
              <a:t>Oracle</a:t>
            </a:r>
            <a:r>
              <a:rPr lang="zh-CN" altLang="en-US" sz="1100" dirty="0" smtClean="0"/>
              <a:t>、</a:t>
            </a:r>
            <a:r>
              <a:rPr lang="en-US" altLang="zh-CN" sz="1100" dirty="0" smtClean="0"/>
              <a:t>MySQL </a:t>
            </a:r>
            <a:r>
              <a:rPr lang="zh-CN" altLang="en-US" sz="1100" dirty="0" smtClean="0"/>
              <a:t>语法；</a:t>
            </a:r>
          </a:p>
          <a:p>
            <a:pPr marL="285750" indent="-285750">
              <a:lnSpc>
                <a:spcPct val="200000"/>
              </a:lnSpc>
              <a:buFont typeface="Arial" panose="020B0604020202020204" pitchFamily="34" charset="0"/>
              <a:buChar char="•"/>
            </a:pPr>
            <a:r>
              <a:rPr lang="zh-CN" altLang="en-US" sz="1100" dirty="0" smtClean="0"/>
              <a:t>图形化开发工具 </a:t>
            </a:r>
            <a:r>
              <a:rPr lang="en-US" altLang="zh-CN" sz="1100" dirty="0" smtClean="0"/>
              <a:t>Data Studio</a:t>
            </a:r>
            <a:r>
              <a:rPr lang="zh-CN" altLang="en-US" sz="1100" dirty="0" smtClean="0"/>
              <a:t>；丰富的运行监控视图，告警阈值可定制。</a:t>
            </a:r>
          </a:p>
          <a:p>
            <a:endParaRPr lang="zh-CN" altLang="en-US" dirty="0"/>
          </a:p>
        </p:txBody>
      </p:sp>
    </p:spTree>
    <p:extLst>
      <p:ext uri="{BB962C8B-B14F-4D97-AF65-F5344CB8AC3E}">
        <p14:creationId xmlns:p14="http://schemas.microsoft.com/office/powerpoint/2010/main" val="1424834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1+1</a:t>
            </a:r>
            <a:r>
              <a:rPr lang="zh-CN" altLang="en-US" dirty="0" smtClean="0"/>
              <a:t>（最大可用）：数据会同步写往备机。但如果出现网络等影响，无法完成同步操作，会转为异步。后续网络恢复，会自动追上。在数据不同步期间，切换会有数据丢失。</a:t>
            </a:r>
            <a:endParaRPr lang="en-US" altLang="zh-CN" dirty="0" smtClean="0"/>
          </a:p>
          <a:p>
            <a:r>
              <a:rPr lang="en-US" altLang="zh-CN" dirty="0" smtClean="0"/>
              <a:t>1+2</a:t>
            </a:r>
            <a:r>
              <a:rPr lang="zh-CN" altLang="en-US" dirty="0" smtClean="0"/>
              <a:t>（最大保护）：数据会同步写往备机，且要求必须有一个确认，才向客户端返回。可靠性高。</a:t>
            </a:r>
            <a:endParaRPr lang="en-US" altLang="zh-CN" dirty="0" smtClean="0"/>
          </a:p>
          <a:p>
            <a:pPr marL="180975" indent="-180975"/>
            <a:r>
              <a:rPr lang="zh-CN" altLang="en-US" dirty="0" smtClean="0"/>
              <a:t>应对不同场景的高可用需要，</a:t>
            </a:r>
            <a:r>
              <a:rPr lang="en-US" altLang="zh-CN" dirty="0" err="1" smtClean="0"/>
              <a:t>GaussDB</a:t>
            </a:r>
            <a:r>
              <a:rPr lang="en-US" altLang="zh-CN" baseline="0" dirty="0" smtClean="0"/>
              <a:t> T</a:t>
            </a:r>
            <a:r>
              <a:rPr lang="zh-CN" altLang="en-US" baseline="0" dirty="0" smtClean="0"/>
              <a:t>可以支持不同的部署形态，可以只部署一台设备作为单节点，支持一些简单应用，数据做盘间</a:t>
            </a:r>
            <a:r>
              <a:rPr lang="en-US" altLang="zh-CN" baseline="0" dirty="0" smtClean="0"/>
              <a:t>RAID</a:t>
            </a:r>
            <a:r>
              <a:rPr lang="zh-CN" altLang="en-US" baseline="0" dirty="0" smtClean="0"/>
              <a:t>冗余。</a:t>
            </a:r>
            <a:endParaRPr lang="en-US" altLang="zh-CN" baseline="0" dirty="0" smtClean="0"/>
          </a:p>
          <a:p>
            <a:pPr marL="180975" indent="-180975"/>
            <a:r>
              <a:rPr lang="zh-CN" altLang="en-US" baseline="0" dirty="0" smtClean="0"/>
              <a:t>也可以部署为主备模式，单</a:t>
            </a:r>
            <a:r>
              <a:rPr lang="en-US" altLang="zh-CN" baseline="0" dirty="0" smtClean="0"/>
              <a:t>AZ</a:t>
            </a:r>
            <a:r>
              <a:rPr lang="zh-CN" altLang="en-US" baseline="0" dirty="0" smtClean="0"/>
              <a:t>内支持</a:t>
            </a:r>
            <a:r>
              <a:rPr lang="en-US" altLang="zh-CN" baseline="0" dirty="0" smtClean="0"/>
              <a:t>1</a:t>
            </a:r>
            <a:r>
              <a:rPr lang="zh-CN" altLang="en-US" baseline="0" dirty="0" smtClean="0"/>
              <a:t>主</a:t>
            </a:r>
            <a:r>
              <a:rPr lang="en-US" altLang="zh-CN" baseline="0" dirty="0" smtClean="0"/>
              <a:t>2</a:t>
            </a:r>
            <a:r>
              <a:rPr lang="zh-CN" altLang="en-US" baseline="0" dirty="0" smtClean="0"/>
              <a:t>备，多</a:t>
            </a:r>
            <a:r>
              <a:rPr lang="en-US" altLang="zh-CN" baseline="0" dirty="0" smtClean="0"/>
              <a:t>AZ</a:t>
            </a:r>
            <a:r>
              <a:rPr lang="zh-CN" altLang="en-US" baseline="0" dirty="0" smtClean="0"/>
              <a:t>可以支持</a:t>
            </a:r>
            <a:r>
              <a:rPr lang="en-US" altLang="zh-CN" baseline="0" dirty="0" smtClean="0"/>
              <a:t>5</a:t>
            </a:r>
            <a:r>
              <a:rPr lang="zh-CN" altLang="en-US" baseline="0" dirty="0" smtClean="0"/>
              <a:t>副本。这种部署形态提供了</a:t>
            </a:r>
            <a:r>
              <a:rPr lang="en-US" altLang="zh-CN" baseline="0" dirty="0" smtClean="0"/>
              <a:t>AZ</a:t>
            </a:r>
            <a:r>
              <a:rPr lang="zh-CN" altLang="en-US" baseline="0" dirty="0" smtClean="0"/>
              <a:t>内或者</a:t>
            </a:r>
            <a:r>
              <a:rPr lang="en-US" altLang="zh-CN" baseline="0" dirty="0" smtClean="0"/>
              <a:t>AZ</a:t>
            </a:r>
            <a:r>
              <a:rPr lang="zh-CN" altLang="en-US" baseline="0" dirty="0" smtClean="0"/>
              <a:t>间的高可用。</a:t>
            </a:r>
            <a:endParaRPr lang="en-US" altLang="zh-CN" baseline="0" dirty="0" smtClean="0"/>
          </a:p>
          <a:p>
            <a:pPr marL="180975" indent="-180975"/>
            <a:r>
              <a:rPr lang="zh-CN" altLang="en-US" baseline="0" dirty="0" smtClean="0"/>
              <a:t>对于希望横向扩展，或者资源共享的场景，可以配置为分布式的模式。</a:t>
            </a:r>
            <a:endParaRPr lang="en-US" altLang="zh-CN" baseline="0" dirty="0" smtClean="0"/>
          </a:p>
          <a:p>
            <a:pPr marL="180975" indent="-180975"/>
            <a:endParaRPr lang="en-US" altLang="zh-CN" baseline="0" dirty="0" smtClean="0"/>
          </a:p>
          <a:p>
            <a:pPr marL="180975" indent="-180975"/>
            <a:r>
              <a:rPr lang="zh-CN" altLang="en-US" baseline="0" dirty="0" smtClean="0"/>
              <a:t>全分布式部署</a:t>
            </a:r>
            <a:endParaRPr lang="en-US" altLang="zh-CN" baseline="0" dirty="0" smtClean="0"/>
          </a:p>
          <a:p>
            <a:pPr marL="531450" lvl="1" indent="-171450">
              <a:buFont typeface="Arial" panose="020B0604020202020204" pitchFamily="34" charset="0"/>
              <a:buChar char="•"/>
            </a:pPr>
            <a:r>
              <a:rPr lang="zh-CN" altLang="en-US" sz="1100" dirty="0" smtClean="0">
                <a:latin typeface="Huawei Sans" panose="020C0503030203020204" pitchFamily="34" charset="0"/>
                <a:ea typeface="方正兰亭黑简体" panose="02000000000000000000" pitchFamily="2" charset="-122"/>
              </a:rPr>
              <a:t>分布式高扩展：数据按 </a:t>
            </a:r>
            <a:r>
              <a:rPr lang="en-US" altLang="zh-CN" sz="1100" dirty="0" smtClean="0">
                <a:latin typeface="Huawei Sans" panose="020C0503030203020204" pitchFamily="34" charset="0"/>
                <a:ea typeface="方正兰亭黑简体" panose="02000000000000000000" pitchFamily="2" charset="-122"/>
              </a:rPr>
              <a:t>shard </a:t>
            </a:r>
            <a:r>
              <a:rPr lang="zh-CN" altLang="en-US" sz="1100" dirty="0" smtClean="0">
                <a:latin typeface="Huawei Sans" panose="020C0503030203020204" pitchFamily="34" charset="0"/>
                <a:ea typeface="方正兰亭黑简体" panose="02000000000000000000" pitchFamily="2" charset="-122"/>
              </a:rPr>
              <a:t>划分，读写负载准线性扩展，满足大规模业务量场景</a:t>
            </a:r>
            <a:endParaRPr lang="en-US" altLang="zh-CN" sz="1100" dirty="0" smtClean="0">
              <a:latin typeface="Huawei Sans" panose="020C0503030203020204" pitchFamily="34" charset="0"/>
              <a:ea typeface="方正兰亭黑简体" panose="02000000000000000000" pitchFamily="2" charset="-122"/>
            </a:endParaRPr>
          </a:p>
          <a:p>
            <a:pPr marL="531450" lvl="1" indent="-171450">
              <a:buFont typeface="Arial" panose="020B0604020202020204" pitchFamily="34" charset="0"/>
              <a:buChar char="•"/>
            </a:pPr>
            <a:r>
              <a:rPr lang="zh-CN" altLang="en-US" sz="1100" dirty="0" smtClean="0">
                <a:latin typeface="Huawei Sans" panose="020C0503030203020204" pitchFamily="34" charset="0"/>
                <a:ea typeface="方正兰亭黑简体" panose="02000000000000000000" pitchFamily="2" charset="-122"/>
              </a:rPr>
              <a:t>分布式高可用：支持</a:t>
            </a:r>
            <a:r>
              <a:rPr lang="en-US" altLang="zh-CN" sz="1100" dirty="0" smtClean="0">
                <a:latin typeface="Huawei Sans" panose="020C0503030203020204" pitchFamily="34" charset="0"/>
                <a:ea typeface="方正兰亭黑简体" panose="02000000000000000000" pitchFamily="2" charset="-122"/>
              </a:rPr>
              <a:t>1+N</a:t>
            </a:r>
            <a:r>
              <a:rPr lang="zh-CN" altLang="en-US" sz="1100" dirty="0" smtClean="0">
                <a:latin typeface="Huawei Sans" panose="020C0503030203020204" pitchFamily="34" charset="0"/>
                <a:ea typeface="方正兰亭黑简体" panose="02000000000000000000" pitchFamily="2" charset="-122"/>
              </a:rPr>
              <a:t>主备，单</a:t>
            </a:r>
            <a:r>
              <a:rPr lang="en-US" altLang="zh-CN" sz="1100" dirty="0" smtClean="0">
                <a:latin typeface="Huawei Sans" panose="020C0503030203020204" pitchFamily="34" charset="0"/>
                <a:ea typeface="方正兰亭黑简体" panose="02000000000000000000" pitchFamily="2" charset="-122"/>
              </a:rPr>
              <a:t>shard</a:t>
            </a:r>
            <a:r>
              <a:rPr lang="zh-CN" altLang="en-US" sz="1100" dirty="0" smtClean="0">
                <a:latin typeface="Huawei Sans" panose="020C0503030203020204" pitchFamily="34" charset="0"/>
                <a:ea typeface="方正兰亭黑简体" panose="02000000000000000000" pitchFamily="2" charset="-122"/>
              </a:rPr>
              <a:t>异常仅影响局部数据</a:t>
            </a:r>
            <a:endParaRPr lang="en-US" altLang="zh-CN" sz="1100" dirty="0" smtClean="0">
              <a:latin typeface="Huawei Sans" panose="020C0503030203020204" pitchFamily="34" charset="0"/>
              <a:ea typeface="方正兰亭黑简体" panose="02000000000000000000" pitchFamily="2" charset="-122"/>
            </a:endParaRPr>
          </a:p>
          <a:p>
            <a:pPr marL="180975" indent="-180975"/>
            <a:endParaRPr lang="en-US" altLang="zh-CN" baseline="0" dirty="0" smtClean="0"/>
          </a:p>
        </p:txBody>
      </p:sp>
    </p:spTree>
    <p:extLst>
      <p:ext uri="{BB962C8B-B14F-4D97-AF65-F5344CB8AC3E}">
        <p14:creationId xmlns:p14="http://schemas.microsoft.com/office/powerpoint/2010/main" val="3964171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pPr marL="0" indent="0">
              <a:buNone/>
            </a:pPr>
            <a:endParaRPr lang="zh-CN" altLang="en-US" dirty="0" smtClean="0"/>
          </a:p>
        </p:txBody>
      </p:sp>
    </p:spTree>
    <p:extLst>
      <p:ext uri="{BB962C8B-B14F-4D97-AF65-F5344CB8AC3E}">
        <p14:creationId xmlns:p14="http://schemas.microsoft.com/office/powerpoint/2010/main" val="3516751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pPr marL="180975" indent="-180975">
              <a:lnSpc>
                <a:spcPct val="100000"/>
              </a:lnSpc>
              <a:spcAft>
                <a:spcPts val="0"/>
              </a:spcAft>
            </a:pPr>
            <a:r>
              <a:rPr lang="zh-CN" altLang="en-US" dirty="0" smtClean="0"/>
              <a:t>登录华为云管理控制台前，您需要注册华为云账号。 </a:t>
            </a:r>
          </a:p>
          <a:p>
            <a:pPr marL="180975" indent="-180975">
              <a:lnSpc>
                <a:spcPct val="100000"/>
              </a:lnSpc>
              <a:spcAft>
                <a:spcPts val="0"/>
              </a:spcAft>
            </a:pPr>
            <a:r>
              <a:rPr lang="zh-CN" altLang="en-US" dirty="0" smtClean="0"/>
              <a:t>在购买关系型数据库实例前，请确保您的账户余额大于</a:t>
            </a:r>
            <a:r>
              <a:rPr lang="en-US" altLang="zh-CN" dirty="0" smtClean="0"/>
              <a:t>0</a:t>
            </a:r>
            <a:r>
              <a:rPr lang="zh-CN" altLang="en-US" dirty="0" smtClean="0"/>
              <a:t>元。</a:t>
            </a:r>
            <a:endParaRPr lang="en-US" altLang="zh-CN" dirty="0" smtClean="0"/>
          </a:p>
          <a:p>
            <a:pPr marL="180975" indent="-180975">
              <a:lnSpc>
                <a:spcPct val="100000"/>
              </a:lnSpc>
              <a:spcAft>
                <a:spcPts val="0"/>
              </a:spcAft>
            </a:pPr>
            <a:r>
              <a:rPr lang="zh-CN" altLang="en-US" sz="1100" kern="1200" dirty="0" smtClean="0">
                <a:solidFill>
                  <a:schemeClr val="tx1"/>
                </a:solidFill>
                <a:effectLst/>
                <a:latin typeface="FrutigerNext LT Regular" pitchFamily="34" charset="0"/>
                <a:ea typeface="华文细黑" pitchFamily="2" charset="-122"/>
                <a:cs typeface="+mn-cs"/>
              </a:rPr>
              <a:t>关系型数据库创建成功后，不能更换数据库引擎，所以，在创建数据库实例时需谨慎选择</a:t>
            </a:r>
            <a:endParaRPr lang="en-US" altLang="zh-CN" sz="1100" kern="1200" dirty="0" smtClean="0">
              <a:solidFill>
                <a:schemeClr val="tx1"/>
              </a:solidFill>
              <a:effectLst/>
              <a:latin typeface="FrutigerNext LT Regular" pitchFamily="34" charset="0"/>
              <a:ea typeface="华文细黑" pitchFamily="2" charset="-122"/>
              <a:cs typeface="+mn-cs"/>
            </a:endParaRPr>
          </a:p>
          <a:p>
            <a:pPr marL="180975" indent="-180975">
              <a:lnSpc>
                <a:spcPct val="100000"/>
              </a:lnSpc>
              <a:spcAft>
                <a:spcPts val="0"/>
              </a:spcAft>
            </a:pPr>
            <a:r>
              <a:rPr lang="en-US" altLang="zh-CN" sz="1100" b="0" i="0" kern="1200" dirty="0" smtClean="0">
                <a:solidFill>
                  <a:schemeClr val="tx1"/>
                </a:solidFill>
                <a:effectLst/>
                <a:latin typeface="FrutigerNext LT Regular" pitchFamily="34" charset="0"/>
                <a:ea typeface="华文细黑" pitchFamily="2" charset="-122"/>
                <a:cs typeface="+mn-cs"/>
              </a:rPr>
              <a:t>MySQL</a:t>
            </a:r>
            <a:r>
              <a:rPr lang="zh-CN" altLang="en-US" sz="1100" b="0" i="0" kern="1200" dirty="0" smtClean="0">
                <a:solidFill>
                  <a:schemeClr val="tx1"/>
                </a:solidFill>
                <a:effectLst/>
                <a:latin typeface="FrutigerNext LT Regular" pitchFamily="34" charset="0"/>
                <a:ea typeface="华文细黑" pitchFamily="2" charset="-122"/>
                <a:cs typeface="+mn-cs"/>
              </a:rPr>
              <a:t>是广受欢迎的开源数据库，</a:t>
            </a:r>
            <a:r>
              <a:rPr lang="en-US" altLang="zh-CN" sz="1100" b="0" i="0" kern="1200" dirty="0" smtClean="0">
                <a:solidFill>
                  <a:schemeClr val="tx1"/>
                </a:solidFill>
                <a:effectLst/>
                <a:latin typeface="FrutigerNext LT Regular" pitchFamily="34" charset="0"/>
                <a:ea typeface="华文细黑" pitchFamily="2" charset="-122"/>
                <a:cs typeface="+mn-cs"/>
              </a:rPr>
              <a:t>LAMP</a:t>
            </a:r>
            <a:r>
              <a:rPr lang="zh-CN" altLang="en-US" sz="1100" b="0" i="0" kern="1200" dirty="0" smtClean="0">
                <a:solidFill>
                  <a:schemeClr val="tx1"/>
                </a:solidFill>
                <a:effectLst/>
                <a:latin typeface="FrutigerNext LT Regular" pitchFamily="34" charset="0"/>
                <a:ea typeface="华文细黑" pitchFamily="2" charset="-122"/>
                <a:cs typeface="+mn-cs"/>
              </a:rPr>
              <a:t>架构成为</a:t>
            </a:r>
            <a:r>
              <a:rPr lang="en-US" altLang="zh-CN" sz="1100" b="0" i="0" kern="1200" dirty="0" smtClean="0">
                <a:solidFill>
                  <a:schemeClr val="tx1"/>
                </a:solidFill>
                <a:effectLst/>
                <a:latin typeface="FrutigerNext LT Regular" pitchFamily="34" charset="0"/>
                <a:ea typeface="华文细黑" pitchFamily="2" charset="-122"/>
                <a:cs typeface="+mn-cs"/>
              </a:rPr>
              <a:t>WEB</a:t>
            </a:r>
            <a:r>
              <a:rPr lang="zh-CN" altLang="en-US" sz="1100" b="0" i="0" kern="1200" dirty="0" smtClean="0">
                <a:solidFill>
                  <a:schemeClr val="tx1"/>
                </a:solidFill>
                <a:effectLst/>
                <a:latin typeface="FrutigerNext LT Regular" pitchFamily="34" charset="0"/>
                <a:ea typeface="华文细黑" pitchFamily="2" charset="-122"/>
                <a:cs typeface="+mn-cs"/>
              </a:rPr>
              <a:t>开发的高效解决方案。云数据库 </a:t>
            </a:r>
            <a:r>
              <a:rPr lang="en-US" altLang="zh-CN" sz="1100" b="0" i="0" kern="1200" dirty="0" smtClean="0">
                <a:solidFill>
                  <a:schemeClr val="tx1"/>
                </a:solidFill>
                <a:effectLst/>
                <a:latin typeface="FrutigerNext LT Regular" pitchFamily="34" charset="0"/>
                <a:ea typeface="华文细黑" pitchFamily="2" charset="-122"/>
                <a:cs typeface="+mn-cs"/>
              </a:rPr>
              <a:t>MySQL </a:t>
            </a:r>
            <a:r>
              <a:rPr lang="zh-CN" altLang="en-US" sz="1100" b="0" i="0" kern="1200" dirty="0" smtClean="0">
                <a:solidFill>
                  <a:schemeClr val="tx1"/>
                </a:solidFill>
                <a:effectLst/>
                <a:latin typeface="FrutigerNext LT Regular" pitchFamily="34" charset="0"/>
                <a:ea typeface="华文细黑" pitchFamily="2" charset="-122"/>
                <a:cs typeface="+mn-cs"/>
              </a:rPr>
              <a:t>在读写性能、扩容能力、备份恢复功能、故障容忍能力方面有显著优化提升</a:t>
            </a:r>
            <a:endParaRPr lang="en-US" altLang="zh-CN" sz="1100" b="0" i="0" kern="1200" dirty="0" smtClean="0">
              <a:solidFill>
                <a:schemeClr val="tx1"/>
              </a:solidFill>
              <a:effectLst/>
              <a:latin typeface="FrutigerNext LT Regular" pitchFamily="34" charset="0"/>
              <a:ea typeface="华文细黑" pitchFamily="2" charset="-122"/>
              <a:cs typeface="+mn-cs"/>
            </a:endParaRPr>
          </a:p>
          <a:p>
            <a:pPr marL="180975" indent="-180975">
              <a:lnSpc>
                <a:spcPct val="100000"/>
              </a:lnSpc>
              <a:spcAft>
                <a:spcPts val="0"/>
              </a:spcAft>
            </a:pPr>
            <a:r>
              <a:rPr lang="en-US" altLang="zh-CN" sz="1100" b="0" i="0" kern="1200" dirty="0" err="1" smtClean="0">
                <a:solidFill>
                  <a:schemeClr val="tx1"/>
                </a:solidFill>
                <a:effectLst/>
                <a:latin typeface="FrutigerNext LT Regular" pitchFamily="34" charset="0"/>
                <a:ea typeface="华文细黑" pitchFamily="2" charset="-122"/>
                <a:cs typeface="+mn-cs"/>
              </a:rPr>
              <a:t>PostgreSQL</a:t>
            </a:r>
            <a:r>
              <a:rPr lang="zh-CN" altLang="en-US" sz="1100" b="0" i="0" kern="1200" dirty="0" smtClean="0">
                <a:solidFill>
                  <a:schemeClr val="tx1"/>
                </a:solidFill>
                <a:effectLst/>
                <a:latin typeface="FrutigerNext LT Regular" pitchFamily="34" charset="0"/>
                <a:ea typeface="华文细黑" pitchFamily="2" charset="-122"/>
                <a:cs typeface="+mn-cs"/>
              </a:rPr>
              <a:t>是一种典型的开源关系型数据库，在保证数据可靠性和完整性方面表现出色，支持互联网电商、地理位置应用系统、金融保险系统、复杂数据对象处理等应用场景</a:t>
            </a:r>
            <a:endParaRPr lang="en-US" altLang="zh-CN" sz="1100" b="0" i="0" kern="1200" dirty="0" smtClean="0">
              <a:solidFill>
                <a:schemeClr val="tx1"/>
              </a:solidFill>
              <a:effectLst/>
              <a:latin typeface="FrutigerNext LT Regular" pitchFamily="34" charset="0"/>
              <a:ea typeface="华文细黑" pitchFamily="2" charset="-122"/>
              <a:cs typeface="+mn-cs"/>
            </a:endParaRPr>
          </a:p>
          <a:p>
            <a:pPr marL="180975" indent="-180975">
              <a:lnSpc>
                <a:spcPct val="100000"/>
              </a:lnSpc>
              <a:spcAft>
                <a:spcPts val="0"/>
              </a:spcAft>
            </a:pPr>
            <a:r>
              <a:rPr lang="en-US" altLang="zh-CN" sz="1100" b="0" i="0" kern="1200" dirty="0" smtClean="0">
                <a:solidFill>
                  <a:schemeClr val="tx1"/>
                </a:solidFill>
                <a:effectLst/>
                <a:latin typeface="FrutigerNext LT Regular" pitchFamily="34" charset="0"/>
                <a:ea typeface="华文细黑" pitchFamily="2" charset="-122"/>
                <a:cs typeface="+mn-cs"/>
              </a:rPr>
              <a:t>Microsoft SQL Server </a:t>
            </a:r>
            <a:r>
              <a:rPr lang="zh-CN" altLang="en-US" sz="1100" b="0" i="0" kern="1200" dirty="0" smtClean="0">
                <a:solidFill>
                  <a:schemeClr val="tx1"/>
                </a:solidFill>
                <a:effectLst/>
                <a:latin typeface="FrutigerNext LT Regular" pitchFamily="34" charset="0"/>
                <a:ea typeface="华文细黑" pitchFamily="2" charset="-122"/>
                <a:cs typeface="+mn-cs"/>
              </a:rPr>
              <a:t>是世界上广受欢迎的商用关系型数据库，能集成各类微软常用管理开发工具。云数据库 </a:t>
            </a:r>
            <a:r>
              <a:rPr lang="en-US" altLang="zh-CN" sz="1100" b="0" i="0" kern="1200" dirty="0" smtClean="0">
                <a:solidFill>
                  <a:schemeClr val="tx1"/>
                </a:solidFill>
                <a:effectLst/>
                <a:latin typeface="FrutigerNext LT Regular" pitchFamily="34" charset="0"/>
                <a:ea typeface="华文细黑" pitchFamily="2" charset="-122"/>
                <a:cs typeface="+mn-cs"/>
              </a:rPr>
              <a:t>SQL Server</a:t>
            </a:r>
            <a:r>
              <a:rPr lang="zh-CN" altLang="en-US" sz="1100" b="0" i="0" kern="1200" dirty="0" smtClean="0">
                <a:solidFill>
                  <a:schemeClr val="tx1"/>
                </a:solidFill>
                <a:effectLst/>
                <a:latin typeface="FrutigerNext LT Regular" pitchFamily="34" charset="0"/>
                <a:ea typeface="华文细黑" pitchFamily="2" charset="-122"/>
                <a:cs typeface="+mn-cs"/>
              </a:rPr>
              <a:t>为微软正版授权，支持基于</a:t>
            </a:r>
            <a:r>
              <a:rPr lang="en-US" altLang="zh-CN" sz="1100" b="0" i="0" kern="1200" dirty="0" smtClean="0">
                <a:solidFill>
                  <a:schemeClr val="tx1"/>
                </a:solidFill>
                <a:effectLst/>
                <a:latin typeface="FrutigerNext LT Regular" pitchFamily="34" charset="0"/>
                <a:ea typeface="华文细黑" pitchFamily="2" charset="-122"/>
                <a:cs typeface="+mn-cs"/>
              </a:rPr>
              <a:t>Windows</a:t>
            </a:r>
            <a:r>
              <a:rPr lang="zh-CN" altLang="en-US" sz="1100" b="0" i="0" kern="1200" dirty="0" smtClean="0">
                <a:solidFill>
                  <a:schemeClr val="tx1"/>
                </a:solidFill>
                <a:effectLst/>
                <a:latin typeface="FrutigerNext LT Regular" pitchFamily="34" charset="0"/>
                <a:ea typeface="华文细黑" pitchFamily="2" charset="-122"/>
                <a:cs typeface="+mn-cs"/>
              </a:rPr>
              <a:t>架构下的应用程序，同时它拥有即开即用、稳定可靠、安全运行、弹性伸缩、轻松管理、经济实用等特点，让您更加专注业务发展</a:t>
            </a:r>
            <a:endParaRPr lang="en-US" altLang="zh-CN" sz="1100" b="0" i="0" kern="1200" dirty="0" smtClean="0">
              <a:solidFill>
                <a:schemeClr val="tx1"/>
              </a:solidFill>
              <a:effectLst/>
              <a:latin typeface="FrutigerNext LT Regular" pitchFamily="34" charset="0"/>
              <a:ea typeface="华文细黑" pitchFamily="2" charset="-122"/>
              <a:cs typeface="+mn-cs"/>
            </a:endParaRPr>
          </a:p>
          <a:p>
            <a:pPr marL="0" indent="0">
              <a:lnSpc>
                <a:spcPct val="100000"/>
              </a:lnSpc>
              <a:spcAft>
                <a:spcPts val="0"/>
              </a:spcAft>
              <a:buNone/>
            </a:pPr>
            <a:r>
              <a:rPr lang="zh-CN" altLang="en-US" sz="1100" b="0" i="0" kern="1200" dirty="0" smtClean="0">
                <a:solidFill>
                  <a:schemeClr val="tx1"/>
                </a:solidFill>
                <a:effectLst/>
                <a:latin typeface="FrutigerNext LT Regular" pitchFamily="34" charset="0"/>
                <a:ea typeface="华文细黑" pitchFamily="2" charset="-122"/>
                <a:cs typeface="+mn-cs"/>
              </a:rPr>
              <a:t>操作步骤</a:t>
            </a:r>
            <a:endParaRPr lang="en-US" altLang="zh-CN" sz="1100" b="0" i="0" kern="1200" dirty="0" smtClean="0">
              <a:solidFill>
                <a:schemeClr val="tx1"/>
              </a:solidFill>
              <a:effectLst/>
              <a:latin typeface="FrutigerNext LT Regular" pitchFamily="34" charset="0"/>
              <a:ea typeface="华文细黑" pitchFamily="2" charset="-122"/>
              <a:cs typeface="+mn-cs"/>
            </a:endParaRPr>
          </a:p>
          <a:p>
            <a:pPr marL="342900" indent="-342900">
              <a:lnSpc>
                <a:spcPct val="100000"/>
              </a:lnSpc>
              <a:spcAft>
                <a:spcPts val="0"/>
              </a:spcAft>
              <a:buClr>
                <a:schemeClr val="tx1"/>
              </a:buClr>
              <a:buSzPct val="80000"/>
              <a:buFont typeface="+mj-lt"/>
              <a:buAutoNum type="arabicPeriod"/>
            </a:pPr>
            <a:r>
              <a:rPr lang="zh-CN" altLang="en-US" sz="1100" dirty="0" smtClean="0">
                <a:latin typeface="+mn-ea"/>
              </a:rPr>
              <a:t>登录华为云管理控制台</a:t>
            </a:r>
            <a:endParaRPr lang="en-US" altLang="zh-CN" sz="1100" dirty="0" smtClean="0">
              <a:latin typeface="+mn-ea"/>
            </a:endParaRPr>
          </a:p>
          <a:p>
            <a:pPr marL="342900" indent="-342900">
              <a:lnSpc>
                <a:spcPct val="100000"/>
              </a:lnSpc>
              <a:spcAft>
                <a:spcPts val="0"/>
              </a:spcAft>
              <a:buClr>
                <a:schemeClr val="tx1"/>
              </a:buClr>
              <a:buSzPct val="80000"/>
              <a:buFont typeface="+mj-lt"/>
              <a:buAutoNum type="arabicPeriod"/>
            </a:pPr>
            <a:r>
              <a:rPr lang="zh-CN" altLang="en-US" sz="1100" dirty="0" smtClean="0">
                <a:latin typeface="+mn-ea"/>
              </a:rPr>
              <a:t>在“服务列表”或“所有服务”中选择“数据库</a:t>
            </a:r>
            <a:r>
              <a:rPr lang="en-US" altLang="zh-CN" sz="1100" dirty="0" smtClean="0">
                <a:latin typeface="+mn-ea"/>
              </a:rPr>
              <a:t>&gt; </a:t>
            </a:r>
            <a:r>
              <a:rPr lang="zh-CN" altLang="en-US" sz="1100" dirty="0" smtClean="0">
                <a:latin typeface="+mn-ea"/>
              </a:rPr>
              <a:t>云数据库</a:t>
            </a:r>
            <a:r>
              <a:rPr lang="en-US" altLang="zh-CN" sz="1100" dirty="0" smtClean="0">
                <a:latin typeface="+mn-ea"/>
              </a:rPr>
              <a:t>RDS”</a:t>
            </a:r>
            <a:r>
              <a:rPr lang="zh-CN" altLang="en-US" sz="1100" dirty="0" smtClean="0">
                <a:latin typeface="+mn-ea"/>
              </a:rPr>
              <a:t>，进入关系型数据库信息界面</a:t>
            </a:r>
          </a:p>
          <a:p>
            <a:pPr marL="342900" indent="-342900">
              <a:lnSpc>
                <a:spcPct val="100000"/>
              </a:lnSpc>
              <a:spcAft>
                <a:spcPts val="0"/>
              </a:spcAft>
              <a:buClr>
                <a:schemeClr val="tx1"/>
              </a:buClr>
              <a:buSzPct val="80000"/>
              <a:buFont typeface="+mj-lt"/>
              <a:buAutoNum type="arabicPeriod"/>
            </a:pPr>
            <a:r>
              <a:rPr lang="zh-CN" altLang="en-US" sz="1100" dirty="0" smtClean="0">
                <a:latin typeface="+mn-ea"/>
              </a:rPr>
              <a:t>在“实例管理”页面，单击“购买数据库实例”，进入“服务选型”界面</a:t>
            </a:r>
            <a:endParaRPr lang="en-US" altLang="zh-CN" sz="1100" dirty="0" smtClean="0">
              <a:latin typeface="+mn-ea"/>
            </a:endParaRPr>
          </a:p>
          <a:p>
            <a:pPr marL="342900" indent="-342900">
              <a:lnSpc>
                <a:spcPct val="100000"/>
              </a:lnSpc>
              <a:spcAft>
                <a:spcPts val="0"/>
              </a:spcAft>
              <a:buClr>
                <a:schemeClr val="tx1"/>
              </a:buClr>
              <a:buSzPct val="80000"/>
              <a:buFont typeface="+mj-lt"/>
              <a:buAutoNum type="arabicPeriod"/>
            </a:pPr>
            <a:r>
              <a:rPr lang="zh-CN" altLang="en-US" sz="1100" dirty="0" smtClean="0">
                <a:latin typeface="+mn-ea"/>
              </a:rPr>
              <a:t>在“服务选型”界面，选择计费模式，填选实例的基本信息、规格存储、网络和数据库配置等信息后，单击“立即购买”</a:t>
            </a:r>
            <a:endParaRPr lang="en-US" altLang="zh-CN" sz="1100" dirty="0" smtClean="0">
              <a:latin typeface="+mn-ea"/>
            </a:endParaRPr>
          </a:p>
          <a:p>
            <a:pPr marL="342900" indent="-342900">
              <a:lnSpc>
                <a:spcPct val="100000"/>
              </a:lnSpc>
              <a:spcAft>
                <a:spcPts val="0"/>
              </a:spcAft>
              <a:buClr>
                <a:schemeClr val="tx1"/>
              </a:buClr>
              <a:buSzPct val="80000"/>
              <a:buFont typeface="+mj-lt"/>
              <a:buAutoNum type="arabicPeriod"/>
            </a:pPr>
            <a:r>
              <a:rPr lang="zh-CN" altLang="en-US" sz="1100" dirty="0" smtClean="0">
                <a:latin typeface="+mn-ea"/>
              </a:rPr>
              <a:t>订单</a:t>
            </a:r>
            <a:r>
              <a:rPr lang="en-US" altLang="zh-CN" sz="1100" dirty="0" smtClean="0">
                <a:latin typeface="+mn-ea"/>
              </a:rPr>
              <a:t>/</a:t>
            </a:r>
            <a:r>
              <a:rPr lang="zh-CN" altLang="en-US" sz="1100" dirty="0" smtClean="0">
                <a:latin typeface="+mn-ea"/>
              </a:rPr>
              <a:t>规格确认。对于按需计费的实例，进行规格确认；对于包年</a:t>
            </a:r>
            <a:r>
              <a:rPr lang="en-US" altLang="zh-CN" sz="1100" dirty="0" smtClean="0">
                <a:latin typeface="+mn-ea"/>
              </a:rPr>
              <a:t>/</a:t>
            </a:r>
            <a:r>
              <a:rPr lang="zh-CN" altLang="en-US" sz="1100" dirty="0" smtClean="0">
                <a:latin typeface="+mn-ea"/>
              </a:rPr>
              <a:t>包月模式的实例，进行订单确认及支付</a:t>
            </a:r>
            <a:endParaRPr lang="en-US" altLang="zh-CN" sz="1100" dirty="0" smtClean="0">
              <a:latin typeface="+mn-ea"/>
            </a:endParaRPr>
          </a:p>
          <a:p>
            <a:pPr marL="342900" indent="-342900">
              <a:lnSpc>
                <a:spcPct val="100000"/>
              </a:lnSpc>
              <a:spcAft>
                <a:spcPts val="0"/>
              </a:spcAft>
              <a:buClr>
                <a:schemeClr val="tx1"/>
              </a:buClr>
              <a:buSzPct val="80000"/>
              <a:buFont typeface="+mj-lt"/>
              <a:buAutoNum type="arabicPeriod"/>
            </a:pPr>
            <a:r>
              <a:rPr lang="zh-CN" altLang="en-US" sz="1100" dirty="0" smtClean="0">
                <a:latin typeface="+mn-ea"/>
              </a:rPr>
              <a:t>华为云关系型数据库实例创建成功后，用户可以在“实例管理”页面对其进行查看和管理</a:t>
            </a:r>
            <a:endParaRPr lang="en-US" altLang="zh-CN" sz="1100" dirty="0" smtClean="0">
              <a:latin typeface="+mn-ea"/>
            </a:endParaRPr>
          </a:p>
          <a:p>
            <a:pPr marL="0" indent="0">
              <a:lnSpc>
                <a:spcPct val="100000"/>
              </a:lnSpc>
              <a:spcAft>
                <a:spcPts val="0"/>
              </a:spcAft>
              <a:buNone/>
            </a:pPr>
            <a:r>
              <a:rPr lang="zh-CN" altLang="en-US" sz="1100" dirty="0" smtClean="0">
                <a:latin typeface="+mn-ea"/>
              </a:rPr>
              <a:t>      关系型数据库创建成功后，不能更换数据库引擎，所以，在创建数据库实例时需谨慎选择</a:t>
            </a:r>
            <a:endParaRPr lang="en-US" altLang="zh-CN" sz="1100" dirty="0" smtClean="0">
              <a:latin typeface="+mn-ea"/>
            </a:endParaRPr>
          </a:p>
          <a:p>
            <a:pPr marL="0" indent="0">
              <a:lnSpc>
                <a:spcPct val="100000"/>
              </a:lnSpc>
              <a:spcAft>
                <a:spcPts val="0"/>
              </a:spcAft>
              <a:buNone/>
            </a:pPr>
            <a:r>
              <a:rPr lang="en-US" altLang="zh-CN" sz="1100" dirty="0" smtClean="0">
                <a:latin typeface="+mn-ea"/>
              </a:rPr>
              <a:t>      </a:t>
            </a:r>
            <a:r>
              <a:rPr lang="zh-CN" altLang="en-US" sz="1100" dirty="0" smtClean="0">
                <a:latin typeface="+mn-ea"/>
              </a:rPr>
              <a:t>创建实例时，系统默认开启自动备份策略，后期可修改。实例创建成功后，系统会自动创建一个全量备份</a:t>
            </a:r>
            <a:endParaRPr lang="en-US" altLang="zh-CN" sz="1100" dirty="0" smtClean="0">
              <a:latin typeface="+mn-ea"/>
            </a:endParaRPr>
          </a:p>
          <a:p>
            <a:pPr marL="0" indent="0">
              <a:lnSpc>
                <a:spcPct val="100000"/>
              </a:lnSpc>
              <a:spcAft>
                <a:spcPts val="0"/>
              </a:spcAft>
              <a:buNone/>
            </a:pPr>
            <a:r>
              <a:rPr lang="en-US" altLang="zh-CN" sz="1100" dirty="0" smtClean="0">
                <a:latin typeface="+mn-ea"/>
              </a:rPr>
              <a:t>      </a:t>
            </a:r>
            <a:r>
              <a:rPr lang="zh-CN" altLang="en-US" sz="1100" dirty="0" smtClean="0">
                <a:latin typeface="+mn-ea"/>
              </a:rPr>
              <a:t>数据库端口默认为</a:t>
            </a:r>
            <a:r>
              <a:rPr lang="en-US" altLang="zh-CN" sz="1100" dirty="0" smtClean="0">
                <a:latin typeface="+mn-ea"/>
              </a:rPr>
              <a:t>3306</a:t>
            </a:r>
            <a:r>
              <a:rPr lang="zh-CN" altLang="en-US" sz="1100" dirty="0" smtClean="0">
                <a:latin typeface="+mn-ea"/>
              </a:rPr>
              <a:t>，实例创建成功后可修改</a:t>
            </a:r>
          </a:p>
        </p:txBody>
      </p:sp>
    </p:spTree>
    <p:extLst>
      <p:ext uri="{BB962C8B-B14F-4D97-AF65-F5344CB8AC3E}">
        <p14:creationId xmlns:p14="http://schemas.microsoft.com/office/powerpoint/2010/main" val="4227642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2B590742-ADB1-4685-8FAC-04191589E68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290128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pPr marL="0" indent="0">
              <a:buNone/>
            </a:pPr>
            <a:r>
              <a:rPr lang="zh-CN" altLang="en-US" sz="1100" kern="1200" dirty="0" smtClean="0">
                <a:solidFill>
                  <a:schemeClr val="tx1"/>
                </a:solidFill>
                <a:effectLst/>
                <a:latin typeface="FrutigerNext LT Regular" pitchFamily="34" charset="0"/>
                <a:ea typeface="华文细黑" pitchFamily="2" charset="-122"/>
                <a:cs typeface="+mn-cs"/>
              </a:rPr>
              <a:t>关系型数据绑定了弹性</a:t>
            </a:r>
            <a:r>
              <a:rPr lang="en-US" altLang="zh-CN" sz="1100" kern="1200" dirty="0" smtClean="0">
                <a:solidFill>
                  <a:schemeClr val="tx1"/>
                </a:solidFill>
                <a:effectLst/>
                <a:latin typeface="FrutigerNext LT Regular" pitchFamily="34" charset="0"/>
                <a:ea typeface="华文细黑" pitchFamily="2" charset="-122"/>
                <a:cs typeface="+mn-cs"/>
              </a:rPr>
              <a:t>IP</a:t>
            </a:r>
            <a:r>
              <a:rPr lang="zh-CN" altLang="en-US" sz="1100" kern="1200" dirty="0" smtClean="0">
                <a:solidFill>
                  <a:schemeClr val="tx1"/>
                </a:solidFill>
                <a:effectLst/>
                <a:latin typeface="FrutigerNext LT Regular" pitchFamily="34" charset="0"/>
                <a:ea typeface="华文细黑" pitchFamily="2" charset="-122"/>
                <a:cs typeface="+mn-cs"/>
              </a:rPr>
              <a:t>（</a:t>
            </a:r>
            <a:r>
              <a:rPr lang="en-US" altLang="zh-CN" sz="1100" kern="1200" dirty="0" smtClean="0">
                <a:solidFill>
                  <a:schemeClr val="tx1"/>
                </a:solidFill>
                <a:effectLst/>
                <a:latin typeface="FrutigerNext LT Regular" pitchFamily="34" charset="0"/>
                <a:ea typeface="华文细黑" pitchFamily="2" charset="-122"/>
                <a:cs typeface="+mn-cs"/>
              </a:rPr>
              <a:t>EIP</a:t>
            </a:r>
            <a:r>
              <a:rPr lang="zh-CN" altLang="en-US" sz="1100" kern="1200" dirty="0" smtClean="0">
                <a:solidFill>
                  <a:schemeClr val="tx1"/>
                </a:solidFill>
                <a:effectLst/>
                <a:latin typeface="FrutigerNext LT Regular" pitchFamily="34" charset="0"/>
                <a:ea typeface="华文细黑" pitchFamily="2" charset="-122"/>
                <a:cs typeface="+mn-cs"/>
              </a:rPr>
              <a:t>）后，您可通过外网对其进行访问。</a:t>
            </a:r>
            <a:endParaRPr lang="en-US" altLang="zh-CN" dirty="0" smtClean="0"/>
          </a:p>
          <a:p>
            <a:pPr marL="342900" indent="-342900">
              <a:buClr>
                <a:schemeClr val="tx1"/>
              </a:buClr>
              <a:buSzPct val="80000"/>
              <a:buFont typeface="+mj-lt"/>
              <a:buAutoNum type="arabicPeriod"/>
            </a:pPr>
            <a:r>
              <a:rPr lang="zh-CN" altLang="en-US" sz="1100" dirty="0" smtClean="0">
                <a:latin typeface="华文细黑" panose="02010600040101010101" pitchFamily="2" charset="-122"/>
              </a:rPr>
              <a:t>登录华为云管理控制台</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选择区域和项目</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选择“数据库 </a:t>
            </a:r>
            <a:r>
              <a:rPr lang="en-US" altLang="zh-CN" sz="1100" dirty="0" smtClean="0">
                <a:latin typeface="华文细黑" panose="02010600040101010101" pitchFamily="2" charset="-122"/>
              </a:rPr>
              <a:t>&gt; </a:t>
            </a:r>
            <a:r>
              <a:rPr lang="zh-CN" altLang="en-US" sz="1100" dirty="0" smtClean="0">
                <a:latin typeface="华文细黑" panose="02010600040101010101" pitchFamily="2" charset="-122"/>
              </a:rPr>
              <a:t>关系型数据库”，进入关系型数据库信息页面</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在“实例管理”页面，选择目标实例，单击操作列的“登录”，进入数据管理服务数据库登录界面</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正确输入数据库用户名和密码，单击“登录”，即可进入您的数据库并进行管理</a:t>
            </a:r>
            <a:endParaRPr lang="en-US" altLang="zh-CN" sz="1100" dirty="0" smtClean="0">
              <a:latin typeface="华文细黑" panose="02010600040101010101" pitchFamily="2" charset="-122"/>
            </a:endParaRPr>
          </a:p>
        </p:txBody>
      </p:sp>
    </p:spTree>
    <p:extLst>
      <p:ext uri="{BB962C8B-B14F-4D97-AF65-F5344CB8AC3E}">
        <p14:creationId xmlns:p14="http://schemas.microsoft.com/office/powerpoint/2010/main" val="3096480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r>
              <a:rPr lang="zh-CN" altLang="en-US" sz="1100" b="0" i="0" kern="1200" dirty="0" smtClean="0">
                <a:solidFill>
                  <a:schemeClr val="tx1"/>
                </a:solidFill>
                <a:effectLst/>
                <a:latin typeface="+mn-ea"/>
                <a:ea typeface="+mn-ea"/>
                <a:cs typeface="+mn-cs"/>
              </a:rPr>
              <a:t>在重启数据库主实例时，华为云关系型数据库服务还会自动重启该数据库实例中的所有只读实例。</a:t>
            </a:r>
          </a:p>
          <a:p>
            <a:r>
              <a:rPr lang="zh-CN" altLang="en-US" sz="1100" b="0" i="0" kern="1200" dirty="0" smtClean="0">
                <a:solidFill>
                  <a:schemeClr val="tx1"/>
                </a:solidFill>
                <a:effectLst/>
                <a:latin typeface="+mn-ea"/>
                <a:ea typeface="+mn-ea"/>
                <a:cs typeface="+mn-cs"/>
              </a:rPr>
              <a:t>如果数据库实例未处于“正常”状态，则无法重启该实例。您的数据库可能会由于几个原因而不可用，例如，正在进行备份或以前请求的修改操作。</a:t>
            </a:r>
          </a:p>
          <a:p>
            <a:r>
              <a:rPr lang="zh-CN" altLang="en-US" sz="1100" b="0" i="0" kern="1200" dirty="0" smtClean="0">
                <a:solidFill>
                  <a:schemeClr val="tx1"/>
                </a:solidFill>
                <a:effectLst/>
                <a:latin typeface="+mn-ea"/>
                <a:ea typeface="+mn-ea"/>
                <a:cs typeface="+mn-cs"/>
              </a:rPr>
              <a:t>重启数据库实例所需的时间，取决于您的特定数据库引擎的崩溃恢复过程。为了缩短重启时间，建议您在重启过程中尽可能减少数据库活动，以减少中转事务的回滚活动。</a:t>
            </a:r>
            <a:endParaRPr lang="en-US" altLang="zh-CN" sz="1100" b="0" i="0" kern="1200" dirty="0" smtClean="0">
              <a:solidFill>
                <a:schemeClr val="tx1"/>
              </a:solidFill>
              <a:effectLst/>
              <a:latin typeface="+mn-ea"/>
              <a:ea typeface="+mn-ea"/>
              <a:cs typeface="+mn-cs"/>
            </a:endParaRPr>
          </a:p>
          <a:p>
            <a:r>
              <a:rPr lang="zh-CN" altLang="en-US" sz="1100" b="0" i="0" kern="1200" dirty="0" smtClean="0">
                <a:solidFill>
                  <a:schemeClr val="tx1"/>
                </a:solidFill>
                <a:effectLst/>
                <a:latin typeface="+mn-ea"/>
                <a:ea typeface="+mn-ea"/>
                <a:cs typeface="+mn-cs"/>
              </a:rPr>
              <a:t>重启主实例，如果是主备实例，对应的备实例也会被同步重启</a:t>
            </a:r>
            <a:endParaRPr lang="en-US" altLang="zh-CN" sz="1100" b="0" i="0" kern="1200" dirty="0" smtClean="0">
              <a:solidFill>
                <a:schemeClr val="tx1"/>
              </a:solidFill>
              <a:effectLst/>
              <a:latin typeface="+mn-ea"/>
              <a:ea typeface="+mn-ea"/>
              <a:cs typeface="+mn-cs"/>
            </a:endParaRPr>
          </a:p>
          <a:p>
            <a:pPr marL="342900" indent="-342900">
              <a:buClr>
                <a:schemeClr val="tx1"/>
              </a:buClr>
              <a:buSzPct val="80000"/>
              <a:buFont typeface="+mj-lt"/>
              <a:buAutoNum type="arabicPeriod"/>
            </a:pPr>
            <a:r>
              <a:rPr lang="zh-CN" altLang="en-US" sz="1100" dirty="0" smtClean="0">
                <a:latin typeface="+mn-ea"/>
                <a:ea typeface="+mn-ea"/>
              </a:rPr>
              <a:t>登录华为云管理控制台</a:t>
            </a:r>
            <a:endParaRPr lang="en-US" altLang="zh-CN" sz="1100" dirty="0" smtClean="0">
              <a:latin typeface="+mn-ea"/>
              <a:ea typeface="+mn-ea"/>
            </a:endParaRPr>
          </a:p>
          <a:p>
            <a:pPr marL="342900" indent="-342900">
              <a:buClr>
                <a:schemeClr val="tx1"/>
              </a:buClr>
              <a:buSzPct val="80000"/>
              <a:buFont typeface="+mj-lt"/>
              <a:buAutoNum type="arabicPeriod"/>
            </a:pPr>
            <a:r>
              <a:rPr lang="zh-CN" altLang="en-US" sz="1100" dirty="0" smtClean="0">
                <a:latin typeface="+mn-ea"/>
                <a:ea typeface="+mn-ea"/>
              </a:rPr>
              <a:t>选择区域和项目</a:t>
            </a:r>
            <a:endParaRPr lang="en-US" altLang="zh-CN" sz="1100" dirty="0" smtClean="0">
              <a:latin typeface="+mn-ea"/>
              <a:ea typeface="+mn-ea"/>
            </a:endParaRPr>
          </a:p>
          <a:p>
            <a:pPr marL="342900" indent="-342900">
              <a:buClr>
                <a:schemeClr val="tx1"/>
              </a:buClr>
              <a:buSzPct val="80000"/>
              <a:buFont typeface="+mj-lt"/>
              <a:buAutoNum type="arabicPeriod"/>
            </a:pPr>
            <a:r>
              <a:rPr lang="zh-CN" altLang="en-US" sz="1100" dirty="0" smtClean="0">
                <a:latin typeface="+mn-ea"/>
                <a:ea typeface="+mn-ea"/>
              </a:rPr>
              <a:t>选择“数据库 </a:t>
            </a:r>
            <a:r>
              <a:rPr lang="en-US" altLang="zh-CN" sz="1100" dirty="0" smtClean="0">
                <a:latin typeface="+mn-ea"/>
                <a:ea typeface="+mn-ea"/>
              </a:rPr>
              <a:t>&gt; </a:t>
            </a:r>
            <a:r>
              <a:rPr lang="zh-CN" altLang="en-US" sz="1100" dirty="0" smtClean="0">
                <a:latin typeface="+mn-ea"/>
                <a:ea typeface="+mn-ea"/>
              </a:rPr>
              <a:t>关系型数据库”，进入关系型数据库信息页面</a:t>
            </a:r>
            <a:endParaRPr lang="en-US" altLang="zh-CN" sz="1100" dirty="0" smtClean="0">
              <a:latin typeface="+mn-ea"/>
              <a:ea typeface="+mn-ea"/>
            </a:endParaRPr>
          </a:p>
          <a:p>
            <a:pPr marL="342900" indent="-342900">
              <a:buClr>
                <a:schemeClr val="tx1"/>
              </a:buClr>
              <a:buSzPct val="80000"/>
              <a:buFont typeface="+mj-lt"/>
              <a:buAutoNum type="arabicPeriod"/>
            </a:pPr>
            <a:r>
              <a:rPr lang="zh-CN" altLang="en-US" sz="1100" dirty="0" smtClean="0">
                <a:latin typeface="+mn-ea"/>
                <a:ea typeface="+mn-ea"/>
              </a:rPr>
              <a:t>在“实例管理”页面，选择指定的主实例，或者展开只读实例，单击“更多 </a:t>
            </a:r>
            <a:r>
              <a:rPr lang="en-US" altLang="zh-CN" sz="1100" dirty="0" smtClean="0">
                <a:latin typeface="+mn-ea"/>
                <a:ea typeface="+mn-ea"/>
              </a:rPr>
              <a:t>&gt; </a:t>
            </a:r>
            <a:r>
              <a:rPr lang="zh-CN" altLang="en-US" sz="1100" dirty="0" smtClean="0">
                <a:latin typeface="+mn-ea"/>
                <a:ea typeface="+mn-ea"/>
              </a:rPr>
              <a:t>重启实例”</a:t>
            </a:r>
            <a:endParaRPr lang="en-US" altLang="zh-CN" sz="1100" dirty="0" smtClean="0">
              <a:latin typeface="+mn-ea"/>
              <a:ea typeface="+mn-ea"/>
            </a:endParaRPr>
          </a:p>
          <a:p>
            <a:pPr marL="342900" indent="-342900">
              <a:buClr>
                <a:schemeClr val="tx1"/>
              </a:buClr>
              <a:buSzPct val="80000"/>
              <a:buFont typeface="+mj-lt"/>
              <a:buAutoNum type="arabicPeriod"/>
            </a:pPr>
            <a:r>
              <a:rPr lang="zh-CN" altLang="en-US" sz="1100" dirty="0" smtClean="0">
                <a:latin typeface="+mn-ea"/>
                <a:ea typeface="+mn-ea"/>
              </a:rPr>
              <a:t>若您已开启操作保护，在“重启实例”弹框，单击“去验证”，跳转至验证页面，单击“免费获取验证码”，正确输入验证码并单击“认证”，页面自动关闭</a:t>
            </a:r>
            <a:endParaRPr lang="en-US" altLang="zh-CN" sz="1100" dirty="0" smtClean="0">
              <a:latin typeface="+mn-ea"/>
              <a:ea typeface="+mn-ea"/>
            </a:endParaRPr>
          </a:p>
          <a:p>
            <a:pPr marL="342900" indent="-342900">
              <a:buClr>
                <a:schemeClr val="tx1"/>
              </a:buClr>
              <a:buSzPct val="80000"/>
              <a:buFont typeface="+mj-lt"/>
              <a:buAutoNum type="arabicPeriod"/>
            </a:pPr>
            <a:r>
              <a:rPr lang="zh-CN" altLang="en-US" sz="1100" dirty="0" smtClean="0">
                <a:latin typeface="+mn-ea"/>
                <a:ea typeface="+mn-ea"/>
              </a:rPr>
              <a:t>在“重启实例”弹框，单击“确定”重启实例</a:t>
            </a:r>
            <a:endParaRPr lang="en-US" altLang="zh-CN" sz="1100" dirty="0" smtClean="0">
              <a:latin typeface="+mn-ea"/>
              <a:ea typeface="+mn-ea"/>
            </a:endParaRPr>
          </a:p>
          <a:p>
            <a:pPr marL="0" indent="0">
              <a:buClr>
                <a:schemeClr val="tx1"/>
              </a:buClr>
              <a:buSzPct val="80000"/>
              <a:buNone/>
            </a:pPr>
            <a:r>
              <a:rPr lang="en-US" altLang="zh-CN" sz="1100" dirty="0" smtClean="0">
                <a:latin typeface="+mn-ea"/>
                <a:ea typeface="+mn-ea"/>
              </a:rPr>
              <a:t>      </a:t>
            </a:r>
            <a:r>
              <a:rPr lang="zh-CN" altLang="en-US" sz="1100" dirty="0" smtClean="0">
                <a:latin typeface="+mn-ea"/>
                <a:ea typeface="+mn-ea"/>
              </a:rPr>
              <a:t>稍后刷新实例列表，查看重启结果。如果实例状态为“正常”，说明实例重启成功</a:t>
            </a:r>
          </a:p>
          <a:p>
            <a:endParaRPr lang="zh-CN" altLang="en-US" sz="1100" b="0" i="0" kern="1200" dirty="0" smtClean="0">
              <a:solidFill>
                <a:schemeClr val="tx1"/>
              </a:solidFill>
              <a:effectLst/>
              <a:latin typeface="+mn-ea"/>
              <a:ea typeface="+mn-ea"/>
              <a:cs typeface="+mn-cs"/>
            </a:endParaRPr>
          </a:p>
        </p:txBody>
      </p:sp>
    </p:spTree>
    <p:extLst>
      <p:ext uri="{BB962C8B-B14F-4D97-AF65-F5344CB8AC3E}">
        <p14:creationId xmlns:p14="http://schemas.microsoft.com/office/powerpoint/2010/main" val="2681009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pPr marL="0" indent="0">
              <a:buNone/>
            </a:pPr>
            <a:r>
              <a:rPr lang="zh-CN" altLang="en-US" sz="1100" b="0" i="0" kern="1200" dirty="0" smtClean="0">
                <a:solidFill>
                  <a:schemeClr val="tx1"/>
                </a:solidFill>
                <a:effectLst/>
                <a:latin typeface="+mn-ea"/>
                <a:ea typeface="+mn-ea"/>
                <a:cs typeface="+mn-cs"/>
              </a:rPr>
              <a:t>删除实例有如下约束：</a:t>
            </a:r>
          </a:p>
          <a:p>
            <a:r>
              <a:rPr lang="zh-CN" altLang="en-US" sz="1100" b="0" i="0" kern="1200" dirty="0" smtClean="0">
                <a:solidFill>
                  <a:schemeClr val="tx1"/>
                </a:solidFill>
                <a:effectLst/>
                <a:latin typeface="+mn-ea"/>
                <a:ea typeface="+mn-ea"/>
                <a:cs typeface="+mn-cs"/>
              </a:rPr>
              <a:t>创建中的实例不可被手动删除。</a:t>
            </a:r>
          </a:p>
          <a:p>
            <a:r>
              <a:rPr lang="zh-CN" altLang="en-US" sz="1100" b="0" i="0" kern="1200" dirty="0" smtClean="0">
                <a:solidFill>
                  <a:schemeClr val="tx1"/>
                </a:solidFill>
                <a:effectLst/>
                <a:latin typeface="+mn-ea"/>
                <a:ea typeface="+mn-ea"/>
                <a:cs typeface="+mn-cs"/>
              </a:rPr>
              <a:t>实例删除后将不再产生费用，自动备份会被同步删除，保留的手动备份会继续收取费用。</a:t>
            </a:r>
            <a:endParaRPr lang="en-US" altLang="zh-CN" sz="1100" b="0" i="0" kern="1200" dirty="0" smtClean="0">
              <a:solidFill>
                <a:schemeClr val="tx1"/>
              </a:solidFill>
              <a:effectLst/>
              <a:latin typeface="+mn-ea"/>
              <a:ea typeface="+mn-ea"/>
              <a:cs typeface="+mn-cs"/>
            </a:endParaRPr>
          </a:p>
          <a:p>
            <a:pPr marL="342900" indent="-342900">
              <a:buClr>
                <a:schemeClr val="tx1"/>
              </a:buClr>
              <a:buSzPct val="80000"/>
              <a:buFont typeface="+mj-lt"/>
              <a:buAutoNum type="arabicPeriod"/>
            </a:pPr>
            <a:r>
              <a:rPr lang="zh-CN" altLang="en-US" sz="1100" dirty="0" smtClean="0">
                <a:latin typeface="+mn-ea"/>
                <a:ea typeface="+mn-ea"/>
              </a:rPr>
              <a:t>登录华为云管理控制台</a:t>
            </a:r>
            <a:endParaRPr lang="en-US" altLang="zh-CN" sz="1100" dirty="0" smtClean="0">
              <a:latin typeface="+mn-ea"/>
              <a:ea typeface="+mn-ea"/>
            </a:endParaRPr>
          </a:p>
          <a:p>
            <a:pPr marL="342900" indent="-342900">
              <a:buClr>
                <a:schemeClr val="tx1"/>
              </a:buClr>
              <a:buSzPct val="80000"/>
              <a:buFont typeface="+mj-lt"/>
              <a:buAutoNum type="arabicPeriod"/>
            </a:pPr>
            <a:r>
              <a:rPr lang="zh-CN" altLang="en-US" sz="1100" dirty="0" smtClean="0">
                <a:latin typeface="+mn-ea"/>
                <a:ea typeface="+mn-ea"/>
              </a:rPr>
              <a:t>选择区域和项目</a:t>
            </a:r>
            <a:endParaRPr lang="en-US" altLang="zh-CN" sz="1100" dirty="0" smtClean="0">
              <a:latin typeface="+mn-ea"/>
              <a:ea typeface="+mn-ea"/>
            </a:endParaRPr>
          </a:p>
          <a:p>
            <a:pPr marL="342900" indent="-342900">
              <a:buClr>
                <a:schemeClr val="tx1"/>
              </a:buClr>
              <a:buSzPct val="80000"/>
              <a:buFont typeface="+mj-lt"/>
              <a:buAutoNum type="arabicPeriod"/>
            </a:pPr>
            <a:r>
              <a:rPr lang="zh-CN" altLang="en-US" sz="1100" dirty="0" smtClean="0">
                <a:latin typeface="+mn-ea"/>
                <a:ea typeface="+mn-ea"/>
              </a:rPr>
              <a:t>选择“数据库 </a:t>
            </a:r>
            <a:r>
              <a:rPr lang="en-US" altLang="zh-CN" sz="1100" dirty="0" smtClean="0">
                <a:latin typeface="+mn-ea"/>
                <a:ea typeface="+mn-ea"/>
              </a:rPr>
              <a:t>&gt; </a:t>
            </a:r>
            <a:r>
              <a:rPr lang="zh-CN" altLang="en-US" sz="1100" dirty="0" smtClean="0">
                <a:latin typeface="+mn-ea"/>
                <a:ea typeface="+mn-ea"/>
              </a:rPr>
              <a:t>关系型数据库”，进入关系型数据库信息页面</a:t>
            </a:r>
            <a:endParaRPr lang="en-US" altLang="zh-CN" sz="1100" dirty="0" smtClean="0">
              <a:latin typeface="+mn-ea"/>
              <a:ea typeface="+mn-ea"/>
            </a:endParaRPr>
          </a:p>
          <a:p>
            <a:pPr marL="342900" indent="-342900">
              <a:buClr>
                <a:schemeClr val="tx1"/>
              </a:buClr>
              <a:buSzPct val="80000"/>
              <a:buFont typeface="+mj-lt"/>
              <a:buAutoNum type="arabicPeriod"/>
            </a:pPr>
            <a:r>
              <a:rPr lang="zh-CN" altLang="en-US" sz="1100" dirty="0" smtClean="0">
                <a:latin typeface="+mn-ea"/>
                <a:ea typeface="+mn-ea"/>
              </a:rPr>
              <a:t>选择需要删除的主实例或只读实例，选择“更多 </a:t>
            </a:r>
            <a:r>
              <a:rPr lang="en-US" altLang="zh-CN" sz="1100" dirty="0" smtClean="0">
                <a:latin typeface="+mn-ea"/>
                <a:ea typeface="+mn-ea"/>
              </a:rPr>
              <a:t>&gt; </a:t>
            </a:r>
            <a:r>
              <a:rPr lang="zh-CN" altLang="en-US" sz="1100" dirty="0" smtClean="0">
                <a:latin typeface="+mn-ea"/>
                <a:ea typeface="+mn-ea"/>
              </a:rPr>
              <a:t>删除实例”</a:t>
            </a:r>
            <a:endParaRPr lang="en-US" altLang="zh-CN" sz="1100" dirty="0" smtClean="0">
              <a:latin typeface="+mn-ea"/>
              <a:ea typeface="+mn-ea"/>
            </a:endParaRPr>
          </a:p>
          <a:p>
            <a:pPr marL="342900" indent="-342900">
              <a:buClr>
                <a:schemeClr val="tx1"/>
              </a:buClr>
              <a:buSzPct val="80000"/>
              <a:buFont typeface="+mj-lt"/>
              <a:buAutoNum type="arabicPeriod"/>
            </a:pPr>
            <a:r>
              <a:rPr lang="zh-CN" altLang="en-US" sz="1100" dirty="0" smtClean="0">
                <a:latin typeface="+mn-ea"/>
                <a:ea typeface="+mn-ea"/>
              </a:rPr>
              <a:t>若您已开启操作保护，在“重启实例”弹框，单击“去验证”，跳转至验证页面，单击“免费获取验证码”，正确输入验证码并单击“认证”，页面自动关闭</a:t>
            </a:r>
            <a:endParaRPr lang="en-US" altLang="zh-CN" sz="1100" dirty="0" smtClean="0">
              <a:latin typeface="+mn-ea"/>
              <a:ea typeface="+mn-ea"/>
            </a:endParaRPr>
          </a:p>
          <a:p>
            <a:pPr marL="342900" indent="-342900">
              <a:buClr>
                <a:schemeClr val="tx1"/>
              </a:buClr>
              <a:buSzPct val="80000"/>
              <a:buFont typeface="+mj-lt"/>
              <a:buAutoNum type="arabicPeriod"/>
            </a:pPr>
            <a:r>
              <a:rPr lang="zh-CN" altLang="en-US" sz="1100" dirty="0" smtClean="0">
                <a:latin typeface="+mn-ea"/>
                <a:ea typeface="+mn-ea"/>
              </a:rPr>
              <a:t>在“删除实例”弹框，单击“确定”下发请求，稍后刷新“实例管理”页面，查看删除是否成功</a:t>
            </a:r>
            <a:endParaRPr lang="en-US" altLang="zh-CN" sz="1100" dirty="0" smtClean="0">
              <a:latin typeface="+mn-ea"/>
              <a:ea typeface="+mn-ea"/>
            </a:endParaRPr>
          </a:p>
          <a:p>
            <a:endParaRPr lang="zh-CN" altLang="en-US" sz="1100" b="0" i="0" kern="1200" dirty="0" smtClean="0">
              <a:solidFill>
                <a:schemeClr val="tx1"/>
              </a:solidFill>
              <a:effectLst/>
              <a:latin typeface="+mn-ea"/>
              <a:ea typeface="+mn-ea"/>
              <a:cs typeface="+mn-cs"/>
            </a:endParaRPr>
          </a:p>
          <a:p>
            <a:pPr marL="0" indent="0">
              <a:buNone/>
            </a:pPr>
            <a:endParaRPr lang="zh-CN" altLang="en-US" sz="1100" b="0" i="0" kern="1200" dirty="0" smtClean="0">
              <a:solidFill>
                <a:schemeClr val="tx1"/>
              </a:solidFill>
              <a:effectLst/>
              <a:latin typeface="+mn-ea"/>
              <a:ea typeface="+mn-ea"/>
              <a:cs typeface="+mn-cs"/>
            </a:endParaRPr>
          </a:p>
        </p:txBody>
      </p:sp>
    </p:spTree>
    <p:extLst>
      <p:ext uri="{BB962C8B-B14F-4D97-AF65-F5344CB8AC3E}">
        <p14:creationId xmlns:p14="http://schemas.microsoft.com/office/powerpoint/2010/main" val="1903364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pPr marL="342900" indent="-342900">
              <a:buClr>
                <a:schemeClr val="tx1"/>
              </a:buClr>
              <a:buSzPct val="80000"/>
              <a:buFont typeface="+mj-lt"/>
              <a:buAutoNum type="arabicPeriod"/>
            </a:pPr>
            <a:r>
              <a:rPr lang="zh-CN" altLang="en-US" sz="1100" dirty="0" smtClean="0">
                <a:latin typeface="+mn-ea"/>
              </a:rPr>
              <a:t>登录华为云管理控制台</a:t>
            </a:r>
            <a:endParaRPr lang="en-US" altLang="zh-CN" sz="1100" dirty="0" smtClean="0">
              <a:latin typeface="+mn-ea"/>
            </a:endParaRPr>
          </a:p>
          <a:p>
            <a:pPr marL="342900" indent="-342900">
              <a:buClr>
                <a:schemeClr val="tx1"/>
              </a:buClr>
              <a:buSzPct val="80000"/>
              <a:buFont typeface="+mj-lt"/>
              <a:buAutoNum type="arabicPeriod"/>
            </a:pPr>
            <a:r>
              <a:rPr lang="zh-CN" altLang="en-US" sz="1100" dirty="0" smtClean="0">
                <a:latin typeface="+mn-ea"/>
              </a:rPr>
              <a:t>选择区域和项目</a:t>
            </a:r>
            <a:endParaRPr lang="en-US" altLang="zh-CN" sz="1100" dirty="0" smtClean="0">
              <a:latin typeface="+mn-ea"/>
            </a:endParaRPr>
          </a:p>
          <a:p>
            <a:pPr marL="342900" indent="-342900">
              <a:buClr>
                <a:schemeClr val="tx1"/>
              </a:buClr>
              <a:buSzPct val="80000"/>
              <a:buFont typeface="+mj-lt"/>
              <a:buAutoNum type="arabicPeriod"/>
            </a:pPr>
            <a:r>
              <a:rPr lang="zh-CN" altLang="en-US" sz="1100" dirty="0" smtClean="0">
                <a:latin typeface="+mn-ea"/>
              </a:rPr>
              <a:t>选择“数据库 </a:t>
            </a:r>
            <a:r>
              <a:rPr lang="en-US" altLang="zh-CN" sz="1100" dirty="0" smtClean="0">
                <a:latin typeface="+mn-ea"/>
              </a:rPr>
              <a:t>&gt; </a:t>
            </a:r>
            <a:r>
              <a:rPr lang="zh-CN" altLang="en-US" sz="1100" dirty="0" smtClean="0">
                <a:latin typeface="+mn-ea"/>
              </a:rPr>
              <a:t>关系型数据库”，进入关系型数据库信息页面</a:t>
            </a:r>
            <a:endParaRPr lang="en-US" altLang="zh-CN" sz="1100" dirty="0" smtClean="0">
              <a:latin typeface="+mn-ea"/>
            </a:endParaRPr>
          </a:p>
          <a:p>
            <a:pPr marL="342900" indent="-342900">
              <a:buClr>
                <a:schemeClr val="tx1"/>
              </a:buClr>
              <a:buSzPct val="80000"/>
              <a:buFont typeface="+mj-lt"/>
              <a:buAutoNum type="arabicPeriod"/>
            </a:pPr>
            <a:r>
              <a:rPr lang="zh-CN" altLang="en-US" sz="1100" dirty="0" smtClean="0">
                <a:latin typeface="+mn-ea"/>
              </a:rPr>
              <a:t>在“实例管理”页面，选择指定的实例，在操作列选择“更多 </a:t>
            </a:r>
            <a:r>
              <a:rPr lang="en-US" altLang="zh-CN" sz="1100" dirty="0" smtClean="0">
                <a:latin typeface="+mn-ea"/>
              </a:rPr>
              <a:t>&gt; </a:t>
            </a:r>
            <a:r>
              <a:rPr lang="zh-CN" altLang="en-US" sz="1100" dirty="0" smtClean="0">
                <a:latin typeface="+mn-ea"/>
              </a:rPr>
              <a:t>创建备份”</a:t>
            </a:r>
            <a:endParaRPr lang="en-US" altLang="zh-CN" sz="1100" dirty="0" smtClean="0">
              <a:latin typeface="+mn-ea"/>
            </a:endParaRPr>
          </a:p>
          <a:p>
            <a:pPr marL="342900" indent="-342900">
              <a:buClr>
                <a:schemeClr val="tx1"/>
              </a:buClr>
              <a:buSzPct val="80000"/>
              <a:buFont typeface="+mj-lt"/>
              <a:buAutoNum type="arabicPeriod"/>
            </a:pPr>
            <a:r>
              <a:rPr lang="zh-CN" altLang="en-US" sz="1100" dirty="0" smtClean="0">
                <a:latin typeface="+mn-ea"/>
              </a:rPr>
              <a:t>在创建备份弹出框中，命名该备份，对于</a:t>
            </a:r>
            <a:r>
              <a:rPr lang="en-US" altLang="zh-CN" sz="1100" dirty="0" smtClean="0"/>
              <a:t>Microsoft SQL Server</a:t>
            </a:r>
            <a:r>
              <a:rPr lang="zh-CN" altLang="en-US" sz="1100" dirty="0" smtClean="0">
                <a:latin typeface="+mn-ea"/>
              </a:rPr>
              <a:t>，选择所需备份的数据库，并添加描述，单击“确定”，提交备份创建，单击“取消”，取消创建</a:t>
            </a:r>
            <a:endParaRPr lang="en-US" altLang="zh-CN" sz="1100" dirty="0" smtClean="0">
              <a:latin typeface="+mn-ea"/>
            </a:endParaRPr>
          </a:p>
          <a:p>
            <a:pPr marL="342900" indent="-342900">
              <a:buClr>
                <a:schemeClr val="tx1"/>
              </a:buClr>
              <a:buSzPct val="80000"/>
              <a:buFont typeface="+mj-lt"/>
              <a:buAutoNum type="arabicPeriod"/>
            </a:pPr>
            <a:r>
              <a:rPr lang="zh-CN" altLang="en-US" sz="1100" dirty="0" smtClean="0">
                <a:latin typeface="+mn-ea"/>
              </a:rPr>
              <a:t>手动备份创建成功后，用户可在“备份管理”页面，对其进行查看并管理</a:t>
            </a:r>
            <a:endParaRPr lang="en-US" altLang="zh-CN" sz="1100" dirty="0" smtClean="0">
              <a:latin typeface="+mn-ea"/>
            </a:endParaRPr>
          </a:p>
          <a:p>
            <a:pPr marL="0" indent="0">
              <a:buNone/>
            </a:pPr>
            <a:endParaRPr lang="en-US" altLang="zh-CN" sz="1100" b="0" i="0" kern="1200" dirty="0" smtClean="0">
              <a:solidFill>
                <a:schemeClr val="tx1"/>
              </a:solidFill>
              <a:effectLst/>
              <a:latin typeface="FrutigerNext LT Regular" pitchFamily="34" charset="0"/>
              <a:ea typeface="华文细黑" pitchFamily="2" charset="-122"/>
              <a:cs typeface="+mn-cs"/>
            </a:endParaRPr>
          </a:p>
        </p:txBody>
      </p:sp>
    </p:spTree>
    <p:extLst>
      <p:ext uri="{BB962C8B-B14F-4D97-AF65-F5344CB8AC3E}">
        <p14:creationId xmlns:p14="http://schemas.microsoft.com/office/powerpoint/2010/main" val="1705742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pPr marL="342900" indent="-342900">
              <a:buClr>
                <a:schemeClr val="tx1"/>
              </a:buClr>
              <a:buSzPct val="80000"/>
              <a:buFont typeface="+mj-lt"/>
              <a:buAutoNum type="arabicPeriod"/>
            </a:pPr>
            <a:r>
              <a:rPr lang="zh-CN" altLang="en-US" sz="1100" dirty="0" smtClean="0">
                <a:latin typeface="华文细黑" panose="02010600040101010101" pitchFamily="2" charset="-122"/>
              </a:rPr>
              <a:t>登录华为云管理控制台</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选择区域和项目</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选择“数据库 </a:t>
            </a:r>
            <a:r>
              <a:rPr lang="en-US" altLang="zh-CN" sz="1100" dirty="0" smtClean="0">
                <a:latin typeface="华文细黑" panose="02010600040101010101" pitchFamily="2" charset="-122"/>
              </a:rPr>
              <a:t>&gt; </a:t>
            </a:r>
            <a:r>
              <a:rPr lang="zh-CN" altLang="en-US" sz="1100" dirty="0" smtClean="0">
                <a:latin typeface="华文细黑" panose="02010600040101010101" pitchFamily="2" charset="-122"/>
              </a:rPr>
              <a:t>关系型数据库”，进入关系型数据库信息页面</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在“备份管理”页面，选择需要恢复的备份，单击“恢复”</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选择需要的恢复方式，单击“确定”</a:t>
            </a:r>
            <a:endParaRPr lang="en-US" altLang="zh-CN" sz="1100" dirty="0" smtClean="0">
              <a:latin typeface="华文细黑" panose="02010600040101010101" pitchFamily="2" charset="-122"/>
            </a:endParaRPr>
          </a:p>
          <a:p>
            <a:pPr marL="0" indent="0">
              <a:buClr>
                <a:schemeClr val="tx1"/>
              </a:buClr>
              <a:buSzPct val="80000"/>
              <a:buNone/>
            </a:pPr>
            <a:r>
              <a:rPr lang="en-US" altLang="zh-CN" sz="1100" dirty="0" smtClean="0">
                <a:latin typeface="华文细黑" panose="02010600040101010101" pitchFamily="2" charset="-122"/>
              </a:rPr>
              <a:t>      </a:t>
            </a:r>
            <a:r>
              <a:rPr lang="zh-CN" altLang="en-US" sz="1100" dirty="0" smtClean="0">
                <a:latin typeface="华文细黑" panose="02010600040101010101" pitchFamily="2" charset="-122"/>
              </a:rPr>
              <a:t>新实例</a:t>
            </a:r>
            <a:endParaRPr lang="en-US" altLang="zh-CN" sz="1100" dirty="0" smtClean="0">
              <a:latin typeface="华文细黑" panose="02010600040101010101" pitchFamily="2" charset="-122"/>
            </a:endParaRPr>
          </a:p>
          <a:p>
            <a:pPr marL="0" indent="0">
              <a:buClr>
                <a:schemeClr val="tx1"/>
              </a:buClr>
              <a:buSzPct val="80000"/>
              <a:buNone/>
            </a:pPr>
            <a:r>
              <a:rPr lang="en-US" altLang="zh-CN" sz="1100" dirty="0" smtClean="0">
                <a:latin typeface="华文细黑" panose="02010600040101010101" pitchFamily="2" charset="-122"/>
              </a:rPr>
              <a:t>      </a:t>
            </a:r>
            <a:r>
              <a:rPr lang="zh-CN" altLang="en-US" sz="1100" dirty="0" smtClean="0">
                <a:latin typeface="华文细黑" panose="02010600040101010101" pitchFamily="2" charset="-122"/>
              </a:rPr>
              <a:t>当前实例</a:t>
            </a:r>
            <a:endParaRPr lang="en-US" altLang="zh-CN" sz="1100" dirty="0" smtClean="0">
              <a:latin typeface="华文细黑" panose="02010600040101010101" pitchFamily="2" charset="-122"/>
            </a:endParaRPr>
          </a:p>
          <a:p>
            <a:pPr marL="0" indent="0">
              <a:buClr>
                <a:schemeClr val="tx1"/>
              </a:buClr>
              <a:buSzPct val="80000"/>
              <a:buNone/>
            </a:pPr>
            <a:r>
              <a:rPr lang="en-US" altLang="zh-CN" sz="1100" dirty="0" smtClean="0">
                <a:latin typeface="华文细黑" panose="02010600040101010101" pitchFamily="2" charset="-122"/>
              </a:rPr>
              <a:t>      </a:t>
            </a:r>
            <a:r>
              <a:rPr lang="zh-CN" altLang="en-US" sz="1100" dirty="0" smtClean="0">
                <a:latin typeface="华文细黑" panose="02010600040101010101" pitchFamily="2" charset="-122"/>
              </a:rPr>
              <a:t>已有实例</a:t>
            </a:r>
            <a:endParaRPr lang="en-US" altLang="zh-CN" sz="1100" dirty="0" smtClean="0">
              <a:latin typeface="华文细黑" panose="02010600040101010101" pitchFamily="2" charset="-122"/>
            </a:endParaRPr>
          </a:p>
          <a:p>
            <a:pPr marL="0" indent="0">
              <a:buNone/>
            </a:pPr>
            <a:endParaRPr lang="en-US" altLang="zh-CN" sz="1100" b="0" i="0" kern="1200" dirty="0" smtClean="0">
              <a:solidFill>
                <a:schemeClr val="tx1"/>
              </a:solidFill>
              <a:effectLst/>
              <a:latin typeface="FrutigerNext LT Regular" pitchFamily="34" charset="0"/>
              <a:ea typeface="华文细黑" pitchFamily="2" charset="-122"/>
              <a:cs typeface="+mn-cs"/>
            </a:endParaRPr>
          </a:p>
        </p:txBody>
      </p:sp>
    </p:spTree>
    <p:extLst>
      <p:ext uri="{BB962C8B-B14F-4D97-AF65-F5344CB8AC3E}">
        <p14:creationId xmlns:p14="http://schemas.microsoft.com/office/powerpoint/2010/main" val="14691863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pPr marL="0" indent="0">
              <a:buNone/>
            </a:pPr>
            <a:r>
              <a:rPr lang="zh-CN" altLang="en-US" sz="1100" b="0" i="0" kern="1200" dirty="0" smtClean="0">
                <a:solidFill>
                  <a:schemeClr val="tx1"/>
                </a:solidFill>
                <a:effectLst/>
                <a:latin typeface="FrutigerNext LT Regular" pitchFamily="34" charset="0"/>
                <a:ea typeface="华文细黑" pitchFamily="2" charset="-122"/>
                <a:cs typeface="+mn-cs"/>
              </a:rPr>
              <a:t>每个用户最多可以创建</a:t>
            </a:r>
            <a:r>
              <a:rPr lang="en-US" altLang="zh-CN" sz="1100" b="0" i="0" kern="1200" dirty="0" smtClean="0">
                <a:solidFill>
                  <a:schemeClr val="tx1"/>
                </a:solidFill>
                <a:effectLst/>
                <a:latin typeface="FrutigerNext LT Regular" pitchFamily="34" charset="0"/>
                <a:ea typeface="华文细黑" pitchFamily="2" charset="-122"/>
                <a:cs typeface="+mn-cs"/>
              </a:rPr>
              <a:t>100</a:t>
            </a:r>
            <a:r>
              <a:rPr lang="zh-CN" altLang="en-US" sz="1100" b="0" i="0" kern="1200" dirty="0" smtClean="0">
                <a:solidFill>
                  <a:schemeClr val="tx1"/>
                </a:solidFill>
                <a:effectLst/>
                <a:latin typeface="FrutigerNext LT Regular" pitchFamily="34" charset="0"/>
                <a:ea typeface="华文细黑" pitchFamily="2" charset="-122"/>
                <a:cs typeface="+mn-cs"/>
              </a:rPr>
              <a:t>个关系型数据库参数组，各关系型数据库引擎共享该配额</a:t>
            </a:r>
            <a:endParaRPr lang="en-US" altLang="zh-CN" sz="1100" b="0" i="0" kern="1200" dirty="0" smtClean="0">
              <a:solidFill>
                <a:schemeClr val="tx1"/>
              </a:solidFill>
              <a:effectLst/>
              <a:latin typeface="FrutigerNext LT Regular" pitchFamily="34" charset="0"/>
              <a:ea typeface="华文细黑" pitchFamily="2" charset="-122"/>
              <a:cs typeface="+mn-cs"/>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登录华为云管理控制台</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选择区域和项目</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选择“数据库 </a:t>
            </a:r>
            <a:r>
              <a:rPr lang="en-US" altLang="zh-CN" sz="1100" dirty="0" smtClean="0">
                <a:latin typeface="华文细黑" panose="02010600040101010101" pitchFamily="2" charset="-122"/>
              </a:rPr>
              <a:t>&gt; </a:t>
            </a:r>
            <a:r>
              <a:rPr lang="zh-CN" altLang="en-US" sz="1100" dirty="0" smtClean="0">
                <a:latin typeface="华文细黑" panose="02010600040101010101" pitchFamily="2" charset="-122"/>
              </a:rPr>
              <a:t>关系型数据库”，进入关系型数据库信息页面</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在“实例管理”页面，选择相应的实例，单击实例名称</a:t>
            </a:r>
            <a:endParaRPr lang="en-US" altLang="zh-CN" sz="1100" dirty="0" smtClean="0">
              <a:latin typeface="华文细黑" panose="02010600040101010101" pitchFamily="2" charset="-122"/>
            </a:endParaRPr>
          </a:p>
          <a:p>
            <a:pPr marL="342900" indent="-342900">
              <a:buClr>
                <a:schemeClr val="tx1"/>
              </a:buClr>
              <a:buSzPct val="80000"/>
              <a:buFont typeface="+mj-lt"/>
              <a:buAutoNum type="arabicPeriod"/>
            </a:pPr>
            <a:r>
              <a:rPr lang="zh-CN" altLang="en-US" sz="1100" dirty="0" smtClean="0">
                <a:latin typeface="华文细黑" panose="02010600040101010101" pitchFamily="2" charset="-122"/>
              </a:rPr>
              <a:t>在“参数修改”页签，修改相应参数</a:t>
            </a:r>
            <a:endParaRPr lang="en-US" altLang="zh-CN" sz="1100" dirty="0" smtClean="0">
              <a:latin typeface="华文细黑" panose="02010600040101010101" pitchFamily="2" charset="-122"/>
            </a:endParaRPr>
          </a:p>
          <a:p>
            <a:pPr marL="0" indent="0">
              <a:buClr>
                <a:schemeClr val="tx1"/>
              </a:buClr>
              <a:buSzPct val="80000"/>
              <a:buNone/>
            </a:pPr>
            <a:r>
              <a:rPr lang="en-US" altLang="zh-CN" sz="1100" dirty="0" smtClean="0">
                <a:latin typeface="华文细黑" panose="02010600040101010101" pitchFamily="2" charset="-122"/>
              </a:rPr>
              <a:t>      </a:t>
            </a:r>
            <a:r>
              <a:rPr lang="zh-CN" altLang="en-US" sz="1100" dirty="0" smtClean="0">
                <a:latin typeface="华文细黑" panose="02010600040101010101" pitchFamily="2" charset="-122"/>
              </a:rPr>
              <a:t>参数修改完成后，您可单击“参数修改历史”查看参数的修改详情</a:t>
            </a:r>
            <a:endParaRPr lang="en-US" altLang="zh-CN" sz="1100" dirty="0" smtClean="0">
              <a:latin typeface="华文细黑" panose="02010600040101010101" pitchFamily="2" charset="-122"/>
            </a:endParaRPr>
          </a:p>
          <a:p>
            <a:pPr marL="0" indent="0">
              <a:buNone/>
            </a:pPr>
            <a:endParaRPr lang="en-US" altLang="zh-CN" sz="1100" b="0" i="0" kern="1200" dirty="0" smtClean="0">
              <a:solidFill>
                <a:schemeClr val="tx1"/>
              </a:solidFill>
              <a:effectLst/>
              <a:latin typeface="FrutigerNext LT Regular" pitchFamily="34" charset="0"/>
              <a:ea typeface="华文细黑" pitchFamily="2" charset="-122"/>
              <a:cs typeface="+mn-cs"/>
            </a:endParaRPr>
          </a:p>
        </p:txBody>
      </p:sp>
    </p:spTree>
    <p:extLst>
      <p:ext uri="{BB962C8B-B14F-4D97-AF65-F5344CB8AC3E}">
        <p14:creationId xmlns:p14="http://schemas.microsoft.com/office/powerpoint/2010/main" val="3800091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pPr marL="0" indent="0">
              <a:buNone/>
            </a:pPr>
            <a:r>
              <a:rPr lang="zh-CN" altLang="en-US" sz="1100" kern="1200" dirty="0" smtClean="0">
                <a:solidFill>
                  <a:schemeClr val="tx1"/>
                </a:solidFill>
                <a:effectLst/>
                <a:latin typeface="+mn-ea"/>
                <a:ea typeface="+mn-ea"/>
                <a:cs typeface="+mn-cs"/>
              </a:rPr>
              <a:t>您也可以通过云审计服务，您可以记录与华为云关系型数据库实例相关的操作事件，便于日后的查询、审计和回溯</a:t>
            </a:r>
            <a:endParaRPr lang="en-US" altLang="zh-CN" sz="1100" b="0" i="0" kern="1200" dirty="0" smtClean="0">
              <a:solidFill>
                <a:schemeClr val="tx1"/>
              </a:solidFill>
              <a:effectLst/>
              <a:latin typeface="+mn-ea"/>
              <a:ea typeface="+mn-ea"/>
              <a:cs typeface="+mn-cs"/>
            </a:endParaRPr>
          </a:p>
        </p:txBody>
      </p:sp>
    </p:spTree>
    <p:extLst>
      <p:ext uri="{BB962C8B-B14F-4D97-AF65-F5344CB8AC3E}">
        <p14:creationId xmlns:p14="http://schemas.microsoft.com/office/powerpoint/2010/main" val="312902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61758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客户</a:t>
            </a:r>
            <a:r>
              <a:rPr lang="zh-CN" altLang="zh-CN" dirty="0" smtClean="0"/>
              <a:t>考虑将业务部署在华为云上。为应对访问流量高峰，想要在华为云上实现访问流量自动分发到多台服务器，使得服务器资源能够弹性伸缩，以满足高峰期访问需求。</a:t>
            </a:r>
            <a:endParaRPr lang="en-US" altLang="zh-CN" dirty="0" smtClean="0"/>
          </a:p>
          <a:p>
            <a:r>
              <a:rPr lang="zh-CN" altLang="en-US" dirty="0" smtClean="0"/>
              <a:t>可以采用云上</a:t>
            </a:r>
            <a:r>
              <a:rPr lang="en-US" altLang="zh-CN" dirty="0" smtClean="0"/>
              <a:t>ELB</a:t>
            </a:r>
            <a:r>
              <a:rPr lang="zh-CN" altLang="en-US" dirty="0" smtClean="0"/>
              <a:t>来实现。</a:t>
            </a:r>
            <a:endParaRPr lang="en-US" altLang="zh-CN" dirty="0" smtClean="0"/>
          </a:p>
          <a:p>
            <a:pPr lvl="0"/>
            <a:r>
              <a:rPr lang="zh-CN" altLang="zh-CN" dirty="0" smtClean="0"/>
              <a:t>在实际的业务部署中，客户往往会通过集群的方式对外提供服务，以保证业务的连续性。在云上虚拟网络，负载均衡服务即可提供此类业务功能。用户可以采用负载均衡的方式对外提供访问入口，同时，结合云上资源弹性伸缩的优势，水平扩展负载均衡器后端的服务节点，满足服务性能规模逐步提升的要求。</a:t>
            </a:r>
            <a:endParaRPr lang="en-US" altLang="zh-CN" dirty="0" smtClean="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838837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06944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96361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配置流程</a:t>
            </a:r>
            <a:endParaRPr lang="en-US" altLang="zh-CN" dirty="0" smtClean="0"/>
          </a:p>
          <a:p>
            <a:pPr lvl="1"/>
            <a:r>
              <a:rPr lang="zh-CN" altLang="zh-CN" dirty="0" smtClean="0"/>
              <a:t>首先，在创建弹性负载均衡实例时，需要指定</a:t>
            </a:r>
            <a:r>
              <a:rPr lang="en-US" altLang="zh-CN" dirty="0" smtClean="0"/>
              <a:t>VPC</a:t>
            </a:r>
            <a:r>
              <a:rPr lang="zh-CN" altLang="zh-CN" dirty="0" smtClean="0"/>
              <a:t>、子网，自动或手动分配私网地址，</a:t>
            </a:r>
            <a:r>
              <a:rPr lang="en-US" altLang="zh-CN" dirty="0" smtClean="0"/>
              <a:t>ELB</a:t>
            </a:r>
            <a:r>
              <a:rPr lang="zh-CN" altLang="zh-CN" dirty="0" smtClean="0"/>
              <a:t>便是通过该私网地址接受来自客户端的传入流量。如需提供公网访问，可再为实例绑定弹性公网</a:t>
            </a:r>
            <a:r>
              <a:rPr lang="en-US" altLang="zh-CN" dirty="0" smtClean="0"/>
              <a:t>IP</a:t>
            </a:r>
            <a:r>
              <a:rPr lang="zh-CN" altLang="zh-CN" dirty="0" smtClean="0"/>
              <a:t>。</a:t>
            </a:r>
          </a:p>
          <a:p>
            <a:pPr lvl="1"/>
            <a:r>
              <a:rPr lang="zh-CN" altLang="zh-CN" dirty="0" smtClean="0"/>
              <a:t>然后，在弹性负载均衡器添加一个或多个监听器。监听器使用配置的协议和端口检查来自客户端的连接请求，并根据定义的转发策略将请求转发到一个后端服务器组里的后端服务器。</a:t>
            </a:r>
          </a:p>
          <a:p>
            <a:pPr lvl="1"/>
            <a:r>
              <a:rPr lang="zh-CN" altLang="zh-CN" dirty="0" smtClean="0"/>
              <a:t>最后，将负责业务处理的服务器加入到对应的后端服务器组，由前端接受到的流量，就会按指定的算法分配到后端的处理服务器集群上。</a:t>
            </a:r>
            <a:endParaRPr lang="en-US" altLang="zh-CN" dirty="0" smtClean="0"/>
          </a:p>
          <a:p>
            <a:pPr lvl="0"/>
            <a:r>
              <a:rPr lang="zh-CN" altLang="en-US" dirty="0" smtClean="0"/>
              <a:t>注意：弹性负载均衡实例是一个逻辑实例，并非使用</a:t>
            </a:r>
            <a:r>
              <a:rPr lang="en-US" altLang="zh-CN" dirty="0" smtClean="0"/>
              <a:t>VPC/</a:t>
            </a:r>
            <a:r>
              <a:rPr lang="zh-CN" altLang="en-US" dirty="0" smtClean="0"/>
              <a:t>子网</a:t>
            </a:r>
            <a:r>
              <a:rPr lang="en-US" altLang="zh-CN" dirty="0" smtClean="0"/>
              <a:t>IP</a:t>
            </a:r>
            <a:r>
              <a:rPr lang="zh-CN" altLang="en-US" dirty="0" smtClean="0"/>
              <a:t>的虚拟机。服务是由后台的服务器集群提供的，通过</a:t>
            </a:r>
            <a:r>
              <a:rPr lang="en-US" altLang="zh-CN" dirty="0" smtClean="0"/>
              <a:t>ELB</a:t>
            </a:r>
            <a:r>
              <a:rPr lang="zh-CN" altLang="en-US" dirty="0" smtClean="0"/>
              <a:t>的黑白名单功能进行访问权限控制</a:t>
            </a:r>
            <a:endParaRPr lang="en-US" altLang="zh-CN" dirty="0"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447507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可以支持</a:t>
            </a:r>
            <a:r>
              <a:rPr lang="en-US" altLang="zh-CN" dirty="0" smtClean="0"/>
              <a:t>4</a:t>
            </a:r>
            <a:r>
              <a:rPr lang="zh-CN" altLang="zh-CN" dirty="0" smtClean="0"/>
              <a:t>层</a:t>
            </a:r>
            <a:r>
              <a:rPr lang="en-US" altLang="zh-CN" dirty="0" smtClean="0"/>
              <a:t>TCP</a:t>
            </a:r>
            <a:r>
              <a:rPr lang="zh-CN" altLang="zh-CN" dirty="0" smtClean="0"/>
              <a:t>、</a:t>
            </a:r>
            <a:r>
              <a:rPr lang="en-US" altLang="zh-CN" dirty="0" smtClean="0"/>
              <a:t>UDP</a:t>
            </a:r>
            <a:r>
              <a:rPr lang="zh-CN" altLang="zh-CN" dirty="0" smtClean="0"/>
              <a:t>，</a:t>
            </a:r>
            <a:r>
              <a:rPr lang="en-US" altLang="zh-CN" dirty="0" smtClean="0"/>
              <a:t>7</a:t>
            </a:r>
            <a:r>
              <a:rPr lang="zh-CN" altLang="zh-CN" dirty="0" smtClean="0"/>
              <a:t>层</a:t>
            </a:r>
            <a:r>
              <a:rPr lang="en-US" altLang="zh-CN" dirty="0" smtClean="0"/>
              <a:t>HTTP</a:t>
            </a:r>
            <a:r>
              <a:rPr lang="zh-CN" altLang="zh-CN" dirty="0" smtClean="0"/>
              <a:t>、</a:t>
            </a:r>
            <a:r>
              <a:rPr lang="en-US" altLang="zh-CN" dirty="0" smtClean="0"/>
              <a:t>HTTPS</a:t>
            </a:r>
            <a:r>
              <a:rPr lang="zh-CN" altLang="zh-CN" dirty="0" smtClean="0"/>
              <a:t>协议报文。实际部署业务时，需要为</a:t>
            </a:r>
            <a:r>
              <a:rPr lang="en-US" altLang="zh-CN" dirty="0" smtClean="0"/>
              <a:t>ELB</a:t>
            </a:r>
            <a:r>
              <a:rPr lang="zh-CN" altLang="zh-CN" dirty="0" smtClean="0"/>
              <a:t>选择合适的协议类型。</a:t>
            </a:r>
            <a:endParaRPr lang="en-US" altLang="zh-CN" dirty="0" smtClean="0"/>
          </a:p>
          <a:p>
            <a:pPr lvl="1"/>
            <a:r>
              <a:rPr lang="en-US" altLang="zh-CN" dirty="0" smtClean="0"/>
              <a:t>4</a:t>
            </a:r>
            <a:r>
              <a:rPr lang="zh-CN" altLang="en-US" dirty="0" smtClean="0"/>
              <a:t>层协议只能基于</a:t>
            </a:r>
            <a:r>
              <a:rPr lang="en-US" altLang="zh-CN" dirty="0" smtClean="0"/>
              <a:t>IP</a:t>
            </a:r>
            <a:r>
              <a:rPr lang="zh-CN" altLang="en-US" dirty="0" smtClean="0"/>
              <a:t>地址等</a:t>
            </a:r>
            <a:r>
              <a:rPr lang="en-US" altLang="zh-CN" dirty="0" smtClean="0"/>
              <a:t>4</a:t>
            </a:r>
            <a:r>
              <a:rPr lang="zh-CN" altLang="en-US" dirty="0" smtClean="0"/>
              <a:t>层协议能感知的报文特征，将报文转发到后端的服务器</a:t>
            </a:r>
            <a:endParaRPr lang="en-US" altLang="zh-CN" dirty="0" smtClean="0"/>
          </a:p>
          <a:p>
            <a:pPr lvl="1"/>
            <a:r>
              <a:rPr lang="en-US" altLang="zh-CN" dirty="0" smtClean="0"/>
              <a:t>7</a:t>
            </a:r>
            <a:r>
              <a:rPr lang="zh-CN" altLang="en-US" dirty="0" smtClean="0"/>
              <a:t>层协议还可以根据</a:t>
            </a:r>
            <a:r>
              <a:rPr lang="en-US" altLang="zh-CN" dirty="0" smtClean="0"/>
              <a:t>HTTP</a:t>
            </a:r>
            <a:r>
              <a:rPr lang="zh-CN" altLang="en-US" dirty="0" smtClean="0"/>
              <a:t>业务的报文特征，比如访问的</a:t>
            </a:r>
            <a:r>
              <a:rPr lang="en-US" altLang="zh-CN" dirty="0" err="1" smtClean="0"/>
              <a:t>url</a:t>
            </a:r>
            <a:r>
              <a:rPr lang="zh-CN" altLang="en-US" dirty="0" smtClean="0"/>
              <a:t>转发给不同的后端服务器组</a:t>
            </a:r>
            <a:endParaRPr lang="en-US" altLang="zh-CN" dirty="0" smtClean="0"/>
          </a:p>
          <a:p>
            <a:pPr lvl="0"/>
            <a:r>
              <a:rPr lang="zh-CN" altLang="en-US" dirty="0" smtClean="0"/>
              <a:t>注意：不同域名的网站，可以使用同样的公网</a:t>
            </a:r>
            <a:r>
              <a:rPr lang="en-US" altLang="zh-CN" dirty="0" smtClean="0"/>
              <a:t>IP</a:t>
            </a:r>
            <a:r>
              <a:rPr lang="zh-CN" altLang="en-US" dirty="0" smtClean="0"/>
              <a:t>地址，就是因为</a:t>
            </a:r>
            <a:r>
              <a:rPr lang="en-US" altLang="zh-CN" dirty="0" err="1" smtClean="0"/>
              <a:t>elb</a:t>
            </a:r>
            <a:r>
              <a:rPr lang="en-US" altLang="zh-CN" dirty="0" smtClean="0"/>
              <a:t> http/https</a:t>
            </a:r>
            <a:r>
              <a:rPr lang="zh-CN" altLang="en-US" dirty="0" smtClean="0"/>
              <a:t>协议的监听器可以根据域名和</a:t>
            </a:r>
            <a:r>
              <a:rPr lang="en-US" altLang="zh-CN" dirty="0" err="1" smtClean="0"/>
              <a:t>url</a:t>
            </a:r>
            <a:r>
              <a:rPr lang="zh-CN" altLang="en-US" dirty="0" smtClean="0"/>
              <a:t>转发到不同的应用服务器上</a:t>
            </a:r>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65505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smtClean="0"/>
              <a:t>总结：</a:t>
            </a:r>
            <a:endParaRPr lang="en-US" altLang="zh-CN" dirty="0" smtClean="0"/>
          </a:p>
          <a:p>
            <a:pPr lvl="1"/>
            <a:r>
              <a:rPr lang="zh-CN" altLang="en-US" dirty="0" smtClean="0"/>
              <a:t>轮询适合短连接、最少连接适合长连接</a:t>
            </a:r>
            <a:endParaRPr lang="en-US" altLang="zh-CN" dirty="0" smtClean="0"/>
          </a:p>
          <a:p>
            <a:pPr lvl="1"/>
            <a:r>
              <a:rPr lang="zh-CN" altLang="en-US" dirty="0" smtClean="0"/>
              <a:t>权重适合后端服务器组内服务器性能不一致的场景</a:t>
            </a:r>
            <a:endParaRPr lang="en-US" altLang="zh-CN" dirty="0" smtClean="0"/>
          </a:p>
          <a:p>
            <a:pPr lvl="1"/>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0809077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8380888E-E9DD-4F33-BF40-269A683AF39D}"/>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EF6EF1FE-D08C-4A68-BB3C-611A644CC455}"/>
              </a:ext>
            </a:extLst>
          </p:cNvPr>
          <p:cNvSpPr>
            <a:spLocks noGrp="1"/>
          </p:cNvSpPr>
          <p:nvPr>
            <p:ph type="body" idx="1"/>
          </p:nvPr>
        </p:nvSpPr>
        <p:spPr/>
        <p:txBody>
          <a:bodyPr/>
          <a:lstStyle/>
          <a:p>
            <a:r>
              <a:rPr lang="en-US" altLang="zh-CN" dirty="0" smtClean="0">
                <a:latin typeface="+mn-ea"/>
                <a:ea typeface="+mn-ea"/>
              </a:rPr>
              <a:t>ELB</a:t>
            </a:r>
            <a:r>
              <a:rPr lang="zh-CN" altLang="en-US" dirty="0" smtClean="0">
                <a:latin typeface="+mn-ea"/>
                <a:ea typeface="+mn-ea"/>
              </a:rPr>
              <a:t>主要由</a:t>
            </a:r>
            <a:r>
              <a:rPr lang="en-US" altLang="zh-CN" dirty="0" smtClean="0">
                <a:latin typeface="+mn-ea"/>
                <a:ea typeface="+mn-ea"/>
              </a:rPr>
              <a:t>3</a:t>
            </a:r>
            <a:r>
              <a:rPr lang="zh-CN" altLang="en-US" dirty="0" smtClean="0">
                <a:latin typeface="+mn-ea"/>
                <a:ea typeface="+mn-ea"/>
              </a:rPr>
              <a:t>个基本概念组成：</a:t>
            </a:r>
          </a:p>
          <a:p>
            <a:pPr lvl="1"/>
            <a:r>
              <a:rPr lang="en-US" altLang="zh-CN" dirty="0" err="1" smtClean="0">
                <a:latin typeface="+mn-ea"/>
                <a:ea typeface="+mn-ea"/>
              </a:rPr>
              <a:t>LoadBalancer</a:t>
            </a:r>
            <a:r>
              <a:rPr lang="zh-CN" altLang="en-US" dirty="0" smtClean="0">
                <a:latin typeface="+mn-ea"/>
                <a:ea typeface="+mn-ea"/>
              </a:rPr>
              <a:t>代表一个</a:t>
            </a:r>
            <a:r>
              <a:rPr lang="en-US" altLang="zh-CN" dirty="0" smtClean="0">
                <a:latin typeface="+mn-ea"/>
                <a:ea typeface="+mn-ea"/>
              </a:rPr>
              <a:t>ELB</a:t>
            </a:r>
            <a:r>
              <a:rPr lang="zh-CN" altLang="en-US" dirty="0" smtClean="0">
                <a:latin typeface="+mn-ea"/>
                <a:ea typeface="+mn-ea"/>
              </a:rPr>
              <a:t>实例</a:t>
            </a:r>
            <a:endParaRPr lang="en-US" altLang="zh-CN" dirty="0" smtClean="0">
              <a:latin typeface="+mn-ea"/>
              <a:ea typeface="+mn-ea"/>
            </a:endParaRPr>
          </a:p>
          <a:p>
            <a:pPr lvl="1"/>
            <a:r>
              <a:rPr lang="en-US" altLang="zh-CN" dirty="0" smtClean="0">
                <a:latin typeface="+mn-ea"/>
                <a:ea typeface="+mn-ea"/>
              </a:rPr>
              <a:t>Listener</a:t>
            </a:r>
            <a:r>
              <a:rPr lang="zh-CN" altLang="en-US" dirty="0" smtClean="0">
                <a:latin typeface="+mn-ea"/>
                <a:ea typeface="+mn-ea"/>
              </a:rPr>
              <a:t>代表用户定制的负载均衡策略和转发规则</a:t>
            </a:r>
          </a:p>
          <a:p>
            <a:pPr marL="541338" marR="0" lvl="1" indent="-180975" algn="l" defTabSz="914400" rtl="0" eaLnBrk="1" fontAlgn="base" latinLnBrk="0" hangingPunct="1">
              <a:lnSpc>
                <a:spcPct val="125000"/>
              </a:lnSpc>
              <a:spcBef>
                <a:spcPct val="0"/>
              </a:spcBef>
              <a:spcAft>
                <a:spcPts val="600"/>
              </a:spcAft>
              <a:buClrTx/>
              <a:buSzPct val="50000"/>
              <a:buFont typeface="Wingdings" pitchFamily="2" charset="2"/>
              <a:buChar char="p"/>
              <a:tabLst/>
              <a:defRPr/>
            </a:pPr>
            <a:r>
              <a:rPr lang="zh-CN" altLang="en-US" dirty="0" smtClean="0">
                <a:latin typeface="+mn-ea"/>
                <a:ea typeface="+mn-ea"/>
              </a:rPr>
              <a:t>后端云服务器组，使用您指定的协议和端口号将请求转发到一个或多个后端云服务器。</a:t>
            </a:r>
            <a:endParaRPr lang="en-US" altLang="zh-CN" dirty="0" smtClean="0">
              <a:latin typeface="+mn-ea"/>
              <a:ea typeface="+mn-ea"/>
            </a:endParaRPr>
          </a:p>
          <a:p>
            <a:r>
              <a:rPr lang="zh-CN" altLang="en-US" dirty="0" smtClean="0">
                <a:latin typeface="+mn-ea"/>
                <a:ea typeface="+mn-ea"/>
              </a:rPr>
              <a:t>来自外部的访问请求，通过负载均衡器，并根据相关的策略和转发规则分发到后端云服务器进行处理。</a:t>
            </a:r>
            <a:endParaRPr lang="en-US" altLang="zh-CN" dirty="0" smtClean="0">
              <a:latin typeface="+mn-ea"/>
              <a:ea typeface="+mn-ea"/>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latin typeface="+mn-ea"/>
                <a:ea typeface="+mn-ea"/>
              </a:rPr>
              <a:t>健康检查，对每个后端云服务器组配置运行状况检查。</a:t>
            </a:r>
          </a:p>
          <a:p>
            <a:endParaRPr lang="zh-CN" altLang="en-US" dirty="0">
              <a:latin typeface="+mn-ea"/>
              <a:ea typeface="+mn-ea"/>
            </a:endParaRPr>
          </a:p>
        </p:txBody>
      </p:sp>
    </p:spTree>
    <p:extLst>
      <p:ext uri="{BB962C8B-B14F-4D97-AF65-F5344CB8AC3E}">
        <p14:creationId xmlns:p14="http://schemas.microsoft.com/office/powerpoint/2010/main" val="18019629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zh-CN" altLang="en-US" dirty="0" smtClean="0"/>
              <a:t>登录管理控制台，单击“网络 </a:t>
            </a:r>
            <a:r>
              <a:rPr lang="en-US" altLang="zh-CN" dirty="0" smtClean="0"/>
              <a:t>&gt; </a:t>
            </a:r>
            <a:r>
              <a:rPr lang="zh-CN" altLang="en-US" dirty="0" smtClean="0"/>
              <a:t>弹性负载均衡”。</a:t>
            </a:r>
          </a:p>
          <a:p>
            <a:r>
              <a:rPr lang="zh-CN" altLang="en-US" dirty="0" smtClean="0"/>
              <a:t>在“弹性负载均衡”界面单击“购买增强型负载均衡”。</a:t>
            </a:r>
          </a:p>
          <a:p>
            <a:r>
              <a:rPr lang="zh-CN" altLang="en-US" dirty="0" smtClean="0"/>
              <a:t>在“购买增强型负载均衡”界面，根据界面提示配置参数。</a:t>
            </a:r>
          </a:p>
          <a:p>
            <a:endParaRPr lang="en-US" dirty="0"/>
          </a:p>
        </p:txBody>
      </p:sp>
    </p:spTree>
    <p:extLst>
      <p:ext uri="{BB962C8B-B14F-4D97-AF65-F5344CB8AC3E}">
        <p14:creationId xmlns:p14="http://schemas.microsoft.com/office/powerpoint/2010/main" val="12637681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zh-CN" altLang="en-US" dirty="0" smtClean="0"/>
              <a:t>登录管理控制台，单击“服务列表  </a:t>
            </a:r>
            <a:r>
              <a:rPr lang="en-US" altLang="zh-CN" dirty="0" smtClean="0"/>
              <a:t>&gt; </a:t>
            </a:r>
            <a:r>
              <a:rPr lang="zh-CN" altLang="en-US" dirty="0" smtClean="0"/>
              <a:t>弹性负载均衡”。</a:t>
            </a:r>
          </a:p>
          <a:p>
            <a:r>
              <a:rPr lang="zh-CN" altLang="en-US" dirty="0" smtClean="0"/>
              <a:t>在“弹性负载均衡”界面，单击需要添加监听器的弹性负载均衡名称。</a:t>
            </a:r>
          </a:p>
          <a:p>
            <a:r>
              <a:rPr lang="zh-CN" altLang="en-US" dirty="0" smtClean="0"/>
              <a:t>在该弹性负载均衡界面的“监听器”区域，单击“添加”。</a:t>
            </a:r>
          </a:p>
          <a:p>
            <a:r>
              <a:rPr lang="zh-CN" altLang="en-US" dirty="0" smtClean="0"/>
              <a:t>在“添加监听器”界面，根据提示配置参数。</a:t>
            </a:r>
          </a:p>
          <a:p>
            <a:endParaRPr lang="en-US" dirty="0"/>
          </a:p>
        </p:txBody>
      </p:sp>
    </p:spTree>
    <p:extLst>
      <p:ext uri="{BB962C8B-B14F-4D97-AF65-F5344CB8AC3E}">
        <p14:creationId xmlns:p14="http://schemas.microsoft.com/office/powerpoint/2010/main" val="25554275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a:lnSpc>
                <a:spcPct val="100000"/>
              </a:lnSpc>
              <a:spcBef>
                <a:spcPts val="400"/>
              </a:spcBef>
              <a:spcAft>
                <a:spcPts val="400"/>
              </a:spcAft>
            </a:pPr>
            <a:r>
              <a:rPr lang="zh-CN" altLang="en-US" sz="1100" kern="1200" dirty="0" smtClean="0">
                <a:solidFill>
                  <a:schemeClr val="tx1"/>
                </a:solidFill>
                <a:effectLst/>
                <a:latin typeface="+mn-ea"/>
                <a:ea typeface="+mn-ea"/>
                <a:cs typeface="Arial" panose="020B0604020202020204" pitchFamily="34" charset="0"/>
              </a:rPr>
              <a:t>当负载均衡的类型为公网时，支持以下四种协议：</a:t>
            </a:r>
          </a:p>
          <a:p>
            <a:pPr marL="342900" lvl="0" indent="-342900">
              <a:lnSpc>
                <a:spcPts val="1200"/>
              </a:lnSpc>
              <a:spcBef>
                <a:spcPts val="400"/>
              </a:spcBef>
              <a:spcAft>
                <a:spcPts val="400"/>
              </a:spcAft>
              <a:buClr>
                <a:schemeClr val="bg1">
                  <a:lumMod val="50000"/>
                </a:schemeClr>
              </a:buClr>
              <a:buSzPct val="60000"/>
              <a:buFont typeface="Wingdings" panose="05000000000000000000" pitchFamily="2" charset="2"/>
              <a:buChar char=""/>
              <a:tabLst>
                <a:tab pos="180340" algn="l"/>
              </a:tabLst>
            </a:pPr>
            <a:r>
              <a:rPr lang="en-US" sz="1100" kern="1200" dirty="0" smtClean="0">
                <a:solidFill>
                  <a:schemeClr val="tx1"/>
                </a:solidFill>
                <a:effectLst/>
                <a:latin typeface="+mn-ea"/>
                <a:ea typeface="+mn-ea"/>
                <a:cs typeface="Arial" panose="020B0604020202020204" pitchFamily="34" charset="0"/>
              </a:rPr>
              <a:t>TCP</a:t>
            </a:r>
            <a:r>
              <a:rPr lang="zh-CN" altLang="en-US" sz="1100" kern="1200" dirty="0" smtClean="0">
                <a:solidFill>
                  <a:schemeClr val="tx1"/>
                </a:solidFill>
                <a:effectLst/>
                <a:latin typeface="+mn-ea"/>
                <a:ea typeface="+mn-ea"/>
                <a:cs typeface="Arial" panose="020B0604020202020204" pitchFamily="34" charset="0"/>
              </a:rPr>
              <a:t>：</a:t>
            </a:r>
            <a:r>
              <a:rPr lang="en-US" sz="1100" kern="1200" dirty="0" smtClean="0">
                <a:solidFill>
                  <a:schemeClr val="tx1"/>
                </a:solidFill>
                <a:effectLst/>
                <a:latin typeface="+mn-ea"/>
                <a:ea typeface="+mn-ea"/>
                <a:cs typeface="Arial" panose="020B0604020202020204" pitchFamily="34" charset="0"/>
              </a:rPr>
              <a:t>4</a:t>
            </a:r>
            <a:r>
              <a:rPr lang="zh-CN" altLang="en-US" sz="1100" kern="1200" dirty="0" smtClean="0">
                <a:solidFill>
                  <a:schemeClr val="tx1"/>
                </a:solidFill>
                <a:effectLst/>
                <a:latin typeface="+mn-ea"/>
                <a:ea typeface="+mn-ea"/>
                <a:cs typeface="Arial" panose="020B0604020202020204" pitchFamily="34" charset="0"/>
              </a:rPr>
              <a:t>层负载均衡服务</a:t>
            </a:r>
          </a:p>
          <a:p>
            <a:pPr marL="342900" lvl="0" indent="-342900">
              <a:lnSpc>
                <a:spcPts val="1200"/>
              </a:lnSpc>
              <a:spcBef>
                <a:spcPts val="400"/>
              </a:spcBef>
              <a:spcAft>
                <a:spcPts val="400"/>
              </a:spcAft>
              <a:buClr>
                <a:schemeClr val="bg1">
                  <a:lumMod val="50000"/>
                </a:schemeClr>
              </a:buClr>
              <a:buSzPct val="60000"/>
              <a:buFont typeface="Wingdings" panose="05000000000000000000" pitchFamily="2" charset="2"/>
              <a:buChar char=""/>
              <a:tabLst>
                <a:tab pos="180340" algn="l"/>
              </a:tabLst>
            </a:pPr>
            <a:r>
              <a:rPr lang="en-US" sz="1100" kern="1200" dirty="0" smtClean="0">
                <a:solidFill>
                  <a:schemeClr val="tx1"/>
                </a:solidFill>
                <a:effectLst/>
                <a:latin typeface="+mn-ea"/>
                <a:ea typeface="+mn-ea"/>
                <a:cs typeface="Arial" panose="020B0604020202020204" pitchFamily="34" charset="0"/>
              </a:rPr>
              <a:t>UDP</a:t>
            </a:r>
            <a:r>
              <a:rPr lang="zh-CN" altLang="en-US" sz="1100" kern="1200" dirty="0" smtClean="0">
                <a:solidFill>
                  <a:schemeClr val="tx1"/>
                </a:solidFill>
                <a:effectLst/>
                <a:latin typeface="+mn-ea"/>
                <a:ea typeface="+mn-ea"/>
                <a:cs typeface="Arial" panose="020B0604020202020204" pitchFamily="34" charset="0"/>
              </a:rPr>
              <a:t>：</a:t>
            </a:r>
            <a:r>
              <a:rPr lang="en-US" sz="1100" kern="1200" dirty="0" smtClean="0">
                <a:solidFill>
                  <a:schemeClr val="tx1"/>
                </a:solidFill>
                <a:effectLst/>
                <a:latin typeface="+mn-ea"/>
                <a:ea typeface="+mn-ea"/>
                <a:cs typeface="Arial" panose="020B0604020202020204" pitchFamily="34" charset="0"/>
              </a:rPr>
              <a:t>4</a:t>
            </a:r>
            <a:r>
              <a:rPr lang="zh-CN" altLang="en-US" sz="1100" kern="1200" dirty="0" smtClean="0">
                <a:solidFill>
                  <a:schemeClr val="tx1"/>
                </a:solidFill>
                <a:effectLst/>
                <a:latin typeface="+mn-ea"/>
                <a:ea typeface="+mn-ea"/>
                <a:cs typeface="Arial" panose="020B0604020202020204" pitchFamily="34" charset="0"/>
              </a:rPr>
              <a:t>层负载均衡服务</a:t>
            </a:r>
          </a:p>
          <a:p>
            <a:pPr marL="342900" lvl="0" indent="-342900">
              <a:lnSpc>
                <a:spcPts val="1200"/>
              </a:lnSpc>
              <a:spcBef>
                <a:spcPts val="400"/>
              </a:spcBef>
              <a:spcAft>
                <a:spcPts val="400"/>
              </a:spcAft>
              <a:buClr>
                <a:schemeClr val="bg1">
                  <a:lumMod val="50000"/>
                </a:schemeClr>
              </a:buClr>
              <a:buSzPct val="60000"/>
              <a:buFont typeface="Wingdings" panose="05000000000000000000" pitchFamily="2" charset="2"/>
              <a:buChar char=""/>
              <a:tabLst>
                <a:tab pos="180340" algn="l"/>
              </a:tabLst>
            </a:pPr>
            <a:r>
              <a:rPr lang="en-US" sz="1100" kern="1200" dirty="0" smtClean="0">
                <a:solidFill>
                  <a:schemeClr val="tx1"/>
                </a:solidFill>
                <a:effectLst/>
                <a:latin typeface="+mn-ea"/>
                <a:ea typeface="+mn-ea"/>
                <a:cs typeface="Arial" panose="020B0604020202020204" pitchFamily="34" charset="0"/>
              </a:rPr>
              <a:t>HTTP</a:t>
            </a:r>
            <a:r>
              <a:rPr lang="zh-CN" altLang="en-US" sz="1100" kern="1200" dirty="0" smtClean="0">
                <a:solidFill>
                  <a:schemeClr val="tx1"/>
                </a:solidFill>
                <a:effectLst/>
                <a:latin typeface="+mn-ea"/>
                <a:ea typeface="+mn-ea"/>
                <a:cs typeface="Arial" panose="020B0604020202020204" pitchFamily="34" charset="0"/>
              </a:rPr>
              <a:t>：</a:t>
            </a:r>
            <a:r>
              <a:rPr lang="en-US" sz="1100" kern="1200" dirty="0" smtClean="0">
                <a:solidFill>
                  <a:schemeClr val="tx1"/>
                </a:solidFill>
                <a:effectLst/>
                <a:latin typeface="+mn-ea"/>
                <a:ea typeface="+mn-ea"/>
                <a:cs typeface="Arial" panose="020B0604020202020204" pitchFamily="34" charset="0"/>
              </a:rPr>
              <a:t>7</a:t>
            </a:r>
            <a:r>
              <a:rPr lang="zh-CN" altLang="en-US" sz="1100" kern="1200" dirty="0" smtClean="0">
                <a:solidFill>
                  <a:schemeClr val="tx1"/>
                </a:solidFill>
                <a:effectLst/>
                <a:latin typeface="+mn-ea"/>
                <a:ea typeface="+mn-ea"/>
                <a:cs typeface="Arial" panose="020B0604020202020204" pitchFamily="34" charset="0"/>
              </a:rPr>
              <a:t>层负载均衡服务</a:t>
            </a:r>
          </a:p>
          <a:p>
            <a:pPr marL="342900" lvl="0" indent="-342900">
              <a:lnSpc>
                <a:spcPts val="1200"/>
              </a:lnSpc>
              <a:spcBef>
                <a:spcPts val="400"/>
              </a:spcBef>
              <a:spcAft>
                <a:spcPts val="400"/>
              </a:spcAft>
              <a:buClr>
                <a:schemeClr val="bg1">
                  <a:lumMod val="50000"/>
                </a:schemeClr>
              </a:buClr>
              <a:buSzPct val="60000"/>
              <a:buFont typeface="Wingdings" panose="05000000000000000000" pitchFamily="2" charset="2"/>
              <a:buChar char=""/>
              <a:tabLst>
                <a:tab pos="180340" algn="l"/>
              </a:tabLst>
            </a:pPr>
            <a:r>
              <a:rPr lang="en-US" sz="1100" kern="1200" dirty="0" smtClean="0">
                <a:solidFill>
                  <a:schemeClr val="tx1"/>
                </a:solidFill>
                <a:effectLst/>
                <a:latin typeface="+mn-ea"/>
                <a:ea typeface="+mn-ea"/>
                <a:cs typeface="Arial" panose="020B0604020202020204" pitchFamily="34" charset="0"/>
              </a:rPr>
              <a:t>HTTPS</a:t>
            </a:r>
            <a:r>
              <a:rPr lang="zh-CN" altLang="en-US" sz="1100" kern="1200" dirty="0" smtClean="0">
                <a:solidFill>
                  <a:schemeClr val="tx1"/>
                </a:solidFill>
                <a:effectLst/>
                <a:latin typeface="+mn-ea"/>
                <a:ea typeface="+mn-ea"/>
                <a:cs typeface="Arial" panose="020B0604020202020204" pitchFamily="34" charset="0"/>
              </a:rPr>
              <a:t>：加密的</a:t>
            </a:r>
            <a:r>
              <a:rPr lang="en-US" sz="1100" kern="1200" dirty="0" smtClean="0">
                <a:solidFill>
                  <a:schemeClr val="tx1"/>
                </a:solidFill>
                <a:effectLst/>
                <a:latin typeface="+mn-ea"/>
                <a:ea typeface="+mn-ea"/>
                <a:cs typeface="Arial" panose="020B0604020202020204" pitchFamily="34" charset="0"/>
              </a:rPr>
              <a:t>7</a:t>
            </a:r>
            <a:r>
              <a:rPr lang="zh-CN" altLang="en-US" sz="1100" kern="1200" dirty="0" smtClean="0">
                <a:solidFill>
                  <a:schemeClr val="tx1"/>
                </a:solidFill>
                <a:effectLst/>
                <a:latin typeface="+mn-ea"/>
                <a:ea typeface="+mn-ea"/>
                <a:cs typeface="Arial" panose="020B0604020202020204" pitchFamily="34" charset="0"/>
              </a:rPr>
              <a:t>层负载均衡</a:t>
            </a:r>
          </a:p>
          <a:p>
            <a:pPr>
              <a:lnSpc>
                <a:spcPts val="1200"/>
              </a:lnSpc>
              <a:spcBef>
                <a:spcPts val="400"/>
              </a:spcBef>
              <a:spcAft>
                <a:spcPts val="400"/>
              </a:spcAft>
            </a:pPr>
            <a:r>
              <a:rPr lang="zh-CN" altLang="en-US" sz="1100" kern="1200" dirty="0" smtClean="0">
                <a:solidFill>
                  <a:schemeClr val="tx1"/>
                </a:solidFill>
                <a:effectLst/>
                <a:latin typeface="+mn-ea"/>
                <a:ea typeface="+mn-ea"/>
                <a:cs typeface="Arial" panose="020B0604020202020204" pitchFamily="34" charset="0"/>
              </a:rPr>
              <a:t>当负载均衡器的类型为私网时，支持以下三种协议：</a:t>
            </a:r>
          </a:p>
          <a:p>
            <a:pPr marL="342900" lvl="0" indent="-342900">
              <a:lnSpc>
                <a:spcPts val="1200"/>
              </a:lnSpc>
              <a:spcBef>
                <a:spcPts val="400"/>
              </a:spcBef>
              <a:spcAft>
                <a:spcPts val="400"/>
              </a:spcAft>
              <a:buClr>
                <a:schemeClr val="bg1">
                  <a:lumMod val="50000"/>
                </a:schemeClr>
              </a:buClr>
              <a:buSzPct val="60000"/>
              <a:buFont typeface="Wingdings" panose="05000000000000000000" pitchFamily="2" charset="2"/>
              <a:buChar char=""/>
              <a:tabLst>
                <a:tab pos="180340" algn="l"/>
              </a:tabLst>
            </a:pPr>
            <a:r>
              <a:rPr lang="en-US" sz="1100" kern="1200" dirty="0" smtClean="0">
                <a:solidFill>
                  <a:schemeClr val="tx1"/>
                </a:solidFill>
                <a:effectLst/>
                <a:latin typeface="+mn-ea"/>
                <a:ea typeface="+mn-ea"/>
                <a:cs typeface="Arial" panose="020B0604020202020204" pitchFamily="34" charset="0"/>
              </a:rPr>
              <a:t>TCP</a:t>
            </a:r>
            <a:r>
              <a:rPr lang="zh-CN" altLang="en-US" sz="1100" kern="1200" dirty="0" smtClean="0">
                <a:solidFill>
                  <a:schemeClr val="tx1"/>
                </a:solidFill>
                <a:effectLst/>
                <a:latin typeface="+mn-ea"/>
                <a:ea typeface="+mn-ea"/>
                <a:cs typeface="Arial" panose="020B0604020202020204" pitchFamily="34" charset="0"/>
              </a:rPr>
              <a:t>：</a:t>
            </a:r>
            <a:r>
              <a:rPr lang="en-US" sz="1100" kern="1200" dirty="0" smtClean="0">
                <a:solidFill>
                  <a:schemeClr val="tx1"/>
                </a:solidFill>
                <a:effectLst/>
                <a:latin typeface="+mn-ea"/>
                <a:ea typeface="+mn-ea"/>
                <a:cs typeface="Arial" panose="020B0604020202020204" pitchFamily="34" charset="0"/>
              </a:rPr>
              <a:t>4</a:t>
            </a:r>
            <a:r>
              <a:rPr lang="zh-CN" altLang="en-US" sz="1100" kern="1200" dirty="0" smtClean="0">
                <a:solidFill>
                  <a:schemeClr val="tx1"/>
                </a:solidFill>
                <a:effectLst/>
                <a:latin typeface="+mn-ea"/>
                <a:ea typeface="+mn-ea"/>
                <a:cs typeface="Arial" panose="020B0604020202020204" pitchFamily="34" charset="0"/>
              </a:rPr>
              <a:t>层负载均衡服务</a:t>
            </a:r>
          </a:p>
          <a:p>
            <a:pPr marL="342900" lvl="0" indent="-342900">
              <a:lnSpc>
                <a:spcPts val="1200"/>
              </a:lnSpc>
              <a:spcBef>
                <a:spcPts val="400"/>
              </a:spcBef>
              <a:spcAft>
                <a:spcPts val="400"/>
              </a:spcAft>
              <a:buClr>
                <a:schemeClr val="bg1">
                  <a:lumMod val="50000"/>
                </a:schemeClr>
              </a:buClr>
              <a:buSzPct val="60000"/>
              <a:buFont typeface="Wingdings" panose="05000000000000000000" pitchFamily="2" charset="2"/>
              <a:buChar char=""/>
              <a:tabLst>
                <a:tab pos="180340" algn="l"/>
              </a:tabLst>
            </a:pPr>
            <a:r>
              <a:rPr lang="en-US" sz="1100" kern="1200" dirty="0" smtClean="0">
                <a:solidFill>
                  <a:schemeClr val="tx1"/>
                </a:solidFill>
                <a:effectLst/>
                <a:latin typeface="+mn-ea"/>
                <a:ea typeface="+mn-ea"/>
                <a:cs typeface="Arial" panose="020B0604020202020204" pitchFamily="34" charset="0"/>
              </a:rPr>
              <a:t>HTTP</a:t>
            </a:r>
            <a:r>
              <a:rPr lang="zh-CN" altLang="en-US" sz="1100" kern="1200" dirty="0" smtClean="0">
                <a:solidFill>
                  <a:schemeClr val="tx1"/>
                </a:solidFill>
                <a:effectLst/>
                <a:latin typeface="+mn-ea"/>
                <a:ea typeface="+mn-ea"/>
                <a:cs typeface="Arial" panose="020B0604020202020204" pitchFamily="34" charset="0"/>
              </a:rPr>
              <a:t>：</a:t>
            </a:r>
            <a:r>
              <a:rPr lang="en-US" sz="1100" kern="1200" dirty="0" smtClean="0">
                <a:solidFill>
                  <a:schemeClr val="tx1"/>
                </a:solidFill>
                <a:effectLst/>
                <a:latin typeface="+mn-ea"/>
                <a:ea typeface="+mn-ea"/>
                <a:cs typeface="Arial" panose="020B0604020202020204" pitchFamily="34" charset="0"/>
              </a:rPr>
              <a:t>7</a:t>
            </a:r>
            <a:r>
              <a:rPr lang="zh-CN" altLang="en-US" sz="1100" kern="1200" dirty="0" smtClean="0">
                <a:solidFill>
                  <a:schemeClr val="tx1"/>
                </a:solidFill>
                <a:effectLst/>
                <a:latin typeface="+mn-ea"/>
                <a:ea typeface="+mn-ea"/>
                <a:cs typeface="Arial" panose="020B0604020202020204" pitchFamily="34" charset="0"/>
              </a:rPr>
              <a:t>层负载均衡服务</a:t>
            </a:r>
          </a:p>
          <a:p>
            <a:pPr marL="342900" lvl="0" indent="-342900">
              <a:lnSpc>
                <a:spcPts val="1200"/>
              </a:lnSpc>
              <a:spcBef>
                <a:spcPts val="400"/>
              </a:spcBef>
              <a:spcAft>
                <a:spcPts val="400"/>
              </a:spcAft>
              <a:buClr>
                <a:schemeClr val="bg1">
                  <a:lumMod val="50000"/>
                </a:schemeClr>
              </a:buClr>
              <a:buSzPct val="60000"/>
              <a:buFont typeface="Wingdings" panose="05000000000000000000" pitchFamily="2" charset="2"/>
              <a:buChar char=""/>
              <a:tabLst>
                <a:tab pos="180340" algn="l"/>
              </a:tabLst>
            </a:pPr>
            <a:r>
              <a:rPr lang="en-US" sz="1100" kern="1200" dirty="0" smtClean="0">
                <a:solidFill>
                  <a:schemeClr val="tx1"/>
                </a:solidFill>
                <a:effectLst/>
                <a:latin typeface="+mn-ea"/>
                <a:ea typeface="+mn-ea"/>
                <a:cs typeface="Arial" panose="020B0604020202020204" pitchFamily="34" charset="0"/>
              </a:rPr>
              <a:t>HTTPS</a:t>
            </a:r>
            <a:r>
              <a:rPr lang="zh-CN" altLang="en-US" sz="1100" kern="1200" dirty="0" smtClean="0">
                <a:solidFill>
                  <a:schemeClr val="tx1"/>
                </a:solidFill>
                <a:effectLst/>
                <a:latin typeface="+mn-ea"/>
                <a:ea typeface="+mn-ea"/>
                <a:cs typeface="Arial" panose="020B0604020202020204" pitchFamily="34" charset="0"/>
              </a:rPr>
              <a:t>：加密的</a:t>
            </a:r>
            <a:r>
              <a:rPr lang="en-US" sz="1100" kern="1200" dirty="0" smtClean="0">
                <a:solidFill>
                  <a:schemeClr val="tx1"/>
                </a:solidFill>
                <a:effectLst/>
                <a:latin typeface="+mn-ea"/>
                <a:ea typeface="+mn-ea"/>
                <a:cs typeface="Arial" panose="020B0604020202020204" pitchFamily="34" charset="0"/>
              </a:rPr>
              <a:t>7</a:t>
            </a:r>
            <a:r>
              <a:rPr lang="zh-CN" altLang="en-US" sz="1100" kern="1200" dirty="0" smtClean="0">
                <a:solidFill>
                  <a:schemeClr val="tx1"/>
                </a:solidFill>
                <a:effectLst/>
                <a:latin typeface="+mn-ea"/>
                <a:ea typeface="+mn-ea"/>
                <a:cs typeface="Arial" panose="020B0604020202020204" pitchFamily="34" charset="0"/>
              </a:rPr>
              <a:t>层负载均衡</a:t>
            </a:r>
          </a:p>
          <a:p>
            <a:endParaRPr lang="en-US" dirty="0">
              <a:latin typeface="+mn-ea"/>
              <a:ea typeface="+mn-ea"/>
            </a:endParaRPr>
          </a:p>
        </p:txBody>
      </p:sp>
    </p:spTree>
    <p:extLst>
      <p:ext uri="{BB962C8B-B14F-4D97-AF65-F5344CB8AC3E}">
        <p14:creationId xmlns:p14="http://schemas.microsoft.com/office/powerpoint/2010/main" val="4926009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zh-CN" altLang="en-US" sz="1100" dirty="0" smtClean="0"/>
              <a:t>负载均衡采用的算法。</a:t>
            </a:r>
          </a:p>
          <a:p>
            <a:pPr marL="285750" indent="-285750">
              <a:buFont typeface="Arial" panose="020B0604020202020204" pitchFamily="34" charset="0"/>
              <a:buChar char="•"/>
            </a:pPr>
            <a:r>
              <a:rPr lang="zh-CN" altLang="en-US" sz="1100" dirty="0" smtClean="0"/>
              <a:t>加权轮询算法：按顺序依次将请求分发给不同的服务器。它用相应的权重表示服务器的处理性能，按照权重的高低以及轮询方式将请求分配给各服务器，相同权重的服务器处理相同数目的连接数。</a:t>
            </a:r>
          </a:p>
          <a:p>
            <a:pPr marL="285750" indent="-285750">
              <a:buFont typeface="Arial" panose="020B0604020202020204" pitchFamily="34" charset="0"/>
              <a:buChar char="•"/>
            </a:pPr>
            <a:r>
              <a:rPr lang="zh-CN" altLang="en-US" sz="1100" dirty="0" smtClean="0"/>
              <a:t>加权最少连接：通过当前活跃的连接数来估计服务器负载情况的一种动态调度算法。</a:t>
            </a:r>
          </a:p>
          <a:p>
            <a:pPr marL="285750" indent="-285750">
              <a:buFont typeface="Arial" panose="020B0604020202020204" pitchFamily="34" charset="0"/>
              <a:buChar char="•"/>
            </a:pPr>
            <a:r>
              <a:rPr lang="zh-CN" altLang="en-US" sz="1100" dirty="0" smtClean="0"/>
              <a:t>源</a:t>
            </a:r>
            <a:r>
              <a:rPr lang="en-US" altLang="zh-CN" sz="1100" dirty="0" smtClean="0"/>
              <a:t>IP</a:t>
            </a:r>
            <a:r>
              <a:rPr lang="zh-CN" altLang="en-US" sz="1100" dirty="0" smtClean="0"/>
              <a:t>算法：将请求的源</a:t>
            </a:r>
            <a:r>
              <a:rPr lang="en-US" altLang="zh-CN" sz="1100" dirty="0" smtClean="0"/>
              <a:t>IP</a:t>
            </a:r>
            <a:r>
              <a:rPr lang="zh-CN" altLang="en-US" sz="1100" dirty="0" smtClean="0"/>
              <a:t>地址作为散列键（</a:t>
            </a:r>
            <a:r>
              <a:rPr lang="en-US" altLang="zh-CN" sz="1100" dirty="0" err="1" smtClean="0"/>
              <a:t>HashKey</a:t>
            </a:r>
            <a:r>
              <a:rPr lang="zh-CN" altLang="en-US" sz="1100" dirty="0" smtClean="0"/>
              <a:t>），从静态分配的散列表找出对应的服务器。</a:t>
            </a:r>
            <a:endParaRPr lang="en-US" altLang="zh-CN" sz="1100" dirty="0" smtClean="0"/>
          </a:p>
          <a:p>
            <a:r>
              <a:rPr lang="zh-CN" altLang="en-US" sz="1100" dirty="0" smtClean="0"/>
              <a:t>会话保持的方式包括：</a:t>
            </a:r>
            <a:endParaRPr lang="en-US" altLang="zh-CN" sz="1100" dirty="0" smtClean="0"/>
          </a:p>
          <a:p>
            <a:pPr marL="180975" marR="0" lvl="0" indent="-180975" algn="l" defTabSz="914400" rtl="0" eaLnBrk="1" fontAlgn="base" latinLnBrk="0" hangingPunct="1">
              <a:lnSpc>
                <a:spcPct val="125000"/>
              </a:lnSpc>
              <a:spcBef>
                <a:spcPct val="0"/>
              </a:spcBef>
              <a:spcAft>
                <a:spcPts val="600"/>
              </a:spcAft>
              <a:buClrTx/>
              <a:buSzPct val="60000"/>
              <a:buFont typeface="Arial" panose="020B0604020202020204" pitchFamily="34" charset="0"/>
              <a:buChar char="•"/>
              <a:tabLst/>
              <a:defRPr/>
            </a:pPr>
            <a:r>
              <a:rPr lang="zh-CN" altLang="en-US" sz="1100" dirty="0" smtClean="0"/>
              <a:t>源</a:t>
            </a:r>
            <a:r>
              <a:rPr lang="en-US" altLang="zh-CN" sz="1100" dirty="0" smtClean="0"/>
              <a:t>IP</a:t>
            </a:r>
            <a:r>
              <a:rPr lang="zh-CN" altLang="en-US" sz="1100" dirty="0" smtClean="0"/>
              <a:t>地址：将请求的源</a:t>
            </a:r>
            <a:r>
              <a:rPr lang="en-US" altLang="zh-CN" sz="1100" dirty="0" smtClean="0"/>
              <a:t>IP</a:t>
            </a:r>
            <a:r>
              <a:rPr lang="zh-CN" altLang="en-US" sz="1100" dirty="0" smtClean="0"/>
              <a:t>地址作为散列键（</a:t>
            </a:r>
            <a:r>
              <a:rPr lang="en-US" altLang="zh-CN" sz="1100" dirty="0" err="1" smtClean="0"/>
              <a:t>HashKey</a:t>
            </a:r>
            <a:r>
              <a:rPr lang="zh-CN" altLang="en-US" sz="1100" dirty="0" smtClean="0"/>
              <a:t>），从静态分配的散列表找出对应的服务器。</a:t>
            </a:r>
          </a:p>
          <a:p>
            <a:pPr marL="180975" indent="-180975">
              <a:buFont typeface="Arial" panose="020B0604020202020204" pitchFamily="34" charset="0"/>
              <a:buChar char="•"/>
            </a:pPr>
            <a:r>
              <a:rPr lang="en-US" altLang="zh-CN" sz="1100" dirty="0" smtClean="0"/>
              <a:t>HTTP_COOKIE</a:t>
            </a:r>
            <a:r>
              <a:rPr lang="zh-CN" altLang="en-US" sz="1100" dirty="0" smtClean="0"/>
              <a:t>：负载均衡器会根据客户端第一个请求生成一个</a:t>
            </a:r>
            <a:r>
              <a:rPr lang="en-US" altLang="zh-CN" sz="1100" dirty="0" smtClean="0"/>
              <a:t>cookie</a:t>
            </a:r>
            <a:r>
              <a:rPr lang="zh-CN" altLang="en-US" sz="1100" dirty="0" smtClean="0"/>
              <a:t>，后续所有包含这个</a:t>
            </a:r>
            <a:r>
              <a:rPr lang="en-US" altLang="zh-CN" sz="1100" dirty="0" smtClean="0"/>
              <a:t>cookie</a:t>
            </a:r>
            <a:r>
              <a:rPr lang="zh-CN" altLang="en-US" sz="1100" dirty="0" smtClean="0"/>
              <a:t>值的请求都会由同一个后端服务器处理。</a:t>
            </a:r>
            <a:endParaRPr lang="en-US" altLang="zh-CN" sz="1100" dirty="0" smtClean="0"/>
          </a:p>
          <a:p>
            <a:pPr marL="180975" marR="0" lvl="0" indent="-180975" algn="l" defTabSz="914400" rtl="0" eaLnBrk="1" fontAlgn="base" latinLnBrk="0" hangingPunct="1">
              <a:lnSpc>
                <a:spcPct val="125000"/>
              </a:lnSpc>
              <a:spcBef>
                <a:spcPct val="0"/>
              </a:spcBef>
              <a:spcAft>
                <a:spcPts val="600"/>
              </a:spcAft>
              <a:buClrTx/>
              <a:buSzPct val="60000"/>
              <a:buFont typeface="Arial" panose="020B0604020202020204" pitchFamily="34" charset="0"/>
              <a:buChar char="•"/>
              <a:tabLst/>
              <a:defRPr/>
            </a:pPr>
            <a:r>
              <a:rPr lang="zh-CN" altLang="en-US" sz="1100" dirty="0" smtClean="0"/>
              <a:t>应用程序</a:t>
            </a:r>
            <a:r>
              <a:rPr lang="en-US" altLang="zh-CN" sz="1100" dirty="0" smtClean="0"/>
              <a:t>COOKIE</a:t>
            </a:r>
            <a:r>
              <a:rPr lang="zh-CN" altLang="en-US" sz="1100" dirty="0" smtClean="0"/>
              <a:t>：该选项依赖于后端应用。后端应用生成一个</a:t>
            </a:r>
            <a:r>
              <a:rPr lang="en-US" altLang="zh-CN" sz="1100" dirty="0" smtClean="0"/>
              <a:t>cookie</a:t>
            </a:r>
            <a:r>
              <a:rPr lang="zh-CN" altLang="en-US" sz="1100" dirty="0" smtClean="0"/>
              <a:t>值，后续所有包含这个</a:t>
            </a:r>
            <a:r>
              <a:rPr lang="en-US" altLang="zh-CN" sz="1100" dirty="0" smtClean="0"/>
              <a:t>cookie</a:t>
            </a:r>
            <a:r>
              <a:rPr lang="zh-CN" altLang="en-US" sz="1100" dirty="0" smtClean="0"/>
              <a:t>值的请求都会由同一个后端服务器处理。</a:t>
            </a:r>
          </a:p>
          <a:p>
            <a:endParaRPr lang="en-US" dirty="0"/>
          </a:p>
        </p:txBody>
      </p:sp>
    </p:spTree>
    <p:extLst>
      <p:ext uri="{BB962C8B-B14F-4D97-AF65-F5344CB8AC3E}">
        <p14:creationId xmlns:p14="http://schemas.microsoft.com/office/powerpoint/2010/main" val="38030302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6460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zh-CN" altLang="en-US" dirty="0" smtClean="0"/>
              <a:t>登录管理控制台，单击“服务列表 </a:t>
            </a:r>
            <a:r>
              <a:rPr lang="en-US" altLang="zh-CN" dirty="0" smtClean="0"/>
              <a:t>&gt; </a:t>
            </a:r>
            <a:r>
              <a:rPr lang="zh-CN" altLang="en-US" dirty="0" smtClean="0"/>
              <a:t>弹性负载均衡”。</a:t>
            </a:r>
          </a:p>
          <a:p>
            <a:r>
              <a:rPr lang="zh-CN" altLang="en-US" dirty="0" smtClean="0"/>
              <a:t>在“弹性负载均衡”界面，单击需要添加后端服务器的弹性负载均衡名称。</a:t>
            </a:r>
          </a:p>
          <a:p>
            <a:r>
              <a:rPr lang="zh-CN" altLang="en-US" dirty="0" smtClean="0"/>
              <a:t>在该弹性负载均衡界面的“后端服务器组 ”区域，单击“添加”。</a:t>
            </a:r>
          </a:p>
          <a:p>
            <a:r>
              <a:rPr lang="zh-CN" altLang="en-US" dirty="0" smtClean="0"/>
              <a:t>根据提示配置参数。</a:t>
            </a:r>
          </a:p>
          <a:p>
            <a:endParaRPr lang="en-US" dirty="0"/>
          </a:p>
        </p:txBody>
      </p:sp>
    </p:spTree>
    <p:extLst>
      <p:ext uri="{BB962C8B-B14F-4D97-AF65-F5344CB8AC3E}">
        <p14:creationId xmlns:p14="http://schemas.microsoft.com/office/powerpoint/2010/main" val="2547410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sz="1100" b="0" i="0" kern="1200" dirty="0" smtClean="0">
                <a:solidFill>
                  <a:schemeClr val="tx1"/>
                </a:solidFill>
                <a:effectLst/>
                <a:latin typeface="+mn-ea"/>
                <a:ea typeface="+mn-ea"/>
                <a:cs typeface="+mn-cs"/>
              </a:rPr>
              <a:t>弹性云服务器是由</a:t>
            </a:r>
            <a:r>
              <a:rPr lang="en-US" altLang="zh-CN" sz="1100" b="0" i="0" kern="1200" dirty="0" smtClean="0">
                <a:solidFill>
                  <a:schemeClr val="tx1"/>
                </a:solidFill>
                <a:effectLst/>
                <a:latin typeface="+mn-ea"/>
                <a:ea typeface="+mn-ea"/>
                <a:cs typeface="+mn-cs"/>
              </a:rPr>
              <a:t>CPU</a:t>
            </a:r>
            <a:r>
              <a:rPr lang="zh-CN" altLang="en-US" sz="1100" b="0" i="0" kern="1200" dirty="0" smtClean="0">
                <a:solidFill>
                  <a:schemeClr val="tx1"/>
                </a:solidFill>
                <a:effectLst/>
                <a:latin typeface="+mn-ea"/>
                <a:ea typeface="+mn-ea"/>
                <a:cs typeface="+mn-cs"/>
              </a:rPr>
              <a:t>、内存、镜像、云硬盘组成的一种可随时获取、弹性可扩展的计算服务器，同时它结合虚拟私有云、虚拟防火墙、数据多副本保存等能力，为您打造一个高效、可靠、安全的计算环境，确保您的服务持久稳定运行。弹性云服务器创建成功后，您就可以像使用自己的本地</a:t>
            </a:r>
            <a:r>
              <a:rPr lang="en-US" altLang="zh-CN" sz="1100" b="0" i="0" kern="1200" dirty="0" smtClean="0">
                <a:solidFill>
                  <a:schemeClr val="tx1"/>
                </a:solidFill>
                <a:effectLst/>
                <a:latin typeface="+mn-ea"/>
                <a:ea typeface="+mn-ea"/>
                <a:cs typeface="+mn-cs"/>
              </a:rPr>
              <a:t>PC</a:t>
            </a:r>
            <a:r>
              <a:rPr lang="zh-CN" altLang="en-US" sz="1100" b="0" i="0" kern="1200" dirty="0" smtClean="0">
                <a:solidFill>
                  <a:schemeClr val="tx1"/>
                </a:solidFill>
                <a:effectLst/>
                <a:latin typeface="+mn-ea"/>
                <a:ea typeface="+mn-ea"/>
                <a:cs typeface="+mn-cs"/>
              </a:rPr>
              <a:t>或物理服务器一样，在云上使用弹性云服务器。</a:t>
            </a:r>
            <a:endParaRPr lang="zh-CN" altLang="en-US" dirty="0">
              <a:latin typeface="+mn-ea"/>
              <a:ea typeface="+mn-ea"/>
            </a:endParaRPr>
          </a:p>
        </p:txBody>
      </p:sp>
    </p:spTree>
    <p:extLst>
      <p:ext uri="{BB962C8B-B14F-4D97-AF65-F5344CB8AC3E}">
        <p14:creationId xmlns:p14="http://schemas.microsoft.com/office/powerpoint/2010/main" val="17027076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68485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375010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898392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8380888E-E9DD-4F33-BF40-269A683AF39D}"/>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EF6EF1FE-D08C-4A68-BB3C-611A644CC45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281237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8380888E-E9DD-4F33-BF40-269A683AF39D}"/>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EF6EF1FE-D08C-4A68-BB3C-611A644CC455}"/>
              </a:ext>
            </a:extLst>
          </p:cNvPr>
          <p:cNvSpPr>
            <a:spLocks noGrp="1"/>
          </p:cNvSpPr>
          <p:nvPr>
            <p:ph type="body" idx="1"/>
          </p:nvPr>
        </p:nvSpPr>
        <p:spPr/>
        <p:txBody>
          <a:bodyPr/>
          <a:lstStyle/>
          <a:p>
            <a:r>
              <a:rPr lang="zh-CN" altLang="en-US" dirty="0" smtClean="0">
                <a:latin typeface="+mn-ea"/>
                <a:ea typeface="+mn-ea"/>
              </a:rPr>
              <a:t>区域：伸缩组所在的物理地址</a:t>
            </a:r>
            <a:endParaRPr lang="en-US" altLang="zh-CN" dirty="0" smtClean="0">
              <a:latin typeface="+mn-ea"/>
              <a:ea typeface="+mn-ea"/>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latin typeface="+mn-ea"/>
                <a:ea typeface="+mn-ea"/>
              </a:rPr>
              <a:t>最大、最小实例数：</a:t>
            </a:r>
            <a:r>
              <a:rPr lang="zh-CN" altLang="en-US" sz="1100" kern="1200" dirty="0" smtClean="0">
                <a:solidFill>
                  <a:schemeClr val="dk1"/>
                </a:solidFill>
                <a:effectLst/>
                <a:latin typeface="+mn-ea"/>
                <a:ea typeface="+mn-ea"/>
                <a:cs typeface="+mn-cs"/>
              </a:rPr>
              <a:t>最大</a:t>
            </a:r>
            <a:r>
              <a:rPr lang="en-US" sz="1100" kern="1200" dirty="0" smtClean="0">
                <a:solidFill>
                  <a:schemeClr val="dk1"/>
                </a:solidFill>
                <a:effectLst/>
                <a:latin typeface="+mn-ea"/>
                <a:ea typeface="+mn-ea"/>
                <a:cs typeface="+mn-cs"/>
              </a:rPr>
              <a:t>/</a:t>
            </a:r>
            <a:r>
              <a:rPr lang="zh-CN" altLang="en-US" sz="1100" kern="1200" dirty="0" smtClean="0">
                <a:solidFill>
                  <a:schemeClr val="dk1"/>
                </a:solidFill>
                <a:effectLst/>
                <a:latin typeface="+mn-ea"/>
                <a:ea typeface="+mn-ea"/>
                <a:cs typeface="+mn-cs"/>
              </a:rPr>
              <a:t>最小实例数是指伸缩组中云服务器个数的最大值</a:t>
            </a:r>
            <a:r>
              <a:rPr lang="en-US" sz="1100" kern="1200" dirty="0" smtClean="0">
                <a:solidFill>
                  <a:schemeClr val="dk1"/>
                </a:solidFill>
                <a:effectLst/>
                <a:latin typeface="+mn-ea"/>
                <a:ea typeface="+mn-ea"/>
                <a:cs typeface="+mn-cs"/>
              </a:rPr>
              <a:t>/</a:t>
            </a:r>
            <a:r>
              <a:rPr lang="zh-CN" altLang="en-US" sz="1100" kern="1200" dirty="0" smtClean="0">
                <a:solidFill>
                  <a:schemeClr val="dk1"/>
                </a:solidFill>
                <a:effectLst/>
                <a:latin typeface="+mn-ea"/>
                <a:ea typeface="+mn-ea"/>
                <a:cs typeface="+mn-cs"/>
              </a:rPr>
              <a:t>最小值。</a:t>
            </a:r>
            <a:endParaRPr lang="en-US" altLang="zh-CN" dirty="0" smtClean="0">
              <a:latin typeface="+mn-ea"/>
              <a:ea typeface="+mn-ea"/>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latin typeface="+mn-ea"/>
                <a:ea typeface="+mn-ea"/>
              </a:rPr>
              <a:t>期望实例数：</a:t>
            </a:r>
            <a:r>
              <a:rPr lang="zh-CN" altLang="en-US" sz="1100" kern="1200" dirty="0" smtClean="0">
                <a:solidFill>
                  <a:schemeClr val="dk1"/>
                </a:solidFill>
                <a:effectLst/>
                <a:latin typeface="+mn-ea"/>
                <a:ea typeface="+mn-ea"/>
                <a:cs typeface="+mn-cs"/>
              </a:rPr>
              <a:t>期望实例数是指伸缩组中期望的云服务器数量。</a:t>
            </a:r>
            <a:endParaRPr lang="en-US" sz="1100" kern="1200" dirty="0" smtClean="0">
              <a:solidFill>
                <a:schemeClr val="dk1"/>
              </a:solidFill>
              <a:effectLst/>
              <a:latin typeface="+mn-ea"/>
              <a:ea typeface="+mn-ea"/>
              <a:cs typeface="+mn-cs"/>
            </a:endParaRPr>
          </a:p>
          <a:p>
            <a:endParaRPr lang="zh-CN" altLang="en-US" dirty="0">
              <a:latin typeface="+mn-ea"/>
              <a:ea typeface="+mn-ea"/>
            </a:endParaRPr>
          </a:p>
        </p:txBody>
      </p:sp>
    </p:spTree>
    <p:extLst>
      <p:ext uri="{BB962C8B-B14F-4D97-AF65-F5344CB8AC3E}">
        <p14:creationId xmlns:p14="http://schemas.microsoft.com/office/powerpoint/2010/main" val="4409943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8380888E-E9DD-4F33-BF40-269A683AF39D}"/>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EF6EF1FE-D08C-4A68-BB3C-611A644CC455}"/>
              </a:ext>
            </a:extLst>
          </p:cNvPr>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latin typeface="+mn-ea"/>
                <a:ea typeface="+mn-ea"/>
              </a:rPr>
              <a:t>虚拟私有云：弹性云服务器</a:t>
            </a:r>
            <a:r>
              <a:rPr lang="zh-CN" altLang="en-US" sz="1100" kern="1200" dirty="0" smtClean="0">
                <a:solidFill>
                  <a:schemeClr val="dk1"/>
                </a:solidFill>
                <a:effectLst/>
                <a:latin typeface="+mn-ea"/>
                <a:ea typeface="+mn-ea"/>
                <a:cs typeface="+mn-cs"/>
              </a:rPr>
              <a:t>使用的网络是虚拟私有云（</a:t>
            </a:r>
            <a:r>
              <a:rPr lang="en-US" sz="1100" kern="1200" dirty="0" smtClean="0">
                <a:solidFill>
                  <a:schemeClr val="dk1"/>
                </a:solidFill>
                <a:effectLst/>
                <a:latin typeface="+mn-ea"/>
                <a:ea typeface="+mn-ea"/>
                <a:cs typeface="+mn-cs"/>
              </a:rPr>
              <a:t>VPC</a:t>
            </a:r>
            <a:r>
              <a:rPr lang="zh-CN" altLang="en-US" sz="1100" kern="1200" dirty="0" smtClean="0">
                <a:solidFill>
                  <a:schemeClr val="dk1"/>
                </a:solidFill>
                <a:effectLst/>
                <a:latin typeface="+mn-ea"/>
                <a:ea typeface="+mn-ea"/>
                <a:cs typeface="+mn-cs"/>
              </a:rPr>
              <a:t>）提供的。同一伸缩组内的弹性云服务器均属于该</a:t>
            </a:r>
            <a:r>
              <a:rPr lang="en-US" sz="1100" kern="1200" dirty="0" smtClean="0">
                <a:solidFill>
                  <a:schemeClr val="dk1"/>
                </a:solidFill>
                <a:effectLst/>
                <a:latin typeface="+mn-ea"/>
                <a:ea typeface="+mn-ea"/>
                <a:cs typeface="+mn-cs"/>
              </a:rPr>
              <a:t>VPC</a:t>
            </a:r>
            <a:r>
              <a:rPr lang="zh-CN" altLang="en-US" sz="1100" kern="1200" dirty="0" smtClean="0">
                <a:solidFill>
                  <a:schemeClr val="dk1"/>
                </a:solidFill>
                <a:effectLst/>
                <a:latin typeface="+mn-ea"/>
                <a:ea typeface="+mn-ea"/>
                <a:cs typeface="+mn-cs"/>
              </a:rPr>
              <a:t>。</a:t>
            </a:r>
            <a:endParaRPr lang="en-US" sz="1100" dirty="0" smtClean="0">
              <a:latin typeface="+mn-ea"/>
              <a:ea typeface="+mn-ea"/>
            </a:endParaRPr>
          </a:p>
          <a:p>
            <a:r>
              <a:rPr lang="zh-CN" altLang="en-US" dirty="0" smtClean="0">
                <a:latin typeface="+mn-ea"/>
                <a:ea typeface="+mn-ea"/>
              </a:rPr>
              <a:t>子网：</a:t>
            </a:r>
            <a:r>
              <a:rPr lang="zh-CN" altLang="en-US" sz="1100" b="0" i="0" kern="1200" dirty="0" smtClean="0">
                <a:solidFill>
                  <a:schemeClr val="tx1"/>
                </a:solidFill>
                <a:effectLst/>
                <a:latin typeface="+mn-ea"/>
                <a:ea typeface="+mn-ea"/>
                <a:cs typeface="+mn-cs"/>
              </a:rPr>
              <a:t>子网是用来管理弹性云服务器网络平面的一个网络。</a:t>
            </a:r>
            <a:r>
              <a:rPr lang="zh-CN" altLang="en-US" dirty="0" smtClean="0">
                <a:latin typeface="+mn-ea"/>
                <a:ea typeface="+mn-ea"/>
              </a:rPr>
              <a:t>默认情况下，一个</a:t>
            </a:r>
            <a:r>
              <a:rPr lang="en-US" altLang="zh-CN" dirty="0" smtClean="0">
                <a:latin typeface="+mn-ea"/>
                <a:ea typeface="+mn-ea"/>
              </a:rPr>
              <a:t>VPC</a:t>
            </a:r>
            <a:r>
              <a:rPr lang="zh-CN" altLang="en-US" dirty="0" smtClean="0">
                <a:latin typeface="+mn-ea"/>
                <a:ea typeface="+mn-ea"/>
              </a:rPr>
              <a:t>子网内的弹性云服务器均可以进行通信。</a:t>
            </a:r>
            <a:endParaRPr lang="en-US" altLang="zh-CN" dirty="0" smtClean="0">
              <a:latin typeface="+mn-ea"/>
              <a:ea typeface="+mn-ea"/>
            </a:endParaRPr>
          </a:p>
          <a:p>
            <a:r>
              <a:rPr lang="zh-CN" altLang="en-US" dirty="0" smtClean="0">
                <a:latin typeface="+mn-ea"/>
                <a:ea typeface="+mn-ea"/>
              </a:rPr>
              <a:t>负载均衡：</a:t>
            </a:r>
            <a:r>
              <a:rPr lang="zh-CN" altLang="en-US" sz="1100" b="0" i="0" kern="1200" dirty="0" smtClean="0">
                <a:solidFill>
                  <a:schemeClr val="tx1"/>
                </a:solidFill>
                <a:effectLst/>
                <a:latin typeface="+mn-ea"/>
                <a:ea typeface="+mn-ea"/>
                <a:cs typeface="+mn-cs"/>
              </a:rPr>
              <a:t>是将访问流量根据转发策略分发到后端多台弹性云服务器的流量分发控制服务。弹性伸缩配合负载均衡使用可以提高伸缩组内应用程序的容错能力。</a:t>
            </a:r>
            <a:endParaRPr lang="en-US" altLang="zh-CN" sz="1100" b="0" i="0" kern="1200" dirty="0" smtClean="0">
              <a:solidFill>
                <a:schemeClr val="tx1"/>
              </a:solidFill>
              <a:effectLst/>
              <a:latin typeface="+mn-ea"/>
              <a:ea typeface="+mn-ea"/>
              <a:cs typeface="+mn-cs"/>
            </a:endParaRPr>
          </a:p>
          <a:p>
            <a:r>
              <a:rPr lang="zh-CN" altLang="en-US" sz="1100" b="0" i="0" kern="1200" dirty="0" smtClean="0">
                <a:solidFill>
                  <a:schemeClr val="tx1"/>
                </a:solidFill>
                <a:effectLst/>
                <a:latin typeface="+mn-ea"/>
                <a:ea typeface="+mn-ea"/>
                <a:cs typeface="+mn-cs"/>
              </a:rPr>
              <a:t>实例移除策略：定义伸缩组</a:t>
            </a:r>
            <a:r>
              <a:rPr lang="zh-CN" altLang="en-US" sz="1100" b="0" i="0" kern="1200" baseline="0" dirty="0" smtClean="0">
                <a:solidFill>
                  <a:schemeClr val="tx1"/>
                </a:solidFill>
                <a:effectLst/>
                <a:latin typeface="+mn-ea"/>
                <a:ea typeface="+mn-ea"/>
                <a:cs typeface="+mn-cs"/>
              </a:rPr>
              <a:t>移出实例时使用的规则。当可用区不均衡时，移出实例时会有新保证可用分区均衡。</a:t>
            </a:r>
            <a:endParaRPr lang="en-US" altLang="zh-CN" sz="1100" b="0" i="0" kern="1200" baseline="0" dirty="0" smtClean="0">
              <a:solidFill>
                <a:schemeClr val="tx1"/>
              </a:solidFill>
              <a:effectLst/>
              <a:latin typeface="+mn-ea"/>
              <a:ea typeface="+mn-ea"/>
              <a:cs typeface="+mn-cs"/>
            </a:endParaRPr>
          </a:p>
          <a:p>
            <a:r>
              <a:rPr lang="zh-CN" altLang="en-US" sz="1100" b="0" i="0" kern="1200" baseline="0" dirty="0" smtClean="0">
                <a:solidFill>
                  <a:schemeClr val="tx1"/>
                </a:solidFill>
                <a:effectLst/>
                <a:latin typeface="+mn-ea"/>
                <a:ea typeface="+mn-ea"/>
                <a:cs typeface="+mn-cs"/>
              </a:rPr>
              <a:t>弹性公网</a:t>
            </a:r>
            <a:r>
              <a:rPr lang="en-US" altLang="zh-CN" sz="1100" b="0" i="0" kern="1200" baseline="0" dirty="0" smtClean="0">
                <a:solidFill>
                  <a:schemeClr val="tx1"/>
                </a:solidFill>
                <a:effectLst/>
                <a:latin typeface="+mn-ea"/>
                <a:ea typeface="+mn-ea"/>
                <a:cs typeface="+mn-cs"/>
              </a:rPr>
              <a:t>IP</a:t>
            </a:r>
            <a:r>
              <a:rPr lang="zh-CN" altLang="en-US" sz="1100" b="0" i="0" kern="1200" baseline="0" dirty="0" smtClean="0">
                <a:solidFill>
                  <a:schemeClr val="tx1"/>
                </a:solidFill>
                <a:effectLst/>
                <a:latin typeface="+mn-ea"/>
                <a:ea typeface="+mn-ea"/>
                <a:cs typeface="+mn-cs"/>
              </a:rPr>
              <a:t>：</a:t>
            </a:r>
            <a:r>
              <a:rPr lang="zh-CN" altLang="en-US" sz="1100" b="0" i="0" kern="1200" dirty="0" smtClean="0">
                <a:solidFill>
                  <a:schemeClr val="tx1"/>
                </a:solidFill>
                <a:effectLst/>
                <a:latin typeface="+mn-ea"/>
                <a:ea typeface="+mn-ea"/>
                <a:cs typeface="+mn-cs"/>
              </a:rPr>
              <a:t>弹性公网</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是基于互联网上的静态</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地址，给弹性云服务器绑定弹性公网</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后，可实现弹性云服务器通过固定的公网</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地址访问互联网。</a:t>
            </a:r>
            <a:endParaRPr lang="en-US" altLang="zh-CN" sz="1100" b="0" i="0" kern="1200" dirty="0" smtClean="0">
              <a:solidFill>
                <a:schemeClr val="tx1"/>
              </a:solidFill>
              <a:effectLst/>
              <a:latin typeface="+mn-ea"/>
              <a:ea typeface="+mn-ea"/>
              <a:cs typeface="+mn-cs"/>
            </a:endParaRPr>
          </a:p>
          <a:p>
            <a:r>
              <a:rPr lang="zh-CN" altLang="en-US" dirty="0" smtClean="0">
                <a:latin typeface="+mn-ea"/>
                <a:ea typeface="+mn-ea"/>
              </a:rPr>
              <a:t>健康检查方式：选择对伸缩组中实例进行状态检查的方式，支持云服务器健康检查和弹性负载均衡健康检查。只有伸缩组使用弹性负载均衡监听器时，才可以选择弹性负载均衡健康检查。</a:t>
            </a:r>
            <a:endParaRPr lang="en-US" altLang="zh-CN" dirty="0" smtClean="0">
              <a:latin typeface="+mn-ea"/>
              <a:ea typeface="+mn-ea"/>
            </a:endParaRPr>
          </a:p>
          <a:p>
            <a:r>
              <a:rPr lang="zh-CN" altLang="en-US" dirty="0" smtClean="0">
                <a:latin typeface="+mn-ea"/>
                <a:ea typeface="+mn-ea"/>
              </a:rPr>
              <a:t>健康检查间隔：伸缩组执行健康检查的周期。</a:t>
            </a:r>
            <a:endParaRPr lang="en-US" altLang="zh-CN" dirty="0" smtClean="0">
              <a:latin typeface="+mn-ea"/>
              <a:ea typeface="+mn-ea"/>
            </a:endParaRPr>
          </a:p>
          <a:p>
            <a:r>
              <a:rPr lang="zh-CN" altLang="en-US" dirty="0" smtClean="0">
                <a:latin typeface="+mn-ea"/>
                <a:ea typeface="+mn-ea"/>
              </a:rPr>
              <a:t>健康状况检查宽限期：新实例加入伸缩组后，等健康状况检查宽限期结束后，健康检查才会检测实例的运行状况。</a:t>
            </a:r>
            <a:endParaRPr lang="en-US" altLang="zh-CN" dirty="0" smtClean="0">
              <a:latin typeface="+mn-ea"/>
              <a:ea typeface="+mn-ea"/>
            </a:endParaRPr>
          </a:p>
          <a:p>
            <a:r>
              <a:rPr lang="zh-CN" altLang="en-US" dirty="0" smtClean="0">
                <a:latin typeface="+mn-ea"/>
                <a:ea typeface="+mn-ea"/>
              </a:rPr>
              <a:t>高级配置：可以选择的配置，支持对通知和标签进行配置。</a:t>
            </a:r>
            <a:endParaRPr lang="zh-CN" altLang="en-US" dirty="0">
              <a:latin typeface="+mn-ea"/>
              <a:ea typeface="+mn-ea"/>
            </a:endParaRPr>
          </a:p>
        </p:txBody>
      </p:sp>
    </p:spTree>
    <p:extLst>
      <p:ext uri="{BB962C8B-B14F-4D97-AF65-F5344CB8AC3E}">
        <p14:creationId xmlns:p14="http://schemas.microsoft.com/office/powerpoint/2010/main" val="15520083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8380888E-E9DD-4F33-BF40-269A683AF39D}"/>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EF6EF1FE-D08C-4A68-BB3C-611A644CC45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85536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8380888E-E9DD-4F33-BF40-269A683AF39D}"/>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EF6EF1FE-D08C-4A68-BB3C-611A644CC455}"/>
              </a:ext>
            </a:extLst>
          </p:cNvPr>
          <p:cNvSpPr>
            <a:spLocks noGrp="1"/>
          </p:cNvSpPr>
          <p:nvPr>
            <p:ph type="body" idx="1"/>
          </p:nvPr>
        </p:nvSpPr>
        <p:spPr/>
        <p:txBody>
          <a:bodyPr/>
          <a:lstStyle/>
          <a:p>
            <a:r>
              <a:rPr lang="zh-CN" altLang="en-US" dirty="0" smtClean="0"/>
              <a:t>伸缩配置：规定了加入伸缩组的实例的规格数据，支持选择已有的伸缩配置，也可以新建伸缩配置。</a:t>
            </a:r>
            <a:endParaRPr lang="en-US" altLang="zh-CN" dirty="0" smtClean="0"/>
          </a:p>
          <a:p>
            <a:r>
              <a:rPr lang="zh-CN" altLang="en-US" dirty="0" smtClean="0"/>
              <a:t>配置的模板：新建伸缩配置时使用的模板，可以重新创建即选择“使用新模板”，也可以根据已有云服务的规格进行创建，即选择“使用已有云服务器规格为模板”。</a:t>
            </a:r>
            <a:endParaRPr lang="en-US" altLang="zh-CN" dirty="0" smtClean="0"/>
          </a:p>
          <a:p>
            <a:r>
              <a:rPr lang="zh-CN" altLang="en-US" dirty="0" smtClean="0"/>
              <a:t>规格：选择新加入伸缩组的实例的规格，包括</a:t>
            </a:r>
            <a:r>
              <a:rPr lang="en-US" altLang="zh-CN" dirty="0" smtClean="0"/>
              <a:t>CPU</a:t>
            </a:r>
            <a:r>
              <a:rPr lang="zh-CN" altLang="en-US" dirty="0" smtClean="0"/>
              <a:t>、内存等规格。</a:t>
            </a:r>
            <a:endParaRPr lang="en-US" altLang="zh-CN" dirty="0" smtClean="0"/>
          </a:p>
        </p:txBody>
      </p:sp>
    </p:spTree>
    <p:extLst>
      <p:ext uri="{BB962C8B-B14F-4D97-AF65-F5344CB8AC3E}">
        <p14:creationId xmlns:p14="http://schemas.microsoft.com/office/powerpoint/2010/main" val="40885766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8380888E-E9DD-4F33-BF40-269A683AF39D}"/>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EF6EF1FE-D08C-4A68-BB3C-611A644CC455}"/>
              </a:ext>
            </a:extLst>
          </p:cNvPr>
          <p:cNvSpPr>
            <a:spLocks noGrp="1"/>
          </p:cNvSpPr>
          <p:nvPr>
            <p:ph type="body" idx="1"/>
          </p:nvPr>
        </p:nvSpPr>
        <p:spPr/>
        <p:txBody>
          <a:bodyPr/>
          <a:lstStyle/>
          <a:p>
            <a:r>
              <a:rPr lang="zh-CN" altLang="en-US" dirty="0" smtClean="0">
                <a:latin typeface="+mn-ea"/>
                <a:ea typeface="+mn-ea"/>
              </a:rPr>
              <a:t>镜像：</a:t>
            </a:r>
            <a:r>
              <a:rPr lang="zh-CN" altLang="en-US" sz="1100" b="0" i="0" kern="1200" dirty="0" smtClean="0">
                <a:solidFill>
                  <a:schemeClr val="tx1"/>
                </a:solidFill>
                <a:effectLst/>
                <a:latin typeface="+mn-ea"/>
                <a:ea typeface="+mn-ea"/>
                <a:cs typeface="+mn-cs"/>
              </a:rPr>
              <a:t>一个包含了软件及必要配置的云服务器或裸金属服务器模版，包含操作系统或业务数据，还可以包含应用软件（例如，数据库软件）和私有软件。此处支持选择公共镜像、私有镜像觉共享镜像。</a:t>
            </a:r>
            <a:endParaRPr lang="en-US" altLang="zh-CN" sz="1100" b="0" i="0" kern="1200" dirty="0" smtClean="0">
              <a:solidFill>
                <a:schemeClr val="tx1"/>
              </a:solidFill>
              <a:effectLst/>
              <a:latin typeface="+mn-ea"/>
              <a:ea typeface="+mn-ea"/>
              <a:cs typeface="+mn-cs"/>
            </a:endParaRPr>
          </a:p>
          <a:p>
            <a:r>
              <a:rPr lang="zh-CN" altLang="en-US" sz="1100" b="0" i="0" kern="1200" dirty="0" smtClean="0">
                <a:solidFill>
                  <a:schemeClr val="tx1"/>
                </a:solidFill>
                <a:effectLst/>
                <a:latin typeface="+mn-ea"/>
                <a:ea typeface="+mn-ea"/>
                <a:cs typeface="+mn-cs"/>
              </a:rPr>
              <a:t>磁盘：为云服务器提供存储功能，系统盘是必选的，可对磁盘</a:t>
            </a:r>
            <a:r>
              <a:rPr lang="en-US" altLang="zh-CN" sz="1100" b="0" i="0" kern="1200" dirty="0" smtClean="0">
                <a:solidFill>
                  <a:schemeClr val="tx1"/>
                </a:solidFill>
                <a:effectLst/>
                <a:latin typeface="+mn-ea"/>
                <a:ea typeface="+mn-ea"/>
                <a:cs typeface="+mn-cs"/>
              </a:rPr>
              <a:t>IO</a:t>
            </a:r>
            <a:r>
              <a:rPr lang="zh-CN" altLang="en-US" sz="1100" b="0" i="0" kern="1200" dirty="0" smtClean="0">
                <a:solidFill>
                  <a:schemeClr val="tx1"/>
                </a:solidFill>
                <a:effectLst/>
                <a:latin typeface="+mn-ea"/>
                <a:ea typeface="+mn-ea"/>
                <a:cs typeface="+mn-cs"/>
              </a:rPr>
              <a:t>和磁盘大小进行选择。</a:t>
            </a:r>
            <a:endParaRPr lang="en-US" altLang="zh-CN" sz="1100" b="0" i="0" kern="1200" dirty="0" smtClean="0">
              <a:solidFill>
                <a:schemeClr val="tx1"/>
              </a:solidFill>
              <a:effectLst/>
              <a:latin typeface="+mn-ea"/>
              <a:ea typeface="+mn-ea"/>
              <a:cs typeface="+mn-cs"/>
            </a:endParaRPr>
          </a:p>
          <a:p>
            <a:r>
              <a:rPr lang="zh-CN" altLang="en-US" sz="1100" b="0" i="0" kern="1200" dirty="0" smtClean="0">
                <a:solidFill>
                  <a:schemeClr val="tx1"/>
                </a:solidFill>
                <a:effectLst/>
                <a:latin typeface="+mn-ea"/>
                <a:ea typeface="+mn-ea"/>
                <a:cs typeface="+mn-cs"/>
              </a:rPr>
              <a:t>安全组：是一个逻辑上的分组，用来实现安全组内和安全组间的访问控制。选择默认值时会对入方向的访问进行控制，对出方向的报文进行全部放行。</a:t>
            </a:r>
            <a:endParaRPr lang="en-US" altLang="zh-CN" sz="1100" b="0" i="0" kern="1200" dirty="0" smtClean="0">
              <a:solidFill>
                <a:schemeClr val="tx1"/>
              </a:solidFill>
              <a:effectLst/>
              <a:latin typeface="+mn-ea"/>
              <a:ea typeface="+mn-ea"/>
              <a:cs typeface="+mn-cs"/>
            </a:endParaRPr>
          </a:p>
          <a:p>
            <a:r>
              <a:rPr lang="zh-CN" altLang="en-US" sz="1100" b="0" i="0" kern="1200" dirty="0" smtClean="0">
                <a:solidFill>
                  <a:schemeClr val="tx1"/>
                </a:solidFill>
                <a:effectLst/>
                <a:latin typeface="+mn-ea"/>
                <a:ea typeface="+mn-ea"/>
                <a:cs typeface="+mn-cs"/>
              </a:rPr>
              <a:t>弹性公网</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：伸缩组已经添加了负载均衡后，此处可以不做配置。系统会自动将加入伸缩组的实例绑定负载均衡监听器，伸缩组中的实例会通过负载均衡绑定的弹性公网</a:t>
            </a:r>
            <a:r>
              <a:rPr lang="en-US" altLang="zh-CN" sz="1100" b="0" i="0" kern="1200" dirty="0" smtClean="0">
                <a:solidFill>
                  <a:schemeClr val="tx1"/>
                </a:solidFill>
                <a:effectLst/>
                <a:latin typeface="+mn-ea"/>
                <a:ea typeface="+mn-ea"/>
                <a:cs typeface="+mn-cs"/>
              </a:rPr>
              <a:t>IP</a:t>
            </a:r>
            <a:r>
              <a:rPr lang="zh-CN" altLang="en-US" sz="1100" b="0" i="0" kern="1200" dirty="0" smtClean="0">
                <a:solidFill>
                  <a:schemeClr val="tx1"/>
                </a:solidFill>
                <a:effectLst/>
                <a:latin typeface="+mn-ea"/>
                <a:ea typeface="+mn-ea"/>
                <a:cs typeface="+mn-cs"/>
              </a:rPr>
              <a:t>对外提供服务。</a:t>
            </a:r>
            <a:endParaRPr lang="en-US" altLang="zh-CN" sz="1100" b="0" i="0" kern="1200" dirty="0" smtClean="0">
              <a:solidFill>
                <a:schemeClr val="tx1"/>
              </a:solidFill>
              <a:effectLst/>
              <a:latin typeface="+mn-ea"/>
              <a:ea typeface="+mn-ea"/>
              <a:cs typeface="+mn-cs"/>
            </a:endParaRPr>
          </a:p>
          <a:p>
            <a:r>
              <a:rPr lang="zh-CN" altLang="en-US" sz="1100" b="0" i="0" kern="1200" dirty="0" smtClean="0">
                <a:solidFill>
                  <a:schemeClr val="tx1"/>
                </a:solidFill>
                <a:effectLst/>
                <a:latin typeface="+mn-ea"/>
                <a:ea typeface="+mn-ea"/>
                <a:cs typeface="+mn-cs"/>
              </a:rPr>
              <a:t>登录方式：设置云服务器的登录方式，可选秘钥对或账户密码的方式。</a:t>
            </a:r>
            <a:endParaRPr lang="en-US" altLang="zh-CN" sz="1100" b="0" i="0" kern="1200" dirty="0" smtClean="0">
              <a:solidFill>
                <a:schemeClr val="tx1"/>
              </a:solidFill>
              <a:effectLst/>
              <a:latin typeface="+mn-ea"/>
              <a:ea typeface="+mn-ea"/>
              <a:cs typeface="+mn-cs"/>
            </a:endParaRPr>
          </a:p>
          <a:p>
            <a:r>
              <a:rPr lang="zh-CN" altLang="en-US" sz="1100" b="0" i="0" kern="1200" dirty="0" smtClean="0">
                <a:solidFill>
                  <a:schemeClr val="tx1"/>
                </a:solidFill>
                <a:effectLst/>
                <a:latin typeface="+mn-ea"/>
                <a:ea typeface="+mn-ea"/>
                <a:cs typeface="+mn-cs"/>
              </a:rPr>
              <a:t>高级配置：可对文件注入、用户数据注入和云服务器组进行配置。</a:t>
            </a:r>
            <a:endParaRPr lang="zh-CN" altLang="en-US" dirty="0">
              <a:latin typeface="+mn-ea"/>
              <a:ea typeface="+mn-ea"/>
            </a:endParaRPr>
          </a:p>
        </p:txBody>
      </p:sp>
    </p:spTree>
    <p:extLst>
      <p:ext uri="{BB962C8B-B14F-4D97-AF65-F5344CB8AC3E}">
        <p14:creationId xmlns:p14="http://schemas.microsoft.com/office/powerpoint/2010/main" val="13008707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8380888E-E9DD-4F33-BF40-269A683AF39D}"/>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EF6EF1FE-D08C-4A68-BB3C-611A644CC45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5628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81BCBA15-75E3-4991-9EFF-137DC298A61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21597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8380888E-E9DD-4F33-BF40-269A683AF39D}"/>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EF6EF1FE-D08C-4A68-BB3C-611A644CC455}"/>
              </a:ext>
            </a:extLst>
          </p:cNvPr>
          <p:cNvSpPr>
            <a:spLocks noGrp="1"/>
          </p:cNvSpPr>
          <p:nvPr>
            <p:ph type="body" idx="1"/>
          </p:nvPr>
        </p:nvSpPr>
        <p:spPr/>
        <p:txBody>
          <a:bodyPr/>
          <a:lstStyle/>
          <a:p>
            <a:r>
              <a:rPr lang="zh-CN" altLang="en-US" dirty="0" smtClean="0"/>
              <a:t>伸缩策略定义了触发伸缩组中伸缩活动的条件，支持设置：告警策略、定时策略和周期策略。</a:t>
            </a:r>
            <a:endParaRPr lang="en-US" altLang="zh-CN" dirty="0" smtClean="0"/>
          </a:p>
          <a:p>
            <a:r>
              <a:rPr lang="zh-CN" altLang="en-US" dirty="0" smtClean="0"/>
              <a:t>告警策略：支持对云服务器的</a:t>
            </a:r>
            <a:r>
              <a:rPr lang="en-US" altLang="zh-CN" dirty="0" smtClean="0"/>
              <a:t>CPU</a:t>
            </a:r>
            <a:r>
              <a:rPr lang="zh-CN" altLang="en-US" dirty="0" smtClean="0"/>
              <a:t>使用率、内存使用率、带内网络流入速率和磁盘读写操作速率等指标进行监控，动态增加或减少云服务器数量。</a:t>
            </a:r>
            <a:endParaRPr lang="en-US" altLang="zh-CN" dirty="0" smtClean="0"/>
          </a:p>
          <a:p>
            <a:r>
              <a:rPr lang="zh-CN" altLang="en-US" dirty="0" smtClean="0"/>
              <a:t>定时策略或周期策略：支持定时或周期性的调整伸缩组内实例的数量。</a:t>
            </a:r>
            <a:endParaRPr lang="en-US" altLang="zh-CN" dirty="0" smtClean="0"/>
          </a:p>
          <a:p>
            <a:r>
              <a:rPr lang="zh-CN" altLang="en-US" dirty="0" smtClean="0"/>
              <a:t>此外，面对复杂的应用的场景，可以同时配置多个不同种类的伸缩策略。一个伸缩组最多可以使用</a:t>
            </a:r>
            <a:r>
              <a:rPr lang="en-US" altLang="zh-CN" dirty="0" smtClean="0"/>
              <a:t>10</a:t>
            </a:r>
            <a:r>
              <a:rPr lang="zh-CN" altLang="en-US" dirty="0" smtClean="0"/>
              <a:t>个伸缩策略 。</a:t>
            </a:r>
            <a:endParaRPr lang="en-US" altLang="zh-CN" dirty="0" smtClean="0"/>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t>其他类型的伸缩策略（如定时策略和周期策略）触发的伸缩活动不受限制。</a:t>
            </a:r>
          </a:p>
          <a:p>
            <a:pPr marL="0" indent="0">
              <a:buNone/>
            </a:pPr>
            <a:endParaRPr lang="zh-CN" altLang="en-US" dirty="0"/>
          </a:p>
        </p:txBody>
      </p:sp>
    </p:spTree>
    <p:extLst>
      <p:ext uri="{BB962C8B-B14F-4D97-AF65-F5344CB8AC3E}">
        <p14:creationId xmlns:p14="http://schemas.microsoft.com/office/powerpoint/2010/main" val="6977903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xmlns="" id="{8380888E-E9DD-4F33-BF40-269A683AF39D}"/>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xmlns="" id="{EF6EF1FE-D08C-4A68-BB3C-611A644CC45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90521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弹性云服务器，目前以通用型为主，后续存储密集型、内存密集型等等全系列的规格都会陆续提供，保持与现有计算服务的功能移植，覆盖全场景，提供极致性价比，已具备丰富生态并在不断发展完善。</a:t>
            </a:r>
          </a:p>
          <a:p>
            <a:endParaRPr lang="en-US" altLang="zh-CN" dirty="0" smtClean="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97067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 xmlns:a16="http://schemas.microsoft.com/office/drawing/2014/main" id="{81BCBA15-75E3-4991-9EFF-137DC298A616}"/>
              </a:ext>
            </a:extLst>
          </p:cNvPr>
          <p:cNvSpPr>
            <a:spLocks noGrp="1"/>
          </p:cNvSpPr>
          <p:nvPr>
            <p:ph type="body" idx="1"/>
          </p:nvPr>
        </p:nvSpPr>
        <p:spPr/>
        <p:txBody>
          <a:bodyPr/>
          <a:lstStyle/>
          <a:p>
            <a:r>
              <a:rPr lang="zh-CN" altLang="en-US" dirty="0" smtClean="0"/>
              <a:t>五步购买</a:t>
            </a:r>
            <a:r>
              <a:rPr lang="en-US" altLang="zh-CN" dirty="0" smtClean="0"/>
              <a:t>ECS</a:t>
            </a:r>
            <a:r>
              <a:rPr lang="zh-CN" altLang="en-US" dirty="0" smtClean="0"/>
              <a:t>，具体购买操作、参数选择见下面的详细介绍。</a:t>
            </a:r>
            <a:endParaRPr lang="zh-CN" altLang="en-US" dirty="0"/>
          </a:p>
        </p:txBody>
      </p:sp>
    </p:spTree>
    <p:extLst>
      <p:ext uri="{BB962C8B-B14F-4D97-AF65-F5344CB8AC3E}">
        <p14:creationId xmlns:p14="http://schemas.microsoft.com/office/powerpoint/2010/main" val="2862943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 xmlns:a16="http://schemas.microsoft.com/office/drawing/2014/main" id="{81BCBA15-75E3-4991-9EFF-137DC298A616}"/>
              </a:ext>
            </a:extLst>
          </p:cNvPr>
          <p:cNvSpPr>
            <a:spLocks noGrp="1"/>
          </p:cNvSpPr>
          <p:nvPr>
            <p:ph type="body" idx="1"/>
          </p:nvPr>
        </p:nvSpPr>
        <p:spPr/>
        <p:txBody>
          <a:bodyPr/>
          <a:lstStyle/>
          <a:p>
            <a:r>
              <a:rPr lang="zh-CN" altLang="en-US" sz="1100" b="0" i="0" kern="1200" dirty="0" smtClean="0">
                <a:solidFill>
                  <a:schemeClr val="tx1"/>
                </a:solidFill>
                <a:effectLst/>
                <a:latin typeface="+mn-ea"/>
                <a:ea typeface="+mn-ea"/>
                <a:cs typeface="+mn-cs"/>
              </a:rPr>
              <a:t>包年</a:t>
            </a:r>
            <a:r>
              <a:rPr lang="en-US" altLang="zh-CN" sz="1100" b="0" i="0" kern="1200" dirty="0" smtClean="0">
                <a:solidFill>
                  <a:schemeClr val="tx1"/>
                </a:solidFill>
                <a:effectLst/>
                <a:latin typeface="+mn-ea"/>
                <a:ea typeface="+mn-ea"/>
                <a:cs typeface="+mn-cs"/>
              </a:rPr>
              <a:t>/</a:t>
            </a:r>
            <a:r>
              <a:rPr lang="zh-CN" altLang="en-US" sz="1100" b="0" i="0" kern="1200" dirty="0" smtClean="0">
                <a:solidFill>
                  <a:schemeClr val="tx1"/>
                </a:solidFill>
                <a:effectLst/>
                <a:latin typeface="+mn-ea"/>
                <a:ea typeface="+mn-ea"/>
                <a:cs typeface="+mn-cs"/>
              </a:rPr>
              <a:t>包月：用户选购完云服务器配置后，可以根据需要设置购买时长，系统会一次性按照购买价格对账户余额进行扣费。 </a:t>
            </a:r>
            <a:endParaRPr lang="en-US" altLang="zh-CN" sz="1100" b="0" i="0" kern="1200" dirty="0" smtClean="0">
              <a:solidFill>
                <a:schemeClr val="tx1"/>
              </a:solidFill>
              <a:effectLst/>
              <a:latin typeface="+mn-ea"/>
              <a:ea typeface="+mn-ea"/>
              <a:cs typeface="+mn-cs"/>
            </a:endParaRPr>
          </a:p>
          <a:p>
            <a:pPr marL="0" indent="0">
              <a:buNone/>
            </a:pPr>
            <a:r>
              <a:rPr lang="en-US" altLang="zh-CN" sz="1100" b="0" i="0" kern="1200" dirty="0" smtClean="0">
                <a:solidFill>
                  <a:schemeClr val="tx1"/>
                </a:solidFill>
                <a:effectLst/>
                <a:latin typeface="+mn-ea"/>
                <a:ea typeface="+mn-ea"/>
                <a:cs typeface="+mn-cs"/>
              </a:rPr>
              <a:t>    </a:t>
            </a:r>
            <a:r>
              <a:rPr lang="zh-CN" altLang="en-US" sz="1100" b="1" i="0" kern="1200" dirty="0" smtClean="0">
                <a:solidFill>
                  <a:schemeClr val="tx1"/>
                </a:solidFill>
                <a:effectLst/>
                <a:latin typeface="+mn-ea"/>
                <a:ea typeface="+mn-ea"/>
                <a:cs typeface="+mn-cs"/>
              </a:rPr>
              <a:t>说明：</a:t>
            </a:r>
            <a:r>
              <a:rPr lang="zh-CN" altLang="en-US" sz="1100" b="0" i="0" kern="1200" dirty="0" smtClean="0">
                <a:solidFill>
                  <a:schemeClr val="tx1"/>
                </a:solidFill>
                <a:effectLst/>
                <a:latin typeface="+mn-ea"/>
                <a:ea typeface="+mn-ea"/>
                <a:cs typeface="+mn-cs"/>
              </a:rPr>
              <a:t>“包年</a:t>
            </a:r>
            <a:r>
              <a:rPr lang="en-US" altLang="zh-CN" sz="1100" b="0" i="0" kern="1200" dirty="0" smtClean="0">
                <a:solidFill>
                  <a:schemeClr val="tx1"/>
                </a:solidFill>
                <a:effectLst/>
                <a:latin typeface="+mn-ea"/>
                <a:ea typeface="+mn-ea"/>
                <a:cs typeface="+mn-cs"/>
              </a:rPr>
              <a:t>/</a:t>
            </a:r>
            <a:r>
              <a:rPr lang="zh-CN" altLang="en-US" sz="1100" b="0" i="0" kern="1200" dirty="0" smtClean="0">
                <a:solidFill>
                  <a:schemeClr val="tx1"/>
                </a:solidFill>
                <a:effectLst/>
                <a:latin typeface="+mn-ea"/>
                <a:ea typeface="+mn-ea"/>
                <a:cs typeface="+mn-cs"/>
              </a:rPr>
              <a:t>包月”方式购买的弹性云服务器不能直接删除，仅支持资源退订操作。如果不再使用，请在弹性云服务器列表页，单击“操作”列下的“更多 </a:t>
            </a:r>
            <a:r>
              <a:rPr lang="en-US" altLang="zh-CN" sz="1100" b="0" i="0" kern="1200" dirty="0" smtClean="0">
                <a:solidFill>
                  <a:schemeClr val="tx1"/>
                </a:solidFill>
                <a:effectLst/>
                <a:latin typeface="+mn-ea"/>
                <a:ea typeface="+mn-ea"/>
                <a:cs typeface="+mn-cs"/>
              </a:rPr>
              <a:t>&gt; </a:t>
            </a:r>
            <a:r>
              <a:rPr lang="zh-CN" altLang="en-US" sz="1100" b="0" i="0" kern="1200" dirty="0" smtClean="0">
                <a:solidFill>
                  <a:schemeClr val="tx1"/>
                </a:solidFill>
                <a:effectLst/>
                <a:latin typeface="+mn-ea"/>
                <a:ea typeface="+mn-ea"/>
                <a:cs typeface="+mn-cs"/>
              </a:rPr>
              <a:t>退订”，执行资源退订操作。</a:t>
            </a:r>
          </a:p>
          <a:p>
            <a:r>
              <a:rPr lang="zh-CN" altLang="en-US" sz="1100" b="0" i="0" kern="1200" dirty="0" smtClean="0">
                <a:solidFill>
                  <a:schemeClr val="tx1"/>
                </a:solidFill>
                <a:effectLst/>
                <a:latin typeface="+mn-ea"/>
                <a:ea typeface="+mn-ea"/>
                <a:cs typeface="+mn-cs"/>
              </a:rPr>
              <a:t>按需付费：用户选购完云服务器配置后，无需设置购买时长，系统会根据消费时长对账户余额进行扣费。</a:t>
            </a:r>
          </a:p>
          <a:p>
            <a:endParaRPr lang="zh-CN" altLang="en-US" dirty="0">
              <a:latin typeface="+mn-ea"/>
              <a:ea typeface="+mn-ea"/>
            </a:endParaRPr>
          </a:p>
        </p:txBody>
      </p:sp>
    </p:spTree>
    <p:extLst>
      <p:ext uri="{BB962C8B-B14F-4D97-AF65-F5344CB8AC3E}">
        <p14:creationId xmlns:p14="http://schemas.microsoft.com/office/powerpoint/2010/main" val="2754174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4"/>
            <a:ext cx="9144000" cy="2387600"/>
          </a:xfrm>
          <a:prstGeom prst="rect">
            <a:avLst/>
          </a:prstGeom>
        </p:spPr>
        <p:txBody>
          <a:bodyPr anchor="b"/>
          <a:lstStyle>
            <a:lvl1pPr algn="ctr">
              <a:defRPr sz="5999"/>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399"/>
            </a:lvl1pPr>
            <a:lvl2pPr marL="457154" indent="0" algn="ctr">
              <a:buNone/>
              <a:defRPr sz="1999"/>
            </a:lvl2pPr>
            <a:lvl3pPr marL="914309" indent="0" algn="ctr">
              <a:buNone/>
              <a:defRPr sz="1799"/>
            </a:lvl3pPr>
            <a:lvl4pPr marL="1371462"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F562BA0-0012-47B9-A09B-4E878267E21C}" type="datetimeFigureOut">
              <a:rPr lang="zh-CN" altLang="en-US" smtClean="0">
                <a:solidFill>
                  <a:prstClr val="black">
                    <a:tint val="75000"/>
                  </a:prstClr>
                </a:solidFill>
              </a:rPr>
              <a:pPr/>
              <a:t>2020/8/21</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C8306B5-BD76-437E-8C33-DB5C64F32D1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606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769013947"/>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144616389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55470206"/>
              </p:ext>
            </p:extLst>
          </p:nvPr>
        </p:nvGraphicFramePr>
        <p:xfrm>
          <a:off x="1007140" y="1398424"/>
          <a:ext cx="10194260"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8462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2782951008"/>
              </p:ext>
            </p:extLst>
          </p:nvPr>
        </p:nvGraphicFramePr>
        <p:xfrm>
          <a:off x="1007140" y="2920836"/>
          <a:ext cx="10177327"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67692">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baseline="0">
              <a:latin typeface="Huawei Sans" panose="020C0503030203020204" pitchFamily="34" charset="0"/>
              <a:ea typeface="方正兰亭黑简体" panose="02000000000000000000" pitchFamily="2" charset="-122"/>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baseline="0">
              <a:latin typeface="Huawei Sans" panose="020C0503030203020204" pitchFamily="34" charset="0"/>
              <a:ea typeface="方正兰亭黑简体" panose="02000000000000000000" pitchFamily="2" charset="-122"/>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baseline="0">
              <a:latin typeface="Huawei Sans" panose="020C0503030203020204" pitchFamily="34" charset="0"/>
              <a:ea typeface="方正兰亭黑简体" panose="02000000000000000000" pitchFamily="2" charset="-122"/>
            </a:endParaRPr>
          </a:p>
        </p:txBody>
      </p:sp>
      <p:sp>
        <p:nvSpPr>
          <p:cNvPr id="6"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18049802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9179851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12682348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xmlns=""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3.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3.png"/><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2" r:id="rId11"/>
    <p:sldLayoutId id="2147483875" r:id="rId12"/>
    <p:sldLayoutId id="2147483876" r:id="rId13"/>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 id="2147483874" r:id="rId6"/>
    <p:sldLayoutId id="2147483877" r:id="rId7"/>
    <p:sldLayoutId id="2147483878" r:id="rId8"/>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timing>
    <p:tnLst>
      <p:par>
        <p:cTn id="1" dur="indefinite" restart="never" nodeType="tmRoot"/>
      </p:par>
    </p:tnLst>
  </p:timing>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maven.apache.org/" TargetMode="External"/><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hyperlink" Target="http://maven.apache.org/install.html" TargetMode="External"/><Relationship Id="rId4" Type="http://schemas.openxmlformats.org/officeDocument/2006/relationships/hyperlink" Target="http://maven.apache.org/download.cgi"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support.huaweicloud.com/qs-rds/zh-cn_topic_connect_instance.html" TargetMode="External"/><Relationship Id="rId2" Type="http://schemas.openxmlformats.org/officeDocument/2006/relationships/notesSlide" Target="../notesSlides/notesSlide30.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6.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16.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www.123.com/" TargetMode="External"/><Relationship Id="rId2" Type="http://schemas.openxmlformats.org/officeDocument/2006/relationships/notesSlide" Target="../notesSlides/notesSlide41.xml"/><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8.xml"/><Relationship Id="rId5" Type="http://schemas.openxmlformats.org/officeDocument/2006/relationships/image" Target="../media/image42.png"/><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1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normAutofit fontScale="90000"/>
          </a:bodyPr>
          <a:lstStyle/>
          <a:p>
            <a:r>
              <a:rPr lang="zh-CN" altLang="en-US" b="0" dirty="0" smtClean="0">
                <a:cs typeface="+mn-ea"/>
                <a:sym typeface="Huawei Sans" panose="020C0503030203020204" pitchFamily="34" charset="0"/>
              </a:rPr>
              <a:t>实验配套理论</a:t>
            </a:r>
            <a:r>
              <a:rPr lang="en-US" altLang="zh-CN" dirty="0">
                <a:cs typeface="+mn-ea"/>
                <a:sym typeface="Huawei Sans" panose="020C0503030203020204" pitchFamily="34" charset="0"/>
              </a:rPr>
              <a:t/>
            </a:r>
            <a:br>
              <a:rPr lang="en-US" altLang="zh-CN" dirty="0">
                <a:cs typeface="+mn-ea"/>
                <a:sym typeface="Huawei Sans" panose="020C0503030203020204" pitchFamily="34" charset="0"/>
              </a:rPr>
            </a:br>
            <a:r>
              <a:rPr lang="zh-CN" altLang="en-US" dirty="0" smtClean="0">
                <a:cs typeface="+mn-ea"/>
                <a:sym typeface="Huawei Sans" panose="020C0503030203020204" pitchFamily="34" charset="0"/>
              </a:rPr>
              <a:t>鲲鹏</a:t>
            </a:r>
            <a:r>
              <a:rPr lang="zh-CN" altLang="en-US" dirty="0">
                <a:cs typeface="+mn-ea"/>
                <a:sym typeface="Huawei Sans" panose="020C0503030203020204" pitchFamily="34" charset="0"/>
              </a:rPr>
              <a:t>云上应用高可用部署实验</a:t>
            </a:r>
            <a:endParaRPr lang="zh-CN" altLang="en-US" b="0" dirty="0">
              <a:cs typeface="+mn-ea"/>
              <a:sym typeface="Huawei Sans" panose="020C0503030203020204" pitchFamily="34" charset="0"/>
            </a:endParaRPr>
          </a:p>
        </p:txBody>
      </p:sp>
    </p:spTree>
    <p:extLst>
      <p:ext uri="{BB962C8B-B14F-4D97-AF65-F5344CB8AC3E}">
        <p14:creationId xmlns:p14="http://schemas.microsoft.com/office/powerpoint/2010/main" val="275170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ECS</a:t>
            </a:r>
            <a:r>
              <a:rPr lang="zh-CN" altLang="en-US" dirty="0" smtClean="0">
                <a:sym typeface="Huawei Sans" panose="020C0503030203020204" pitchFamily="34" charset="0"/>
              </a:rPr>
              <a:t>应用场景</a:t>
            </a:r>
            <a:endParaRPr lang="zh-CN" alt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566010474"/>
              </p:ext>
            </p:extLst>
          </p:nvPr>
        </p:nvGraphicFramePr>
        <p:xfrm>
          <a:off x="1881837" y="1253062"/>
          <a:ext cx="8621405" cy="4704130"/>
        </p:xfrm>
        <a:graphic>
          <a:graphicData uri="http://schemas.openxmlformats.org/drawingml/2006/table">
            <a:tbl>
              <a:tblPr firstRow="1" bandRow="1">
                <a:tableStyleId>{21E4AEA4-8DFA-4A89-87EB-49C32662AFE0}</a:tableStyleId>
              </a:tblPr>
              <a:tblGrid>
                <a:gridCol w="3495294"/>
                <a:gridCol w="5126111"/>
              </a:tblGrid>
              <a:tr h="345490">
                <a:tc>
                  <a:txBody>
                    <a:bodyPr/>
                    <a:lstStyle/>
                    <a:p>
                      <a:pPr algn="ct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应用场景</a:t>
                      </a:r>
                      <a:endParaRPr 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适用场景</a:t>
                      </a:r>
                      <a:endParaRPr 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766703">
                <a:tc>
                  <a:txBody>
                    <a:bodyPr/>
                    <a:lstStyle/>
                    <a:p>
                      <a:pPr algn="ct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网站应用</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企业官网</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网站开发测试环境</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小型数据库应用</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6703">
                <a:tc>
                  <a:txBody>
                    <a:bodyPr/>
                    <a:lstStyle/>
                    <a:p>
                      <a:pPr algn="ct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企业电商</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广告精准营销</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电商</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移动</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APP</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93874">
                <a:tc>
                  <a:txBody>
                    <a:bodyPr/>
                    <a:lstStyle/>
                    <a:p>
                      <a:pPr algn="ct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图形渲染</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高清视频</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图形渲染</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远程桌面</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工程制图</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9532">
                <a:tc>
                  <a:txBody>
                    <a:bodyPr/>
                    <a:lstStyle/>
                    <a:p>
                      <a:pPr algn="ct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数据分析</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err="1" smtClean="0">
                          <a:latin typeface="Huawei Sans" panose="020C0503030203020204" pitchFamily="34" charset="0"/>
                          <a:ea typeface="方正兰亭黑简体" panose="02000000000000000000" pitchFamily="2" charset="-122"/>
                          <a:sym typeface="Huawei Sans" panose="020C0503030203020204" pitchFamily="34" charset="0"/>
                        </a:rPr>
                        <a:t>M</a:t>
                      </a:r>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apReduce</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H</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adoop</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计算密集型</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93874">
                <a:tc>
                  <a:txBody>
                    <a:bodyPr/>
                    <a:lstStyle/>
                    <a:p>
                      <a:pPr algn="ct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高性能计算</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科学计算</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基因工程</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游戏动画</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生物制药计算和存储系统</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37994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500" dirty="0" smtClean="0">
                <a:solidFill>
                  <a:schemeClr val="tx1"/>
                </a:solidFill>
                <a:cs typeface="+mn-ea"/>
                <a:sym typeface="Huawei Sans" panose="020C0503030203020204" pitchFamily="34" charset="0"/>
              </a:rPr>
              <a:t>华为云鲲鹏弹性云服务器型号和场景</a:t>
            </a:r>
            <a:endParaRPr lang="zh-CN" altLang="en-US" sz="3500" dirty="0">
              <a:solidFill>
                <a:schemeClr val="tx1"/>
              </a:solidFill>
              <a:cs typeface="+mn-ea"/>
              <a:sym typeface="Huawei Sans" panose="020C0503030203020204" pitchFamily="34" charset="0"/>
            </a:endParaRPr>
          </a:p>
        </p:txBody>
      </p:sp>
      <p:sp>
        <p:nvSpPr>
          <p:cNvPr id="26" name="矩形 25"/>
          <p:cNvSpPr/>
          <p:nvPr/>
        </p:nvSpPr>
        <p:spPr>
          <a:xfrm>
            <a:off x="800216" y="3132733"/>
            <a:ext cx="3381054" cy="276999"/>
          </a:xfrm>
          <a:prstGeom prst="rect">
            <a:avLst/>
          </a:prstGeom>
        </p:spPr>
        <p:txBody>
          <a:bodyPr wrap="none">
            <a:spAutoFit/>
          </a:bodyPr>
          <a:lstStyle/>
          <a:p>
            <a:pPr algn="ctr" defTabSz="914478"/>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CPU:MEM=1:2/1:4 | 400</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万</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 PPS | 30G</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内网带宽</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7" name="直接连接符 26"/>
          <p:cNvCxnSpPr/>
          <p:nvPr/>
        </p:nvCxnSpPr>
        <p:spPr>
          <a:xfrm>
            <a:off x="4265982" y="1993186"/>
            <a:ext cx="0" cy="1339217"/>
          </a:xfrm>
          <a:prstGeom prst="line">
            <a:avLst/>
          </a:prstGeom>
          <a:noFill/>
          <a:ln w="6350" cap="flat" cmpd="sng" algn="ctr">
            <a:solidFill>
              <a:srgbClr val="DDDDDD"/>
            </a:solidFill>
            <a:prstDash val="solid"/>
            <a:miter lim="800000"/>
          </a:ln>
          <a:effectLst/>
        </p:spPr>
      </p:cxnSp>
      <p:sp>
        <p:nvSpPr>
          <p:cNvPr id="28" name="矩形 27"/>
          <p:cNvSpPr/>
          <p:nvPr/>
        </p:nvSpPr>
        <p:spPr>
          <a:xfrm>
            <a:off x="1582479" y="2610687"/>
            <a:ext cx="1816523" cy="553998"/>
          </a:xfrm>
          <a:prstGeom prst="rect">
            <a:avLst/>
          </a:prstGeom>
        </p:spPr>
        <p:txBody>
          <a:bodyPr wrap="none">
            <a:spAutoFit/>
          </a:bodyPr>
          <a:lstStyle/>
          <a:p>
            <a:pPr algn="ctr" defTabSz="914478"/>
            <a:r>
              <a:rPr lang="zh-CN" altLang="en-US" sz="1600" b="1" dirty="0">
                <a:latin typeface="Huawei Sans" panose="020C0503030203020204" pitchFamily="34" charset="0"/>
                <a:ea typeface="方正兰亭黑简体" panose="02000000000000000000" pitchFamily="2" charset="-122"/>
                <a:cs typeface="+mn-ea"/>
                <a:sym typeface="Huawei Sans" panose="020C0503030203020204" pitchFamily="34" charset="0"/>
              </a:rPr>
              <a:t>通用型</a:t>
            </a:r>
            <a:endParaRPr lang="en-US" altLang="zh-CN" sz="16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defTabSz="914478"/>
            <a:r>
              <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rPr>
              <a:t>通用计算增强型</a:t>
            </a: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KC1</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矩形 33"/>
          <p:cNvSpPr/>
          <p:nvPr/>
        </p:nvSpPr>
        <p:spPr>
          <a:xfrm>
            <a:off x="1100913" y="2155399"/>
            <a:ext cx="859531" cy="276999"/>
          </a:xfrm>
          <a:prstGeom prst="rect">
            <a:avLst/>
          </a:prstGeom>
        </p:spPr>
        <p:txBody>
          <a:bodyPr wrap="non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网站</a:t>
            </a:r>
            <a:r>
              <a:rPr kumimoji="0" lang="en-US" altLang="zh-CN"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a:t>
            </a:r>
            <a:r>
              <a:rPr kumimoji="0" lang="zh-CN" altLang="en-US"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电商</a:t>
            </a:r>
          </a:p>
        </p:txBody>
      </p:sp>
      <p:sp>
        <p:nvSpPr>
          <p:cNvPr id="35" name="椭圆 34"/>
          <p:cNvSpPr/>
          <p:nvPr/>
        </p:nvSpPr>
        <p:spPr>
          <a:xfrm>
            <a:off x="1294335" y="1695966"/>
            <a:ext cx="472688" cy="472688"/>
          </a:xfrm>
          <a:prstGeom prst="ellipse">
            <a:avLst/>
          </a:prstGeom>
          <a:noFill/>
          <a:ln w="12700" cap="flat" cmpd="sng" algn="ctr">
            <a:solidFill>
              <a:srgbClr val="9B9B9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矩形 35"/>
          <p:cNvSpPr/>
          <p:nvPr/>
        </p:nvSpPr>
        <p:spPr>
          <a:xfrm>
            <a:off x="1174187" y="1774710"/>
            <a:ext cx="702302" cy="276999"/>
          </a:xfrm>
          <a:prstGeom prst="rect">
            <a:avLst/>
          </a:prstGeom>
        </p:spPr>
        <p:txBody>
          <a:bodyPr wrap="squar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Web</a:t>
            </a:r>
            <a:endParaRPr kumimoji="0" lang="zh-CN" altLang="en-US" sz="1200" b="1"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矩形 37"/>
          <p:cNvSpPr/>
          <p:nvPr/>
        </p:nvSpPr>
        <p:spPr>
          <a:xfrm>
            <a:off x="1970575" y="2155399"/>
            <a:ext cx="492444" cy="276999"/>
          </a:xfrm>
          <a:prstGeom prst="rect">
            <a:avLst/>
          </a:prstGeom>
        </p:spPr>
        <p:txBody>
          <a:bodyPr wrap="non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游戏</a:t>
            </a:r>
          </a:p>
        </p:txBody>
      </p:sp>
      <p:sp>
        <p:nvSpPr>
          <p:cNvPr id="39" name="椭圆 38"/>
          <p:cNvSpPr/>
          <p:nvPr/>
        </p:nvSpPr>
        <p:spPr>
          <a:xfrm>
            <a:off x="1980455" y="1695966"/>
            <a:ext cx="472688" cy="472688"/>
          </a:xfrm>
          <a:prstGeom prst="ellipse">
            <a:avLst/>
          </a:prstGeom>
          <a:noFill/>
          <a:ln w="12700" cap="flat" cmpd="sng" algn="ctr">
            <a:solidFill>
              <a:srgbClr val="9B9B9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40" name="Picture 12" descr="âgame icon pngâçå¾çæç´¢ç»æ"/>
          <p:cNvPicPr>
            <a:picLocks noChangeAspect="1" noChangeArrowheads="1"/>
          </p:cNvPicPr>
          <p:nvPr/>
        </p:nvPicPr>
        <p:blipFill>
          <a:blip r:embed="rId3" cstate="print">
            <a:duotone>
              <a:srgbClr val="DDDD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053977" y="1772950"/>
            <a:ext cx="324724" cy="324724"/>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169457" y="2159752"/>
            <a:ext cx="954108" cy="276999"/>
          </a:xfrm>
          <a:prstGeom prst="rect">
            <a:avLst/>
          </a:prstGeom>
        </p:spPr>
        <p:txBody>
          <a:bodyPr wrap="non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高性能计算</a:t>
            </a:r>
          </a:p>
        </p:txBody>
      </p:sp>
      <p:sp>
        <p:nvSpPr>
          <p:cNvPr id="43" name="椭圆 42"/>
          <p:cNvSpPr/>
          <p:nvPr/>
        </p:nvSpPr>
        <p:spPr>
          <a:xfrm>
            <a:off x="3425176" y="1700319"/>
            <a:ext cx="472688" cy="472688"/>
          </a:xfrm>
          <a:prstGeom prst="ellipse">
            <a:avLst/>
          </a:prstGeom>
          <a:noFill/>
          <a:ln w="12700" cap="flat" cmpd="sng" algn="ctr">
            <a:solidFill>
              <a:srgbClr val="9B9B9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 name="矩形 43"/>
          <p:cNvSpPr/>
          <p:nvPr/>
        </p:nvSpPr>
        <p:spPr>
          <a:xfrm>
            <a:off x="3339367" y="1783420"/>
            <a:ext cx="639114" cy="276999"/>
          </a:xfrm>
          <a:prstGeom prst="rect">
            <a:avLst/>
          </a:prstGeom>
        </p:spPr>
        <p:txBody>
          <a:bodyPr wrap="squar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HPC</a:t>
            </a:r>
            <a:endParaRPr kumimoji="0" lang="zh-CN" altLang="en-US" sz="1200" b="1"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矩形 45"/>
          <p:cNvSpPr/>
          <p:nvPr/>
        </p:nvSpPr>
        <p:spPr>
          <a:xfrm>
            <a:off x="5621489" y="2159750"/>
            <a:ext cx="646331" cy="276999"/>
          </a:xfrm>
          <a:prstGeom prst="rect">
            <a:avLst/>
          </a:prstGeom>
        </p:spPr>
        <p:txBody>
          <a:bodyPr wrap="non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大数据</a:t>
            </a:r>
          </a:p>
        </p:txBody>
      </p:sp>
      <p:sp>
        <p:nvSpPr>
          <p:cNvPr id="47" name="椭圆 46"/>
          <p:cNvSpPr/>
          <p:nvPr/>
        </p:nvSpPr>
        <p:spPr>
          <a:xfrm>
            <a:off x="5723320" y="1700317"/>
            <a:ext cx="472688" cy="472688"/>
          </a:xfrm>
          <a:prstGeom prst="ellipse">
            <a:avLst/>
          </a:prstGeom>
          <a:noFill/>
          <a:ln w="12700" cap="flat" cmpd="sng" algn="ctr">
            <a:solidFill>
              <a:srgbClr val="9B9B9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 name="database_138026"/>
          <p:cNvSpPr>
            <a:spLocks noChangeAspect="1"/>
          </p:cNvSpPr>
          <p:nvPr/>
        </p:nvSpPr>
        <p:spPr bwMode="auto">
          <a:xfrm>
            <a:off x="5812021" y="1774737"/>
            <a:ext cx="313122" cy="331770"/>
          </a:xfrm>
          <a:custGeom>
            <a:avLst/>
            <a:gdLst>
              <a:gd name="connsiteX0" fmla="*/ 401062 w 545519"/>
              <a:gd name="connsiteY0" fmla="*/ 336045 h 578007"/>
              <a:gd name="connsiteX1" fmla="*/ 312169 w 545519"/>
              <a:gd name="connsiteY1" fmla="*/ 424790 h 578007"/>
              <a:gd name="connsiteX2" fmla="*/ 401062 w 545519"/>
              <a:gd name="connsiteY2" fmla="*/ 513534 h 578007"/>
              <a:gd name="connsiteX3" fmla="*/ 490715 w 545519"/>
              <a:gd name="connsiteY3" fmla="*/ 424790 h 578007"/>
              <a:gd name="connsiteX4" fmla="*/ 401062 w 545519"/>
              <a:gd name="connsiteY4" fmla="*/ 336045 h 578007"/>
              <a:gd name="connsiteX5" fmla="*/ 401062 w 545519"/>
              <a:gd name="connsiteY5" fmla="*/ 315565 h 578007"/>
              <a:gd name="connsiteX6" fmla="*/ 510469 w 545519"/>
              <a:gd name="connsiteY6" fmla="*/ 424790 h 578007"/>
              <a:gd name="connsiteX7" fmla="*/ 482358 w 545519"/>
              <a:gd name="connsiteY7" fmla="*/ 497606 h 578007"/>
              <a:gd name="connsiteX8" fmla="*/ 542379 w 545519"/>
              <a:gd name="connsiteY8" fmla="*/ 561320 h 578007"/>
              <a:gd name="connsiteX9" fmla="*/ 542379 w 545519"/>
              <a:gd name="connsiteY9" fmla="*/ 575732 h 578007"/>
              <a:gd name="connsiteX10" fmla="*/ 535542 w 545519"/>
              <a:gd name="connsiteY10" fmla="*/ 578007 h 578007"/>
              <a:gd name="connsiteX11" fmla="*/ 527944 w 545519"/>
              <a:gd name="connsiteY11" fmla="*/ 574973 h 578007"/>
              <a:gd name="connsiteX12" fmla="*/ 467162 w 545519"/>
              <a:gd name="connsiteY12" fmla="*/ 511259 h 578007"/>
              <a:gd name="connsiteX13" fmla="*/ 401062 w 545519"/>
              <a:gd name="connsiteY13" fmla="*/ 534014 h 578007"/>
              <a:gd name="connsiteX14" fmla="*/ 292415 w 545519"/>
              <a:gd name="connsiteY14" fmla="*/ 424790 h 578007"/>
              <a:gd name="connsiteX15" fmla="*/ 401062 w 545519"/>
              <a:gd name="connsiteY15" fmla="*/ 315565 h 578007"/>
              <a:gd name="connsiteX16" fmla="*/ 20507 w 545519"/>
              <a:gd name="connsiteY16" fmla="*/ 134262 h 578007"/>
              <a:gd name="connsiteX17" fmla="*/ 20507 w 545519"/>
              <a:gd name="connsiteY17" fmla="*/ 217701 h 578007"/>
              <a:gd name="connsiteX18" fmla="*/ 21267 w 545519"/>
              <a:gd name="connsiteY18" fmla="*/ 222252 h 578007"/>
              <a:gd name="connsiteX19" fmla="*/ 22027 w 545519"/>
              <a:gd name="connsiteY19" fmla="*/ 226045 h 578007"/>
              <a:gd name="connsiteX20" fmla="*/ 23546 w 545519"/>
              <a:gd name="connsiteY20" fmla="*/ 229079 h 578007"/>
              <a:gd name="connsiteX21" fmla="*/ 25824 w 545519"/>
              <a:gd name="connsiteY21" fmla="*/ 232872 h 578007"/>
              <a:gd name="connsiteX22" fmla="*/ 28103 w 545519"/>
              <a:gd name="connsiteY22" fmla="*/ 235147 h 578007"/>
              <a:gd name="connsiteX23" fmla="*/ 31900 w 545519"/>
              <a:gd name="connsiteY23" fmla="*/ 239699 h 578007"/>
              <a:gd name="connsiteX24" fmla="*/ 34939 w 545519"/>
              <a:gd name="connsiteY24" fmla="*/ 241974 h 578007"/>
              <a:gd name="connsiteX25" fmla="*/ 40255 w 545519"/>
              <a:gd name="connsiteY25" fmla="*/ 246525 h 578007"/>
              <a:gd name="connsiteX26" fmla="*/ 42534 w 545519"/>
              <a:gd name="connsiteY26" fmla="*/ 248042 h 578007"/>
              <a:gd name="connsiteX27" fmla="*/ 50129 w 545519"/>
              <a:gd name="connsiteY27" fmla="*/ 252594 h 578007"/>
              <a:gd name="connsiteX28" fmla="*/ 51648 w 545519"/>
              <a:gd name="connsiteY28" fmla="*/ 254111 h 578007"/>
              <a:gd name="connsiteX29" fmla="*/ 61522 w 545519"/>
              <a:gd name="connsiteY29" fmla="*/ 258662 h 578007"/>
              <a:gd name="connsiteX30" fmla="*/ 63041 w 545519"/>
              <a:gd name="connsiteY30" fmla="*/ 259421 h 578007"/>
              <a:gd name="connsiteX31" fmla="*/ 75194 w 545519"/>
              <a:gd name="connsiteY31" fmla="*/ 264730 h 578007"/>
              <a:gd name="connsiteX32" fmla="*/ 161781 w 545519"/>
              <a:gd name="connsiteY32" fmla="*/ 286728 h 578007"/>
              <a:gd name="connsiteX33" fmla="*/ 162540 w 545519"/>
              <a:gd name="connsiteY33" fmla="*/ 286728 h 578007"/>
              <a:gd name="connsiteX34" fmla="*/ 183048 w 545519"/>
              <a:gd name="connsiteY34" fmla="*/ 289762 h 578007"/>
              <a:gd name="connsiteX35" fmla="*/ 186845 w 545519"/>
              <a:gd name="connsiteY35" fmla="*/ 289762 h 578007"/>
              <a:gd name="connsiteX36" fmla="*/ 205074 w 545519"/>
              <a:gd name="connsiteY36" fmla="*/ 291279 h 578007"/>
              <a:gd name="connsiteX37" fmla="*/ 214189 w 545519"/>
              <a:gd name="connsiteY37" fmla="*/ 292038 h 578007"/>
              <a:gd name="connsiteX38" fmla="*/ 228620 w 545519"/>
              <a:gd name="connsiteY38" fmla="*/ 292796 h 578007"/>
              <a:gd name="connsiteX39" fmla="*/ 252925 w 545519"/>
              <a:gd name="connsiteY39" fmla="*/ 293555 h 578007"/>
              <a:gd name="connsiteX40" fmla="*/ 277989 w 545519"/>
              <a:gd name="connsiteY40" fmla="*/ 292796 h 578007"/>
              <a:gd name="connsiteX41" fmla="*/ 292421 w 545519"/>
              <a:gd name="connsiteY41" fmla="*/ 292038 h 578007"/>
              <a:gd name="connsiteX42" fmla="*/ 301535 w 545519"/>
              <a:gd name="connsiteY42" fmla="*/ 291279 h 578007"/>
              <a:gd name="connsiteX43" fmla="*/ 319764 w 545519"/>
              <a:gd name="connsiteY43" fmla="*/ 289762 h 578007"/>
              <a:gd name="connsiteX44" fmla="*/ 323561 w 545519"/>
              <a:gd name="connsiteY44" fmla="*/ 289762 h 578007"/>
              <a:gd name="connsiteX45" fmla="*/ 344069 w 545519"/>
              <a:gd name="connsiteY45" fmla="*/ 286728 h 578007"/>
              <a:gd name="connsiteX46" fmla="*/ 344828 w 545519"/>
              <a:gd name="connsiteY46" fmla="*/ 286728 h 578007"/>
              <a:gd name="connsiteX47" fmla="*/ 431415 w 545519"/>
              <a:gd name="connsiteY47" fmla="*/ 264730 h 578007"/>
              <a:gd name="connsiteX48" fmla="*/ 443568 w 545519"/>
              <a:gd name="connsiteY48" fmla="*/ 259421 h 578007"/>
              <a:gd name="connsiteX49" fmla="*/ 445087 w 545519"/>
              <a:gd name="connsiteY49" fmla="*/ 258662 h 578007"/>
              <a:gd name="connsiteX50" fmla="*/ 454201 w 545519"/>
              <a:gd name="connsiteY50" fmla="*/ 254111 h 578007"/>
              <a:gd name="connsiteX51" fmla="*/ 456480 w 545519"/>
              <a:gd name="connsiteY51" fmla="*/ 252594 h 578007"/>
              <a:gd name="connsiteX52" fmla="*/ 464075 w 545519"/>
              <a:gd name="connsiteY52" fmla="*/ 248042 h 578007"/>
              <a:gd name="connsiteX53" fmla="*/ 466354 w 545519"/>
              <a:gd name="connsiteY53" fmla="*/ 246525 h 578007"/>
              <a:gd name="connsiteX54" fmla="*/ 471671 w 545519"/>
              <a:gd name="connsiteY54" fmla="*/ 241974 h 578007"/>
              <a:gd name="connsiteX55" fmla="*/ 474709 w 545519"/>
              <a:gd name="connsiteY55" fmla="*/ 239699 h 578007"/>
              <a:gd name="connsiteX56" fmla="*/ 478506 w 545519"/>
              <a:gd name="connsiteY56" fmla="*/ 235906 h 578007"/>
              <a:gd name="connsiteX57" fmla="*/ 480785 w 545519"/>
              <a:gd name="connsiteY57" fmla="*/ 232872 h 578007"/>
              <a:gd name="connsiteX58" fmla="*/ 483064 w 545519"/>
              <a:gd name="connsiteY58" fmla="*/ 229079 h 578007"/>
              <a:gd name="connsiteX59" fmla="*/ 484583 w 545519"/>
              <a:gd name="connsiteY59" fmla="*/ 226045 h 578007"/>
              <a:gd name="connsiteX60" fmla="*/ 485342 w 545519"/>
              <a:gd name="connsiteY60" fmla="*/ 222252 h 578007"/>
              <a:gd name="connsiteX61" fmla="*/ 486102 w 545519"/>
              <a:gd name="connsiteY61" fmla="*/ 217701 h 578007"/>
              <a:gd name="connsiteX62" fmla="*/ 486102 w 545519"/>
              <a:gd name="connsiteY62" fmla="*/ 134262 h 578007"/>
              <a:gd name="connsiteX63" fmla="*/ 482304 w 545519"/>
              <a:gd name="connsiteY63" fmla="*/ 138054 h 578007"/>
              <a:gd name="connsiteX64" fmla="*/ 480025 w 545519"/>
              <a:gd name="connsiteY64" fmla="*/ 139571 h 578007"/>
              <a:gd name="connsiteX65" fmla="*/ 470151 w 545519"/>
              <a:gd name="connsiteY65" fmla="*/ 146398 h 578007"/>
              <a:gd name="connsiteX66" fmla="*/ 467873 w 545519"/>
              <a:gd name="connsiteY66" fmla="*/ 147915 h 578007"/>
              <a:gd name="connsiteX67" fmla="*/ 458758 w 545519"/>
              <a:gd name="connsiteY67" fmla="*/ 153225 h 578007"/>
              <a:gd name="connsiteX68" fmla="*/ 454961 w 545519"/>
              <a:gd name="connsiteY68" fmla="*/ 155501 h 578007"/>
              <a:gd name="connsiteX69" fmla="*/ 442808 w 545519"/>
              <a:gd name="connsiteY69" fmla="*/ 160811 h 578007"/>
              <a:gd name="connsiteX70" fmla="*/ 441289 w 545519"/>
              <a:gd name="connsiteY70" fmla="*/ 161569 h 578007"/>
              <a:gd name="connsiteX71" fmla="*/ 426099 w 545519"/>
              <a:gd name="connsiteY71" fmla="*/ 167637 h 578007"/>
              <a:gd name="connsiteX72" fmla="*/ 421541 w 545519"/>
              <a:gd name="connsiteY72" fmla="*/ 169154 h 578007"/>
              <a:gd name="connsiteX73" fmla="*/ 408629 w 545519"/>
              <a:gd name="connsiteY73" fmla="*/ 172947 h 578007"/>
              <a:gd name="connsiteX74" fmla="*/ 404072 w 545519"/>
              <a:gd name="connsiteY74" fmla="*/ 174464 h 578007"/>
              <a:gd name="connsiteX75" fmla="*/ 385084 w 545519"/>
              <a:gd name="connsiteY75" fmla="*/ 179015 h 578007"/>
              <a:gd name="connsiteX76" fmla="*/ 382805 w 545519"/>
              <a:gd name="connsiteY76" fmla="*/ 179774 h 578007"/>
              <a:gd name="connsiteX77" fmla="*/ 365336 w 545519"/>
              <a:gd name="connsiteY77" fmla="*/ 182808 h 578007"/>
              <a:gd name="connsiteX78" fmla="*/ 359260 w 545519"/>
              <a:gd name="connsiteY78" fmla="*/ 184325 h 578007"/>
              <a:gd name="connsiteX79" fmla="*/ 341031 w 545519"/>
              <a:gd name="connsiteY79" fmla="*/ 186601 h 578007"/>
              <a:gd name="connsiteX80" fmla="*/ 336474 w 545519"/>
              <a:gd name="connsiteY80" fmla="*/ 187359 h 578007"/>
              <a:gd name="connsiteX81" fmla="*/ 312928 w 545519"/>
              <a:gd name="connsiteY81" fmla="*/ 189635 h 578007"/>
              <a:gd name="connsiteX82" fmla="*/ 306852 w 545519"/>
              <a:gd name="connsiteY82" fmla="*/ 190394 h 578007"/>
              <a:gd name="connsiteX83" fmla="*/ 287863 w 545519"/>
              <a:gd name="connsiteY83" fmla="*/ 191152 h 578007"/>
              <a:gd name="connsiteX84" fmla="*/ 280268 w 545519"/>
              <a:gd name="connsiteY84" fmla="*/ 191911 h 578007"/>
              <a:gd name="connsiteX85" fmla="*/ 252925 w 545519"/>
              <a:gd name="connsiteY85" fmla="*/ 191911 h 578007"/>
              <a:gd name="connsiteX86" fmla="*/ 226341 w 545519"/>
              <a:gd name="connsiteY86" fmla="*/ 191911 h 578007"/>
              <a:gd name="connsiteX87" fmla="*/ 218746 w 545519"/>
              <a:gd name="connsiteY87" fmla="*/ 191152 h 578007"/>
              <a:gd name="connsiteX88" fmla="*/ 199757 w 545519"/>
              <a:gd name="connsiteY88" fmla="*/ 190394 h 578007"/>
              <a:gd name="connsiteX89" fmla="*/ 193681 w 545519"/>
              <a:gd name="connsiteY89" fmla="*/ 189635 h 578007"/>
              <a:gd name="connsiteX90" fmla="*/ 170136 w 545519"/>
              <a:gd name="connsiteY90" fmla="*/ 187359 h 578007"/>
              <a:gd name="connsiteX91" fmla="*/ 165578 w 545519"/>
              <a:gd name="connsiteY91" fmla="*/ 186601 h 578007"/>
              <a:gd name="connsiteX92" fmla="*/ 147350 w 545519"/>
              <a:gd name="connsiteY92" fmla="*/ 184325 h 578007"/>
              <a:gd name="connsiteX93" fmla="*/ 141273 w 545519"/>
              <a:gd name="connsiteY93" fmla="*/ 182808 h 578007"/>
              <a:gd name="connsiteX94" fmla="*/ 123804 w 545519"/>
              <a:gd name="connsiteY94" fmla="*/ 179774 h 578007"/>
              <a:gd name="connsiteX95" fmla="*/ 121525 w 545519"/>
              <a:gd name="connsiteY95" fmla="*/ 179015 h 578007"/>
              <a:gd name="connsiteX96" fmla="*/ 102537 w 545519"/>
              <a:gd name="connsiteY96" fmla="*/ 174464 h 578007"/>
              <a:gd name="connsiteX97" fmla="*/ 97980 w 545519"/>
              <a:gd name="connsiteY97" fmla="*/ 172947 h 578007"/>
              <a:gd name="connsiteX98" fmla="*/ 85068 w 545519"/>
              <a:gd name="connsiteY98" fmla="*/ 169154 h 578007"/>
              <a:gd name="connsiteX99" fmla="*/ 80511 w 545519"/>
              <a:gd name="connsiteY99" fmla="*/ 167637 h 578007"/>
              <a:gd name="connsiteX100" fmla="*/ 65320 w 545519"/>
              <a:gd name="connsiteY100" fmla="*/ 161569 h 578007"/>
              <a:gd name="connsiteX101" fmla="*/ 63801 w 545519"/>
              <a:gd name="connsiteY101" fmla="*/ 160811 h 578007"/>
              <a:gd name="connsiteX102" fmla="*/ 51648 w 545519"/>
              <a:gd name="connsiteY102" fmla="*/ 155501 h 578007"/>
              <a:gd name="connsiteX103" fmla="*/ 47851 w 545519"/>
              <a:gd name="connsiteY103" fmla="*/ 153225 h 578007"/>
              <a:gd name="connsiteX104" fmla="*/ 38736 w 545519"/>
              <a:gd name="connsiteY104" fmla="*/ 147915 h 578007"/>
              <a:gd name="connsiteX105" fmla="*/ 36458 w 545519"/>
              <a:gd name="connsiteY105" fmla="*/ 146398 h 578007"/>
              <a:gd name="connsiteX106" fmla="*/ 26584 w 545519"/>
              <a:gd name="connsiteY106" fmla="*/ 139571 h 578007"/>
              <a:gd name="connsiteX107" fmla="*/ 24305 w 545519"/>
              <a:gd name="connsiteY107" fmla="*/ 138054 h 578007"/>
              <a:gd name="connsiteX108" fmla="*/ 20507 w 545519"/>
              <a:gd name="connsiteY108" fmla="*/ 134262 h 578007"/>
              <a:gd name="connsiteX109" fmla="*/ 252925 w 545519"/>
              <a:gd name="connsiteY109" fmla="*/ 20481 h 578007"/>
              <a:gd name="connsiteX110" fmla="*/ 20507 w 545519"/>
              <a:gd name="connsiteY110" fmla="*/ 96335 h 578007"/>
              <a:gd name="connsiteX111" fmla="*/ 252925 w 545519"/>
              <a:gd name="connsiteY111" fmla="*/ 172189 h 578007"/>
              <a:gd name="connsiteX112" fmla="*/ 486102 w 545519"/>
              <a:gd name="connsiteY112" fmla="*/ 96335 h 578007"/>
              <a:gd name="connsiteX113" fmla="*/ 252925 w 545519"/>
              <a:gd name="connsiteY113" fmla="*/ 20481 h 578007"/>
              <a:gd name="connsiteX114" fmla="*/ 252925 w 545519"/>
              <a:gd name="connsiteY114" fmla="*/ 0 h 578007"/>
              <a:gd name="connsiteX115" fmla="*/ 505090 w 545519"/>
              <a:gd name="connsiteY115" fmla="*/ 85715 h 578007"/>
              <a:gd name="connsiteX116" fmla="*/ 506609 w 545519"/>
              <a:gd name="connsiteY116" fmla="*/ 91025 h 578007"/>
              <a:gd name="connsiteX117" fmla="*/ 506609 w 545519"/>
              <a:gd name="connsiteY117" fmla="*/ 96335 h 578007"/>
              <a:gd name="connsiteX118" fmla="*/ 506609 w 545519"/>
              <a:gd name="connsiteY118" fmla="*/ 217701 h 578007"/>
              <a:gd name="connsiteX119" fmla="*/ 506609 w 545519"/>
              <a:gd name="connsiteY119" fmla="*/ 222252 h 578007"/>
              <a:gd name="connsiteX120" fmla="*/ 506609 w 545519"/>
              <a:gd name="connsiteY120" fmla="*/ 303416 h 578007"/>
              <a:gd name="connsiteX121" fmla="*/ 495976 w 545519"/>
              <a:gd name="connsiteY121" fmla="*/ 313277 h 578007"/>
              <a:gd name="connsiteX122" fmla="*/ 486102 w 545519"/>
              <a:gd name="connsiteY122" fmla="*/ 303416 h 578007"/>
              <a:gd name="connsiteX123" fmla="*/ 486102 w 545519"/>
              <a:gd name="connsiteY123" fmla="*/ 255628 h 578007"/>
              <a:gd name="connsiteX124" fmla="*/ 477747 w 545519"/>
              <a:gd name="connsiteY124" fmla="*/ 262455 h 578007"/>
              <a:gd name="connsiteX125" fmla="*/ 252925 w 545519"/>
              <a:gd name="connsiteY125" fmla="*/ 313277 h 578007"/>
              <a:gd name="connsiteX126" fmla="*/ 28103 w 545519"/>
              <a:gd name="connsiteY126" fmla="*/ 262455 h 578007"/>
              <a:gd name="connsiteX127" fmla="*/ 21267 w 545519"/>
              <a:gd name="connsiteY127" fmla="*/ 256386 h 578007"/>
              <a:gd name="connsiteX128" fmla="*/ 20507 w 545519"/>
              <a:gd name="connsiteY128" fmla="*/ 255628 h 578007"/>
              <a:gd name="connsiteX129" fmla="*/ 20507 w 545519"/>
              <a:gd name="connsiteY129" fmla="*/ 339067 h 578007"/>
              <a:gd name="connsiteX130" fmla="*/ 21267 w 545519"/>
              <a:gd name="connsiteY130" fmla="*/ 343618 h 578007"/>
              <a:gd name="connsiteX131" fmla="*/ 22027 w 545519"/>
              <a:gd name="connsiteY131" fmla="*/ 347411 h 578007"/>
              <a:gd name="connsiteX132" fmla="*/ 23546 w 545519"/>
              <a:gd name="connsiteY132" fmla="*/ 350445 h 578007"/>
              <a:gd name="connsiteX133" fmla="*/ 25824 w 545519"/>
              <a:gd name="connsiteY133" fmla="*/ 354238 h 578007"/>
              <a:gd name="connsiteX134" fmla="*/ 28103 w 545519"/>
              <a:gd name="connsiteY134" fmla="*/ 356514 h 578007"/>
              <a:gd name="connsiteX135" fmla="*/ 31900 w 545519"/>
              <a:gd name="connsiteY135" fmla="*/ 361065 h 578007"/>
              <a:gd name="connsiteX136" fmla="*/ 34939 w 545519"/>
              <a:gd name="connsiteY136" fmla="*/ 363340 h 578007"/>
              <a:gd name="connsiteX137" fmla="*/ 40255 w 545519"/>
              <a:gd name="connsiteY137" fmla="*/ 367892 h 578007"/>
              <a:gd name="connsiteX138" fmla="*/ 42534 w 545519"/>
              <a:gd name="connsiteY138" fmla="*/ 369409 h 578007"/>
              <a:gd name="connsiteX139" fmla="*/ 50129 w 545519"/>
              <a:gd name="connsiteY139" fmla="*/ 373960 h 578007"/>
              <a:gd name="connsiteX140" fmla="*/ 51648 w 545519"/>
              <a:gd name="connsiteY140" fmla="*/ 375477 h 578007"/>
              <a:gd name="connsiteX141" fmla="*/ 61522 w 545519"/>
              <a:gd name="connsiteY141" fmla="*/ 380028 h 578007"/>
              <a:gd name="connsiteX142" fmla="*/ 63041 w 545519"/>
              <a:gd name="connsiteY142" fmla="*/ 380787 h 578007"/>
              <a:gd name="connsiteX143" fmla="*/ 75194 w 545519"/>
              <a:gd name="connsiteY143" fmla="*/ 386097 h 578007"/>
              <a:gd name="connsiteX144" fmla="*/ 161781 w 545519"/>
              <a:gd name="connsiteY144" fmla="*/ 408094 h 578007"/>
              <a:gd name="connsiteX145" fmla="*/ 162540 w 545519"/>
              <a:gd name="connsiteY145" fmla="*/ 408094 h 578007"/>
              <a:gd name="connsiteX146" fmla="*/ 183048 w 545519"/>
              <a:gd name="connsiteY146" fmla="*/ 411128 h 578007"/>
              <a:gd name="connsiteX147" fmla="*/ 186845 w 545519"/>
              <a:gd name="connsiteY147" fmla="*/ 411128 h 578007"/>
              <a:gd name="connsiteX148" fmla="*/ 205074 w 545519"/>
              <a:gd name="connsiteY148" fmla="*/ 412645 h 578007"/>
              <a:gd name="connsiteX149" fmla="*/ 214189 w 545519"/>
              <a:gd name="connsiteY149" fmla="*/ 413404 h 578007"/>
              <a:gd name="connsiteX150" fmla="*/ 228620 w 545519"/>
              <a:gd name="connsiteY150" fmla="*/ 414163 h 578007"/>
              <a:gd name="connsiteX151" fmla="*/ 252925 w 545519"/>
              <a:gd name="connsiteY151" fmla="*/ 414921 h 578007"/>
              <a:gd name="connsiteX152" fmla="*/ 263558 w 545519"/>
              <a:gd name="connsiteY152" fmla="*/ 424782 h 578007"/>
              <a:gd name="connsiteX153" fmla="*/ 252925 w 545519"/>
              <a:gd name="connsiteY153" fmla="*/ 434643 h 578007"/>
              <a:gd name="connsiteX154" fmla="*/ 28103 w 545519"/>
              <a:gd name="connsiteY154" fmla="*/ 383821 h 578007"/>
              <a:gd name="connsiteX155" fmla="*/ 21267 w 545519"/>
              <a:gd name="connsiteY155" fmla="*/ 377753 h 578007"/>
              <a:gd name="connsiteX156" fmla="*/ 20507 w 545519"/>
              <a:gd name="connsiteY156" fmla="*/ 376994 h 578007"/>
              <a:gd name="connsiteX157" fmla="*/ 20507 w 545519"/>
              <a:gd name="connsiteY157" fmla="*/ 461950 h 578007"/>
              <a:gd name="connsiteX158" fmla="*/ 20507 w 545519"/>
              <a:gd name="connsiteY158" fmla="*/ 463468 h 578007"/>
              <a:gd name="connsiteX159" fmla="*/ 203555 w 545519"/>
              <a:gd name="connsiteY159" fmla="*/ 534012 h 578007"/>
              <a:gd name="connsiteX160" fmla="*/ 212670 w 545519"/>
              <a:gd name="connsiteY160" fmla="*/ 545390 h 578007"/>
              <a:gd name="connsiteX161" fmla="*/ 202796 w 545519"/>
              <a:gd name="connsiteY161" fmla="*/ 554492 h 578007"/>
              <a:gd name="connsiteX162" fmla="*/ 202036 w 545519"/>
              <a:gd name="connsiteY162" fmla="*/ 554492 h 578007"/>
              <a:gd name="connsiteX163" fmla="*/ 1519 w 545519"/>
              <a:gd name="connsiteY163" fmla="*/ 469536 h 578007"/>
              <a:gd name="connsiteX164" fmla="*/ 0 w 545519"/>
              <a:gd name="connsiteY164" fmla="*/ 464985 h 578007"/>
              <a:gd name="connsiteX165" fmla="*/ 0 w 545519"/>
              <a:gd name="connsiteY165" fmla="*/ 343618 h 578007"/>
              <a:gd name="connsiteX166" fmla="*/ 0 w 545519"/>
              <a:gd name="connsiteY166" fmla="*/ 339067 h 578007"/>
              <a:gd name="connsiteX167" fmla="*/ 0 w 545519"/>
              <a:gd name="connsiteY167" fmla="*/ 222252 h 578007"/>
              <a:gd name="connsiteX168" fmla="*/ 0 w 545519"/>
              <a:gd name="connsiteY168" fmla="*/ 217701 h 578007"/>
              <a:gd name="connsiteX169" fmla="*/ 0 w 545519"/>
              <a:gd name="connsiteY169" fmla="*/ 96335 h 578007"/>
              <a:gd name="connsiteX170" fmla="*/ 0 w 545519"/>
              <a:gd name="connsiteY170" fmla="*/ 91025 h 578007"/>
              <a:gd name="connsiteX171" fmla="*/ 1519 w 545519"/>
              <a:gd name="connsiteY171" fmla="*/ 85715 h 578007"/>
              <a:gd name="connsiteX172" fmla="*/ 252925 w 545519"/>
              <a:gd name="connsiteY172" fmla="*/ 0 h 578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545519" h="578007">
                <a:moveTo>
                  <a:pt x="401062" y="336045"/>
                </a:moveTo>
                <a:cubicBezTo>
                  <a:pt x="352437" y="336045"/>
                  <a:pt x="312169" y="375487"/>
                  <a:pt x="312169" y="424790"/>
                </a:cubicBezTo>
                <a:cubicBezTo>
                  <a:pt x="312169" y="473334"/>
                  <a:pt x="352437" y="513534"/>
                  <a:pt x="401062" y="513534"/>
                </a:cubicBezTo>
                <a:cubicBezTo>
                  <a:pt x="450447" y="513534"/>
                  <a:pt x="490715" y="473334"/>
                  <a:pt x="490715" y="424790"/>
                </a:cubicBezTo>
                <a:cubicBezTo>
                  <a:pt x="490715" y="375487"/>
                  <a:pt x="450447" y="336045"/>
                  <a:pt x="401062" y="336045"/>
                </a:cubicBezTo>
                <a:close/>
                <a:moveTo>
                  <a:pt x="401062" y="315565"/>
                </a:moveTo>
                <a:cubicBezTo>
                  <a:pt x="461844" y="315565"/>
                  <a:pt x="510469" y="364109"/>
                  <a:pt x="510469" y="424790"/>
                </a:cubicBezTo>
                <a:cubicBezTo>
                  <a:pt x="510469" y="452854"/>
                  <a:pt x="499832" y="478643"/>
                  <a:pt x="482358" y="497606"/>
                </a:cubicBezTo>
                <a:lnTo>
                  <a:pt x="542379" y="561320"/>
                </a:lnTo>
                <a:cubicBezTo>
                  <a:pt x="546938" y="565113"/>
                  <a:pt x="546178" y="571181"/>
                  <a:pt x="542379" y="575732"/>
                </a:cubicBezTo>
                <a:cubicBezTo>
                  <a:pt x="540100" y="577249"/>
                  <a:pt x="537821" y="578007"/>
                  <a:pt x="535542" y="578007"/>
                </a:cubicBezTo>
                <a:cubicBezTo>
                  <a:pt x="532502" y="578007"/>
                  <a:pt x="530223" y="577249"/>
                  <a:pt x="527944" y="574973"/>
                </a:cubicBezTo>
                <a:lnTo>
                  <a:pt x="467162" y="511259"/>
                </a:lnTo>
                <a:cubicBezTo>
                  <a:pt x="448928" y="525671"/>
                  <a:pt x="426135" y="534014"/>
                  <a:pt x="401062" y="534014"/>
                </a:cubicBezTo>
                <a:cubicBezTo>
                  <a:pt x="341040" y="534014"/>
                  <a:pt x="292415" y="484711"/>
                  <a:pt x="292415" y="424790"/>
                </a:cubicBezTo>
                <a:cubicBezTo>
                  <a:pt x="292415" y="364109"/>
                  <a:pt x="341040" y="315565"/>
                  <a:pt x="401062" y="315565"/>
                </a:cubicBezTo>
                <a:close/>
                <a:moveTo>
                  <a:pt x="20507" y="134262"/>
                </a:moveTo>
                <a:lnTo>
                  <a:pt x="20507" y="217701"/>
                </a:lnTo>
                <a:cubicBezTo>
                  <a:pt x="20507" y="219218"/>
                  <a:pt x="20507" y="220735"/>
                  <a:pt x="21267" y="222252"/>
                </a:cubicBezTo>
                <a:cubicBezTo>
                  <a:pt x="21267" y="223769"/>
                  <a:pt x="22027" y="224528"/>
                  <a:pt x="22027" y="226045"/>
                </a:cubicBezTo>
                <a:cubicBezTo>
                  <a:pt x="22786" y="226803"/>
                  <a:pt x="23546" y="228320"/>
                  <a:pt x="23546" y="229079"/>
                </a:cubicBezTo>
                <a:cubicBezTo>
                  <a:pt x="24305" y="230596"/>
                  <a:pt x="25065" y="231355"/>
                  <a:pt x="25824" y="232872"/>
                </a:cubicBezTo>
                <a:cubicBezTo>
                  <a:pt x="26584" y="233630"/>
                  <a:pt x="27343" y="234389"/>
                  <a:pt x="28103" y="235147"/>
                </a:cubicBezTo>
                <a:cubicBezTo>
                  <a:pt x="29622" y="236664"/>
                  <a:pt x="30381" y="238181"/>
                  <a:pt x="31900" y="239699"/>
                </a:cubicBezTo>
                <a:cubicBezTo>
                  <a:pt x="32660" y="240457"/>
                  <a:pt x="33420" y="241216"/>
                  <a:pt x="34939" y="241974"/>
                </a:cubicBezTo>
                <a:cubicBezTo>
                  <a:pt x="36458" y="243491"/>
                  <a:pt x="37977" y="245008"/>
                  <a:pt x="40255" y="246525"/>
                </a:cubicBezTo>
                <a:cubicBezTo>
                  <a:pt x="41015" y="246525"/>
                  <a:pt x="41774" y="247284"/>
                  <a:pt x="42534" y="248042"/>
                </a:cubicBezTo>
                <a:cubicBezTo>
                  <a:pt x="44813" y="249560"/>
                  <a:pt x="47091" y="251077"/>
                  <a:pt x="50129" y="252594"/>
                </a:cubicBezTo>
                <a:cubicBezTo>
                  <a:pt x="50889" y="253352"/>
                  <a:pt x="51648" y="253352"/>
                  <a:pt x="51648" y="254111"/>
                </a:cubicBezTo>
                <a:cubicBezTo>
                  <a:pt x="54686" y="255628"/>
                  <a:pt x="58484" y="257145"/>
                  <a:pt x="61522" y="258662"/>
                </a:cubicBezTo>
                <a:cubicBezTo>
                  <a:pt x="62282" y="259421"/>
                  <a:pt x="62282" y="259421"/>
                  <a:pt x="63041" y="259421"/>
                </a:cubicBezTo>
                <a:cubicBezTo>
                  <a:pt x="66839" y="261696"/>
                  <a:pt x="70637" y="263213"/>
                  <a:pt x="75194" y="264730"/>
                </a:cubicBezTo>
                <a:cubicBezTo>
                  <a:pt x="97980" y="273833"/>
                  <a:pt x="127602" y="282177"/>
                  <a:pt x="161781" y="286728"/>
                </a:cubicBezTo>
                <a:cubicBezTo>
                  <a:pt x="162540" y="286728"/>
                  <a:pt x="162540" y="286728"/>
                  <a:pt x="162540" y="286728"/>
                </a:cubicBezTo>
                <a:cubicBezTo>
                  <a:pt x="169376" y="288245"/>
                  <a:pt x="176212" y="289004"/>
                  <a:pt x="183048" y="289762"/>
                </a:cubicBezTo>
                <a:cubicBezTo>
                  <a:pt x="183807" y="289762"/>
                  <a:pt x="185326" y="289762"/>
                  <a:pt x="186845" y="289762"/>
                </a:cubicBezTo>
                <a:cubicBezTo>
                  <a:pt x="192922" y="290521"/>
                  <a:pt x="198998" y="291279"/>
                  <a:pt x="205074" y="291279"/>
                </a:cubicBezTo>
                <a:cubicBezTo>
                  <a:pt x="208112" y="292038"/>
                  <a:pt x="211150" y="292038"/>
                  <a:pt x="214189" y="292038"/>
                </a:cubicBezTo>
                <a:cubicBezTo>
                  <a:pt x="218746" y="292038"/>
                  <a:pt x="224063" y="292796"/>
                  <a:pt x="228620" y="292796"/>
                </a:cubicBezTo>
                <a:cubicBezTo>
                  <a:pt x="236975" y="292796"/>
                  <a:pt x="244570" y="293555"/>
                  <a:pt x="252925" y="293555"/>
                </a:cubicBezTo>
                <a:cubicBezTo>
                  <a:pt x="261280" y="293555"/>
                  <a:pt x="269635" y="292796"/>
                  <a:pt x="277989" y="292796"/>
                </a:cubicBezTo>
                <a:cubicBezTo>
                  <a:pt x="282547" y="292796"/>
                  <a:pt x="287863" y="292038"/>
                  <a:pt x="292421" y="292038"/>
                </a:cubicBezTo>
                <a:cubicBezTo>
                  <a:pt x="295459" y="292038"/>
                  <a:pt x="298497" y="292038"/>
                  <a:pt x="301535" y="291279"/>
                </a:cubicBezTo>
                <a:cubicBezTo>
                  <a:pt x="307611" y="291279"/>
                  <a:pt x="313688" y="290521"/>
                  <a:pt x="319764" y="289762"/>
                </a:cubicBezTo>
                <a:cubicBezTo>
                  <a:pt x="321283" y="289762"/>
                  <a:pt x="322042" y="289762"/>
                  <a:pt x="323561" y="289762"/>
                </a:cubicBezTo>
                <a:cubicBezTo>
                  <a:pt x="330397" y="289004"/>
                  <a:pt x="337233" y="288245"/>
                  <a:pt x="344069" y="286728"/>
                </a:cubicBezTo>
                <a:cubicBezTo>
                  <a:pt x="344069" y="286728"/>
                  <a:pt x="344069" y="286728"/>
                  <a:pt x="344828" y="286728"/>
                </a:cubicBezTo>
                <a:cubicBezTo>
                  <a:pt x="379007" y="282177"/>
                  <a:pt x="408629" y="273833"/>
                  <a:pt x="431415" y="264730"/>
                </a:cubicBezTo>
                <a:cubicBezTo>
                  <a:pt x="435972" y="263213"/>
                  <a:pt x="439770" y="261696"/>
                  <a:pt x="443568" y="259421"/>
                </a:cubicBezTo>
                <a:cubicBezTo>
                  <a:pt x="444327" y="259421"/>
                  <a:pt x="444327" y="259421"/>
                  <a:pt x="445087" y="258662"/>
                </a:cubicBezTo>
                <a:cubicBezTo>
                  <a:pt x="448125" y="257145"/>
                  <a:pt x="451923" y="255628"/>
                  <a:pt x="454201" y="254111"/>
                </a:cubicBezTo>
                <a:cubicBezTo>
                  <a:pt x="454961" y="253352"/>
                  <a:pt x="455720" y="253352"/>
                  <a:pt x="456480" y="252594"/>
                </a:cubicBezTo>
                <a:cubicBezTo>
                  <a:pt x="459518" y="251077"/>
                  <a:pt x="461797" y="249560"/>
                  <a:pt x="464075" y="248042"/>
                </a:cubicBezTo>
                <a:cubicBezTo>
                  <a:pt x="464835" y="247284"/>
                  <a:pt x="465594" y="246525"/>
                  <a:pt x="466354" y="246525"/>
                </a:cubicBezTo>
                <a:cubicBezTo>
                  <a:pt x="468632" y="245008"/>
                  <a:pt x="470151" y="243491"/>
                  <a:pt x="471671" y="241974"/>
                </a:cubicBezTo>
                <a:cubicBezTo>
                  <a:pt x="473190" y="241216"/>
                  <a:pt x="473949" y="240457"/>
                  <a:pt x="474709" y="239699"/>
                </a:cubicBezTo>
                <a:cubicBezTo>
                  <a:pt x="476228" y="238181"/>
                  <a:pt x="476987" y="236664"/>
                  <a:pt x="478506" y="235906"/>
                </a:cubicBezTo>
                <a:cubicBezTo>
                  <a:pt x="479266" y="234389"/>
                  <a:pt x="480025" y="233630"/>
                  <a:pt x="480785" y="232872"/>
                </a:cubicBezTo>
                <a:cubicBezTo>
                  <a:pt x="481544" y="231355"/>
                  <a:pt x="482304" y="230596"/>
                  <a:pt x="483064" y="229079"/>
                </a:cubicBezTo>
                <a:cubicBezTo>
                  <a:pt x="483064" y="228320"/>
                  <a:pt x="483823" y="226803"/>
                  <a:pt x="484583" y="226045"/>
                </a:cubicBezTo>
                <a:cubicBezTo>
                  <a:pt x="484583" y="224528"/>
                  <a:pt x="485342" y="223769"/>
                  <a:pt x="485342" y="222252"/>
                </a:cubicBezTo>
                <a:cubicBezTo>
                  <a:pt x="486102" y="220735"/>
                  <a:pt x="486102" y="219218"/>
                  <a:pt x="486102" y="217701"/>
                </a:cubicBezTo>
                <a:lnTo>
                  <a:pt x="486102" y="134262"/>
                </a:lnTo>
                <a:cubicBezTo>
                  <a:pt x="485342" y="135779"/>
                  <a:pt x="483823" y="136537"/>
                  <a:pt x="482304" y="138054"/>
                </a:cubicBezTo>
                <a:cubicBezTo>
                  <a:pt x="481544" y="138054"/>
                  <a:pt x="480785" y="138813"/>
                  <a:pt x="480025" y="139571"/>
                </a:cubicBezTo>
                <a:cubicBezTo>
                  <a:pt x="476987" y="141847"/>
                  <a:pt x="473949" y="144123"/>
                  <a:pt x="470151" y="146398"/>
                </a:cubicBezTo>
                <a:cubicBezTo>
                  <a:pt x="469392" y="147157"/>
                  <a:pt x="468632" y="147157"/>
                  <a:pt x="467873" y="147915"/>
                </a:cubicBezTo>
                <a:cubicBezTo>
                  <a:pt x="464835" y="150191"/>
                  <a:pt x="461797" y="151708"/>
                  <a:pt x="458758" y="153225"/>
                </a:cubicBezTo>
                <a:cubicBezTo>
                  <a:pt x="457239" y="153984"/>
                  <a:pt x="455720" y="154742"/>
                  <a:pt x="454961" y="155501"/>
                </a:cubicBezTo>
                <a:cubicBezTo>
                  <a:pt x="451163" y="157018"/>
                  <a:pt x="447365" y="159293"/>
                  <a:pt x="442808" y="160811"/>
                </a:cubicBezTo>
                <a:cubicBezTo>
                  <a:pt x="442808" y="160811"/>
                  <a:pt x="442049" y="161569"/>
                  <a:pt x="441289" y="161569"/>
                </a:cubicBezTo>
                <a:cubicBezTo>
                  <a:pt x="436732" y="163845"/>
                  <a:pt x="431415" y="165362"/>
                  <a:pt x="426099" y="167637"/>
                </a:cubicBezTo>
                <a:cubicBezTo>
                  <a:pt x="424579" y="168396"/>
                  <a:pt x="423060" y="168396"/>
                  <a:pt x="421541" y="169154"/>
                </a:cubicBezTo>
                <a:cubicBezTo>
                  <a:pt x="417744" y="170672"/>
                  <a:pt x="413186" y="171430"/>
                  <a:pt x="408629" y="172947"/>
                </a:cubicBezTo>
                <a:cubicBezTo>
                  <a:pt x="407110" y="173706"/>
                  <a:pt x="405591" y="173706"/>
                  <a:pt x="404072" y="174464"/>
                </a:cubicBezTo>
                <a:cubicBezTo>
                  <a:pt x="397996" y="175981"/>
                  <a:pt x="391919" y="177498"/>
                  <a:pt x="385084" y="179015"/>
                </a:cubicBezTo>
                <a:cubicBezTo>
                  <a:pt x="384324" y="179015"/>
                  <a:pt x="383565" y="179774"/>
                  <a:pt x="382805" y="179774"/>
                </a:cubicBezTo>
                <a:cubicBezTo>
                  <a:pt x="376729" y="181291"/>
                  <a:pt x="371412" y="182050"/>
                  <a:pt x="365336" y="182808"/>
                </a:cubicBezTo>
                <a:cubicBezTo>
                  <a:pt x="363057" y="183567"/>
                  <a:pt x="360779" y="183567"/>
                  <a:pt x="359260" y="184325"/>
                </a:cubicBezTo>
                <a:cubicBezTo>
                  <a:pt x="353183" y="185084"/>
                  <a:pt x="347107" y="185842"/>
                  <a:pt x="341031" y="186601"/>
                </a:cubicBezTo>
                <a:cubicBezTo>
                  <a:pt x="339512" y="187359"/>
                  <a:pt x="337993" y="187359"/>
                  <a:pt x="336474" y="187359"/>
                </a:cubicBezTo>
                <a:cubicBezTo>
                  <a:pt x="328878" y="188118"/>
                  <a:pt x="321283" y="188876"/>
                  <a:pt x="312928" y="189635"/>
                </a:cubicBezTo>
                <a:cubicBezTo>
                  <a:pt x="311409" y="189635"/>
                  <a:pt x="309130" y="190394"/>
                  <a:pt x="306852" y="190394"/>
                </a:cubicBezTo>
                <a:cubicBezTo>
                  <a:pt x="300775" y="190394"/>
                  <a:pt x="293940" y="191152"/>
                  <a:pt x="287863" y="191152"/>
                </a:cubicBezTo>
                <a:cubicBezTo>
                  <a:pt x="284825" y="191152"/>
                  <a:pt x="282547" y="191911"/>
                  <a:pt x="280268" y="191911"/>
                </a:cubicBezTo>
                <a:cubicBezTo>
                  <a:pt x="271154" y="191911"/>
                  <a:pt x="262799" y="191911"/>
                  <a:pt x="252925" y="191911"/>
                </a:cubicBezTo>
                <a:cubicBezTo>
                  <a:pt x="243810" y="191911"/>
                  <a:pt x="235456" y="191911"/>
                  <a:pt x="226341" y="191911"/>
                </a:cubicBezTo>
                <a:cubicBezTo>
                  <a:pt x="224063" y="191911"/>
                  <a:pt x="221784" y="191152"/>
                  <a:pt x="218746" y="191152"/>
                </a:cubicBezTo>
                <a:cubicBezTo>
                  <a:pt x="212670" y="191152"/>
                  <a:pt x="205834" y="190394"/>
                  <a:pt x="199757" y="190394"/>
                </a:cubicBezTo>
                <a:cubicBezTo>
                  <a:pt x="197479" y="190394"/>
                  <a:pt x="195200" y="189635"/>
                  <a:pt x="193681" y="189635"/>
                </a:cubicBezTo>
                <a:cubicBezTo>
                  <a:pt x="185326" y="188876"/>
                  <a:pt x="177731" y="188118"/>
                  <a:pt x="170136" y="187359"/>
                </a:cubicBezTo>
                <a:cubicBezTo>
                  <a:pt x="168617" y="187359"/>
                  <a:pt x="167097" y="187359"/>
                  <a:pt x="165578" y="186601"/>
                </a:cubicBezTo>
                <a:cubicBezTo>
                  <a:pt x="159502" y="185842"/>
                  <a:pt x="153426" y="185084"/>
                  <a:pt x="147350" y="184325"/>
                </a:cubicBezTo>
                <a:cubicBezTo>
                  <a:pt x="145831" y="183567"/>
                  <a:pt x="143552" y="183567"/>
                  <a:pt x="141273" y="182808"/>
                </a:cubicBezTo>
                <a:cubicBezTo>
                  <a:pt x="135197" y="182050"/>
                  <a:pt x="129880" y="181291"/>
                  <a:pt x="123804" y="179774"/>
                </a:cubicBezTo>
                <a:cubicBezTo>
                  <a:pt x="123045" y="179774"/>
                  <a:pt x="122285" y="179015"/>
                  <a:pt x="121525" y="179015"/>
                </a:cubicBezTo>
                <a:cubicBezTo>
                  <a:pt x="114690" y="177498"/>
                  <a:pt x="108613" y="175981"/>
                  <a:pt x="102537" y="174464"/>
                </a:cubicBezTo>
                <a:cubicBezTo>
                  <a:pt x="101018" y="173706"/>
                  <a:pt x="99499" y="173706"/>
                  <a:pt x="97980" y="172947"/>
                </a:cubicBezTo>
                <a:cubicBezTo>
                  <a:pt x="93423" y="171430"/>
                  <a:pt x="88866" y="170672"/>
                  <a:pt x="85068" y="169154"/>
                </a:cubicBezTo>
                <a:cubicBezTo>
                  <a:pt x="83549" y="168396"/>
                  <a:pt x="82030" y="168396"/>
                  <a:pt x="80511" y="167637"/>
                </a:cubicBezTo>
                <a:cubicBezTo>
                  <a:pt x="75194" y="165362"/>
                  <a:pt x="69877" y="163845"/>
                  <a:pt x="65320" y="161569"/>
                </a:cubicBezTo>
                <a:cubicBezTo>
                  <a:pt x="64560" y="161569"/>
                  <a:pt x="63801" y="160811"/>
                  <a:pt x="63801" y="160811"/>
                </a:cubicBezTo>
                <a:cubicBezTo>
                  <a:pt x="59244" y="159293"/>
                  <a:pt x="55446" y="157018"/>
                  <a:pt x="51648" y="155501"/>
                </a:cubicBezTo>
                <a:cubicBezTo>
                  <a:pt x="50889" y="154742"/>
                  <a:pt x="49370" y="153984"/>
                  <a:pt x="47851" y="153225"/>
                </a:cubicBezTo>
                <a:cubicBezTo>
                  <a:pt x="44813" y="151708"/>
                  <a:pt x="41774" y="150191"/>
                  <a:pt x="38736" y="147915"/>
                </a:cubicBezTo>
                <a:cubicBezTo>
                  <a:pt x="37977" y="147157"/>
                  <a:pt x="37217" y="147157"/>
                  <a:pt x="36458" y="146398"/>
                </a:cubicBezTo>
                <a:cubicBezTo>
                  <a:pt x="32660" y="144123"/>
                  <a:pt x="29622" y="141847"/>
                  <a:pt x="26584" y="139571"/>
                </a:cubicBezTo>
                <a:cubicBezTo>
                  <a:pt x="25824" y="138813"/>
                  <a:pt x="25065" y="138054"/>
                  <a:pt x="24305" y="138054"/>
                </a:cubicBezTo>
                <a:cubicBezTo>
                  <a:pt x="22786" y="136537"/>
                  <a:pt x="21267" y="135779"/>
                  <a:pt x="20507" y="134262"/>
                </a:cubicBezTo>
                <a:close/>
                <a:moveTo>
                  <a:pt x="252925" y="20481"/>
                </a:moveTo>
                <a:cubicBezTo>
                  <a:pt x="116209" y="20481"/>
                  <a:pt x="20507" y="59925"/>
                  <a:pt x="20507" y="96335"/>
                </a:cubicBezTo>
                <a:cubicBezTo>
                  <a:pt x="20507" y="131986"/>
                  <a:pt x="116209" y="172189"/>
                  <a:pt x="252925" y="172189"/>
                </a:cubicBezTo>
                <a:cubicBezTo>
                  <a:pt x="390400" y="172189"/>
                  <a:pt x="486102" y="131986"/>
                  <a:pt x="486102" y="96335"/>
                </a:cubicBezTo>
                <a:cubicBezTo>
                  <a:pt x="486102" y="59925"/>
                  <a:pt x="390400" y="20481"/>
                  <a:pt x="252925" y="20481"/>
                </a:cubicBezTo>
                <a:close/>
                <a:moveTo>
                  <a:pt x="252925" y="0"/>
                </a:moveTo>
                <a:cubicBezTo>
                  <a:pt x="405591" y="0"/>
                  <a:pt x="492937" y="42478"/>
                  <a:pt x="505090" y="85715"/>
                </a:cubicBezTo>
                <a:cubicBezTo>
                  <a:pt x="505850" y="87232"/>
                  <a:pt x="506609" y="89508"/>
                  <a:pt x="506609" y="91025"/>
                </a:cubicBezTo>
                <a:lnTo>
                  <a:pt x="506609" y="96335"/>
                </a:lnTo>
                <a:lnTo>
                  <a:pt x="506609" y="217701"/>
                </a:lnTo>
                <a:lnTo>
                  <a:pt x="506609" y="222252"/>
                </a:lnTo>
                <a:lnTo>
                  <a:pt x="506609" y="303416"/>
                </a:lnTo>
                <a:cubicBezTo>
                  <a:pt x="506609" y="308726"/>
                  <a:pt x="502052" y="313277"/>
                  <a:pt x="495976" y="313277"/>
                </a:cubicBezTo>
                <a:cubicBezTo>
                  <a:pt x="490659" y="313277"/>
                  <a:pt x="486102" y="308726"/>
                  <a:pt x="486102" y="303416"/>
                </a:cubicBezTo>
                <a:lnTo>
                  <a:pt x="486102" y="255628"/>
                </a:lnTo>
                <a:cubicBezTo>
                  <a:pt x="483823" y="257903"/>
                  <a:pt x="480785" y="260179"/>
                  <a:pt x="477747" y="262455"/>
                </a:cubicBezTo>
                <a:cubicBezTo>
                  <a:pt x="439770" y="291279"/>
                  <a:pt x="363057" y="313277"/>
                  <a:pt x="252925" y="313277"/>
                </a:cubicBezTo>
                <a:cubicBezTo>
                  <a:pt x="142792" y="313277"/>
                  <a:pt x="66080" y="291279"/>
                  <a:pt x="28103" y="262455"/>
                </a:cubicBezTo>
                <a:cubicBezTo>
                  <a:pt x="25824" y="260179"/>
                  <a:pt x="23546" y="258662"/>
                  <a:pt x="21267" y="256386"/>
                </a:cubicBezTo>
                <a:cubicBezTo>
                  <a:pt x="21267" y="256386"/>
                  <a:pt x="20507" y="256386"/>
                  <a:pt x="20507" y="255628"/>
                </a:cubicBezTo>
                <a:lnTo>
                  <a:pt x="20507" y="339067"/>
                </a:lnTo>
                <a:cubicBezTo>
                  <a:pt x="20507" y="340584"/>
                  <a:pt x="20507" y="342101"/>
                  <a:pt x="21267" y="343618"/>
                </a:cubicBezTo>
                <a:cubicBezTo>
                  <a:pt x="21267" y="345135"/>
                  <a:pt x="22027" y="345894"/>
                  <a:pt x="22027" y="347411"/>
                </a:cubicBezTo>
                <a:cubicBezTo>
                  <a:pt x="22786" y="348170"/>
                  <a:pt x="23546" y="349687"/>
                  <a:pt x="23546" y="350445"/>
                </a:cubicBezTo>
                <a:cubicBezTo>
                  <a:pt x="24305" y="351962"/>
                  <a:pt x="25065" y="352721"/>
                  <a:pt x="25824" y="354238"/>
                </a:cubicBezTo>
                <a:cubicBezTo>
                  <a:pt x="26584" y="354996"/>
                  <a:pt x="27343" y="355755"/>
                  <a:pt x="28103" y="356514"/>
                </a:cubicBezTo>
                <a:cubicBezTo>
                  <a:pt x="29622" y="358031"/>
                  <a:pt x="30381" y="359548"/>
                  <a:pt x="31900" y="361065"/>
                </a:cubicBezTo>
                <a:cubicBezTo>
                  <a:pt x="32660" y="361823"/>
                  <a:pt x="33420" y="362582"/>
                  <a:pt x="34939" y="363340"/>
                </a:cubicBezTo>
                <a:cubicBezTo>
                  <a:pt x="36458" y="364857"/>
                  <a:pt x="37977" y="366375"/>
                  <a:pt x="40255" y="367892"/>
                </a:cubicBezTo>
                <a:cubicBezTo>
                  <a:pt x="41015" y="367892"/>
                  <a:pt x="41774" y="368650"/>
                  <a:pt x="42534" y="369409"/>
                </a:cubicBezTo>
                <a:cubicBezTo>
                  <a:pt x="44813" y="370926"/>
                  <a:pt x="47091" y="372443"/>
                  <a:pt x="50129" y="373960"/>
                </a:cubicBezTo>
                <a:cubicBezTo>
                  <a:pt x="50889" y="374718"/>
                  <a:pt x="51648" y="374718"/>
                  <a:pt x="51648" y="375477"/>
                </a:cubicBezTo>
                <a:cubicBezTo>
                  <a:pt x="54686" y="376994"/>
                  <a:pt x="58484" y="378511"/>
                  <a:pt x="61522" y="380028"/>
                </a:cubicBezTo>
                <a:cubicBezTo>
                  <a:pt x="62282" y="380787"/>
                  <a:pt x="62282" y="380787"/>
                  <a:pt x="63041" y="380787"/>
                </a:cubicBezTo>
                <a:cubicBezTo>
                  <a:pt x="66839" y="383062"/>
                  <a:pt x="70637" y="384580"/>
                  <a:pt x="75194" y="386097"/>
                </a:cubicBezTo>
                <a:cubicBezTo>
                  <a:pt x="97980" y="395199"/>
                  <a:pt x="127602" y="403543"/>
                  <a:pt x="161781" y="408094"/>
                </a:cubicBezTo>
                <a:cubicBezTo>
                  <a:pt x="162540" y="408094"/>
                  <a:pt x="162540" y="408094"/>
                  <a:pt x="162540" y="408094"/>
                </a:cubicBezTo>
                <a:cubicBezTo>
                  <a:pt x="169376" y="409611"/>
                  <a:pt x="176212" y="410370"/>
                  <a:pt x="183048" y="411128"/>
                </a:cubicBezTo>
                <a:cubicBezTo>
                  <a:pt x="183807" y="411128"/>
                  <a:pt x="185326" y="411128"/>
                  <a:pt x="186845" y="411128"/>
                </a:cubicBezTo>
                <a:cubicBezTo>
                  <a:pt x="192922" y="411887"/>
                  <a:pt x="198998" y="412645"/>
                  <a:pt x="205074" y="412645"/>
                </a:cubicBezTo>
                <a:cubicBezTo>
                  <a:pt x="208112" y="413404"/>
                  <a:pt x="211150" y="413404"/>
                  <a:pt x="214189" y="413404"/>
                </a:cubicBezTo>
                <a:cubicBezTo>
                  <a:pt x="218746" y="413404"/>
                  <a:pt x="224063" y="414163"/>
                  <a:pt x="228620" y="414163"/>
                </a:cubicBezTo>
                <a:cubicBezTo>
                  <a:pt x="236975" y="414163"/>
                  <a:pt x="244570" y="414921"/>
                  <a:pt x="252925" y="414921"/>
                </a:cubicBezTo>
                <a:cubicBezTo>
                  <a:pt x="259001" y="414921"/>
                  <a:pt x="263558" y="419472"/>
                  <a:pt x="263558" y="424782"/>
                </a:cubicBezTo>
                <a:cubicBezTo>
                  <a:pt x="263558" y="430092"/>
                  <a:pt x="259001" y="434643"/>
                  <a:pt x="252925" y="434643"/>
                </a:cubicBezTo>
                <a:cubicBezTo>
                  <a:pt x="142792" y="434643"/>
                  <a:pt x="66080" y="412645"/>
                  <a:pt x="28103" y="383821"/>
                </a:cubicBezTo>
                <a:cubicBezTo>
                  <a:pt x="25824" y="381545"/>
                  <a:pt x="23546" y="380028"/>
                  <a:pt x="21267" y="377753"/>
                </a:cubicBezTo>
                <a:cubicBezTo>
                  <a:pt x="21267" y="377753"/>
                  <a:pt x="20507" y="377753"/>
                  <a:pt x="20507" y="376994"/>
                </a:cubicBezTo>
                <a:lnTo>
                  <a:pt x="20507" y="461950"/>
                </a:lnTo>
                <a:cubicBezTo>
                  <a:pt x="20507" y="462709"/>
                  <a:pt x="20507" y="463468"/>
                  <a:pt x="20507" y="463468"/>
                </a:cubicBezTo>
                <a:cubicBezTo>
                  <a:pt x="25065" y="491533"/>
                  <a:pt x="91144" y="525668"/>
                  <a:pt x="203555" y="534012"/>
                </a:cubicBezTo>
                <a:cubicBezTo>
                  <a:pt x="208872" y="534770"/>
                  <a:pt x="213429" y="539321"/>
                  <a:pt x="212670" y="545390"/>
                </a:cubicBezTo>
                <a:cubicBezTo>
                  <a:pt x="212670" y="550700"/>
                  <a:pt x="208112" y="554492"/>
                  <a:pt x="202796" y="554492"/>
                </a:cubicBezTo>
                <a:cubicBezTo>
                  <a:pt x="202036" y="554492"/>
                  <a:pt x="202036" y="554492"/>
                  <a:pt x="202036" y="554492"/>
                </a:cubicBezTo>
                <a:cubicBezTo>
                  <a:pt x="109373" y="547665"/>
                  <a:pt x="12912" y="518841"/>
                  <a:pt x="1519" y="469536"/>
                </a:cubicBezTo>
                <a:cubicBezTo>
                  <a:pt x="760" y="468777"/>
                  <a:pt x="0" y="466502"/>
                  <a:pt x="0" y="464985"/>
                </a:cubicBezTo>
                <a:lnTo>
                  <a:pt x="0" y="343618"/>
                </a:lnTo>
                <a:lnTo>
                  <a:pt x="0" y="339067"/>
                </a:lnTo>
                <a:lnTo>
                  <a:pt x="0" y="222252"/>
                </a:lnTo>
                <a:lnTo>
                  <a:pt x="0" y="217701"/>
                </a:lnTo>
                <a:lnTo>
                  <a:pt x="0" y="96335"/>
                </a:lnTo>
                <a:lnTo>
                  <a:pt x="0" y="91025"/>
                </a:lnTo>
                <a:cubicBezTo>
                  <a:pt x="0" y="89508"/>
                  <a:pt x="760" y="87232"/>
                  <a:pt x="1519" y="85715"/>
                </a:cubicBezTo>
                <a:cubicBezTo>
                  <a:pt x="13672" y="42478"/>
                  <a:pt x="100259" y="0"/>
                  <a:pt x="252925" y="0"/>
                </a:cubicBezTo>
                <a:close/>
              </a:path>
            </a:pathLst>
          </a:custGeom>
          <a:solidFill>
            <a:srgbClr val="FFFFFF">
              <a:lumMod val="75000"/>
            </a:srgbClr>
          </a:solidFill>
          <a:ln>
            <a:noFill/>
          </a:ln>
        </p:spPr>
        <p:txBody>
          <a:bodyPr/>
          <a:lstStyle/>
          <a:p>
            <a:endParaRPr lang="zh-CN" altLang="en-US" sz="12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矩形 50"/>
          <p:cNvSpPr/>
          <p:nvPr/>
        </p:nvSpPr>
        <p:spPr>
          <a:xfrm>
            <a:off x="2699313" y="2155399"/>
            <a:ext cx="492444" cy="276999"/>
          </a:xfrm>
          <a:prstGeom prst="rect">
            <a:avLst/>
          </a:prstGeom>
        </p:spPr>
        <p:txBody>
          <a:bodyPr wrap="non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视频</a:t>
            </a:r>
          </a:p>
        </p:txBody>
      </p:sp>
      <p:sp>
        <p:nvSpPr>
          <p:cNvPr id="54" name="椭圆 53"/>
          <p:cNvSpPr/>
          <p:nvPr/>
        </p:nvSpPr>
        <p:spPr>
          <a:xfrm>
            <a:off x="2724201" y="1695966"/>
            <a:ext cx="472688" cy="472688"/>
          </a:xfrm>
          <a:prstGeom prst="ellipse">
            <a:avLst/>
          </a:prstGeom>
          <a:noFill/>
          <a:ln w="12700" cap="flat" cmpd="sng" algn="ctr">
            <a:solidFill>
              <a:srgbClr val="9B9B9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 name="video-clip_157366"/>
          <p:cNvSpPr>
            <a:spLocks noChangeAspect="1"/>
          </p:cNvSpPr>
          <p:nvPr/>
        </p:nvSpPr>
        <p:spPr bwMode="auto">
          <a:xfrm>
            <a:off x="2805374" y="1787550"/>
            <a:ext cx="324408" cy="303436"/>
          </a:xfrm>
          <a:custGeom>
            <a:avLst/>
            <a:gdLst>
              <a:gd name="connsiteX0" fmla="*/ 470937 w 580346"/>
              <a:gd name="connsiteY0" fmla="*/ 425441 h 542827"/>
              <a:gd name="connsiteX1" fmla="*/ 470937 w 580346"/>
              <a:gd name="connsiteY1" fmla="*/ 524507 h 542827"/>
              <a:gd name="connsiteX2" fmla="*/ 517827 w 580346"/>
              <a:gd name="connsiteY2" fmla="*/ 524507 h 542827"/>
              <a:gd name="connsiteX3" fmla="*/ 561318 w 580346"/>
              <a:gd name="connsiteY3" fmla="*/ 479723 h 542827"/>
              <a:gd name="connsiteX4" fmla="*/ 561318 w 580346"/>
              <a:gd name="connsiteY4" fmla="*/ 425441 h 542827"/>
              <a:gd name="connsiteX5" fmla="*/ 18348 w 580346"/>
              <a:gd name="connsiteY5" fmla="*/ 425441 h 542827"/>
              <a:gd name="connsiteX6" fmla="*/ 18348 w 580346"/>
              <a:gd name="connsiteY6" fmla="*/ 479723 h 542827"/>
              <a:gd name="connsiteX7" fmla="*/ 61840 w 580346"/>
              <a:gd name="connsiteY7" fmla="*/ 524507 h 542827"/>
              <a:gd name="connsiteX8" fmla="*/ 108730 w 580346"/>
              <a:gd name="connsiteY8" fmla="*/ 524507 h 542827"/>
              <a:gd name="connsiteX9" fmla="*/ 108730 w 580346"/>
              <a:gd name="connsiteY9" fmla="*/ 425441 h 542827"/>
              <a:gd name="connsiteX10" fmla="*/ 470937 w 580346"/>
              <a:gd name="connsiteY10" fmla="*/ 325696 h 542827"/>
              <a:gd name="connsiteX11" fmla="*/ 470937 w 580346"/>
              <a:gd name="connsiteY11" fmla="*/ 406442 h 542827"/>
              <a:gd name="connsiteX12" fmla="*/ 561318 w 580346"/>
              <a:gd name="connsiteY12" fmla="*/ 406442 h 542827"/>
              <a:gd name="connsiteX13" fmla="*/ 561318 w 580346"/>
              <a:gd name="connsiteY13" fmla="*/ 325696 h 542827"/>
              <a:gd name="connsiteX14" fmla="*/ 18348 w 580346"/>
              <a:gd name="connsiteY14" fmla="*/ 325696 h 542827"/>
              <a:gd name="connsiteX15" fmla="*/ 18348 w 580346"/>
              <a:gd name="connsiteY15" fmla="*/ 406442 h 542827"/>
              <a:gd name="connsiteX16" fmla="*/ 108730 w 580346"/>
              <a:gd name="connsiteY16" fmla="*/ 406442 h 542827"/>
              <a:gd name="connsiteX17" fmla="*/ 108730 w 580346"/>
              <a:gd name="connsiteY17" fmla="*/ 325696 h 542827"/>
              <a:gd name="connsiteX18" fmla="*/ 470937 w 580346"/>
              <a:gd name="connsiteY18" fmla="*/ 225952 h 542827"/>
              <a:gd name="connsiteX19" fmla="*/ 470937 w 580346"/>
              <a:gd name="connsiteY19" fmla="*/ 307376 h 542827"/>
              <a:gd name="connsiteX20" fmla="*/ 561318 w 580346"/>
              <a:gd name="connsiteY20" fmla="*/ 307376 h 542827"/>
              <a:gd name="connsiteX21" fmla="*/ 561318 w 580346"/>
              <a:gd name="connsiteY21" fmla="*/ 225952 h 542827"/>
              <a:gd name="connsiteX22" fmla="*/ 18348 w 580346"/>
              <a:gd name="connsiteY22" fmla="*/ 225952 h 542827"/>
              <a:gd name="connsiteX23" fmla="*/ 18348 w 580346"/>
              <a:gd name="connsiteY23" fmla="*/ 307376 h 542827"/>
              <a:gd name="connsiteX24" fmla="*/ 108730 w 580346"/>
              <a:gd name="connsiteY24" fmla="*/ 307376 h 542827"/>
              <a:gd name="connsiteX25" fmla="*/ 108730 w 580346"/>
              <a:gd name="connsiteY25" fmla="*/ 225952 h 542827"/>
              <a:gd name="connsiteX26" fmla="*/ 244636 w 580346"/>
              <a:gd name="connsiteY26" fmla="*/ 213088 h 542827"/>
              <a:gd name="connsiteX27" fmla="*/ 244636 w 580346"/>
              <a:gd name="connsiteY27" fmla="*/ 329109 h 542827"/>
              <a:gd name="connsiteX28" fmla="*/ 360831 w 580346"/>
              <a:gd name="connsiteY28" fmla="*/ 271438 h 542827"/>
              <a:gd name="connsiteX29" fmla="*/ 239200 w 580346"/>
              <a:gd name="connsiteY29" fmla="*/ 190698 h 542827"/>
              <a:gd name="connsiteX30" fmla="*/ 384614 w 580346"/>
              <a:gd name="connsiteY30" fmla="*/ 263296 h 542827"/>
              <a:gd name="connsiteX31" fmla="*/ 389370 w 580346"/>
              <a:gd name="connsiteY31" fmla="*/ 271438 h 542827"/>
              <a:gd name="connsiteX32" fmla="*/ 384614 w 580346"/>
              <a:gd name="connsiteY32" fmla="*/ 278901 h 542827"/>
              <a:gd name="connsiteX33" fmla="*/ 239200 w 580346"/>
              <a:gd name="connsiteY33" fmla="*/ 351500 h 542827"/>
              <a:gd name="connsiteX34" fmla="*/ 235803 w 580346"/>
              <a:gd name="connsiteY34" fmla="*/ 352178 h 542827"/>
              <a:gd name="connsiteX35" fmla="*/ 231046 w 580346"/>
              <a:gd name="connsiteY35" fmla="*/ 350821 h 542827"/>
              <a:gd name="connsiteX36" fmla="*/ 226969 w 580346"/>
              <a:gd name="connsiteY36" fmla="*/ 343358 h 542827"/>
              <a:gd name="connsiteX37" fmla="*/ 226969 w 580346"/>
              <a:gd name="connsiteY37" fmla="*/ 198840 h 542827"/>
              <a:gd name="connsiteX38" fmla="*/ 231046 w 580346"/>
              <a:gd name="connsiteY38" fmla="*/ 191376 h 542827"/>
              <a:gd name="connsiteX39" fmla="*/ 239200 w 580346"/>
              <a:gd name="connsiteY39" fmla="*/ 190698 h 542827"/>
              <a:gd name="connsiteX40" fmla="*/ 470937 w 580346"/>
              <a:gd name="connsiteY40" fmla="*/ 126886 h 542827"/>
              <a:gd name="connsiteX41" fmla="*/ 470937 w 580346"/>
              <a:gd name="connsiteY41" fmla="*/ 207631 h 542827"/>
              <a:gd name="connsiteX42" fmla="*/ 561318 w 580346"/>
              <a:gd name="connsiteY42" fmla="*/ 207631 h 542827"/>
              <a:gd name="connsiteX43" fmla="*/ 561318 w 580346"/>
              <a:gd name="connsiteY43" fmla="*/ 126886 h 542827"/>
              <a:gd name="connsiteX44" fmla="*/ 18348 w 580346"/>
              <a:gd name="connsiteY44" fmla="*/ 126886 h 542827"/>
              <a:gd name="connsiteX45" fmla="*/ 18348 w 580346"/>
              <a:gd name="connsiteY45" fmla="*/ 207631 h 542827"/>
              <a:gd name="connsiteX46" fmla="*/ 108730 w 580346"/>
              <a:gd name="connsiteY46" fmla="*/ 207631 h 542827"/>
              <a:gd name="connsiteX47" fmla="*/ 108730 w 580346"/>
              <a:gd name="connsiteY47" fmla="*/ 126886 h 542827"/>
              <a:gd name="connsiteX48" fmla="*/ 470937 w 580346"/>
              <a:gd name="connsiteY48" fmla="*/ 17642 h 542827"/>
              <a:gd name="connsiteX49" fmla="*/ 470937 w 580346"/>
              <a:gd name="connsiteY49" fmla="*/ 107887 h 542827"/>
              <a:gd name="connsiteX50" fmla="*/ 561318 w 580346"/>
              <a:gd name="connsiteY50" fmla="*/ 107887 h 542827"/>
              <a:gd name="connsiteX51" fmla="*/ 561318 w 580346"/>
              <a:gd name="connsiteY51" fmla="*/ 62425 h 542827"/>
              <a:gd name="connsiteX52" fmla="*/ 517827 w 580346"/>
              <a:gd name="connsiteY52" fmla="*/ 17642 h 542827"/>
              <a:gd name="connsiteX53" fmla="*/ 127078 w 580346"/>
              <a:gd name="connsiteY53" fmla="*/ 17642 h 542827"/>
              <a:gd name="connsiteX54" fmla="*/ 127078 w 580346"/>
              <a:gd name="connsiteY54" fmla="*/ 116708 h 542827"/>
              <a:gd name="connsiteX55" fmla="*/ 127078 w 580346"/>
              <a:gd name="connsiteY55" fmla="*/ 117386 h 542827"/>
              <a:gd name="connsiteX56" fmla="*/ 127078 w 580346"/>
              <a:gd name="connsiteY56" fmla="*/ 118065 h 542827"/>
              <a:gd name="connsiteX57" fmla="*/ 127078 w 580346"/>
              <a:gd name="connsiteY57" fmla="*/ 216452 h 542827"/>
              <a:gd name="connsiteX58" fmla="*/ 127078 w 580346"/>
              <a:gd name="connsiteY58" fmla="*/ 217131 h 542827"/>
              <a:gd name="connsiteX59" fmla="*/ 127078 w 580346"/>
              <a:gd name="connsiteY59" fmla="*/ 217809 h 542827"/>
              <a:gd name="connsiteX60" fmla="*/ 127078 w 580346"/>
              <a:gd name="connsiteY60" fmla="*/ 315518 h 542827"/>
              <a:gd name="connsiteX61" fmla="*/ 127078 w 580346"/>
              <a:gd name="connsiteY61" fmla="*/ 316197 h 542827"/>
              <a:gd name="connsiteX62" fmla="*/ 127078 w 580346"/>
              <a:gd name="connsiteY62" fmla="*/ 316875 h 542827"/>
              <a:gd name="connsiteX63" fmla="*/ 127078 w 580346"/>
              <a:gd name="connsiteY63" fmla="*/ 415263 h 542827"/>
              <a:gd name="connsiteX64" fmla="*/ 127078 w 580346"/>
              <a:gd name="connsiteY64" fmla="*/ 415941 h 542827"/>
              <a:gd name="connsiteX65" fmla="*/ 127078 w 580346"/>
              <a:gd name="connsiteY65" fmla="*/ 416620 h 542827"/>
              <a:gd name="connsiteX66" fmla="*/ 127078 w 580346"/>
              <a:gd name="connsiteY66" fmla="*/ 524507 h 542827"/>
              <a:gd name="connsiteX67" fmla="*/ 452589 w 580346"/>
              <a:gd name="connsiteY67" fmla="*/ 524507 h 542827"/>
              <a:gd name="connsiteX68" fmla="*/ 452589 w 580346"/>
              <a:gd name="connsiteY68" fmla="*/ 416620 h 542827"/>
              <a:gd name="connsiteX69" fmla="*/ 452589 w 580346"/>
              <a:gd name="connsiteY69" fmla="*/ 415941 h 542827"/>
              <a:gd name="connsiteX70" fmla="*/ 452589 w 580346"/>
              <a:gd name="connsiteY70" fmla="*/ 415263 h 542827"/>
              <a:gd name="connsiteX71" fmla="*/ 452589 w 580346"/>
              <a:gd name="connsiteY71" fmla="*/ 316875 h 542827"/>
              <a:gd name="connsiteX72" fmla="*/ 452589 w 580346"/>
              <a:gd name="connsiteY72" fmla="*/ 316197 h 542827"/>
              <a:gd name="connsiteX73" fmla="*/ 452589 w 580346"/>
              <a:gd name="connsiteY73" fmla="*/ 315518 h 542827"/>
              <a:gd name="connsiteX74" fmla="*/ 452589 w 580346"/>
              <a:gd name="connsiteY74" fmla="*/ 217809 h 542827"/>
              <a:gd name="connsiteX75" fmla="*/ 452589 w 580346"/>
              <a:gd name="connsiteY75" fmla="*/ 217131 h 542827"/>
              <a:gd name="connsiteX76" fmla="*/ 452589 w 580346"/>
              <a:gd name="connsiteY76" fmla="*/ 216452 h 542827"/>
              <a:gd name="connsiteX77" fmla="*/ 452589 w 580346"/>
              <a:gd name="connsiteY77" fmla="*/ 118065 h 542827"/>
              <a:gd name="connsiteX78" fmla="*/ 452589 w 580346"/>
              <a:gd name="connsiteY78" fmla="*/ 117386 h 542827"/>
              <a:gd name="connsiteX79" fmla="*/ 452589 w 580346"/>
              <a:gd name="connsiteY79" fmla="*/ 116708 h 542827"/>
              <a:gd name="connsiteX80" fmla="*/ 452589 w 580346"/>
              <a:gd name="connsiteY80" fmla="*/ 17642 h 542827"/>
              <a:gd name="connsiteX81" fmla="*/ 61840 w 580346"/>
              <a:gd name="connsiteY81" fmla="*/ 17642 h 542827"/>
              <a:gd name="connsiteX82" fmla="*/ 18348 w 580346"/>
              <a:gd name="connsiteY82" fmla="*/ 62425 h 542827"/>
              <a:gd name="connsiteX83" fmla="*/ 18348 w 580346"/>
              <a:gd name="connsiteY83" fmla="*/ 107887 h 542827"/>
              <a:gd name="connsiteX84" fmla="*/ 108730 w 580346"/>
              <a:gd name="connsiteY84" fmla="*/ 107887 h 542827"/>
              <a:gd name="connsiteX85" fmla="*/ 108730 w 580346"/>
              <a:gd name="connsiteY85" fmla="*/ 17642 h 542827"/>
              <a:gd name="connsiteX86" fmla="*/ 61840 w 580346"/>
              <a:gd name="connsiteY86" fmla="*/ 0 h 542827"/>
              <a:gd name="connsiteX87" fmla="*/ 517827 w 580346"/>
              <a:gd name="connsiteY87" fmla="*/ 0 h 542827"/>
              <a:gd name="connsiteX88" fmla="*/ 579667 w 580346"/>
              <a:gd name="connsiteY88" fmla="*/ 62425 h 542827"/>
              <a:gd name="connsiteX89" fmla="*/ 579667 w 580346"/>
              <a:gd name="connsiteY89" fmla="*/ 216452 h 542827"/>
              <a:gd name="connsiteX90" fmla="*/ 580346 w 580346"/>
              <a:gd name="connsiteY90" fmla="*/ 217131 h 542827"/>
              <a:gd name="connsiteX91" fmla="*/ 579667 w 580346"/>
              <a:gd name="connsiteY91" fmla="*/ 217809 h 542827"/>
              <a:gd name="connsiteX92" fmla="*/ 579667 w 580346"/>
              <a:gd name="connsiteY92" fmla="*/ 479723 h 542827"/>
              <a:gd name="connsiteX93" fmla="*/ 517827 w 580346"/>
              <a:gd name="connsiteY93" fmla="*/ 542827 h 542827"/>
              <a:gd name="connsiteX94" fmla="*/ 61840 w 580346"/>
              <a:gd name="connsiteY94" fmla="*/ 542827 h 542827"/>
              <a:gd name="connsiteX95" fmla="*/ 0 w 580346"/>
              <a:gd name="connsiteY95" fmla="*/ 479723 h 542827"/>
              <a:gd name="connsiteX96" fmla="*/ 0 w 580346"/>
              <a:gd name="connsiteY96" fmla="*/ 62425 h 542827"/>
              <a:gd name="connsiteX97" fmla="*/ 61840 w 580346"/>
              <a:gd name="connsiteY97" fmla="*/ 0 h 54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80346" h="542827">
                <a:moveTo>
                  <a:pt x="470937" y="425441"/>
                </a:moveTo>
                <a:lnTo>
                  <a:pt x="470937" y="524507"/>
                </a:lnTo>
                <a:lnTo>
                  <a:pt x="517827" y="524507"/>
                </a:lnTo>
                <a:cubicBezTo>
                  <a:pt x="542291" y="524507"/>
                  <a:pt x="561318" y="504829"/>
                  <a:pt x="561318" y="479723"/>
                </a:cubicBezTo>
                <a:lnTo>
                  <a:pt x="561318" y="425441"/>
                </a:lnTo>
                <a:close/>
                <a:moveTo>
                  <a:pt x="18348" y="425441"/>
                </a:moveTo>
                <a:lnTo>
                  <a:pt x="18348" y="479723"/>
                </a:lnTo>
                <a:cubicBezTo>
                  <a:pt x="18348" y="504829"/>
                  <a:pt x="37376" y="524507"/>
                  <a:pt x="61840" y="524507"/>
                </a:cubicBezTo>
                <a:lnTo>
                  <a:pt x="108730" y="524507"/>
                </a:lnTo>
                <a:lnTo>
                  <a:pt x="108730" y="425441"/>
                </a:lnTo>
                <a:close/>
                <a:moveTo>
                  <a:pt x="470937" y="325696"/>
                </a:moveTo>
                <a:lnTo>
                  <a:pt x="470937" y="406442"/>
                </a:lnTo>
                <a:lnTo>
                  <a:pt x="561318" y="406442"/>
                </a:lnTo>
                <a:lnTo>
                  <a:pt x="561318" y="325696"/>
                </a:lnTo>
                <a:close/>
                <a:moveTo>
                  <a:pt x="18348" y="325696"/>
                </a:moveTo>
                <a:lnTo>
                  <a:pt x="18348" y="406442"/>
                </a:lnTo>
                <a:lnTo>
                  <a:pt x="108730" y="406442"/>
                </a:lnTo>
                <a:lnTo>
                  <a:pt x="108730" y="325696"/>
                </a:lnTo>
                <a:close/>
                <a:moveTo>
                  <a:pt x="470937" y="225952"/>
                </a:moveTo>
                <a:lnTo>
                  <a:pt x="470937" y="307376"/>
                </a:lnTo>
                <a:lnTo>
                  <a:pt x="561318" y="307376"/>
                </a:lnTo>
                <a:lnTo>
                  <a:pt x="561318" y="225952"/>
                </a:lnTo>
                <a:close/>
                <a:moveTo>
                  <a:pt x="18348" y="225952"/>
                </a:moveTo>
                <a:lnTo>
                  <a:pt x="18348" y="307376"/>
                </a:lnTo>
                <a:lnTo>
                  <a:pt x="108730" y="307376"/>
                </a:lnTo>
                <a:lnTo>
                  <a:pt x="108730" y="225952"/>
                </a:lnTo>
                <a:close/>
                <a:moveTo>
                  <a:pt x="244636" y="213088"/>
                </a:moveTo>
                <a:lnTo>
                  <a:pt x="244636" y="329109"/>
                </a:lnTo>
                <a:lnTo>
                  <a:pt x="360831" y="271438"/>
                </a:lnTo>
                <a:close/>
                <a:moveTo>
                  <a:pt x="239200" y="190698"/>
                </a:moveTo>
                <a:lnTo>
                  <a:pt x="384614" y="263296"/>
                </a:lnTo>
                <a:cubicBezTo>
                  <a:pt x="387332" y="264653"/>
                  <a:pt x="389370" y="268046"/>
                  <a:pt x="389370" y="271438"/>
                </a:cubicBezTo>
                <a:cubicBezTo>
                  <a:pt x="389370" y="274830"/>
                  <a:pt x="387332" y="277544"/>
                  <a:pt x="384614" y="278901"/>
                </a:cubicBezTo>
                <a:lnTo>
                  <a:pt x="239200" y="351500"/>
                </a:lnTo>
                <a:cubicBezTo>
                  <a:pt x="238521" y="352178"/>
                  <a:pt x="237162" y="352178"/>
                  <a:pt x="235803" y="352178"/>
                </a:cubicBezTo>
                <a:cubicBezTo>
                  <a:pt x="233764" y="352178"/>
                  <a:pt x="232405" y="352178"/>
                  <a:pt x="231046" y="350821"/>
                </a:cubicBezTo>
                <a:cubicBezTo>
                  <a:pt x="228328" y="349464"/>
                  <a:pt x="226969" y="346750"/>
                  <a:pt x="226969" y="343358"/>
                </a:cubicBezTo>
                <a:lnTo>
                  <a:pt x="226969" y="198840"/>
                </a:lnTo>
                <a:cubicBezTo>
                  <a:pt x="226969" y="195447"/>
                  <a:pt x="228328" y="192733"/>
                  <a:pt x="231046" y="191376"/>
                </a:cubicBezTo>
                <a:cubicBezTo>
                  <a:pt x="233764" y="190019"/>
                  <a:pt x="236482" y="189341"/>
                  <a:pt x="239200" y="190698"/>
                </a:cubicBezTo>
                <a:close/>
                <a:moveTo>
                  <a:pt x="470937" y="126886"/>
                </a:moveTo>
                <a:lnTo>
                  <a:pt x="470937" y="207631"/>
                </a:lnTo>
                <a:lnTo>
                  <a:pt x="561318" y="207631"/>
                </a:lnTo>
                <a:lnTo>
                  <a:pt x="561318" y="126886"/>
                </a:lnTo>
                <a:close/>
                <a:moveTo>
                  <a:pt x="18348" y="126886"/>
                </a:moveTo>
                <a:lnTo>
                  <a:pt x="18348" y="207631"/>
                </a:lnTo>
                <a:lnTo>
                  <a:pt x="108730" y="207631"/>
                </a:lnTo>
                <a:lnTo>
                  <a:pt x="108730" y="126886"/>
                </a:lnTo>
                <a:close/>
                <a:moveTo>
                  <a:pt x="470937" y="17642"/>
                </a:moveTo>
                <a:lnTo>
                  <a:pt x="470937" y="107887"/>
                </a:lnTo>
                <a:lnTo>
                  <a:pt x="561318" y="107887"/>
                </a:lnTo>
                <a:lnTo>
                  <a:pt x="561318" y="62425"/>
                </a:lnTo>
                <a:cubicBezTo>
                  <a:pt x="561318" y="37998"/>
                  <a:pt x="542291" y="17642"/>
                  <a:pt x="517827" y="17642"/>
                </a:cubicBezTo>
                <a:close/>
                <a:moveTo>
                  <a:pt x="127078" y="17642"/>
                </a:moveTo>
                <a:lnTo>
                  <a:pt x="127078" y="116708"/>
                </a:lnTo>
                <a:cubicBezTo>
                  <a:pt x="127078" y="116708"/>
                  <a:pt x="127078" y="117386"/>
                  <a:pt x="127078" y="117386"/>
                </a:cubicBezTo>
                <a:cubicBezTo>
                  <a:pt x="127078" y="117386"/>
                  <a:pt x="127078" y="118065"/>
                  <a:pt x="127078" y="118065"/>
                </a:cubicBezTo>
                <a:lnTo>
                  <a:pt x="127078" y="216452"/>
                </a:lnTo>
                <a:cubicBezTo>
                  <a:pt x="127078" y="216452"/>
                  <a:pt x="127078" y="216452"/>
                  <a:pt x="127078" y="217131"/>
                </a:cubicBezTo>
                <a:cubicBezTo>
                  <a:pt x="127078" y="217131"/>
                  <a:pt x="127078" y="217131"/>
                  <a:pt x="127078" y="217809"/>
                </a:cubicBezTo>
                <a:lnTo>
                  <a:pt x="127078" y="315518"/>
                </a:lnTo>
                <a:cubicBezTo>
                  <a:pt x="127078" y="316197"/>
                  <a:pt x="127078" y="316197"/>
                  <a:pt x="127078" y="316197"/>
                </a:cubicBezTo>
                <a:cubicBezTo>
                  <a:pt x="127078" y="316875"/>
                  <a:pt x="127078" y="316875"/>
                  <a:pt x="127078" y="316875"/>
                </a:cubicBezTo>
                <a:lnTo>
                  <a:pt x="127078" y="415263"/>
                </a:lnTo>
                <a:cubicBezTo>
                  <a:pt x="127078" y="415263"/>
                  <a:pt x="127078" y="415941"/>
                  <a:pt x="127078" y="415941"/>
                </a:cubicBezTo>
                <a:cubicBezTo>
                  <a:pt x="127078" y="415941"/>
                  <a:pt x="127078" y="416620"/>
                  <a:pt x="127078" y="416620"/>
                </a:cubicBezTo>
                <a:lnTo>
                  <a:pt x="127078" y="524507"/>
                </a:lnTo>
                <a:lnTo>
                  <a:pt x="452589" y="524507"/>
                </a:lnTo>
                <a:lnTo>
                  <a:pt x="452589" y="416620"/>
                </a:lnTo>
                <a:cubicBezTo>
                  <a:pt x="452589" y="416620"/>
                  <a:pt x="452589" y="415941"/>
                  <a:pt x="452589" y="415941"/>
                </a:cubicBezTo>
                <a:cubicBezTo>
                  <a:pt x="452589" y="415941"/>
                  <a:pt x="452589" y="415263"/>
                  <a:pt x="452589" y="415263"/>
                </a:cubicBezTo>
                <a:lnTo>
                  <a:pt x="452589" y="316875"/>
                </a:lnTo>
                <a:cubicBezTo>
                  <a:pt x="452589" y="316875"/>
                  <a:pt x="452589" y="316875"/>
                  <a:pt x="452589" y="316197"/>
                </a:cubicBezTo>
                <a:cubicBezTo>
                  <a:pt x="452589" y="316197"/>
                  <a:pt x="452589" y="316197"/>
                  <a:pt x="452589" y="315518"/>
                </a:cubicBezTo>
                <a:lnTo>
                  <a:pt x="452589" y="217809"/>
                </a:lnTo>
                <a:cubicBezTo>
                  <a:pt x="452589" y="217131"/>
                  <a:pt x="452589" y="217131"/>
                  <a:pt x="452589" y="217131"/>
                </a:cubicBezTo>
                <a:cubicBezTo>
                  <a:pt x="452589" y="216452"/>
                  <a:pt x="452589" y="216452"/>
                  <a:pt x="452589" y="216452"/>
                </a:cubicBezTo>
                <a:lnTo>
                  <a:pt x="452589" y="118065"/>
                </a:lnTo>
                <a:cubicBezTo>
                  <a:pt x="452589" y="118065"/>
                  <a:pt x="452589" y="117386"/>
                  <a:pt x="452589" y="117386"/>
                </a:cubicBezTo>
                <a:cubicBezTo>
                  <a:pt x="452589" y="117386"/>
                  <a:pt x="452589" y="116708"/>
                  <a:pt x="452589" y="116708"/>
                </a:cubicBezTo>
                <a:lnTo>
                  <a:pt x="452589" y="17642"/>
                </a:lnTo>
                <a:close/>
                <a:moveTo>
                  <a:pt x="61840" y="17642"/>
                </a:moveTo>
                <a:cubicBezTo>
                  <a:pt x="37376" y="17642"/>
                  <a:pt x="18348" y="37998"/>
                  <a:pt x="18348" y="62425"/>
                </a:cubicBezTo>
                <a:lnTo>
                  <a:pt x="18348" y="107887"/>
                </a:lnTo>
                <a:lnTo>
                  <a:pt x="108730" y="107887"/>
                </a:lnTo>
                <a:lnTo>
                  <a:pt x="108730" y="17642"/>
                </a:lnTo>
                <a:close/>
                <a:moveTo>
                  <a:pt x="61840" y="0"/>
                </a:moveTo>
                <a:lnTo>
                  <a:pt x="517827" y="0"/>
                </a:lnTo>
                <a:cubicBezTo>
                  <a:pt x="551805" y="0"/>
                  <a:pt x="579667" y="27820"/>
                  <a:pt x="579667" y="62425"/>
                </a:cubicBezTo>
                <a:lnTo>
                  <a:pt x="579667" y="216452"/>
                </a:lnTo>
                <a:cubicBezTo>
                  <a:pt x="579667" y="216452"/>
                  <a:pt x="580346" y="216452"/>
                  <a:pt x="580346" y="217131"/>
                </a:cubicBezTo>
                <a:cubicBezTo>
                  <a:pt x="580346" y="217131"/>
                  <a:pt x="579667" y="217131"/>
                  <a:pt x="579667" y="217809"/>
                </a:cubicBezTo>
                <a:lnTo>
                  <a:pt x="579667" y="479723"/>
                </a:lnTo>
                <a:cubicBezTo>
                  <a:pt x="579667" y="514329"/>
                  <a:pt x="551805" y="542827"/>
                  <a:pt x="517827" y="542827"/>
                </a:cubicBezTo>
                <a:lnTo>
                  <a:pt x="61840" y="542827"/>
                </a:lnTo>
                <a:cubicBezTo>
                  <a:pt x="27862" y="542827"/>
                  <a:pt x="0" y="514329"/>
                  <a:pt x="0" y="479723"/>
                </a:cubicBezTo>
                <a:lnTo>
                  <a:pt x="0" y="62425"/>
                </a:lnTo>
                <a:cubicBezTo>
                  <a:pt x="0" y="27820"/>
                  <a:pt x="27862" y="0"/>
                  <a:pt x="61840" y="0"/>
                </a:cubicBezTo>
                <a:close/>
              </a:path>
            </a:pathLst>
          </a:custGeom>
          <a:solidFill>
            <a:srgbClr val="FFFFFF">
              <a:lumMod val="75000"/>
            </a:srgbClr>
          </a:solidFill>
          <a:ln>
            <a:noFill/>
          </a:ln>
        </p:spPr>
        <p:txBody>
          <a:bodyPr/>
          <a:lstStyle/>
          <a:p>
            <a:endParaRPr lang="zh-CN" altLang="en-US" sz="12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 name="矩形 55"/>
          <p:cNvSpPr/>
          <p:nvPr/>
        </p:nvSpPr>
        <p:spPr>
          <a:xfrm>
            <a:off x="4464677" y="3137086"/>
            <a:ext cx="1808508" cy="276999"/>
          </a:xfrm>
          <a:prstGeom prst="rect">
            <a:avLst/>
          </a:prstGeom>
        </p:spPr>
        <p:txBody>
          <a:bodyPr wrap="none">
            <a:spAutoFit/>
          </a:bodyPr>
          <a:lstStyle/>
          <a:p>
            <a:pPr algn="ctr" defTabSz="914478"/>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最大</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64U230G | 8*3.2TB</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 name="矩形 56"/>
          <p:cNvSpPr/>
          <p:nvPr/>
        </p:nvSpPr>
        <p:spPr>
          <a:xfrm>
            <a:off x="4759625" y="2615040"/>
            <a:ext cx="1218602" cy="553998"/>
          </a:xfrm>
          <a:prstGeom prst="rect">
            <a:avLst/>
          </a:prstGeom>
        </p:spPr>
        <p:txBody>
          <a:bodyPr wrap="none">
            <a:spAutoFit/>
          </a:bodyPr>
          <a:lstStyle/>
          <a:p>
            <a:pPr algn="ctr" defTabSz="914478"/>
            <a:r>
              <a:rPr lang="zh-CN" altLang="en-US" sz="1600" b="1" dirty="0">
                <a:latin typeface="Huawei Sans" panose="020C0503030203020204" pitchFamily="34" charset="0"/>
                <a:ea typeface="方正兰亭黑简体" panose="02000000000000000000" pitchFamily="2" charset="-122"/>
                <a:cs typeface="+mn-ea"/>
                <a:sym typeface="Huawei Sans" panose="020C0503030203020204" pitchFamily="34" charset="0"/>
              </a:rPr>
              <a:t>存储密集型</a:t>
            </a:r>
            <a:endParaRPr lang="en-US" altLang="zh-CN" sz="16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defTabSz="914478"/>
            <a:r>
              <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rPr>
              <a:t>超高</a:t>
            </a: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IO</a:t>
            </a:r>
            <a:r>
              <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rPr>
              <a:t>型</a:t>
            </a: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KI1</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 name="矩形 58"/>
          <p:cNvSpPr/>
          <p:nvPr/>
        </p:nvSpPr>
        <p:spPr>
          <a:xfrm>
            <a:off x="4372238" y="2159752"/>
            <a:ext cx="1415772" cy="276999"/>
          </a:xfrm>
          <a:prstGeom prst="rect">
            <a:avLst/>
          </a:prstGeom>
        </p:spPr>
        <p:txBody>
          <a:bodyPr wrap="non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分布式缓存数据库</a:t>
            </a:r>
          </a:p>
        </p:txBody>
      </p:sp>
      <p:sp>
        <p:nvSpPr>
          <p:cNvPr id="60" name="椭圆 59"/>
          <p:cNvSpPr/>
          <p:nvPr/>
        </p:nvSpPr>
        <p:spPr>
          <a:xfrm>
            <a:off x="4843780" y="1700319"/>
            <a:ext cx="472688" cy="472688"/>
          </a:xfrm>
          <a:prstGeom prst="ellipse">
            <a:avLst/>
          </a:prstGeom>
          <a:noFill/>
          <a:ln w="12700" cap="flat" cmpd="sng" algn="ctr">
            <a:solidFill>
              <a:srgbClr val="9B9B9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 name="square-server_84573"/>
          <p:cNvSpPr>
            <a:spLocks noChangeAspect="1"/>
          </p:cNvSpPr>
          <p:nvPr/>
        </p:nvSpPr>
        <p:spPr bwMode="auto">
          <a:xfrm>
            <a:off x="7981890" y="1796616"/>
            <a:ext cx="290262" cy="289822"/>
          </a:xfrm>
          <a:custGeom>
            <a:avLst/>
            <a:gdLst>
              <a:gd name="connsiteX0" fmla="*/ 324565 w 605169"/>
              <a:gd name="connsiteY0" fmla="*/ 487678 h 604252"/>
              <a:gd name="connsiteX1" fmla="*/ 334716 w 605169"/>
              <a:gd name="connsiteY1" fmla="*/ 491873 h 604252"/>
              <a:gd name="connsiteX2" fmla="*/ 339066 w 605169"/>
              <a:gd name="connsiteY2" fmla="*/ 502144 h 604252"/>
              <a:gd name="connsiteX3" fmla="*/ 334716 w 605169"/>
              <a:gd name="connsiteY3" fmla="*/ 512415 h 604252"/>
              <a:gd name="connsiteX4" fmla="*/ 324565 w 605169"/>
              <a:gd name="connsiteY4" fmla="*/ 516610 h 604252"/>
              <a:gd name="connsiteX5" fmla="*/ 314269 w 605169"/>
              <a:gd name="connsiteY5" fmla="*/ 512415 h 604252"/>
              <a:gd name="connsiteX6" fmla="*/ 310064 w 605169"/>
              <a:gd name="connsiteY6" fmla="*/ 502144 h 604252"/>
              <a:gd name="connsiteX7" fmla="*/ 314269 w 605169"/>
              <a:gd name="connsiteY7" fmla="*/ 491873 h 604252"/>
              <a:gd name="connsiteX8" fmla="*/ 324565 w 605169"/>
              <a:gd name="connsiteY8" fmla="*/ 487678 h 604252"/>
              <a:gd name="connsiteX9" fmla="*/ 255200 w 605169"/>
              <a:gd name="connsiteY9" fmla="*/ 487678 h 604252"/>
              <a:gd name="connsiteX10" fmla="*/ 265351 w 605169"/>
              <a:gd name="connsiteY10" fmla="*/ 491873 h 604252"/>
              <a:gd name="connsiteX11" fmla="*/ 269701 w 605169"/>
              <a:gd name="connsiteY11" fmla="*/ 502144 h 604252"/>
              <a:gd name="connsiteX12" fmla="*/ 265351 w 605169"/>
              <a:gd name="connsiteY12" fmla="*/ 512415 h 604252"/>
              <a:gd name="connsiteX13" fmla="*/ 255200 w 605169"/>
              <a:gd name="connsiteY13" fmla="*/ 516610 h 604252"/>
              <a:gd name="connsiteX14" fmla="*/ 244904 w 605169"/>
              <a:gd name="connsiteY14" fmla="*/ 512415 h 604252"/>
              <a:gd name="connsiteX15" fmla="*/ 240699 w 605169"/>
              <a:gd name="connsiteY15" fmla="*/ 502144 h 604252"/>
              <a:gd name="connsiteX16" fmla="*/ 244904 w 605169"/>
              <a:gd name="connsiteY16" fmla="*/ 491873 h 604252"/>
              <a:gd name="connsiteX17" fmla="*/ 255200 w 605169"/>
              <a:gd name="connsiteY17" fmla="*/ 487678 h 604252"/>
              <a:gd name="connsiteX18" fmla="*/ 185904 w 605169"/>
              <a:gd name="connsiteY18" fmla="*/ 487678 h 604252"/>
              <a:gd name="connsiteX19" fmla="*/ 196200 w 605169"/>
              <a:gd name="connsiteY19" fmla="*/ 491873 h 604252"/>
              <a:gd name="connsiteX20" fmla="*/ 200405 w 605169"/>
              <a:gd name="connsiteY20" fmla="*/ 502144 h 604252"/>
              <a:gd name="connsiteX21" fmla="*/ 196200 w 605169"/>
              <a:gd name="connsiteY21" fmla="*/ 512415 h 604252"/>
              <a:gd name="connsiteX22" fmla="*/ 185904 w 605169"/>
              <a:gd name="connsiteY22" fmla="*/ 516610 h 604252"/>
              <a:gd name="connsiteX23" fmla="*/ 175608 w 605169"/>
              <a:gd name="connsiteY23" fmla="*/ 512415 h 604252"/>
              <a:gd name="connsiteX24" fmla="*/ 171403 w 605169"/>
              <a:gd name="connsiteY24" fmla="*/ 502144 h 604252"/>
              <a:gd name="connsiteX25" fmla="*/ 175608 w 605169"/>
              <a:gd name="connsiteY25" fmla="*/ 491873 h 604252"/>
              <a:gd name="connsiteX26" fmla="*/ 185904 w 605169"/>
              <a:gd name="connsiteY26" fmla="*/ 487678 h 604252"/>
              <a:gd name="connsiteX27" fmla="*/ 116609 w 605169"/>
              <a:gd name="connsiteY27" fmla="*/ 487678 h 604252"/>
              <a:gd name="connsiteX28" fmla="*/ 126905 w 605169"/>
              <a:gd name="connsiteY28" fmla="*/ 491873 h 604252"/>
              <a:gd name="connsiteX29" fmla="*/ 131110 w 605169"/>
              <a:gd name="connsiteY29" fmla="*/ 502144 h 604252"/>
              <a:gd name="connsiteX30" fmla="*/ 126905 w 605169"/>
              <a:gd name="connsiteY30" fmla="*/ 512415 h 604252"/>
              <a:gd name="connsiteX31" fmla="*/ 116609 w 605169"/>
              <a:gd name="connsiteY31" fmla="*/ 516610 h 604252"/>
              <a:gd name="connsiteX32" fmla="*/ 106458 w 605169"/>
              <a:gd name="connsiteY32" fmla="*/ 512415 h 604252"/>
              <a:gd name="connsiteX33" fmla="*/ 102108 w 605169"/>
              <a:gd name="connsiteY33" fmla="*/ 502144 h 604252"/>
              <a:gd name="connsiteX34" fmla="*/ 106458 w 605169"/>
              <a:gd name="connsiteY34" fmla="*/ 491873 h 604252"/>
              <a:gd name="connsiteX35" fmla="*/ 116609 w 605169"/>
              <a:gd name="connsiteY35" fmla="*/ 487678 h 604252"/>
              <a:gd name="connsiteX36" fmla="*/ 447208 w 605169"/>
              <a:gd name="connsiteY36" fmla="*/ 475356 h 604252"/>
              <a:gd name="connsiteX37" fmla="*/ 420370 w 605169"/>
              <a:gd name="connsiteY37" fmla="*/ 502144 h 604252"/>
              <a:gd name="connsiteX38" fmla="*/ 447208 w 605169"/>
              <a:gd name="connsiteY38" fmla="*/ 528931 h 604252"/>
              <a:gd name="connsiteX39" fmla="*/ 474047 w 605169"/>
              <a:gd name="connsiteY39" fmla="*/ 502144 h 604252"/>
              <a:gd name="connsiteX40" fmla="*/ 447208 w 605169"/>
              <a:gd name="connsiteY40" fmla="*/ 475356 h 604252"/>
              <a:gd name="connsiteX41" fmla="*/ 447208 w 605169"/>
              <a:gd name="connsiteY41" fmla="*/ 446397 h 604252"/>
              <a:gd name="connsiteX42" fmla="*/ 503061 w 605169"/>
              <a:gd name="connsiteY42" fmla="*/ 502144 h 604252"/>
              <a:gd name="connsiteX43" fmla="*/ 447208 w 605169"/>
              <a:gd name="connsiteY43" fmla="*/ 557890 h 604252"/>
              <a:gd name="connsiteX44" fmla="*/ 391356 w 605169"/>
              <a:gd name="connsiteY44" fmla="*/ 502144 h 604252"/>
              <a:gd name="connsiteX45" fmla="*/ 447208 w 605169"/>
              <a:gd name="connsiteY45" fmla="*/ 446397 h 604252"/>
              <a:gd name="connsiteX46" fmla="*/ 324565 w 605169"/>
              <a:gd name="connsiteY46" fmla="*/ 287554 h 604252"/>
              <a:gd name="connsiteX47" fmla="*/ 334716 w 605169"/>
              <a:gd name="connsiteY47" fmla="*/ 291904 h 604252"/>
              <a:gd name="connsiteX48" fmla="*/ 339066 w 605169"/>
              <a:gd name="connsiteY48" fmla="*/ 302055 h 604252"/>
              <a:gd name="connsiteX49" fmla="*/ 334716 w 605169"/>
              <a:gd name="connsiteY49" fmla="*/ 312351 h 604252"/>
              <a:gd name="connsiteX50" fmla="*/ 324565 w 605169"/>
              <a:gd name="connsiteY50" fmla="*/ 316556 h 604252"/>
              <a:gd name="connsiteX51" fmla="*/ 314269 w 605169"/>
              <a:gd name="connsiteY51" fmla="*/ 312351 h 604252"/>
              <a:gd name="connsiteX52" fmla="*/ 310064 w 605169"/>
              <a:gd name="connsiteY52" fmla="*/ 302055 h 604252"/>
              <a:gd name="connsiteX53" fmla="*/ 314269 w 605169"/>
              <a:gd name="connsiteY53" fmla="*/ 291904 h 604252"/>
              <a:gd name="connsiteX54" fmla="*/ 324565 w 605169"/>
              <a:gd name="connsiteY54" fmla="*/ 287554 h 604252"/>
              <a:gd name="connsiteX55" fmla="*/ 255200 w 605169"/>
              <a:gd name="connsiteY55" fmla="*/ 287554 h 604252"/>
              <a:gd name="connsiteX56" fmla="*/ 265351 w 605169"/>
              <a:gd name="connsiteY56" fmla="*/ 291904 h 604252"/>
              <a:gd name="connsiteX57" fmla="*/ 269701 w 605169"/>
              <a:gd name="connsiteY57" fmla="*/ 302055 h 604252"/>
              <a:gd name="connsiteX58" fmla="*/ 265351 w 605169"/>
              <a:gd name="connsiteY58" fmla="*/ 312351 h 604252"/>
              <a:gd name="connsiteX59" fmla="*/ 255200 w 605169"/>
              <a:gd name="connsiteY59" fmla="*/ 316556 h 604252"/>
              <a:gd name="connsiteX60" fmla="*/ 244904 w 605169"/>
              <a:gd name="connsiteY60" fmla="*/ 312351 h 604252"/>
              <a:gd name="connsiteX61" fmla="*/ 240699 w 605169"/>
              <a:gd name="connsiteY61" fmla="*/ 302055 h 604252"/>
              <a:gd name="connsiteX62" fmla="*/ 244904 w 605169"/>
              <a:gd name="connsiteY62" fmla="*/ 291904 h 604252"/>
              <a:gd name="connsiteX63" fmla="*/ 255200 w 605169"/>
              <a:gd name="connsiteY63" fmla="*/ 287554 h 604252"/>
              <a:gd name="connsiteX64" fmla="*/ 185904 w 605169"/>
              <a:gd name="connsiteY64" fmla="*/ 287554 h 604252"/>
              <a:gd name="connsiteX65" fmla="*/ 196200 w 605169"/>
              <a:gd name="connsiteY65" fmla="*/ 291904 h 604252"/>
              <a:gd name="connsiteX66" fmla="*/ 200405 w 605169"/>
              <a:gd name="connsiteY66" fmla="*/ 302055 h 604252"/>
              <a:gd name="connsiteX67" fmla="*/ 196200 w 605169"/>
              <a:gd name="connsiteY67" fmla="*/ 312351 h 604252"/>
              <a:gd name="connsiteX68" fmla="*/ 185904 w 605169"/>
              <a:gd name="connsiteY68" fmla="*/ 316556 h 604252"/>
              <a:gd name="connsiteX69" fmla="*/ 175608 w 605169"/>
              <a:gd name="connsiteY69" fmla="*/ 312351 h 604252"/>
              <a:gd name="connsiteX70" fmla="*/ 171403 w 605169"/>
              <a:gd name="connsiteY70" fmla="*/ 302055 h 604252"/>
              <a:gd name="connsiteX71" fmla="*/ 175608 w 605169"/>
              <a:gd name="connsiteY71" fmla="*/ 291904 h 604252"/>
              <a:gd name="connsiteX72" fmla="*/ 185904 w 605169"/>
              <a:gd name="connsiteY72" fmla="*/ 287554 h 604252"/>
              <a:gd name="connsiteX73" fmla="*/ 116609 w 605169"/>
              <a:gd name="connsiteY73" fmla="*/ 287554 h 604252"/>
              <a:gd name="connsiteX74" fmla="*/ 126905 w 605169"/>
              <a:gd name="connsiteY74" fmla="*/ 291904 h 604252"/>
              <a:gd name="connsiteX75" fmla="*/ 131110 w 605169"/>
              <a:gd name="connsiteY75" fmla="*/ 302055 h 604252"/>
              <a:gd name="connsiteX76" fmla="*/ 126905 w 605169"/>
              <a:gd name="connsiteY76" fmla="*/ 312351 h 604252"/>
              <a:gd name="connsiteX77" fmla="*/ 116609 w 605169"/>
              <a:gd name="connsiteY77" fmla="*/ 316556 h 604252"/>
              <a:gd name="connsiteX78" fmla="*/ 106458 w 605169"/>
              <a:gd name="connsiteY78" fmla="*/ 312351 h 604252"/>
              <a:gd name="connsiteX79" fmla="*/ 102108 w 605169"/>
              <a:gd name="connsiteY79" fmla="*/ 302055 h 604252"/>
              <a:gd name="connsiteX80" fmla="*/ 106458 w 605169"/>
              <a:gd name="connsiteY80" fmla="*/ 291904 h 604252"/>
              <a:gd name="connsiteX81" fmla="*/ 116609 w 605169"/>
              <a:gd name="connsiteY81" fmla="*/ 287554 h 604252"/>
              <a:gd name="connsiteX82" fmla="*/ 447208 w 605169"/>
              <a:gd name="connsiteY82" fmla="*/ 275232 h 604252"/>
              <a:gd name="connsiteX83" fmla="*/ 420370 w 605169"/>
              <a:gd name="connsiteY83" fmla="*/ 302020 h 604252"/>
              <a:gd name="connsiteX84" fmla="*/ 447208 w 605169"/>
              <a:gd name="connsiteY84" fmla="*/ 328807 h 604252"/>
              <a:gd name="connsiteX85" fmla="*/ 474047 w 605169"/>
              <a:gd name="connsiteY85" fmla="*/ 302020 h 604252"/>
              <a:gd name="connsiteX86" fmla="*/ 447208 w 605169"/>
              <a:gd name="connsiteY86" fmla="*/ 275232 h 604252"/>
              <a:gd name="connsiteX87" fmla="*/ 447208 w 605169"/>
              <a:gd name="connsiteY87" fmla="*/ 246273 h 604252"/>
              <a:gd name="connsiteX88" fmla="*/ 503061 w 605169"/>
              <a:gd name="connsiteY88" fmla="*/ 302020 h 604252"/>
              <a:gd name="connsiteX89" fmla="*/ 447208 w 605169"/>
              <a:gd name="connsiteY89" fmla="*/ 357766 h 604252"/>
              <a:gd name="connsiteX90" fmla="*/ 391356 w 605169"/>
              <a:gd name="connsiteY90" fmla="*/ 302020 h 604252"/>
              <a:gd name="connsiteX91" fmla="*/ 447208 w 605169"/>
              <a:gd name="connsiteY91" fmla="*/ 246273 h 604252"/>
              <a:gd name="connsiteX92" fmla="*/ 324565 w 605169"/>
              <a:gd name="connsiteY92" fmla="*/ 97310 h 604252"/>
              <a:gd name="connsiteX93" fmla="*/ 334716 w 605169"/>
              <a:gd name="connsiteY93" fmla="*/ 101505 h 604252"/>
              <a:gd name="connsiteX94" fmla="*/ 339066 w 605169"/>
              <a:gd name="connsiteY94" fmla="*/ 111776 h 604252"/>
              <a:gd name="connsiteX95" fmla="*/ 334716 w 605169"/>
              <a:gd name="connsiteY95" fmla="*/ 121902 h 604252"/>
              <a:gd name="connsiteX96" fmla="*/ 324565 w 605169"/>
              <a:gd name="connsiteY96" fmla="*/ 126242 h 604252"/>
              <a:gd name="connsiteX97" fmla="*/ 314269 w 605169"/>
              <a:gd name="connsiteY97" fmla="*/ 121902 h 604252"/>
              <a:gd name="connsiteX98" fmla="*/ 310064 w 605169"/>
              <a:gd name="connsiteY98" fmla="*/ 111776 h 604252"/>
              <a:gd name="connsiteX99" fmla="*/ 314269 w 605169"/>
              <a:gd name="connsiteY99" fmla="*/ 101505 h 604252"/>
              <a:gd name="connsiteX100" fmla="*/ 324565 w 605169"/>
              <a:gd name="connsiteY100" fmla="*/ 97310 h 604252"/>
              <a:gd name="connsiteX101" fmla="*/ 255200 w 605169"/>
              <a:gd name="connsiteY101" fmla="*/ 97310 h 604252"/>
              <a:gd name="connsiteX102" fmla="*/ 265351 w 605169"/>
              <a:gd name="connsiteY102" fmla="*/ 101505 h 604252"/>
              <a:gd name="connsiteX103" fmla="*/ 269701 w 605169"/>
              <a:gd name="connsiteY103" fmla="*/ 111776 h 604252"/>
              <a:gd name="connsiteX104" fmla="*/ 265351 w 605169"/>
              <a:gd name="connsiteY104" fmla="*/ 121902 h 604252"/>
              <a:gd name="connsiteX105" fmla="*/ 255200 w 605169"/>
              <a:gd name="connsiteY105" fmla="*/ 126242 h 604252"/>
              <a:gd name="connsiteX106" fmla="*/ 244904 w 605169"/>
              <a:gd name="connsiteY106" fmla="*/ 121902 h 604252"/>
              <a:gd name="connsiteX107" fmla="*/ 240699 w 605169"/>
              <a:gd name="connsiteY107" fmla="*/ 111776 h 604252"/>
              <a:gd name="connsiteX108" fmla="*/ 244904 w 605169"/>
              <a:gd name="connsiteY108" fmla="*/ 101505 h 604252"/>
              <a:gd name="connsiteX109" fmla="*/ 255200 w 605169"/>
              <a:gd name="connsiteY109" fmla="*/ 97310 h 604252"/>
              <a:gd name="connsiteX110" fmla="*/ 185904 w 605169"/>
              <a:gd name="connsiteY110" fmla="*/ 97310 h 604252"/>
              <a:gd name="connsiteX111" fmla="*/ 196200 w 605169"/>
              <a:gd name="connsiteY111" fmla="*/ 101505 h 604252"/>
              <a:gd name="connsiteX112" fmla="*/ 200405 w 605169"/>
              <a:gd name="connsiteY112" fmla="*/ 111776 h 604252"/>
              <a:gd name="connsiteX113" fmla="*/ 196200 w 605169"/>
              <a:gd name="connsiteY113" fmla="*/ 121902 h 604252"/>
              <a:gd name="connsiteX114" fmla="*/ 185904 w 605169"/>
              <a:gd name="connsiteY114" fmla="*/ 126242 h 604252"/>
              <a:gd name="connsiteX115" fmla="*/ 175608 w 605169"/>
              <a:gd name="connsiteY115" fmla="*/ 121902 h 604252"/>
              <a:gd name="connsiteX116" fmla="*/ 171403 w 605169"/>
              <a:gd name="connsiteY116" fmla="*/ 111776 h 604252"/>
              <a:gd name="connsiteX117" fmla="*/ 175608 w 605169"/>
              <a:gd name="connsiteY117" fmla="*/ 101505 h 604252"/>
              <a:gd name="connsiteX118" fmla="*/ 185904 w 605169"/>
              <a:gd name="connsiteY118" fmla="*/ 97310 h 604252"/>
              <a:gd name="connsiteX119" fmla="*/ 116609 w 605169"/>
              <a:gd name="connsiteY119" fmla="*/ 97310 h 604252"/>
              <a:gd name="connsiteX120" fmla="*/ 126905 w 605169"/>
              <a:gd name="connsiteY120" fmla="*/ 101505 h 604252"/>
              <a:gd name="connsiteX121" fmla="*/ 131110 w 605169"/>
              <a:gd name="connsiteY121" fmla="*/ 111776 h 604252"/>
              <a:gd name="connsiteX122" fmla="*/ 126905 w 605169"/>
              <a:gd name="connsiteY122" fmla="*/ 121902 h 604252"/>
              <a:gd name="connsiteX123" fmla="*/ 116609 w 605169"/>
              <a:gd name="connsiteY123" fmla="*/ 126242 h 604252"/>
              <a:gd name="connsiteX124" fmla="*/ 106458 w 605169"/>
              <a:gd name="connsiteY124" fmla="*/ 121902 h 604252"/>
              <a:gd name="connsiteX125" fmla="*/ 102108 w 605169"/>
              <a:gd name="connsiteY125" fmla="*/ 111776 h 604252"/>
              <a:gd name="connsiteX126" fmla="*/ 106458 w 605169"/>
              <a:gd name="connsiteY126" fmla="*/ 101505 h 604252"/>
              <a:gd name="connsiteX127" fmla="*/ 116609 w 605169"/>
              <a:gd name="connsiteY127" fmla="*/ 97310 h 604252"/>
              <a:gd name="connsiteX128" fmla="*/ 447208 w 605169"/>
              <a:gd name="connsiteY128" fmla="*/ 84847 h 604252"/>
              <a:gd name="connsiteX129" fmla="*/ 420370 w 605169"/>
              <a:gd name="connsiteY129" fmla="*/ 111634 h 604252"/>
              <a:gd name="connsiteX130" fmla="*/ 447208 w 605169"/>
              <a:gd name="connsiteY130" fmla="*/ 138422 h 604252"/>
              <a:gd name="connsiteX131" fmla="*/ 474047 w 605169"/>
              <a:gd name="connsiteY131" fmla="*/ 111634 h 604252"/>
              <a:gd name="connsiteX132" fmla="*/ 447208 w 605169"/>
              <a:gd name="connsiteY132" fmla="*/ 84847 h 604252"/>
              <a:gd name="connsiteX133" fmla="*/ 447208 w 605169"/>
              <a:gd name="connsiteY133" fmla="*/ 55888 h 604252"/>
              <a:gd name="connsiteX134" fmla="*/ 503061 w 605169"/>
              <a:gd name="connsiteY134" fmla="*/ 111634 h 604252"/>
              <a:gd name="connsiteX135" fmla="*/ 447208 w 605169"/>
              <a:gd name="connsiteY135" fmla="*/ 167381 h 604252"/>
              <a:gd name="connsiteX136" fmla="*/ 391356 w 605169"/>
              <a:gd name="connsiteY136" fmla="*/ 111634 h 604252"/>
              <a:gd name="connsiteX137" fmla="*/ 447208 w 605169"/>
              <a:gd name="connsiteY137" fmla="*/ 55888 h 604252"/>
              <a:gd name="connsiteX138" fmla="*/ 96293 w 605169"/>
              <a:gd name="connsiteY138" fmla="*/ 28960 h 604252"/>
              <a:gd name="connsiteX139" fmla="*/ 29004 w 605169"/>
              <a:gd name="connsiteY139" fmla="*/ 96147 h 604252"/>
              <a:gd name="connsiteX140" fmla="*/ 29004 w 605169"/>
              <a:gd name="connsiteY140" fmla="*/ 184476 h 604252"/>
              <a:gd name="connsiteX141" fmla="*/ 488573 w 605169"/>
              <a:gd name="connsiteY141" fmla="*/ 184476 h 604252"/>
              <a:gd name="connsiteX142" fmla="*/ 503075 w 605169"/>
              <a:gd name="connsiteY142" fmla="*/ 198956 h 604252"/>
              <a:gd name="connsiteX143" fmla="*/ 488573 w 605169"/>
              <a:gd name="connsiteY143" fmla="*/ 213436 h 604252"/>
              <a:gd name="connsiteX144" fmla="*/ 29004 w 605169"/>
              <a:gd name="connsiteY144" fmla="*/ 213436 h 604252"/>
              <a:gd name="connsiteX145" fmla="*/ 29004 w 605169"/>
              <a:gd name="connsiteY145" fmla="*/ 508105 h 604252"/>
              <a:gd name="connsiteX146" fmla="*/ 96293 w 605169"/>
              <a:gd name="connsiteY146" fmla="*/ 575292 h 604252"/>
              <a:gd name="connsiteX147" fmla="*/ 508876 w 605169"/>
              <a:gd name="connsiteY147" fmla="*/ 575292 h 604252"/>
              <a:gd name="connsiteX148" fmla="*/ 576165 w 605169"/>
              <a:gd name="connsiteY148" fmla="*/ 508105 h 604252"/>
              <a:gd name="connsiteX149" fmla="*/ 576165 w 605169"/>
              <a:gd name="connsiteY149" fmla="*/ 422383 h 604252"/>
              <a:gd name="connsiteX150" fmla="*/ 89912 w 605169"/>
              <a:gd name="connsiteY150" fmla="*/ 422383 h 604252"/>
              <a:gd name="connsiteX151" fmla="*/ 75410 w 605169"/>
              <a:gd name="connsiteY151" fmla="*/ 407903 h 604252"/>
              <a:gd name="connsiteX152" fmla="*/ 89912 w 605169"/>
              <a:gd name="connsiteY152" fmla="*/ 393423 h 604252"/>
              <a:gd name="connsiteX153" fmla="*/ 576165 w 605169"/>
              <a:gd name="connsiteY153" fmla="*/ 393423 h 604252"/>
              <a:gd name="connsiteX154" fmla="*/ 576165 w 605169"/>
              <a:gd name="connsiteY154" fmla="*/ 96147 h 604252"/>
              <a:gd name="connsiteX155" fmla="*/ 508876 w 605169"/>
              <a:gd name="connsiteY155" fmla="*/ 28960 h 604252"/>
              <a:gd name="connsiteX156" fmla="*/ 96293 w 605169"/>
              <a:gd name="connsiteY156" fmla="*/ 0 h 604252"/>
              <a:gd name="connsiteX157" fmla="*/ 508876 w 605169"/>
              <a:gd name="connsiteY157" fmla="*/ 0 h 604252"/>
              <a:gd name="connsiteX158" fmla="*/ 605169 w 605169"/>
              <a:gd name="connsiteY158" fmla="*/ 96147 h 604252"/>
              <a:gd name="connsiteX159" fmla="*/ 605169 w 605169"/>
              <a:gd name="connsiteY159" fmla="*/ 508105 h 604252"/>
              <a:gd name="connsiteX160" fmla="*/ 508876 w 605169"/>
              <a:gd name="connsiteY160" fmla="*/ 604252 h 604252"/>
              <a:gd name="connsiteX161" fmla="*/ 96293 w 605169"/>
              <a:gd name="connsiteY161" fmla="*/ 604252 h 604252"/>
              <a:gd name="connsiteX162" fmla="*/ 0 w 605169"/>
              <a:gd name="connsiteY162" fmla="*/ 508105 h 604252"/>
              <a:gd name="connsiteX163" fmla="*/ 0 w 605169"/>
              <a:gd name="connsiteY163" fmla="*/ 96147 h 604252"/>
              <a:gd name="connsiteX164" fmla="*/ 96293 w 605169"/>
              <a:gd name="connsiteY164" fmla="*/ 0 h 60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05169" h="604252">
                <a:moveTo>
                  <a:pt x="324565" y="487678"/>
                </a:moveTo>
                <a:cubicBezTo>
                  <a:pt x="328335" y="487678"/>
                  <a:pt x="332106" y="489269"/>
                  <a:pt x="334716" y="491873"/>
                </a:cubicBezTo>
                <a:cubicBezTo>
                  <a:pt x="337471" y="494622"/>
                  <a:pt x="339066" y="498383"/>
                  <a:pt x="339066" y="502144"/>
                </a:cubicBezTo>
                <a:cubicBezTo>
                  <a:pt x="339066" y="505905"/>
                  <a:pt x="337471" y="509666"/>
                  <a:pt x="334716" y="512415"/>
                </a:cubicBezTo>
                <a:cubicBezTo>
                  <a:pt x="332106" y="515163"/>
                  <a:pt x="328335" y="516610"/>
                  <a:pt x="324565" y="516610"/>
                </a:cubicBezTo>
                <a:cubicBezTo>
                  <a:pt x="320650" y="516610"/>
                  <a:pt x="316879" y="515163"/>
                  <a:pt x="314269" y="512415"/>
                </a:cubicBezTo>
                <a:cubicBezTo>
                  <a:pt x="311514" y="509666"/>
                  <a:pt x="310064" y="505905"/>
                  <a:pt x="310064" y="502144"/>
                </a:cubicBezTo>
                <a:cubicBezTo>
                  <a:pt x="310064" y="498383"/>
                  <a:pt x="311514" y="494622"/>
                  <a:pt x="314269" y="491873"/>
                </a:cubicBezTo>
                <a:cubicBezTo>
                  <a:pt x="316879" y="489269"/>
                  <a:pt x="320650" y="487678"/>
                  <a:pt x="324565" y="487678"/>
                </a:cubicBezTo>
                <a:close/>
                <a:moveTo>
                  <a:pt x="255200" y="487678"/>
                </a:moveTo>
                <a:cubicBezTo>
                  <a:pt x="258970" y="487678"/>
                  <a:pt x="262741" y="489269"/>
                  <a:pt x="265351" y="491873"/>
                </a:cubicBezTo>
                <a:cubicBezTo>
                  <a:pt x="268106" y="494622"/>
                  <a:pt x="269701" y="498383"/>
                  <a:pt x="269701" y="502144"/>
                </a:cubicBezTo>
                <a:cubicBezTo>
                  <a:pt x="269701" y="505905"/>
                  <a:pt x="268106" y="509666"/>
                  <a:pt x="265351" y="512415"/>
                </a:cubicBezTo>
                <a:cubicBezTo>
                  <a:pt x="262741" y="515163"/>
                  <a:pt x="258970" y="516610"/>
                  <a:pt x="255200" y="516610"/>
                </a:cubicBezTo>
                <a:cubicBezTo>
                  <a:pt x="251285" y="516610"/>
                  <a:pt x="247659" y="515163"/>
                  <a:pt x="244904" y="512415"/>
                </a:cubicBezTo>
                <a:cubicBezTo>
                  <a:pt x="242149" y="509666"/>
                  <a:pt x="240699" y="505905"/>
                  <a:pt x="240699" y="502144"/>
                </a:cubicBezTo>
                <a:cubicBezTo>
                  <a:pt x="240699" y="498383"/>
                  <a:pt x="242149" y="494622"/>
                  <a:pt x="244904" y="491873"/>
                </a:cubicBezTo>
                <a:cubicBezTo>
                  <a:pt x="247659" y="489269"/>
                  <a:pt x="251285" y="487678"/>
                  <a:pt x="255200" y="487678"/>
                </a:cubicBezTo>
                <a:close/>
                <a:moveTo>
                  <a:pt x="185904" y="487678"/>
                </a:moveTo>
                <a:cubicBezTo>
                  <a:pt x="189674" y="487678"/>
                  <a:pt x="193445" y="489269"/>
                  <a:pt x="196200" y="491873"/>
                </a:cubicBezTo>
                <a:cubicBezTo>
                  <a:pt x="198810" y="494622"/>
                  <a:pt x="200405" y="498383"/>
                  <a:pt x="200405" y="502144"/>
                </a:cubicBezTo>
                <a:cubicBezTo>
                  <a:pt x="200405" y="505905"/>
                  <a:pt x="198810" y="509666"/>
                  <a:pt x="196200" y="512415"/>
                </a:cubicBezTo>
                <a:cubicBezTo>
                  <a:pt x="193445" y="515163"/>
                  <a:pt x="189674" y="516610"/>
                  <a:pt x="185904" y="516610"/>
                </a:cubicBezTo>
                <a:cubicBezTo>
                  <a:pt x="182134" y="516610"/>
                  <a:pt x="178363" y="515163"/>
                  <a:pt x="175608" y="512415"/>
                </a:cubicBezTo>
                <a:cubicBezTo>
                  <a:pt x="172998" y="509666"/>
                  <a:pt x="171403" y="505905"/>
                  <a:pt x="171403" y="502144"/>
                </a:cubicBezTo>
                <a:cubicBezTo>
                  <a:pt x="171403" y="498383"/>
                  <a:pt x="172998" y="494622"/>
                  <a:pt x="175608" y="491873"/>
                </a:cubicBezTo>
                <a:cubicBezTo>
                  <a:pt x="178363" y="489269"/>
                  <a:pt x="182134" y="487678"/>
                  <a:pt x="185904" y="487678"/>
                </a:cubicBezTo>
                <a:close/>
                <a:moveTo>
                  <a:pt x="116609" y="487678"/>
                </a:moveTo>
                <a:cubicBezTo>
                  <a:pt x="120379" y="487678"/>
                  <a:pt x="124150" y="489269"/>
                  <a:pt x="126905" y="491873"/>
                </a:cubicBezTo>
                <a:cubicBezTo>
                  <a:pt x="129660" y="494622"/>
                  <a:pt x="131110" y="498383"/>
                  <a:pt x="131110" y="502144"/>
                </a:cubicBezTo>
                <a:cubicBezTo>
                  <a:pt x="131110" y="505905"/>
                  <a:pt x="129660" y="509666"/>
                  <a:pt x="126905" y="512415"/>
                </a:cubicBezTo>
                <a:cubicBezTo>
                  <a:pt x="124150" y="515163"/>
                  <a:pt x="120379" y="516610"/>
                  <a:pt x="116609" y="516610"/>
                </a:cubicBezTo>
                <a:cubicBezTo>
                  <a:pt x="112839" y="516610"/>
                  <a:pt x="109068" y="515163"/>
                  <a:pt x="106458" y="512415"/>
                </a:cubicBezTo>
                <a:cubicBezTo>
                  <a:pt x="103703" y="509666"/>
                  <a:pt x="102108" y="505905"/>
                  <a:pt x="102108" y="502144"/>
                </a:cubicBezTo>
                <a:cubicBezTo>
                  <a:pt x="102108" y="498383"/>
                  <a:pt x="103703" y="494622"/>
                  <a:pt x="106458" y="491873"/>
                </a:cubicBezTo>
                <a:cubicBezTo>
                  <a:pt x="109068" y="489269"/>
                  <a:pt x="112839" y="487678"/>
                  <a:pt x="116609" y="487678"/>
                </a:cubicBezTo>
                <a:close/>
                <a:moveTo>
                  <a:pt x="447208" y="475356"/>
                </a:moveTo>
                <a:cubicBezTo>
                  <a:pt x="432411" y="475356"/>
                  <a:pt x="420370" y="487374"/>
                  <a:pt x="420370" y="502144"/>
                </a:cubicBezTo>
                <a:cubicBezTo>
                  <a:pt x="420370" y="516913"/>
                  <a:pt x="432411" y="528931"/>
                  <a:pt x="447208" y="528931"/>
                </a:cubicBezTo>
                <a:cubicBezTo>
                  <a:pt x="462006" y="528931"/>
                  <a:pt x="474047" y="516913"/>
                  <a:pt x="474047" y="502144"/>
                </a:cubicBezTo>
                <a:cubicBezTo>
                  <a:pt x="474047" y="487374"/>
                  <a:pt x="462006" y="475356"/>
                  <a:pt x="447208" y="475356"/>
                </a:cubicBezTo>
                <a:close/>
                <a:moveTo>
                  <a:pt x="447208" y="446397"/>
                </a:moveTo>
                <a:cubicBezTo>
                  <a:pt x="477964" y="446397"/>
                  <a:pt x="503061" y="471447"/>
                  <a:pt x="503061" y="502144"/>
                </a:cubicBezTo>
                <a:cubicBezTo>
                  <a:pt x="503061" y="532840"/>
                  <a:pt x="477964" y="557890"/>
                  <a:pt x="447208" y="557890"/>
                </a:cubicBezTo>
                <a:cubicBezTo>
                  <a:pt x="416308" y="557890"/>
                  <a:pt x="391356" y="532840"/>
                  <a:pt x="391356" y="502144"/>
                </a:cubicBezTo>
                <a:cubicBezTo>
                  <a:pt x="391356" y="471447"/>
                  <a:pt x="416308" y="446397"/>
                  <a:pt x="447208" y="446397"/>
                </a:cubicBezTo>
                <a:close/>
                <a:moveTo>
                  <a:pt x="324565" y="287554"/>
                </a:moveTo>
                <a:cubicBezTo>
                  <a:pt x="328335" y="287554"/>
                  <a:pt x="332106" y="289149"/>
                  <a:pt x="334716" y="291904"/>
                </a:cubicBezTo>
                <a:cubicBezTo>
                  <a:pt x="337471" y="294514"/>
                  <a:pt x="339066" y="298285"/>
                  <a:pt x="339066" y="302055"/>
                </a:cubicBezTo>
                <a:cubicBezTo>
                  <a:pt x="339066" y="305970"/>
                  <a:pt x="337471" y="309741"/>
                  <a:pt x="334716" y="312351"/>
                </a:cubicBezTo>
                <a:cubicBezTo>
                  <a:pt x="332106" y="315106"/>
                  <a:pt x="328335" y="316556"/>
                  <a:pt x="324565" y="316556"/>
                </a:cubicBezTo>
                <a:cubicBezTo>
                  <a:pt x="320650" y="316556"/>
                  <a:pt x="316879" y="315106"/>
                  <a:pt x="314269" y="312351"/>
                </a:cubicBezTo>
                <a:cubicBezTo>
                  <a:pt x="311514" y="309741"/>
                  <a:pt x="310064" y="305970"/>
                  <a:pt x="310064" y="302055"/>
                </a:cubicBezTo>
                <a:cubicBezTo>
                  <a:pt x="310064" y="298285"/>
                  <a:pt x="311514" y="294514"/>
                  <a:pt x="314269" y="291904"/>
                </a:cubicBezTo>
                <a:cubicBezTo>
                  <a:pt x="316879" y="289149"/>
                  <a:pt x="320650" y="287554"/>
                  <a:pt x="324565" y="287554"/>
                </a:cubicBezTo>
                <a:close/>
                <a:moveTo>
                  <a:pt x="255200" y="287554"/>
                </a:moveTo>
                <a:cubicBezTo>
                  <a:pt x="258970" y="287554"/>
                  <a:pt x="262741" y="289149"/>
                  <a:pt x="265351" y="291904"/>
                </a:cubicBezTo>
                <a:cubicBezTo>
                  <a:pt x="268106" y="294514"/>
                  <a:pt x="269701" y="298285"/>
                  <a:pt x="269701" y="302055"/>
                </a:cubicBezTo>
                <a:cubicBezTo>
                  <a:pt x="269701" y="305970"/>
                  <a:pt x="268106" y="309741"/>
                  <a:pt x="265351" y="312351"/>
                </a:cubicBezTo>
                <a:cubicBezTo>
                  <a:pt x="262741" y="315106"/>
                  <a:pt x="258970" y="316556"/>
                  <a:pt x="255200" y="316556"/>
                </a:cubicBezTo>
                <a:cubicBezTo>
                  <a:pt x="251285" y="316556"/>
                  <a:pt x="247659" y="315106"/>
                  <a:pt x="244904" y="312351"/>
                </a:cubicBezTo>
                <a:cubicBezTo>
                  <a:pt x="242149" y="309741"/>
                  <a:pt x="240699" y="305970"/>
                  <a:pt x="240699" y="302055"/>
                </a:cubicBezTo>
                <a:cubicBezTo>
                  <a:pt x="240699" y="298285"/>
                  <a:pt x="242149" y="294514"/>
                  <a:pt x="244904" y="291904"/>
                </a:cubicBezTo>
                <a:cubicBezTo>
                  <a:pt x="247659" y="289149"/>
                  <a:pt x="251285" y="287554"/>
                  <a:pt x="255200" y="287554"/>
                </a:cubicBezTo>
                <a:close/>
                <a:moveTo>
                  <a:pt x="185904" y="287554"/>
                </a:moveTo>
                <a:cubicBezTo>
                  <a:pt x="189674" y="287554"/>
                  <a:pt x="193445" y="289149"/>
                  <a:pt x="196200" y="291904"/>
                </a:cubicBezTo>
                <a:cubicBezTo>
                  <a:pt x="198810" y="294514"/>
                  <a:pt x="200405" y="298285"/>
                  <a:pt x="200405" y="302055"/>
                </a:cubicBezTo>
                <a:cubicBezTo>
                  <a:pt x="200405" y="305970"/>
                  <a:pt x="198810" y="309596"/>
                  <a:pt x="196200" y="312351"/>
                </a:cubicBezTo>
                <a:cubicBezTo>
                  <a:pt x="193445" y="315106"/>
                  <a:pt x="189674" y="316556"/>
                  <a:pt x="185904" y="316556"/>
                </a:cubicBezTo>
                <a:cubicBezTo>
                  <a:pt x="182134" y="316556"/>
                  <a:pt x="178363" y="315106"/>
                  <a:pt x="175608" y="312351"/>
                </a:cubicBezTo>
                <a:cubicBezTo>
                  <a:pt x="172998" y="309741"/>
                  <a:pt x="171403" y="305970"/>
                  <a:pt x="171403" y="302055"/>
                </a:cubicBezTo>
                <a:cubicBezTo>
                  <a:pt x="171403" y="298285"/>
                  <a:pt x="172998" y="294514"/>
                  <a:pt x="175608" y="291904"/>
                </a:cubicBezTo>
                <a:cubicBezTo>
                  <a:pt x="178363" y="289149"/>
                  <a:pt x="182134" y="287554"/>
                  <a:pt x="185904" y="287554"/>
                </a:cubicBezTo>
                <a:close/>
                <a:moveTo>
                  <a:pt x="116609" y="287554"/>
                </a:moveTo>
                <a:cubicBezTo>
                  <a:pt x="120379" y="287554"/>
                  <a:pt x="124150" y="289149"/>
                  <a:pt x="126905" y="291904"/>
                </a:cubicBezTo>
                <a:cubicBezTo>
                  <a:pt x="129660" y="294514"/>
                  <a:pt x="131110" y="298285"/>
                  <a:pt x="131110" y="302055"/>
                </a:cubicBezTo>
                <a:cubicBezTo>
                  <a:pt x="131110" y="305970"/>
                  <a:pt x="129660" y="309741"/>
                  <a:pt x="126905" y="312351"/>
                </a:cubicBezTo>
                <a:cubicBezTo>
                  <a:pt x="124150" y="315106"/>
                  <a:pt x="120379" y="316556"/>
                  <a:pt x="116609" y="316556"/>
                </a:cubicBezTo>
                <a:cubicBezTo>
                  <a:pt x="112839" y="316556"/>
                  <a:pt x="109068" y="315106"/>
                  <a:pt x="106458" y="312351"/>
                </a:cubicBezTo>
                <a:cubicBezTo>
                  <a:pt x="103703" y="309741"/>
                  <a:pt x="102108" y="305970"/>
                  <a:pt x="102108" y="302055"/>
                </a:cubicBezTo>
                <a:cubicBezTo>
                  <a:pt x="102108" y="298285"/>
                  <a:pt x="103703" y="294514"/>
                  <a:pt x="106458" y="291904"/>
                </a:cubicBezTo>
                <a:cubicBezTo>
                  <a:pt x="109068" y="289149"/>
                  <a:pt x="112839" y="287554"/>
                  <a:pt x="116609" y="287554"/>
                </a:cubicBezTo>
                <a:close/>
                <a:moveTo>
                  <a:pt x="447208" y="275232"/>
                </a:moveTo>
                <a:cubicBezTo>
                  <a:pt x="432411" y="275232"/>
                  <a:pt x="420370" y="287250"/>
                  <a:pt x="420370" y="302020"/>
                </a:cubicBezTo>
                <a:cubicBezTo>
                  <a:pt x="420370" y="316789"/>
                  <a:pt x="432411" y="328807"/>
                  <a:pt x="447208" y="328807"/>
                </a:cubicBezTo>
                <a:cubicBezTo>
                  <a:pt x="462006" y="328807"/>
                  <a:pt x="474047" y="316789"/>
                  <a:pt x="474047" y="302020"/>
                </a:cubicBezTo>
                <a:cubicBezTo>
                  <a:pt x="474047" y="287250"/>
                  <a:pt x="462006" y="275232"/>
                  <a:pt x="447208" y="275232"/>
                </a:cubicBezTo>
                <a:close/>
                <a:moveTo>
                  <a:pt x="447208" y="246273"/>
                </a:moveTo>
                <a:cubicBezTo>
                  <a:pt x="477964" y="246273"/>
                  <a:pt x="503061" y="271323"/>
                  <a:pt x="503061" y="302020"/>
                </a:cubicBezTo>
                <a:cubicBezTo>
                  <a:pt x="503061" y="332861"/>
                  <a:pt x="477964" y="357766"/>
                  <a:pt x="447208" y="357766"/>
                </a:cubicBezTo>
                <a:cubicBezTo>
                  <a:pt x="416308" y="357766"/>
                  <a:pt x="391356" y="332861"/>
                  <a:pt x="391356" y="302020"/>
                </a:cubicBezTo>
                <a:cubicBezTo>
                  <a:pt x="391356" y="271323"/>
                  <a:pt x="416308" y="246273"/>
                  <a:pt x="447208" y="246273"/>
                </a:cubicBezTo>
                <a:close/>
                <a:moveTo>
                  <a:pt x="324565" y="97310"/>
                </a:moveTo>
                <a:cubicBezTo>
                  <a:pt x="328335" y="97310"/>
                  <a:pt x="332106" y="98757"/>
                  <a:pt x="334716" y="101505"/>
                </a:cubicBezTo>
                <a:cubicBezTo>
                  <a:pt x="337471" y="104109"/>
                  <a:pt x="339066" y="107870"/>
                  <a:pt x="339066" y="111776"/>
                </a:cubicBezTo>
                <a:cubicBezTo>
                  <a:pt x="339066" y="115537"/>
                  <a:pt x="337471" y="119298"/>
                  <a:pt x="334716" y="121902"/>
                </a:cubicBezTo>
                <a:cubicBezTo>
                  <a:pt x="332106" y="124651"/>
                  <a:pt x="328335" y="126242"/>
                  <a:pt x="324565" y="126242"/>
                </a:cubicBezTo>
                <a:cubicBezTo>
                  <a:pt x="320650" y="126242"/>
                  <a:pt x="317024" y="124651"/>
                  <a:pt x="314269" y="121902"/>
                </a:cubicBezTo>
                <a:cubicBezTo>
                  <a:pt x="311514" y="119298"/>
                  <a:pt x="310064" y="115537"/>
                  <a:pt x="310064" y="111776"/>
                </a:cubicBezTo>
                <a:cubicBezTo>
                  <a:pt x="310064" y="107870"/>
                  <a:pt x="311514" y="104109"/>
                  <a:pt x="314269" y="101505"/>
                </a:cubicBezTo>
                <a:cubicBezTo>
                  <a:pt x="316879" y="98757"/>
                  <a:pt x="320650" y="97310"/>
                  <a:pt x="324565" y="97310"/>
                </a:cubicBezTo>
                <a:close/>
                <a:moveTo>
                  <a:pt x="255200" y="97310"/>
                </a:moveTo>
                <a:cubicBezTo>
                  <a:pt x="258970" y="97310"/>
                  <a:pt x="262741" y="98757"/>
                  <a:pt x="265351" y="101505"/>
                </a:cubicBezTo>
                <a:cubicBezTo>
                  <a:pt x="268106" y="104109"/>
                  <a:pt x="269701" y="107870"/>
                  <a:pt x="269701" y="111776"/>
                </a:cubicBezTo>
                <a:cubicBezTo>
                  <a:pt x="269701" y="115537"/>
                  <a:pt x="268106" y="119298"/>
                  <a:pt x="265351" y="121902"/>
                </a:cubicBezTo>
                <a:cubicBezTo>
                  <a:pt x="262741" y="124651"/>
                  <a:pt x="258970" y="126242"/>
                  <a:pt x="255200" y="126242"/>
                </a:cubicBezTo>
                <a:cubicBezTo>
                  <a:pt x="251285" y="126242"/>
                  <a:pt x="247659" y="124651"/>
                  <a:pt x="244904" y="121902"/>
                </a:cubicBezTo>
                <a:cubicBezTo>
                  <a:pt x="242149" y="119298"/>
                  <a:pt x="240699" y="115537"/>
                  <a:pt x="240699" y="111776"/>
                </a:cubicBezTo>
                <a:cubicBezTo>
                  <a:pt x="240699" y="107870"/>
                  <a:pt x="242149" y="104109"/>
                  <a:pt x="244904" y="101505"/>
                </a:cubicBezTo>
                <a:cubicBezTo>
                  <a:pt x="247659" y="98757"/>
                  <a:pt x="251285" y="97310"/>
                  <a:pt x="255200" y="97310"/>
                </a:cubicBezTo>
                <a:close/>
                <a:moveTo>
                  <a:pt x="185904" y="97310"/>
                </a:moveTo>
                <a:cubicBezTo>
                  <a:pt x="189674" y="97310"/>
                  <a:pt x="193445" y="98757"/>
                  <a:pt x="196200" y="101505"/>
                </a:cubicBezTo>
                <a:cubicBezTo>
                  <a:pt x="198810" y="104109"/>
                  <a:pt x="200405" y="107870"/>
                  <a:pt x="200405" y="111776"/>
                </a:cubicBezTo>
                <a:cubicBezTo>
                  <a:pt x="200405" y="115537"/>
                  <a:pt x="198810" y="119298"/>
                  <a:pt x="196200" y="121902"/>
                </a:cubicBezTo>
                <a:cubicBezTo>
                  <a:pt x="193445" y="124651"/>
                  <a:pt x="189674" y="126242"/>
                  <a:pt x="185904" y="126242"/>
                </a:cubicBezTo>
                <a:cubicBezTo>
                  <a:pt x="182134" y="126242"/>
                  <a:pt x="178363" y="124651"/>
                  <a:pt x="175608" y="121902"/>
                </a:cubicBezTo>
                <a:cubicBezTo>
                  <a:pt x="172998" y="119298"/>
                  <a:pt x="171403" y="115537"/>
                  <a:pt x="171403" y="111776"/>
                </a:cubicBezTo>
                <a:cubicBezTo>
                  <a:pt x="171403" y="107870"/>
                  <a:pt x="172998" y="104109"/>
                  <a:pt x="175608" y="101505"/>
                </a:cubicBezTo>
                <a:cubicBezTo>
                  <a:pt x="178363" y="98757"/>
                  <a:pt x="182134" y="97310"/>
                  <a:pt x="185904" y="97310"/>
                </a:cubicBezTo>
                <a:close/>
                <a:moveTo>
                  <a:pt x="116609" y="97310"/>
                </a:moveTo>
                <a:cubicBezTo>
                  <a:pt x="120379" y="97310"/>
                  <a:pt x="124150" y="98757"/>
                  <a:pt x="126905" y="101505"/>
                </a:cubicBezTo>
                <a:cubicBezTo>
                  <a:pt x="129660" y="104109"/>
                  <a:pt x="131110" y="107870"/>
                  <a:pt x="131110" y="111776"/>
                </a:cubicBezTo>
                <a:cubicBezTo>
                  <a:pt x="131110" y="115537"/>
                  <a:pt x="129660" y="119298"/>
                  <a:pt x="126905" y="121902"/>
                </a:cubicBezTo>
                <a:cubicBezTo>
                  <a:pt x="124150" y="124651"/>
                  <a:pt x="120379" y="126242"/>
                  <a:pt x="116609" y="126242"/>
                </a:cubicBezTo>
                <a:cubicBezTo>
                  <a:pt x="112839" y="126242"/>
                  <a:pt x="109068" y="124651"/>
                  <a:pt x="106458" y="121902"/>
                </a:cubicBezTo>
                <a:cubicBezTo>
                  <a:pt x="103703" y="119298"/>
                  <a:pt x="102108" y="115537"/>
                  <a:pt x="102108" y="111776"/>
                </a:cubicBezTo>
                <a:cubicBezTo>
                  <a:pt x="102108" y="107870"/>
                  <a:pt x="103703" y="104109"/>
                  <a:pt x="106458" y="101505"/>
                </a:cubicBezTo>
                <a:cubicBezTo>
                  <a:pt x="109068" y="98757"/>
                  <a:pt x="112839" y="97310"/>
                  <a:pt x="116609" y="97310"/>
                </a:cubicBezTo>
                <a:close/>
                <a:moveTo>
                  <a:pt x="447208" y="84847"/>
                </a:moveTo>
                <a:cubicBezTo>
                  <a:pt x="432411" y="84847"/>
                  <a:pt x="420370" y="96865"/>
                  <a:pt x="420370" y="111634"/>
                </a:cubicBezTo>
                <a:cubicBezTo>
                  <a:pt x="420370" y="126404"/>
                  <a:pt x="432411" y="138422"/>
                  <a:pt x="447208" y="138422"/>
                </a:cubicBezTo>
                <a:cubicBezTo>
                  <a:pt x="462006" y="138422"/>
                  <a:pt x="474047" y="126404"/>
                  <a:pt x="474047" y="111634"/>
                </a:cubicBezTo>
                <a:cubicBezTo>
                  <a:pt x="474047" y="96865"/>
                  <a:pt x="462006" y="84847"/>
                  <a:pt x="447208" y="84847"/>
                </a:cubicBezTo>
                <a:close/>
                <a:moveTo>
                  <a:pt x="447208" y="55888"/>
                </a:moveTo>
                <a:cubicBezTo>
                  <a:pt x="477964" y="55888"/>
                  <a:pt x="503061" y="80938"/>
                  <a:pt x="503061" y="111634"/>
                </a:cubicBezTo>
                <a:cubicBezTo>
                  <a:pt x="503061" y="142476"/>
                  <a:pt x="477964" y="167381"/>
                  <a:pt x="447208" y="167381"/>
                </a:cubicBezTo>
                <a:cubicBezTo>
                  <a:pt x="416308" y="167381"/>
                  <a:pt x="391356" y="142476"/>
                  <a:pt x="391356" y="111634"/>
                </a:cubicBezTo>
                <a:cubicBezTo>
                  <a:pt x="391356" y="80938"/>
                  <a:pt x="416308" y="55888"/>
                  <a:pt x="447208" y="55888"/>
                </a:cubicBezTo>
                <a:close/>
                <a:moveTo>
                  <a:pt x="96293" y="28960"/>
                </a:moveTo>
                <a:cubicBezTo>
                  <a:pt x="59168" y="28960"/>
                  <a:pt x="29004" y="59079"/>
                  <a:pt x="29004" y="96147"/>
                </a:cubicBezTo>
                <a:lnTo>
                  <a:pt x="29004" y="184476"/>
                </a:lnTo>
                <a:lnTo>
                  <a:pt x="488573" y="184476"/>
                </a:lnTo>
                <a:cubicBezTo>
                  <a:pt x="496549" y="184476"/>
                  <a:pt x="503075" y="190992"/>
                  <a:pt x="503075" y="198956"/>
                </a:cubicBezTo>
                <a:cubicBezTo>
                  <a:pt x="503075" y="206920"/>
                  <a:pt x="496549" y="213436"/>
                  <a:pt x="488573" y="213436"/>
                </a:cubicBezTo>
                <a:lnTo>
                  <a:pt x="29004" y="213436"/>
                </a:lnTo>
                <a:lnTo>
                  <a:pt x="29004" y="508105"/>
                </a:lnTo>
                <a:cubicBezTo>
                  <a:pt x="29004" y="545173"/>
                  <a:pt x="59168" y="575292"/>
                  <a:pt x="96293" y="575292"/>
                </a:cubicBezTo>
                <a:lnTo>
                  <a:pt x="508876" y="575292"/>
                </a:lnTo>
                <a:cubicBezTo>
                  <a:pt x="546001" y="575292"/>
                  <a:pt x="576165" y="545173"/>
                  <a:pt x="576165" y="508105"/>
                </a:cubicBezTo>
                <a:lnTo>
                  <a:pt x="576165" y="422383"/>
                </a:lnTo>
                <a:lnTo>
                  <a:pt x="89912" y="422383"/>
                </a:lnTo>
                <a:cubicBezTo>
                  <a:pt x="81936" y="422383"/>
                  <a:pt x="75410" y="416012"/>
                  <a:pt x="75410" y="407903"/>
                </a:cubicBezTo>
                <a:cubicBezTo>
                  <a:pt x="75410" y="399939"/>
                  <a:pt x="81936" y="393423"/>
                  <a:pt x="89912" y="393423"/>
                </a:cubicBezTo>
                <a:lnTo>
                  <a:pt x="576165" y="393423"/>
                </a:lnTo>
                <a:lnTo>
                  <a:pt x="576165" y="96147"/>
                </a:lnTo>
                <a:cubicBezTo>
                  <a:pt x="576165" y="59079"/>
                  <a:pt x="546001" y="28960"/>
                  <a:pt x="508876" y="28960"/>
                </a:cubicBezTo>
                <a:close/>
                <a:moveTo>
                  <a:pt x="96293" y="0"/>
                </a:moveTo>
                <a:lnTo>
                  <a:pt x="508876" y="0"/>
                </a:lnTo>
                <a:cubicBezTo>
                  <a:pt x="561953" y="0"/>
                  <a:pt x="605169" y="43151"/>
                  <a:pt x="605169" y="96147"/>
                </a:cubicBezTo>
                <a:lnTo>
                  <a:pt x="605169" y="508105"/>
                </a:lnTo>
                <a:cubicBezTo>
                  <a:pt x="605169" y="561102"/>
                  <a:pt x="561953" y="604252"/>
                  <a:pt x="508876" y="604252"/>
                </a:cubicBezTo>
                <a:lnTo>
                  <a:pt x="96293" y="604252"/>
                </a:lnTo>
                <a:cubicBezTo>
                  <a:pt x="43216" y="604252"/>
                  <a:pt x="0" y="561102"/>
                  <a:pt x="0" y="508105"/>
                </a:cubicBezTo>
                <a:lnTo>
                  <a:pt x="0" y="96147"/>
                </a:lnTo>
                <a:cubicBezTo>
                  <a:pt x="0" y="43151"/>
                  <a:pt x="43216" y="0"/>
                  <a:pt x="96293" y="0"/>
                </a:cubicBezTo>
                <a:close/>
              </a:path>
            </a:pathLst>
          </a:custGeom>
          <a:solidFill>
            <a:srgbClr val="FFFFFF">
              <a:lumMod val="75000"/>
            </a:srgbClr>
          </a:solidFill>
          <a:ln>
            <a:noFill/>
          </a:ln>
        </p:spPr>
        <p:txBody>
          <a:bodyPr/>
          <a:lstStyle/>
          <a:p>
            <a:endParaRPr lang="zh-CN" altLang="en-US" sz="12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62" name="直接连接符 61"/>
          <p:cNvCxnSpPr/>
          <p:nvPr/>
        </p:nvCxnSpPr>
        <p:spPr>
          <a:xfrm>
            <a:off x="6464904" y="2014954"/>
            <a:ext cx="0" cy="1339217"/>
          </a:xfrm>
          <a:prstGeom prst="line">
            <a:avLst/>
          </a:prstGeom>
          <a:noFill/>
          <a:ln w="6350" cap="flat" cmpd="sng" algn="ctr">
            <a:solidFill>
              <a:srgbClr val="DDDDDD"/>
            </a:solidFill>
            <a:prstDash val="solid"/>
            <a:miter lim="800000"/>
          </a:ln>
          <a:effectLst/>
        </p:spPr>
      </p:cxnSp>
      <p:sp>
        <p:nvSpPr>
          <p:cNvPr id="64" name="矩形 63"/>
          <p:cNvSpPr/>
          <p:nvPr/>
        </p:nvSpPr>
        <p:spPr>
          <a:xfrm>
            <a:off x="7289715" y="2155396"/>
            <a:ext cx="1670650" cy="276999"/>
          </a:xfrm>
          <a:prstGeom prst="rect">
            <a:avLst/>
          </a:prstGeom>
        </p:spPr>
        <p:txBody>
          <a:bodyPr wrap="non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Cassandra</a:t>
            </a:r>
            <a:r>
              <a:rPr kumimoji="0" lang="zh-CN" altLang="en-US"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内存数据库</a:t>
            </a:r>
          </a:p>
        </p:txBody>
      </p:sp>
      <p:sp>
        <p:nvSpPr>
          <p:cNvPr id="65" name="椭圆 64"/>
          <p:cNvSpPr/>
          <p:nvPr/>
        </p:nvSpPr>
        <p:spPr>
          <a:xfrm>
            <a:off x="7886289" y="1695963"/>
            <a:ext cx="472688" cy="472688"/>
          </a:xfrm>
          <a:prstGeom prst="ellipse">
            <a:avLst/>
          </a:prstGeom>
          <a:noFill/>
          <a:ln w="12700" cap="flat" cmpd="sng" algn="ctr">
            <a:solidFill>
              <a:srgbClr val="9B9B9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 name="矩形 65"/>
          <p:cNvSpPr/>
          <p:nvPr/>
        </p:nvSpPr>
        <p:spPr>
          <a:xfrm>
            <a:off x="6595031" y="3132732"/>
            <a:ext cx="2276585" cy="276999"/>
          </a:xfrm>
          <a:prstGeom prst="rect">
            <a:avLst/>
          </a:prstGeom>
        </p:spPr>
        <p:txBody>
          <a:bodyPr wrap="none">
            <a:spAutoFit/>
          </a:bodyPr>
          <a:lstStyle/>
          <a:p>
            <a:pPr algn="ctr" defTabSz="914478"/>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CPU:MEM=1:8 | </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最大</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60U480G</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 name="矩形 66"/>
          <p:cNvSpPr/>
          <p:nvPr/>
        </p:nvSpPr>
        <p:spPr>
          <a:xfrm>
            <a:off x="6982150" y="2610686"/>
            <a:ext cx="1502334" cy="553998"/>
          </a:xfrm>
          <a:prstGeom prst="rect">
            <a:avLst/>
          </a:prstGeom>
        </p:spPr>
        <p:txBody>
          <a:bodyPr wrap="none">
            <a:spAutoFit/>
          </a:bodyPr>
          <a:lstStyle/>
          <a:p>
            <a:pPr algn="ctr" defTabSz="914478"/>
            <a:r>
              <a:rPr lang="zh-CN" altLang="en-US" sz="1600" b="1" dirty="0">
                <a:latin typeface="Huawei Sans" panose="020C0503030203020204" pitchFamily="34" charset="0"/>
                <a:ea typeface="方正兰亭黑简体" panose="02000000000000000000" pitchFamily="2" charset="-122"/>
                <a:cs typeface="+mn-ea"/>
                <a:sym typeface="Huawei Sans" panose="020C0503030203020204" pitchFamily="34" charset="0"/>
              </a:rPr>
              <a:t>内存密集型</a:t>
            </a:r>
            <a:endParaRPr lang="en-US" altLang="zh-CN" sz="16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defTabSz="914478"/>
            <a:r>
              <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rPr>
              <a:t>内存优化型</a:t>
            </a: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KM1</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 name="矩形 68"/>
          <p:cNvSpPr/>
          <p:nvPr/>
        </p:nvSpPr>
        <p:spPr>
          <a:xfrm>
            <a:off x="6493525" y="2155398"/>
            <a:ext cx="954108" cy="276999"/>
          </a:xfrm>
          <a:prstGeom prst="rect">
            <a:avLst/>
          </a:prstGeom>
        </p:spPr>
        <p:txBody>
          <a:bodyPr wrap="non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分布式缓存</a:t>
            </a:r>
          </a:p>
        </p:txBody>
      </p:sp>
      <p:sp>
        <p:nvSpPr>
          <p:cNvPr id="70" name="椭圆 69"/>
          <p:cNvSpPr/>
          <p:nvPr/>
        </p:nvSpPr>
        <p:spPr>
          <a:xfrm>
            <a:off x="6763232" y="1695965"/>
            <a:ext cx="472688" cy="472688"/>
          </a:xfrm>
          <a:prstGeom prst="ellipse">
            <a:avLst/>
          </a:prstGeom>
          <a:noFill/>
          <a:ln w="12700" cap="flat" cmpd="sng" algn="ctr">
            <a:solidFill>
              <a:srgbClr val="9B9B9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 name="矩形 70"/>
          <p:cNvSpPr/>
          <p:nvPr/>
        </p:nvSpPr>
        <p:spPr>
          <a:xfrm>
            <a:off x="6592139" y="1783065"/>
            <a:ext cx="812884" cy="276999"/>
          </a:xfrm>
          <a:prstGeom prst="rect">
            <a:avLst/>
          </a:prstGeom>
        </p:spPr>
        <p:txBody>
          <a:bodyPr wrap="square">
            <a:spAutoFit/>
          </a:bodyPr>
          <a:lstStyle/>
          <a:p>
            <a:pPr algn="ctr" defTabSz="914478"/>
            <a:r>
              <a:rPr lang="en-US" altLang="zh-CN" sz="1200" b="1" dirty="0" err="1">
                <a:latin typeface="Huawei Sans" panose="020C0503030203020204" pitchFamily="34" charset="0"/>
                <a:ea typeface="方正兰亭黑简体" panose="02000000000000000000" pitchFamily="2" charset="-122"/>
                <a:cs typeface="+mn-ea"/>
                <a:sym typeface="Huawei Sans" panose="020C0503030203020204" pitchFamily="34" charset="0"/>
              </a:rPr>
              <a:t>Redis</a:t>
            </a:r>
            <a:endParaRPr lang="zh-CN" altLang="en-US" sz="12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 name="data-connection_76065"/>
          <p:cNvSpPr>
            <a:spLocks noChangeAspect="1"/>
          </p:cNvSpPr>
          <p:nvPr/>
        </p:nvSpPr>
        <p:spPr bwMode="auto">
          <a:xfrm>
            <a:off x="4910695" y="1772820"/>
            <a:ext cx="345490" cy="345008"/>
          </a:xfrm>
          <a:custGeom>
            <a:avLst/>
            <a:gdLst>
              <a:gd name="T0" fmla="*/ 0 w 3867"/>
              <a:gd name="T1" fmla="*/ 467 h 3867"/>
              <a:gd name="T2" fmla="*/ 400 w 3867"/>
              <a:gd name="T3" fmla="*/ 2938 h 3867"/>
              <a:gd name="T4" fmla="*/ 467 w 3867"/>
              <a:gd name="T5" fmla="*/ 3867 h 3867"/>
              <a:gd name="T6" fmla="*/ 2938 w 3867"/>
              <a:gd name="T7" fmla="*/ 3467 h 3867"/>
              <a:gd name="T8" fmla="*/ 3867 w 3867"/>
              <a:gd name="T9" fmla="*/ 3400 h 3867"/>
              <a:gd name="T10" fmla="*/ 3467 w 3867"/>
              <a:gd name="T11" fmla="*/ 928 h 3867"/>
              <a:gd name="T12" fmla="*/ 3400 w 3867"/>
              <a:gd name="T13" fmla="*/ 0 h 3867"/>
              <a:gd name="T14" fmla="*/ 928 w 3867"/>
              <a:gd name="T15" fmla="*/ 400 h 3867"/>
              <a:gd name="T16" fmla="*/ 467 w 3867"/>
              <a:gd name="T17" fmla="*/ 133 h 3867"/>
              <a:gd name="T18" fmla="*/ 467 w 3867"/>
              <a:gd name="T19" fmla="*/ 800 h 3867"/>
              <a:gd name="T20" fmla="*/ 467 w 3867"/>
              <a:gd name="T21" fmla="*/ 133 h 3867"/>
              <a:gd name="T22" fmla="*/ 3733 w 3867"/>
              <a:gd name="T23" fmla="*/ 467 h 3867"/>
              <a:gd name="T24" fmla="*/ 3067 w 3867"/>
              <a:gd name="T25" fmla="*/ 467 h 3867"/>
              <a:gd name="T26" fmla="*/ 467 w 3867"/>
              <a:gd name="T27" fmla="*/ 233 h 3867"/>
              <a:gd name="T28" fmla="*/ 266 w 3867"/>
              <a:gd name="T29" fmla="*/ 500 h 3867"/>
              <a:gd name="T30" fmla="*/ 300 w 3867"/>
              <a:gd name="T31" fmla="*/ 467 h 3867"/>
              <a:gd name="T32" fmla="*/ 500 w 3867"/>
              <a:gd name="T33" fmla="*/ 267 h 3867"/>
              <a:gd name="T34" fmla="*/ 467 w 3867"/>
              <a:gd name="T35" fmla="*/ 233 h 3867"/>
              <a:gd name="T36" fmla="*/ 3167 w 3867"/>
              <a:gd name="T37" fmla="*/ 467 h 3867"/>
              <a:gd name="T38" fmla="*/ 3233 w 3867"/>
              <a:gd name="T39" fmla="*/ 468 h 3867"/>
              <a:gd name="T40" fmla="*/ 3400 w 3867"/>
              <a:gd name="T41" fmla="*/ 300 h 3867"/>
              <a:gd name="T42" fmla="*/ 3401 w 3867"/>
              <a:gd name="T43" fmla="*/ 233 h 3867"/>
              <a:gd name="T44" fmla="*/ 928 w 3867"/>
              <a:gd name="T45" fmla="*/ 533 h 3867"/>
              <a:gd name="T46" fmla="*/ 3027 w 3867"/>
              <a:gd name="T47" fmla="*/ 746 h 3867"/>
              <a:gd name="T48" fmla="*/ 1933 w 3867"/>
              <a:gd name="T49" fmla="*/ 1067 h 3867"/>
              <a:gd name="T50" fmla="*/ 840 w 3867"/>
              <a:gd name="T51" fmla="*/ 746 h 3867"/>
              <a:gd name="T52" fmla="*/ 746 w 3867"/>
              <a:gd name="T53" fmla="*/ 840 h 3867"/>
              <a:gd name="T54" fmla="*/ 1067 w 3867"/>
              <a:gd name="T55" fmla="*/ 1933 h 3867"/>
              <a:gd name="T56" fmla="*/ 746 w 3867"/>
              <a:gd name="T57" fmla="*/ 3027 h 3867"/>
              <a:gd name="T58" fmla="*/ 533 w 3867"/>
              <a:gd name="T59" fmla="*/ 928 h 3867"/>
              <a:gd name="T60" fmla="*/ 3121 w 3867"/>
              <a:gd name="T61" fmla="*/ 840 h 3867"/>
              <a:gd name="T62" fmla="*/ 3333 w 3867"/>
              <a:gd name="T63" fmla="*/ 2938 h 3867"/>
              <a:gd name="T64" fmla="*/ 2591 w 3867"/>
              <a:gd name="T65" fmla="*/ 2497 h 3867"/>
              <a:gd name="T66" fmla="*/ 2591 w 3867"/>
              <a:gd name="T67" fmla="*/ 1370 h 3867"/>
              <a:gd name="T68" fmla="*/ 1933 w 3867"/>
              <a:gd name="T69" fmla="*/ 1200 h 3867"/>
              <a:gd name="T70" fmla="*/ 1933 w 3867"/>
              <a:gd name="T71" fmla="*/ 2667 h 3867"/>
              <a:gd name="T72" fmla="*/ 1933 w 3867"/>
              <a:gd name="T73" fmla="*/ 1200 h 3867"/>
              <a:gd name="T74" fmla="*/ 1500 w 3867"/>
              <a:gd name="T75" fmla="*/ 1933 h 3867"/>
              <a:gd name="T76" fmla="*/ 1567 w 3867"/>
              <a:gd name="T77" fmla="*/ 1934 h 3867"/>
              <a:gd name="T78" fmla="*/ 1933 w 3867"/>
              <a:gd name="T79" fmla="*/ 1567 h 3867"/>
              <a:gd name="T80" fmla="*/ 1934 w 3867"/>
              <a:gd name="T81" fmla="*/ 1500 h 3867"/>
              <a:gd name="T82" fmla="*/ 1370 w 3867"/>
              <a:gd name="T83" fmla="*/ 2591 h 3867"/>
              <a:gd name="T84" fmla="*/ 2497 w 3867"/>
              <a:gd name="T85" fmla="*/ 2591 h 3867"/>
              <a:gd name="T86" fmla="*/ 2938 w 3867"/>
              <a:gd name="T87" fmla="*/ 3333 h 3867"/>
              <a:gd name="T88" fmla="*/ 840 w 3867"/>
              <a:gd name="T89" fmla="*/ 3121 h 3867"/>
              <a:gd name="T90" fmla="*/ 467 w 3867"/>
              <a:gd name="T91" fmla="*/ 3067 h 3867"/>
              <a:gd name="T92" fmla="*/ 467 w 3867"/>
              <a:gd name="T93" fmla="*/ 3733 h 3867"/>
              <a:gd name="T94" fmla="*/ 467 w 3867"/>
              <a:gd name="T95" fmla="*/ 3067 h 3867"/>
              <a:gd name="T96" fmla="*/ 3733 w 3867"/>
              <a:gd name="T97" fmla="*/ 3400 h 3867"/>
              <a:gd name="T98" fmla="*/ 3067 w 3867"/>
              <a:gd name="T99" fmla="*/ 3400 h 3867"/>
              <a:gd name="T100" fmla="*/ 467 w 3867"/>
              <a:gd name="T101" fmla="*/ 3167 h 3867"/>
              <a:gd name="T102" fmla="*/ 266 w 3867"/>
              <a:gd name="T103" fmla="*/ 3434 h 3867"/>
              <a:gd name="T104" fmla="*/ 300 w 3867"/>
              <a:gd name="T105" fmla="*/ 3400 h 3867"/>
              <a:gd name="T106" fmla="*/ 500 w 3867"/>
              <a:gd name="T107" fmla="*/ 3200 h 3867"/>
              <a:gd name="T108" fmla="*/ 467 w 3867"/>
              <a:gd name="T109" fmla="*/ 3167 h 3867"/>
              <a:gd name="T110" fmla="*/ 3167 w 3867"/>
              <a:gd name="T111" fmla="*/ 3400 h 3867"/>
              <a:gd name="T112" fmla="*/ 3233 w 3867"/>
              <a:gd name="T113" fmla="*/ 3401 h 3867"/>
              <a:gd name="T114" fmla="*/ 3400 w 3867"/>
              <a:gd name="T115" fmla="*/ 3233 h 3867"/>
              <a:gd name="T116" fmla="*/ 3401 w 3867"/>
              <a:gd name="T117" fmla="*/ 3167 h 3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7" h="3867">
                <a:moveTo>
                  <a:pt x="467" y="0"/>
                </a:moveTo>
                <a:cubicBezTo>
                  <a:pt x="210" y="0"/>
                  <a:pt x="0" y="210"/>
                  <a:pt x="0" y="467"/>
                </a:cubicBezTo>
                <a:cubicBezTo>
                  <a:pt x="0" y="701"/>
                  <a:pt x="174" y="896"/>
                  <a:pt x="400" y="928"/>
                </a:cubicBezTo>
                <a:lnTo>
                  <a:pt x="400" y="2938"/>
                </a:lnTo>
                <a:cubicBezTo>
                  <a:pt x="174" y="2971"/>
                  <a:pt x="0" y="3166"/>
                  <a:pt x="0" y="3400"/>
                </a:cubicBezTo>
                <a:cubicBezTo>
                  <a:pt x="0" y="3657"/>
                  <a:pt x="210" y="3867"/>
                  <a:pt x="467" y="3867"/>
                </a:cubicBezTo>
                <a:cubicBezTo>
                  <a:pt x="701" y="3867"/>
                  <a:pt x="896" y="3692"/>
                  <a:pt x="928" y="3467"/>
                </a:cubicBezTo>
                <a:lnTo>
                  <a:pt x="2938" y="3467"/>
                </a:lnTo>
                <a:cubicBezTo>
                  <a:pt x="2971" y="3692"/>
                  <a:pt x="3166" y="3867"/>
                  <a:pt x="3400" y="3867"/>
                </a:cubicBezTo>
                <a:cubicBezTo>
                  <a:pt x="3657" y="3867"/>
                  <a:pt x="3867" y="3657"/>
                  <a:pt x="3867" y="3400"/>
                </a:cubicBezTo>
                <a:cubicBezTo>
                  <a:pt x="3867" y="3166"/>
                  <a:pt x="3692" y="2971"/>
                  <a:pt x="3467" y="2938"/>
                </a:cubicBezTo>
                <a:lnTo>
                  <a:pt x="3467" y="928"/>
                </a:lnTo>
                <a:cubicBezTo>
                  <a:pt x="3692" y="896"/>
                  <a:pt x="3867" y="701"/>
                  <a:pt x="3867" y="467"/>
                </a:cubicBezTo>
                <a:cubicBezTo>
                  <a:pt x="3867" y="210"/>
                  <a:pt x="3657" y="0"/>
                  <a:pt x="3400" y="0"/>
                </a:cubicBezTo>
                <a:cubicBezTo>
                  <a:pt x="3166" y="0"/>
                  <a:pt x="2971" y="174"/>
                  <a:pt x="2938" y="400"/>
                </a:cubicBezTo>
                <a:lnTo>
                  <a:pt x="928" y="400"/>
                </a:lnTo>
                <a:cubicBezTo>
                  <a:pt x="896" y="174"/>
                  <a:pt x="701" y="0"/>
                  <a:pt x="467" y="0"/>
                </a:cubicBezTo>
                <a:close/>
                <a:moveTo>
                  <a:pt x="467" y="133"/>
                </a:moveTo>
                <a:cubicBezTo>
                  <a:pt x="652" y="133"/>
                  <a:pt x="800" y="282"/>
                  <a:pt x="800" y="467"/>
                </a:cubicBezTo>
                <a:cubicBezTo>
                  <a:pt x="800" y="652"/>
                  <a:pt x="652" y="800"/>
                  <a:pt x="467" y="800"/>
                </a:cubicBezTo>
                <a:cubicBezTo>
                  <a:pt x="282" y="800"/>
                  <a:pt x="133" y="652"/>
                  <a:pt x="133" y="467"/>
                </a:cubicBezTo>
                <a:cubicBezTo>
                  <a:pt x="133" y="282"/>
                  <a:pt x="282" y="133"/>
                  <a:pt x="467" y="133"/>
                </a:cubicBezTo>
                <a:close/>
                <a:moveTo>
                  <a:pt x="3400" y="133"/>
                </a:moveTo>
                <a:cubicBezTo>
                  <a:pt x="3585" y="133"/>
                  <a:pt x="3733" y="282"/>
                  <a:pt x="3733" y="467"/>
                </a:cubicBezTo>
                <a:cubicBezTo>
                  <a:pt x="3733" y="652"/>
                  <a:pt x="3585" y="800"/>
                  <a:pt x="3400" y="800"/>
                </a:cubicBezTo>
                <a:cubicBezTo>
                  <a:pt x="3215" y="800"/>
                  <a:pt x="3067" y="652"/>
                  <a:pt x="3067" y="467"/>
                </a:cubicBezTo>
                <a:cubicBezTo>
                  <a:pt x="3067" y="282"/>
                  <a:pt x="3215" y="133"/>
                  <a:pt x="3400" y="133"/>
                </a:cubicBezTo>
                <a:close/>
                <a:moveTo>
                  <a:pt x="467" y="233"/>
                </a:moveTo>
                <a:cubicBezTo>
                  <a:pt x="338" y="233"/>
                  <a:pt x="233" y="338"/>
                  <a:pt x="233" y="467"/>
                </a:cubicBezTo>
                <a:cubicBezTo>
                  <a:pt x="233" y="485"/>
                  <a:pt x="248" y="500"/>
                  <a:pt x="266" y="500"/>
                </a:cubicBezTo>
                <a:cubicBezTo>
                  <a:pt x="285" y="501"/>
                  <a:pt x="300" y="486"/>
                  <a:pt x="300" y="468"/>
                </a:cubicBezTo>
                <a:lnTo>
                  <a:pt x="300" y="467"/>
                </a:lnTo>
                <a:cubicBezTo>
                  <a:pt x="300" y="374"/>
                  <a:pt x="374" y="300"/>
                  <a:pt x="467" y="300"/>
                </a:cubicBezTo>
                <a:cubicBezTo>
                  <a:pt x="485" y="300"/>
                  <a:pt x="500" y="286"/>
                  <a:pt x="500" y="267"/>
                </a:cubicBezTo>
                <a:cubicBezTo>
                  <a:pt x="501" y="249"/>
                  <a:pt x="486" y="234"/>
                  <a:pt x="468" y="233"/>
                </a:cubicBezTo>
                <a:cubicBezTo>
                  <a:pt x="467" y="233"/>
                  <a:pt x="467" y="233"/>
                  <a:pt x="467" y="233"/>
                </a:cubicBezTo>
                <a:close/>
                <a:moveTo>
                  <a:pt x="3400" y="233"/>
                </a:moveTo>
                <a:cubicBezTo>
                  <a:pt x="3272" y="233"/>
                  <a:pt x="3167" y="338"/>
                  <a:pt x="3167" y="467"/>
                </a:cubicBezTo>
                <a:cubicBezTo>
                  <a:pt x="3166" y="485"/>
                  <a:pt x="3181" y="500"/>
                  <a:pt x="3200" y="500"/>
                </a:cubicBezTo>
                <a:cubicBezTo>
                  <a:pt x="3218" y="501"/>
                  <a:pt x="3233" y="486"/>
                  <a:pt x="3233" y="468"/>
                </a:cubicBezTo>
                <a:lnTo>
                  <a:pt x="3233" y="467"/>
                </a:lnTo>
                <a:cubicBezTo>
                  <a:pt x="3233" y="374"/>
                  <a:pt x="3308" y="300"/>
                  <a:pt x="3400" y="300"/>
                </a:cubicBezTo>
                <a:cubicBezTo>
                  <a:pt x="3418" y="300"/>
                  <a:pt x="3434" y="286"/>
                  <a:pt x="3434" y="267"/>
                </a:cubicBezTo>
                <a:cubicBezTo>
                  <a:pt x="3434" y="249"/>
                  <a:pt x="3419" y="234"/>
                  <a:pt x="3401" y="233"/>
                </a:cubicBezTo>
                <a:cubicBezTo>
                  <a:pt x="3401" y="233"/>
                  <a:pt x="3400" y="233"/>
                  <a:pt x="3400" y="233"/>
                </a:cubicBezTo>
                <a:close/>
                <a:moveTo>
                  <a:pt x="928" y="533"/>
                </a:moveTo>
                <a:lnTo>
                  <a:pt x="2938" y="533"/>
                </a:lnTo>
                <a:cubicBezTo>
                  <a:pt x="2950" y="612"/>
                  <a:pt x="2981" y="685"/>
                  <a:pt x="3027" y="746"/>
                </a:cubicBezTo>
                <a:lnTo>
                  <a:pt x="2497" y="1276"/>
                </a:lnTo>
                <a:cubicBezTo>
                  <a:pt x="2345" y="1146"/>
                  <a:pt x="2148" y="1067"/>
                  <a:pt x="1933" y="1067"/>
                </a:cubicBezTo>
                <a:cubicBezTo>
                  <a:pt x="1718" y="1067"/>
                  <a:pt x="1522" y="1146"/>
                  <a:pt x="1370" y="1276"/>
                </a:cubicBezTo>
                <a:lnTo>
                  <a:pt x="840" y="746"/>
                </a:lnTo>
                <a:cubicBezTo>
                  <a:pt x="886" y="685"/>
                  <a:pt x="917" y="612"/>
                  <a:pt x="928" y="533"/>
                </a:cubicBezTo>
                <a:close/>
                <a:moveTo>
                  <a:pt x="746" y="840"/>
                </a:moveTo>
                <a:lnTo>
                  <a:pt x="1276" y="1370"/>
                </a:lnTo>
                <a:cubicBezTo>
                  <a:pt x="1146" y="1522"/>
                  <a:pt x="1067" y="1718"/>
                  <a:pt x="1067" y="1933"/>
                </a:cubicBezTo>
                <a:cubicBezTo>
                  <a:pt x="1067" y="2148"/>
                  <a:pt x="1146" y="2345"/>
                  <a:pt x="1276" y="2497"/>
                </a:cubicBezTo>
                <a:lnTo>
                  <a:pt x="746" y="3027"/>
                </a:lnTo>
                <a:cubicBezTo>
                  <a:pt x="685" y="2981"/>
                  <a:pt x="612" y="2950"/>
                  <a:pt x="533" y="2938"/>
                </a:cubicBezTo>
                <a:lnTo>
                  <a:pt x="533" y="928"/>
                </a:lnTo>
                <a:cubicBezTo>
                  <a:pt x="612" y="917"/>
                  <a:pt x="685" y="886"/>
                  <a:pt x="746" y="840"/>
                </a:cubicBezTo>
                <a:close/>
                <a:moveTo>
                  <a:pt x="3121" y="840"/>
                </a:moveTo>
                <a:cubicBezTo>
                  <a:pt x="3182" y="886"/>
                  <a:pt x="3254" y="917"/>
                  <a:pt x="3333" y="928"/>
                </a:cubicBezTo>
                <a:lnTo>
                  <a:pt x="3333" y="2938"/>
                </a:lnTo>
                <a:cubicBezTo>
                  <a:pt x="3254" y="2950"/>
                  <a:pt x="3182" y="2981"/>
                  <a:pt x="3121" y="3027"/>
                </a:cubicBezTo>
                <a:lnTo>
                  <a:pt x="2591" y="2497"/>
                </a:lnTo>
                <a:cubicBezTo>
                  <a:pt x="2721" y="2345"/>
                  <a:pt x="2800" y="2148"/>
                  <a:pt x="2800" y="1933"/>
                </a:cubicBezTo>
                <a:cubicBezTo>
                  <a:pt x="2800" y="1718"/>
                  <a:pt x="2721" y="1522"/>
                  <a:pt x="2591" y="1370"/>
                </a:cubicBezTo>
                <a:lnTo>
                  <a:pt x="3121" y="840"/>
                </a:lnTo>
                <a:close/>
                <a:moveTo>
                  <a:pt x="1933" y="1200"/>
                </a:moveTo>
                <a:cubicBezTo>
                  <a:pt x="2339" y="1200"/>
                  <a:pt x="2667" y="1528"/>
                  <a:pt x="2667" y="1933"/>
                </a:cubicBezTo>
                <a:cubicBezTo>
                  <a:pt x="2667" y="2339"/>
                  <a:pt x="2339" y="2667"/>
                  <a:pt x="1933" y="2667"/>
                </a:cubicBezTo>
                <a:cubicBezTo>
                  <a:pt x="1528" y="2667"/>
                  <a:pt x="1200" y="2339"/>
                  <a:pt x="1200" y="1933"/>
                </a:cubicBezTo>
                <a:cubicBezTo>
                  <a:pt x="1200" y="1528"/>
                  <a:pt x="1528" y="1200"/>
                  <a:pt x="1933" y="1200"/>
                </a:cubicBezTo>
                <a:close/>
                <a:moveTo>
                  <a:pt x="1933" y="1500"/>
                </a:moveTo>
                <a:cubicBezTo>
                  <a:pt x="1694" y="1500"/>
                  <a:pt x="1500" y="1694"/>
                  <a:pt x="1500" y="1933"/>
                </a:cubicBezTo>
                <a:cubicBezTo>
                  <a:pt x="1500" y="1952"/>
                  <a:pt x="1514" y="1967"/>
                  <a:pt x="1533" y="1967"/>
                </a:cubicBezTo>
                <a:cubicBezTo>
                  <a:pt x="1551" y="1967"/>
                  <a:pt x="1566" y="1953"/>
                  <a:pt x="1567" y="1934"/>
                </a:cubicBezTo>
                <a:lnTo>
                  <a:pt x="1567" y="1933"/>
                </a:lnTo>
                <a:cubicBezTo>
                  <a:pt x="1567" y="1730"/>
                  <a:pt x="1730" y="1567"/>
                  <a:pt x="1933" y="1567"/>
                </a:cubicBezTo>
                <a:cubicBezTo>
                  <a:pt x="1952" y="1567"/>
                  <a:pt x="1967" y="1552"/>
                  <a:pt x="1967" y="1534"/>
                </a:cubicBezTo>
                <a:cubicBezTo>
                  <a:pt x="1967" y="1515"/>
                  <a:pt x="1953" y="1500"/>
                  <a:pt x="1934" y="1500"/>
                </a:cubicBezTo>
                <a:cubicBezTo>
                  <a:pt x="1934" y="1500"/>
                  <a:pt x="1934" y="1500"/>
                  <a:pt x="1933" y="1500"/>
                </a:cubicBezTo>
                <a:close/>
                <a:moveTo>
                  <a:pt x="1370" y="2591"/>
                </a:moveTo>
                <a:cubicBezTo>
                  <a:pt x="1522" y="2721"/>
                  <a:pt x="1718" y="2800"/>
                  <a:pt x="1933" y="2800"/>
                </a:cubicBezTo>
                <a:cubicBezTo>
                  <a:pt x="2148" y="2800"/>
                  <a:pt x="2345" y="2721"/>
                  <a:pt x="2497" y="2591"/>
                </a:cubicBezTo>
                <a:lnTo>
                  <a:pt x="3027" y="3121"/>
                </a:lnTo>
                <a:cubicBezTo>
                  <a:pt x="2981" y="3182"/>
                  <a:pt x="2950" y="3254"/>
                  <a:pt x="2938" y="3333"/>
                </a:cubicBezTo>
                <a:lnTo>
                  <a:pt x="928" y="3333"/>
                </a:lnTo>
                <a:cubicBezTo>
                  <a:pt x="917" y="3254"/>
                  <a:pt x="886" y="3182"/>
                  <a:pt x="840" y="3121"/>
                </a:cubicBezTo>
                <a:lnTo>
                  <a:pt x="1370" y="2591"/>
                </a:lnTo>
                <a:close/>
                <a:moveTo>
                  <a:pt x="467" y="3067"/>
                </a:moveTo>
                <a:cubicBezTo>
                  <a:pt x="652" y="3067"/>
                  <a:pt x="800" y="3215"/>
                  <a:pt x="800" y="3400"/>
                </a:cubicBezTo>
                <a:cubicBezTo>
                  <a:pt x="800" y="3585"/>
                  <a:pt x="652" y="3733"/>
                  <a:pt x="467" y="3733"/>
                </a:cubicBezTo>
                <a:cubicBezTo>
                  <a:pt x="282" y="3733"/>
                  <a:pt x="133" y="3585"/>
                  <a:pt x="133" y="3400"/>
                </a:cubicBezTo>
                <a:cubicBezTo>
                  <a:pt x="133" y="3215"/>
                  <a:pt x="282" y="3067"/>
                  <a:pt x="467" y="3067"/>
                </a:cubicBezTo>
                <a:close/>
                <a:moveTo>
                  <a:pt x="3400" y="3067"/>
                </a:moveTo>
                <a:cubicBezTo>
                  <a:pt x="3585" y="3067"/>
                  <a:pt x="3733" y="3215"/>
                  <a:pt x="3733" y="3400"/>
                </a:cubicBezTo>
                <a:cubicBezTo>
                  <a:pt x="3733" y="3585"/>
                  <a:pt x="3585" y="3733"/>
                  <a:pt x="3400" y="3733"/>
                </a:cubicBezTo>
                <a:cubicBezTo>
                  <a:pt x="3215" y="3733"/>
                  <a:pt x="3067" y="3585"/>
                  <a:pt x="3067" y="3400"/>
                </a:cubicBezTo>
                <a:cubicBezTo>
                  <a:pt x="3067" y="3215"/>
                  <a:pt x="3215" y="3067"/>
                  <a:pt x="3400" y="3067"/>
                </a:cubicBezTo>
                <a:close/>
                <a:moveTo>
                  <a:pt x="467" y="3167"/>
                </a:moveTo>
                <a:cubicBezTo>
                  <a:pt x="338" y="3167"/>
                  <a:pt x="233" y="3272"/>
                  <a:pt x="233" y="3400"/>
                </a:cubicBezTo>
                <a:cubicBezTo>
                  <a:pt x="233" y="3418"/>
                  <a:pt x="248" y="3434"/>
                  <a:pt x="266" y="3434"/>
                </a:cubicBezTo>
                <a:cubicBezTo>
                  <a:pt x="285" y="3434"/>
                  <a:pt x="300" y="3419"/>
                  <a:pt x="300" y="3401"/>
                </a:cubicBezTo>
                <a:lnTo>
                  <a:pt x="300" y="3400"/>
                </a:lnTo>
                <a:cubicBezTo>
                  <a:pt x="300" y="3308"/>
                  <a:pt x="374" y="3233"/>
                  <a:pt x="467" y="3233"/>
                </a:cubicBezTo>
                <a:cubicBezTo>
                  <a:pt x="485" y="3234"/>
                  <a:pt x="500" y="3219"/>
                  <a:pt x="500" y="3200"/>
                </a:cubicBezTo>
                <a:cubicBezTo>
                  <a:pt x="501" y="3182"/>
                  <a:pt x="486" y="3167"/>
                  <a:pt x="468" y="3167"/>
                </a:cubicBezTo>
                <a:cubicBezTo>
                  <a:pt x="467" y="3167"/>
                  <a:pt x="467" y="3167"/>
                  <a:pt x="467" y="3167"/>
                </a:cubicBezTo>
                <a:close/>
                <a:moveTo>
                  <a:pt x="3400" y="3167"/>
                </a:moveTo>
                <a:cubicBezTo>
                  <a:pt x="3272" y="3167"/>
                  <a:pt x="3167" y="3272"/>
                  <a:pt x="3167" y="3400"/>
                </a:cubicBezTo>
                <a:cubicBezTo>
                  <a:pt x="3166" y="3418"/>
                  <a:pt x="3181" y="3434"/>
                  <a:pt x="3200" y="3434"/>
                </a:cubicBezTo>
                <a:cubicBezTo>
                  <a:pt x="3218" y="3434"/>
                  <a:pt x="3233" y="3419"/>
                  <a:pt x="3233" y="3401"/>
                </a:cubicBezTo>
                <a:lnTo>
                  <a:pt x="3233" y="3400"/>
                </a:lnTo>
                <a:cubicBezTo>
                  <a:pt x="3233" y="3308"/>
                  <a:pt x="3308" y="3233"/>
                  <a:pt x="3400" y="3233"/>
                </a:cubicBezTo>
                <a:cubicBezTo>
                  <a:pt x="3418" y="3234"/>
                  <a:pt x="3434" y="3219"/>
                  <a:pt x="3434" y="3200"/>
                </a:cubicBezTo>
                <a:cubicBezTo>
                  <a:pt x="3434" y="3182"/>
                  <a:pt x="3419" y="3167"/>
                  <a:pt x="3401" y="3167"/>
                </a:cubicBezTo>
                <a:cubicBezTo>
                  <a:pt x="3401" y="3167"/>
                  <a:pt x="3400" y="3167"/>
                  <a:pt x="3400" y="3167"/>
                </a:cubicBezTo>
                <a:close/>
              </a:path>
            </a:pathLst>
          </a:custGeom>
          <a:solidFill>
            <a:srgbClr val="FFFFFF">
              <a:lumMod val="75000"/>
            </a:srgbClr>
          </a:solidFill>
          <a:ln>
            <a:noFill/>
          </a:ln>
        </p:spPr>
        <p:txBody>
          <a:bodyPr/>
          <a:lstStyle/>
          <a:p>
            <a:endParaRPr lang="zh-CN" altLang="en-US" sz="12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73" name="直接连接符 72"/>
          <p:cNvCxnSpPr/>
          <p:nvPr/>
        </p:nvCxnSpPr>
        <p:spPr>
          <a:xfrm>
            <a:off x="9047010" y="2019307"/>
            <a:ext cx="0" cy="1339217"/>
          </a:xfrm>
          <a:prstGeom prst="line">
            <a:avLst/>
          </a:prstGeom>
          <a:noFill/>
          <a:ln w="6350" cap="flat" cmpd="sng" algn="ctr">
            <a:solidFill>
              <a:srgbClr val="DDDDDD"/>
            </a:solidFill>
            <a:prstDash val="solid"/>
            <a:miter lim="800000"/>
          </a:ln>
          <a:effectLst/>
        </p:spPr>
      </p:cxnSp>
      <p:sp>
        <p:nvSpPr>
          <p:cNvPr id="75" name="矩形 74"/>
          <p:cNvSpPr/>
          <p:nvPr/>
        </p:nvSpPr>
        <p:spPr>
          <a:xfrm>
            <a:off x="10345666" y="2159749"/>
            <a:ext cx="636714" cy="276999"/>
          </a:xfrm>
          <a:prstGeom prst="rect">
            <a:avLst/>
          </a:prstGeom>
        </p:spPr>
        <p:txBody>
          <a:bodyPr wrap="non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AI</a:t>
            </a:r>
            <a:r>
              <a:rPr kumimoji="0" lang="zh-CN" altLang="en-US"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训练</a:t>
            </a:r>
          </a:p>
        </p:txBody>
      </p:sp>
      <p:sp>
        <p:nvSpPr>
          <p:cNvPr id="76" name="椭圆 75"/>
          <p:cNvSpPr/>
          <p:nvPr/>
        </p:nvSpPr>
        <p:spPr>
          <a:xfrm>
            <a:off x="10425271" y="1700316"/>
            <a:ext cx="472688" cy="472688"/>
          </a:xfrm>
          <a:prstGeom prst="ellipse">
            <a:avLst/>
          </a:prstGeom>
          <a:noFill/>
          <a:ln w="12700" cap="flat" cmpd="sng" algn="ctr">
            <a:solidFill>
              <a:srgbClr val="9B9B9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 name="矩形 76"/>
          <p:cNvSpPr/>
          <p:nvPr/>
        </p:nvSpPr>
        <p:spPr>
          <a:xfrm>
            <a:off x="9550602" y="3137085"/>
            <a:ext cx="1593706" cy="276999"/>
          </a:xfrm>
          <a:prstGeom prst="rect">
            <a:avLst/>
          </a:prstGeom>
        </p:spPr>
        <p:txBody>
          <a:bodyPr wrap="none">
            <a:spAutoFit/>
          </a:bodyPr>
          <a:lstStyle/>
          <a:p>
            <a:pPr algn="ctr" defTabSz="914478"/>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昇腾 </a:t>
            </a:r>
            <a:r>
              <a:rPr lang="en-US" altLang="zh-CN" sz="12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310/910</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处理器</a:t>
            </a:r>
          </a:p>
        </p:txBody>
      </p:sp>
      <p:sp>
        <p:nvSpPr>
          <p:cNvPr id="78" name="矩形 77"/>
          <p:cNvSpPr/>
          <p:nvPr/>
        </p:nvSpPr>
        <p:spPr>
          <a:xfrm>
            <a:off x="9000764" y="2615039"/>
            <a:ext cx="2693366" cy="553998"/>
          </a:xfrm>
          <a:prstGeom prst="rect">
            <a:avLst/>
          </a:prstGeom>
        </p:spPr>
        <p:txBody>
          <a:bodyPr wrap="none">
            <a:spAutoFit/>
          </a:bodyPr>
          <a:lstStyle/>
          <a:p>
            <a:pPr algn="ctr" defTabSz="914478"/>
            <a:r>
              <a:rPr lang="zh-CN" altLang="en-US" sz="1600" b="1" dirty="0">
                <a:latin typeface="Huawei Sans" panose="020C0503030203020204" pitchFamily="34" charset="0"/>
                <a:ea typeface="方正兰亭黑简体" panose="02000000000000000000" pitchFamily="2" charset="-122"/>
                <a:cs typeface="+mn-ea"/>
                <a:sym typeface="Huawei Sans" panose="020C0503030203020204" pitchFamily="34" charset="0"/>
              </a:rPr>
              <a:t>计算加速型</a:t>
            </a:r>
            <a:endParaRPr lang="en-US" altLang="zh-CN" sz="16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defTabSz="914478"/>
            <a:r>
              <a:rPr lang="zh-CN" altLang="en-US" sz="14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华为鲲鹏</a:t>
            </a:r>
            <a:r>
              <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rPr>
              <a:t>计算加速型</a:t>
            </a: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KAi1/KAt1</a:t>
            </a:r>
            <a:endPar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 name="矩形 79"/>
          <p:cNvSpPr/>
          <p:nvPr/>
        </p:nvSpPr>
        <p:spPr>
          <a:xfrm>
            <a:off x="9611764" y="2159751"/>
            <a:ext cx="636714" cy="276999"/>
          </a:xfrm>
          <a:prstGeom prst="rect">
            <a:avLst/>
          </a:prstGeom>
        </p:spPr>
        <p:txBody>
          <a:bodyPr wrap="none">
            <a:sp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AI</a:t>
            </a:r>
            <a:r>
              <a:rPr kumimoji="0" lang="zh-CN" altLang="en-US" sz="1200" b="0" i="0" u="none" strike="noStrike" kern="0" cap="none" spc="0" normalizeH="0" baseline="0" noProof="0" dirty="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推理</a:t>
            </a:r>
          </a:p>
        </p:txBody>
      </p:sp>
      <p:sp>
        <p:nvSpPr>
          <p:cNvPr id="81" name="椭圆 80"/>
          <p:cNvSpPr/>
          <p:nvPr/>
        </p:nvSpPr>
        <p:spPr>
          <a:xfrm>
            <a:off x="9693779" y="1700318"/>
            <a:ext cx="472688" cy="472688"/>
          </a:xfrm>
          <a:prstGeom prst="ellipse">
            <a:avLst/>
          </a:prstGeom>
          <a:noFill/>
          <a:ln w="12700" cap="flat" cmpd="sng" algn="ctr">
            <a:solidFill>
              <a:srgbClr val="9B9B9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 name="矩形 81"/>
          <p:cNvSpPr/>
          <p:nvPr/>
        </p:nvSpPr>
        <p:spPr>
          <a:xfrm>
            <a:off x="9609570" y="1792123"/>
            <a:ext cx="639114" cy="276999"/>
          </a:xfrm>
          <a:prstGeom prst="rect">
            <a:avLst/>
          </a:prstGeom>
        </p:spPr>
        <p:txBody>
          <a:bodyPr wrap="square">
            <a:spAutoFit/>
          </a:bodyPr>
          <a:lstStyle/>
          <a:p>
            <a:pPr algn="ctr" defTabSz="914478"/>
            <a:r>
              <a:rPr lang="zh-CN" altLang="en-US" sz="1200" b="1" dirty="0">
                <a:latin typeface="Huawei Sans" panose="020C0503030203020204" pitchFamily="34" charset="0"/>
                <a:ea typeface="方正兰亭黑简体" panose="02000000000000000000" pitchFamily="2" charset="-122"/>
                <a:cs typeface="+mn-ea"/>
                <a:sym typeface="Huawei Sans" panose="020C0503030203020204" pitchFamily="34" charset="0"/>
              </a:rPr>
              <a:t>推理</a:t>
            </a:r>
          </a:p>
        </p:txBody>
      </p:sp>
      <p:sp>
        <p:nvSpPr>
          <p:cNvPr id="83" name="矩形 82"/>
          <p:cNvSpPr/>
          <p:nvPr/>
        </p:nvSpPr>
        <p:spPr>
          <a:xfrm>
            <a:off x="10345439" y="1796475"/>
            <a:ext cx="639114" cy="276999"/>
          </a:xfrm>
          <a:prstGeom prst="rect">
            <a:avLst/>
          </a:prstGeom>
        </p:spPr>
        <p:txBody>
          <a:bodyPr wrap="square">
            <a:spAutoFit/>
          </a:bodyPr>
          <a:lstStyle/>
          <a:p>
            <a:pPr algn="ctr" defTabSz="914478"/>
            <a:r>
              <a:rPr lang="zh-CN" altLang="en-US" sz="1200" b="1" dirty="0">
                <a:latin typeface="Huawei Sans" panose="020C0503030203020204" pitchFamily="34" charset="0"/>
                <a:ea typeface="方正兰亭黑简体" panose="02000000000000000000" pitchFamily="2" charset="-122"/>
                <a:cs typeface="+mn-ea"/>
                <a:sym typeface="Huawei Sans" panose="020C0503030203020204" pitchFamily="34" charset="0"/>
              </a:rPr>
              <a:t>训练</a:t>
            </a:r>
          </a:p>
        </p:txBody>
      </p:sp>
      <p:sp>
        <p:nvSpPr>
          <p:cNvPr id="84" name="矩形 83"/>
          <p:cNvSpPr/>
          <p:nvPr/>
        </p:nvSpPr>
        <p:spPr>
          <a:xfrm>
            <a:off x="731838" y="4053900"/>
            <a:ext cx="10728325" cy="2146875"/>
          </a:xfrm>
          <a:prstGeom prst="rect">
            <a:avLst/>
          </a:prstGeom>
          <a:solidFill>
            <a:srgbClr val="FFFFFF"/>
          </a:solidFill>
          <a:ln w="12700" cap="flat" cmpd="sng" algn="ctr">
            <a:noFill/>
            <a:prstDash val="solid"/>
            <a:miter lim="800000"/>
          </a:ln>
          <a:effectLst>
            <a:outerShdw blurRad="368300" dist="38100" dir="5400000" sx="105000" sy="105000" algn="t" rotWithShape="0">
              <a:prstClr val="black">
                <a:alpha val="1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rgbClr val="666666"/>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86" name="直接连接符 92"/>
          <p:cNvCxnSpPr>
            <a:cxnSpLocks noChangeAspect="1"/>
          </p:cNvCxnSpPr>
          <p:nvPr/>
        </p:nvCxnSpPr>
        <p:spPr>
          <a:xfrm>
            <a:off x="6360863" y="4885868"/>
            <a:ext cx="2518360" cy="0"/>
          </a:xfrm>
          <a:prstGeom prst="line">
            <a:avLst/>
          </a:prstGeom>
          <a:noFill/>
          <a:ln w="12700" cap="flat" cmpd="sng" algn="ctr">
            <a:gradFill flip="none" rotWithShape="1">
              <a:gsLst>
                <a:gs pos="33000">
                  <a:srgbClr val="EEECE1">
                    <a:lumMod val="50000"/>
                  </a:srgbClr>
                </a:gs>
                <a:gs pos="100000">
                  <a:sysClr val="window" lastClr="FFFFFF">
                    <a:alpha val="0"/>
                  </a:sysClr>
                </a:gs>
              </a:gsLst>
              <a:path path="circle">
                <a:fillToRect l="50000" t="50000" r="50000" b="50000"/>
              </a:path>
              <a:tileRect/>
            </a:gradFill>
            <a:prstDash val="solid"/>
          </a:ln>
          <a:effectLst/>
        </p:spPr>
      </p:cxnSp>
      <p:sp>
        <p:nvSpPr>
          <p:cNvPr id="87" name="文本框 86"/>
          <p:cNvSpPr txBox="1"/>
          <p:nvPr/>
        </p:nvSpPr>
        <p:spPr>
          <a:xfrm>
            <a:off x="6349615" y="4930000"/>
            <a:ext cx="2540857" cy="1200329"/>
          </a:xfrm>
          <a:prstGeom prst="rect">
            <a:avLst/>
          </a:prstGeom>
          <a:noFill/>
        </p:spPr>
        <p:txBody>
          <a:bodyPr wrap="square" rtlCol="0">
            <a:spAutoFit/>
          </a:bodyPr>
          <a:lstStyle/>
          <a:p>
            <a:pPr marL="171450" indent="-171450">
              <a:lnSpc>
                <a:spcPct val="120000"/>
              </a:lnSpc>
              <a:buFont typeface="Arial" panose="020B0604020202020204" pitchFamily="34" charset="0"/>
              <a:buChar char="•"/>
            </a:pP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全栈灾备保护</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a:lnSpc>
                <a:spcPct val="120000"/>
              </a:lnSpc>
              <a:buFont typeface="Arial" panose="020B0604020202020204" pitchFamily="34" charset="0"/>
              <a:buChar char="•"/>
            </a:pP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集成</a:t>
            </a:r>
            <a:r>
              <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HSS</a:t>
            </a: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服务，抗攻击能力强</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a:lnSpc>
                <a:spcPct val="120000"/>
              </a:lnSpc>
              <a:buFont typeface="Arial" panose="020B0604020202020204" pitchFamily="34" charset="0"/>
              <a:buChar char="•"/>
            </a:pP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秒级故障恢复、多维故障隔离</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a:lnSpc>
                <a:spcPct val="120000"/>
              </a:lnSpc>
              <a:buFont typeface="Arial" panose="020B0604020202020204" pitchFamily="34" charset="0"/>
              <a:buChar char="•"/>
            </a:pP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千级虚拟机，分钟级发放</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a:lnSpc>
                <a:spcPct val="120000"/>
              </a:lnSpc>
              <a:buFont typeface="Arial" panose="020B0604020202020204" pitchFamily="34" charset="0"/>
              <a:buChar char="•"/>
            </a:pP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秒级细粒度监控</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 name="文本框 87"/>
          <p:cNvSpPr txBox="1"/>
          <p:nvPr/>
        </p:nvSpPr>
        <p:spPr>
          <a:xfrm>
            <a:off x="6647935" y="4525828"/>
            <a:ext cx="1944216" cy="369332"/>
          </a:xfrm>
          <a:prstGeom prst="rect">
            <a:avLst/>
          </a:prstGeom>
          <a:noFill/>
        </p:spPr>
        <p:txBody>
          <a:bodyPr wrap="square" rtlCol="0">
            <a:spAutoFit/>
          </a:bodyPr>
          <a:lstStyle/>
          <a:p>
            <a:pPr algn="ctr"/>
            <a:r>
              <a:rPr lang="zh-CN" altLang="en-US" b="1" dirty="0" smtClean="0">
                <a:solidFill>
                  <a:srgbClr val="FFC000"/>
                </a:solidFill>
                <a:latin typeface="Huawei Sans" panose="020C0503030203020204" pitchFamily="34" charset="0"/>
                <a:ea typeface="方正兰亭黑简体" panose="02000000000000000000" pitchFamily="2" charset="-122"/>
                <a:cs typeface="+mn-ea"/>
                <a:sym typeface="Huawei Sans" panose="020C0503030203020204" pitchFamily="34" charset="0"/>
              </a:rPr>
              <a:t>高</a:t>
            </a:r>
            <a:r>
              <a:rPr lang="zh-CN" altLang="en-US" b="1" dirty="0">
                <a:solidFill>
                  <a:srgbClr val="FFC000"/>
                </a:solidFill>
                <a:latin typeface="Huawei Sans" panose="020C0503030203020204" pitchFamily="34" charset="0"/>
                <a:ea typeface="方正兰亭黑简体" panose="02000000000000000000" pitchFamily="2" charset="-122"/>
                <a:cs typeface="+mn-ea"/>
                <a:sym typeface="Huawei Sans" panose="020C0503030203020204" pitchFamily="34" charset="0"/>
              </a:rPr>
              <a:t>稳定可靠</a:t>
            </a:r>
          </a:p>
        </p:txBody>
      </p:sp>
      <p:sp>
        <p:nvSpPr>
          <p:cNvPr id="90" name="椭圆 89"/>
          <p:cNvSpPr/>
          <p:nvPr/>
        </p:nvSpPr>
        <p:spPr>
          <a:xfrm>
            <a:off x="7446933" y="4186142"/>
            <a:ext cx="346221" cy="346221"/>
          </a:xfrm>
          <a:prstGeom prst="ellipse">
            <a:avLst/>
          </a:prstGeom>
          <a:solidFill>
            <a:srgbClr val="00B0F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defRPr/>
            </a:pPr>
            <a:endParaRPr lang="zh-CN" altLang="en-US" sz="1200" kern="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 name="Freeform 121"/>
          <p:cNvSpPr>
            <a:spLocks/>
          </p:cNvSpPr>
          <p:nvPr/>
        </p:nvSpPr>
        <p:spPr bwMode="auto">
          <a:xfrm>
            <a:off x="7505891" y="4274965"/>
            <a:ext cx="204763" cy="190476"/>
          </a:xfrm>
          <a:custGeom>
            <a:avLst/>
            <a:gdLst/>
            <a:ahLst/>
            <a:cxnLst>
              <a:cxn ang="0">
                <a:pos x="166" y="2"/>
              </a:cxn>
              <a:cxn ang="0">
                <a:pos x="166" y="2"/>
              </a:cxn>
              <a:cxn ang="0">
                <a:pos x="160" y="0"/>
              </a:cxn>
              <a:cxn ang="0">
                <a:pos x="156" y="0"/>
              </a:cxn>
              <a:cxn ang="0">
                <a:pos x="150" y="2"/>
              </a:cxn>
              <a:cxn ang="0">
                <a:pos x="146" y="6"/>
              </a:cxn>
              <a:cxn ang="0">
                <a:pos x="72" y="120"/>
              </a:cxn>
              <a:cxn ang="0">
                <a:pos x="36" y="72"/>
              </a:cxn>
              <a:cxn ang="0">
                <a:pos x="0" y="72"/>
              </a:cxn>
              <a:cxn ang="0">
                <a:pos x="2" y="74"/>
              </a:cxn>
              <a:cxn ang="0">
                <a:pos x="62" y="154"/>
              </a:cxn>
              <a:cxn ang="0">
                <a:pos x="62" y="154"/>
              </a:cxn>
              <a:cxn ang="0">
                <a:pos x="66" y="158"/>
              </a:cxn>
              <a:cxn ang="0">
                <a:pos x="74" y="160"/>
              </a:cxn>
              <a:cxn ang="0">
                <a:pos x="74" y="160"/>
              </a:cxn>
              <a:cxn ang="0">
                <a:pos x="74" y="160"/>
              </a:cxn>
              <a:cxn ang="0">
                <a:pos x="80" y="158"/>
              </a:cxn>
              <a:cxn ang="0">
                <a:pos x="86" y="154"/>
              </a:cxn>
              <a:cxn ang="0">
                <a:pos x="170" y="22"/>
              </a:cxn>
              <a:cxn ang="0">
                <a:pos x="170" y="22"/>
              </a:cxn>
              <a:cxn ang="0">
                <a:pos x="172" y="16"/>
              </a:cxn>
              <a:cxn ang="0">
                <a:pos x="172" y="10"/>
              </a:cxn>
              <a:cxn ang="0">
                <a:pos x="170" y="6"/>
              </a:cxn>
              <a:cxn ang="0">
                <a:pos x="166" y="2"/>
              </a:cxn>
              <a:cxn ang="0">
                <a:pos x="166" y="2"/>
              </a:cxn>
            </a:cxnLst>
            <a:rect l="0" t="0" r="r" b="b"/>
            <a:pathLst>
              <a:path w="172" h="160">
                <a:moveTo>
                  <a:pt x="166" y="2"/>
                </a:moveTo>
                <a:lnTo>
                  <a:pt x="166" y="2"/>
                </a:lnTo>
                <a:lnTo>
                  <a:pt x="160" y="0"/>
                </a:lnTo>
                <a:lnTo>
                  <a:pt x="156" y="0"/>
                </a:lnTo>
                <a:lnTo>
                  <a:pt x="150" y="2"/>
                </a:lnTo>
                <a:lnTo>
                  <a:pt x="146" y="6"/>
                </a:lnTo>
                <a:lnTo>
                  <a:pt x="72" y="120"/>
                </a:lnTo>
                <a:lnTo>
                  <a:pt x="36" y="72"/>
                </a:lnTo>
                <a:lnTo>
                  <a:pt x="0" y="72"/>
                </a:lnTo>
                <a:lnTo>
                  <a:pt x="2" y="74"/>
                </a:lnTo>
                <a:lnTo>
                  <a:pt x="62" y="154"/>
                </a:lnTo>
                <a:lnTo>
                  <a:pt x="62" y="154"/>
                </a:lnTo>
                <a:lnTo>
                  <a:pt x="66" y="158"/>
                </a:lnTo>
                <a:lnTo>
                  <a:pt x="74" y="160"/>
                </a:lnTo>
                <a:lnTo>
                  <a:pt x="74" y="160"/>
                </a:lnTo>
                <a:lnTo>
                  <a:pt x="74" y="160"/>
                </a:lnTo>
                <a:lnTo>
                  <a:pt x="80" y="158"/>
                </a:lnTo>
                <a:lnTo>
                  <a:pt x="86" y="154"/>
                </a:lnTo>
                <a:lnTo>
                  <a:pt x="170" y="22"/>
                </a:lnTo>
                <a:lnTo>
                  <a:pt x="170" y="22"/>
                </a:lnTo>
                <a:lnTo>
                  <a:pt x="172" y="16"/>
                </a:lnTo>
                <a:lnTo>
                  <a:pt x="172" y="10"/>
                </a:lnTo>
                <a:lnTo>
                  <a:pt x="170" y="6"/>
                </a:lnTo>
                <a:lnTo>
                  <a:pt x="166" y="2"/>
                </a:lnTo>
                <a:lnTo>
                  <a:pt x="166" y="2"/>
                </a:ln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defTabSz="685800">
              <a:defRPr/>
            </a:pPr>
            <a:endParaRPr lang="zh-CN" altLang="en-US" sz="1200" kern="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93" name="直接连接符 92"/>
          <p:cNvCxnSpPr>
            <a:cxnSpLocks noChangeAspect="1"/>
          </p:cNvCxnSpPr>
          <p:nvPr/>
        </p:nvCxnSpPr>
        <p:spPr>
          <a:xfrm>
            <a:off x="662903" y="4885868"/>
            <a:ext cx="2518360" cy="0"/>
          </a:xfrm>
          <a:prstGeom prst="line">
            <a:avLst/>
          </a:prstGeom>
          <a:noFill/>
          <a:ln w="12700" cap="flat" cmpd="sng" algn="ctr">
            <a:gradFill flip="none" rotWithShape="1">
              <a:gsLst>
                <a:gs pos="33000">
                  <a:srgbClr val="EEECE1">
                    <a:lumMod val="50000"/>
                  </a:srgbClr>
                </a:gs>
                <a:gs pos="100000">
                  <a:sysClr val="window" lastClr="FFFFFF">
                    <a:alpha val="0"/>
                  </a:sysClr>
                </a:gs>
              </a:gsLst>
              <a:path path="circle">
                <a:fillToRect l="50000" t="50000" r="50000" b="50000"/>
              </a:path>
              <a:tileRect/>
            </a:gradFill>
            <a:prstDash val="solid"/>
          </a:ln>
          <a:effectLst/>
        </p:spPr>
      </p:cxnSp>
      <p:sp>
        <p:nvSpPr>
          <p:cNvPr id="94" name="文本框 93"/>
          <p:cNvSpPr txBox="1"/>
          <p:nvPr/>
        </p:nvSpPr>
        <p:spPr>
          <a:xfrm>
            <a:off x="760136" y="4930000"/>
            <a:ext cx="2448272" cy="535531"/>
          </a:xfrm>
          <a:prstGeom prst="rect">
            <a:avLst/>
          </a:prstGeom>
          <a:noFill/>
        </p:spPr>
        <p:txBody>
          <a:bodyPr wrap="square" rtlCol="0">
            <a:spAutoFit/>
          </a:bodyPr>
          <a:lstStyle/>
          <a:p>
            <a:pPr marL="171450" indent="-171450">
              <a:lnSpc>
                <a:spcPct val="120000"/>
              </a:lnSpc>
              <a:buFont typeface="Arial" panose="020B0604020202020204" pitchFamily="34" charset="0"/>
              <a:buChar char="•"/>
            </a:pP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通用</a:t>
            </a:r>
            <a:r>
              <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存储</a:t>
            </a:r>
            <a:r>
              <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内存</a:t>
            </a:r>
            <a:r>
              <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计算加速型</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a:lnSpc>
                <a:spcPct val="120000"/>
              </a:lnSpc>
              <a:buFont typeface="Arial" panose="020B0604020202020204" pitchFamily="34" charset="0"/>
              <a:buChar char="•"/>
            </a:pP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覆盖主流业务场景</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 name="文本框 98"/>
          <p:cNvSpPr txBox="1"/>
          <p:nvPr/>
        </p:nvSpPr>
        <p:spPr>
          <a:xfrm>
            <a:off x="913011" y="4525828"/>
            <a:ext cx="1944216" cy="369332"/>
          </a:xfrm>
          <a:prstGeom prst="rect">
            <a:avLst/>
          </a:prstGeom>
          <a:noFill/>
        </p:spPr>
        <p:txBody>
          <a:bodyPr wrap="square" rtlCol="0">
            <a:spAutoFit/>
          </a:bodyPr>
          <a:lstStyle>
            <a:defPPr>
              <a:defRPr lang="en-US"/>
            </a:defPPr>
            <a:lvl1pPr algn="ctr" defTabSz="1219444">
              <a:defRPr sz="1600" b="1">
                <a:solidFill>
                  <a:srgbClr val="C00000"/>
                </a:solidFill>
                <a:latin typeface="微软雅黑" panose="020B0503020204020204" pitchFamily="34" charset="-122"/>
                <a:ea typeface="微软雅黑" panose="020B0503020204020204" pitchFamily="34" charset="-122"/>
              </a:defRPr>
            </a:lvl1pP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FFC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全场景覆盖</a:t>
            </a:r>
          </a:p>
        </p:txBody>
      </p:sp>
      <p:sp>
        <p:nvSpPr>
          <p:cNvPr id="105" name="椭圆 104"/>
          <p:cNvSpPr/>
          <p:nvPr/>
        </p:nvSpPr>
        <p:spPr>
          <a:xfrm>
            <a:off x="1712009" y="4186142"/>
            <a:ext cx="346221" cy="346221"/>
          </a:xfrm>
          <a:prstGeom prst="ellipse">
            <a:avLst/>
          </a:prstGeom>
          <a:solidFill>
            <a:srgbClr val="00B0F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defRPr/>
            </a:pPr>
            <a:endParaRPr lang="zh-CN" altLang="en-US" sz="1200" kern="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 name="Freeform 7"/>
          <p:cNvSpPr>
            <a:spLocks/>
          </p:cNvSpPr>
          <p:nvPr/>
        </p:nvSpPr>
        <p:spPr bwMode="auto">
          <a:xfrm>
            <a:off x="1779973" y="4389187"/>
            <a:ext cx="213254" cy="68257"/>
          </a:xfrm>
          <a:custGeom>
            <a:avLst/>
            <a:gdLst/>
            <a:ahLst/>
            <a:cxnLst>
              <a:cxn ang="0">
                <a:pos x="15272" y="526"/>
              </a:cxn>
              <a:cxn ang="0">
                <a:pos x="14874" y="1276"/>
              </a:cxn>
              <a:cxn ang="0">
                <a:pos x="14376" y="1977"/>
              </a:cxn>
              <a:cxn ang="0">
                <a:pos x="13787" y="2620"/>
              </a:cxn>
              <a:cxn ang="0">
                <a:pos x="13112" y="3198"/>
              </a:cxn>
              <a:cxn ang="0">
                <a:pos x="12363" y="3706"/>
              </a:cxn>
              <a:cxn ang="0">
                <a:pos x="11544" y="4137"/>
              </a:cxn>
              <a:cxn ang="0">
                <a:pos x="10664" y="4483"/>
              </a:cxn>
              <a:cxn ang="0">
                <a:pos x="9731" y="4739"/>
              </a:cxn>
              <a:cxn ang="0">
                <a:pos x="8754" y="4897"/>
              </a:cxn>
              <a:cxn ang="0">
                <a:pos x="7739" y="4951"/>
              </a:cxn>
              <a:cxn ang="0">
                <a:pos x="6724" y="4897"/>
              </a:cxn>
              <a:cxn ang="0">
                <a:pos x="5747" y="4739"/>
              </a:cxn>
              <a:cxn ang="0">
                <a:pos x="4814" y="4483"/>
              </a:cxn>
              <a:cxn ang="0">
                <a:pos x="3934" y="4137"/>
              </a:cxn>
              <a:cxn ang="0">
                <a:pos x="3115" y="3706"/>
              </a:cxn>
              <a:cxn ang="0">
                <a:pos x="2365" y="3198"/>
              </a:cxn>
              <a:cxn ang="0">
                <a:pos x="1691" y="2620"/>
              </a:cxn>
              <a:cxn ang="0">
                <a:pos x="1102" y="1977"/>
              </a:cxn>
              <a:cxn ang="0">
                <a:pos x="604" y="1276"/>
              </a:cxn>
              <a:cxn ang="0">
                <a:pos x="206" y="526"/>
              </a:cxn>
              <a:cxn ang="0">
                <a:pos x="123" y="239"/>
              </a:cxn>
              <a:cxn ang="0">
                <a:pos x="549" y="930"/>
              </a:cxn>
              <a:cxn ang="0">
                <a:pos x="1061" y="1574"/>
              </a:cxn>
              <a:cxn ang="0">
                <a:pos x="1648" y="2166"/>
              </a:cxn>
              <a:cxn ang="0">
                <a:pos x="2308" y="2700"/>
              </a:cxn>
              <a:cxn ang="0">
                <a:pos x="3033" y="3172"/>
              </a:cxn>
              <a:cxn ang="0">
                <a:pos x="3816" y="3575"/>
              </a:cxn>
              <a:cxn ang="0">
                <a:pos x="4652" y="3905"/>
              </a:cxn>
              <a:cxn ang="0">
                <a:pos x="5534" y="4156"/>
              </a:cxn>
              <a:cxn ang="0">
                <a:pos x="6457" y="4324"/>
              </a:cxn>
              <a:cxn ang="0">
                <a:pos x="7414" y="4402"/>
              </a:cxn>
              <a:cxn ang="0">
                <a:pos x="8387" y="4387"/>
              </a:cxn>
              <a:cxn ang="0">
                <a:pos x="9333" y="4278"/>
              </a:cxn>
              <a:cxn ang="0">
                <a:pos x="10243" y="4082"/>
              </a:cxn>
              <a:cxn ang="0">
                <a:pos x="11110" y="3804"/>
              </a:cxn>
              <a:cxn ang="0">
                <a:pos x="11929" y="3449"/>
              </a:cxn>
              <a:cxn ang="0">
                <a:pos x="12694" y="3022"/>
              </a:cxn>
              <a:cxn ang="0">
                <a:pos x="13397" y="2529"/>
              </a:cxn>
              <a:cxn ang="0">
                <a:pos x="14033" y="1975"/>
              </a:cxn>
              <a:cxn ang="0">
                <a:pos x="14597" y="1365"/>
              </a:cxn>
              <a:cxn ang="0">
                <a:pos x="15080" y="705"/>
              </a:cxn>
              <a:cxn ang="0">
                <a:pos x="15478" y="0"/>
              </a:cxn>
            </a:cxnLst>
            <a:rect l="0" t="0" r="r" b="b"/>
            <a:pathLst>
              <a:path w="15478" h="4951">
                <a:moveTo>
                  <a:pt x="15478" y="0"/>
                </a:moveTo>
                <a:lnTo>
                  <a:pt x="15380" y="265"/>
                </a:lnTo>
                <a:lnTo>
                  <a:pt x="15272" y="526"/>
                </a:lnTo>
                <a:lnTo>
                  <a:pt x="15151" y="781"/>
                </a:lnTo>
                <a:lnTo>
                  <a:pt x="15018" y="1032"/>
                </a:lnTo>
                <a:lnTo>
                  <a:pt x="14874" y="1276"/>
                </a:lnTo>
                <a:lnTo>
                  <a:pt x="14718" y="1516"/>
                </a:lnTo>
                <a:lnTo>
                  <a:pt x="14552" y="1749"/>
                </a:lnTo>
                <a:lnTo>
                  <a:pt x="14376" y="1977"/>
                </a:lnTo>
                <a:lnTo>
                  <a:pt x="14189" y="2198"/>
                </a:lnTo>
                <a:lnTo>
                  <a:pt x="13993" y="2412"/>
                </a:lnTo>
                <a:lnTo>
                  <a:pt x="13787" y="2620"/>
                </a:lnTo>
                <a:lnTo>
                  <a:pt x="13571" y="2820"/>
                </a:lnTo>
                <a:lnTo>
                  <a:pt x="13346" y="3013"/>
                </a:lnTo>
                <a:lnTo>
                  <a:pt x="13112" y="3198"/>
                </a:lnTo>
                <a:lnTo>
                  <a:pt x="12871" y="3376"/>
                </a:lnTo>
                <a:lnTo>
                  <a:pt x="12620" y="3545"/>
                </a:lnTo>
                <a:lnTo>
                  <a:pt x="12363" y="3706"/>
                </a:lnTo>
                <a:lnTo>
                  <a:pt x="12097" y="3858"/>
                </a:lnTo>
                <a:lnTo>
                  <a:pt x="11823" y="4002"/>
                </a:lnTo>
                <a:lnTo>
                  <a:pt x="11544" y="4137"/>
                </a:lnTo>
                <a:lnTo>
                  <a:pt x="11257" y="4262"/>
                </a:lnTo>
                <a:lnTo>
                  <a:pt x="10963" y="4377"/>
                </a:lnTo>
                <a:lnTo>
                  <a:pt x="10664" y="4483"/>
                </a:lnTo>
                <a:lnTo>
                  <a:pt x="10358" y="4579"/>
                </a:lnTo>
                <a:lnTo>
                  <a:pt x="10047" y="4664"/>
                </a:lnTo>
                <a:lnTo>
                  <a:pt x="9731" y="4739"/>
                </a:lnTo>
                <a:lnTo>
                  <a:pt x="9410" y="4802"/>
                </a:lnTo>
                <a:lnTo>
                  <a:pt x="9084" y="4855"/>
                </a:lnTo>
                <a:lnTo>
                  <a:pt x="8754" y="4897"/>
                </a:lnTo>
                <a:lnTo>
                  <a:pt x="8419" y="4927"/>
                </a:lnTo>
                <a:lnTo>
                  <a:pt x="8081" y="4945"/>
                </a:lnTo>
                <a:lnTo>
                  <a:pt x="7739" y="4951"/>
                </a:lnTo>
                <a:lnTo>
                  <a:pt x="7397" y="4945"/>
                </a:lnTo>
                <a:lnTo>
                  <a:pt x="7059" y="4927"/>
                </a:lnTo>
                <a:lnTo>
                  <a:pt x="6724" y="4897"/>
                </a:lnTo>
                <a:lnTo>
                  <a:pt x="6394" y="4855"/>
                </a:lnTo>
                <a:lnTo>
                  <a:pt x="6068" y="4802"/>
                </a:lnTo>
                <a:lnTo>
                  <a:pt x="5747" y="4739"/>
                </a:lnTo>
                <a:lnTo>
                  <a:pt x="5430" y="4664"/>
                </a:lnTo>
                <a:lnTo>
                  <a:pt x="5119" y="4579"/>
                </a:lnTo>
                <a:lnTo>
                  <a:pt x="4814" y="4483"/>
                </a:lnTo>
                <a:lnTo>
                  <a:pt x="4514" y="4377"/>
                </a:lnTo>
                <a:lnTo>
                  <a:pt x="4221" y="4262"/>
                </a:lnTo>
                <a:lnTo>
                  <a:pt x="3934" y="4137"/>
                </a:lnTo>
                <a:lnTo>
                  <a:pt x="3655" y="4002"/>
                </a:lnTo>
                <a:lnTo>
                  <a:pt x="3381" y="3858"/>
                </a:lnTo>
                <a:lnTo>
                  <a:pt x="3115" y="3706"/>
                </a:lnTo>
                <a:lnTo>
                  <a:pt x="2858" y="3545"/>
                </a:lnTo>
                <a:lnTo>
                  <a:pt x="2607" y="3376"/>
                </a:lnTo>
                <a:lnTo>
                  <a:pt x="2365" y="3198"/>
                </a:lnTo>
                <a:lnTo>
                  <a:pt x="2131" y="3013"/>
                </a:lnTo>
                <a:lnTo>
                  <a:pt x="1907" y="2820"/>
                </a:lnTo>
                <a:lnTo>
                  <a:pt x="1691" y="2620"/>
                </a:lnTo>
                <a:lnTo>
                  <a:pt x="1485" y="2412"/>
                </a:lnTo>
                <a:lnTo>
                  <a:pt x="1288" y="2198"/>
                </a:lnTo>
                <a:lnTo>
                  <a:pt x="1102" y="1977"/>
                </a:lnTo>
                <a:lnTo>
                  <a:pt x="925" y="1749"/>
                </a:lnTo>
                <a:lnTo>
                  <a:pt x="759" y="1516"/>
                </a:lnTo>
                <a:lnTo>
                  <a:pt x="604" y="1276"/>
                </a:lnTo>
                <a:lnTo>
                  <a:pt x="460" y="1032"/>
                </a:lnTo>
                <a:lnTo>
                  <a:pt x="327" y="781"/>
                </a:lnTo>
                <a:lnTo>
                  <a:pt x="206" y="526"/>
                </a:lnTo>
                <a:lnTo>
                  <a:pt x="98" y="265"/>
                </a:lnTo>
                <a:lnTo>
                  <a:pt x="0" y="0"/>
                </a:lnTo>
                <a:lnTo>
                  <a:pt x="123" y="239"/>
                </a:lnTo>
                <a:lnTo>
                  <a:pt x="256" y="474"/>
                </a:lnTo>
                <a:lnTo>
                  <a:pt x="397" y="705"/>
                </a:lnTo>
                <a:lnTo>
                  <a:pt x="549" y="930"/>
                </a:lnTo>
                <a:lnTo>
                  <a:pt x="711" y="1151"/>
                </a:lnTo>
                <a:lnTo>
                  <a:pt x="881" y="1365"/>
                </a:lnTo>
                <a:lnTo>
                  <a:pt x="1061" y="1574"/>
                </a:lnTo>
                <a:lnTo>
                  <a:pt x="1249" y="1777"/>
                </a:lnTo>
                <a:lnTo>
                  <a:pt x="1444" y="1975"/>
                </a:lnTo>
                <a:lnTo>
                  <a:pt x="1648" y="2166"/>
                </a:lnTo>
                <a:lnTo>
                  <a:pt x="1860" y="2351"/>
                </a:lnTo>
                <a:lnTo>
                  <a:pt x="2081" y="2529"/>
                </a:lnTo>
                <a:lnTo>
                  <a:pt x="2308" y="2700"/>
                </a:lnTo>
                <a:lnTo>
                  <a:pt x="2543" y="2864"/>
                </a:lnTo>
                <a:lnTo>
                  <a:pt x="2784" y="3022"/>
                </a:lnTo>
                <a:lnTo>
                  <a:pt x="3033" y="3172"/>
                </a:lnTo>
                <a:lnTo>
                  <a:pt x="3287" y="3314"/>
                </a:lnTo>
                <a:lnTo>
                  <a:pt x="3549" y="3449"/>
                </a:lnTo>
                <a:lnTo>
                  <a:pt x="3816" y="3575"/>
                </a:lnTo>
                <a:lnTo>
                  <a:pt x="4089" y="3693"/>
                </a:lnTo>
                <a:lnTo>
                  <a:pt x="4368" y="3804"/>
                </a:lnTo>
                <a:lnTo>
                  <a:pt x="4652" y="3905"/>
                </a:lnTo>
                <a:lnTo>
                  <a:pt x="4942" y="3998"/>
                </a:lnTo>
                <a:lnTo>
                  <a:pt x="5235" y="4082"/>
                </a:lnTo>
                <a:lnTo>
                  <a:pt x="5534" y="4156"/>
                </a:lnTo>
                <a:lnTo>
                  <a:pt x="5838" y="4222"/>
                </a:lnTo>
                <a:lnTo>
                  <a:pt x="6145" y="4278"/>
                </a:lnTo>
                <a:lnTo>
                  <a:pt x="6457" y="4324"/>
                </a:lnTo>
                <a:lnTo>
                  <a:pt x="6772" y="4360"/>
                </a:lnTo>
                <a:lnTo>
                  <a:pt x="7091" y="4387"/>
                </a:lnTo>
                <a:lnTo>
                  <a:pt x="7414" y="4402"/>
                </a:lnTo>
                <a:lnTo>
                  <a:pt x="7739" y="4408"/>
                </a:lnTo>
                <a:lnTo>
                  <a:pt x="8064" y="4402"/>
                </a:lnTo>
                <a:lnTo>
                  <a:pt x="8387" y="4387"/>
                </a:lnTo>
                <a:lnTo>
                  <a:pt x="8705" y="4360"/>
                </a:lnTo>
                <a:lnTo>
                  <a:pt x="9021" y="4324"/>
                </a:lnTo>
                <a:lnTo>
                  <a:pt x="9333" y="4278"/>
                </a:lnTo>
                <a:lnTo>
                  <a:pt x="9640" y="4222"/>
                </a:lnTo>
                <a:lnTo>
                  <a:pt x="9944" y="4156"/>
                </a:lnTo>
                <a:lnTo>
                  <a:pt x="10243" y="4082"/>
                </a:lnTo>
                <a:lnTo>
                  <a:pt x="10536" y="3998"/>
                </a:lnTo>
                <a:lnTo>
                  <a:pt x="10826" y="3905"/>
                </a:lnTo>
                <a:lnTo>
                  <a:pt x="11110" y="3804"/>
                </a:lnTo>
                <a:lnTo>
                  <a:pt x="11389" y="3693"/>
                </a:lnTo>
                <a:lnTo>
                  <a:pt x="11661" y="3575"/>
                </a:lnTo>
                <a:lnTo>
                  <a:pt x="11929" y="3449"/>
                </a:lnTo>
                <a:lnTo>
                  <a:pt x="12191" y="3314"/>
                </a:lnTo>
                <a:lnTo>
                  <a:pt x="12445" y="3172"/>
                </a:lnTo>
                <a:lnTo>
                  <a:pt x="12694" y="3022"/>
                </a:lnTo>
                <a:lnTo>
                  <a:pt x="12935" y="2864"/>
                </a:lnTo>
                <a:lnTo>
                  <a:pt x="13170" y="2700"/>
                </a:lnTo>
                <a:lnTo>
                  <a:pt x="13397" y="2529"/>
                </a:lnTo>
                <a:lnTo>
                  <a:pt x="13617" y="2351"/>
                </a:lnTo>
                <a:lnTo>
                  <a:pt x="13829" y="2166"/>
                </a:lnTo>
                <a:lnTo>
                  <a:pt x="14033" y="1975"/>
                </a:lnTo>
                <a:lnTo>
                  <a:pt x="14229" y="1777"/>
                </a:lnTo>
                <a:lnTo>
                  <a:pt x="14417" y="1574"/>
                </a:lnTo>
                <a:lnTo>
                  <a:pt x="14597" y="1365"/>
                </a:lnTo>
                <a:lnTo>
                  <a:pt x="14767" y="1151"/>
                </a:lnTo>
                <a:lnTo>
                  <a:pt x="14928" y="930"/>
                </a:lnTo>
                <a:lnTo>
                  <a:pt x="15080" y="705"/>
                </a:lnTo>
                <a:lnTo>
                  <a:pt x="15222" y="474"/>
                </a:lnTo>
                <a:lnTo>
                  <a:pt x="15355" y="239"/>
                </a:lnTo>
                <a:lnTo>
                  <a:pt x="15478" y="0"/>
                </a:ln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defTabSz="685800">
              <a:defRPr/>
            </a:pPr>
            <a:endParaRPr lang="zh-CN" altLang="en-US" sz="1200" ker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 name="Freeform 8"/>
          <p:cNvSpPr>
            <a:spLocks noEditPoints="1"/>
          </p:cNvSpPr>
          <p:nvPr/>
        </p:nvSpPr>
        <p:spPr bwMode="auto">
          <a:xfrm>
            <a:off x="1775731" y="4258072"/>
            <a:ext cx="221738" cy="188189"/>
          </a:xfrm>
          <a:custGeom>
            <a:avLst/>
            <a:gdLst/>
            <a:ahLst/>
            <a:cxnLst>
              <a:cxn ang="0">
                <a:pos x="8871" y="35"/>
              </a:cxn>
              <a:cxn ang="0">
                <a:pos x="10057" y="216"/>
              </a:cxn>
              <a:cxn ang="0">
                <a:pos x="11178" y="538"/>
              </a:cxn>
              <a:cxn ang="0">
                <a:pos x="12219" y="992"/>
              </a:cxn>
              <a:cxn ang="0">
                <a:pos x="13166" y="1564"/>
              </a:cxn>
              <a:cxn ang="0">
                <a:pos x="14004" y="2243"/>
              </a:cxn>
              <a:cxn ang="0">
                <a:pos x="14721" y="3017"/>
              </a:cxn>
              <a:cxn ang="0">
                <a:pos x="15304" y="3875"/>
              </a:cxn>
              <a:cxn ang="0">
                <a:pos x="15737" y="4805"/>
              </a:cxn>
              <a:cxn ang="0">
                <a:pos x="16006" y="5795"/>
              </a:cxn>
              <a:cxn ang="0">
                <a:pos x="16100" y="6832"/>
              </a:cxn>
              <a:cxn ang="0">
                <a:pos x="16006" y="7870"/>
              </a:cxn>
              <a:cxn ang="0">
                <a:pos x="15737" y="8860"/>
              </a:cxn>
              <a:cxn ang="0">
                <a:pos x="15304" y="9790"/>
              </a:cxn>
              <a:cxn ang="0">
                <a:pos x="14721" y="10647"/>
              </a:cxn>
              <a:cxn ang="0">
                <a:pos x="14004" y="11422"/>
              </a:cxn>
              <a:cxn ang="0">
                <a:pos x="13166" y="12101"/>
              </a:cxn>
              <a:cxn ang="0">
                <a:pos x="12219" y="12673"/>
              </a:cxn>
              <a:cxn ang="0">
                <a:pos x="11178" y="13126"/>
              </a:cxn>
              <a:cxn ang="0">
                <a:pos x="10057" y="13449"/>
              </a:cxn>
              <a:cxn ang="0">
                <a:pos x="8871" y="13629"/>
              </a:cxn>
              <a:cxn ang="0">
                <a:pos x="7636" y="13655"/>
              </a:cxn>
              <a:cxn ang="0">
                <a:pos x="6431" y="13525"/>
              </a:cxn>
              <a:cxn ang="0">
                <a:pos x="5287" y="13248"/>
              </a:cxn>
              <a:cxn ang="0">
                <a:pos x="4218" y="12838"/>
              </a:cxn>
              <a:cxn ang="0">
                <a:pos x="3238" y="12304"/>
              </a:cxn>
              <a:cxn ang="0">
                <a:pos x="2363" y="11660"/>
              </a:cxn>
              <a:cxn ang="0">
                <a:pos x="1603" y="10916"/>
              </a:cxn>
              <a:cxn ang="0">
                <a:pos x="974" y="10084"/>
              </a:cxn>
              <a:cxn ang="0">
                <a:pos x="490" y="9177"/>
              </a:cxn>
              <a:cxn ang="0">
                <a:pos x="164" y="8206"/>
              </a:cxn>
              <a:cxn ang="0">
                <a:pos x="10" y="7183"/>
              </a:cxn>
              <a:cxn ang="0">
                <a:pos x="41" y="6136"/>
              </a:cxn>
              <a:cxn ang="0">
                <a:pos x="254" y="5129"/>
              </a:cxn>
              <a:cxn ang="0">
                <a:pos x="634" y="4178"/>
              </a:cxn>
              <a:cxn ang="0">
                <a:pos x="1168" y="3294"/>
              </a:cxn>
              <a:cxn ang="0">
                <a:pos x="1842" y="2490"/>
              </a:cxn>
              <a:cxn ang="0">
                <a:pos x="2642" y="1779"/>
              </a:cxn>
              <a:cxn ang="0">
                <a:pos x="3554" y="1169"/>
              </a:cxn>
              <a:cxn ang="0">
                <a:pos x="4565" y="675"/>
              </a:cxn>
              <a:cxn ang="0">
                <a:pos x="5660" y="308"/>
              </a:cxn>
              <a:cxn ang="0">
                <a:pos x="6826" y="79"/>
              </a:cxn>
              <a:cxn ang="0">
                <a:pos x="8050" y="0"/>
              </a:cxn>
              <a:cxn ang="0">
                <a:pos x="9888" y="3284"/>
              </a:cxn>
              <a:cxn ang="0">
                <a:pos x="7171" y="698"/>
              </a:cxn>
              <a:cxn ang="0">
                <a:pos x="7130" y="4461"/>
              </a:cxn>
              <a:cxn ang="0">
                <a:pos x="8970" y="9203"/>
              </a:cxn>
              <a:cxn ang="0">
                <a:pos x="8929" y="12966"/>
              </a:cxn>
              <a:cxn ang="0">
                <a:pos x="6212" y="10381"/>
              </a:cxn>
              <a:cxn ang="0">
                <a:pos x="1485" y="6832"/>
              </a:cxn>
              <a:cxn ang="0">
                <a:pos x="3841" y="5953"/>
              </a:cxn>
              <a:cxn ang="0">
                <a:pos x="3841" y="7711"/>
              </a:cxn>
              <a:cxn ang="0">
                <a:pos x="1485" y="6832"/>
              </a:cxn>
              <a:cxn ang="0">
                <a:pos x="12259" y="4994"/>
              </a:cxn>
              <a:cxn ang="0">
                <a:pos x="9674" y="7711"/>
              </a:cxn>
              <a:cxn ang="0">
                <a:pos x="13437" y="7752"/>
              </a:cxn>
            </a:cxnLst>
            <a:rect l="0" t="0" r="r" b="b"/>
            <a:pathLst>
              <a:path w="16100" h="13664">
                <a:moveTo>
                  <a:pt x="8050" y="0"/>
                </a:moveTo>
                <a:lnTo>
                  <a:pt x="8464" y="9"/>
                </a:lnTo>
                <a:lnTo>
                  <a:pt x="8871" y="35"/>
                </a:lnTo>
                <a:lnTo>
                  <a:pt x="9273" y="79"/>
                </a:lnTo>
                <a:lnTo>
                  <a:pt x="9669" y="139"/>
                </a:lnTo>
                <a:lnTo>
                  <a:pt x="10057" y="216"/>
                </a:lnTo>
                <a:lnTo>
                  <a:pt x="10439" y="308"/>
                </a:lnTo>
                <a:lnTo>
                  <a:pt x="10813" y="416"/>
                </a:lnTo>
                <a:lnTo>
                  <a:pt x="11178" y="538"/>
                </a:lnTo>
                <a:lnTo>
                  <a:pt x="11535" y="675"/>
                </a:lnTo>
                <a:lnTo>
                  <a:pt x="11882" y="827"/>
                </a:lnTo>
                <a:lnTo>
                  <a:pt x="12219" y="992"/>
                </a:lnTo>
                <a:lnTo>
                  <a:pt x="12545" y="1169"/>
                </a:lnTo>
                <a:lnTo>
                  <a:pt x="12861" y="1360"/>
                </a:lnTo>
                <a:lnTo>
                  <a:pt x="13166" y="1564"/>
                </a:lnTo>
                <a:lnTo>
                  <a:pt x="13458" y="1779"/>
                </a:lnTo>
                <a:lnTo>
                  <a:pt x="13737" y="2005"/>
                </a:lnTo>
                <a:lnTo>
                  <a:pt x="14004" y="2243"/>
                </a:lnTo>
                <a:lnTo>
                  <a:pt x="14258" y="2490"/>
                </a:lnTo>
                <a:lnTo>
                  <a:pt x="14497" y="2749"/>
                </a:lnTo>
                <a:lnTo>
                  <a:pt x="14721" y="3017"/>
                </a:lnTo>
                <a:lnTo>
                  <a:pt x="14932" y="3294"/>
                </a:lnTo>
                <a:lnTo>
                  <a:pt x="15126" y="3580"/>
                </a:lnTo>
                <a:lnTo>
                  <a:pt x="15304" y="3875"/>
                </a:lnTo>
                <a:lnTo>
                  <a:pt x="15466" y="4178"/>
                </a:lnTo>
                <a:lnTo>
                  <a:pt x="15610" y="4488"/>
                </a:lnTo>
                <a:lnTo>
                  <a:pt x="15737" y="4805"/>
                </a:lnTo>
                <a:lnTo>
                  <a:pt x="15845" y="5129"/>
                </a:lnTo>
                <a:lnTo>
                  <a:pt x="15936" y="5459"/>
                </a:lnTo>
                <a:lnTo>
                  <a:pt x="16006" y="5795"/>
                </a:lnTo>
                <a:lnTo>
                  <a:pt x="16058" y="6136"/>
                </a:lnTo>
                <a:lnTo>
                  <a:pt x="16089" y="6482"/>
                </a:lnTo>
                <a:lnTo>
                  <a:pt x="16100" y="6832"/>
                </a:lnTo>
                <a:lnTo>
                  <a:pt x="16089" y="7183"/>
                </a:lnTo>
                <a:lnTo>
                  <a:pt x="16058" y="7529"/>
                </a:lnTo>
                <a:lnTo>
                  <a:pt x="16006" y="7870"/>
                </a:lnTo>
                <a:lnTo>
                  <a:pt x="15936" y="8206"/>
                </a:lnTo>
                <a:lnTo>
                  <a:pt x="15845" y="8536"/>
                </a:lnTo>
                <a:lnTo>
                  <a:pt x="15737" y="8860"/>
                </a:lnTo>
                <a:lnTo>
                  <a:pt x="15610" y="9177"/>
                </a:lnTo>
                <a:lnTo>
                  <a:pt x="15466" y="9487"/>
                </a:lnTo>
                <a:lnTo>
                  <a:pt x="15304" y="9790"/>
                </a:lnTo>
                <a:lnTo>
                  <a:pt x="15126" y="10084"/>
                </a:lnTo>
                <a:lnTo>
                  <a:pt x="14932" y="10371"/>
                </a:lnTo>
                <a:lnTo>
                  <a:pt x="14721" y="10647"/>
                </a:lnTo>
                <a:lnTo>
                  <a:pt x="14497" y="10916"/>
                </a:lnTo>
                <a:lnTo>
                  <a:pt x="14258" y="11174"/>
                </a:lnTo>
                <a:lnTo>
                  <a:pt x="14004" y="11422"/>
                </a:lnTo>
                <a:lnTo>
                  <a:pt x="13737" y="11660"/>
                </a:lnTo>
                <a:lnTo>
                  <a:pt x="13458" y="11886"/>
                </a:lnTo>
                <a:lnTo>
                  <a:pt x="13166" y="12101"/>
                </a:lnTo>
                <a:lnTo>
                  <a:pt x="12861" y="12304"/>
                </a:lnTo>
                <a:lnTo>
                  <a:pt x="12545" y="12495"/>
                </a:lnTo>
                <a:lnTo>
                  <a:pt x="12219" y="12673"/>
                </a:lnTo>
                <a:lnTo>
                  <a:pt x="11882" y="12838"/>
                </a:lnTo>
                <a:lnTo>
                  <a:pt x="11535" y="12989"/>
                </a:lnTo>
                <a:lnTo>
                  <a:pt x="11178" y="13126"/>
                </a:lnTo>
                <a:lnTo>
                  <a:pt x="10813" y="13248"/>
                </a:lnTo>
                <a:lnTo>
                  <a:pt x="10439" y="13356"/>
                </a:lnTo>
                <a:lnTo>
                  <a:pt x="10057" y="13449"/>
                </a:lnTo>
                <a:lnTo>
                  <a:pt x="9669" y="13525"/>
                </a:lnTo>
                <a:lnTo>
                  <a:pt x="9273" y="13586"/>
                </a:lnTo>
                <a:lnTo>
                  <a:pt x="8871" y="13629"/>
                </a:lnTo>
                <a:lnTo>
                  <a:pt x="8464" y="13655"/>
                </a:lnTo>
                <a:lnTo>
                  <a:pt x="8050" y="13664"/>
                </a:lnTo>
                <a:lnTo>
                  <a:pt x="7636" y="13655"/>
                </a:lnTo>
                <a:lnTo>
                  <a:pt x="7229" y="13629"/>
                </a:lnTo>
                <a:lnTo>
                  <a:pt x="6826" y="13586"/>
                </a:lnTo>
                <a:lnTo>
                  <a:pt x="6431" y="13525"/>
                </a:lnTo>
                <a:lnTo>
                  <a:pt x="6043" y="13449"/>
                </a:lnTo>
                <a:lnTo>
                  <a:pt x="5660" y="13356"/>
                </a:lnTo>
                <a:lnTo>
                  <a:pt x="5287" y="13248"/>
                </a:lnTo>
                <a:lnTo>
                  <a:pt x="4922" y="13126"/>
                </a:lnTo>
                <a:lnTo>
                  <a:pt x="4565" y="12989"/>
                </a:lnTo>
                <a:lnTo>
                  <a:pt x="4218" y="12838"/>
                </a:lnTo>
                <a:lnTo>
                  <a:pt x="3881" y="12673"/>
                </a:lnTo>
                <a:lnTo>
                  <a:pt x="3554" y="12495"/>
                </a:lnTo>
                <a:lnTo>
                  <a:pt x="3238" y="12304"/>
                </a:lnTo>
                <a:lnTo>
                  <a:pt x="2934" y="12101"/>
                </a:lnTo>
                <a:lnTo>
                  <a:pt x="2642" y="11886"/>
                </a:lnTo>
                <a:lnTo>
                  <a:pt x="2363" y="11660"/>
                </a:lnTo>
                <a:lnTo>
                  <a:pt x="2095" y="11422"/>
                </a:lnTo>
                <a:lnTo>
                  <a:pt x="1842" y="11174"/>
                </a:lnTo>
                <a:lnTo>
                  <a:pt x="1603" y="10916"/>
                </a:lnTo>
                <a:lnTo>
                  <a:pt x="1378" y="10647"/>
                </a:lnTo>
                <a:lnTo>
                  <a:pt x="1168" y="10371"/>
                </a:lnTo>
                <a:lnTo>
                  <a:pt x="974" y="10084"/>
                </a:lnTo>
                <a:lnTo>
                  <a:pt x="796" y="9790"/>
                </a:lnTo>
                <a:lnTo>
                  <a:pt x="634" y="9487"/>
                </a:lnTo>
                <a:lnTo>
                  <a:pt x="490" y="9177"/>
                </a:lnTo>
                <a:lnTo>
                  <a:pt x="363" y="8860"/>
                </a:lnTo>
                <a:lnTo>
                  <a:pt x="254" y="8536"/>
                </a:lnTo>
                <a:lnTo>
                  <a:pt x="164" y="8206"/>
                </a:lnTo>
                <a:lnTo>
                  <a:pt x="93" y="7870"/>
                </a:lnTo>
                <a:lnTo>
                  <a:pt x="41" y="7529"/>
                </a:lnTo>
                <a:lnTo>
                  <a:pt x="10" y="7183"/>
                </a:lnTo>
                <a:lnTo>
                  <a:pt x="0" y="6832"/>
                </a:lnTo>
                <a:lnTo>
                  <a:pt x="10" y="6482"/>
                </a:lnTo>
                <a:lnTo>
                  <a:pt x="41" y="6136"/>
                </a:lnTo>
                <a:lnTo>
                  <a:pt x="93" y="5795"/>
                </a:lnTo>
                <a:lnTo>
                  <a:pt x="164" y="5459"/>
                </a:lnTo>
                <a:lnTo>
                  <a:pt x="254" y="5129"/>
                </a:lnTo>
                <a:lnTo>
                  <a:pt x="363" y="4805"/>
                </a:lnTo>
                <a:lnTo>
                  <a:pt x="490" y="4488"/>
                </a:lnTo>
                <a:lnTo>
                  <a:pt x="634" y="4178"/>
                </a:lnTo>
                <a:lnTo>
                  <a:pt x="796" y="3875"/>
                </a:lnTo>
                <a:lnTo>
                  <a:pt x="974" y="3580"/>
                </a:lnTo>
                <a:lnTo>
                  <a:pt x="1168" y="3294"/>
                </a:lnTo>
                <a:lnTo>
                  <a:pt x="1378" y="3017"/>
                </a:lnTo>
                <a:lnTo>
                  <a:pt x="1603" y="2749"/>
                </a:lnTo>
                <a:lnTo>
                  <a:pt x="1842" y="2490"/>
                </a:lnTo>
                <a:lnTo>
                  <a:pt x="2095" y="2243"/>
                </a:lnTo>
                <a:lnTo>
                  <a:pt x="2363" y="2005"/>
                </a:lnTo>
                <a:lnTo>
                  <a:pt x="2642" y="1779"/>
                </a:lnTo>
                <a:lnTo>
                  <a:pt x="2934" y="1564"/>
                </a:lnTo>
                <a:lnTo>
                  <a:pt x="3238" y="1360"/>
                </a:lnTo>
                <a:lnTo>
                  <a:pt x="3554" y="1169"/>
                </a:lnTo>
                <a:lnTo>
                  <a:pt x="3881" y="992"/>
                </a:lnTo>
                <a:lnTo>
                  <a:pt x="4218" y="827"/>
                </a:lnTo>
                <a:lnTo>
                  <a:pt x="4565" y="675"/>
                </a:lnTo>
                <a:lnTo>
                  <a:pt x="4922" y="538"/>
                </a:lnTo>
                <a:lnTo>
                  <a:pt x="5287" y="416"/>
                </a:lnTo>
                <a:lnTo>
                  <a:pt x="5660" y="308"/>
                </a:lnTo>
                <a:lnTo>
                  <a:pt x="6043" y="216"/>
                </a:lnTo>
                <a:lnTo>
                  <a:pt x="6431" y="139"/>
                </a:lnTo>
                <a:lnTo>
                  <a:pt x="6826" y="79"/>
                </a:lnTo>
                <a:lnTo>
                  <a:pt x="7229" y="35"/>
                </a:lnTo>
                <a:lnTo>
                  <a:pt x="7636" y="9"/>
                </a:lnTo>
                <a:lnTo>
                  <a:pt x="8050" y="0"/>
                </a:lnTo>
                <a:close/>
                <a:moveTo>
                  <a:pt x="8050" y="5640"/>
                </a:moveTo>
                <a:lnTo>
                  <a:pt x="8970" y="4461"/>
                </a:lnTo>
                <a:lnTo>
                  <a:pt x="9888" y="3284"/>
                </a:lnTo>
                <a:lnTo>
                  <a:pt x="8929" y="3284"/>
                </a:lnTo>
                <a:lnTo>
                  <a:pt x="8929" y="698"/>
                </a:lnTo>
                <a:lnTo>
                  <a:pt x="7171" y="698"/>
                </a:lnTo>
                <a:lnTo>
                  <a:pt x="7171" y="3284"/>
                </a:lnTo>
                <a:lnTo>
                  <a:pt x="6212" y="3284"/>
                </a:lnTo>
                <a:lnTo>
                  <a:pt x="7130" y="4461"/>
                </a:lnTo>
                <a:lnTo>
                  <a:pt x="8050" y="5640"/>
                </a:lnTo>
                <a:close/>
                <a:moveTo>
                  <a:pt x="8050" y="8024"/>
                </a:moveTo>
                <a:lnTo>
                  <a:pt x="8970" y="9203"/>
                </a:lnTo>
                <a:lnTo>
                  <a:pt x="9888" y="10381"/>
                </a:lnTo>
                <a:lnTo>
                  <a:pt x="8929" y="10381"/>
                </a:lnTo>
                <a:lnTo>
                  <a:pt x="8929" y="12966"/>
                </a:lnTo>
                <a:lnTo>
                  <a:pt x="7171" y="12966"/>
                </a:lnTo>
                <a:lnTo>
                  <a:pt x="7171" y="10381"/>
                </a:lnTo>
                <a:lnTo>
                  <a:pt x="6212" y="10381"/>
                </a:lnTo>
                <a:lnTo>
                  <a:pt x="7130" y="9203"/>
                </a:lnTo>
                <a:lnTo>
                  <a:pt x="8050" y="8024"/>
                </a:lnTo>
                <a:close/>
                <a:moveTo>
                  <a:pt x="1485" y="6832"/>
                </a:moveTo>
                <a:lnTo>
                  <a:pt x="2663" y="5912"/>
                </a:lnTo>
                <a:lnTo>
                  <a:pt x="3841" y="4994"/>
                </a:lnTo>
                <a:lnTo>
                  <a:pt x="3841" y="5953"/>
                </a:lnTo>
                <a:lnTo>
                  <a:pt x="6426" y="5953"/>
                </a:lnTo>
                <a:lnTo>
                  <a:pt x="6426" y="7711"/>
                </a:lnTo>
                <a:lnTo>
                  <a:pt x="3841" y="7711"/>
                </a:lnTo>
                <a:lnTo>
                  <a:pt x="3841" y="8670"/>
                </a:lnTo>
                <a:lnTo>
                  <a:pt x="2663" y="7752"/>
                </a:lnTo>
                <a:lnTo>
                  <a:pt x="1485" y="6832"/>
                </a:lnTo>
                <a:close/>
                <a:moveTo>
                  <a:pt x="14615" y="6832"/>
                </a:moveTo>
                <a:lnTo>
                  <a:pt x="13437" y="5912"/>
                </a:lnTo>
                <a:lnTo>
                  <a:pt x="12259" y="4994"/>
                </a:lnTo>
                <a:lnTo>
                  <a:pt x="12259" y="5953"/>
                </a:lnTo>
                <a:lnTo>
                  <a:pt x="9674" y="5953"/>
                </a:lnTo>
                <a:lnTo>
                  <a:pt x="9674" y="7711"/>
                </a:lnTo>
                <a:lnTo>
                  <a:pt x="12259" y="7711"/>
                </a:lnTo>
                <a:lnTo>
                  <a:pt x="12259" y="8670"/>
                </a:lnTo>
                <a:lnTo>
                  <a:pt x="13437" y="7752"/>
                </a:lnTo>
                <a:lnTo>
                  <a:pt x="14615" y="6832"/>
                </a:ln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defTabSz="685800">
              <a:defRPr/>
            </a:pPr>
            <a:endParaRPr lang="zh-CN" altLang="en-US" sz="1200" ker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16" name="直接连接符 92"/>
          <p:cNvCxnSpPr>
            <a:cxnSpLocks noChangeAspect="1"/>
          </p:cNvCxnSpPr>
          <p:nvPr/>
        </p:nvCxnSpPr>
        <p:spPr>
          <a:xfrm>
            <a:off x="9061163" y="4885868"/>
            <a:ext cx="2518360" cy="0"/>
          </a:xfrm>
          <a:prstGeom prst="line">
            <a:avLst/>
          </a:prstGeom>
          <a:noFill/>
          <a:ln w="12700" cap="flat" cmpd="sng" algn="ctr">
            <a:gradFill flip="none" rotWithShape="1">
              <a:gsLst>
                <a:gs pos="33000">
                  <a:srgbClr val="EEECE1">
                    <a:lumMod val="50000"/>
                  </a:srgbClr>
                </a:gs>
                <a:gs pos="100000">
                  <a:sysClr val="window" lastClr="FFFFFF">
                    <a:alpha val="0"/>
                  </a:sysClr>
                </a:gs>
              </a:gsLst>
              <a:path path="circle">
                <a:fillToRect l="50000" t="50000" r="50000" b="50000"/>
              </a:path>
              <a:tileRect/>
            </a:gradFill>
            <a:prstDash val="solid"/>
          </a:ln>
          <a:effectLst/>
        </p:spPr>
      </p:cxnSp>
      <p:sp>
        <p:nvSpPr>
          <p:cNvPr id="118" name="文本框 117"/>
          <p:cNvSpPr txBox="1"/>
          <p:nvPr/>
        </p:nvSpPr>
        <p:spPr>
          <a:xfrm>
            <a:off x="9049915" y="4930000"/>
            <a:ext cx="2540857" cy="978729"/>
          </a:xfrm>
          <a:prstGeom prst="rect">
            <a:avLst/>
          </a:prstGeom>
          <a:noFill/>
        </p:spPr>
        <p:txBody>
          <a:bodyPr wrap="square" rtlCol="0">
            <a:spAutoFit/>
          </a:bodyPr>
          <a:lstStyle/>
          <a:p>
            <a:pPr marL="171450" indent="-171450">
              <a:lnSpc>
                <a:spcPct val="120000"/>
              </a:lnSpc>
              <a:buFont typeface="Arial" panose="020B0604020202020204" pitchFamily="34" charset="0"/>
              <a:buChar char="•"/>
              <a:defRPr/>
            </a:pP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已兼容</a:t>
            </a:r>
            <a:r>
              <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20+</a:t>
            </a: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款主流操作系统</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a:lnSpc>
                <a:spcPct val="120000"/>
              </a:lnSpc>
              <a:buFont typeface="Arial" panose="020B0604020202020204" pitchFamily="34" charset="0"/>
              <a:buChar char="•"/>
              <a:defRPr/>
            </a:pPr>
            <a:r>
              <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100+</a:t>
            </a: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企业业务</a:t>
            </a:r>
            <a:r>
              <a:rPr lang="zh-CN" altLang="en-US" sz="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应用</a:t>
            </a:r>
            <a:endParaRPr lang="en-US" altLang="zh-CN" sz="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a:lnSpc>
                <a:spcPct val="120000"/>
              </a:lnSpc>
              <a:buFont typeface="Arial" panose="020B0604020202020204" pitchFamily="34" charset="0"/>
              <a:buChar char="•"/>
              <a:defRPr/>
            </a:pPr>
            <a:r>
              <a:rPr lang="zh-CN" altLang="en-US" sz="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鲲鹏社区持续聚合鲲鹏资源</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a:lnSpc>
                <a:spcPct val="120000"/>
              </a:lnSpc>
              <a:buFont typeface="Arial" panose="020B0604020202020204" pitchFamily="34" charset="0"/>
              <a:buChar char="•"/>
              <a:defRPr/>
            </a:pPr>
            <a:r>
              <a:rPr lang="zh-CN" altLang="en-US" sz="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持续</a:t>
            </a: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打造鲲鹏生态</a:t>
            </a:r>
            <a:endParaRPr lang="en-US" altLang="zh-CN"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9" name="文本框 118"/>
          <p:cNvSpPr txBox="1"/>
          <p:nvPr/>
        </p:nvSpPr>
        <p:spPr>
          <a:xfrm>
            <a:off x="9348235" y="4525828"/>
            <a:ext cx="1944216" cy="369332"/>
          </a:xfrm>
          <a:prstGeom prst="rect">
            <a:avLst/>
          </a:prstGeom>
          <a:noFill/>
        </p:spPr>
        <p:txBody>
          <a:bodyPr wrap="square" rtlCol="0">
            <a:spAutoFit/>
          </a:bodyPr>
          <a:lstStyle>
            <a:defPPr>
              <a:defRPr lang="en-US"/>
            </a:defPPr>
            <a:lvl1pPr algn="ctr" defTabSz="1219444">
              <a:defRPr sz="1600" b="1">
                <a:solidFill>
                  <a:srgbClr val="C00000"/>
                </a:solidFill>
                <a:latin typeface="微软雅黑" panose="020B0503020204020204" pitchFamily="34" charset="-122"/>
                <a:ea typeface="微软雅黑" panose="020B0503020204020204" pitchFamily="34" charset="-122"/>
              </a:defRPr>
            </a:lvl1pP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FFC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持续丰富</a:t>
            </a:r>
            <a:r>
              <a:rPr kumimoji="0" lang="zh-CN" altLang="en-US" sz="1800" b="1" i="0" u="none" strike="noStrike" kern="0" cap="none" spc="0" normalizeH="0" baseline="0" noProof="0" dirty="0">
                <a:ln>
                  <a:noFill/>
                </a:ln>
                <a:solidFill>
                  <a:srgbClr val="FFC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生态</a:t>
            </a:r>
          </a:p>
        </p:txBody>
      </p:sp>
      <p:sp>
        <p:nvSpPr>
          <p:cNvPr id="121" name="椭圆 120"/>
          <p:cNvSpPr/>
          <p:nvPr/>
        </p:nvSpPr>
        <p:spPr>
          <a:xfrm>
            <a:off x="10147233" y="4186142"/>
            <a:ext cx="346221" cy="346221"/>
          </a:xfrm>
          <a:prstGeom prst="ellipse">
            <a:avLst/>
          </a:prstGeom>
          <a:solidFill>
            <a:srgbClr val="00B0F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defRPr/>
            </a:pPr>
            <a:endParaRPr lang="zh-CN" altLang="en-US" sz="1200" kern="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2" name="Freeform 65"/>
          <p:cNvSpPr>
            <a:spLocks/>
          </p:cNvSpPr>
          <p:nvPr/>
        </p:nvSpPr>
        <p:spPr bwMode="auto">
          <a:xfrm>
            <a:off x="10224929" y="4281287"/>
            <a:ext cx="69865" cy="41514"/>
          </a:xfrm>
          <a:custGeom>
            <a:avLst/>
            <a:gdLst/>
            <a:ahLst/>
            <a:cxnLst>
              <a:cxn ang="0">
                <a:pos x="0" y="78"/>
              </a:cxn>
              <a:cxn ang="0">
                <a:pos x="0" y="78"/>
              </a:cxn>
              <a:cxn ang="0">
                <a:pos x="0" y="82"/>
              </a:cxn>
              <a:cxn ang="0">
                <a:pos x="2" y="82"/>
              </a:cxn>
              <a:cxn ang="0">
                <a:pos x="134" y="82"/>
              </a:cxn>
              <a:cxn ang="0">
                <a:pos x="134" y="82"/>
              </a:cxn>
              <a:cxn ang="0">
                <a:pos x="136" y="82"/>
              </a:cxn>
              <a:cxn ang="0">
                <a:pos x="138" y="78"/>
              </a:cxn>
              <a:cxn ang="0">
                <a:pos x="138" y="4"/>
              </a:cxn>
              <a:cxn ang="0">
                <a:pos x="138" y="4"/>
              </a:cxn>
              <a:cxn ang="0">
                <a:pos x="136" y="2"/>
              </a:cxn>
              <a:cxn ang="0">
                <a:pos x="134" y="0"/>
              </a:cxn>
              <a:cxn ang="0">
                <a:pos x="2" y="0"/>
              </a:cxn>
              <a:cxn ang="0">
                <a:pos x="2" y="0"/>
              </a:cxn>
              <a:cxn ang="0">
                <a:pos x="0" y="2"/>
              </a:cxn>
              <a:cxn ang="0">
                <a:pos x="0" y="4"/>
              </a:cxn>
              <a:cxn ang="0">
                <a:pos x="0" y="78"/>
              </a:cxn>
            </a:cxnLst>
            <a:rect l="0" t="0" r="r" b="b"/>
            <a:pathLst>
              <a:path w="138" h="82">
                <a:moveTo>
                  <a:pt x="0" y="78"/>
                </a:moveTo>
                <a:lnTo>
                  <a:pt x="0" y="78"/>
                </a:lnTo>
                <a:lnTo>
                  <a:pt x="0" y="82"/>
                </a:lnTo>
                <a:lnTo>
                  <a:pt x="2" y="82"/>
                </a:lnTo>
                <a:lnTo>
                  <a:pt x="134" y="82"/>
                </a:lnTo>
                <a:lnTo>
                  <a:pt x="134" y="82"/>
                </a:lnTo>
                <a:lnTo>
                  <a:pt x="136" y="82"/>
                </a:lnTo>
                <a:lnTo>
                  <a:pt x="138" y="78"/>
                </a:lnTo>
                <a:lnTo>
                  <a:pt x="138" y="4"/>
                </a:lnTo>
                <a:lnTo>
                  <a:pt x="138" y="4"/>
                </a:lnTo>
                <a:lnTo>
                  <a:pt x="136" y="2"/>
                </a:lnTo>
                <a:lnTo>
                  <a:pt x="134" y="0"/>
                </a:lnTo>
                <a:lnTo>
                  <a:pt x="2" y="0"/>
                </a:lnTo>
                <a:lnTo>
                  <a:pt x="2" y="0"/>
                </a:lnTo>
                <a:lnTo>
                  <a:pt x="0" y="2"/>
                </a:lnTo>
                <a:lnTo>
                  <a:pt x="0" y="4"/>
                </a:lnTo>
                <a:lnTo>
                  <a:pt x="0" y="78"/>
                </a:ln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defTabSz="685800">
              <a:defRPr/>
            </a:pPr>
            <a:endParaRPr lang="zh-CN" altLang="en-US" sz="1200" ker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3" name="Freeform 66"/>
          <p:cNvSpPr>
            <a:spLocks noEditPoints="1"/>
          </p:cNvSpPr>
          <p:nvPr/>
        </p:nvSpPr>
        <p:spPr bwMode="auto">
          <a:xfrm>
            <a:off x="10212779" y="4272174"/>
            <a:ext cx="93154" cy="91129"/>
          </a:xfrm>
          <a:custGeom>
            <a:avLst/>
            <a:gdLst/>
            <a:ahLst/>
            <a:cxnLst>
              <a:cxn ang="0">
                <a:pos x="168" y="120"/>
              </a:cxn>
              <a:cxn ang="0">
                <a:pos x="172" y="120"/>
              </a:cxn>
              <a:cxn ang="0">
                <a:pos x="180" y="114"/>
              </a:cxn>
              <a:cxn ang="0">
                <a:pos x="180" y="14"/>
              </a:cxn>
              <a:cxn ang="0">
                <a:pos x="180" y="8"/>
              </a:cxn>
              <a:cxn ang="0">
                <a:pos x="172" y="2"/>
              </a:cxn>
              <a:cxn ang="0">
                <a:pos x="18" y="0"/>
              </a:cxn>
              <a:cxn ang="0">
                <a:pos x="14" y="2"/>
              </a:cxn>
              <a:cxn ang="0">
                <a:pos x="6" y="8"/>
              </a:cxn>
              <a:cxn ang="0">
                <a:pos x="6" y="108"/>
              </a:cxn>
              <a:cxn ang="0">
                <a:pos x="6" y="114"/>
              </a:cxn>
              <a:cxn ang="0">
                <a:pos x="14" y="120"/>
              </a:cxn>
              <a:cxn ang="0">
                <a:pos x="18" y="120"/>
              </a:cxn>
              <a:cxn ang="0">
                <a:pos x="16" y="18"/>
              </a:cxn>
              <a:cxn ang="0">
                <a:pos x="22" y="12"/>
              </a:cxn>
              <a:cxn ang="0">
                <a:pos x="162" y="12"/>
              </a:cxn>
              <a:cxn ang="0">
                <a:pos x="168" y="18"/>
              </a:cxn>
              <a:cxn ang="0">
                <a:pos x="168" y="102"/>
              </a:cxn>
              <a:cxn ang="0">
                <a:pos x="162" y="106"/>
              </a:cxn>
              <a:cxn ang="0">
                <a:pos x="22" y="106"/>
              </a:cxn>
              <a:cxn ang="0">
                <a:pos x="16" y="102"/>
              </a:cxn>
              <a:cxn ang="0">
                <a:pos x="160" y="132"/>
              </a:cxn>
              <a:cxn ang="0">
                <a:pos x="24" y="132"/>
              </a:cxn>
              <a:cxn ang="0">
                <a:pos x="8" y="138"/>
              </a:cxn>
              <a:cxn ang="0">
                <a:pos x="0" y="152"/>
              </a:cxn>
              <a:cxn ang="0">
                <a:pos x="0" y="160"/>
              </a:cxn>
              <a:cxn ang="0">
                <a:pos x="8" y="174"/>
              </a:cxn>
              <a:cxn ang="0">
                <a:pos x="24" y="180"/>
              </a:cxn>
              <a:cxn ang="0">
                <a:pos x="160" y="180"/>
              </a:cxn>
              <a:cxn ang="0">
                <a:pos x="178" y="174"/>
              </a:cxn>
              <a:cxn ang="0">
                <a:pos x="184" y="160"/>
              </a:cxn>
              <a:cxn ang="0">
                <a:pos x="184" y="152"/>
              </a:cxn>
              <a:cxn ang="0">
                <a:pos x="178" y="138"/>
              </a:cxn>
              <a:cxn ang="0">
                <a:pos x="160" y="132"/>
              </a:cxn>
              <a:cxn ang="0">
                <a:pos x="156" y="164"/>
              </a:cxn>
              <a:cxn ang="0">
                <a:pos x="152" y="164"/>
              </a:cxn>
              <a:cxn ang="0">
                <a:pos x="146" y="158"/>
              </a:cxn>
              <a:cxn ang="0">
                <a:pos x="146" y="154"/>
              </a:cxn>
              <a:cxn ang="0">
                <a:pos x="148" y="148"/>
              </a:cxn>
              <a:cxn ang="0">
                <a:pos x="156" y="144"/>
              </a:cxn>
              <a:cxn ang="0">
                <a:pos x="160" y="146"/>
              </a:cxn>
              <a:cxn ang="0">
                <a:pos x="164" y="152"/>
              </a:cxn>
              <a:cxn ang="0">
                <a:pos x="166" y="154"/>
              </a:cxn>
              <a:cxn ang="0">
                <a:pos x="162" y="162"/>
              </a:cxn>
              <a:cxn ang="0">
                <a:pos x="156" y="164"/>
              </a:cxn>
            </a:cxnLst>
            <a:rect l="0" t="0" r="r" b="b"/>
            <a:pathLst>
              <a:path w="184" h="180">
                <a:moveTo>
                  <a:pt x="18" y="120"/>
                </a:moveTo>
                <a:lnTo>
                  <a:pt x="168" y="120"/>
                </a:lnTo>
                <a:lnTo>
                  <a:pt x="168" y="120"/>
                </a:lnTo>
                <a:lnTo>
                  <a:pt x="172" y="120"/>
                </a:lnTo>
                <a:lnTo>
                  <a:pt x="176" y="118"/>
                </a:lnTo>
                <a:lnTo>
                  <a:pt x="180" y="114"/>
                </a:lnTo>
                <a:lnTo>
                  <a:pt x="180" y="108"/>
                </a:lnTo>
                <a:lnTo>
                  <a:pt x="180" y="14"/>
                </a:lnTo>
                <a:lnTo>
                  <a:pt x="180" y="14"/>
                </a:lnTo>
                <a:lnTo>
                  <a:pt x="180" y="8"/>
                </a:lnTo>
                <a:lnTo>
                  <a:pt x="176" y="4"/>
                </a:lnTo>
                <a:lnTo>
                  <a:pt x="172" y="2"/>
                </a:lnTo>
                <a:lnTo>
                  <a:pt x="168" y="0"/>
                </a:lnTo>
                <a:lnTo>
                  <a:pt x="18" y="0"/>
                </a:lnTo>
                <a:lnTo>
                  <a:pt x="18" y="0"/>
                </a:lnTo>
                <a:lnTo>
                  <a:pt x="14" y="2"/>
                </a:lnTo>
                <a:lnTo>
                  <a:pt x="8" y="4"/>
                </a:lnTo>
                <a:lnTo>
                  <a:pt x="6" y="8"/>
                </a:lnTo>
                <a:lnTo>
                  <a:pt x="6" y="14"/>
                </a:lnTo>
                <a:lnTo>
                  <a:pt x="6" y="108"/>
                </a:lnTo>
                <a:lnTo>
                  <a:pt x="6" y="108"/>
                </a:lnTo>
                <a:lnTo>
                  <a:pt x="6" y="114"/>
                </a:lnTo>
                <a:lnTo>
                  <a:pt x="8" y="118"/>
                </a:lnTo>
                <a:lnTo>
                  <a:pt x="14" y="120"/>
                </a:lnTo>
                <a:lnTo>
                  <a:pt x="18" y="120"/>
                </a:lnTo>
                <a:lnTo>
                  <a:pt x="18" y="120"/>
                </a:lnTo>
                <a:close/>
                <a:moveTo>
                  <a:pt x="16" y="18"/>
                </a:moveTo>
                <a:lnTo>
                  <a:pt x="16" y="18"/>
                </a:lnTo>
                <a:lnTo>
                  <a:pt x="18" y="14"/>
                </a:lnTo>
                <a:lnTo>
                  <a:pt x="22" y="12"/>
                </a:lnTo>
                <a:lnTo>
                  <a:pt x="162" y="12"/>
                </a:lnTo>
                <a:lnTo>
                  <a:pt x="162" y="12"/>
                </a:lnTo>
                <a:lnTo>
                  <a:pt x="166" y="14"/>
                </a:lnTo>
                <a:lnTo>
                  <a:pt x="168" y="18"/>
                </a:lnTo>
                <a:lnTo>
                  <a:pt x="168" y="102"/>
                </a:lnTo>
                <a:lnTo>
                  <a:pt x="168" y="102"/>
                </a:lnTo>
                <a:lnTo>
                  <a:pt x="166" y="106"/>
                </a:lnTo>
                <a:lnTo>
                  <a:pt x="162" y="106"/>
                </a:lnTo>
                <a:lnTo>
                  <a:pt x="22" y="106"/>
                </a:lnTo>
                <a:lnTo>
                  <a:pt x="22" y="106"/>
                </a:lnTo>
                <a:lnTo>
                  <a:pt x="18" y="106"/>
                </a:lnTo>
                <a:lnTo>
                  <a:pt x="16" y="102"/>
                </a:lnTo>
                <a:lnTo>
                  <a:pt x="16" y="18"/>
                </a:lnTo>
                <a:close/>
                <a:moveTo>
                  <a:pt x="160" y="132"/>
                </a:moveTo>
                <a:lnTo>
                  <a:pt x="24" y="132"/>
                </a:lnTo>
                <a:lnTo>
                  <a:pt x="24" y="132"/>
                </a:lnTo>
                <a:lnTo>
                  <a:pt x="16" y="132"/>
                </a:lnTo>
                <a:lnTo>
                  <a:pt x="8" y="138"/>
                </a:lnTo>
                <a:lnTo>
                  <a:pt x="2" y="144"/>
                </a:lnTo>
                <a:lnTo>
                  <a:pt x="0" y="152"/>
                </a:lnTo>
                <a:lnTo>
                  <a:pt x="0" y="160"/>
                </a:lnTo>
                <a:lnTo>
                  <a:pt x="0" y="160"/>
                </a:lnTo>
                <a:lnTo>
                  <a:pt x="2" y="168"/>
                </a:lnTo>
                <a:lnTo>
                  <a:pt x="8" y="174"/>
                </a:lnTo>
                <a:lnTo>
                  <a:pt x="16" y="178"/>
                </a:lnTo>
                <a:lnTo>
                  <a:pt x="24" y="180"/>
                </a:lnTo>
                <a:lnTo>
                  <a:pt x="160" y="180"/>
                </a:lnTo>
                <a:lnTo>
                  <a:pt x="160" y="180"/>
                </a:lnTo>
                <a:lnTo>
                  <a:pt x="170" y="178"/>
                </a:lnTo>
                <a:lnTo>
                  <a:pt x="178" y="174"/>
                </a:lnTo>
                <a:lnTo>
                  <a:pt x="184" y="168"/>
                </a:lnTo>
                <a:lnTo>
                  <a:pt x="184" y="160"/>
                </a:lnTo>
                <a:lnTo>
                  <a:pt x="184" y="152"/>
                </a:lnTo>
                <a:lnTo>
                  <a:pt x="184" y="152"/>
                </a:lnTo>
                <a:lnTo>
                  <a:pt x="184" y="144"/>
                </a:lnTo>
                <a:lnTo>
                  <a:pt x="178" y="138"/>
                </a:lnTo>
                <a:lnTo>
                  <a:pt x="170" y="132"/>
                </a:lnTo>
                <a:lnTo>
                  <a:pt x="160" y="132"/>
                </a:lnTo>
                <a:lnTo>
                  <a:pt x="160" y="132"/>
                </a:lnTo>
                <a:close/>
                <a:moveTo>
                  <a:pt x="156" y="164"/>
                </a:moveTo>
                <a:lnTo>
                  <a:pt x="156" y="164"/>
                </a:lnTo>
                <a:lnTo>
                  <a:pt x="152" y="164"/>
                </a:lnTo>
                <a:lnTo>
                  <a:pt x="148" y="162"/>
                </a:lnTo>
                <a:lnTo>
                  <a:pt x="146" y="158"/>
                </a:lnTo>
                <a:lnTo>
                  <a:pt x="146" y="154"/>
                </a:lnTo>
                <a:lnTo>
                  <a:pt x="146" y="154"/>
                </a:lnTo>
                <a:lnTo>
                  <a:pt x="146" y="152"/>
                </a:lnTo>
                <a:lnTo>
                  <a:pt x="148" y="148"/>
                </a:lnTo>
                <a:lnTo>
                  <a:pt x="152" y="146"/>
                </a:lnTo>
                <a:lnTo>
                  <a:pt x="156" y="144"/>
                </a:lnTo>
                <a:lnTo>
                  <a:pt x="156" y="144"/>
                </a:lnTo>
                <a:lnTo>
                  <a:pt x="160" y="146"/>
                </a:lnTo>
                <a:lnTo>
                  <a:pt x="162" y="148"/>
                </a:lnTo>
                <a:lnTo>
                  <a:pt x="164" y="152"/>
                </a:lnTo>
                <a:lnTo>
                  <a:pt x="166" y="154"/>
                </a:lnTo>
                <a:lnTo>
                  <a:pt x="166" y="154"/>
                </a:lnTo>
                <a:lnTo>
                  <a:pt x="164" y="158"/>
                </a:lnTo>
                <a:lnTo>
                  <a:pt x="162" y="162"/>
                </a:lnTo>
                <a:lnTo>
                  <a:pt x="160" y="164"/>
                </a:lnTo>
                <a:lnTo>
                  <a:pt x="156" y="164"/>
                </a:lnTo>
                <a:lnTo>
                  <a:pt x="156" y="164"/>
                </a:ln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defTabSz="685800">
              <a:defRPr/>
            </a:pPr>
            <a:endParaRPr lang="zh-CN" altLang="en-US" sz="1200" ker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4" name="Freeform 67"/>
          <p:cNvSpPr>
            <a:spLocks noEditPoints="1"/>
          </p:cNvSpPr>
          <p:nvPr/>
        </p:nvSpPr>
        <p:spPr bwMode="auto">
          <a:xfrm>
            <a:off x="10254293" y="4374441"/>
            <a:ext cx="68853" cy="67840"/>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defTabSz="685800">
              <a:defRPr/>
            </a:pPr>
            <a:endParaRPr lang="zh-CN" altLang="en-US" sz="1200" ker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 name="Freeform 68"/>
          <p:cNvSpPr>
            <a:spLocks/>
          </p:cNvSpPr>
          <p:nvPr/>
        </p:nvSpPr>
        <p:spPr bwMode="auto">
          <a:xfrm>
            <a:off x="10347447" y="4365328"/>
            <a:ext cx="68853" cy="40502"/>
          </a:xfrm>
          <a:custGeom>
            <a:avLst/>
            <a:gdLst/>
            <a:ahLst/>
            <a:cxnLst>
              <a:cxn ang="0">
                <a:pos x="0" y="78"/>
              </a:cxn>
              <a:cxn ang="0">
                <a:pos x="0" y="78"/>
              </a:cxn>
              <a:cxn ang="0">
                <a:pos x="0" y="80"/>
              </a:cxn>
              <a:cxn ang="0">
                <a:pos x="2" y="80"/>
              </a:cxn>
              <a:cxn ang="0">
                <a:pos x="134" y="80"/>
              </a:cxn>
              <a:cxn ang="0">
                <a:pos x="134" y="80"/>
              </a:cxn>
              <a:cxn ang="0">
                <a:pos x="136" y="80"/>
              </a:cxn>
              <a:cxn ang="0">
                <a:pos x="136" y="78"/>
              </a:cxn>
              <a:cxn ang="0">
                <a:pos x="136" y="2"/>
              </a:cxn>
              <a:cxn ang="0">
                <a:pos x="136" y="2"/>
              </a:cxn>
              <a:cxn ang="0">
                <a:pos x="136" y="0"/>
              </a:cxn>
              <a:cxn ang="0">
                <a:pos x="134" y="0"/>
              </a:cxn>
              <a:cxn ang="0">
                <a:pos x="2" y="0"/>
              </a:cxn>
              <a:cxn ang="0">
                <a:pos x="2" y="0"/>
              </a:cxn>
              <a:cxn ang="0">
                <a:pos x="0" y="0"/>
              </a:cxn>
              <a:cxn ang="0">
                <a:pos x="0" y="2"/>
              </a:cxn>
              <a:cxn ang="0">
                <a:pos x="0" y="78"/>
              </a:cxn>
            </a:cxnLst>
            <a:rect l="0" t="0" r="r" b="b"/>
            <a:pathLst>
              <a:path w="136" h="80">
                <a:moveTo>
                  <a:pt x="0" y="78"/>
                </a:moveTo>
                <a:lnTo>
                  <a:pt x="0" y="78"/>
                </a:lnTo>
                <a:lnTo>
                  <a:pt x="0" y="80"/>
                </a:lnTo>
                <a:lnTo>
                  <a:pt x="2" y="80"/>
                </a:lnTo>
                <a:lnTo>
                  <a:pt x="134" y="80"/>
                </a:lnTo>
                <a:lnTo>
                  <a:pt x="134" y="80"/>
                </a:lnTo>
                <a:lnTo>
                  <a:pt x="136" y="80"/>
                </a:lnTo>
                <a:lnTo>
                  <a:pt x="136" y="78"/>
                </a:lnTo>
                <a:lnTo>
                  <a:pt x="136" y="2"/>
                </a:lnTo>
                <a:lnTo>
                  <a:pt x="136" y="2"/>
                </a:lnTo>
                <a:lnTo>
                  <a:pt x="136" y="0"/>
                </a:lnTo>
                <a:lnTo>
                  <a:pt x="134" y="0"/>
                </a:lnTo>
                <a:lnTo>
                  <a:pt x="2" y="0"/>
                </a:lnTo>
                <a:lnTo>
                  <a:pt x="2" y="0"/>
                </a:lnTo>
                <a:lnTo>
                  <a:pt x="0" y="0"/>
                </a:lnTo>
                <a:lnTo>
                  <a:pt x="0" y="2"/>
                </a:lnTo>
                <a:lnTo>
                  <a:pt x="0" y="78"/>
                </a:ln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defTabSz="685800">
              <a:defRPr/>
            </a:pPr>
            <a:endParaRPr lang="zh-CN" altLang="en-US" sz="1200" ker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6" name="Freeform 69"/>
          <p:cNvSpPr>
            <a:spLocks noEditPoints="1"/>
          </p:cNvSpPr>
          <p:nvPr/>
        </p:nvSpPr>
        <p:spPr bwMode="auto">
          <a:xfrm>
            <a:off x="10335296" y="4356215"/>
            <a:ext cx="93154" cy="90116"/>
          </a:xfrm>
          <a:custGeom>
            <a:avLst/>
            <a:gdLst/>
            <a:ahLst/>
            <a:cxnLst>
              <a:cxn ang="0">
                <a:pos x="168" y="120"/>
              </a:cxn>
              <a:cxn ang="0">
                <a:pos x="172" y="118"/>
              </a:cxn>
              <a:cxn ang="0">
                <a:pos x="180" y="112"/>
              </a:cxn>
              <a:cxn ang="0">
                <a:pos x="180" y="12"/>
              </a:cxn>
              <a:cxn ang="0">
                <a:pos x="180" y="8"/>
              </a:cxn>
              <a:cxn ang="0">
                <a:pos x="172" y="0"/>
              </a:cxn>
              <a:cxn ang="0">
                <a:pos x="18" y="0"/>
              </a:cxn>
              <a:cxn ang="0">
                <a:pos x="12" y="0"/>
              </a:cxn>
              <a:cxn ang="0">
                <a:pos x="6" y="8"/>
              </a:cxn>
              <a:cxn ang="0">
                <a:pos x="4" y="106"/>
              </a:cxn>
              <a:cxn ang="0">
                <a:pos x="6" y="112"/>
              </a:cxn>
              <a:cxn ang="0">
                <a:pos x="12" y="118"/>
              </a:cxn>
              <a:cxn ang="0">
                <a:pos x="18" y="120"/>
              </a:cxn>
              <a:cxn ang="0">
                <a:pos x="16" y="16"/>
              </a:cxn>
              <a:cxn ang="0">
                <a:pos x="22" y="10"/>
              </a:cxn>
              <a:cxn ang="0">
                <a:pos x="162" y="10"/>
              </a:cxn>
              <a:cxn ang="0">
                <a:pos x="168" y="16"/>
              </a:cxn>
              <a:cxn ang="0">
                <a:pos x="168" y="100"/>
              </a:cxn>
              <a:cxn ang="0">
                <a:pos x="162" y="106"/>
              </a:cxn>
              <a:cxn ang="0">
                <a:pos x="22" y="106"/>
              </a:cxn>
              <a:cxn ang="0">
                <a:pos x="16" y="100"/>
              </a:cxn>
              <a:cxn ang="0">
                <a:pos x="160" y="130"/>
              </a:cxn>
              <a:cxn ang="0">
                <a:pos x="24" y="130"/>
              </a:cxn>
              <a:cxn ang="0">
                <a:pos x="8" y="136"/>
              </a:cxn>
              <a:cxn ang="0">
                <a:pos x="0" y="150"/>
              </a:cxn>
              <a:cxn ang="0">
                <a:pos x="0" y="158"/>
              </a:cxn>
              <a:cxn ang="0">
                <a:pos x="8" y="172"/>
              </a:cxn>
              <a:cxn ang="0">
                <a:pos x="24" y="178"/>
              </a:cxn>
              <a:cxn ang="0">
                <a:pos x="160" y="178"/>
              </a:cxn>
              <a:cxn ang="0">
                <a:pos x="178" y="172"/>
              </a:cxn>
              <a:cxn ang="0">
                <a:pos x="184" y="158"/>
              </a:cxn>
              <a:cxn ang="0">
                <a:pos x="184" y="150"/>
              </a:cxn>
              <a:cxn ang="0">
                <a:pos x="178" y="136"/>
              </a:cxn>
              <a:cxn ang="0">
                <a:pos x="160" y="130"/>
              </a:cxn>
              <a:cxn ang="0">
                <a:pos x="156" y="164"/>
              </a:cxn>
              <a:cxn ang="0">
                <a:pos x="152" y="162"/>
              </a:cxn>
              <a:cxn ang="0">
                <a:pos x="146" y="158"/>
              </a:cxn>
              <a:cxn ang="0">
                <a:pos x="146" y="154"/>
              </a:cxn>
              <a:cxn ang="0">
                <a:pos x="148" y="146"/>
              </a:cxn>
              <a:cxn ang="0">
                <a:pos x="156" y="144"/>
              </a:cxn>
              <a:cxn ang="0">
                <a:pos x="158" y="144"/>
              </a:cxn>
              <a:cxn ang="0">
                <a:pos x="164" y="150"/>
              </a:cxn>
              <a:cxn ang="0">
                <a:pos x="164" y="154"/>
              </a:cxn>
              <a:cxn ang="0">
                <a:pos x="162" y="160"/>
              </a:cxn>
              <a:cxn ang="0">
                <a:pos x="156" y="164"/>
              </a:cxn>
            </a:cxnLst>
            <a:rect l="0" t="0" r="r" b="b"/>
            <a:pathLst>
              <a:path w="184" h="178">
                <a:moveTo>
                  <a:pt x="18" y="120"/>
                </a:moveTo>
                <a:lnTo>
                  <a:pt x="168" y="120"/>
                </a:lnTo>
                <a:lnTo>
                  <a:pt x="168" y="120"/>
                </a:lnTo>
                <a:lnTo>
                  <a:pt x="172" y="118"/>
                </a:lnTo>
                <a:lnTo>
                  <a:pt x="176" y="116"/>
                </a:lnTo>
                <a:lnTo>
                  <a:pt x="180" y="112"/>
                </a:lnTo>
                <a:lnTo>
                  <a:pt x="180" y="106"/>
                </a:lnTo>
                <a:lnTo>
                  <a:pt x="180" y="12"/>
                </a:lnTo>
                <a:lnTo>
                  <a:pt x="180" y="12"/>
                </a:lnTo>
                <a:lnTo>
                  <a:pt x="180" y="8"/>
                </a:lnTo>
                <a:lnTo>
                  <a:pt x="176" y="4"/>
                </a:lnTo>
                <a:lnTo>
                  <a:pt x="172" y="0"/>
                </a:lnTo>
                <a:lnTo>
                  <a:pt x="168" y="0"/>
                </a:lnTo>
                <a:lnTo>
                  <a:pt x="18" y="0"/>
                </a:lnTo>
                <a:lnTo>
                  <a:pt x="18" y="0"/>
                </a:lnTo>
                <a:lnTo>
                  <a:pt x="12" y="0"/>
                </a:lnTo>
                <a:lnTo>
                  <a:pt x="8" y="4"/>
                </a:lnTo>
                <a:lnTo>
                  <a:pt x="6" y="8"/>
                </a:lnTo>
                <a:lnTo>
                  <a:pt x="4" y="12"/>
                </a:lnTo>
                <a:lnTo>
                  <a:pt x="4" y="106"/>
                </a:lnTo>
                <a:lnTo>
                  <a:pt x="4" y="106"/>
                </a:lnTo>
                <a:lnTo>
                  <a:pt x="6" y="112"/>
                </a:lnTo>
                <a:lnTo>
                  <a:pt x="8" y="116"/>
                </a:lnTo>
                <a:lnTo>
                  <a:pt x="12" y="118"/>
                </a:lnTo>
                <a:lnTo>
                  <a:pt x="18" y="120"/>
                </a:lnTo>
                <a:lnTo>
                  <a:pt x="18" y="120"/>
                </a:lnTo>
                <a:close/>
                <a:moveTo>
                  <a:pt x="16" y="16"/>
                </a:moveTo>
                <a:lnTo>
                  <a:pt x="16" y="16"/>
                </a:lnTo>
                <a:lnTo>
                  <a:pt x="18" y="12"/>
                </a:lnTo>
                <a:lnTo>
                  <a:pt x="22" y="10"/>
                </a:lnTo>
                <a:lnTo>
                  <a:pt x="162" y="10"/>
                </a:lnTo>
                <a:lnTo>
                  <a:pt x="162" y="10"/>
                </a:lnTo>
                <a:lnTo>
                  <a:pt x="166" y="12"/>
                </a:lnTo>
                <a:lnTo>
                  <a:pt x="168" y="16"/>
                </a:lnTo>
                <a:lnTo>
                  <a:pt x="168" y="100"/>
                </a:lnTo>
                <a:lnTo>
                  <a:pt x="168" y="100"/>
                </a:lnTo>
                <a:lnTo>
                  <a:pt x="166" y="104"/>
                </a:lnTo>
                <a:lnTo>
                  <a:pt x="162" y="106"/>
                </a:lnTo>
                <a:lnTo>
                  <a:pt x="22" y="106"/>
                </a:lnTo>
                <a:lnTo>
                  <a:pt x="22" y="106"/>
                </a:lnTo>
                <a:lnTo>
                  <a:pt x="18" y="104"/>
                </a:lnTo>
                <a:lnTo>
                  <a:pt x="16" y="100"/>
                </a:lnTo>
                <a:lnTo>
                  <a:pt x="16" y="16"/>
                </a:lnTo>
                <a:close/>
                <a:moveTo>
                  <a:pt x="160" y="130"/>
                </a:moveTo>
                <a:lnTo>
                  <a:pt x="24" y="130"/>
                </a:lnTo>
                <a:lnTo>
                  <a:pt x="24" y="130"/>
                </a:lnTo>
                <a:lnTo>
                  <a:pt x="16" y="132"/>
                </a:lnTo>
                <a:lnTo>
                  <a:pt x="8" y="136"/>
                </a:lnTo>
                <a:lnTo>
                  <a:pt x="2" y="142"/>
                </a:lnTo>
                <a:lnTo>
                  <a:pt x="0" y="150"/>
                </a:lnTo>
                <a:lnTo>
                  <a:pt x="0" y="158"/>
                </a:lnTo>
                <a:lnTo>
                  <a:pt x="0" y="158"/>
                </a:lnTo>
                <a:lnTo>
                  <a:pt x="2" y="166"/>
                </a:lnTo>
                <a:lnTo>
                  <a:pt x="8" y="172"/>
                </a:lnTo>
                <a:lnTo>
                  <a:pt x="16" y="176"/>
                </a:lnTo>
                <a:lnTo>
                  <a:pt x="24" y="178"/>
                </a:lnTo>
                <a:lnTo>
                  <a:pt x="160" y="178"/>
                </a:lnTo>
                <a:lnTo>
                  <a:pt x="160" y="178"/>
                </a:lnTo>
                <a:lnTo>
                  <a:pt x="170" y="176"/>
                </a:lnTo>
                <a:lnTo>
                  <a:pt x="178" y="172"/>
                </a:lnTo>
                <a:lnTo>
                  <a:pt x="182" y="166"/>
                </a:lnTo>
                <a:lnTo>
                  <a:pt x="184" y="158"/>
                </a:lnTo>
                <a:lnTo>
                  <a:pt x="184" y="150"/>
                </a:lnTo>
                <a:lnTo>
                  <a:pt x="184" y="150"/>
                </a:lnTo>
                <a:lnTo>
                  <a:pt x="182" y="142"/>
                </a:lnTo>
                <a:lnTo>
                  <a:pt x="178" y="136"/>
                </a:lnTo>
                <a:lnTo>
                  <a:pt x="170" y="132"/>
                </a:lnTo>
                <a:lnTo>
                  <a:pt x="160" y="130"/>
                </a:lnTo>
                <a:lnTo>
                  <a:pt x="160" y="130"/>
                </a:lnTo>
                <a:close/>
                <a:moveTo>
                  <a:pt x="156" y="164"/>
                </a:moveTo>
                <a:lnTo>
                  <a:pt x="156" y="164"/>
                </a:lnTo>
                <a:lnTo>
                  <a:pt x="152" y="162"/>
                </a:lnTo>
                <a:lnTo>
                  <a:pt x="148" y="160"/>
                </a:lnTo>
                <a:lnTo>
                  <a:pt x="146" y="158"/>
                </a:lnTo>
                <a:lnTo>
                  <a:pt x="146" y="154"/>
                </a:lnTo>
                <a:lnTo>
                  <a:pt x="146" y="154"/>
                </a:lnTo>
                <a:lnTo>
                  <a:pt x="146" y="150"/>
                </a:lnTo>
                <a:lnTo>
                  <a:pt x="148" y="146"/>
                </a:lnTo>
                <a:lnTo>
                  <a:pt x="152" y="144"/>
                </a:lnTo>
                <a:lnTo>
                  <a:pt x="156" y="144"/>
                </a:lnTo>
                <a:lnTo>
                  <a:pt x="156" y="144"/>
                </a:lnTo>
                <a:lnTo>
                  <a:pt x="158" y="144"/>
                </a:lnTo>
                <a:lnTo>
                  <a:pt x="162" y="146"/>
                </a:lnTo>
                <a:lnTo>
                  <a:pt x="164" y="150"/>
                </a:lnTo>
                <a:lnTo>
                  <a:pt x="164" y="154"/>
                </a:lnTo>
                <a:lnTo>
                  <a:pt x="164" y="154"/>
                </a:lnTo>
                <a:lnTo>
                  <a:pt x="164" y="158"/>
                </a:lnTo>
                <a:lnTo>
                  <a:pt x="162" y="160"/>
                </a:lnTo>
                <a:lnTo>
                  <a:pt x="158" y="162"/>
                </a:lnTo>
                <a:lnTo>
                  <a:pt x="156" y="164"/>
                </a:lnTo>
                <a:lnTo>
                  <a:pt x="156" y="164"/>
                </a:ln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defTabSz="685800">
              <a:defRPr/>
            </a:pPr>
            <a:endParaRPr lang="zh-CN" altLang="en-US" sz="1200" ker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28" name="直接连接符 92"/>
          <p:cNvCxnSpPr>
            <a:cxnSpLocks noChangeAspect="1"/>
          </p:cNvCxnSpPr>
          <p:nvPr/>
        </p:nvCxnSpPr>
        <p:spPr>
          <a:xfrm>
            <a:off x="3388517" y="4885868"/>
            <a:ext cx="2518360" cy="0"/>
          </a:xfrm>
          <a:prstGeom prst="line">
            <a:avLst/>
          </a:prstGeom>
          <a:noFill/>
          <a:ln w="12700" cap="flat" cmpd="sng" algn="ctr">
            <a:gradFill flip="none" rotWithShape="1">
              <a:gsLst>
                <a:gs pos="33000">
                  <a:srgbClr val="EEECE1">
                    <a:lumMod val="50000"/>
                  </a:srgbClr>
                </a:gs>
                <a:gs pos="100000">
                  <a:sysClr val="window" lastClr="FFFFFF">
                    <a:alpha val="0"/>
                  </a:sysClr>
                </a:gs>
              </a:gsLst>
              <a:path path="circle">
                <a:fillToRect l="50000" t="50000" r="50000" b="50000"/>
              </a:path>
              <a:tileRect/>
            </a:gradFill>
            <a:prstDash val="solid"/>
          </a:ln>
          <a:effectLst/>
        </p:spPr>
      </p:cxnSp>
      <p:sp>
        <p:nvSpPr>
          <p:cNvPr id="129" name="文本框 128"/>
          <p:cNvSpPr txBox="1"/>
          <p:nvPr/>
        </p:nvSpPr>
        <p:spPr>
          <a:xfrm>
            <a:off x="3341030" y="4525828"/>
            <a:ext cx="2613335" cy="369332"/>
          </a:xfrm>
          <a:prstGeom prst="rect">
            <a:avLst/>
          </a:prstGeom>
          <a:noFill/>
        </p:spPr>
        <p:txBody>
          <a:bodyPr wrap="square" rtlCol="0">
            <a:spAutoFit/>
          </a:bodyPr>
          <a:lstStyle>
            <a:defPPr>
              <a:defRPr lang="en-US"/>
            </a:defPPr>
            <a:lvl1pPr algn="ctr" defTabSz="1219444">
              <a:defRPr sz="1600" b="1">
                <a:solidFill>
                  <a:srgbClr val="C00000"/>
                </a:solidFill>
                <a:latin typeface="微软雅黑" panose="020B0503020204020204" pitchFamily="34" charset="-122"/>
                <a:ea typeface="微软雅黑" panose="020B0503020204020204" pitchFamily="34" charset="-122"/>
              </a:defRPr>
            </a:lvl1pP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FFC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高性</a:t>
            </a:r>
            <a:r>
              <a:rPr kumimoji="0" lang="zh-CN" altLang="en-US" sz="1800" b="1" i="0" u="none" strike="noStrike" kern="0" cap="none" spc="0" normalizeH="0" baseline="0" noProof="0" dirty="0">
                <a:ln>
                  <a:noFill/>
                </a:ln>
                <a:solidFill>
                  <a:srgbClr val="FFC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价比</a:t>
            </a:r>
          </a:p>
        </p:txBody>
      </p:sp>
      <p:sp>
        <p:nvSpPr>
          <p:cNvPr id="130" name="椭圆 129"/>
          <p:cNvSpPr/>
          <p:nvPr/>
        </p:nvSpPr>
        <p:spPr>
          <a:xfrm>
            <a:off x="4474587" y="4186142"/>
            <a:ext cx="346221" cy="346221"/>
          </a:xfrm>
          <a:prstGeom prst="ellipse">
            <a:avLst/>
          </a:prstGeom>
          <a:solidFill>
            <a:srgbClr val="00B0F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defRPr/>
            </a:pPr>
            <a:r>
              <a:rPr lang="en-US" altLang="zh-CN" b="1" kern="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b="1" kern="0" dirty="0">
              <a:solidFill>
                <a:prstClr val="white"/>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 name="文本框 130"/>
          <p:cNvSpPr txBox="1"/>
          <p:nvPr/>
        </p:nvSpPr>
        <p:spPr>
          <a:xfrm>
            <a:off x="3325279" y="4922313"/>
            <a:ext cx="2628096" cy="1200329"/>
          </a:xfrm>
          <a:prstGeom prst="rect">
            <a:avLst/>
          </a:prstGeom>
          <a:noFill/>
        </p:spPr>
        <p:txBody>
          <a:bodyPr wrap="square" rtlCol="0">
            <a:spAutoFit/>
          </a:bodyPr>
          <a:lstStyle>
            <a:defPPr>
              <a:defRPr lang="en-US"/>
            </a:defPPr>
            <a:lvl1pPr marL="171450" indent="-171450" defTabSz="1219444">
              <a:lnSpc>
                <a:spcPct val="120000"/>
              </a:lnSpc>
              <a:buFont typeface="Arial" panose="020B0604020202020204" pitchFamily="34" charset="0"/>
              <a:buChar char="•"/>
              <a:defRPr sz="1100">
                <a:solidFill>
                  <a:prstClr val="black"/>
                </a:solidFill>
                <a:latin typeface="微软雅黑" panose="020B0503020204020204" pitchFamily="34" charset="-122"/>
                <a:ea typeface="微软雅黑" panose="020B0503020204020204" pitchFamily="34" charset="-122"/>
              </a:defRPr>
            </a:lvl1pPr>
          </a:lstStyle>
          <a:p>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性能领先业界同类实例</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8%</a:t>
            </a:r>
          </a:p>
          <a:p>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支持</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30Gbps</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最大内网带宽</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相比</a:t>
            </a:r>
            <a:r>
              <a:rPr lang="zh-CN" altLang="en-US" sz="12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业界</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通用</a:t>
            </a:r>
            <a:r>
              <a:rPr lang="zh-CN" altLang="en-US" sz="12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架构云</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服务器，高负载场景，计算稳定性更优，性价比更高</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1850476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ECS</a:t>
            </a:r>
            <a:r>
              <a:rPr lang="zh-CN" altLang="en-US" dirty="0">
                <a:sym typeface="Huawei Sans" panose="020C0503030203020204" pitchFamily="34" charset="0"/>
              </a:rPr>
              <a:t>购买</a:t>
            </a:r>
            <a:r>
              <a:rPr lang="zh-CN" altLang="en-US" dirty="0" smtClean="0">
                <a:sym typeface="Huawei Sans" panose="020C0503030203020204" pitchFamily="34" charset="0"/>
              </a:rPr>
              <a:t>流程</a:t>
            </a:r>
            <a:endParaRPr lang="zh-CN" altLang="en-US" dirty="0">
              <a:sym typeface="Huawei Sans" panose="020C0503030203020204" pitchFamily="34" charset="0"/>
            </a:endParaRPr>
          </a:p>
        </p:txBody>
      </p:sp>
      <p:grpSp>
        <p:nvGrpSpPr>
          <p:cNvPr id="5" name="组合 29"/>
          <p:cNvGrpSpPr/>
          <p:nvPr/>
        </p:nvGrpSpPr>
        <p:grpSpPr>
          <a:xfrm>
            <a:off x="1811524" y="1736812"/>
            <a:ext cx="2158657" cy="1212316"/>
            <a:chOff x="3492108" y="1275606"/>
            <a:chExt cx="2052000" cy="1116124"/>
          </a:xfrm>
          <a:solidFill>
            <a:srgbClr val="00B0F0"/>
          </a:solidFill>
        </p:grpSpPr>
        <p:sp>
          <p:nvSpPr>
            <p:cNvPr id="6" name="对角圆角矩形 5"/>
            <p:cNvSpPr/>
            <p:nvPr/>
          </p:nvSpPr>
          <p:spPr>
            <a:xfrm>
              <a:off x="3492108" y="1671730"/>
              <a:ext cx="2052000" cy="720000"/>
            </a:xfrm>
            <a:prstGeom prst="round2DiagRect">
              <a:avLst/>
            </a:prstGeom>
            <a:grpFill/>
            <a:ln/>
          </p:spPr>
          <p:style>
            <a:lnRef idx="1">
              <a:schemeClr val="dk1"/>
            </a:lnRef>
            <a:fillRef idx="2">
              <a:schemeClr val="dk1"/>
            </a:fillRef>
            <a:effectRef idx="1">
              <a:schemeClr val="dk1"/>
            </a:effectRef>
            <a:fontRef idx="minor">
              <a:schemeClr val="dk1"/>
            </a:fontRef>
          </p:style>
          <p:txBody>
            <a:bodyPr rtlCol="0" anchor="ctr"/>
            <a:lstStyle/>
            <a:p>
              <a:pPr algn="ctr">
                <a:spcAft>
                  <a:spcPts val="450"/>
                </a:spcAft>
                <a:buClr>
                  <a:schemeClr val="tx2"/>
                </a:buClr>
              </a:pPr>
              <a:r>
                <a:rPr lang="zh-CN" altLang="en-US" sz="1600"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配置</a:t>
              </a:r>
              <a:r>
                <a:rPr lang="en-US" altLang="zh-CN" sz="1600"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ECS</a:t>
              </a:r>
              <a:r>
                <a:rPr lang="zh-CN" altLang="en-US" sz="1600"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规格</a:t>
              </a:r>
            </a:p>
          </p:txBody>
        </p:sp>
        <p:sp>
          <p:nvSpPr>
            <p:cNvPr id="7" name="TextBox 6"/>
            <p:cNvSpPr txBox="1"/>
            <p:nvPr/>
          </p:nvSpPr>
          <p:spPr>
            <a:xfrm>
              <a:off x="4355976" y="1275606"/>
              <a:ext cx="288000" cy="318762"/>
            </a:xfrm>
            <a:prstGeom prst="ellipse">
              <a:avLst/>
            </a:prstGeom>
            <a:grpFill/>
            <a:ln/>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marL="270000" indent="-270000" algn="ctr">
                <a:spcBef>
                  <a:spcPts val="0"/>
                </a:spcBef>
                <a:spcAft>
                  <a:spcPts val="450"/>
                </a:spcAft>
                <a:buClr>
                  <a:schemeClr val="tx2"/>
                </a:buClr>
              </a:pPr>
              <a:r>
                <a:rPr lang="en-US" altLang="zh-CN" sz="16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a:t>
              </a:r>
              <a:endParaRPr lang="zh-CN" altLang="en-US" sz="16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8" name="组合 28"/>
          <p:cNvGrpSpPr/>
          <p:nvPr/>
        </p:nvGrpSpPr>
        <p:grpSpPr>
          <a:xfrm>
            <a:off x="4007844" y="1775919"/>
            <a:ext cx="2916324" cy="1173209"/>
            <a:chOff x="5616192" y="1275606"/>
            <a:chExt cx="2772232" cy="1080120"/>
          </a:xfrm>
          <a:solidFill>
            <a:srgbClr val="00B0F0"/>
          </a:solidFill>
        </p:grpSpPr>
        <p:cxnSp>
          <p:nvCxnSpPr>
            <p:cNvPr id="9" name="直接箭头连接符 8"/>
            <p:cNvCxnSpPr/>
            <p:nvPr/>
          </p:nvCxnSpPr>
          <p:spPr>
            <a:xfrm>
              <a:off x="5616192" y="1995686"/>
              <a:ext cx="684000" cy="0"/>
            </a:xfrm>
            <a:prstGeom prst="straightConnector1">
              <a:avLst/>
            </a:prstGeom>
            <a:grpFill/>
            <a:ln>
              <a:tailEnd type="triangle"/>
            </a:ln>
          </p:spPr>
          <p:style>
            <a:lnRef idx="1">
              <a:schemeClr val="dk1"/>
            </a:lnRef>
            <a:fillRef idx="2">
              <a:schemeClr val="dk1"/>
            </a:fillRef>
            <a:effectRef idx="1">
              <a:schemeClr val="dk1"/>
            </a:effectRef>
            <a:fontRef idx="minor">
              <a:schemeClr val="dk1"/>
            </a:fontRef>
          </p:style>
        </p:cxnSp>
        <p:grpSp>
          <p:nvGrpSpPr>
            <p:cNvPr id="10" name="组合 31"/>
            <p:cNvGrpSpPr/>
            <p:nvPr/>
          </p:nvGrpSpPr>
          <p:grpSpPr>
            <a:xfrm>
              <a:off x="6336196" y="1275606"/>
              <a:ext cx="2052228" cy="1080120"/>
              <a:chOff x="6336196" y="1275606"/>
              <a:chExt cx="2052228" cy="1080120"/>
            </a:xfrm>
            <a:grpFill/>
          </p:grpSpPr>
          <p:sp>
            <p:nvSpPr>
              <p:cNvPr id="11" name="对角圆角矩形 10"/>
              <p:cNvSpPr/>
              <p:nvPr/>
            </p:nvSpPr>
            <p:spPr>
              <a:xfrm>
                <a:off x="6336196" y="1635726"/>
                <a:ext cx="2052228" cy="720000"/>
              </a:xfrm>
              <a:prstGeom prst="round2DiagRect">
                <a:avLst/>
              </a:prstGeom>
              <a:grpFill/>
              <a:ln/>
            </p:spPr>
            <p:style>
              <a:lnRef idx="1">
                <a:schemeClr val="dk1"/>
              </a:lnRef>
              <a:fillRef idx="2">
                <a:schemeClr val="dk1"/>
              </a:fillRef>
              <a:effectRef idx="1">
                <a:schemeClr val="dk1"/>
              </a:effectRef>
              <a:fontRef idx="minor">
                <a:schemeClr val="dk1"/>
              </a:fontRef>
            </p:style>
            <p:txBody>
              <a:bodyPr rtlCol="0" anchor="ctr"/>
              <a:lstStyle/>
              <a:p>
                <a:pPr algn="ctr">
                  <a:spcAft>
                    <a:spcPts val="450"/>
                  </a:spcAft>
                  <a:buClr>
                    <a:schemeClr val="tx2"/>
                  </a:buClr>
                </a:pPr>
                <a:r>
                  <a:rPr lang="zh-CN" altLang="en-US" sz="1600"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选择镜像并创建磁盘</a:t>
                </a:r>
              </a:p>
            </p:txBody>
          </p:sp>
          <p:sp>
            <p:nvSpPr>
              <p:cNvPr id="12" name="TextBox 11"/>
              <p:cNvSpPr txBox="1"/>
              <p:nvPr/>
            </p:nvSpPr>
            <p:spPr>
              <a:xfrm>
                <a:off x="7200308" y="1275606"/>
                <a:ext cx="288000" cy="318762"/>
              </a:xfrm>
              <a:prstGeom prst="ellipse">
                <a:avLst/>
              </a:prstGeom>
              <a:grpFill/>
              <a:ln/>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marL="270000" indent="-270000" algn="ctr">
                  <a:spcBef>
                    <a:spcPts val="0"/>
                  </a:spcBef>
                  <a:spcAft>
                    <a:spcPts val="450"/>
                  </a:spcAft>
                  <a:buClr>
                    <a:schemeClr val="tx2"/>
                  </a:buClr>
                </a:pPr>
                <a:r>
                  <a:rPr lang="en-US" altLang="zh-CN" sz="16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2</a:t>
                </a:r>
                <a:endParaRPr lang="zh-CN" altLang="en-US" sz="16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grpSp>
        <p:nvGrpSpPr>
          <p:cNvPr id="13" name="组合 29"/>
          <p:cNvGrpSpPr/>
          <p:nvPr/>
        </p:nvGrpSpPr>
        <p:grpSpPr>
          <a:xfrm>
            <a:off x="7717524" y="3009016"/>
            <a:ext cx="2158896" cy="2262367"/>
            <a:chOff x="6372200" y="2427834"/>
            <a:chExt cx="2052228" cy="2082858"/>
          </a:xfrm>
          <a:solidFill>
            <a:srgbClr val="00B0F0"/>
          </a:solidFill>
        </p:grpSpPr>
        <p:cxnSp>
          <p:nvCxnSpPr>
            <p:cNvPr id="14" name="直接箭头连接符 13"/>
            <p:cNvCxnSpPr/>
            <p:nvPr/>
          </p:nvCxnSpPr>
          <p:spPr>
            <a:xfrm>
              <a:off x="7380312" y="2427834"/>
              <a:ext cx="0" cy="936000"/>
            </a:xfrm>
            <a:prstGeom prst="straightConnector1">
              <a:avLst/>
            </a:prstGeom>
            <a:grpFill/>
            <a:ln>
              <a:tailEnd type="triangle"/>
            </a:ln>
          </p:spPr>
          <p:style>
            <a:lnRef idx="1">
              <a:schemeClr val="dk1"/>
            </a:lnRef>
            <a:fillRef idx="2">
              <a:schemeClr val="dk1"/>
            </a:fillRef>
            <a:effectRef idx="1">
              <a:schemeClr val="dk1"/>
            </a:effectRef>
            <a:fontRef idx="minor">
              <a:schemeClr val="dk1"/>
            </a:fontRef>
          </p:style>
        </p:cxnSp>
        <p:grpSp>
          <p:nvGrpSpPr>
            <p:cNvPr id="15" name="组合 32"/>
            <p:cNvGrpSpPr/>
            <p:nvPr/>
          </p:nvGrpSpPr>
          <p:grpSpPr>
            <a:xfrm>
              <a:off x="6372200" y="3399922"/>
              <a:ext cx="2052228" cy="1110770"/>
              <a:chOff x="6372200" y="3399922"/>
              <a:chExt cx="2052228" cy="1110770"/>
            </a:xfrm>
            <a:grpFill/>
          </p:grpSpPr>
          <p:sp>
            <p:nvSpPr>
              <p:cNvPr id="16" name="对角圆角矩形 6"/>
              <p:cNvSpPr/>
              <p:nvPr/>
            </p:nvSpPr>
            <p:spPr>
              <a:xfrm>
                <a:off x="6372200" y="3399922"/>
                <a:ext cx="2052228" cy="720000"/>
              </a:xfrm>
              <a:prstGeom prst="round2DiagRect">
                <a:avLst/>
              </a:prstGeom>
              <a:grpFill/>
              <a:ln/>
            </p:spPr>
            <p:style>
              <a:lnRef idx="1">
                <a:schemeClr val="dk1"/>
              </a:lnRef>
              <a:fillRef idx="2">
                <a:schemeClr val="dk1"/>
              </a:fillRef>
              <a:effectRef idx="1">
                <a:schemeClr val="dk1"/>
              </a:effectRef>
              <a:fontRef idx="minor">
                <a:schemeClr val="dk1"/>
              </a:fontRef>
            </p:style>
            <p:txBody>
              <a:bodyPr rtlCol="0" anchor="ctr"/>
              <a:lstStyle/>
              <a:p>
                <a:pPr algn="ctr">
                  <a:spcAft>
                    <a:spcPts val="450"/>
                  </a:spcAft>
                  <a:buClr>
                    <a:schemeClr val="tx2"/>
                  </a:buClr>
                </a:pPr>
                <a:r>
                  <a:rPr lang="zh-CN" altLang="en-US" sz="1600"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选择登录方式</a:t>
                </a:r>
              </a:p>
            </p:txBody>
          </p:sp>
          <p:sp>
            <p:nvSpPr>
              <p:cNvPr id="17" name="TextBox 16"/>
              <p:cNvSpPr txBox="1"/>
              <p:nvPr/>
            </p:nvSpPr>
            <p:spPr>
              <a:xfrm>
                <a:off x="7272332" y="4191930"/>
                <a:ext cx="288000" cy="318762"/>
              </a:xfrm>
              <a:prstGeom prst="ellipse">
                <a:avLst/>
              </a:prstGeom>
              <a:grpFill/>
              <a:ln/>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marL="270000" indent="-270000" algn="ctr">
                  <a:spcBef>
                    <a:spcPts val="0"/>
                  </a:spcBef>
                  <a:spcAft>
                    <a:spcPts val="450"/>
                  </a:spcAft>
                  <a:buClr>
                    <a:schemeClr val="tx2"/>
                  </a:buClr>
                </a:pPr>
                <a:r>
                  <a:rPr lang="en-US" altLang="zh-CN" sz="16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4</a:t>
                </a:r>
                <a:endParaRPr lang="zh-CN" altLang="en-US" sz="16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grpSp>
        <p:nvGrpSpPr>
          <p:cNvPr id="18" name="组合 31"/>
          <p:cNvGrpSpPr/>
          <p:nvPr/>
        </p:nvGrpSpPr>
        <p:grpSpPr>
          <a:xfrm>
            <a:off x="6960096" y="1775919"/>
            <a:ext cx="2916324" cy="1173209"/>
            <a:chOff x="5616192" y="1275606"/>
            <a:chExt cx="2772232" cy="1080120"/>
          </a:xfrm>
          <a:solidFill>
            <a:srgbClr val="00B0F0"/>
          </a:solidFill>
        </p:grpSpPr>
        <p:cxnSp>
          <p:nvCxnSpPr>
            <p:cNvPr id="19" name="直接箭头连接符 18"/>
            <p:cNvCxnSpPr/>
            <p:nvPr/>
          </p:nvCxnSpPr>
          <p:spPr>
            <a:xfrm>
              <a:off x="5616192" y="1995686"/>
              <a:ext cx="684000" cy="0"/>
            </a:xfrm>
            <a:prstGeom prst="straightConnector1">
              <a:avLst/>
            </a:prstGeom>
            <a:grpFill/>
            <a:ln>
              <a:tailEnd type="triangle"/>
            </a:ln>
          </p:spPr>
          <p:style>
            <a:lnRef idx="1">
              <a:schemeClr val="dk1"/>
            </a:lnRef>
            <a:fillRef idx="2">
              <a:schemeClr val="dk1"/>
            </a:fillRef>
            <a:effectRef idx="1">
              <a:schemeClr val="dk1"/>
            </a:effectRef>
            <a:fontRef idx="minor">
              <a:schemeClr val="dk1"/>
            </a:fontRef>
          </p:style>
        </p:cxnSp>
        <p:grpSp>
          <p:nvGrpSpPr>
            <p:cNvPr id="20" name="组合 31"/>
            <p:cNvGrpSpPr/>
            <p:nvPr/>
          </p:nvGrpSpPr>
          <p:grpSpPr>
            <a:xfrm>
              <a:off x="6336196" y="1275606"/>
              <a:ext cx="2052228" cy="1080120"/>
              <a:chOff x="6336196" y="1275606"/>
              <a:chExt cx="2052228" cy="1080120"/>
            </a:xfrm>
            <a:grpFill/>
          </p:grpSpPr>
          <p:sp>
            <p:nvSpPr>
              <p:cNvPr id="21" name="对角圆角矩形 20"/>
              <p:cNvSpPr/>
              <p:nvPr/>
            </p:nvSpPr>
            <p:spPr>
              <a:xfrm>
                <a:off x="6336196" y="1635726"/>
                <a:ext cx="2052228" cy="720000"/>
              </a:xfrm>
              <a:prstGeom prst="round2DiagRect">
                <a:avLst/>
              </a:prstGeom>
              <a:grpFill/>
              <a:ln/>
            </p:spPr>
            <p:style>
              <a:lnRef idx="1">
                <a:schemeClr val="dk1"/>
              </a:lnRef>
              <a:fillRef idx="2">
                <a:schemeClr val="dk1"/>
              </a:fillRef>
              <a:effectRef idx="1">
                <a:schemeClr val="dk1"/>
              </a:effectRef>
              <a:fontRef idx="minor">
                <a:schemeClr val="dk1"/>
              </a:fontRef>
            </p:style>
            <p:txBody>
              <a:bodyPr rtlCol="0" anchor="ctr"/>
              <a:lstStyle/>
              <a:p>
                <a:pPr algn="ctr">
                  <a:spcBef>
                    <a:spcPts val="0"/>
                  </a:spcBef>
                  <a:spcAft>
                    <a:spcPts val="450"/>
                  </a:spcAft>
                  <a:buClr>
                    <a:schemeClr val="tx2"/>
                  </a:buClr>
                </a:pPr>
                <a:r>
                  <a:rPr lang="zh-CN" altLang="en-US" sz="16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配置</a:t>
                </a:r>
                <a:r>
                  <a:rPr lang="zh-CN" altLang="en-US" sz="1600"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网络</a:t>
                </a:r>
              </a:p>
            </p:txBody>
          </p:sp>
          <p:sp>
            <p:nvSpPr>
              <p:cNvPr id="22" name="TextBox 21"/>
              <p:cNvSpPr txBox="1"/>
              <p:nvPr/>
            </p:nvSpPr>
            <p:spPr>
              <a:xfrm>
                <a:off x="7200308" y="1275606"/>
                <a:ext cx="288000" cy="318762"/>
              </a:xfrm>
              <a:prstGeom prst="ellipse">
                <a:avLst/>
              </a:prstGeom>
              <a:grpFill/>
              <a:ln/>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marL="270000" indent="-270000" algn="ctr">
                  <a:spcBef>
                    <a:spcPts val="0"/>
                  </a:spcBef>
                  <a:spcAft>
                    <a:spcPts val="450"/>
                  </a:spcAft>
                  <a:buClr>
                    <a:schemeClr val="tx2"/>
                  </a:buClr>
                </a:pPr>
                <a:r>
                  <a:rPr lang="en-US" altLang="zh-CN" sz="16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3</a:t>
                </a:r>
                <a:endParaRPr lang="zh-CN" altLang="en-US" sz="16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grpSp>
        <p:nvGrpSpPr>
          <p:cNvPr id="23" name="组合 22"/>
          <p:cNvGrpSpPr/>
          <p:nvPr/>
        </p:nvGrpSpPr>
        <p:grpSpPr>
          <a:xfrm>
            <a:off x="4763852" y="4064895"/>
            <a:ext cx="2916324" cy="1206587"/>
            <a:chOff x="3491880" y="3363838"/>
            <a:chExt cx="2772232" cy="1110850"/>
          </a:xfrm>
          <a:solidFill>
            <a:srgbClr val="00B0F0"/>
          </a:solidFill>
        </p:grpSpPr>
        <p:sp>
          <p:nvSpPr>
            <p:cNvPr id="24" name="对角圆角矩形 23"/>
            <p:cNvSpPr/>
            <p:nvPr/>
          </p:nvSpPr>
          <p:spPr>
            <a:xfrm>
              <a:off x="3491880" y="3363838"/>
              <a:ext cx="2052228" cy="720000"/>
            </a:xfrm>
            <a:prstGeom prst="round2DiagRect">
              <a:avLst/>
            </a:prstGeom>
            <a:grpFill/>
            <a:ln/>
          </p:spPr>
          <p:style>
            <a:lnRef idx="1">
              <a:schemeClr val="dk1"/>
            </a:lnRef>
            <a:fillRef idx="2">
              <a:schemeClr val="dk1"/>
            </a:fillRef>
            <a:effectRef idx="1">
              <a:schemeClr val="dk1"/>
            </a:effectRef>
            <a:fontRef idx="minor">
              <a:schemeClr val="dk1"/>
            </a:fontRef>
          </p:style>
          <p:txBody>
            <a:bodyPr rtlCol="0" anchor="ctr"/>
            <a:lstStyle/>
            <a:p>
              <a:pPr algn="ctr">
                <a:spcAft>
                  <a:spcPts val="450"/>
                </a:spcAft>
                <a:buClr>
                  <a:schemeClr val="tx2"/>
                </a:buClr>
              </a:pPr>
              <a:r>
                <a:rPr lang="zh-CN" altLang="en-US" sz="1600"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确认配置并购买</a:t>
              </a:r>
            </a:p>
          </p:txBody>
        </p:sp>
        <p:sp>
          <p:nvSpPr>
            <p:cNvPr id="25" name="TextBox 24"/>
            <p:cNvSpPr txBox="1"/>
            <p:nvPr/>
          </p:nvSpPr>
          <p:spPr>
            <a:xfrm>
              <a:off x="4391980" y="4155926"/>
              <a:ext cx="288000" cy="318762"/>
            </a:xfrm>
            <a:prstGeom prst="ellipse">
              <a:avLst/>
            </a:prstGeom>
            <a:grpFill/>
            <a:ln/>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marL="270000" indent="-270000" algn="ctr">
                <a:spcBef>
                  <a:spcPts val="0"/>
                </a:spcBef>
                <a:spcAft>
                  <a:spcPts val="450"/>
                </a:spcAft>
                <a:buClr>
                  <a:schemeClr val="tx2"/>
                </a:buClr>
              </a:pPr>
              <a:r>
                <a:rPr lang="en-US" altLang="zh-CN" sz="16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5</a:t>
              </a:r>
              <a:endParaRPr lang="zh-CN" altLang="en-US" sz="16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26" name="直接箭头连接符 25"/>
            <p:cNvCxnSpPr/>
            <p:nvPr/>
          </p:nvCxnSpPr>
          <p:spPr>
            <a:xfrm flipH="1">
              <a:off x="5580112" y="3723878"/>
              <a:ext cx="684000" cy="0"/>
            </a:xfrm>
            <a:prstGeom prst="straightConnector1">
              <a:avLst/>
            </a:prstGeom>
            <a:grpFill/>
            <a:ln>
              <a:tailEnd type="triangle"/>
            </a:ln>
          </p:spPr>
          <p:style>
            <a:lnRef idx="1">
              <a:schemeClr val="dk1"/>
            </a:lnRef>
            <a:fillRef idx="2">
              <a:schemeClr val="dk1"/>
            </a:fillRef>
            <a:effectRef idx="1">
              <a:schemeClr val="dk1"/>
            </a:effectRef>
            <a:fontRef idx="minor">
              <a:schemeClr val="dk1"/>
            </a:fontRef>
          </p:style>
        </p:cxnSp>
      </p:grpSp>
    </p:spTree>
    <p:extLst>
      <p:ext uri="{BB962C8B-B14F-4D97-AF65-F5344CB8AC3E}">
        <p14:creationId xmlns:p14="http://schemas.microsoft.com/office/powerpoint/2010/main" val="133243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Lef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lide(fromLeft)">
                                      <p:cBhvr>
                                        <p:cTn id="16" dur="10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lide(fromTop)">
                                      <p:cBhvr>
                                        <p:cTn id="21" dur="1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2"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slide(fromRight)">
                                      <p:cBhvr>
                                        <p:cTn id="2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Step1 </a:t>
            </a:r>
            <a:r>
              <a:rPr lang="zh-CN" altLang="en-US" dirty="0" smtClean="0">
                <a:sym typeface="Huawei Sans" panose="020C0503030203020204" pitchFamily="34" charset="0"/>
              </a:rPr>
              <a:t>配置</a:t>
            </a:r>
            <a:r>
              <a:rPr lang="en-US" altLang="zh-CN" dirty="0" smtClean="0">
                <a:sym typeface="Huawei Sans" panose="020C0503030203020204" pitchFamily="34" charset="0"/>
              </a:rPr>
              <a:t>ECS</a:t>
            </a:r>
            <a:r>
              <a:rPr lang="zh-CN" altLang="en-US" dirty="0" smtClean="0">
                <a:sym typeface="Huawei Sans" panose="020C0503030203020204" pitchFamily="34" charset="0"/>
              </a:rPr>
              <a:t>规格</a:t>
            </a:r>
            <a:endParaRPr lang="zh-CN" altLang="en-US" dirty="0">
              <a:sym typeface="Huawei Sans" panose="020C0503030203020204" pitchFamily="34" charset="0"/>
            </a:endParaRPr>
          </a:p>
        </p:txBody>
      </p:sp>
      <p:sp>
        <p:nvSpPr>
          <p:cNvPr id="4" name="文本占位符 3"/>
          <p:cNvSpPr>
            <a:spLocks noGrp="1"/>
          </p:cNvSpPr>
          <p:nvPr>
            <p:ph type="body" sz="quarter" idx="4294967295"/>
          </p:nvPr>
        </p:nvSpPr>
        <p:spPr>
          <a:xfrm>
            <a:off x="884238" y="1247775"/>
            <a:ext cx="11307762" cy="4679950"/>
          </a:xfrm>
        </p:spPr>
        <p:txBody>
          <a:bodyPr/>
          <a:lstStyle/>
          <a:p>
            <a:r>
              <a:rPr lang="zh-CN" altLang="en-US" dirty="0" smtClean="0">
                <a:sym typeface="Huawei Sans" panose="020C0503030203020204" pitchFamily="34" charset="0"/>
              </a:rPr>
              <a:t>选择计费模式</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r>
              <a:rPr lang="zh-CN" altLang="en-US" dirty="0" smtClean="0">
                <a:sym typeface="Huawei Sans" panose="020C0503030203020204" pitchFamily="34" charset="0"/>
              </a:rPr>
              <a:t>选择规格</a:t>
            </a:r>
            <a:endParaRPr lang="en-US" altLang="zh-CN" dirty="0" smtClean="0">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2238375" y="1794048"/>
            <a:ext cx="7715250" cy="676275"/>
          </a:xfrm>
          <a:prstGeom prst="rect">
            <a:avLst/>
          </a:prstGeom>
          <a:ln>
            <a:solidFill>
              <a:schemeClr val="bg1">
                <a:lumMod val="85000"/>
              </a:schemeClr>
            </a:solidFill>
          </a:ln>
        </p:spPr>
      </p:pic>
      <p:pic>
        <p:nvPicPr>
          <p:cNvPr id="6" name="图片 5"/>
          <p:cNvPicPr>
            <a:picLocks noChangeAspect="1"/>
          </p:cNvPicPr>
          <p:nvPr/>
        </p:nvPicPr>
        <p:blipFill>
          <a:blip r:embed="rId4"/>
          <a:stretch>
            <a:fillRect/>
          </a:stretch>
        </p:blipFill>
        <p:spPr>
          <a:xfrm>
            <a:off x="1097279" y="3016596"/>
            <a:ext cx="10248583" cy="2940167"/>
          </a:xfrm>
          <a:prstGeom prst="rect">
            <a:avLst/>
          </a:prstGeom>
          <a:ln>
            <a:solidFill>
              <a:schemeClr val="bg1">
                <a:lumMod val="85000"/>
              </a:schemeClr>
            </a:solidFill>
          </a:ln>
        </p:spPr>
      </p:pic>
    </p:spTree>
    <p:extLst>
      <p:ext uri="{BB962C8B-B14F-4D97-AF65-F5344CB8AC3E}">
        <p14:creationId xmlns:p14="http://schemas.microsoft.com/office/powerpoint/2010/main" val="2877107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Step2 </a:t>
            </a:r>
            <a:r>
              <a:rPr lang="zh-CN" altLang="en-US" dirty="0" smtClean="0">
                <a:sym typeface="Huawei Sans" panose="020C0503030203020204" pitchFamily="34" charset="0"/>
              </a:rPr>
              <a:t>选择镜像并创建磁盘</a:t>
            </a:r>
            <a:endParaRPr lang="zh-CN" altLang="en-US" dirty="0">
              <a:sym typeface="Huawei Sans" panose="020C0503030203020204" pitchFamily="34" charset="0"/>
            </a:endParaRPr>
          </a:p>
        </p:txBody>
      </p:sp>
      <p:sp>
        <p:nvSpPr>
          <p:cNvPr id="4" name="文本占位符 3"/>
          <p:cNvSpPr>
            <a:spLocks noGrp="1"/>
          </p:cNvSpPr>
          <p:nvPr>
            <p:ph type="body" sz="quarter" idx="4294967295"/>
          </p:nvPr>
        </p:nvSpPr>
        <p:spPr>
          <a:xfrm>
            <a:off x="884238" y="1247775"/>
            <a:ext cx="11307762" cy="4679950"/>
          </a:xfrm>
        </p:spPr>
        <p:txBody>
          <a:bodyPr/>
          <a:lstStyle/>
          <a:p>
            <a:r>
              <a:rPr lang="zh-CN" altLang="en-US" dirty="0" smtClean="0">
                <a:sym typeface="Huawei Sans" panose="020C0503030203020204" pitchFamily="34" charset="0"/>
              </a:rPr>
              <a:t>选择镜像</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r>
              <a:rPr lang="zh-CN" altLang="en-US" dirty="0" smtClean="0">
                <a:sym typeface="Huawei Sans" panose="020C0503030203020204" pitchFamily="34" charset="0"/>
              </a:rPr>
              <a:t>设置磁盘</a:t>
            </a:r>
            <a:endParaRPr lang="en-US" altLang="zh-CN" dirty="0" smtClean="0">
              <a:sym typeface="Huawei Sans" panose="020C0503030203020204" pitchFamily="34" charset="0"/>
            </a:endParaRPr>
          </a:p>
        </p:txBody>
      </p:sp>
      <p:pic>
        <p:nvPicPr>
          <p:cNvPr id="5" name="图片 4"/>
          <p:cNvPicPr>
            <a:picLocks noChangeAspect="1"/>
          </p:cNvPicPr>
          <p:nvPr/>
        </p:nvPicPr>
        <p:blipFill>
          <a:blip r:embed="rId3"/>
          <a:stretch>
            <a:fillRect/>
          </a:stretch>
        </p:blipFill>
        <p:spPr>
          <a:xfrm>
            <a:off x="2743200" y="1704749"/>
            <a:ext cx="7585393" cy="964706"/>
          </a:xfrm>
          <a:prstGeom prst="rect">
            <a:avLst/>
          </a:prstGeom>
          <a:ln>
            <a:solidFill>
              <a:schemeClr val="bg1">
                <a:lumMod val="85000"/>
              </a:schemeClr>
            </a:solidFill>
          </a:ln>
        </p:spPr>
      </p:pic>
      <p:pic>
        <p:nvPicPr>
          <p:cNvPr id="6" name="图片 5"/>
          <p:cNvPicPr>
            <a:picLocks noChangeAspect="1"/>
          </p:cNvPicPr>
          <p:nvPr/>
        </p:nvPicPr>
        <p:blipFill>
          <a:blip r:embed="rId4"/>
          <a:stretch>
            <a:fillRect/>
          </a:stretch>
        </p:blipFill>
        <p:spPr>
          <a:xfrm>
            <a:off x="1097279" y="3429000"/>
            <a:ext cx="10201599" cy="2057400"/>
          </a:xfrm>
          <a:prstGeom prst="rect">
            <a:avLst/>
          </a:prstGeom>
          <a:ln>
            <a:solidFill>
              <a:schemeClr val="bg1">
                <a:lumMod val="85000"/>
              </a:schemeClr>
            </a:solidFill>
          </a:ln>
        </p:spPr>
      </p:pic>
    </p:spTree>
    <p:extLst>
      <p:ext uri="{BB962C8B-B14F-4D97-AF65-F5344CB8AC3E}">
        <p14:creationId xmlns:p14="http://schemas.microsoft.com/office/powerpoint/2010/main" val="2189019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Step3 </a:t>
            </a:r>
            <a:r>
              <a:rPr lang="zh-CN" altLang="en-US" dirty="0" smtClean="0">
                <a:sym typeface="Huawei Sans" panose="020C0503030203020204" pitchFamily="34" charset="0"/>
              </a:rPr>
              <a:t>配置网络</a:t>
            </a:r>
            <a:endParaRPr lang="zh-CN" altLang="en-US" dirty="0">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1421130" y="1013143"/>
            <a:ext cx="9349740" cy="5121963"/>
          </a:xfrm>
          <a:prstGeom prst="rect">
            <a:avLst/>
          </a:prstGeom>
          <a:ln>
            <a:solidFill>
              <a:schemeClr val="bg1">
                <a:lumMod val="85000"/>
              </a:schemeClr>
            </a:solidFill>
          </a:ln>
        </p:spPr>
      </p:pic>
    </p:spTree>
    <p:extLst>
      <p:ext uri="{BB962C8B-B14F-4D97-AF65-F5344CB8AC3E}">
        <p14:creationId xmlns:p14="http://schemas.microsoft.com/office/powerpoint/2010/main" val="271793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Step4 </a:t>
            </a:r>
            <a:r>
              <a:rPr lang="zh-CN" altLang="en-US" dirty="0" smtClean="0">
                <a:sym typeface="Huawei Sans" panose="020C0503030203020204" pitchFamily="34" charset="0"/>
              </a:rPr>
              <a:t>选择登录方式</a:t>
            </a:r>
            <a:endParaRPr lang="zh-CN" altLang="en-US" dirty="0">
              <a:sym typeface="Huawei Sans" panose="020C0503030203020204" pitchFamily="34" charset="0"/>
            </a:endParaRPr>
          </a:p>
        </p:txBody>
      </p:sp>
      <p:sp>
        <p:nvSpPr>
          <p:cNvPr id="7" name="文本占位符 3"/>
          <p:cNvSpPr>
            <a:spLocks noGrp="1"/>
          </p:cNvSpPr>
          <p:nvPr>
            <p:ph type="body" sz="quarter" idx="10"/>
          </p:nvPr>
        </p:nvSpPr>
        <p:spPr/>
        <p:txBody>
          <a:bodyPr/>
          <a:lstStyle/>
          <a:p>
            <a:r>
              <a:rPr lang="zh-CN" altLang="en-US" dirty="0">
                <a:sym typeface="Huawei Sans" panose="020C0503030203020204" pitchFamily="34" charset="0"/>
              </a:rPr>
              <a:t>密钥</a:t>
            </a:r>
            <a:r>
              <a:rPr lang="zh-CN" altLang="en-US" dirty="0" smtClean="0">
                <a:sym typeface="Huawei Sans" panose="020C0503030203020204" pitchFamily="34" charset="0"/>
              </a:rPr>
              <a:t>对</a:t>
            </a:r>
            <a:r>
              <a:rPr lang="zh-CN" altLang="en-US" dirty="0">
                <a:sym typeface="Huawei Sans" panose="020C0503030203020204" pitchFamily="34" charset="0"/>
              </a:rPr>
              <a:t>：</a:t>
            </a:r>
            <a:r>
              <a:rPr lang="zh-CN" altLang="en-US" dirty="0" smtClean="0">
                <a:sym typeface="Huawei Sans" panose="020C0503030203020204" pitchFamily="34" charset="0"/>
              </a:rPr>
              <a:t>指使</a:t>
            </a:r>
            <a:r>
              <a:rPr lang="zh-CN" altLang="en-US" dirty="0">
                <a:sym typeface="Huawei Sans" panose="020C0503030203020204" pitchFamily="34" charset="0"/>
              </a:rPr>
              <a:t>用密钥对作为弹性云服务器的鉴权方式。您可以选择使用已有的密钥，或者单击“查看密钥对”创建新的密钥</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r>
              <a:rPr lang="zh-CN" altLang="en-US" dirty="0" smtClean="0">
                <a:sym typeface="Huawei Sans" panose="020C0503030203020204" pitchFamily="34" charset="0"/>
              </a:rPr>
              <a:t>密码：</a:t>
            </a:r>
            <a:r>
              <a:rPr lang="zh-CN" altLang="en-US" dirty="0">
                <a:sym typeface="Huawei Sans" panose="020C0503030203020204" pitchFamily="34" charset="0"/>
              </a:rPr>
              <a:t>指使用设置初始密码方式作为弹性云服务器的鉴权方式，此时，您可以通过用户名密码方式登录弹性云服务器</a:t>
            </a:r>
            <a:r>
              <a:rPr lang="zh-CN" altLang="en-US" dirty="0" smtClean="0">
                <a:sym typeface="Huawei Sans" panose="020C0503030203020204" pitchFamily="34" charset="0"/>
              </a:rPr>
              <a:t>。（</a:t>
            </a:r>
            <a:r>
              <a:rPr lang="en-US" altLang="zh-CN" dirty="0">
                <a:sym typeface="Huawei Sans" panose="020C0503030203020204" pitchFamily="34" charset="0"/>
              </a:rPr>
              <a:t>Linux</a:t>
            </a:r>
            <a:r>
              <a:rPr lang="zh-CN" altLang="en-US" dirty="0">
                <a:sym typeface="Huawei Sans" panose="020C0503030203020204" pitchFamily="34" charset="0"/>
              </a:rPr>
              <a:t>操作系统时为</a:t>
            </a:r>
            <a:r>
              <a:rPr lang="en-US" altLang="zh-CN" dirty="0">
                <a:solidFill>
                  <a:srgbClr val="C00000"/>
                </a:solidFill>
                <a:sym typeface="Huawei Sans" panose="020C0503030203020204" pitchFamily="34" charset="0"/>
              </a:rPr>
              <a:t>root</a:t>
            </a:r>
            <a:r>
              <a:rPr lang="zh-CN" altLang="en-US" dirty="0">
                <a:sym typeface="Huawei Sans" panose="020C0503030203020204" pitchFamily="34" charset="0"/>
              </a:rPr>
              <a:t>用户的初始密码，</a:t>
            </a:r>
            <a:r>
              <a:rPr lang="en-US" altLang="zh-CN" dirty="0">
                <a:sym typeface="Huawei Sans" panose="020C0503030203020204" pitchFamily="34" charset="0"/>
              </a:rPr>
              <a:t>Windows</a:t>
            </a:r>
            <a:r>
              <a:rPr lang="zh-CN" altLang="en-US" dirty="0">
                <a:sym typeface="Huawei Sans" panose="020C0503030203020204" pitchFamily="34" charset="0"/>
              </a:rPr>
              <a:t>操作系统时为</a:t>
            </a:r>
            <a:r>
              <a:rPr lang="en-US" altLang="zh-CN" dirty="0">
                <a:solidFill>
                  <a:srgbClr val="C00000"/>
                </a:solidFill>
                <a:sym typeface="Huawei Sans" panose="020C0503030203020204" pitchFamily="34" charset="0"/>
              </a:rPr>
              <a:t>Administrator</a:t>
            </a:r>
            <a:r>
              <a:rPr lang="zh-CN" altLang="en-US" dirty="0">
                <a:sym typeface="Huawei Sans" panose="020C0503030203020204" pitchFamily="34" charset="0"/>
              </a:rPr>
              <a:t>用户的初始密码</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2091689" y="3850957"/>
            <a:ext cx="7172325" cy="2309331"/>
          </a:xfrm>
          <a:prstGeom prst="rect">
            <a:avLst/>
          </a:prstGeom>
          <a:ln>
            <a:solidFill>
              <a:schemeClr val="bg1">
                <a:lumMod val="85000"/>
              </a:schemeClr>
            </a:solidFill>
          </a:ln>
        </p:spPr>
      </p:pic>
    </p:spTree>
    <p:extLst>
      <p:ext uri="{BB962C8B-B14F-4D97-AF65-F5344CB8AC3E}">
        <p14:creationId xmlns:p14="http://schemas.microsoft.com/office/powerpoint/2010/main" val="4117342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Step5 </a:t>
            </a:r>
            <a:r>
              <a:rPr lang="zh-CN" altLang="en-US" dirty="0" smtClean="0">
                <a:sym typeface="Huawei Sans" panose="020C0503030203020204" pitchFamily="34" charset="0"/>
              </a:rPr>
              <a:t>确认配置并购买</a:t>
            </a:r>
            <a:endParaRPr lang="zh-CN" altLang="en-US" dirty="0">
              <a:sym typeface="Huawei Sans" panose="020C0503030203020204" pitchFamily="34" charset="0"/>
            </a:endParaRPr>
          </a:p>
        </p:txBody>
      </p:sp>
      <p:pic>
        <p:nvPicPr>
          <p:cNvPr id="4" name="图片 3"/>
          <p:cNvPicPr>
            <a:picLocks noChangeAspect="1"/>
          </p:cNvPicPr>
          <p:nvPr/>
        </p:nvPicPr>
        <p:blipFill>
          <a:blip r:embed="rId3"/>
          <a:stretch>
            <a:fillRect/>
          </a:stretch>
        </p:blipFill>
        <p:spPr>
          <a:xfrm>
            <a:off x="1005840" y="1277430"/>
            <a:ext cx="10340340" cy="4740557"/>
          </a:xfrm>
          <a:prstGeom prst="rect">
            <a:avLst/>
          </a:prstGeom>
          <a:ln>
            <a:solidFill>
              <a:schemeClr val="bg1">
                <a:lumMod val="85000"/>
              </a:schemeClr>
            </a:solidFill>
          </a:ln>
        </p:spPr>
      </p:pic>
    </p:spTree>
    <p:extLst>
      <p:ext uri="{BB962C8B-B14F-4D97-AF65-F5344CB8AC3E}">
        <p14:creationId xmlns:p14="http://schemas.microsoft.com/office/powerpoint/2010/main" val="2958453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cs typeface="+mn-ea"/>
                <a:sym typeface="Huawei Sans" panose="020C0503030203020204" pitchFamily="34" charset="0"/>
              </a:rPr>
              <a:t>Java</a:t>
            </a:r>
            <a:r>
              <a:rPr lang="zh-CN" altLang="en-US" smtClean="0">
                <a:cs typeface="+mn-ea"/>
                <a:sym typeface="Huawei Sans" panose="020C0503030203020204" pitchFamily="34" charset="0"/>
              </a:rPr>
              <a:t>项目从源码到可执行程序</a:t>
            </a:r>
            <a:endParaRPr lang="en-US" dirty="0">
              <a:cs typeface="+mn-ea"/>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z="2000" dirty="0" smtClean="0">
                <a:cs typeface="+mn-ea"/>
                <a:sym typeface="Huawei Sans" panose="020C0503030203020204" pitchFamily="34" charset="0"/>
              </a:rPr>
              <a:t>OA</a:t>
            </a:r>
            <a:r>
              <a:rPr lang="zh-CN" altLang="en-US" sz="2000" dirty="0" smtClean="0">
                <a:cs typeface="+mn-ea"/>
                <a:sym typeface="Huawei Sans" panose="020C0503030203020204" pitchFamily="34" charset="0"/>
              </a:rPr>
              <a:t>项目为</a:t>
            </a:r>
            <a:r>
              <a:rPr lang="en-US" altLang="zh-CN" sz="2000" dirty="0" smtClean="0">
                <a:cs typeface="+mn-ea"/>
                <a:sym typeface="Huawei Sans" panose="020C0503030203020204" pitchFamily="34" charset="0"/>
              </a:rPr>
              <a:t>Java Web</a:t>
            </a:r>
            <a:r>
              <a:rPr lang="zh-CN" altLang="en-US" sz="2000" dirty="0" smtClean="0">
                <a:cs typeface="+mn-ea"/>
                <a:sym typeface="Huawei Sans" panose="020C0503030203020204" pitchFamily="34" charset="0"/>
              </a:rPr>
              <a:t>项目，</a:t>
            </a:r>
            <a:r>
              <a:rPr lang="en-US" altLang="zh-CN" sz="2000" dirty="0" smtClean="0">
                <a:cs typeface="+mn-ea"/>
                <a:sym typeface="Huawei Sans" panose="020C0503030203020204" pitchFamily="34" charset="0"/>
              </a:rPr>
              <a:t>Java</a:t>
            </a:r>
            <a:r>
              <a:rPr lang="zh-CN" altLang="en-US" sz="2000" dirty="0" smtClean="0">
                <a:cs typeface="+mn-ea"/>
                <a:sym typeface="Huawei Sans" panose="020C0503030203020204" pitchFamily="34" charset="0"/>
              </a:rPr>
              <a:t>属于解释型语言，解释型语言的源代码由编译器生成字节码，然后再由虚拟机解释执行。虚拟机将不同</a:t>
            </a:r>
            <a:r>
              <a:rPr lang="en-US" altLang="zh-CN" sz="2000" dirty="0" smtClean="0">
                <a:cs typeface="+mn-ea"/>
                <a:sym typeface="Huawei Sans" panose="020C0503030203020204" pitchFamily="34" charset="0"/>
              </a:rPr>
              <a:t>CPU</a:t>
            </a:r>
            <a:r>
              <a:rPr lang="zh-CN" altLang="en-US" sz="2000" dirty="0" smtClean="0">
                <a:cs typeface="+mn-ea"/>
                <a:sym typeface="Huawei Sans" panose="020C0503030203020204" pitchFamily="34" charset="0"/>
              </a:rPr>
              <a:t>指令集的差异屏蔽，因此</a:t>
            </a:r>
            <a:r>
              <a:rPr lang="en-US" altLang="zh-CN" sz="2000" dirty="0" smtClean="0">
                <a:cs typeface="+mn-ea"/>
                <a:sym typeface="Huawei Sans" panose="020C0503030203020204" pitchFamily="34" charset="0"/>
              </a:rPr>
              <a:t>Java</a:t>
            </a:r>
            <a:r>
              <a:rPr lang="zh-CN" altLang="en-US" sz="2000" dirty="0" smtClean="0">
                <a:cs typeface="+mn-ea"/>
                <a:sym typeface="Huawei Sans" panose="020C0503030203020204" pitchFamily="34" charset="0"/>
              </a:rPr>
              <a:t>项目可以直接运行在鲲鹏为底座的平台上</a:t>
            </a:r>
            <a:endParaRPr lang="en-US" sz="2000" dirty="0">
              <a:cs typeface="+mn-ea"/>
              <a:sym typeface="Huawei Sans" panose="020C0503030203020204" pitchFamily="34" charset="0"/>
            </a:endParaRPr>
          </a:p>
        </p:txBody>
      </p:sp>
      <p:grpSp>
        <p:nvGrpSpPr>
          <p:cNvPr id="7" name="组合 6"/>
          <p:cNvGrpSpPr/>
          <p:nvPr/>
        </p:nvGrpSpPr>
        <p:grpSpPr>
          <a:xfrm>
            <a:off x="4475820" y="2708920"/>
            <a:ext cx="4417034" cy="3492388"/>
            <a:chOff x="2488532" y="1919460"/>
            <a:chExt cx="3649508" cy="3197958"/>
          </a:xfrm>
        </p:grpSpPr>
        <p:sp>
          <p:nvSpPr>
            <p:cNvPr id="8" name="文本框 7"/>
            <p:cNvSpPr txBox="1"/>
            <p:nvPr/>
          </p:nvSpPr>
          <p:spPr>
            <a:xfrm>
              <a:off x="2850946" y="4538588"/>
              <a:ext cx="751333" cy="578830"/>
            </a:xfrm>
            <a:prstGeom prst="rect">
              <a:avLst/>
            </a:prstGeom>
            <a:solidFill>
              <a:srgbClr val="FFFFFF">
                <a:lumMod val="75000"/>
              </a:srgbClr>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en-US" altLang="zh-CN"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JVM</a:t>
              </a:r>
              <a:endParaRPr kumimoji="0" lang="en-US" altLang="zh-CN"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9" name="直接箭头连接符 35"/>
            <p:cNvCxnSpPr>
              <a:stCxn id="15" idx="2"/>
              <a:endCxn id="10" idx="0"/>
            </p:cNvCxnSpPr>
            <p:nvPr/>
          </p:nvCxnSpPr>
          <p:spPr>
            <a:xfrm>
              <a:off x="3226614" y="3372560"/>
              <a:ext cx="0" cy="295440"/>
            </a:xfrm>
            <a:prstGeom prst="straightConnector1">
              <a:avLst/>
            </a:prstGeom>
            <a:noFill/>
            <a:ln w="28575" cap="flat" cmpd="sng" algn="ctr">
              <a:solidFill>
                <a:srgbClr val="EBEBEB">
                  <a:lumMod val="75000"/>
                </a:srgbClr>
              </a:solidFill>
              <a:prstDash val="solid"/>
              <a:miter lim="800000"/>
              <a:tailEnd type="triangle"/>
            </a:ln>
            <a:effectLst/>
          </p:spPr>
        </p:cxnSp>
        <p:sp>
          <p:nvSpPr>
            <p:cNvPr id="10" name="文本框 9"/>
            <p:cNvSpPr txBox="1"/>
            <p:nvPr/>
          </p:nvSpPr>
          <p:spPr>
            <a:xfrm>
              <a:off x="2488532" y="3668000"/>
              <a:ext cx="1476164" cy="575149"/>
            </a:xfrm>
            <a:prstGeom prst="rect">
              <a:avLst/>
            </a:prstGeom>
            <a:solidFill>
              <a:srgbClr val="00B0F0"/>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类文件</a:t>
              </a:r>
              <a:endParaRPr kumimoji="0" lang="en-US" altLang="zh-CN"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（字节码）</a:t>
              </a:r>
              <a:endParaRPr kumimoji="0" lang="en-US" altLang="zh-CN"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 name="文本框 10"/>
            <p:cNvSpPr txBox="1"/>
            <p:nvPr/>
          </p:nvSpPr>
          <p:spPr>
            <a:xfrm>
              <a:off x="4681110" y="3679588"/>
              <a:ext cx="1456930" cy="575149"/>
            </a:xfrm>
            <a:prstGeom prst="rect">
              <a:avLst/>
            </a:prstGeom>
            <a:solidFill>
              <a:srgbClr val="00B0F0"/>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en-US" altLang="zh-CN"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Java</a:t>
              </a:r>
              <a:r>
                <a:rPr kumimoji="0" lang="zh-CN" altLang="en-US"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库函数</a:t>
              </a:r>
              <a:endParaRPr kumimoji="0" lang="en-US" altLang="zh-CN"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（机器语言）</a:t>
              </a:r>
              <a:endParaRPr kumimoji="0" lang="en-US" altLang="zh-CN"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2" name="直接箭头连接符 60"/>
            <p:cNvCxnSpPr>
              <a:stCxn id="10" idx="2"/>
              <a:endCxn id="8" idx="0"/>
            </p:cNvCxnSpPr>
            <p:nvPr/>
          </p:nvCxnSpPr>
          <p:spPr>
            <a:xfrm flipH="1">
              <a:off x="3226613" y="4243149"/>
              <a:ext cx="1" cy="295439"/>
            </a:xfrm>
            <a:prstGeom prst="straightConnector1">
              <a:avLst/>
            </a:prstGeom>
            <a:noFill/>
            <a:ln w="28575" cap="flat" cmpd="sng" algn="ctr">
              <a:solidFill>
                <a:srgbClr val="EBEBEB">
                  <a:lumMod val="75000"/>
                </a:srgbClr>
              </a:solidFill>
              <a:prstDash val="solid"/>
              <a:miter lim="800000"/>
              <a:tailEnd type="triangle"/>
            </a:ln>
            <a:effectLst/>
          </p:spPr>
        </p:cxnSp>
        <p:cxnSp>
          <p:nvCxnSpPr>
            <p:cNvPr id="13" name="直接箭头连接符 63"/>
            <p:cNvCxnSpPr>
              <a:stCxn id="11" idx="2"/>
              <a:endCxn id="8" idx="0"/>
            </p:cNvCxnSpPr>
            <p:nvPr/>
          </p:nvCxnSpPr>
          <p:spPr>
            <a:xfrm rot="5400000">
              <a:off x="4176169" y="3305181"/>
              <a:ext cx="283851" cy="2182962"/>
            </a:xfrm>
            <a:prstGeom prst="bentConnector3">
              <a:avLst>
                <a:gd name="adj1" fmla="val 50000"/>
              </a:avLst>
            </a:prstGeom>
            <a:noFill/>
            <a:ln w="28575" cap="flat" cmpd="sng" algn="ctr">
              <a:solidFill>
                <a:srgbClr val="EBEBEB">
                  <a:lumMod val="75000"/>
                </a:srgbClr>
              </a:solidFill>
              <a:prstDash val="solid"/>
              <a:miter lim="800000"/>
              <a:tailEnd type="triangle"/>
            </a:ln>
            <a:effectLst/>
          </p:spPr>
        </p:cxnSp>
        <p:sp>
          <p:nvSpPr>
            <p:cNvPr id="14" name="文本框 13"/>
            <p:cNvSpPr txBox="1"/>
            <p:nvPr/>
          </p:nvSpPr>
          <p:spPr>
            <a:xfrm>
              <a:off x="2488532" y="1919460"/>
              <a:ext cx="1476164" cy="578830"/>
            </a:xfrm>
            <a:prstGeom prst="rect">
              <a:avLst/>
            </a:prstGeom>
            <a:solidFill>
              <a:srgbClr val="00B0F0"/>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en-US" altLang="zh-CN"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Java</a:t>
              </a:r>
              <a:r>
                <a:rPr kumimoji="0" lang="zh-CN" altLang="en-US"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语言程序</a:t>
              </a:r>
              <a:endParaRPr kumimoji="0" lang="en-US" altLang="zh-CN"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文本框 14"/>
            <p:cNvSpPr txBox="1"/>
            <p:nvPr/>
          </p:nvSpPr>
          <p:spPr>
            <a:xfrm>
              <a:off x="2850947" y="2793730"/>
              <a:ext cx="751333" cy="578830"/>
            </a:xfrm>
            <a:prstGeom prst="rect">
              <a:avLst/>
            </a:prstGeom>
            <a:solidFill>
              <a:srgbClr val="FFFFFF">
                <a:lumMod val="75000"/>
              </a:srgbClr>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600"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编译器</a:t>
              </a:r>
              <a:endParaRPr kumimoji="0" lang="en-US" altLang="zh-CN" b="1"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6" name="直接箭头连接符 15"/>
            <p:cNvCxnSpPr>
              <a:stCxn id="14" idx="2"/>
              <a:endCxn id="15" idx="0"/>
            </p:cNvCxnSpPr>
            <p:nvPr/>
          </p:nvCxnSpPr>
          <p:spPr>
            <a:xfrm>
              <a:off x="3226614" y="2498290"/>
              <a:ext cx="0" cy="295440"/>
            </a:xfrm>
            <a:prstGeom prst="straightConnector1">
              <a:avLst/>
            </a:prstGeom>
            <a:noFill/>
            <a:ln w="28575" cap="flat" cmpd="sng" algn="ctr">
              <a:solidFill>
                <a:srgbClr val="EBEBEB">
                  <a:lumMod val="75000"/>
                </a:srgbClr>
              </a:solidFill>
              <a:prstDash val="solid"/>
              <a:miter lim="800000"/>
              <a:tailEnd type="triangle"/>
            </a:ln>
            <a:effectLst/>
          </p:spPr>
        </p:cxnSp>
      </p:grpSp>
    </p:spTree>
    <p:extLst>
      <p:ext uri="{BB962C8B-B14F-4D97-AF65-F5344CB8AC3E}">
        <p14:creationId xmlns:p14="http://schemas.microsoft.com/office/powerpoint/2010/main" val="2106621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cs typeface="+mn-ea"/>
                <a:sym typeface="Huawei Sans" panose="020C0503030203020204" pitchFamily="34" charset="0"/>
              </a:rPr>
              <a:t>Java</a:t>
            </a:r>
            <a:r>
              <a:rPr lang="zh-CN" altLang="en-US" dirty="0" smtClean="0">
                <a:cs typeface="+mn-ea"/>
                <a:sym typeface="Huawei Sans" panose="020C0503030203020204" pitchFamily="34" charset="0"/>
              </a:rPr>
              <a:t>项目的编译构建</a:t>
            </a:r>
            <a:endParaRPr lang="en-US" dirty="0">
              <a:cs typeface="+mn-ea"/>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z="1800" b="1" dirty="0">
                <a:cs typeface="+mn-ea"/>
                <a:sym typeface="Huawei Sans" panose="020C0503030203020204" pitchFamily="34" charset="0"/>
              </a:rPr>
              <a:t>编译构建是指把软件的源代码编译成目标文件，并把配置文件和资源文件等打包的</a:t>
            </a:r>
            <a:r>
              <a:rPr lang="zh-CN" altLang="en-US" sz="1800" b="1" dirty="0" smtClean="0">
                <a:cs typeface="+mn-ea"/>
                <a:sym typeface="Huawei Sans" panose="020C0503030203020204" pitchFamily="34" charset="0"/>
              </a:rPr>
              <a:t>过程</a:t>
            </a:r>
            <a:endParaRPr lang="en-US" altLang="zh-CN" sz="1800" b="1" dirty="0">
              <a:cs typeface="+mn-ea"/>
              <a:sym typeface="Huawei Sans" panose="020C0503030203020204" pitchFamily="34" charset="0"/>
            </a:endParaRPr>
          </a:p>
          <a:p>
            <a:pPr lvl="1"/>
            <a:r>
              <a:rPr lang="zh-CN" altLang="en-US" sz="1600" b="1" dirty="0">
                <a:cs typeface="+mn-ea"/>
                <a:sym typeface="Huawei Sans" panose="020C0503030203020204" pitchFamily="34" charset="0"/>
              </a:rPr>
              <a:t>输入</a:t>
            </a:r>
            <a:r>
              <a:rPr lang="zh-CN" altLang="en-US" sz="1600" dirty="0">
                <a:cs typeface="+mn-ea"/>
                <a:sym typeface="Huawei Sans" panose="020C0503030203020204" pitchFamily="34" charset="0"/>
              </a:rPr>
              <a:t>是源代码文件、库文件、配置文件、资源文件</a:t>
            </a:r>
            <a:r>
              <a:rPr lang="zh-CN" altLang="en-US" sz="1600" dirty="0" smtClean="0">
                <a:cs typeface="+mn-ea"/>
                <a:sym typeface="Huawei Sans" panose="020C0503030203020204" pitchFamily="34" charset="0"/>
              </a:rPr>
              <a:t>等</a:t>
            </a:r>
            <a:endParaRPr lang="en-US" altLang="zh-CN" sz="1600" dirty="0">
              <a:cs typeface="+mn-ea"/>
              <a:sym typeface="Huawei Sans" panose="020C0503030203020204" pitchFamily="34" charset="0"/>
            </a:endParaRPr>
          </a:p>
          <a:p>
            <a:pPr lvl="1"/>
            <a:r>
              <a:rPr lang="zh-CN" altLang="en-US" sz="1600" b="1" dirty="0">
                <a:cs typeface="+mn-ea"/>
                <a:sym typeface="Huawei Sans" panose="020C0503030203020204" pitchFamily="34" charset="0"/>
              </a:rPr>
              <a:t>输出</a:t>
            </a:r>
            <a:r>
              <a:rPr lang="zh-CN" altLang="en-US" sz="1400" dirty="0">
                <a:cs typeface="+mn-ea"/>
                <a:sym typeface="Huawei Sans" panose="020C0503030203020204" pitchFamily="34" charset="0"/>
              </a:rPr>
              <a:t>是软件包：</a:t>
            </a:r>
            <a:r>
              <a:rPr lang="zh-CN" altLang="en-US" sz="1600" dirty="0">
                <a:cs typeface="+mn-ea"/>
                <a:sym typeface="Huawei Sans" panose="020C0503030203020204" pitchFamily="34" charset="0"/>
              </a:rPr>
              <a:t>一个可以直接部署的软件，或者是一个可以被其它软件使用的</a:t>
            </a:r>
            <a:r>
              <a:rPr lang="en-US" altLang="zh-CN" sz="1600" dirty="0" smtClean="0">
                <a:cs typeface="+mn-ea"/>
                <a:sym typeface="Huawei Sans" panose="020C0503030203020204" pitchFamily="34" charset="0"/>
              </a:rPr>
              <a:t>lib</a:t>
            </a:r>
            <a:endParaRPr lang="en-US" altLang="zh-CN" sz="1600" dirty="0">
              <a:cs typeface="+mn-ea"/>
              <a:sym typeface="Huawei Sans" panose="020C0503030203020204" pitchFamily="34" charset="0"/>
            </a:endParaRPr>
          </a:p>
          <a:p>
            <a:pPr lvl="1"/>
            <a:r>
              <a:rPr lang="zh-CN" altLang="en-US" sz="1600" b="1" dirty="0">
                <a:cs typeface="+mn-ea"/>
                <a:sym typeface="Huawei Sans" panose="020C0503030203020204" pitchFamily="34" charset="0"/>
              </a:rPr>
              <a:t>编译器</a:t>
            </a:r>
            <a:r>
              <a:rPr lang="zh-CN" altLang="en-US" sz="1600" dirty="0">
                <a:cs typeface="+mn-ea"/>
                <a:sym typeface="Huawei Sans" panose="020C0503030203020204" pitchFamily="34" charset="0"/>
              </a:rPr>
              <a:t>完成“编译”过程，编译管理工具完成“构建”</a:t>
            </a:r>
            <a:r>
              <a:rPr lang="zh-CN" altLang="en-US" sz="1600" dirty="0" smtClean="0">
                <a:cs typeface="+mn-ea"/>
                <a:sym typeface="Huawei Sans" panose="020C0503030203020204" pitchFamily="34" charset="0"/>
              </a:rPr>
              <a:t>过程</a:t>
            </a:r>
            <a:endParaRPr lang="en-US" altLang="zh-CN" sz="1600" dirty="0">
              <a:cs typeface="+mn-ea"/>
              <a:sym typeface="Huawei Sans" panose="020C0503030203020204" pitchFamily="34" charset="0"/>
            </a:endParaRPr>
          </a:p>
          <a:p>
            <a:endParaRPr lang="en-US" sz="1800" dirty="0">
              <a:cs typeface="+mn-ea"/>
              <a:sym typeface="Huawei Sans" panose="020C0503030203020204" pitchFamily="34" charset="0"/>
            </a:endParaRPr>
          </a:p>
        </p:txBody>
      </p:sp>
      <p:grpSp>
        <p:nvGrpSpPr>
          <p:cNvPr id="6" name="组合 5"/>
          <p:cNvGrpSpPr/>
          <p:nvPr/>
        </p:nvGrpSpPr>
        <p:grpSpPr>
          <a:xfrm>
            <a:off x="1550424" y="3204518"/>
            <a:ext cx="9091152" cy="2969914"/>
            <a:chOff x="1080000" y="3420000"/>
            <a:chExt cx="8820000" cy="2970000"/>
          </a:xfrm>
        </p:grpSpPr>
        <p:sp>
          <p:nvSpPr>
            <p:cNvPr id="7" name="矩形 6"/>
            <p:cNvSpPr/>
            <p:nvPr/>
          </p:nvSpPr>
          <p:spPr>
            <a:xfrm>
              <a:off x="1080000" y="3420000"/>
              <a:ext cx="7920000" cy="360000"/>
            </a:xfrm>
            <a:prstGeom prst="rect">
              <a:avLst/>
            </a:prstGeom>
          </p:spPr>
          <p:txBody>
            <a:bodyPr wrap="square" lIns="0" tIns="0" rIns="0" bIns="0" anchor="ctr">
              <a:noAutofit/>
            </a:bodyPr>
            <a:lstStyle/>
            <a:p>
              <a:pPr defTabSz="1137492">
                <a:lnSpc>
                  <a:spcPct val="150000"/>
                </a:lnSpc>
                <a:spcAft>
                  <a:spcPts val="600"/>
                </a:spcAft>
              </a:pPr>
              <a:r>
                <a:rPr kumimoji="1"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rPr>
                <a:t>下面以一个典型的</a:t>
              </a:r>
              <a:r>
                <a:rPr kumimoji="1"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Java web</a:t>
              </a:r>
              <a:r>
                <a:rPr kumimoji="1"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rPr>
                <a:t>程序为例，展示其编译构建过程：依赖管理 </a:t>
              </a:r>
              <a:r>
                <a:rPr kumimoji="1"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 </a:t>
              </a:r>
              <a:r>
                <a:rPr kumimoji="1"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rPr>
                <a:t>编译 </a:t>
              </a:r>
              <a:r>
                <a:rPr kumimoji="1"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 </a:t>
              </a:r>
              <a:r>
                <a:rPr kumimoji="1"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rPr>
                <a:t>打包 </a:t>
              </a:r>
              <a:r>
                <a:rPr kumimoji="1"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 </a:t>
              </a:r>
              <a:r>
                <a:rPr kumimoji="1"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rPr>
                <a:t>编译构建</a:t>
              </a:r>
              <a:endParaRPr kumimoji="1"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8" name="组合 7"/>
            <p:cNvGrpSpPr/>
            <p:nvPr/>
          </p:nvGrpSpPr>
          <p:grpSpPr>
            <a:xfrm>
              <a:off x="1620000" y="3959999"/>
              <a:ext cx="8280000" cy="2430001"/>
              <a:chOff x="1500936" y="4107426"/>
              <a:chExt cx="8280000" cy="2430001"/>
            </a:xfrm>
          </p:grpSpPr>
          <p:sp>
            <p:nvSpPr>
              <p:cNvPr id="9" name="矩形 8"/>
              <p:cNvSpPr/>
              <p:nvPr/>
            </p:nvSpPr>
            <p:spPr>
              <a:xfrm>
                <a:off x="2670936" y="4287427"/>
                <a:ext cx="720080"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a.java</a:t>
                </a:r>
              </a:p>
            </p:txBody>
          </p:sp>
          <p:sp>
            <p:nvSpPr>
              <p:cNvPr id="10" name="矩形 9"/>
              <p:cNvSpPr/>
              <p:nvPr/>
            </p:nvSpPr>
            <p:spPr>
              <a:xfrm>
                <a:off x="2670936" y="4737427"/>
                <a:ext cx="720080"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b.java</a:t>
                </a:r>
              </a:p>
            </p:txBody>
          </p:sp>
          <p:sp>
            <p:nvSpPr>
              <p:cNvPr id="11" name="矩形 10"/>
              <p:cNvSpPr/>
              <p:nvPr/>
            </p:nvSpPr>
            <p:spPr>
              <a:xfrm>
                <a:off x="2670936" y="5187427"/>
                <a:ext cx="720080"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sp>
            <p:nvSpPr>
              <p:cNvPr id="12" name="矩形 11"/>
              <p:cNvSpPr/>
              <p:nvPr/>
            </p:nvSpPr>
            <p:spPr>
              <a:xfrm>
                <a:off x="4830936" y="4287427"/>
                <a:ext cx="900000"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err="1">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a.class</a:t>
                </a:r>
                <a:endParaRPr 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矩形 12"/>
              <p:cNvSpPr/>
              <p:nvPr/>
            </p:nvSpPr>
            <p:spPr>
              <a:xfrm>
                <a:off x="4830936" y="4737427"/>
                <a:ext cx="900000"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err="1">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b.class</a:t>
                </a:r>
                <a:endParaRPr 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矩形 13"/>
              <p:cNvSpPr/>
              <p:nvPr/>
            </p:nvSpPr>
            <p:spPr>
              <a:xfrm>
                <a:off x="4830936" y="5187427"/>
                <a:ext cx="900000"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*.class</a:t>
                </a:r>
              </a:p>
            </p:txBody>
          </p:sp>
          <p:sp>
            <p:nvSpPr>
              <p:cNvPr id="15" name="矩形 14"/>
              <p:cNvSpPr/>
              <p:nvPr/>
            </p:nvSpPr>
            <p:spPr>
              <a:xfrm>
                <a:off x="3853692" y="5727427"/>
                <a:ext cx="1607245"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err="1">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config.property</a:t>
                </a:r>
                <a:endParaRPr 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矩形 15"/>
              <p:cNvSpPr/>
              <p:nvPr/>
            </p:nvSpPr>
            <p:spPr>
              <a:xfrm>
                <a:off x="3853692" y="6177427"/>
                <a:ext cx="1607245"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m.css</a:t>
                </a:r>
              </a:p>
            </p:txBody>
          </p:sp>
          <p:cxnSp>
            <p:nvCxnSpPr>
              <p:cNvPr id="17" name="直接箭头连接符 16"/>
              <p:cNvCxnSpPr>
                <a:endCxn id="12" idx="1"/>
              </p:cNvCxnSpPr>
              <p:nvPr/>
            </p:nvCxnSpPr>
            <p:spPr>
              <a:xfrm>
                <a:off x="3391016" y="4467427"/>
                <a:ext cx="1439920" cy="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3"/>
                <a:endCxn id="13" idx="1"/>
              </p:cNvCxnSpPr>
              <p:nvPr/>
            </p:nvCxnSpPr>
            <p:spPr>
              <a:xfrm>
                <a:off x="3391016" y="4917427"/>
                <a:ext cx="1439920" cy="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3"/>
                <a:endCxn id="14" idx="1"/>
              </p:cNvCxnSpPr>
              <p:nvPr/>
            </p:nvCxnSpPr>
            <p:spPr>
              <a:xfrm>
                <a:off x="3391016" y="5367427"/>
                <a:ext cx="1439920" cy="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340936" y="5007427"/>
                <a:ext cx="1440000"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err="1">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software.war</a:t>
                </a:r>
                <a:endParaRPr 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1" name="直接箭头连接符 20"/>
              <p:cNvCxnSpPr>
                <a:stCxn id="12" idx="3"/>
                <a:endCxn id="20" idx="1"/>
              </p:cNvCxnSpPr>
              <p:nvPr/>
            </p:nvCxnSpPr>
            <p:spPr>
              <a:xfrm>
                <a:off x="5730936" y="4467427"/>
                <a:ext cx="2610000" cy="72000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3"/>
                <a:endCxn id="20" idx="1"/>
              </p:cNvCxnSpPr>
              <p:nvPr/>
            </p:nvCxnSpPr>
            <p:spPr>
              <a:xfrm>
                <a:off x="5730936" y="4917427"/>
                <a:ext cx="2610000" cy="27000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3"/>
                <a:endCxn id="20" idx="1"/>
              </p:cNvCxnSpPr>
              <p:nvPr/>
            </p:nvCxnSpPr>
            <p:spPr>
              <a:xfrm flipV="1">
                <a:off x="5730936" y="5187427"/>
                <a:ext cx="2610000" cy="18000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5" idx="3"/>
                <a:endCxn id="20" idx="1"/>
              </p:cNvCxnSpPr>
              <p:nvPr/>
            </p:nvCxnSpPr>
            <p:spPr>
              <a:xfrm flipV="1">
                <a:off x="5460937" y="5187427"/>
                <a:ext cx="2879999" cy="72000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6" idx="3"/>
                <a:endCxn id="20" idx="1"/>
              </p:cNvCxnSpPr>
              <p:nvPr/>
            </p:nvCxnSpPr>
            <p:spPr>
              <a:xfrm flipV="1">
                <a:off x="5460937" y="5187427"/>
                <a:ext cx="2879999" cy="117000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400936" y="4107426"/>
                <a:ext cx="3600000" cy="1530000"/>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zh-CN" altLang="en-US" sz="12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编译（</a:t>
                </a:r>
                <a:r>
                  <a:rPr lang="en-US" altLang="zh-CN" sz="1200" b="1" dirty="0" err="1">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javac</a:t>
                </a:r>
                <a:r>
                  <a:rPr lang="zh-CN" altLang="en-US" sz="12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en-US" sz="12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矩形 26"/>
              <p:cNvSpPr/>
              <p:nvPr/>
            </p:nvSpPr>
            <p:spPr>
              <a:xfrm>
                <a:off x="7477361" y="4573157"/>
                <a:ext cx="360000" cy="180000"/>
              </a:xfrm>
              <a:prstGeom prst="rect">
                <a:avLst/>
              </a:prstGeom>
              <a:noFill/>
              <a:ln w="9525">
                <a:noFill/>
                <a:miter lim="800000"/>
                <a:headEnd/>
                <a:tailEnd/>
              </a:ln>
            </p:spPr>
            <p:txBody>
              <a:bodyPr vert="horz" wrap="none" lIns="0" tIns="0" rIns="0" bIns="0" numCol="1" anchor="ctr" anchorCtr="0" compatLnSpc="1">
                <a:prstTxWarp prst="textNoShape">
                  <a:avLst/>
                </a:prstTxWarp>
                <a:noAutofit/>
              </a:bodyPr>
              <a:lstStyle/>
              <a:p>
                <a:pPr algn="ctr"/>
                <a:r>
                  <a:rPr lang="zh-CN" altLang="en-US" sz="1200" b="1" dirty="0">
                    <a:latin typeface="Huawei Sans" panose="020C0503030203020204" pitchFamily="34" charset="0"/>
                    <a:ea typeface="方正兰亭黑简体" panose="02000000000000000000" pitchFamily="2" charset="-122"/>
                    <a:cs typeface="+mn-ea"/>
                    <a:sym typeface="Huawei Sans" panose="020C0503030203020204" pitchFamily="34" charset="0"/>
                  </a:rPr>
                  <a:t>打包</a:t>
                </a:r>
              </a:p>
            </p:txBody>
          </p:sp>
          <p:sp>
            <p:nvSpPr>
              <p:cNvPr id="28" name="矩形 27"/>
              <p:cNvSpPr/>
              <p:nvPr/>
            </p:nvSpPr>
            <p:spPr>
              <a:xfrm>
                <a:off x="1500936" y="4187917"/>
                <a:ext cx="360000" cy="12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依赖库</a:t>
                </a:r>
                <a:endParaRPr lang="en-US"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 name="左右箭头 28"/>
              <p:cNvSpPr/>
              <p:nvPr/>
            </p:nvSpPr>
            <p:spPr>
              <a:xfrm>
                <a:off x="1860936" y="4647426"/>
                <a:ext cx="540000" cy="180000"/>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40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矩形 29"/>
              <p:cNvSpPr/>
              <p:nvPr/>
            </p:nvSpPr>
            <p:spPr>
              <a:xfrm>
                <a:off x="1932936" y="4827427"/>
                <a:ext cx="396000" cy="360000"/>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p>
                <a:pPr algn="ctr"/>
                <a:r>
                  <a:rPr lang="zh-CN" altLang="en-US" sz="1200" b="1" dirty="0">
                    <a:latin typeface="Huawei Sans" panose="020C0503030203020204" pitchFamily="34" charset="0"/>
                    <a:ea typeface="方正兰亭黑简体" panose="02000000000000000000" pitchFamily="2" charset="-122"/>
                    <a:cs typeface="+mn-ea"/>
                    <a:sym typeface="Huawei Sans" panose="020C0503030203020204" pitchFamily="34" charset="0"/>
                  </a:rPr>
                  <a:t>依赖管理</a:t>
                </a:r>
              </a:p>
            </p:txBody>
          </p:sp>
        </p:grpSp>
      </p:grpSp>
    </p:spTree>
    <p:extLst>
      <p:ext uri="{BB962C8B-B14F-4D97-AF65-F5344CB8AC3E}">
        <p14:creationId xmlns:p14="http://schemas.microsoft.com/office/powerpoint/2010/main" val="3110528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b="1" dirty="0" smtClean="0">
                <a:sym typeface="Huawei Sans" panose="020C0503030203020204" pitchFamily="34" charset="0"/>
              </a:rPr>
              <a:t>鲲鹏</a:t>
            </a:r>
            <a:r>
              <a:rPr lang="zh-CN" altLang="en-US" b="1" dirty="0">
                <a:sym typeface="Huawei Sans" panose="020C0503030203020204" pitchFamily="34" charset="0"/>
              </a:rPr>
              <a:t>云上应用高可用</a:t>
            </a:r>
            <a:r>
              <a:rPr lang="zh-CN" altLang="en-US" b="1" dirty="0" smtClean="0">
                <a:sym typeface="Huawei Sans" panose="020C0503030203020204" pitchFamily="34" charset="0"/>
              </a:rPr>
              <a:t>部署实验</a:t>
            </a:r>
            <a:endParaRPr lang="en-US" altLang="zh-CN" b="1" dirty="0" smtClean="0">
              <a:sym typeface="Huawei Sans" panose="020C0503030203020204" pitchFamily="34" charset="0"/>
            </a:endParaRPr>
          </a:p>
          <a:p>
            <a:pPr lvl="1"/>
            <a:r>
              <a:rPr lang="zh-CN" altLang="en-US" dirty="0">
                <a:sym typeface="Huawei Sans" panose="020C0503030203020204" pitchFamily="34" charset="0"/>
              </a:rPr>
              <a:t>应用高可用</a:t>
            </a:r>
            <a:r>
              <a:rPr lang="zh-CN" altLang="en-US" dirty="0" smtClean="0">
                <a:sym typeface="Huawei Sans" panose="020C0503030203020204" pitchFamily="34" charset="0"/>
              </a:rPr>
              <a:t>架构介绍</a:t>
            </a:r>
            <a:endParaRPr lang="en-US" altLang="zh-CN" b="1" dirty="0" smtClean="0">
              <a:sym typeface="Huawei Sans" panose="020C0503030203020204" pitchFamily="34" charset="0"/>
            </a:endParaRPr>
          </a:p>
          <a:p>
            <a:pPr lvl="1"/>
            <a:r>
              <a:rPr lang="zh-CN" altLang="en-US" dirty="0" smtClean="0">
                <a:solidFill>
                  <a:schemeClr val="bg1">
                    <a:lumMod val="50000"/>
                  </a:schemeClr>
                </a:solidFill>
                <a:sym typeface="Huawei Sans" panose="020C0503030203020204" pitchFamily="34" charset="0"/>
              </a:rPr>
              <a:t>实验介绍</a:t>
            </a:r>
            <a:endParaRPr lang="en-US" altLang="zh-CN" dirty="0" smtClean="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2049247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cs typeface="+mn-ea"/>
                <a:sym typeface="Huawei Sans" panose="020C0503030203020204" pitchFamily="34" charset="0"/>
              </a:rPr>
              <a:t>Java</a:t>
            </a:r>
            <a:r>
              <a:rPr lang="zh-CN" altLang="en-US" smtClean="0">
                <a:cs typeface="+mn-ea"/>
                <a:sym typeface="Huawei Sans" panose="020C0503030203020204" pitchFamily="34" charset="0"/>
              </a:rPr>
              <a:t>构建工具</a:t>
            </a:r>
            <a:endParaRPr lang="en-US" dirty="0">
              <a:cs typeface="+mn-ea"/>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cs typeface="+mn-ea"/>
                <a:sym typeface="Huawei Sans" panose="020C0503030203020204" pitchFamily="34" charset="0"/>
              </a:rPr>
              <a:t>在</a:t>
            </a:r>
            <a:r>
              <a:rPr lang="en-US" altLang="zh-CN" dirty="0">
                <a:cs typeface="+mn-ea"/>
                <a:sym typeface="Huawei Sans" panose="020C0503030203020204" pitchFamily="34" charset="0"/>
              </a:rPr>
              <a:t>Java</a:t>
            </a:r>
            <a:r>
              <a:rPr lang="zh-CN" altLang="en-US" dirty="0" smtClean="0">
                <a:cs typeface="+mn-ea"/>
                <a:sym typeface="Huawei Sans" panose="020C0503030203020204" pitchFamily="34" charset="0"/>
              </a:rPr>
              <a:t>开发工具圈中</a:t>
            </a:r>
            <a:r>
              <a:rPr lang="zh-CN" altLang="en-US" dirty="0">
                <a:cs typeface="+mn-ea"/>
                <a:sym typeface="Huawei Sans" panose="020C0503030203020204" pitchFamily="34" charset="0"/>
              </a:rPr>
              <a:t>，</a:t>
            </a:r>
            <a:r>
              <a:rPr lang="zh-CN" altLang="en-US" dirty="0" smtClean="0">
                <a:cs typeface="+mn-ea"/>
                <a:sym typeface="Huawei Sans" panose="020C0503030203020204" pitchFamily="34" charset="0"/>
              </a:rPr>
              <a:t>目前最主流的有以下三个开发工具，依赖管理已经成为了项目构建自动化工具中的一个主要部分</a:t>
            </a:r>
            <a:endParaRPr lang="en-US" altLang="zh-CN" dirty="0" smtClean="0">
              <a:cs typeface="+mn-ea"/>
              <a:sym typeface="Huawei Sans" panose="020C0503030203020204" pitchFamily="34" charset="0"/>
            </a:endParaRPr>
          </a:p>
          <a:p>
            <a:endParaRPr lang="en-US" dirty="0">
              <a:cs typeface="+mn-ea"/>
              <a:sym typeface="Huawei Sans" panose="020C0503030203020204" pitchFamily="34" charset="0"/>
            </a:endParaRPr>
          </a:p>
        </p:txBody>
      </p:sp>
      <p:grpSp>
        <p:nvGrpSpPr>
          <p:cNvPr id="4" name="组合 3"/>
          <p:cNvGrpSpPr/>
          <p:nvPr/>
        </p:nvGrpSpPr>
        <p:grpSpPr>
          <a:xfrm>
            <a:off x="1008063" y="2471509"/>
            <a:ext cx="5025276" cy="3528914"/>
            <a:chOff x="550863" y="1988839"/>
            <a:chExt cx="6049193" cy="4319885"/>
          </a:xfrm>
        </p:grpSpPr>
        <p:sp>
          <p:nvSpPr>
            <p:cNvPr id="5" name="矩形 4"/>
            <p:cNvSpPr/>
            <p:nvPr/>
          </p:nvSpPr>
          <p:spPr bwMode="auto">
            <a:xfrm>
              <a:off x="550863" y="1988839"/>
              <a:ext cx="6049193" cy="431988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6" name="组合 5"/>
            <p:cNvGrpSpPr/>
            <p:nvPr/>
          </p:nvGrpSpPr>
          <p:grpSpPr>
            <a:xfrm>
              <a:off x="550863" y="4720008"/>
              <a:ext cx="0" cy="1553308"/>
              <a:chOff x="550863" y="4720008"/>
              <a:chExt cx="0" cy="1553308"/>
            </a:xfrm>
          </p:grpSpPr>
          <p:cxnSp>
            <p:nvCxnSpPr>
              <p:cNvPr id="7" name="直接连接符 6"/>
              <p:cNvCxnSpPr/>
              <p:nvPr/>
            </p:nvCxnSpPr>
            <p:spPr bwMode="auto">
              <a:xfrm>
                <a:off x="550863" y="4720008"/>
                <a:ext cx="0" cy="1187167"/>
              </a:xfrm>
              <a:prstGeom prst="line">
                <a:avLst/>
              </a:prstGeom>
              <a:solidFill>
                <a:schemeClr val="accent1"/>
              </a:solidFill>
              <a:ln w="25400" cap="rnd" cmpd="sng" algn="ctr">
                <a:solidFill>
                  <a:schemeClr val="bg1">
                    <a:lumMod val="50000"/>
                  </a:schemeClr>
                </a:solidFill>
                <a:prstDash val="solid"/>
                <a:round/>
                <a:headEnd type="none" w="med" len="med"/>
                <a:tailEnd type="none" w="med" len="med"/>
              </a:ln>
              <a:effectLst/>
            </p:spPr>
          </p:cxnSp>
          <p:cxnSp>
            <p:nvCxnSpPr>
              <p:cNvPr id="8" name="直接连接符 7"/>
              <p:cNvCxnSpPr/>
              <p:nvPr/>
            </p:nvCxnSpPr>
            <p:spPr bwMode="auto">
              <a:xfrm>
                <a:off x="550863" y="5998948"/>
                <a:ext cx="0" cy="274368"/>
              </a:xfrm>
              <a:prstGeom prst="line">
                <a:avLst/>
              </a:prstGeom>
              <a:solidFill>
                <a:schemeClr val="accent1"/>
              </a:solidFill>
              <a:ln w="25400" cap="rnd" cmpd="sng" algn="ctr">
                <a:solidFill>
                  <a:srgbClr val="C7000B"/>
                </a:solidFill>
                <a:prstDash val="solid"/>
                <a:round/>
                <a:headEnd type="none" w="med" len="med"/>
                <a:tailEnd type="none" w="med" len="med"/>
              </a:ln>
              <a:effectLst/>
            </p:spPr>
          </p:cxnSp>
        </p:grpSp>
      </p:gr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229" y="2925738"/>
            <a:ext cx="3527530" cy="2846906"/>
          </a:xfrm>
          <a:prstGeom prst="rect">
            <a:avLst/>
          </a:prstGeom>
        </p:spPr>
      </p:pic>
      <p:sp>
        <p:nvSpPr>
          <p:cNvPr id="10" name="Shape 994"/>
          <p:cNvSpPr>
            <a:spLocks/>
          </p:cNvSpPr>
          <p:nvPr/>
        </p:nvSpPr>
        <p:spPr bwMode="auto">
          <a:xfrm>
            <a:off x="6303738" y="2561883"/>
            <a:ext cx="971369" cy="9725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1600" y="18659"/>
                </a:moveTo>
                <a:cubicBezTo>
                  <a:pt x="21600" y="20283"/>
                  <a:pt x="20283" y="21600"/>
                  <a:pt x="18659" y="21600"/>
                </a:cubicBezTo>
                <a:cubicBezTo>
                  <a:pt x="2941" y="21600"/>
                  <a:pt x="2941" y="21600"/>
                  <a:pt x="2941" y="21600"/>
                </a:cubicBezTo>
                <a:cubicBezTo>
                  <a:pt x="1317" y="21600"/>
                  <a:pt x="0" y="20283"/>
                  <a:pt x="0" y="18659"/>
                </a:cubicBezTo>
                <a:cubicBezTo>
                  <a:pt x="0" y="2898"/>
                  <a:pt x="0" y="2898"/>
                  <a:pt x="0" y="2898"/>
                </a:cubicBezTo>
                <a:cubicBezTo>
                  <a:pt x="0" y="1317"/>
                  <a:pt x="1317" y="0"/>
                  <a:pt x="2941" y="0"/>
                </a:cubicBezTo>
                <a:cubicBezTo>
                  <a:pt x="18659" y="0"/>
                  <a:pt x="18659" y="0"/>
                  <a:pt x="18659" y="0"/>
                </a:cubicBezTo>
                <a:cubicBezTo>
                  <a:pt x="20283" y="0"/>
                  <a:pt x="21600" y="1317"/>
                  <a:pt x="21600" y="2898"/>
                </a:cubicBezTo>
                <a:lnTo>
                  <a:pt x="21600" y="18659"/>
                </a:lnTo>
                <a:close/>
              </a:path>
            </a:pathLst>
          </a:custGeom>
          <a:solidFill>
            <a:schemeClr val="bg1">
              <a:lumMod val="65000"/>
            </a:schemeClr>
          </a:solidFill>
          <a:ln w="9525">
            <a:noFill/>
            <a:headEnd type="none" w="med" len="med"/>
            <a:tailEnd type="none" w="med" len="me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0" tIns="0" rIns="0" bIns="0" anchor="ctr" anchorCtr="1"/>
          <a:lstStyle/>
          <a:p>
            <a:pPr algn="ctr" defTabSz="914355"/>
            <a:endParaRPr lang="zh-CN" altLang="en-US" sz="1100" b="1" spc="50">
              <a:solidFill>
                <a:srgbClr val="FFC000"/>
              </a:solidFill>
              <a:effectLst>
                <a:outerShdw blurRad="25400" dir="2700000" algn="tl">
                  <a:srgbClr val="000000">
                    <a:alpha val="3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1" name="Group 999"/>
          <p:cNvGrpSpPr>
            <a:grpSpLocks/>
          </p:cNvGrpSpPr>
          <p:nvPr/>
        </p:nvGrpSpPr>
        <p:grpSpPr bwMode="auto">
          <a:xfrm>
            <a:off x="6218471" y="2476096"/>
            <a:ext cx="1141904" cy="1144084"/>
            <a:chOff x="0" y="0"/>
            <a:chExt cx="844508" cy="845123"/>
          </a:xfrm>
        </p:grpSpPr>
        <p:sp>
          <p:nvSpPr>
            <p:cNvPr id="12" name="Shape 995"/>
            <p:cNvSpPr>
              <a:spLocks/>
            </p:cNvSpPr>
            <p:nvPr/>
          </p:nvSpPr>
          <p:spPr bwMode="auto">
            <a:xfrm>
              <a:off x="0" y="0"/>
              <a:ext cx="127357"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993" y="21600"/>
                  </a:moveTo>
                  <a:cubicBezTo>
                    <a:pt x="497" y="21600"/>
                    <a:pt x="0" y="21103"/>
                    <a:pt x="0" y="20607"/>
                  </a:cubicBezTo>
                  <a:cubicBezTo>
                    <a:pt x="0" y="9186"/>
                    <a:pt x="9434" y="0"/>
                    <a:pt x="20607" y="0"/>
                  </a:cubicBezTo>
                  <a:cubicBezTo>
                    <a:pt x="21352" y="0"/>
                    <a:pt x="21600" y="497"/>
                    <a:pt x="21600" y="993"/>
                  </a:cubicBezTo>
                  <a:cubicBezTo>
                    <a:pt x="21600" y="1490"/>
                    <a:pt x="21352" y="1986"/>
                    <a:pt x="20607" y="1986"/>
                  </a:cubicBezTo>
                  <a:cubicBezTo>
                    <a:pt x="10428" y="1986"/>
                    <a:pt x="1986" y="10428"/>
                    <a:pt x="1986" y="20607"/>
                  </a:cubicBezTo>
                  <a:cubicBezTo>
                    <a:pt x="1986" y="21103"/>
                    <a:pt x="1738" y="21600"/>
                    <a:pt x="993"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Shape 996"/>
            <p:cNvSpPr>
              <a:spLocks/>
            </p:cNvSpPr>
            <p:nvPr/>
          </p:nvSpPr>
          <p:spPr bwMode="auto">
            <a:xfrm>
              <a:off x="717151" y="0"/>
              <a:ext cx="127358"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0607" y="21600"/>
                  </a:moveTo>
                  <a:cubicBezTo>
                    <a:pt x="20110" y="21600"/>
                    <a:pt x="19614" y="21103"/>
                    <a:pt x="19614" y="20607"/>
                  </a:cubicBezTo>
                  <a:cubicBezTo>
                    <a:pt x="19614" y="10428"/>
                    <a:pt x="11172" y="1986"/>
                    <a:pt x="993" y="1986"/>
                  </a:cubicBezTo>
                  <a:cubicBezTo>
                    <a:pt x="497" y="1986"/>
                    <a:pt x="0" y="1490"/>
                    <a:pt x="0" y="993"/>
                  </a:cubicBezTo>
                  <a:cubicBezTo>
                    <a:pt x="0" y="497"/>
                    <a:pt x="497" y="0"/>
                    <a:pt x="993" y="0"/>
                  </a:cubicBezTo>
                  <a:cubicBezTo>
                    <a:pt x="12414" y="0"/>
                    <a:pt x="21600" y="9186"/>
                    <a:pt x="21600" y="20607"/>
                  </a:cubicBezTo>
                  <a:cubicBezTo>
                    <a:pt x="21600" y="21103"/>
                    <a:pt x="21103" y="21600"/>
                    <a:pt x="20607"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Shape 997"/>
            <p:cNvSpPr>
              <a:spLocks/>
            </p:cNvSpPr>
            <p:nvPr/>
          </p:nvSpPr>
          <p:spPr bwMode="auto">
            <a:xfrm>
              <a:off x="0" y="718385"/>
              <a:ext cx="127357"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0607" y="21600"/>
                  </a:moveTo>
                  <a:cubicBezTo>
                    <a:pt x="9434" y="21600"/>
                    <a:pt x="0" y="12414"/>
                    <a:pt x="0" y="993"/>
                  </a:cubicBezTo>
                  <a:cubicBezTo>
                    <a:pt x="0" y="497"/>
                    <a:pt x="497" y="0"/>
                    <a:pt x="993" y="0"/>
                  </a:cubicBezTo>
                  <a:cubicBezTo>
                    <a:pt x="1738" y="0"/>
                    <a:pt x="1986" y="497"/>
                    <a:pt x="1986" y="993"/>
                  </a:cubicBezTo>
                  <a:cubicBezTo>
                    <a:pt x="1986" y="11421"/>
                    <a:pt x="10428" y="19614"/>
                    <a:pt x="20607" y="19614"/>
                  </a:cubicBezTo>
                  <a:cubicBezTo>
                    <a:pt x="21352" y="19614"/>
                    <a:pt x="21600" y="20110"/>
                    <a:pt x="21600" y="20607"/>
                  </a:cubicBezTo>
                  <a:cubicBezTo>
                    <a:pt x="21600" y="21103"/>
                    <a:pt x="21352" y="21600"/>
                    <a:pt x="20607"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Shape 998"/>
            <p:cNvSpPr>
              <a:spLocks/>
            </p:cNvSpPr>
            <p:nvPr/>
          </p:nvSpPr>
          <p:spPr bwMode="auto">
            <a:xfrm>
              <a:off x="717151" y="718385"/>
              <a:ext cx="127358"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993" y="21600"/>
                  </a:moveTo>
                  <a:cubicBezTo>
                    <a:pt x="497" y="21600"/>
                    <a:pt x="0" y="21103"/>
                    <a:pt x="0" y="20607"/>
                  </a:cubicBezTo>
                  <a:cubicBezTo>
                    <a:pt x="0" y="20110"/>
                    <a:pt x="497" y="19614"/>
                    <a:pt x="993" y="19614"/>
                  </a:cubicBezTo>
                  <a:cubicBezTo>
                    <a:pt x="11172" y="19614"/>
                    <a:pt x="19614" y="11421"/>
                    <a:pt x="19614" y="993"/>
                  </a:cubicBezTo>
                  <a:cubicBezTo>
                    <a:pt x="19614" y="497"/>
                    <a:pt x="20110" y="0"/>
                    <a:pt x="20607" y="0"/>
                  </a:cubicBezTo>
                  <a:cubicBezTo>
                    <a:pt x="21103" y="0"/>
                    <a:pt x="21600" y="497"/>
                    <a:pt x="21600" y="993"/>
                  </a:cubicBezTo>
                  <a:cubicBezTo>
                    <a:pt x="21600" y="12414"/>
                    <a:pt x="12414" y="21600"/>
                    <a:pt x="993"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6" name="Shape 994"/>
          <p:cNvSpPr>
            <a:spLocks/>
          </p:cNvSpPr>
          <p:nvPr/>
        </p:nvSpPr>
        <p:spPr bwMode="auto">
          <a:xfrm>
            <a:off x="6303738" y="3866824"/>
            <a:ext cx="971369" cy="9725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1600" y="18659"/>
                </a:moveTo>
                <a:cubicBezTo>
                  <a:pt x="21600" y="20283"/>
                  <a:pt x="20283" y="21600"/>
                  <a:pt x="18659" y="21600"/>
                </a:cubicBezTo>
                <a:cubicBezTo>
                  <a:pt x="2941" y="21600"/>
                  <a:pt x="2941" y="21600"/>
                  <a:pt x="2941" y="21600"/>
                </a:cubicBezTo>
                <a:cubicBezTo>
                  <a:pt x="1317" y="21600"/>
                  <a:pt x="0" y="20283"/>
                  <a:pt x="0" y="18659"/>
                </a:cubicBezTo>
                <a:cubicBezTo>
                  <a:pt x="0" y="2898"/>
                  <a:pt x="0" y="2898"/>
                  <a:pt x="0" y="2898"/>
                </a:cubicBezTo>
                <a:cubicBezTo>
                  <a:pt x="0" y="1317"/>
                  <a:pt x="1317" y="0"/>
                  <a:pt x="2941" y="0"/>
                </a:cubicBezTo>
                <a:cubicBezTo>
                  <a:pt x="18659" y="0"/>
                  <a:pt x="18659" y="0"/>
                  <a:pt x="18659" y="0"/>
                </a:cubicBezTo>
                <a:cubicBezTo>
                  <a:pt x="20283" y="0"/>
                  <a:pt x="21600" y="1317"/>
                  <a:pt x="21600" y="2898"/>
                </a:cubicBezTo>
                <a:lnTo>
                  <a:pt x="21600" y="18659"/>
                </a:lnTo>
                <a:close/>
              </a:path>
            </a:pathLst>
          </a:custGeom>
          <a:solidFill>
            <a:schemeClr val="bg1">
              <a:lumMod val="65000"/>
            </a:schemeClr>
          </a:solidFill>
          <a:ln w="9525">
            <a:noFill/>
            <a:headEnd type="none" w="med" len="med"/>
            <a:tailEnd type="none" w="med" len="me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0" tIns="0" rIns="0" bIns="0" anchor="ctr" anchorCtr="1"/>
          <a:lstStyle/>
          <a:p>
            <a:pPr algn="ctr" defTabSz="914355"/>
            <a:endParaRPr lang="zh-CN" altLang="en-US" sz="1100" b="1" spc="50">
              <a:solidFill>
                <a:srgbClr val="FFC000"/>
              </a:solidFill>
              <a:effectLst>
                <a:outerShdw blurRad="25400" dir="2700000" algn="tl">
                  <a:srgbClr val="000000">
                    <a:alpha val="3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7" name="Group 999"/>
          <p:cNvGrpSpPr>
            <a:grpSpLocks/>
          </p:cNvGrpSpPr>
          <p:nvPr/>
        </p:nvGrpSpPr>
        <p:grpSpPr bwMode="auto">
          <a:xfrm>
            <a:off x="6218471" y="3781037"/>
            <a:ext cx="1141904" cy="1144084"/>
            <a:chOff x="0" y="0"/>
            <a:chExt cx="844508" cy="845123"/>
          </a:xfrm>
        </p:grpSpPr>
        <p:sp>
          <p:nvSpPr>
            <p:cNvPr id="18" name="Shape 995"/>
            <p:cNvSpPr>
              <a:spLocks/>
            </p:cNvSpPr>
            <p:nvPr/>
          </p:nvSpPr>
          <p:spPr bwMode="auto">
            <a:xfrm>
              <a:off x="0" y="0"/>
              <a:ext cx="127357"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993" y="21600"/>
                  </a:moveTo>
                  <a:cubicBezTo>
                    <a:pt x="497" y="21600"/>
                    <a:pt x="0" y="21103"/>
                    <a:pt x="0" y="20607"/>
                  </a:cubicBezTo>
                  <a:cubicBezTo>
                    <a:pt x="0" y="9186"/>
                    <a:pt x="9434" y="0"/>
                    <a:pt x="20607" y="0"/>
                  </a:cubicBezTo>
                  <a:cubicBezTo>
                    <a:pt x="21352" y="0"/>
                    <a:pt x="21600" y="497"/>
                    <a:pt x="21600" y="993"/>
                  </a:cubicBezTo>
                  <a:cubicBezTo>
                    <a:pt x="21600" y="1490"/>
                    <a:pt x="21352" y="1986"/>
                    <a:pt x="20607" y="1986"/>
                  </a:cubicBezTo>
                  <a:cubicBezTo>
                    <a:pt x="10428" y="1986"/>
                    <a:pt x="1986" y="10428"/>
                    <a:pt x="1986" y="20607"/>
                  </a:cubicBezTo>
                  <a:cubicBezTo>
                    <a:pt x="1986" y="21103"/>
                    <a:pt x="1738" y="21600"/>
                    <a:pt x="993"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Shape 996"/>
            <p:cNvSpPr>
              <a:spLocks/>
            </p:cNvSpPr>
            <p:nvPr/>
          </p:nvSpPr>
          <p:spPr bwMode="auto">
            <a:xfrm>
              <a:off x="717151" y="0"/>
              <a:ext cx="127358"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0607" y="21600"/>
                  </a:moveTo>
                  <a:cubicBezTo>
                    <a:pt x="20110" y="21600"/>
                    <a:pt x="19614" y="21103"/>
                    <a:pt x="19614" y="20607"/>
                  </a:cubicBezTo>
                  <a:cubicBezTo>
                    <a:pt x="19614" y="10428"/>
                    <a:pt x="11172" y="1986"/>
                    <a:pt x="993" y="1986"/>
                  </a:cubicBezTo>
                  <a:cubicBezTo>
                    <a:pt x="497" y="1986"/>
                    <a:pt x="0" y="1490"/>
                    <a:pt x="0" y="993"/>
                  </a:cubicBezTo>
                  <a:cubicBezTo>
                    <a:pt x="0" y="497"/>
                    <a:pt x="497" y="0"/>
                    <a:pt x="993" y="0"/>
                  </a:cubicBezTo>
                  <a:cubicBezTo>
                    <a:pt x="12414" y="0"/>
                    <a:pt x="21600" y="9186"/>
                    <a:pt x="21600" y="20607"/>
                  </a:cubicBezTo>
                  <a:cubicBezTo>
                    <a:pt x="21600" y="21103"/>
                    <a:pt x="21103" y="21600"/>
                    <a:pt x="20607"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Shape 997"/>
            <p:cNvSpPr>
              <a:spLocks/>
            </p:cNvSpPr>
            <p:nvPr/>
          </p:nvSpPr>
          <p:spPr bwMode="auto">
            <a:xfrm>
              <a:off x="0" y="718385"/>
              <a:ext cx="127357"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0607" y="21600"/>
                  </a:moveTo>
                  <a:cubicBezTo>
                    <a:pt x="9434" y="21600"/>
                    <a:pt x="0" y="12414"/>
                    <a:pt x="0" y="993"/>
                  </a:cubicBezTo>
                  <a:cubicBezTo>
                    <a:pt x="0" y="497"/>
                    <a:pt x="497" y="0"/>
                    <a:pt x="993" y="0"/>
                  </a:cubicBezTo>
                  <a:cubicBezTo>
                    <a:pt x="1738" y="0"/>
                    <a:pt x="1986" y="497"/>
                    <a:pt x="1986" y="993"/>
                  </a:cubicBezTo>
                  <a:cubicBezTo>
                    <a:pt x="1986" y="11421"/>
                    <a:pt x="10428" y="19614"/>
                    <a:pt x="20607" y="19614"/>
                  </a:cubicBezTo>
                  <a:cubicBezTo>
                    <a:pt x="21352" y="19614"/>
                    <a:pt x="21600" y="20110"/>
                    <a:pt x="21600" y="20607"/>
                  </a:cubicBezTo>
                  <a:cubicBezTo>
                    <a:pt x="21600" y="21103"/>
                    <a:pt x="21352" y="21600"/>
                    <a:pt x="20607"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Shape 998"/>
            <p:cNvSpPr>
              <a:spLocks/>
            </p:cNvSpPr>
            <p:nvPr/>
          </p:nvSpPr>
          <p:spPr bwMode="auto">
            <a:xfrm>
              <a:off x="717151" y="718385"/>
              <a:ext cx="127358"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993" y="21600"/>
                  </a:moveTo>
                  <a:cubicBezTo>
                    <a:pt x="497" y="21600"/>
                    <a:pt x="0" y="21103"/>
                    <a:pt x="0" y="20607"/>
                  </a:cubicBezTo>
                  <a:cubicBezTo>
                    <a:pt x="0" y="20110"/>
                    <a:pt x="497" y="19614"/>
                    <a:pt x="993" y="19614"/>
                  </a:cubicBezTo>
                  <a:cubicBezTo>
                    <a:pt x="11172" y="19614"/>
                    <a:pt x="19614" y="11421"/>
                    <a:pt x="19614" y="993"/>
                  </a:cubicBezTo>
                  <a:cubicBezTo>
                    <a:pt x="19614" y="497"/>
                    <a:pt x="20110" y="0"/>
                    <a:pt x="20607" y="0"/>
                  </a:cubicBezTo>
                  <a:cubicBezTo>
                    <a:pt x="21103" y="0"/>
                    <a:pt x="21600" y="497"/>
                    <a:pt x="21600" y="993"/>
                  </a:cubicBezTo>
                  <a:cubicBezTo>
                    <a:pt x="21600" y="12414"/>
                    <a:pt x="12414" y="21600"/>
                    <a:pt x="993"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22" name="Shape 994"/>
          <p:cNvSpPr>
            <a:spLocks/>
          </p:cNvSpPr>
          <p:nvPr/>
        </p:nvSpPr>
        <p:spPr bwMode="auto">
          <a:xfrm>
            <a:off x="6303738" y="5171765"/>
            <a:ext cx="971369" cy="9725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1600" y="18659"/>
                </a:moveTo>
                <a:cubicBezTo>
                  <a:pt x="21600" y="20283"/>
                  <a:pt x="20283" y="21600"/>
                  <a:pt x="18659" y="21600"/>
                </a:cubicBezTo>
                <a:cubicBezTo>
                  <a:pt x="2941" y="21600"/>
                  <a:pt x="2941" y="21600"/>
                  <a:pt x="2941" y="21600"/>
                </a:cubicBezTo>
                <a:cubicBezTo>
                  <a:pt x="1317" y="21600"/>
                  <a:pt x="0" y="20283"/>
                  <a:pt x="0" y="18659"/>
                </a:cubicBezTo>
                <a:cubicBezTo>
                  <a:pt x="0" y="2898"/>
                  <a:pt x="0" y="2898"/>
                  <a:pt x="0" y="2898"/>
                </a:cubicBezTo>
                <a:cubicBezTo>
                  <a:pt x="0" y="1317"/>
                  <a:pt x="1317" y="0"/>
                  <a:pt x="2941" y="0"/>
                </a:cubicBezTo>
                <a:cubicBezTo>
                  <a:pt x="18659" y="0"/>
                  <a:pt x="18659" y="0"/>
                  <a:pt x="18659" y="0"/>
                </a:cubicBezTo>
                <a:cubicBezTo>
                  <a:pt x="20283" y="0"/>
                  <a:pt x="21600" y="1317"/>
                  <a:pt x="21600" y="2898"/>
                </a:cubicBezTo>
                <a:lnTo>
                  <a:pt x="21600" y="18659"/>
                </a:lnTo>
                <a:close/>
              </a:path>
            </a:pathLst>
          </a:custGeom>
          <a:solidFill>
            <a:schemeClr val="bg1">
              <a:lumMod val="65000"/>
            </a:schemeClr>
          </a:solidFill>
          <a:ln w="9525">
            <a:noFill/>
            <a:headEnd type="none" w="med" len="med"/>
            <a:tailEnd type="none" w="med" len="me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0" tIns="0" rIns="0" bIns="0" anchor="ctr" anchorCtr="1"/>
          <a:lstStyle/>
          <a:p>
            <a:pPr algn="ctr" defTabSz="914355"/>
            <a:endParaRPr lang="zh-CN" altLang="en-US" sz="1100" b="1" spc="50">
              <a:solidFill>
                <a:srgbClr val="FFC000"/>
              </a:solidFill>
              <a:effectLst>
                <a:outerShdw blurRad="25400" dir="2700000" algn="tl">
                  <a:srgbClr val="000000">
                    <a:alpha val="30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3" name="Group 999"/>
          <p:cNvGrpSpPr>
            <a:grpSpLocks/>
          </p:cNvGrpSpPr>
          <p:nvPr/>
        </p:nvGrpSpPr>
        <p:grpSpPr bwMode="auto">
          <a:xfrm>
            <a:off x="6218471" y="5085978"/>
            <a:ext cx="1141904" cy="1144084"/>
            <a:chOff x="0" y="0"/>
            <a:chExt cx="844508" cy="845123"/>
          </a:xfrm>
        </p:grpSpPr>
        <p:sp>
          <p:nvSpPr>
            <p:cNvPr id="24" name="Shape 995"/>
            <p:cNvSpPr>
              <a:spLocks/>
            </p:cNvSpPr>
            <p:nvPr/>
          </p:nvSpPr>
          <p:spPr bwMode="auto">
            <a:xfrm>
              <a:off x="0" y="0"/>
              <a:ext cx="127357"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993" y="21600"/>
                  </a:moveTo>
                  <a:cubicBezTo>
                    <a:pt x="497" y="21600"/>
                    <a:pt x="0" y="21103"/>
                    <a:pt x="0" y="20607"/>
                  </a:cubicBezTo>
                  <a:cubicBezTo>
                    <a:pt x="0" y="9186"/>
                    <a:pt x="9434" y="0"/>
                    <a:pt x="20607" y="0"/>
                  </a:cubicBezTo>
                  <a:cubicBezTo>
                    <a:pt x="21352" y="0"/>
                    <a:pt x="21600" y="497"/>
                    <a:pt x="21600" y="993"/>
                  </a:cubicBezTo>
                  <a:cubicBezTo>
                    <a:pt x="21600" y="1490"/>
                    <a:pt x="21352" y="1986"/>
                    <a:pt x="20607" y="1986"/>
                  </a:cubicBezTo>
                  <a:cubicBezTo>
                    <a:pt x="10428" y="1986"/>
                    <a:pt x="1986" y="10428"/>
                    <a:pt x="1986" y="20607"/>
                  </a:cubicBezTo>
                  <a:cubicBezTo>
                    <a:pt x="1986" y="21103"/>
                    <a:pt x="1738" y="21600"/>
                    <a:pt x="993"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Shape 996"/>
            <p:cNvSpPr>
              <a:spLocks/>
            </p:cNvSpPr>
            <p:nvPr/>
          </p:nvSpPr>
          <p:spPr bwMode="auto">
            <a:xfrm>
              <a:off x="717151" y="0"/>
              <a:ext cx="127358"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0607" y="21600"/>
                  </a:moveTo>
                  <a:cubicBezTo>
                    <a:pt x="20110" y="21600"/>
                    <a:pt x="19614" y="21103"/>
                    <a:pt x="19614" y="20607"/>
                  </a:cubicBezTo>
                  <a:cubicBezTo>
                    <a:pt x="19614" y="10428"/>
                    <a:pt x="11172" y="1986"/>
                    <a:pt x="993" y="1986"/>
                  </a:cubicBezTo>
                  <a:cubicBezTo>
                    <a:pt x="497" y="1986"/>
                    <a:pt x="0" y="1490"/>
                    <a:pt x="0" y="993"/>
                  </a:cubicBezTo>
                  <a:cubicBezTo>
                    <a:pt x="0" y="497"/>
                    <a:pt x="497" y="0"/>
                    <a:pt x="993" y="0"/>
                  </a:cubicBezTo>
                  <a:cubicBezTo>
                    <a:pt x="12414" y="0"/>
                    <a:pt x="21600" y="9186"/>
                    <a:pt x="21600" y="20607"/>
                  </a:cubicBezTo>
                  <a:cubicBezTo>
                    <a:pt x="21600" y="21103"/>
                    <a:pt x="21103" y="21600"/>
                    <a:pt x="20607"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Shape 997"/>
            <p:cNvSpPr>
              <a:spLocks/>
            </p:cNvSpPr>
            <p:nvPr/>
          </p:nvSpPr>
          <p:spPr bwMode="auto">
            <a:xfrm>
              <a:off x="0" y="718385"/>
              <a:ext cx="127357"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0607" y="21600"/>
                  </a:moveTo>
                  <a:cubicBezTo>
                    <a:pt x="9434" y="21600"/>
                    <a:pt x="0" y="12414"/>
                    <a:pt x="0" y="993"/>
                  </a:cubicBezTo>
                  <a:cubicBezTo>
                    <a:pt x="0" y="497"/>
                    <a:pt x="497" y="0"/>
                    <a:pt x="993" y="0"/>
                  </a:cubicBezTo>
                  <a:cubicBezTo>
                    <a:pt x="1738" y="0"/>
                    <a:pt x="1986" y="497"/>
                    <a:pt x="1986" y="993"/>
                  </a:cubicBezTo>
                  <a:cubicBezTo>
                    <a:pt x="1986" y="11421"/>
                    <a:pt x="10428" y="19614"/>
                    <a:pt x="20607" y="19614"/>
                  </a:cubicBezTo>
                  <a:cubicBezTo>
                    <a:pt x="21352" y="19614"/>
                    <a:pt x="21600" y="20110"/>
                    <a:pt x="21600" y="20607"/>
                  </a:cubicBezTo>
                  <a:cubicBezTo>
                    <a:pt x="21600" y="21103"/>
                    <a:pt x="21352" y="21600"/>
                    <a:pt x="20607"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Shape 998"/>
            <p:cNvSpPr>
              <a:spLocks/>
            </p:cNvSpPr>
            <p:nvPr/>
          </p:nvSpPr>
          <p:spPr bwMode="auto">
            <a:xfrm>
              <a:off x="717151" y="718385"/>
              <a:ext cx="127358" cy="12673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993" y="21600"/>
                  </a:moveTo>
                  <a:cubicBezTo>
                    <a:pt x="497" y="21600"/>
                    <a:pt x="0" y="21103"/>
                    <a:pt x="0" y="20607"/>
                  </a:cubicBezTo>
                  <a:cubicBezTo>
                    <a:pt x="0" y="20110"/>
                    <a:pt x="497" y="19614"/>
                    <a:pt x="993" y="19614"/>
                  </a:cubicBezTo>
                  <a:cubicBezTo>
                    <a:pt x="11172" y="19614"/>
                    <a:pt x="19614" y="11421"/>
                    <a:pt x="19614" y="993"/>
                  </a:cubicBezTo>
                  <a:cubicBezTo>
                    <a:pt x="19614" y="497"/>
                    <a:pt x="20110" y="0"/>
                    <a:pt x="20607" y="0"/>
                  </a:cubicBezTo>
                  <a:cubicBezTo>
                    <a:pt x="21103" y="0"/>
                    <a:pt x="21600" y="497"/>
                    <a:pt x="21600" y="993"/>
                  </a:cubicBezTo>
                  <a:cubicBezTo>
                    <a:pt x="21600" y="12414"/>
                    <a:pt x="12414" y="21600"/>
                    <a:pt x="993" y="21600"/>
                  </a:cubicBezTo>
                  <a:close/>
                </a:path>
              </a:pathLst>
            </a:custGeom>
            <a:solidFill>
              <a:srgbClr val="C00000"/>
            </a:solidFill>
            <a:ln w="9525" cap="flat">
              <a:noFill/>
              <a:prstDash val="solid"/>
              <a:round/>
              <a:headEnd/>
              <a:tailEnd/>
            </a:ln>
          </p:spPr>
          <p:txBody>
            <a:bodyPr lIns="0" tIns="0" rIns="0" bIns="0"/>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cxnSp>
        <p:nvCxnSpPr>
          <p:cNvPr id="28" name="直接连接符 27"/>
          <p:cNvCxnSpPr/>
          <p:nvPr/>
        </p:nvCxnSpPr>
        <p:spPr>
          <a:xfrm>
            <a:off x="7761531" y="2476096"/>
            <a:ext cx="0" cy="114408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617515" y="2476096"/>
            <a:ext cx="0" cy="114408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761531" y="3781037"/>
            <a:ext cx="0" cy="114408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617515" y="3781037"/>
            <a:ext cx="0" cy="114408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761531" y="5085978"/>
            <a:ext cx="0" cy="114408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617515" y="5085978"/>
            <a:ext cx="0" cy="114408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7"/>
          <p:cNvSpPr txBox="1"/>
          <p:nvPr/>
        </p:nvSpPr>
        <p:spPr>
          <a:xfrm>
            <a:off x="6466256" y="2724973"/>
            <a:ext cx="646331" cy="646331"/>
          </a:xfrm>
          <a:prstGeom prst="rect">
            <a:avLst/>
          </a:prstGeom>
          <a:noFill/>
        </p:spPr>
        <p:txBody>
          <a:bodyPr wrap="none" rtlCol="0">
            <a:spAutoFit/>
          </a:bodyPr>
          <a:lstStyle/>
          <a:p>
            <a:pPr lvl="0" algn="ctr"/>
            <a:r>
              <a:rPr lang="en-US" altLang="zh-CN" sz="180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Ivy</a:t>
            </a:r>
          </a:p>
          <a:p>
            <a:pPr lvl="0" algn="ctr"/>
            <a:r>
              <a:rPr lang="zh-CN" altLang="en-US" sz="180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依赖</a:t>
            </a:r>
            <a:endParaRPr lang="zh-CN" altLang="en-US" sz="18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 name="TextBox 67"/>
          <p:cNvSpPr txBox="1"/>
          <p:nvPr/>
        </p:nvSpPr>
        <p:spPr>
          <a:xfrm>
            <a:off x="6340420" y="4026025"/>
            <a:ext cx="898003" cy="684803"/>
          </a:xfrm>
          <a:prstGeom prst="rect">
            <a:avLst/>
          </a:prstGeom>
          <a:noFill/>
        </p:spPr>
        <p:txBody>
          <a:bodyPr wrap="none" rtlCol="0">
            <a:spAutoFit/>
          </a:bodyPr>
          <a:lstStyle/>
          <a:p>
            <a:pPr algn="ctr">
              <a:spcBef>
                <a:spcPts val="300"/>
              </a:spcBef>
              <a:defRPr/>
            </a:pPr>
            <a:r>
              <a:rPr lang="en-US" altLang="zh-CN" sz="180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Maven</a:t>
            </a:r>
          </a:p>
          <a:p>
            <a:pPr algn="ctr">
              <a:spcBef>
                <a:spcPts val="300"/>
              </a:spcBef>
              <a:defRPr/>
            </a:pPr>
            <a:r>
              <a:rPr lang="zh-CN" altLang="en-US" sz="180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依赖</a:t>
            </a:r>
            <a:endParaRPr lang="zh-CN" altLang="en-US" sz="18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TextBox 68"/>
          <p:cNvSpPr txBox="1"/>
          <p:nvPr/>
        </p:nvSpPr>
        <p:spPr>
          <a:xfrm>
            <a:off x="6281110" y="5315619"/>
            <a:ext cx="1016624" cy="684803"/>
          </a:xfrm>
          <a:prstGeom prst="rect">
            <a:avLst/>
          </a:prstGeom>
          <a:noFill/>
        </p:spPr>
        <p:txBody>
          <a:bodyPr wrap="none" rtlCol="0">
            <a:spAutoFit/>
          </a:bodyPr>
          <a:lstStyle/>
          <a:p>
            <a:pPr lvl="0" algn="ctr">
              <a:spcBef>
                <a:spcPts val="300"/>
              </a:spcBef>
              <a:defRPr/>
            </a:pPr>
            <a:r>
              <a:rPr lang="en-US" altLang="zh-CN" sz="1800" kern="0" dirty="0" err="1"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Grandle</a:t>
            </a:r>
            <a:endParaRPr lang="en-US" altLang="zh-CN" sz="180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algn="ctr">
              <a:spcBef>
                <a:spcPts val="300"/>
              </a:spcBef>
              <a:defRPr/>
            </a:pPr>
            <a:r>
              <a:rPr lang="zh-CN" altLang="en-US" sz="180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依赖</a:t>
            </a:r>
            <a:endParaRPr lang="zh-CN" altLang="en-US" sz="180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37" name="图片 36"/>
          <p:cNvPicPr>
            <a:picLocks noChangeAspect="1"/>
          </p:cNvPicPr>
          <p:nvPr/>
        </p:nvPicPr>
        <p:blipFill>
          <a:blip r:embed="rId4"/>
          <a:stretch>
            <a:fillRect/>
          </a:stretch>
        </p:blipFill>
        <p:spPr>
          <a:xfrm>
            <a:off x="7977555" y="2503914"/>
            <a:ext cx="3483040" cy="1088450"/>
          </a:xfrm>
          <a:prstGeom prst="rect">
            <a:avLst/>
          </a:prstGeom>
        </p:spPr>
      </p:pic>
      <p:pic>
        <p:nvPicPr>
          <p:cNvPr id="38" name="图片 37"/>
          <p:cNvPicPr>
            <a:picLocks noChangeAspect="1"/>
          </p:cNvPicPr>
          <p:nvPr/>
        </p:nvPicPr>
        <p:blipFill>
          <a:blip r:embed="rId5"/>
          <a:stretch>
            <a:fillRect/>
          </a:stretch>
        </p:blipFill>
        <p:spPr>
          <a:xfrm>
            <a:off x="7977556" y="3821440"/>
            <a:ext cx="3483040" cy="1063281"/>
          </a:xfrm>
          <a:prstGeom prst="rect">
            <a:avLst/>
          </a:prstGeom>
        </p:spPr>
      </p:pic>
      <p:pic>
        <p:nvPicPr>
          <p:cNvPr id="39" name="图片 38"/>
          <p:cNvPicPr>
            <a:picLocks noChangeAspect="1"/>
          </p:cNvPicPr>
          <p:nvPr/>
        </p:nvPicPr>
        <p:blipFill>
          <a:blip r:embed="rId6"/>
          <a:stretch>
            <a:fillRect/>
          </a:stretch>
        </p:blipFill>
        <p:spPr>
          <a:xfrm>
            <a:off x="7977555" y="5115785"/>
            <a:ext cx="3483040" cy="1084472"/>
          </a:xfrm>
          <a:prstGeom prst="rect">
            <a:avLst/>
          </a:prstGeom>
        </p:spPr>
      </p:pic>
    </p:spTree>
    <p:extLst>
      <p:ext uri="{BB962C8B-B14F-4D97-AF65-F5344CB8AC3E}">
        <p14:creationId xmlns:p14="http://schemas.microsoft.com/office/powerpoint/2010/main" val="1004909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cs typeface="+mn-ea"/>
                <a:sym typeface="Huawei Sans" panose="020C0503030203020204" pitchFamily="34" charset="0"/>
              </a:rPr>
              <a:t>Maven</a:t>
            </a:r>
            <a:r>
              <a:rPr lang="zh-CN" altLang="en-US" smtClean="0">
                <a:cs typeface="+mn-ea"/>
                <a:sym typeface="Huawei Sans" panose="020C0503030203020204" pitchFamily="34" charset="0"/>
              </a:rPr>
              <a:t>介绍</a:t>
            </a:r>
            <a:endParaRPr lang="en-US" dirty="0">
              <a:cs typeface="+mn-ea"/>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z="2400" dirty="0" smtClean="0">
                <a:cs typeface="+mn-ea"/>
                <a:sym typeface="Huawei Sans" panose="020C0503030203020204" pitchFamily="34" charset="0"/>
              </a:rPr>
              <a:t>Maven </a:t>
            </a:r>
            <a:r>
              <a:rPr lang="zh-CN" altLang="en-US" sz="2400" dirty="0" smtClean="0">
                <a:cs typeface="+mn-ea"/>
                <a:sym typeface="Huawei Sans" panose="020C0503030203020204" pitchFamily="34" charset="0"/>
              </a:rPr>
              <a:t>是 </a:t>
            </a:r>
            <a:r>
              <a:rPr lang="en-US" altLang="zh-CN" sz="2400" dirty="0" smtClean="0">
                <a:cs typeface="+mn-ea"/>
                <a:sym typeface="Huawei Sans" panose="020C0503030203020204" pitchFamily="34" charset="0"/>
              </a:rPr>
              <a:t>Apache </a:t>
            </a:r>
            <a:r>
              <a:rPr lang="zh-CN" altLang="en-US" sz="2400" dirty="0" smtClean="0">
                <a:cs typeface="+mn-ea"/>
                <a:sym typeface="Huawei Sans" panose="020C0503030203020204" pitchFamily="34" charset="0"/>
              </a:rPr>
              <a:t>下的一个纯 </a:t>
            </a:r>
            <a:r>
              <a:rPr lang="en-US" altLang="zh-CN" sz="2400" dirty="0" smtClean="0">
                <a:cs typeface="+mn-ea"/>
                <a:sym typeface="Huawei Sans" panose="020C0503030203020204" pitchFamily="34" charset="0"/>
              </a:rPr>
              <a:t>Java </a:t>
            </a:r>
            <a:r>
              <a:rPr lang="zh-CN" altLang="en-US" sz="2400" dirty="0" smtClean="0">
                <a:cs typeface="+mn-ea"/>
                <a:sym typeface="Huawei Sans" panose="020C0503030203020204" pitchFamily="34" charset="0"/>
              </a:rPr>
              <a:t>开发的开源项目，基于项目对象模型（缩写：</a:t>
            </a:r>
            <a:r>
              <a:rPr lang="en-US" altLang="zh-CN" sz="2400" dirty="0" smtClean="0">
                <a:cs typeface="+mn-ea"/>
                <a:sym typeface="Huawei Sans" panose="020C0503030203020204" pitchFamily="34" charset="0"/>
              </a:rPr>
              <a:t>POM</a:t>
            </a:r>
            <a:r>
              <a:rPr lang="zh-CN" altLang="en-US" sz="2400" dirty="0" smtClean="0">
                <a:cs typeface="+mn-ea"/>
                <a:sym typeface="Huawei Sans" panose="020C0503030203020204" pitchFamily="34" charset="0"/>
              </a:rPr>
              <a:t>）可以对 </a:t>
            </a:r>
            <a:r>
              <a:rPr lang="en-US" altLang="zh-CN" sz="2400" dirty="0" smtClean="0">
                <a:cs typeface="+mn-ea"/>
                <a:sym typeface="Huawei Sans" panose="020C0503030203020204" pitchFamily="34" charset="0"/>
              </a:rPr>
              <a:t>Java </a:t>
            </a:r>
            <a:r>
              <a:rPr lang="zh-CN" altLang="en-US" sz="2400" dirty="0" smtClean="0">
                <a:cs typeface="+mn-ea"/>
                <a:sym typeface="Huawei Sans" panose="020C0503030203020204" pitchFamily="34" charset="0"/>
              </a:rPr>
              <a:t>项目进行构建、依赖管理</a:t>
            </a:r>
          </a:p>
          <a:p>
            <a:pPr lvl="1"/>
            <a:r>
              <a:rPr lang="en-US" altLang="zh-CN" sz="2000" dirty="0" smtClean="0">
                <a:cs typeface="+mn-ea"/>
                <a:sym typeface="Huawei Sans" panose="020C0503030203020204" pitchFamily="34" charset="0"/>
              </a:rPr>
              <a:t>Maven</a:t>
            </a:r>
            <a:r>
              <a:rPr lang="zh-CN" altLang="en-US" sz="2000" dirty="0" smtClean="0">
                <a:cs typeface="+mn-ea"/>
                <a:sym typeface="Huawei Sans" panose="020C0503030203020204" pitchFamily="34" charset="0"/>
              </a:rPr>
              <a:t>官网链接： </a:t>
            </a:r>
            <a:r>
              <a:rPr lang="en-US" altLang="zh-CN" sz="2000" dirty="0" smtClean="0">
                <a:cs typeface="+mn-ea"/>
                <a:sym typeface="Huawei Sans" panose="020C0503030203020204" pitchFamily="34" charset="0"/>
                <a:hlinkClick r:id="rId3"/>
              </a:rPr>
              <a:t>http://maven.apache.org/</a:t>
            </a:r>
            <a:endParaRPr lang="en-US" altLang="zh-CN" sz="2000" dirty="0" smtClean="0">
              <a:cs typeface="+mn-ea"/>
              <a:sym typeface="Huawei Sans" panose="020C0503030203020204" pitchFamily="34" charset="0"/>
            </a:endParaRPr>
          </a:p>
          <a:p>
            <a:pPr lvl="1"/>
            <a:r>
              <a:rPr lang="en-US" altLang="zh-CN" sz="2000" dirty="0" smtClean="0">
                <a:cs typeface="+mn-ea"/>
                <a:sym typeface="Huawei Sans" panose="020C0503030203020204" pitchFamily="34" charset="0"/>
              </a:rPr>
              <a:t>Maven</a:t>
            </a:r>
            <a:r>
              <a:rPr lang="zh-CN" altLang="en-US" sz="2000" dirty="0" smtClean="0">
                <a:cs typeface="+mn-ea"/>
                <a:sym typeface="Huawei Sans" panose="020C0503030203020204" pitchFamily="34" charset="0"/>
              </a:rPr>
              <a:t>下载链接： </a:t>
            </a:r>
            <a:r>
              <a:rPr lang="en-US" altLang="zh-CN" sz="2000" dirty="0" smtClean="0">
                <a:cs typeface="+mn-ea"/>
                <a:sym typeface="Huawei Sans" panose="020C0503030203020204" pitchFamily="34" charset="0"/>
                <a:hlinkClick r:id="rId4"/>
              </a:rPr>
              <a:t>http://maven.apache.org/download.cgi</a:t>
            </a:r>
            <a:endParaRPr lang="en-US" altLang="zh-CN" sz="2000" dirty="0" smtClean="0">
              <a:cs typeface="+mn-ea"/>
              <a:sym typeface="Huawei Sans" panose="020C0503030203020204" pitchFamily="34" charset="0"/>
            </a:endParaRPr>
          </a:p>
          <a:p>
            <a:pPr lvl="1"/>
            <a:r>
              <a:rPr lang="en-US" altLang="zh-CN" sz="2000" dirty="0" smtClean="0">
                <a:cs typeface="+mn-ea"/>
                <a:sym typeface="Huawei Sans" panose="020C0503030203020204" pitchFamily="34" charset="0"/>
              </a:rPr>
              <a:t>Maven</a:t>
            </a:r>
            <a:r>
              <a:rPr lang="zh-CN" altLang="en-US" sz="2000" dirty="0" smtClean="0">
                <a:cs typeface="+mn-ea"/>
                <a:sym typeface="Huawei Sans" panose="020C0503030203020204" pitchFamily="34" charset="0"/>
              </a:rPr>
              <a:t>安装指导： </a:t>
            </a:r>
            <a:r>
              <a:rPr lang="en-US" altLang="zh-CN" sz="2000" dirty="0" smtClean="0">
                <a:cs typeface="+mn-ea"/>
                <a:sym typeface="Huawei Sans" panose="020C0503030203020204" pitchFamily="34" charset="0"/>
                <a:hlinkClick r:id="rId5"/>
              </a:rPr>
              <a:t>http://maven.apache.org/install.html</a:t>
            </a:r>
            <a:endParaRPr lang="en-US" altLang="zh-CN" sz="2000" dirty="0" smtClean="0">
              <a:cs typeface="+mn-ea"/>
              <a:sym typeface="Huawei Sans" panose="020C0503030203020204" pitchFamily="34" charset="0"/>
            </a:endParaRPr>
          </a:p>
          <a:p>
            <a:endParaRPr lang="en-US" sz="2400" dirty="0">
              <a:cs typeface="+mn-ea"/>
              <a:sym typeface="Huawei Sans" panose="020C0503030203020204" pitchFamily="34" charset="0"/>
            </a:endParaRPr>
          </a:p>
        </p:txBody>
      </p:sp>
      <p:pic>
        <p:nvPicPr>
          <p:cNvPr id="12" name="图片 11"/>
          <p:cNvPicPr>
            <a:picLocks noChangeAspect="1"/>
          </p:cNvPicPr>
          <p:nvPr/>
        </p:nvPicPr>
        <p:blipFill>
          <a:blip r:embed="rId6"/>
          <a:stretch>
            <a:fillRect/>
          </a:stretch>
        </p:blipFill>
        <p:spPr>
          <a:xfrm>
            <a:off x="1415480" y="4787212"/>
            <a:ext cx="2932642" cy="741786"/>
          </a:xfrm>
          <a:prstGeom prst="rect">
            <a:avLst/>
          </a:prstGeom>
        </p:spPr>
      </p:pic>
    </p:spTree>
    <p:extLst>
      <p:ext uri="{BB962C8B-B14F-4D97-AF65-F5344CB8AC3E}">
        <p14:creationId xmlns:p14="http://schemas.microsoft.com/office/powerpoint/2010/main" val="2608427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cs typeface="+mn-ea"/>
                <a:sym typeface="Huawei Sans" panose="020C0503030203020204" pitchFamily="34" charset="0"/>
              </a:rPr>
              <a:t>Maven</a:t>
            </a:r>
            <a:r>
              <a:rPr lang="zh-CN" altLang="en-US" smtClean="0">
                <a:cs typeface="+mn-ea"/>
                <a:sym typeface="Huawei Sans" panose="020C0503030203020204" pitchFamily="34" charset="0"/>
              </a:rPr>
              <a:t>依赖管理</a:t>
            </a:r>
            <a:endParaRPr lang="en-US" dirty="0">
              <a:cs typeface="+mn-ea"/>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z="1800" dirty="0" smtClean="0">
                <a:cs typeface="+mn-ea"/>
                <a:sym typeface="Huawei Sans" panose="020C0503030203020204" pitchFamily="34" charset="0"/>
              </a:rPr>
              <a:t>在</a:t>
            </a:r>
            <a:r>
              <a:rPr lang="en-US" altLang="zh-CN" sz="1800" dirty="0" smtClean="0">
                <a:cs typeface="+mn-ea"/>
                <a:sym typeface="Huawei Sans" panose="020C0503030203020204" pitchFamily="34" charset="0"/>
              </a:rPr>
              <a:t>Java</a:t>
            </a:r>
            <a:r>
              <a:rPr lang="zh-CN" altLang="en-US" sz="1800" dirty="0" smtClean="0">
                <a:cs typeface="+mn-ea"/>
                <a:sym typeface="Huawei Sans" panose="020C0503030203020204" pitchFamily="34" charset="0"/>
              </a:rPr>
              <a:t>世界中，可以用</a:t>
            </a:r>
            <a:r>
              <a:rPr lang="en-US" altLang="zh-CN" sz="1800" dirty="0" err="1" smtClean="0">
                <a:cs typeface="+mn-ea"/>
                <a:sym typeface="Huawei Sans" panose="020C0503030203020204" pitchFamily="34" charset="0"/>
              </a:rPr>
              <a:t>groupId</a:t>
            </a:r>
            <a:r>
              <a:rPr lang="zh-CN" altLang="en-US" sz="1800" dirty="0" smtClean="0">
                <a:cs typeface="+mn-ea"/>
                <a:sym typeface="Huawei Sans" panose="020C0503030203020204" pitchFamily="34" charset="0"/>
              </a:rPr>
              <a:t>、</a:t>
            </a:r>
            <a:r>
              <a:rPr lang="en-US" altLang="zh-CN" sz="1800" dirty="0" err="1" smtClean="0">
                <a:cs typeface="+mn-ea"/>
                <a:sym typeface="Huawei Sans" panose="020C0503030203020204" pitchFamily="34" charset="0"/>
              </a:rPr>
              <a:t>artifactId</a:t>
            </a:r>
            <a:r>
              <a:rPr lang="zh-CN" altLang="en-US" sz="1800" dirty="0" smtClean="0">
                <a:cs typeface="+mn-ea"/>
                <a:sym typeface="Huawei Sans" panose="020C0503030203020204" pitchFamily="34" charset="0"/>
              </a:rPr>
              <a:t>、</a:t>
            </a:r>
            <a:r>
              <a:rPr lang="en-US" altLang="zh-CN" sz="1800" dirty="0" smtClean="0">
                <a:cs typeface="+mn-ea"/>
                <a:sym typeface="Huawei Sans" panose="020C0503030203020204" pitchFamily="34" charset="0"/>
              </a:rPr>
              <a:t>version</a:t>
            </a:r>
            <a:r>
              <a:rPr lang="zh-CN" altLang="en-US" sz="1800" dirty="0" smtClean="0">
                <a:cs typeface="+mn-ea"/>
                <a:sym typeface="Huawei Sans" panose="020C0503030203020204" pitchFamily="34" charset="0"/>
              </a:rPr>
              <a:t>组成的</a:t>
            </a:r>
            <a:r>
              <a:rPr lang="en-US" altLang="zh-CN" sz="1800" dirty="0" smtClean="0">
                <a:cs typeface="+mn-ea"/>
                <a:sym typeface="Huawei Sans" panose="020C0503030203020204" pitchFamily="34" charset="0"/>
              </a:rPr>
              <a:t>Coordination</a:t>
            </a:r>
            <a:r>
              <a:rPr lang="zh-CN" altLang="en-US" sz="1800" dirty="0" smtClean="0">
                <a:cs typeface="+mn-ea"/>
                <a:sym typeface="Huawei Sans" panose="020C0503030203020204" pitchFamily="34" charset="0"/>
              </a:rPr>
              <a:t>（坐标）唯一标识一个依赖。</a:t>
            </a:r>
            <a:endParaRPr lang="en-US" altLang="zh-CN" sz="1800" dirty="0" smtClean="0">
              <a:cs typeface="+mn-ea"/>
              <a:sym typeface="Huawei Sans" panose="020C0503030203020204" pitchFamily="34" charset="0"/>
            </a:endParaRPr>
          </a:p>
          <a:p>
            <a:r>
              <a:rPr lang="en-US" altLang="zh-CN" sz="1800" dirty="0" smtClean="0">
                <a:cs typeface="+mn-ea"/>
                <a:sym typeface="Huawei Sans" panose="020C0503030203020204" pitchFamily="34" charset="0"/>
              </a:rPr>
              <a:t>pom.xml</a:t>
            </a:r>
            <a:r>
              <a:rPr lang="zh-CN" altLang="en-US" sz="1800" dirty="0" smtClean="0">
                <a:cs typeface="+mn-ea"/>
                <a:sym typeface="Huawei Sans" panose="020C0503030203020204" pitchFamily="34" charset="0"/>
              </a:rPr>
              <a:t>文件中一个典型的依赖引用如下图，</a:t>
            </a:r>
            <a:r>
              <a:rPr lang="en-US" altLang="zh-CN" sz="1800" dirty="0" smtClean="0">
                <a:cs typeface="+mn-ea"/>
                <a:sym typeface="Huawei Sans" panose="020C0503030203020204" pitchFamily="34" charset="0"/>
              </a:rPr>
              <a:t>Maven</a:t>
            </a:r>
            <a:r>
              <a:rPr lang="zh-CN" altLang="en-US" sz="1800" dirty="0" smtClean="0">
                <a:cs typeface="+mn-ea"/>
                <a:sym typeface="Huawei Sans" panose="020C0503030203020204" pitchFamily="34" charset="0"/>
              </a:rPr>
              <a:t>编译时会自动拼接路径和文件名，去本地或远程仓查找。</a:t>
            </a:r>
            <a:endParaRPr lang="en-US" altLang="zh-CN" sz="1800" dirty="0" smtClean="0">
              <a:cs typeface="+mn-ea"/>
              <a:sym typeface="Huawei Sans" panose="020C0503030203020204" pitchFamily="34" charset="0"/>
            </a:endParaRPr>
          </a:p>
          <a:p>
            <a:endParaRPr lang="en-US" sz="1800" dirty="0">
              <a:cs typeface="+mn-ea"/>
              <a:sym typeface="Huawei Sans" panose="020C0503030203020204" pitchFamily="34" charset="0"/>
            </a:endParaRPr>
          </a:p>
        </p:txBody>
      </p:sp>
      <p:grpSp>
        <p:nvGrpSpPr>
          <p:cNvPr id="10" name="组合 9"/>
          <p:cNvGrpSpPr/>
          <p:nvPr/>
        </p:nvGrpSpPr>
        <p:grpSpPr>
          <a:xfrm>
            <a:off x="912285" y="2780928"/>
            <a:ext cx="10730439" cy="3456360"/>
            <a:chOff x="518255" y="2623271"/>
            <a:chExt cx="11124469" cy="3614017"/>
          </a:xfrm>
        </p:grpSpPr>
        <p:pic>
          <p:nvPicPr>
            <p:cNvPr id="6" name="图片 5"/>
            <p:cNvPicPr>
              <a:picLocks noChangeAspect="1"/>
            </p:cNvPicPr>
            <p:nvPr/>
          </p:nvPicPr>
          <p:blipFill>
            <a:blip r:embed="rId3"/>
            <a:stretch>
              <a:fillRect/>
            </a:stretch>
          </p:blipFill>
          <p:spPr>
            <a:xfrm>
              <a:off x="6492341" y="2623271"/>
              <a:ext cx="4972229" cy="2954196"/>
            </a:xfrm>
            <a:prstGeom prst="rect">
              <a:avLst/>
            </a:prstGeom>
            <a:ln>
              <a:noFill/>
            </a:ln>
          </p:spPr>
        </p:pic>
        <p:pic>
          <p:nvPicPr>
            <p:cNvPr id="7" name="图片 6"/>
            <p:cNvPicPr>
              <a:picLocks noChangeAspect="1"/>
            </p:cNvPicPr>
            <p:nvPr/>
          </p:nvPicPr>
          <p:blipFill>
            <a:blip r:embed="rId4"/>
            <a:stretch>
              <a:fillRect/>
            </a:stretch>
          </p:blipFill>
          <p:spPr>
            <a:xfrm>
              <a:off x="747384" y="2623271"/>
              <a:ext cx="4939822" cy="2954196"/>
            </a:xfrm>
            <a:prstGeom prst="rect">
              <a:avLst/>
            </a:prstGeom>
          </p:spPr>
        </p:pic>
        <p:sp>
          <p:nvSpPr>
            <p:cNvPr id="8" name="梯形 7"/>
            <p:cNvSpPr/>
            <p:nvPr/>
          </p:nvSpPr>
          <p:spPr>
            <a:xfrm>
              <a:off x="518255" y="5799022"/>
              <a:ext cx="11124469" cy="438266"/>
            </a:xfrm>
            <a:prstGeom prst="trapezoid">
              <a:avLst>
                <a:gd name="adj" fmla="val 135325"/>
              </a:avLst>
            </a:prstGeom>
            <a:gradFill>
              <a:gsLst>
                <a:gs pos="0">
                  <a:srgbClr val="4BF0F0">
                    <a:alpha val="0"/>
                  </a:srgbClr>
                </a:gs>
                <a:gs pos="100000">
                  <a:schemeClr val="bg1">
                    <a:lumMod val="65000"/>
                    <a:alpha val="50000"/>
                  </a:schemeClr>
                </a:gs>
              </a:gsLst>
              <a:lin ang="5400000" scaled="0"/>
            </a:gradFill>
            <a:ln w="6350">
              <a:gradFill>
                <a:gsLst>
                  <a:gs pos="0">
                    <a:srgbClr val="4BF0F0">
                      <a:alpha val="0"/>
                    </a:srgbClr>
                  </a:gs>
                  <a:gs pos="50000">
                    <a:schemeClr val="bg1">
                      <a:lumMod val="65000"/>
                    </a:schemeClr>
                  </a:gs>
                  <a:gs pos="100000">
                    <a:schemeClr val="bg1">
                      <a:lumMod val="5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182871" tIns="91435" rIns="182871" bIns="91435" anchor="ctr"/>
            <a:lstStyle/>
            <a:p>
              <a:pPr algn="ctr">
                <a:defRPr/>
              </a:pPr>
              <a:endParaRPr lang="zh-CN" altLang="en-US" sz="140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 name="矩形 8"/>
            <p:cNvSpPr/>
            <p:nvPr/>
          </p:nvSpPr>
          <p:spPr>
            <a:xfrm>
              <a:off x="2713213" y="5734050"/>
              <a:ext cx="6768750" cy="486612"/>
            </a:xfrm>
            <a:prstGeom prst="rect">
              <a:avLst/>
            </a:prstGeom>
          </p:spPr>
          <p:txBody>
            <a:bodyPr wrap="square">
              <a:spAutoFit/>
            </a:bodyPr>
            <a:lstStyle/>
            <a:p>
              <a:pPr algn="ctr">
                <a:lnSpc>
                  <a:spcPct val="150000"/>
                </a:lnSpc>
              </a:pPr>
              <a:r>
                <a:rPr lang="zh-CN" altLang="en-US" sz="1800" dirty="0">
                  <a:latin typeface="Huawei Sans" panose="020C0503030203020204" pitchFamily="34" charset="0"/>
                  <a:ea typeface="方正兰亭黑简体" panose="02000000000000000000" pitchFamily="2" charset="-122"/>
                  <a:cs typeface="+mn-ea"/>
                  <a:sym typeface="Huawei Sans" panose="020C0503030203020204" pitchFamily="34" charset="0"/>
                </a:rPr>
                <a:t>存储这些组件的仓库有</a:t>
              </a:r>
              <a:r>
                <a:rPr lang="zh-CN" altLang="en-US" sz="18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远程仓库和本地仓库</a:t>
              </a:r>
              <a:r>
                <a:rPr lang="zh-CN" altLang="en-US" sz="1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之分</a:t>
              </a:r>
              <a:endParaRPr lang="zh-CN" altLang="en-US" sz="1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Tree>
    <p:extLst>
      <p:ext uri="{BB962C8B-B14F-4D97-AF65-F5344CB8AC3E}">
        <p14:creationId xmlns:p14="http://schemas.microsoft.com/office/powerpoint/2010/main" val="3540414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cs typeface="+mn-ea"/>
                <a:sym typeface="Huawei Sans" panose="020C0503030203020204" pitchFamily="34" charset="0"/>
              </a:rPr>
              <a:t>Maven</a:t>
            </a:r>
            <a:r>
              <a:rPr lang="zh-CN" altLang="en-US" smtClean="0">
                <a:cs typeface="+mn-ea"/>
                <a:sym typeface="Huawei Sans" panose="020C0503030203020204" pitchFamily="34" charset="0"/>
              </a:rPr>
              <a:t>仓库搜索顺序</a:t>
            </a:r>
            <a:endParaRPr lang="en-US" dirty="0">
              <a:cs typeface="+mn-ea"/>
              <a:sym typeface="Huawei Sans" panose="020C0503030203020204" pitchFamily="34" charset="0"/>
            </a:endParaRPr>
          </a:p>
        </p:txBody>
      </p:sp>
      <p:grpSp>
        <p:nvGrpSpPr>
          <p:cNvPr id="118" name="组合 117"/>
          <p:cNvGrpSpPr/>
          <p:nvPr/>
        </p:nvGrpSpPr>
        <p:grpSpPr>
          <a:xfrm>
            <a:off x="1127449" y="1944057"/>
            <a:ext cx="10225136" cy="4005223"/>
            <a:chOff x="1127449" y="1944057"/>
            <a:chExt cx="10225136" cy="4005223"/>
          </a:xfrm>
        </p:grpSpPr>
        <p:sp>
          <p:nvSpPr>
            <p:cNvPr id="3" name="圆角矩形 2"/>
            <p:cNvSpPr/>
            <p:nvPr/>
          </p:nvSpPr>
          <p:spPr>
            <a:xfrm>
              <a:off x="1127929" y="4203431"/>
              <a:ext cx="3312291" cy="174584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 name="圆角矩形 3"/>
            <p:cNvSpPr/>
            <p:nvPr/>
          </p:nvSpPr>
          <p:spPr>
            <a:xfrm>
              <a:off x="4583872" y="4203431"/>
              <a:ext cx="3312291" cy="174584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 name="圆角矩形 4"/>
            <p:cNvSpPr/>
            <p:nvPr/>
          </p:nvSpPr>
          <p:spPr>
            <a:xfrm>
              <a:off x="8040294" y="4203431"/>
              <a:ext cx="3312291" cy="174584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 name="TextBox 5"/>
            <p:cNvSpPr txBox="1"/>
            <p:nvPr/>
          </p:nvSpPr>
          <p:spPr>
            <a:xfrm>
              <a:off x="2256625" y="2531990"/>
              <a:ext cx="1114408" cy="369332"/>
            </a:xfrm>
            <a:prstGeom prst="rect">
              <a:avLst/>
            </a:prstGeom>
            <a:noFill/>
          </p:spPr>
          <p:txBody>
            <a:bodyPr wrap="none" rtlCol="0">
              <a:spAutoFit/>
            </a:bodyPr>
            <a:lstStyle/>
            <a:p>
              <a:r>
                <a:rPr lang="zh-CN" altLang="en-US" sz="1800" b="1" dirty="0">
                  <a:latin typeface="Huawei Sans" panose="020C0503030203020204" pitchFamily="34" charset="0"/>
                  <a:ea typeface="方正兰亭黑简体" panose="02000000000000000000" pitchFamily="2" charset="-122"/>
                  <a:cs typeface="+mn-ea"/>
                  <a:sym typeface="Huawei Sans" panose="020C0503030203020204" pitchFamily="34" charset="0"/>
                </a:rPr>
                <a:t>本地</a:t>
              </a:r>
              <a:r>
                <a:rPr lang="zh-CN" altLang="en-US" sz="18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仓库</a:t>
              </a:r>
              <a:endParaRPr lang="en-US" altLang="zh-CN" sz="18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 name="TextBox 27"/>
            <p:cNvSpPr txBox="1"/>
            <p:nvPr/>
          </p:nvSpPr>
          <p:spPr>
            <a:xfrm>
              <a:off x="5747412" y="2535580"/>
              <a:ext cx="1114408" cy="361637"/>
            </a:xfrm>
            <a:prstGeom prst="rect">
              <a:avLst/>
            </a:prstGeom>
            <a:noFill/>
          </p:spPr>
          <p:txBody>
            <a:bodyPr wrap="none" rtlCol="0">
              <a:spAutoFit/>
            </a:bodyPr>
            <a:lstStyle/>
            <a:p>
              <a:pPr algn="ctr" defTabSz="516313">
                <a:lnSpc>
                  <a:spcPts val="2117"/>
                </a:lnSpc>
              </a:pPr>
              <a:r>
                <a:rPr lang="zh-CN" altLang="en-US" sz="1800" b="1" dirty="0">
                  <a:latin typeface="Huawei Sans" panose="020C0503030203020204" pitchFamily="34" charset="0"/>
                  <a:ea typeface="方正兰亭黑简体" panose="02000000000000000000" pitchFamily="2" charset="-122"/>
                  <a:cs typeface="+mn-ea"/>
                  <a:sym typeface="Huawei Sans" panose="020C0503030203020204" pitchFamily="34" charset="0"/>
                </a:rPr>
                <a:t>远程仓库</a:t>
              </a:r>
              <a:endParaRPr lang="en-US" altLang="zh-CN" sz="18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 name="TextBox 28"/>
            <p:cNvSpPr txBox="1"/>
            <p:nvPr/>
          </p:nvSpPr>
          <p:spPr>
            <a:xfrm>
              <a:off x="9322574" y="2535580"/>
              <a:ext cx="1114408" cy="361637"/>
            </a:xfrm>
            <a:prstGeom prst="rect">
              <a:avLst/>
            </a:prstGeom>
            <a:noFill/>
          </p:spPr>
          <p:txBody>
            <a:bodyPr wrap="none" rtlCol="0">
              <a:spAutoFit/>
            </a:bodyPr>
            <a:lstStyle/>
            <a:p>
              <a:pPr defTabSz="516313">
                <a:lnSpc>
                  <a:spcPts val="2117"/>
                </a:lnSpc>
              </a:pPr>
              <a:r>
                <a:rPr lang="zh-CN" altLang="en-US" sz="1800" b="1" dirty="0">
                  <a:latin typeface="Huawei Sans" panose="020C0503030203020204" pitchFamily="34" charset="0"/>
                  <a:ea typeface="方正兰亭黑简体" panose="02000000000000000000" pitchFamily="2" charset="-122"/>
                  <a:cs typeface="+mn-ea"/>
                  <a:sym typeface="Huawei Sans" panose="020C0503030203020204" pitchFamily="34" charset="0"/>
                </a:rPr>
                <a:t>中央仓库</a:t>
              </a:r>
              <a:endParaRPr lang="en-US" altLang="zh-CN" sz="18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 name="TextBox 27"/>
            <p:cNvSpPr>
              <a:spLocks noChangeArrowheads="1"/>
            </p:cNvSpPr>
            <p:nvPr/>
          </p:nvSpPr>
          <p:spPr bwMode="auto">
            <a:xfrm>
              <a:off x="4658761" y="4404963"/>
              <a:ext cx="316250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pitchFamily="34" charset="0"/>
                <a:buChar char="•"/>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没有配置远程仓库，去中央仓库搜索</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buFont typeface="Arial" pitchFamily="34" charset="0"/>
                <a:buChar char="•"/>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远程仓库找到，下载到本地仓库</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buFont typeface="Arial" pitchFamily="34" charset="0"/>
                <a:buChar char="•"/>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远程仓库没有找到，搜索下一个远程仓，依次类推，如果所有远程仓都未找到，搜索中央仓</a:t>
              </a:r>
            </a:p>
          </p:txBody>
        </p:sp>
        <p:sp>
          <p:nvSpPr>
            <p:cNvPr id="10" name="TextBox 27"/>
            <p:cNvSpPr>
              <a:spLocks noChangeArrowheads="1"/>
            </p:cNvSpPr>
            <p:nvPr/>
          </p:nvSpPr>
          <p:spPr bwMode="auto">
            <a:xfrm>
              <a:off x="8154234" y="4404963"/>
              <a:ext cx="308441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pitchFamily="34" charset="0"/>
                <a:buChar char="•"/>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中央仓库找到，下载到本地仓库</a:t>
              </a:r>
            </a:p>
            <a:p>
              <a:pPr marL="285750" indent="-285750">
                <a:buFont typeface="Arial" pitchFamily="34" charset="0"/>
                <a:buChar char="•"/>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中央仓库没有找到，前台打印错误信息</a:t>
              </a:r>
            </a:p>
          </p:txBody>
        </p:sp>
        <p:grpSp>
          <p:nvGrpSpPr>
            <p:cNvPr id="11" name="组合 10"/>
            <p:cNvGrpSpPr/>
            <p:nvPr/>
          </p:nvGrpSpPr>
          <p:grpSpPr bwMode="auto">
            <a:xfrm flipH="1">
              <a:off x="2024635" y="1944057"/>
              <a:ext cx="1356876" cy="1520422"/>
              <a:chOff x="-1900278" y="1638945"/>
              <a:chExt cx="1900275" cy="2102936"/>
            </a:xfrm>
            <a:solidFill>
              <a:srgbClr val="00B0F0"/>
            </a:solidFill>
          </p:grpSpPr>
          <p:sp>
            <p:nvSpPr>
              <p:cNvPr id="12" name="Freeform 31"/>
              <p:cNvSpPr>
                <a:spLocks/>
              </p:cNvSpPr>
              <p:nvPr/>
            </p:nvSpPr>
            <p:spPr bwMode="auto">
              <a:xfrm>
                <a:off x="-1787182" y="1804646"/>
                <a:ext cx="1610809" cy="1752321"/>
              </a:xfrm>
              <a:custGeom>
                <a:avLst/>
                <a:gdLst/>
                <a:ahLst/>
                <a:cxnLst>
                  <a:cxn ang="0">
                    <a:pos x="438" y="1043"/>
                  </a:cxn>
                  <a:cxn ang="0">
                    <a:pos x="959" y="521"/>
                  </a:cxn>
                  <a:cxn ang="0">
                    <a:pos x="438" y="0"/>
                  </a:cxn>
                  <a:cxn ang="0">
                    <a:pos x="0" y="237"/>
                  </a:cxn>
                  <a:cxn ang="0">
                    <a:pos x="40" y="264"/>
                  </a:cxn>
                  <a:cxn ang="0">
                    <a:pos x="438" y="48"/>
                  </a:cxn>
                  <a:cxn ang="0">
                    <a:pos x="911" y="521"/>
                  </a:cxn>
                  <a:cxn ang="0">
                    <a:pos x="438" y="995"/>
                  </a:cxn>
                  <a:cxn ang="0">
                    <a:pos x="152" y="899"/>
                  </a:cxn>
                  <a:cxn ang="0">
                    <a:pos x="234" y="884"/>
                  </a:cxn>
                  <a:cxn ang="0">
                    <a:pos x="5" y="766"/>
                  </a:cxn>
                  <a:cxn ang="0">
                    <a:pos x="85" y="1011"/>
                  </a:cxn>
                  <a:cxn ang="0">
                    <a:pos x="114" y="930"/>
                  </a:cxn>
                  <a:cxn ang="0">
                    <a:pos x="438" y="1043"/>
                  </a:cxn>
                </a:cxnLst>
                <a:rect l="0" t="0" r="r" b="b"/>
                <a:pathLst>
                  <a:path w="959" h="1043">
                    <a:moveTo>
                      <a:pt x="438" y="1043"/>
                    </a:moveTo>
                    <a:cubicBezTo>
                      <a:pt x="725" y="1043"/>
                      <a:pt x="959" y="809"/>
                      <a:pt x="959" y="521"/>
                    </a:cubicBezTo>
                    <a:cubicBezTo>
                      <a:pt x="959" y="234"/>
                      <a:pt x="725" y="0"/>
                      <a:pt x="438" y="0"/>
                    </a:cubicBezTo>
                    <a:cubicBezTo>
                      <a:pt x="261" y="0"/>
                      <a:pt x="97" y="89"/>
                      <a:pt x="0" y="237"/>
                    </a:cubicBezTo>
                    <a:cubicBezTo>
                      <a:pt x="40" y="264"/>
                      <a:pt x="40" y="264"/>
                      <a:pt x="40" y="264"/>
                    </a:cubicBezTo>
                    <a:cubicBezTo>
                      <a:pt x="128" y="128"/>
                      <a:pt x="277" y="48"/>
                      <a:pt x="438" y="48"/>
                    </a:cubicBezTo>
                    <a:cubicBezTo>
                      <a:pt x="699" y="48"/>
                      <a:pt x="911" y="260"/>
                      <a:pt x="911" y="521"/>
                    </a:cubicBezTo>
                    <a:cubicBezTo>
                      <a:pt x="911" y="782"/>
                      <a:pt x="699" y="995"/>
                      <a:pt x="438" y="995"/>
                    </a:cubicBezTo>
                    <a:cubicBezTo>
                      <a:pt x="334" y="995"/>
                      <a:pt x="234" y="961"/>
                      <a:pt x="152" y="899"/>
                    </a:cubicBezTo>
                    <a:cubicBezTo>
                      <a:pt x="234" y="884"/>
                      <a:pt x="234" y="884"/>
                      <a:pt x="234" y="884"/>
                    </a:cubicBezTo>
                    <a:cubicBezTo>
                      <a:pt x="5" y="766"/>
                      <a:pt x="5" y="766"/>
                      <a:pt x="5" y="766"/>
                    </a:cubicBezTo>
                    <a:cubicBezTo>
                      <a:pt x="85" y="1011"/>
                      <a:pt x="85" y="1011"/>
                      <a:pt x="85" y="1011"/>
                    </a:cubicBezTo>
                    <a:cubicBezTo>
                      <a:pt x="114" y="930"/>
                      <a:pt x="114" y="930"/>
                      <a:pt x="114" y="930"/>
                    </a:cubicBezTo>
                    <a:cubicBezTo>
                      <a:pt x="206" y="1003"/>
                      <a:pt x="320" y="1043"/>
                      <a:pt x="438" y="10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Freeform 32"/>
              <p:cNvSpPr>
                <a:spLocks/>
              </p:cNvSpPr>
              <p:nvPr/>
            </p:nvSpPr>
            <p:spPr bwMode="auto">
              <a:xfrm>
                <a:off x="-1518359" y="3613862"/>
                <a:ext cx="44803" cy="35557"/>
              </a:xfrm>
              <a:custGeom>
                <a:avLst/>
                <a:gdLst/>
                <a:ahLst/>
                <a:cxnLst>
                  <a:cxn ang="0">
                    <a:pos x="0" y="11"/>
                  </a:cxn>
                  <a:cxn ang="0">
                    <a:pos x="22" y="21"/>
                  </a:cxn>
                  <a:cxn ang="0">
                    <a:pos x="27" y="10"/>
                  </a:cxn>
                  <a:cxn ang="0">
                    <a:pos x="6" y="0"/>
                  </a:cxn>
                  <a:cxn ang="0">
                    <a:pos x="0" y="11"/>
                  </a:cxn>
                </a:cxnLst>
                <a:rect l="0" t="0" r="r" b="b"/>
                <a:pathLst>
                  <a:path w="27" h="21">
                    <a:moveTo>
                      <a:pt x="0" y="11"/>
                    </a:moveTo>
                    <a:cubicBezTo>
                      <a:pt x="8" y="14"/>
                      <a:pt x="15" y="18"/>
                      <a:pt x="22" y="21"/>
                    </a:cubicBezTo>
                    <a:cubicBezTo>
                      <a:pt x="27" y="10"/>
                      <a:pt x="27" y="10"/>
                      <a:pt x="27" y="10"/>
                    </a:cubicBezTo>
                    <a:cubicBezTo>
                      <a:pt x="20" y="7"/>
                      <a:pt x="13" y="3"/>
                      <a:pt x="6" y="0"/>
                    </a:cubicBezTo>
                    <a:lnTo>
                      <a:pt x="0" y="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Freeform 33"/>
              <p:cNvSpPr>
                <a:spLocks/>
              </p:cNvSpPr>
              <p:nvPr/>
            </p:nvSpPr>
            <p:spPr bwMode="auto">
              <a:xfrm>
                <a:off x="-1254515" y="1645344"/>
                <a:ext cx="83919" cy="33424"/>
              </a:xfrm>
              <a:custGeom>
                <a:avLst/>
                <a:gdLst/>
                <a:ahLst/>
                <a:cxnLst>
                  <a:cxn ang="0">
                    <a:pos x="50" y="12"/>
                  </a:cxn>
                  <a:cxn ang="0">
                    <a:pos x="49" y="0"/>
                  </a:cxn>
                  <a:cxn ang="0">
                    <a:pos x="0" y="8"/>
                  </a:cxn>
                  <a:cxn ang="0">
                    <a:pos x="3" y="20"/>
                  </a:cxn>
                  <a:cxn ang="0">
                    <a:pos x="50" y="12"/>
                  </a:cxn>
                </a:cxnLst>
                <a:rect l="0" t="0" r="r" b="b"/>
                <a:pathLst>
                  <a:path w="50" h="20">
                    <a:moveTo>
                      <a:pt x="50" y="12"/>
                    </a:moveTo>
                    <a:cubicBezTo>
                      <a:pt x="49" y="0"/>
                      <a:pt x="49" y="0"/>
                      <a:pt x="49" y="0"/>
                    </a:cubicBezTo>
                    <a:cubicBezTo>
                      <a:pt x="33" y="2"/>
                      <a:pt x="16" y="5"/>
                      <a:pt x="0" y="8"/>
                    </a:cubicBezTo>
                    <a:cubicBezTo>
                      <a:pt x="3" y="20"/>
                      <a:pt x="3" y="20"/>
                      <a:pt x="3" y="20"/>
                    </a:cubicBezTo>
                    <a:cubicBezTo>
                      <a:pt x="18" y="17"/>
                      <a:pt x="34" y="14"/>
                      <a:pt x="50" y="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Freeform 34"/>
              <p:cNvSpPr>
                <a:spLocks/>
              </p:cNvSpPr>
              <p:nvPr/>
            </p:nvSpPr>
            <p:spPr bwMode="auto">
              <a:xfrm>
                <a:off x="-1821319" y="1915587"/>
                <a:ext cx="72540" cy="72540"/>
              </a:xfrm>
              <a:custGeom>
                <a:avLst/>
                <a:gdLst/>
                <a:ahLst/>
                <a:cxnLst>
                  <a:cxn ang="0">
                    <a:pos x="43" y="9"/>
                  </a:cxn>
                  <a:cxn ang="0">
                    <a:pos x="35" y="0"/>
                  </a:cxn>
                  <a:cxn ang="0">
                    <a:pos x="0" y="34"/>
                  </a:cxn>
                  <a:cxn ang="0">
                    <a:pos x="9" y="43"/>
                  </a:cxn>
                  <a:cxn ang="0">
                    <a:pos x="43" y="9"/>
                  </a:cxn>
                </a:cxnLst>
                <a:rect l="0" t="0" r="r" b="b"/>
                <a:pathLst>
                  <a:path w="43" h="43">
                    <a:moveTo>
                      <a:pt x="43" y="9"/>
                    </a:moveTo>
                    <a:cubicBezTo>
                      <a:pt x="35" y="0"/>
                      <a:pt x="35" y="0"/>
                      <a:pt x="35" y="0"/>
                    </a:cubicBezTo>
                    <a:cubicBezTo>
                      <a:pt x="23" y="11"/>
                      <a:pt x="12" y="22"/>
                      <a:pt x="0" y="34"/>
                    </a:cubicBezTo>
                    <a:cubicBezTo>
                      <a:pt x="9" y="43"/>
                      <a:pt x="9" y="43"/>
                      <a:pt x="9" y="43"/>
                    </a:cubicBezTo>
                    <a:cubicBezTo>
                      <a:pt x="20" y="31"/>
                      <a:pt x="32" y="20"/>
                      <a:pt x="4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Freeform 35"/>
              <p:cNvSpPr>
                <a:spLocks/>
              </p:cNvSpPr>
              <p:nvPr/>
            </p:nvSpPr>
            <p:spPr bwMode="auto">
              <a:xfrm>
                <a:off x="-1412393" y="1677347"/>
                <a:ext cx="83919" cy="43381"/>
              </a:xfrm>
              <a:custGeom>
                <a:avLst/>
                <a:gdLst/>
                <a:ahLst/>
                <a:cxnLst>
                  <a:cxn ang="0">
                    <a:pos x="50" y="12"/>
                  </a:cxn>
                  <a:cxn ang="0">
                    <a:pos x="47" y="0"/>
                  </a:cxn>
                  <a:cxn ang="0">
                    <a:pos x="0" y="15"/>
                  </a:cxn>
                  <a:cxn ang="0">
                    <a:pos x="4" y="26"/>
                  </a:cxn>
                  <a:cxn ang="0">
                    <a:pos x="50" y="12"/>
                  </a:cxn>
                </a:cxnLst>
                <a:rect l="0" t="0" r="r" b="b"/>
                <a:pathLst>
                  <a:path w="50" h="26">
                    <a:moveTo>
                      <a:pt x="50" y="12"/>
                    </a:moveTo>
                    <a:cubicBezTo>
                      <a:pt x="47" y="0"/>
                      <a:pt x="47" y="0"/>
                      <a:pt x="47" y="0"/>
                    </a:cubicBezTo>
                    <a:cubicBezTo>
                      <a:pt x="31" y="5"/>
                      <a:pt x="15" y="10"/>
                      <a:pt x="0" y="15"/>
                    </a:cubicBezTo>
                    <a:cubicBezTo>
                      <a:pt x="4" y="26"/>
                      <a:pt x="4" y="26"/>
                      <a:pt x="4" y="26"/>
                    </a:cubicBezTo>
                    <a:cubicBezTo>
                      <a:pt x="19" y="21"/>
                      <a:pt x="35" y="16"/>
                      <a:pt x="50" y="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Freeform 36"/>
              <p:cNvSpPr>
                <a:spLocks/>
              </p:cNvSpPr>
              <p:nvPr/>
            </p:nvSpPr>
            <p:spPr bwMode="auto">
              <a:xfrm>
                <a:off x="-1090233" y="1638945"/>
                <a:ext cx="82497" cy="21333"/>
              </a:xfrm>
              <a:custGeom>
                <a:avLst/>
                <a:gdLst/>
                <a:ahLst/>
                <a:cxnLst>
                  <a:cxn ang="0">
                    <a:pos x="22" y="12"/>
                  </a:cxn>
                  <a:cxn ang="0">
                    <a:pos x="23" y="12"/>
                  </a:cxn>
                  <a:cxn ang="0">
                    <a:pos x="48" y="13"/>
                  </a:cxn>
                  <a:cxn ang="0">
                    <a:pos x="49" y="1"/>
                  </a:cxn>
                  <a:cxn ang="0">
                    <a:pos x="23" y="0"/>
                  </a:cxn>
                  <a:cxn ang="0">
                    <a:pos x="22" y="0"/>
                  </a:cxn>
                  <a:cxn ang="0">
                    <a:pos x="0" y="1"/>
                  </a:cxn>
                  <a:cxn ang="0">
                    <a:pos x="0" y="13"/>
                  </a:cxn>
                  <a:cxn ang="0">
                    <a:pos x="22" y="12"/>
                  </a:cxn>
                </a:cxnLst>
                <a:rect l="0" t="0" r="r" b="b"/>
                <a:pathLst>
                  <a:path w="49" h="13">
                    <a:moveTo>
                      <a:pt x="22" y="12"/>
                    </a:moveTo>
                    <a:cubicBezTo>
                      <a:pt x="23" y="12"/>
                      <a:pt x="23" y="12"/>
                      <a:pt x="23" y="12"/>
                    </a:cubicBezTo>
                    <a:cubicBezTo>
                      <a:pt x="32" y="12"/>
                      <a:pt x="40" y="12"/>
                      <a:pt x="48" y="13"/>
                    </a:cubicBezTo>
                    <a:cubicBezTo>
                      <a:pt x="49" y="1"/>
                      <a:pt x="49" y="1"/>
                      <a:pt x="49" y="1"/>
                    </a:cubicBezTo>
                    <a:cubicBezTo>
                      <a:pt x="40" y="0"/>
                      <a:pt x="32" y="0"/>
                      <a:pt x="23" y="0"/>
                    </a:cubicBezTo>
                    <a:cubicBezTo>
                      <a:pt x="22" y="0"/>
                      <a:pt x="22" y="0"/>
                      <a:pt x="22" y="0"/>
                    </a:cubicBezTo>
                    <a:cubicBezTo>
                      <a:pt x="14" y="0"/>
                      <a:pt x="7" y="0"/>
                      <a:pt x="0" y="1"/>
                    </a:cubicBezTo>
                    <a:cubicBezTo>
                      <a:pt x="0" y="13"/>
                      <a:pt x="0" y="13"/>
                      <a:pt x="0" y="13"/>
                    </a:cubicBezTo>
                    <a:cubicBezTo>
                      <a:pt x="7" y="12"/>
                      <a:pt x="14" y="12"/>
                      <a:pt x="22" y="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 name="Freeform 37"/>
              <p:cNvSpPr>
                <a:spLocks/>
              </p:cNvSpPr>
              <p:nvPr/>
            </p:nvSpPr>
            <p:spPr bwMode="auto">
              <a:xfrm>
                <a:off x="-1698285" y="1813182"/>
                <a:ext cx="77519" cy="65428"/>
              </a:xfrm>
              <a:custGeom>
                <a:avLst/>
                <a:gdLst/>
                <a:ahLst/>
                <a:cxnLst>
                  <a:cxn ang="0">
                    <a:pos x="46" y="10"/>
                  </a:cxn>
                  <a:cxn ang="0">
                    <a:pos x="39" y="0"/>
                  </a:cxn>
                  <a:cxn ang="0">
                    <a:pos x="0" y="29"/>
                  </a:cxn>
                  <a:cxn ang="0">
                    <a:pos x="7" y="39"/>
                  </a:cxn>
                  <a:cxn ang="0">
                    <a:pos x="46" y="10"/>
                  </a:cxn>
                </a:cxnLst>
                <a:rect l="0" t="0" r="r" b="b"/>
                <a:pathLst>
                  <a:path w="46" h="39">
                    <a:moveTo>
                      <a:pt x="46" y="10"/>
                    </a:moveTo>
                    <a:cubicBezTo>
                      <a:pt x="39" y="0"/>
                      <a:pt x="39" y="0"/>
                      <a:pt x="39" y="0"/>
                    </a:cubicBezTo>
                    <a:cubicBezTo>
                      <a:pt x="26" y="9"/>
                      <a:pt x="12" y="19"/>
                      <a:pt x="0" y="29"/>
                    </a:cubicBezTo>
                    <a:cubicBezTo>
                      <a:pt x="7" y="39"/>
                      <a:pt x="7" y="39"/>
                      <a:pt x="7" y="39"/>
                    </a:cubicBezTo>
                    <a:cubicBezTo>
                      <a:pt x="20" y="29"/>
                      <a:pt x="33" y="19"/>
                      <a:pt x="46" y="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Freeform 38"/>
              <p:cNvSpPr>
                <a:spLocks/>
              </p:cNvSpPr>
              <p:nvPr/>
            </p:nvSpPr>
            <p:spPr bwMode="auto">
              <a:xfrm>
                <a:off x="-1562451" y="1734243"/>
                <a:ext cx="82497" cy="54049"/>
              </a:xfrm>
              <a:custGeom>
                <a:avLst/>
                <a:gdLst/>
                <a:ahLst/>
                <a:cxnLst>
                  <a:cxn ang="0">
                    <a:pos x="49" y="11"/>
                  </a:cxn>
                  <a:cxn ang="0">
                    <a:pos x="44" y="0"/>
                  </a:cxn>
                  <a:cxn ang="0">
                    <a:pos x="0" y="22"/>
                  </a:cxn>
                  <a:cxn ang="0">
                    <a:pos x="6" y="32"/>
                  </a:cxn>
                  <a:cxn ang="0">
                    <a:pos x="49" y="11"/>
                  </a:cxn>
                </a:cxnLst>
                <a:rect l="0" t="0" r="r" b="b"/>
                <a:pathLst>
                  <a:path w="49" h="32">
                    <a:moveTo>
                      <a:pt x="49" y="11"/>
                    </a:moveTo>
                    <a:cubicBezTo>
                      <a:pt x="44" y="0"/>
                      <a:pt x="44" y="0"/>
                      <a:pt x="44" y="0"/>
                    </a:cubicBezTo>
                    <a:cubicBezTo>
                      <a:pt x="29" y="7"/>
                      <a:pt x="14" y="14"/>
                      <a:pt x="0" y="22"/>
                    </a:cubicBezTo>
                    <a:cubicBezTo>
                      <a:pt x="6" y="32"/>
                      <a:pt x="6" y="32"/>
                      <a:pt x="6" y="32"/>
                    </a:cubicBezTo>
                    <a:cubicBezTo>
                      <a:pt x="20" y="25"/>
                      <a:pt x="34" y="17"/>
                      <a:pt x="49" y="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Freeform 39"/>
              <p:cNvSpPr>
                <a:spLocks/>
              </p:cNvSpPr>
              <p:nvPr/>
            </p:nvSpPr>
            <p:spPr bwMode="auto">
              <a:xfrm>
                <a:off x="-241801" y="2038621"/>
                <a:ext cx="64006" cy="76807"/>
              </a:xfrm>
              <a:custGeom>
                <a:avLst/>
                <a:gdLst/>
                <a:ahLst/>
                <a:cxnLst>
                  <a:cxn ang="0">
                    <a:pos x="38" y="39"/>
                  </a:cxn>
                  <a:cxn ang="0">
                    <a:pos x="9" y="0"/>
                  </a:cxn>
                  <a:cxn ang="0">
                    <a:pos x="0" y="7"/>
                  </a:cxn>
                  <a:cxn ang="0">
                    <a:pos x="28" y="46"/>
                  </a:cxn>
                  <a:cxn ang="0">
                    <a:pos x="38" y="39"/>
                  </a:cxn>
                </a:cxnLst>
                <a:rect l="0" t="0" r="r" b="b"/>
                <a:pathLst>
                  <a:path w="38" h="46">
                    <a:moveTo>
                      <a:pt x="38" y="39"/>
                    </a:moveTo>
                    <a:cubicBezTo>
                      <a:pt x="29" y="26"/>
                      <a:pt x="19" y="12"/>
                      <a:pt x="9" y="0"/>
                    </a:cubicBezTo>
                    <a:cubicBezTo>
                      <a:pt x="0" y="7"/>
                      <a:pt x="0" y="7"/>
                      <a:pt x="0" y="7"/>
                    </a:cubicBezTo>
                    <a:cubicBezTo>
                      <a:pt x="10" y="20"/>
                      <a:pt x="19" y="33"/>
                      <a:pt x="28" y="46"/>
                    </a:cubicBezTo>
                    <a:lnTo>
                      <a:pt x="38" y="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Freeform 40"/>
              <p:cNvSpPr>
                <a:spLocks/>
              </p:cNvSpPr>
              <p:nvPr/>
            </p:nvSpPr>
            <p:spPr bwMode="auto">
              <a:xfrm>
                <a:off x="-352744" y="1917725"/>
                <a:ext cx="72540" cy="71829"/>
              </a:xfrm>
              <a:custGeom>
                <a:avLst/>
                <a:gdLst/>
                <a:ahLst/>
                <a:cxnLst>
                  <a:cxn ang="0">
                    <a:pos x="34" y="43"/>
                  </a:cxn>
                  <a:cxn ang="0">
                    <a:pos x="43" y="34"/>
                  </a:cxn>
                  <a:cxn ang="0">
                    <a:pos x="8" y="0"/>
                  </a:cxn>
                  <a:cxn ang="0">
                    <a:pos x="0" y="9"/>
                  </a:cxn>
                  <a:cxn ang="0">
                    <a:pos x="34" y="43"/>
                  </a:cxn>
                </a:cxnLst>
                <a:rect l="0" t="0" r="r" b="b"/>
                <a:pathLst>
                  <a:path w="43" h="43">
                    <a:moveTo>
                      <a:pt x="34" y="43"/>
                    </a:moveTo>
                    <a:cubicBezTo>
                      <a:pt x="43" y="34"/>
                      <a:pt x="43" y="34"/>
                      <a:pt x="43" y="34"/>
                    </a:cubicBezTo>
                    <a:cubicBezTo>
                      <a:pt x="32" y="23"/>
                      <a:pt x="20" y="11"/>
                      <a:pt x="8" y="0"/>
                    </a:cubicBezTo>
                    <a:cubicBezTo>
                      <a:pt x="0" y="9"/>
                      <a:pt x="0" y="9"/>
                      <a:pt x="0" y="9"/>
                    </a:cubicBezTo>
                    <a:cubicBezTo>
                      <a:pt x="12" y="20"/>
                      <a:pt x="23" y="31"/>
                      <a:pt x="34" y="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Freeform 41"/>
              <p:cNvSpPr>
                <a:spLocks/>
              </p:cNvSpPr>
              <p:nvPr/>
            </p:nvSpPr>
            <p:spPr bwMode="auto">
              <a:xfrm>
                <a:off x="-39827" y="2481679"/>
                <a:ext cx="31293" cy="83919"/>
              </a:xfrm>
              <a:custGeom>
                <a:avLst/>
                <a:gdLst/>
                <a:ahLst/>
                <a:cxnLst>
                  <a:cxn ang="0">
                    <a:pos x="8" y="50"/>
                  </a:cxn>
                  <a:cxn ang="0">
                    <a:pos x="19" y="48"/>
                  </a:cxn>
                  <a:cxn ang="0">
                    <a:pos x="12" y="0"/>
                  </a:cxn>
                  <a:cxn ang="0">
                    <a:pos x="0" y="2"/>
                  </a:cxn>
                  <a:cxn ang="0">
                    <a:pos x="8" y="50"/>
                  </a:cxn>
                </a:cxnLst>
                <a:rect l="0" t="0" r="r" b="b"/>
                <a:pathLst>
                  <a:path w="19" h="50">
                    <a:moveTo>
                      <a:pt x="8" y="50"/>
                    </a:moveTo>
                    <a:cubicBezTo>
                      <a:pt x="19" y="48"/>
                      <a:pt x="19" y="48"/>
                      <a:pt x="19" y="48"/>
                    </a:cubicBezTo>
                    <a:cubicBezTo>
                      <a:pt x="18" y="32"/>
                      <a:pt x="15" y="16"/>
                      <a:pt x="12" y="0"/>
                    </a:cubicBezTo>
                    <a:cubicBezTo>
                      <a:pt x="0" y="2"/>
                      <a:pt x="0" y="2"/>
                      <a:pt x="0" y="2"/>
                    </a:cubicBezTo>
                    <a:cubicBezTo>
                      <a:pt x="3" y="18"/>
                      <a:pt x="6" y="34"/>
                      <a:pt x="8" y="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Freeform 42"/>
              <p:cNvSpPr>
                <a:spLocks/>
              </p:cNvSpPr>
              <p:nvPr/>
            </p:nvSpPr>
            <p:spPr bwMode="auto">
              <a:xfrm>
                <a:off x="-928794" y="1646768"/>
                <a:ext cx="83919" cy="32001"/>
              </a:xfrm>
              <a:custGeom>
                <a:avLst/>
                <a:gdLst/>
                <a:ahLst/>
                <a:cxnLst>
                  <a:cxn ang="0">
                    <a:pos x="50" y="7"/>
                  </a:cxn>
                  <a:cxn ang="0">
                    <a:pos x="2" y="0"/>
                  </a:cxn>
                  <a:cxn ang="0">
                    <a:pos x="0" y="11"/>
                  </a:cxn>
                  <a:cxn ang="0">
                    <a:pos x="48" y="19"/>
                  </a:cxn>
                  <a:cxn ang="0">
                    <a:pos x="50" y="7"/>
                  </a:cxn>
                </a:cxnLst>
                <a:rect l="0" t="0" r="r" b="b"/>
                <a:pathLst>
                  <a:path w="50" h="19">
                    <a:moveTo>
                      <a:pt x="50" y="7"/>
                    </a:moveTo>
                    <a:cubicBezTo>
                      <a:pt x="34" y="4"/>
                      <a:pt x="18" y="1"/>
                      <a:pt x="2" y="0"/>
                    </a:cubicBezTo>
                    <a:cubicBezTo>
                      <a:pt x="0" y="11"/>
                      <a:pt x="0" y="11"/>
                      <a:pt x="0" y="11"/>
                    </a:cubicBezTo>
                    <a:cubicBezTo>
                      <a:pt x="16" y="13"/>
                      <a:pt x="32" y="16"/>
                      <a:pt x="48" y="19"/>
                    </a:cubicBezTo>
                    <a:lnTo>
                      <a:pt x="50" y="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Freeform 43"/>
              <p:cNvSpPr>
                <a:spLocks/>
              </p:cNvSpPr>
              <p:nvPr/>
            </p:nvSpPr>
            <p:spPr bwMode="auto">
              <a:xfrm>
                <a:off x="-478621" y="1815317"/>
                <a:ext cx="77519" cy="65428"/>
              </a:xfrm>
              <a:custGeom>
                <a:avLst/>
                <a:gdLst/>
                <a:ahLst/>
                <a:cxnLst>
                  <a:cxn ang="0">
                    <a:pos x="46" y="29"/>
                  </a:cxn>
                  <a:cxn ang="0">
                    <a:pos x="7" y="0"/>
                  </a:cxn>
                  <a:cxn ang="0">
                    <a:pos x="0" y="10"/>
                  </a:cxn>
                  <a:cxn ang="0">
                    <a:pos x="39" y="39"/>
                  </a:cxn>
                  <a:cxn ang="0">
                    <a:pos x="46" y="29"/>
                  </a:cxn>
                </a:cxnLst>
                <a:rect l="0" t="0" r="r" b="b"/>
                <a:pathLst>
                  <a:path w="46" h="39">
                    <a:moveTo>
                      <a:pt x="46" y="29"/>
                    </a:moveTo>
                    <a:cubicBezTo>
                      <a:pt x="33" y="19"/>
                      <a:pt x="20" y="9"/>
                      <a:pt x="7" y="0"/>
                    </a:cubicBezTo>
                    <a:cubicBezTo>
                      <a:pt x="0" y="10"/>
                      <a:pt x="0" y="10"/>
                      <a:pt x="0" y="10"/>
                    </a:cubicBezTo>
                    <a:cubicBezTo>
                      <a:pt x="13" y="19"/>
                      <a:pt x="26" y="29"/>
                      <a:pt x="39" y="39"/>
                    </a:cubicBezTo>
                    <a:lnTo>
                      <a:pt x="46" y="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Freeform 44"/>
              <p:cNvSpPr>
                <a:spLocks/>
              </p:cNvSpPr>
              <p:nvPr/>
            </p:nvSpPr>
            <p:spPr bwMode="auto">
              <a:xfrm>
                <a:off x="-770915" y="1678772"/>
                <a:ext cx="83919" cy="44092"/>
              </a:xfrm>
              <a:custGeom>
                <a:avLst/>
                <a:gdLst/>
                <a:ahLst/>
                <a:cxnLst>
                  <a:cxn ang="0">
                    <a:pos x="50" y="15"/>
                  </a:cxn>
                  <a:cxn ang="0">
                    <a:pos x="4" y="0"/>
                  </a:cxn>
                  <a:cxn ang="0">
                    <a:pos x="0" y="11"/>
                  </a:cxn>
                  <a:cxn ang="0">
                    <a:pos x="46" y="26"/>
                  </a:cxn>
                  <a:cxn ang="0">
                    <a:pos x="50" y="15"/>
                  </a:cxn>
                </a:cxnLst>
                <a:rect l="0" t="0" r="r" b="b"/>
                <a:pathLst>
                  <a:path w="50" h="26">
                    <a:moveTo>
                      <a:pt x="50" y="15"/>
                    </a:moveTo>
                    <a:cubicBezTo>
                      <a:pt x="35" y="9"/>
                      <a:pt x="19" y="4"/>
                      <a:pt x="4" y="0"/>
                    </a:cubicBezTo>
                    <a:cubicBezTo>
                      <a:pt x="0" y="11"/>
                      <a:pt x="0" y="11"/>
                      <a:pt x="0" y="11"/>
                    </a:cubicBezTo>
                    <a:cubicBezTo>
                      <a:pt x="16" y="15"/>
                      <a:pt x="31" y="20"/>
                      <a:pt x="46" y="26"/>
                    </a:cubicBezTo>
                    <a:lnTo>
                      <a:pt x="50" y="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Freeform 45"/>
              <p:cNvSpPr>
                <a:spLocks/>
              </p:cNvSpPr>
              <p:nvPr/>
            </p:nvSpPr>
            <p:spPr bwMode="auto">
              <a:xfrm>
                <a:off x="-619433" y="1734245"/>
                <a:ext cx="81786" cy="55471"/>
              </a:xfrm>
              <a:custGeom>
                <a:avLst/>
                <a:gdLst/>
                <a:ahLst/>
                <a:cxnLst>
                  <a:cxn ang="0">
                    <a:pos x="49" y="23"/>
                  </a:cxn>
                  <a:cxn ang="0">
                    <a:pos x="5" y="0"/>
                  </a:cxn>
                  <a:cxn ang="0">
                    <a:pos x="0" y="11"/>
                  </a:cxn>
                  <a:cxn ang="0">
                    <a:pos x="43" y="33"/>
                  </a:cxn>
                  <a:cxn ang="0">
                    <a:pos x="49" y="23"/>
                  </a:cxn>
                </a:cxnLst>
                <a:rect l="0" t="0" r="r" b="b"/>
                <a:pathLst>
                  <a:path w="49" h="33">
                    <a:moveTo>
                      <a:pt x="49" y="23"/>
                    </a:moveTo>
                    <a:cubicBezTo>
                      <a:pt x="35" y="15"/>
                      <a:pt x="20" y="7"/>
                      <a:pt x="5" y="0"/>
                    </a:cubicBezTo>
                    <a:cubicBezTo>
                      <a:pt x="0" y="11"/>
                      <a:pt x="0" y="11"/>
                      <a:pt x="0" y="11"/>
                    </a:cubicBezTo>
                    <a:cubicBezTo>
                      <a:pt x="15" y="18"/>
                      <a:pt x="29" y="25"/>
                      <a:pt x="43" y="33"/>
                    </a:cubicBezTo>
                    <a:lnTo>
                      <a:pt x="49" y="2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Freeform 46"/>
              <p:cNvSpPr>
                <a:spLocks/>
              </p:cNvSpPr>
              <p:nvPr/>
            </p:nvSpPr>
            <p:spPr bwMode="auto">
              <a:xfrm>
                <a:off x="-1246688" y="3703473"/>
                <a:ext cx="83919" cy="32001"/>
              </a:xfrm>
              <a:custGeom>
                <a:avLst/>
                <a:gdLst/>
                <a:ahLst/>
                <a:cxnLst>
                  <a:cxn ang="0">
                    <a:pos x="0" y="12"/>
                  </a:cxn>
                  <a:cxn ang="0">
                    <a:pos x="49" y="19"/>
                  </a:cxn>
                  <a:cxn ang="0">
                    <a:pos x="50" y="7"/>
                  </a:cxn>
                  <a:cxn ang="0">
                    <a:pos x="3" y="0"/>
                  </a:cxn>
                  <a:cxn ang="0">
                    <a:pos x="0" y="12"/>
                  </a:cxn>
                </a:cxnLst>
                <a:rect l="0" t="0" r="r" b="b"/>
                <a:pathLst>
                  <a:path w="50" h="19">
                    <a:moveTo>
                      <a:pt x="0" y="12"/>
                    </a:moveTo>
                    <a:cubicBezTo>
                      <a:pt x="16" y="15"/>
                      <a:pt x="33" y="17"/>
                      <a:pt x="49" y="19"/>
                    </a:cubicBezTo>
                    <a:cubicBezTo>
                      <a:pt x="50" y="7"/>
                      <a:pt x="50" y="7"/>
                      <a:pt x="50" y="7"/>
                    </a:cubicBezTo>
                    <a:cubicBezTo>
                      <a:pt x="34" y="5"/>
                      <a:pt x="18" y="3"/>
                      <a:pt x="3" y="0"/>
                    </a:cubicBezTo>
                    <a:lnTo>
                      <a:pt x="0"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Freeform 47"/>
              <p:cNvSpPr>
                <a:spLocks/>
              </p:cNvSpPr>
              <p:nvPr/>
            </p:nvSpPr>
            <p:spPr bwMode="auto">
              <a:xfrm>
                <a:off x="-83919" y="2323806"/>
                <a:ext cx="44092" cy="83919"/>
              </a:xfrm>
              <a:custGeom>
                <a:avLst/>
                <a:gdLst/>
                <a:ahLst/>
                <a:cxnLst>
                  <a:cxn ang="0">
                    <a:pos x="26" y="46"/>
                  </a:cxn>
                  <a:cxn ang="0">
                    <a:pos x="11" y="0"/>
                  </a:cxn>
                  <a:cxn ang="0">
                    <a:pos x="0" y="4"/>
                  </a:cxn>
                  <a:cxn ang="0">
                    <a:pos x="15" y="50"/>
                  </a:cxn>
                  <a:cxn ang="0">
                    <a:pos x="26" y="46"/>
                  </a:cxn>
                </a:cxnLst>
                <a:rect l="0" t="0" r="r" b="b"/>
                <a:pathLst>
                  <a:path w="26" h="50">
                    <a:moveTo>
                      <a:pt x="26" y="46"/>
                    </a:moveTo>
                    <a:cubicBezTo>
                      <a:pt x="22" y="31"/>
                      <a:pt x="17" y="15"/>
                      <a:pt x="11" y="0"/>
                    </a:cubicBezTo>
                    <a:cubicBezTo>
                      <a:pt x="0" y="4"/>
                      <a:pt x="0" y="4"/>
                      <a:pt x="0" y="4"/>
                    </a:cubicBezTo>
                    <a:cubicBezTo>
                      <a:pt x="5" y="19"/>
                      <a:pt x="10" y="34"/>
                      <a:pt x="15" y="50"/>
                    </a:cubicBezTo>
                    <a:lnTo>
                      <a:pt x="26" y="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 name="Freeform 48"/>
              <p:cNvSpPr>
                <a:spLocks/>
              </p:cNvSpPr>
              <p:nvPr/>
            </p:nvSpPr>
            <p:spPr bwMode="auto">
              <a:xfrm>
                <a:off x="-147926" y="3116758"/>
                <a:ext cx="54049" cy="82497"/>
              </a:xfrm>
              <a:custGeom>
                <a:avLst/>
                <a:gdLst/>
                <a:ahLst/>
                <a:cxnLst>
                  <a:cxn ang="0">
                    <a:pos x="0" y="43"/>
                  </a:cxn>
                  <a:cxn ang="0">
                    <a:pos x="10" y="49"/>
                  </a:cxn>
                  <a:cxn ang="0">
                    <a:pos x="32" y="5"/>
                  </a:cxn>
                  <a:cxn ang="0">
                    <a:pos x="21" y="0"/>
                  </a:cxn>
                  <a:cxn ang="0">
                    <a:pos x="0" y="43"/>
                  </a:cxn>
                </a:cxnLst>
                <a:rect l="0" t="0" r="r" b="b"/>
                <a:pathLst>
                  <a:path w="32" h="49">
                    <a:moveTo>
                      <a:pt x="0" y="43"/>
                    </a:moveTo>
                    <a:cubicBezTo>
                      <a:pt x="10" y="49"/>
                      <a:pt x="10" y="49"/>
                      <a:pt x="10" y="49"/>
                    </a:cubicBezTo>
                    <a:cubicBezTo>
                      <a:pt x="18" y="34"/>
                      <a:pt x="25" y="20"/>
                      <a:pt x="32" y="5"/>
                    </a:cubicBezTo>
                    <a:cubicBezTo>
                      <a:pt x="21" y="0"/>
                      <a:pt x="21" y="0"/>
                      <a:pt x="21" y="0"/>
                    </a:cubicBezTo>
                    <a:cubicBezTo>
                      <a:pt x="15" y="14"/>
                      <a:pt x="7" y="29"/>
                      <a:pt x="0" y="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Freeform 49"/>
              <p:cNvSpPr>
                <a:spLocks/>
              </p:cNvSpPr>
              <p:nvPr/>
            </p:nvSpPr>
            <p:spPr bwMode="auto">
              <a:xfrm>
                <a:off x="-152904" y="2174458"/>
                <a:ext cx="55471" cy="82497"/>
              </a:xfrm>
              <a:custGeom>
                <a:avLst/>
                <a:gdLst/>
                <a:ahLst/>
                <a:cxnLst>
                  <a:cxn ang="0">
                    <a:pos x="33" y="43"/>
                  </a:cxn>
                  <a:cxn ang="0">
                    <a:pos x="11" y="0"/>
                  </a:cxn>
                  <a:cxn ang="0">
                    <a:pos x="0" y="6"/>
                  </a:cxn>
                  <a:cxn ang="0">
                    <a:pos x="22" y="49"/>
                  </a:cxn>
                  <a:cxn ang="0">
                    <a:pos x="33" y="43"/>
                  </a:cxn>
                </a:cxnLst>
                <a:rect l="0" t="0" r="r" b="b"/>
                <a:pathLst>
                  <a:path w="33" h="49">
                    <a:moveTo>
                      <a:pt x="33" y="43"/>
                    </a:moveTo>
                    <a:cubicBezTo>
                      <a:pt x="26" y="29"/>
                      <a:pt x="19" y="14"/>
                      <a:pt x="11" y="0"/>
                    </a:cubicBezTo>
                    <a:cubicBezTo>
                      <a:pt x="0" y="6"/>
                      <a:pt x="0" y="6"/>
                      <a:pt x="0" y="6"/>
                    </a:cubicBezTo>
                    <a:cubicBezTo>
                      <a:pt x="8" y="20"/>
                      <a:pt x="15" y="34"/>
                      <a:pt x="22" y="49"/>
                    </a:cubicBezTo>
                    <a:lnTo>
                      <a:pt x="33" y="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 name="Freeform 50"/>
              <p:cNvSpPr>
                <a:spLocks/>
              </p:cNvSpPr>
              <p:nvPr/>
            </p:nvSpPr>
            <p:spPr bwMode="auto">
              <a:xfrm>
                <a:off x="-236821" y="3258283"/>
                <a:ext cx="64006" cy="76807"/>
              </a:xfrm>
              <a:custGeom>
                <a:avLst/>
                <a:gdLst/>
                <a:ahLst/>
                <a:cxnLst>
                  <a:cxn ang="0">
                    <a:pos x="0" y="39"/>
                  </a:cxn>
                  <a:cxn ang="0">
                    <a:pos x="9" y="46"/>
                  </a:cxn>
                  <a:cxn ang="0">
                    <a:pos x="38" y="6"/>
                  </a:cxn>
                  <a:cxn ang="0">
                    <a:pos x="28" y="0"/>
                  </a:cxn>
                  <a:cxn ang="0">
                    <a:pos x="0" y="39"/>
                  </a:cxn>
                </a:cxnLst>
                <a:rect l="0" t="0" r="r" b="b"/>
                <a:pathLst>
                  <a:path w="38" h="46">
                    <a:moveTo>
                      <a:pt x="0" y="39"/>
                    </a:moveTo>
                    <a:cubicBezTo>
                      <a:pt x="9" y="46"/>
                      <a:pt x="9" y="46"/>
                      <a:pt x="9" y="46"/>
                    </a:cubicBezTo>
                    <a:cubicBezTo>
                      <a:pt x="19" y="33"/>
                      <a:pt x="29" y="20"/>
                      <a:pt x="38" y="6"/>
                    </a:cubicBezTo>
                    <a:cubicBezTo>
                      <a:pt x="28" y="0"/>
                      <a:pt x="28" y="0"/>
                      <a:pt x="28" y="0"/>
                    </a:cubicBezTo>
                    <a:cubicBezTo>
                      <a:pt x="19" y="13"/>
                      <a:pt x="10" y="26"/>
                      <a:pt x="0" y="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 name="Freeform 51"/>
              <p:cNvSpPr>
                <a:spLocks/>
              </p:cNvSpPr>
              <p:nvPr/>
            </p:nvSpPr>
            <p:spPr bwMode="auto">
              <a:xfrm>
                <a:off x="-21336" y="2645253"/>
                <a:ext cx="21333" cy="81783"/>
              </a:xfrm>
              <a:custGeom>
                <a:avLst/>
                <a:gdLst/>
                <a:ahLst/>
                <a:cxnLst>
                  <a:cxn ang="0">
                    <a:pos x="12" y="0"/>
                  </a:cxn>
                  <a:cxn ang="0">
                    <a:pos x="0" y="0"/>
                  </a:cxn>
                  <a:cxn ang="0">
                    <a:pos x="1" y="25"/>
                  </a:cxn>
                  <a:cxn ang="0">
                    <a:pos x="1" y="27"/>
                  </a:cxn>
                  <a:cxn ang="0">
                    <a:pos x="1" y="49"/>
                  </a:cxn>
                  <a:cxn ang="0">
                    <a:pos x="13" y="49"/>
                  </a:cxn>
                  <a:cxn ang="0">
                    <a:pos x="13" y="27"/>
                  </a:cxn>
                  <a:cxn ang="0">
                    <a:pos x="13" y="25"/>
                  </a:cxn>
                  <a:cxn ang="0">
                    <a:pos x="12" y="0"/>
                  </a:cxn>
                </a:cxnLst>
                <a:rect l="0" t="0" r="r" b="b"/>
                <a:pathLst>
                  <a:path w="13" h="49">
                    <a:moveTo>
                      <a:pt x="12" y="0"/>
                    </a:moveTo>
                    <a:cubicBezTo>
                      <a:pt x="0" y="0"/>
                      <a:pt x="0" y="0"/>
                      <a:pt x="0" y="0"/>
                    </a:cubicBezTo>
                    <a:cubicBezTo>
                      <a:pt x="1" y="9"/>
                      <a:pt x="1" y="17"/>
                      <a:pt x="1" y="25"/>
                    </a:cubicBezTo>
                    <a:cubicBezTo>
                      <a:pt x="1" y="27"/>
                      <a:pt x="1" y="27"/>
                      <a:pt x="1" y="27"/>
                    </a:cubicBezTo>
                    <a:cubicBezTo>
                      <a:pt x="1" y="34"/>
                      <a:pt x="1" y="41"/>
                      <a:pt x="1" y="49"/>
                    </a:cubicBezTo>
                    <a:cubicBezTo>
                      <a:pt x="13" y="49"/>
                      <a:pt x="13" y="49"/>
                      <a:pt x="13" y="49"/>
                    </a:cubicBezTo>
                    <a:cubicBezTo>
                      <a:pt x="13" y="42"/>
                      <a:pt x="13" y="34"/>
                      <a:pt x="13" y="27"/>
                    </a:cubicBezTo>
                    <a:cubicBezTo>
                      <a:pt x="13" y="25"/>
                      <a:pt x="13" y="25"/>
                      <a:pt x="13" y="25"/>
                    </a:cubicBezTo>
                    <a:cubicBezTo>
                      <a:pt x="13" y="17"/>
                      <a:pt x="13" y="8"/>
                      <a:pt x="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 name="Freeform 52"/>
              <p:cNvSpPr>
                <a:spLocks/>
              </p:cNvSpPr>
              <p:nvPr/>
            </p:nvSpPr>
            <p:spPr bwMode="auto">
              <a:xfrm>
                <a:off x="-38402" y="2805978"/>
                <a:ext cx="32002" cy="83919"/>
              </a:xfrm>
              <a:custGeom>
                <a:avLst/>
                <a:gdLst/>
                <a:ahLst/>
                <a:cxnLst>
                  <a:cxn ang="0">
                    <a:pos x="0" y="48"/>
                  </a:cxn>
                  <a:cxn ang="0">
                    <a:pos x="12" y="50"/>
                  </a:cxn>
                  <a:cxn ang="0">
                    <a:pos x="19" y="2"/>
                  </a:cxn>
                  <a:cxn ang="0">
                    <a:pos x="7" y="0"/>
                  </a:cxn>
                  <a:cxn ang="0">
                    <a:pos x="0" y="48"/>
                  </a:cxn>
                </a:cxnLst>
                <a:rect l="0" t="0" r="r" b="b"/>
                <a:pathLst>
                  <a:path w="19" h="50">
                    <a:moveTo>
                      <a:pt x="0" y="48"/>
                    </a:moveTo>
                    <a:cubicBezTo>
                      <a:pt x="12" y="50"/>
                      <a:pt x="12" y="50"/>
                      <a:pt x="12" y="50"/>
                    </a:cubicBezTo>
                    <a:cubicBezTo>
                      <a:pt x="15" y="34"/>
                      <a:pt x="17" y="18"/>
                      <a:pt x="19" y="2"/>
                    </a:cubicBezTo>
                    <a:cubicBezTo>
                      <a:pt x="7" y="0"/>
                      <a:pt x="7" y="0"/>
                      <a:pt x="7" y="0"/>
                    </a:cubicBezTo>
                    <a:cubicBezTo>
                      <a:pt x="5" y="16"/>
                      <a:pt x="3" y="32"/>
                      <a:pt x="0"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Freeform 53"/>
              <p:cNvSpPr>
                <a:spLocks/>
              </p:cNvSpPr>
              <p:nvPr/>
            </p:nvSpPr>
            <p:spPr bwMode="auto">
              <a:xfrm>
                <a:off x="-82495" y="2965991"/>
                <a:ext cx="45514" cy="83919"/>
              </a:xfrm>
              <a:custGeom>
                <a:avLst/>
                <a:gdLst/>
                <a:ahLst/>
                <a:cxnLst>
                  <a:cxn ang="0">
                    <a:pos x="0" y="45"/>
                  </a:cxn>
                  <a:cxn ang="0">
                    <a:pos x="12" y="50"/>
                  </a:cxn>
                  <a:cxn ang="0">
                    <a:pos x="27" y="3"/>
                  </a:cxn>
                  <a:cxn ang="0">
                    <a:pos x="15" y="0"/>
                  </a:cxn>
                  <a:cxn ang="0">
                    <a:pos x="0" y="45"/>
                  </a:cxn>
                </a:cxnLst>
                <a:rect l="0" t="0" r="r" b="b"/>
                <a:pathLst>
                  <a:path w="27" h="50">
                    <a:moveTo>
                      <a:pt x="0" y="45"/>
                    </a:moveTo>
                    <a:cubicBezTo>
                      <a:pt x="12" y="50"/>
                      <a:pt x="12" y="50"/>
                      <a:pt x="12" y="50"/>
                    </a:cubicBezTo>
                    <a:cubicBezTo>
                      <a:pt x="17" y="34"/>
                      <a:pt x="22" y="19"/>
                      <a:pt x="27" y="3"/>
                    </a:cubicBezTo>
                    <a:cubicBezTo>
                      <a:pt x="15" y="0"/>
                      <a:pt x="15" y="0"/>
                      <a:pt x="15" y="0"/>
                    </a:cubicBezTo>
                    <a:cubicBezTo>
                      <a:pt x="11" y="15"/>
                      <a:pt x="6" y="30"/>
                      <a:pt x="0" y="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 name="Freeform 54"/>
              <p:cNvSpPr>
                <a:spLocks/>
              </p:cNvSpPr>
              <p:nvPr/>
            </p:nvSpPr>
            <p:spPr bwMode="auto">
              <a:xfrm>
                <a:off x="-762377" y="3654405"/>
                <a:ext cx="83919" cy="45514"/>
              </a:xfrm>
              <a:custGeom>
                <a:avLst/>
                <a:gdLst/>
                <a:ahLst/>
                <a:cxnLst>
                  <a:cxn ang="0">
                    <a:pos x="0" y="15"/>
                  </a:cxn>
                  <a:cxn ang="0">
                    <a:pos x="3" y="27"/>
                  </a:cxn>
                  <a:cxn ang="0">
                    <a:pos x="50" y="11"/>
                  </a:cxn>
                  <a:cxn ang="0">
                    <a:pos x="45" y="0"/>
                  </a:cxn>
                  <a:cxn ang="0">
                    <a:pos x="0" y="15"/>
                  </a:cxn>
                </a:cxnLst>
                <a:rect l="0" t="0" r="r" b="b"/>
                <a:pathLst>
                  <a:path w="50" h="27">
                    <a:moveTo>
                      <a:pt x="0" y="15"/>
                    </a:moveTo>
                    <a:cubicBezTo>
                      <a:pt x="3" y="27"/>
                      <a:pt x="3" y="27"/>
                      <a:pt x="3" y="27"/>
                    </a:cubicBezTo>
                    <a:cubicBezTo>
                      <a:pt x="19" y="22"/>
                      <a:pt x="34" y="17"/>
                      <a:pt x="50" y="11"/>
                    </a:cubicBezTo>
                    <a:cubicBezTo>
                      <a:pt x="45" y="0"/>
                      <a:pt x="45" y="0"/>
                      <a:pt x="45" y="0"/>
                    </a:cubicBezTo>
                    <a:cubicBezTo>
                      <a:pt x="31" y="6"/>
                      <a:pt x="15" y="11"/>
                      <a:pt x="0" y="1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Freeform 55"/>
              <p:cNvSpPr>
                <a:spLocks/>
              </p:cNvSpPr>
              <p:nvPr/>
            </p:nvSpPr>
            <p:spPr bwMode="auto">
              <a:xfrm>
                <a:off x="-920258" y="3699917"/>
                <a:ext cx="83919" cy="33424"/>
              </a:xfrm>
              <a:custGeom>
                <a:avLst/>
                <a:gdLst/>
                <a:ahLst/>
                <a:cxnLst>
                  <a:cxn ang="0">
                    <a:pos x="0" y="8"/>
                  </a:cxn>
                  <a:cxn ang="0">
                    <a:pos x="1" y="20"/>
                  </a:cxn>
                  <a:cxn ang="0">
                    <a:pos x="50" y="12"/>
                  </a:cxn>
                  <a:cxn ang="0">
                    <a:pos x="47" y="0"/>
                  </a:cxn>
                  <a:cxn ang="0">
                    <a:pos x="0" y="8"/>
                  </a:cxn>
                </a:cxnLst>
                <a:rect l="0" t="0" r="r" b="b"/>
                <a:pathLst>
                  <a:path w="50" h="20">
                    <a:moveTo>
                      <a:pt x="0" y="8"/>
                    </a:moveTo>
                    <a:cubicBezTo>
                      <a:pt x="1" y="20"/>
                      <a:pt x="1" y="20"/>
                      <a:pt x="1" y="20"/>
                    </a:cubicBezTo>
                    <a:cubicBezTo>
                      <a:pt x="18" y="18"/>
                      <a:pt x="34" y="15"/>
                      <a:pt x="50" y="12"/>
                    </a:cubicBezTo>
                    <a:cubicBezTo>
                      <a:pt x="47" y="0"/>
                      <a:pt x="47" y="0"/>
                      <a:pt x="47" y="0"/>
                    </a:cubicBezTo>
                    <a:cubicBezTo>
                      <a:pt x="32" y="3"/>
                      <a:pt x="16" y="6"/>
                      <a:pt x="0"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Freeform 56"/>
              <p:cNvSpPr>
                <a:spLocks/>
              </p:cNvSpPr>
              <p:nvPr/>
            </p:nvSpPr>
            <p:spPr bwMode="auto">
              <a:xfrm>
                <a:off x="-1404569" y="3661515"/>
                <a:ext cx="83919" cy="43381"/>
              </a:xfrm>
              <a:custGeom>
                <a:avLst/>
                <a:gdLst/>
                <a:ahLst/>
                <a:cxnLst>
                  <a:cxn ang="0">
                    <a:pos x="0" y="11"/>
                  </a:cxn>
                  <a:cxn ang="0">
                    <a:pos x="47" y="26"/>
                  </a:cxn>
                  <a:cxn ang="0">
                    <a:pos x="50" y="14"/>
                  </a:cxn>
                  <a:cxn ang="0">
                    <a:pos x="4" y="0"/>
                  </a:cxn>
                  <a:cxn ang="0">
                    <a:pos x="0" y="11"/>
                  </a:cxn>
                </a:cxnLst>
                <a:rect l="0" t="0" r="r" b="b"/>
                <a:pathLst>
                  <a:path w="50" h="26">
                    <a:moveTo>
                      <a:pt x="0" y="11"/>
                    </a:moveTo>
                    <a:cubicBezTo>
                      <a:pt x="15" y="17"/>
                      <a:pt x="31" y="22"/>
                      <a:pt x="47" y="26"/>
                    </a:cubicBezTo>
                    <a:cubicBezTo>
                      <a:pt x="50" y="14"/>
                      <a:pt x="50" y="14"/>
                      <a:pt x="50" y="14"/>
                    </a:cubicBezTo>
                    <a:cubicBezTo>
                      <a:pt x="34" y="10"/>
                      <a:pt x="19" y="5"/>
                      <a:pt x="4" y="0"/>
                    </a:cubicBezTo>
                    <a:lnTo>
                      <a:pt x="0" y="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Freeform 57"/>
              <p:cNvSpPr>
                <a:spLocks/>
              </p:cNvSpPr>
              <p:nvPr/>
            </p:nvSpPr>
            <p:spPr bwMode="auto">
              <a:xfrm>
                <a:off x="-1081695" y="3719834"/>
                <a:ext cx="82497" cy="22047"/>
              </a:xfrm>
              <a:custGeom>
                <a:avLst/>
                <a:gdLst/>
                <a:ahLst/>
                <a:cxnLst>
                  <a:cxn ang="0">
                    <a:pos x="20" y="1"/>
                  </a:cxn>
                  <a:cxn ang="0">
                    <a:pos x="18" y="1"/>
                  </a:cxn>
                  <a:cxn ang="0">
                    <a:pos x="0" y="0"/>
                  </a:cxn>
                  <a:cxn ang="0">
                    <a:pos x="0" y="12"/>
                  </a:cxn>
                  <a:cxn ang="0">
                    <a:pos x="18" y="13"/>
                  </a:cxn>
                  <a:cxn ang="0">
                    <a:pos x="20" y="13"/>
                  </a:cxn>
                  <a:cxn ang="0">
                    <a:pos x="49" y="12"/>
                  </a:cxn>
                  <a:cxn ang="0">
                    <a:pos x="48" y="0"/>
                  </a:cxn>
                  <a:cxn ang="0">
                    <a:pos x="20" y="1"/>
                  </a:cxn>
                </a:cxnLst>
                <a:rect l="0" t="0" r="r" b="b"/>
                <a:pathLst>
                  <a:path w="49" h="13">
                    <a:moveTo>
                      <a:pt x="20" y="1"/>
                    </a:moveTo>
                    <a:cubicBezTo>
                      <a:pt x="18" y="1"/>
                      <a:pt x="18" y="1"/>
                      <a:pt x="18" y="1"/>
                    </a:cubicBezTo>
                    <a:cubicBezTo>
                      <a:pt x="12" y="1"/>
                      <a:pt x="6" y="1"/>
                      <a:pt x="0" y="0"/>
                    </a:cubicBezTo>
                    <a:cubicBezTo>
                      <a:pt x="0" y="12"/>
                      <a:pt x="0" y="12"/>
                      <a:pt x="0" y="12"/>
                    </a:cubicBezTo>
                    <a:cubicBezTo>
                      <a:pt x="6" y="13"/>
                      <a:pt x="12" y="13"/>
                      <a:pt x="18" y="13"/>
                    </a:cubicBezTo>
                    <a:cubicBezTo>
                      <a:pt x="20" y="13"/>
                      <a:pt x="20" y="13"/>
                      <a:pt x="20" y="13"/>
                    </a:cubicBezTo>
                    <a:cubicBezTo>
                      <a:pt x="30" y="13"/>
                      <a:pt x="39" y="12"/>
                      <a:pt x="49" y="12"/>
                    </a:cubicBezTo>
                    <a:cubicBezTo>
                      <a:pt x="48" y="0"/>
                      <a:pt x="48" y="0"/>
                      <a:pt x="48" y="0"/>
                    </a:cubicBezTo>
                    <a:cubicBezTo>
                      <a:pt x="39" y="0"/>
                      <a:pt x="29" y="1"/>
                      <a:pt x="20"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Freeform 58"/>
              <p:cNvSpPr>
                <a:spLocks/>
              </p:cNvSpPr>
              <p:nvPr/>
            </p:nvSpPr>
            <p:spPr bwMode="auto">
              <a:xfrm>
                <a:off x="-472219" y="3495104"/>
                <a:ext cx="77519" cy="65428"/>
              </a:xfrm>
              <a:custGeom>
                <a:avLst/>
                <a:gdLst/>
                <a:ahLst/>
                <a:cxnLst>
                  <a:cxn ang="0">
                    <a:pos x="0" y="29"/>
                  </a:cxn>
                  <a:cxn ang="0">
                    <a:pos x="7" y="39"/>
                  </a:cxn>
                  <a:cxn ang="0">
                    <a:pos x="46" y="10"/>
                  </a:cxn>
                  <a:cxn ang="0">
                    <a:pos x="39" y="0"/>
                  </a:cxn>
                  <a:cxn ang="0">
                    <a:pos x="0" y="29"/>
                  </a:cxn>
                </a:cxnLst>
                <a:rect l="0" t="0" r="r" b="b"/>
                <a:pathLst>
                  <a:path w="46" h="39">
                    <a:moveTo>
                      <a:pt x="0" y="29"/>
                    </a:moveTo>
                    <a:cubicBezTo>
                      <a:pt x="7" y="39"/>
                      <a:pt x="7" y="39"/>
                      <a:pt x="7" y="39"/>
                    </a:cubicBezTo>
                    <a:cubicBezTo>
                      <a:pt x="20" y="29"/>
                      <a:pt x="34" y="20"/>
                      <a:pt x="46" y="10"/>
                    </a:cubicBezTo>
                    <a:cubicBezTo>
                      <a:pt x="39" y="0"/>
                      <a:pt x="39" y="0"/>
                      <a:pt x="39" y="0"/>
                    </a:cubicBezTo>
                    <a:cubicBezTo>
                      <a:pt x="26" y="10"/>
                      <a:pt x="13" y="20"/>
                      <a:pt x="0" y="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Freeform 59"/>
              <p:cNvSpPr>
                <a:spLocks/>
              </p:cNvSpPr>
              <p:nvPr/>
            </p:nvSpPr>
            <p:spPr bwMode="auto">
              <a:xfrm>
                <a:off x="-345628" y="3384161"/>
                <a:ext cx="71829" cy="71829"/>
              </a:xfrm>
              <a:custGeom>
                <a:avLst/>
                <a:gdLst/>
                <a:ahLst/>
                <a:cxnLst>
                  <a:cxn ang="0">
                    <a:pos x="0" y="35"/>
                  </a:cxn>
                  <a:cxn ang="0">
                    <a:pos x="8" y="43"/>
                  </a:cxn>
                  <a:cxn ang="0">
                    <a:pos x="43" y="9"/>
                  </a:cxn>
                  <a:cxn ang="0">
                    <a:pos x="34" y="0"/>
                  </a:cxn>
                  <a:cxn ang="0">
                    <a:pos x="0" y="35"/>
                  </a:cxn>
                </a:cxnLst>
                <a:rect l="0" t="0" r="r" b="b"/>
                <a:pathLst>
                  <a:path w="43" h="43">
                    <a:moveTo>
                      <a:pt x="0" y="35"/>
                    </a:moveTo>
                    <a:cubicBezTo>
                      <a:pt x="8" y="43"/>
                      <a:pt x="8" y="43"/>
                      <a:pt x="8" y="43"/>
                    </a:cubicBezTo>
                    <a:cubicBezTo>
                      <a:pt x="20" y="32"/>
                      <a:pt x="32" y="21"/>
                      <a:pt x="43" y="9"/>
                    </a:cubicBezTo>
                    <a:cubicBezTo>
                      <a:pt x="34" y="0"/>
                      <a:pt x="34" y="0"/>
                      <a:pt x="34" y="0"/>
                    </a:cubicBezTo>
                    <a:cubicBezTo>
                      <a:pt x="23" y="12"/>
                      <a:pt x="12" y="24"/>
                      <a:pt x="0"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Freeform 60"/>
              <p:cNvSpPr>
                <a:spLocks/>
              </p:cNvSpPr>
              <p:nvPr/>
            </p:nvSpPr>
            <p:spPr bwMode="auto">
              <a:xfrm>
                <a:off x="-611610" y="3585423"/>
                <a:ext cx="81075" cy="55471"/>
              </a:xfrm>
              <a:custGeom>
                <a:avLst/>
                <a:gdLst/>
                <a:ahLst/>
                <a:cxnLst>
                  <a:cxn ang="0">
                    <a:pos x="0" y="22"/>
                  </a:cxn>
                  <a:cxn ang="0">
                    <a:pos x="5" y="33"/>
                  </a:cxn>
                  <a:cxn ang="0">
                    <a:pos x="48" y="11"/>
                  </a:cxn>
                  <a:cxn ang="0">
                    <a:pos x="42" y="0"/>
                  </a:cxn>
                  <a:cxn ang="0">
                    <a:pos x="0" y="22"/>
                  </a:cxn>
                </a:cxnLst>
                <a:rect l="0" t="0" r="r" b="b"/>
                <a:pathLst>
                  <a:path w="48" h="33">
                    <a:moveTo>
                      <a:pt x="0" y="22"/>
                    </a:moveTo>
                    <a:cubicBezTo>
                      <a:pt x="5" y="33"/>
                      <a:pt x="5" y="33"/>
                      <a:pt x="5" y="33"/>
                    </a:cubicBezTo>
                    <a:cubicBezTo>
                      <a:pt x="20" y="26"/>
                      <a:pt x="34" y="19"/>
                      <a:pt x="48" y="11"/>
                    </a:cubicBezTo>
                    <a:cubicBezTo>
                      <a:pt x="42" y="0"/>
                      <a:pt x="42" y="0"/>
                      <a:pt x="42" y="0"/>
                    </a:cubicBezTo>
                    <a:cubicBezTo>
                      <a:pt x="28" y="8"/>
                      <a:pt x="14" y="16"/>
                      <a:pt x="0" y="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Freeform 61"/>
              <p:cNvSpPr>
                <a:spLocks/>
              </p:cNvSpPr>
              <p:nvPr/>
            </p:nvSpPr>
            <p:spPr bwMode="auto">
              <a:xfrm>
                <a:off x="-1900278" y="2036514"/>
                <a:ext cx="40536" cy="44092"/>
              </a:xfrm>
              <a:custGeom>
                <a:avLst/>
                <a:gdLst/>
                <a:ahLst/>
                <a:cxnLst>
                  <a:cxn ang="0">
                    <a:pos x="0" y="19"/>
                  </a:cxn>
                  <a:cxn ang="0">
                    <a:pos x="10" y="26"/>
                  </a:cxn>
                  <a:cxn ang="0">
                    <a:pos x="24" y="8"/>
                  </a:cxn>
                  <a:cxn ang="0">
                    <a:pos x="15" y="0"/>
                  </a:cxn>
                  <a:cxn ang="0">
                    <a:pos x="0" y="19"/>
                  </a:cxn>
                </a:cxnLst>
                <a:rect l="0" t="0" r="r" b="b"/>
                <a:pathLst>
                  <a:path w="24" h="26">
                    <a:moveTo>
                      <a:pt x="0" y="19"/>
                    </a:moveTo>
                    <a:cubicBezTo>
                      <a:pt x="10" y="26"/>
                      <a:pt x="10" y="26"/>
                      <a:pt x="10" y="26"/>
                    </a:cubicBezTo>
                    <a:cubicBezTo>
                      <a:pt x="15" y="20"/>
                      <a:pt x="19" y="14"/>
                      <a:pt x="24" y="8"/>
                    </a:cubicBezTo>
                    <a:cubicBezTo>
                      <a:pt x="15" y="0"/>
                      <a:pt x="15" y="0"/>
                      <a:pt x="15" y="0"/>
                    </a:cubicBezTo>
                    <a:cubicBezTo>
                      <a:pt x="10" y="6"/>
                      <a:pt x="5" y="13"/>
                      <a:pt x="0"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43" name="组合 42"/>
            <p:cNvGrpSpPr/>
            <p:nvPr/>
          </p:nvGrpSpPr>
          <p:grpSpPr bwMode="auto">
            <a:xfrm flipH="1">
              <a:off x="5561820" y="1944057"/>
              <a:ext cx="1356876" cy="1520422"/>
              <a:chOff x="-1900278" y="1638945"/>
              <a:chExt cx="1900275" cy="2102936"/>
            </a:xfrm>
            <a:solidFill>
              <a:srgbClr val="00B0F0"/>
            </a:solidFill>
          </p:grpSpPr>
          <p:sp>
            <p:nvSpPr>
              <p:cNvPr id="44" name="Freeform 31"/>
              <p:cNvSpPr>
                <a:spLocks/>
              </p:cNvSpPr>
              <p:nvPr/>
            </p:nvSpPr>
            <p:spPr bwMode="auto">
              <a:xfrm>
                <a:off x="-1787182" y="1804646"/>
                <a:ext cx="1610809" cy="1752321"/>
              </a:xfrm>
              <a:custGeom>
                <a:avLst/>
                <a:gdLst/>
                <a:ahLst/>
                <a:cxnLst>
                  <a:cxn ang="0">
                    <a:pos x="438" y="1043"/>
                  </a:cxn>
                  <a:cxn ang="0">
                    <a:pos x="959" y="521"/>
                  </a:cxn>
                  <a:cxn ang="0">
                    <a:pos x="438" y="0"/>
                  </a:cxn>
                  <a:cxn ang="0">
                    <a:pos x="0" y="237"/>
                  </a:cxn>
                  <a:cxn ang="0">
                    <a:pos x="40" y="264"/>
                  </a:cxn>
                  <a:cxn ang="0">
                    <a:pos x="438" y="48"/>
                  </a:cxn>
                  <a:cxn ang="0">
                    <a:pos x="911" y="521"/>
                  </a:cxn>
                  <a:cxn ang="0">
                    <a:pos x="438" y="995"/>
                  </a:cxn>
                  <a:cxn ang="0">
                    <a:pos x="152" y="899"/>
                  </a:cxn>
                  <a:cxn ang="0">
                    <a:pos x="234" y="884"/>
                  </a:cxn>
                  <a:cxn ang="0">
                    <a:pos x="5" y="766"/>
                  </a:cxn>
                  <a:cxn ang="0">
                    <a:pos x="85" y="1011"/>
                  </a:cxn>
                  <a:cxn ang="0">
                    <a:pos x="114" y="930"/>
                  </a:cxn>
                  <a:cxn ang="0">
                    <a:pos x="438" y="1043"/>
                  </a:cxn>
                </a:cxnLst>
                <a:rect l="0" t="0" r="r" b="b"/>
                <a:pathLst>
                  <a:path w="959" h="1043">
                    <a:moveTo>
                      <a:pt x="438" y="1043"/>
                    </a:moveTo>
                    <a:cubicBezTo>
                      <a:pt x="725" y="1043"/>
                      <a:pt x="959" y="809"/>
                      <a:pt x="959" y="521"/>
                    </a:cubicBezTo>
                    <a:cubicBezTo>
                      <a:pt x="959" y="234"/>
                      <a:pt x="725" y="0"/>
                      <a:pt x="438" y="0"/>
                    </a:cubicBezTo>
                    <a:cubicBezTo>
                      <a:pt x="261" y="0"/>
                      <a:pt x="97" y="89"/>
                      <a:pt x="0" y="237"/>
                    </a:cubicBezTo>
                    <a:cubicBezTo>
                      <a:pt x="40" y="264"/>
                      <a:pt x="40" y="264"/>
                      <a:pt x="40" y="264"/>
                    </a:cubicBezTo>
                    <a:cubicBezTo>
                      <a:pt x="128" y="128"/>
                      <a:pt x="277" y="48"/>
                      <a:pt x="438" y="48"/>
                    </a:cubicBezTo>
                    <a:cubicBezTo>
                      <a:pt x="699" y="48"/>
                      <a:pt x="911" y="260"/>
                      <a:pt x="911" y="521"/>
                    </a:cubicBezTo>
                    <a:cubicBezTo>
                      <a:pt x="911" y="782"/>
                      <a:pt x="699" y="995"/>
                      <a:pt x="438" y="995"/>
                    </a:cubicBezTo>
                    <a:cubicBezTo>
                      <a:pt x="334" y="995"/>
                      <a:pt x="234" y="961"/>
                      <a:pt x="152" y="899"/>
                    </a:cubicBezTo>
                    <a:cubicBezTo>
                      <a:pt x="234" y="884"/>
                      <a:pt x="234" y="884"/>
                      <a:pt x="234" y="884"/>
                    </a:cubicBezTo>
                    <a:cubicBezTo>
                      <a:pt x="5" y="766"/>
                      <a:pt x="5" y="766"/>
                      <a:pt x="5" y="766"/>
                    </a:cubicBezTo>
                    <a:cubicBezTo>
                      <a:pt x="85" y="1011"/>
                      <a:pt x="85" y="1011"/>
                      <a:pt x="85" y="1011"/>
                    </a:cubicBezTo>
                    <a:cubicBezTo>
                      <a:pt x="114" y="930"/>
                      <a:pt x="114" y="930"/>
                      <a:pt x="114" y="930"/>
                    </a:cubicBezTo>
                    <a:cubicBezTo>
                      <a:pt x="206" y="1003"/>
                      <a:pt x="320" y="1043"/>
                      <a:pt x="438" y="10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Freeform 32"/>
              <p:cNvSpPr>
                <a:spLocks/>
              </p:cNvSpPr>
              <p:nvPr/>
            </p:nvSpPr>
            <p:spPr bwMode="auto">
              <a:xfrm>
                <a:off x="-1518359" y="3613862"/>
                <a:ext cx="44803" cy="35557"/>
              </a:xfrm>
              <a:custGeom>
                <a:avLst/>
                <a:gdLst/>
                <a:ahLst/>
                <a:cxnLst>
                  <a:cxn ang="0">
                    <a:pos x="0" y="11"/>
                  </a:cxn>
                  <a:cxn ang="0">
                    <a:pos x="22" y="21"/>
                  </a:cxn>
                  <a:cxn ang="0">
                    <a:pos x="27" y="10"/>
                  </a:cxn>
                  <a:cxn ang="0">
                    <a:pos x="6" y="0"/>
                  </a:cxn>
                  <a:cxn ang="0">
                    <a:pos x="0" y="11"/>
                  </a:cxn>
                </a:cxnLst>
                <a:rect l="0" t="0" r="r" b="b"/>
                <a:pathLst>
                  <a:path w="27" h="21">
                    <a:moveTo>
                      <a:pt x="0" y="11"/>
                    </a:moveTo>
                    <a:cubicBezTo>
                      <a:pt x="8" y="14"/>
                      <a:pt x="15" y="18"/>
                      <a:pt x="22" y="21"/>
                    </a:cubicBezTo>
                    <a:cubicBezTo>
                      <a:pt x="27" y="10"/>
                      <a:pt x="27" y="10"/>
                      <a:pt x="27" y="10"/>
                    </a:cubicBezTo>
                    <a:cubicBezTo>
                      <a:pt x="20" y="7"/>
                      <a:pt x="13" y="3"/>
                      <a:pt x="6" y="0"/>
                    </a:cubicBezTo>
                    <a:lnTo>
                      <a:pt x="0" y="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Freeform 33"/>
              <p:cNvSpPr>
                <a:spLocks/>
              </p:cNvSpPr>
              <p:nvPr/>
            </p:nvSpPr>
            <p:spPr bwMode="auto">
              <a:xfrm>
                <a:off x="-1254515" y="1645344"/>
                <a:ext cx="83919" cy="33424"/>
              </a:xfrm>
              <a:custGeom>
                <a:avLst/>
                <a:gdLst/>
                <a:ahLst/>
                <a:cxnLst>
                  <a:cxn ang="0">
                    <a:pos x="50" y="12"/>
                  </a:cxn>
                  <a:cxn ang="0">
                    <a:pos x="49" y="0"/>
                  </a:cxn>
                  <a:cxn ang="0">
                    <a:pos x="0" y="8"/>
                  </a:cxn>
                  <a:cxn ang="0">
                    <a:pos x="3" y="20"/>
                  </a:cxn>
                  <a:cxn ang="0">
                    <a:pos x="50" y="12"/>
                  </a:cxn>
                </a:cxnLst>
                <a:rect l="0" t="0" r="r" b="b"/>
                <a:pathLst>
                  <a:path w="50" h="20">
                    <a:moveTo>
                      <a:pt x="50" y="12"/>
                    </a:moveTo>
                    <a:cubicBezTo>
                      <a:pt x="49" y="0"/>
                      <a:pt x="49" y="0"/>
                      <a:pt x="49" y="0"/>
                    </a:cubicBezTo>
                    <a:cubicBezTo>
                      <a:pt x="33" y="2"/>
                      <a:pt x="16" y="5"/>
                      <a:pt x="0" y="8"/>
                    </a:cubicBezTo>
                    <a:cubicBezTo>
                      <a:pt x="3" y="20"/>
                      <a:pt x="3" y="20"/>
                      <a:pt x="3" y="20"/>
                    </a:cubicBezTo>
                    <a:cubicBezTo>
                      <a:pt x="18" y="17"/>
                      <a:pt x="34" y="14"/>
                      <a:pt x="50" y="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 name="Freeform 34"/>
              <p:cNvSpPr>
                <a:spLocks/>
              </p:cNvSpPr>
              <p:nvPr/>
            </p:nvSpPr>
            <p:spPr bwMode="auto">
              <a:xfrm>
                <a:off x="-1821319" y="1915587"/>
                <a:ext cx="72540" cy="72540"/>
              </a:xfrm>
              <a:custGeom>
                <a:avLst/>
                <a:gdLst/>
                <a:ahLst/>
                <a:cxnLst>
                  <a:cxn ang="0">
                    <a:pos x="43" y="9"/>
                  </a:cxn>
                  <a:cxn ang="0">
                    <a:pos x="35" y="0"/>
                  </a:cxn>
                  <a:cxn ang="0">
                    <a:pos x="0" y="34"/>
                  </a:cxn>
                  <a:cxn ang="0">
                    <a:pos x="9" y="43"/>
                  </a:cxn>
                  <a:cxn ang="0">
                    <a:pos x="43" y="9"/>
                  </a:cxn>
                </a:cxnLst>
                <a:rect l="0" t="0" r="r" b="b"/>
                <a:pathLst>
                  <a:path w="43" h="43">
                    <a:moveTo>
                      <a:pt x="43" y="9"/>
                    </a:moveTo>
                    <a:cubicBezTo>
                      <a:pt x="35" y="0"/>
                      <a:pt x="35" y="0"/>
                      <a:pt x="35" y="0"/>
                    </a:cubicBezTo>
                    <a:cubicBezTo>
                      <a:pt x="23" y="11"/>
                      <a:pt x="12" y="22"/>
                      <a:pt x="0" y="34"/>
                    </a:cubicBezTo>
                    <a:cubicBezTo>
                      <a:pt x="9" y="43"/>
                      <a:pt x="9" y="43"/>
                      <a:pt x="9" y="43"/>
                    </a:cubicBezTo>
                    <a:cubicBezTo>
                      <a:pt x="20" y="31"/>
                      <a:pt x="32" y="20"/>
                      <a:pt x="4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 name="Freeform 35"/>
              <p:cNvSpPr>
                <a:spLocks/>
              </p:cNvSpPr>
              <p:nvPr/>
            </p:nvSpPr>
            <p:spPr bwMode="auto">
              <a:xfrm>
                <a:off x="-1412393" y="1677347"/>
                <a:ext cx="83919" cy="43381"/>
              </a:xfrm>
              <a:custGeom>
                <a:avLst/>
                <a:gdLst/>
                <a:ahLst/>
                <a:cxnLst>
                  <a:cxn ang="0">
                    <a:pos x="50" y="12"/>
                  </a:cxn>
                  <a:cxn ang="0">
                    <a:pos x="47" y="0"/>
                  </a:cxn>
                  <a:cxn ang="0">
                    <a:pos x="0" y="15"/>
                  </a:cxn>
                  <a:cxn ang="0">
                    <a:pos x="4" y="26"/>
                  </a:cxn>
                  <a:cxn ang="0">
                    <a:pos x="50" y="12"/>
                  </a:cxn>
                </a:cxnLst>
                <a:rect l="0" t="0" r="r" b="b"/>
                <a:pathLst>
                  <a:path w="50" h="26">
                    <a:moveTo>
                      <a:pt x="50" y="12"/>
                    </a:moveTo>
                    <a:cubicBezTo>
                      <a:pt x="47" y="0"/>
                      <a:pt x="47" y="0"/>
                      <a:pt x="47" y="0"/>
                    </a:cubicBezTo>
                    <a:cubicBezTo>
                      <a:pt x="31" y="5"/>
                      <a:pt x="15" y="10"/>
                      <a:pt x="0" y="15"/>
                    </a:cubicBezTo>
                    <a:cubicBezTo>
                      <a:pt x="4" y="26"/>
                      <a:pt x="4" y="26"/>
                      <a:pt x="4" y="26"/>
                    </a:cubicBezTo>
                    <a:cubicBezTo>
                      <a:pt x="19" y="21"/>
                      <a:pt x="35" y="16"/>
                      <a:pt x="50" y="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 name="Freeform 36"/>
              <p:cNvSpPr>
                <a:spLocks/>
              </p:cNvSpPr>
              <p:nvPr/>
            </p:nvSpPr>
            <p:spPr bwMode="auto">
              <a:xfrm>
                <a:off x="-1090233" y="1638945"/>
                <a:ext cx="82497" cy="21333"/>
              </a:xfrm>
              <a:custGeom>
                <a:avLst/>
                <a:gdLst/>
                <a:ahLst/>
                <a:cxnLst>
                  <a:cxn ang="0">
                    <a:pos x="22" y="12"/>
                  </a:cxn>
                  <a:cxn ang="0">
                    <a:pos x="23" y="12"/>
                  </a:cxn>
                  <a:cxn ang="0">
                    <a:pos x="48" y="13"/>
                  </a:cxn>
                  <a:cxn ang="0">
                    <a:pos x="49" y="1"/>
                  </a:cxn>
                  <a:cxn ang="0">
                    <a:pos x="23" y="0"/>
                  </a:cxn>
                  <a:cxn ang="0">
                    <a:pos x="22" y="0"/>
                  </a:cxn>
                  <a:cxn ang="0">
                    <a:pos x="0" y="1"/>
                  </a:cxn>
                  <a:cxn ang="0">
                    <a:pos x="0" y="13"/>
                  </a:cxn>
                  <a:cxn ang="0">
                    <a:pos x="22" y="12"/>
                  </a:cxn>
                </a:cxnLst>
                <a:rect l="0" t="0" r="r" b="b"/>
                <a:pathLst>
                  <a:path w="49" h="13">
                    <a:moveTo>
                      <a:pt x="22" y="12"/>
                    </a:moveTo>
                    <a:cubicBezTo>
                      <a:pt x="23" y="12"/>
                      <a:pt x="23" y="12"/>
                      <a:pt x="23" y="12"/>
                    </a:cubicBezTo>
                    <a:cubicBezTo>
                      <a:pt x="32" y="12"/>
                      <a:pt x="40" y="12"/>
                      <a:pt x="48" y="13"/>
                    </a:cubicBezTo>
                    <a:cubicBezTo>
                      <a:pt x="49" y="1"/>
                      <a:pt x="49" y="1"/>
                      <a:pt x="49" y="1"/>
                    </a:cubicBezTo>
                    <a:cubicBezTo>
                      <a:pt x="40" y="0"/>
                      <a:pt x="32" y="0"/>
                      <a:pt x="23" y="0"/>
                    </a:cubicBezTo>
                    <a:cubicBezTo>
                      <a:pt x="22" y="0"/>
                      <a:pt x="22" y="0"/>
                      <a:pt x="22" y="0"/>
                    </a:cubicBezTo>
                    <a:cubicBezTo>
                      <a:pt x="14" y="0"/>
                      <a:pt x="7" y="0"/>
                      <a:pt x="0" y="1"/>
                    </a:cubicBezTo>
                    <a:cubicBezTo>
                      <a:pt x="0" y="13"/>
                      <a:pt x="0" y="13"/>
                      <a:pt x="0" y="13"/>
                    </a:cubicBezTo>
                    <a:cubicBezTo>
                      <a:pt x="7" y="12"/>
                      <a:pt x="14" y="12"/>
                      <a:pt x="22" y="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 name="Freeform 37"/>
              <p:cNvSpPr>
                <a:spLocks/>
              </p:cNvSpPr>
              <p:nvPr/>
            </p:nvSpPr>
            <p:spPr bwMode="auto">
              <a:xfrm>
                <a:off x="-1698285" y="1813182"/>
                <a:ext cx="77519" cy="65428"/>
              </a:xfrm>
              <a:custGeom>
                <a:avLst/>
                <a:gdLst/>
                <a:ahLst/>
                <a:cxnLst>
                  <a:cxn ang="0">
                    <a:pos x="46" y="10"/>
                  </a:cxn>
                  <a:cxn ang="0">
                    <a:pos x="39" y="0"/>
                  </a:cxn>
                  <a:cxn ang="0">
                    <a:pos x="0" y="29"/>
                  </a:cxn>
                  <a:cxn ang="0">
                    <a:pos x="7" y="39"/>
                  </a:cxn>
                  <a:cxn ang="0">
                    <a:pos x="46" y="10"/>
                  </a:cxn>
                </a:cxnLst>
                <a:rect l="0" t="0" r="r" b="b"/>
                <a:pathLst>
                  <a:path w="46" h="39">
                    <a:moveTo>
                      <a:pt x="46" y="10"/>
                    </a:moveTo>
                    <a:cubicBezTo>
                      <a:pt x="39" y="0"/>
                      <a:pt x="39" y="0"/>
                      <a:pt x="39" y="0"/>
                    </a:cubicBezTo>
                    <a:cubicBezTo>
                      <a:pt x="26" y="9"/>
                      <a:pt x="12" y="19"/>
                      <a:pt x="0" y="29"/>
                    </a:cubicBezTo>
                    <a:cubicBezTo>
                      <a:pt x="7" y="39"/>
                      <a:pt x="7" y="39"/>
                      <a:pt x="7" y="39"/>
                    </a:cubicBezTo>
                    <a:cubicBezTo>
                      <a:pt x="20" y="29"/>
                      <a:pt x="33" y="19"/>
                      <a:pt x="46" y="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Freeform 38"/>
              <p:cNvSpPr>
                <a:spLocks/>
              </p:cNvSpPr>
              <p:nvPr/>
            </p:nvSpPr>
            <p:spPr bwMode="auto">
              <a:xfrm>
                <a:off x="-1562451" y="1734243"/>
                <a:ext cx="82497" cy="54049"/>
              </a:xfrm>
              <a:custGeom>
                <a:avLst/>
                <a:gdLst/>
                <a:ahLst/>
                <a:cxnLst>
                  <a:cxn ang="0">
                    <a:pos x="49" y="11"/>
                  </a:cxn>
                  <a:cxn ang="0">
                    <a:pos x="44" y="0"/>
                  </a:cxn>
                  <a:cxn ang="0">
                    <a:pos x="0" y="22"/>
                  </a:cxn>
                  <a:cxn ang="0">
                    <a:pos x="6" y="32"/>
                  </a:cxn>
                  <a:cxn ang="0">
                    <a:pos x="49" y="11"/>
                  </a:cxn>
                </a:cxnLst>
                <a:rect l="0" t="0" r="r" b="b"/>
                <a:pathLst>
                  <a:path w="49" h="32">
                    <a:moveTo>
                      <a:pt x="49" y="11"/>
                    </a:moveTo>
                    <a:cubicBezTo>
                      <a:pt x="44" y="0"/>
                      <a:pt x="44" y="0"/>
                      <a:pt x="44" y="0"/>
                    </a:cubicBezTo>
                    <a:cubicBezTo>
                      <a:pt x="29" y="7"/>
                      <a:pt x="14" y="14"/>
                      <a:pt x="0" y="22"/>
                    </a:cubicBezTo>
                    <a:cubicBezTo>
                      <a:pt x="6" y="32"/>
                      <a:pt x="6" y="32"/>
                      <a:pt x="6" y="32"/>
                    </a:cubicBezTo>
                    <a:cubicBezTo>
                      <a:pt x="20" y="25"/>
                      <a:pt x="34" y="17"/>
                      <a:pt x="49" y="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Freeform 39"/>
              <p:cNvSpPr>
                <a:spLocks/>
              </p:cNvSpPr>
              <p:nvPr/>
            </p:nvSpPr>
            <p:spPr bwMode="auto">
              <a:xfrm>
                <a:off x="-241801" y="2038621"/>
                <a:ext cx="64006" cy="76807"/>
              </a:xfrm>
              <a:custGeom>
                <a:avLst/>
                <a:gdLst/>
                <a:ahLst/>
                <a:cxnLst>
                  <a:cxn ang="0">
                    <a:pos x="38" y="39"/>
                  </a:cxn>
                  <a:cxn ang="0">
                    <a:pos x="9" y="0"/>
                  </a:cxn>
                  <a:cxn ang="0">
                    <a:pos x="0" y="7"/>
                  </a:cxn>
                  <a:cxn ang="0">
                    <a:pos x="28" y="46"/>
                  </a:cxn>
                  <a:cxn ang="0">
                    <a:pos x="38" y="39"/>
                  </a:cxn>
                </a:cxnLst>
                <a:rect l="0" t="0" r="r" b="b"/>
                <a:pathLst>
                  <a:path w="38" h="46">
                    <a:moveTo>
                      <a:pt x="38" y="39"/>
                    </a:moveTo>
                    <a:cubicBezTo>
                      <a:pt x="29" y="26"/>
                      <a:pt x="19" y="12"/>
                      <a:pt x="9" y="0"/>
                    </a:cubicBezTo>
                    <a:cubicBezTo>
                      <a:pt x="0" y="7"/>
                      <a:pt x="0" y="7"/>
                      <a:pt x="0" y="7"/>
                    </a:cubicBezTo>
                    <a:cubicBezTo>
                      <a:pt x="10" y="20"/>
                      <a:pt x="19" y="33"/>
                      <a:pt x="28" y="46"/>
                    </a:cubicBezTo>
                    <a:lnTo>
                      <a:pt x="38" y="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Freeform 40"/>
              <p:cNvSpPr>
                <a:spLocks/>
              </p:cNvSpPr>
              <p:nvPr/>
            </p:nvSpPr>
            <p:spPr bwMode="auto">
              <a:xfrm>
                <a:off x="-352744" y="1917725"/>
                <a:ext cx="72540" cy="71829"/>
              </a:xfrm>
              <a:custGeom>
                <a:avLst/>
                <a:gdLst/>
                <a:ahLst/>
                <a:cxnLst>
                  <a:cxn ang="0">
                    <a:pos x="34" y="43"/>
                  </a:cxn>
                  <a:cxn ang="0">
                    <a:pos x="43" y="34"/>
                  </a:cxn>
                  <a:cxn ang="0">
                    <a:pos x="8" y="0"/>
                  </a:cxn>
                  <a:cxn ang="0">
                    <a:pos x="0" y="9"/>
                  </a:cxn>
                  <a:cxn ang="0">
                    <a:pos x="34" y="43"/>
                  </a:cxn>
                </a:cxnLst>
                <a:rect l="0" t="0" r="r" b="b"/>
                <a:pathLst>
                  <a:path w="43" h="43">
                    <a:moveTo>
                      <a:pt x="34" y="43"/>
                    </a:moveTo>
                    <a:cubicBezTo>
                      <a:pt x="43" y="34"/>
                      <a:pt x="43" y="34"/>
                      <a:pt x="43" y="34"/>
                    </a:cubicBezTo>
                    <a:cubicBezTo>
                      <a:pt x="32" y="23"/>
                      <a:pt x="20" y="11"/>
                      <a:pt x="8" y="0"/>
                    </a:cubicBezTo>
                    <a:cubicBezTo>
                      <a:pt x="0" y="9"/>
                      <a:pt x="0" y="9"/>
                      <a:pt x="0" y="9"/>
                    </a:cubicBezTo>
                    <a:cubicBezTo>
                      <a:pt x="12" y="20"/>
                      <a:pt x="23" y="31"/>
                      <a:pt x="34" y="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 name="Freeform 41"/>
              <p:cNvSpPr>
                <a:spLocks/>
              </p:cNvSpPr>
              <p:nvPr/>
            </p:nvSpPr>
            <p:spPr bwMode="auto">
              <a:xfrm>
                <a:off x="-39827" y="2481679"/>
                <a:ext cx="31293" cy="83919"/>
              </a:xfrm>
              <a:custGeom>
                <a:avLst/>
                <a:gdLst/>
                <a:ahLst/>
                <a:cxnLst>
                  <a:cxn ang="0">
                    <a:pos x="8" y="50"/>
                  </a:cxn>
                  <a:cxn ang="0">
                    <a:pos x="19" y="48"/>
                  </a:cxn>
                  <a:cxn ang="0">
                    <a:pos x="12" y="0"/>
                  </a:cxn>
                  <a:cxn ang="0">
                    <a:pos x="0" y="2"/>
                  </a:cxn>
                  <a:cxn ang="0">
                    <a:pos x="8" y="50"/>
                  </a:cxn>
                </a:cxnLst>
                <a:rect l="0" t="0" r="r" b="b"/>
                <a:pathLst>
                  <a:path w="19" h="50">
                    <a:moveTo>
                      <a:pt x="8" y="50"/>
                    </a:moveTo>
                    <a:cubicBezTo>
                      <a:pt x="19" y="48"/>
                      <a:pt x="19" y="48"/>
                      <a:pt x="19" y="48"/>
                    </a:cubicBezTo>
                    <a:cubicBezTo>
                      <a:pt x="18" y="32"/>
                      <a:pt x="15" y="16"/>
                      <a:pt x="12" y="0"/>
                    </a:cubicBezTo>
                    <a:cubicBezTo>
                      <a:pt x="0" y="2"/>
                      <a:pt x="0" y="2"/>
                      <a:pt x="0" y="2"/>
                    </a:cubicBezTo>
                    <a:cubicBezTo>
                      <a:pt x="3" y="18"/>
                      <a:pt x="6" y="34"/>
                      <a:pt x="8" y="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 name="Freeform 42"/>
              <p:cNvSpPr>
                <a:spLocks/>
              </p:cNvSpPr>
              <p:nvPr/>
            </p:nvSpPr>
            <p:spPr bwMode="auto">
              <a:xfrm>
                <a:off x="-928794" y="1646768"/>
                <a:ext cx="83919" cy="32001"/>
              </a:xfrm>
              <a:custGeom>
                <a:avLst/>
                <a:gdLst/>
                <a:ahLst/>
                <a:cxnLst>
                  <a:cxn ang="0">
                    <a:pos x="50" y="7"/>
                  </a:cxn>
                  <a:cxn ang="0">
                    <a:pos x="2" y="0"/>
                  </a:cxn>
                  <a:cxn ang="0">
                    <a:pos x="0" y="11"/>
                  </a:cxn>
                  <a:cxn ang="0">
                    <a:pos x="48" y="19"/>
                  </a:cxn>
                  <a:cxn ang="0">
                    <a:pos x="50" y="7"/>
                  </a:cxn>
                </a:cxnLst>
                <a:rect l="0" t="0" r="r" b="b"/>
                <a:pathLst>
                  <a:path w="50" h="19">
                    <a:moveTo>
                      <a:pt x="50" y="7"/>
                    </a:moveTo>
                    <a:cubicBezTo>
                      <a:pt x="34" y="4"/>
                      <a:pt x="18" y="1"/>
                      <a:pt x="2" y="0"/>
                    </a:cubicBezTo>
                    <a:cubicBezTo>
                      <a:pt x="0" y="11"/>
                      <a:pt x="0" y="11"/>
                      <a:pt x="0" y="11"/>
                    </a:cubicBezTo>
                    <a:cubicBezTo>
                      <a:pt x="16" y="13"/>
                      <a:pt x="32" y="16"/>
                      <a:pt x="48" y="19"/>
                    </a:cubicBezTo>
                    <a:lnTo>
                      <a:pt x="50" y="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 name="Freeform 43"/>
              <p:cNvSpPr>
                <a:spLocks/>
              </p:cNvSpPr>
              <p:nvPr/>
            </p:nvSpPr>
            <p:spPr bwMode="auto">
              <a:xfrm>
                <a:off x="-478621" y="1815317"/>
                <a:ext cx="77519" cy="65428"/>
              </a:xfrm>
              <a:custGeom>
                <a:avLst/>
                <a:gdLst/>
                <a:ahLst/>
                <a:cxnLst>
                  <a:cxn ang="0">
                    <a:pos x="46" y="29"/>
                  </a:cxn>
                  <a:cxn ang="0">
                    <a:pos x="7" y="0"/>
                  </a:cxn>
                  <a:cxn ang="0">
                    <a:pos x="0" y="10"/>
                  </a:cxn>
                  <a:cxn ang="0">
                    <a:pos x="39" y="39"/>
                  </a:cxn>
                  <a:cxn ang="0">
                    <a:pos x="46" y="29"/>
                  </a:cxn>
                </a:cxnLst>
                <a:rect l="0" t="0" r="r" b="b"/>
                <a:pathLst>
                  <a:path w="46" h="39">
                    <a:moveTo>
                      <a:pt x="46" y="29"/>
                    </a:moveTo>
                    <a:cubicBezTo>
                      <a:pt x="33" y="19"/>
                      <a:pt x="20" y="9"/>
                      <a:pt x="7" y="0"/>
                    </a:cubicBezTo>
                    <a:cubicBezTo>
                      <a:pt x="0" y="10"/>
                      <a:pt x="0" y="10"/>
                      <a:pt x="0" y="10"/>
                    </a:cubicBezTo>
                    <a:cubicBezTo>
                      <a:pt x="13" y="19"/>
                      <a:pt x="26" y="29"/>
                      <a:pt x="39" y="39"/>
                    </a:cubicBezTo>
                    <a:lnTo>
                      <a:pt x="46" y="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 name="Freeform 44"/>
              <p:cNvSpPr>
                <a:spLocks/>
              </p:cNvSpPr>
              <p:nvPr/>
            </p:nvSpPr>
            <p:spPr bwMode="auto">
              <a:xfrm>
                <a:off x="-770915" y="1678772"/>
                <a:ext cx="83919" cy="44092"/>
              </a:xfrm>
              <a:custGeom>
                <a:avLst/>
                <a:gdLst/>
                <a:ahLst/>
                <a:cxnLst>
                  <a:cxn ang="0">
                    <a:pos x="50" y="15"/>
                  </a:cxn>
                  <a:cxn ang="0">
                    <a:pos x="4" y="0"/>
                  </a:cxn>
                  <a:cxn ang="0">
                    <a:pos x="0" y="11"/>
                  </a:cxn>
                  <a:cxn ang="0">
                    <a:pos x="46" y="26"/>
                  </a:cxn>
                  <a:cxn ang="0">
                    <a:pos x="50" y="15"/>
                  </a:cxn>
                </a:cxnLst>
                <a:rect l="0" t="0" r="r" b="b"/>
                <a:pathLst>
                  <a:path w="50" h="26">
                    <a:moveTo>
                      <a:pt x="50" y="15"/>
                    </a:moveTo>
                    <a:cubicBezTo>
                      <a:pt x="35" y="9"/>
                      <a:pt x="19" y="4"/>
                      <a:pt x="4" y="0"/>
                    </a:cubicBezTo>
                    <a:cubicBezTo>
                      <a:pt x="0" y="11"/>
                      <a:pt x="0" y="11"/>
                      <a:pt x="0" y="11"/>
                    </a:cubicBezTo>
                    <a:cubicBezTo>
                      <a:pt x="16" y="15"/>
                      <a:pt x="31" y="20"/>
                      <a:pt x="46" y="26"/>
                    </a:cubicBezTo>
                    <a:lnTo>
                      <a:pt x="50" y="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8" name="Freeform 45"/>
              <p:cNvSpPr>
                <a:spLocks/>
              </p:cNvSpPr>
              <p:nvPr/>
            </p:nvSpPr>
            <p:spPr bwMode="auto">
              <a:xfrm>
                <a:off x="-619433" y="1734245"/>
                <a:ext cx="81786" cy="55471"/>
              </a:xfrm>
              <a:custGeom>
                <a:avLst/>
                <a:gdLst/>
                <a:ahLst/>
                <a:cxnLst>
                  <a:cxn ang="0">
                    <a:pos x="49" y="23"/>
                  </a:cxn>
                  <a:cxn ang="0">
                    <a:pos x="5" y="0"/>
                  </a:cxn>
                  <a:cxn ang="0">
                    <a:pos x="0" y="11"/>
                  </a:cxn>
                  <a:cxn ang="0">
                    <a:pos x="43" y="33"/>
                  </a:cxn>
                  <a:cxn ang="0">
                    <a:pos x="49" y="23"/>
                  </a:cxn>
                </a:cxnLst>
                <a:rect l="0" t="0" r="r" b="b"/>
                <a:pathLst>
                  <a:path w="49" h="33">
                    <a:moveTo>
                      <a:pt x="49" y="23"/>
                    </a:moveTo>
                    <a:cubicBezTo>
                      <a:pt x="35" y="15"/>
                      <a:pt x="20" y="7"/>
                      <a:pt x="5" y="0"/>
                    </a:cubicBezTo>
                    <a:cubicBezTo>
                      <a:pt x="0" y="11"/>
                      <a:pt x="0" y="11"/>
                      <a:pt x="0" y="11"/>
                    </a:cubicBezTo>
                    <a:cubicBezTo>
                      <a:pt x="15" y="18"/>
                      <a:pt x="29" y="25"/>
                      <a:pt x="43" y="33"/>
                    </a:cubicBezTo>
                    <a:lnTo>
                      <a:pt x="49" y="2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 name="Freeform 46"/>
              <p:cNvSpPr>
                <a:spLocks/>
              </p:cNvSpPr>
              <p:nvPr/>
            </p:nvSpPr>
            <p:spPr bwMode="auto">
              <a:xfrm>
                <a:off x="-1246688" y="3703473"/>
                <a:ext cx="83919" cy="32001"/>
              </a:xfrm>
              <a:custGeom>
                <a:avLst/>
                <a:gdLst/>
                <a:ahLst/>
                <a:cxnLst>
                  <a:cxn ang="0">
                    <a:pos x="0" y="12"/>
                  </a:cxn>
                  <a:cxn ang="0">
                    <a:pos x="49" y="19"/>
                  </a:cxn>
                  <a:cxn ang="0">
                    <a:pos x="50" y="7"/>
                  </a:cxn>
                  <a:cxn ang="0">
                    <a:pos x="3" y="0"/>
                  </a:cxn>
                  <a:cxn ang="0">
                    <a:pos x="0" y="12"/>
                  </a:cxn>
                </a:cxnLst>
                <a:rect l="0" t="0" r="r" b="b"/>
                <a:pathLst>
                  <a:path w="50" h="19">
                    <a:moveTo>
                      <a:pt x="0" y="12"/>
                    </a:moveTo>
                    <a:cubicBezTo>
                      <a:pt x="16" y="15"/>
                      <a:pt x="33" y="17"/>
                      <a:pt x="49" y="19"/>
                    </a:cubicBezTo>
                    <a:cubicBezTo>
                      <a:pt x="50" y="7"/>
                      <a:pt x="50" y="7"/>
                      <a:pt x="50" y="7"/>
                    </a:cubicBezTo>
                    <a:cubicBezTo>
                      <a:pt x="34" y="5"/>
                      <a:pt x="18" y="3"/>
                      <a:pt x="3" y="0"/>
                    </a:cubicBezTo>
                    <a:lnTo>
                      <a:pt x="0"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 name="Freeform 47"/>
              <p:cNvSpPr>
                <a:spLocks/>
              </p:cNvSpPr>
              <p:nvPr/>
            </p:nvSpPr>
            <p:spPr bwMode="auto">
              <a:xfrm>
                <a:off x="-83919" y="2323806"/>
                <a:ext cx="44092" cy="83919"/>
              </a:xfrm>
              <a:custGeom>
                <a:avLst/>
                <a:gdLst/>
                <a:ahLst/>
                <a:cxnLst>
                  <a:cxn ang="0">
                    <a:pos x="26" y="46"/>
                  </a:cxn>
                  <a:cxn ang="0">
                    <a:pos x="11" y="0"/>
                  </a:cxn>
                  <a:cxn ang="0">
                    <a:pos x="0" y="4"/>
                  </a:cxn>
                  <a:cxn ang="0">
                    <a:pos x="15" y="50"/>
                  </a:cxn>
                  <a:cxn ang="0">
                    <a:pos x="26" y="46"/>
                  </a:cxn>
                </a:cxnLst>
                <a:rect l="0" t="0" r="r" b="b"/>
                <a:pathLst>
                  <a:path w="26" h="50">
                    <a:moveTo>
                      <a:pt x="26" y="46"/>
                    </a:moveTo>
                    <a:cubicBezTo>
                      <a:pt x="22" y="31"/>
                      <a:pt x="17" y="15"/>
                      <a:pt x="11" y="0"/>
                    </a:cubicBezTo>
                    <a:cubicBezTo>
                      <a:pt x="0" y="4"/>
                      <a:pt x="0" y="4"/>
                      <a:pt x="0" y="4"/>
                    </a:cubicBezTo>
                    <a:cubicBezTo>
                      <a:pt x="5" y="19"/>
                      <a:pt x="10" y="34"/>
                      <a:pt x="15" y="50"/>
                    </a:cubicBezTo>
                    <a:lnTo>
                      <a:pt x="26" y="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 name="Freeform 48"/>
              <p:cNvSpPr>
                <a:spLocks/>
              </p:cNvSpPr>
              <p:nvPr/>
            </p:nvSpPr>
            <p:spPr bwMode="auto">
              <a:xfrm>
                <a:off x="-147926" y="3116758"/>
                <a:ext cx="54049" cy="82497"/>
              </a:xfrm>
              <a:custGeom>
                <a:avLst/>
                <a:gdLst/>
                <a:ahLst/>
                <a:cxnLst>
                  <a:cxn ang="0">
                    <a:pos x="0" y="43"/>
                  </a:cxn>
                  <a:cxn ang="0">
                    <a:pos x="10" y="49"/>
                  </a:cxn>
                  <a:cxn ang="0">
                    <a:pos x="32" y="5"/>
                  </a:cxn>
                  <a:cxn ang="0">
                    <a:pos x="21" y="0"/>
                  </a:cxn>
                  <a:cxn ang="0">
                    <a:pos x="0" y="43"/>
                  </a:cxn>
                </a:cxnLst>
                <a:rect l="0" t="0" r="r" b="b"/>
                <a:pathLst>
                  <a:path w="32" h="49">
                    <a:moveTo>
                      <a:pt x="0" y="43"/>
                    </a:moveTo>
                    <a:cubicBezTo>
                      <a:pt x="10" y="49"/>
                      <a:pt x="10" y="49"/>
                      <a:pt x="10" y="49"/>
                    </a:cubicBezTo>
                    <a:cubicBezTo>
                      <a:pt x="18" y="34"/>
                      <a:pt x="25" y="20"/>
                      <a:pt x="32" y="5"/>
                    </a:cubicBezTo>
                    <a:cubicBezTo>
                      <a:pt x="21" y="0"/>
                      <a:pt x="21" y="0"/>
                      <a:pt x="21" y="0"/>
                    </a:cubicBezTo>
                    <a:cubicBezTo>
                      <a:pt x="15" y="14"/>
                      <a:pt x="7" y="29"/>
                      <a:pt x="0" y="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 name="Freeform 49"/>
              <p:cNvSpPr>
                <a:spLocks/>
              </p:cNvSpPr>
              <p:nvPr/>
            </p:nvSpPr>
            <p:spPr bwMode="auto">
              <a:xfrm>
                <a:off x="-152904" y="2174458"/>
                <a:ext cx="55471" cy="82497"/>
              </a:xfrm>
              <a:custGeom>
                <a:avLst/>
                <a:gdLst/>
                <a:ahLst/>
                <a:cxnLst>
                  <a:cxn ang="0">
                    <a:pos x="33" y="43"/>
                  </a:cxn>
                  <a:cxn ang="0">
                    <a:pos x="11" y="0"/>
                  </a:cxn>
                  <a:cxn ang="0">
                    <a:pos x="0" y="6"/>
                  </a:cxn>
                  <a:cxn ang="0">
                    <a:pos x="22" y="49"/>
                  </a:cxn>
                  <a:cxn ang="0">
                    <a:pos x="33" y="43"/>
                  </a:cxn>
                </a:cxnLst>
                <a:rect l="0" t="0" r="r" b="b"/>
                <a:pathLst>
                  <a:path w="33" h="49">
                    <a:moveTo>
                      <a:pt x="33" y="43"/>
                    </a:moveTo>
                    <a:cubicBezTo>
                      <a:pt x="26" y="29"/>
                      <a:pt x="19" y="14"/>
                      <a:pt x="11" y="0"/>
                    </a:cubicBezTo>
                    <a:cubicBezTo>
                      <a:pt x="0" y="6"/>
                      <a:pt x="0" y="6"/>
                      <a:pt x="0" y="6"/>
                    </a:cubicBezTo>
                    <a:cubicBezTo>
                      <a:pt x="8" y="20"/>
                      <a:pt x="15" y="34"/>
                      <a:pt x="22" y="49"/>
                    </a:cubicBezTo>
                    <a:lnTo>
                      <a:pt x="33" y="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 name="Freeform 50"/>
              <p:cNvSpPr>
                <a:spLocks/>
              </p:cNvSpPr>
              <p:nvPr/>
            </p:nvSpPr>
            <p:spPr bwMode="auto">
              <a:xfrm>
                <a:off x="-236821" y="3258283"/>
                <a:ext cx="64006" cy="76807"/>
              </a:xfrm>
              <a:custGeom>
                <a:avLst/>
                <a:gdLst/>
                <a:ahLst/>
                <a:cxnLst>
                  <a:cxn ang="0">
                    <a:pos x="0" y="39"/>
                  </a:cxn>
                  <a:cxn ang="0">
                    <a:pos x="9" y="46"/>
                  </a:cxn>
                  <a:cxn ang="0">
                    <a:pos x="38" y="6"/>
                  </a:cxn>
                  <a:cxn ang="0">
                    <a:pos x="28" y="0"/>
                  </a:cxn>
                  <a:cxn ang="0">
                    <a:pos x="0" y="39"/>
                  </a:cxn>
                </a:cxnLst>
                <a:rect l="0" t="0" r="r" b="b"/>
                <a:pathLst>
                  <a:path w="38" h="46">
                    <a:moveTo>
                      <a:pt x="0" y="39"/>
                    </a:moveTo>
                    <a:cubicBezTo>
                      <a:pt x="9" y="46"/>
                      <a:pt x="9" y="46"/>
                      <a:pt x="9" y="46"/>
                    </a:cubicBezTo>
                    <a:cubicBezTo>
                      <a:pt x="19" y="33"/>
                      <a:pt x="29" y="20"/>
                      <a:pt x="38" y="6"/>
                    </a:cubicBezTo>
                    <a:cubicBezTo>
                      <a:pt x="28" y="0"/>
                      <a:pt x="28" y="0"/>
                      <a:pt x="28" y="0"/>
                    </a:cubicBezTo>
                    <a:cubicBezTo>
                      <a:pt x="19" y="13"/>
                      <a:pt x="10" y="26"/>
                      <a:pt x="0" y="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 name="Freeform 51"/>
              <p:cNvSpPr>
                <a:spLocks/>
              </p:cNvSpPr>
              <p:nvPr/>
            </p:nvSpPr>
            <p:spPr bwMode="auto">
              <a:xfrm>
                <a:off x="-21336" y="2645253"/>
                <a:ext cx="21333" cy="81783"/>
              </a:xfrm>
              <a:custGeom>
                <a:avLst/>
                <a:gdLst/>
                <a:ahLst/>
                <a:cxnLst>
                  <a:cxn ang="0">
                    <a:pos x="12" y="0"/>
                  </a:cxn>
                  <a:cxn ang="0">
                    <a:pos x="0" y="0"/>
                  </a:cxn>
                  <a:cxn ang="0">
                    <a:pos x="1" y="25"/>
                  </a:cxn>
                  <a:cxn ang="0">
                    <a:pos x="1" y="27"/>
                  </a:cxn>
                  <a:cxn ang="0">
                    <a:pos x="1" y="49"/>
                  </a:cxn>
                  <a:cxn ang="0">
                    <a:pos x="13" y="49"/>
                  </a:cxn>
                  <a:cxn ang="0">
                    <a:pos x="13" y="27"/>
                  </a:cxn>
                  <a:cxn ang="0">
                    <a:pos x="13" y="25"/>
                  </a:cxn>
                  <a:cxn ang="0">
                    <a:pos x="12" y="0"/>
                  </a:cxn>
                </a:cxnLst>
                <a:rect l="0" t="0" r="r" b="b"/>
                <a:pathLst>
                  <a:path w="13" h="49">
                    <a:moveTo>
                      <a:pt x="12" y="0"/>
                    </a:moveTo>
                    <a:cubicBezTo>
                      <a:pt x="0" y="0"/>
                      <a:pt x="0" y="0"/>
                      <a:pt x="0" y="0"/>
                    </a:cubicBezTo>
                    <a:cubicBezTo>
                      <a:pt x="1" y="9"/>
                      <a:pt x="1" y="17"/>
                      <a:pt x="1" y="25"/>
                    </a:cubicBezTo>
                    <a:cubicBezTo>
                      <a:pt x="1" y="27"/>
                      <a:pt x="1" y="27"/>
                      <a:pt x="1" y="27"/>
                    </a:cubicBezTo>
                    <a:cubicBezTo>
                      <a:pt x="1" y="34"/>
                      <a:pt x="1" y="41"/>
                      <a:pt x="1" y="49"/>
                    </a:cubicBezTo>
                    <a:cubicBezTo>
                      <a:pt x="13" y="49"/>
                      <a:pt x="13" y="49"/>
                      <a:pt x="13" y="49"/>
                    </a:cubicBezTo>
                    <a:cubicBezTo>
                      <a:pt x="13" y="42"/>
                      <a:pt x="13" y="34"/>
                      <a:pt x="13" y="27"/>
                    </a:cubicBezTo>
                    <a:cubicBezTo>
                      <a:pt x="13" y="25"/>
                      <a:pt x="13" y="25"/>
                      <a:pt x="13" y="25"/>
                    </a:cubicBezTo>
                    <a:cubicBezTo>
                      <a:pt x="13" y="17"/>
                      <a:pt x="13" y="8"/>
                      <a:pt x="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 name="Freeform 52"/>
              <p:cNvSpPr>
                <a:spLocks/>
              </p:cNvSpPr>
              <p:nvPr/>
            </p:nvSpPr>
            <p:spPr bwMode="auto">
              <a:xfrm>
                <a:off x="-38402" y="2805978"/>
                <a:ext cx="32002" cy="83919"/>
              </a:xfrm>
              <a:custGeom>
                <a:avLst/>
                <a:gdLst/>
                <a:ahLst/>
                <a:cxnLst>
                  <a:cxn ang="0">
                    <a:pos x="0" y="48"/>
                  </a:cxn>
                  <a:cxn ang="0">
                    <a:pos x="12" y="50"/>
                  </a:cxn>
                  <a:cxn ang="0">
                    <a:pos x="19" y="2"/>
                  </a:cxn>
                  <a:cxn ang="0">
                    <a:pos x="7" y="0"/>
                  </a:cxn>
                  <a:cxn ang="0">
                    <a:pos x="0" y="48"/>
                  </a:cxn>
                </a:cxnLst>
                <a:rect l="0" t="0" r="r" b="b"/>
                <a:pathLst>
                  <a:path w="19" h="50">
                    <a:moveTo>
                      <a:pt x="0" y="48"/>
                    </a:moveTo>
                    <a:cubicBezTo>
                      <a:pt x="12" y="50"/>
                      <a:pt x="12" y="50"/>
                      <a:pt x="12" y="50"/>
                    </a:cubicBezTo>
                    <a:cubicBezTo>
                      <a:pt x="15" y="34"/>
                      <a:pt x="17" y="18"/>
                      <a:pt x="19" y="2"/>
                    </a:cubicBezTo>
                    <a:cubicBezTo>
                      <a:pt x="7" y="0"/>
                      <a:pt x="7" y="0"/>
                      <a:pt x="7" y="0"/>
                    </a:cubicBezTo>
                    <a:cubicBezTo>
                      <a:pt x="5" y="16"/>
                      <a:pt x="3" y="32"/>
                      <a:pt x="0"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 name="Freeform 53"/>
              <p:cNvSpPr>
                <a:spLocks/>
              </p:cNvSpPr>
              <p:nvPr/>
            </p:nvSpPr>
            <p:spPr bwMode="auto">
              <a:xfrm>
                <a:off x="-82495" y="2965991"/>
                <a:ext cx="45514" cy="83919"/>
              </a:xfrm>
              <a:custGeom>
                <a:avLst/>
                <a:gdLst/>
                <a:ahLst/>
                <a:cxnLst>
                  <a:cxn ang="0">
                    <a:pos x="0" y="45"/>
                  </a:cxn>
                  <a:cxn ang="0">
                    <a:pos x="12" y="50"/>
                  </a:cxn>
                  <a:cxn ang="0">
                    <a:pos x="27" y="3"/>
                  </a:cxn>
                  <a:cxn ang="0">
                    <a:pos x="15" y="0"/>
                  </a:cxn>
                  <a:cxn ang="0">
                    <a:pos x="0" y="45"/>
                  </a:cxn>
                </a:cxnLst>
                <a:rect l="0" t="0" r="r" b="b"/>
                <a:pathLst>
                  <a:path w="27" h="50">
                    <a:moveTo>
                      <a:pt x="0" y="45"/>
                    </a:moveTo>
                    <a:cubicBezTo>
                      <a:pt x="12" y="50"/>
                      <a:pt x="12" y="50"/>
                      <a:pt x="12" y="50"/>
                    </a:cubicBezTo>
                    <a:cubicBezTo>
                      <a:pt x="17" y="34"/>
                      <a:pt x="22" y="19"/>
                      <a:pt x="27" y="3"/>
                    </a:cubicBezTo>
                    <a:cubicBezTo>
                      <a:pt x="15" y="0"/>
                      <a:pt x="15" y="0"/>
                      <a:pt x="15" y="0"/>
                    </a:cubicBezTo>
                    <a:cubicBezTo>
                      <a:pt x="11" y="15"/>
                      <a:pt x="6" y="30"/>
                      <a:pt x="0" y="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 name="Freeform 54"/>
              <p:cNvSpPr>
                <a:spLocks/>
              </p:cNvSpPr>
              <p:nvPr/>
            </p:nvSpPr>
            <p:spPr bwMode="auto">
              <a:xfrm>
                <a:off x="-762377" y="3654405"/>
                <a:ext cx="83919" cy="45514"/>
              </a:xfrm>
              <a:custGeom>
                <a:avLst/>
                <a:gdLst/>
                <a:ahLst/>
                <a:cxnLst>
                  <a:cxn ang="0">
                    <a:pos x="0" y="15"/>
                  </a:cxn>
                  <a:cxn ang="0">
                    <a:pos x="3" y="27"/>
                  </a:cxn>
                  <a:cxn ang="0">
                    <a:pos x="50" y="11"/>
                  </a:cxn>
                  <a:cxn ang="0">
                    <a:pos x="45" y="0"/>
                  </a:cxn>
                  <a:cxn ang="0">
                    <a:pos x="0" y="15"/>
                  </a:cxn>
                </a:cxnLst>
                <a:rect l="0" t="0" r="r" b="b"/>
                <a:pathLst>
                  <a:path w="50" h="27">
                    <a:moveTo>
                      <a:pt x="0" y="15"/>
                    </a:moveTo>
                    <a:cubicBezTo>
                      <a:pt x="3" y="27"/>
                      <a:pt x="3" y="27"/>
                      <a:pt x="3" y="27"/>
                    </a:cubicBezTo>
                    <a:cubicBezTo>
                      <a:pt x="19" y="22"/>
                      <a:pt x="34" y="17"/>
                      <a:pt x="50" y="11"/>
                    </a:cubicBezTo>
                    <a:cubicBezTo>
                      <a:pt x="45" y="0"/>
                      <a:pt x="45" y="0"/>
                      <a:pt x="45" y="0"/>
                    </a:cubicBezTo>
                    <a:cubicBezTo>
                      <a:pt x="31" y="6"/>
                      <a:pt x="15" y="11"/>
                      <a:pt x="0" y="1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 name="Freeform 55"/>
              <p:cNvSpPr>
                <a:spLocks/>
              </p:cNvSpPr>
              <p:nvPr/>
            </p:nvSpPr>
            <p:spPr bwMode="auto">
              <a:xfrm>
                <a:off x="-920258" y="3699917"/>
                <a:ext cx="83919" cy="33424"/>
              </a:xfrm>
              <a:custGeom>
                <a:avLst/>
                <a:gdLst/>
                <a:ahLst/>
                <a:cxnLst>
                  <a:cxn ang="0">
                    <a:pos x="0" y="8"/>
                  </a:cxn>
                  <a:cxn ang="0">
                    <a:pos x="1" y="20"/>
                  </a:cxn>
                  <a:cxn ang="0">
                    <a:pos x="50" y="12"/>
                  </a:cxn>
                  <a:cxn ang="0">
                    <a:pos x="47" y="0"/>
                  </a:cxn>
                  <a:cxn ang="0">
                    <a:pos x="0" y="8"/>
                  </a:cxn>
                </a:cxnLst>
                <a:rect l="0" t="0" r="r" b="b"/>
                <a:pathLst>
                  <a:path w="50" h="20">
                    <a:moveTo>
                      <a:pt x="0" y="8"/>
                    </a:moveTo>
                    <a:cubicBezTo>
                      <a:pt x="1" y="20"/>
                      <a:pt x="1" y="20"/>
                      <a:pt x="1" y="20"/>
                    </a:cubicBezTo>
                    <a:cubicBezTo>
                      <a:pt x="18" y="18"/>
                      <a:pt x="34" y="15"/>
                      <a:pt x="50" y="12"/>
                    </a:cubicBezTo>
                    <a:cubicBezTo>
                      <a:pt x="47" y="0"/>
                      <a:pt x="47" y="0"/>
                      <a:pt x="47" y="0"/>
                    </a:cubicBezTo>
                    <a:cubicBezTo>
                      <a:pt x="32" y="3"/>
                      <a:pt x="16" y="6"/>
                      <a:pt x="0"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 name="Freeform 56"/>
              <p:cNvSpPr>
                <a:spLocks/>
              </p:cNvSpPr>
              <p:nvPr/>
            </p:nvSpPr>
            <p:spPr bwMode="auto">
              <a:xfrm>
                <a:off x="-1404569" y="3661515"/>
                <a:ext cx="83919" cy="43381"/>
              </a:xfrm>
              <a:custGeom>
                <a:avLst/>
                <a:gdLst/>
                <a:ahLst/>
                <a:cxnLst>
                  <a:cxn ang="0">
                    <a:pos x="0" y="11"/>
                  </a:cxn>
                  <a:cxn ang="0">
                    <a:pos x="47" y="26"/>
                  </a:cxn>
                  <a:cxn ang="0">
                    <a:pos x="50" y="14"/>
                  </a:cxn>
                  <a:cxn ang="0">
                    <a:pos x="4" y="0"/>
                  </a:cxn>
                  <a:cxn ang="0">
                    <a:pos x="0" y="11"/>
                  </a:cxn>
                </a:cxnLst>
                <a:rect l="0" t="0" r="r" b="b"/>
                <a:pathLst>
                  <a:path w="50" h="26">
                    <a:moveTo>
                      <a:pt x="0" y="11"/>
                    </a:moveTo>
                    <a:cubicBezTo>
                      <a:pt x="15" y="17"/>
                      <a:pt x="31" y="22"/>
                      <a:pt x="47" y="26"/>
                    </a:cubicBezTo>
                    <a:cubicBezTo>
                      <a:pt x="50" y="14"/>
                      <a:pt x="50" y="14"/>
                      <a:pt x="50" y="14"/>
                    </a:cubicBezTo>
                    <a:cubicBezTo>
                      <a:pt x="34" y="10"/>
                      <a:pt x="19" y="5"/>
                      <a:pt x="4" y="0"/>
                    </a:cubicBezTo>
                    <a:lnTo>
                      <a:pt x="0" y="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 name="Freeform 57"/>
              <p:cNvSpPr>
                <a:spLocks/>
              </p:cNvSpPr>
              <p:nvPr/>
            </p:nvSpPr>
            <p:spPr bwMode="auto">
              <a:xfrm>
                <a:off x="-1081695" y="3719834"/>
                <a:ext cx="82497" cy="22047"/>
              </a:xfrm>
              <a:custGeom>
                <a:avLst/>
                <a:gdLst/>
                <a:ahLst/>
                <a:cxnLst>
                  <a:cxn ang="0">
                    <a:pos x="20" y="1"/>
                  </a:cxn>
                  <a:cxn ang="0">
                    <a:pos x="18" y="1"/>
                  </a:cxn>
                  <a:cxn ang="0">
                    <a:pos x="0" y="0"/>
                  </a:cxn>
                  <a:cxn ang="0">
                    <a:pos x="0" y="12"/>
                  </a:cxn>
                  <a:cxn ang="0">
                    <a:pos x="18" y="13"/>
                  </a:cxn>
                  <a:cxn ang="0">
                    <a:pos x="20" y="13"/>
                  </a:cxn>
                  <a:cxn ang="0">
                    <a:pos x="49" y="12"/>
                  </a:cxn>
                  <a:cxn ang="0">
                    <a:pos x="48" y="0"/>
                  </a:cxn>
                  <a:cxn ang="0">
                    <a:pos x="20" y="1"/>
                  </a:cxn>
                </a:cxnLst>
                <a:rect l="0" t="0" r="r" b="b"/>
                <a:pathLst>
                  <a:path w="49" h="13">
                    <a:moveTo>
                      <a:pt x="20" y="1"/>
                    </a:moveTo>
                    <a:cubicBezTo>
                      <a:pt x="18" y="1"/>
                      <a:pt x="18" y="1"/>
                      <a:pt x="18" y="1"/>
                    </a:cubicBezTo>
                    <a:cubicBezTo>
                      <a:pt x="12" y="1"/>
                      <a:pt x="6" y="1"/>
                      <a:pt x="0" y="0"/>
                    </a:cubicBezTo>
                    <a:cubicBezTo>
                      <a:pt x="0" y="12"/>
                      <a:pt x="0" y="12"/>
                      <a:pt x="0" y="12"/>
                    </a:cubicBezTo>
                    <a:cubicBezTo>
                      <a:pt x="6" y="13"/>
                      <a:pt x="12" y="13"/>
                      <a:pt x="18" y="13"/>
                    </a:cubicBezTo>
                    <a:cubicBezTo>
                      <a:pt x="20" y="13"/>
                      <a:pt x="20" y="13"/>
                      <a:pt x="20" y="13"/>
                    </a:cubicBezTo>
                    <a:cubicBezTo>
                      <a:pt x="30" y="13"/>
                      <a:pt x="39" y="12"/>
                      <a:pt x="49" y="12"/>
                    </a:cubicBezTo>
                    <a:cubicBezTo>
                      <a:pt x="48" y="0"/>
                      <a:pt x="48" y="0"/>
                      <a:pt x="48" y="0"/>
                    </a:cubicBezTo>
                    <a:cubicBezTo>
                      <a:pt x="39" y="0"/>
                      <a:pt x="29" y="1"/>
                      <a:pt x="20"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 name="Freeform 58"/>
              <p:cNvSpPr>
                <a:spLocks/>
              </p:cNvSpPr>
              <p:nvPr/>
            </p:nvSpPr>
            <p:spPr bwMode="auto">
              <a:xfrm>
                <a:off x="-472219" y="3495104"/>
                <a:ext cx="77519" cy="65428"/>
              </a:xfrm>
              <a:custGeom>
                <a:avLst/>
                <a:gdLst/>
                <a:ahLst/>
                <a:cxnLst>
                  <a:cxn ang="0">
                    <a:pos x="0" y="29"/>
                  </a:cxn>
                  <a:cxn ang="0">
                    <a:pos x="7" y="39"/>
                  </a:cxn>
                  <a:cxn ang="0">
                    <a:pos x="46" y="10"/>
                  </a:cxn>
                  <a:cxn ang="0">
                    <a:pos x="39" y="0"/>
                  </a:cxn>
                  <a:cxn ang="0">
                    <a:pos x="0" y="29"/>
                  </a:cxn>
                </a:cxnLst>
                <a:rect l="0" t="0" r="r" b="b"/>
                <a:pathLst>
                  <a:path w="46" h="39">
                    <a:moveTo>
                      <a:pt x="0" y="29"/>
                    </a:moveTo>
                    <a:cubicBezTo>
                      <a:pt x="7" y="39"/>
                      <a:pt x="7" y="39"/>
                      <a:pt x="7" y="39"/>
                    </a:cubicBezTo>
                    <a:cubicBezTo>
                      <a:pt x="20" y="29"/>
                      <a:pt x="34" y="20"/>
                      <a:pt x="46" y="10"/>
                    </a:cubicBezTo>
                    <a:cubicBezTo>
                      <a:pt x="39" y="0"/>
                      <a:pt x="39" y="0"/>
                      <a:pt x="39" y="0"/>
                    </a:cubicBezTo>
                    <a:cubicBezTo>
                      <a:pt x="26" y="10"/>
                      <a:pt x="13" y="20"/>
                      <a:pt x="0" y="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 name="Freeform 59"/>
              <p:cNvSpPr>
                <a:spLocks/>
              </p:cNvSpPr>
              <p:nvPr/>
            </p:nvSpPr>
            <p:spPr bwMode="auto">
              <a:xfrm>
                <a:off x="-345628" y="3384161"/>
                <a:ext cx="71829" cy="71829"/>
              </a:xfrm>
              <a:custGeom>
                <a:avLst/>
                <a:gdLst/>
                <a:ahLst/>
                <a:cxnLst>
                  <a:cxn ang="0">
                    <a:pos x="0" y="35"/>
                  </a:cxn>
                  <a:cxn ang="0">
                    <a:pos x="8" y="43"/>
                  </a:cxn>
                  <a:cxn ang="0">
                    <a:pos x="43" y="9"/>
                  </a:cxn>
                  <a:cxn ang="0">
                    <a:pos x="34" y="0"/>
                  </a:cxn>
                  <a:cxn ang="0">
                    <a:pos x="0" y="35"/>
                  </a:cxn>
                </a:cxnLst>
                <a:rect l="0" t="0" r="r" b="b"/>
                <a:pathLst>
                  <a:path w="43" h="43">
                    <a:moveTo>
                      <a:pt x="0" y="35"/>
                    </a:moveTo>
                    <a:cubicBezTo>
                      <a:pt x="8" y="43"/>
                      <a:pt x="8" y="43"/>
                      <a:pt x="8" y="43"/>
                    </a:cubicBezTo>
                    <a:cubicBezTo>
                      <a:pt x="20" y="32"/>
                      <a:pt x="32" y="21"/>
                      <a:pt x="43" y="9"/>
                    </a:cubicBezTo>
                    <a:cubicBezTo>
                      <a:pt x="34" y="0"/>
                      <a:pt x="34" y="0"/>
                      <a:pt x="34" y="0"/>
                    </a:cubicBezTo>
                    <a:cubicBezTo>
                      <a:pt x="23" y="12"/>
                      <a:pt x="12" y="24"/>
                      <a:pt x="0"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 name="Freeform 60"/>
              <p:cNvSpPr>
                <a:spLocks/>
              </p:cNvSpPr>
              <p:nvPr/>
            </p:nvSpPr>
            <p:spPr bwMode="auto">
              <a:xfrm>
                <a:off x="-611610" y="3585423"/>
                <a:ext cx="81075" cy="55471"/>
              </a:xfrm>
              <a:custGeom>
                <a:avLst/>
                <a:gdLst/>
                <a:ahLst/>
                <a:cxnLst>
                  <a:cxn ang="0">
                    <a:pos x="0" y="22"/>
                  </a:cxn>
                  <a:cxn ang="0">
                    <a:pos x="5" y="33"/>
                  </a:cxn>
                  <a:cxn ang="0">
                    <a:pos x="48" y="11"/>
                  </a:cxn>
                  <a:cxn ang="0">
                    <a:pos x="42" y="0"/>
                  </a:cxn>
                  <a:cxn ang="0">
                    <a:pos x="0" y="22"/>
                  </a:cxn>
                </a:cxnLst>
                <a:rect l="0" t="0" r="r" b="b"/>
                <a:pathLst>
                  <a:path w="48" h="33">
                    <a:moveTo>
                      <a:pt x="0" y="22"/>
                    </a:moveTo>
                    <a:cubicBezTo>
                      <a:pt x="5" y="33"/>
                      <a:pt x="5" y="33"/>
                      <a:pt x="5" y="33"/>
                    </a:cubicBezTo>
                    <a:cubicBezTo>
                      <a:pt x="20" y="26"/>
                      <a:pt x="34" y="19"/>
                      <a:pt x="48" y="11"/>
                    </a:cubicBezTo>
                    <a:cubicBezTo>
                      <a:pt x="42" y="0"/>
                      <a:pt x="42" y="0"/>
                      <a:pt x="42" y="0"/>
                    </a:cubicBezTo>
                    <a:cubicBezTo>
                      <a:pt x="28" y="8"/>
                      <a:pt x="14" y="16"/>
                      <a:pt x="0" y="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 name="Freeform 61"/>
              <p:cNvSpPr>
                <a:spLocks/>
              </p:cNvSpPr>
              <p:nvPr/>
            </p:nvSpPr>
            <p:spPr bwMode="auto">
              <a:xfrm>
                <a:off x="-1900278" y="2036514"/>
                <a:ext cx="40536" cy="44092"/>
              </a:xfrm>
              <a:custGeom>
                <a:avLst/>
                <a:gdLst/>
                <a:ahLst/>
                <a:cxnLst>
                  <a:cxn ang="0">
                    <a:pos x="0" y="19"/>
                  </a:cxn>
                  <a:cxn ang="0">
                    <a:pos x="10" y="26"/>
                  </a:cxn>
                  <a:cxn ang="0">
                    <a:pos x="24" y="8"/>
                  </a:cxn>
                  <a:cxn ang="0">
                    <a:pos x="15" y="0"/>
                  </a:cxn>
                  <a:cxn ang="0">
                    <a:pos x="0" y="19"/>
                  </a:cxn>
                </a:cxnLst>
                <a:rect l="0" t="0" r="r" b="b"/>
                <a:pathLst>
                  <a:path w="24" h="26">
                    <a:moveTo>
                      <a:pt x="0" y="19"/>
                    </a:moveTo>
                    <a:cubicBezTo>
                      <a:pt x="10" y="26"/>
                      <a:pt x="10" y="26"/>
                      <a:pt x="10" y="26"/>
                    </a:cubicBezTo>
                    <a:cubicBezTo>
                      <a:pt x="15" y="20"/>
                      <a:pt x="19" y="14"/>
                      <a:pt x="24" y="8"/>
                    </a:cubicBezTo>
                    <a:cubicBezTo>
                      <a:pt x="15" y="0"/>
                      <a:pt x="15" y="0"/>
                      <a:pt x="15" y="0"/>
                    </a:cubicBezTo>
                    <a:cubicBezTo>
                      <a:pt x="10" y="6"/>
                      <a:pt x="5" y="13"/>
                      <a:pt x="0"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75" name="组合 74"/>
            <p:cNvGrpSpPr/>
            <p:nvPr/>
          </p:nvGrpSpPr>
          <p:grpSpPr bwMode="auto">
            <a:xfrm flipH="1">
              <a:off x="9090583" y="1944057"/>
              <a:ext cx="1356876" cy="1520422"/>
              <a:chOff x="-1900278" y="1638945"/>
              <a:chExt cx="1900275" cy="2102936"/>
            </a:xfrm>
            <a:solidFill>
              <a:srgbClr val="00B0F0"/>
            </a:solidFill>
          </p:grpSpPr>
          <p:sp>
            <p:nvSpPr>
              <p:cNvPr id="76" name="Freeform 31"/>
              <p:cNvSpPr>
                <a:spLocks/>
              </p:cNvSpPr>
              <p:nvPr/>
            </p:nvSpPr>
            <p:spPr bwMode="auto">
              <a:xfrm>
                <a:off x="-1787182" y="1804646"/>
                <a:ext cx="1610809" cy="1752321"/>
              </a:xfrm>
              <a:custGeom>
                <a:avLst/>
                <a:gdLst/>
                <a:ahLst/>
                <a:cxnLst>
                  <a:cxn ang="0">
                    <a:pos x="438" y="1043"/>
                  </a:cxn>
                  <a:cxn ang="0">
                    <a:pos x="959" y="521"/>
                  </a:cxn>
                  <a:cxn ang="0">
                    <a:pos x="438" y="0"/>
                  </a:cxn>
                  <a:cxn ang="0">
                    <a:pos x="0" y="237"/>
                  </a:cxn>
                  <a:cxn ang="0">
                    <a:pos x="40" y="264"/>
                  </a:cxn>
                  <a:cxn ang="0">
                    <a:pos x="438" y="48"/>
                  </a:cxn>
                  <a:cxn ang="0">
                    <a:pos x="911" y="521"/>
                  </a:cxn>
                  <a:cxn ang="0">
                    <a:pos x="438" y="995"/>
                  </a:cxn>
                  <a:cxn ang="0">
                    <a:pos x="152" y="899"/>
                  </a:cxn>
                  <a:cxn ang="0">
                    <a:pos x="234" y="884"/>
                  </a:cxn>
                  <a:cxn ang="0">
                    <a:pos x="5" y="766"/>
                  </a:cxn>
                  <a:cxn ang="0">
                    <a:pos x="85" y="1011"/>
                  </a:cxn>
                  <a:cxn ang="0">
                    <a:pos x="114" y="930"/>
                  </a:cxn>
                  <a:cxn ang="0">
                    <a:pos x="438" y="1043"/>
                  </a:cxn>
                </a:cxnLst>
                <a:rect l="0" t="0" r="r" b="b"/>
                <a:pathLst>
                  <a:path w="959" h="1043">
                    <a:moveTo>
                      <a:pt x="438" y="1043"/>
                    </a:moveTo>
                    <a:cubicBezTo>
                      <a:pt x="725" y="1043"/>
                      <a:pt x="959" y="809"/>
                      <a:pt x="959" y="521"/>
                    </a:cubicBezTo>
                    <a:cubicBezTo>
                      <a:pt x="959" y="234"/>
                      <a:pt x="725" y="0"/>
                      <a:pt x="438" y="0"/>
                    </a:cubicBezTo>
                    <a:cubicBezTo>
                      <a:pt x="261" y="0"/>
                      <a:pt x="97" y="89"/>
                      <a:pt x="0" y="237"/>
                    </a:cubicBezTo>
                    <a:cubicBezTo>
                      <a:pt x="40" y="264"/>
                      <a:pt x="40" y="264"/>
                      <a:pt x="40" y="264"/>
                    </a:cubicBezTo>
                    <a:cubicBezTo>
                      <a:pt x="128" y="128"/>
                      <a:pt x="277" y="48"/>
                      <a:pt x="438" y="48"/>
                    </a:cubicBezTo>
                    <a:cubicBezTo>
                      <a:pt x="699" y="48"/>
                      <a:pt x="911" y="260"/>
                      <a:pt x="911" y="521"/>
                    </a:cubicBezTo>
                    <a:cubicBezTo>
                      <a:pt x="911" y="782"/>
                      <a:pt x="699" y="995"/>
                      <a:pt x="438" y="995"/>
                    </a:cubicBezTo>
                    <a:cubicBezTo>
                      <a:pt x="334" y="995"/>
                      <a:pt x="234" y="961"/>
                      <a:pt x="152" y="899"/>
                    </a:cubicBezTo>
                    <a:cubicBezTo>
                      <a:pt x="234" y="884"/>
                      <a:pt x="234" y="884"/>
                      <a:pt x="234" y="884"/>
                    </a:cubicBezTo>
                    <a:cubicBezTo>
                      <a:pt x="5" y="766"/>
                      <a:pt x="5" y="766"/>
                      <a:pt x="5" y="766"/>
                    </a:cubicBezTo>
                    <a:cubicBezTo>
                      <a:pt x="85" y="1011"/>
                      <a:pt x="85" y="1011"/>
                      <a:pt x="85" y="1011"/>
                    </a:cubicBezTo>
                    <a:cubicBezTo>
                      <a:pt x="114" y="930"/>
                      <a:pt x="114" y="930"/>
                      <a:pt x="114" y="930"/>
                    </a:cubicBezTo>
                    <a:cubicBezTo>
                      <a:pt x="206" y="1003"/>
                      <a:pt x="320" y="1043"/>
                      <a:pt x="438" y="10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 name="Freeform 32"/>
              <p:cNvSpPr>
                <a:spLocks/>
              </p:cNvSpPr>
              <p:nvPr/>
            </p:nvSpPr>
            <p:spPr bwMode="auto">
              <a:xfrm>
                <a:off x="-1518359" y="3613862"/>
                <a:ext cx="44803" cy="35557"/>
              </a:xfrm>
              <a:custGeom>
                <a:avLst/>
                <a:gdLst/>
                <a:ahLst/>
                <a:cxnLst>
                  <a:cxn ang="0">
                    <a:pos x="0" y="11"/>
                  </a:cxn>
                  <a:cxn ang="0">
                    <a:pos x="22" y="21"/>
                  </a:cxn>
                  <a:cxn ang="0">
                    <a:pos x="27" y="10"/>
                  </a:cxn>
                  <a:cxn ang="0">
                    <a:pos x="6" y="0"/>
                  </a:cxn>
                  <a:cxn ang="0">
                    <a:pos x="0" y="11"/>
                  </a:cxn>
                </a:cxnLst>
                <a:rect l="0" t="0" r="r" b="b"/>
                <a:pathLst>
                  <a:path w="27" h="21">
                    <a:moveTo>
                      <a:pt x="0" y="11"/>
                    </a:moveTo>
                    <a:cubicBezTo>
                      <a:pt x="8" y="14"/>
                      <a:pt x="15" y="18"/>
                      <a:pt x="22" y="21"/>
                    </a:cubicBezTo>
                    <a:cubicBezTo>
                      <a:pt x="27" y="10"/>
                      <a:pt x="27" y="10"/>
                      <a:pt x="27" y="10"/>
                    </a:cubicBezTo>
                    <a:cubicBezTo>
                      <a:pt x="20" y="7"/>
                      <a:pt x="13" y="3"/>
                      <a:pt x="6" y="0"/>
                    </a:cubicBezTo>
                    <a:lnTo>
                      <a:pt x="0" y="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 name="Freeform 33"/>
              <p:cNvSpPr>
                <a:spLocks/>
              </p:cNvSpPr>
              <p:nvPr/>
            </p:nvSpPr>
            <p:spPr bwMode="auto">
              <a:xfrm>
                <a:off x="-1254515" y="1645344"/>
                <a:ext cx="83919" cy="33424"/>
              </a:xfrm>
              <a:custGeom>
                <a:avLst/>
                <a:gdLst/>
                <a:ahLst/>
                <a:cxnLst>
                  <a:cxn ang="0">
                    <a:pos x="50" y="12"/>
                  </a:cxn>
                  <a:cxn ang="0">
                    <a:pos x="49" y="0"/>
                  </a:cxn>
                  <a:cxn ang="0">
                    <a:pos x="0" y="8"/>
                  </a:cxn>
                  <a:cxn ang="0">
                    <a:pos x="3" y="20"/>
                  </a:cxn>
                  <a:cxn ang="0">
                    <a:pos x="50" y="12"/>
                  </a:cxn>
                </a:cxnLst>
                <a:rect l="0" t="0" r="r" b="b"/>
                <a:pathLst>
                  <a:path w="50" h="20">
                    <a:moveTo>
                      <a:pt x="50" y="12"/>
                    </a:moveTo>
                    <a:cubicBezTo>
                      <a:pt x="49" y="0"/>
                      <a:pt x="49" y="0"/>
                      <a:pt x="49" y="0"/>
                    </a:cubicBezTo>
                    <a:cubicBezTo>
                      <a:pt x="33" y="2"/>
                      <a:pt x="16" y="5"/>
                      <a:pt x="0" y="8"/>
                    </a:cubicBezTo>
                    <a:cubicBezTo>
                      <a:pt x="3" y="20"/>
                      <a:pt x="3" y="20"/>
                      <a:pt x="3" y="20"/>
                    </a:cubicBezTo>
                    <a:cubicBezTo>
                      <a:pt x="18" y="17"/>
                      <a:pt x="34" y="14"/>
                      <a:pt x="50" y="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9" name="Freeform 34"/>
              <p:cNvSpPr>
                <a:spLocks/>
              </p:cNvSpPr>
              <p:nvPr/>
            </p:nvSpPr>
            <p:spPr bwMode="auto">
              <a:xfrm>
                <a:off x="-1821319" y="1915587"/>
                <a:ext cx="72540" cy="72540"/>
              </a:xfrm>
              <a:custGeom>
                <a:avLst/>
                <a:gdLst/>
                <a:ahLst/>
                <a:cxnLst>
                  <a:cxn ang="0">
                    <a:pos x="43" y="9"/>
                  </a:cxn>
                  <a:cxn ang="0">
                    <a:pos x="35" y="0"/>
                  </a:cxn>
                  <a:cxn ang="0">
                    <a:pos x="0" y="34"/>
                  </a:cxn>
                  <a:cxn ang="0">
                    <a:pos x="9" y="43"/>
                  </a:cxn>
                  <a:cxn ang="0">
                    <a:pos x="43" y="9"/>
                  </a:cxn>
                </a:cxnLst>
                <a:rect l="0" t="0" r="r" b="b"/>
                <a:pathLst>
                  <a:path w="43" h="43">
                    <a:moveTo>
                      <a:pt x="43" y="9"/>
                    </a:moveTo>
                    <a:cubicBezTo>
                      <a:pt x="35" y="0"/>
                      <a:pt x="35" y="0"/>
                      <a:pt x="35" y="0"/>
                    </a:cubicBezTo>
                    <a:cubicBezTo>
                      <a:pt x="23" y="11"/>
                      <a:pt x="12" y="22"/>
                      <a:pt x="0" y="34"/>
                    </a:cubicBezTo>
                    <a:cubicBezTo>
                      <a:pt x="9" y="43"/>
                      <a:pt x="9" y="43"/>
                      <a:pt x="9" y="43"/>
                    </a:cubicBezTo>
                    <a:cubicBezTo>
                      <a:pt x="20" y="31"/>
                      <a:pt x="32" y="20"/>
                      <a:pt x="4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 name="Freeform 35"/>
              <p:cNvSpPr>
                <a:spLocks/>
              </p:cNvSpPr>
              <p:nvPr/>
            </p:nvSpPr>
            <p:spPr bwMode="auto">
              <a:xfrm>
                <a:off x="-1412393" y="1677347"/>
                <a:ext cx="83919" cy="43381"/>
              </a:xfrm>
              <a:custGeom>
                <a:avLst/>
                <a:gdLst/>
                <a:ahLst/>
                <a:cxnLst>
                  <a:cxn ang="0">
                    <a:pos x="50" y="12"/>
                  </a:cxn>
                  <a:cxn ang="0">
                    <a:pos x="47" y="0"/>
                  </a:cxn>
                  <a:cxn ang="0">
                    <a:pos x="0" y="15"/>
                  </a:cxn>
                  <a:cxn ang="0">
                    <a:pos x="4" y="26"/>
                  </a:cxn>
                  <a:cxn ang="0">
                    <a:pos x="50" y="12"/>
                  </a:cxn>
                </a:cxnLst>
                <a:rect l="0" t="0" r="r" b="b"/>
                <a:pathLst>
                  <a:path w="50" h="26">
                    <a:moveTo>
                      <a:pt x="50" y="12"/>
                    </a:moveTo>
                    <a:cubicBezTo>
                      <a:pt x="47" y="0"/>
                      <a:pt x="47" y="0"/>
                      <a:pt x="47" y="0"/>
                    </a:cubicBezTo>
                    <a:cubicBezTo>
                      <a:pt x="31" y="5"/>
                      <a:pt x="15" y="10"/>
                      <a:pt x="0" y="15"/>
                    </a:cubicBezTo>
                    <a:cubicBezTo>
                      <a:pt x="4" y="26"/>
                      <a:pt x="4" y="26"/>
                      <a:pt x="4" y="26"/>
                    </a:cubicBezTo>
                    <a:cubicBezTo>
                      <a:pt x="19" y="21"/>
                      <a:pt x="35" y="16"/>
                      <a:pt x="50" y="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 name="Freeform 36"/>
              <p:cNvSpPr>
                <a:spLocks/>
              </p:cNvSpPr>
              <p:nvPr/>
            </p:nvSpPr>
            <p:spPr bwMode="auto">
              <a:xfrm>
                <a:off x="-1090233" y="1638945"/>
                <a:ext cx="82497" cy="21333"/>
              </a:xfrm>
              <a:custGeom>
                <a:avLst/>
                <a:gdLst/>
                <a:ahLst/>
                <a:cxnLst>
                  <a:cxn ang="0">
                    <a:pos x="22" y="12"/>
                  </a:cxn>
                  <a:cxn ang="0">
                    <a:pos x="23" y="12"/>
                  </a:cxn>
                  <a:cxn ang="0">
                    <a:pos x="48" y="13"/>
                  </a:cxn>
                  <a:cxn ang="0">
                    <a:pos x="49" y="1"/>
                  </a:cxn>
                  <a:cxn ang="0">
                    <a:pos x="23" y="0"/>
                  </a:cxn>
                  <a:cxn ang="0">
                    <a:pos x="22" y="0"/>
                  </a:cxn>
                  <a:cxn ang="0">
                    <a:pos x="0" y="1"/>
                  </a:cxn>
                  <a:cxn ang="0">
                    <a:pos x="0" y="13"/>
                  </a:cxn>
                  <a:cxn ang="0">
                    <a:pos x="22" y="12"/>
                  </a:cxn>
                </a:cxnLst>
                <a:rect l="0" t="0" r="r" b="b"/>
                <a:pathLst>
                  <a:path w="49" h="13">
                    <a:moveTo>
                      <a:pt x="22" y="12"/>
                    </a:moveTo>
                    <a:cubicBezTo>
                      <a:pt x="23" y="12"/>
                      <a:pt x="23" y="12"/>
                      <a:pt x="23" y="12"/>
                    </a:cubicBezTo>
                    <a:cubicBezTo>
                      <a:pt x="32" y="12"/>
                      <a:pt x="40" y="12"/>
                      <a:pt x="48" y="13"/>
                    </a:cubicBezTo>
                    <a:cubicBezTo>
                      <a:pt x="49" y="1"/>
                      <a:pt x="49" y="1"/>
                      <a:pt x="49" y="1"/>
                    </a:cubicBezTo>
                    <a:cubicBezTo>
                      <a:pt x="40" y="0"/>
                      <a:pt x="32" y="0"/>
                      <a:pt x="23" y="0"/>
                    </a:cubicBezTo>
                    <a:cubicBezTo>
                      <a:pt x="22" y="0"/>
                      <a:pt x="22" y="0"/>
                      <a:pt x="22" y="0"/>
                    </a:cubicBezTo>
                    <a:cubicBezTo>
                      <a:pt x="14" y="0"/>
                      <a:pt x="7" y="0"/>
                      <a:pt x="0" y="1"/>
                    </a:cubicBezTo>
                    <a:cubicBezTo>
                      <a:pt x="0" y="13"/>
                      <a:pt x="0" y="13"/>
                      <a:pt x="0" y="13"/>
                    </a:cubicBezTo>
                    <a:cubicBezTo>
                      <a:pt x="7" y="12"/>
                      <a:pt x="14" y="12"/>
                      <a:pt x="22" y="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2" name="Freeform 37"/>
              <p:cNvSpPr>
                <a:spLocks/>
              </p:cNvSpPr>
              <p:nvPr/>
            </p:nvSpPr>
            <p:spPr bwMode="auto">
              <a:xfrm>
                <a:off x="-1698285" y="1813182"/>
                <a:ext cx="77519" cy="65428"/>
              </a:xfrm>
              <a:custGeom>
                <a:avLst/>
                <a:gdLst/>
                <a:ahLst/>
                <a:cxnLst>
                  <a:cxn ang="0">
                    <a:pos x="46" y="10"/>
                  </a:cxn>
                  <a:cxn ang="0">
                    <a:pos x="39" y="0"/>
                  </a:cxn>
                  <a:cxn ang="0">
                    <a:pos x="0" y="29"/>
                  </a:cxn>
                  <a:cxn ang="0">
                    <a:pos x="7" y="39"/>
                  </a:cxn>
                  <a:cxn ang="0">
                    <a:pos x="46" y="10"/>
                  </a:cxn>
                </a:cxnLst>
                <a:rect l="0" t="0" r="r" b="b"/>
                <a:pathLst>
                  <a:path w="46" h="39">
                    <a:moveTo>
                      <a:pt x="46" y="10"/>
                    </a:moveTo>
                    <a:cubicBezTo>
                      <a:pt x="39" y="0"/>
                      <a:pt x="39" y="0"/>
                      <a:pt x="39" y="0"/>
                    </a:cubicBezTo>
                    <a:cubicBezTo>
                      <a:pt x="26" y="9"/>
                      <a:pt x="12" y="19"/>
                      <a:pt x="0" y="29"/>
                    </a:cubicBezTo>
                    <a:cubicBezTo>
                      <a:pt x="7" y="39"/>
                      <a:pt x="7" y="39"/>
                      <a:pt x="7" y="39"/>
                    </a:cubicBezTo>
                    <a:cubicBezTo>
                      <a:pt x="20" y="29"/>
                      <a:pt x="33" y="19"/>
                      <a:pt x="46" y="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3" name="Freeform 38"/>
              <p:cNvSpPr>
                <a:spLocks/>
              </p:cNvSpPr>
              <p:nvPr/>
            </p:nvSpPr>
            <p:spPr bwMode="auto">
              <a:xfrm>
                <a:off x="-1562451" y="1734243"/>
                <a:ext cx="82497" cy="54049"/>
              </a:xfrm>
              <a:custGeom>
                <a:avLst/>
                <a:gdLst/>
                <a:ahLst/>
                <a:cxnLst>
                  <a:cxn ang="0">
                    <a:pos x="49" y="11"/>
                  </a:cxn>
                  <a:cxn ang="0">
                    <a:pos x="44" y="0"/>
                  </a:cxn>
                  <a:cxn ang="0">
                    <a:pos x="0" y="22"/>
                  </a:cxn>
                  <a:cxn ang="0">
                    <a:pos x="6" y="32"/>
                  </a:cxn>
                  <a:cxn ang="0">
                    <a:pos x="49" y="11"/>
                  </a:cxn>
                </a:cxnLst>
                <a:rect l="0" t="0" r="r" b="b"/>
                <a:pathLst>
                  <a:path w="49" h="32">
                    <a:moveTo>
                      <a:pt x="49" y="11"/>
                    </a:moveTo>
                    <a:cubicBezTo>
                      <a:pt x="44" y="0"/>
                      <a:pt x="44" y="0"/>
                      <a:pt x="44" y="0"/>
                    </a:cubicBezTo>
                    <a:cubicBezTo>
                      <a:pt x="29" y="7"/>
                      <a:pt x="14" y="14"/>
                      <a:pt x="0" y="22"/>
                    </a:cubicBezTo>
                    <a:cubicBezTo>
                      <a:pt x="6" y="32"/>
                      <a:pt x="6" y="32"/>
                      <a:pt x="6" y="32"/>
                    </a:cubicBezTo>
                    <a:cubicBezTo>
                      <a:pt x="20" y="25"/>
                      <a:pt x="34" y="17"/>
                      <a:pt x="49" y="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4" name="Freeform 39"/>
              <p:cNvSpPr>
                <a:spLocks/>
              </p:cNvSpPr>
              <p:nvPr/>
            </p:nvSpPr>
            <p:spPr bwMode="auto">
              <a:xfrm>
                <a:off x="-241801" y="2038621"/>
                <a:ext cx="64006" cy="76807"/>
              </a:xfrm>
              <a:custGeom>
                <a:avLst/>
                <a:gdLst/>
                <a:ahLst/>
                <a:cxnLst>
                  <a:cxn ang="0">
                    <a:pos x="38" y="39"/>
                  </a:cxn>
                  <a:cxn ang="0">
                    <a:pos x="9" y="0"/>
                  </a:cxn>
                  <a:cxn ang="0">
                    <a:pos x="0" y="7"/>
                  </a:cxn>
                  <a:cxn ang="0">
                    <a:pos x="28" y="46"/>
                  </a:cxn>
                  <a:cxn ang="0">
                    <a:pos x="38" y="39"/>
                  </a:cxn>
                </a:cxnLst>
                <a:rect l="0" t="0" r="r" b="b"/>
                <a:pathLst>
                  <a:path w="38" h="46">
                    <a:moveTo>
                      <a:pt x="38" y="39"/>
                    </a:moveTo>
                    <a:cubicBezTo>
                      <a:pt x="29" y="26"/>
                      <a:pt x="19" y="12"/>
                      <a:pt x="9" y="0"/>
                    </a:cubicBezTo>
                    <a:cubicBezTo>
                      <a:pt x="0" y="7"/>
                      <a:pt x="0" y="7"/>
                      <a:pt x="0" y="7"/>
                    </a:cubicBezTo>
                    <a:cubicBezTo>
                      <a:pt x="10" y="20"/>
                      <a:pt x="19" y="33"/>
                      <a:pt x="28" y="46"/>
                    </a:cubicBezTo>
                    <a:lnTo>
                      <a:pt x="38" y="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5" name="Freeform 40"/>
              <p:cNvSpPr>
                <a:spLocks/>
              </p:cNvSpPr>
              <p:nvPr/>
            </p:nvSpPr>
            <p:spPr bwMode="auto">
              <a:xfrm>
                <a:off x="-352744" y="1917725"/>
                <a:ext cx="72540" cy="71829"/>
              </a:xfrm>
              <a:custGeom>
                <a:avLst/>
                <a:gdLst/>
                <a:ahLst/>
                <a:cxnLst>
                  <a:cxn ang="0">
                    <a:pos x="34" y="43"/>
                  </a:cxn>
                  <a:cxn ang="0">
                    <a:pos x="43" y="34"/>
                  </a:cxn>
                  <a:cxn ang="0">
                    <a:pos x="8" y="0"/>
                  </a:cxn>
                  <a:cxn ang="0">
                    <a:pos x="0" y="9"/>
                  </a:cxn>
                  <a:cxn ang="0">
                    <a:pos x="34" y="43"/>
                  </a:cxn>
                </a:cxnLst>
                <a:rect l="0" t="0" r="r" b="b"/>
                <a:pathLst>
                  <a:path w="43" h="43">
                    <a:moveTo>
                      <a:pt x="34" y="43"/>
                    </a:moveTo>
                    <a:cubicBezTo>
                      <a:pt x="43" y="34"/>
                      <a:pt x="43" y="34"/>
                      <a:pt x="43" y="34"/>
                    </a:cubicBezTo>
                    <a:cubicBezTo>
                      <a:pt x="32" y="23"/>
                      <a:pt x="20" y="11"/>
                      <a:pt x="8" y="0"/>
                    </a:cubicBezTo>
                    <a:cubicBezTo>
                      <a:pt x="0" y="9"/>
                      <a:pt x="0" y="9"/>
                      <a:pt x="0" y="9"/>
                    </a:cubicBezTo>
                    <a:cubicBezTo>
                      <a:pt x="12" y="20"/>
                      <a:pt x="23" y="31"/>
                      <a:pt x="34" y="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6" name="Freeform 41"/>
              <p:cNvSpPr>
                <a:spLocks/>
              </p:cNvSpPr>
              <p:nvPr/>
            </p:nvSpPr>
            <p:spPr bwMode="auto">
              <a:xfrm>
                <a:off x="-39827" y="2481679"/>
                <a:ext cx="31293" cy="83919"/>
              </a:xfrm>
              <a:custGeom>
                <a:avLst/>
                <a:gdLst/>
                <a:ahLst/>
                <a:cxnLst>
                  <a:cxn ang="0">
                    <a:pos x="8" y="50"/>
                  </a:cxn>
                  <a:cxn ang="0">
                    <a:pos x="19" y="48"/>
                  </a:cxn>
                  <a:cxn ang="0">
                    <a:pos x="12" y="0"/>
                  </a:cxn>
                  <a:cxn ang="0">
                    <a:pos x="0" y="2"/>
                  </a:cxn>
                  <a:cxn ang="0">
                    <a:pos x="8" y="50"/>
                  </a:cxn>
                </a:cxnLst>
                <a:rect l="0" t="0" r="r" b="b"/>
                <a:pathLst>
                  <a:path w="19" h="50">
                    <a:moveTo>
                      <a:pt x="8" y="50"/>
                    </a:moveTo>
                    <a:cubicBezTo>
                      <a:pt x="19" y="48"/>
                      <a:pt x="19" y="48"/>
                      <a:pt x="19" y="48"/>
                    </a:cubicBezTo>
                    <a:cubicBezTo>
                      <a:pt x="18" y="32"/>
                      <a:pt x="15" y="16"/>
                      <a:pt x="12" y="0"/>
                    </a:cubicBezTo>
                    <a:cubicBezTo>
                      <a:pt x="0" y="2"/>
                      <a:pt x="0" y="2"/>
                      <a:pt x="0" y="2"/>
                    </a:cubicBezTo>
                    <a:cubicBezTo>
                      <a:pt x="3" y="18"/>
                      <a:pt x="6" y="34"/>
                      <a:pt x="8" y="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7" name="Freeform 42"/>
              <p:cNvSpPr>
                <a:spLocks/>
              </p:cNvSpPr>
              <p:nvPr/>
            </p:nvSpPr>
            <p:spPr bwMode="auto">
              <a:xfrm>
                <a:off x="-928794" y="1646768"/>
                <a:ext cx="83919" cy="32001"/>
              </a:xfrm>
              <a:custGeom>
                <a:avLst/>
                <a:gdLst/>
                <a:ahLst/>
                <a:cxnLst>
                  <a:cxn ang="0">
                    <a:pos x="50" y="7"/>
                  </a:cxn>
                  <a:cxn ang="0">
                    <a:pos x="2" y="0"/>
                  </a:cxn>
                  <a:cxn ang="0">
                    <a:pos x="0" y="11"/>
                  </a:cxn>
                  <a:cxn ang="0">
                    <a:pos x="48" y="19"/>
                  </a:cxn>
                  <a:cxn ang="0">
                    <a:pos x="50" y="7"/>
                  </a:cxn>
                </a:cxnLst>
                <a:rect l="0" t="0" r="r" b="b"/>
                <a:pathLst>
                  <a:path w="50" h="19">
                    <a:moveTo>
                      <a:pt x="50" y="7"/>
                    </a:moveTo>
                    <a:cubicBezTo>
                      <a:pt x="34" y="4"/>
                      <a:pt x="18" y="1"/>
                      <a:pt x="2" y="0"/>
                    </a:cubicBezTo>
                    <a:cubicBezTo>
                      <a:pt x="0" y="11"/>
                      <a:pt x="0" y="11"/>
                      <a:pt x="0" y="11"/>
                    </a:cubicBezTo>
                    <a:cubicBezTo>
                      <a:pt x="16" y="13"/>
                      <a:pt x="32" y="16"/>
                      <a:pt x="48" y="19"/>
                    </a:cubicBezTo>
                    <a:lnTo>
                      <a:pt x="50" y="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 name="Freeform 43"/>
              <p:cNvSpPr>
                <a:spLocks/>
              </p:cNvSpPr>
              <p:nvPr/>
            </p:nvSpPr>
            <p:spPr bwMode="auto">
              <a:xfrm>
                <a:off x="-478621" y="1815317"/>
                <a:ext cx="77519" cy="65428"/>
              </a:xfrm>
              <a:custGeom>
                <a:avLst/>
                <a:gdLst/>
                <a:ahLst/>
                <a:cxnLst>
                  <a:cxn ang="0">
                    <a:pos x="46" y="29"/>
                  </a:cxn>
                  <a:cxn ang="0">
                    <a:pos x="7" y="0"/>
                  </a:cxn>
                  <a:cxn ang="0">
                    <a:pos x="0" y="10"/>
                  </a:cxn>
                  <a:cxn ang="0">
                    <a:pos x="39" y="39"/>
                  </a:cxn>
                  <a:cxn ang="0">
                    <a:pos x="46" y="29"/>
                  </a:cxn>
                </a:cxnLst>
                <a:rect l="0" t="0" r="r" b="b"/>
                <a:pathLst>
                  <a:path w="46" h="39">
                    <a:moveTo>
                      <a:pt x="46" y="29"/>
                    </a:moveTo>
                    <a:cubicBezTo>
                      <a:pt x="33" y="19"/>
                      <a:pt x="20" y="9"/>
                      <a:pt x="7" y="0"/>
                    </a:cubicBezTo>
                    <a:cubicBezTo>
                      <a:pt x="0" y="10"/>
                      <a:pt x="0" y="10"/>
                      <a:pt x="0" y="10"/>
                    </a:cubicBezTo>
                    <a:cubicBezTo>
                      <a:pt x="13" y="19"/>
                      <a:pt x="26" y="29"/>
                      <a:pt x="39" y="39"/>
                    </a:cubicBezTo>
                    <a:lnTo>
                      <a:pt x="46" y="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 name="Freeform 44"/>
              <p:cNvSpPr>
                <a:spLocks/>
              </p:cNvSpPr>
              <p:nvPr/>
            </p:nvSpPr>
            <p:spPr bwMode="auto">
              <a:xfrm>
                <a:off x="-770915" y="1678772"/>
                <a:ext cx="83919" cy="44092"/>
              </a:xfrm>
              <a:custGeom>
                <a:avLst/>
                <a:gdLst/>
                <a:ahLst/>
                <a:cxnLst>
                  <a:cxn ang="0">
                    <a:pos x="50" y="15"/>
                  </a:cxn>
                  <a:cxn ang="0">
                    <a:pos x="4" y="0"/>
                  </a:cxn>
                  <a:cxn ang="0">
                    <a:pos x="0" y="11"/>
                  </a:cxn>
                  <a:cxn ang="0">
                    <a:pos x="46" y="26"/>
                  </a:cxn>
                  <a:cxn ang="0">
                    <a:pos x="50" y="15"/>
                  </a:cxn>
                </a:cxnLst>
                <a:rect l="0" t="0" r="r" b="b"/>
                <a:pathLst>
                  <a:path w="50" h="26">
                    <a:moveTo>
                      <a:pt x="50" y="15"/>
                    </a:moveTo>
                    <a:cubicBezTo>
                      <a:pt x="35" y="9"/>
                      <a:pt x="19" y="4"/>
                      <a:pt x="4" y="0"/>
                    </a:cubicBezTo>
                    <a:cubicBezTo>
                      <a:pt x="0" y="11"/>
                      <a:pt x="0" y="11"/>
                      <a:pt x="0" y="11"/>
                    </a:cubicBezTo>
                    <a:cubicBezTo>
                      <a:pt x="16" y="15"/>
                      <a:pt x="31" y="20"/>
                      <a:pt x="46" y="26"/>
                    </a:cubicBezTo>
                    <a:lnTo>
                      <a:pt x="50" y="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 name="Freeform 45"/>
              <p:cNvSpPr>
                <a:spLocks/>
              </p:cNvSpPr>
              <p:nvPr/>
            </p:nvSpPr>
            <p:spPr bwMode="auto">
              <a:xfrm>
                <a:off x="-619433" y="1734245"/>
                <a:ext cx="81786" cy="55471"/>
              </a:xfrm>
              <a:custGeom>
                <a:avLst/>
                <a:gdLst/>
                <a:ahLst/>
                <a:cxnLst>
                  <a:cxn ang="0">
                    <a:pos x="49" y="23"/>
                  </a:cxn>
                  <a:cxn ang="0">
                    <a:pos x="5" y="0"/>
                  </a:cxn>
                  <a:cxn ang="0">
                    <a:pos x="0" y="11"/>
                  </a:cxn>
                  <a:cxn ang="0">
                    <a:pos x="43" y="33"/>
                  </a:cxn>
                  <a:cxn ang="0">
                    <a:pos x="49" y="23"/>
                  </a:cxn>
                </a:cxnLst>
                <a:rect l="0" t="0" r="r" b="b"/>
                <a:pathLst>
                  <a:path w="49" h="33">
                    <a:moveTo>
                      <a:pt x="49" y="23"/>
                    </a:moveTo>
                    <a:cubicBezTo>
                      <a:pt x="35" y="15"/>
                      <a:pt x="20" y="7"/>
                      <a:pt x="5" y="0"/>
                    </a:cubicBezTo>
                    <a:cubicBezTo>
                      <a:pt x="0" y="11"/>
                      <a:pt x="0" y="11"/>
                      <a:pt x="0" y="11"/>
                    </a:cubicBezTo>
                    <a:cubicBezTo>
                      <a:pt x="15" y="18"/>
                      <a:pt x="29" y="25"/>
                      <a:pt x="43" y="33"/>
                    </a:cubicBezTo>
                    <a:lnTo>
                      <a:pt x="49" y="2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1" name="Freeform 46"/>
              <p:cNvSpPr>
                <a:spLocks/>
              </p:cNvSpPr>
              <p:nvPr/>
            </p:nvSpPr>
            <p:spPr bwMode="auto">
              <a:xfrm>
                <a:off x="-1246688" y="3703473"/>
                <a:ext cx="83919" cy="32001"/>
              </a:xfrm>
              <a:custGeom>
                <a:avLst/>
                <a:gdLst/>
                <a:ahLst/>
                <a:cxnLst>
                  <a:cxn ang="0">
                    <a:pos x="0" y="12"/>
                  </a:cxn>
                  <a:cxn ang="0">
                    <a:pos x="49" y="19"/>
                  </a:cxn>
                  <a:cxn ang="0">
                    <a:pos x="50" y="7"/>
                  </a:cxn>
                  <a:cxn ang="0">
                    <a:pos x="3" y="0"/>
                  </a:cxn>
                  <a:cxn ang="0">
                    <a:pos x="0" y="12"/>
                  </a:cxn>
                </a:cxnLst>
                <a:rect l="0" t="0" r="r" b="b"/>
                <a:pathLst>
                  <a:path w="50" h="19">
                    <a:moveTo>
                      <a:pt x="0" y="12"/>
                    </a:moveTo>
                    <a:cubicBezTo>
                      <a:pt x="16" y="15"/>
                      <a:pt x="33" y="17"/>
                      <a:pt x="49" y="19"/>
                    </a:cubicBezTo>
                    <a:cubicBezTo>
                      <a:pt x="50" y="7"/>
                      <a:pt x="50" y="7"/>
                      <a:pt x="50" y="7"/>
                    </a:cubicBezTo>
                    <a:cubicBezTo>
                      <a:pt x="34" y="5"/>
                      <a:pt x="18" y="3"/>
                      <a:pt x="3" y="0"/>
                    </a:cubicBezTo>
                    <a:lnTo>
                      <a:pt x="0"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2" name="Freeform 47"/>
              <p:cNvSpPr>
                <a:spLocks/>
              </p:cNvSpPr>
              <p:nvPr/>
            </p:nvSpPr>
            <p:spPr bwMode="auto">
              <a:xfrm>
                <a:off x="-83919" y="2323806"/>
                <a:ext cx="44092" cy="83919"/>
              </a:xfrm>
              <a:custGeom>
                <a:avLst/>
                <a:gdLst/>
                <a:ahLst/>
                <a:cxnLst>
                  <a:cxn ang="0">
                    <a:pos x="26" y="46"/>
                  </a:cxn>
                  <a:cxn ang="0">
                    <a:pos x="11" y="0"/>
                  </a:cxn>
                  <a:cxn ang="0">
                    <a:pos x="0" y="4"/>
                  </a:cxn>
                  <a:cxn ang="0">
                    <a:pos x="15" y="50"/>
                  </a:cxn>
                  <a:cxn ang="0">
                    <a:pos x="26" y="46"/>
                  </a:cxn>
                </a:cxnLst>
                <a:rect l="0" t="0" r="r" b="b"/>
                <a:pathLst>
                  <a:path w="26" h="50">
                    <a:moveTo>
                      <a:pt x="26" y="46"/>
                    </a:moveTo>
                    <a:cubicBezTo>
                      <a:pt x="22" y="31"/>
                      <a:pt x="17" y="15"/>
                      <a:pt x="11" y="0"/>
                    </a:cubicBezTo>
                    <a:cubicBezTo>
                      <a:pt x="0" y="4"/>
                      <a:pt x="0" y="4"/>
                      <a:pt x="0" y="4"/>
                    </a:cubicBezTo>
                    <a:cubicBezTo>
                      <a:pt x="5" y="19"/>
                      <a:pt x="10" y="34"/>
                      <a:pt x="15" y="50"/>
                    </a:cubicBezTo>
                    <a:lnTo>
                      <a:pt x="26" y="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 name="Freeform 48"/>
              <p:cNvSpPr>
                <a:spLocks/>
              </p:cNvSpPr>
              <p:nvPr/>
            </p:nvSpPr>
            <p:spPr bwMode="auto">
              <a:xfrm>
                <a:off x="-147926" y="3116758"/>
                <a:ext cx="54049" cy="82497"/>
              </a:xfrm>
              <a:custGeom>
                <a:avLst/>
                <a:gdLst/>
                <a:ahLst/>
                <a:cxnLst>
                  <a:cxn ang="0">
                    <a:pos x="0" y="43"/>
                  </a:cxn>
                  <a:cxn ang="0">
                    <a:pos x="10" y="49"/>
                  </a:cxn>
                  <a:cxn ang="0">
                    <a:pos x="32" y="5"/>
                  </a:cxn>
                  <a:cxn ang="0">
                    <a:pos x="21" y="0"/>
                  </a:cxn>
                  <a:cxn ang="0">
                    <a:pos x="0" y="43"/>
                  </a:cxn>
                </a:cxnLst>
                <a:rect l="0" t="0" r="r" b="b"/>
                <a:pathLst>
                  <a:path w="32" h="49">
                    <a:moveTo>
                      <a:pt x="0" y="43"/>
                    </a:moveTo>
                    <a:cubicBezTo>
                      <a:pt x="10" y="49"/>
                      <a:pt x="10" y="49"/>
                      <a:pt x="10" y="49"/>
                    </a:cubicBezTo>
                    <a:cubicBezTo>
                      <a:pt x="18" y="34"/>
                      <a:pt x="25" y="20"/>
                      <a:pt x="32" y="5"/>
                    </a:cubicBezTo>
                    <a:cubicBezTo>
                      <a:pt x="21" y="0"/>
                      <a:pt x="21" y="0"/>
                      <a:pt x="21" y="0"/>
                    </a:cubicBezTo>
                    <a:cubicBezTo>
                      <a:pt x="15" y="14"/>
                      <a:pt x="7" y="29"/>
                      <a:pt x="0" y="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 name="Freeform 49"/>
              <p:cNvSpPr>
                <a:spLocks/>
              </p:cNvSpPr>
              <p:nvPr/>
            </p:nvSpPr>
            <p:spPr bwMode="auto">
              <a:xfrm>
                <a:off x="-152904" y="2174458"/>
                <a:ext cx="55471" cy="82497"/>
              </a:xfrm>
              <a:custGeom>
                <a:avLst/>
                <a:gdLst/>
                <a:ahLst/>
                <a:cxnLst>
                  <a:cxn ang="0">
                    <a:pos x="33" y="43"/>
                  </a:cxn>
                  <a:cxn ang="0">
                    <a:pos x="11" y="0"/>
                  </a:cxn>
                  <a:cxn ang="0">
                    <a:pos x="0" y="6"/>
                  </a:cxn>
                  <a:cxn ang="0">
                    <a:pos x="22" y="49"/>
                  </a:cxn>
                  <a:cxn ang="0">
                    <a:pos x="33" y="43"/>
                  </a:cxn>
                </a:cxnLst>
                <a:rect l="0" t="0" r="r" b="b"/>
                <a:pathLst>
                  <a:path w="33" h="49">
                    <a:moveTo>
                      <a:pt x="33" y="43"/>
                    </a:moveTo>
                    <a:cubicBezTo>
                      <a:pt x="26" y="29"/>
                      <a:pt x="19" y="14"/>
                      <a:pt x="11" y="0"/>
                    </a:cubicBezTo>
                    <a:cubicBezTo>
                      <a:pt x="0" y="6"/>
                      <a:pt x="0" y="6"/>
                      <a:pt x="0" y="6"/>
                    </a:cubicBezTo>
                    <a:cubicBezTo>
                      <a:pt x="8" y="20"/>
                      <a:pt x="15" y="34"/>
                      <a:pt x="22" y="49"/>
                    </a:cubicBezTo>
                    <a:lnTo>
                      <a:pt x="33" y="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 name="Freeform 50"/>
              <p:cNvSpPr>
                <a:spLocks/>
              </p:cNvSpPr>
              <p:nvPr/>
            </p:nvSpPr>
            <p:spPr bwMode="auto">
              <a:xfrm>
                <a:off x="-236821" y="3258283"/>
                <a:ext cx="64006" cy="76807"/>
              </a:xfrm>
              <a:custGeom>
                <a:avLst/>
                <a:gdLst/>
                <a:ahLst/>
                <a:cxnLst>
                  <a:cxn ang="0">
                    <a:pos x="0" y="39"/>
                  </a:cxn>
                  <a:cxn ang="0">
                    <a:pos x="9" y="46"/>
                  </a:cxn>
                  <a:cxn ang="0">
                    <a:pos x="38" y="6"/>
                  </a:cxn>
                  <a:cxn ang="0">
                    <a:pos x="28" y="0"/>
                  </a:cxn>
                  <a:cxn ang="0">
                    <a:pos x="0" y="39"/>
                  </a:cxn>
                </a:cxnLst>
                <a:rect l="0" t="0" r="r" b="b"/>
                <a:pathLst>
                  <a:path w="38" h="46">
                    <a:moveTo>
                      <a:pt x="0" y="39"/>
                    </a:moveTo>
                    <a:cubicBezTo>
                      <a:pt x="9" y="46"/>
                      <a:pt x="9" y="46"/>
                      <a:pt x="9" y="46"/>
                    </a:cubicBezTo>
                    <a:cubicBezTo>
                      <a:pt x="19" y="33"/>
                      <a:pt x="29" y="20"/>
                      <a:pt x="38" y="6"/>
                    </a:cubicBezTo>
                    <a:cubicBezTo>
                      <a:pt x="28" y="0"/>
                      <a:pt x="28" y="0"/>
                      <a:pt x="28" y="0"/>
                    </a:cubicBezTo>
                    <a:cubicBezTo>
                      <a:pt x="19" y="13"/>
                      <a:pt x="10" y="26"/>
                      <a:pt x="0" y="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 name="Freeform 51"/>
              <p:cNvSpPr>
                <a:spLocks/>
              </p:cNvSpPr>
              <p:nvPr/>
            </p:nvSpPr>
            <p:spPr bwMode="auto">
              <a:xfrm>
                <a:off x="-21336" y="2645253"/>
                <a:ext cx="21333" cy="81783"/>
              </a:xfrm>
              <a:custGeom>
                <a:avLst/>
                <a:gdLst/>
                <a:ahLst/>
                <a:cxnLst>
                  <a:cxn ang="0">
                    <a:pos x="12" y="0"/>
                  </a:cxn>
                  <a:cxn ang="0">
                    <a:pos x="0" y="0"/>
                  </a:cxn>
                  <a:cxn ang="0">
                    <a:pos x="1" y="25"/>
                  </a:cxn>
                  <a:cxn ang="0">
                    <a:pos x="1" y="27"/>
                  </a:cxn>
                  <a:cxn ang="0">
                    <a:pos x="1" y="49"/>
                  </a:cxn>
                  <a:cxn ang="0">
                    <a:pos x="13" y="49"/>
                  </a:cxn>
                  <a:cxn ang="0">
                    <a:pos x="13" y="27"/>
                  </a:cxn>
                  <a:cxn ang="0">
                    <a:pos x="13" y="25"/>
                  </a:cxn>
                  <a:cxn ang="0">
                    <a:pos x="12" y="0"/>
                  </a:cxn>
                </a:cxnLst>
                <a:rect l="0" t="0" r="r" b="b"/>
                <a:pathLst>
                  <a:path w="13" h="49">
                    <a:moveTo>
                      <a:pt x="12" y="0"/>
                    </a:moveTo>
                    <a:cubicBezTo>
                      <a:pt x="0" y="0"/>
                      <a:pt x="0" y="0"/>
                      <a:pt x="0" y="0"/>
                    </a:cubicBezTo>
                    <a:cubicBezTo>
                      <a:pt x="1" y="9"/>
                      <a:pt x="1" y="17"/>
                      <a:pt x="1" y="25"/>
                    </a:cubicBezTo>
                    <a:cubicBezTo>
                      <a:pt x="1" y="27"/>
                      <a:pt x="1" y="27"/>
                      <a:pt x="1" y="27"/>
                    </a:cubicBezTo>
                    <a:cubicBezTo>
                      <a:pt x="1" y="34"/>
                      <a:pt x="1" y="41"/>
                      <a:pt x="1" y="49"/>
                    </a:cubicBezTo>
                    <a:cubicBezTo>
                      <a:pt x="13" y="49"/>
                      <a:pt x="13" y="49"/>
                      <a:pt x="13" y="49"/>
                    </a:cubicBezTo>
                    <a:cubicBezTo>
                      <a:pt x="13" y="42"/>
                      <a:pt x="13" y="34"/>
                      <a:pt x="13" y="27"/>
                    </a:cubicBezTo>
                    <a:cubicBezTo>
                      <a:pt x="13" y="25"/>
                      <a:pt x="13" y="25"/>
                      <a:pt x="13" y="25"/>
                    </a:cubicBezTo>
                    <a:cubicBezTo>
                      <a:pt x="13" y="17"/>
                      <a:pt x="13" y="8"/>
                      <a:pt x="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 name="Freeform 52"/>
              <p:cNvSpPr>
                <a:spLocks/>
              </p:cNvSpPr>
              <p:nvPr/>
            </p:nvSpPr>
            <p:spPr bwMode="auto">
              <a:xfrm>
                <a:off x="-38402" y="2805978"/>
                <a:ext cx="32002" cy="83919"/>
              </a:xfrm>
              <a:custGeom>
                <a:avLst/>
                <a:gdLst/>
                <a:ahLst/>
                <a:cxnLst>
                  <a:cxn ang="0">
                    <a:pos x="0" y="48"/>
                  </a:cxn>
                  <a:cxn ang="0">
                    <a:pos x="12" y="50"/>
                  </a:cxn>
                  <a:cxn ang="0">
                    <a:pos x="19" y="2"/>
                  </a:cxn>
                  <a:cxn ang="0">
                    <a:pos x="7" y="0"/>
                  </a:cxn>
                  <a:cxn ang="0">
                    <a:pos x="0" y="48"/>
                  </a:cxn>
                </a:cxnLst>
                <a:rect l="0" t="0" r="r" b="b"/>
                <a:pathLst>
                  <a:path w="19" h="50">
                    <a:moveTo>
                      <a:pt x="0" y="48"/>
                    </a:moveTo>
                    <a:cubicBezTo>
                      <a:pt x="12" y="50"/>
                      <a:pt x="12" y="50"/>
                      <a:pt x="12" y="50"/>
                    </a:cubicBezTo>
                    <a:cubicBezTo>
                      <a:pt x="15" y="34"/>
                      <a:pt x="17" y="18"/>
                      <a:pt x="19" y="2"/>
                    </a:cubicBezTo>
                    <a:cubicBezTo>
                      <a:pt x="7" y="0"/>
                      <a:pt x="7" y="0"/>
                      <a:pt x="7" y="0"/>
                    </a:cubicBezTo>
                    <a:cubicBezTo>
                      <a:pt x="5" y="16"/>
                      <a:pt x="3" y="32"/>
                      <a:pt x="0"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 name="Freeform 53"/>
              <p:cNvSpPr>
                <a:spLocks/>
              </p:cNvSpPr>
              <p:nvPr/>
            </p:nvSpPr>
            <p:spPr bwMode="auto">
              <a:xfrm>
                <a:off x="-82495" y="2965991"/>
                <a:ext cx="45514" cy="83919"/>
              </a:xfrm>
              <a:custGeom>
                <a:avLst/>
                <a:gdLst/>
                <a:ahLst/>
                <a:cxnLst>
                  <a:cxn ang="0">
                    <a:pos x="0" y="45"/>
                  </a:cxn>
                  <a:cxn ang="0">
                    <a:pos x="12" y="50"/>
                  </a:cxn>
                  <a:cxn ang="0">
                    <a:pos x="27" y="3"/>
                  </a:cxn>
                  <a:cxn ang="0">
                    <a:pos x="15" y="0"/>
                  </a:cxn>
                  <a:cxn ang="0">
                    <a:pos x="0" y="45"/>
                  </a:cxn>
                </a:cxnLst>
                <a:rect l="0" t="0" r="r" b="b"/>
                <a:pathLst>
                  <a:path w="27" h="50">
                    <a:moveTo>
                      <a:pt x="0" y="45"/>
                    </a:moveTo>
                    <a:cubicBezTo>
                      <a:pt x="12" y="50"/>
                      <a:pt x="12" y="50"/>
                      <a:pt x="12" y="50"/>
                    </a:cubicBezTo>
                    <a:cubicBezTo>
                      <a:pt x="17" y="34"/>
                      <a:pt x="22" y="19"/>
                      <a:pt x="27" y="3"/>
                    </a:cubicBezTo>
                    <a:cubicBezTo>
                      <a:pt x="15" y="0"/>
                      <a:pt x="15" y="0"/>
                      <a:pt x="15" y="0"/>
                    </a:cubicBezTo>
                    <a:cubicBezTo>
                      <a:pt x="11" y="15"/>
                      <a:pt x="6" y="30"/>
                      <a:pt x="0" y="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 name="Freeform 54"/>
              <p:cNvSpPr>
                <a:spLocks/>
              </p:cNvSpPr>
              <p:nvPr/>
            </p:nvSpPr>
            <p:spPr bwMode="auto">
              <a:xfrm>
                <a:off x="-762377" y="3654405"/>
                <a:ext cx="83919" cy="45514"/>
              </a:xfrm>
              <a:custGeom>
                <a:avLst/>
                <a:gdLst/>
                <a:ahLst/>
                <a:cxnLst>
                  <a:cxn ang="0">
                    <a:pos x="0" y="15"/>
                  </a:cxn>
                  <a:cxn ang="0">
                    <a:pos x="3" y="27"/>
                  </a:cxn>
                  <a:cxn ang="0">
                    <a:pos x="50" y="11"/>
                  </a:cxn>
                  <a:cxn ang="0">
                    <a:pos x="45" y="0"/>
                  </a:cxn>
                  <a:cxn ang="0">
                    <a:pos x="0" y="15"/>
                  </a:cxn>
                </a:cxnLst>
                <a:rect l="0" t="0" r="r" b="b"/>
                <a:pathLst>
                  <a:path w="50" h="27">
                    <a:moveTo>
                      <a:pt x="0" y="15"/>
                    </a:moveTo>
                    <a:cubicBezTo>
                      <a:pt x="3" y="27"/>
                      <a:pt x="3" y="27"/>
                      <a:pt x="3" y="27"/>
                    </a:cubicBezTo>
                    <a:cubicBezTo>
                      <a:pt x="19" y="22"/>
                      <a:pt x="34" y="17"/>
                      <a:pt x="50" y="11"/>
                    </a:cubicBezTo>
                    <a:cubicBezTo>
                      <a:pt x="45" y="0"/>
                      <a:pt x="45" y="0"/>
                      <a:pt x="45" y="0"/>
                    </a:cubicBezTo>
                    <a:cubicBezTo>
                      <a:pt x="31" y="6"/>
                      <a:pt x="15" y="11"/>
                      <a:pt x="0" y="1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 name="Freeform 55"/>
              <p:cNvSpPr>
                <a:spLocks/>
              </p:cNvSpPr>
              <p:nvPr/>
            </p:nvSpPr>
            <p:spPr bwMode="auto">
              <a:xfrm>
                <a:off x="-920258" y="3699917"/>
                <a:ext cx="83919" cy="33424"/>
              </a:xfrm>
              <a:custGeom>
                <a:avLst/>
                <a:gdLst/>
                <a:ahLst/>
                <a:cxnLst>
                  <a:cxn ang="0">
                    <a:pos x="0" y="8"/>
                  </a:cxn>
                  <a:cxn ang="0">
                    <a:pos x="1" y="20"/>
                  </a:cxn>
                  <a:cxn ang="0">
                    <a:pos x="50" y="12"/>
                  </a:cxn>
                  <a:cxn ang="0">
                    <a:pos x="47" y="0"/>
                  </a:cxn>
                  <a:cxn ang="0">
                    <a:pos x="0" y="8"/>
                  </a:cxn>
                </a:cxnLst>
                <a:rect l="0" t="0" r="r" b="b"/>
                <a:pathLst>
                  <a:path w="50" h="20">
                    <a:moveTo>
                      <a:pt x="0" y="8"/>
                    </a:moveTo>
                    <a:cubicBezTo>
                      <a:pt x="1" y="20"/>
                      <a:pt x="1" y="20"/>
                      <a:pt x="1" y="20"/>
                    </a:cubicBezTo>
                    <a:cubicBezTo>
                      <a:pt x="18" y="18"/>
                      <a:pt x="34" y="15"/>
                      <a:pt x="50" y="12"/>
                    </a:cubicBezTo>
                    <a:cubicBezTo>
                      <a:pt x="47" y="0"/>
                      <a:pt x="47" y="0"/>
                      <a:pt x="47" y="0"/>
                    </a:cubicBezTo>
                    <a:cubicBezTo>
                      <a:pt x="32" y="3"/>
                      <a:pt x="16" y="6"/>
                      <a:pt x="0"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 name="Freeform 56"/>
              <p:cNvSpPr>
                <a:spLocks/>
              </p:cNvSpPr>
              <p:nvPr/>
            </p:nvSpPr>
            <p:spPr bwMode="auto">
              <a:xfrm>
                <a:off x="-1404569" y="3661515"/>
                <a:ext cx="83919" cy="43381"/>
              </a:xfrm>
              <a:custGeom>
                <a:avLst/>
                <a:gdLst/>
                <a:ahLst/>
                <a:cxnLst>
                  <a:cxn ang="0">
                    <a:pos x="0" y="11"/>
                  </a:cxn>
                  <a:cxn ang="0">
                    <a:pos x="47" y="26"/>
                  </a:cxn>
                  <a:cxn ang="0">
                    <a:pos x="50" y="14"/>
                  </a:cxn>
                  <a:cxn ang="0">
                    <a:pos x="4" y="0"/>
                  </a:cxn>
                  <a:cxn ang="0">
                    <a:pos x="0" y="11"/>
                  </a:cxn>
                </a:cxnLst>
                <a:rect l="0" t="0" r="r" b="b"/>
                <a:pathLst>
                  <a:path w="50" h="26">
                    <a:moveTo>
                      <a:pt x="0" y="11"/>
                    </a:moveTo>
                    <a:cubicBezTo>
                      <a:pt x="15" y="17"/>
                      <a:pt x="31" y="22"/>
                      <a:pt x="47" y="26"/>
                    </a:cubicBezTo>
                    <a:cubicBezTo>
                      <a:pt x="50" y="14"/>
                      <a:pt x="50" y="14"/>
                      <a:pt x="50" y="14"/>
                    </a:cubicBezTo>
                    <a:cubicBezTo>
                      <a:pt x="34" y="10"/>
                      <a:pt x="19" y="5"/>
                      <a:pt x="4" y="0"/>
                    </a:cubicBezTo>
                    <a:lnTo>
                      <a:pt x="0" y="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 name="Freeform 57"/>
              <p:cNvSpPr>
                <a:spLocks/>
              </p:cNvSpPr>
              <p:nvPr/>
            </p:nvSpPr>
            <p:spPr bwMode="auto">
              <a:xfrm>
                <a:off x="-1081695" y="3719834"/>
                <a:ext cx="82497" cy="22047"/>
              </a:xfrm>
              <a:custGeom>
                <a:avLst/>
                <a:gdLst/>
                <a:ahLst/>
                <a:cxnLst>
                  <a:cxn ang="0">
                    <a:pos x="20" y="1"/>
                  </a:cxn>
                  <a:cxn ang="0">
                    <a:pos x="18" y="1"/>
                  </a:cxn>
                  <a:cxn ang="0">
                    <a:pos x="0" y="0"/>
                  </a:cxn>
                  <a:cxn ang="0">
                    <a:pos x="0" y="12"/>
                  </a:cxn>
                  <a:cxn ang="0">
                    <a:pos x="18" y="13"/>
                  </a:cxn>
                  <a:cxn ang="0">
                    <a:pos x="20" y="13"/>
                  </a:cxn>
                  <a:cxn ang="0">
                    <a:pos x="49" y="12"/>
                  </a:cxn>
                  <a:cxn ang="0">
                    <a:pos x="48" y="0"/>
                  </a:cxn>
                  <a:cxn ang="0">
                    <a:pos x="20" y="1"/>
                  </a:cxn>
                </a:cxnLst>
                <a:rect l="0" t="0" r="r" b="b"/>
                <a:pathLst>
                  <a:path w="49" h="13">
                    <a:moveTo>
                      <a:pt x="20" y="1"/>
                    </a:moveTo>
                    <a:cubicBezTo>
                      <a:pt x="18" y="1"/>
                      <a:pt x="18" y="1"/>
                      <a:pt x="18" y="1"/>
                    </a:cubicBezTo>
                    <a:cubicBezTo>
                      <a:pt x="12" y="1"/>
                      <a:pt x="6" y="1"/>
                      <a:pt x="0" y="0"/>
                    </a:cubicBezTo>
                    <a:cubicBezTo>
                      <a:pt x="0" y="12"/>
                      <a:pt x="0" y="12"/>
                      <a:pt x="0" y="12"/>
                    </a:cubicBezTo>
                    <a:cubicBezTo>
                      <a:pt x="6" y="13"/>
                      <a:pt x="12" y="13"/>
                      <a:pt x="18" y="13"/>
                    </a:cubicBezTo>
                    <a:cubicBezTo>
                      <a:pt x="20" y="13"/>
                      <a:pt x="20" y="13"/>
                      <a:pt x="20" y="13"/>
                    </a:cubicBezTo>
                    <a:cubicBezTo>
                      <a:pt x="30" y="13"/>
                      <a:pt x="39" y="12"/>
                      <a:pt x="49" y="12"/>
                    </a:cubicBezTo>
                    <a:cubicBezTo>
                      <a:pt x="48" y="0"/>
                      <a:pt x="48" y="0"/>
                      <a:pt x="48" y="0"/>
                    </a:cubicBezTo>
                    <a:cubicBezTo>
                      <a:pt x="39" y="0"/>
                      <a:pt x="29" y="1"/>
                      <a:pt x="20"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 name="Freeform 58"/>
              <p:cNvSpPr>
                <a:spLocks/>
              </p:cNvSpPr>
              <p:nvPr/>
            </p:nvSpPr>
            <p:spPr bwMode="auto">
              <a:xfrm>
                <a:off x="-472219" y="3495104"/>
                <a:ext cx="77519" cy="65428"/>
              </a:xfrm>
              <a:custGeom>
                <a:avLst/>
                <a:gdLst/>
                <a:ahLst/>
                <a:cxnLst>
                  <a:cxn ang="0">
                    <a:pos x="0" y="29"/>
                  </a:cxn>
                  <a:cxn ang="0">
                    <a:pos x="7" y="39"/>
                  </a:cxn>
                  <a:cxn ang="0">
                    <a:pos x="46" y="10"/>
                  </a:cxn>
                  <a:cxn ang="0">
                    <a:pos x="39" y="0"/>
                  </a:cxn>
                  <a:cxn ang="0">
                    <a:pos x="0" y="29"/>
                  </a:cxn>
                </a:cxnLst>
                <a:rect l="0" t="0" r="r" b="b"/>
                <a:pathLst>
                  <a:path w="46" h="39">
                    <a:moveTo>
                      <a:pt x="0" y="29"/>
                    </a:moveTo>
                    <a:cubicBezTo>
                      <a:pt x="7" y="39"/>
                      <a:pt x="7" y="39"/>
                      <a:pt x="7" y="39"/>
                    </a:cubicBezTo>
                    <a:cubicBezTo>
                      <a:pt x="20" y="29"/>
                      <a:pt x="34" y="20"/>
                      <a:pt x="46" y="10"/>
                    </a:cubicBezTo>
                    <a:cubicBezTo>
                      <a:pt x="39" y="0"/>
                      <a:pt x="39" y="0"/>
                      <a:pt x="39" y="0"/>
                    </a:cubicBezTo>
                    <a:cubicBezTo>
                      <a:pt x="26" y="10"/>
                      <a:pt x="13" y="20"/>
                      <a:pt x="0" y="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 name="Freeform 59"/>
              <p:cNvSpPr>
                <a:spLocks/>
              </p:cNvSpPr>
              <p:nvPr/>
            </p:nvSpPr>
            <p:spPr bwMode="auto">
              <a:xfrm>
                <a:off x="-345628" y="3384161"/>
                <a:ext cx="71829" cy="71829"/>
              </a:xfrm>
              <a:custGeom>
                <a:avLst/>
                <a:gdLst/>
                <a:ahLst/>
                <a:cxnLst>
                  <a:cxn ang="0">
                    <a:pos x="0" y="35"/>
                  </a:cxn>
                  <a:cxn ang="0">
                    <a:pos x="8" y="43"/>
                  </a:cxn>
                  <a:cxn ang="0">
                    <a:pos x="43" y="9"/>
                  </a:cxn>
                  <a:cxn ang="0">
                    <a:pos x="34" y="0"/>
                  </a:cxn>
                  <a:cxn ang="0">
                    <a:pos x="0" y="35"/>
                  </a:cxn>
                </a:cxnLst>
                <a:rect l="0" t="0" r="r" b="b"/>
                <a:pathLst>
                  <a:path w="43" h="43">
                    <a:moveTo>
                      <a:pt x="0" y="35"/>
                    </a:moveTo>
                    <a:cubicBezTo>
                      <a:pt x="8" y="43"/>
                      <a:pt x="8" y="43"/>
                      <a:pt x="8" y="43"/>
                    </a:cubicBezTo>
                    <a:cubicBezTo>
                      <a:pt x="20" y="32"/>
                      <a:pt x="32" y="21"/>
                      <a:pt x="43" y="9"/>
                    </a:cubicBezTo>
                    <a:cubicBezTo>
                      <a:pt x="34" y="0"/>
                      <a:pt x="34" y="0"/>
                      <a:pt x="34" y="0"/>
                    </a:cubicBezTo>
                    <a:cubicBezTo>
                      <a:pt x="23" y="12"/>
                      <a:pt x="12" y="24"/>
                      <a:pt x="0"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 name="Freeform 60"/>
              <p:cNvSpPr>
                <a:spLocks/>
              </p:cNvSpPr>
              <p:nvPr/>
            </p:nvSpPr>
            <p:spPr bwMode="auto">
              <a:xfrm>
                <a:off x="-611610" y="3585423"/>
                <a:ext cx="81075" cy="55471"/>
              </a:xfrm>
              <a:custGeom>
                <a:avLst/>
                <a:gdLst/>
                <a:ahLst/>
                <a:cxnLst>
                  <a:cxn ang="0">
                    <a:pos x="0" y="22"/>
                  </a:cxn>
                  <a:cxn ang="0">
                    <a:pos x="5" y="33"/>
                  </a:cxn>
                  <a:cxn ang="0">
                    <a:pos x="48" y="11"/>
                  </a:cxn>
                  <a:cxn ang="0">
                    <a:pos x="42" y="0"/>
                  </a:cxn>
                  <a:cxn ang="0">
                    <a:pos x="0" y="22"/>
                  </a:cxn>
                </a:cxnLst>
                <a:rect l="0" t="0" r="r" b="b"/>
                <a:pathLst>
                  <a:path w="48" h="33">
                    <a:moveTo>
                      <a:pt x="0" y="22"/>
                    </a:moveTo>
                    <a:cubicBezTo>
                      <a:pt x="5" y="33"/>
                      <a:pt x="5" y="33"/>
                      <a:pt x="5" y="33"/>
                    </a:cubicBezTo>
                    <a:cubicBezTo>
                      <a:pt x="20" y="26"/>
                      <a:pt x="34" y="19"/>
                      <a:pt x="48" y="11"/>
                    </a:cubicBezTo>
                    <a:cubicBezTo>
                      <a:pt x="42" y="0"/>
                      <a:pt x="42" y="0"/>
                      <a:pt x="42" y="0"/>
                    </a:cubicBezTo>
                    <a:cubicBezTo>
                      <a:pt x="28" y="8"/>
                      <a:pt x="14" y="16"/>
                      <a:pt x="0" y="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6" name="Freeform 61"/>
              <p:cNvSpPr>
                <a:spLocks/>
              </p:cNvSpPr>
              <p:nvPr/>
            </p:nvSpPr>
            <p:spPr bwMode="auto">
              <a:xfrm>
                <a:off x="-1900278" y="2036514"/>
                <a:ext cx="40536" cy="44092"/>
              </a:xfrm>
              <a:custGeom>
                <a:avLst/>
                <a:gdLst/>
                <a:ahLst/>
                <a:cxnLst>
                  <a:cxn ang="0">
                    <a:pos x="0" y="19"/>
                  </a:cxn>
                  <a:cxn ang="0">
                    <a:pos x="10" y="26"/>
                  </a:cxn>
                  <a:cxn ang="0">
                    <a:pos x="24" y="8"/>
                  </a:cxn>
                  <a:cxn ang="0">
                    <a:pos x="15" y="0"/>
                  </a:cxn>
                  <a:cxn ang="0">
                    <a:pos x="0" y="19"/>
                  </a:cxn>
                </a:cxnLst>
                <a:rect l="0" t="0" r="r" b="b"/>
                <a:pathLst>
                  <a:path w="24" h="26">
                    <a:moveTo>
                      <a:pt x="0" y="19"/>
                    </a:moveTo>
                    <a:cubicBezTo>
                      <a:pt x="10" y="26"/>
                      <a:pt x="10" y="26"/>
                      <a:pt x="10" y="26"/>
                    </a:cubicBezTo>
                    <a:cubicBezTo>
                      <a:pt x="15" y="20"/>
                      <a:pt x="19" y="14"/>
                      <a:pt x="24" y="8"/>
                    </a:cubicBezTo>
                    <a:cubicBezTo>
                      <a:pt x="15" y="0"/>
                      <a:pt x="15" y="0"/>
                      <a:pt x="15" y="0"/>
                    </a:cubicBezTo>
                    <a:cubicBezTo>
                      <a:pt x="10" y="6"/>
                      <a:pt x="5" y="13"/>
                      <a:pt x="0"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0" lvl="4" indent="-228544" algn="ctr" defTabSz="2559771" fontAlgn="ctr">
                  <a:lnSpc>
                    <a:spcPct val="150000"/>
                  </a:lnSpc>
                  <a:buClr>
                    <a:srgbClr val="CC9900"/>
                  </a:buClr>
                  <a:buSzPct val="60000"/>
                  <a:buFont typeface="Wingdings" pitchFamily="2" charset="2"/>
                  <a:buChar char="n"/>
                  <a:defRPr/>
                </a:pPr>
                <a:endParaRPr lang="en-US" altLang="zh-CN" sz="3200" noProof="1">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07" name="右箭头 106"/>
            <p:cNvSpPr/>
            <p:nvPr/>
          </p:nvSpPr>
          <p:spPr>
            <a:xfrm>
              <a:off x="3855169" y="2435801"/>
              <a:ext cx="1187520" cy="471906"/>
            </a:xfrm>
            <a:prstGeom prst="rightArrow">
              <a:avLst>
                <a:gd name="adj1" fmla="val 68431"/>
                <a:gd name="adj2" fmla="val 51961"/>
              </a:avLst>
            </a:prstGeom>
            <a:gradFill flip="none" rotWithShape="1">
              <a:gsLst>
                <a:gs pos="0">
                  <a:srgbClr val="0070C0">
                    <a:alpha val="0"/>
                  </a:srgbClr>
                </a:gs>
                <a:gs pos="100000">
                  <a:schemeClr val="bg1">
                    <a:lumMod val="50000"/>
                    <a:alpha val="30000"/>
                  </a:schemeClr>
                </a:gs>
              </a:gsLst>
              <a:lin ang="0" scaled="1"/>
              <a:tileRect/>
            </a:gradFill>
            <a:ln w="3175">
              <a:gradFill flip="none" rotWithShape="1">
                <a:gsLst>
                  <a:gs pos="0">
                    <a:srgbClr val="00BAFB">
                      <a:alpha val="0"/>
                    </a:srgbClr>
                  </a:gs>
                  <a:gs pos="50000">
                    <a:srgbClr val="888888"/>
                  </a:gs>
                </a:gsLst>
                <a:lin ang="0" scaled="1"/>
                <a:tileRect/>
              </a:gradFill>
              <a:miter lim="800000"/>
              <a:headEnd/>
              <a:tailEnd/>
            </a:ln>
            <a:effectLst/>
          </p:spPr>
          <p:txBody>
            <a:bodyPr lIns="0" tIns="0" rIns="0" bIns="0"/>
            <a:lstStyle/>
            <a:p>
              <a:pPr indent="-260143" defTabSz="967316">
                <a:lnSpc>
                  <a:spcPts val="4045"/>
                </a:lnSpc>
                <a:buFont typeface="Arial" pitchFamily="34" charset="0"/>
                <a:buChar char="•"/>
                <a:defRPr/>
              </a:pPr>
              <a:endParaRPr lang="zh-CN" altLang="en-US" sz="6600" kern="0">
                <a:solidFill>
                  <a:sysClr val="windowText" lastClr="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8" name="右箭头 107"/>
            <p:cNvSpPr/>
            <p:nvPr/>
          </p:nvSpPr>
          <p:spPr>
            <a:xfrm>
              <a:off x="7493459" y="2435801"/>
              <a:ext cx="1187520" cy="471906"/>
            </a:xfrm>
            <a:prstGeom prst="rightArrow">
              <a:avLst>
                <a:gd name="adj1" fmla="val 68431"/>
                <a:gd name="adj2" fmla="val 51961"/>
              </a:avLst>
            </a:prstGeom>
            <a:gradFill flip="none" rotWithShape="1">
              <a:gsLst>
                <a:gs pos="0">
                  <a:srgbClr val="0070C0">
                    <a:alpha val="0"/>
                  </a:srgbClr>
                </a:gs>
                <a:gs pos="100000">
                  <a:schemeClr val="bg1">
                    <a:lumMod val="50000"/>
                    <a:alpha val="30000"/>
                  </a:schemeClr>
                </a:gs>
              </a:gsLst>
              <a:lin ang="0" scaled="1"/>
              <a:tileRect/>
            </a:gradFill>
            <a:ln w="3175">
              <a:gradFill flip="none" rotWithShape="1">
                <a:gsLst>
                  <a:gs pos="0">
                    <a:srgbClr val="00BAFB">
                      <a:alpha val="0"/>
                    </a:srgbClr>
                  </a:gs>
                  <a:gs pos="50000">
                    <a:srgbClr val="888888"/>
                  </a:gs>
                </a:gsLst>
                <a:lin ang="0" scaled="1"/>
                <a:tileRect/>
              </a:gradFill>
              <a:miter lim="800000"/>
              <a:headEnd/>
              <a:tailEnd/>
            </a:ln>
            <a:effectLst/>
          </p:spPr>
          <p:txBody>
            <a:bodyPr lIns="0" tIns="0" rIns="0" bIns="0"/>
            <a:lstStyle/>
            <a:p>
              <a:pPr indent="-260143" defTabSz="967316">
                <a:lnSpc>
                  <a:spcPts val="4045"/>
                </a:lnSpc>
                <a:buFont typeface="Arial" pitchFamily="34" charset="0"/>
                <a:buChar char="•"/>
                <a:defRPr/>
              </a:pPr>
              <a:endParaRPr lang="zh-CN" altLang="en-US" sz="6600" kern="0">
                <a:solidFill>
                  <a:sysClr val="windowText" lastClr="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 name="文本框 12"/>
            <p:cNvSpPr txBox="1"/>
            <p:nvPr/>
          </p:nvSpPr>
          <p:spPr>
            <a:xfrm>
              <a:off x="1127449" y="3800411"/>
              <a:ext cx="3312291" cy="296428"/>
            </a:xfrm>
            <a:prstGeom prst="rect">
              <a:avLst/>
            </a:prstGeom>
            <a:solidFill>
              <a:srgbClr val="00B0F0"/>
            </a:solidFill>
          </p:spPr>
          <p:txBody>
            <a:bodyPr wrap="square" rtlCol="0">
              <a:spAutoFit/>
            </a:bodyPr>
            <a:lstStyle/>
            <a:p>
              <a:pPr algn="ctr">
                <a:lnSpc>
                  <a:spcPct val="120000"/>
                </a:lnSpc>
              </a:pPr>
              <a:endParaRPr lang="zh-CN" altLang="en-US" sz="1200" b="1"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 name="文本框 12"/>
            <p:cNvSpPr txBox="1"/>
            <p:nvPr/>
          </p:nvSpPr>
          <p:spPr>
            <a:xfrm>
              <a:off x="4583871" y="3800411"/>
              <a:ext cx="3312291" cy="296428"/>
            </a:xfrm>
            <a:prstGeom prst="rect">
              <a:avLst/>
            </a:prstGeom>
            <a:solidFill>
              <a:srgbClr val="00B0F0"/>
            </a:solidFill>
          </p:spPr>
          <p:txBody>
            <a:bodyPr wrap="square" rtlCol="0">
              <a:spAutoFit/>
            </a:bodyPr>
            <a:lstStyle/>
            <a:p>
              <a:pPr algn="ctr">
                <a:lnSpc>
                  <a:spcPct val="120000"/>
                </a:lnSpc>
              </a:pPr>
              <a:endParaRPr lang="zh-CN" altLang="en-US" sz="1200" b="1"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 name="文本框 12"/>
            <p:cNvSpPr txBox="1"/>
            <p:nvPr/>
          </p:nvSpPr>
          <p:spPr>
            <a:xfrm>
              <a:off x="8040293" y="3800411"/>
              <a:ext cx="3312291" cy="296428"/>
            </a:xfrm>
            <a:prstGeom prst="rect">
              <a:avLst/>
            </a:prstGeom>
            <a:solidFill>
              <a:srgbClr val="00B0F0"/>
            </a:solidFill>
          </p:spPr>
          <p:txBody>
            <a:bodyPr wrap="square" rtlCol="0">
              <a:spAutoFit/>
            </a:bodyPr>
            <a:lstStyle/>
            <a:p>
              <a:pPr algn="ctr">
                <a:lnSpc>
                  <a:spcPct val="120000"/>
                </a:lnSpc>
              </a:pPr>
              <a:endParaRPr lang="zh-CN" altLang="en-US" sz="1200" b="1"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 name="文本框 99"/>
            <p:cNvSpPr txBox="1"/>
            <p:nvPr/>
          </p:nvSpPr>
          <p:spPr>
            <a:xfrm>
              <a:off x="1944981" y="3735733"/>
              <a:ext cx="1704054" cy="403020"/>
            </a:xfrm>
            <a:prstGeom prst="rect">
              <a:avLst/>
            </a:prstGeom>
            <a:noFill/>
            <a:ln w="63500" cap="flat" cmpd="sng" algn="ctr">
              <a:noFill/>
              <a:prstDash val="solid"/>
            </a:ln>
            <a:effectLst/>
          </p:spPr>
          <p:txBody>
            <a:bodyPr wrap="square" rtlCol="0" anchor="ctr">
              <a:noAutofit/>
            </a:bodyPr>
            <a:lstStyle>
              <a:defPPr>
                <a:defRPr lang="zh-CN"/>
              </a:defPPr>
              <a:lvl1pPr algn="ctr">
                <a:defRPr sz="1800" b="1">
                  <a:solidFill>
                    <a:prstClr val="white"/>
                  </a:solidFill>
                  <a:latin typeface="微软雅黑"/>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本地仓库搜索</a:t>
              </a: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 name="文本框 99"/>
            <p:cNvSpPr txBox="1"/>
            <p:nvPr/>
          </p:nvSpPr>
          <p:spPr>
            <a:xfrm>
              <a:off x="5387989" y="3735733"/>
              <a:ext cx="1704054" cy="403020"/>
            </a:xfrm>
            <a:prstGeom prst="rect">
              <a:avLst/>
            </a:prstGeom>
            <a:noFill/>
            <a:ln w="63500" cap="flat" cmpd="sng" algn="ctr">
              <a:noFill/>
              <a:prstDash val="solid"/>
            </a:ln>
            <a:effectLst/>
          </p:spPr>
          <p:txBody>
            <a:bodyPr wrap="square" rtlCol="0" anchor="ctr">
              <a:noAutofit/>
            </a:bodyPr>
            <a:lstStyle>
              <a:defPPr>
                <a:defRPr lang="zh-CN"/>
              </a:defPPr>
              <a:lvl1pPr algn="ctr">
                <a:defRPr sz="1800" b="1">
                  <a:solidFill>
                    <a:prstClr val="white"/>
                  </a:solidFill>
                  <a:latin typeface="微软雅黑"/>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远程仓库搜索</a:t>
              </a: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 name="文本框 99"/>
            <p:cNvSpPr txBox="1"/>
            <p:nvPr/>
          </p:nvSpPr>
          <p:spPr>
            <a:xfrm>
              <a:off x="8830997" y="3751803"/>
              <a:ext cx="1704054" cy="403020"/>
            </a:xfrm>
            <a:prstGeom prst="rect">
              <a:avLst/>
            </a:prstGeom>
            <a:noFill/>
            <a:ln w="63500" cap="flat" cmpd="sng" algn="ctr">
              <a:noFill/>
              <a:prstDash val="solid"/>
            </a:ln>
            <a:effectLst/>
          </p:spPr>
          <p:txBody>
            <a:bodyPr wrap="square" rtlCol="0" anchor="ctr">
              <a:noAutofit/>
            </a:bodyPr>
            <a:lstStyle>
              <a:defPPr>
                <a:defRPr lang="zh-CN"/>
              </a:defPPr>
              <a:lvl1pPr algn="ctr">
                <a:defRPr sz="1800" b="1">
                  <a:solidFill>
                    <a:prstClr val="white"/>
                  </a:solidFill>
                  <a:latin typeface="微软雅黑"/>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中央仓库搜索</a:t>
              </a: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 name="TextBox 27"/>
            <p:cNvSpPr>
              <a:spLocks noChangeArrowheads="1"/>
            </p:cNvSpPr>
            <p:nvPr/>
          </p:nvSpPr>
          <p:spPr bwMode="auto">
            <a:xfrm>
              <a:off x="1202822" y="4404963"/>
              <a:ext cx="316250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pitchFamily="34" charset="0"/>
                <a:buChar char="•"/>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本地仓库找到，直接返回</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buFont typeface="Arial" pitchFamily="34" charset="0"/>
                <a:buChar char="•"/>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本地仓库没有找到，去远程仓库搜索</a:t>
              </a:r>
            </a:p>
          </p:txBody>
        </p:sp>
      </p:grpSp>
    </p:spTree>
    <p:extLst>
      <p:ext uri="{BB962C8B-B14F-4D97-AF65-F5344CB8AC3E}">
        <p14:creationId xmlns:p14="http://schemas.microsoft.com/office/powerpoint/2010/main" val="1202017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cs typeface="+mn-ea"/>
                <a:sym typeface="Huawei Sans" panose="020C0503030203020204" pitchFamily="34" charset="0"/>
              </a:rPr>
              <a:t>鲲鹏</a:t>
            </a:r>
            <a:r>
              <a:rPr lang="en-US" altLang="zh-CN" dirty="0" smtClean="0">
                <a:cs typeface="+mn-ea"/>
                <a:sym typeface="Huawei Sans" panose="020C0503030203020204" pitchFamily="34" charset="0"/>
              </a:rPr>
              <a:t>Maven</a:t>
            </a:r>
            <a:endParaRPr lang="en-US" dirty="0">
              <a:cs typeface="+mn-ea"/>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z="2000" dirty="0" smtClean="0">
                <a:cs typeface="+mn-ea"/>
                <a:sym typeface="Huawei Sans" panose="020C0503030203020204" pitchFamily="34" charset="0"/>
              </a:rPr>
              <a:t>Maven</a:t>
            </a:r>
            <a:r>
              <a:rPr lang="zh-CN" altLang="en-US" sz="2000" dirty="0" smtClean="0">
                <a:cs typeface="+mn-ea"/>
                <a:sym typeface="Huawei Sans" panose="020C0503030203020204" pitchFamily="34" charset="0"/>
              </a:rPr>
              <a:t>仓部分</a:t>
            </a:r>
            <a:r>
              <a:rPr lang="en-US" altLang="zh-CN" sz="2000" dirty="0" smtClean="0">
                <a:cs typeface="+mn-ea"/>
                <a:sym typeface="Huawei Sans" panose="020C0503030203020204" pitchFamily="34" charset="0"/>
              </a:rPr>
              <a:t>jar</a:t>
            </a:r>
            <a:r>
              <a:rPr lang="zh-CN" altLang="en-US" sz="2000" dirty="0" smtClean="0">
                <a:cs typeface="+mn-ea"/>
                <a:sym typeface="Huawei Sans" panose="020C0503030203020204" pitchFamily="34" charset="0"/>
              </a:rPr>
              <a:t>包依赖</a:t>
            </a:r>
            <a:r>
              <a:rPr lang="en-US" altLang="zh-CN" sz="2000" dirty="0" smtClean="0">
                <a:cs typeface="+mn-ea"/>
                <a:sym typeface="Huawei Sans" panose="020C0503030203020204" pitchFamily="34" charset="0"/>
              </a:rPr>
              <a:t>x86 so</a:t>
            </a:r>
            <a:r>
              <a:rPr lang="zh-CN" altLang="en-US" sz="2000" dirty="0" smtClean="0">
                <a:cs typeface="+mn-ea"/>
                <a:sym typeface="Huawei Sans" panose="020C0503030203020204" pitchFamily="34" charset="0"/>
              </a:rPr>
              <a:t>，无法在鲲鹏上直接使用，需要在鲲鹏上重新编译，部分</a:t>
            </a:r>
            <a:r>
              <a:rPr lang="en-US" altLang="zh-CN" sz="2000" dirty="0" smtClean="0">
                <a:cs typeface="+mn-ea"/>
                <a:sym typeface="Huawei Sans" panose="020C0503030203020204" pitchFamily="34" charset="0"/>
              </a:rPr>
              <a:t>jar</a:t>
            </a:r>
            <a:r>
              <a:rPr lang="zh-CN" altLang="en-US" sz="2000" dirty="0" smtClean="0">
                <a:cs typeface="+mn-ea"/>
                <a:sym typeface="Huawei Sans" panose="020C0503030203020204" pitchFamily="34" charset="0"/>
              </a:rPr>
              <a:t>包已编译好放在鲲鹏</a:t>
            </a:r>
            <a:r>
              <a:rPr lang="en-US" altLang="zh-CN" sz="2000" dirty="0" smtClean="0">
                <a:cs typeface="+mn-ea"/>
                <a:sym typeface="Huawei Sans" panose="020C0503030203020204" pitchFamily="34" charset="0"/>
              </a:rPr>
              <a:t>maven</a:t>
            </a:r>
            <a:r>
              <a:rPr lang="zh-CN" altLang="en-US" sz="2000" dirty="0" smtClean="0">
                <a:cs typeface="+mn-ea"/>
                <a:sym typeface="Huawei Sans" panose="020C0503030203020204" pitchFamily="34" charset="0"/>
              </a:rPr>
              <a:t>仓内，可以直接使用</a:t>
            </a:r>
            <a:endParaRPr lang="en-US" altLang="zh-CN" sz="2000" dirty="0" smtClean="0">
              <a:cs typeface="+mn-ea"/>
              <a:sym typeface="Huawei Sans" panose="020C0503030203020204" pitchFamily="34" charset="0"/>
            </a:endParaRPr>
          </a:p>
          <a:p>
            <a:r>
              <a:rPr lang="zh-CN" altLang="en-US" sz="2000" dirty="0" smtClean="0">
                <a:cs typeface="+mn-ea"/>
                <a:sym typeface="Huawei Sans" panose="020C0503030203020204" pitchFamily="34" charset="0"/>
              </a:rPr>
              <a:t>鲲鹏</a:t>
            </a:r>
            <a:r>
              <a:rPr lang="en-US" altLang="zh-CN" sz="2000" dirty="0" smtClean="0">
                <a:cs typeface="+mn-ea"/>
                <a:sym typeface="Huawei Sans" panose="020C0503030203020204" pitchFamily="34" charset="0"/>
              </a:rPr>
              <a:t>Maven</a:t>
            </a:r>
            <a:r>
              <a:rPr lang="zh-CN" altLang="en-US" sz="2000" dirty="0" smtClean="0">
                <a:cs typeface="+mn-ea"/>
                <a:sym typeface="Huawei Sans" panose="020C0503030203020204" pitchFamily="34" charset="0"/>
              </a:rPr>
              <a:t>链接：</a:t>
            </a:r>
            <a:r>
              <a:rPr lang="en-US" altLang="zh-CN" sz="2000" dirty="0" smtClean="0">
                <a:cs typeface="+mn-ea"/>
                <a:sym typeface="Huawei Sans" panose="020C0503030203020204" pitchFamily="34" charset="0"/>
              </a:rPr>
              <a:t>https://mirrors.huaweicloud.com/kunpeng/maven/</a:t>
            </a:r>
            <a:endParaRPr lang="zh-CN" altLang="en-US" sz="2000" dirty="0" smtClean="0">
              <a:cs typeface="+mn-ea"/>
              <a:sym typeface="Huawei Sans" panose="020C0503030203020204" pitchFamily="34" charset="0"/>
            </a:endParaRPr>
          </a:p>
          <a:p>
            <a:endParaRPr lang="en-US" sz="2000" dirty="0">
              <a:cs typeface="+mn-ea"/>
              <a:sym typeface="Huawei Sans" panose="020C0503030203020204" pitchFamily="34" charset="0"/>
            </a:endParaRPr>
          </a:p>
        </p:txBody>
      </p:sp>
      <p:pic>
        <p:nvPicPr>
          <p:cNvPr id="9" name="图片 8"/>
          <p:cNvPicPr>
            <a:picLocks noChangeAspect="1"/>
          </p:cNvPicPr>
          <p:nvPr/>
        </p:nvPicPr>
        <p:blipFill>
          <a:blip r:embed="rId3"/>
          <a:stretch>
            <a:fillRect/>
          </a:stretch>
        </p:blipFill>
        <p:spPr>
          <a:xfrm>
            <a:off x="2119225" y="2607276"/>
            <a:ext cx="7953549" cy="3593499"/>
          </a:xfrm>
          <a:prstGeom prst="rect">
            <a:avLst/>
          </a:prstGeom>
        </p:spPr>
      </p:pic>
    </p:spTree>
    <p:extLst>
      <p:ext uri="{BB962C8B-B14F-4D97-AF65-F5344CB8AC3E}">
        <p14:creationId xmlns:p14="http://schemas.microsoft.com/office/powerpoint/2010/main" val="4053052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990115" y="4146476"/>
            <a:ext cx="4607354" cy="1903604"/>
          </a:xfrm>
          <a:prstGeom prst="roundRect">
            <a:avLst>
              <a:gd name="adj" fmla="val 0"/>
            </a:avLst>
          </a:prstGeom>
          <a:noFill/>
          <a:ln w="63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圆角矩形 162"/>
          <p:cNvSpPr/>
          <p:nvPr/>
        </p:nvSpPr>
        <p:spPr>
          <a:xfrm>
            <a:off x="1019436" y="1294123"/>
            <a:ext cx="4584305" cy="2318929"/>
          </a:xfrm>
          <a:prstGeom prst="rect">
            <a:avLst/>
          </a:prstGeom>
          <a:gradFill flip="none" rotWithShape="1">
            <a:gsLst>
              <a:gs pos="0">
                <a:schemeClr val="bg1">
                  <a:lumMod val="50000"/>
                  <a:alpha val="0"/>
                </a:schemeClr>
              </a:gs>
              <a:gs pos="100000">
                <a:schemeClr val="bg1">
                  <a:lumMod val="50000"/>
                  <a:alpha val="11000"/>
                </a:schemeClr>
              </a:gs>
            </a:gsLst>
            <a:lin ang="5400000" scaled="0"/>
            <a:tileRect/>
          </a:gradFill>
          <a:ln w="12700">
            <a:solidFill>
              <a:srgbClr val="5AC8D2"/>
            </a:solidFill>
            <a:miter lim="800000"/>
          </a:ln>
        </p:spPr>
        <p:txBody>
          <a:bodyPr lIns="0" tIns="0" rIns="0" bIns="0"/>
          <a:lstStyle/>
          <a:p>
            <a:pPr indent="-186989" defTabSz="695306" fontAlgn="base">
              <a:lnSpc>
                <a:spcPts val="2909"/>
              </a:lnSpc>
              <a:buClr>
                <a:srgbClr val="CC9900"/>
              </a:buClr>
              <a:buFont typeface="Arial" pitchFamily="34" charset="0"/>
              <a:buChar char="•"/>
            </a:pPr>
            <a:endParaRPr sz="6798" b="1" kern="0">
              <a:solidFill>
                <a:sysClr val="windowText" lastClr="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4" name="组合 13"/>
          <p:cNvGrpSpPr/>
          <p:nvPr/>
        </p:nvGrpSpPr>
        <p:grpSpPr>
          <a:xfrm>
            <a:off x="387540" y="532546"/>
            <a:ext cx="329534" cy="391842"/>
            <a:chOff x="-1647825" y="2492375"/>
            <a:chExt cx="1947863" cy="2316163"/>
          </a:xfrm>
          <a:solidFill>
            <a:schemeClr val="bg1"/>
          </a:solidFill>
        </p:grpSpPr>
        <p:sp>
          <p:nvSpPr>
            <p:cNvPr id="20"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3" name="TextBox 2"/>
          <p:cNvSpPr txBox="1"/>
          <p:nvPr/>
        </p:nvSpPr>
        <p:spPr>
          <a:xfrm>
            <a:off x="1115212" y="1304728"/>
            <a:ext cx="4374766" cy="2308324"/>
          </a:xfrm>
          <a:prstGeom prst="rect">
            <a:avLst/>
          </a:prstGeom>
          <a:noFill/>
        </p:spPr>
        <p:txBody>
          <a:bodyPr wrap="square" rtlCol="0">
            <a:spAutoFit/>
          </a:bodyPr>
          <a:lstStyle/>
          <a:p>
            <a:pPr algn="just">
              <a:lnSpc>
                <a:spcPct val="150000"/>
              </a:lnSpc>
            </a:pP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前面已了解</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Maven</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仓库搜索顺序，可以将鲲鹏</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Maven</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远程仓库放在首位，以便</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Maven</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优先下载鲲鹏平台</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jar</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包。由于鲲鹏</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Maven</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仓只放了</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arm</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相关</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jar</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，所以</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jar</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包不全，可以配置第二个</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Maven</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远程仓库，当鲲鹏</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Maven</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仓搜索不到时，会自动搜索下一个</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Maven</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远程仓库。</a:t>
            </a:r>
            <a:endParaRPr lang="zh-CN" altLang="en-US" sz="1600" dirty="0">
              <a:solidFill>
                <a:srgbClr val="666A75"/>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4" name="组合 23"/>
          <p:cNvGrpSpPr/>
          <p:nvPr/>
        </p:nvGrpSpPr>
        <p:grpSpPr>
          <a:xfrm>
            <a:off x="5663952" y="1268182"/>
            <a:ext cx="5808382" cy="4957171"/>
            <a:chOff x="550862" y="1988839"/>
            <a:chExt cx="9558532" cy="4319885"/>
          </a:xfrm>
        </p:grpSpPr>
        <p:sp>
          <p:nvSpPr>
            <p:cNvPr id="25" name="矩形 24"/>
            <p:cNvSpPr/>
            <p:nvPr/>
          </p:nvSpPr>
          <p:spPr bwMode="auto">
            <a:xfrm>
              <a:off x="550862" y="1988839"/>
              <a:ext cx="9558532" cy="431988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4126"/>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6" name="组合 25"/>
            <p:cNvGrpSpPr/>
            <p:nvPr/>
          </p:nvGrpSpPr>
          <p:grpSpPr>
            <a:xfrm>
              <a:off x="550863" y="4720008"/>
              <a:ext cx="0" cy="1553308"/>
              <a:chOff x="550863" y="4720008"/>
              <a:chExt cx="0" cy="1553308"/>
            </a:xfrm>
          </p:grpSpPr>
          <p:cxnSp>
            <p:nvCxnSpPr>
              <p:cNvPr id="27" name="直接连接符 26"/>
              <p:cNvCxnSpPr/>
              <p:nvPr/>
            </p:nvCxnSpPr>
            <p:spPr bwMode="auto">
              <a:xfrm>
                <a:off x="550863" y="4720008"/>
                <a:ext cx="0" cy="1187167"/>
              </a:xfrm>
              <a:prstGeom prst="line">
                <a:avLst/>
              </a:prstGeom>
              <a:solidFill>
                <a:schemeClr val="accent1"/>
              </a:solidFill>
              <a:ln w="25400" cap="rnd" cmpd="sng" algn="ctr">
                <a:solidFill>
                  <a:schemeClr val="bg1">
                    <a:lumMod val="50000"/>
                  </a:schemeClr>
                </a:solidFill>
                <a:prstDash val="solid"/>
                <a:round/>
                <a:headEnd type="none" w="med" len="med"/>
                <a:tailEnd type="none" w="med" len="med"/>
              </a:ln>
              <a:effectLst/>
            </p:spPr>
          </p:cxnSp>
          <p:cxnSp>
            <p:nvCxnSpPr>
              <p:cNvPr id="28" name="直接连接符 27"/>
              <p:cNvCxnSpPr/>
              <p:nvPr/>
            </p:nvCxnSpPr>
            <p:spPr bwMode="auto">
              <a:xfrm>
                <a:off x="550863" y="5998948"/>
                <a:ext cx="0" cy="274368"/>
              </a:xfrm>
              <a:prstGeom prst="line">
                <a:avLst/>
              </a:prstGeom>
              <a:solidFill>
                <a:schemeClr val="accent1"/>
              </a:solidFill>
              <a:ln w="25400" cap="rnd" cmpd="sng" algn="ctr">
                <a:solidFill>
                  <a:srgbClr val="C7000B"/>
                </a:solidFill>
                <a:prstDash val="solid"/>
                <a:round/>
                <a:headEnd type="none" w="med" len="med"/>
                <a:tailEnd type="none" w="med" len="med"/>
              </a:ln>
              <a:effectLst/>
            </p:spPr>
          </p:cxnSp>
        </p:grpSp>
      </p:grpSp>
      <p:sp>
        <p:nvSpPr>
          <p:cNvPr id="29" name="矩形 28"/>
          <p:cNvSpPr/>
          <p:nvPr/>
        </p:nvSpPr>
        <p:spPr>
          <a:xfrm>
            <a:off x="5663951" y="1304728"/>
            <a:ext cx="6106689" cy="4595104"/>
          </a:xfrm>
          <a:prstGeom prst="rect">
            <a:avLst/>
          </a:prstGeom>
        </p:spPr>
        <p:txBody>
          <a:bodyPr wrap="square">
            <a:spAutoFit/>
          </a:bodyPr>
          <a:lstStyle/>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&lt;profile&gt;</a:t>
            </a:r>
          </a:p>
          <a:p>
            <a:pPr defTabSz="799860">
              <a:lnSpc>
                <a:spcPct val="90000"/>
              </a:lnSpc>
              <a:spcAft>
                <a:spcPct val="35000"/>
              </a:spcAft>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&lt;repositories&gt;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&lt;repository&gt;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&lt;id&gt;</a:t>
            </a:r>
            <a:r>
              <a:rPr lang="en-US" altLang="zh-CN" sz="1400" b="1" dirty="0" err="1">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kunpeng</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&lt;/id&gt;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a:t>
            </a:r>
            <a:r>
              <a:rPr lang="en-US" altLang="zh-CN" sz="1400" dirty="0" err="1">
                <a:latin typeface="Huawei Sans" panose="020C0503030203020204" pitchFamily="34" charset="0"/>
                <a:ea typeface="方正兰亭黑简体" panose="02000000000000000000" pitchFamily="2" charset="-122"/>
                <a:cs typeface="+mn-ea"/>
                <a:sym typeface="Huawei Sans" panose="020C0503030203020204" pitchFamily="34" charset="0"/>
              </a:rPr>
              <a:t>url</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&gt;</a:t>
            </a:r>
            <a:r>
              <a:rPr lang="en-US" altLang="zh-CN"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https://mirrors.huaweicloud.com/kunpeng/maven/</a:t>
            </a:r>
            <a:r>
              <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rPr>
              <a:t>&lt;/</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url&gt;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&lt;releases&gt;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&lt;enabled&gt;true&lt;/enabled&gt;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&lt;/releases&gt;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&lt;/repository&gt; </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&lt;repository&gt;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&lt;id&gt;</a:t>
            </a:r>
            <a:r>
              <a:rPr lang="en-US" altLang="zh-CN" sz="1400" b="1" dirty="0" err="1">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huaweicloud</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&lt;/id&gt;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&lt;</a:t>
            </a:r>
            <a:r>
              <a:rPr lang="en-US" altLang="zh-CN" sz="1400" dirty="0" err="1">
                <a:latin typeface="Huawei Sans" panose="020C0503030203020204" pitchFamily="34" charset="0"/>
                <a:ea typeface="方正兰亭黑简体" panose="02000000000000000000" pitchFamily="2" charset="-122"/>
                <a:cs typeface="+mn-ea"/>
                <a:sym typeface="Huawei Sans" panose="020C0503030203020204" pitchFamily="34" charset="0"/>
              </a:rPr>
              <a:t>url</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&gt;</a:t>
            </a:r>
            <a:r>
              <a:rPr lang="en-US" altLang="zh-CN"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https://mirrors.huaweicloud.com/repository/maven/</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&lt;/url&gt;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&lt;/repository&gt;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&lt;/repositories&gt;</a:t>
            </a:r>
          </a:p>
          <a:p>
            <a:pPr defTabSz="799860">
              <a:lnSpc>
                <a:spcPct val="90000"/>
              </a:lnSpc>
              <a:spcAft>
                <a:spcPct val="35000"/>
              </a:spcAft>
            </a:pP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&lt;/profile&gt;</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 name="TextBox 27"/>
          <p:cNvSpPr>
            <a:spLocks noChangeArrowheads="1"/>
          </p:cNvSpPr>
          <p:nvPr/>
        </p:nvSpPr>
        <p:spPr bwMode="auto">
          <a:xfrm>
            <a:off x="1058784" y="4377572"/>
            <a:ext cx="4605169" cy="128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664" indent="-285664">
              <a:lnSpc>
                <a:spcPct val="150000"/>
              </a:lnSpc>
              <a:spcAft>
                <a:spcPct val="35000"/>
              </a:spcAft>
              <a:buFont typeface="Arial" pitchFamily="34" charset="0"/>
              <a:buChar char="•"/>
            </a:pP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1.  </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编辑配置文件</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600" dirty="0" err="1">
                <a:latin typeface="Huawei Sans" panose="020C0503030203020204" pitchFamily="34" charset="0"/>
                <a:ea typeface="方正兰亭黑简体" panose="02000000000000000000" pitchFamily="2" charset="-122"/>
                <a:cs typeface="+mn-ea"/>
                <a:sym typeface="Huawei Sans" panose="020C0503030203020204" pitchFamily="34" charset="0"/>
              </a:rPr>
              <a:t>maven.home</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600" dirty="0" err="1">
                <a:latin typeface="Huawei Sans" panose="020C0503030203020204" pitchFamily="34" charset="0"/>
                <a:ea typeface="方正兰亭黑简体" panose="02000000000000000000" pitchFamily="2" charset="-122"/>
                <a:cs typeface="+mn-ea"/>
                <a:sym typeface="Huawei Sans" panose="020C0503030203020204" pitchFamily="34" charset="0"/>
              </a:rPr>
              <a:t>conf</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/settings.xml</a:t>
            </a:r>
          </a:p>
          <a:p>
            <a:pPr marL="285664" indent="-285664">
              <a:lnSpc>
                <a:spcPct val="150000"/>
              </a:lnSpc>
              <a:spcAft>
                <a:spcPct val="35000"/>
              </a:spcAft>
              <a:buFont typeface="Arial" pitchFamily="34" charset="0"/>
              <a:buChar char="•"/>
            </a:pP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2.  profiles</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标签下增加鲲鹏</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Maven</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仓</a:t>
            </a:r>
          </a:p>
        </p:txBody>
      </p:sp>
      <p:sp>
        <p:nvSpPr>
          <p:cNvPr id="30" name="文本框 12"/>
          <p:cNvSpPr txBox="1"/>
          <p:nvPr/>
        </p:nvSpPr>
        <p:spPr>
          <a:xfrm>
            <a:off x="990114" y="3918004"/>
            <a:ext cx="4621991" cy="296428"/>
          </a:xfrm>
          <a:prstGeom prst="rect">
            <a:avLst/>
          </a:prstGeom>
          <a:solidFill>
            <a:srgbClr val="00B0F0"/>
          </a:solidFill>
        </p:spPr>
        <p:txBody>
          <a:bodyPr wrap="square" rtlCol="0">
            <a:spAutoFit/>
          </a:bodyPr>
          <a:lstStyle/>
          <a:p>
            <a:pPr algn="ctr">
              <a:lnSpc>
                <a:spcPct val="120000"/>
              </a:lnSpc>
            </a:pPr>
            <a:endPar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 name="文本框 99"/>
          <p:cNvSpPr txBox="1"/>
          <p:nvPr/>
        </p:nvSpPr>
        <p:spPr>
          <a:xfrm>
            <a:off x="1959765" y="3858518"/>
            <a:ext cx="2481403" cy="431888"/>
          </a:xfrm>
          <a:prstGeom prst="rect">
            <a:avLst/>
          </a:prstGeom>
          <a:noFill/>
          <a:ln w="63500" cap="flat" cmpd="sng" algn="ctr">
            <a:noFill/>
            <a:prstDash val="solid"/>
          </a:ln>
          <a:effectLst/>
        </p:spPr>
        <p:txBody>
          <a:bodyPr wrap="square" rtlCol="0" anchor="ctr">
            <a:noAutofit/>
          </a:bodyPr>
          <a:lstStyle>
            <a:defPPr>
              <a:defRPr lang="zh-CN"/>
            </a:defPPr>
            <a:lvl1pPr algn="ctr">
              <a:defRPr sz="1800" b="1">
                <a:solidFill>
                  <a:prstClr val="white"/>
                </a:solidFill>
                <a:latin typeface="微软雅黑"/>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799" dirty="0">
                <a:latin typeface="Huawei Sans" panose="020C0503030203020204" pitchFamily="34" charset="0"/>
                <a:ea typeface="方正兰亭黑简体" panose="02000000000000000000" pitchFamily="2" charset="-122"/>
                <a:cs typeface="+mn-ea"/>
                <a:sym typeface="Huawei Sans" panose="020C0503030203020204" pitchFamily="34" charset="0"/>
              </a:rPr>
              <a:t>配置文法</a:t>
            </a:r>
            <a:endParaRPr lang="en-US" altLang="zh-CN" sz="1799"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 name="标题 1"/>
          <p:cNvSpPr>
            <a:spLocks noGrp="1"/>
          </p:cNvSpPr>
          <p:nvPr>
            <p:ph type="title"/>
          </p:nvPr>
        </p:nvSpPr>
        <p:spPr/>
        <p:txBody>
          <a:bodyPr/>
          <a:lstStyle/>
          <a:p>
            <a:r>
              <a:rPr lang="zh-CN" altLang="en-US" dirty="0" smtClean="0">
                <a:cs typeface="+mn-ea"/>
                <a:sym typeface="Huawei Sans" panose="020C0503030203020204" pitchFamily="34" charset="0"/>
              </a:rPr>
              <a:t>如何配置优先搜索鲲鹏</a:t>
            </a:r>
            <a:r>
              <a:rPr lang="en-US" altLang="zh-CN" dirty="0" smtClean="0">
                <a:cs typeface="+mn-ea"/>
                <a:sym typeface="Huawei Sans" panose="020C0503030203020204" pitchFamily="34" charset="0"/>
              </a:rPr>
              <a:t>Maven</a:t>
            </a:r>
            <a:r>
              <a:rPr lang="zh-CN" altLang="en-US" dirty="0" smtClean="0">
                <a:cs typeface="+mn-ea"/>
                <a:sym typeface="Huawei Sans" panose="020C0503030203020204" pitchFamily="34" charset="0"/>
              </a:rPr>
              <a:t>仓</a:t>
            </a:r>
            <a:endParaRPr lang="en-US" dirty="0">
              <a:cs typeface="+mn-ea"/>
              <a:sym typeface="Huawei Sans" panose="020C0503030203020204" pitchFamily="34" charset="0"/>
            </a:endParaRPr>
          </a:p>
        </p:txBody>
      </p:sp>
    </p:spTree>
    <p:extLst>
      <p:ext uri="{BB962C8B-B14F-4D97-AF65-F5344CB8AC3E}">
        <p14:creationId xmlns:p14="http://schemas.microsoft.com/office/powerpoint/2010/main" val="2759516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cs typeface="+mn-ea"/>
                <a:sym typeface="Huawei Sans" panose="020C0503030203020204" pitchFamily="34" charset="0"/>
              </a:rPr>
              <a:t>鲲鹏云上应用高可用部署</a:t>
            </a:r>
            <a:r>
              <a:rPr lang="zh-CN" altLang="en-US" dirty="0" smtClean="0">
                <a:cs typeface="+mn-ea"/>
                <a:sym typeface="Huawei Sans" panose="020C0503030203020204" pitchFamily="34" charset="0"/>
              </a:rPr>
              <a:t>实验概览</a:t>
            </a:r>
            <a:endParaRPr lang="zh-CN" altLang="en-US" dirty="0">
              <a:cs typeface="+mn-ea"/>
              <a:sym typeface="Huawei Sans" panose="020C0503030203020204" pitchFamily="34" charset="0"/>
            </a:endParaRPr>
          </a:p>
        </p:txBody>
      </p:sp>
      <p:cxnSp>
        <p:nvCxnSpPr>
          <p:cNvPr id="32" name="直接连接符 31"/>
          <p:cNvCxnSpPr/>
          <p:nvPr/>
        </p:nvCxnSpPr>
        <p:spPr>
          <a:xfrm flipH="1">
            <a:off x="3123305" y="2169828"/>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74841" y="2169828"/>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8490896" y="2153357"/>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929900" y="3442062"/>
            <a:ext cx="2066591" cy="156966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鲲鹏</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ECS</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购买</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安装</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JDK</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和</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Maven</a:t>
            </a:r>
          </a:p>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克隆项目</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文本框 35"/>
          <p:cNvSpPr txBox="1"/>
          <p:nvPr/>
        </p:nvSpPr>
        <p:spPr>
          <a:xfrm>
            <a:off x="6025867" y="3442062"/>
            <a:ext cx="2114681" cy="1569660"/>
          </a:xfrm>
          <a:prstGeom prst="rect">
            <a:avLst/>
          </a:prstGeom>
          <a:noFill/>
        </p:spPr>
        <p:txBody>
          <a:bodyPr wrap="none" rtlCol="0">
            <a:spAutoFit/>
          </a:bodyPr>
          <a:lstStyle/>
          <a:p>
            <a:pPr marL="285750" lvl="0" indent="-285750">
              <a:lnSpc>
                <a:spcPct val="150000"/>
              </a:lnSpc>
              <a:buFont typeface="Arial" panose="020B0604020202020204" pitchFamily="34" charset="0"/>
              <a:buChar char="•"/>
              <a:defRPr/>
            </a:pP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配置弹性负载均衡</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lvl="0" indent="-285750">
              <a:lnSpc>
                <a:spcPct val="150000"/>
              </a:lnSpc>
              <a:buFont typeface="Arial" panose="020B0604020202020204" pitchFamily="34" charset="0"/>
              <a:buChar char="•"/>
              <a:defRP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配置</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弹性</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伸缩</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lvl="0" indent="-285750">
              <a:lnSpc>
                <a:spcPct val="150000"/>
              </a:lnSpc>
              <a:buFont typeface="Arial" panose="020B0604020202020204" pitchFamily="34" charset="0"/>
              <a:buChar char="•"/>
              <a:defRP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lvl="0" indent="-285750">
              <a:lnSpc>
                <a:spcPct val="150000"/>
              </a:lnSpc>
              <a:buFont typeface="Arial" panose="020B0604020202020204" pitchFamily="34" charset="0"/>
              <a:buChar char="•"/>
              <a:defRPr/>
            </a:pP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文本框 36"/>
          <p:cNvSpPr txBox="1"/>
          <p:nvPr/>
        </p:nvSpPr>
        <p:spPr>
          <a:xfrm>
            <a:off x="3329501" y="3442062"/>
            <a:ext cx="2529860" cy="156966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购买</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云数据库</a:t>
            </a:r>
            <a:r>
              <a:rPr lang="en-US" altLang="zh-CN" sz="1600" dirty="0" err="1">
                <a:latin typeface="Huawei Sans" panose="020C0503030203020204" pitchFamily="34" charset="0"/>
                <a:ea typeface="方正兰亭黑简体" panose="02000000000000000000" pitchFamily="2" charset="-122"/>
                <a:cs typeface="+mn-ea"/>
                <a:sym typeface="Huawei Sans" panose="020C0503030203020204" pitchFamily="34" charset="0"/>
              </a:rPr>
              <a:t>GaussDB</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导</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入数据</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对接</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OA</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系统</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4" name="右箭头 43"/>
          <p:cNvSpPr/>
          <p:nvPr/>
        </p:nvSpPr>
        <p:spPr>
          <a:xfrm>
            <a:off x="936899" y="2907444"/>
            <a:ext cx="8127092" cy="694944"/>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 name="矩形 2"/>
          <p:cNvSpPr/>
          <p:nvPr/>
        </p:nvSpPr>
        <p:spPr>
          <a:xfrm>
            <a:off x="3136274" y="1437007"/>
            <a:ext cx="2649997" cy="4134231"/>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文本框 19"/>
          <p:cNvSpPr txBox="1"/>
          <p:nvPr/>
        </p:nvSpPr>
        <p:spPr>
          <a:xfrm>
            <a:off x="1097316" y="2067849"/>
            <a:ext cx="1787155" cy="646331"/>
          </a:xfrm>
          <a:prstGeom prst="rect">
            <a:avLst/>
          </a:prstGeom>
          <a:noFill/>
        </p:spPr>
        <p:txBody>
          <a:bodyPr wrap="square" rtlCol="0">
            <a:spAutoFit/>
          </a:bodyPr>
          <a:lstStyle/>
          <a:p>
            <a:pPr algn="ct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鲲鹏</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平台</a:t>
            </a: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部署</a:t>
            </a:r>
            <a:r>
              <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rPr>
              <a:t>OA</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系统应用</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文本框 20"/>
          <p:cNvSpPr txBox="1"/>
          <p:nvPr/>
        </p:nvSpPr>
        <p:spPr>
          <a:xfrm>
            <a:off x="6329431" y="2067848"/>
            <a:ext cx="2008031" cy="646330"/>
          </a:xfrm>
          <a:prstGeom prst="rect">
            <a:avLst/>
          </a:prstGeom>
          <a:noFill/>
        </p:spPr>
        <p:txBody>
          <a:bodyPr wrap="square" rtlCol="0">
            <a:spAutoFit/>
          </a:bodyPr>
          <a:lstStyle/>
          <a:p>
            <a:pPr algn="ct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鲲鹏平台</a:t>
            </a:r>
            <a:r>
              <a:rPr lang="en-US" alt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rPr>
              <a:t>OA</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系统高</a:t>
            </a: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可用部署</a:t>
            </a:r>
          </a:p>
        </p:txBody>
      </p:sp>
      <p:sp>
        <p:nvSpPr>
          <p:cNvPr id="22" name="文本框 21"/>
          <p:cNvSpPr txBox="1"/>
          <p:nvPr/>
        </p:nvSpPr>
        <p:spPr>
          <a:xfrm>
            <a:off x="3842748" y="2067847"/>
            <a:ext cx="1677877" cy="646331"/>
          </a:xfrm>
          <a:prstGeom prst="rect">
            <a:avLst/>
          </a:prstGeom>
          <a:noFill/>
        </p:spPr>
        <p:txBody>
          <a:bodyPr wrap="square" rtlCol="0">
            <a:spAutoFit/>
          </a:bodyPr>
          <a:lstStyle/>
          <a:p>
            <a:pPr algn="ct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鲲鹏平台数据库迁移与部署</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矩形 23"/>
          <p:cNvSpPr/>
          <p:nvPr/>
        </p:nvSpPr>
        <p:spPr>
          <a:xfrm>
            <a:off x="1051620" y="1961167"/>
            <a:ext cx="1923107" cy="778604"/>
          </a:xfrm>
          <a:prstGeom prst="rect">
            <a:avLst/>
          </a:prstGeom>
          <a:no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椭圆 24"/>
          <p:cNvSpPr/>
          <p:nvPr/>
        </p:nvSpPr>
        <p:spPr>
          <a:xfrm>
            <a:off x="761532" y="1606528"/>
            <a:ext cx="576064" cy="576064"/>
          </a:xfrm>
          <a:prstGeom prst="ellipse">
            <a:avLst/>
          </a:prstGeom>
          <a:solidFill>
            <a:srgbClr val="4870B9"/>
          </a:solidFill>
          <a:ln w="25400" cap="flat" cmpd="sng" algn="ctr">
            <a:solidFill>
              <a:srgbClr val="4870B9"/>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01</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矩形 25"/>
          <p:cNvSpPr/>
          <p:nvPr/>
        </p:nvSpPr>
        <p:spPr>
          <a:xfrm>
            <a:off x="3540046" y="1961167"/>
            <a:ext cx="1923107" cy="778604"/>
          </a:xfrm>
          <a:prstGeom prst="rect">
            <a:avLst/>
          </a:prstGeom>
          <a:noFill/>
          <a:ln w="28575">
            <a:solidFill>
              <a:srgbClr val="D8D8D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矩形 26"/>
          <p:cNvSpPr/>
          <p:nvPr/>
        </p:nvSpPr>
        <p:spPr>
          <a:xfrm>
            <a:off x="6316931" y="1961167"/>
            <a:ext cx="1923107" cy="778604"/>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椭圆 27"/>
          <p:cNvSpPr/>
          <p:nvPr/>
        </p:nvSpPr>
        <p:spPr>
          <a:xfrm>
            <a:off x="3350543" y="1606528"/>
            <a:ext cx="576064" cy="576064"/>
          </a:xfrm>
          <a:prstGeom prst="ellipse">
            <a:avLst/>
          </a:prstGeom>
          <a:solidFill>
            <a:srgbClr val="D8D8D8"/>
          </a:solidFill>
          <a:ln w="25400" cap="flat" cmpd="sng" algn="ctr">
            <a:solidFill>
              <a:srgbClr val="D8D8D8"/>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02</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椭圆 29"/>
          <p:cNvSpPr/>
          <p:nvPr/>
        </p:nvSpPr>
        <p:spPr>
          <a:xfrm>
            <a:off x="6079096" y="1606528"/>
            <a:ext cx="576064" cy="576064"/>
          </a:xfrm>
          <a:prstGeom prst="ellipse">
            <a:avLst/>
          </a:prstGeom>
          <a:solidFill>
            <a:srgbClr val="ED6D00"/>
          </a:solidFill>
          <a:ln w="25400" cap="flat" cmpd="sng" algn="ctr">
            <a:solidFill>
              <a:srgbClr val="ED6D00"/>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03</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980790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929375" y="1357354"/>
            <a:ext cx="10539077" cy="4825324"/>
            <a:chOff x="1411837" y="1402428"/>
            <a:chExt cx="9184165" cy="4186572"/>
          </a:xfrm>
        </p:grpSpPr>
        <p:grpSp>
          <p:nvGrpSpPr>
            <p:cNvPr id="14" name="组合 13"/>
            <p:cNvGrpSpPr/>
            <p:nvPr/>
          </p:nvGrpSpPr>
          <p:grpSpPr>
            <a:xfrm>
              <a:off x="1411837" y="1402428"/>
              <a:ext cx="9184165" cy="4186572"/>
              <a:chOff x="1412325" y="1402428"/>
              <a:chExt cx="8104875" cy="4186572"/>
            </a:xfrm>
          </p:grpSpPr>
          <p:sp>
            <p:nvSpPr>
              <p:cNvPr id="10" name="圆角矩形 9"/>
              <p:cNvSpPr/>
              <p:nvPr/>
            </p:nvSpPr>
            <p:spPr>
              <a:xfrm>
                <a:off x="1412325" y="1402428"/>
                <a:ext cx="3961200" cy="2340000"/>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 name="圆角矩形 11"/>
              <p:cNvSpPr/>
              <p:nvPr/>
            </p:nvSpPr>
            <p:spPr>
              <a:xfrm>
                <a:off x="5556000" y="1402428"/>
                <a:ext cx="3961200" cy="2340000"/>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圆角矩形 12"/>
              <p:cNvSpPr/>
              <p:nvPr/>
            </p:nvSpPr>
            <p:spPr>
              <a:xfrm>
                <a:off x="1416000" y="3969000"/>
                <a:ext cx="8100000" cy="1620000"/>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5" name="文本框 14"/>
            <p:cNvSpPr txBox="1"/>
            <p:nvPr/>
          </p:nvSpPr>
          <p:spPr>
            <a:xfrm>
              <a:off x="2379030" y="1449000"/>
              <a:ext cx="2584581" cy="320442"/>
            </a:xfrm>
            <a:prstGeom prst="rect">
              <a:avLst/>
            </a:prstGeom>
            <a:noFill/>
          </p:spPr>
          <p:txBody>
            <a:bodyPr wrap="none" rtlCol="0">
              <a:spAutoFit/>
            </a:bodyPr>
            <a:lstStyle/>
            <a:p>
              <a:r>
                <a:rPr lang="zh-CN" altLang="en-US"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面向传统 </a:t>
              </a:r>
              <a:r>
                <a:rPr lang="en-US" altLang="zh-CN"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OLTP </a:t>
              </a:r>
              <a:r>
                <a:rPr lang="zh-CN" altLang="en-US"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数据库</a:t>
              </a:r>
              <a:r>
                <a:rPr lang="zh-CN" altLang="en-US" dirty="0" smtClean="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业务</a:t>
              </a:r>
              <a:endParaRPr lang="zh-CN" altLang="en-US"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文本框 15"/>
            <p:cNvSpPr txBox="1"/>
            <p:nvPr/>
          </p:nvSpPr>
          <p:spPr>
            <a:xfrm>
              <a:off x="7159595" y="1449000"/>
              <a:ext cx="2470033" cy="320442"/>
            </a:xfrm>
            <a:prstGeom prst="rect">
              <a:avLst/>
            </a:prstGeom>
            <a:noFill/>
          </p:spPr>
          <p:txBody>
            <a:bodyPr wrap="none" rtlCol="0">
              <a:spAutoFit/>
            </a:bodyPr>
            <a:lstStyle/>
            <a:p>
              <a:r>
                <a:rPr lang="zh-CN" altLang="en-US" dirty="0" smtClean="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面向海量扩展业务 </a:t>
              </a:r>
              <a:r>
                <a:rPr lang="en-US" altLang="zh-CN" dirty="0" smtClean="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NoSQL</a:t>
              </a:r>
              <a:endParaRPr lang="zh-CN" altLang="en-US"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文本框 16"/>
            <p:cNvSpPr txBox="1"/>
            <p:nvPr/>
          </p:nvSpPr>
          <p:spPr>
            <a:xfrm>
              <a:off x="1471395" y="1948376"/>
              <a:ext cx="375492" cy="1148249"/>
            </a:xfrm>
            <a:prstGeom prst="rect">
              <a:avLst/>
            </a:prstGeom>
            <a:noFill/>
          </p:spPr>
          <p:txBody>
            <a:bodyPr vert="eaVert" wrap="none" rtlCol="0">
              <a:spAutoFit/>
            </a:bodyPr>
            <a:lstStyle/>
            <a:p>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关系型数据库</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 name="文本框 17"/>
            <p:cNvSpPr txBox="1"/>
            <p:nvPr/>
          </p:nvSpPr>
          <p:spPr>
            <a:xfrm>
              <a:off x="6151395" y="1827807"/>
              <a:ext cx="375492" cy="1326272"/>
            </a:xfrm>
            <a:prstGeom prst="rect">
              <a:avLst/>
            </a:prstGeom>
            <a:noFill/>
          </p:spPr>
          <p:txBody>
            <a:bodyPr vert="eaVert" wrap="none" rtlCol="0">
              <a:spAutoFit/>
            </a:bodyPr>
            <a:lstStyle/>
            <a:p>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非关系型数据库</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文本框 18"/>
            <p:cNvSpPr txBox="1"/>
            <p:nvPr/>
          </p:nvSpPr>
          <p:spPr>
            <a:xfrm>
              <a:off x="1434751" y="4206580"/>
              <a:ext cx="375492" cy="970226"/>
            </a:xfrm>
            <a:prstGeom prst="rect">
              <a:avLst/>
            </a:prstGeom>
            <a:noFill/>
          </p:spPr>
          <p:txBody>
            <a:bodyPr vert="eaVert" wrap="none" rtlCol="0">
              <a:spAutoFit/>
            </a:bodyPr>
            <a:lstStyle/>
            <a:p>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数据库生态</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31" name="组合 30"/>
          <p:cNvGrpSpPr/>
          <p:nvPr/>
        </p:nvGrpSpPr>
        <p:grpSpPr>
          <a:xfrm>
            <a:off x="1398625" y="1978080"/>
            <a:ext cx="9881826" cy="1912901"/>
            <a:chOff x="1414191" y="1989000"/>
            <a:chExt cx="8611411" cy="1659680"/>
          </a:xfrm>
        </p:grpSpPr>
        <p:sp>
          <p:nvSpPr>
            <p:cNvPr id="20" name="Freeform 70"/>
            <p:cNvSpPr>
              <a:spLocks noEditPoints="1"/>
            </p:cNvSpPr>
            <p:nvPr/>
          </p:nvSpPr>
          <p:spPr bwMode="auto">
            <a:xfrm>
              <a:off x="3268433" y="1989000"/>
              <a:ext cx="312656" cy="350747"/>
            </a:xfrm>
            <a:custGeom>
              <a:avLst/>
              <a:gdLst>
                <a:gd name="T0" fmla="*/ 147 w 160"/>
                <a:gd name="T1" fmla="*/ 34 h 176"/>
                <a:gd name="T2" fmla="*/ 93 w 160"/>
                <a:gd name="T3" fmla="*/ 3 h 176"/>
                <a:gd name="T4" fmla="*/ 80 w 160"/>
                <a:gd name="T5" fmla="*/ 0 h 176"/>
                <a:gd name="T6" fmla="*/ 67 w 160"/>
                <a:gd name="T7" fmla="*/ 3 h 176"/>
                <a:gd name="T8" fmla="*/ 13 w 160"/>
                <a:gd name="T9" fmla="*/ 34 h 176"/>
                <a:gd name="T10" fmla="*/ 0 w 160"/>
                <a:gd name="T11" fmla="*/ 56 h 176"/>
                <a:gd name="T12" fmla="*/ 0 w 160"/>
                <a:gd name="T13" fmla="*/ 119 h 176"/>
                <a:gd name="T14" fmla="*/ 13 w 160"/>
                <a:gd name="T15" fmla="*/ 141 h 176"/>
                <a:gd name="T16" fmla="*/ 67 w 160"/>
                <a:gd name="T17" fmla="*/ 172 h 176"/>
                <a:gd name="T18" fmla="*/ 80 w 160"/>
                <a:gd name="T19" fmla="*/ 176 h 176"/>
                <a:gd name="T20" fmla="*/ 93 w 160"/>
                <a:gd name="T21" fmla="*/ 172 h 176"/>
                <a:gd name="T22" fmla="*/ 147 w 160"/>
                <a:gd name="T23" fmla="*/ 141 h 176"/>
                <a:gd name="T24" fmla="*/ 160 w 160"/>
                <a:gd name="T25" fmla="*/ 119 h 176"/>
                <a:gd name="T26" fmla="*/ 160 w 160"/>
                <a:gd name="T27" fmla="*/ 56 h 176"/>
                <a:gd name="T28" fmla="*/ 147 w 160"/>
                <a:gd name="T29" fmla="*/ 34 h 176"/>
                <a:gd name="T30" fmla="*/ 152 w 160"/>
                <a:gd name="T31" fmla="*/ 119 h 176"/>
                <a:gd name="T32" fmla="*/ 143 w 160"/>
                <a:gd name="T33" fmla="*/ 134 h 176"/>
                <a:gd name="T34" fmla="*/ 89 w 160"/>
                <a:gd name="T35" fmla="*/ 166 h 176"/>
                <a:gd name="T36" fmla="*/ 80 w 160"/>
                <a:gd name="T37" fmla="*/ 168 h 176"/>
                <a:gd name="T38" fmla="*/ 71 w 160"/>
                <a:gd name="T39" fmla="*/ 166 h 176"/>
                <a:gd name="T40" fmla="*/ 17 w 160"/>
                <a:gd name="T41" fmla="*/ 134 h 176"/>
                <a:gd name="T42" fmla="*/ 8 w 160"/>
                <a:gd name="T43" fmla="*/ 119 h 176"/>
                <a:gd name="T44" fmla="*/ 8 w 160"/>
                <a:gd name="T45" fmla="*/ 56 h 176"/>
                <a:gd name="T46" fmla="*/ 17 w 160"/>
                <a:gd name="T47" fmla="*/ 41 h 176"/>
                <a:gd name="T48" fmla="*/ 71 w 160"/>
                <a:gd name="T49" fmla="*/ 10 h 176"/>
                <a:gd name="T50" fmla="*/ 80 w 160"/>
                <a:gd name="T51" fmla="*/ 8 h 176"/>
                <a:gd name="T52" fmla="*/ 89 w 160"/>
                <a:gd name="T53" fmla="*/ 10 h 176"/>
                <a:gd name="T54" fmla="*/ 143 w 160"/>
                <a:gd name="T55" fmla="*/ 41 h 176"/>
                <a:gd name="T56" fmla="*/ 152 w 160"/>
                <a:gd name="T57" fmla="*/ 56 h 176"/>
                <a:gd name="T58" fmla="*/ 152 w 160"/>
                <a:gd name="T59" fmla="*/ 119 h 176"/>
                <a:gd name="T60" fmla="*/ 106 w 160"/>
                <a:gd name="T61" fmla="*/ 62 h 176"/>
                <a:gd name="T62" fmla="*/ 80 w 160"/>
                <a:gd name="T63" fmla="*/ 44 h 176"/>
                <a:gd name="T64" fmla="*/ 55 w 160"/>
                <a:gd name="T65" fmla="*/ 62 h 176"/>
                <a:gd name="T66" fmla="*/ 30 w 160"/>
                <a:gd name="T67" fmla="*/ 89 h 176"/>
                <a:gd name="T68" fmla="*/ 58 w 160"/>
                <a:gd name="T69" fmla="*/ 116 h 176"/>
                <a:gd name="T70" fmla="*/ 103 w 160"/>
                <a:gd name="T71" fmla="*/ 116 h 176"/>
                <a:gd name="T72" fmla="*/ 130 w 160"/>
                <a:gd name="T73" fmla="*/ 89 h 176"/>
                <a:gd name="T74" fmla="*/ 106 w 160"/>
                <a:gd name="T75" fmla="*/ 62 h 176"/>
                <a:gd name="T76" fmla="*/ 103 w 160"/>
                <a:gd name="T77" fmla="*/ 112 h 176"/>
                <a:gd name="T78" fmla="*/ 58 w 160"/>
                <a:gd name="T79" fmla="*/ 112 h 176"/>
                <a:gd name="T80" fmla="*/ 34 w 160"/>
                <a:gd name="T81" fmla="*/ 89 h 176"/>
                <a:gd name="T82" fmla="*/ 55 w 160"/>
                <a:gd name="T83" fmla="*/ 66 h 176"/>
                <a:gd name="T84" fmla="*/ 58 w 160"/>
                <a:gd name="T85" fmla="*/ 66 h 176"/>
                <a:gd name="T86" fmla="*/ 58 w 160"/>
                <a:gd name="T87" fmla="*/ 63 h 176"/>
                <a:gd name="T88" fmla="*/ 80 w 160"/>
                <a:gd name="T89" fmla="*/ 48 h 176"/>
                <a:gd name="T90" fmla="*/ 102 w 160"/>
                <a:gd name="T91" fmla="*/ 63 h 176"/>
                <a:gd name="T92" fmla="*/ 103 w 160"/>
                <a:gd name="T93" fmla="*/ 66 h 176"/>
                <a:gd name="T94" fmla="*/ 106 w 160"/>
                <a:gd name="T95" fmla="*/ 66 h 176"/>
                <a:gd name="T96" fmla="*/ 126 w 160"/>
                <a:gd name="T97" fmla="*/ 89 h 176"/>
                <a:gd name="T98" fmla="*/ 103 w 160"/>
                <a:gd name="T9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176">
                  <a:moveTo>
                    <a:pt x="147" y="34"/>
                  </a:moveTo>
                  <a:cubicBezTo>
                    <a:pt x="93" y="3"/>
                    <a:pt x="93" y="3"/>
                    <a:pt x="93" y="3"/>
                  </a:cubicBezTo>
                  <a:cubicBezTo>
                    <a:pt x="90" y="1"/>
                    <a:pt x="85" y="0"/>
                    <a:pt x="80" y="0"/>
                  </a:cubicBezTo>
                  <a:cubicBezTo>
                    <a:pt x="76" y="0"/>
                    <a:pt x="71" y="1"/>
                    <a:pt x="67" y="3"/>
                  </a:cubicBezTo>
                  <a:cubicBezTo>
                    <a:pt x="13" y="34"/>
                    <a:pt x="13" y="34"/>
                    <a:pt x="13" y="34"/>
                  </a:cubicBezTo>
                  <a:cubicBezTo>
                    <a:pt x="6" y="38"/>
                    <a:pt x="0" y="48"/>
                    <a:pt x="0" y="56"/>
                  </a:cubicBezTo>
                  <a:cubicBezTo>
                    <a:pt x="0" y="119"/>
                    <a:pt x="0" y="119"/>
                    <a:pt x="0" y="119"/>
                  </a:cubicBezTo>
                  <a:cubicBezTo>
                    <a:pt x="0" y="127"/>
                    <a:pt x="6" y="137"/>
                    <a:pt x="13" y="141"/>
                  </a:cubicBezTo>
                  <a:cubicBezTo>
                    <a:pt x="67" y="172"/>
                    <a:pt x="67" y="172"/>
                    <a:pt x="67" y="172"/>
                  </a:cubicBezTo>
                  <a:cubicBezTo>
                    <a:pt x="71" y="175"/>
                    <a:pt x="76" y="176"/>
                    <a:pt x="80" y="176"/>
                  </a:cubicBezTo>
                  <a:cubicBezTo>
                    <a:pt x="85" y="176"/>
                    <a:pt x="90" y="175"/>
                    <a:pt x="93" y="172"/>
                  </a:cubicBezTo>
                  <a:cubicBezTo>
                    <a:pt x="147" y="141"/>
                    <a:pt x="147" y="141"/>
                    <a:pt x="147" y="141"/>
                  </a:cubicBezTo>
                  <a:cubicBezTo>
                    <a:pt x="155" y="137"/>
                    <a:pt x="160" y="127"/>
                    <a:pt x="160" y="119"/>
                  </a:cubicBezTo>
                  <a:cubicBezTo>
                    <a:pt x="160" y="56"/>
                    <a:pt x="160" y="56"/>
                    <a:pt x="160" y="56"/>
                  </a:cubicBezTo>
                  <a:cubicBezTo>
                    <a:pt x="160" y="48"/>
                    <a:pt x="155" y="38"/>
                    <a:pt x="147" y="34"/>
                  </a:cubicBezTo>
                  <a:moveTo>
                    <a:pt x="152" y="119"/>
                  </a:moveTo>
                  <a:cubicBezTo>
                    <a:pt x="152" y="124"/>
                    <a:pt x="148" y="132"/>
                    <a:pt x="143" y="134"/>
                  </a:cubicBezTo>
                  <a:cubicBezTo>
                    <a:pt x="89" y="166"/>
                    <a:pt x="89" y="166"/>
                    <a:pt x="89" y="166"/>
                  </a:cubicBezTo>
                  <a:cubicBezTo>
                    <a:pt x="87" y="167"/>
                    <a:pt x="84" y="168"/>
                    <a:pt x="80" y="168"/>
                  </a:cubicBezTo>
                  <a:cubicBezTo>
                    <a:pt x="77" y="168"/>
                    <a:pt x="74" y="167"/>
                    <a:pt x="71" y="166"/>
                  </a:cubicBezTo>
                  <a:cubicBezTo>
                    <a:pt x="17" y="134"/>
                    <a:pt x="17" y="134"/>
                    <a:pt x="17" y="134"/>
                  </a:cubicBezTo>
                  <a:cubicBezTo>
                    <a:pt x="13" y="132"/>
                    <a:pt x="8" y="124"/>
                    <a:pt x="8" y="119"/>
                  </a:cubicBezTo>
                  <a:cubicBezTo>
                    <a:pt x="8" y="56"/>
                    <a:pt x="8" y="56"/>
                    <a:pt x="8" y="56"/>
                  </a:cubicBezTo>
                  <a:cubicBezTo>
                    <a:pt x="8" y="51"/>
                    <a:pt x="13" y="44"/>
                    <a:pt x="17" y="41"/>
                  </a:cubicBezTo>
                  <a:cubicBezTo>
                    <a:pt x="71" y="10"/>
                    <a:pt x="71" y="10"/>
                    <a:pt x="71" y="10"/>
                  </a:cubicBezTo>
                  <a:cubicBezTo>
                    <a:pt x="74" y="8"/>
                    <a:pt x="77" y="8"/>
                    <a:pt x="80" y="8"/>
                  </a:cubicBezTo>
                  <a:cubicBezTo>
                    <a:pt x="84" y="8"/>
                    <a:pt x="87" y="8"/>
                    <a:pt x="89" y="10"/>
                  </a:cubicBezTo>
                  <a:cubicBezTo>
                    <a:pt x="143" y="41"/>
                    <a:pt x="143" y="41"/>
                    <a:pt x="143" y="41"/>
                  </a:cubicBezTo>
                  <a:cubicBezTo>
                    <a:pt x="148" y="44"/>
                    <a:pt x="152" y="51"/>
                    <a:pt x="152" y="56"/>
                  </a:cubicBezTo>
                  <a:lnTo>
                    <a:pt x="152" y="119"/>
                  </a:lnTo>
                  <a:close/>
                  <a:moveTo>
                    <a:pt x="106" y="62"/>
                  </a:moveTo>
                  <a:cubicBezTo>
                    <a:pt x="102" y="51"/>
                    <a:pt x="92" y="44"/>
                    <a:pt x="80" y="44"/>
                  </a:cubicBezTo>
                  <a:cubicBezTo>
                    <a:pt x="68" y="44"/>
                    <a:pt x="58" y="51"/>
                    <a:pt x="55" y="62"/>
                  </a:cubicBezTo>
                  <a:cubicBezTo>
                    <a:pt x="41" y="63"/>
                    <a:pt x="30" y="75"/>
                    <a:pt x="30" y="89"/>
                  </a:cubicBezTo>
                  <a:cubicBezTo>
                    <a:pt x="30" y="104"/>
                    <a:pt x="43" y="116"/>
                    <a:pt x="58" y="116"/>
                  </a:cubicBezTo>
                  <a:cubicBezTo>
                    <a:pt x="103" y="116"/>
                    <a:pt x="103" y="116"/>
                    <a:pt x="103" y="116"/>
                  </a:cubicBezTo>
                  <a:cubicBezTo>
                    <a:pt x="118" y="116"/>
                    <a:pt x="130" y="104"/>
                    <a:pt x="130" y="89"/>
                  </a:cubicBezTo>
                  <a:cubicBezTo>
                    <a:pt x="130" y="75"/>
                    <a:pt x="120" y="63"/>
                    <a:pt x="106" y="62"/>
                  </a:cubicBezTo>
                  <a:moveTo>
                    <a:pt x="103" y="112"/>
                  </a:moveTo>
                  <a:cubicBezTo>
                    <a:pt x="58" y="112"/>
                    <a:pt x="58" y="112"/>
                    <a:pt x="58" y="112"/>
                  </a:cubicBezTo>
                  <a:cubicBezTo>
                    <a:pt x="45" y="112"/>
                    <a:pt x="34" y="101"/>
                    <a:pt x="34" y="89"/>
                  </a:cubicBezTo>
                  <a:cubicBezTo>
                    <a:pt x="34" y="77"/>
                    <a:pt x="43" y="67"/>
                    <a:pt x="55" y="66"/>
                  </a:cubicBezTo>
                  <a:cubicBezTo>
                    <a:pt x="58" y="66"/>
                    <a:pt x="58" y="66"/>
                    <a:pt x="58" y="66"/>
                  </a:cubicBezTo>
                  <a:cubicBezTo>
                    <a:pt x="58" y="63"/>
                    <a:pt x="58" y="63"/>
                    <a:pt x="58" y="63"/>
                  </a:cubicBezTo>
                  <a:cubicBezTo>
                    <a:pt x="62" y="54"/>
                    <a:pt x="70" y="48"/>
                    <a:pt x="80" y="48"/>
                  </a:cubicBezTo>
                  <a:cubicBezTo>
                    <a:pt x="90" y="48"/>
                    <a:pt x="99" y="54"/>
                    <a:pt x="102" y="63"/>
                  </a:cubicBezTo>
                  <a:cubicBezTo>
                    <a:pt x="103" y="66"/>
                    <a:pt x="103" y="66"/>
                    <a:pt x="103" y="66"/>
                  </a:cubicBezTo>
                  <a:cubicBezTo>
                    <a:pt x="106" y="66"/>
                    <a:pt x="106" y="66"/>
                    <a:pt x="106" y="66"/>
                  </a:cubicBezTo>
                  <a:cubicBezTo>
                    <a:pt x="117" y="67"/>
                    <a:pt x="126" y="77"/>
                    <a:pt x="126" y="89"/>
                  </a:cubicBezTo>
                  <a:cubicBezTo>
                    <a:pt x="126" y="101"/>
                    <a:pt x="116" y="112"/>
                    <a:pt x="103" y="112"/>
                  </a:cubicBezTo>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文本框 20"/>
            <p:cNvSpPr txBox="1"/>
            <p:nvPr/>
          </p:nvSpPr>
          <p:spPr>
            <a:xfrm>
              <a:off x="2707559" y="2334490"/>
              <a:ext cx="1412566" cy="453959"/>
            </a:xfrm>
            <a:prstGeom prst="rect">
              <a:avLst/>
            </a:prstGeom>
            <a:noFill/>
          </p:spPr>
          <p:txBody>
            <a:bodyPr wrap="none" rtlCol="0">
              <a:spAutoFit/>
            </a:bodyPr>
            <a:lstStyle/>
            <a:p>
              <a:pPr algn="ctr"/>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关系型数据库服务</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RDS</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Freeform 71"/>
            <p:cNvSpPr>
              <a:spLocks noEditPoints="1"/>
            </p:cNvSpPr>
            <p:nvPr/>
          </p:nvSpPr>
          <p:spPr bwMode="auto">
            <a:xfrm>
              <a:off x="1659805" y="2848225"/>
              <a:ext cx="312656" cy="349159"/>
            </a:xfrm>
            <a:custGeom>
              <a:avLst/>
              <a:gdLst>
                <a:gd name="T0" fmla="*/ 41 w 160"/>
                <a:gd name="T1" fmla="*/ 85 h 176"/>
                <a:gd name="T2" fmla="*/ 133 w 160"/>
                <a:gd name="T3" fmla="*/ 111 h 176"/>
                <a:gd name="T4" fmla="*/ 108 w 160"/>
                <a:gd name="T5" fmla="*/ 76 h 176"/>
                <a:gd name="T6" fmla="*/ 90 w 160"/>
                <a:gd name="T7" fmla="*/ 55 h 176"/>
                <a:gd name="T8" fmla="*/ 85 w 160"/>
                <a:gd name="T9" fmla="*/ 44 h 176"/>
                <a:gd name="T10" fmla="*/ 70 w 160"/>
                <a:gd name="T11" fmla="*/ 54 h 176"/>
                <a:gd name="T12" fmla="*/ 29 w 160"/>
                <a:gd name="T13" fmla="*/ 88 h 176"/>
                <a:gd name="T14" fmla="*/ 26 w 160"/>
                <a:gd name="T15" fmla="*/ 97 h 176"/>
                <a:gd name="T16" fmla="*/ 53 w 160"/>
                <a:gd name="T17" fmla="*/ 90 h 176"/>
                <a:gd name="T18" fmla="*/ 67 w 160"/>
                <a:gd name="T19" fmla="*/ 97 h 176"/>
                <a:gd name="T20" fmla="*/ 83 w 160"/>
                <a:gd name="T21" fmla="*/ 89 h 176"/>
                <a:gd name="T22" fmla="*/ 109 w 160"/>
                <a:gd name="T23" fmla="*/ 109 h 176"/>
                <a:gd name="T24" fmla="*/ 103 w 160"/>
                <a:gd name="T25" fmla="*/ 125 h 176"/>
                <a:gd name="T26" fmla="*/ 118 w 160"/>
                <a:gd name="T27" fmla="*/ 121 h 176"/>
                <a:gd name="T28" fmla="*/ 132 w 160"/>
                <a:gd name="T29" fmla="*/ 121 h 176"/>
                <a:gd name="T30" fmla="*/ 132 w 160"/>
                <a:gd name="T31" fmla="*/ 117 h 176"/>
                <a:gd name="T32" fmla="*/ 116 w 160"/>
                <a:gd name="T33" fmla="*/ 118 h 176"/>
                <a:gd name="T34" fmla="*/ 106 w 160"/>
                <a:gd name="T35" fmla="*/ 125 h 176"/>
                <a:gd name="T36" fmla="*/ 112 w 160"/>
                <a:gd name="T37" fmla="*/ 111 h 176"/>
                <a:gd name="T38" fmla="*/ 113 w 160"/>
                <a:gd name="T39" fmla="*/ 107 h 176"/>
                <a:gd name="T40" fmla="*/ 65 w 160"/>
                <a:gd name="T41" fmla="*/ 83 h 176"/>
                <a:gd name="T42" fmla="*/ 63 w 160"/>
                <a:gd name="T43" fmla="*/ 86 h 176"/>
                <a:gd name="T44" fmla="*/ 65 w 160"/>
                <a:gd name="T45" fmla="*/ 93 h 176"/>
                <a:gd name="T46" fmla="*/ 55 w 160"/>
                <a:gd name="T47" fmla="*/ 87 h 176"/>
                <a:gd name="T48" fmla="*/ 32 w 160"/>
                <a:gd name="T49" fmla="*/ 95 h 176"/>
                <a:gd name="T50" fmla="*/ 29 w 160"/>
                <a:gd name="T51" fmla="*/ 93 h 176"/>
                <a:gd name="T52" fmla="*/ 37 w 160"/>
                <a:gd name="T53" fmla="*/ 77 h 176"/>
                <a:gd name="T54" fmla="*/ 73 w 160"/>
                <a:gd name="T55" fmla="*/ 57 h 176"/>
                <a:gd name="T56" fmla="*/ 89 w 160"/>
                <a:gd name="T57" fmla="*/ 49 h 176"/>
                <a:gd name="T58" fmla="*/ 89 w 160"/>
                <a:gd name="T59" fmla="*/ 64 h 176"/>
                <a:gd name="T60" fmla="*/ 116 w 160"/>
                <a:gd name="T61" fmla="*/ 106 h 176"/>
                <a:gd name="T62" fmla="*/ 130 w 160"/>
                <a:gd name="T63" fmla="*/ 113 h 176"/>
                <a:gd name="T64" fmla="*/ 147 w 160"/>
                <a:gd name="T65" fmla="*/ 34 h 176"/>
                <a:gd name="T66" fmla="*/ 67 w 160"/>
                <a:gd name="T67" fmla="*/ 3 h 176"/>
                <a:gd name="T68" fmla="*/ 0 w 160"/>
                <a:gd name="T69" fmla="*/ 119 h 176"/>
                <a:gd name="T70" fmla="*/ 80 w 160"/>
                <a:gd name="T71" fmla="*/ 176 h 176"/>
                <a:gd name="T72" fmla="*/ 160 w 160"/>
                <a:gd name="T73" fmla="*/ 119 h 176"/>
                <a:gd name="T74" fmla="*/ 152 w 160"/>
                <a:gd name="T75" fmla="*/ 119 h 176"/>
                <a:gd name="T76" fmla="*/ 80 w 160"/>
                <a:gd name="T77" fmla="*/ 168 h 176"/>
                <a:gd name="T78" fmla="*/ 8 w 160"/>
                <a:gd name="T79" fmla="*/ 119 h 176"/>
                <a:gd name="T80" fmla="*/ 71 w 160"/>
                <a:gd name="T81" fmla="*/ 10 h 176"/>
                <a:gd name="T82" fmla="*/ 143 w 160"/>
                <a:gd name="T83"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0" h="176">
                  <a:moveTo>
                    <a:pt x="41" y="81"/>
                  </a:moveTo>
                  <a:cubicBezTo>
                    <a:pt x="40" y="81"/>
                    <a:pt x="39" y="81"/>
                    <a:pt x="39" y="83"/>
                  </a:cubicBezTo>
                  <a:cubicBezTo>
                    <a:pt x="39" y="84"/>
                    <a:pt x="40" y="85"/>
                    <a:pt x="41" y="85"/>
                  </a:cubicBezTo>
                  <a:cubicBezTo>
                    <a:pt x="43" y="85"/>
                    <a:pt x="43" y="84"/>
                    <a:pt x="43" y="83"/>
                  </a:cubicBezTo>
                  <a:cubicBezTo>
                    <a:pt x="43" y="81"/>
                    <a:pt x="43" y="81"/>
                    <a:pt x="41" y="81"/>
                  </a:cubicBezTo>
                  <a:moveTo>
                    <a:pt x="133" y="111"/>
                  </a:moveTo>
                  <a:cubicBezTo>
                    <a:pt x="129" y="107"/>
                    <a:pt x="123" y="105"/>
                    <a:pt x="120" y="104"/>
                  </a:cubicBezTo>
                  <a:cubicBezTo>
                    <a:pt x="119" y="101"/>
                    <a:pt x="119" y="97"/>
                    <a:pt x="117" y="91"/>
                  </a:cubicBezTo>
                  <a:cubicBezTo>
                    <a:pt x="115" y="86"/>
                    <a:pt x="112" y="81"/>
                    <a:pt x="108" y="76"/>
                  </a:cubicBezTo>
                  <a:cubicBezTo>
                    <a:pt x="104" y="70"/>
                    <a:pt x="98" y="65"/>
                    <a:pt x="91" y="61"/>
                  </a:cubicBezTo>
                  <a:cubicBezTo>
                    <a:pt x="89" y="60"/>
                    <a:pt x="89" y="59"/>
                    <a:pt x="89" y="58"/>
                  </a:cubicBezTo>
                  <a:cubicBezTo>
                    <a:pt x="89" y="57"/>
                    <a:pt x="89" y="56"/>
                    <a:pt x="90" y="55"/>
                  </a:cubicBezTo>
                  <a:cubicBezTo>
                    <a:pt x="91" y="55"/>
                    <a:pt x="93" y="51"/>
                    <a:pt x="92" y="48"/>
                  </a:cubicBezTo>
                  <a:cubicBezTo>
                    <a:pt x="92" y="46"/>
                    <a:pt x="90" y="44"/>
                    <a:pt x="86" y="44"/>
                  </a:cubicBezTo>
                  <a:cubicBezTo>
                    <a:pt x="85" y="44"/>
                    <a:pt x="85" y="44"/>
                    <a:pt x="85" y="44"/>
                  </a:cubicBezTo>
                  <a:cubicBezTo>
                    <a:pt x="82" y="44"/>
                    <a:pt x="77" y="46"/>
                    <a:pt x="71" y="53"/>
                  </a:cubicBezTo>
                  <a:cubicBezTo>
                    <a:pt x="71" y="53"/>
                    <a:pt x="71" y="54"/>
                    <a:pt x="71" y="54"/>
                  </a:cubicBezTo>
                  <a:cubicBezTo>
                    <a:pt x="71" y="54"/>
                    <a:pt x="71" y="54"/>
                    <a:pt x="70" y="54"/>
                  </a:cubicBezTo>
                  <a:cubicBezTo>
                    <a:pt x="68" y="55"/>
                    <a:pt x="65" y="55"/>
                    <a:pt x="61" y="57"/>
                  </a:cubicBezTo>
                  <a:cubicBezTo>
                    <a:pt x="49" y="60"/>
                    <a:pt x="38" y="67"/>
                    <a:pt x="33" y="74"/>
                  </a:cubicBezTo>
                  <a:cubicBezTo>
                    <a:pt x="28" y="81"/>
                    <a:pt x="29" y="86"/>
                    <a:pt x="29" y="88"/>
                  </a:cubicBezTo>
                  <a:cubicBezTo>
                    <a:pt x="28" y="89"/>
                    <a:pt x="28" y="89"/>
                    <a:pt x="28" y="89"/>
                  </a:cubicBezTo>
                  <a:cubicBezTo>
                    <a:pt x="27" y="90"/>
                    <a:pt x="27" y="90"/>
                    <a:pt x="27" y="90"/>
                  </a:cubicBezTo>
                  <a:cubicBezTo>
                    <a:pt x="26" y="91"/>
                    <a:pt x="25" y="95"/>
                    <a:pt x="26" y="97"/>
                  </a:cubicBezTo>
                  <a:cubicBezTo>
                    <a:pt x="27" y="99"/>
                    <a:pt x="28" y="99"/>
                    <a:pt x="30" y="99"/>
                  </a:cubicBezTo>
                  <a:cubicBezTo>
                    <a:pt x="31" y="99"/>
                    <a:pt x="33" y="99"/>
                    <a:pt x="35" y="98"/>
                  </a:cubicBezTo>
                  <a:cubicBezTo>
                    <a:pt x="43" y="94"/>
                    <a:pt x="49" y="91"/>
                    <a:pt x="53" y="90"/>
                  </a:cubicBezTo>
                  <a:cubicBezTo>
                    <a:pt x="54" y="91"/>
                    <a:pt x="56" y="93"/>
                    <a:pt x="57" y="94"/>
                  </a:cubicBezTo>
                  <a:cubicBezTo>
                    <a:pt x="60" y="95"/>
                    <a:pt x="63" y="97"/>
                    <a:pt x="65" y="97"/>
                  </a:cubicBezTo>
                  <a:cubicBezTo>
                    <a:pt x="67" y="97"/>
                    <a:pt x="67" y="97"/>
                    <a:pt x="67" y="97"/>
                  </a:cubicBezTo>
                  <a:cubicBezTo>
                    <a:pt x="71" y="96"/>
                    <a:pt x="71" y="94"/>
                    <a:pt x="72" y="93"/>
                  </a:cubicBezTo>
                  <a:cubicBezTo>
                    <a:pt x="72" y="91"/>
                    <a:pt x="71" y="89"/>
                    <a:pt x="69" y="87"/>
                  </a:cubicBezTo>
                  <a:cubicBezTo>
                    <a:pt x="73" y="87"/>
                    <a:pt x="77" y="88"/>
                    <a:pt x="83" y="89"/>
                  </a:cubicBezTo>
                  <a:cubicBezTo>
                    <a:pt x="89" y="89"/>
                    <a:pt x="95" y="93"/>
                    <a:pt x="101" y="98"/>
                  </a:cubicBezTo>
                  <a:cubicBezTo>
                    <a:pt x="105" y="102"/>
                    <a:pt x="108" y="106"/>
                    <a:pt x="110" y="108"/>
                  </a:cubicBezTo>
                  <a:cubicBezTo>
                    <a:pt x="110" y="108"/>
                    <a:pt x="109" y="109"/>
                    <a:pt x="109" y="109"/>
                  </a:cubicBezTo>
                  <a:cubicBezTo>
                    <a:pt x="109" y="110"/>
                    <a:pt x="108" y="111"/>
                    <a:pt x="107" y="113"/>
                  </a:cubicBezTo>
                  <a:cubicBezTo>
                    <a:pt x="105" y="115"/>
                    <a:pt x="104" y="116"/>
                    <a:pt x="103" y="117"/>
                  </a:cubicBezTo>
                  <a:cubicBezTo>
                    <a:pt x="103" y="118"/>
                    <a:pt x="101" y="123"/>
                    <a:pt x="103" y="125"/>
                  </a:cubicBezTo>
                  <a:cubicBezTo>
                    <a:pt x="104" y="127"/>
                    <a:pt x="105" y="127"/>
                    <a:pt x="107" y="127"/>
                  </a:cubicBezTo>
                  <a:cubicBezTo>
                    <a:pt x="109" y="127"/>
                    <a:pt x="111" y="125"/>
                    <a:pt x="113" y="124"/>
                  </a:cubicBezTo>
                  <a:cubicBezTo>
                    <a:pt x="113" y="123"/>
                    <a:pt x="115" y="121"/>
                    <a:pt x="118" y="121"/>
                  </a:cubicBezTo>
                  <a:cubicBezTo>
                    <a:pt x="120" y="120"/>
                    <a:pt x="123" y="119"/>
                    <a:pt x="125" y="119"/>
                  </a:cubicBezTo>
                  <a:cubicBezTo>
                    <a:pt x="126" y="119"/>
                    <a:pt x="127" y="119"/>
                    <a:pt x="127" y="120"/>
                  </a:cubicBezTo>
                  <a:cubicBezTo>
                    <a:pt x="128" y="120"/>
                    <a:pt x="130" y="121"/>
                    <a:pt x="132" y="121"/>
                  </a:cubicBezTo>
                  <a:cubicBezTo>
                    <a:pt x="135" y="121"/>
                    <a:pt x="136" y="120"/>
                    <a:pt x="137" y="118"/>
                  </a:cubicBezTo>
                  <a:cubicBezTo>
                    <a:pt x="138" y="115"/>
                    <a:pt x="135" y="112"/>
                    <a:pt x="133" y="111"/>
                  </a:cubicBezTo>
                  <a:moveTo>
                    <a:pt x="132" y="117"/>
                  </a:moveTo>
                  <a:cubicBezTo>
                    <a:pt x="131" y="117"/>
                    <a:pt x="129" y="117"/>
                    <a:pt x="128" y="117"/>
                  </a:cubicBezTo>
                  <a:cubicBezTo>
                    <a:pt x="127" y="116"/>
                    <a:pt x="126" y="116"/>
                    <a:pt x="125" y="116"/>
                  </a:cubicBezTo>
                  <a:cubicBezTo>
                    <a:pt x="122" y="116"/>
                    <a:pt x="119" y="117"/>
                    <a:pt x="116" y="118"/>
                  </a:cubicBezTo>
                  <a:cubicBezTo>
                    <a:pt x="113" y="119"/>
                    <a:pt x="110" y="121"/>
                    <a:pt x="109" y="123"/>
                  </a:cubicBezTo>
                  <a:cubicBezTo>
                    <a:pt x="107" y="125"/>
                    <a:pt x="107" y="125"/>
                    <a:pt x="106" y="125"/>
                  </a:cubicBezTo>
                  <a:cubicBezTo>
                    <a:pt x="106" y="125"/>
                    <a:pt x="106" y="125"/>
                    <a:pt x="106" y="125"/>
                  </a:cubicBezTo>
                  <a:cubicBezTo>
                    <a:pt x="105" y="124"/>
                    <a:pt x="106" y="121"/>
                    <a:pt x="106" y="120"/>
                  </a:cubicBezTo>
                  <a:cubicBezTo>
                    <a:pt x="107" y="119"/>
                    <a:pt x="108" y="117"/>
                    <a:pt x="109" y="116"/>
                  </a:cubicBezTo>
                  <a:cubicBezTo>
                    <a:pt x="110" y="115"/>
                    <a:pt x="111" y="113"/>
                    <a:pt x="112" y="111"/>
                  </a:cubicBezTo>
                  <a:cubicBezTo>
                    <a:pt x="113" y="110"/>
                    <a:pt x="113" y="109"/>
                    <a:pt x="113" y="108"/>
                  </a:cubicBezTo>
                  <a:cubicBezTo>
                    <a:pt x="113" y="108"/>
                    <a:pt x="113" y="108"/>
                    <a:pt x="113" y="108"/>
                  </a:cubicBezTo>
                  <a:cubicBezTo>
                    <a:pt x="113" y="107"/>
                    <a:pt x="113" y="107"/>
                    <a:pt x="113" y="107"/>
                  </a:cubicBezTo>
                  <a:cubicBezTo>
                    <a:pt x="111" y="105"/>
                    <a:pt x="108" y="100"/>
                    <a:pt x="103" y="95"/>
                  </a:cubicBezTo>
                  <a:cubicBezTo>
                    <a:pt x="96" y="90"/>
                    <a:pt x="89" y="86"/>
                    <a:pt x="83" y="85"/>
                  </a:cubicBezTo>
                  <a:cubicBezTo>
                    <a:pt x="74" y="84"/>
                    <a:pt x="68" y="83"/>
                    <a:pt x="65" y="83"/>
                  </a:cubicBezTo>
                  <a:cubicBezTo>
                    <a:pt x="64" y="83"/>
                    <a:pt x="64" y="83"/>
                    <a:pt x="64" y="83"/>
                  </a:cubicBezTo>
                  <a:cubicBezTo>
                    <a:pt x="63" y="84"/>
                    <a:pt x="63" y="84"/>
                    <a:pt x="63" y="84"/>
                  </a:cubicBezTo>
                  <a:cubicBezTo>
                    <a:pt x="63" y="86"/>
                    <a:pt x="63" y="86"/>
                    <a:pt x="63" y="86"/>
                  </a:cubicBezTo>
                  <a:cubicBezTo>
                    <a:pt x="63" y="86"/>
                    <a:pt x="63" y="89"/>
                    <a:pt x="65" y="90"/>
                  </a:cubicBezTo>
                  <a:cubicBezTo>
                    <a:pt x="67" y="91"/>
                    <a:pt x="67" y="91"/>
                    <a:pt x="67" y="92"/>
                  </a:cubicBezTo>
                  <a:cubicBezTo>
                    <a:pt x="67" y="93"/>
                    <a:pt x="66" y="93"/>
                    <a:pt x="65" y="93"/>
                  </a:cubicBezTo>
                  <a:cubicBezTo>
                    <a:pt x="65" y="93"/>
                    <a:pt x="65" y="93"/>
                    <a:pt x="65" y="93"/>
                  </a:cubicBezTo>
                  <a:cubicBezTo>
                    <a:pt x="63" y="93"/>
                    <a:pt x="61" y="92"/>
                    <a:pt x="59" y="91"/>
                  </a:cubicBezTo>
                  <a:cubicBezTo>
                    <a:pt x="57" y="90"/>
                    <a:pt x="56" y="89"/>
                    <a:pt x="55" y="87"/>
                  </a:cubicBezTo>
                  <a:cubicBezTo>
                    <a:pt x="54" y="86"/>
                    <a:pt x="54" y="86"/>
                    <a:pt x="54" y="86"/>
                  </a:cubicBezTo>
                  <a:cubicBezTo>
                    <a:pt x="53" y="86"/>
                    <a:pt x="53" y="86"/>
                    <a:pt x="53" y="86"/>
                  </a:cubicBezTo>
                  <a:cubicBezTo>
                    <a:pt x="49" y="87"/>
                    <a:pt x="42" y="90"/>
                    <a:pt x="32" y="95"/>
                  </a:cubicBezTo>
                  <a:cubicBezTo>
                    <a:pt x="31" y="96"/>
                    <a:pt x="30" y="96"/>
                    <a:pt x="30" y="96"/>
                  </a:cubicBezTo>
                  <a:cubicBezTo>
                    <a:pt x="29" y="96"/>
                    <a:pt x="29" y="96"/>
                    <a:pt x="29" y="96"/>
                  </a:cubicBezTo>
                  <a:cubicBezTo>
                    <a:pt x="29" y="95"/>
                    <a:pt x="29" y="94"/>
                    <a:pt x="29" y="93"/>
                  </a:cubicBezTo>
                  <a:cubicBezTo>
                    <a:pt x="29" y="93"/>
                    <a:pt x="30" y="93"/>
                    <a:pt x="30" y="93"/>
                  </a:cubicBezTo>
                  <a:cubicBezTo>
                    <a:pt x="31" y="91"/>
                    <a:pt x="33" y="90"/>
                    <a:pt x="33" y="88"/>
                  </a:cubicBezTo>
                  <a:cubicBezTo>
                    <a:pt x="33" y="86"/>
                    <a:pt x="32" y="83"/>
                    <a:pt x="37" y="77"/>
                  </a:cubicBezTo>
                  <a:cubicBezTo>
                    <a:pt x="41" y="70"/>
                    <a:pt x="51" y="64"/>
                    <a:pt x="62" y="61"/>
                  </a:cubicBezTo>
                  <a:cubicBezTo>
                    <a:pt x="66" y="59"/>
                    <a:pt x="69" y="59"/>
                    <a:pt x="71" y="58"/>
                  </a:cubicBezTo>
                  <a:cubicBezTo>
                    <a:pt x="72" y="58"/>
                    <a:pt x="73" y="58"/>
                    <a:pt x="73" y="57"/>
                  </a:cubicBezTo>
                  <a:cubicBezTo>
                    <a:pt x="74" y="57"/>
                    <a:pt x="74" y="56"/>
                    <a:pt x="75" y="55"/>
                  </a:cubicBezTo>
                  <a:cubicBezTo>
                    <a:pt x="79" y="49"/>
                    <a:pt x="83" y="47"/>
                    <a:pt x="86" y="47"/>
                  </a:cubicBezTo>
                  <a:cubicBezTo>
                    <a:pt x="87" y="47"/>
                    <a:pt x="89" y="49"/>
                    <a:pt x="89" y="49"/>
                  </a:cubicBezTo>
                  <a:cubicBezTo>
                    <a:pt x="89" y="49"/>
                    <a:pt x="88" y="51"/>
                    <a:pt x="87" y="52"/>
                  </a:cubicBezTo>
                  <a:cubicBezTo>
                    <a:pt x="86" y="53"/>
                    <a:pt x="85" y="56"/>
                    <a:pt x="85" y="58"/>
                  </a:cubicBezTo>
                  <a:cubicBezTo>
                    <a:pt x="86" y="61"/>
                    <a:pt x="87" y="63"/>
                    <a:pt x="89" y="64"/>
                  </a:cubicBezTo>
                  <a:cubicBezTo>
                    <a:pt x="95" y="68"/>
                    <a:pt x="101" y="73"/>
                    <a:pt x="105" y="78"/>
                  </a:cubicBezTo>
                  <a:cubicBezTo>
                    <a:pt x="109" y="83"/>
                    <a:pt x="111" y="87"/>
                    <a:pt x="113" y="92"/>
                  </a:cubicBezTo>
                  <a:cubicBezTo>
                    <a:pt x="115" y="98"/>
                    <a:pt x="116" y="103"/>
                    <a:pt x="116" y="106"/>
                  </a:cubicBezTo>
                  <a:cubicBezTo>
                    <a:pt x="116" y="107"/>
                    <a:pt x="116" y="107"/>
                    <a:pt x="116" y="107"/>
                  </a:cubicBezTo>
                  <a:cubicBezTo>
                    <a:pt x="117" y="107"/>
                    <a:pt x="117" y="107"/>
                    <a:pt x="117" y="107"/>
                  </a:cubicBezTo>
                  <a:cubicBezTo>
                    <a:pt x="120" y="108"/>
                    <a:pt x="125" y="109"/>
                    <a:pt x="130" y="113"/>
                  </a:cubicBezTo>
                  <a:cubicBezTo>
                    <a:pt x="132" y="115"/>
                    <a:pt x="132" y="116"/>
                    <a:pt x="132" y="116"/>
                  </a:cubicBezTo>
                  <a:cubicBezTo>
                    <a:pt x="133" y="117"/>
                    <a:pt x="132" y="117"/>
                    <a:pt x="132" y="117"/>
                  </a:cubicBezTo>
                  <a:moveTo>
                    <a:pt x="147" y="34"/>
                  </a:moveTo>
                  <a:cubicBezTo>
                    <a:pt x="93" y="3"/>
                    <a:pt x="93" y="3"/>
                    <a:pt x="93" y="3"/>
                  </a:cubicBezTo>
                  <a:cubicBezTo>
                    <a:pt x="89" y="1"/>
                    <a:pt x="85" y="0"/>
                    <a:pt x="80" y="0"/>
                  </a:cubicBezTo>
                  <a:cubicBezTo>
                    <a:pt x="75" y="0"/>
                    <a:pt x="71" y="1"/>
                    <a:pt x="67" y="3"/>
                  </a:cubicBezTo>
                  <a:cubicBezTo>
                    <a:pt x="13" y="34"/>
                    <a:pt x="13" y="34"/>
                    <a:pt x="13" y="34"/>
                  </a:cubicBezTo>
                  <a:cubicBezTo>
                    <a:pt x="6" y="38"/>
                    <a:pt x="0" y="48"/>
                    <a:pt x="0" y="57"/>
                  </a:cubicBezTo>
                  <a:cubicBezTo>
                    <a:pt x="0" y="119"/>
                    <a:pt x="0" y="119"/>
                    <a:pt x="0" y="119"/>
                  </a:cubicBezTo>
                  <a:cubicBezTo>
                    <a:pt x="0" y="127"/>
                    <a:pt x="6" y="137"/>
                    <a:pt x="13" y="141"/>
                  </a:cubicBezTo>
                  <a:cubicBezTo>
                    <a:pt x="67" y="173"/>
                    <a:pt x="67" y="173"/>
                    <a:pt x="67" y="173"/>
                  </a:cubicBezTo>
                  <a:cubicBezTo>
                    <a:pt x="71" y="175"/>
                    <a:pt x="75" y="176"/>
                    <a:pt x="80" y="176"/>
                  </a:cubicBezTo>
                  <a:cubicBezTo>
                    <a:pt x="85" y="176"/>
                    <a:pt x="89" y="175"/>
                    <a:pt x="93" y="173"/>
                  </a:cubicBezTo>
                  <a:cubicBezTo>
                    <a:pt x="147" y="141"/>
                    <a:pt x="147" y="141"/>
                    <a:pt x="147" y="141"/>
                  </a:cubicBezTo>
                  <a:cubicBezTo>
                    <a:pt x="155" y="137"/>
                    <a:pt x="160" y="127"/>
                    <a:pt x="160" y="119"/>
                  </a:cubicBezTo>
                  <a:cubicBezTo>
                    <a:pt x="160" y="57"/>
                    <a:pt x="160" y="57"/>
                    <a:pt x="160" y="57"/>
                  </a:cubicBezTo>
                  <a:cubicBezTo>
                    <a:pt x="160" y="48"/>
                    <a:pt x="155" y="38"/>
                    <a:pt x="147" y="34"/>
                  </a:cubicBezTo>
                  <a:moveTo>
                    <a:pt x="152" y="119"/>
                  </a:moveTo>
                  <a:cubicBezTo>
                    <a:pt x="152" y="125"/>
                    <a:pt x="148" y="132"/>
                    <a:pt x="143" y="135"/>
                  </a:cubicBezTo>
                  <a:cubicBezTo>
                    <a:pt x="89" y="166"/>
                    <a:pt x="89" y="166"/>
                    <a:pt x="89" y="166"/>
                  </a:cubicBezTo>
                  <a:cubicBezTo>
                    <a:pt x="87" y="167"/>
                    <a:pt x="84" y="168"/>
                    <a:pt x="80" y="168"/>
                  </a:cubicBezTo>
                  <a:cubicBezTo>
                    <a:pt x="77" y="168"/>
                    <a:pt x="73" y="167"/>
                    <a:pt x="71" y="166"/>
                  </a:cubicBezTo>
                  <a:cubicBezTo>
                    <a:pt x="17" y="135"/>
                    <a:pt x="17" y="135"/>
                    <a:pt x="17" y="135"/>
                  </a:cubicBezTo>
                  <a:cubicBezTo>
                    <a:pt x="13" y="132"/>
                    <a:pt x="8" y="125"/>
                    <a:pt x="8" y="119"/>
                  </a:cubicBezTo>
                  <a:cubicBezTo>
                    <a:pt x="8" y="57"/>
                    <a:pt x="8" y="57"/>
                    <a:pt x="8" y="57"/>
                  </a:cubicBezTo>
                  <a:cubicBezTo>
                    <a:pt x="8" y="51"/>
                    <a:pt x="13" y="44"/>
                    <a:pt x="17" y="41"/>
                  </a:cubicBezTo>
                  <a:cubicBezTo>
                    <a:pt x="71" y="10"/>
                    <a:pt x="71" y="10"/>
                    <a:pt x="71" y="10"/>
                  </a:cubicBezTo>
                  <a:cubicBezTo>
                    <a:pt x="73" y="9"/>
                    <a:pt x="77" y="8"/>
                    <a:pt x="80" y="8"/>
                  </a:cubicBezTo>
                  <a:cubicBezTo>
                    <a:pt x="84" y="8"/>
                    <a:pt x="87" y="9"/>
                    <a:pt x="89" y="10"/>
                  </a:cubicBezTo>
                  <a:cubicBezTo>
                    <a:pt x="143" y="41"/>
                    <a:pt x="143" y="41"/>
                    <a:pt x="143" y="41"/>
                  </a:cubicBezTo>
                  <a:cubicBezTo>
                    <a:pt x="148" y="44"/>
                    <a:pt x="153" y="51"/>
                    <a:pt x="153" y="57"/>
                  </a:cubicBezTo>
                  <a:lnTo>
                    <a:pt x="152" y="119"/>
                  </a:lnTo>
                  <a:close/>
                </a:path>
              </a:pathLst>
            </a:custGeom>
            <a:solidFill>
              <a:srgbClr val="07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文本框 23"/>
            <p:cNvSpPr txBox="1"/>
            <p:nvPr/>
          </p:nvSpPr>
          <p:spPr>
            <a:xfrm>
              <a:off x="1414191" y="3204280"/>
              <a:ext cx="669404" cy="267035"/>
            </a:xfrm>
            <a:prstGeom prst="rect">
              <a:avLst/>
            </a:prstGeom>
            <a:noFill/>
          </p:spPr>
          <p:txBody>
            <a:bodyPr wrap="none" rtlCol="0">
              <a:spAutoFit/>
            </a:bodyPr>
            <a:lstStyle/>
            <a:p>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MySQL</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Freeform 72"/>
            <p:cNvSpPr>
              <a:spLocks noEditPoints="1"/>
            </p:cNvSpPr>
            <p:nvPr/>
          </p:nvSpPr>
          <p:spPr bwMode="auto">
            <a:xfrm>
              <a:off x="2694426" y="2848225"/>
              <a:ext cx="312656" cy="349159"/>
            </a:xfrm>
            <a:custGeom>
              <a:avLst/>
              <a:gdLst>
                <a:gd name="T0" fmla="*/ 111 w 160"/>
                <a:gd name="T1" fmla="*/ 83 h 176"/>
                <a:gd name="T2" fmla="*/ 114 w 160"/>
                <a:gd name="T3" fmla="*/ 82 h 176"/>
                <a:gd name="T4" fmla="*/ 141 w 160"/>
                <a:gd name="T5" fmla="*/ 115 h 176"/>
                <a:gd name="T6" fmla="*/ 128 w 160"/>
                <a:gd name="T7" fmla="*/ 95 h 176"/>
                <a:gd name="T8" fmla="*/ 96 w 160"/>
                <a:gd name="T9" fmla="*/ 46 h 176"/>
                <a:gd name="T10" fmla="*/ 64 w 160"/>
                <a:gd name="T11" fmla="*/ 56 h 176"/>
                <a:gd name="T12" fmla="*/ 26 w 160"/>
                <a:gd name="T13" fmla="*/ 93 h 176"/>
                <a:gd name="T14" fmla="*/ 19 w 160"/>
                <a:gd name="T15" fmla="*/ 118 h 176"/>
                <a:gd name="T16" fmla="*/ 33 w 160"/>
                <a:gd name="T17" fmla="*/ 109 h 176"/>
                <a:gd name="T18" fmla="*/ 45 w 160"/>
                <a:gd name="T19" fmla="*/ 136 h 176"/>
                <a:gd name="T20" fmla="*/ 54 w 160"/>
                <a:gd name="T21" fmla="*/ 114 h 176"/>
                <a:gd name="T22" fmla="*/ 83 w 160"/>
                <a:gd name="T23" fmla="*/ 115 h 176"/>
                <a:gd name="T24" fmla="*/ 91 w 160"/>
                <a:gd name="T25" fmla="*/ 137 h 176"/>
                <a:gd name="T26" fmla="*/ 103 w 160"/>
                <a:gd name="T27" fmla="*/ 107 h 176"/>
                <a:gd name="T28" fmla="*/ 111 w 160"/>
                <a:gd name="T29" fmla="*/ 121 h 176"/>
                <a:gd name="T30" fmla="*/ 107 w 160"/>
                <a:gd name="T31" fmla="*/ 134 h 176"/>
                <a:gd name="T32" fmla="*/ 126 w 160"/>
                <a:gd name="T33" fmla="*/ 122 h 176"/>
                <a:gd name="T34" fmla="*/ 143 w 160"/>
                <a:gd name="T35" fmla="*/ 117 h 176"/>
                <a:gd name="T36" fmla="*/ 108 w 160"/>
                <a:gd name="T37" fmla="*/ 129 h 176"/>
                <a:gd name="T38" fmla="*/ 116 w 160"/>
                <a:gd name="T39" fmla="*/ 115 h 176"/>
                <a:gd name="T40" fmla="*/ 119 w 160"/>
                <a:gd name="T41" fmla="*/ 126 h 176"/>
                <a:gd name="T42" fmla="*/ 125 w 160"/>
                <a:gd name="T43" fmla="*/ 116 h 176"/>
                <a:gd name="T44" fmla="*/ 111 w 160"/>
                <a:gd name="T45" fmla="*/ 99 h 176"/>
                <a:gd name="T46" fmla="*/ 110 w 160"/>
                <a:gd name="T47" fmla="*/ 99 h 176"/>
                <a:gd name="T48" fmla="*/ 99 w 160"/>
                <a:gd name="T49" fmla="*/ 112 h 176"/>
                <a:gd name="T50" fmla="*/ 87 w 160"/>
                <a:gd name="T51" fmla="*/ 118 h 176"/>
                <a:gd name="T52" fmla="*/ 67 w 160"/>
                <a:gd name="T53" fmla="*/ 111 h 176"/>
                <a:gd name="T54" fmla="*/ 52 w 160"/>
                <a:gd name="T55" fmla="*/ 109 h 176"/>
                <a:gd name="T56" fmla="*/ 39 w 160"/>
                <a:gd name="T57" fmla="*/ 130 h 176"/>
                <a:gd name="T58" fmla="*/ 31 w 160"/>
                <a:gd name="T59" fmla="*/ 86 h 176"/>
                <a:gd name="T60" fmla="*/ 67 w 160"/>
                <a:gd name="T61" fmla="*/ 60 h 176"/>
                <a:gd name="T62" fmla="*/ 93 w 160"/>
                <a:gd name="T63" fmla="*/ 82 h 176"/>
                <a:gd name="T64" fmla="*/ 72 w 160"/>
                <a:gd name="T65" fmla="*/ 48 h 176"/>
                <a:gd name="T66" fmla="*/ 125 w 160"/>
                <a:gd name="T67" fmla="*/ 64 h 176"/>
                <a:gd name="T68" fmla="*/ 93 w 160"/>
                <a:gd name="T69" fmla="*/ 3 h 176"/>
                <a:gd name="T70" fmla="*/ 13 w 160"/>
                <a:gd name="T71" fmla="*/ 34 h 176"/>
                <a:gd name="T72" fmla="*/ 13 w 160"/>
                <a:gd name="T73" fmla="*/ 141 h 176"/>
                <a:gd name="T74" fmla="*/ 93 w 160"/>
                <a:gd name="T75" fmla="*/ 173 h 176"/>
                <a:gd name="T76" fmla="*/ 160 w 160"/>
                <a:gd name="T77" fmla="*/ 57 h 176"/>
                <a:gd name="T78" fmla="*/ 143 w 160"/>
                <a:gd name="T79" fmla="*/ 135 h 176"/>
                <a:gd name="T80" fmla="*/ 71 w 160"/>
                <a:gd name="T81" fmla="*/ 166 h 176"/>
                <a:gd name="T82" fmla="*/ 8 w 160"/>
                <a:gd name="T83" fmla="*/ 57 h 176"/>
                <a:gd name="T84" fmla="*/ 80 w 160"/>
                <a:gd name="T85" fmla="*/ 8 h 176"/>
                <a:gd name="T86" fmla="*/ 153 w 160"/>
                <a:gd name="T87"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76">
                  <a:moveTo>
                    <a:pt x="111" y="80"/>
                  </a:moveTo>
                  <a:cubicBezTo>
                    <a:pt x="110" y="81"/>
                    <a:pt x="110" y="81"/>
                    <a:pt x="110" y="82"/>
                  </a:cubicBezTo>
                  <a:cubicBezTo>
                    <a:pt x="110" y="82"/>
                    <a:pt x="110" y="83"/>
                    <a:pt x="111" y="83"/>
                  </a:cubicBezTo>
                  <a:cubicBezTo>
                    <a:pt x="111" y="84"/>
                    <a:pt x="111" y="84"/>
                    <a:pt x="112" y="84"/>
                  </a:cubicBezTo>
                  <a:cubicBezTo>
                    <a:pt x="113" y="84"/>
                    <a:pt x="113" y="83"/>
                    <a:pt x="113" y="83"/>
                  </a:cubicBezTo>
                  <a:cubicBezTo>
                    <a:pt x="114" y="83"/>
                    <a:pt x="114" y="82"/>
                    <a:pt x="114" y="82"/>
                  </a:cubicBezTo>
                  <a:cubicBezTo>
                    <a:pt x="114" y="81"/>
                    <a:pt x="114" y="81"/>
                    <a:pt x="113" y="80"/>
                  </a:cubicBezTo>
                  <a:cubicBezTo>
                    <a:pt x="113" y="80"/>
                    <a:pt x="111" y="80"/>
                    <a:pt x="111" y="80"/>
                  </a:cubicBezTo>
                  <a:moveTo>
                    <a:pt x="141" y="115"/>
                  </a:moveTo>
                  <a:cubicBezTo>
                    <a:pt x="141" y="115"/>
                    <a:pt x="135" y="118"/>
                    <a:pt x="128" y="117"/>
                  </a:cubicBezTo>
                  <a:cubicBezTo>
                    <a:pt x="129" y="111"/>
                    <a:pt x="129" y="104"/>
                    <a:pt x="129" y="99"/>
                  </a:cubicBezTo>
                  <a:cubicBezTo>
                    <a:pt x="129" y="97"/>
                    <a:pt x="129" y="95"/>
                    <a:pt x="128" y="95"/>
                  </a:cubicBezTo>
                  <a:cubicBezTo>
                    <a:pt x="132" y="90"/>
                    <a:pt x="134" y="73"/>
                    <a:pt x="128" y="61"/>
                  </a:cubicBezTo>
                  <a:cubicBezTo>
                    <a:pt x="124" y="55"/>
                    <a:pt x="116" y="47"/>
                    <a:pt x="99" y="48"/>
                  </a:cubicBezTo>
                  <a:cubicBezTo>
                    <a:pt x="99" y="48"/>
                    <a:pt x="97" y="47"/>
                    <a:pt x="96" y="46"/>
                  </a:cubicBezTo>
                  <a:cubicBezTo>
                    <a:pt x="89" y="43"/>
                    <a:pt x="77" y="37"/>
                    <a:pt x="69" y="45"/>
                  </a:cubicBezTo>
                  <a:cubicBezTo>
                    <a:pt x="67" y="47"/>
                    <a:pt x="66" y="51"/>
                    <a:pt x="66" y="56"/>
                  </a:cubicBezTo>
                  <a:cubicBezTo>
                    <a:pt x="64" y="56"/>
                    <a:pt x="64" y="56"/>
                    <a:pt x="64" y="56"/>
                  </a:cubicBezTo>
                  <a:cubicBezTo>
                    <a:pt x="63" y="56"/>
                    <a:pt x="63" y="56"/>
                    <a:pt x="63" y="56"/>
                  </a:cubicBezTo>
                  <a:cubicBezTo>
                    <a:pt x="43" y="56"/>
                    <a:pt x="26" y="69"/>
                    <a:pt x="26" y="86"/>
                  </a:cubicBezTo>
                  <a:cubicBezTo>
                    <a:pt x="26" y="89"/>
                    <a:pt x="26" y="91"/>
                    <a:pt x="26" y="93"/>
                  </a:cubicBezTo>
                  <a:cubicBezTo>
                    <a:pt x="25" y="102"/>
                    <a:pt x="25" y="110"/>
                    <a:pt x="18" y="114"/>
                  </a:cubicBezTo>
                  <a:cubicBezTo>
                    <a:pt x="17" y="115"/>
                    <a:pt x="17" y="116"/>
                    <a:pt x="17" y="117"/>
                  </a:cubicBezTo>
                  <a:cubicBezTo>
                    <a:pt x="17" y="118"/>
                    <a:pt x="18" y="118"/>
                    <a:pt x="19" y="118"/>
                  </a:cubicBezTo>
                  <a:cubicBezTo>
                    <a:pt x="19" y="118"/>
                    <a:pt x="19" y="118"/>
                    <a:pt x="19" y="118"/>
                  </a:cubicBezTo>
                  <a:cubicBezTo>
                    <a:pt x="26" y="114"/>
                    <a:pt x="28" y="108"/>
                    <a:pt x="29" y="102"/>
                  </a:cubicBezTo>
                  <a:cubicBezTo>
                    <a:pt x="30" y="105"/>
                    <a:pt x="31" y="107"/>
                    <a:pt x="33" y="109"/>
                  </a:cubicBezTo>
                  <a:cubicBezTo>
                    <a:pt x="34" y="111"/>
                    <a:pt x="33" y="120"/>
                    <a:pt x="33" y="124"/>
                  </a:cubicBezTo>
                  <a:cubicBezTo>
                    <a:pt x="34" y="131"/>
                    <a:pt x="34" y="132"/>
                    <a:pt x="35" y="133"/>
                  </a:cubicBezTo>
                  <a:cubicBezTo>
                    <a:pt x="36" y="135"/>
                    <a:pt x="41" y="136"/>
                    <a:pt x="45" y="136"/>
                  </a:cubicBezTo>
                  <a:cubicBezTo>
                    <a:pt x="48" y="136"/>
                    <a:pt x="51" y="135"/>
                    <a:pt x="52" y="135"/>
                  </a:cubicBezTo>
                  <a:cubicBezTo>
                    <a:pt x="55" y="133"/>
                    <a:pt x="55" y="129"/>
                    <a:pt x="54" y="119"/>
                  </a:cubicBezTo>
                  <a:cubicBezTo>
                    <a:pt x="54" y="117"/>
                    <a:pt x="54" y="115"/>
                    <a:pt x="54" y="114"/>
                  </a:cubicBezTo>
                  <a:cubicBezTo>
                    <a:pt x="55" y="114"/>
                    <a:pt x="56" y="114"/>
                    <a:pt x="57" y="115"/>
                  </a:cubicBezTo>
                  <a:cubicBezTo>
                    <a:pt x="59" y="115"/>
                    <a:pt x="63" y="117"/>
                    <a:pt x="66" y="117"/>
                  </a:cubicBezTo>
                  <a:cubicBezTo>
                    <a:pt x="71" y="117"/>
                    <a:pt x="78" y="116"/>
                    <a:pt x="83" y="115"/>
                  </a:cubicBezTo>
                  <a:cubicBezTo>
                    <a:pt x="83" y="116"/>
                    <a:pt x="83" y="117"/>
                    <a:pt x="82" y="119"/>
                  </a:cubicBezTo>
                  <a:cubicBezTo>
                    <a:pt x="81" y="126"/>
                    <a:pt x="81" y="132"/>
                    <a:pt x="83" y="134"/>
                  </a:cubicBezTo>
                  <a:cubicBezTo>
                    <a:pt x="85" y="135"/>
                    <a:pt x="87" y="137"/>
                    <a:pt x="91" y="137"/>
                  </a:cubicBezTo>
                  <a:cubicBezTo>
                    <a:pt x="93" y="137"/>
                    <a:pt x="97" y="136"/>
                    <a:pt x="99" y="135"/>
                  </a:cubicBezTo>
                  <a:cubicBezTo>
                    <a:pt x="100" y="133"/>
                    <a:pt x="101" y="130"/>
                    <a:pt x="102" y="114"/>
                  </a:cubicBezTo>
                  <a:cubicBezTo>
                    <a:pt x="103" y="111"/>
                    <a:pt x="103" y="108"/>
                    <a:pt x="103" y="107"/>
                  </a:cubicBezTo>
                  <a:cubicBezTo>
                    <a:pt x="104" y="104"/>
                    <a:pt x="105" y="103"/>
                    <a:pt x="107" y="103"/>
                  </a:cubicBezTo>
                  <a:cubicBezTo>
                    <a:pt x="107" y="105"/>
                    <a:pt x="109" y="107"/>
                    <a:pt x="109" y="109"/>
                  </a:cubicBezTo>
                  <a:cubicBezTo>
                    <a:pt x="111" y="114"/>
                    <a:pt x="113" y="119"/>
                    <a:pt x="111" y="121"/>
                  </a:cubicBezTo>
                  <a:cubicBezTo>
                    <a:pt x="111" y="123"/>
                    <a:pt x="109" y="123"/>
                    <a:pt x="107" y="123"/>
                  </a:cubicBezTo>
                  <a:cubicBezTo>
                    <a:pt x="105" y="123"/>
                    <a:pt x="103" y="125"/>
                    <a:pt x="103" y="128"/>
                  </a:cubicBezTo>
                  <a:cubicBezTo>
                    <a:pt x="103" y="131"/>
                    <a:pt x="104" y="134"/>
                    <a:pt x="107" y="134"/>
                  </a:cubicBezTo>
                  <a:cubicBezTo>
                    <a:pt x="109" y="134"/>
                    <a:pt x="109" y="134"/>
                    <a:pt x="109" y="134"/>
                  </a:cubicBezTo>
                  <a:cubicBezTo>
                    <a:pt x="115" y="134"/>
                    <a:pt x="119" y="133"/>
                    <a:pt x="121" y="130"/>
                  </a:cubicBezTo>
                  <a:cubicBezTo>
                    <a:pt x="124" y="128"/>
                    <a:pt x="125" y="125"/>
                    <a:pt x="126" y="122"/>
                  </a:cubicBezTo>
                  <a:cubicBezTo>
                    <a:pt x="128" y="122"/>
                    <a:pt x="130" y="122"/>
                    <a:pt x="131" y="122"/>
                  </a:cubicBezTo>
                  <a:cubicBezTo>
                    <a:pt x="137" y="122"/>
                    <a:pt x="141" y="120"/>
                    <a:pt x="141" y="120"/>
                  </a:cubicBezTo>
                  <a:cubicBezTo>
                    <a:pt x="143" y="120"/>
                    <a:pt x="143" y="119"/>
                    <a:pt x="143" y="117"/>
                  </a:cubicBezTo>
                  <a:cubicBezTo>
                    <a:pt x="142" y="116"/>
                    <a:pt x="142" y="115"/>
                    <a:pt x="141" y="115"/>
                  </a:cubicBezTo>
                  <a:moveTo>
                    <a:pt x="119" y="126"/>
                  </a:moveTo>
                  <a:cubicBezTo>
                    <a:pt x="117" y="128"/>
                    <a:pt x="113" y="129"/>
                    <a:pt x="108" y="129"/>
                  </a:cubicBezTo>
                  <a:cubicBezTo>
                    <a:pt x="108" y="128"/>
                    <a:pt x="108" y="126"/>
                    <a:pt x="108" y="126"/>
                  </a:cubicBezTo>
                  <a:cubicBezTo>
                    <a:pt x="111" y="126"/>
                    <a:pt x="114" y="125"/>
                    <a:pt x="116" y="122"/>
                  </a:cubicBezTo>
                  <a:cubicBezTo>
                    <a:pt x="117" y="120"/>
                    <a:pt x="117" y="118"/>
                    <a:pt x="116" y="115"/>
                  </a:cubicBezTo>
                  <a:cubicBezTo>
                    <a:pt x="118" y="117"/>
                    <a:pt x="120" y="119"/>
                    <a:pt x="123" y="119"/>
                  </a:cubicBezTo>
                  <a:cubicBezTo>
                    <a:pt x="123" y="119"/>
                    <a:pt x="123" y="119"/>
                    <a:pt x="123" y="120"/>
                  </a:cubicBezTo>
                  <a:cubicBezTo>
                    <a:pt x="122" y="122"/>
                    <a:pt x="121" y="124"/>
                    <a:pt x="119" y="126"/>
                  </a:cubicBezTo>
                  <a:moveTo>
                    <a:pt x="125" y="93"/>
                  </a:moveTo>
                  <a:cubicBezTo>
                    <a:pt x="125" y="94"/>
                    <a:pt x="125" y="95"/>
                    <a:pt x="125" y="100"/>
                  </a:cubicBezTo>
                  <a:cubicBezTo>
                    <a:pt x="125" y="104"/>
                    <a:pt x="125" y="110"/>
                    <a:pt x="125" y="116"/>
                  </a:cubicBezTo>
                  <a:cubicBezTo>
                    <a:pt x="119" y="114"/>
                    <a:pt x="115" y="109"/>
                    <a:pt x="112" y="102"/>
                  </a:cubicBezTo>
                  <a:cubicBezTo>
                    <a:pt x="112" y="102"/>
                    <a:pt x="111" y="101"/>
                    <a:pt x="111" y="101"/>
                  </a:cubicBezTo>
                  <a:cubicBezTo>
                    <a:pt x="111" y="100"/>
                    <a:pt x="111" y="100"/>
                    <a:pt x="111" y="99"/>
                  </a:cubicBezTo>
                  <a:cubicBezTo>
                    <a:pt x="111" y="99"/>
                    <a:pt x="111" y="99"/>
                    <a:pt x="111" y="99"/>
                  </a:cubicBezTo>
                  <a:cubicBezTo>
                    <a:pt x="111" y="99"/>
                    <a:pt x="111" y="99"/>
                    <a:pt x="110" y="99"/>
                  </a:cubicBezTo>
                  <a:cubicBezTo>
                    <a:pt x="110" y="99"/>
                    <a:pt x="110" y="99"/>
                    <a:pt x="110" y="99"/>
                  </a:cubicBezTo>
                  <a:cubicBezTo>
                    <a:pt x="110" y="99"/>
                    <a:pt x="109" y="99"/>
                    <a:pt x="109" y="98"/>
                  </a:cubicBezTo>
                  <a:cubicBezTo>
                    <a:pt x="109" y="98"/>
                    <a:pt x="101" y="99"/>
                    <a:pt x="100" y="105"/>
                  </a:cubicBezTo>
                  <a:cubicBezTo>
                    <a:pt x="100" y="106"/>
                    <a:pt x="99" y="109"/>
                    <a:pt x="99" y="112"/>
                  </a:cubicBezTo>
                  <a:cubicBezTo>
                    <a:pt x="99" y="117"/>
                    <a:pt x="97" y="127"/>
                    <a:pt x="97" y="130"/>
                  </a:cubicBezTo>
                  <a:cubicBezTo>
                    <a:pt x="95" y="131"/>
                    <a:pt x="89" y="131"/>
                    <a:pt x="87" y="130"/>
                  </a:cubicBezTo>
                  <a:cubicBezTo>
                    <a:pt x="86" y="129"/>
                    <a:pt x="87" y="121"/>
                    <a:pt x="87" y="118"/>
                  </a:cubicBezTo>
                  <a:cubicBezTo>
                    <a:pt x="88" y="113"/>
                    <a:pt x="88" y="111"/>
                    <a:pt x="87" y="110"/>
                  </a:cubicBezTo>
                  <a:cubicBezTo>
                    <a:pt x="87" y="109"/>
                    <a:pt x="86" y="109"/>
                    <a:pt x="85" y="109"/>
                  </a:cubicBezTo>
                  <a:cubicBezTo>
                    <a:pt x="81" y="111"/>
                    <a:pt x="73" y="111"/>
                    <a:pt x="67" y="111"/>
                  </a:cubicBezTo>
                  <a:cubicBezTo>
                    <a:pt x="64" y="111"/>
                    <a:pt x="61" y="111"/>
                    <a:pt x="59" y="110"/>
                  </a:cubicBezTo>
                  <a:cubicBezTo>
                    <a:pt x="57" y="109"/>
                    <a:pt x="55" y="109"/>
                    <a:pt x="54" y="109"/>
                  </a:cubicBezTo>
                  <a:cubicBezTo>
                    <a:pt x="53" y="109"/>
                    <a:pt x="53" y="109"/>
                    <a:pt x="52" y="109"/>
                  </a:cubicBezTo>
                  <a:cubicBezTo>
                    <a:pt x="51" y="110"/>
                    <a:pt x="51" y="112"/>
                    <a:pt x="51" y="118"/>
                  </a:cubicBezTo>
                  <a:cubicBezTo>
                    <a:pt x="51" y="122"/>
                    <a:pt x="52" y="129"/>
                    <a:pt x="51" y="130"/>
                  </a:cubicBezTo>
                  <a:cubicBezTo>
                    <a:pt x="49" y="131"/>
                    <a:pt x="41" y="131"/>
                    <a:pt x="39" y="130"/>
                  </a:cubicBezTo>
                  <a:cubicBezTo>
                    <a:pt x="39" y="123"/>
                    <a:pt x="39" y="123"/>
                    <a:pt x="39" y="123"/>
                  </a:cubicBezTo>
                  <a:cubicBezTo>
                    <a:pt x="38" y="115"/>
                    <a:pt x="38" y="109"/>
                    <a:pt x="37" y="107"/>
                  </a:cubicBezTo>
                  <a:cubicBezTo>
                    <a:pt x="32" y="100"/>
                    <a:pt x="31" y="86"/>
                    <a:pt x="31" y="86"/>
                  </a:cubicBezTo>
                  <a:cubicBezTo>
                    <a:pt x="31" y="69"/>
                    <a:pt x="48" y="60"/>
                    <a:pt x="63" y="60"/>
                  </a:cubicBezTo>
                  <a:cubicBezTo>
                    <a:pt x="67" y="60"/>
                    <a:pt x="67" y="60"/>
                    <a:pt x="67" y="60"/>
                  </a:cubicBezTo>
                  <a:cubicBezTo>
                    <a:pt x="67" y="60"/>
                    <a:pt x="65" y="60"/>
                    <a:pt x="67" y="60"/>
                  </a:cubicBezTo>
                  <a:cubicBezTo>
                    <a:pt x="67" y="60"/>
                    <a:pt x="67" y="64"/>
                    <a:pt x="68" y="66"/>
                  </a:cubicBezTo>
                  <a:cubicBezTo>
                    <a:pt x="71" y="76"/>
                    <a:pt x="79" y="82"/>
                    <a:pt x="91" y="83"/>
                  </a:cubicBezTo>
                  <a:cubicBezTo>
                    <a:pt x="92" y="83"/>
                    <a:pt x="93" y="83"/>
                    <a:pt x="93" y="82"/>
                  </a:cubicBezTo>
                  <a:cubicBezTo>
                    <a:pt x="93" y="81"/>
                    <a:pt x="92" y="80"/>
                    <a:pt x="91" y="80"/>
                  </a:cubicBezTo>
                  <a:cubicBezTo>
                    <a:pt x="79" y="79"/>
                    <a:pt x="74" y="71"/>
                    <a:pt x="72" y="65"/>
                  </a:cubicBezTo>
                  <a:cubicBezTo>
                    <a:pt x="69" y="57"/>
                    <a:pt x="71" y="49"/>
                    <a:pt x="72" y="48"/>
                  </a:cubicBezTo>
                  <a:cubicBezTo>
                    <a:pt x="79" y="42"/>
                    <a:pt x="89" y="47"/>
                    <a:pt x="95" y="50"/>
                  </a:cubicBezTo>
                  <a:cubicBezTo>
                    <a:pt x="97" y="51"/>
                    <a:pt x="99" y="52"/>
                    <a:pt x="100" y="52"/>
                  </a:cubicBezTo>
                  <a:cubicBezTo>
                    <a:pt x="112" y="51"/>
                    <a:pt x="121" y="55"/>
                    <a:pt x="125" y="64"/>
                  </a:cubicBezTo>
                  <a:cubicBezTo>
                    <a:pt x="131" y="75"/>
                    <a:pt x="128" y="89"/>
                    <a:pt x="125" y="93"/>
                  </a:cubicBezTo>
                  <a:moveTo>
                    <a:pt x="147" y="34"/>
                  </a:moveTo>
                  <a:cubicBezTo>
                    <a:pt x="93" y="3"/>
                    <a:pt x="93" y="3"/>
                    <a:pt x="93" y="3"/>
                  </a:cubicBezTo>
                  <a:cubicBezTo>
                    <a:pt x="89" y="1"/>
                    <a:pt x="85" y="0"/>
                    <a:pt x="80" y="0"/>
                  </a:cubicBezTo>
                  <a:cubicBezTo>
                    <a:pt x="75" y="0"/>
                    <a:pt x="71" y="1"/>
                    <a:pt x="67" y="3"/>
                  </a:cubicBezTo>
                  <a:cubicBezTo>
                    <a:pt x="13" y="34"/>
                    <a:pt x="13" y="34"/>
                    <a:pt x="13" y="34"/>
                  </a:cubicBezTo>
                  <a:cubicBezTo>
                    <a:pt x="6" y="38"/>
                    <a:pt x="0" y="48"/>
                    <a:pt x="0" y="57"/>
                  </a:cubicBezTo>
                  <a:cubicBezTo>
                    <a:pt x="0" y="119"/>
                    <a:pt x="0" y="119"/>
                    <a:pt x="0" y="119"/>
                  </a:cubicBezTo>
                  <a:cubicBezTo>
                    <a:pt x="0" y="127"/>
                    <a:pt x="6" y="137"/>
                    <a:pt x="13" y="141"/>
                  </a:cubicBezTo>
                  <a:cubicBezTo>
                    <a:pt x="67" y="173"/>
                    <a:pt x="67" y="173"/>
                    <a:pt x="67" y="173"/>
                  </a:cubicBezTo>
                  <a:cubicBezTo>
                    <a:pt x="71" y="175"/>
                    <a:pt x="75" y="176"/>
                    <a:pt x="80" y="176"/>
                  </a:cubicBezTo>
                  <a:cubicBezTo>
                    <a:pt x="85" y="176"/>
                    <a:pt x="89" y="175"/>
                    <a:pt x="93" y="173"/>
                  </a:cubicBezTo>
                  <a:cubicBezTo>
                    <a:pt x="147" y="141"/>
                    <a:pt x="147" y="141"/>
                    <a:pt x="147" y="141"/>
                  </a:cubicBezTo>
                  <a:cubicBezTo>
                    <a:pt x="155" y="137"/>
                    <a:pt x="160" y="127"/>
                    <a:pt x="160" y="119"/>
                  </a:cubicBezTo>
                  <a:cubicBezTo>
                    <a:pt x="160" y="57"/>
                    <a:pt x="160" y="57"/>
                    <a:pt x="160" y="57"/>
                  </a:cubicBezTo>
                  <a:cubicBezTo>
                    <a:pt x="160" y="48"/>
                    <a:pt x="155" y="38"/>
                    <a:pt x="147" y="34"/>
                  </a:cubicBezTo>
                  <a:moveTo>
                    <a:pt x="152" y="119"/>
                  </a:moveTo>
                  <a:cubicBezTo>
                    <a:pt x="152" y="125"/>
                    <a:pt x="148" y="132"/>
                    <a:pt x="143" y="135"/>
                  </a:cubicBezTo>
                  <a:cubicBezTo>
                    <a:pt x="89" y="166"/>
                    <a:pt x="89" y="166"/>
                    <a:pt x="89" y="166"/>
                  </a:cubicBezTo>
                  <a:cubicBezTo>
                    <a:pt x="87" y="167"/>
                    <a:pt x="84" y="168"/>
                    <a:pt x="80" y="168"/>
                  </a:cubicBezTo>
                  <a:cubicBezTo>
                    <a:pt x="77" y="168"/>
                    <a:pt x="73" y="167"/>
                    <a:pt x="71" y="166"/>
                  </a:cubicBezTo>
                  <a:cubicBezTo>
                    <a:pt x="17" y="135"/>
                    <a:pt x="17" y="135"/>
                    <a:pt x="17" y="135"/>
                  </a:cubicBezTo>
                  <a:cubicBezTo>
                    <a:pt x="13" y="132"/>
                    <a:pt x="8" y="125"/>
                    <a:pt x="8" y="119"/>
                  </a:cubicBezTo>
                  <a:cubicBezTo>
                    <a:pt x="8" y="57"/>
                    <a:pt x="8" y="57"/>
                    <a:pt x="8" y="57"/>
                  </a:cubicBezTo>
                  <a:cubicBezTo>
                    <a:pt x="8" y="51"/>
                    <a:pt x="13" y="44"/>
                    <a:pt x="17" y="41"/>
                  </a:cubicBezTo>
                  <a:cubicBezTo>
                    <a:pt x="71" y="10"/>
                    <a:pt x="71" y="10"/>
                    <a:pt x="71" y="10"/>
                  </a:cubicBezTo>
                  <a:cubicBezTo>
                    <a:pt x="73" y="9"/>
                    <a:pt x="77" y="8"/>
                    <a:pt x="80" y="8"/>
                  </a:cubicBezTo>
                  <a:cubicBezTo>
                    <a:pt x="84" y="8"/>
                    <a:pt x="87" y="9"/>
                    <a:pt x="89" y="10"/>
                  </a:cubicBezTo>
                  <a:cubicBezTo>
                    <a:pt x="143" y="41"/>
                    <a:pt x="143" y="41"/>
                    <a:pt x="143" y="41"/>
                  </a:cubicBezTo>
                  <a:cubicBezTo>
                    <a:pt x="148" y="44"/>
                    <a:pt x="153" y="51"/>
                    <a:pt x="153" y="57"/>
                  </a:cubicBezTo>
                  <a:lnTo>
                    <a:pt x="152" y="119"/>
                  </a:lnTo>
                  <a:close/>
                </a:path>
              </a:pathLst>
            </a:custGeom>
            <a:solidFill>
              <a:srgbClr val="07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文本框 25"/>
            <p:cNvSpPr txBox="1"/>
            <p:nvPr/>
          </p:nvSpPr>
          <p:spPr>
            <a:xfrm>
              <a:off x="2267666" y="3214554"/>
              <a:ext cx="980917" cy="267035"/>
            </a:xfrm>
            <a:prstGeom prst="rect">
              <a:avLst/>
            </a:prstGeom>
            <a:noFill/>
          </p:spPr>
          <p:txBody>
            <a:bodyPr wrap="none" rtlCol="0">
              <a:spAutoFit/>
            </a:bodyPr>
            <a:lstStyle/>
            <a:p>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PostgreSQL</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Freeform 73"/>
            <p:cNvSpPr>
              <a:spLocks noEditPoints="1"/>
            </p:cNvSpPr>
            <p:nvPr/>
          </p:nvSpPr>
          <p:spPr bwMode="auto">
            <a:xfrm>
              <a:off x="3729047" y="2851399"/>
              <a:ext cx="312656" cy="349159"/>
            </a:xfrm>
            <a:custGeom>
              <a:avLst/>
              <a:gdLst>
                <a:gd name="T0" fmla="*/ 80 w 160"/>
                <a:gd name="T1" fmla="*/ 0 h 176"/>
                <a:gd name="T2" fmla="*/ 0 w 160"/>
                <a:gd name="T3" fmla="*/ 57 h 176"/>
                <a:gd name="T4" fmla="*/ 67 w 160"/>
                <a:gd name="T5" fmla="*/ 173 h 176"/>
                <a:gd name="T6" fmla="*/ 147 w 160"/>
                <a:gd name="T7" fmla="*/ 141 h 176"/>
                <a:gd name="T8" fmla="*/ 147 w 160"/>
                <a:gd name="T9" fmla="*/ 34 h 176"/>
                <a:gd name="T10" fmla="*/ 89 w 160"/>
                <a:gd name="T11" fmla="*/ 166 h 176"/>
                <a:gd name="T12" fmla="*/ 17 w 160"/>
                <a:gd name="T13" fmla="*/ 135 h 176"/>
                <a:gd name="T14" fmla="*/ 17 w 160"/>
                <a:gd name="T15" fmla="*/ 41 h 176"/>
                <a:gd name="T16" fmla="*/ 89 w 160"/>
                <a:gd name="T17" fmla="*/ 10 h 176"/>
                <a:gd name="T18" fmla="*/ 153 w 160"/>
                <a:gd name="T19" fmla="*/ 119 h 176"/>
                <a:gd name="T20" fmla="*/ 85 w 160"/>
                <a:gd name="T21" fmla="*/ 44 h 176"/>
                <a:gd name="T22" fmla="*/ 47 w 160"/>
                <a:gd name="T23" fmla="*/ 40 h 176"/>
                <a:gd name="T24" fmla="*/ 70 w 160"/>
                <a:gd name="T25" fmla="*/ 69 h 176"/>
                <a:gd name="T26" fmla="*/ 33 w 160"/>
                <a:gd name="T27" fmla="*/ 117 h 176"/>
                <a:gd name="T28" fmla="*/ 83 w 160"/>
                <a:gd name="T29" fmla="*/ 143 h 176"/>
                <a:gd name="T30" fmla="*/ 96 w 160"/>
                <a:gd name="T31" fmla="*/ 85 h 176"/>
                <a:gd name="T32" fmla="*/ 101 w 160"/>
                <a:gd name="T33" fmla="*/ 48 h 176"/>
                <a:gd name="T34" fmla="*/ 111 w 160"/>
                <a:gd name="T35" fmla="*/ 55 h 176"/>
                <a:gd name="T36" fmla="*/ 52 w 160"/>
                <a:gd name="T37" fmla="*/ 42 h 176"/>
                <a:gd name="T38" fmla="*/ 80 w 160"/>
                <a:gd name="T39" fmla="*/ 43 h 176"/>
                <a:gd name="T40" fmla="*/ 65 w 160"/>
                <a:gd name="T41" fmla="*/ 53 h 176"/>
                <a:gd name="T42" fmla="*/ 56 w 160"/>
                <a:gd name="T43" fmla="*/ 47 h 176"/>
                <a:gd name="T44" fmla="*/ 59 w 160"/>
                <a:gd name="T45" fmla="*/ 45 h 176"/>
                <a:gd name="T46" fmla="*/ 65 w 160"/>
                <a:gd name="T47" fmla="*/ 53 h 176"/>
                <a:gd name="T48" fmla="*/ 71 w 160"/>
                <a:gd name="T49" fmla="*/ 60 h 176"/>
                <a:gd name="T50" fmla="*/ 85 w 160"/>
                <a:gd name="T51" fmla="*/ 70 h 176"/>
                <a:gd name="T52" fmla="*/ 64 w 160"/>
                <a:gd name="T53" fmla="*/ 101 h 176"/>
                <a:gd name="T54" fmla="*/ 77 w 160"/>
                <a:gd name="T55" fmla="*/ 104 h 176"/>
                <a:gd name="T56" fmla="*/ 76 w 160"/>
                <a:gd name="T57" fmla="*/ 109 h 176"/>
                <a:gd name="T58" fmla="*/ 60 w 160"/>
                <a:gd name="T59" fmla="*/ 114 h 176"/>
                <a:gd name="T60" fmla="*/ 48 w 160"/>
                <a:gd name="T61" fmla="*/ 107 h 176"/>
                <a:gd name="T62" fmla="*/ 39 w 160"/>
                <a:gd name="T63" fmla="*/ 115 h 176"/>
                <a:gd name="T64" fmla="*/ 42 w 160"/>
                <a:gd name="T65" fmla="*/ 129 h 176"/>
                <a:gd name="T66" fmla="*/ 43 w 160"/>
                <a:gd name="T67" fmla="*/ 128 h 176"/>
                <a:gd name="T68" fmla="*/ 65 w 160"/>
                <a:gd name="T69" fmla="*/ 131 h 176"/>
                <a:gd name="T70" fmla="*/ 90 w 160"/>
                <a:gd name="T71" fmla="*/ 135 h 176"/>
                <a:gd name="T72" fmla="*/ 70 w 160"/>
                <a:gd name="T73" fmla="*/ 130 h 176"/>
                <a:gd name="T74" fmla="*/ 95 w 160"/>
                <a:gd name="T75" fmla="*/ 117 h 176"/>
                <a:gd name="T76" fmla="*/ 94 w 160"/>
                <a:gd name="T77" fmla="*/ 101 h 176"/>
                <a:gd name="T78" fmla="*/ 93 w 160"/>
                <a:gd name="T79" fmla="*/ 87 h 176"/>
                <a:gd name="T80" fmla="*/ 84 w 160"/>
                <a:gd name="T81" fmla="*/ 91 h 176"/>
                <a:gd name="T82" fmla="*/ 89 w 160"/>
                <a:gd name="T83" fmla="*/ 70 h 176"/>
                <a:gd name="T84" fmla="*/ 75 w 160"/>
                <a:gd name="T85" fmla="*/ 91 h 176"/>
                <a:gd name="T86" fmla="*/ 114 w 160"/>
                <a:gd name="T87" fmla="*/ 59 h 176"/>
                <a:gd name="T88" fmla="*/ 135 w 160"/>
                <a:gd name="T89" fmla="*/ 75 h 176"/>
                <a:gd name="T90" fmla="*/ 110 w 160"/>
                <a:gd name="T91" fmla="*/ 77 h 176"/>
                <a:gd name="T92" fmla="*/ 135 w 160"/>
                <a:gd name="T93" fmla="*/ 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 h="176">
                  <a:moveTo>
                    <a:pt x="147" y="34"/>
                  </a:moveTo>
                  <a:cubicBezTo>
                    <a:pt x="93" y="3"/>
                    <a:pt x="93" y="3"/>
                    <a:pt x="93" y="3"/>
                  </a:cubicBezTo>
                  <a:cubicBezTo>
                    <a:pt x="89" y="1"/>
                    <a:pt x="85" y="0"/>
                    <a:pt x="80" y="0"/>
                  </a:cubicBezTo>
                  <a:cubicBezTo>
                    <a:pt x="75" y="0"/>
                    <a:pt x="71" y="1"/>
                    <a:pt x="67" y="3"/>
                  </a:cubicBezTo>
                  <a:cubicBezTo>
                    <a:pt x="13" y="34"/>
                    <a:pt x="13" y="34"/>
                    <a:pt x="13" y="34"/>
                  </a:cubicBezTo>
                  <a:cubicBezTo>
                    <a:pt x="6" y="38"/>
                    <a:pt x="0" y="48"/>
                    <a:pt x="0" y="57"/>
                  </a:cubicBezTo>
                  <a:cubicBezTo>
                    <a:pt x="0" y="119"/>
                    <a:pt x="0" y="119"/>
                    <a:pt x="0" y="119"/>
                  </a:cubicBezTo>
                  <a:cubicBezTo>
                    <a:pt x="0" y="127"/>
                    <a:pt x="6" y="137"/>
                    <a:pt x="13" y="141"/>
                  </a:cubicBezTo>
                  <a:cubicBezTo>
                    <a:pt x="67" y="173"/>
                    <a:pt x="67" y="173"/>
                    <a:pt x="67" y="173"/>
                  </a:cubicBezTo>
                  <a:cubicBezTo>
                    <a:pt x="71" y="175"/>
                    <a:pt x="75" y="176"/>
                    <a:pt x="80" y="176"/>
                  </a:cubicBezTo>
                  <a:cubicBezTo>
                    <a:pt x="85" y="176"/>
                    <a:pt x="89" y="175"/>
                    <a:pt x="93" y="173"/>
                  </a:cubicBezTo>
                  <a:cubicBezTo>
                    <a:pt x="147" y="141"/>
                    <a:pt x="147" y="141"/>
                    <a:pt x="147" y="141"/>
                  </a:cubicBezTo>
                  <a:cubicBezTo>
                    <a:pt x="155" y="137"/>
                    <a:pt x="160" y="127"/>
                    <a:pt x="160" y="119"/>
                  </a:cubicBezTo>
                  <a:cubicBezTo>
                    <a:pt x="160" y="57"/>
                    <a:pt x="160" y="57"/>
                    <a:pt x="160" y="57"/>
                  </a:cubicBezTo>
                  <a:cubicBezTo>
                    <a:pt x="160" y="48"/>
                    <a:pt x="155" y="38"/>
                    <a:pt x="147" y="34"/>
                  </a:cubicBezTo>
                  <a:moveTo>
                    <a:pt x="152" y="119"/>
                  </a:moveTo>
                  <a:cubicBezTo>
                    <a:pt x="152" y="125"/>
                    <a:pt x="148" y="132"/>
                    <a:pt x="143" y="135"/>
                  </a:cubicBezTo>
                  <a:cubicBezTo>
                    <a:pt x="89" y="166"/>
                    <a:pt x="89" y="166"/>
                    <a:pt x="89" y="166"/>
                  </a:cubicBezTo>
                  <a:cubicBezTo>
                    <a:pt x="87" y="167"/>
                    <a:pt x="84" y="168"/>
                    <a:pt x="80" y="168"/>
                  </a:cubicBezTo>
                  <a:cubicBezTo>
                    <a:pt x="77" y="168"/>
                    <a:pt x="73" y="167"/>
                    <a:pt x="71" y="166"/>
                  </a:cubicBezTo>
                  <a:cubicBezTo>
                    <a:pt x="17" y="135"/>
                    <a:pt x="17" y="135"/>
                    <a:pt x="17" y="135"/>
                  </a:cubicBezTo>
                  <a:cubicBezTo>
                    <a:pt x="13" y="132"/>
                    <a:pt x="8" y="125"/>
                    <a:pt x="8" y="119"/>
                  </a:cubicBezTo>
                  <a:cubicBezTo>
                    <a:pt x="8" y="57"/>
                    <a:pt x="8" y="57"/>
                    <a:pt x="8" y="57"/>
                  </a:cubicBezTo>
                  <a:cubicBezTo>
                    <a:pt x="8" y="51"/>
                    <a:pt x="13" y="44"/>
                    <a:pt x="17" y="41"/>
                  </a:cubicBezTo>
                  <a:cubicBezTo>
                    <a:pt x="71" y="10"/>
                    <a:pt x="71" y="10"/>
                    <a:pt x="71" y="10"/>
                  </a:cubicBezTo>
                  <a:cubicBezTo>
                    <a:pt x="73" y="9"/>
                    <a:pt x="77" y="8"/>
                    <a:pt x="80" y="8"/>
                  </a:cubicBezTo>
                  <a:cubicBezTo>
                    <a:pt x="84" y="8"/>
                    <a:pt x="87" y="9"/>
                    <a:pt x="89" y="10"/>
                  </a:cubicBezTo>
                  <a:cubicBezTo>
                    <a:pt x="143" y="41"/>
                    <a:pt x="143" y="41"/>
                    <a:pt x="143" y="41"/>
                  </a:cubicBezTo>
                  <a:cubicBezTo>
                    <a:pt x="148" y="44"/>
                    <a:pt x="153" y="51"/>
                    <a:pt x="153" y="57"/>
                  </a:cubicBezTo>
                  <a:cubicBezTo>
                    <a:pt x="153" y="119"/>
                    <a:pt x="153" y="119"/>
                    <a:pt x="153" y="119"/>
                  </a:cubicBezTo>
                  <a:lnTo>
                    <a:pt x="152" y="119"/>
                  </a:lnTo>
                  <a:close/>
                  <a:moveTo>
                    <a:pt x="101" y="48"/>
                  </a:moveTo>
                  <a:cubicBezTo>
                    <a:pt x="96" y="47"/>
                    <a:pt x="90" y="45"/>
                    <a:pt x="85" y="44"/>
                  </a:cubicBezTo>
                  <a:cubicBezTo>
                    <a:pt x="83" y="41"/>
                    <a:pt x="77" y="25"/>
                    <a:pt x="69" y="26"/>
                  </a:cubicBezTo>
                  <a:cubicBezTo>
                    <a:pt x="59" y="28"/>
                    <a:pt x="54" y="31"/>
                    <a:pt x="48" y="37"/>
                  </a:cubicBezTo>
                  <a:cubicBezTo>
                    <a:pt x="47" y="37"/>
                    <a:pt x="47" y="38"/>
                    <a:pt x="47" y="40"/>
                  </a:cubicBezTo>
                  <a:cubicBezTo>
                    <a:pt x="47" y="43"/>
                    <a:pt x="50" y="46"/>
                    <a:pt x="53" y="49"/>
                  </a:cubicBezTo>
                  <a:cubicBezTo>
                    <a:pt x="54" y="50"/>
                    <a:pt x="55" y="51"/>
                    <a:pt x="57" y="51"/>
                  </a:cubicBezTo>
                  <a:cubicBezTo>
                    <a:pt x="65" y="57"/>
                    <a:pt x="69" y="62"/>
                    <a:pt x="70" y="69"/>
                  </a:cubicBezTo>
                  <a:cubicBezTo>
                    <a:pt x="71" y="81"/>
                    <a:pt x="56" y="93"/>
                    <a:pt x="49" y="99"/>
                  </a:cubicBezTo>
                  <a:cubicBezTo>
                    <a:pt x="47" y="101"/>
                    <a:pt x="46" y="102"/>
                    <a:pt x="45" y="103"/>
                  </a:cubicBezTo>
                  <a:cubicBezTo>
                    <a:pt x="37" y="109"/>
                    <a:pt x="34" y="114"/>
                    <a:pt x="33" y="117"/>
                  </a:cubicBezTo>
                  <a:cubicBezTo>
                    <a:pt x="32" y="118"/>
                    <a:pt x="33" y="123"/>
                    <a:pt x="35" y="127"/>
                  </a:cubicBezTo>
                  <a:cubicBezTo>
                    <a:pt x="39" y="133"/>
                    <a:pt x="50" y="143"/>
                    <a:pt x="75" y="143"/>
                  </a:cubicBezTo>
                  <a:cubicBezTo>
                    <a:pt x="78" y="143"/>
                    <a:pt x="81" y="143"/>
                    <a:pt x="83" y="143"/>
                  </a:cubicBezTo>
                  <a:cubicBezTo>
                    <a:pt x="95" y="142"/>
                    <a:pt x="100" y="129"/>
                    <a:pt x="99" y="105"/>
                  </a:cubicBezTo>
                  <a:cubicBezTo>
                    <a:pt x="99" y="95"/>
                    <a:pt x="97" y="85"/>
                    <a:pt x="96" y="85"/>
                  </a:cubicBezTo>
                  <a:cubicBezTo>
                    <a:pt x="96" y="85"/>
                    <a:pt x="96" y="85"/>
                    <a:pt x="96" y="85"/>
                  </a:cubicBezTo>
                  <a:cubicBezTo>
                    <a:pt x="108" y="80"/>
                    <a:pt x="120" y="77"/>
                    <a:pt x="133" y="78"/>
                  </a:cubicBezTo>
                  <a:cubicBezTo>
                    <a:pt x="141" y="79"/>
                    <a:pt x="143" y="76"/>
                    <a:pt x="143" y="74"/>
                  </a:cubicBezTo>
                  <a:cubicBezTo>
                    <a:pt x="144" y="67"/>
                    <a:pt x="119" y="52"/>
                    <a:pt x="101" y="48"/>
                  </a:cubicBezTo>
                  <a:moveTo>
                    <a:pt x="92" y="50"/>
                  </a:moveTo>
                  <a:cubicBezTo>
                    <a:pt x="95" y="50"/>
                    <a:pt x="97" y="51"/>
                    <a:pt x="100" y="51"/>
                  </a:cubicBezTo>
                  <a:cubicBezTo>
                    <a:pt x="104" y="52"/>
                    <a:pt x="108" y="54"/>
                    <a:pt x="111" y="55"/>
                  </a:cubicBezTo>
                  <a:cubicBezTo>
                    <a:pt x="105" y="59"/>
                    <a:pt x="97" y="62"/>
                    <a:pt x="91" y="64"/>
                  </a:cubicBezTo>
                  <a:cubicBezTo>
                    <a:pt x="92" y="60"/>
                    <a:pt x="92" y="55"/>
                    <a:pt x="92" y="50"/>
                  </a:cubicBezTo>
                  <a:moveTo>
                    <a:pt x="52" y="42"/>
                  </a:moveTo>
                  <a:cubicBezTo>
                    <a:pt x="51" y="41"/>
                    <a:pt x="51" y="40"/>
                    <a:pt x="51" y="39"/>
                  </a:cubicBezTo>
                  <a:cubicBezTo>
                    <a:pt x="55" y="35"/>
                    <a:pt x="59" y="32"/>
                    <a:pt x="70" y="30"/>
                  </a:cubicBezTo>
                  <a:cubicBezTo>
                    <a:pt x="73" y="29"/>
                    <a:pt x="78" y="37"/>
                    <a:pt x="80" y="43"/>
                  </a:cubicBezTo>
                  <a:cubicBezTo>
                    <a:pt x="72" y="42"/>
                    <a:pt x="64" y="41"/>
                    <a:pt x="59" y="41"/>
                  </a:cubicBezTo>
                  <a:cubicBezTo>
                    <a:pt x="56" y="41"/>
                    <a:pt x="54" y="41"/>
                    <a:pt x="52" y="42"/>
                  </a:cubicBezTo>
                  <a:moveTo>
                    <a:pt x="65" y="53"/>
                  </a:moveTo>
                  <a:cubicBezTo>
                    <a:pt x="63" y="51"/>
                    <a:pt x="61" y="50"/>
                    <a:pt x="59" y="49"/>
                  </a:cubicBezTo>
                  <a:cubicBezTo>
                    <a:pt x="59" y="48"/>
                    <a:pt x="58" y="48"/>
                    <a:pt x="58" y="48"/>
                  </a:cubicBezTo>
                  <a:cubicBezTo>
                    <a:pt x="57" y="47"/>
                    <a:pt x="57" y="47"/>
                    <a:pt x="56" y="47"/>
                  </a:cubicBezTo>
                  <a:cubicBezTo>
                    <a:pt x="56" y="46"/>
                    <a:pt x="56" y="46"/>
                    <a:pt x="56" y="46"/>
                  </a:cubicBezTo>
                  <a:cubicBezTo>
                    <a:pt x="55" y="46"/>
                    <a:pt x="55" y="46"/>
                    <a:pt x="55" y="46"/>
                  </a:cubicBezTo>
                  <a:cubicBezTo>
                    <a:pt x="56" y="46"/>
                    <a:pt x="57" y="45"/>
                    <a:pt x="59" y="45"/>
                  </a:cubicBezTo>
                  <a:cubicBezTo>
                    <a:pt x="65" y="45"/>
                    <a:pt x="76" y="47"/>
                    <a:pt x="89" y="49"/>
                  </a:cubicBezTo>
                  <a:cubicBezTo>
                    <a:pt x="89" y="55"/>
                    <a:pt x="89" y="59"/>
                    <a:pt x="87" y="64"/>
                  </a:cubicBezTo>
                  <a:cubicBezTo>
                    <a:pt x="81" y="60"/>
                    <a:pt x="74" y="56"/>
                    <a:pt x="65" y="53"/>
                  </a:cubicBezTo>
                  <a:moveTo>
                    <a:pt x="83" y="66"/>
                  </a:moveTo>
                  <a:cubicBezTo>
                    <a:pt x="79" y="67"/>
                    <a:pt x="76" y="68"/>
                    <a:pt x="74" y="68"/>
                  </a:cubicBezTo>
                  <a:cubicBezTo>
                    <a:pt x="73" y="65"/>
                    <a:pt x="73" y="62"/>
                    <a:pt x="71" y="60"/>
                  </a:cubicBezTo>
                  <a:cubicBezTo>
                    <a:pt x="75" y="62"/>
                    <a:pt x="80" y="64"/>
                    <a:pt x="83" y="66"/>
                  </a:cubicBezTo>
                  <a:moveTo>
                    <a:pt x="74" y="72"/>
                  </a:moveTo>
                  <a:cubicBezTo>
                    <a:pt x="76" y="71"/>
                    <a:pt x="80" y="71"/>
                    <a:pt x="85" y="70"/>
                  </a:cubicBezTo>
                  <a:cubicBezTo>
                    <a:pt x="81" y="79"/>
                    <a:pt x="73" y="87"/>
                    <a:pt x="61" y="94"/>
                  </a:cubicBezTo>
                  <a:cubicBezTo>
                    <a:pt x="67" y="88"/>
                    <a:pt x="73" y="80"/>
                    <a:pt x="74" y="72"/>
                  </a:cubicBezTo>
                  <a:moveTo>
                    <a:pt x="64" y="101"/>
                  </a:moveTo>
                  <a:cubicBezTo>
                    <a:pt x="68" y="99"/>
                    <a:pt x="72" y="97"/>
                    <a:pt x="77" y="94"/>
                  </a:cubicBezTo>
                  <a:cubicBezTo>
                    <a:pt x="78" y="94"/>
                    <a:pt x="79" y="93"/>
                    <a:pt x="80" y="93"/>
                  </a:cubicBezTo>
                  <a:cubicBezTo>
                    <a:pt x="80" y="96"/>
                    <a:pt x="79" y="99"/>
                    <a:pt x="77" y="104"/>
                  </a:cubicBezTo>
                  <a:cubicBezTo>
                    <a:pt x="73" y="106"/>
                    <a:pt x="67" y="107"/>
                    <a:pt x="62" y="109"/>
                  </a:cubicBezTo>
                  <a:cubicBezTo>
                    <a:pt x="63" y="107"/>
                    <a:pt x="64" y="104"/>
                    <a:pt x="64" y="101"/>
                  </a:cubicBezTo>
                  <a:moveTo>
                    <a:pt x="76" y="109"/>
                  </a:moveTo>
                  <a:cubicBezTo>
                    <a:pt x="73" y="115"/>
                    <a:pt x="71" y="121"/>
                    <a:pt x="67" y="126"/>
                  </a:cubicBezTo>
                  <a:cubicBezTo>
                    <a:pt x="60" y="128"/>
                    <a:pt x="53" y="129"/>
                    <a:pt x="48" y="129"/>
                  </a:cubicBezTo>
                  <a:cubicBezTo>
                    <a:pt x="53" y="124"/>
                    <a:pt x="57" y="119"/>
                    <a:pt x="60" y="114"/>
                  </a:cubicBezTo>
                  <a:cubicBezTo>
                    <a:pt x="65" y="112"/>
                    <a:pt x="71" y="111"/>
                    <a:pt x="76" y="109"/>
                  </a:cubicBezTo>
                  <a:moveTo>
                    <a:pt x="47" y="107"/>
                  </a:moveTo>
                  <a:cubicBezTo>
                    <a:pt x="48" y="107"/>
                    <a:pt x="48" y="107"/>
                    <a:pt x="48" y="107"/>
                  </a:cubicBezTo>
                  <a:cubicBezTo>
                    <a:pt x="52" y="106"/>
                    <a:pt x="56" y="105"/>
                    <a:pt x="60" y="103"/>
                  </a:cubicBezTo>
                  <a:cubicBezTo>
                    <a:pt x="60" y="105"/>
                    <a:pt x="59" y="108"/>
                    <a:pt x="58" y="111"/>
                  </a:cubicBezTo>
                  <a:cubicBezTo>
                    <a:pt x="50" y="113"/>
                    <a:pt x="43" y="115"/>
                    <a:pt x="39" y="115"/>
                  </a:cubicBezTo>
                  <a:cubicBezTo>
                    <a:pt x="40" y="113"/>
                    <a:pt x="43" y="110"/>
                    <a:pt x="47" y="107"/>
                  </a:cubicBezTo>
                  <a:moveTo>
                    <a:pt x="42" y="129"/>
                  </a:moveTo>
                  <a:cubicBezTo>
                    <a:pt x="42" y="129"/>
                    <a:pt x="42" y="129"/>
                    <a:pt x="42" y="129"/>
                  </a:cubicBezTo>
                  <a:cubicBezTo>
                    <a:pt x="38" y="125"/>
                    <a:pt x="37" y="121"/>
                    <a:pt x="37" y="120"/>
                  </a:cubicBezTo>
                  <a:cubicBezTo>
                    <a:pt x="40" y="119"/>
                    <a:pt x="47" y="118"/>
                    <a:pt x="55" y="116"/>
                  </a:cubicBezTo>
                  <a:cubicBezTo>
                    <a:pt x="51" y="120"/>
                    <a:pt x="47" y="124"/>
                    <a:pt x="43" y="128"/>
                  </a:cubicBezTo>
                  <a:lnTo>
                    <a:pt x="42" y="129"/>
                  </a:lnTo>
                  <a:close/>
                  <a:moveTo>
                    <a:pt x="47" y="133"/>
                  </a:moveTo>
                  <a:cubicBezTo>
                    <a:pt x="51" y="132"/>
                    <a:pt x="57" y="132"/>
                    <a:pt x="65" y="131"/>
                  </a:cubicBezTo>
                  <a:cubicBezTo>
                    <a:pt x="63" y="133"/>
                    <a:pt x="61" y="136"/>
                    <a:pt x="59" y="137"/>
                  </a:cubicBezTo>
                  <a:cubicBezTo>
                    <a:pt x="54" y="136"/>
                    <a:pt x="50" y="135"/>
                    <a:pt x="47" y="133"/>
                  </a:cubicBezTo>
                  <a:moveTo>
                    <a:pt x="90" y="135"/>
                  </a:moveTo>
                  <a:cubicBezTo>
                    <a:pt x="88" y="137"/>
                    <a:pt x="86" y="139"/>
                    <a:pt x="83" y="139"/>
                  </a:cubicBezTo>
                  <a:cubicBezTo>
                    <a:pt x="75" y="139"/>
                    <a:pt x="69" y="139"/>
                    <a:pt x="63" y="139"/>
                  </a:cubicBezTo>
                  <a:cubicBezTo>
                    <a:pt x="65" y="136"/>
                    <a:pt x="68" y="133"/>
                    <a:pt x="70" y="130"/>
                  </a:cubicBezTo>
                  <a:cubicBezTo>
                    <a:pt x="78" y="128"/>
                    <a:pt x="87" y="125"/>
                    <a:pt x="95" y="122"/>
                  </a:cubicBezTo>
                  <a:cubicBezTo>
                    <a:pt x="94" y="127"/>
                    <a:pt x="92" y="131"/>
                    <a:pt x="90" y="135"/>
                  </a:cubicBezTo>
                  <a:moveTo>
                    <a:pt x="95" y="117"/>
                  </a:moveTo>
                  <a:cubicBezTo>
                    <a:pt x="89" y="121"/>
                    <a:pt x="81" y="123"/>
                    <a:pt x="72" y="125"/>
                  </a:cubicBezTo>
                  <a:cubicBezTo>
                    <a:pt x="75" y="119"/>
                    <a:pt x="78" y="113"/>
                    <a:pt x="81" y="107"/>
                  </a:cubicBezTo>
                  <a:cubicBezTo>
                    <a:pt x="86" y="105"/>
                    <a:pt x="91" y="103"/>
                    <a:pt x="94" y="101"/>
                  </a:cubicBezTo>
                  <a:cubicBezTo>
                    <a:pt x="95" y="106"/>
                    <a:pt x="95" y="111"/>
                    <a:pt x="95" y="117"/>
                  </a:cubicBezTo>
                  <a:moveTo>
                    <a:pt x="84" y="91"/>
                  </a:moveTo>
                  <a:cubicBezTo>
                    <a:pt x="87" y="89"/>
                    <a:pt x="90" y="88"/>
                    <a:pt x="93" y="87"/>
                  </a:cubicBezTo>
                  <a:cubicBezTo>
                    <a:pt x="93" y="89"/>
                    <a:pt x="93" y="93"/>
                    <a:pt x="94" y="97"/>
                  </a:cubicBezTo>
                  <a:cubicBezTo>
                    <a:pt x="91" y="99"/>
                    <a:pt x="87" y="101"/>
                    <a:pt x="82" y="102"/>
                  </a:cubicBezTo>
                  <a:cubicBezTo>
                    <a:pt x="83" y="98"/>
                    <a:pt x="84" y="94"/>
                    <a:pt x="84" y="91"/>
                  </a:cubicBezTo>
                  <a:moveTo>
                    <a:pt x="75" y="91"/>
                  </a:moveTo>
                  <a:cubicBezTo>
                    <a:pt x="72" y="92"/>
                    <a:pt x="70" y="94"/>
                    <a:pt x="67" y="95"/>
                  </a:cubicBezTo>
                  <a:cubicBezTo>
                    <a:pt x="78" y="87"/>
                    <a:pt x="85" y="79"/>
                    <a:pt x="89" y="70"/>
                  </a:cubicBezTo>
                  <a:cubicBezTo>
                    <a:pt x="92" y="72"/>
                    <a:pt x="94" y="73"/>
                    <a:pt x="97" y="75"/>
                  </a:cubicBezTo>
                  <a:cubicBezTo>
                    <a:pt x="99" y="77"/>
                    <a:pt x="100" y="78"/>
                    <a:pt x="102" y="79"/>
                  </a:cubicBezTo>
                  <a:cubicBezTo>
                    <a:pt x="93" y="82"/>
                    <a:pt x="83" y="87"/>
                    <a:pt x="75" y="91"/>
                  </a:cubicBezTo>
                  <a:moveTo>
                    <a:pt x="99" y="72"/>
                  </a:moveTo>
                  <a:cubicBezTo>
                    <a:pt x="97" y="71"/>
                    <a:pt x="95" y="69"/>
                    <a:pt x="93" y="68"/>
                  </a:cubicBezTo>
                  <a:cubicBezTo>
                    <a:pt x="100" y="66"/>
                    <a:pt x="107" y="63"/>
                    <a:pt x="114" y="59"/>
                  </a:cubicBezTo>
                  <a:cubicBezTo>
                    <a:pt x="113" y="63"/>
                    <a:pt x="108" y="73"/>
                    <a:pt x="105" y="77"/>
                  </a:cubicBezTo>
                  <a:cubicBezTo>
                    <a:pt x="103" y="75"/>
                    <a:pt x="101" y="73"/>
                    <a:pt x="99" y="72"/>
                  </a:cubicBezTo>
                  <a:moveTo>
                    <a:pt x="135" y="75"/>
                  </a:moveTo>
                  <a:cubicBezTo>
                    <a:pt x="133" y="75"/>
                    <a:pt x="133" y="75"/>
                    <a:pt x="133" y="75"/>
                  </a:cubicBezTo>
                  <a:cubicBezTo>
                    <a:pt x="131" y="75"/>
                    <a:pt x="129" y="74"/>
                    <a:pt x="127" y="74"/>
                  </a:cubicBezTo>
                  <a:cubicBezTo>
                    <a:pt x="121" y="74"/>
                    <a:pt x="115" y="75"/>
                    <a:pt x="110" y="77"/>
                  </a:cubicBezTo>
                  <a:cubicBezTo>
                    <a:pt x="113" y="72"/>
                    <a:pt x="117" y="63"/>
                    <a:pt x="118" y="58"/>
                  </a:cubicBezTo>
                  <a:cubicBezTo>
                    <a:pt x="130" y="64"/>
                    <a:pt x="139" y="72"/>
                    <a:pt x="139" y="74"/>
                  </a:cubicBezTo>
                  <a:cubicBezTo>
                    <a:pt x="139" y="74"/>
                    <a:pt x="138" y="75"/>
                    <a:pt x="135" y="75"/>
                  </a:cubicBezTo>
                </a:path>
              </a:pathLst>
            </a:custGeom>
            <a:solidFill>
              <a:srgbClr val="07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文本框 27"/>
            <p:cNvSpPr txBox="1"/>
            <p:nvPr/>
          </p:nvSpPr>
          <p:spPr>
            <a:xfrm>
              <a:off x="3355322" y="3204280"/>
              <a:ext cx="939010" cy="267035"/>
            </a:xfrm>
            <a:prstGeom prst="rect">
              <a:avLst/>
            </a:prstGeom>
            <a:noFill/>
          </p:spPr>
          <p:txBody>
            <a:bodyPr wrap="none" rtlCol="0">
              <a:spAutoFit/>
            </a:bodyPr>
            <a:lstStyle/>
            <a:p>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SQL Server</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文本框 29"/>
            <p:cNvSpPr txBox="1"/>
            <p:nvPr/>
          </p:nvSpPr>
          <p:spPr>
            <a:xfrm>
              <a:off x="4319990" y="3194721"/>
              <a:ext cx="1050763" cy="453959"/>
            </a:xfrm>
            <a:prstGeom prst="rect">
              <a:avLst/>
            </a:prstGeom>
            <a:noFill/>
          </p:spPr>
          <p:txBody>
            <a:bodyPr wrap="none" rtlCol="0">
              <a:spAutoFit/>
            </a:bodyPr>
            <a:lstStyle/>
            <a:p>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400"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GaussDB</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(for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MySQL</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6061833" y="2420417"/>
              <a:ext cx="1256110" cy="453959"/>
            </a:xfrm>
            <a:prstGeom prst="rect">
              <a:avLst/>
            </a:prstGeom>
            <a:noFill/>
          </p:spPr>
          <p:txBody>
            <a:bodyPr wrap="none" rtlCol="0">
              <a:spAutoFit/>
            </a:bodyPr>
            <a:lstStyle/>
            <a:p>
              <a:pPr algn="ctr"/>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文档数据库服务</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DDS</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文本框 37"/>
            <p:cNvSpPr txBox="1"/>
            <p:nvPr/>
          </p:nvSpPr>
          <p:spPr>
            <a:xfrm>
              <a:off x="7436212" y="2437232"/>
              <a:ext cx="1256110" cy="453959"/>
            </a:xfrm>
            <a:prstGeom prst="rect">
              <a:avLst/>
            </a:prstGeom>
            <a:noFill/>
          </p:spPr>
          <p:txBody>
            <a:bodyPr wrap="none" rtlCol="0">
              <a:spAutoFit/>
            </a:bodyPr>
            <a:lstStyle/>
            <a:p>
              <a:pPr algn="ctr"/>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分布式缓存服务</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a:r>
                <a:rPr lang="en-US" altLang="zh-CN" sz="1400"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Redis</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文本框 38"/>
            <p:cNvSpPr txBox="1"/>
            <p:nvPr/>
          </p:nvSpPr>
          <p:spPr>
            <a:xfrm>
              <a:off x="8769492" y="2437231"/>
              <a:ext cx="1256110" cy="453959"/>
            </a:xfrm>
            <a:prstGeom prst="rect">
              <a:avLst/>
            </a:prstGeom>
            <a:noFill/>
          </p:spPr>
          <p:txBody>
            <a:bodyPr wrap="none" rtlCol="0">
              <a:spAutoFit/>
            </a:bodyPr>
            <a:lstStyle/>
            <a:p>
              <a:pPr algn="ctr"/>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分布式缓存服务</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a:r>
                <a:rPr lang="en-US" altLang="zh-CN" sz="1400" dirty="0" err="1">
                  <a:latin typeface="Huawei Sans" panose="020C0503030203020204" pitchFamily="34" charset="0"/>
                  <a:ea typeface="方正兰亭黑简体" panose="02000000000000000000" pitchFamily="2" charset="-122"/>
                  <a:cs typeface="+mn-ea"/>
                  <a:sym typeface="Huawei Sans" panose="020C0503030203020204" pitchFamily="34" charset="0"/>
                </a:rPr>
                <a:t>Memcached</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文本框 41"/>
            <p:cNvSpPr txBox="1"/>
            <p:nvPr/>
          </p:nvSpPr>
          <p:spPr>
            <a:xfrm>
              <a:off x="6878392" y="3345198"/>
              <a:ext cx="961360" cy="267035"/>
            </a:xfrm>
            <a:prstGeom prst="rect">
              <a:avLst/>
            </a:prstGeom>
            <a:noFill/>
          </p:spPr>
          <p:txBody>
            <a:bodyPr wrap="none" rtlCol="0">
              <a:spAutoFit/>
            </a:bodyPr>
            <a:lstStyle/>
            <a:p>
              <a:pPr algn="ctr"/>
              <a:r>
                <a:rPr lang="en-US" altLang="zh-CN" sz="1400"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CloudTable</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 name="文本框 42"/>
            <p:cNvSpPr txBox="1"/>
            <p:nvPr/>
          </p:nvSpPr>
          <p:spPr>
            <a:xfrm>
              <a:off x="8464907" y="3345198"/>
              <a:ext cx="441706" cy="267035"/>
            </a:xfrm>
            <a:prstGeom prst="rect">
              <a:avLst/>
            </a:prstGeom>
            <a:noFill/>
          </p:spPr>
          <p:txBody>
            <a:bodyPr wrap="none" rtlCol="0">
              <a:spAutoFit/>
            </a:bodyPr>
            <a:lstStyle/>
            <a:p>
              <a:pPr algn="ct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GES</a:t>
              </a:r>
              <a:endPar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33" name="Freeform 76"/>
          <p:cNvSpPr>
            <a:spLocks noEditPoints="1"/>
          </p:cNvSpPr>
          <p:nvPr/>
        </p:nvSpPr>
        <p:spPr bwMode="auto">
          <a:xfrm>
            <a:off x="7270112" y="2045311"/>
            <a:ext cx="358781" cy="406089"/>
          </a:xfrm>
          <a:custGeom>
            <a:avLst/>
            <a:gdLst>
              <a:gd name="T0" fmla="*/ 151 w 160"/>
              <a:gd name="T1" fmla="*/ 37 h 177"/>
              <a:gd name="T2" fmla="*/ 90 w 160"/>
              <a:gd name="T3" fmla="*/ 3 h 177"/>
              <a:gd name="T4" fmla="*/ 71 w 160"/>
              <a:gd name="T5" fmla="*/ 3 h 177"/>
              <a:gd name="T6" fmla="*/ 10 w 160"/>
              <a:gd name="T7" fmla="*/ 37 h 177"/>
              <a:gd name="T8" fmla="*/ 0 w 160"/>
              <a:gd name="T9" fmla="*/ 53 h 177"/>
              <a:gd name="T10" fmla="*/ 0 w 160"/>
              <a:gd name="T11" fmla="*/ 125 h 177"/>
              <a:gd name="T12" fmla="*/ 10 w 160"/>
              <a:gd name="T13" fmla="*/ 140 h 177"/>
              <a:gd name="T14" fmla="*/ 71 w 160"/>
              <a:gd name="T15" fmla="*/ 174 h 177"/>
              <a:gd name="T16" fmla="*/ 80 w 160"/>
              <a:gd name="T17" fmla="*/ 177 h 177"/>
              <a:gd name="T18" fmla="*/ 90 w 160"/>
              <a:gd name="T19" fmla="*/ 174 h 177"/>
              <a:gd name="T20" fmla="*/ 151 w 160"/>
              <a:gd name="T21" fmla="*/ 140 h 177"/>
              <a:gd name="T22" fmla="*/ 160 w 160"/>
              <a:gd name="T23" fmla="*/ 125 h 177"/>
              <a:gd name="T24" fmla="*/ 160 w 160"/>
              <a:gd name="T25" fmla="*/ 53 h 177"/>
              <a:gd name="T26" fmla="*/ 151 w 160"/>
              <a:gd name="T27" fmla="*/ 37 h 177"/>
              <a:gd name="T28" fmla="*/ 152 w 160"/>
              <a:gd name="T29" fmla="*/ 125 h 177"/>
              <a:gd name="T30" fmla="*/ 147 w 160"/>
              <a:gd name="T31" fmla="*/ 133 h 177"/>
              <a:gd name="T32" fmla="*/ 86 w 160"/>
              <a:gd name="T33" fmla="*/ 167 h 177"/>
              <a:gd name="T34" fmla="*/ 75 w 160"/>
              <a:gd name="T35" fmla="*/ 167 h 177"/>
              <a:gd name="T36" fmla="*/ 14 w 160"/>
              <a:gd name="T37" fmla="*/ 133 h 177"/>
              <a:gd name="T38" fmla="*/ 9 w 160"/>
              <a:gd name="T39" fmla="*/ 125 h 177"/>
              <a:gd name="T40" fmla="*/ 9 w 160"/>
              <a:gd name="T41" fmla="*/ 53 h 177"/>
              <a:gd name="T42" fmla="*/ 14 w 160"/>
              <a:gd name="T43" fmla="*/ 44 h 177"/>
              <a:gd name="T44" fmla="*/ 75 w 160"/>
              <a:gd name="T45" fmla="*/ 10 h 177"/>
              <a:gd name="T46" fmla="*/ 80 w 160"/>
              <a:gd name="T47" fmla="*/ 9 h 177"/>
              <a:gd name="T48" fmla="*/ 86 w 160"/>
              <a:gd name="T49" fmla="*/ 10 h 177"/>
              <a:gd name="T50" fmla="*/ 147 w 160"/>
              <a:gd name="T51" fmla="*/ 44 h 177"/>
              <a:gd name="T52" fmla="*/ 152 w 160"/>
              <a:gd name="T53" fmla="*/ 53 h 177"/>
              <a:gd name="T54" fmla="*/ 152 w 160"/>
              <a:gd name="T55" fmla="*/ 12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77">
                <a:moveTo>
                  <a:pt x="151" y="37"/>
                </a:moveTo>
                <a:cubicBezTo>
                  <a:pt x="90" y="3"/>
                  <a:pt x="90" y="3"/>
                  <a:pt x="90" y="3"/>
                </a:cubicBezTo>
                <a:cubicBezTo>
                  <a:pt x="85" y="0"/>
                  <a:pt x="76" y="0"/>
                  <a:pt x="71" y="3"/>
                </a:cubicBezTo>
                <a:cubicBezTo>
                  <a:pt x="10" y="37"/>
                  <a:pt x="10" y="37"/>
                  <a:pt x="10" y="37"/>
                </a:cubicBezTo>
                <a:cubicBezTo>
                  <a:pt x="5" y="40"/>
                  <a:pt x="0" y="47"/>
                  <a:pt x="0" y="53"/>
                </a:cubicBezTo>
                <a:cubicBezTo>
                  <a:pt x="0" y="125"/>
                  <a:pt x="0" y="125"/>
                  <a:pt x="0" y="125"/>
                </a:cubicBezTo>
                <a:cubicBezTo>
                  <a:pt x="0" y="131"/>
                  <a:pt x="5" y="138"/>
                  <a:pt x="10" y="140"/>
                </a:cubicBezTo>
                <a:cubicBezTo>
                  <a:pt x="71" y="174"/>
                  <a:pt x="71" y="174"/>
                  <a:pt x="71" y="174"/>
                </a:cubicBezTo>
                <a:cubicBezTo>
                  <a:pt x="74" y="176"/>
                  <a:pt x="77" y="177"/>
                  <a:pt x="80" y="177"/>
                </a:cubicBezTo>
                <a:cubicBezTo>
                  <a:pt x="84" y="177"/>
                  <a:pt x="87" y="176"/>
                  <a:pt x="90" y="174"/>
                </a:cubicBezTo>
                <a:cubicBezTo>
                  <a:pt x="151" y="140"/>
                  <a:pt x="151" y="140"/>
                  <a:pt x="151" y="140"/>
                </a:cubicBezTo>
                <a:cubicBezTo>
                  <a:pt x="156" y="138"/>
                  <a:pt x="160" y="131"/>
                  <a:pt x="160" y="125"/>
                </a:cubicBezTo>
                <a:cubicBezTo>
                  <a:pt x="160" y="53"/>
                  <a:pt x="160" y="53"/>
                  <a:pt x="160" y="53"/>
                </a:cubicBezTo>
                <a:cubicBezTo>
                  <a:pt x="160" y="47"/>
                  <a:pt x="156" y="40"/>
                  <a:pt x="151" y="37"/>
                </a:cubicBezTo>
                <a:moveTo>
                  <a:pt x="152" y="125"/>
                </a:moveTo>
                <a:cubicBezTo>
                  <a:pt x="152" y="128"/>
                  <a:pt x="150" y="132"/>
                  <a:pt x="147" y="133"/>
                </a:cubicBezTo>
                <a:cubicBezTo>
                  <a:pt x="86" y="167"/>
                  <a:pt x="86" y="167"/>
                  <a:pt x="86" y="167"/>
                </a:cubicBezTo>
                <a:cubicBezTo>
                  <a:pt x="83" y="169"/>
                  <a:pt x="78" y="169"/>
                  <a:pt x="75" y="167"/>
                </a:cubicBezTo>
                <a:cubicBezTo>
                  <a:pt x="14" y="133"/>
                  <a:pt x="14" y="133"/>
                  <a:pt x="14" y="133"/>
                </a:cubicBezTo>
                <a:cubicBezTo>
                  <a:pt x="11" y="132"/>
                  <a:pt x="9" y="128"/>
                  <a:pt x="9" y="125"/>
                </a:cubicBezTo>
                <a:cubicBezTo>
                  <a:pt x="9" y="53"/>
                  <a:pt x="9" y="53"/>
                  <a:pt x="9" y="53"/>
                </a:cubicBezTo>
                <a:cubicBezTo>
                  <a:pt x="9" y="50"/>
                  <a:pt x="11" y="46"/>
                  <a:pt x="14" y="44"/>
                </a:cubicBezTo>
                <a:cubicBezTo>
                  <a:pt x="75" y="10"/>
                  <a:pt x="75" y="10"/>
                  <a:pt x="75" y="10"/>
                </a:cubicBezTo>
                <a:cubicBezTo>
                  <a:pt x="77" y="9"/>
                  <a:pt x="78" y="9"/>
                  <a:pt x="80" y="9"/>
                </a:cubicBezTo>
                <a:cubicBezTo>
                  <a:pt x="82" y="9"/>
                  <a:pt x="84" y="9"/>
                  <a:pt x="86" y="10"/>
                </a:cubicBezTo>
                <a:cubicBezTo>
                  <a:pt x="147" y="44"/>
                  <a:pt x="147" y="44"/>
                  <a:pt x="147" y="44"/>
                </a:cubicBezTo>
                <a:cubicBezTo>
                  <a:pt x="150" y="46"/>
                  <a:pt x="152" y="50"/>
                  <a:pt x="152" y="53"/>
                </a:cubicBezTo>
                <a:lnTo>
                  <a:pt x="152" y="125"/>
                </a:lnTo>
                <a:close/>
              </a:path>
            </a:pathLst>
          </a:custGeom>
          <a:solidFill>
            <a:srgbClr val="0801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Freeform 77"/>
          <p:cNvSpPr>
            <a:spLocks noEditPoints="1"/>
          </p:cNvSpPr>
          <p:nvPr/>
        </p:nvSpPr>
        <p:spPr bwMode="auto">
          <a:xfrm>
            <a:off x="7373921" y="2107505"/>
            <a:ext cx="151161" cy="296335"/>
          </a:xfrm>
          <a:custGeom>
            <a:avLst/>
            <a:gdLst>
              <a:gd name="T0" fmla="*/ 33 w 67"/>
              <a:gd name="T1" fmla="*/ 0 h 129"/>
              <a:gd name="T2" fmla="*/ 0 w 67"/>
              <a:gd name="T3" fmla="*/ 58 h 129"/>
              <a:gd name="T4" fmla="*/ 31 w 67"/>
              <a:gd name="T5" fmla="*/ 107 h 129"/>
              <a:gd name="T6" fmla="*/ 31 w 67"/>
              <a:gd name="T7" fmla="*/ 127 h 129"/>
              <a:gd name="T8" fmla="*/ 33 w 67"/>
              <a:gd name="T9" fmla="*/ 129 h 129"/>
              <a:gd name="T10" fmla="*/ 36 w 67"/>
              <a:gd name="T11" fmla="*/ 127 h 129"/>
              <a:gd name="T12" fmla="*/ 36 w 67"/>
              <a:gd name="T13" fmla="*/ 107 h 129"/>
              <a:gd name="T14" fmla="*/ 67 w 67"/>
              <a:gd name="T15" fmla="*/ 58 h 129"/>
              <a:gd name="T16" fmla="*/ 33 w 67"/>
              <a:gd name="T17" fmla="*/ 0 h 129"/>
              <a:gd name="T18" fmla="*/ 4 w 67"/>
              <a:gd name="T19" fmla="*/ 58 h 129"/>
              <a:gd name="T20" fmla="*/ 31 w 67"/>
              <a:gd name="T21" fmla="*/ 8 h 129"/>
              <a:gd name="T22" fmla="*/ 31 w 67"/>
              <a:gd name="T23" fmla="*/ 103 h 129"/>
              <a:gd name="T24" fmla="*/ 4 w 67"/>
              <a:gd name="T25" fmla="*/ 58 h 129"/>
              <a:gd name="T26" fmla="*/ 36 w 67"/>
              <a:gd name="T27" fmla="*/ 103 h 129"/>
              <a:gd name="T28" fmla="*/ 36 w 67"/>
              <a:gd name="T29" fmla="*/ 8 h 129"/>
              <a:gd name="T30" fmla="*/ 63 w 67"/>
              <a:gd name="T31" fmla="*/ 58 h 129"/>
              <a:gd name="T32" fmla="*/ 36 w 67"/>
              <a:gd name="T33"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29">
                <a:moveTo>
                  <a:pt x="33" y="0"/>
                </a:moveTo>
                <a:cubicBezTo>
                  <a:pt x="33" y="0"/>
                  <a:pt x="0" y="28"/>
                  <a:pt x="0" y="58"/>
                </a:cubicBezTo>
                <a:cubicBezTo>
                  <a:pt x="0" y="86"/>
                  <a:pt x="14" y="105"/>
                  <a:pt x="31" y="107"/>
                </a:cubicBezTo>
                <a:cubicBezTo>
                  <a:pt x="31" y="127"/>
                  <a:pt x="31" y="127"/>
                  <a:pt x="31" y="127"/>
                </a:cubicBezTo>
                <a:cubicBezTo>
                  <a:pt x="31" y="129"/>
                  <a:pt x="32" y="129"/>
                  <a:pt x="33" y="129"/>
                </a:cubicBezTo>
                <a:cubicBezTo>
                  <a:pt x="35" y="129"/>
                  <a:pt x="36" y="129"/>
                  <a:pt x="36" y="127"/>
                </a:cubicBezTo>
                <a:cubicBezTo>
                  <a:pt x="36" y="107"/>
                  <a:pt x="36" y="107"/>
                  <a:pt x="36" y="107"/>
                </a:cubicBezTo>
                <a:cubicBezTo>
                  <a:pt x="53" y="105"/>
                  <a:pt x="67" y="86"/>
                  <a:pt x="67" y="58"/>
                </a:cubicBezTo>
                <a:cubicBezTo>
                  <a:pt x="67" y="28"/>
                  <a:pt x="33" y="0"/>
                  <a:pt x="33" y="0"/>
                </a:cubicBezTo>
                <a:moveTo>
                  <a:pt x="4" y="58"/>
                </a:moveTo>
                <a:cubicBezTo>
                  <a:pt x="4" y="37"/>
                  <a:pt x="22" y="16"/>
                  <a:pt x="31" y="8"/>
                </a:cubicBezTo>
                <a:cubicBezTo>
                  <a:pt x="31" y="103"/>
                  <a:pt x="31" y="103"/>
                  <a:pt x="31" y="103"/>
                </a:cubicBezTo>
                <a:cubicBezTo>
                  <a:pt x="16" y="101"/>
                  <a:pt x="4" y="82"/>
                  <a:pt x="4" y="58"/>
                </a:cubicBezTo>
                <a:moveTo>
                  <a:pt x="36" y="103"/>
                </a:moveTo>
                <a:cubicBezTo>
                  <a:pt x="36" y="8"/>
                  <a:pt x="36" y="8"/>
                  <a:pt x="36" y="8"/>
                </a:cubicBezTo>
                <a:cubicBezTo>
                  <a:pt x="45" y="16"/>
                  <a:pt x="63" y="37"/>
                  <a:pt x="63" y="58"/>
                </a:cubicBezTo>
                <a:cubicBezTo>
                  <a:pt x="63" y="82"/>
                  <a:pt x="51" y="101"/>
                  <a:pt x="36" y="103"/>
                </a:cubicBezTo>
              </a:path>
            </a:pathLst>
          </a:custGeom>
          <a:solidFill>
            <a:srgbClr val="0801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 name="Freeform 78"/>
          <p:cNvSpPr>
            <a:spLocks noEditPoints="1"/>
          </p:cNvSpPr>
          <p:nvPr/>
        </p:nvSpPr>
        <p:spPr bwMode="auto">
          <a:xfrm>
            <a:off x="8786567" y="2057153"/>
            <a:ext cx="358781" cy="406089"/>
          </a:xfrm>
          <a:custGeom>
            <a:avLst/>
            <a:gdLst>
              <a:gd name="T0" fmla="*/ 151 w 160"/>
              <a:gd name="T1" fmla="*/ 37 h 177"/>
              <a:gd name="T2" fmla="*/ 90 w 160"/>
              <a:gd name="T3" fmla="*/ 3 h 177"/>
              <a:gd name="T4" fmla="*/ 71 w 160"/>
              <a:gd name="T5" fmla="*/ 3 h 177"/>
              <a:gd name="T6" fmla="*/ 10 w 160"/>
              <a:gd name="T7" fmla="*/ 37 h 177"/>
              <a:gd name="T8" fmla="*/ 0 w 160"/>
              <a:gd name="T9" fmla="*/ 53 h 177"/>
              <a:gd name="T10" fmla="*/ 0 w 160"/>
              <a:gd name="T11" fmla="*/ 125 h 177"/>
              <a:gd name="T12" fmla="*/ 10 w 160"/>
              <a:gd name="T13" fmla="*/ 140 h 177"/>
              <a:gd name="T14" fmla="*/ 71 w 160"/>
              <a:gd name="T15" fmla="*/ 174 h 177"/>
              <a:gd name="T16" fmla="*/ 80 w 160"/>
              <a:gd name="T17" fmla="*/ 177 h 177"/>
              <a:gd name="T18" fmla="*/ 90 w 160"/>
              <a:gd name="T19" fmla="*/ 174 h 177"/>
              <a:gd name="T20" fmla="*/ 151 w 160"/>
              <a:gd name="T21" fmla="*/ 140 h 177"/>
              <a:gd name="T22" fmla="*/ 160 w 160"/>
              <a:gd name="T23" fmla="*/ 125 h 177"/>
              <a:gd name="T24" fmla="*/ 160 w 160"/>
              <a:gd name="T25" fmla="*/ 53 h 177"/>
              <a:gd name="T26" fmla="*/ 151 w 160"/>
              <a:gd name="T27" fmla="*/ 37 h 177"/>
              <a:gd name="T28" fmla="*/ 9 w 160"/>
              <a:gd name="T29" fmla="*/ 53 h 177"/>
              <a:gd name="T30" fmla="*/ 14 w 160"/>
              <a:gd name="T31" fmla="*/ 44 h 177"/>
              <a:gd name="T32" fmla="*/ 75 w 160"/>
              <a:gd name="T33" fmla="*/ 10 h 177"/>
              <a:gd name="T34" fmla="*/ 80 w 160"/>
              <a:gd name="T35" fmla="*/ 9 h 177"/>
              <a:gd name="T36" fmla="*/ 86 w 160"/>
              <a:gd name="T37" fmla="*/ 10 h 177"/>
              <a:gd name="T38" fmla="*/ 147 w 160"/>
              <a:gd name="T39" fmla="*/ 44 h 177"/>
              <a:gd name="T40" fmla="*/ 152 w 160"/>
              <a:gd name="T41" fmla="*/ 53 h 177"/>
              <a:gd name="T42" fmla="*/ 152 w 160"/>
              <a:gd name="T43" fmla="*/ 73 h 177"/>
              <a:gd name="T44" fmla="*/ 152 w 160"/>
              <a:gd name="T45" fmla="*/ 100 h 177"/>
              <a:gd name="T46" fmla="*/ 146 w 160"/>
              <a:gd name="T47" fmla="*/ 111 h 177"/>
              <a:gd name="T48" fmla="*/ 87 w 160"/>
              <a:gd name="T49" fmla="*/ 144 h 177"/>
              <a:gd name="T50" fmla="*/ 74 w 160"/>
              <a:gd name="T51" fmla="*/ 144 h 177"/>
              <a:gd name="T52" fmla="*/ 15 w 160"/>
              <a:gd name="T53" fmla="*/ 111 h 177"/>
              <a:gd name="T54" fmla="*/ 9 w 160"/>
              <a:gd name="T55" fmla="*/ 100 h 177"/>
              <a:gd name="T56" fmla="*/ 9 w 160"/>
              <a:gd name="T57" fmla="*/ 73 h 177"/>
              <a:gd name="T58" fmla="*/ 9 w 160"/>
              <a:gd name="T59" fmla="*/ 53 h 177"/>
              <a:gd name="T60" fmla="*/ 147 w 160"/>
              <a:gd name="T61" fmla="*/ 133 h 177"/>
              <a:gd name="T62" fmla="*/ 86 w 160"/>
              <a:gd name="T63" fmla="*/ 167 h 177"/>
              <a:gd name="T64" fmla="*/ 75 w 160"/>
              <a:gd name="T65" fmla="*/ 167 h 177"/>
              <a:gd name="T66" fmla="*/ 14 w 160"/>
              <a:gd name="T67" fmla="*/ 133 h 177"/>
              <a:gd name="T68" fmla="*/ 9 w 160"/>
              <a:gd name="T69" fmla="*/ 125 h 177"/>
              <a:gd name="T70" fmla="*/ 9 w 160"/>
              <a:gd name="T71" fmla="*/ 111 h 177"/>
              <a:gd name="T72" fmla="*/ 13 w 160"/>
              <a:gd name="T73" fmla="*/ 114 h 177"/>
              <a:gd name="T74" fmla="*/ 72 w 160"/>
              <a:gd name="T75" fmla="*/ 148 h 177"/>
              <a:gd name="T76" fmla="*/ 80 w 160"/>
              <a:gd name="T77" fmla="*/ 150 h 177"/>
              <a:gd name="T78" fmla="*/ 89 w 160"/>
              <a:gd name="T79" fmla="*/ 148 h 177"/>
              <a:gd name="T80" fmla="*/ 148 w 160"/>
              <a:gd name="T81" fmla="*/ 114 h 177"/>
              <a:gd name="T82" fmla="*/ 152 w 160"/>
              <a:gd name="T83" fmla="*/ 111 h 177"/>
              <a:gd name="T84" fmla="*/ 152 w 160"/>
              <a:gd name="T85" fmla="*/ 125 h 177"/>
              <a:gd name="T86" fmla="*/ 147 w 160"/>
              <a:gd name="T87" fmla="*/ 13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77">
                <a:moveTo>
                  <a:pt x="151" y="37"/>
                </a:moveTo>
                <a:cubicBezTo>
                  <a:pt x="90" y="3"/>
                  <a:pt x="90" y="3"/>
                  <a:pt x="90" y="3"/>
                </a:cubicBezTo>
                <a:cubicBezTo>
                  <a:pt x="85" y="0"/>
                  <a:pt x="76" y="0"/>
                  <a:pt x="71" y="3"/>
                </a:cubicBezTo>
                <a:cubicBezTo>
                  <a:pt x="10" y="37"/>
                  <a:pt x="10" y="37"/>
                  <a:pt x="10" y="37"/>
                </a:cubicBezTo>
                <a:cubicBezTo>
                  <a:pt x="5" y="40"/>
                  <a:pt x="0" y="47"/>
                  <a:pt x="0" y="53"/>
                </a:cubicBezTo>
                <a:cubicBezTo>
                  <a:pt x="0" y="125"/>
                  <a:pt x="0" y="125"/>
                  <a:pt x="0" y="125"/>
                </a:cubicBezTo>
                <a:cubicBezTo>
                  <a:pt x="0" y="131"/>
                  <a:pt x="5" y="138"/>
                  <a:pt x="10" y="140"/>
                </a:cubicBezTo>
                <a:cubicBezTo>
                  <a:pt x="71" y="174"/>
                  <a:pt x="71" y="174"/>
                  <a:pt x="71" y="174"/>
                </a:cubicBezTo>
                <a:cubicBezTo>
                  <a:pt x="74" y="176"/>
                  <a:pt x="77" y="177"/>
                  <a:pt x="80" y="177"/>
                </a:cubicBezTo>
                <a:cubicBezTo>
                  <a:pt x="84" y="177"/>
                  <a:pt x="87" y="176"/>
                  <a:pt x="90" y="174"/>
                </a:cubicBezTo>
                <a:cubicBezTo>
                  <a:pt x="151" y="140"/>
                  <a:pt x="151" y="140"/>
                  <a:pt x="151" y="140"/>
                </a:cubicBezTo>
                <a:cubicBezTo>
                  <a:pt x="156" y="138"/>
                  <a:pt x="160" y="131"/>
                  <a:pt x="160" y="125"/>
                </a:cubicBezTo>
                <a:cubicBezTo>
                  <a:pt x="160" y="53"/>
                  <a:pt x="160" y="53"/>
                  <a:pt x="160" y="53"/>
                </a:cubicBezTo>
                <a:cubicBezTo>
                  <a:pt x="160" y="47"/>
                  <a:pt x="156" y="40"/>
                  <a:pt x="151" y="37"/>
                </a:cubicBezTo>
                <a:moveTo>
                  <a:pt x="9" y="53"/>
                </a:moveTo>
                <a:cubicBezTo>
                  <a:pt x="9" y="50"/>
                  <a:pt x="11" y="46"/>
                  <a:pt x="14" y="44"/>
                </a:cubicBezTo>
                <a:cubicBezTo>
                  <a:pt x="75" y="10"/>
                  <a:pt x="75" y="10"/>
                  <a:pt x="75" y="10"/>
                </a:cubicBezTo>
                <a:cubicBezTo>
                  <a:pt x="77" y="9"/>
                  <a:pt x="78" y="9"/>
                  <a:pt x="80" y="9"/>
                </a:cubicBezTo>
                <a:cubicBezTo>
                  <a:pt x="82" y="9"/>
                  <a:pt x="84" y="9"/>
                  <a:pt x="86" y="10"/>
                </a:cubicBezTo>
                <a:cubicBezTo>
                  <a:pt x="147" y="44"/>
                  <a:pt x="147" y="44"/>
                  <a:pt x="147" y="44"/>
                </a:cubicBezTo>
                <a:cubicBezTo>
                  <a:pt x="150" y="46"/>
                  <a:pt x="152" y="50"/>
                  <a:pt x="152" y="53"/>
                </a:cubicBezTo>
                <a:cubicBezTo>
                  <a:pt x="152" y="73"/>
                  <a:pt x="152" y="73"/>
                  <a:pt x="152" y="73"/>
                </a:cubicBezTo>
                <a:cubicBezTo>
                  <a:pt x="152" y="100"/>
                  <a:pt x="152" y="100"/>
                  <a:pt x="152" y="100"/>
                </a:cubicBezTo>
                <a:cubicBezTo>
                  <a:pt x="152" y="104"/>
                  <a:pt x="149" y="109"/>
                  <a:pt x="146" y="111"/>
                </a:cubicBezTo>
                <a:cubicBezTo>
                  <a:pt x="87" y="144"/>
                  <a:pt x="87" y="144"/>
                  <a:pt x="87" y="144"/>
                </a:cubicBezTo>
                <a:cubicBezTo>
                  <a:pt x="83" y="146"/>
                  <a:pt x="78" y="146"/>
                  <a:pt x="74" y="144"/>
                </a:cubicBezTo>
                <a:cubicBezTo>
                  <a:pt x="15" y="111"/>
                  <a:pt x="15" y="111"/>
                  <a:pt x="15" y="111"/>
                </a:cubicBezTo>
                <a:cubicBezTo>
                  <a:pt x="12" y="109"/>
                  <a:pt x="9" y="104"/>
                  <a:pt x="9" y="100"/>
                </a:cubicBezTo>
                <a:cubicBezTo>
                  <a:pt x="9" y="73"/>
                  <a:pt x="9" y="73"/>
                  <a:pt x="9" y="73"/>
                </a:cubicBezTo>
                <a:lnTo>
                  <a:pt x="9" y="53"/>
                </a:lnTo>
                <a:close/>
                <a:moveTo>
                  <a:pt x="147" y="133"/>
                </a:moveTo>
                <a:cubicBezTo>
                  <a:pt x="86" y="167"/>
                  <a:pt x="86" y="167"/>
                  <a:pt x="86" y="167"/>
                </a:cubicBezTo>
                <a:cubicBezTo>
                  <a:pt x="83" y="169"/>
                  <a:pt x="78" y="169"/>
                  <a:pt x="75" y="167"/>
                </a:cubicBezTo>
                <a:cubicBezTo>
                  <a:pt x="14" y="133"/>
                  <a:pt x="14" y="133"/>
                  <a:pt x="14" y="133"/>
                </a:cubicBezTo>
                <a:cubicBezTo>
                  <a:pt x="11" y="132"/>
                  <a:pt x="9" y="128"/>
                  <a:pt x="9" y="125"/>
                </a:cubicBezTo>
                <a:cubicBezTo>
                  <a:pt x="9" y="111"/>
                  <a:pt x="9" y="111"/>
                  <a:pt x="9" y="111"/>
                </a:cubicBezTo>
                <a:cubicBezTo>
                  <a:pt x="10" y="112"/>
                  <a:pt x="11" y="113"/>
                  <a:pt x="13" y="114"/>
                </a:cubicBezTo>
                <a:cubicBezTo>
                  <a:pt x="72" y="148"/>
                  <a:pt x="72" y="148"/>
                  <a:pt x="72" y="148"/>
                </a:cubicBezTo>
                <a:cubicBezTo>
                  <a:pt x="74" y="149"/>
                  <a:pt x="77" y="150"/>
                  <a:pt x="80" y="150"/>
                </a:cubicBezTo>
                <a:cubicBezTo>
                  <a:pt x="83" y="150"/>
                  <a:pt x="86" y="149"/>
                  <a:pt x="89" y="148"/>
                </a:cubicBezTo>
                <a:cubicBezTo>
                  <a:pt x="148" y="114"/>
                  <a:pt x="148" y="114"/>
                  <a:pt x="148" y="114"/>
                </a:cubicBezTo>
                <a:cubicBezTo>
                  <a:pt x="149" y="113"/>
                  <a:pt x="151" y="112"/>
                  <a:pt x="152" y="111"/>
                </a:cubicBezTo>
                <a:cubicBezTo>
                  <a:pt x="152" y="125"/>
                  <a:pt x="152" y="125"/>
                  <a:pt x="152" y="125"/>
                </a:cubicBezTo>
                <a:cubicBezTo>
                  <a:pt x="152" y="128"/>
                  <a:pt x="150" y="132"/>
                  <a:pt x="147" y="133"/>
                </a:cubicBezTo>
              </a:path>
            </a:pathLst>
          </a:custGeom>
          <a:solidFill>
            <a:srgbClr val="0801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Freeform 79"/>
          <p:cNvSpPr>
            <a:spLocks noEditPoints="1"/>
          </p:cNvSpPr>
          <p:nvPr/>
        </p:nvSpPr>
        <p:spPr bwMode="auto">
          <a:xfrm>
            <a:off x="10404730" y="2072056"/>
            <a:ext cx="358781" cy="402431"/>
          </a:xfrm>
          <a:custGeom>
            <a:avLst/>
            <a:gdLst>
              <a:gd name="T0" fmla="*/ 86 w 160"/>
              <a:gd name="T1" fmla="*/ 124 h 176"/>
              <a:gd name="T2" fmla="*/ 94 w 160"/>
              <a:gd name="T3" fmla="*/ 124 h 176"/>
              <a:gd name="T4" fmla="*/ 70 w 160"/>
              <a:gd name="T5" fmla="*/ 120 h 176"/>
              <a:gd name="T6" fmla="*/ 70 w 160"/>
              <a:gd name="T7" fmla="*/ 128 h 176"/>
              <a:gd name="T8" fmla="*/ 70 w 160"/>
              <a:gd name="T9" fmla="*/ 120 h 176"/>
              <a:gd name="T10" fmla="*/ 93 w 160"/>
              <a:gd name="T11" fmla="*/ 3 h 176"/>
              <a:gd name="T12" fmla="*/ 67 w 160"/>
              <a:gd name="T13" fmla="*/ 3 h 176"/>
              <a:gd name="T14" fmla="*/ 0 w 160"/>
              <a:gd name="T15" fmla="*/ 57 h 176"/>
              <a:gd name="T16" fmla="*/ 13 w 160"/>
              <a:gd name="T17" fmla="*/ 141 h 176"/>
              <a:gd name="T18" fmla="*/ 80 w 160"/>
              <a:gd name="T19" fmla="*/ 176 h 176"/>
              <a:gd name="T20" fmla="*/ 147 w 160"/>
              <a:gd name="T21" fmla="*/ 141 h 176"/>
              <a:gd name="T22" fmla="*/ 160 w 160"/>
              <a:gd name="T23" fmla="*/ 57 h 176"/>
              <a:gd name="T24" fmla="*/ 152 w 160"/>
              <a:gd name="T25" fmla="*/ 119 h 176"/>
              <a:gd name="T26" fmla="*/ 89 w 160"/>
              <a:gd name="T27" fmla="*/ 166 h 176"/>
              <a:gd name="T28" fmla="*/ 71 w 160"/>
              <a:gd name="T29" fmla="*/ 166 h 176"/>
              <a:gd name="T30" fmla="*/ 8 w 160"/>
              <a:gd name="T31" fmla="*/ 119 h 176"/>
              <a:gd name="T32" fmla="*/ 17 w 160"/>
              <a:gd name="T33" fmla="*/ 41 h 176"/>
              <a:gd name="T34" fmla="*/ 80 w 160"/>
              <a:gd name="T35" fmla="*/ 8 h 176"/>
              <a:gd name="T36" fmla="*/ 143 w 160"/>
              <a:gd name="T37" fmla="*/ 41 h 176"/>
              <a:gd name="T38" fmla="*/ 152 w 160"/>
              <a:gd name="T39" fmla="*/ 119 h 176"/>
              <a:gd name="T40" fmla="*/ 104 w 160"/>
              <a:gd name="T41" fmla="*/ 44 h 176"/>
              <a:gd name="T42" fmla="*/ 80 w 160"/>
              <a:gd name="T43" fmla="*/ 67 h 176"/>
              <a:gd name="T44" fmla="*/ 56 w 160"/>
              <a:gd name="T45" fmla="*/ 44 h 176"/>
              <a:gd name="T46" fmla="*/ 32 w 160"/>
              <a:gd name="T47" fmla="*/ 53 h 176"/>
              <a:gd name="T48" fmla="*/ 42 w 160"/>
              <a:gd name="T49" fmla="*/ 132 h 176"/>
              <a:gd name="T50" fmla="*/ 61 w 160"/>
              <a:gd name="T51" fmla="*/ 129 h 176"/>
              <a:gd name="T52" fmla="*/ 58 w 160"/>
              <a:gd name="T53" fmla="*/ 108 h 176"/>
              <a:gd name="T54" fmla="*/ 70 w 160"/>
              <a:gd name="T55" fmla="*/ 106 h 176"/>
              <a:gd name="T56" fmla="*/ 89 w 160"/>
              <a:gd name="T57" fmla="*/ 107 h 176"/>
              <a:gd name="T58" fmla="*/ 103 w 160"/>
              <a:gd name="T59" fmla="*/ 71 h 176"/>
              <a:gd name="T60" fmla="*/ 98 w 160"/>
              <a:gd name="T61" fmla="*/ 124 h 176"/>
              <a:gd name="T62" fmla="*/ 103 w 160"/>
              <a:gd name="T63" fmla="*/ 132 h 176"/>
              <a:gd name="T64" fmla="*/ 128 w 160"/>
              <a:gd name="T65" fmla="*/ 122 h 176"/>
              <a:gd name="T66" fmla="*/ 118 w 160"/>
              <a:gd name="T67" fmla="*/ 44 h 176"/>
              <a:gd name="T68" fmla="*/ 118 w 160"/>
              <a:gd name="T69" fmla="*/ 128 h 176"/>
              <a:gd name="T70" fmla="*/ 102 w 160"/>
              <a:gd name="T71" fmla="*/ 127 h 176"/>
              <a:gd name="T72" fmla="*/ 106 w 160"/>
              <a:gd name="T73" fmla="*/ 109 h 176"/>
              <a:gd name="T74" fmla="*/ 104 w 160"/>
              <a:gd name="T75" fmla="*/ 67 h 176"/>
              <a:gd name="T76" fmla="*/ 86 w 160"/>
              <a:gd name="T77" fmla="*/ 104 h 176"/>
              <a:gd name="T78" fmla="*/ 56 w 160"/>
              <a:gd name="T79" fmla="*/ 67 h 176"/>
              <a:gd name="T80" fmla="*/ 54 w 160"/>
              <a:gd name="T81" fmla="*/ 109 h 176"/>
              <a:gd name="T82" fmla="*/ 57 w 160"/>
              <a:gd name="T83" fmla="*/ 127 h 176"/>
              <a:gd name="T84" fmla="*/ 41 w 160"/>
              <a:gd name="T85" fmla="*/ 128 h 176"/>
              <a:gd name="T86" fmla="*/ 35 w 160"/>
              <a:gd name="T87" fmla="*/ 53 h 176"/>
              <a:gd name="T88" fmla="*/ 56 w 160"/>
              <a:gd name="T89" fmla="*/ 48 h 176"/>
              <a:gd name="T90" fmla="*/ 78 w 160"/>
              <a:gd name="T91" fmla="*/ 71 h 176"/>
              <a:gd name="T92" fmla="*/ 82 w 160"/>
              <a:gd name="T93" fmla="*/ 71 h 176"/>
              <a:gd name="T94" fmla="*/ 104 w 160"/>
              <a:gd name="T95" fmla="*/ 48 h 176"/>
              <a:gd name="T96" fmla="*/ 124 w 160"/>
              <a:gd name="T97" fmla="*/ 5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 h="176">
                <a:moveTo>
                  <a:pt x="90" y="120"/>
                </a:moveTo>
                <a:cubicBezTo>
                  <a:pt x="88" y="120"/>
                  <a:pt x="86" y="121"/>
                  <a:pt x="86" y="124"/>
                </a:cubicBezTo>
                <a:cubicBezTo>
                  <a:pt x="86" y="126"/>
                  <a:pt x="88" y="128"/>
                  <a:pt x="90" y="128"/>
                </a:cubicBezTo>
                <a:cubicBezTo>
                  <a:pt x="92" y="128"/>
                  <a:pt x="94" y="126"/>
                  <a:pt x="94" y="124"/>
                </a:cubicBezTo>
                <a:cubicBezTo>
                  <a:pt x="94" y="121"/>
                  <a:pt x="92" y="120"/>
                  <a:pt x="90" y="120"/>
                </a:cubicBezTo>
                <a:moveTo>
                  <a:pt x="70" y="120"/>
                </a:moveTo>
                <a:cubicBezTo>
                  <a:pt x="68" y="120"/>
                  <a:pt x="66" y="121"/>
                  <a:pt x="66" y="124"/>
                </a:cubicBezTo>
                <a:cubicBezTo>
                  <a:pt x="66" y="126"/>
                  <a:pt x="68" y="128"/>
                  <a:pt x="70" y="128"/>
                </a:cubicBezTo>
                <a:cubicBezTo>
                  <a:pt x="72" y="128"/>
                  <a:pt x="74" y="126"/>
                  <a:pt x="74" y="124"/>
                </a:cubicBezTo>
                <a:cubicBezTo>
                  <a:pt x="74" y="121"/>
                  <a:pt x="72" y="120"/>
                  <a:pt x="70" y="120"/>
                </a:cubicBezTo>
                <a:moveTo>
                  <a:pt x="147" y="34"/>
                </a:moveTo>
                <a:cubicBezTo>
                  <a:pt x="93" y="3"/>
                  <a:pt x="93" y="3"/>
                  <a:pt x="93" y="3"/>
                </a:cubicBezTo>
                <a:cubicBezTo>
                  <a:pt x="90" y="1"/>
                  <a:pt x="85" y="0"/>
                  <a:pt x="80" y="0"/>
                </a:cubicBezTo>
                <a:cubicBezTo>
                  <a:pt x="75" y="0"/>
                  <a:pt x="71" y="1"/>
                  <a:pt x="67" y="3"/>
                </a:cubicBezTo>
                <a:cubicBezTo>
                  <a:pt x="13" y="34"/>
                  <a:pt x="13" y="34"/>
                  <a:pt x="13" y="34"/>
                </a:cubicBezTo>
                <a:cubicBezTo>
                  <a:pt x="6" y="38"/>
                  <a:pt x="0" y="48"/>
                  <a:pt x="0" y="57"/>
                </a:cubicBezTo>
                <a:cubicBezTo>
                  <a:pt x="0" y="119"/>
                  <a:pt x="0" y="119"/>
                  <a:pt x="0" y="119"/>
                </a:cubicBezTo>
                <a:cubicBezTo>
                  <a:pt x="0" y="127"/>
                  <a:pt x="6" y="137"/>
                  <a:pt x="13" y="141"/>
                </a:cubicBezTo>
                <a:cubicBezTo>
                  <a:pt x="67" y="173"/>
                  <a:pt x="67" y="173"/>
                  <a:pt x="67" y="173"/>
                </a:cubicBezTo>
                <a:cubicBezTo>
                  <a:pt x="70" y="175"/>
                  <a:pt x="75" y="176"/>
                  <a:pt x="80" y="176"/>
                </a:cubicBezTo>
                <a:cubicBezTo>
                  <a:pt x="85" y="176"/>
                  <a:pt x="89" y="175"/>
                  <a:pt x="93" y="173"/>
                </a:cubicBezTo>
                <a:cubicBezTo>
                  <a:pt x="147" y="141"/>
                  <a:pt x="147" y="141"/>
                  <a:pt x="147" y="141"/>
                </a:cubicBezTo>
                <a:cubicBezTo>
                  <a:pt x="154" y="137"/>
                  <a:pt x="160" y="127"/>
                  <a:pt x="160" y="119"/>
                </a:cubicBezTo>
                <a:cubicBezTo>
                  <a:pt x="160" y="57"/>
                  <a:pt x="160" y="57"/>
                  <a:pt x="160" y="57"/>
                </a:cubicBezTo>
                <a:cubicBezTo>
                  <a:pt x="160" y="48"/>
                  <a:pt x="154" y="38"/>
                  <a:pt x="147" y="34"/>
                </a:cubicBezTo>
                <a:moveTo>
                  <a:pt x="152" y="119"/>
                </a:moveTo>
                <a:cubicBezTo>
                  <a:pt x="152" y="125"/>
                  <a:pt x="148" y="132"/>
                  <a:pt x="143" y="135"/>
                </a:cubicBezTo>
                <a:cubicBezTo>
                  <a:pt x="89" y="166"/>
                  <a:pt x="89" y="166"/>
                  <a:pt x="89" y="166"/>
                </a:cubicBezTo>
                <a:cubicBezTo>
                  <a:pt x="87" y="167"/>
                  <a:pt x="84" y="168"/>
                  <a:pt x="80" y="168"/>
                </a:cubicBezTo>
                <a:cubicBezTo>
                  <a:pt x="76" y="168"/>
                  <a:pt x="73" y="167"/>
                  <a:pt x="71" y="166"/>
                </a:cubicBezTo>
                <a:cubicBezTo>
                  <a:pt x="17" y="135"/>
                  <a:pt x="17" y="135"/>
                  <a:pt x="17" y="135"/>
                </a:cubicBezTo>
                <a:cubicBezTo>
                  <a:pt x="12" y="132"/>
                  <a:pt x="8" y="125"/>
                  <a:pt x="8" y="119"/>
                </a:cubicBezTo>
                <a:cubicBezTo>
                  <a:pt x="8" y="57"/>
                  <a:pt x="8" y="57"/>
                  <a:pt x="8" y="57"/>
                </a:cubicBezTo>
                <a:cubicBezTo>
                  <a:pt x="8" y="51"/>
                  <a:pt x="12" y="44"/>
                  <a:pt x="17" y="41"/>
                </a:cubicBezTo>
                <a:cubicBezTo>
                  <a:pt x="71" y="10"/>
                  <a:pt x="71" y="10"/>
                  <a:pt x="71" y="10"/>
                </a:cubicBezTo>
                <a:cubicBezTo>
                  <a:pt x="73" y="9"/>
                  <a:pt x="76" y="8"/>
                  <a:pt x="80" y="8"/>
                </a:cubicBezTo>
                <a:cubicBezTo>
                  <a:pt x="84" y="8"/>
                  <a:pt x="87" y="9"/>
                  <a:pt x="89" y="10"/>
                </a:cubicBezTo>
                <a:cubicBezTo>
                  <a:pt x="143" y="41"/>
                  <a:pt x="143" y="41"/>
                  <a:pt x="143" y="41"/>
                </a:cubicBezTo>
                <a:cubicBezTo>
                  <a:pt x="148" y="44"/>
                  <a:pt x="152" y="51"/>
                  <a:pt x="152" y="57"/>
                </a:cubicBezTo>
                <a:lnTo>
                  <a:pt x="152" y="119"/>
                </a:lnTo>
                <a:close/>
                <a:moveTo>
                  <a:pt x="118" y="44"/>
                </a:moveTo>
                <a:cubicBezTo>
                  <a:pt x="104" y="44"/>
                  <a:pt x="104" y="44"/>
                  <a:pt x="104" y="44"/>
                </a:cubicBezTo>
                <a:cubicBezTo>
                  <a:pt x="100" y="44"/>
                  <a:pt x="97" y="45"/>
                  <a:pt x="94" y="48"/>
                </a:cubicBezTo>
                <a:cubicBezTo>
                  <a:pt x="88" y="54"/>
                  <a:pt x="83" y="62"/>
                  <a:pt x="80" y="67"/>
                </a:cubicBezTo>
                <a:cubicBezTo>
                  <a:pt x="77" y="62"/>
                  <a:pt x="72" y="53"/>
                  <a:pt x="66" y="48"/>
                </a:cubicBezTo>
                <a:cubicBezTo>
                  <a:pt x="63" y="45"/>
                  <a:pt x="60" y="44"/>
                  <a:pt x="56" y="44"/>
                </a:cubicBezTo>
                <a:cubicBezTo>
                  <a:pt x="42" y="44"/>
                  <a:pt x="42" y="44"/>
                  <a:pt x="42" y="44"/>
                </a:cubicBezTo>
                <a:cubicBezTo>
                  <a:pt x="36" y="44"/>
                  <a:pt x="32" y="48"/>
                  <a:pt x="32" y="53"/>
                </a:cubicBezTo>
                <a:cubicBezTo>
                  <a:pt x="32" y="122"/>
                  <a:pt x="32" y="122"/>
                  <a:pt x="32" y="122"/>
                </a:cubicBezTo>
                <a:cubicBezTo>
                  <a:pt x="32" y="127"/>
                  <a:pt x="36" y="132"/>
                  <a:pt x="42" y="132"/>
                </a:cubicBezTo>
                <a:cubicBezTo>
                  <a:pt x="56" y="132"/>
                  <a:pt x="56" y="132"/>
                  <a:pt x="56" y="132"/>
                </a:cubicBezTo>
                <a:cubicBezTo>
                  <a:pt x="58" y="132"/>
                  <a:pt x="60" y="131"/>
                  <a:pt x="61" y="129"/>
                </a:cubicBezTo>
                <a:cubicBezTo>
                  <a:pt x="62" y="128"/>
                  <a:pt x="63" y="126"/>
                  <a:pt x="62" y="124"/>
                </a:cubicBezTo>
                <a:cubicBezTo>
                  <a:pt x="60" y="119"/>
                  <a:pt x="59" y="114"/>
                  <a:pt x="58" y="108"/>
                </a:cubicBezTo>
                <a:cubicBezTo>
                  <a:pt x="54" y="85"/>
                  <a:pt x="55" y="72"/>
                  <a:pt x="57" y="71"/>
                </a:cubicBezTo>
                <a:cubicBezTo>
                  <a:pt x="59" y="71"/>
                  <a:pt x="66" y="83"/>
                  <a:pt x="70" y="106"/>
                </a:cubicBezTo>
                <a:cubicBezTo>
                  <a:pt x="70" y="107"/>
                  <a:pt x="70" y="107"/>
                  <a:pt x="71" y="107"/>
                </a:cubicBezTo>
                <a:cubicBezTo>
                  <a:pt x="77" y="109"/>
                  <a:pt x="84" y="109"/>
                  <a:pt x="89" y="107"/>
                </a:cubicBezTo>
                <a:cubicBezTo>
                  <a:pt x="90" y="107"/>
                  <a:pt x="90" y="107"/>
                  <a:pt x="90" y="106"/>
                </a:cubicBezTo>
                <a:cubicBezTo>
                  <a:pt x="94" y="83"/>
                  <a:pt x="101" y="71"/>
                  <a:pt x="103" y="71"/>
                </a:cubicBezTo>
                <a:cubicBezTo>
                  <a:pt x="105" y="72"/>
                  <a:pt x="106" y="85"/>
                  <a:pt x="102" y="108"/>
                </a:cubicBezTo>
                <a:cubicBezTo>
                  <a:pt x="100" y="113"/>
                  <a:pt x="99" y="119"/>
                  <a:pt x="98" y="124"/>
                </a:cubicBezTo>
                <a:cubicBezTo>
                  <a:pt x="97" y="126"/>
                  <a:pt x="97" y="128"/>
                  <a:pt x="98" y="129"/>
                </a:cubicBezTo>
                <a:cubicBezTo>
                  <a:pt x="100" y="131"/>
                  <a:pt x="101" y="132"/>
                  <a:pt x="103" y="132"/>
                </a:cubicBezTo>
                <a:cubicBezTo>
                  <a:pt x="118" y="132"/>
                  <a:pt x="118" y="132"/>
                  <a:pt x="118" y="132"/>
                </a:cubicBezTo>
                <a:cubicBezTo>
                  <a:pt x="123" y="132"/>
                  <a:pt x="128" y="127"/>
                  <a:pt x="128" y="122"/>
                </a:cubicBezTo>
                <a:cubicBezTo>
                  <a:pt x="128" y="53"/>
                  <a:pt x="128" y="53"/>
                  <a:pt x="128" y="53"/>
                </a:cubicBezTo>
                <a:cubicBezTo>
                  <a:pt x="128" y="48"/>
                  <a:pt x="124" y="44"/>
                  <a:pt x="118" y="44"/>
                </a:cubicBezTo>
                <a:moveTo>
                  <a:pt x="124" y="122"/>
                </a:moveTo>
                <a:cubicBezTo>
                  <a:pt x="124" y="125"/>
                  <a:pt x="122" y="128"/>
                  <a:pt x="118" y="128"/>
                </a:cubicBezTo>
                <a:cubicBezTo>
                  <a:pt x="104" y="128"/>
                  <a:pt x="104" y="128"/>
                  <a:pt x="104" y="128"/>
                </a:cubicBezTo>
                <a:cubicBezTo>
                  <a:pt x="103" y="128"/>
                  <a:pt x="102" y="127"/>
                  <a:pt x="102" y="127"/>
                </a:cubicBezTo>
                <a:cubicBezTo>
                  <a:pt x="102" y="127"/>
                  <a:pt x="102" y="126"/>
                  <a:pt x="102" y="125"/>
                </a:cubicBezTo>
                <a:cubicBezTo>
                  <a:pt x="103" y="120"/>
                  <a:pt x="104" y="115"/>
                  <a:pt x="106" y="109"/>
                </a:cubicBezTo>
                <a:cubicBezTo>
                  <a:pt x="109" y="93"/>
                  <a:pt x="110" y="74"/>
                  <a:pt x="106" y="69"/>
                </a:cubicBezTo>
                <a:cubicBezTo>
                  <a:pt x="106" y="67"/>
                  <a:pt x="104" y="67"/>
                  <a:pt x="104" y="67"/>
                </a:cubicBezTo>
                <a:cubicBezTo>
                  <a:pt x="103" y="67"/>
                  <a:pt x="103" y="67"/>
                  <a:pt x="103" y="67"/>
                </a:cubicBezTo>
                <a:cubicBezTo>
                  <a:pt x="94" y="67"/>
                  <a:pt x="87" y="97"/>
                  <a:pt x="86" y="104"/>
                </a:cubicBezTo>
                <a:cubicBezTo>
                  <a:pt x="82" y="105"/>
                  <a:pt x="77" y="105"/>
                  <a:pt x="73" y="104"/>
                </a:cubicBezTo>
                <a:cubicBezTo>
                  <a:pt x="72" y="97"/>
                  <a:pt x="64" y="65"/>
                  <a:pt x="56" y="67"/>
                </a:cubicBezTo>
                <a:cubicBezTo>
                  <a:pt x="55" y="67"/>
                  <a:pt x="54" y="67"/>
                  <a:pt x="53" y="69"/>
                </a:cubicBezTo>
                <a:cubicBezTo>
                  <a:pt x="49" y="74"/>
                  <a:pt x="50" y="93"/>
                  <a:pt x="54" y="109"/>
                </a:cubicBezTo>
                <a:cubicBezTo>
                  <a:pt x="55" y="115"/>
                  <a:pt x="56" y="120"/>
                  <a:pt x="58" y="125"/>
                </a:cubicBezTo>
                <a:cubicBezTo>
                  <a:pt x="58" y="126"/>
                  <a:pt x="58" y="127"/>
                  <a:pt x="57" y="127"/>
                </a:cubicBezTo>
                <a:cubicBezTo>
                  <a:pt x="57" y="127"/>
                  <a:pt x="56" y="128"/>
                  <a:pt x="56" y="128"/>
                </a:cubicBezTo>
                <a:cubicBezTo>
                  <a:pt x="41" y="128"/>
                  <a:pt x="41" y="128"/>
                  <a:pt x="41" y="128"/>
                </a:cubicBezTo>
                <a:cubicBezTo>
                  <a:pt x="38" y="128"/>
                  <a:pt x="35" y="125"/>
                  <a:pt x="35" y="122"/>
                </a:cubicBezTo>
                <a:cubicBezTo>
                  <a:pt x="35" y="53"/>
                  <a:pt x="35" y="53"/>
                  <a:pt x="35" y="53"/>
                </a:cubicBezTo>
                <a:cubicBezTo>
                  <a:pt x="35" y="50"/>
                  <a:pt x="38" y="48"/>
                  <a:pt x="41" y="48"/>
                </a:cubicBezTo>
                <a:cubicBezTo>
                  <a:pt x="56" y="48"/>
                  <a:pt x="56" y="48"/>
                  <a:pt x="56" y="48"/>
                </a:cubicBezTo>
                <a:cubicBezTo>
                  <a:pt x="58" y="48"/>
                  <a:pt x="61" y="49"/>
                  <a:pt x="63" y="51"/>
                </a:cubicBezTo>
                <a:cubicBezTo>
                  <a:pt x="70" y="58"/>
                  <a:pt x="78" y="71"/>
                  <a:pt x="78" y="71"/>
                </a:cubicBezTo>
                <a:cubicBezTo>
                  <a:pt x="79" y="72"/>
                  <a:pt x="80" y="72"/>
                  <a:pt x="80" y="72"/>
                </a:cubicBezTo>
                <a:cubicBezTo>
                  <a:pt x="81" y="72"/>
                  <a:pt x="81" y="72"/>
                  <a:pt x="82" y="71"/>
                </a:cubicBezTo>
                <a:cubicBezTo>
                  <a:pt x="82" y="71"/>
                  <a:pt x="90" y="58"/>
                  <a:pt x="97" y="51"/>
                </a:cubicBezTo>
                <a:cubicBezTo>
                  <a:pt x="99" y="49"/>
                  <a:pt x="102" y="48"/>
                  <a:pt x="104" y="48"/>
                </a:cubicBezTo>
                <a:cubicBezTo>
                  <a:pt x="118" y="48"/>
                  <a:pt x="118" y="48"/>
                  <a:pt x="118" y="48"/>
                </a:cubicBezTo>
                <a:cubicBezTo>
                  <a:pt x="122" y="48"/>
                  <a:pt x="124" y="50"/>
                  <a:pt x="124" y="53"/>
                </a:cubicBezTo>
                <a:lnTo>
                  <a:pt x="124" y="122"/>
                </a:ln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Freeform 13"/>
          <p:cNvSpPr>
            <a:spLocks noEditPoints="1"/>
          </p:cNvSpPr>
          <p:nvPr/>
        </p:nvSpPr>
        <p:spPr bwMode="auto">
          <a:xfrm>
            <a:off x="8022431" y="3097747"/>
            <a:ext cx="360602" cy="404261"/>
          </a:xfrm>
          <a:custGeom>
            <a:avLst/>
            <a:gdLst>
              <a:gd name="T0" fmla="*/ 62 w 160"/>
              <a:gd name="T1" fmla="*/ 84 h 176"/>
              <a:gd name="T2" fmla="*/ 62 w 160"/>
              <a:gd name="T3" fmla="*/ 89 h 176"/>
              <a:gd name="T4" fmla="*/ 69 w 160"/>
              <a:gd name="T5" fmla="*/ 86 h 176"/>
              <a:gd name="T6" fmla="*/ 141 w 160"/>
              <a:gd name="T7" fmla="*/ 48 h 176"/>
              <a:gd name="T8" fmla="*/ 122 w 160"/>
              <a:gd name="T9" fmla="*/ 55 h 176"/>
              <a:gd name="T10" fmla="*/ 102 w 160"/>
              <a:gd name="T11" fmla="*/ 48 h 176"/>
              <a:gd name="T12" fmla="*/ 98 w 160"/>
              <a:gd name="T13" fmla="*/ 50 h 176"/>
              <a:gd name="T14" fmla="*/ 111 w 160"/>
              <a:gd name="T15" fmla="*/ 68 h 176"/>
              <a:gd name="T16" fmla="*/ 114 w 160"/>
              <a:gd name="T17" fmla="*/ 77 h 176"/>
              <a:gd name="T18" fmla="*/ 81 w 160"/>
              <a:gd name="T19" fmla="*/ 73 h 176"/>
              <a:gd name="T20" fmla="*/ 29 w 160"/>
              <a:gd name="T21" fmla="*/ 74 h 176"/>
              <a:gd name="T22" fmla="*/ 58 w 160"/>
              <a:gd name="T23" fmla="*/ 122 h 176"/>
              <a:gd name="T24" fmla="*/ 66 w 160"/>
              <a:gd name="T25" fmla="*/ 128 h 176"/>
              <a:gd name="T26" fmla="*/ 83 w 160"/>
              <a:gd name="T27" fmla="*/ 132 h 176"/>
              <a:gd name="T28" fmla="*/ 80 w 160"/>
              <a:gd name="T29" fmla="*/ 123 h 176"/>
              <a:gd name="T30" fmla="*/ 84 w 160"/>
              <a:gd name="T31" fmla="*/ 121 h 176"/>
              <a:gd name="T32" fmla="*/ 128 w 160"/>
              <a:gd name="T33" fmla="*/ 73 h 176"/>
              <a:gd name="T34" fmla="*/ 130 w 160"/>
              <a:gd name="T35" fmla="*/ 70 h 176"/>
              <a:gd name="T36" fmla="*/ 145 w 160"/>
              <a:gd name="T37" fmla="*/ 50 h 176"/>
              <a:gd name="T38" fmla="*/ 141 w 160"/>
              <a:gd name="T39" fmla="*/ 48 h 176"/>
              <a:gd name="T40" fmla="*/ 128 w 160"/>
              <a:gd name="T41" fmla="*/ 66 h 176"/>
              <a:gd name="T42" fmla="*/ 124 w 160"/>
              <a:gd name="T43" fmla="*/ 72 h 176"/>
              <a:gd name="T44" fmla="*/ 84 w 160"/>
              <a:gd name="T45" fmla="*/ 117 h 176"/>
              <a:gd name="T46" fmla="*/ 74 w 160"/>
              <a:gd name="T47" fmla="*/ 119 h 176"/>
              <a:gd name="T48" fmla="*/ 78 w 160"/>
              <a:gd name="T49" fmla="*/ 125 h 176"/>
              <a:gd name="T50" fmla="*/ 70 w 160"/>
              <a:gd name="T51" fmla="*/ 125 h 176"/>
              <a:gd name="T52" fmla="*/ 63 w 160"/>
              <a:gd name="T53" fmla="*/ 118 h 176"/>
              <a:gd name="T54" fmla="*/ 28 w 160"/>
              <a:gd name="T55" fmla="*/ 91 h 176"/>
              <a:gd name="T56" fmla="*/ 52 w 160"/>
              <a:gd name="T57" fmla="*/ 89 h 176"/>
              <a:gd name="T58" fmla="*/ 52 w 160"/>
              <a:gd name="T59" fmla="*/ 84 h 176"/>
              <a:gd name="T60" fmla="*/ 33 w 160"/>
              <a:gd name="T61" fmla="*/ 76 h 176"/>
              <a:gd name="T62" fmla="*/ 80 w 160"/>
              <a:gd name="T63" fmla="*/ 77 h 176"/>
              <a:gd name="T64" fmla="*/ 119 w 160"/>
              <a:gd name="T65" fmla="*/ 78 h 176"/>
              <a:gd name="T66" fmla="*/ 113 w 160"/>
              <a:gd name="T67" fmla="*/ 64 h 176"/>
              <a:gd name="T68" fmla="*/ 104 w 160"/>
              <a:gd name="T69" fmla="*/ 54 h 176"/>
              <a:gd name="T70" fmla="*/ 120 w 160"/>
              <a:gd name="T71" fmla="*/ 60 h 176"/>
              <a:gd name="T72" fmla="*/ 123 w 160"/>
              <a:gd name="T73" fmla="*/ 60 h 176"/>
              <a:gd name="T74" fmla="*/ 140 w 160"/>
              <a:gd name="T75" fmla="*/ 55 h 176"/>
              <a:gd name="T76" fmla="*/ 151 w 160"/>
              <a:gd name="T77" fmla="*/ 37 h 176"/>
              <a:gd name="T78" fmla="*/ 71 w 160"/>
              <a:gd name="T79" fmla="*/ 3 h 176"/>
              <a:gd name="T80" fmla="*/ 0 w 160"/>
              <a:gd name="T81" fmla="*/ 53 h 176"/>
              <a:gd name="T82" fmla="*/ 9 w 160"/>
              <a:gd name="T83" fmla="*/ 140 h 176"/>
              <a:gd name="T84" fmla="*/ 80 w 160"/>
              <a:gd name="T85" fmla="*/ 176 h 176"/>
              <a:gd name="T86" fmla="*/ 151 w 160"/>
              <a:gd name="T87" fmla="*/ 140 h 176"/>
              <a:gd name="T88" fmla="*/ 160 w 160"/>
              <a:gd name="T89" fmla="*/ 53 h 176"/>
              <a:gd name="T90" fmla="*/ 152 w 160"/>
              <a:gd name="T91" fmla="*/ 124 h 176"/>
              <a:gd name="T92" fmla="*/ 85 w 160"/>
              <a:gd name="T93" fmla="*/ 167 h 176"/>
              <a:gd name="T94" fmla="*/ 14 w 160"/>
              <a:gd name="T95" fmla="*/ 133 h 176"/>
              <a:gd name="T96" fmla="*/ 8 w 160"/>
              <a:gd name="T97" fmla="*/ 53 h 176"/>
              <a:gd name="T98" fmla="*/ 75 w 160"/>
              <a:gd name="T99" fmla="*/ 10 h 176"/>
              <a:gd name="T100" fmla="*/ 85 w 160"/>
              <a:gd name="T101" fmla="*/ 10 h 176"/>
              <a:gd name="T102" fmla="*/ 152 w 160"/>
              <a:gd name="T103" fmla="*/ 5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0" h="176">
                <a:moveTo>
                  <a:pt x="66" y="84"/>
                </a:moveTo>
                <a:cubicBezTo>
                  <a:pt x="62" y="84"/>
                  <a:pt x="62" y="84"/>
                  <a:pt x="62" y="84"/>
                </a:cubicBezTo>
                <a:cubicBezTo>
                  <a:pt x="61" y="84"/>
                  <a:pt x="60" y="85"/>
                  <a:pt x="60" y="86"/>
                </a:cubicBezTo>
                <a:cubicBezTo>
                  <a:pt x="60" y="88"/>
                  <a:pt x="61" y="89"/>
                  <a:pt x="62" y="89"/>
                </a:cubicBezTo>
                <a:cubicBezTo>
                  <a:pt x="66" y="89"/>
                  <a:pt x="66" y="89"/>
                  <a:pt x="66" y="89"/>
                </a:cubicBezTo>
                <a:cubicBezTo>
                  <a:pt x="68" y="89"/>
                  <a:pt x="69" y="88"/>
                  <a:pt x="69" y="86"/>
                </a:cubicBezTo>
                <a:cubicBezTo>
                  <a:pt x="69" y="85"/>
                  <a:pt x="67" y="84"/>
                  <a:pt x="66" y="84"/>
                </a:cubicBezTo>
                <a:moveTo>
                  <a:pt x="141" y="48"/>
                </a:moveTo>
                <a:cubicBezTo>
                  <a:pt x="141" y="48"/>
                  <a:pt x="136" y="53"/>
                  <a:pt x="126" y="53"/>
                </a:cubicBezTo>
                <a:cubicBezTo>
                  <a:pt x="125" y="53"/>
                  <a:pt x="124" y="53"/>
                  <a:pt x="122" y="55"/>
                </a:cubicBezTo>
                <a:cubicBezTo>
                  <a:pt x="119" y="53"/>
                  <a:pt x="118" y="53"/>
                  <a:pt x="118" y="53"/>
                </a:cubicBezTo>
                <a:cubicBezTo>
                  <a:pt x="113" y="54"/>
                  <a:pt x="104" y="50"/>
                  <a:pt x="102" y="48"/>
                </a:cubicBezTo>
                <a:cubicBezTo>
                  <a:pt x="101" y="48"/>
                  <a:pt x="100" y="48"/>
                  <a:pt x="99" y="48"/>
                </a:cubicBezTo>
                <a:cubicBezTo>
                  <a:pt x="98" y="49"/>
                  <a:pt x="98" y="50"/>
                  <a:pt x="98" y="50"/>
                </a:cubicBezTo>
                <a:cubicBezTo>
                  <a:pt x="98" y="51"/>
                  <a:pt x="102" y="63"/>
                  <a:pt x="110" y="67"/>
                </a:cubicBezTo>
                <a:cubicBezTo>
                  <a:pt x="111" y="68"/>
                  <a:pt x="111" y="68"/>
                  <a:pt x="111" y="68"/>
                </a:cubicBezTo>
                <a:cubicBezTo>
                  <a:pt x="113" y="68"/>
                  <a:pt x="115" y="70"/>
                  <a:pt x="115" y="70"/>
                </a:cubicBezTo>
                <a:cubicBezTo>
                  <a:pt x="115" y="72"/>
                  <a:pt x="115" y="74"/>
                  <a:pt x="114" y="77"/>
                </a:cubicBezTo>
                <a:cubicBezTo>
                  <a:pt x="113" y="79"/>
                  <a:pt x="108" y="81"/>
                  <a:pt x="104" y="81"/>
                </a:cubicBezTo>
                <a:cubicBezTo>
                  <a:pt x="96" y="80"/>
                  <a:pt x="88" y="77"/>
                  <a:pt x="81" y="73"/>
                </a:cubicBezTo>
                <a:cubicBezTo>
                  <a:pt x="73" y="70"/>
                  <a:pt x="65" y="66"/>
                  <a:pt x="55" y="66"/>
                </a:cubicBezTo>
                <a:cubicBezTo>
                  <a:pt x="43" y="65"/>
                  <a:pt x="34" y="68"/>
                  <a:pt x="29" y="74"/>
                </a:cubicBezTo>
                <a:cubicBezTo>
                  <a:pt x="25" y="78"/>
                  <a:pt x="22" y="84"/>
                  <a:pt x="23" y="91"/>
                </a:cubicBezTo>
                <a:cubicBezTo>
                  <a:pt x="24" y="107"/>
                  <a:pt x="38" y="120"/>
                  <a:pt x="58" y="122"/>
                </a:cubicBezTo>
                <a:cubicBezTo>
                  <a:pt x="60" y="122"/>
                  <a:pt x="60" y="122"/>
                  <a:pt x="60" y="122"/>
                </a:cubicBezTo>
                <a:cubicBezTo>
                  <a:pt x="61" y="123"/>
                  <a:pt x="63" y="126"/>
                  <a:pt x="66" y="128"/>
                </a:cubicBezTo>
                <a:cubicBezTo>
                  <a:pt x="69" y="130"/>
                  <a:pt x="77" y="133"/>
                  <a:pt x="80" y="133"/>
                </a:cubicBezTo>
                <a:cubicBezTo>
                  <a:pt x="81" y="133"/>
                  <a:pt x="82" y="133"/>
                  <a:pt x="83" y="132"/>
                </a:cubicBezTo>
                <a:cubicBezTo>
                  <a:pt x="83" y="132"/>
                  <a:pt x="84" y="131"/>
                  <a:pt x="83" y="130"/>
                </a:cubicBezTo>
                <a:cubicBezTo>
                  <a:pt x="83" y="128"/>
                  <a:pt x="82" y="125"/>
                  <a:pt x="80" y="123"/>
                </a:cubicBezTo>
                <a:cubicBezTo>
                  <a:pt x="81" y="122"/>
                  <a:pt x="80" y="122"/>
                  <a:pt x="80" y="121"/>
                </a:cubicBezTo>
                <a:cubicBezTo>
                  <a:pt x="84" y="121"/>
                  <a:pt x="84" y="121"/>
                  <a:pt x="84" y="121"/>
                </a:cubicBezTo>
                <a:cubicBezTo>
                  <a:pt x="116" y="119"/>
                  <a:pt x="125" y="94"/>
                  <a:pt x="126" y="89"/>
                </a:cubicBezTo>
                <a:cubicBezTo>
                  <a:pt x="128" y="83"/>
                  <a:pt x="128" y="76"/>
                  <a:pt x="128" y="73"/>
                </a:cubicBezTo>
                <a:cubicBezTo>
                  <a:pt x="128" y="71"/>
                  <a:pt x="128" y="71"/>
                  <a:pt x="128" y="71"/>
                </a:cubicBezTo>
                <a:cubicBezTo>
                  <a:pt x="128" y="71"/>
                  <a:pt x="129" y="70"/>
                  <a:pt x="130" y="70"/>
                </a:cubicBezTo>
                <a:cubicBezTo>
                  <a:pt x="132" y="70"/>
                  <a:pt x="135" y="68"/>
                  <a:pt x="137" y="67"/>
                </a:cubicBezTo>
                <a:cubicBezTo>
                  <a:pt x="143" y="62"/>
                  <a:pt x="145" y="51"/>
                  <a:pt x="145" y="50"/>
                </a:cubicBezTo>
                <a:cubicBezTo>
                  <a:pt x="145" y="49"/>
                  <a:pt x="144" y="48"/>
                  <a:pt x="144" y="48"/>
                </a:cubicBezTo>
                <a:cubicBezTo>
                  <a:pt x="143" y="47"/>
                  <a:pt x="142" y="47"/>
                  <a:pt x="141" y="48"/>
                </a:cubicBezTo>
                <a:moveTo>
                  <a:pt x="134" y="63"/>
                </a:moveTo>
                <a:cubicBezTo>
                  <a:pt x="132" y="65"/>
                  <a:pt x="130" y="66"/>
                  <a:pt x="128" y="66"/>
                </a:cubicBezTo>
                <a:cubicBezTo>
                  <a:pt x="125" y="68"/>
                  <a:pt x="124" y="68"/>
                  <a:pt x="124" y="70"/>
                </a:cubicBezTo>
                <a:cubicBezTo>
                  <a:pt x="124" y="72"/>
                  <a:pt x="124" y="72"/>
                  <a:pt x="124" y="72"/>
                </a:cubicBezTo>
                <a:cubicBezTo>
                  <a:pt x="124" y="75"/>
                  <a:pt x="124" y="82"/>
                  <a:pt x="122" y="87"/>
                </a:cubicBezTo>
                <a:cubicBezTo>
                  <a:pt x="121" y="92"/>
                  <a:pt x="113" y="115"/>
                  <a:pt x="84" y="117"/>
                </a:cubicBezTo>
                <a:cubicBezTo>
                  <a:pt x="76" y="117"/>
                  <a:pt x="76" y="117"/>
                  <a:pt x="76" y="117"/>
                </a:cubicBezTo>
                <a:cubicBezTo>
                  <a:pt x="75" y="117"/>
                  <a:pt x="74" y="118"/>
                  <a:pt x="74" y="119"/>
                </a:cubicBezTo>
                <a:cubicBezTo>
                  <a:pt x="73" y="119"/>
                  <a:pt x="74" y="120"/>
                  <a:pt x="74" y="121"/>
                </a:cubicBezTo>
                <a:cubicBezTo>
                  <a:pt x="74" y="121"/>
                  <a:pt x="76" y="123"/>
                  <a:pt x="78" y="125"/>
                </a:cubicBezTo>
                <a:cubicBezTo>
                  <a:pt x="79" y="126"/>
                  <a:pt x="79" y="128"/>
                  <a:pt x="80" y="129"/>
                </a:cubicBezTo>
                <a:cubicBezTo>
                  <a:pt x="77" y="128"/>
                  <a:pt x="72" y="126"/>
                  <a:pt x="70" y="125"/>
                </a:cubicBezTo>
                <a:cubicBezTo>
                  <a:pt x="66" y="121"/>
                  <a:pt x="65" y="119"/>
                  <a:pt x="65" y="119"/>
                </a:cubicBezTo>
                <a:cubicBezTo>
                  <a:pt x="65" y="119"/>
                  <a:pt x="64" y="118"/>
                  <a:pt x="63" y="118"/>
                </a:cubicBezTo>
                <a:cubicBezTo>
                  <a:pt x="59" y="118"/>
                  <a:pt x="59" y="118"/>
                  <a:pt x="59" y="118"/>
                </a:cubicBezTo>
                <a:cubicBezTo>
                  <a:pt x="42" y="116"/>
                  <a:pt x="29" y="105"/>
                  <a:pt x="28" y="91"/>
                </a:cubicBezTo>
                <a:cubicBezTo>
                  <a:pt x="28" y="89"/>
                  <a:pt x="28" y="89"/>
                  <a:pt x="28" y="89"/>
                </a:cubicBezTo>
                <a:cubicBezTo>
                  <a:pt x="52" y="89"/>
                  <a:pt x="52" y="89"/>
                  <a:pt x="52" y="89"/>
                </a:cubicBezTo>
                <a:cubicBezTo>
                  <a:pt x="53" y="89"/>
                  <a:pt x="54" y="88"/>
                  <a:pt x="54" y="87"/>
                </a:cubicBezTo>
                <a:cubicBezTo>
                  <a:pt x="54" y="86"/>
                  <a:pt x="52" y="84"/>
                  <a:pt x="52" y="84"/>
                </a:cubicBezTo>
                <a:cubicBezTo>
                  <a:pt x="28" y="84"/>
                  <a:pt x="28" y="84"/>
                  <a:pt x="28" y="84"/>
                </a:cubicBezTo>
                <a:cubicBezTo>
                  <a:pt x="29" y="81"/>
                  <a:pt x="30" y="78"/>
                  <a:pt x="33" y="76"/>
                </a:cubicBezTo>
                <a:cubicBezTo>
                  <a:pt x="37" y="71"/>
                  <a:pt x="45" y="69"/>
                  <a:pt x="55" y="70"/>
                </a:cubicBezTo>
                <a:cubicBezTo>
                  <a:pt x="65" y="70"/>
                  <a:pt x="72" y="73"/>
                  <a:pt x="80" y="77"/>
                </a:cubicBezTo>
                <a:cubicBezTo>
                  <a:pt x="88" y="80"/>
                  <a:pt x="96" y="84"/>
                  <a:pt x="105" y="84"/>
                </a:cubicBezTo>
                <a:cubicBezTo>
                  <a:pt x="110" y="85"/>
                  <a:pt x="118" y="82"/>
                  <a:pt x="119" y="78"/>
                </a:cubicBezTo>
                <a:cubicBezTo>
                  <a:pt x="121" y="75"/>
                  <a:pt x="121" y="72"/>
                  <a:pt x="121" y="70"/>
                </a:cubicBezTo>
                <a:cubicBezTo>
                  <a:pt x="120" y="67"/>
                  <a:pt x="117" y="66"/>
                  <a:pt x="113" y="64"/>
                </a:cubicBezTo>
                <a:cubicBezTo>
                  <a:pt x="112" y="63"/>
                  <a:pt x="112" y="63"/>
                  <a:pt x="112" y="63"/>
                </a:cubicBezTo>
                <a:cubicBezTo>
                  <a:pt x="109" y="61"/>
                  <a:pt x="106" y="57"/>
                  <a:pt x="104" y="54"/>
                </a:cubicBezTo>
                <a:cubicBezTo>
                  <a:pt x="108" y="56"/>
                  <a:pt x="114" y="58"/>
                  <a:pt x="118" y="57"/>
                </a:cubicBezTo>
                <a:cubicBezTo>
                  <a:pt x="118" y="58"/>
                  <a:pt x="119" y="59"/>
                  <a:pt x="120" y="60"/>
                </a:cubicBezTo>
                <a:cubicBezTo>
                  <a:pt x="121" y="60"/>
                  <a:pt x="121" y="61"/>
                  <a:pt x="121" y="61"/>
                </a:cubicBezTo>
                <a:cubicBezTo>
                  <a:pt x="122" y="61"/>
                  <a:pt x="123" y="61"/>
                  <a:pt x="123" y="60"/>
                </a:cubicBezTo>
                <a:cubicBezTo>
                  <a:pt x="124" y="59"/>
                  <a:pt x="126" y="58"/>
                  <a:pt x="126" y="58"/>
                </a:cubicBezTo>
                <a:cubicBezTo>
                  <a:pt x="132" y="58"/>
                  <a:pt x="137" y="56"/>
                  <a:pt x="140" y="55"/>
                </a:cubicBezTo>
                <a:cubicBezTo>
                  <a:pt x="138" y="57"/>
                  <a:pt x="137" y="61"/>
                  <a:pt x="134" y="63"/>
                </a:cubicBezTo>
                <a:moveTo>
                  <a:pt x="151" y="37"/>
                </a:moveTo>
                <a:cubicBezTo>
                  <a:pt x="89" y="3"/>
                  <a:pt x="89" y="3"/>
                  <a:pt x="89" y="3"/>
                </a:cubicBezTo>
                <a:cubicBezTo>
                  <a:pt x="84" y="0"/>
                  <a:pt x="76" y="0"/>
                  <a:pt x="71" y="3"/>
                </a:cubicBezTo>
                <a:cubicBezTo>
                  <a:pt x="9" y="37"/>
                  <a:pt x="9" y="37"/>
                  <a:pt x="9" y="37"/>
                </a:cubicBezTo>
                <a:cubicBezTo>
                  <a:pt x="4" y="40"/>
                  <a:pt x="0" y="47"/>
                  <a:pt x="0" y="53"/>
                </a:cubicBezTo>
                <a:cubicBezTo>
                  <a:pt x="0" y="124"/>
                  <a:pt x="0" y="124"/>
                  <a:pt x="0" y="124"/>
                </a:cubicBezTo>
                <a:cubicBezTo>
                  <a:pt x="0" y="130"/>
                  <a:pt x="4" y="137"/>
                  <a:pt x="9" y="140"/>
                </a:cubicBezTo>
                <a:cubicBezTo>
                  <a:pt x="71" y="174"/>
                  <a:pt x="71" y="174"/>
                  <a:pt x="71" y="174"/>
                </a:cubicBezTo>
                <a:cubicBezTo>
                  <a:pt x="73" y="176"/>
                  <a:pt x="77" y="176"/>
                  <a:pt x="80" y="176"/>
                </a:cubicBezTo>
                <a:cubicBezTo>
                  <a:pt x="83" y="176"/>
                  <a:pt x="87" y="176"/>
                  <a:pt x="89" y="174"/>
                </a:cubicBezTo>
                <a:cubicBezTo>
                  <a:pt x="151" y="140"/>
                  <a:pt x="151" y="140"/>
                  <a:pt x="151" y="140"/>
                </a:cubicBezTo>
                <a:cubicBezTo>
                  <a:pt x="156" y="137"/>
                  <a:pt x="160" y="130"/>
                  <a:pt x="160" y="124"/>
                </a:cubicBezTo>
                <a:cubicBezTo>
                  <a:pt x="160" y="53"/>
                  <a:pt x="160" y="53"/>
                  <a:pt x="160" y="53"/>
                </a:cubicBezTo>
                <a:cubicBezTo>
                  <a:pt x="160" y="47"/>
                  <a:pt x="156" y="40"/>
                  <a:pt x="151" y="37"/>
                </a:cubicBezTo>
                <a:moveTo>
                  <a:pt x="152" y="124"/>
                </a:moveTo>
                <a:cubicBezTo>
                  <a:pt x="152" y="127"/>
                  <a:pt x="149" y="132"/>
                  <a:pt x="146" y="133"/>
                </a:cubicBezTo>
                <a:cubicBezTo>
                  <a:pt x="85" y="167"/>
                  <a:pt x="85" y="167"/>
                  <a:pt x="85" y="167"/>
                </a:cubicBezTo>
                <a:cubicBezTo>
                  <a:pt x="83" y="169"/>
                  <a:pt x="77" y="169"/>
                  <a:pt x="75" y="167"/>
                </a:cubicBezTo>
                <a:cubicBezTo>
                  <a:pt x="14" y="133"/>
                  <a:pt x="14" y="133"/>
                  <a:pt x="14" y="133"/>
                </a:cubicBezTo>
                <a:cubicBezTo>
                  <a:pt x="11" y="132"/>
                  <a:pt x="8" y="127"/>
                  <a:pt x="8" y="124"/>
                </a:cubicBezTo>
                <a:cubicBezTo>
                  <a:pt x="8" y="53"/>
                  <a:pt x="8" y="53"/>
                  <a:pt x="8" y="53"/>
                </a:cubicBezTo>
                <a:cubicBezTo>
                  <a:pt x="8" y="49"/>
                  <a:pt x="11" y="45"/>
                  <a:pt x="14" y="44"/>
                </a:cubicBezTo>
                <a:cubicBezTo>
                  <a:pt x="75" y="10"/>
                  <a:pt x="75" y="10"/>
                  <a:pt x="75" y="10"/>
                </a:cubicBezTo>
                <a:cubicBezTo>
                  <a:pt x="76" y="9"/>
                  <a:pt x="78" y="9"/>
                  <a:pt x="80" y="9"/>
                </a:cubicBezTo>
                <a:cubicBezTo>
                  <a:pt x="82" y="9"/>
                  <a:pt x="84" y="9"/>
                  <a:pt x="85" y="10"/>
                </a:cubicBezTo>
                <a:cubicBezTo>
                  <a:pt x="146" y="44"/>
                  <a:pt x="146" y="44"/>
                  <a:pt x="146" y="44"/>
                </a:cubicBezTo>
                <a:cubicBezTo>
                  <a:pt x="149" y="45"/>
                  <a:pt x="152" y="49"/>
                  <a:pt x="152" y="53"/>
                </a:cubicBezTo>
                <a:lnTo>
                  <a:pt x="152" y="124"/>
                </a:lnTo>
                <a:close/>
              </a:path>
            </a:pathLst>
          </a:custGeom>
          <a:solidFill>
            <a:srgbClr val="06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Freeform 7"/>
          <p:cNvSpPr>
            <a:spLocks noEditPoints="1"/>
          </p:cNvSpPr>
          <p:nvPr/>
        </p:nvSpPr>
        <p:spPr bwMode="auto">
          <a:xfrm>
            <a:off x="9543633" y="3116040"/>
            <a:ext cx="395205" cy="385969"/>
          </a:xfrm>
          <a:custGeom>
            <a:avLst/>
            <a:gdLst>
              <a:gd name="T0" fmla="*/ 146 w 176"/>
              <a:gd name="T1" fmla="*/ 68 h 168"/>
              <a:gd name="T2" fmla="*/ 108 w 176"/>
              <a:gd name="T3" fmla="*/ 20 h 168"/>
              <a:gd name="T4" fmla="*/ 68 w 176"/>
              <a:gd name="T5" fmla="*/ 20 h 168"/>
              <a:gd name="T6" fmla="*/ 29 w 176"/>
              <a:gd name="T7" fmla="*/ 68 h 168"/>
              <a:gd name="T8" fmla="*/ 0 w 176"/>
              <a:gd name="T9" fmla="*/ 140 h 168"/>
              <a:gd name="T10" fmla="*/ 32 w 176"/>
              <a:gd name="T11" fmla="*/ 157 h 168"/>
              <a:gd name="T12" fmla="*/ 144 w 176"/>
              <a:gd name="T13" fmla="*/ 157 h 168"/>
              <a:gd name="T14" fmla="*/ 176 w 176"/>
              <a:gd name="T15" fmla="*/ 140 h 168"/>
              <a:gd name="T16" fmla="*/ 139 w 176"/>
              <a:gd name="T17" fmla="*/ 72 h 168"/>
              <a:gd name="T18" fmla="*/ 148 w 176"/>
              <a:gd name="T19" fmla="*/ 122 h 168"/>
              <a:gd name="T20" fmla="*/ 99 w 176"/>
              <a:gd name="T21" fmla="*/ 37 h 168"/>
              <a:gd name="T22" fmla="*/ 139 w 176"/>
              <a:gd name="T23" fmla="*/ 72 h 168"/>
              <a:gd name="T24" fmla="*/ 91 w 176"/>
              <a:gd name="T25" fmla="*/ 119 h 168"/>
              <a:gd name="T26" fmla="*/ 106 w 176"/>
              <a:gd name="T27" fmla="*/ 94 h 168"/>
              <a:gd name="T28" fmla="*/ 136 w 176"/>
              <a:gd name="T29" fmla="*/ 138 h 168"/>
              <a:gd name="T30" fmla="*/ 31 w 176"/>
              <a:gd name="T31" fmla="*/ 124 h 168"/>
              <a:gd name="T32" fmla="*/ 77 w 176"/>
              <a:gd name="T33" fmla="*/ 108 h 168"/>
              <a:gd name="T34" fmla="*/ 40 w 176"/>
              <a:gd name="T35" fmla="*/ 139 h 168"/>
              <a:gd name="T36" fmla="*/ 75 w 176"/>
              <a:gd name="T37" fmla="*/ 92 h 168"/>
              <a:gd name="T38" fmla="*/ 102 w 176"/>
              <a:gd name="T39" fmla="*/ 92 h 168"/>
              <a:gd name="T40" fmla="*/ 88 w 176"/>
              <a:gd name="T41" fmla="*/ 116 h 168"/>
              <a:gd name="T42" fmla="*/ 81 w 176"/>
              <a:gd name="T43" fmla="*/ 39 h 168"/>
              <a:gd name="T44" fmla="*/ 96 w 176"/>
              <a:gd name="T45" fmla="*/ 39 h 168"/>
              <a:gd name="T46" fmla="*/ 88 w 176"/>
              <a:gd name="T47" fmla="*/ 86 h 168"/>
              <a:gd name="T48" fmla="*/ 81 w 176"/>
              <a:gd name="T49" fmla="*/ 39 h 168"/>
              <a:gd name="T50" fmla="*/ 100 w 176"/>
              <a:gd name="T51" fmla="*/ 20 h 168"/>
              <a:gd name="T52" fmla="*/ 76 w 176"/>
              <a:gd name="T53" fmla="*/ 20 h 168"/>
              <a:gd name="T54" fmla="*/ 36 w 176"/>
              <a:gd name="T55" fmla="*/ 72 h 168"/>
              <a:gd name="T56" fmla="*/ 77 w 176"/>
              <a:gd name="T57" fmla="*/ 38 h 168"/>
              <a:gd name="T58" fmla="*/ 27 w 176"/>
              <a:gd name="T59" fmla="*/ 122 h 168"/>
              <a:gd name="T60" fmla="*/ 19 w 176"/>
              <a:gd name="T61" fmla="*/ 120 h 168"/>
              <a:gd name="T62" fmla="*/ 8 w 176"/>
              <a:gd name="T63" fmla="*/ 140 h 168"/>
              <a:gd name="T64" fmla="*/ 32 w 176"/>
              <a:gd name="T65" fmla="*/ 140 h 168"/>
              <a:gd name="T66" fmla="*/ 8 w 176"/>
              <a:gd name="T67" fmla="*/ 140 h 168"/>
              <a:gd name="T68" fmla="*/ 40 w 176"/>
              <a:gd name="T69" fmla="*/ 142 h 168"/>
              <a:gd name="T70" fmla="*/ 136 w 176"/>
              <a:gd name="T71" fmla="*/ 142 h 168"/>
              <a:gd name="T72" fmla="*/ 88 w 176"/>
              <a:gd name="T73" fmla="*/ 160 h 168"/>
              <a:gd name="T74" fmla="*/ 156 w 176"/>
              <a:gd name="T75" fmla="*/ 152 h 168"/>
              <a:gd name="T76" fmla="*/ 156 w 176"/>
              <a:gd name="T77" fmla="*/ 128 h 168"/>
              <a:gd name="T78" fmla="*/ 156 w 176"/>
              <a:gd name="T79" fmla="*/ 15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8">
                <a:moveTo>
                  <a:pt x="164" y="122"/>
                </a:moveTo>
                <a:cubicBezTo>
                  <a:pt x="162" y="103"/>
                  <a:pt x="152" y="79"/>
                  <a:pt x="146" y="68"/>
                </a:cubicBezTo>
                <a:cubicBezTo>
                  <a:pt x="139" y="56"/>
                  <a:pt x="123" y="36"/>
                  <a:pt x="108" y="25"/>
                </a:cubicBezTo>
                <a:cubicBezTo>
                  <a:pt x="108" y="23"/>
                  <a:pt x="108" y="22"/>
                  <a:pt x="108" y="20"/>
                </a:cubicBezTo>
                <a:cubicBezTo>
                  <a:pt x="108" y="9"/>
                  <a:pt x="99" y="0"/>
                  <a:pt x="88" y="0"/>
                </a:cubicBezTo>
                <a:cubicBezTo>
                  <a:pt x="77" y="0"/>
                  <a:pt x="68" y="9"/>
                  <a:pt x="68" y="20"/>
                </a:cubicBezTo>
                <a:cubicBezTo>
                  <a:pt x="68" y="22"/>
                  <a:pt x="68" y="23"/>
                  <a:pt x="68" y="24"/>
                </a:cubicBezTo>
                <a:cubicBezTo>
                  <a:pt x="53" y="35"/>
                  <a:pt x="36" y="56"/>
                  <a:pt x="29" y="68"/>
                </a:cubicBezTo>
                <a:cubicBezTo>
                  <a:pt x="22" y="79"/>
                  <a:pt x="13" y="103"/>
                  <a:pt x="11" y="122"/>
                </a:cubicBezTo>
                <a:cubicBezTo>
                  <a:pt x="4" y="126"/>
                  <a:pt x="0" y="132"/>
                  <a:pt x="0" y="140"/>
                </a:cubicBezTo>
                <a:cubicBezTo>
                  <a:pt x="0" y="152"/>
                  <a:pt x="9" y="160"/>
                  <a:pt x="20" y="160"/>
                </a:cubicBezTo>
                <a:cubicBezTo>
                  <a:pt x="24" y="160"/>
                  <a:pt x="28" y="159"/>
                  <a:pt x="32" y="157"/>
                </a:cubicBezTo>
                <a:cubicBezTo>
                  <a:pt x="49" y="165"/>
                  <a:pt x="75" y="168"/>
                  <a:pt x="88" y="168"/>
                </a:cubicBezTo>
                <a:cubicBezTo>
                  <a:pt x="101" y="168"/>
                  <a:pt x="127" y="165"/>
                  <a:pt x="144" y="157"/>
                </a:cubicBezTo>
                <a:cubicBezTo>
                  <a:pt x="148" y="159"/>
                  <a:pt x="152" y="160"/>
                  <a:pt x="156" y="160"/>
                </a:cubicBezTo>
                <a:cubicBezTo>
                  <a:pt x="167" y="160"/>
                  <a:pt x="176" y="152"/>
                  <a:pt x="176" y="140"/>
                </a:cubicBezTo>
                <a:cubicBezTo>
                  <a:pt x="176" y="132"/>
                  <a:pt x="171" y="125"/>
                  <a:pt x="164" y="122"/>
                </a:cubicBezTo>
                <a:moveTo>
                  <a:pt x="139" y="72"/>
                </a:moveTo>
                <a:cubicBezTo>
                  <a:pt x="144" y="81"/>
                  <a:pt x="154" y="103"/>
                  <a:pt x="156" y="120"/>
                </a:cubicBezTo>
                <a:cubicBezTo>
                  <a:pt x="153" y="120"/>
                  <a:pt x="151" y="121"/>
                  <a:pt x="148" y="122"/>
                </a:cubicBezTo>
                <a:cubicBezTo>
                  <a:pt x="138" y="109"/>
                  <a:pt x="123" y="96"/>
                  <a:pt x="106" y="90"/>
                </a:cubicBezTo>
                <a:cubicBezTo>
                  <a:pt x="110" y="72"/>
                  <a:pt x="106" y="52"/>
                  <a:pt x="99" y="37"/>
                </a:cubicBezTo>
                <a:cubicBezTo>
                  <a:pt x="101" y="36"/>
                  <a:pt x="103" y="34"/>
                  <a:pt x="104" y="32"/>
                </a:cubicBezTo>
                <a:cubicBezTo>
                  <a:pt x="119" y="43"/>
                  <a:pt x="134" y="63"/>
                  <a:pt x="139" y="72"/>
                </a:cubicBezTo>
                <a:moveTo>
                  <a:pt x="136" y="138"/>
                </a:moveTo>
                <a:cubicBezTo>
                  <a:pt x="120" y="136"/>
                  <a:pt x="103" y="129"/>
                  <a:pt x="91" y="119"/>
                </a:cubicBezTo>
                <a:cubicBezTo>
                  <a:pt x="95" y="116"/>
                  <a:pt x="98" y="112"/>
                  <a:pt x="100" y="108"/>
                </a:cubicBezTo>
                <a:cubicBezTo>
                  <a:pt x="102" y="104"/>
                  <a:pt x="104" y="99"/>
                  <a:pt x="106" y="94"/>
                </a:cubicBezTo>
                <a:cubicBezTo>
                  <a:pt x="121" y="99"/>
                  <a:pt x="135" y="111"/>
                  <a:pt x="145" y="124"/>
                </a:cubicBezTo>
                <a:cubicBezTo>
                  <a:pt x="140" y="127"/>
                  <a:pt x="137" y="132"/>
                  <a:pt x="136" y="138"/>
                </a:cubicBezTo>
                <a:moveTo>
                  <a:pt x="40" y="139"/>
                </a:moveTo>
                <a:cubicBezTo>
                  <a:pt x="40" y="132"/>
                  <a:pt x="36" y="127"/>
                  <a:pt x="31" y="124"/>
                </a:cubicBezTo>
                <a:cubicBezTo>
                  <a:pt x="41" y="111"/>
                  <a:pt x="56" y="99"/>
                  <a:pt x="71" y="94"/>
                </a:cubicBezTo>
                <a:cubicBezTo>
                  <a:pt x="72" y="99"/>
                  <a:pt x="74" y="104"/>
                  <a:pt x="77" y="108"/>
                </a:cubicBezTo>
                <a:cubicBezTo>
                  <a:pt x="79" y="112"/>
                  <a:pt x="82" y="116"/>
                  <a:pt x="86" y="119"/>
                </a:cubicBezTo>
                <a:cubicBezTo>
                  <a:pt x="73" y="130"/>
                  <a:pt x="56" y="136"/>
                  <a:pt x="40" y="139"/>
                </a:cubicBezTo>
                <a:moveTo>
                  <a:pt x="80" y="106"/>
                </a:moveTo>
                <a:cubicBezTo>
                  <a:pt x="78" y="102"/>
                  <a:pt x="76" y="97"/>
                  <a:pt x="75" y="92"/>
                </a:cubicBezTo>
                <a:cubicBezTo>
                  <a:pt x="80" y="91"/>
                  <a:pt x="84" y="90"/>
                  <a:pt x="88" y="90"/>
                </a:cubicBezTo>
                <a:cubicBezTo>
                  <a:pt x="92" y="90"/>
                  <a:pt x="97" y="91"/>
                  <a:pt x="102" y="92"/>
                </a:cubicBezTo>
                <a:cubicBezTo>
                  <a:pt x="100" y="97"/>
                  <a:pt x="99" y="102"/>
                  <a:pt x="96" y="106"/>
                </a:cubicBezTo>
                <a:cubicBezTo>
                  <a:pt x="94" y="109"/>
                  <a:pt x="92" y="113"/>
                  <a:pt x="88" y="116"/>
                </a:cubicBezTo>
                <a:cubicBezTo>
                  <a:pt x="85" y="113"/>
                  <a:pt x="82" y="110"/>
                  <a:pt x="80" y="106"/>
                </a:cubicBezTo>
                <a:moveTo>
                  <a:pt x="81" y="39"/>
                </a:moveTo>
                <a:cubicBezTo>
                  <a:pt x="83" y="40"/>
                  <a:pt x="86" y="40"/>
                  <a:pt x="88" y="40"/>
                </a:cubicBezTo>
                <a:cubicBezTo>
                  <a:pt x="91" y="40"/>
                  <a:pt x="93" y="40"/>
                  <a:pt x="96" y="39"/>
                </a:cubicBezTo>
                <a:cubicBezTo>
                  <a:pt x="102" y="53"/>
                  <a:pt x="105" y="72"/>
                  <a:pt x="102" y="88"/>
                </a:cubicBezTo>
                <a:cubicBezTo>
                  <a:pt x="98" y="87"/>
                  <a:pt x="93" y="86"/>
                  <a:pt x="88" y="86"/>
                </a:cubicBezTo>
                <a:cubicBezTo>
                  <a:pt x="84" y="86"/>
                  <a:pt x="79" y="87"/>
                  <a:pt x="74" y="88"/>
                </a:cubicBezTo>
                <a:cubicBezTo>
                  <a:pt x="72" y="72"/>
                  <a:pt x="75" y="53"/>
                  <a:pt x="81" y="39"/>
                </a:cubicBezTo>
                <a:moveTo>
                  <a:pt x="88" y="8"/>
                </a:moveTo>
                <a:cubicBezTo>
                  <a:pt x="95" y="8"/>
                  <a:pt x="100" y="14"/>
                  <a:pt x="100" y="20"/>
                </a:cubicBezTo>
                <a:cubicBezTo>
                  <a:pt x="100" y="27"/>
                  <a:pt x="95" y="32"/>
                  <a:pt x="88" y="32"/>
                </a:cubicBezTo>
                <a:cubicBezTo>
                  <a:pt x="81" y="32"/>
                  <a:pt x="76" y="27"/>
                  <a:pt x="76" y="20"/>
                </a:cubicBezTo>
                <a:cubicBezTo>
                  <a:pt x="76" y="14"/>
                  <a:pt x="81" y="8"/>
                  <a:pt x="88" y="8"/>
                </a:cubicBezTo>
                <a:moveTo>
                  <a:pt x="36" y="72"/>
                </a:moveTo>
                <a:cubicBezTo>
                  <a:pt x="42" y="62"/>
                  <a:pt x="57" y="42"/>
                  <a:pt x="71" y="32"/>
                </a:cubicBezTo>
                <a:cubicBezTo>
                  <a:pt x="73" y="34"/>
                  <a:pt x="75" y="36"/>
                  <a:pt x="77" y="38"/>
                </a:cubicBezTo>
                <a:cubicBezTo>
                  <a:pt x="71" y="52"/>
                  <a:pt x="67" y="72"/>
                  <a:pt x="70" y="90"/>
                </a:cubicBezTo>
                <a:cubicBezTo>
                  <a:pt x="53" y="95"/>
                  <a:pt x="37" y="108"/>
                  <a:pt x="27" y="122"/>
                </a:cubicBezTo>
                <a:cubicBezTo>
                  <a:pt x="25" y="121"/>
                  <a:pt x="23" y="120"/>
                  <a:pt x="20" y="120"/>
                </a:cubicBezTo>
                <a:cubicBezTo>
                  <a:pt x="19" y="120"/>
                  <a:pt x="19" y="120"/>
                  <a:pt x="19" y="120"/>
                </a:cubicBezTo>
                <a:cubicBezTo>
                  <a:pt x="22" y="103"/>
                  <a:pt x="31" y="81"/>
                  <a:pt x="36" y="72"/>
                </a:cubicBezTo>
                <a:moveTo>
                  <a:pt x="8" y="140"/>
                </a:moveTo>
                <a:cubicBezTo>
                  <a:pt x="8" y="134"/>
                  <a:pt x="13" y="128"/>
                  <a:pt x="20" y="128"/>
                </a:cubicBezTo>
                <a:cubicBezTo>
                  <a:pt x="27" y="128"/>
                  <a:pt x="32" y="134"/>
                  <a:pt x="32" y="140"/>
                </a:cubicBezTo>
                <a:cubicBezTo>
                  <a:pt x="32" y="147"/>
                  <a:pt x="27" y="152"/>
                  <a:pt x="20" y="152"/>
                </a:cubicBezTo>
                <a:cubicBezTo>
                  <a:pt x="13" y="152"/>
                  <a:pt x="8" y="147"/>
                  <a:pt x="8" y="140"/>
                </a:cubicBezTo>
                <a:moveTo>
                  <a:pt x="37" y="150"/>
                </a:moveTo>
                <a:cubicBezTo>
                  <a:pt x="38" y="148"/>
                  <a:pt x="40" y="146"/>
                  <a:pt x="40" y="142"/>
                </a:cubicBezTo>
                <a:cubicBezTo>
                  <a:pt x="57" y="140"/>
                  <a:pt x="76" y="133"/>
                  <a:pt x="89" y="122"/>
                </a:cubicBezTo>
                <a:cubicBezTo>
                  <a:pt x="102" y="133"/>
                  <a:pt x="120" y="140"/>
                  <a:pt x="136" y="142"/>
                </a:cubicBezTo>
                <a:cubicBezTo>
                  <a:pt x="137" y="145"/>
                  <a:pt x="138" y="148"/>
                  <a:pt x="139" y="150"/>
                </a:cubicBezTo>
                <a:cubicBezTo>
                  <a:pt x="122" y="158"/>
                  <a:pt x="98" y="160"/>
                  <a:pt x="88" y="160"/>
                </a:cubicBezTo>
                <a:cubicBezTo>
                  <a:pt x="78" y="160"/>
                  <a:pt x="54" y="158"/>
                  <a:pt x="37" y="150"/>
                </a:cubicBezTo>
                <a:moveTo>
                  <a:pt x="156" y="152"/>
                </a:moveTo>
                <a:cubicBezTo>
                  <a:pt x="149" y="152"/>
                  <a:pt x="144" y="147"/>
                  <a:pt x="144" y="140"/>
                </a:cubicBezTo>
                <a:cubicBezTo>
                  <a:pt x="144" y="134"/>
                  <a:pt x="149" y="128"/>
                  <a:pt x="156" y="128"/>
                </a:cubicBezTo>
                <a:cubicBezTo>
                  <a:pt x="163" y="128"/>
                  <a:pt x="168" y="134"/>
                  <a:pt x="168" y="140"/>
                </a:cubicBezTo>
                <a:cubicBezTo>
                  <a:pt x="168" y="147"/>
                  <a:pt x="163" y="152"/>
                  <a:pt x="156" y="15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46" name="组合 45"/>
          <p:cNvGrpSpPr/>
          <p:nvPr/>
        </p:nvGrpSpPr>
        <p:grpSpPr>
          <a:xfrm>
            <a:off x="1513708" y="4891079"/>
            <a:ext cx="1343386" cy="946541"/>
            <a:chOff x="1746396" y="4689000"/>
            <a:chExt cx="1170679" cy="821243"/>
          </a:xfrm>
        </p:grpSpPr>
        <p:sp>
          <p:nvSpPr>
            <p:cNvPr id="44" name="矩形 43"/>
            <p:cNvSpPr/>
            <p:nvPr/>
          </p:nvSpPr>
          <p:spPr>
            <a:xfrm>
              <a:off x="1746396" y="5136395"/>
              <a:ext cx="1170679" cy="373848"/>
            </a:xfrm>
            <a:prstGeom prst="rect">
              <a:avLst/>
            </a:prstGeom>
          </p:spPr>
          <p:txBody>
            <a:bodyPr wrap="square" lIns="0" tIns="0" rIns="0" bIns="0">
              <a:spAutoFit/>
            </a:bodyPr>
            <a:lstStyle/>
            <a:p>
              <a:pPr algn="ct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分布式数据库</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中间</a:t>
              </a:r>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件 </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DDM</a:t>
              </a:r>
              <a:endParaRPr 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Freeform 80"/>
            <p:cNvSpPr>
              <a:spLocks noEditPoints="1"/>
            </p:cNvSpPr>
            <p:nvPr/>
          </p:nvSpPr>
          <p:spPr bwMode="auto">
            <a:xfrm>
              <a:off x="2204378" y="4689000"/>
              <a:ext cx="312656" cy="352333"/>
            </a:xfrm>
            <a:custGeom>
              <a:avLst/>
              <a:gdLst>
                <a:gd name="T0" fmla="*/ 80 w 160"/>
                <a:gd name="T1" fmla="*/ 71 h 177"/>
                <a:gd name="T2" fmla="*/ 96 w 160"/>
                <a:gd name="T3" fmla="*/ 60 h 177"/>
                <a:gd name="T4" fmla="*/ 82 w 160"/>
                <a:gd name="T5" fmla="*/ 35 h 177"/>
                <a:gd name="T6" fmla="*/ 64 w 160"/>
                <a:gd name="T7" fmla="*/ 46 h 177"/>
                <a:gd name="T8" fmla="*/ 68 w 160"/>
                <a:gd name="T9" fmla="*/ 46 h 177"/>
                <a:gd name="T10" fmla="*/ 92 w 160"/>
                <a:gd name="T11" fmla="*/ 60 h 177"/>
                <a:gd name="T12" fmla="*/ 68 w 160"/>
                <a:gd name="T13" fmla="*/ 46 h 177"/>
                <a:gd name="T14" fmla="*/ 24 w 160"/>
                <a:gd name="T15" fmla="*/ 115 h 177"/>
                <a:gd name="T16" fmla="*/ 44 w 160"/>
                <a:gd name="T17" fmla="*/ 135 h 177"/>
                <a:gd name="T18" fmla="*/ 44 w 160"/>
                <a:gd name="T19" fmla="*/ 106 h 177"/>
                <a:gd name="T20" fmla="*/ 44 w 160"/>
                <a:gd name="T21" fmla="*/ 131 h 177"/>
                <a:gd name="T22" fmla="*/ 28 w 160"/>
                <a:gd name="T23" fmla="*/ 115 h 177"/>
                <a:gd name="T24" fmla="*/ 48 w 160"/>
                <a:gd name="T25" fmla="*/ 115 h 177"/>
                <a:gd name="T26" fmla="*/ 78 w 160"/>
                <a:gd name="T27" fmla="*/ 77 h 177"/>
                <a:gd name="T28" fmla="*/ 82 w 160"/>
                <a:gd name="T29" fmla="*/ 100 h 177"/>
                <a:gd name="T30" fmla="*/ 151 w 160"/>
                <a:gd name="T31" fmla="*/ 37 h 177"/>
                <a:gd name="T32" fmla="*/ 10 w 160"/>
                <a:gd name="T33" fmla="*/ 37 h 177"/>
                <a:gd name="T34" fmla="*/ 10 w 160"/>
                <a:gd name="T35" fmla="*/ 140 h 177"/>
                <a:gd name="T36" fmla="*/ 90 w 160"/>
                <a:gd name="T37" fmla="*/ 174 h 177"/>
                <a:gd name="T38" fmla="*/ 160 w 160"/>
                <a:gd name="T39" fmla="*/ 53 h 177"/>
                <a:gd name="T40" fmla="*/ 147 w 160"/>
                <a:gd name="T41" fmla="*/ 133 h 177"/>
                <a:gd name="T42" fmla="*/ 14 w 160"/>
                <a:gd name="T43" fmla="*/ 133 h 177"/>
                <a:gd name="T44" fmla="*/ 14 w 160"/>
                <a:gd name="T45" fmla="*/ 44 h 177"/>
                <a:gd name="T46" fmla="*/ 85 w 160"/>
                <a:gd name="T47" fmla="*/ 10 h 177"/>
                <a:gd name="T48" fmla="*/ 152 w 160"/>
                <a:gd name="T49" fmla="*/ 125 h 177"/>
                <a:gd name="T50" fmla="*/ 108 w 160"/>
                <a:gd name="T51" fmla="*/ 115 h 177"/>
                <a:gd name="T52" fmla="*/ 128 w 160"/>
                <a:gd name="T53" fmla="*/ 135 h 177"/>
                <a:gd name="T54" fmla="*/ 128 w 160"/>
                <a:gd name="T55" fmla="*/ 106 h 177"/>
                <a:gd name="T56" fmla="*/ 117 w 160"/>
                <a:gd name="T57" fmla="*/ 131 h 177"/>
                <a:gd name="T58" fmla="*/ 117 w 160"/>
                <a:gd name="T59" fmla="*/ 110 h 177"/>
                <a:gd name="T60" fmla="*/ 132 w 160"/>
                <a:gd name="T61" fmla="*/ 126 h 177"/>
                <a:gd name="T62" fmla="*/ 124 w 160"/>
                <a:gd name="T63" fmla="*/ 99 h 177"/>
                <a:gd name="T64" fmla="*/ 95 w 160"/>
                <a:gd name="T65" fmla="*/ 75 h 177"/>
                <a:gd name="T66" fmla="*/ 86 w 160"/>
                <a:gd name="T67" fmla="*/ 106 h 177"/>
                <a:gd name="T68" fmla="*/ 66 w 160"/>
                <a:gd name="T69" fmla="*/ 126 h 177"/>
                <a:gd name="T70" fmla="*/ 94 w 160"/>
                <a:gd name="T71" fmla="*/ 126 h 177"/>
                <a:gd name="T72" fmla="*/ 90 w 160"/>
                <a:gd name="T73" fmla="*/ 126 h 177"/>
                <a:gd name="T74" fmla="*/ 75 w 160"/>
                <a:gd name="T75" fmla="*/ 131 h 177"/>
                <a:gd name="T76" fmla="*/ 75 w 160"/>
                <a:gd name="T77" fmla="*/ 110 h 177"/>
                <a:gd name="T78" fmla="*/ 90 w 160"/>
                <a:gd name="T79" fmla="*/ 126 h 177"/>
                <a:gd name="T80" fmla="*/ 37 w 160"/>
                <a:gd name="T81" fmla="*/ 102 h 177"/>
                <a:gd name="T82" fmla="*/ 65 w 160"/>
                <a:gd name="T83" fmla="*/ 7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0" h="177">
                  <a:moveTo>
                    <a:pt x="66" y="63"/>
                  </a:moveTo>
                  <a:cubicBezTo>
                    <a:pt x="78" y="71"/>
                    <a:pt x="78" y="71"/>
                    <a:pt x="78" y="71"/>
                  </a:cubicBezTo>
                  <a:cubicBezTo>
                    <a:pt x="79" y="71"/>
                    <a:pt x="80" y="71"/>
                    <a:pt x="80" y="71"/>
                  </a:cubicBezTo>
                  <a:cubicBezTo>
                    <a:pt x="81" y="71"/>
                    <a:pt x="81" y="71"/>
                    <a:pt x="82" y="71"/>
                  </a:cubicBezTo>
                  <a:cubicBezTo>
                    <a:pt x="94" y="63"/>
                    <a:pt x="94" y="63"/>
                    <a:pt x="94" y="63"/>
                  </a:cubicBezTo>
                  <a:cubicBezTo>
                    <a:pt x="95" y="63"/>
                    <a:pt x="96" y="61"/>
                    <a:pt x="96" y="60"/>
                  </a:cubicBezTo>
                  <a:cubicBezTo>
                    <a:pt x="96" y="46"/>
                    <a:pt x="96" y="46"/>
                    <a:pt x="96" y="46"/>
                  </a:cubicBezTo>
                  <a:cubicBezTo>
                    <a:pt x="96" y="44"/>
                    <a:pt x="95" y="43"/>
                    <a:pt x="94" y="43"/>
                  </a:cubicBezTo>
                  <a:cubicBezTo>
                    <a:pt x="82" y="35"/>
                    <a:pt x="82" y="35"/>
                    <a:pt x="82" y="35"/>
                  </a:cubicBezTo>
                  <a:cubicBezTo>
                    <a:pt x="81" y="35"/>
                    <a:pt x="79" y="35"/>
                    <a:pt x="78" y="35"/>
                  </a:cubicBezTo>
                  <a:cubicBezTo>
                    <a:pt x="66" y="43"/>
                    <a:pt x="66" y="43"/>
                    <a:pt x="66" y="43"/>
                  </a:cubicBezTo>
                  <a:cubicBezTo>
                    <a:pt x="65" y="43"/>
                    <a:pt x="64" y="44"/>
                    <a:pt x="64" y="46"/>
                  </a:cubicBezTo>
                  <a:cubicBezTo>
                    <a:pt x="64" y="60"/>
                    <a:pt x="64" y="60"/>
                    <a:pt x="64" y="60"/>
                  </a:cubicBezTo>
                  <a:cubicBezTo>
                    <a:pt x="64" y="61"/>
                    <a:pt x="65" y="63"/>
                    <a:pt x="66" y="63"/>
                  </a:cubicBezTo>
                  <a:moveTo>
                    <a:pt x="68" y="46"/>
                  </a:moveTo>
                  <a:cubicBezTo>
                    <a:pt x="80" y="39"/>
                    <a:pt x="80" y="39"/>
                    <a:pt x="80" y="39"/>
                  </a:cubicBezTo>
                  <a:cubicBezTo>
                    <a:pt x="92" y="46"/>
                    <a:pt x="92" y="46"/>
                    <a:pt x="92" y="46"/>
                  </a:cubicBezTo>
                  <a:cubicBezTo>
                    <a:pt x="92" y="60"/>
                    <a:pt x="92" y="60"/>
                    <a:pt x="92" y="60"/>
                  </a:cubicBezTo>
                  <a:cubicBezTo>
                    <a:pt x="80" y="67"/>
                    <a:pt x="80" y="67"/>
                    <a:pt x="80" y="67"/>
                  </a:cubicBezTo>
                  <a:cubicBezTo>
                    <a:pt x="68" y="60"/>
                    <a:pt x="68" y="60"/>
                    <a:pt x="68" y="60"/>
                  </a:cubicBezTo>
                  <a:lnTo>
                    <a:pt x="68" y="46"/>
                  </a:lnTo>
                  <a:close/>
                  <a:moveTo>
                    <a:pt x="44" y="106"/>
                  </a:moveTo>
                  <a:cubicBezTo>
                    <a:pt x="33" y="106"/>
                    <a:pt x="33" y="106"/>
                    <a:pt x="33" y="106"/>
                  </a:cubicBezTo>
                  <a:cubicBezTo>
                    <a:pt x="28" y="106"/>
                    <a:pt x="24" y="110"/>
                    <a:pt x="24" y="115"/>
                  </a:cubicBezTo>
                  <a:cubicBezTo>
                    <a:pt x="24" y="126"/>
                    <a:pt x="24" y="126"/>
                    <a:pt x="24" y="126"/>
                  </a:cubicBezTo>
                  <a:cubicBezTo>
                    <a:pt x="24" y="131"/>
                    <a:pt x="28" y="135"/>
                    <a:pt x="33" y="135"/>
                  </a:cubicBezTo>
                  <a:cubicBezTo>
                    <a:pt x="44" y="135"/>
                    <a:pt x="44" y="135"/>
                    <a:pt x="44" y="135"/>
                  </a:cubicBezTo>
                  <a:cubicBezTo>
                    <a:pt x="48" y="135"/>
                    <a:pt x="52" y="131"/>
                    <a:pt x="52" y="126"/>
                  </a:cubicBezTo>
                  <a:cubicBezTo>
                    <a:pt x="52" y="115"/>
                    <a:pt x="52" y="115"/>
                    <a:pt x="52" y="115"/>
                  </a:cubicBezTo>
                  <a:cubicBezTo>
                    <a:pt x="52" y="110"/>
                    <a:pt x="48" y="106"/>
                    <a:pt x="44" y="106"/>
                  </a:cubicBezTo>
                  <a:moveTo>
                    <a:pt x="48" y="126"/>
                  </a:moveTo>
                  <a:cubicBezTo>
                    <a:pt x="48" y="126"/>
                    <a:pt x="48" y="126"/>
                    <a:pt x="48" y="126"/>
                  </a:cubicBezTo>
                  <a:cubicBezTo>
                    <a:pt x="48" y="129"/>
                    <a:pt x="46" y="131"/>
                    <a:pt x="44" y="131"/>
                  </a:cubicBezTo>
                  <a:cubicBezTo>
                    <a:pt x="33" y="131"/>
                    <a:pt x="33" y="131"/>
                    <a:pt x="33" y="131"/>
                  </a:cubicBezTo>
                  <a:cubicBezTo>
                    <a:pt x="30" y="131"/>
                    <a:pt x="28" y="129"/>
                    <a:pt x="28" y="126"/>
                  </a:cubicBezTo>
                  <a:cubicBezTo>
                    <a:pt x="28" y="115"/>
                    <a:pt x="28" y="115"/>
                    <a:pt x="28" y="115"/>
                  </a:cubicBezTo>
                  <a:cubicBezTo>
                    <a:pt x="28" y="112"/>
                    <a:pt x="30" y="110"/>
                    <a:pt x="33" y="110"/>
                  </a:cubicBezTo>
                  <a:cubicBezTo>
                    <a:pt x="44" y="110"/>
                    <a:pt x="44" y="110"/>
                    <a:pt x="44" y="110"/>
                  </a:cubicBezTo>
                  <a:cubicBezTo>
                    <a:pt x="46" y="110"/>
                    <a:pt x="48" y="112"/>
                    <a:pt x="48" y="115"/>
                  </a:cubicBezTo>
                  <a:lnTo>
                    <a:pt x="48" y="126"/>
                  </a:lnTo>
                  <a:close/>
                  <a:moveTo>
                    <a:pt x="80" y="75"/>
                  </a:moveTo>
                  <a:cubicBezTo>
                    <a:pt x="79" y="75"/>
                    <a:pt x="78" y="76"/>
                    <a:pt x="78" y="77"/>
                  </a:cubicBezTo>
                  <a:cubicBezTo>
                    <a:pt x="78" y="100"/>
                    <a:pt x="78" y="100"/>
                    <a:pt x="78" y="100"/>
                  </a:cubicBezTo>
                  <a:cubicBezTo>
                    <a:pt x="78" y="101"/>
                    <a:pt x="79" y="102"/>
                    <a:pt x="80" y="102"/>
                  </a:cubicBezTo>
                  <a:cubicBezTo>
                    <a:pt x="81" y="102"/>
                    <a:pt x="82" y="101"/>
                    <a:pt x="82" y="100"/>
                  </a:cubicBezTo>
                  <a:cubicBezTo>
                    <a:pt x="82" y="77"/>
                    <a:pt x="82" y="77"/>
                    <a:pt x="82" y="77"/>
                  </a:cubicBezTo>
                  <a:cubicBezTo>
                    <a:pt x="82" y="76"/>
                    <a:pt x="81" y="75"/>
                    <a:pt x="80" y="75"/>
                  </a:cubicBezTo>
                  <a:moveTo>
                    <a:pt x="151" y="37"/>
                  </a:moveTo>
                  <a:cubicBezTo>
                    <a:pt x="90" y="3"/>
                    <a:pt x="90" y="3"/>
                    <a:pt x="90" y="3"/>
                  </a:cubicBezTo>
                  <a:cubicBezTo>
                    <a:pt x="84" y="0"/>
                    <a:pt x="76" y="0"/>
                    <a:pt x="71" y="3"/>
                  </a:cubicBezTo>
                  <a:cubicBezTo>
                    <a:pt x="10" y="37"/>
                    <a:pt x="10" y="37"/>
                    <a:pt x="10" y="37"/>
                  </a:cubicBezTo>
                  <a:cubicBezTo>
                    <a:pt x="4" y="40"/>
                    <a:pt x="0" y="47"/>
                    <a:pt x="0" y="53"/>
                  </a:cubicBezTo>
                  <a:cubicBezTo>
                    <a:pt x="0" y="125"/>
                    <a:pt x="0" y="125"/>
                    <a:pt x="0" y="125"/>
                  </a:cubicBezTo>
                  <a:cubicBezTo>
                    <a:pt x="0" y="131"/>
                    <a:pt x="4" y="138"/>
                    <a:pt x="10" y="140"/>
                  </a:cubicBezTo>
                  <a:cubicBezTo>
                    <a:pt x="71" y="174"/>
                    <a:pt x="71" y="174"/>
                    <a:pt x="71" y="174"/>
                  </a:cubicBezTo>
                  <a:cubicBezTo>
                    <a:pt x="73" y="176"/>
                    <a:pt x="77" y="177"/>
                    <a:pt x="80" y="177"/>
                  </a:cubicBezTo>
                  <a:cubicBezTo>
                    <a:pt x="84" y="177"/>
                    <a:pt x="87" y="176"/>
                    <a:pt x="90" y="174"/>
                  </a:cubicBezTo>
                  <a:cubicBezTo>
                    <a:pt x="151" y="140"/>
                    <a:pt x="151" y="140"/>
                    <a:pt x="151" y="140"/>
                  </a:cubicBezTo>
                  <a:cubicBezTo>
                    <a:pt x="156" y="138"/>
                    <a:pt x="160" y="131"/>
                    <a:pt x="160" y="125"/>
                  </a:cubicBezTo>
                  <a:cubicBezTo>
                    <a:pt x="160" y="53"/>
                    <a:pt x="160" y="53"/>
                    <a:pt x="160" y="53"/>
                  </a:cubicBezTo>
                  <a:cubicBezTo>
                    <a:pt x="160" y="47"/>
                    <a:pt x="156" y="40"/>
                    <a:pt x="151" y="37"/>
                  </a:cubicBezTo>
                  <a:moveTo>
                    <a:pt x="152" y="125"/>
                  </a:moveTo>
                  <a:cubicBezTo>
                    <a:pt x="152" y="128"/>
                    <a:pt x="149" y="132"/>
                    <a:pt x="147" y="133"/>
                  </a:cubicBezTo>
                  <a:cubicBezTo>
                    <a:pt x="85" y="167"/>
                    <a:pt x="85" y="167"/>
                    <a:pt x="85" y="167"/>
                  </a:cubicBezTo>
                  <a:cubicBezTo>
                    <a:pt x="83" y="169"/>
                    <a:pt x="78" y="169"/>
                    <a:pt x="75" y="167"/>
                  </a:cubicBezTo>
                  <a:cubicBezTo>
                    <a:pt x="14" y="133"/>
                    <a:pt x="14" y="133"/>
                    <a:pt x="14" y="133"/>
                  </a:cubicBezTo>
                  <a:cubicBezTo>
                    <a:pt x="11" y="132"/>
                    <a:pt x="9" y="128"/>
                    <a:pt x="9" y="125"/>
                  </a:cubicBezTo>
                  <a:cubicBezTo>
                    <a:pt x="9" y="53"/>
                    <a:pt x="9" y="53"/>
                    <a:pt x="9" y="53"/>
                  </a:cubicBezTo>
                  <a:cubicBezTo>
                    <a:pt x="9" y="50"/>
                    <a:pt x="11" y="46"/>
                    <a:pt x="14" y="44"/>
                  </a:cubicBezTo>
                  <a:cubicBezTo>
                    <a:pt x="75" y="10"/>
                    <a:pt x="75" y="10"/>
                    <a:pt x="75" y="10"/>
                  </a:cubicBezTo>
                  <a:cubicBezTo>
                    <a:pt x="76" y="9"/>
                    <a:pt x="78" y="9"/>
                    <a:pt x="80" y="9"/>
                  </a:cubicBezTo>
                  <a:cubicBezTo>
                    <a:pt x="82" y="9"/>
                    <a:pt x="84" y="9"/>
                    <a:pt x="85" y="10"/>
                  </a:cubicBezTo>
                  <a:cubicBezTo>
                    <a:pt x="147" y="44"/>
                    <a:pt x="147" y="44"/>
                    <a:pt x="147" y="44"/>
                  </a:cubicBezTo>
                  <a:cubicBezTo>
                    <a:pt x="149" y="46"/>
                    <a:pt x="152" y="50"/>
                    <a:pt x="152" y="53"/>
                  </a:cubicBezTo>
                  <a:lnTo>
                    <a:pt x="152" y="125"/>
                  </a:lnTo>
                  <a:close/>
                  <a:moveTo>
                    <a:pt x="128" y="106"/>
                  </a:moveTo>
                  <a:cubicBezTo>
                    <a:pt x="117" y="106"/>
                    <a:pt x="117" y="106"/>
                    <a:pt x="117" y="106"/>
                  </a:cubicBezTo>
                  <a:cubicBezTo>
                    <a:pt x="112" y="106"/>
                    <a:pt x="108" y="110"/>
                    <a:pt x="108" y="115"/>
                  </a:cubicBezTo>
                  <a:cubicBezTo>
                    <a:pt x="108" y="126"/>
                    <a:pt x="108" y="126"/>
                    <a:pt x="108" y="126"/>
                  </a:cubicBezTo>
                  <a:cubicBezTo>
                    <a:pt x="108" y="131"/>
                    <a:pt x="112" y="135"/>
                    <a:pt x="117" y="135"/>
                  </a:cubicBezTo>
                  <a:cubicBezTo>
                    <a:pt x="128" y="135"/>
                    <a:pt x="128" y="135"/>
                    <a:pt x="128" y="135"/>
                  </a:cubicBezTo>
                  <a:cubicBezTo>
                    <a:pt x="132" y="135"/>
                    <a:pt x="136" y="131"/>
                    <a:pt x="136" y="126"/>
                  </a:cubicBezTo>
                  <a:cubicBezTo>
                    <a:pt x="136" y="115"/>
                    <a:pt x="136" y="115"/>
                    <a:pt x="136" y="115"/>
                  </a:cubicBezTo>
                  <a:cubicBezTo>
                    <a:pt x="136" y="110"/>
                    <a:pt x="132" y="106"/>
                    <a:pt x="128" y="106"/>
                  </a:cubicBezTo>
                  <a:moveTo>
                    <a:pt x="132" y="126"/>
                  </a:moveTo>
                  <a:cubicBezTo>
                    <a:pt x="132" y="129"/>
                    <a:pt x="130" y="131"/>
                    <a:pt x="128" y="131"/>
                  </a:cubicBezTo>
                  <a:cubicBezTo>
                    <a:pt x="117" y="131"/>
                    <a:pt x="117" y="131"/>
                    <a:pt x="117" y="131"/>
                  </a:cubicBezTo>
                  <a:cubicBezTo>
                    <a:pt x="114" y="131"/>
                    <a:pt x="112" y="129"/>
                    <a:pt x="112" y="126"/>
                  </a:cubicBezTo>
                  <a:cubicBezTo>
                    <a:pt x="112" y="115"/>
                    <a:pt x="112" y="115"/>
                    <a:pt x="112" y="115"/>
                  </a:cubicBezTo>
                  <a:cubicBezTo>
                    <a:pt x="112" y="112"/>
                    <a:pt x="114" y="110"/>
                    <a:pt x="117" y="110"/>
                  </a:cubicBezTo>
                  <a:cubicBezTo>
                    <a:pt x="128" y="110"/>
                    <a:pt x="128" y="110"/>
                    <a:pt x="128" y="110"/>
                  </a:cubicBezTo>
                  <a:cubicBezTo>
                    <a:pt x="130" y="110"/>
                    <a:pt x="132" y="112"/>
                    <a:pt x="132" y="115"/>
                  </a:cubicBezTo>
                  <a:lnTo>
                    <a:pt x="132" y="126"/>
                  </a:lnTo>
                  <a:close/>
                  <a:moveTo>
                    <a:pt x="122" y="102"/>
                  </a:moveTo>
                  <a:cubicBezTo>
                    <a:pt x="123" y="102"/>
                    <a:pt x="123" y="102"/>
                    <a:pt x="123" y="102"/>
                  </a:cubicBezTo>
                  <a:cubicBezTo>
                    <a:pt x="124" y="101"/>
                    <a:pt x="124" y="100"/>
                    <a:pt x="124" y="99"/>
                  </a:cubicBezTo>
                  <a:cubicBezTo>
                    <a:pt x="124" y="98"/>
                    <a:pt x="114" y="81"/>
                    <a:pt x="97" y="72"/>
                  </a:cubicBezTo>
                  <a:cubicBezTo>
                    <a:pt x="96" y="71"/>
                    <a:pt x="95" y="71"/>
                    <a:pt x="94" y="72"/>
                  </a:cubicBezTo>
                  <a:cubicBezTo>
                    <a:pt x="94" y="73"/>
                    <a:pt x="94" y="75"/>
                    <a:pt x="95" y="75"/>
                  </a:cubicBezTo>
                  <a:cubicBezTo>
                    <a:pt x="111" y="84"/>
                    <a:pt x="120" y="101"/>
                    <a:pt x="120" y="101"/>
                  </a:cubicBezTo>
                  <a:cubicBezTo>
                    <a:pt x="121" y="102"/>
                    <a:pt x="121" y="102"/>
                    <a:pt x="122" y="102"/>
                  </a:cubicBezTo>
                  <a:moveTo>
                    <a:pt x="86" y="106"/>
                  </a:moveTo>
                  <a:cubicBezTo>
                    <a:pt x="75" y="106"/>
                    <a:pt x="75" y="106"/>
                    <a:pt x="75" y="106"/>
                  </a:cubicBezTo>
                  <a:cubicBezTo>
                    <a:pt x="70" y="106"/>
                    <a:pt x="66" y="110"/>
                    <a:pt x="66" y="115"/>
                  </a:cubicBezTo>
                  <a:cubicBezTo>
                    <a:pt x="66" y="126"/>
                    <a:pt x="66" y="126"/>
                    <a:pt x="66" y="126"/>
                  </a:cubicBezTo>
                  <a:cubicBezTo>
                    <a:pt x="66" y="131"/>
                    <a:pt x="70" y="135"/>
                    <a:pt x="75" y="135"/>
                  </a:cubicBezTo>
                  <a:cubicBezTo>
                    <a:pt x="86" y="135"/>
                    <a:pt x="86" y="135"/>
                    <a:pt x="86" y="135"/>
                  </a:cubicBezTo>
                  <a:cubicBezTo>
                    <a:pt x="90" y="135"/>
                    <a:pt x="94" y="131"/>
                    <a:pt x="94" y="126"/>
                  </a:cubicBezTo>
                  <a:cubicBezTo>
                    <a:pt x="94" y="115"/>
                    <a:pt x="94" y="115"/>
                    <a:pt x="94" y="115"/>
                  </a:cubicBezTo>
                  <a:cubicBezTo>
                    <a:pt x="94" y="110"/>
                    <a:pt x="90" y="106"/>
                    <a:pt x="86" y="106"/>
                  </a:cubicBezTo>
                  <a:moveTo>
                    <a:pt x="90" y="126"/>
                  </a:moveTo>
                  <a:cubicBezTo>
                    <a:pt x="90" y="126"/>
                    <a:pt x="90" y="126"/>
                    <a:pt x="90" y="126"/>
                  </a:cubicBezTo>
                  <a:cubicBezTo>
                    <a:pt x="90" y="129"/>
                    <a:pt x="88" y="131"/>
                    <a:pt x="86" y="131"/>
                  </a:cubicBezTo>
                  <a:cubicBezTo>
                    <a:pt x="75" y="131"/>
                    <a:pt x="75" y="131"/>
                    <a:pt x="75" y="131"/>
                  </a:cubicBezTo>
                  <a:cubicBezTo>
                    <a:pt x="72" y="131"/>
                    <a:pt x="70" y="129"/>
                    <a:pt x="70" y="126"/>
                  </a:cubicBezTo>
                  <a:cubicBezTo>
                    <a:pt x="70" y="115"/>
                    <a:pt x="70" y="115"/>
                    <a:pt x="70" y="115"/>
                  </a:cubicBezTo>
                  <a:cubicBezTo>
                    <a:pt x="70" y="112"/>
                    <a:pt x="72" y="110"/>
                    <a:pt x="75" y="110"/>
                  </a:cubicBezTo>
                  <a:cubicBezTo>
                    <a:pt x="86" y="110"/>
                    <a:pt x="86" y="110"/>
                    <a:pt x="86" y="110"/>
                  </a:cubicBezTo>
                  <a:cubicBezTo>
                    <a:pt x="88" y="110"/>
                    <a:pt x="90" y="112"/>
                    <a:pt x="90" y="115"/>
                  </a:cubicBezTo>
                  <a:lnTo>
                    <a:pt x="90" y="126"/>
                  </a:lnTo>
                  <a:close/>
                  <a:moveTo>
                    <a:pt x="63" y="72"/>
                  </a:moveTo>
                  <a:cubicBezTo>
                    <a:pt x="47" y="81"/>
                    <a:pt x="37" y="98"/>
                    <a:pt x="36" y="99"/>
                  </a:cubicBezTo>
                  <a:cubicBezTo>
                    <a:pt x="36" y="100"/>
                    <a:pt x="36" y="101"/>
                    <a:pt x="37" y="102"/>
                  </a:cubicBezTo>
                  <a:cubicBezTo>
                    <a:pt x="38" y="102"/>
                    <a:pt x="38" y="102"/>
                    <a:pt x="38" y="102"/>
                  </a:cubicBezTo>
                  <a:cubicBezTo>
                    <a:pt x="39" y="102"/>
                    <a:pt x="40" y="102"/>
                    <a:pt x="40" y="101"/>
                  </a:cubicBezTo>
                  <a:cubicBezTo>
                    <a:pt x="40" y="101"/>
                    <a:pt x="50" y="84"/>
                    <a:pt x="65" y="75"/>
                  </a:cubicBezTo>
                  <a:cubicBezTo>
                    <a:pt x="66" y="75"/>
                    <a:pt x="66" y="73"/>
                    <a:pt x="66" y="72"/>
                  </a:cubicBezTo>
                  <a:cubicBezTo>
                    <a:pt x="65" y="71"/>
                    <a:pt x="64" y="71"/>
                    <a:pt x="63" y="72"/>
                  </a:cubicBezTo>
                </a:path>
              </a:pathLst>
            </a:custGeom>
            <a:solidFill>
              <a:srgbClr val="0902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49" name="组合 48"/>
          <p:cNvGrpSpPr/>
          <p:nvPr/>
        </p:nvGrpSpPr>
        <p:grpSpPr>
          <a:xfrm>
            <a:off x="3684040" y="4915772"/>
            <a:ext cx="1343386" cy="897154"/>
            <a:chOff x="9860501" y="5252772"/>
            <a:chExt cx="1170679" cy="778393"/>
          </a:xfrm>
        </p:grpSpPr>
        <p:sp>
          <p:nvSpPr>
            <p:cNvPr id="47" name="矩形 46"/>
            <p:cNvSpPr/>
            <p:nvPr/>
          </p:nvSpPr>
          <p:spPr>
            <a:xfrm>
              <a:off x="9860501" y="5657317"/>
              <a:ext cx="1170679" cy="373848"/>
            </a:xfrm>
            <a:prstGeom prst="rect">
              <a:avLst/>
            </a:prstGeom>
          </p:spPr>
          <p:txBody>
            <a:bodyPr wrap="square" lIns="0" tIns="0" rIns="0" bIns="0">
              <a:spAutoFit/>
            </a:bodyPr>
            <a:lstStyle/>
            <a:p>
              <a:pPr algn="ct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数据复制服务</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a:r>
                <a:rPr 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DRS</a:t>
              </a:r>
            </a:p>
          </p:txBody>
        </p:sp>
        <p:sp>
          <p:nvSpPr>
            <p:cNvPr id="48" name="Freeform 81"/>
            <p:cNvSpPr>
              <a:spLocks noEditPoints="1"/>
            </p:cNvSpPr>
            <p:nvPr/>
          </p:nvSpPr>
          <p:spPr bwMode="auto">
            <a:xfrm>
              <a:off x="10274800" y="5252772"/>
              <a:ext cx="344397" cy="269805"/>
            </a:xfrm>
            <a:custGeom>
              <a:avLst/>
              <a:gdLst>
                <a:gd name="T0" fmla="*/ 167 w 176"/>
                <a:gd name="T1" fmla="*/ 26 h 136"/>
                <a:gd name="T2" fmla="*/ 116 w 176"/>
                <a:gd name="T3" fmla="*/ 0 h 136"/>
                <a:gd name="T4" fmla="*/ 88 w 176"/>
                <a:gd name="T5" fmla="*/ 13 h 136"/>
                <a:gd name="T6" fmla="*/ 60 w 176"/>
                <a:gd name="T7" fmla="*/ 0 h 136"/>
                <a:gd name="T8" fmla="*/ 10 w 176"/>
                <a:gd name="T9" fmla="*/ 26 h 136"/>
                <a:gd name="T10" fmla="*/ 0 w 176"/>
                <a:gd name="T11" fmla="*/ 92 h 136"/>
                <a:gd name="T12" fmla="*/ 51 w 176"/>
                <a:gd name="T13" fmla="*/ 133 h 136"/>
                <a:gd name="T14" fmla="*/ 70 w 176"/>
                <a:gd name="T15" fmla="*/ 133 h 136"/>
                <a:gd name="T16" fmla="*/ 107 w 176"/>
                <a:gd name="T17" fmla="*/ 133 h 136"/>
                <a:gd name="T18" fmla="*/ 126 w 176"/>
                <a:gd name="T19" fmla="*/ 133 h 136"/>
                <a:gd name="T20" fmla="*/ 173 w 176"/>
                <a:gd name="T21" fmla="*/ 102 h 136"/>
                <a:gd name="T22" fmla="*/ 176 w 176"/>
                <a:gd name="T23" fmla="*/ 43 h 136"/>
                <a:gd name="T24" fmla="*/ 163 w 176"/>
                <a:gd name="T25" fmla="*/ 102 h 136"/>
                <a:gd name="T26" fmla="*/ 111 w 176"/>
                <a:gd name="T27" fmla="*/ 126 h 136"/>
                <a:gd name="T28" fmla="*/ 64 w 176"/>
                <a:gd name="T29" fmla="*/ 92 h 136"/>
                <a:gd name="T30" fmla="*/ 63 w 176"/>
                <a:gd name="T31" fmla="*/ 41 h 136"/>
                <a:gd name="T32" fmla="*/ 42 w 176"/>
                <a:gd name="T33" fmla="*/ 66 h 136"/>
                <a:gd name="T34" fmla="*/ 45 w 176"/>
                <a:gd name="T35" fmla="*/ 69 h 136"/>
                <a:gd name="T36" fmla="*/ 60 w 176"/>
                <a:gd name="T37" fmla="*/ 92 h 136"/>
                <a:gd name="T38" fmla="*/ 84 w 176"/>
                <a:gd name="T39" fmla="*/ 115 h 136"/>
                <a:gd name="T40" fmla="*/ 56 w 176"/>
                <a:gd name="T41" fmla="*/ 126 h 136"/>
                <a:gd name="T42" fmla="*/ 13 w 176"/>
                <a:gd name="T43" fmla="*/ 101 h 136"/>
                <a:gd name="T44" fmla="*/ 8 w 176"/>
                <a:gd name="T45" fmla="*/ 51 h 136"/>
                <a:gd name="T46" fmla="*/ 13 w 176"/>
                <a:gd name="T47" fmla="*/ 33 h 136"/>
                <a:gd name="T48" fmla="*/ 56 w 176"/>
                <a:gd name="T49" fmla="*/ 8 h 136"/>
                <a:gd name="T50" fmla="*/ 107 w 176"/>
                <a:gd name="T51" fmla="*/ 33 h 136"/>
                <a:gd name="T52" fmla="*/ 112 w 176"/>
                <a:gd name="T53" fmla="*/ 92 h 136"/>
                <a:gd name="T54" fmla="*/ 116 w 176"/>
                <a:gd name="T55" fmla="*/ 93 h 136"/>
                <a:gd name="T56" fmla="*/ 133 w 176"/>
                <a:gd name="T57" fmla="*/ 66 h 136"/>
                <a:gd name="T58" fmla="*/ 116 w 176"/>
                <a:gd name="T59" fmla="*/ 86 h 136"/>
                <a:gd name="T60" fmla="*/ 109 w 176"/>
                <a:gd name="T61" fmla="*/ 30 h 136"/>
                <a:gd name="T62" fmla="*/ 111 w 176"/>
                <a:gd name="T63" fmla="*/ 9 h 136"/>
                <a:gd name="T64" fmla="*/ 163 w 176"/>
                <a:gd name="T65" fmla="*/ 33 h 136"/>
                <a:gd name="T66" fmla="*/ 168 w 176"/>
                <a:gd name="T67"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36">
                  <a:moveTo>
                    <a:pt x="176" y="43"/>
                  </a:moveTo>
                  <a:cubicBezTo>
                    <a:pt x="176" y="37"/>
                    <a:pt x="172" y="29"/>
                    <a:pt x="167" y="26"/>
                  </a:cubicBezTo>
                  <a:cubicBezTo>
                    <a:pt x="126" y="2"/>
                    <a:pt x="126" y="2"/>
                    <a:pt x="126" y="2"/>
                  </a:cubicBezTo>
                  <a:cubicBezTo>
                    <a:pt x="123" y="1"/>
                    <a:pt x="120" y="0"/>
                    <a:pt x="116" y="0"/>
                  </a:cubicBezTo>
                  <a:cubicBezTo>
                    <a:pt x="112" y="0"/>
                    <a:pt x="109" y="1"/>
                    <a:pt x="106" y="2"/>
                  </a:cubicBezTo>
                  <a:cubicBezTo>
                    <a:pt x="88" y="13"/>
                    <a:pt x="88" y="13"/>
                    <a:pt x="88" y="13"/>
                  </a:cubicBezTo>
                  <a:cubicBezTo>
                    <a:pt x="70" y="2"/>
                    <a:pt x="70" y="2"/>
                    <a:pt x="70" y="2"/>
                  </a:cubicBezTo>
                  <a:cubicBezTo>
                    <a:pt x="67" y="1"/>
                    <a:pt x="64" y="0"/>
                    <a:pt x="60" y="0"/>
                  </a:cubicBezTo>
                  <a:cubicBezTo>
                    <a:pt x="56" y="0"/>
                    <a:pt x="53" y="1"/>
                    <a:pt x="50" y="2"/>
                  </a:cubicBezTo>
                  <a:cubicBezTo>
                    <a:pt x="10" y="26"/>
                    <a:pt x="10" y="26"/>
                    <a:pt x="10" y="26"/>
                  </a:cubicBezTo>
                  <a:cubicBezTo>
                    <a:pt x="4" y="29"/>
                    <a:pt x="0" y="37"/>
                    <a:pt x="0" y="44"/>
                  </a:cubicBezTo>
                  <a:cubicBezTo>
                    <a:pt x="0" y="92"/>
                    <a:pt x="0" y="92"/>
                    <a:pt x="0" y="92"/>
                  </a:cubicBezTo>
                  <a:cubicBezTo>
                    <a:pt x="0" y="98"/>
                    <a:pt x="5" y="106"/>
                    <a:pt x="10" y="109"/>
                  </a:cubicBezTo>
                  <a:cubicBezTo>
                    <a:pt x="51" y="133"/>
                    <a:pt x="51" y="133"/>
                    <a:pt x="51" y="133"/>
                  </a:cubicBezTo>
                  <a:cubicBezTo>
                    <a:pt x="54" y="135"/>
                    <a:pt x="57" y="136"/>
                    <a:pt x="60" y="136"/>
                  </a:cubicBezTo>
                  <a:cubicBezTo>
                    <a:pt x="64" y="136"/>
                    <a:pt x="68" y="135"/>
                    <a:pt x="70" y="133"/>
                  </a:cubicBezTo>
                  <a:cubicBezTo>
                    <a:pt x="88" y="122"/>
                    <a:pt x="88" y="122"/>
                    <a:pt x="88" y="122"/>
                  </a:cubicBezTo>
                  <a:cubicBezTo>
                    <a:pt x="107" y="133"/>
                    <a:pt x="107" y="133"/>
                    <a:pt x="107" y="133"/>
                  </a:cubicBezTo>
                  <a:cubicBezTo>
                    <a:pt x="110" y="135"/>
                    <a:pt x="113" y="136"/>
                    <a:pt x="116" y="136"/>
                  </a:cubicBezTo>
                  <a:cubicBezTo>
                    <a:pt x="120" y="136"/>
                    <a:pt x="124" y="135"/>
                    <a:pt x="126" y="133"/>
                  </a:cubicBezTo>
                  <a:cubicBezTo>
                    <a:pt x="167" y="109"/>
                    <a:pt x="167" y="109"/>
                    <a:pt x="167" y="109"/>
                  </a:cubicBezTo>
                  <a:cubicBezTo>
                    <a:pt x="169" y="108"/>
                    <a:pt x="172" y="105"/>
                    <a:pt x="173" y="102"/>
                  </a:cubicBezTo>
                  <a:cubicBezTo>
                    <a:pt x="175" y="98"/>
                    <a:pt x="176" y="95"/>
                    <a:pt x="176" y="92"/>
                  </a:cubicBezTo>
                  <a:lnTo>
                    <a:pt x="176" y="43"/>
                  </a:lnTo>
                  <a:close/>
                  <a:moveTo>
                    <a:pt x="166" y="98"/>
                  </a:moveTo>
                  <a:cubicBezTo>
                    <a:pt x="165" y="99"/>
                    <a:pt x="164" y="101"/>
                    <a:pt x="163" y="102"/>
                  </a:cubicBezTo>
                  <a:cubicBezTo>
                    <a:pt x="121" y="126"/>
                    <a:pt x="121" y="126"/>
                    <a:pt x="121" y="126"/>
                  </a:cubicBezTo>
                  <a:cubicBezTo>
                    <a:pt x="118" y="128"/>
                    <a:pt x="113" y="128"/>
                    <a:pt x="111" y="126"/>
                  </a:cubicBezTo>
                  <a:cubicBezTo>
                    <a:pt x="69" y="102"/>
                    <a:pt x="69" y="102"/>
                    <a:pt x="69" y="102"/>
                  </a:cubicBezTo>
                  <a:cubicBezTo>
                    <a:pt x="67" y="100"/>
                    <a:pt x="64" y="96"/>
                    <a:pt x="64" y="92"/>
                  </a:cubicBezTo>
                  <a:cubicBezTo>
                    <a:pt x="64" y="43"/>
                    <a:pt x="64" y="43"/>
                    <a:pt x="64" y="43"/>
                  </a:cubicBezTo>
                  <a:cubicBezTo>
                    <a:pt x="64" y="43"/>
                    <a:pt x="64" y="42"/>
                    <a:pt x="63" y="41"/>
                  </a:cubicBezTo>
                  <a:cubicBezTo>
                    <a:pt x="62" y="41"/>
                    <a:pt x="61" y="41"/>
                    <a:pt x="60" y="42"/>
                  </a:cubicBezTo>
                  <a:cubicBezTo>
                    <a:pt x="42" y="66"/>
                    <a:pt x="42" y="66"/>
                    <a:pt x="42" y="66"/>
                  </a:cubicBezTo>
                  <a:cubicBezTo>
                    <a:pt x="41" y="67"/>
                    <a:pt x="42" y="68"/>
                    <a:pt x="43" y="69"/>
                  </a:cubicBezTo>
                  <a:cubicBezTo>
                    <a:pt x="43" y="70"/>
                    <a:pt x="45" y="70"/>
                    <a:pt x="45" y="69"/>
                  </a:cubicBezTo>
                  <a:cubicBezTo>
                    <a:pt x="60" y="49"/>
                    <a:pt x="60" y="49"/>
                    <a:pt x="60" y="49"/>
                  </a:cubicBezTo>
                  <a:cubicBezTo>
                    <a:pt x="60" y="92"/>
                    <a:pt x="60" y="92"/>
                    <a:pt x="60" y="92"/>
                  </a:cubicBezTo>
                  <a:cubicBezTo>
                    <a:pt x="60" y="97"/>
                    <a:pt x="63" y="103"/>
                    <a:pt x="67" y="105"/>
                  </a:cubicBezTo>
                  <a:cubicBezTo>
                    <a:pt x="84" y="115"/>
                    <a:pt x="84" y="115"/>
                    <a:pt x="84" y="115"/>
                  </a:cubicBezTo>
                  <a:cubicBezTo>
                    <a:pt x="65" y="126"/>
                    <a:pt x="65" y="126"/>
                    <a:pt x="65" y="126"/>
                  </a:cubicBezTo>
                  <a:cubicBezTo>
                    <a:pt x="63" y="127"/>
                    <a:pt x="58" y="127"/>
                    <a:pt x="56" y="126"/>
                  </a:cubicBezTo>
                  <a:cubicBezTo>
                    <a:pt x="13" y="102"/>
                    <a:pt x="13" y="102"/>
                    <a:pt x="13" y="102"/>
                  </a:cubicBezTo>
                  <a:cubicBezTo>
                    <a:pt x="13" y="101"/>
                    <a:pt x="13" y="101"/>
                    <a:pt x="13" y="101"/>
                  </a:cubicBezTo>
                  <a:cubicBezTo>
                    <a:pt x="10" y="99"/>
                    <a:pt x="8" y="95"/>
                    <a:pt x="8" y="92"/>
                  </a:cubicBezTo>
                  <a:cubicBezTo>
                    <a:pt x="8" y="51"/>
                    <a:pt x="8" y="51"/>
                    <a:pt x="8" y="51"/>
                  </a:cubicBezTo>
                  <a:cubicBezTo>
                    <a:pt x="8" y="43"/>
                    <a:pt x="8" y="43"/>
                    <a:pt x="8" y="43"/>
                  </a:cubicBezTo>
                  <a:cubicBezTo>
                    <a:pt x="8" y="40"/>
                    <a:pt x="10" y="35"/>
                    <a:pt x="13" y="33"/>
                  </a:cubicBezTo>
                  <a:cubicBezTo>
                    <a:pt x="13" y="33"/>
                    <a:pt x="13" y="33"/>
                    <a:pt x="13" y="33"/>
                  </a:cubicBezTo>
                  <a:cubicBezTo>
                    <a:pt x="56" y="8"/>
                    <a:pt x="56" y="8"/>
                    <a:pt x="56" y="8"/>
                  </a:cubicBezTo>
                  <a:cubicBezTo>
                    <a:pt x="58" y="7"/>
                    <a:pt x="63" y="7"/>
                    <a:pt x="65" y="8"/>
                  </a:cubicBezTo>
                  <a:cubicBezTo>
                    <a:pt x="107" y="33"/>
                    <a:pt x="107" y="33"/>
                    <a:pt x="107" y="33"/>
                  </a:cubicBezTo>
                  <a:cubicBezTo>
                    <a:pt x="109" y="35"/>
                    <a:pt x="112" y="39"/>
                    <a:pt x="112" y="43"/>
                  </a:cubicBezTo>
                  <a:cubicBezTo>
                    <a:pt x="112" y="92"/>
                    <a:pt x="112" y="92"/>
                    <a:pt x="112" y="92"/>
                  </a:cubicBezTo>
                  <a:cubicBezTo>
                    <a:pt x="112" y="92"/>
                    <a:pt x="112" y="93"/>
                    <a:pt x="113" y="94"/>
                  </a:cubicBezTo>
                  <a:cubicBezTo>
                    <a:pt x="114" y="94"/>
                    <a:pt x="115" y="94"/>
                    <a:pt x="116" y="93"/>
                  </a:cubicBezTo>
                  <a:cubicBezTo>
                    <a:pt x="134" y="69"/>
                    <a:pt x="134" y="69"/>
                    <a:pt x="134" y="69"/>
                  </a:cubicBezTo>
                  <a:cubicBezTo>
                    <a:pt x="134" y="68"/>
                    <a:pt x="134" y="67"/>
                    <a:pt x="133" y="66"/>
                  </a:cubicBezTo>
                  <a:cubicBezTo>
                    <a:pt x="132" y="65"/>
                    <a:pt x="131" y="66"/>
                    <a:pt x="130" y="66"/>
                  </a:cubicBezTo>
                  <a:cubicBezTo>
                    <a:pt x="116" y="86"/>
                    <a:pt x="116" y="86"/>
                    <a:pt x="116" y="86"/>
                  </a:cubicBezTo>
                  <a:cubicBezTo>
                    <a:pt x="116" y="43"/>
                    <a:pt x="116" y="43"/>
                    <a:pt x="116" y="43"/>
                  </a:cubicBezTo>
                  <a:cubicBezTo>
                    <a:pt x="116" y="38"/>
                    <a:pt x="113" y="32"/>
                    <a:pt x="109" y="30"/>
                  </a:cubicBezTo>
                  <a:cubicBezTo>
                    <a:pt x="92" y="20"/>
                    <a:pt x="92" y="20"/>
                    <a:pt x="92" y="20"/>
                  </a:cubicBezTo>
                  <a:cubicBezTo>
                    <a:pt x="111" y="9"/>
                    <a:pt x="111" y="9"/>
                    <a:pt x="111" y="9"/>
                  </a:cubicBezTo>
                  <a:cubicBezTo>
                    <a:pt x="114" y="8"/>
                    <a:pt x="119" y="8"/>
                    <a:pt x="121" y="9"/>
                  </a:cubicBezTo>
                  <a:cubicBezTo>
                    <a:pt x="163" y="33"/>
                    <a:pt x="163" y="33"/>
                    <a:pt x="163" y="33"/>
                  </a:cubicBezTo>
                  <a:cubicBezTo>
                    <a:pt x="166" y="35"/>
                    <a:pt x="168" y="40"/>
                    <a:pt x="168" y="43"/>
                  </a:cubicBezTo>
                  <a:cubicBezTo>
                    <a:pt x="168" y="92"/>
                    <a:pt x="168" y="92"/>
                    <a:pt x="168" y="92"/>
                  </a:cubicBezTo>
                  <a:cubicBezTo>
                    <a:pt x="168" y="94"/>
                    <a:pt x="167" y="96"/>
                    <a:pt x="166" y="98"/>
                  </a:cubicBezTo>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2" name="组合 51"/>
          <p:cNvGrpSpPr/>
          <p:nvPr/>
        </p:nvGrpSpPr>
        <p:grpSpPr>
          <a:xfrm>
            <a:off x="5947073" y="4920159"/>
            <a:ext cx="1256754" cy="888380"/>
            <a:chOff x="6810141" y="1449057"/>
            <a:chExt cx="1095185" cy="770781"/>
          </a:xfrm>
        </p:grpSpPr>
        <p:sp>
          <p:nvSpPr>
            <p:cNvPr id="50" name="矩形 49"/>
            <p:cNvSpPr/>
            <p:nvPr/>
          </p:nvSpPr>
          <p:spPr>
            <a:xfrm>
              <a:off x="6810141" y="1845990"/>
              <a:ext cx="1095185" cy="373848"/>
            </a:xfrm>
            <a:prstGeom prst="rect">
              <a:avLst/>
            </a:prstGeom>
          </p:spPr>
          <p:txBody>
            <a:bodyPr wrap="none" lIns="0" tIns="0" rIns="0" bIns="0">
              <a:spAutoFit/>
            </a:bodyPr>
            <a:lstStyle/>
            <a:p>
              <a:pPr algn="ct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数据库安全服务</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a:r>
                <a:rPr 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DBSS</a:t>
              </a:r>
            </a:p>
          </p:txBody>
        </p:sp>
        <p:sp>
          <p:nvSpPr>
            <p:cNvPr id="51" name="Freeform 11"/>
            <p:cNvSpPr>
              <a:spLocks noEditPoints="1"/>
            </p:cNvSpPr>
            <p:nvPr/>
          </p:nvSpPr>
          <p:spPr bwMode="auto">
            <a:xfrm>
              <a:off x="7186330" y="1449057"/>
              <a:ext cx="314243" cy="350747"/>
            </a:xfrm>
            <a:custGeom>
              <a:avLst/>
              <a:gdLst>
                <a:gd name="T0" fmla="*/ 96 w 160"/>
                <a:gd name="T1" fmla="*/ 61 h 176"/>
                <a:gd name="T2" fmla="*/ 81 w 160"/>
                <a:gd name="T3" fmla="*/ 52 h 176"/>
                <a:gd name="T4" fmla="*/ 80 w 160"/>
                <a:gd name="T5" fmla="*/ 52 h 176"/>
                <a:gd name="T6" fmla="*/ 65 w 160"/>
                <a:gd name="T7" fmla="*/ 61 h 176"/>
                <a:gd name="T8" fmla="*/ 48 w 160"/>
                <a:gd name="T9" fmla="*/ 71 h 176"/>
                <a:gd name="T10" fmla="*/ 78 w 160"/>
                <a:gd name="T11" fmla="*/ 124 h 176"/>
                <a:gd name="T12" fmla="*/ 83 w 160"/>
                <a:gd name="T13" fmla="*/ 124 h 176"/>
                <a:gd name="T14" fmla="*/ 112 w 160"/>
                <a:gd name="T15" fmla="*/ 71 h 176"/>
                <a:gd name="T16" fmla="*/ 102 w 160"/>
                <a:gd name="T17" fmla="*/ 100 h 176"/>
                <a:gd name="T18" fmla="*/ 80 w 160"/>
                <a:gd name="T19" fmla="*/ 120 h 176"/>
                <a:gd name="T20" fmla="*/ 59 w 160"/>
                <a:gd name="T21" fmla="*/ 100 h 176"/>
                <a:gd name="T22" fmla="*/ 53 w 160"/>
                <a:gd name="T23" fmla="*/ 70 h 176"/>
                <a:gd name="T24" fmla="*/ 67 w 160"/>
                <a:gd name="T25" fmla="*/ 65 h 176"/>
                <a:gd name="T26" fmla="*/ 80 w 160"/>
                <a:gd name="T27" fmla="*/ 57 h 176"/>
                <a:gd name="T28" fmla="*/ 81 w 160"/>
                <a:gd name="T29" fmla="*/ 56 h 176"/>
                <a:gd name="T30" fmla="*/ 81 w 160"/>
                <a:gd name="T31" fmla="*/ 57 h 176"/>
                <a:gd name="T32" fmla="*/ 94 w 160"/>
                <a:gd name="T33" fmla="*/ 65 h 176"/>
                <a:gd name="T34" fmla="*/ 108 w 160"/>
                <a:gd name="T35" fmla="*/ 70 h 176"/>
                <a:gd name="T36" fmla="*/ 102 w 160"/>
                <a:gd name="T37" fmla="*/ 100 h 176"/>
                <a:gd name="T38" fmla="*/ 103 w 160"/>
                <a:gd name="T39" fmla="*/ 49 h 176"/>
                <a:gd name="T40" fmla="*/ 81 w 160"/>
                <a:gd name="T41" fmla="*/ 36 h 176"/>
                <a:gd name="T42" fmla="*/ 80 w 160"/>
                <a:gd name="T43" fmla="*/ 36 h 176"/>
                <a:gd name="T44" fmla="*/ 58 w 160"/>
                <a:gd name="T45" fmla="*/ 49 h 176"/>
                <a:gd name="T46" fmla="*/ 32 w 160"/>
                <a:gd name="T47" fmla="*/ 64 h 176"/>
                <a:gd name="T48" fmla="*/ 77 w 160"/>
                <a:gd name="T49" fmla="*/ 139 h 176"/>
                <a:gd name="T50" fmla="*/ 84 w 160"/>
                <a:gd name="T51" fmla="*/ 139 h 176"/>
                <a:gd name="T52" fmla="*/ 128 w 160"/>
                <a:gd name="T53" fmla="*/ 64 h 176"/>
                <a:gd name="T54" fmla="*/ 115 w 160"/>
                <a:gd name="T55" fmla="*/ 107 h 176"/>
                <a:gd name="T56" fmla="*/ 80 w 160"/>
                <a:gd name="T57" fmla="*/ 136 h 176"/>
                <a:gd name="T58" fmla="*/ 46 w 160"/>
                <a:gd name="T59" fmla="*/ 107 h 176"/>
                <a:gd name="T60" fmla="*/ 39 w 160"/>
                <a:gd name="T61" fmla="*/ 60 h 176"/>
                <a:gd name="T62" fmla="*/ 60 w 160"/>
                <a:gd name="T63" fmla="*/ 53 h 176"/>
                <a:gd name="T64" fmla="*/ 78 w 160"/>
                <a:gd name="T65" fmla="*/ 41 h 176"/>
                <a:gd name="T66" fmla="*/ 80 w 160"/>
                <a:gd name="T67" fmla="*/ 40 h 176"/>
                <a:gd name="T68" fmla="*/ 81 w 160"/>
                <a:gd name="T69" fmla="*/ 40 h 176"/>
                <a:gd name="T70" fmla="*/ 85 w 160"/>
                <a:gd name="T71" fmla="*/ 42 h 176"/>
                <a:gd name="T72" fmla="*/ 120 w 160"/>
                <a:gd name="T73" fmla="*/ 60 h 176"/>
                <a:gd name="T74" fmla="*/ 124 w 160"/>
                <a:gd name="T75" fmla="*/ 63 h 176"/>
                <a:gd name="T76" fmla="*/ 150 w 160"/>
                <a:gd name="T77" fmla="*/ 37 h 176"/>
                <a:gd name="T78" fmla="*/ 80 w 160"/>
                <a:gd name="T79" fmla="*/ 0 h 176"/>
                <a:gd name="T80" fmla="*/ 11 w 160"/>
                <a:gd name="T81" fmla="*/ 37 h 176"/>
                <a:gd name="T82" fmla="*/ 0 w 160"/>
                <a:gd name="T83" fmla="*/ 122 h 176"/>
                <a:gd name="T84" fmla="*/ 71 w 160"/>
                <a:gd name="T85" fmla="*/ 174 h 176"/>
                <a:gd name="T86" fmla="*/ 90 w 160"/>
                <a:gd name="T87" fmla="*/ 174 h 176"/>
                <a:gd name="T88" fmla="*/ 160 w 160"/>
                <a:gd name="T89" fmla="*/ 122 h 176"/>
                <a:gd name="T90" fmla="*/ 150 w 160"/>
                <a:gd name="T91" fmla="*/ 37 h 176"/>
                <a:gd name="T92" fmla="*/ 146 w 160"/>
                <a:gd name="T93" fmla="*/ 133 h 176"/>
                <a:gd name="T94" fmla="*/ 80 w 160"/>
                <a:gd name="T95" fmla="*/ 168 h 176"/>
                <a:gd name="T96" fmla="*/ 15 w 160"/>
                <a:gd name="T97" fmla="*/ 133 h 176"/>
                <a:gd name="T98" fmla="*/ 8 w 160"/>
                <a:gd name="T99" fmla="*/ 54 h 176"/>
                <a:gd name="T100" fmla="*/ 75 w 160"/>
                <a:gd name="T101" fmla="*/ 10 h 176"/>
                <a:gd name="T102" fmla="*/ 86 w 160"/>
                <a:gd name="T103" fmla="*/ 10 h 176"/>
                <a:gd name="T104" fmla="*/ 152 w 160"/>
                <a:gd name="T105" fmla="*/ 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76">
                  <a:moveTo>
                    <a:pt x="109" y="66"/>
                  </a:moveTo>
                  <a:cubicBezTo>
                    <a:pt x="106" y="65"/>
                    <a:pt x="99" y="63"/>
                    <a:pt x="96" y="61"/>
                  </a:cubicBezTo>
                  <a:cubicBezTo>
                    <a:pt x="89" y="58"/>
                    <a:pt x="86" y="55"/>
                    <a:pt x="84" y="53"/>
                  </a:cubicBezTo>
                  <a:cubicBezTo>
                    <a:pt x="83" y="53"/>
                    <a:pt x="82" y="52"/>
                    <a:pt x="81" y="52"/>
                  </a:cubicBezTo>
                  <a:cubicBezTo>
                    <a:pt x="80" y="52"/>
                    <a:pt x="80" y="52"/>
                    <a:pt x="80" y="52"/>
                  </a:cubicBezTo>
                  <a:cubicBezTo>
                    <a:pt x="80" y="52"/>
                    <a:pt x="80" y="52"/>
                    <a:pt x="80" y="52"/>
                  </a:cubicBezTo>
                  <a:cubicBezTo>
                    <a:pt x="79" y="52"/>
                    <a:pt x="78" y="53"/>
                    <a:pt x="77" y="53"/>
                  </a:cubicBezTo>
                  <a:cubicBezTo>
                    <a:pt x="75" y="55"/>
                    <a:pt x="72" y="58"/>
                    <a:pt x="65" y="61"/>
                  </a:cubicBezTo>
                  <a:cubicBezTo>
                    <a:pt x="62" y="63"/>
                    <a:pt x="55" y="65"/>
                    <a:pt x="52" y="66"/>
                  </a:cubicBezTo>
                  <a:cubicBezTo>
                    <a:pt x="50" y="67"/>
                    <a:pt x="48" y="69"/>
                    <a:pt x="48" y="71"/>
                  </a:cubicBezTo>
                  <a:cubicBezTo>
                    <a:pt x="49" y="79"/>
                    <a:pt x="51" y="93"/>
                    <a:pt x="55" y="102"/>
                  </a:cubicBezTo>
                  <a:cubicBezTo>
                    <a:pt x="60" y="112"/>
                    <a:pt x="73" y="121"/>
                    <a:pt x="78" y="124"/>
                  </a:cubicBezTo>
                  <a:cubicBezTo>
                    <a:pt x="79" y="124"/>
                    <a:pt x="80" y="124"/>
                    <a:pt x="80" y="124"/>
                  </a:cubicBezTo>
                  <a:cubicBezTo>
                    <a:pt x="81" y="124"/>
                    <a:pt x="82" y="124"/>
                    <a:pt x="83" y="124"/>
                  </a:cubicBezTo>
                  <a:cubicBezTo>
                    <a:pt x="88" y="121"/>
                    <a:pt x="101" y="112"/>
                    <a:pt x="106" y="102"/>
                  </a:cubicBezTo>
                  <a:cubicBezTo>
                    <a:pt x="110" y="93"/>
                    <a:pt x="112" y="79"/>
                    <a:pt x="112" y="71"/>
                  </a:cubicBezTo>
                  <a:cubicBezTo>
                    <a:pt x="113" y="69"/>
                    <a:pt x="111" y="67"/>
                    <a:pt x="109" y="66"/>
                  </a:cubicBezTo>
                  <a:moveTo>
                    <a:pt x="102" y="100"/>
                  </a:moveTo>
                  <a:cubicBezTo>
                    <a:pt x="99" y="107"/>
                    <a:pt x="92" y="113"/>
                    <a:pt x="81" y="120"/>
                  </a:cubicBezTo>
                  <a:cubicBezTo>
                    <a:pt x="81" y="120"/>
                    <a:pt x="81" y="120"/>
                    <a:pt x="80" y="120"/>
                  </a:cubicBezTo>
                  <a:cubicBezTo>
                    <a:pt x="80" y="120"/>
                    <a:pt x="80" y="120"/>
                    <a:pt x="80" y="120"/>
                  </a:cubicBezTo>
                  <a:cubicBezTo>
                    <a:pt x="69" y="113"/>
                    <a:pt x="62" y="107"/>
                    <a:pt x="59" y="100"/>
                  </a:cubicBezTo>
                  <a:cubicBezTo>
                    <a:pt x="54" y="91"/>
                    <a:pt x="53" y="76"/>
                    <a:pt x="52" y="71"/>
                  </a:cubicBezTo>
                  <a:cubicBezTo>
                    <a:pt x="52" y="70"/>
                    <a:pt x="53" y="70"/>
                    <a:pt x="53" y="70"/>
                  </a:cubicBezTo>
                  <a:cubicBezTo>
                    <a:pt x="54" y="70"/>
                    <a:pt x="54" y="70"/>
                    <a:pt x="54" y="70"/>
                  </a:cubicBezTo>
                  <a:cubicBezTo>
                    <a:pt x="58" y="68"/>
                    <a:pt x="64" y="66"/>
                    <a:pt x="67" y="65"/>
                  </a:cubicBezTo>
                  <a:cubicBezTo>
                    <a:pt x="73" y="61"/>
                    <a:pt x="76" y="59"/>
                    <a:pt x="79" y="57"/>
                  </a:cubicBezTo>
                  <a:cubicBezTo>
                    <a:pt x="80" y="57"/>
                    <a:pt x="80" y="57"/>
                    <a:pt x="80" y="57"/>
                  </a:cubicBezTo>
                  <a:cubicBezTo>
                    <a:pt x="80" y="56"/>
                    <a:pt x="80" y="56"/>
                    <a:pt x="80" y="56"/>
                  </a:cubicBezTo>
                  <a:cubicBezTo>
                    <a:pt x="81" y="56"/>
                    <a:pt x="81" y="56"/>
                    <a:pt x="81" y="56"/>
                  </a:cubicBezTo>
                  <a:cubicBezTo>
                    <a:pt x="81" y="56"/>
                    <a:pt x="81" y="56"/>
                    <a:pt x="81" y="56"/>
                  </a:cubicBezTo>
                  <a:cubicBezTo>
                    <a:pt x="81" y="56"/>
                    <a:pt x="81" y="56"/>
                    <a:pt x="81" y="57"/>
                  </a:cubicBezTo>
                  <a:cubicBezTo>
                    <a:pt x="82" y="57"/>
                    <a:pt x="82" y="57"/>
                    <a:pt x="82" y="57"/>
                  </a:cubicBezTo>
                  <a:cubicBezTo>
                    <a:pt x="85" y="59"/>
                    <a:pt x="88" y="61"/>
                    <a:pt x="94" y="65"/>
                  </a:cubicBezTo>
                  <a:cubicBezTo>
                    <a:pt x="97" y="66"/>
                    <a:pt x="103" y="68"/>
                    <a:pt x="107" y="70"/>
                  </a:cubicBezTo>
                  <a:cubicBezTo>
                    <a:pt x="108" y="70"/>
                    <a:pt x="108" y="70"/>
                    <a:pt x="108" y="70"/>
                  </a:cubicBezTo>
                  <a:cubicBezTo>
                    <a:pt x="108" y="70"/>
                    <a:pt x="109" y="70"/>
                    <a:pt x="108" y="71"/>
                  </a:cubicBezTo>
                  <a:cubicBezTo>
                    <a:pt x="108" y="76"/>
                    <a:pt x="107" y="91"/>
                    <a:pt x="102" y="100"/>
                  </a:cubicBezTo>
                  <a:moveTo>
                    <a:pt x="123" y="56"/>
                  </a:moveTo>
                  <a:cubicBezTo>
                    <a:pt x="118" y="55"/>
                    <a:pt x="108" y="51"/>
                    <a:pt x="103" y="49"/>
                  </a:cubicBezTo>
                  <a:cubicBezTo>
                    <a:pt x="93" y="44"/>
                    <a:pt x="89" y="41"/>
                    <a:pt x="86" y="38"/>
                  </a:cubicBezTo>
                  <a:cubicBezTo>
                    <a:pt x="84" y="37"/>
                    <a:pt x="82" y="36"/>
                    <a:pt x="81" y="36"/>
                  </a:cubicBezTo>
                  <a:cubicBezTo>
                    <a:pt x="80" y="36"/>
                    <a:pt x="80" y="36"/>
                    <a:pt x="80" y="36"/>
                  </a:cubicBezTo>
                  <a:cubicBezTo>
                    <a:pt x="80" y="36"/>
                    <a:pt x="80" y="36"/>
                    <a:pt x="80" y="36"/>
                  </a:cubicBezTo>
                  <a:cubicBezTo>
                    <a:pt x="79" y="36"/>
                    <a:pt x="77" y="37"/>
                    <a:pt x="75" y="38"/>
                  </a:cubicBezTo>
                  <a:cubicBezTo>
                    <a:pt x="72" y="41"/>
                    <a:pt x="68" y="44"/>
                    <a:pt x="58" y="49"/>
                  </a:cubicBezTo>
                  <a:cubicBezTo>
                    <a:pt x="53" y="51"/>
                    <a:pt x="43" y="55"/>
                    <a:pt x="38" y="56"/>
                  </a:cubicBezTo>
                  <a:cubicBezTo>
                    <a:pt x="34" y="57"/>
                    <a:pt x="32" y="60"/>
                    <a:pt x="32" y="64"/>
                  </a:cubicBezTo>
                  <a:cubicBezTo>
                    <a:pt x="33" y="74"/>
                    <a:pt x="36" y="95"/>
                    <a:pt x="43" y="108"/>
                  </a:cubicBezTo>
                  <a:cubicBezTo>
                    <a:pt x="50" y="123"/>
                    <a:pt x="69" y="135"/>
                    <a:pt x="77" y="139"/>
                  </a:cubicBezTo>
                  <a:cubicBezTo>
                    <a:pt x="78" y="140"/>
                    <a:pt x="79" y="140"/>
                    <a:pt x="80" y="140"/>
                  </a:cubicBezTo>
                  <a:cubicBezTo>
                    <a:pt x="82" y="140"/>
                    <a:pt x="83" y="140"/>
                    <a:pt x="84" y="139"/>
                  </a:cubicBezTo>
                  <a:cubicBezTo>
                    <a:pt x="92" y="135"/>
                    <a:pt x="111" y="123"/>
                    <a:pt x="118" y="108"/>
                  </a:cubicBezTo>
                  <a:cubicBezTo>
                    <a:pt x="125" y="95"/>
                    <a:pt x="128" y="74"/>
                    <a:pt x="128" y="64"/>
                  </a:cubicBezTo>
                  <a:cubicBezTo>
                    <a:pt x="129" y="60"/>
                    <a:pt x="127" y="57"/>
                    <a:pt x="123" y="56"/>
                  </a:cubicBezTo>
                  <a:moveTo>
                    <a:pt x="115" y="107"/>
                  </a:moveTo>
                  <a:cubicBezTo>
                    <a:pt x="110" y="116"/>
                    <a:pt x="99" y="126"/>
                    <a:pt x="82" y="136"/>
                  </a:cubicBezTo>
                  <a:cubicBezTo>
                    <a:pt x="82" y="136"/>
                    <a:pt x="81" y="136"/>
                    <a:pt x="80" y="136"/>
                  </a:cubicBezTo>
                  <a:cubicBezTo>
                    <a:pt x="80" y="136"/>
                    <a:pt x="79" y="136"/>
                    <a:pt x="79" y="136"/>
                  </a:cubicBezTo>
                  <a:cubicBezTo>
                    <a:pt x="62" y="126"/>
                    <a:pt x="51" y="116"/>
                    <a:pt x="46" y="107"/>
                  </a:cubicBezTo>
                  <a:cubicBezTo>
                    <a:pt x="39" y="93"/>
                    <a:pt x="37" y="70"/>
                    <a:pt x="36" y="63"/>
                  </a:cubicBezTo>
                  <a:cubicBezTo>
                    <a:pt x="36" y="62"/>
                    <a:pt x="38" y="61"/>
                    <a:pt x="39" y="60"/>
                  </a:cubicBezTo>
                  <a:cubicBezTo>
                    <a:pt x="41" y="60"/>
                    <a:pt x="41" y="60"/>
                    <a:pt x="41" y="60"/>
                  </a:cubicBezTo>
                  <a:cubicBezTo>
                    <a:pt x="46" y="58"/>
                    <a:pt x="55" y="55"/>
                    <a:pt x="60" y="53"/>
                  </a:cubicBezTo>
                  <a:cubicBezTo>
                    <a:pt x="69" y="48"/>
                    <a:pt x="73" y="45"/>
                    <a:pt x="76" y="42"/>
                  </a:cubicBezTo>
                  <a:cubicBezTo>
                    <a:pt x="77" y="42"/>
                    <a:pt x="77" y="41"/>
                    <a:pt x="78" y="41"/>
                  </a:cubicBezTo>
                  <a:cubicBezTo>
                    <a:pt x="78" y="41"/>
                    <a:pt x="79" y="40"/>
                    <a:pt x="80" y="40"/>
                  </a:cubicBezTo>
                  <a:cubicBezTo>
                    <a:pt x="80" y="40"/>
                    <a:pt x="80" y="40"/>
                    <a:pt x="80" y="40"/>
                  </a:cubicBezTo>
                  <a:cubicBezTo>
                    <a:pt x="80" y="40"/>
                    <a:pt x="80" y="40"/>
                    <a:pt x="80" y="40"/>
                  </a:cubicBezTo>
                  <a:cubicBezTo>
                    <a:pt x="81" y="40"/>
                    <a:pt x="81" y="40"/>
                    <a:pt x="81" y="40"/>
                  </a:cubicBezTo>
                  <a:cubicBezTo>
                    <a:pt x="82" y="40"/>
                    <a:pt x="83" y="41"/>
                    <a:pt x="83" y="41"/>
                  </a:cubicBezTo>
                  <a:cubicBezTo>
                    <a:pt x="84" y="41"/>
                    <a:pt x="84" y="42"/>
                    <a:pt x="85" y="42"/>
                  </a:cubicBezTo>
                  <a:cubicBezTo>
                    <a:pt x="88" y="45"/>
                    <a:pt x="92" y="48"/>
                    <a:pt x="101" y="53"/>
                  </a:cubicBezTo>
                  <a:cubicBezTo>
                    <a:pt x="106" y="55"/>
                    <a:pt x="115" y="58"/>
                    <a:pt x="120" y="60"/>
                  </a:cubicBezTo>
                  <a:cubicBezTo>
                    <a:pt x="122" y="60"/>
                    <a:pt x="122" y="60"/>
                    <a:pt x="122" y="60"/>
                  </a:cubicBezTo>
                  <a:cubicBezTo>
                    <a:pt x="123" y="61"/>
                    <a:pt x="125" y="62"/>
                    <a:pt x="124" y="63"/>
                  </a:cubicBezTo>
                  <a:cubicBezTo>
                    <a:pt x="124" y="70"/>
                    <a:pt x="122" y="93"/>
                    <a:pt x="115" y="107"/>
                  </a:cubicBezTo>
                  <a:moveTo>
                    <a:pt x="150" y="37"/>
                  </a:moveTo>
                  <a:cubicBezTo>
                    <a:pt x="90" y="3"/>
                    <a:pt x="90" y="3"/>
                    <a:pt x="90" y="3"/>
                  </a:cubicBezTo>
                  <a:cubicBezTo>
                    <a:pt x="87" y="1"/>
                    <a:pt x="84" y="0"/>
                    <a:pt x="80" y="0"/>
                  </a:cubicBezTo>
                  <a:cubicBezTo>
                    <a:pt x="77" y="0"/>
                    <a:pt x="74" y="1"/>
                    <a:pt x="71" y="3"/>
                  </a:cubicBezTo>
                  <a:cubicBezTo>
                    <a:pt x="11" y="37"/>
                    <a:pt x="11" y="37"/>
                    <a:pt x="11" y="37"/>
                  </a:cubicBezTo>
                  <a:cubicBezTo>
                    <a:pt x="4" y="41"/>
                    <a:pt x="0" y="47"/>
                    <a:pt x="0" y="54"/>
                  </a:cubicBezTo>
                  <a:cubicBezTo>
                    <a:pt x="0" y="122"/>
                    <a:pt x="0" y="122"/>
                    <a:pt x="0" y="122"/>
                  </a:cubicBezTo>
                  <a:cubicBezTo>
                    <a:pt x="0" y="129"/>
                    <a:pt x="4" y="136"/>
                    <a:pt x="11" y="140"/>
                  </a:cubicBezTo>
                  <a:cubicBezTo>
                    <a:pt x="71" y="174"/>
                    <a:pt x="71" y="174"/>
                    <a:pt x="71" y="174"/>
                  </a:cubicBezTo>
                  <a:cubicBezTo>
                    <a:pt x="74" y="175"/>
                    <a:pt x="77" y="176"/>
                    <a:pt x="80" y="176"/>
                  </a:cubicBezTo>
                  <a:cubicBezTo>
                    <a:pt x="84" y="176"/>
                    <a:pt x="87" y="175"/>
                    <a:pt x="90" y="174"/>
                  </a:cubicBezTo>
                  <a:cubicBezTo>
                    <a:pt x="150" y="140"/>
                    <a:pt x="150" y="140"/>
                    <a:pt x="150" y="140"/>
                  </a:cubicBezTo>
                  <a:cubicBezTo>
                    <a:pt x="157" y="136"/>
                    <a:pt x="160" y="129"/>
                    <a:pt x="160" y="122"/>
                  </a:cubicBezTo>
                  <a:cubicBezTo>
                    <a:pt x="160" y="54"/>
                    <a:pt x="160" y="54"/>
                    <a:pt x="160" y="54"/>
                  </a:cubicBezTo>
                  <a:cubicBezTo>
                    <a:pt x="160" y="47"/>
                    <a:pt x="157" y="41"/>
                    <a:pt x="150" y="37"/>
                  </a:cubicBezTo>
                  <a:moveTo>
                    <a:pt x="152" y="122"/>
                  </a:moveTo>
                  <a:cubicBezTo>
                    <a:pt x="152" y="126"/>
                    <a:pt x="150" y="130"/>
                    <a:pt x="146" y="133"/>
                  </a:cubicBezTo>
                  <a:cubicBezTo>
                    <a:pt x="86" y="167"/>
                    <a:pt x="86" y="167"/>
                    <a:pt x="86" y="167"/>
                  </a:cubicBezTo>
                  <a:cubicBezTo>
                    <a:pt x="85" y="168"/>
                    <a:pt x="83" y="168"/>
                    <a:pt x="80" y="168"/>
                  </a:cubicBezTo>
                  <a:cubicBezTo>
                    <a:pt x="78" y="168"/>
                    <a:pt x="76" y="168"/>
                    <a:pt x="75" y="167"/>
                  </a:cubicBezTo>
                  <a:cubicBezTo>
                    <a:pt x="15" y="133"/>
                    <a:pt x="15" y="133"/>
                    <a:pt x="15" y="133"/>
                  </a:cubicBezTo>
                  <a:cubicBezTo>
                    <a:pt x="11" y="130"/>
                    <a:pt x="8" y="126"/>
                    <a:pt x="8" y="122"/>
                  </a:cubicBezTo>
                  <a:cubicBezTo>
                    <a:pt x="8" y="54"/>
                    <a:pt x="8" y="54"/>
                    <a:pt x="8" y="54"/>
                  </a:cubicBezTo>
                  <a:cubicBezTo>
                    <a:pt x="8" y="50"/>
                    <a:pt x="11" y="46"/>
                    <a:pt x="15" y="44"/>
                  </a:cubicBezTo>
                  <a:cubicBezTo>
                    <a:pt x="75" y="10"/>
                    <a:pt x="75" y="10"/>
                    <a:pt x="75" y="10"/>
                  </a:cubicBezTo>
                  <a:cubicBezTo>
                    <a:pt x="76" y="9"/>
                    <a:pt x="78" y="8"/>
                    <a:pt x="80" y="8"/>
                  </a:cubicBezTo>
                  <a:cubicBezTo>
                    <a:pt x="83" y="8"/>
                    <a:pt x="85" y="9"/>
                    <a:pt x="86" y="10"/>
                  </a:cubicBezTo>
                  <a:cubicBezTo>
                    <a:pt x="146" y="44"/>
                    <a:pt x="146" y="44"/>
                    <a:pt x="146" y="44"/>
                  </a:cubicBezTo>
                  <a:cubicBezTo>
                    <a:pt x="150" y="46"/>
                    <a:pt x="152" y="50"/>
                    <a:pt x="152" y="54"/>
                  </a:cubicBezTo>
                  <a:lnTo>
                    <a:pt x="152" y="122"/>
                  </a:ln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5" name="组合 54"/>
          <p:cNvGrpSpPr/>
          <p:nvPr/>
        </p:nvGrpSpPr>
        <p:grpSpPr>
          <a:xfrm>
            <a:off x="8202936" y="4912843"/>
            <a:ext cx="1077218" cy="903014"/>
            <a:chOff x="8949994" y="1478694"/>
            <a:chExt cx="938730" cy="783478"/>
          </a:xfrm>
        </p:grpSpPr>
        <p:sp>
          <p:nvSpPr>
            <p:cNvPr id="53" name="矩形 52"/>
            <p:cNvSpPr/>
            <p:nvPr/>
          </p:nvSpPr>
          <p:spPr>
            <a:xfrm>
              <a:off x="8949994" y="1888324"/>
              <a:ext cx="938730" cy="373848"/>
            </a:xfrm>
            <a:prstGeom prst="rect">
              <a:avLst/>
            </a:prstGeom>
          </p:spPr>
          <p:txBody>
            <a:bodyPr wrap="none" lIns="0" tIns="0" rIns="0" bIns="0">
              <a:spAutoFit/>
            </a:bodyPr>
            <a:lstStyle/>
            <a:p>
              <a:pPr algn="ct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数据仓库服务</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a:r>
                <a:rPr 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DWS</a:t>
              </a:r>
            </a:p>
          </p:txBody>
        </p:sp>
        <p:sp>
          <p:nvSpPr>
            <p:cNvPr id="54" name="Freeform 14"/>
            <p:cNvSpPr>
              <a:spLocks noEditPoints="1"/>
            </p:cNvSpPr>
            <p:nvPr/>
          </p:nvSpPr>
          <p:spPr bwMode="auto">
            <a:xfrm>
              <a:off x="9292394" y="1478694"/>
              <a:ext cx="312656" cy="319005"/>
            </a:xfrm>
            <a:custGeom>
              <a:avLst/>
              <a:gdLst>
                <a:gd name="T0" fmla="*/ 24 w 160"/>
                <a:gd name="T1" fmla="*/ 141 h 160"/>
                <a:gd name="T2" fmla="*/ 136 w 160"/>
                <a:gd name="T3" fmla="*/ 141 h 160"/>
                <a:gd name="T4" fmla="*/ 136 w 160"/>
                <a:gd name="T5" fmla="*/ 137 h 160"/>
                <a:gd name="T6" fmla="*/ 24 w 160"/>
                <a:gd name="T7" fmla="*/ 137 h 160"/>
                <a:gd name="T8" fmla="*/ 24 w 160"/>
                <a:gd name="T9" fmla="*/ 141 h 160"/>
                <a:gd name="T10" fmla="*/ 24 w 160"/>
                <a:gd name="T11" fmla="*/ 101 h 160"/>
                <a:gd name="T12" fmla="*/ 136 w 160"/>
                <a:gd name="T13" fmla="*/ 101 h 160"/>
                <a:gd name="T14" fmla="*/ 136 w 160"/>
                <a:gd name="T15" fmla="*/ 97 h 160"/>
                <a:gd name="T16" fmla="*/ 24 w 160"/>
                <a:gd name="T17" fmla="*/ 97 h 160"/>
                <a:gd name="T18" fmla="*/ 24 w 160"/>
                <a:gd name="T19" fmla="*/ 101 h 160"/>
                <a:gd name="T20" fmla="*/ 24 w 160"/>
                <a:gd name="T21" fmla="*/ 121 h 160"/>
                <a:gd name="T22" fmla="*/ 136 w 160"/>
                <a:gd name="T23" fmla="*/ 121 h 160"/>
                <a:gd name="T24" fmla="*/ 136 w 160"/>
                <a:gd name="T25" fmla="*/ 117 h 160"/>
                <a:gd name="T26" fmla="*/ 24 w 160"/>
                <a:gd name="T27" fmla="*/ 117 h 160"/>
                <a:gd name="T28" fmla="*/ 24 w 160"/>
                <a:gd name="T29" fmla="*/ 121 h 160"/>
                <a:gd name="T30" fmla="*/ 151 w 160"/>
                <a:gd name="T31" fmla="*/ 38 h 160"/>
                <a:gd name="T32" fmla="*/ 89 w 160"/>
                <a:gd name="T33" fmla="*/ 3 h 160"/>
                <a:gd name="T34" fmla="*/ 71 w 160"/>
                <a:gd name="T35" fmla="*/ 3 h 160"/>
                <a:gd name="T36" fmla="*/ 9 w 160"/>
                <a:gd name="T37" fmla="*/ 38 h 160"/>
                <a:gd name="T38" fmla="*/ 0 w 160"/>
                <a:gd name="T39" fmla="*/ 54 h 160"/>
                <a:gd name="T40" fmla="*/ 0 w 160"/>
                <a:gd name="T41" fmla="*/ 156 h 160"/>
                <a:gd name="T42" fmla="*/ 4 w 160"/>
                <a:gd name="T43" fmla="*/ 160 h 160"/>
                <a:gd name="T44" fmla="*/ 8 w 160"/>
                <a:gd name="T45" fmla="*/ 156 h 160"/>
                <a:gd name="T46" fmla="*/ 8 w 160"/>
                <a:gd name="T47" fmla="*/ 54 h 160"/>
                <a:gd name="T48" fmla="*/ 12 w 160"/>
                <a:gd name="T49" fmla="*/ 45 h 160"/>
                <a:gd name="T50" fmla="*/ 75 w 160"/>
                <a:gd name="T51" fmla="*/ 10 h 160"/>
                <a:gd name="T52" fmla="*/ 85 w 160"/>
                <a:gd name="T53" fmla="*/ 10 h 160"/>
                <a:gd name="T54" fmla="*/ 148 w 160"/>
                <a:gd name="T55" fmla="*/ 45 h 160"/>
                <a:gd name="T56" fmla="*/ 152 w 160"/>
                <a:gd name="T57" fmla="*/ 54 h 160"/>
                <a:gd name="T58" fmla="*/ 152 w 160"/>
                <a:gd name="T59" fmla="*/ 156 h 160"/>
                <a:gd name="T60" fmla="*/ 156 w 160"/>
                <a:gd name="T61" fmla="*/ 160 h 160"/>
                <a:gd name="T62" fmla="*/ 160 w 160"/>
                <a:gd name="T63" fmla="*/ 156 h 160"/>
                <a:gd name="T64" fmla="*/ 160 w 160"/>
                <a:gd name="T65" fmla="*/ 54 h 160"/>
                <a:gd name="T66" fmla="*/ 151 w 160"/>
                <a:gd name="T67" fmla="*/ 38 h 160"/>
                <a:gd name="T68" fmla="*/ 24 w 160"/>
                <a:gd name="T69" fmla="*/ 61 h 160"/>
                <a:gd name="T70" fmla="*/ 136 w 160"/>
                <a:gd name="T71" fmla="*/ 61 h 160"/>
                <a:gd name="T72" fmla="*/ 136 w 160"/>
                <a:gd name="T73" fmla="*/ 57 h 160"/>
                <a:gd name="T74" fmla="*/ 24 w 160"/>
                <a:gd name="T75" fmla="*/ 57 h 160"/>
                <a:gd name="T76" fmla="*/ 24 w 160"/>
                <a:gd name="T77" fmla="*/ 61 h 160"/>
                <a:gd name="T78" fmla="*/ 24 w 160"/>
                <a:gd name="T79" fmla="*/ 81 h 160"/>
                <a:gd name="T80" fmla="*/ 136 w 160"/>
                <a:gd name="T81" fmla="*/ 81 h 160"/>
                <a:gd name="T82" fmla="*/ 136 w 160"/>
                <a:gd name="T83" fmla="*/ 77 h 160"/>
                <a:gd name="T84" fmla="*/ 24 w 160"/>
                <a:gd name="T85" fmla="*/ 77 h 160"/>
                <a:gd name="T86" fmla="*/ 24 w 160"/>
                <a:gd name="T87" fmla="*/ 8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60">
                  <a:moveTo>
                    <a:pt x="24" y="141"/>
                  </a:moveTo>
                  <a:cubicBezTo>
                    <a:pt x="136" y="141"/>
                    <a:pt x="136" y="141"/>
                    <a:pt x="136" y="141"/>
                  </a:cubicBezTo>
                  <a:cubicBezTo>
                    <a:pt x="136" y="137"/>
                    <a:pt x="136" y="137"/>
                    <a:pt x="136" y="137"/>
                  </a:cubicBezTo>
                  <a:cubicBezTo>
                    <a:pt x="24" y="137"/>
                    <a:pt x="24" y="137"/>
                    <a:pt x="24" y="137"/>
                  </a:cubicBezTo>
                  <a:lnTo>
                    <a:pt x="24" y="141"/>
                  </a:lnTo>
                  <a:close/>
                  <a:moveTo>
                    <a:pt x="24" y="101"/>
                  </a:moveTo>
                  <a:cubicBezTo>
                    <a:pt x="136" y="101"/>
                    <a:pt x="136" y="101"/>
                    <a:pt x="136" y="101"/>
                  </a:cubicBezTo>
                  <a:cubicBezTo>
                    <a:pt x="136" y="97"/>
                    <a:pt x="136" y="97"/>
                    <a:pt x="136" y="97"/>
                  </a:cubicBezTo>
                  <a:cubicBezTo>
                    <a:pt x="24" y="97"/>
                    <a:pt x="24" y="97"/>
                    <a:pt x="24" y="97"/>
                  </a:cubicBezTo>
                  <a:lnTo>
                    <a:pt x="24" y="101"/>
                  </a:lnTo>
                  <a:close/>
                  <a:moveTo>
                    <a:pt x="24" y="121"/>
                  </a:moveTo>
                  <a:cubicBezTo>
                    <a:pt x="136" y="121"/>
                    <a:pt x="136" y="121"/>
                    <a:pt x="136" y="121"/>
                  </a:cubicBezTo>
                  <a:cubicBezTo>
                    <a:pt x="136" y="117"/>
                    <a:pt x="136" y="117"/>
                    <a:pt x="136" y="117"/>
                  </a:cubicBezTo>
                  <a:cubicBezTo>
                    <a:pt x="24" y="117"/>
                    <a:pt x="24" y="117"/>
                    <a:pt x="24" y="117"/>
                  </a:cubicBezTo>
                  <a:lnTo>
                    <a:pt x="24" y="121"/>
                  </a:lnTo>
                  <a:close/>
                  <a:moveTo>
                    <a:pt x="151" y="38"/>
                  </a:moveTo>
                  <a:cubicBezTo>
                    <a:pt x="89" y="3"/>
                    <a:pt x="89" y="3"/>
                    <a:pt x="89" y="3"/>
                  </a:cubicBezTo>
                  <a:cubicBezTo>
                    <a:pt x="84" y="0"/>
                    <a:pt x="76" y="0"/>
                    <a:pt x="71" y="3"/>
                  </a:cubicBezTo>
                  <a:cubicBezTo>
                    <a:pt x="9" y="38"/>
                    <a:pt x="9" y="38"/>
                    <a:pt x="9" y="38"/>
                  </a:cubicBezTo>
                  <a:cubicBezTo>
                    <a:pt x="4" y="41"/>
                    <a:pt x="0" y="48"/>
                    <a:pt x="0" y="54"/>
                  </a:cubicBezTo>
                  <a:cubicBezTo>
                    <a:pt x="0" y="156"/>
                    <a:pt x="0" y="156"/>
                    <a:pt x="0" y="156"/>
                  </a:cubicBezTo>
                  <a:cubicBezTo>
                    <a:pt x="0" y="159"/>
                    <a:pt x="2" y="160"/>
                    <a:pt x="4" y="160"/>
                  </a:cubicBezTo>
                  <a:cubicBezTo>
                    <a:pt x="6" y="160"/>
                    <a:pt x="8" y="159"/>
                    <a:pt x="8" y="156"/>
                  </a:cubicBezTo>
                  <a:cubicBezTo>
                    <a:pt x="8" y="54"/>
                    <a:pt x="8" y="54"/>
                    <a:pt x="8" y="54"/>
                  </a:cubicBezTo>
                  <a:cubicBezTo>
                    <a:pt x="8" y="51"/>
                    <a:pt x="10" y="47"/>
                    <a:pt x="12" y="45"/>
                  </a:cubicBezTo>
                  <a:cubicBezTo>
                    <a:pt x="75" y="10"/>
                    <a:pt x="75" y="10"/>
                    <a:pt x="75" y="10"/>
                  </a:cubicBezTo>
                  <a:cubicBezTo>
                    <a:pt x="78" y="8"/>
                    <a:pt x="82" y="8"/>
                    <a:pt x="85" y="10"/>
                  </a:cubicBezTo>
                  <a:cubicBezTo>
                    <a:pt x="148" y="45"/>
                    <a:pt x="148" y="45"/>
                    <a:pt x="148" y="45"/>
                  </a:cubicBezTo>
                  <a:cubicBezTo>
                    <a:pt x="150" y="47"/>
                    <a:pt x="152" y="51"/>
                    <a:pt x="152" y="54"/>
                  </a:cubicBezTo>
                  <a:cubicBezTo>
                    <a:pt x="152" y="156"/>
                    <a:pt x="152" y="156"/>
                    <a:pt x="152" y="156"/>
                  </a:cubicBezTo>
                  <a:cubicBezTo>
                    <a:pt x="152" y="159"/>
                    <a:pt x="154" y="160"/>
                    <a:pt x="156" y="160"/>
                  </a:cubicBezTo>
                  <a:cubicBezTo>
                    <a:pt x="158" y="160"/>
                    <a:pt x="160" y="159"/>
                    <a:pt x="160" y="156"/>
                  </a:cubicBezTo>
                  <a:cubicBezTo>
                    <a:pt x="160" y="54"/>
                    <a:pt x="160" y="54"/>
                    <a:pt x="160" y="54"/>
                  </a:cubicBezTo>
                  <a:cubicBezTo>
                    <a:pt x="160" y="48"/>
                    <a:pt x="156" y="41"/>
                    <a:pt x="151" y="38"/>
                  </a:cubicBezTo>
                  <a:moveTo>
                    <a:pt x="24" y="61"/>
                  </a:moveTo>
                  <a:cubicBezTo>
                    <a:pt x="136" y="61"/>
                    <a:pt x="136" y="61"/>
                    <a:pt x="136" y="61"/>
                  </a:cubicBezTo>
                  <a:cubicBezTo>
                    <a:pt x="136" y="57"/>
                    <a:pt x="136" y="57"/>
                    <a:pt x="136" y="57"/>
                  </a:cubicBezTo>
                  <a:cubicBezTo>
                    <a:pt x="24" y="57"/>
                    <a:pt x="24" y="57"/>
                    <a:pt x="24" y="57"/>
                  </a:cubicBezTo>
                  <a:lnTo>
                    <a:pt x="24" y="61"/>
                  </a:lnTo>
                  <a:close/>
                  <a:moveTo>
                    <a:pt x="24" y="81"/>
                  </a:moveTo>
                  <a:cubicBezTo>
                    <a:pt x="136" y="81"/>
                    <a:pt x="136" y="81"/>
                    <a:pt x="136" y="81"/>
                  </a:cubicBezTo>
                  <a:cubicBezTo>
                    <a:pt x="136" y="77"/>
                    <a:pt x="136" y="77"/>
                    <a:pt x="136" y="77"/>
                  </a:cubicBezTo>
                  <a:cubicBezTo>
                    <a:pt x="24" y="77"/>
                    <a:pt x="24" y="77"/>
                    <a:pt x="24" y="77"/>
                  </a:cubicBezTo>
                  <a:lnTo>
                    <a:pt x="24"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60" name="组合 59"/>
          <p:cNvGrpSpPr/>
          <p:nvPr/>
        </p:nvGrpSpPr>
        <p:grpSpPr>
          <a:xfrm>
            <a:off x="10211861" y="5027804"/>
            <a:ext cx="364574" cy="705963"/>
            <a:chOff x="7828708" y="4710027"/>
            <a:chExt cx="317704" cy="612511"/>
          </a:xfrm>
        </p:grpSpPr>
        <p:sp>
          <p:nvSpPr>
            <p:cNvPr id="56" name="矩形 55"/>
            <p:cNvSpPr/>
            <p:nvPr/>
          </p:nvSpPr>
          <p:spPr>
            <a:xfrm>
              <a:off x="7828708" y="5135613"/>
              <a:ext cx="298941" cy="186925"/>
            </a:xfrm>
            <a:prstGeom prst="rect">
              <a:avLst/>
            </a:prstGeom>
          </p:spPr>
          <p:txBody>
            <a:bodyPr wrap="none" lIns="0" tIns="0" rIns="0" bIns="0">
              <a:spAutoFit/>
            </a:bodyPr>
            <a:lstStyle/>
            <a:p>
              <a:pPr algn="ct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DAS</a:t>
              </a:r>
              <a:endParaRPr lang="en-US"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57" name="组合 56"/>
            <p:cNvGrpSpPr/>
            <p:nvPr/>
          </p:nvGrpSpPr>
          <p:grpSpPr>
            <a:xfrm>
              <a:off x="7833755" y="4710027"/>
              <a:ext cx="312657" cy="353920"/>
              <a:chOff x="5159620" y="3394792"/>
              <a:chExt cx="312657" cy="353920"/>
            </a:xfrm>
          </p:grpSpPr>
          <p:sp>
            <p:nvSpPr>
              <p:cNvPr id="58" name="Freeform 39"/>
              <p:cNvSpPr>
                <a:spLocks/>
              </p:cNvSpPr>
              <p:nvPr/>
            </p:nvSpPr>
            <p:spPr bwMode="auto">
              <a:xfrm>
                <a:off x="5159620" y="3394792"/>
                <a:ext cx="312657" cy="330114"/>
              </a:xfrm>
              <a:custGeom>
                <a:avLst/>
                <a:gdLst>
                  <a:gd name="T0" fmla="*/ 108 w 160"/>
                  <a:gd name="T1" fmla="*/ 165 h 165"/>
                  <a:gd name="T2" fmla="*/ 104 w 160"/>
                  <a:gd name="T3" fmla="*/ 163 h 165"/>
                  <a:gd name="T4" fmla="*/ 106 w 160"/>
                  <a:gd name="T5" fmla="*/ 158 h 165"/>
                  <a:gd name="T6" fmla="*/ 142 w 160"/>
                  <a:gd name="T7" fmla="*/ 137 h 165"/>
                  <a:gd name="T8" fmla="*/ 152 w 160"/>
                  <a:gd name="T9" fmla="*/ 120 h 165"/>
                  <a:gd name="T10" fmla="*/ 152 w 160"/>
                  <a:gd name="T11" fmla="*/ 60 h 165"/>
                  <a:gd name="T12" fmla="*/ 142 w 160"/>
                  <a:gd name="T13" fmla="*/ 42 h 165"/>
                  <a:gd name="T14" fmla="*/ 90 w 160"/>
                  <a:gd name="T15" fmla="*/ 12 h 165"/>
                  <a:gd name="T16" fmla="*/ 70 w 160"/>
                  <a:gd name="T17" fmla="*/ 12 h 165"/>
                  <a:gd name="T18" fmla="*/ 18 w 160"/>
                  <a:gd name="T19" fmla="*/ 42 h 165"/>
                  <a:gd name="T20" fmla="*/ 8 w 160"/>
                  <a:gd name="T21" fmla="*/ 59 h 165"/>
                  <a:gd name="T22" fmla="*/ 8 w 160"/>
                  <a:gd name="T23" fmla="*/ 119 h 165"/>
                  <a:gd name="T24" fmla="*/ 18 w 160"/>
                  <a:gd name="T25" fmla="*/ 136 h 165"/>
                  <a:gd name="T26" fmla="*/ 54 w 160"/>
                  <a:gd name="T27" fmla="*/ 157 h 165"/>
                  <a:gd name="T28" fmla="*/ 56 w 160"/>
                  <a:gd name="T29" fmla="*/ 163 h 165"/>
                  <a:gd name="T30" fmla="*/ 50 w 160"/>
                  <a:gd name="T31" fmla="*/ 164 h 165"/>
                  <a:gd name="T32" fmla="*/ 14 w 160"/>
                  <a:gd name="T33" fmla="*/ 144 h 165"/>
                  <a:gd name="T34" fmla="*/ 0 w 160"/>
                  <a:gd name="T35" fmla="*/ 120 h 165"/>
                  <a:gd name="T36" fmla="*/ 0 w 160"/>
                  <a:gd name="T37" fmla="*/ 60 h 165"/>
                  <a:gd name="T38" fmla="*/ 14 w 160"/>
                  <a:gd name="T39" fmla="*/ 35 h 165"/>
                  <a:gd name="T40" fmla="*/ 66 w 160"/>
                  <a:gd name="T41" fmla="*/ 5 h 165"/>
                  <a:gd name="T42" fmla="*/ 94 w 160"/>
                  <a:gd name="T43" fmla="*/ 5 h 165"/>
                  <a:gd name="T44" fmla="*/ 146 w 160"/>
                  <a:gd name="T45" fmla="*/ 35 h 165"/>
                  <a:gd name="T46" fmla="*/ 160 w 160"/>
                  <a:gd name="T47" fmla="*/ 60 h 165"/>
                  <a:gd name="T48" fmla="*/ 160 w 160"/>
                  <a:gd name="T49" fmla="*/ 120 h 165"/>
                  <a:gd name="T50" fmla="*/ 146 w 160"/>
                  <a:gd name="T51" fmla="*/ 144 h 165"/>
                  <a:gd name="T52" fmla="*/ 110 w 160"/>
                  <a:gd name="T53" fmla="*/ 165 h 165"/>
                  <a:gd name="T54" fmla="*/ 108 w 160"/>
                  <a:gd name="T55"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65">
                    <a:moveTo>
                      <a:pt x="108" y="165"/>
                    </a:moveTo>
                    <a:cubicBezTo>
                      <a:pt x="107" y="165"/>
                      <a:pt x="105" y="164"/>
                      <a:pt x="104" y="163"/>
                    </a:cubicBezTo>
                    <a:cubicBezTo>
                      <a:pt x="103" y="161"/>
                      <a:pt x="104" y="159"/>
                      <a:pt x="106" y="158"/>
                    </a:cubicBezTo>
                    <a:cubicBezTo>
                      <a:pt x="142" y="137"/>
                      <a:pt x="142" y="137"/>
                      <a:pt x="142" y="137"/>
                    </a:cubicBezTo>
                    <a:cubicBezTo>
                      <a:pt x="148" y="133"/>
                      <a:pt x="152" y="126"/>
                      <a:pt x="152" y="120"/>
                    </a:cubicBezTo>
                    <a:cubicBezTo>
                      <a:pt x="152" y="60"/>
                      <a:pt x="152" y="60"/>
                      <a:pt x="152" y="60"/>
                    </a:cubicBezTo>
                    <a:cubicBezTo>
                      <a:pt x="152" y="52"/>
                      <a:pt x="148" y="46"/>
                      <a:pt x="142" y="42"/>
                    </a:cubicBezTo>
                    <a:cubicBezTo>
                      <a:pt x="90" y="12"/>
                      <a:pt x="90" y="12"/>
                      <a:pt x="90" y="12"/>
                    </a:cubicBezTo>
                    <a:cubicBezTo>
                      <a:pt x="84" y="9"/>
                      <a:pt x="76" y="9"/>
                      <a:pt x="70" y="12"/>
                    </a:cubicBezTo>
                    <a:cubicBezTo>
                      <a:pt x="18" y="42"/>
                      <a:pt x="18" y="42"/>
                      <a:pt x="18" y="42"/>
                    </a:cubicBezTo>
                    <a:cubicBezTo>
                      <a:pt x="12" y="46"/>
                      <a:pt x="8" y="52"/>
                      <a:pt x="8" y="59"/>
                    </a:cubicBezTo>
                    <a:cubicBezTo>
                      <a:pt x="8" y="119"/>
                      <a:pt x="8" y="119"/>
                      <a:pt x="8" y="119"/>
                    </a:cubicBezTo>
                    <a:cubicBezTo>
                      <a:pt x="8" y="126"/>
                      <a:pt x="12" y="133"/>
                      <a:pt x="18" y="136"/>
                    </a:cubicBezTo>
                    <a:cubicBezTo>
                      <a:pt x="54" y="157"/>
                      <a:pt x="54" y="157"/>
                      <a:pt x="54" y="157"/>
                    </a:cubicBezTo>
                    <a:cubicBezTo>
                      <a:pt x="56" y="158"/>
                      <a:pt x="56" y="161"/>
                      <a:pt x="56" y="163"/>
                    </a:cubicBezTo>
                    <a:cubicBezTo>
                      <a:pt x="54" y="165"/>
                      <a:pt x="52" y="165"/>
                      <a:pt x="50" y="164"/>
                    </a:cubicBezTo>
                    <a:cubicBezTo>
                      <a:pt x="14" y="144"/>
                      <a:pt x="14" y="144"/>
                      <a:pt x="14" y="144"/>
                    </a:cubicBezTo>
                    <a:cubicBezTo>
                      <a:pt x="5" y="139"/>
                      <a:pt x="0" y="129"/>
                      <a:pt x="0" y="120"/>
                    </a:cubicBezTo>
                    <a:cubicBezTo>
                      <a:pt x="0" y="60"/>
                      <a:pt x="0" y="60"/>
                      <a:pt x="0" y="60"/>
                    </a:cubicBezTo>
                    <a:cubicBezTo>
                      <a:pt x="0" y="50"/>
                      <a:pt x="5" y="40"/>
                      <a:pt x="14" y="35"/>
                    </a:cubicBezTo>
                    <a:cubicBezTo>
                      <a:pt x="66" y="5"/>
                      <a:pt x="66" y="5"/>
                      <a:pt x="66" y="5"/>
                    </a:cubicBezTo>
                    <a:cubicBezTo>
                      <a:pt x="75" y="0"/>
                      <a:pt x="85" y="0"/>
                      <a:pt x="94" y="5"/>
                    </a:cubicBezTo>
                    <a:cubicBezTo>
                      <a:pt x="146" y="35"/>
                      <a:pt x="146" y="35"/>
                      <a:pt x="146" y="35"/>
                    </a:cubicBezTo>
                    <a:cubicBezTo>
                      <a:pt x="155" y="40"/>
                      <a:pt x="160" y="50"/>
                      <a:pt x="160" y="60"/>
                    </a:cubicBezTo>
                    <a:cubicBezTo>
                      <a:pt x="160" y="120"/>
                      <a:pt x="160" y="120"/>
                      <a:pt x="160" y="120"/>
                    </a:cubicBezTo>
                    <a:cubicBezTo>
                      <a:pt x="160" y="130"/>
                      <a:pt x="155" y="139"/>
                      <a:pt x="146" y="144"/>
                    </a:cubicBezTo>
                    <a:cubicBezTo>
                      <a:pt x="110" y="165"/>
                      <a:pt x="110" y="165"/>
                      <a:pt x="110" y="165"/>
                    </a:cubicBezTo>
                    <a:cubicBezTo>
                      <a:pt x="109" y="165"/>
                      <a:pt x="109" y="165"/>
                      <a:pt x="108" y="16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 name="Freeform 40"/>
              <p:cNvSpPr>
                <a:spLocks noEditPoints="1"/>
              </p:cNvSpPr>
              <p:nvPr/>
            </p:nvSpPr>
            <p:spPr bwMode="auto">
              <a:xfrm>
                <a:off x="5245322" y="3485256"/>
                <a:ext cx="139664" cy="263456"/>
              </a:xfrm>
              <a:custGeom>
                <a:avLst/>
                <a:gdLst>
                  <a:gd name="T0" fmla="*/ 38 w 72"/>
                  <a:gd name="T1" fmla="*/ 132 h 132"/>
                  <a:gd name="T2" fmla="*/ 34 w 72"/>
                  <a:gd name="T3" fmla="*/ 132 h 132"/>
                  <a:gd name="T4" fmla="*/ 24 w 72"/>
                  <a:gd name="T5" fmla="*/ 122 h 132"/>
                  <a:gd name="T6" fmla="*/ 24 w 72"/>
                  <a:gd name="T7" fmla="*/ 62 h 132"/>
                  <a:gd name="T8" fmla="*/ 0 w 72"/>
                  <a:gd name="T9" fmla="*/ 30 h 132"/>
                  <a:gd name="T10" fmla="*/ 18 w 72"/>
                  <a:gd name="T11" fmla="*/ 1 h 132"/>
                  <a:gd name="T12" fmla="*/ 22 w 72"/>
                  <a:gd name="T13" fmla="*/ 1 h 132"/>
                  <a:gd name="T14" fmla="*/ 24 w 72"/>
                  <a:gd name="T15" fmla="*/ 4 h 132"/>
                  <a:gd name="T16" fmla="*/ 24 w 72"/>
                  <a:gd name="T17" fmla="*/ 24 h 132"/>
                  <a:gd name="T18" fmla="*/ 30 w 72"/>
                  <a:gd name="T19" fmla="*/ 30 h 132"/>
                  <a:gd name="T20" fmla="*/ 42 w 72"/>
                  <a:gd name="T21" fmla="*/ 30 h 132"/>
                  <a:gd name="T22" fmla="*/ 48 w 72"/>
                  <a:gd name="T23" fmla="*/ 24 h 132"/>
                  <a:gd name="T24" fmla="*/ 48 w 72"/>
                  <a:gd name="T25" fmla="*/ 4 h 132"/>
                  <a:gd name="T26" fmla="*/ 50 w 72"/>
                  <a:gd name="T27" fmla="*/ 1 h 132"/>
                  <a:gd name="T28" fmla="*/ 54 w 72"/>
                  <a:gd name="T29" fmla="*/ 1 h 132"/>
                  <a:gd name="T30" fmla="*/ 72 w 72"/>
                  <a:gd name="T31" fmla="*/ 30 h 132"/>
                  <a:gd name="T32" fmla="*/ 48 w 72"/>
                  <a:gd name="T33" fmla="*/ 62 h 132"/>
                  <a:gd name="T34" fmla="*/ 48 w 72"/>
                  <a:gd name="T35" fmla="*/ 122 h 132"/>
                  <a:gd name="T36" fmla="*/ 38 w 72"/>
                  <a:gd name="T37" fmla="*/ 132 h 132"/>
                  <a:gd name="T38" fmla="*/ 20 w 72"/>
                  <a:gd name="T39" fmla="*/ 5 h 132"/>
                  <a:gd name="T40" fmla="*/ 4 w 72"/>
                  <a:gd name="T41" fmla="*/ 31 h 132"/>
                  <a:gd name="T42" fmla="*/ 26 w 72"/>
                  <a:gd name="T43" fmla="*/ 59 h 132"/>
                  <a:gd name="T44" fmla="*/ 28 w 72"/>
                  <a:gd name="T45" fmla="*/ 61 h 132"/>
                  <a:gd name="T46" fmla="*/ 28 w 72"/>
                  <a:gd name="T47" fmla="*/ 123 h 132"/>
                  <a:gd name="T48" fmla="*/ 34 w 72"/>
                  <a:gd name="T49" fmla="*/ 129 h 132"/>
                  <a:gd name="T50" fmla="*/ 38 w 72"/>
                  <a:gd name="T51" fmla="*/ 129 h 132"/>
                  <a:gd name="T52" fmla="*/ 44 w 72"/>
                  <a:gd name="T53" fmla="*/ 123 h 132"/>
                  <a:gd name="T54" fmla="*/ 44 w 72"/>
                  <a:gd name="T55" fmla="*/ 61 h 132"/>
                  <a:gd name="T56" fmla="*/ 46 w 72"/>
                  <a:gd name="T57" fmla="*/ 59 h 132"/>
                  <a:gd name="T58" fmla="*/ 68 w 72"/>
                  <a:gd name="T59" fmla="*/ 30 h 132"/>
                  <a:gd name="T60" fmla="*/ 52 w 72"/>
                  <a:gd name="T61" fmla="*/ 4 h 132"/>
                  <a:gd name="T62" fmla="*/ 52 w 72"/>
                  <a:gd name="T63" fmla="*/ 25 h 132"/>
                  <a:gd name="T64" fmla="*/ 42 w 72"/>
                  <a:gd name="T65" fmla="*/ 34 h 132"/>
                  <a:gd name="T66" fmla="*/ 30 w 72"/>
                  <a:gd name="T67" fmla="*/ 34 h 132"/>
                  <a:gd name="T68" fmla="*/ 20 w 72"/>
                  <a:gd name="T69" fmla="*/ 25 h 132"/>
                  <a:gd name="T70" fmla="*/ 20 w 72"/>
                  <a:gd name="T71"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132">
                    <a:moveTo>
                      <a:pt x="38" y="132"/>
                    </a:moveTo>
                    <a:cubicBezTo>
                      <a:pt x="34" y="132"/>
                      <a:pt x="34" y="132"/>
                      <a:pt x="34" y="132"/>
                    </a:cubicBezTo>
                    <a:cubicBezTo>
                      <a:pt x="28" y="132"/>
                      <a:pt x="24" y="128"/>
                      <a:pt x="24" y="122"/>
                    </a:cubicBezTo>
                    <a:cubicBezTo>
                      <a:pt x="24" y="62"/>
                      <a:pt x="24" y="62"/>
                      <a:pt x="24" y="62"/>
                    </a:cubicBezTo>
                    <a:cubicBezTo>
                      <a:pt x="10" y="57"/>
                      <a:pt x="0" y="45"/>
                      <a:pt x="0" y="30"/>
                    </a:cubicBezTo>
                    <a:cubicBezTo>
                      <a:pt x="0" y="18"/>
                      <a:pt x="7" y="7"/>
                      <a:pt x="18" y="1"/>
                    </a:cubicBezTo>
                    <a:cubicBezTo>
                      <a:pt x="19" y="0"/>
                      <a:pt x="21" y="0"/>
                      <a:pt x="22" y="1"/>
                    </a:cubicBezTo>
                    <a:cubicBezTo>
                      <a:pt x="23" y="1"/>
                      <a:pt x="24" y="3"/>
                      <a:pt x="24" y="4"/>
                    </a:cubicBezTo>
                    <a:cubicBezTo>
                      <a:pt x="24" y="24"/>
                      <a:pt x="24" y="24"/>
                      <a:pt x="24" y="24"/>
                    </a:cubicBezTo>
                    <a:cubicBezTo>
                      <a:pt x="24" y="27"/>
                      <a:pt x="27" y="30"/>
                      <a:pt x="30" y="30"/>
                    </a:cubicBezTo>
                    <a:cubicBezTo>
                      <a:pt x="42" y="30"/>
                      <a:pt x="42" y="30"/>
                      <a:pt x="42" y="30"/>
                    </a:cubicBezTo>
                    <a:cubicBezTo>
                      <a:pt x="45" y="30"/>
                      <a:pt x="48" y="27"/>
                      <a:pt x="48" y="24"/>
                    </a:cubicBezTo>
                    <a:cubicBezTo>
                      <a:pt x="48" y="4"/>
                      <a:pt x="48" y="4"/>
                      <a:pt x="48" y="4"/>
                    </a:cubicBezTo>
                    <a:cubicBezTo>
                      <a:pt x="48" y="3"/>
                      <a:pt x="49" y="1"/>
                      <a:pt x="50" y="1"/>
                    </a:cubicBezTo>
                    <a:cubicBezTo>
                      <a:pt x="51" y="0"/>
                      <a:pt x="53" y="0"/>
                      <a:pt x="54" y="1"/>
                    </a:cubicBezTo>
                    <a:cubicBezTo>
                      <a:pt x="65" y="7"/>
                      <a:pt x="72" y="18"/>
                      <a:pt x="72" y="30"/>
                    </a:cubicBezTo>
                    <a:cubicBezTo>
                      <a:pt x="72" y="45"/>
                      <a:pt x="62" y="57"/>
                      <a:pt x="48" y="62"/>
                    </a:cubicBezTo>
                    <a:cubicBezTo>
                      <a:pt x="48" y="122"/>
                      <a:pt x="48" y="122"/>
                      <a:pt x="48" y="122"/>
                    </a:cubicBezTo>
                    <a:cubicBezTo>
                      <a:pt x="48" y="128"/>
                      <a:pt x="44" y="132"/>
                      <a:pt x="38" y="132"/>
                    </a:cubicBezTo>
                    <a:moveTo>
                      <a:pt x="20" y="5"/>
                    </a:moveTo>
                    <a:cubicBezTo>
                      <a:pt x="10" y="10"/>
                      <a:pt x="4" y="20"/>
                      <a:pt x="4" y="31"/>
                    </a:cubicBezTo>
                    <a:cubicBezTo>
                      <a:pt x="4" y="44"/>
                      <a:pt x="13" y="55"/>
                      <a:pt x="26" y="59"/>
                    </a:cubicBezTo>
                    <a:cubicBezTo>
                      <a:pt x="27" y="60"/>
                      <a:pt x="28" y="61"/>
                      <a:pt x="28" y="61"/>
                    </a:cubicBezTo>
                    <a:cubicBezTo>
                      <a:pt x="28" y="123"/>
                      <a:pt x="28" y="123"/>
                      <a:pt x="28" y="123"/>
                    </a:cubicBezTo>
                    <a:cubicBezTo>
                      <a:pt x="28" y="126"/>
                      <a:pt x="31" y="129"/>
                      <a:pt x="34" y="129"/>
                    </a:cubicBezTo>
                    <a:cubicBezTo>
                      <a:pt x="38" y="129"/>
                      <a:pt x="38" y="129"/>
                      <a:pt x="38" y="129"/>
                    </a:cubicBezTo>
                    <a:cubicBezTo>
                      <a:pt x="41" y="129"/>
                      <a:pt x="44" y="126"/>
                      <a:pt x="44" y="123"/>
                    </a:cubicBezTo>
                    <a:cubicBezTo>
                      <a:pt x="44" y="61"/>
                      <a:pt x="44" y="61"/>
                      <a:pt x="44" y="61"/>
                    </a:cubicBezTo>
                    <a:cubicBezTo>
                      <a:pt x="44" y="60"/>
                      <a:pt x="44" y="59"/>
                      <a:pt x="46" y="59"/>
                    </a:cubicBezTo>
                    <a:cubicBezTo>
                      <a:pt x="59" y="55"/>
                      <a:pt x="68" y="43"/>
                      <a:pt x="68" y="30"/>
                    </a:cubicBezTo>
                    <a:cubicBezTo>
                      <a:pt x="68" y="19"/>
                      <a:pt x="62" y="10"/>
                      <a:pt x="52" y="4"/>
                    </a:cubicBezTo>
                    <a:cubicBezTo>
                      <a:pt x="52" y="25"/>
                      <a:pt x="52" y="25"/>
                      <a:pt x="52" y="25"/>
                    </a:cubicBezTo>
                    <a:cubicBezTo>
                      <a:pt x="52" y="30"/>
                      <a:pt x="48" y="34"/>
                      <a:pt x="42" y="34"/>
                    </a:cubicBezTo>
                    <a:cubicBezTo>
                      <a:pt x="30" y="34"/>
                      <a:pt x="30" y="34"/>
                      <a:pt x="30" y="34"/>
                    </a:cubicBezTo>
                    <a:cubicBezTo>
                      <a:pt x="24" y="34"/>
                      <a:pt x="20" y="30"/>
                      <a:pt x="20" y="25"/>
                    </a:cubicBezTo>
                    <a:lnTo>
                      <a:pt x="2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sp>
        <p:nvSpPr>
          <p:cNvPr id="5" name="标题 4"/>
          <p:cNvSpPr>
            <a:spLocks noGrp="1"/>
          </p:cNvSpPr>
          <p:nvPr>
            <p:ph type="title"/>
          </p:nvPr>
        </p:nvSpPr>
        <p:spPr/>
        <p:txBody>
          <a:bodyPr/>
          <a:lstStyle/>
          <a:p>
            <a:r>
              <a:rPr lang="zh-CN" altLang="en-US" dirty="0" smtClean="0">
                <a:cs typeface="+mn-ea"/>
                <a:sym typeface="Huawei Sans" panose="020C0503030203020204" pitchFamily="34" charset="0"/>
              </a:rPr>
              <a:t>华为云数据库相关服务</a:t>
            </a:r>
            <a:endParaRPr lang="zh-CN" altLang="en-US" dirty="0">
              <a:cs typeface="+mn-ea"/>
              <a:sym typeface="Huawei Sans" panose="020C0503030203020204" pitchFamily="34" charset="0"/>
            </a:endParaRPr>
          </a:p>
        </p:txBody>
      </p:sp>
      <p:grpSp>
        <p:nvGrpSpPr>
          <p:cNvPr id="2" name="组合 1"/>
          <p:cNvGrpSpPr/>
          <p:nvPr/>
        </p:nvGrpSpPr>
        <p:grpSpPr>
          <a:xfrm>
            <a:off x="5165515" y="3005396"/>
            <a:ext cx="390485" cy="379536"/>
            <a:chOff x="5165515" y="3049464"/>
            <a:chExt cx="390485" cy="379536"/>
          </a:xfrm>
        </p:grpSpPr>
        <p:sp>
          <p:nvSpPr>
            <p:cNvPr id="63" name="任意多边形 3151"/>
            <p:cNvSpPr/>
            <p:nvPr/>
          </p:nvSpPr>
          <p:spPr>
            <a:xfrm>
              <a:off x="5165515" y="3049464"/>
              <a:ext cx="333558" cy="321892"/>
            </a:xfrm>
            <a:custGeom>
              <a:avLst/>
              <a:gdLst/>
              <a:ahLst/>
              <a:cxnLst>
                <a:cxn ang="0">
                  <a:pos x="960" y="64"/>
                </a:cxn>
                <a:cxn ang="0">
                  <a:pos x="563" y="0"/>
                </a:cxn>
                <a:cxn ang="0">
                  <a:pos x="166" y="64"/>
                </a:cxn>
                <a:cxn ang="0">
                  <a:pos x="0" y="233"/>
                </a:cxn>
                <a:cxn ang="0">
                  <a:pos x="0" y="902"/>
                </a:cxn>
                <a:cxn ang="0">
                  <a:pos x="165" y="1064"/>
                </a:cxn>
                <a:cxn ang="0">
                  <a:pos x="536" y="1127"/>
                </a:cxn>
                <a:cxn ang="0">
                  <a:pos x="536" y="1079"/>
                </a:cxn>
                <a:cxn ang="0">
                  <a:pos x="215" y="1028"/>
                </a:cxn>
                <a:cxn ang="0">
                  <a:pos x="49" y="896"/>
                </a:cxn>
                <a:cxn ang="0">
                  <a:pos x="49" y="769"/>
                </a:cxn>
                <a:cxn ang="0">
                  <a:pos x="264" y="863"/>
                </a:cxn>
                <a:cxn ang="0">
                  <a:pos x="536" y="899"/>
                </a:cxn>
                <a:cxn ang="0">
                  <a:pos x="536" y="850"/>
                </a:cxn>
                <a:cxn ang="0">
                  <a:pos x="215" y="799"/>
                </a:cxn>
                <a:cxn ang="0">
                  <a:pos x="49" y="667"/>
                </a:cxn>
                <a:cxn ang="0">
                  <a:pos x="49" y="540"/>
                </a:cxn>
                <a:cxn ang="0">
                  <a:pos x="264" y="634"/>
                </a:cxn>
                <a:cxn ang="0">
                  <a:pos x="536" y="669"/>
                </a:cxn>
                <a:cxn ang="0">
                  <a:pos x="536" y="621"/>
                </a:cxn>
                <a:cxn ang="0">
                  <a:pos x="215" y="571"/>
                </a:cxn>
                <a:cxn ang="0">
                  <a:pos x="49" y="438"/>
                </a:cxn>
                <a:cxn ang="0">
                  <a:pos x="49" y="330"/>
                </a:cxn>
                <a:cxn ang="0">
                  <a:pos x="264" y="427"/>
                </a:cxn>
                <a:cxn ang="0">
                  <a:pos x="546" y="463"/>
                </a:cxn>
                <a:cxn ang="0">
                  <a:pos x="542" y="414"/>
                </a:cxn>
                <a:cxn ang="0">
                  <a:pos x="57" y="238"/>
                </a:cxn>
                <a:cxn ang="0">
                  <a:pos x="222" y="106"/>
                </a:cxn>
                <a:cxn ang="0">
                  <a:pos x="563" y="54"/>
                </a:cxn>
                <a:cxn ang="0">
                  <a:pos x="904" y="106"/>
                </a:cxn>
                <a:cxn ang="0">
                  <a:pos x="1069" y="238"/>
                </a:cxn>
                <a:cxn ang="0">
                  <a:pos x="682" y="409"/>
                </a:cxn>
                <a:cxn ang="0">
                  <a:pos x="681" y="459"/>
                </a:cxn>
                <a:cxn ang="0">
                  <a:pos x="861" y="429"/>
                </a:cxn>
                <a:cxn ang="0">
                  <a:pos x="1076" y="332"/>
                </a:cxn>
                <a:cxn ang="0">
                  <a:pos x="1076" y="332"/>
                </a:cxn>
                <a:cxn ang="0">
                  <a:pos x="1076" y="665"/>
                </a:cxn>
                <a:cxn ang="0">
                  <a:pos x="1123" y="665"/>
                </a:cxn>
                <a:cxn ang="0">
                  <a:pos x="1124" y="238"/>
                </a:cxn>
                <a:cxn ang="0">
                  <a:pos x="960" y="64"/>
                </a:cxn>
              </a:cxnLst>
              <a:rect l="0" t="0" r="0" b="0"/>
              <a:pathLst>
                <a:path w="1984" h="1987">
                  <a:moveTo>
                    <a:pt x="1693" y="112"/>
                  </a:moveTo>
                  <a:cubicBezTo>
                    <a:pt x="1525" y="39"/>
                    <a:pt x="1275" y="0"/>
                    <a:pt x="993" y="0"/>
                  </a:cubicBezTo>
                  <a:cubicBezTo>
                    <a:pt x="710" y="0"/>
                    <a:pt x="461" y="39"/>
                    <a:pt x="293" y="112"/>
                  </a:cubicBezTo>
                  <a:cubicBezTo>
                    <a:pt x="95" y="197"/>
                    <a:pt x="0" y="294"/>
                    <a:pt x="0" y="411"/>
                  </a:cubicBezTo>
                  <a:lnTo>
                    <a:pt x="0" y="1589"/>
                  </a:lnTo>
                  <a:cubicBezTo>
                    <a:pt x="0" y="1701"/>
                    <a:pt x="106" y="1805"/>
                    <a:pt x="291" y="1874"/>
                  </a:cubicBezTo>
                  <a:cubicBezTo>
                    <a:pt x="451" y="1942"/>
                    <a:pt x="683" y="1981"/>
                    <a:pt x="946" y="1986"/>
                  </a:cubicBezTo>
                  <a:lnTo>
                    <a:pt x="946" y="1900"/>
                  </a:lnTo>
                  <a:cubicBezTo>
                    <a:pt x="716" y="1894"/>
                    <a:pt x="512" y="1849"/>
                    <a:pt x="380" y="1811"/>
                  </a:cubicBezTo>
                  <a:cubicBezTo>
                    <a:pt x="191" y="1757"/>
                    <a:pt x="87" y="1674"/>
                    <a:pt x="87" y="1578"/>
                  </a:cubicBezTo>
                  <a:lnTo>
                    <a:pt x="87" y="1355"/>
                  </a:lnTo>
                  <a:cubicBezTo>
                    <a:pt x="87" y="1355"/>
                    <a:pt x="236" y="1460"/>
                    <a:pt x="465" y="1520"/>
                  </a:cubicBezTo>
                  <a:cubicBezTo>
                    <a:pt x="613" y="1559"/>
                    <a:pt x="787" y="1579"/>
                    <a:pt x="946" y="1583"/>
                  </a:cubicBezTo>
                  <a:lnTo>
                    <a:pt x="946" y="1497"/>
                  </a:lnTo>
                  <a:cubicBezTo>
                    <a:pt x="716" y="1491"/>
                    <a:pt x="510" y="1453"/>
                    <a:pt x="380" y="1408"/>
                  </a:cubicBezTo>
                  <a:cubicBezTo>
                    <a:pt x="198" y="1343"/>
                    <a:pt x="87" y="1271"/>
                    <a:pt x="87" y="1175"/>
                  </a:cubicBezTo>
                  <a:lnTo>
                    <a:pt x="87" y="952"/>
                  </a:lnTo>
                  <a:cubicBezTo>
                    <a:pt x="87" y="952"/>
                    <a:pt x="255" y="1070"/>
                    <a:pt x="465" y="1117"/>
                  </a:cubicBezTo>
                  <a:cubicBezTo>
                    <a:pt x="632" y="1156"/>
                    <a:pt x="789" y="1176"/>
                    <a:pt x="946" y="1179"/>
                  </a:cubicBezTo>
                  <a:lnTo>
                    <a:pt x="946" y="1094"/>
                  </a:lnTo>
                  <a:cubicBezTo>
                    <a:pt x="716" y="1088"/>
                    <a:pt x="512" y="1042"/>
                    <a:pt x="380" y="1005"/>
                  </a:cubicBezTo>
                  <a:cubicBezTo>
                    <a:pt x="187" y="937"/>
                    <a:pt x="87" y="856"/>
                    <a:pt x="87" y="772"/>
                  </a:cubicBezTo>
                  <a:lnTo>
                    <a:pt x="87" y="582"/>
                  </a:lnTo>
                  <a:cubicBezTo>
                    <a:pt x="87" y="582"/>
                    <a:pt x="314" y="719"/>
                    <a:pt x="465" y="753"/>
                  </a:cubicBezTo>
                  <a:cubicBezTo>
                    <a:pt x="638" y="792"/>
                    <a:pt x="801" y="814"/>
                    <a:pt x="963" y="815"/>
                  </a:cubicBezTo>
                  <a:cubicBezTo>
                    <a:pt x="951" y="787"/>
                    <a:pt x="949" y="756"/>
                    <a:pt x="956" y="730"/>
                  </a:cubicBezTo>
                  <a:cubicBezTo>
                    <a:pt x="454" y="720"/>
                    <a:pt x="100" y="510"/>
                    <a:pt x="100" y="420"/>
                  </a:cubicBezTo>
                  <a:cubicBezTo>
                    <a:pt x="100" y="336"/>
                    <a:pt x="199" y="253"/>
                    <a:pt x="392" y="186"/>
                  </a:cubicBezTo>
                  <a:cubicBezTo>
                    <a:pt x="585" y="112"/>
                    <a:pt x="826" y="96"/>
                    <a:pt x="993" y="96"/>
                  </a:cubicBezTo>
                  <a:cubicBezTo>
                    <a:pt x="1183" y="96"/>
                    <a:pt x="1415" y="129"/>
                    <a:pt x="1594" y="186"/>
                  </a:cubicBezTo>
                  <a:cubicBezTo>
                    <a:pt x="1787" y="255"/>
                    <a:pt x="1886" y="336"/>
                    <a:pt x="1886" y="420"/>
                  </a:cubicBezTo>
                  <a:cubicBezTo>
                    <a:pt x="1886" y="501"/>
                    <a:pt x="1622" y="674"/>
                    <a:pt x="1203" y="720"/>
                  </a:cubicBezTo>
                  <a:cubicBezTo>
                    <a:pt x="1211" y="750"/>
                    <a:pt x="1211" y="781"/>
                    <a:pt x="1201" y="809"/>
                  </a:cubicBezTo>
                  <a:cubicBezTo>
                    <a:pt x="1306" y="800"/>
                    <a:pt x="1412" y="781"/>
                    <a:pt x="1519" y="756"/>
                  </a:cubicBezTo>
                  <a:cubicBezTo>
                    <a:pt x="1609" y="742"/>
                    <a:pt x="1880" y="607"/>
                    <a:pt x="1897" y="585"/>
                  </a:cubicBezTo>
                  <a:lnTo>
                    <a:pt x="1897" y="1172"/>
                  </a:lnTo>
                  <a:cubicBezTo>
                    <a:pt x="1963" y="1172"/>
                    <a:pt x="1903" y="1172"/>
                    <a:pt x="1981" y="1172"/>
                  </a:cubicBezTo>
                  <a:lnTo>
                    <a:pt x="1983" y="420"/>
                  </a:lnTo>
                  <a:cubicBezTo>
                    <a:pt x="1983" y="292"/>
                    <a:pt x="1891" y="199"/>
                    <a:pt x="1693" y="112"/>
                  </a:cubicBezTo>
                </a:path>
              </a:pathLst>
            </a:custGeom>
            <a:solidFill>
              <a:srgbClr val="5C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 name="任意多边形 3153"/>
            <p:cNvSpPr/>
            <p:nvPr/>
          </p:nvSpPr>
          <p:spPr>
            <a:xfrm>
              <a:off x="5360313" y="3153622"/>
              <a:ext cx="33504" cy="32246"/>
            </a:xfrm>
            <a:custGeom>
              <a:avLst/>
              <a:gdLst/>
              <a:ahLst/>
              <a:cxnLst>
                <a:cxn ang="0">
                  <a:pos x="56" y="112"/>
                </a:cxn>
                <a:cxn ang="0">
                  <a:pos x="0" y="56"/>
                </a:cxn>
                <a:cxn ang="0">
                  <a:pos x="56" y="0"/>
                </a:cxn>
                <a:cxn ang="0">
                  <a:pos x="112" y="56"/>
                </a:cxn>
                <a:cxn ang="0">
                  <a:pos x="56" y="112"/>
                </a:cxn>
              </a:cxnLst>
              <a:rect l="0" t="0" r="0" b="0"/>
              <a:pathLst>
                <a:path w="197" h="197">
                  <a:moveTo>
                    <a:pt x="98" y="196"/>
                  </a:moveTo>
                  <a:cubicBezTo>
                    <a:pt x="44" y="196"/>
                    <a:pt x="0" y="153"/>
                    <a:pt x="0" y="98"/>
                  </a:cubicBezTo>
                  <a:cubicBezTo>
                    <a:pt x="0" y="44"/>
                    <a:pt x="43" y="0"/>
                    <a:pt x="98" y="0"/>
                  </a:cubicBezTo>
                  <a:cubicBezTo>
                    <a:pt x="152" y="0"/>
                    <a:pt x="196" y="44"/>
                    <a:pt x="196" y="98"/>
                  </a:cubicBezTo>
                  <a:cubicBezTo>
                    <a:pt x="196" y="151"/>
                    <a:pt x="154" y="196"/>
                    <a:pt x="98" y="196"/>
                  </a:cubicBezTo>
                </a:path>
              </a:pathLst>
            </a:custGeom>
            <a:solidFill>
              <a:srgbClr val="5D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 name="任意多边形 3154"/>
            <p:cNvSpPr/>
            <p:nvPr/>
          </p:nvSpPr>
          <p:spPr>
            <a:xfrm>
              <a:off x="5300421" y="3153622"/>
              <a:ext cx="33208" cy="32246"/>
            </a:xfrm>
            <a:custGeom>
              <a:avLst/>
              <a:gdLst/>
              <a:ahLst/>
              <a:cxnLst>
                <a:cxn ang="0">
                  <a:pos x="56" y="112"/>
                </a:cxn>
                <a:cxn ang="0">
                  <a:pos x="0" y="56"/>
                </a:cxn>
                <a:cxn ang="0">
                  <a:pos x="56" y="0"/>
                </a:cxn>
                <a:cxn ang="0">
                  <a:pos x="111" y="56"/>
                </a:cxn>
                <a:cxn ang="0">
                  <a:pos x="56" y="112"/>
                </a:cxn>
              </a:cxnLst>
              <a:rect l="0" t="0" r="0" b="0"/>
              <a:pathLst>
                <a:path w="197" h="197">
                  <a:moveTo>
                    <a:pt x="98" y="196"/>
                  </a:moveTo>
                  <a:cubicBezTo>
                    <a:pt x="44" y="196"/>
                    <a:pt x="0" y="153"/>
                    <a:pt x="0" y="98"/>
                  </a:cubicBezTo>
                  <a:cubicBezTo>
                    <a:pt x="0" y="44"/>
                    <a:pt x="43" y="0"/>
                    <a:pt x="98" y="0"/>
                  </a:cubicBezTo>
                  <a:cubicBezTo>
                    <a:pt x="152" y="0"/>
                    <a:pt x="196" y="44"/>
                    <a:pt x="196" y="98"/>
                  </a:cubicBezTo>
                  <a:cubicBezTo>
                    <a:pt x="196" y="151"/>
                    <a:pt x="154" y="196"/>
                    <a:pt x="98" y="196"/>
                  </a:cubicBezTo>
                </a:path>
              </a:pathLst>
            </a:custGeom>
            <a:solidFill>
              <a:srgbClr val="5D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 name="任意多边形 3836"/>
            <p:cNvSpPr/>
            <p:nvPr/>
          </p:nvSpPr>
          <p:spPr>
            <a:xfrm>
              <a:off x="5338076" y="3366220"/>
              <a:ext cx="15714" cy="18549"/>
            </a:xfrm>
            <a:custGeom>
              <a:avLst/>
              <a:gdLst/>
              <a:ahLst/>
              <a:cxnLst>
                <a:cxn ang="0">
                  <a:pos x="52" y="22"/>
                </a:cxn>
                <a:cxn ang="0">
                  <a:pos x="0" y="0"/>
                </a:cxn>
                <a:cxn ang="0">
                  <a:pos x="0" y="5"/>
                </a:cxn>
                <a:cxn ang="0">
                  <a:pos x="5" y="64"/>
                </a:cxn>
                <a:cxn ang="0">
                  <a:pos x="50" y="64"/>
                </a:cxn>
                <a:cxn ang="0">
                  <a:pos x="50" y="58"/>
                </a:cxn>
                <a:cxn ang="0">
                  <a:pos x="52" y="22"/>
                </a:cxn>
              </a:cxnLst>
              <a:rect l="0" t="0" r="0" b="0"/>
              <a:pathLst>
                <a:path w="91" h="113">
                  <a:moveTo>
                    <a:pt x="90" y="39"/>
                  </a:moveTo>
                  <a:cubicBezTo>
                    <a:pt x="61" y="26"/>
                    <a:pt x="30" y="16"/>
                    <a:pt x="0" y="0"/>
                  </a:cubicBezTo>
                  <a:cubicBezTo>
                    <a:pt x="0" y="5"/>
                    <a:pt x="0" y="6"/>
                    <a:pt x="0" y="9"/>
                  </a:cubicBezTo>
                  <a:cubicBezTo>
                    <a:pt x="0" y="45"/>
                    <a:pt x="2" y="78"/>
                    <a:pt x="8" y="112"/>
                  </a:cubicBezTo>
                  <a:lnTo>
                    <a:pt x="86" y="112"/>
                  </a:lnTo>
                  <a:cubicBezTo>
                    <a:pt x="86" y="107"/>
                    <a:pt x="86" y="104"/>
                    <a:pt x="86" y="100"/>
                  </a:cubicBezTo>
                  <a:cubicBezTo>
                    <a:pt x="87" y="79"/>
                    <a:pt x="89" y="61"/>
                    <a:pt x="90" y="39"/>
                  </a:cubicBezTo>
                </a:path>
              </a:pathLst>
            </a:custGeom>
            <a:solidFill>
              <a:srgbClr val="5C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7" name="任意多边形 3837"/>
            <p:cNvSpPr/>
            <p:nvPr/>
          </p:nvSpPr>
          <p:spPr>
            <a:xfrm>
              <a:off x="5338965" y="3337112"/>
              <a:ext cx="21348" cy="27680"/>
            </a:xfrm>
            <a:custGeom>
              <a:avLst/>
              <a:gdLst/>
              <a:ahLst/>
              <a:cxnLst>
                <a:cxn ang="0">
                  <a:pos x="14" y="0"/>
                </a:cxn>
                <a:cxn ang="0">
                  <a:pos x="0" y="74"/>
                </a:cxn>
                <a:cxn ang="0">
                  <a:pos x="54" y="96"/>
                </a:cxn>
                <a:cxn ang="0">
                  <a:pos x="71" y="42"/>
                </a:cxn>
                <a:cxn ang="0">
                  <a:pos x="14" y="0"/>
                </a:cxn>
              </a:cxnLst>
              <a:rect l="0" t="0" r="0" b="0"/>
              <a:pathLst>
                <a:path w="126" h="172">
                  <a:moveTo>
                    <a:pt x="24" y="0"/>
                  </a:moveTo>
                  <a:cubicBezTo>
                    <a:pt x="11" y="41"/>
                    <a:pt x="3" y="86"/>
                    <a:pt x="0" y="131"/>
                  </a:cubicBezTo>
                  <a:cubicBezTo>
                    <a:pt x="31" y="146"/>
                    <a:pt x="63" y="160"/>
                    <a:pt x="95" y="171"/>
                  </a:cubicBezTo>
                  <a:cubicBezTo>
                    <a:pt x="101" y="139"/>
                    <a:pt x="111" y="106"/>
                    <a:pt x="125" y="75"/>
                  </a:cubicBezTo>
                  <a:cubicBezTo>
                    <a:pt x="89" y="51"/>
                    <a:pt x="56" y="25"/>
                    <a:pt x="24" y="0"/>
                  </a:cubicBezTo>
                </a:path>
              </a:pathLst>
            </a:custGeom>
            <a:solidFill>
              <a:srgbClr val="5C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8" name="任意多边形 3838"/>
            <p:cNvSpPr/>
            <p:nvPr/>
          </p:nvSpPr>
          <p:spPr>
            <a:xfrm>
              <a:off x="5344895" y="3309147"/>
              <a:ext cx="28167" cy="33673"/>
            </a:xfrm>
            <a:custGeom>
              <a:avLst/>
              <a:gdLst/>
              <a:ahLst/>
              <a:cxnLst>
                <a:cxn ang="0">
                  <a:pos x="33" y="0"/>
                </a:cxn>
                <a:cxn ang="0">
                  <a:pos x="0" y="71"/>
                </a:cxn>
                <a:cxn ang="0">
                  <a:pos x="60" y="117"/>
                </a:cxn>
                <a:cxn ang="0">
                  <a:pos x="94" y="67"/>
                </a:cxn>
                <a:cxn ang="0">
                  <a:pos x="33" y="0"/>
                </a:cxn>
              </a:cxnLst>
              <a:rect l="0" t="0" r="0" b="0"/>
              <a:pathLst>
                <a:path w="168" h="209">
                  <a:moveTo>
                    <a:pt x="59" y="0"/>
                  </a:moveTo>
                  <a:cubicBezTo>
                    <a:pt x="36" y="39"/>
                    <a:pt x="16" y="82"/>
                    <a:pt x="0" y="126"/>
                  </a:cubicBezTo>
                  <a:cubicBezTo>
                    <a:pt x="33" y="155"/>
                    <a:pt x="70" y="180"/>
                    <a:pt x="106" y="208"/>
                  </a:cubicBezTo>
                  <a:cubicBezTo>
                    <a:pt x="123" y="176"/>
                    <a:pt x="143" y="146"/>
                    <a:pt x="167" y="118"/>
                  </a:cubicBezTo>
                  <a:cubicBezTo>
                    <a:pt x="134" y="78"/>
                    <a:pt x="97" y="39"/>
                    <a:pt x="59" y="0"/>
                  </a:cubicBezTo>
                </a:path>
              </a:pathLst>
            </a:custGeom>
            <a:solidFill>
              <a:srgbClr val="5C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9" name="任意多边形 3839"/>
            <p:cNvSpPr/>
            <p:nvPr/>
          </p:nvSpPr>
          <p:spPr>
            <a:xfrm>
              <a:off x="5359720" y="3284890"/>
              <a:ext cx="30243" cy="37954"/>
            </a:xfrm>
            <a:custGeom>
              <a:avLst/>
              <a:gdLst/>
              <a:ahLst/>
              <a:cxnLst>
                <a:cxn ang="0">
                  <a:pos x="52" y="0"/>
                </a:cxn>
                <a:cxn ang="0">
                  <a:pos x="0" y="61"/>
                </a:cxn>
                <a:cxn ang="0">
                  <a:pos x="64" y="132"/>
                </a:cxn>
                <a:cxn ang="0">
                  <a:pos x="101" y="102"/>
                </a:cxn>
                <a:cxn ang="0">
                  <a:pos x="52" y="0"/>
                </a:cxn>
              </a:cxnLst>
              <a:rect l="0" t="0" r="0" b="0"/>
              <a:pathLst>
                <a:path w="182" h="235">
                  <a:moveTo>
                    <a:pt x="92" y="0"/>
                  </a:moveTo>
                  <a:cubicBezTo>
                    <a:pt x="56" y="33"/>
                    <a:pt x="27" y="69"/>
                    <a:pt x="0" y="108"/>
                  </a:cubicBezTo>
                  <a:cubicBezTo>
                    <a:pt x="38" y="148"/>
                    <a:pt x="78" y="190"/>
                    <a:pt x="114" y="234"/>
                  </a:cubicBezTo>
                  <a:cubicBezTo>
                    <a:pt x="134" y="214"/>
                    <a:pt x="157" y="196"/>
                    <a:pt x="181" y="181"/>
                  </a:cubicBezTo>
                  <a:cubicBezTo>
                    <a:pt x="151" y="122"/>
                    <a:pt x="123" y="61"/>
                    <a:pt x="92" y="0"/>
                  </a:cubicBezTo>
                </a:path>
              </a:pathLst>
            </a:custGeom>
            <a:solidFill>
              <a:srgbClr val="5C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 name="任意多边形 3840"/>
            <p:cNvSpPr/>
            <p:nvPr/>
          </p:nvSpPr>
          <p:spPr>
            <a:xfrm>
              <a:off x="5380474" y="3268625"/>
              <a:ext cx="25795" cy="41949"/>
            </a:xfrm>
            <a:custGeom>
              <a:avLst/>
              <a:gdLst/>
              <a:ahLst/>
              <a:cxnLst>
                <a:cxn ang="0">
                  <a:pos x="61" y="0"/>
                </a:cxn>
                <a:cxn ang="0">
                  <a:pos x="0" y="39"/>
                </a:cxn>
                <a:cxn ang="0">
                  <a:pos x="52" y="146"/>
                </a:cxn>
                <a:cxn ang="0">
                  <a:pos x="86" y="133"/>
                </a:cxn>
                <a:cxn ang="0">
                  <a:pos x="61" y="0"/>
                </a:cxn>
              </a:cxnLst>
              <a:rect l="0" t="0" r="0" b="0"/>
              <a:pathLst>
                <a:path w="155" h="261">
                  <a:moveTo>
                    <a:pt x="108" y="0"/>
                  </a:moveTo>
                  <a:cubicBezTo>
                    <a:pt x="70" y="20"/>
                    <a:pt x="33" y="43"/>
                    <a:pt x="0" y="70"/>
                  </a:cubicBezTo>
                  <a:cubicBezTo>
                    <a:pt x="33" y="132"/>
                    <a:pt x="63" y="196"/>
                    <a:pt x="92" y="260"/>
                  </a:cubicBezTo>
                  <a:cubicBezTo>
                    <a:pt x="112" y="250"/>
                    <a:pt x="133" y="242"/>
                    <a:pt x="154" y="236"/>
                  </a:cubicBezTo>
                  <a:cubicBezTo>
                    <a:pt x="140" y="158"/>
                    <a:pt x="125" y="79"/>
                    <a:pt x="108" y="0"/>
                  </a:cubicBezTo>
                </a:path>
              </a:pathLst>
            </a:custGeom>
            <a:solidFill>
              <a:srgbClr val="5C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1" name="任意多边形 3841"/>
            <p:cNvSpPr/>
            <p:nvPr/>
          </p:nvSpPr>
          <p:spPr>
            <a:xfrm>
              <a:off x="5406270" y="3257781"/>
              <a:ext cx="32022" cy="47941"/>
            </a:xfrm>
            <a:custGeom>
              <a:avLst/>
              <a:gdLst/>
              <a:ahLst/>
              <a:cxnLst>
                <a:cxn ang="0">
                  <a:pos x="107" y="0"/>
                </a:cxn>
                <a:cxn ang="0">
                  <a:pos x="0" y="26"/>
                </a:cxn>
                <a:cxn ang="0">
                  <a:pos x="28" y="167"/>
                </a:cxn>
                <a:cxn ang="0">
                  <a:pos x="63" y="164"/>
                </a:cxn>
                <a:cxn ang="0">
                  <a:pos x="83" y="165"/>
                </a:cxn>
                <a:cxn ang="0">
                  <a:pos x="107" y="0"/>
                </a:cxn>
              </a:cxnLst>
              <a:rect l="0" t="0" r="0" b="0"/>
              <a:pathLst>
                <a:path w="191" h="294">
                  <a:moveTo>
                    <a:pt x="190" y="0"/>
                  </a:moveTo>
                  <a:cubicBezTo>
                    <a:pt x="123" y="5"/>
                    <a:pt x="61" y="20"/>
                    <a:pt x="0" y="45"/>
                  </a:cubicBezTo>
                  <a:cubicBezTo>
                    <a:pt x="17" y="128"/>
                    <a:pt x="33" y="210"/>
                    <a:pt x="50" y="293"/>
                  </a:cubicBezTo>
                  <a:cubicBezTo>
                    <a:pt x="70" y="288"/>
                    <a:pt x="89" y="287"/>
                    <a:pt x="111" y="287"/>
                  </a:cubicBezTo>
                  <a:cubicBezTo>
                    <a:pt x="123" y="287"/>
                    <a:pt x="134" y="287"/>
                    <a:pt x="147" y="288"/>
                  </a:cubicBezTo>
                  <a:cubicBezTo>
                    <a:pt x="162" y="193"/>
                    <a:pt x="173" y="97"/>
                    <a:pt x="190" y="0"/>
                  </a:cubicBezTo>
                </a:path>
              </a:pathLst>
            </a:custGeom>
            <a:solidFill>
              <a:srgbClr val="5C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2" name="任意多边形 3842"/>
            <p:cNvSpPr/>
            <p:nvPr/>
          </p:nvSpPr>
          <p:spPr>
            <a:xfrm>
              <a:off x="5465569" y="3268625"/>
              <a:ext cx="68194" cy="71912"/>
            </a:xfrm>
            <a:custGeom>
              <a:avLst/>
              <a:gdLst/>
              <a:ahLst/>
              <a:cxnLst>
                <a:cxn ang="0">
                  <a:pos x="63" y="251"/>
                </a:cxn>
                <a:cxn ang="0">
                  <a:pos x="229" y="133"/>
                </a:cxn>
                <a:cxn ang="0">
                  <a:pos x="89" y="0"/>
                </a:cxn>
                <a:cxn ang="0">
                  <a:pos x="0" y="175"/>
                </a:cxn>
                <a:cxn ang="0">
                  <a:pos x="63" y="251"/>
                </a:cxn>
              </a:cxnLst>
              <a:rect l="0" t="0" r="0" b="0"/>
              <a:pathLst>
                <a:path w="407" h="446">
                  <a:moveTo>
                    <a:pt x="112" y="445"/>
                  </a:moveTo>
                  <a:cubicBezTo>
                    <a:pt x="210" y="375"/>
                    <a:pt x="305" y="302"/>
                    <a:pt x="406" y="235"/>
                  </a:cubicBezTo>
                  <a:cubicBezTo>
                    <a:pt x="344" y="135"/>
                    <a:pt x="259" y="54"/>
                    <a:pt x="157" y="0"/>
                  </a:cubicBezTo>
                  <a:cubicBezTo>
                    <a:pt x="108" y="104"/>
                    <a:pt x="50" y="205"/>
                    <a:pt x="0" y="309"/>
                  </a:cubicBezTo>
                  <a:cubicBezTo>
                    <a:pt x="44" y="347"/>
                    <a:pt x="83" y="395"/>
                    <a:pt x="112" y="445"/>
                  </a:cubicBezTo>
                </a:path>
              </a:pathLst>
            </a:custGeom>
            <a:solidFill>
              <a:srgbClr val="5C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3" name="任意多边形 3843"/>
            <p:cNvSpPr/>
            <p:nvPr/>
          </p:nvSpPr>
          <p:spPr>
            <a:xfrm>
              <a:off x="5487806" y="3312856"/>
              <a:ext cx="68194" cy="71341"/>
            </a:xfrm>
            <a:custGeom>
              <a:avLst/>
              <a:gdLst/>
              <a:ahLst/>
              <a:cxnLst>
                <a:cxn ang="0">
                  <a:pos x="168" y="0"/>
                </a:cxn>
                <a:cxn ang="0">
                  <a:pos x="0" y="119"/>
                </a:cxn>
                <a:cxn ang="0">
                  <a:pos x="26" y="242"/>
                </a:cxn>
                <a:cxn ang="0">
                  <a:pos x="26" y="249"/>
                </a:cxn>
                <a:cxn ang="0">
                  <a:pos x="222" y="249"/>
                </a:cxn>
                <a:cxn ang="0">
                  <a:pos x="168" y="0"/>
                </a:cxn>
              </a:cxnLst>
              <a:rect l="0" t="0" r="0" b="0"/>
              <a:pathLst>
                <a:path w="406" h="443">
                  <a:moveTo>
                    <a:pt x="296" y="0"/>
                  </a:moveTo>
                  <a:cubicBezTo>
                    <a:pt x="193" y="67"/>
                    <a:pt x="99" y="140"/>
                    <a:pt x="0" y="210"/>
                  </a:cubicBezTo>
                  <a:cubicBezTo>
                    <a:pt x="30" y="277"/>
                    <a:pt x="46" y="350"/>
                    <a:pt x="46" y="429"/>
                  </a:cubicBezTo>
                  <a:cubicBezTo>
                    <a:pt x="46" y="434"/>
                    <a:pt x="46" y="437"/>
                    <a:pt x="46" y="442"/>
                  </a:cubicBezTo>
                  <a:lnTo>
                    <a:pt x="391" y="442"/>
                  </a:lnTo>
                  <a:cubicBezTo>
                    <a:pt x="397" y="407"/>
                    <a:pt x="405" y="186"/>
                    <a:pt x="296" y="0"/>
                  </a:cubicBezTo>
                </a:path>
              </a:pathLst>
            </a:custGeom>
            <a:solidFill>
              <a:srgbClr val="5C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 name="任意多边形 3844"/>
            <p:cNvSpPr/>
            <p:nvPr/>
          </p:nvSpPr>
          <p:spPr>
            <a:xfrm>
              <a:off x="5438291" y="3257210"/>
              <a:ext cx="47439" cy="57073"/>
            </a:xfrm>
            <a:custGeom>
              <a:avLst/>
              <a:gdLst/>
              <a:ahLst/>
              <a:cxnLst>
                <a:cxn ang="0">
                  <a:pos x="159" y="28"/>
                </a:cxn>
                <a:cxn ang="0">
                  <a:pos x="26" y="0"/>
                </a:cxn>
                <a:cxn ang="0">
                  <a:pos x="0" y="170"/>
                </a:cxn>
                <a:cxn ang="0">
                  <a:pos x="72" y="199"/>
                </a:cxn>
                <a:cxn ang="0">
                  <a:pos x="159" y="28"/>
                </a:cxn>
              </a:cxnLst>
              <a:rect l="0" t="0" r="0" b="0"/>
              <a:pathLst>
                <a:path w="282" h="352">
                  <a:moveTo>
                    <a:pt x="281" y="50"/>
                  </a:moveTo>
                  <a:cubicBezTo>
                    <a:pt x="208" y="18"/>
                    <a:pt x="130" y="0"/>
                    <a:pt x="46" y="0"/>
                  </a:cubicBezTo>
                  <a:cubicBezTo>
                    <a:pt x="29" y="99"/>
                    <a:pt x="17" y="200"/>
                    <a:pt x="0" y="299"/>
                  </a:cubicBezTo>
                  <a:cubicBezTo>
                    <a:pt x="45" y="308"/>
                    <a:pt x="88" y="327"/>
                    <a:pt x="127" y="351"/>
                  </a:cubicBezTo>
                  <a:cubicBezTo>
                    <a:pt x="177" y="249"/>
                    <a:pt x="235" y="151"/>
                    <a:pt x="281" y="50"/>
                  </a:cubicBezTo>
                </a:path>
              </a:pathLst>
            </a:custGeom>
            <a:solidFill>
              <a:srgbClr val="5C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 name="任意多边形 3845"/>
            <p:cNvSpPr/>
            <p:nvPr/>
          </p:nvSpPr>
          <p:spPr>
            <a:xfrm>
              <a:off x="5387887" y="3339966"/>
              <a:ext cx="62857" cy="89034"/>
            </a:xfrm>
            <a:custGeom>
              <a:avLst/>
              <a:gdLst/>
              <a:ahLst/>
              <a:cxnLst>
                <a:cxn ang="0">
                  <a:pos x="210" y="3"/>
                </a:cxn>
                <a:cxn ang="0">
                  <a:pos x="211" y="0"/>
                </a:cxn>
                <a:cxn ang="0">
                  <a:pos x="210" y="3"/>
                </a:cxn>
                <a:cxn ang="0">
                  <a:pos x="209" y="5"/>
                </a:cxn>
                <a:cxn ang="0">
                  <a:pos x="210" y="4"/>
                </a:cxn>
                <a:cxn ang="0">
                  <a:pos x="210" y="3"/>
                </a:cxn>
                <a:cxn ang="0">
                  <a:pos x="209" y="5"/>
                </a:cxn>
                <a:cxn ang="0">
                  <a:pos x="196" y="34"/>
                </a:cxn>
                <a:cxn ang="0">
                  <a:pos x="89" y="265"/>
                </a:cxn>
                <a:cxn ang="0">
                  <a:pos x="87" y="274"/>
                </a:cxn>
                <a:cxn ang="0">
                  <a:pos x="49" y="310"/>
                </a:cxn>
                <a:cxn ang="0">
                  <a:pos x="5" y="280"/>
                </a:cxn>
                <a:cxn ang="0">
                  <a:pos x="25" y="232"/>
                </a:cxn>
                <a:cxn ang="0">
                  <a:pos x="33" y="225"/>
                </a:cxn>
                <a:cxn ang="0">
                  <a:pos x="209" y="5"/>
                </a:cxn>
                <a:cxn ang="0">
                  <a:pos x="196" y="34"/>
                </a:cxn>
              </a:cxnLst>
              <a:rect l="0" t="0" r="0" b="0"/>
              <a:pathLst>
                <a:path w="377" h="552">
                  <a:moveTo>
                    <a:pt x="373" y="6"/>
                  </a:moveTo>
                  <a:cubicBezTo>
                    <a:pt x="374" y="2"/>
                    <a:pt x="375" y="1"/>
                    <a:pt x="376" y="0"/>
                  </a:cubicBezTo>
                  <a:cubicBezTo>
                    <a:pt x="375" y="2"/>
                    <a:pt x="374" y="4"/>
                    <a:pt x="373" y="6"/>
                  </a:cubicBezTo>
                  <a:close/>
                  <a:moveTo>
                    <a:pt x="372" y="9"/>
                  </a:moveTo>
                  <a:cubicBezTo>
                    <a:pt x="372" y="9"/>
                    <a:pt x="373" y="8"/>
                    <a:pt x="373" y="7"/>
                  </a:cubicBezTo>
                  <a:cubicBezTo>
                    <a:pt x="373" y="7"/>
                    <a:pt x="373" y="7"/>
                    <a:pt x="373" y="6"/>
                  </a:cubicBezTo>
                  <a:cubicBezTo>
                    <a:pt x="373" y="7"/>
                    <a:pt x="372" y="8"/>
                    <a:pt x="372" y="9"/>
                  </a:cubicBezTo>
                  <a:close/>
                  <a:moveTo>
                    <a:pt x="348" y="60"/>
                  </a:moveTo>
                  <a:cubicBezTo>
                    <a:pt x="286" y="196"/>
                    <a:pt x="221" y="333"/>
                    <a:pt x="159" y="468"/>
                  </a:cubicBezTo>
                  <a:cubicBezTo>
                    <a:pt x="157" y="473"/>
                    <a:pt x="154" y="477"/>
                    <a:pt x="154" y="484"/>
                  </a:cubicBezTo>
                  <a:cubicBezTo>
                    <a:pt x="148" y="519"/>
                    <a:pt x="121" y="546"/>
                    <a:pt x="87" y="549"/>
                  </a:cubicBezTo>
                  <a:cubicBezTo>
                    <a:pt x="50" y="551"/>
                    <a:pt x="18" y="529"/>
                    <a:pt x="9" y="495"/>
                  </a:cubicBezTo>
                  <a:cubicBezTo>
                    <a:pt x="0" y="463"/>
                    <a:pt x="15" y="428"/>
                    <a:pt x="45" y="410"/>
                  </a:cubicBezTo>
                  <a:cubicBezTo>
                    <a:pt x="50" y="406"/>
                    <a:pt x="54" y="404"/>
                    <a:pt x="59" y="398"/>
                  </a:cubicBezTo>
                  <a:cubicBezTo>
                    <a:pt x="163" y="269"/>
                    <a:pt x="268" y="138"/>
                    <a:pt x="372" y="9"/>
                  </a:cubicBezTo>
                  <a:cubicBezTo>
                    <a:pt x="364" y="26"/>
                    <a:pt x="355" y="43"/>
                    <a:pt x="348" y="60"/>
                  </a:cubicBezTo>
                  <a:close/>
                </a:path>
              </a:pathLst>
            </a:custGeom>
            <a:solidFill>
              <a:srgbClr val="5C5B5C"/>
            </a:solidFill>
            <a:ln w="9525">
              <a:noFill/>
            </a:ln>
          </p:spPr>
          <p:txBody>
            <a:bodyPr/>
            <a:lstStyle/>
            <a:p>
              <a:endParaRPr lang="zh-CN" altLang="en-US" sz="24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Tree>
    <p:extLst>
      <p:ext uri="{BB962C8B-B14F-4D97-AF65-F5344CB8AC3E}">
        <p14:creationId xmlns:p14="http://schemas.microsoft.com/office/powerpoint/2010/main" val="1196617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cs typeface="+mn-ea"/>
                <a:sym typeface="Huawei Sans" panose="020C0503030203020204" pitchFamily="34" charset="0"/>
              </a:rPr>
              <a:t>华为云</a:t>
            </a:r>
            <a:r>
              <a:rPr lang="en-US" altLang="zh-CN" dirty="0" smtClean="0">
                <a:cs typeface="+mn-ea"/>
                <a:sym typeface="Huawei Sans" panose="020C0503030203020204" pitchFamily="34" charset="0"/>
              </a:rPr>
              <a:t>RDS</a:t>
            </a:r>
            <a:r>
              <a:rPr lang="zh-CN" altLang="en-US" dirty="0" smtClean="0">
                <a:cs typeface="+mn-ea"/>
                <a:sym typeface="Huawei Sans" panose="020C0503030203020204" pitchFamily="34" charset="0"/>
              </a:rPr>
              <a:t>概述</a:t>
            </a:r>
            <a:r>
              <a:rPr lang="en-US" altLang="zh-CN" dirty="0" smtClean="0">
                <a:cs typeface="+mn-ea"/>
                <a:sym typeface="Huawei Sans" panose="020C0503030203020204" pitchFamily="34" charset="0"/>
              </a:rPr>
              <a:t> </a:t>
            </a:r>
            <a:endParaRPr lang="zh-CN" altLang="en-US" dirty="0">
              <a:cs typeface="+mn-ea"/>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cs typeface="+mn-ea"/>
                <a:sym typeface="Huawei Sans" panose="020C0503030203020204" pitchFamily="34" charset="0"/>
              </a:rPr>
              <a:t>华为云关系型数据库</a:t>
            </a:r>
            <a:r>
              <a:rPr lang="en-US" altLang="zh-CN" dirty="0" smtClean="0">
                <a:cs typeface="+mn-ea"/>
                <a:sym typeface="Huawei Sans" panose="020C0503030203020204" pitchFamily="34" charset="0"/>
              </a:rPr>
              <a:t>(Relational Database Service)</a:t>
            </a:r>
            <a:r>
              <a:rPr lang="zh-CN" altLang="en-US" dirty="0" smtClean="0">
                <a:cs typeface="+mn-ea"/>
                <a:sym typeface="Huawei Sans" panose="020C0503030203020204" pitchFamily="34" charset="0"/>
              </a:rPr>
              <a:t>是一种基于云计算平台的即开即用、稳定可靠、弹性伸缩、便捷管理的在线关系型数据库服务。</a:t>
            </a:r>
            <a:endParaRPr lang="zh-CN" altLang="en-US" dirty="0">
              <a:cs typeface="+mn-ea"/>
              <a:sym typeface="Huawei Sans" panose="020C0503030203020204" pitchFamily="34" charset="0"/>
            </a:endParaRPr>
          </a:p>
        </p:txBody>
      </p:sp>
      <p:sp>
        <p:nvSpPr>
          <p:cNvPr id="4" name="文本框 3"/>
          <p:cNvSpPr txBox="1"/>
          <p:nvPr/>
        </p:nvSpPr>
        <p:spPr>
          <a:xfrm>
            <a:off x="3570539" y="3481813"/>
            <a:ext cx="184731" cy="876394"/>
          </a:xfrm>
          <a:prstGeom prst="rect">
            <a:avLst/>
          </a:prstGeom>
          <a:noFill/>
        </p:spPr>
        <p:txBody>
          <a:bodyPr wrap="none" rtlCol="0">
            <a:spAutoFit/>
          </a:bodyPr>
          <a:lstStyle/>
          <a:p>
            <a:pPr>
              <a:lnSpc>
                <a:spcPct val="150000"/>
              </a:lnSpc>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150000"/>
              </a:lnSpc>
            </a:pPr>
            <a:endParaRPr lang="en-US" alt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12" name="图示 11"/>
          <p:cNvGraphicFramePr/>
          <p:nvPr>
            <p:extLst>
              <p:ext uri="{D42A27DB-BD31-4B8C-83A1-F6EECF244321}">
                <p14:modId xmlns:p14="http://schemas.microsoft.com/office/powerpoint/2010/main" val="3410949908"/>
              </p:ext>
            </p:extLst>
          </p:nvPr>
        </p:nvGraphicFramePr>
        <p:xfrm>
          <a:off x="1236000" y="2889000"/>
          <a:ext cx="4320000" cy="27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图示 13"/>
          <p:cNvGraphicFramePr/>
          <p:nvPr>
            <p:extLst>
              <p:ext uri="{D42A27DB-BD31-4B8C-83A1-F6EECF244321}">
                <p14:modId xmlns:p14="http://schemas.microsoft.com/office/powerpoint/2010/main" val="3614286224"/>
              </p:ext>
            </p:extLst>
          </p:nvPr>
        </p:nvGraphicFramePr>
        <p:xfrm>
          <a:off x="6276000" y="2529000"/>
          <a:ext cx="4970400" cy="338585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51230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cs typeface="+mn-ea"/>
                <a:sym typeface="Huawei Sans" panose="020C0503030203020204" pitchFamily="34" charset="0"/>
              </a:rPr>
              <a:t>华为云</a:t>
            </a:r>
            <a:r>
              <a:rPr lang="en-US" altLang="zh-CN" dirty="0" smtClean="0">
                <a:cs typeface="+mn-ea"/>
                <a:sym typeface="Huawei Sans" panose="020C0503030203020204" pitchFamily="34" charset="0"/>
              </a:rPr>
              <a:t>RDS</a:t>
            </a:r>
            <a:r>
              <a:rPr lang="zh-CN" altLang="en-US" dirty="0" smtClean="0">
                <a:cs typeface="+mn-ea"/>
                <a:sym typeface="Huawei Sans" panose="020C0503030203020204" pitchFamily="34" charset="0"/>
              </a:rPr>
              <a:t>应用场景</a:t>
            </a:r>
            <a:endParaRPr lang="zh-CN" altLang="en-US" dirty="0">
              <a:cs typeface="+mn-ea"/>
              <a:sym typeface="Huawei Sans" panose="020C0503030203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38310655"/>
              </p:ext>
            </p:extLst>
          </p:nvPr>
        </p:nvGraphicFramePr>
        <p:xfrm>
          <a:off x="742950" y="1506693"/>
          <a:ext cx="10717213" cy="4419290"/>
        </p:xfrm>
        <a:graphic>
          <a:graphicData uri="http://schemas.openxmlformats.org/drawingml/2006/table">
            <a:tbl>
              <a:tblPr firstRow="1" bandRow="1"/>
              <a:tblGrid>
                <a:gridCol w="2260668"/>
                <a:gridCol w="8456545"/>
              </a:tblGrid>
              <a:tr h="391640">
                <a:tc>
                  <a:txBody>
                    <a:bodyPr/>
                    <a:lstStyle>
                      <a:lvl1pPr marL="0" algn="l" defTabSz="914400" rtl="0" eaLnBrk="1" latinLnBrk="0" hangingPunct="1">
                        <a:defRPr sz="1800" b="1" kern="1200">
                          <a:solidFill>
                            <a:schemeClr val="bg1"/>
                          </a:solidFill>
                          <a:latin typeface="Calibri"/>
                        </a:defRPr>
                      </a:lvl1pPr>
                      <a:lvl2pPr marL="457200" algn="l" defTabSz="914400" rtl="0" eaLnBrk="1" latinLnBrk="0" hangingPunct="1">
                        <a:defRPr sz="1800" b="1" kern="1200">
                          <a:solidFill>
                            <a:schemeClr val="bg1"/>
                          </a:solidFill>
                          <a:latin typeface="Calibri"/>
                        </a:defRPr>
                      </a:lvl2pPr>
                      <a:lvl3pPr marL="914400" algn="l" defTabSz="914400" rtl="0" eaLnBrk="1" latinLnBrk="0" hangingPunct="1">
                        <a:defRPr sz="1800" b="1" kern="1200">
                          <a:solidFill>
                            <a:schemeClr val="bg1"/>
                          </a:solidFill>
                          <a:latin typeface="Calibri"/>
                        </a:defRPr>
                      </a:lvl3pPr>
                      <a:lvl4pPr marL="1371600" algn="l" defTabSz="914400" rtl="0" eaLnBrk="1" latinLnBrk="0" hangingPunct="1">
                        <a:defRPr sz="1800" b="1" kern="1200">
                          <a:solidFill>
                            <a:schemeClr val="bg1"/>
                          </a:solidFill>
                          <a:latin typeface="Calibri"/>
                        </a:defRPr>
                      </a:lvl4pPr>
                      <a:lvl5pPr marL="1828800" algn="l" defTabSz="914400" rtl="0" eaLnBrk="1" latinLnBrk="0" hangingPunct="1">
                        <a:defRPr sz="1800" b="1" kern="1200">
                          <a:solidFill>
                            <a:schemeClr val="bg1"/>
                          </a:solidFill>
                          <a:latin typeface="Calibri"/>
                        </a:defRPr>
                      </a:lvl5pPr>
                      <a:lvl6pPr marL="2286000" algn="l" defTabSz="914400" rtl="0" eaLnBrk="1" latinLnBrk="0" hangingPunct="1">
                        <a:defRPr sz="1800" b="1" kern="1200">
                          <a:solidFill>
                            <a:schemeClr val="bg1"/>
                          </a:solidFill>
                          <a:latin typeface="Calibri"/>
                        </a:defRPr>
                      </a:lvl6pPr>
                      <a:lvl7pPr marL="2743200" algn="l" defTabSz="914400" rtl="0" eaLnBrk="1" latinLnBrk="0" hangingPunct="1">
                        <a:defRPr sz="1800" b="1" kern="1200">
                          <a:solidFill>
                            <a:schemeClr val="bg1"/>
                          </a:solidFill>
                          <a:latin typeface="Calibri"/>
                        </a:defRPr>
                      </a:lvl7pPr>
                      <a:lvl8pPr marL="3200400" algn="l" defTabSz="914400" rtl="0" eaLnBrk="1" latinLnBrk="0" hangingPunct="1">
                        <a:defRPr sz="1800" b="1" kern="1200">
                          <a:solidFill>
                            <a:schemeClr val="bg1"/>
                          </a:solidFill>
                          <a:latin typeface="Calibri"/>
                        </a:defRPr>
                      </a:lvl8pPr>
                      <a:lvl9pPr marL="3657600" algn="l" defTabSz="914400" rtl="0" eaLnBrk="1" latinLnBrk="0" hangingPunct="1">
                        <a:defRPr sz="1800" b="1" kern="1200">
                          <a:solidFill>
                            <a:schemeClr val="bg1"/>
                          </a:solidFill>
                          <a:latin typeface="Calibri"/>
                        </a:defRPr>
                      </a:lvl9pPr>
                    </a:lstStyle>
                    <a:p>
                      <a:pPr algn="ctr">
                        <a:lnSpc>
                          <a:spcPct val="100000"/>
                        </a:lnSpc>
                      </a:pPr>
                      <a:r>
                        <a:rPr lang="zh-CN" altLang="en-US" sz="1800" b="1"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场景类型</a:t>
                      </a:r>
                      <a:endParaRPr lang="en-US" sz="1800" b="1"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b="1" kern="1200">
                          <a:solidFill>
                            <a:schemeClr val="bg1"/>
                          </a:solidFill>
                          <a:latin typeface="Calibri"/>
                        </a:defRPr>
                      </a:lvl1pPr>
                      <a:lvl2pPr marL="457200" algn="l" defTabSz="914400" rtl="0" eaLnBrk="1" latinLnBrk="0" hangingPunct="1">
                        <a:defRPr sz="1800" b="1" kern="1200">
                          <a:solidFill>
                            <a:schemeClr val="bg1"/>
                          </a:solidFill>
                          <a:latin typeface="Calibri"/>
                        </a:defRPr>
                      </a:lvl2pPr>
                      <a:lvl3pPr marL="914400" algn="l" defTabSz="914400" rtl="0" eaLnBrk="1" latinLnBrk="0" hangingPunct="1">
                        <a:defRPr sz="1800" b="1" kern="1200">
                          <a:solidFill>
                            <a:schemeClr val="bg1"/>
                          </a:solidFill>
                          <a:latin typeface="Calibri"/>
                        </a:defRPr>
                      </a:lvl3pPr>
                      <a:lvl4pPr marL="1371600" algn="l" defTabSz="914400" rtl="0" eaLnBrk="1" latinLnBrk="0" hangingPunct="1">
                        <a:defRPr sz="1800" b="1" kern="1200">
                          <a:solidFill>
                            <a:schemeClr val="bg1"/>
                          </a:solidFill>
                          <a:latin typeface="Calibri"/>
                        </a:defRPr>
                      </a:lvl4pPr>
                      <a:lvl5pPr marL="1828800" algn="l" defTabSz="914400" rtl="0" eaLnBrk="1" latinLnBrk="0" hangingPunct="1">
                        <a:defRPr sz="1800" b="1" kern="1200">
                          <a:solidFill>
                            <a:schemeClr val="bg1"/>
                          </a:solidFill>
                          <a:latin typeface="Calibri"/>
                        </a:defRPr>
                      </a:lvl5pPr>
                      <a:lvl6pPr marL="2286000" algn="l" defTabSz="914400" rtl="0" eaLnBrk="1" latinLnBrk="0" hangingPunct="1">
                        <a:defRPr sz="1800" b="1" kern="1200">
                          <a:solidFill>
                            <a:schemeClr val="bg1"/>
                          </a:solidFill>
                          <a:latin typeface="Calibri"/>
                        </a:defRPr>
                      </a:lvl6pPr>
                      <a:lvl7pPr marL="2743200" algn="l" defTabSz="914400" rtl="0" eaLnBrk="1" latinLnBrk="0" hangingPunct="1">
                        <a:defRPr sz="1800" b="1" kern="1200">
                          <a:solidFill>
                            <a:schemeClr val="bg1"/>
                          </a:solidFill>
                          <a:latin typeface="Calibri"/>
                        </a:defRPr>
                      </a:lvl7pPr>
                      <a:lvl8pPr marL="3200400" algn="l" defTabSz="914400" rtl="0" eaLnBrk="1" latinLnBrk="0" hangingPunct="1">
                        <a:defRPr sz="1800" b="1" kern="1200">
                          <a:solidFill>
                            <a:schemeClr val="bg1"/>
                          </a:solidFill>
                          <a:latin typeface="Calibri"/>
                        </a:defRPr>
                      </a:lvl8pPr>
                      <a:lvl9pPr marL="3657600" algn="l" defTabSz="914400" rtl="0" eaLnBrk="1" latinLnBrk="0" hangingPunct="1">
                        <a:defRPr sz="1800" b="1" kern="1200">
                          <a:solidFill>
                            <a:schemeClr val="bg1"/>
                          </a:solidFill>
                          <a:latin typeface="Calibri"/>
                        </a:defRPr>
                      </a:lvl9pPr>
                    </a:lstStyle>
                    <a:p>
                      <a:pPr algn="ctr">
                        <a:lnSpc>
                          <a:spcPct val="100000"/>
                        </a:lnSpc>
                      </a:pPr>
                      <a:r>
                        <a:rPr lang="zh-CN" altLang="en-US" sz="1800" b="1"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场景描述</a:t>
                      </a:r>
                      <a:endParaRPr lang="en-US" altLang="zh-CN" sz="1800" b="1"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8055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zh-CN" altLang="en-US" sz="1500" b="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互联网网站</a:t>
                      </a: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defTabSz="914400" rtl="0" eaLnBrk="1" latinLnBrk="0" hangingPunct="1">
                        <a:lnSpc>
                          <a:spcPct val="100000"/>
                        </a:lnSpc>
                        <a:buFont typeface="Arial" panose="020B0604020202020204" pitchFamily="34" charset="0"/>
                        <a:buNone/>
                      </a:pPr>
                      <a:r>
                        <a:rPr lang="zh-CN" altLang="en-US" sz="15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在线游戏、电子商务、电子政务、企业门户、社交平台、社区论坛等网站可以迁移到云平台上，使用</a:t>
                      </a:r>
                      <a:r>
                        <a:rPr lang="en-US" altLang="zh-CN" sz="15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RDS</a:t>
                      </a:r>
                      <a:r>
                        <a:rPr lang="zh-CN" altLang="en-US" sz="15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来快速获得低成本、高性能、易使用、安全可靠的数据库服务</a:t>
                      </a:r>
                      <a:endParaRPr lang="en-US" altLang="zh-CN" sz="15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8055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altLang="zh-CN" sz="1500" b="0" kern="1200" dirty="0" err="1"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IoT</a:t>
                      </a:r>
                      <a:r>
                        <a:rPr lang="zh-CN" altLang="en-US" sz="1500" b="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物联网</a:t>
                      </a:r>
                      <a:endParaRPr lang="en-US" sz="1500" b="0" kern="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defTabSz="914400" rtl="0" eaLnBrk="1" latinLnBrk="0" hangingPunct="1">
                        <a:lnSpc>
                          <a:spcPct val="100000"/>
                        </a:lnSpc>
                        <a:buFont typeface="Arial" panose="020B0604020202020204" pitchFamily="34" charset="0"/>
                        <a:buNone/>
                      </a:pPr>
                      <a:r>
                        <a:rPr lang="en-US" altLang="zh-CN" sz="1500" b="0" kern="1200" dirty="0" err="1"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IoT</a:t>
                      </a:r>
                      <a:r>
                        <a:rPr lang="zh-CN" altLang="en-US" sz="15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应用，例如需要连接、监控和管理大量终端设备的车联网应用，</a:t>
                      </a:r>
                      <a:r>
                        <a:rPr lang="en-US" altLang="zh-CN" sz="15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RDS</a:t>
                      </a:r>
                      <a:r>
                        <a:rPr lang="zh-CN" altLang="en-US" sz="15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可以为其提供可靠的数据分析能力</a:t>
                      </a: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8055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zh-CN" altLang="en-US" sz="1500" b="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开发</a:t>
                      </a:r>
                      <a:r>
                        <a:rPr lang="en-US" altLang="zh-CN" sz="1500" b="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500" b="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测试</a:t>
                      </a: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defTabSz="914400" rtl="0" eaLnBrk="1" latinLnBrk="0" hangingPunct="1">
                        <a:lnSpc>
                          <a:spcPct val="100000"/>
                        </a:lnSpc>
                        <a:buFont typeface="Arial" panose="020B0604020202020204" pitchFamily="34" charset="0"/>
                        <a:buNone/>
                      </a:pPr>
                      <a:r>
                        <a:rPr lang="zh-CN" altLang="en-US"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软件开发者可以在云平台搭建开发测试环境，无需花大量时间和成本自建数据库，直接使用稳定可靠的、不同性能规格的</a:t>
                      </a:r>
                      <a:r>
                        <a:rPr lang="en-US" altLang="zh-CN"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RDS</a:t>
                      </a:r>
                      <a:r>
                        <a:rPr lang="zh-CN" altLang="en-US"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来联调测试，从而能够聚焦应用开发，缩短软件发布时间</a:t>
                      </a:r>
                      <a:endParaRPr lang="en-US" altLang="zh-CN"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8055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zh-CN" altLang="en-US" sz="1500" b="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企业应用系统</a:t>
                      </a:r>
                      <a:endParaRPr lang="en-US" sz="1500" b="0" kern="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defTabSz="914400" rtl="0" eaLnBrk="1" latinLnBrk="0" hangingPunct="1">
                        <a:lnSpc>
                          <a:spcPct val="100000"/>
                        </a:lnSpc>
                        <a:buFont typeface="Arial" panose="020B0604020202020204" pitchFamily="34" charset="0"/>
                        <a:buNone/>
                      </a:pPr>
                      <a:r>
                        <a:rPr lang="zh-CN" altLang="en-US"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企业办公应用、</a:t>
                      </a:r>
                      <a:r>
                        <a:rPr lang="en-US" altLang="zh-CN"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SaaS</a:t>
                      </a:r>
                      <a:r>
                        <a:rPr lang="zh-CN" altLang="en-US"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应用等业务系统可以迁移到云平台，由</a:t>
                      </a:r>
                      <a:r>
                        <a:rPr lang="en-US" altLang="zh-CN"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RDS</a:t>
                      </a:r>
                      <a:r>
                        <a:rPr lang="zh-CN" altLang="en-US"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来支撑业务数据管理需求，减少</a:t>
                      </a:r>
                      <a:r>
                        <a:rPr lang="en-US" altLang="zh-CN"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IT</a:t>
                      </a:r>
                      <a:r>
                        <a:rPr lang="zh-CN" altLang="en-US"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建设投入成本和人力维护工作量，可随时随地办公或使用</a:t>
                      </a:r>
                      <a:r>
                        <a:rPr lang="en-US" altLang="zh-CN"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SaaS</a:t>
                      </a:r>
                      <a:r>
                        <a:rPr lang="zh-CN" altLang="en-US"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服务</a:t>
                      </a:r>
                      <a:endParaRPr lang="en-US" altLang="zh-CN"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8055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zh-CN" altLang="en-US" sz="1500" b="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移动应用</a:t>
                      </a: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defTabSz="914400" rtl="0" eaLnBrk="1" latinLnBrk="0" hangingPunct="1">
                        <a:lnSpc>
                          <a:spcPct val="100000"/>
                        </a:lnSpc>
                        <a:buFont typeface="Arial" panose="020B0604020202020204" pitchFamily="34" charset="0"/>
                        <a:buNone/>
                      </a:pPr>
                      <a:r>
                        <a:rPr lang="en-US" altLang="zh-CN"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RDS</a:t>
                      </a:r>
                      <a:r>
                        <a:rPr lang="zh-CN" altLang="en-US"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可以让在终端上添加并配置移动应用程序，如移动设备和移动电话。</a:t>
                      </a:r>
                      <a:r>
                        <a:rPr lang="en-US" altLang="zh-CN"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RDS</a:t>
                      </a:r>
                      <a:r>
                        <a:rPr lang="zh-CN" altLang="en-US"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还可以进行身份认证、数据存储、推送、发布和分析分析</a:t>
                      </a:r>
                      <a:endParaRPr lang="en-US" altLang="zh-CN" sz="1500" kern="1200" dirty="0" smtClea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Tree>
    <p:extLst>
      <p:ext uri="{BB962C8B-B14F-4D97-AF65-F5344CB8AC3E}">
        <p14:creationId xmlns:p14="http://schemas.microsoft.com/office/powerpoint/2010/main" val="72822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ym typeface="Huawei Sans" panose="020C0503030203020204" pitchFamily="34" charset="0"/>
              </a:rPr>
              <a:t>行业常见高可用</a:t>
            </a:r>
            <a:r>
              <a:rPr lang="en-US" altLang="zh-CN" sz="3200" dirty="0" smtClean="0">
                <a:sym typeface="Huawei Sans" panose="020C0503030203020204" pitchFamily="34" charset="0"/>
              </a:rPr>
              <a:t>Web</a:t>
            </a:r>
            <a:r>
              <a:rPr lang="zh-CN" altLang="en-US" sz="3200" dirty="0" smtClean="0">
                <a:sym typeface="Huawei Sans" panose="020C0503030203020204" pitchFamily="34" charset="0"/>
              </a:rPr>
              <a:t>应用架构示例</a:t>
            </a:r>
            <a:endParaRPr lang="zh-CN" altLang="en-US" sz="3200" dirty="0">
              <a:sym typeface="Huawei Sans" panose="020C0503030203020204" pitchFamily="34" charset="0"/>
            </a:endParaRPr>
          </a:p>
        </p:txBody>
      </p:sp>
      <p:sp>
        <p:nvSpPr>
          <p:cNvPr id="3" name="文本占位符 2"/>
          <p:cNvSpPr>
            <a:spLocks noGrp="1"/>
          </p:cNvSpPr>
          <p:nvPr>
            <p:ph type="body" sz="quarter" idx="10"/>
          </p:nvPr>
        </p:nvSpPr>
        <p:spPr>
          <a:xfrm>
            <a:off x="6077846" y="1047750"/>
            <a:ext cx="5382317" cy="4879805"/>
          </a:xfrm>
        </p:spPr>
        <p:txBody>
          <a:bodyPr/>
          <a:lstStyle/>
          <a:p>
            <a:r>
              <a:rPr lang="zh-CN" altLang="en-US" sz="1800" dirty="0">
                <a:sym typeface="Huawei Sans" panose="020C0503030203020204" pitchFamily="34" charset="0"/>
              </a:rPr>
              <a:t>线下常见的高</a:t>
            </a:r>
            <a:r>
              <a:rPr lang="zh-CN" altLang="en-US" sz="1800" dirty="0" smtClean="0">
                <a:sym typeface="Huawei Sans" panose="020C0503030203020204" pitchFamily="34" charset="0"/>
              </a:rPr>
              <a:t>可靠</a:t>
            </a:r>
            <a:r>
              <a:rPr lang="en-US" altLang="zh-CN" sz="1800" dirty="0" smtClean="0">
                <a:sym typeface="Huawei Sans" panose="020C0503030203020204" pitchFamily="34" charset="0"/>
              </a:rPr>
              <a:t>Web</a:t>
            </a:r>
            <a:r>
              <a:rPr lang="zh-CN" altLang="en-US" sz="1800" dirty="0">
                <a:sym typeface="Huawei Sans" panose="020C0503030203020204" pitchFamily="34" charset="0"/>
              </a:rPr>
              <a:t>网站多采用三层架构（负载均衡 </a:t>
            </a:r>
            <a:r>
              <a:rPr lang="en-US" altLang="zh-CN" sz="1800" dirty="0">
                <a:sym typeface="Huawei Sans" panose="020C0503030203020204" pitchFamily="34" charset="0"/>
              </a:rPr>
              <a:t>+ web</a:t>
            </a:r>
            <a:r>
              <a:rPr lang="zh-CN" altLang="en-US" sz="1800" dirty="0">
                <a:sym typeface="Huawei Sans" panose="020C0503030203020204" pitchFamily="34" charset="0"/>
              </a:rPr>
              <a:t>服务器 </a:t>
            </a:r>
            <a:r>
              <a:rPr lang="en-US" altLang="zh-CN" sz="1800" dirty="0">
                <a:sym typeface="Huawei Sans" panose="020C0503030203020204" pitchFamily="34" charset="0"/>
              </a:rPr>
              <a:t>+ </a:t>
            </a:r>
            <a:r>
              <a:rPr lang="zh-CN" altLang="en-US" sz="1800" dirty="0">
                <a:sym typeface="Huawei Sans" panose="020C0503030203020204" pitchFamily="34" charset="0"/>
              </a:rPr>
              <a:t>数据库） </a:t>
            </a:r>
          </a:p>
          <a:p>
            <a:r>
              <a:rPr lang="zh-CN" altLang="en-US" sz="1800" dirty="0">
                <a:sym typeface="Huawei Sans" panose="020C0503030203020204" pitchFamily="34" charset="0"/>
              </a:rPr>
              <a:t>负载均衡多采用自部署</a:t>
            </a:r>
            <a:r>
              <a:rPr lang="en-US" altLang="zh-CN" sz="1800" dirty="0">
                <a:sym typeface="Huawei Sans" panose="020C0503030203020204" pitchFamily="34" charset="0"/>
              </a:rPr>
              <a:t>Nginx</a:t>
            </a:r>
            <a:r>
              <a:rPr lang="zh-CN" altLang="en-US" sz="1800" dirty="0">
                <a:sym typeface="Huawei Sans" panose="020C0503030203020204" pitchFamily="34" charset="0"/>
              </a:rPr>
              <a:t>方式完成</a:t>
            </a:r>
          </a:p>
          <a:p>
            <a:r>
              <a:rPr lang="en-US" altLang="zh-CN" sz="1800" dirty="0">
                <a:sym typeface="Huawei Sans" panose="020C0503030203020204" pitchFamily="34" charset="0"/>
              </a:rPr>
              <a:t>Web</a:t>
            </a:r>
            <a:r>
              <a:rPr lang="zh-CN" altLang="en-US" sz="1800" dirty="0">
                <a:sym typeface="Huawei Sans" panose="020C0503030203020204" pitchFamily="34" charset="0"/>
              </a:rPr>
              <a:t>服务器多采用集群模式部署在物理服务器</a:t>
            </a:r>
          </a:p>
          <a:p>
            <a:endParaRPr lang="zh-CN" altLang="en-US" sz="1800" dirty="0">
              <a:sym typeface="Huawei Sans" panose="020C0503030203020204" pitchFamily="34" charset="0"/>
            </a:endParaRPr>
          </a:p>
          <a:p>
            <a:r>
              <a:rPr lang="zh-CN" altLang="en-US" sz="1800" dirty="0">
                <a:sym typeface="Huawei Sans" panose="020C0503030203020204" pitchFamily="34" charset="0"/>
              </a:rPr>
              <a:t>缺点：</a:t>
            </a:r>
          </a:p>
          <a:p>
            <a:pPr lvl="1"/>
            <a:r>
              <a:rPr lang="zh-CN" altLang="en-US" sz="1600" dirty="0">
                <a:sym typeface="Huawei Sans" panose="020C0503030203020204" pitchFamily="34" charset="0"/>
              </a:rPr>
              <a:t>自建</a:t>
            </a:r>
            <a:r>
              <a:rPr lang="en-US" altLang="zh-CN" sz="1600" dirty="0">
                <a:sym typeface="Huawei Sans" panose="020C0503030203020204" pitchFamily="34" charset="0"/>
              </a:rPr>
              <a:t>Nginx</a:t>
            </a:r>
            <a:r>
              <a:rPr lang="zh-CN" altLang="en-US" sz="1600" dirty="0">
                <a:sym typeface="Huawei Sans" panose="020C0503030203020204" pitchFamily="34" charset="0"/>
              </a:rPr>
              <a:t>，存在性能瓶颈和运维工作</a:t>
            </a:r>
          </a:p>
          <a:p>
            <a:pPr lvl="1"/>
            <a:r>
              <a:rPr lang="en-US" altLang="zh-CN" sz="1600" dirty="0">
                <a:sym typeface="Huawei Sans" panose="020C0503030203020204" pitchFamily="34" charset="0"/>
              </a:rPr>
              <a:t>Web</a:t>
            </a:r>
            <a:r>
              <a:rPr lang="zh-CN" altLang="en-US" sz="1600" dirty="0">
                <a:sym typeface="Huawei Sans" panose="020C0503030203020204" pitchFamily="34" charset="0"/>
              </a:rPr>
              <a:t>服务器在面临业务高峰时候，无法及时扩容</a:t>
            </a:r>
          </a:p>
          <a:p>
            <a:endParaRPr lang="zh-CN" altLang="en-US" sz="1800" dirty="0">
              <a:sym typeface="Huawei Sans" panose="020C0503030203020204" pitchFamily="34" charset="0"/>
            </a:endParaRPr>
          </a:p>
          <a:p>
            <a:endParaRPr lang="zh-CN" altLang="en-US" sz="1800" dirty="0">
              <a:sym typeface="Huawei Sans" panose="020C0503030203020204" pitchFamily="34" charset="0"/>
            </a:endParaRPr>
          </a:p>
        </p:txBody>
      </p:sp>
      <p:sp>
        <p:nvSpPr>
          <p:cNvPr id="403" name="Content Placeholder 2">
            <a:extLst>
              <a:ext uri="{FF2B5EF4-FFF2-40B4-BE49-F238E27FC236}">
                <a16:creationId xmlns="" xmlns:a16="http://schemas.microsoft.com/office/drawing/2014/main" id="{1D7B0514-4060-0E4B-809B-B1B2E3258AB4}"/>
              </a:ext>
            </a:extLst>
          </p:cNvPr>
          <p:cNvSpPr txBox="1">
            <a:spLocks/>
          </p:cNvSpPr>
          <p:nvPr/>
        </p:nvSpPr>
        <p:spPr>
          <a:xfrm>
            <a:off x="909170" y="1780955"/>
            <a:ext cx="3123575" cy="202010"/>
          </a:xfrm>
          <a:prstGeom prst="rect">
            <a:avLst/>
          </a:prstGeom>
        </p:spPr>
        <p:txBody>
          <a:bodyPr vert="horz" lIns="0" tIns="0" rIns="0" bIns="0" rtlCol="0">
            <a:noAutofit/>
          </a:bodyPr>
          <a:lstStyle>
            <a:lvl1pPr marL="12373" indent="0" algn="l" defTabSz="914217" rtl="0" eaLnBrk="1" latinLnBrk="0" hangingPunct="1">
              <a:lnSpc>
                <a:spcPct val="100000"/>
              </a:lnSpc>
              <a:spcBef>
                <a:spcPts val="0"/>
              </a:spcBef>
              <a:buFontTx/>
              <a:buNone/>
              <a:tabLst>
                <a:tab pos="1208420" algn="ctr"/>
              </a:tabLst>
              <a:defRPr sz="1800"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lgn="l" defTabSz="914217" rtl="0" eaLnBrk="1" latinLnBrk="0" hangingPunct="1">
              <a:spcBef>
                <a:spcPct val="20000"/>
              </a:spcBef>
              <a:buFont typeface="Arial" pitchFamily="34" charset="0"/>
              <a:buChar char="•"/>
              <a:tabLst>
                <a:tab pos="1208420" algn="ctr"/>
              </a:tabLst>
              <a:defRPr sz="1299" kern="1200" baseline="0">
                <a:solidFill>
                  <a:srgbClr val="595959"/>
                </a:solidFill>
                <a:latin typeface="微软雅黑" pitchFamily="34" charset="-122"/>
                <a:ea typeface="微软雅黑" pitchFamily="34" charset="-122"/>
                <a:cs typeface="+mn-cs"/>
              </a:defRPr>
            </a:lvl2pPr>
            <a:lvl3pPr marL="525850" indent="-171159" algn="l" defTabSz="914217" rtl="0" eaLnBrk="1" latinLnBrk="0" hangingPunct="1">
              <a:spcBef>
                <a:spcPct val="20000"/>
              </a:spcBef>
              <a:buFont typeface="Arial" pitchFamily="34" charset="0"/>
              <a:buChar char="•"/>
              <a:tabLst>
                <a:tab pos="1208420" algn="ctr"/>
              </a:tabLst>
              <a:defRPr sz="1299" kern="1200" baseline="0">
                <a:solidFill>
                  <a:srgbClr val="595959"/>
                </a:solidFill>
                <a:latin typeface="微软雅黑" pitchFamily="34" charset="-122"/>
                <a:ea typeface="微软雅黑" pitchFamily="34" charset="-122"/>
                <a:cs typeface="+mn-cs"/>
              </a:defRPr>
            </a:lvl3pPr>
            <a:lvl4pPr marL="525850" indent="-171159" algn="l" defTabSz="914217" rtl="0" eaLnBrk="1" latinLnBrk="0" hangingPunct="1">
              <a:spcBef>
                <a:spcPct val="20000"/>
              </a:spcBef>
              <a:buFont typeface="Arial" pitchFamily="34" charset="0"/>
              <a:buChar char="•"/>
              <a:tabLst>
                <a:tab pos="1208420" algn="ctr"/>
              </a:tabLst>
              <a:defRPr sz="1299" kern="1200" baseline="0">
                <a:solidFill>
                  <a:srgbClr val="595959"/>
                </a:solidFill>
                <a:latin typeface="微软雅黑" pitchFamily="34" charset="-122"/>
                <a:ea typeface="微软雅黑" pitchFamily="34" charset="-122"/>
                <a:cs typeface="+mn-cs"/>
              </a:defRPr>
            </a:lvl4pPr>
            <a:lvl5pPr marL="525850" indent="-171159" algn="l" defTabSz="914217" rtl="0" eaLnBrk="1" latinLnBrk="0" hangingPunct="1">
              <a:spcBef>
                <a:spcPct val="20000"/>
              </a:spcBef>
              <a:buFont typeface="Arial" pitchFamily="34" charset="0"/>
              <a:buChar char="•"/>
              <a:tabLst>
                <a:tab pos="1208420" algn="ctr"/>
              </a:tabLst>
              <a:defRPr sz="1299" kern="1200" baseline="0">
                <a:solidFill>
                  <a:srgbClr val="595959"/>
                </a:solidFill>
                <a:latin typeface="微软雅黑" pitchFamily="34" charset="-122"/>
                <a:ea typeface="微软雅黑" pitchFamily="34" charset="-122"/>
                <a:cs typeface="+mn-cs"/>
              </a:defRPr>
            </a:lvl5pPr>
            <a:lvl6pPr marL="2514097"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6"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4"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3"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373" marR="0" lvl="0" indent="0" algn="l" defTabSz="914217" rtl="0" eaLnBrk="1" fontAlgn="auto" latinLnBrk="0" hangingPunct="1">
              <a:lnSpc>
                <a:spcPct val="150000"/>
              </a:lnSpc>
              <a:spcBef>
                <a:spcPts val="0"/>
              </a:spcBef>
              <a:spcAft>
                <a:spcPts val="0"/>
              </a:spcAft>
              <a:buClrTx/>
              <a:buSzTx/>
              <a:buFontTx/>
              <a:buNone/>
              <a:tabLst>
                <a:tab pos="1208420" algn="ctr"/>
              </a:tabLst>
              <a:defRPr/>
            </a:pPr>
            <a:r>
              <a:rPr kumimoji="0" lang="zh-CN" altLang="en-US" sz="1400" b="1" i="0" u="none" strike="noStrike" kern="120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传统线下高可用方案</a:t>
            </a:r>
            <a:endParaRPr kumimoji="0" lang="en-US" sz="1400" b="1"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4" name="Freeform 35"/>
          <p:cNvSpPr>
            <a:spLocks noEditPoints="1"/>
          </p:cNvSpPr>
          <p:nvPr/>
        </p:nvSpPr>
        <p:spPr bwMode="auto">
          <a:xfrm>
            <a:off x="972761" y="2265358"/>
            <a:ext cx="576133" cy="384089"/>
          </a:xfrm>
          <a:custGeom>
            <a:avLst/>
            <a:gdLst/>
            <a:ahLst/>
            <a:cxnLst>
              <a:cxn ang="0">
                <a:pos x="14413" y="6228"/>
              </a:cxn>
              <a:cxn ang="0">
                <a:pos x="9353" y="6994"/>
              </a:cxn>
              <a:cxn ang="0">
                <a:pos x="8638" y="12659"/>
              </a:cxn>
              <a:cxn ang="0">
                <a:pos x="7871" y="1685"/>
              </a:cxn>
              <a:cxn ang="0">
                <a:pos x="7360" y="0"/>
              </a:cxn>
              <a:cxn ang="0">
                <a:pos x="3680" y="1685"/>
              </a:cxn>
              <a:cxn ang="0">
                <a:pos x="1534" y="12659"/>
              </a:cxn>
              <a:cxn ang="0">
                <a:pos x="0" y="13986"/>
              </a:cxn>
              <a:cxn ang="0">
                <a:pos x="15946" y="12659"/>
              </a:cxn>
              <a:cxn ang="0">
                <a:pos x="15334" y="6994"/>
              </a:cxn>
              <a:cxn ang="0">
                <a:pos x="5827" y="6125"/>
              </a:cxn>
              <a:cxn ang="0">
                <a:pos x="7002" y="8371"/>
              </a:cxn>
              <a:cxn ang="0">
                <a:pos x="5827" y="6125"/>
              </a:cxn>
              <a:cxn ang="0">
                <a:pos x="3731" y="9137"/>
              </a:cxn>
              <a:cxn ang="0">
                <a:pos x="2555" y="11382"/>
              </a:cxn>
              <a:cxn ang="0">
                <a:pos x="2555" y="3318"/>
              </a:cxn>
              <a:cxn ang="0">
                <a:pos x="3731" y="5564"/>
              </a:cxn>
              <a:cxn ang="0">
                <a:pos x="2555" y="3318"/>
              </a:cxn>
              <a:cxn ang="0">
                <a:pos x="10393" y="8065"/>
              </a:cxn>
              <a:cxn ang="0">
                <a:pos x="9525" y="9494"/>
              </a:cxn>
              <a:cxn ang="0">
                <a:pos x="13818" y="10464"/>
              </a:cxn>
              <a:cxn ang="0">
                <a:pos x="14687" y="11893"/>
              </a:cxn>
              <a:cxn ang="0">
                <a:pos x="13818" y="10464"/>
              </a:cxn>
              <a:cxn ang="0">
                <a:pos x="13256" y="10464"/>
              </a:cxn>
              <a:cxn ang="0">
                <a:pos x="12387" y="11893"/>
              </a:cxn>
              <a:cxn ang="0">
                <a:pos x="10955" y="10464"/>
              </a:cxn>
              <a:cxn ang="0">
                <a:pos x="11825" y="11893"/>
              </a:cxn>
              <a:cxn ang="0">
                <a:pos x="10955" y="10464"/>
              </a:cxn>
              <a:cxn ang="0">
                <a:pos x="10393" y="10464"/>
              </a:cxn>
              <a:cxn ang="0">
                <a:pos x="9525" y="11893"/>
              </a:cxn>
              <a:cxn ang="0">
                <a:pos x="13818" y="8065"/>
              </a:cxn>
              <a:cxn ang="0">
                <a:pos x="14687" y="9494"/>
              </a:cxn>
              <a:cxn ang="0">
                <a:pos x="13818" y="8065"/>
              </a:cxn>
              <a:cxn ang="0">
                <a:pos x="13256" y="8065"/>
              </a:cxn>
              <a:cxn ang="0">
                <a:pos x="12387" y="9494"/>
              </a:cxn>
              <a:cxn ang="0">
                <a:pos x="10955" y="8065"/>
              </a:cxn>
              <a:cxn ang="0">
                <a:pos x="11825" y="9494"/>
              </a:cxn>
              <a:cxn ang="0">
                <a:pos x="10955" y="8065"/>
              </a:cxn>
            </a:cxnLst>
            <a:rect l="0" t="0" r="r" b="b"/>
            <a:pathLst>
              <a:path w="16560" h="13986">
                <a:moveTo>
                  <a:pt x="14413" y="6994"/>
                </a:moveTo>
                <a:lnTo>
                  <a:pt x="14413" y="6228"/>
                </a:lnTo>
                <a:lnTo>
                  <a:pt x="9353" y="6228"/>
                </a:lnTo>
                <a:lnTo>
                  <a:pt x="9353" y="6994"/>
                </a:lnTo>
                <a:lnTo>
                  <a:pt x="8638" y="6994"/>
                </a:lnTo>
                <a:lnTo>
                  <a:pt x="8638" y="12659"/>
                </a:lnTo>
                <a:lnTo>
                  <a:pt x="7871" y="12659"/>
                </a:lnTo>
                <a:lnTo>
                  <a:pt x="7871" y="1685"/>
                </a:lnTo>
                <a:lnTo>
                  <a:pt x="7360" y="1685"/>
                </a:lnTo>
                <a:lnTo>
                  <a:pt x="7360" y="0"/>
                </a:lnTo>
                <a:lnTo>
                  <a:pt x="3680" y="1021"/>
                </a:lnTo>
                <a:lnTo>
                  <a:pt x="3680" y="1685"/>
                </a:lnTo>
                <a:lnTo>
                  <a:pt x="1534" y="1685"/>
                </a:lnTo>
                <a:lnTo>
                  <a:pt x="1534" y="12659"/>
                </a:lnTo>
                <a:lnTo>
                  <a:pt x="767" y="12659"/>
                </a:lnTo>
                <a:lnTo>
                  <a:pt x="0" y="13986"/>
                </a:lnTo>
                <a:lnTo>
                  <a:pt x="16560" y="13986"/>
                </a:lnTo>
                <a:lnTo>
                  <a:pt x="15946" y="12659"/>
                </a:lnTo>
                <a:lnTo>
                  <a:pt x="15334" y="12659"/>
                </a:lnTo>
                <a:lnTo>
                  <a:pt x="15334" y="6994"/>
                </a:lnTo>
                <a:lnTo>
                  <a:pt x="14413" y="6994"/>
                </a:lnTo>
                <a:close/>
                <a:moveTo>
                  <a:pt x="5827" y="6125"/>
                </a:moveTo>
                <a:lnTo>
                  <a:pt x="7002" y="6125"/>
                </a:lnTo>
                <a:lnTo>
                  <a:pt x="7002" y="8371"/>
                </a:lnTo>
                <a:lnTo>
                  <a:pt x="5827" y="8371"/>
                </a:lnTo>
                <a:lnTo>
                  <a:pt x="5827" y="6125"/>
                </a:lnTo>
                <a:close/>
                <a:moveTo>
                  <a:pt x="2555" y="9137"/>
                </a:moveTo>
                <a:lnTo>
                  <a:pt x="3731" y="9137"/>
                </a:lnTo>
                <a:lnTo>
                  <a:pt x="3731" y="11382"/>
                </a:lnTo>
                <a:lnTo>
                  <a:pt x="2555" y="11382"/>
                </a:lnTo>
                <a:lnTo>
                  <a:pt x="2555" y="9137"/>
                </a:lnTo>
                <a:close/>
                <a:moveTo>
                  <a:pt x="2555" y="3318"/>
                </a:moveTo>
                <a:lnTo>
                  <a:pt x="3731" y="3318"/>
                </a:lnTo>
                <a:lnTo>
                  <a:pt x="3731" y="5564"/>
                </a:lnTo>
                <a:lnTo>
                  <a:pt x="2555" y="5564"/>
                </a:lnTo>
                <a:lnTo>
                  <a:pt x="2555" y="3318"/>
                </a:lnTo>
                <a:close/>
                <a:moveTo>
                  <a:pt x="9525" y="8065"/>
                </a:moveTo>
                <a:lnTo>
                  <a:pt x="10393" y="8065"/>
                </a:lnTo>
                <a:lnTo>
                  <a:pt x="10393" y="9494"/>
                </a:lnTo>
                <a:lnTo>
                  <a:pt x="9525" y="9494"/>
                </a:lnTo>
                <a:lnTo>
                  <a:pt x="9525" y="8065"/>
                </a:lnTo>
                <a:close/>
                <a:moveTo>
                  <a:pt x="13818" y="10464"/>
                </a:moveTo>
                <a:lnTo>
                  <a:pt x="14687" y="10464"/>
                </a:lnTo>
                <a:lnTo>
                  <a:pt x="14687" y="11893"/>
                </a:lnTo>
                <a:lnTo>
                  <a:pt x="13818" y="11893"/>
                </a:lnTo>
                <a:lnTo>
                  <a:pt x="13818" y="10464"/>
                </a:lnTo>
                <a:close/>
                <a:moveTo>
                  <a:pt x="12387" y="10464"/>
                </a:moveTo>
                <a:lnTo>
                  <a:pt x="13256" y="10464"/>
                </a:lnTo>
                <a:lnTo>
                  <a:pt x="13256" y="11893"/>
                </a:lnTo>
                <a:lnTo>
                  <a:pt x="12387" y="11893"/>
                </a:lnTo>
                <a:lnTo>
                  <a:pt x="12387" y="10464"/>
                </a:lnTo>
                <a:close/>
                <a:moveTo>
                  <a:pt x="10955" y="10464"/>
                </a:moveTo>
                <a:lnTo>
                  <a:pt x="11825" y="10464"/>
                </a:lnTo>
                <a:lnTo>
                  <a:pt x="11825" y="11893"/>
                </a:lnTo>
                <a:lnTo>
                  <a:pt x="10955" y="11893"/>
                </a:lnTo>
                <a:lnTo>
                  <a:pt x="10955" y="10464"/>
                </a:lnTo>
                <a:close/>
                <a:moveTo>
                  <a:pt x="9525" y="10464"/>
                </a:moveTo>
                <a:lnTo>
                  <a:pt x="10393" y="10464"/>
                </a:lnTo>
                <a:lnTo>
                  <a:pt x="10393" y="11893"/>
                </a:lnTo>
                <a:lnTo>
                  <a:pt x="9525" y="11893"/>
                </a:lnTo>
                <a:lnTo>
                  <a:pt x="9525" y="10464"/>
                </a:lnTo>
                <a:close/>
                <a:moveTo>
                  <a:pt x="13818" y="8065"/>
                </a:moveTo>
                <a:lnTo>
                  <a:pt x="14687" y="8065"/>
                </a:lnTo>
                <a:lnTo>
                  <a:pt x="14687" y="9494"/>
                </a:lnTo>
                <a:lnTo>
                  <a:pt x="13818" y="9494"/>
                </a:lnTo>
                <a:lnTo>
                  <a:pt x="13818" y="8065"/>
                </a:lnTo>
                <a:close/>
                <a:moveTo>
                  <a:pt x="12387" y="8065"/>
                </a:moveTo>
                <a:lnTo>
                  <a:pt x="13256" y="8065"/>
                </a:lnTo>
                <a:lnTo>
                  <a:pt x="13256" y="9494"/>
                </a:lnTo>
                <a:lnTo>
                  <a:pt x="12387" y="9494"/>
                </a:lnTo>
                <a:lnTo>
                  <a:pt x="12387" y="8065"/>
                </a:lnTo>
                <a:close/>
                <a:moveTo>
                  <a:pt x="10955" y="8065"/>
                </a:moveTo>
                <a:lnTo>
                  <a:pt x="11825" y="8065"/>
                </a:lnTo>
                <a:lnTo>
                  <a:pt x="11825" y="9494"/>
                </a:lnTo>
                <a:lnTo>
                  <a:pt x="10955" y="9494"/>
                </a:lnTo>
                <a:lnTo>
                  <a:pt x="10955" y="8065"/>
                </a:lnTo>
                <a:close/>
              </a:path>
            </a:pathLst>
          </a:custGeom>
          <a:solidFill>
            <a:srgbClr val="FBA000"/>
          </a:solidFill>
          <a:ln w="9525">
            <a:noFill/>
            <a:round/>
            <a:headEnd/>
            <a:tailEnd/>
          </a:ln>
        </p:spPr>
        <p:txBody>
          <a:bodyPr vert="horz" wrap="square" lIns="121948" tIns="60974" rIns="121948" bIns="60974" numCol="1" anchor="t" anchorCtr="0" compatLnSpc="1">
            <a:prstTxWarp prst="textNoShape">
              <a:avLst/>
            </a:prstTxWarp>
          </a:bodyPr>
          <a:lstStyle/>
          <a:p>
            <a:pPr defTabSz="914478">
              <a:defRPr/>
            </a:pPr>
            <a:endParaRPr lang="zh-CN" altLang="en-US"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5" name="文本框 168"/>
          <p:cNvSpPr txBox="1"/>
          <p:nvPr/>
        </p:nvSpPr>
        <p:spPr>
          <a:xfrm>
            <a:off x="1286147" y="4141262"/>
            <a:ext cx="960222" cy="184666"/>
          </a:xfrm>
          <a:prstGeom prst="rect">
            <a:avLst/>
          </a:prstGeom>
          <a:noFill/>
        </p:spPr>
        <p:txBody>
          <a:bodyPr wrap="square" lIns="0" tIns="0" rIns="0" bIns="0" rtlCol="0">
            <a:spAutoFit/>
          </a:bodyPr>
          <a:lstStyle/>
          <a:p>
            <a:pPr defTabSz="914478"/>
            <a:r>
              <a:rPr lang="en-US" altLang="zh-CN"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服务器</a:t>
            </a:r>
          </a:p>
        </p:txBody>
      </p:sp>
      <p:sp>
        <p:nvSpPr>
          <p:cNvPr id="406" name="文本框 170"/>
          <p:cNvSpPr txBox="1"/>
          <p:nvPr/>
        </p:nvSpPr>
        <p:spPr>
          <a:xfrm>
            <a:off x="1286146" y="5406317"/>
            <a:ext cx="960222" cy="184666"/>
          </a:xfrm>
          <a:prstGeom prst="rect">
            <a:avLst/>
          </a:prstGeom>
          <a:noFill/>
        </p:spPr>
        <p:txBody>
          <a:bodyPr wrap="square" lIns="0" tIns="0" rIns="0" bIns="0" rtlCol="0">
            <a:spAutoFit/>
          </a:bodyPr>
          <a:lstStyle/>
          <a:p>
            <a:pPr defTabSz="914478"/>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存储阵列</a:t>
            </a:r>
          </a:p>
        </p:txBody>
      </p:sp>
      <p:sp>
        <p:nvSpPr>
          <p:cNvPr id="407" name="文本框 201"/>
          <p:cNvSpPr txBox="1"/>
          <p:nvPr/>
        </p:nvSpPr>
        <p:spPr>
          <a:xfrm>
            <a:off x="1286147" y="4796828"/>
            <a:ext cx="960222" cy="184666"/>
          </a:xfrm>
          <a:prstGeom prst="rect">
            <a:avLst/>
          </a:prstGeom>
          <a:noFill/>
        </p:spPr>
        <p:txBody>
          <a:bodyPr wrap="square" lIns="0" tIns="0" rIns="0" bIns="0" rtlCol="0">
            <a:spAutoFit/>
          </a:bodyPr>
          <a:lstStyle/>
          <a:p>
            <a:pPr defTabSz="914478"/>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数据库服务器</a:t>
            </a:r>
          </a:p>
        </p:txBody>
      </p:sp>
      <p:grpSp>
        <p:nvGrpSpPr>
          <p:cNvPr id="408" name="组合 19612"/>
          <p:cNvGrpSpPr>
            <a:grpSpLocks noChangeAspect="1"/>
          </p:cNvGrpSpPr>
          <p:nvPr/>
        </p:nvGrpSpPr>
        <p:grpSpPr>
          <a:xfrm>
            <a:off x="2896287" y="3379743"/>
            <a:ext cx="385912" cy="312072"/>
            <a:chOff x="6245225" y="965201"/>
            <a:chExt cx="439738" cy="355600"/>
          </a:xfrm>
          <a:solidFill>
            <a:srgbClr val="92D050"/>
          </a:solidFill>
        </p:grpSpPr>
        <p:sp>
          <p:nvSpPr>
            <p:cNvPr id="409" name="Freeform 58"/>
            <p:cNvSpPr>
              <a:spLocks/>
            </p:cNvSpPr>
            <p:nvPr/>
          </p:nvSpPr>
          <p:spPr bwMode="auto">
            <a:xfrm>
              <a:off x="6245225" y="965201"/>
              <a:ext cx="439738" cy="344488"/>
            </a:xfrm>
            <a:custGeom>
              <a:avLst/>
              <a:gdLst>
                <a:gd name="T0" fmla="*/ 492 w 517"/>
                <a:gd name="T1" fmla="*/ 402 h 402"/>
                <a:gd name="T2" fmla="*/ 492 w 517"/>
                <a:gd name="T3" fmla="*/ 402 h 402"/>
                <a:gd name="T4" fmla="*/ 418 w 517"/>
                <a:gd name="T5" fmla="*/ 402 h 402"/>
                <a:gd name="T6" fmla="*/ 406 w 517"/>
                <a:gd name="T7" fmla="*/ 389 h 402"/>
                <a:gd name="T8" fmla="*/ 418 w 517"/>
                <a:gd name="T9" fmla="*/ 377 h 402"/>
                <a:gd name="T10" fmla="*/ 492 w 517"/>
                <a:gd name="T11" fmla="*/ 377 h 402"/>
                <a:gd name="T12" fmla="*/ 492 w 517"/>
                <a:gd name="T13" fmla="*/ 24 h 402"/>
                <a:gd name="T14" fmla="*/ 25 w 517"/>
                <a:gd name="T15" fmla="*/ 24 h 402"/>
                <a:gd name="T16" fmla="*/ 25 w 517"/>
                <a:gd name="T17" fmla="*/ 377 h 402"/>
                <a:gd name="T18" fmla="*/ 333 w 517"/>
                <a:gd name="T19" fmla="*/ 377 h 402"/>
                <a:gd name="T20" fmla="*/ 345 w 517"/>
                <a:gd name="T21" fmla="*/ 389 h 402"/>
                <a:gd name="T22" fmla="*/ 333 w 517"/>
                <a:gd name="T23" fmla="*/ 402 h 402"/>
                <a:gd name="T24" fmla="*/ 25 w 517"/>
                <a:gd name="T25" fmla="*/ 402 h 402"/>
                <a:gd name="T26" fmla="*/ 0 w 517"/>
                <a:gd name="T27" fmla="*/ 377 h 402"/>
                <a:gd name="T28" fmla="*/ 0 w 517"/>
                <a:gd name="T29" fmla="*/ 24 h 402"/>
                <a:gd name="T30" fmla="*/ 25 w 517"/>
                <a:gd name="T31" fmla="*/ 0 h 402"/>
                <a:gd name="T32" fmla="*/ 492 w 517"/>
                <a:gd name="T33" fmla="*/ 0 h 402"/>
                <a:gd name="T34" fmla="*/ 517 w 517"/>
                <a:gd name="T35" fmla="*/ 24 h 402"/>
                <a:gd name="T36" fmla="*/ 517 w 517"/>
                <a:gd name="T37" fmla="*/ 377 h 402"/>
                <a:gd name="T38" fmla="*/ 492 w 517"/>
                <a:gd name="T39"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7" h="402">
                  <a:moveTo>
                    <a:pt x="492" y="402"/>
                  </a:moveTo>
                  <a:lnTo>
                    <a:pt x="492" y="402"/>
                  </a:lnTo>
                  <a:lnTo>
                    <a:pt x="418" y="402"/>
                  </a:lnTo>
                  <a:cubicBezTo>
                    <a:pt x="412" y="402"/>
                    <a:pt x="406" y="396"/>
                    <a:pt x="406" y="389"/>
                  </a:cubicBezTo>
                  <a:cubicBezTo>
                    <a:pt x="406" y="383"/>
                    <a:pt x="412" y="377"/>
                    <a:pt x="418" y="377"/>
                  </a:cubicBezTo>
                  <a:lnTo>
                    <a:pt x="492" y="377"/>
                  </a:lnTo>
                  <a:lnTo>
                    <a:pt x="492" y="24"/>
                  </a:lnTo>
                  <a:lnTo>
                    <a:pt x="25" y="24"/>
                  </a:lnTo>
                  <a:lnTo>
                    <a:pt x="25" y="377"/>
                  </a:lnTo>
                  <a:lnTo>
                    <a:pt x="333" y="377"/>
                  </a:lnTo>
                  <a:cubicBezTo>
                    <a:pt x="339" y="377"/>
                    <a:pt x="345" y="383"/>
                    <a:pt x="345" y="389"/>
                  </a:cubicBezTo>
                  <a:cubicBezTo>
                    <a:pt x="345" y="396"/>
                    <a:pt x="339" y="402"/>
                    <a:pt x="333" y="402"/>
                  </a:cubicBezTo>
                  <a:lnTo>
                    <a:pt x="25" y="402"/>
                  </a:lnTo>
                  <a:cubicBezTo>
                    <a:pt x="11" y="402"/>
                    <a:pt x="0" y="391"/>
                    <a:pt x="0" y="377"/>
                  </a:cubicBezTo>
                  <a:lnTo>
                    <a:pt x="0" y="24"/>
                  </a:lnTo>
                  <a:cubicBezTo>
                    <a:pt x="0" y="11"/>
                    <a:pt x="11" y="0"/>
                    <a:pt x="25" y="0"/>
                  </a:cubicBezTo>
                  <a:lnTo>
                    <a:pt x="492" y="0"/>
                  </a:lnTo>
                  <a:cubicBezTo>
                    <a:pt x="506" y="0"/>
                    <a:pt x="517" y="11"/>
                    <a:pt x="517" y="24"/>
                  </a:cubicBezTo>
                  <a:lnTo>
                    <a:pt x="517" y="377"/>
                  </a:lnTo>
                  <a:cubicBezTo>
                    <a:pt x="517" y="391"/>
                    <a:pt x="506" y="402"/>
                    <a:pt x="492" y="402"/>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0" name="Freeform 59"/>
            <p:cNvSpPr>
              <a:spLocks/>
            </p:cNvSpPr>
            <p:nvPr/>
          </p:nvSpPr>
          <p:spPr bwMode="auto">
            <a:xfrm>
              <a:off x="6516688" y="1277938"/>
              <a:ext cx="42863" cy="42863"/>
            </a:xfrm>
            <a:custGeom>
              <a:avLst/>
              <a:gdLst>
                <a:gd name="T0" fmla="*/ 26 w 51"/>
                <a:gd name="T1" fmla="*/ 51 h 51"/>
                <a:gd name="T2" fmla="*/ 26 w 51"/>
                <a:gd name="T3" fmla="*/ 51 h 51"/>
                <a:gd name="T4" fmla="*/ 0 w 51"/>
                <a:gd name="T5" fmla="*/ 25 h 51"/>
                <a:gd name="T6" fmla="*/ 26 w 51"/>
                <a:gd name="T7" fmla="*/ 0 h 51"/>
                <a:gd name="T8" fmla="*/ 51 w 51"/>
                <a:gd name="T9" fmla="*/ 25 h 51"/>
                <a:gd name="T10" fmla="*/ 26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6" y="51"/>
                  </a:moveTo>
                  <a:lnTo>
                    <a:pt x="26" y="51"/>
                  </a:lnTo>
                  <a:cubicBezTo>
                    <a:pt x="11" y="51"/>
                    <a:pt x="0" y="39"/>
                    <a:pt x="0" y="25"/>
                  </a:cubicBezTo>
                  <a:cubicBezTo>
                    <a:pt x="0" y="11"/>
                    <a:pt x="11" y="0"/>
                    <a:pt x="26" y="0"/>
                  </a:cubicBezTo>
                  <a:cubicBezTo>
                    <a:pt x="40" y="0"/>
                    <a:pt x="51" y="11"/>
                    <a:pt x="51" y="25"/>
                  </a:cubicBezTo>
                  <a:cubicBezTo>
                    <a:pt x="51" y="39"/>
                    <a:pt x="40" y="51"/>
                    <a:pt x="26"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1" name="Freeform 60"/>
            <p:cNvSpPr>
              <a:spLocks/>
            </p:cNvSpPr>
            <p:nvPr/>
          </p:nvSpPr>
          <p:spPr bwMode="auto">
            <a:xfrm>
              <a:off x="6583363" y="1277938"/>
              <a:ext cx="42863"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2" name="Freeform 61"/>
            <p:cNvSpPr>
              <a:spLocks/>
            </p:cNvSpPr>
            <p:nvPr/>
          </p:nvSpPr>
          <p:spPr bwMode="auto">
            <a:xfrm>
              <a:off x="6513513" y="1127126"/>
              <a:ext cx="80963" cy="22225"/>
            </a:xfrm>
            <a:custGeom>
              <a:avLst/>
              <a:gdLst>
                <a:gd name="T0" fmla="*/ 96 w 96"/>
                <a:gd name="T1" fmla="*/ 25 h 25"/>
                <a:gd name="T2" fmla="*/ 96 w 96"/>
                <a:gd name="T3" fmla="*/ 25 h 25"/>
                <a:gd name="T4" fmla="*/ 0 w 96"/>
                <a:gd name="T5" fmla="*/ 24 h 25"/>
                <a:gd name="T6" fmla="*/ 0 w 96"/>
                <a:gd name="T7" fmla="*/ 0 h 25"/>
                <a:gd name="T8" fmla="*/ 96 w 96"/>
                <a:gd name="T9" fmla="*/ 0 h 25"/>
                <a:gd name="T10" fmla="*/ 96 w 96"/>
                <a:gd name="T11" fmla="*/ 25 h 25"/>
              </a:gdLst>
              <a:ahLst/>
              <a:cxnLst>
                <a:cxn ang="0">
                  <a:pos x="T0" y="T1"/>
                </a:cxn>
                <a:cxn ang="0">
                  <a:pos x="T2" y="T3"/>
                </a:cxn>
                <a:cxn ang="0">
                  <a:pos x="T4" y="T5"/>
                </a:cxn>
                <a:cxn ang="0">
                  <a:pos x="T6" y="T7"/>
                </a:cxn>
                <a:cxn ang="0">
                  <a:pos x="T8" y="T9"/>
                </a:cxn>
                <a:cxn ang="0">
                  <a:pos x="T10" y="T11"/>
                </a:cxn>
              </a:cxnLst>
              <a:rect l="0" t="0" r="r" b="b"/>
              <a:pathLst>
                <a:path w="96" h="25">
                  <a:moveTo>
                    <a:pt x="96" y="25"/>
                  </a:moveTo>
                  <a:lnTo>
                    <a:pt x="96" y="25"/>
                  </a:lnTo>
                  <a:lnTo>
                    <a:pt x="0" y="24"/>
                  </a:lnTo>
                  <a:lnTo>
                    <a:pt x="0" y="0"/>
                  </a:lnTo>
                  <a:lnTo>
                    <a:pt x="96" y="0"/>
                  </a:lnTo>
                  <a:lnTo>
                    <a:pt x="96" y="2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3" name="Freeform 62"/>
            <p:cNvSpPr>
              <a:spLocks/>
            </p:cNvSpPr>
            <p:nvPr/>
          </p:nvSpPr>
          <p:spPr bwMode="auto">
            <a:xfrm>
              <a:off x="6578600" y="1103313"/>
              <a:ext cx="38100" cy="69850"/>
            </a:xfrm>
            <a:custGeom>
              <a:avLst/>
              <a:gdLst>
                <a:gd name="T0" fmla="*/ 0 w 46"/>
                <a:gd name="T1" fmla="*/ 0 h 81"/>
                <a:gd name="T2" fmla="*/ 0 w 46"/>
                <a:gd name="T3" fmla="*/ 0 h 81"/>
                <a:gd name="T4" fmla="*/ 46 w 46"/>
                <a:gd name="T5" fmla="*/ 40 h 81"/>
                <a:gd name="T6" fmla="*/ 0 w 46"/>
                <a:gd name="T7" fmla="*/ 81 h 81"/>
                <a:gd name="T8" fmla="*/ 0 w 46"/>
                <a:gd name="T9" fmla="*/ 0 h 81"/>
              </a:gdLst>
              <a:ahLst/>
              <a:cxnLst>
                <a:cxn ang="0">
                  <a:pos x="T0" y="T1"/>
                </a:cxn>
                <a:cxn ang="0">
                  <a:pos x="T2" y="T3"/>
                </a:cxn>
                <a:cxn ang="0">
                  <a:pos x="T4" y="T5"/>
                </a:cxn>
                <a:cxn ang="0">
                  <a:pos x="T6" y="T7"/>
                </a:cxn>
                <a:cxn ang="0">
                  <a:pos x="T8" y="T9"/>
                </a:cxn>
              </a:cxnLst>
              <a:rect l="0" t="0" r="r" b="b"/>
              <a:pathLst>
                <a:path w="46" h="81">
                  <a:moveTo>
                    <a:pt x="0" y="0"/>
                  </a:moveTo>
                  <a:lnTo>
                    <a:pt x="0" y="0"/>
                  </a:lnTo>
                  <a:lnTo>
                    <a:pt x="46" y="40"/>
                  </a:lnTo>
                  <a:lnTo>
                    <a:pt x="0" y="81"/>
                  </a:lnTo>
                  <a:lnTo>
                    <a:pt x="0" y="0"/>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4" name="Freeform 63"/>
            <p:cNvSpPr>
              <a:spLocks/>
            </p:cNvSpPr>
            <p:nvPr/>
          </p:nvSpPr>
          <p:spPr bwMode="auto">
            <a:xfrm>
              <a:off x="6515100" y="1052513"/>
              <a:ext cx="84138" cy="49213"/>
            </a:xfrm>
            <a:custGeom>
              <a:avLst/>
              <a:gdLst>
                <a:gd name="T0" fmla="*/ 9 w 98"/>
                <a:gd name="T1" fmla="*/ 58 h 58"/>
                <a:gd name="T2" fmla="*/ 9 w 98"/>
                <a:gd name="T3" fmla="*/ 58 h 58"/>
                <a:gd name="T4" fmla="*/ 0 w 98"/>
                <a:gd name="T5" fmla="*/ 35 h 58"/>
                <a:gd name="T6" fmla="*/ 89 w 98"/>
                <a:gd name="T7" fmla="*/ 0 h 58"/>
                <a:gd name="T8" fmla="*/ 98 w 98"/>
                <a:gd name="T9" fmla="*/ 23 h 58"/>
                <a:gd name="T10" fmla="*/ 9 w 98"/>
                <a:gd name="T11" fmla="*/ 58 h 58"/>
              </a:gdLst>
              <a:ahLst/>
              <a:cxnLst>
                <a:cxn ang="0">
                  <a:pos x="T0" y="T1"/>
                </a:cxn>
                <a:cxn ang="0">
                  <a:pos x="T2" y="T3"/>
                </a:cxn>
                <a:cxn ang="0">
                  <a:pos x="T4" y="T5"/>
                </a:cxn>
                <a:cxn ang="0">
                  <a:pos x="T6" y="T7"/>
                </a:cxn>
                <a:cxn ang="0">
                  <a:pos x="T8" y="T9"/>
                </a:cxn>
                <a:cxn ang="0">
                  <a:pos x="T10" y="T11"/>
                </a:cxn>
              </a:cxnLst>
              <a:rect l="0" t="0" r="r" b="b"/>
              <a:pathLst>
                <a:path w="98" h="58">
                  <a:moveTo>
                    <a:pt x="9" y="58"/>
                  </a:moveTo>
                  <a:lnTo>
                    <a:pt x="9" y="58"/>
                  </a:lnTo>
                  <a:lnTo>
                    <a:pt x="0" y="35"/>
                  </a:lnTo>
                  <a:lnTo>
                    <a:pt x="89" y="0"/>
                  </a:lnTo>
                  <a:lnTo>
                    <a:pt x="98" y="23"/>
                  </a:lnTo>
                  <a:lnTo>
                    <a:pt x="9" y="58"/>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5" name="Freeform 64"/>
            <p:cNvSpPr>
              <a:spLocks/>
            </p:cNvSpPr>
            <p:nvPr/>
          </p:nvSpPr>
          <p:spPr bwMode="auto">
            <a:xfrm>
              <a:off x="6567488" y="1036638"/>
              <a:ext cx="47625" cy="63500"/>
            </a:xfrm>
            <a:custGeom>
              <a:avLst/>
              <a:gdLst>
                <a:gd name="T0" fmla="*/ 0 w 57"/>
                <a:gd name="T1" fmla="*/ 0 h 75"/>
                <a:gd name="T2" fmla="*/ 0 w 57"/>
                <a:gd name="T3" fmla="*/ 0 h 75"/>
                <a:gd name="T4" fmla="*/ 57 w 57"/>
                <a:gd name="T5" fmla="*/ 21 h 75"/>
                <a:gd name="T6" fmla="*/ 30 w 57"/>
                <a:gd name="T7" fmla="*/ 75 h 75"/>
                <a:gd name="T8" fmla="*/ 0 w 57"/>
                <a:gd name="T9" fmla="*/ 0 h 75"/>
              </a:gdLst>
              <a:ahLst/>
              <a:cxnLst>
                <a:cxn ang="0">
                  <a:pos x="T0" y="T1"/>
                </a:cxn>
                <a:cxn ang="0">
                  <a:pos x="T2" y="T3"/>
                </a:cxn>
                <a:cxn ang="0">
                  <a:pos x="T4" y="T5"/>
                </a:cxn>
                <a:cxn ang="0">
                  <a:pos x="T6" y="T7"/>
                </a:cxn>
                <a:cxn ang="0">
                  <a:pos x="T8" y="T9"/>
                </a:cxn>
              </a:cxnLst>
              <a:rect l="0" t="0" r="r" b="b"/>
              <a:pathLst>
                <a:path w="57" h="75">
                  <a:moveTo>
                    <a:pt x="0" y="0"/>
                  </a:moveTo>
                  <a:lnTo>
                    <a:pt x="0" y="0"/>
                  </a:lnTo>
                  <a:lnTo>
                    <a:pt x="57" y="21"/>
                  </a:lnTo>
                  <a:lnTo>
                    <a:pt x="30" y="75"/>
                  </a:lnTo>
                  <a:lnTo>
                    <a:pt x="0" y="0"/>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6" name="Freeform 65"/>
            <p:cNvSpPr>
              <a:spLocks/>
            </p:cNvSpPr>
            <p:nvPr/>
          </p:nvSpPr>
          <p:spPr bwMode="auto">
            <a:xfrm>
              <a:off x="6515100" y="1173163"/>
              <a:ext cx="84138" cy="50800"/>
            </a:xfrm>
            <a:custGeom>
              <a:avLst/>
              <a:gdLst>
                <a:gd name="T0" fmla="*/ 89 w 98"/>
                <a:gd name="T1" fmla="*/ 59 h 59"/>
                <a:gd name="T2" fmla="*/ 89 w 98"/>
                <a:gd name="T3" fmla="*/ 59 h 59"/>
                <a:gd name="T4" fmla="*/ 0 w 98"/>
                <a:gd name="T5" fmla="*/ 23 h 59"/>
                <a:gd name="T6" fmla="*/ 9 w 98"/>
                <a:gd name="T7" fmla="*/ 0 h 59"/>
                <a:gd name="T8" fmla="*/ 98 w 98"/>
                <a:gd name="T9" fmla="*/ 36 h 59"/>
                <a:gd name="T10" fmla="*/ 89 w 98"/>
                <a:gd name="T11" fmla="*/ 59 h 59"/>
              </a:gdLst>
              <a:ahLst/>
              <a:cxnLst>
                <a:cxn ang="0">
                  <a:pos x="T0" y="T1"/>
                </a:cxn>
                <a:cxn ang="0">
                  <a:pos x="T2" y="T3"/>
                </a:cxn>
                <a:cxn ang="0">
                  <a:pos x="T4" y="T5"/>
                </a:cxn>
                <a:cxn ang="0">
                  <a:pos x="T6" y="T7"/>
                </a:cxn>
                <a:cxn ang="0">
                  <a:pos x="T8" y="T9"/>
                </a:cxn>
                <a:cxn ang="0">
                  <a:pos x="T10" y="T11"/>
                </a:cxn>
              </a:cxnLst>
              <a:rect l="0" t="0" r="r" b="b"/>
              <a:pathLst>
                <a:path w="98" h="59">
                  <a:moveTo>
                    <a:pt x="89" y="59"/>
                  </a:moveTo>
                  <a:lnTo>
                    <a:pt x="89" y="59"/>
                  </a:lnTo>
                  <a:lnTo>
                    <a:pt x="0" y="23"/>
                  </a:lnTo>
                  <a:lnTo>
                    <a:pt x="9" y="0"/>
                  </a:lnTo>
                  <a:lnTo>
                    <a:pt x="98" y="36"/>
                  </a:lnTo>
                  <a:lnTo>
                    <a:pt x="89" y="59"/>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7" name="Freeform 66"/>
            <p:cNvSpPr>
              <a:spLocks/>
            </p:cNvSpPr>
            <p:nvPr/>
          </p:nvSpPr>
          <p:spPr bwMode="auto">
            <a:xfrm>
              <a:off x="6567488" y="1174751"/>
              <a:ext cx="47625" cy="65088"/>
            </a:xfrm>
            <a:custGeom>
              <a:avLst/>
              <a:gdLst>
                <a:gd name="T0" fmla="*/ 0 w 57"/>
                <a:gd name="T1" fmla="*/ 75 h 75"/>
                <a:gd name="T2" fmla="*/ 0 w 57"/>
                <a:gd name="T3" fmla="*/ 75 h 75"/>
                <a:gd name="T4" fmla="*/ 57 w 57"/>
                <a:gd name="T5" fmla="*/ 55 h 75"/>
                <a:gd name="T6" fmla="*/ 30 w 57"/>
                <a:gd name="T7" fmla="*/ 0 h 75"/>
                <a:gd name="T8" fmla="*/ 0 w 57"/>
                <a:gd name="T9" fmla="*/ 75 h 75"/>
              </a:gdLst>
              <a:ahLst/>
              <a:cxnLst>
                <a:cxn ang="0">
                  <a:pos x="T0" y="T1"/>
                </a:cxn>
                <a:cxn ang="0">
                  <a:pos x="T2" y="T3"/>
                </a:cxn>
                <a:cxn ang="0">
                  <a:pos x="T4" y="T5"/>
                </a:cxn>
                <a:cxn ang="0">
                  <a:pos x="T6" y="T7"/>
                </a:cxn>
                <a:cxn ang="0">
                  <a:pos x="T8" y="T9"/>
                </a:cxn>
              </a:cxnLst>
              <a:rect l="0" t="0" r="r" b="b"/>
              <a:pathLst>
                <a:path w="57" h="75">
                  <a:moveTo>
                    <a:pt x="0" y="75"/>
                  </a:moveTo>
                  <a:lnTo>
                    <a:pt x="0" y="75"/>
                  </a:lnTo>
                  <a:lnTo>
                    <a:pt x="57" y="55"/>
                  </a:lnTo>
                  <a:lnTo>
                    <a:pt x="30" y="0"/>
                  </a:lnTo>
                  <a:lnTo>
                    <a:pt x="0" y="7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8" name="Freeform 67"/>
            <p:cNvSpPr>
              <a:spLocks/>
            </p:cNvSpPr>
            <p:nvPr/>
          </p:nvSpPr>
          <p:spPr bwMode="auto">
            <a:xfrm>
              <a:off x="6299200" y="1120776"/>
              <a:ext cx="112713" cy="33338"/>
            </a:xfrm>
            <a:custGeom>
              <a:avLst/>
              <a:gdLst>
                <a:gd name="T0" fmla="*/ 132 w 132"/>
                <a:gd name="T1" fmla="*/ 39 h 39"/>
                <a:gd name="T2" fmla="*/ 132 w 132"/>
                <a:gd name="T3" fmla="*/ 39 h 39"/>
                <a:gd name="T4" fmla="*/ 0 w 132"/>
                <a:gd name="T5" fmla="*/ 39 h 39"/>
                <a:gd name="T6" fmla="*/ 0 w 132"/>
                <a:gd name="T7" fmla="*/ 0 h 39"/>
                <a:gd name="T8" fmla="*/ 132 w 132"/>
                <a:gd name="T9" fmla="*/ 0 h 39"/>
                <a:gd name="T10" fmla="*/ 132 w 132"/>
                <a:gd name="T11" fmla="*/ 39 h 39"/>
              </a:gdLst>
              <a:ahLst/>
              <a:cxnLst>
                <a:cxn ang="0">
                  <a:pos x="T0" y="T1"/>
                </a:cxn>
                <a:cxn ang="0">
                  <a:pos x="T2" y="T3"/>
                </a:cxn>
                <a:cxn ang="0">
                  <a:pos x="T4" y="T5"/>
                </a:cxn>
                <a:cxn ang="0">
                  <a:pos x="T6" y="T7"/>
                </a:cxn>
                <a:cxn ang="0">
                  <a:pos x="T8" y="T9"/>
                </a:cxn>
                <a:cxn ang="0">
                  <a:pos x="T10" y="T11"/>
                </a:cxn>
              </a:cxnLst>
              <a:rect l="0" t="0" r="r" b="b"/>
              <a:pathLst>
                <a:path w="132" h="39">
                  <a:moveTo>
                    <a:pt x="132" y="39"/>
                  </a:moveTo>
                  <a:lnTo>
                    <a:pt x="132" y="39"/>
                  </a:lnTo>
                  <a:lnTo>
                    <a:pt x="0" y="39"/>
                  </a:lnTo>
                  <a:lnTo>
                    <a:pt x="0" y="0"/>
                  </a:lnTo>
                  <a:lnTo>
                    <a:pt x="132" y="0"/>
                  </a:lnTo>
                  <a:lnTo>
                    <a:pt x="132" y="39"/>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9" name="Freeform 68"/>
            <p:cNvSpPr>
              <a:spLocks/>
            </p:cNvSpPr>
            <p:nvPr/>
          </p:nvSpPr>
          <p:spPr bwMode="auto">
            <a:xfrm>
              <a:off x="6388100" y="1087438"/>
              <a:ext cx="57150" cy="101600"/>
            </a:xfrm>
            <a:custGeom>
              <a:avLst/>
              <a:gdLst>
                <a:gd name="T0" fmla="*/ 0 w 67"/>
                <a:gd name="T1" fmla="*/ 0 h 118"/>
                <a:gd name="T2" fmla="*/ 0 w 67"/>
                <a:gd name="T3" fmla="*/ 0 h 118"/>
                <a:gd name="T4" fmla="*/ 67 w 67"/>
                <a:gd name="T5" fmla="*/ 59 h 118"/>
                <a:gd name="T6" fmla="*/ 0 w 67"/>
                <a:gd name="T7" fmla="*/ 118 h 118"/>
                <a:gd name="T8" fmla="*/ 0 w 67"/>
                <a:gd name="T9" fmla="*/ 0 h 118"/>
              </a:gdLst>
              <a:ahLst/>
              <a:cxnLst>
                <a:cxn ang="0">
                  <a:pos x="T0" y="T1"/>
                </a:cxn>
                <a:cxn ang="0">
                  <a:pos x="T2" y="T3"/>
                </a:cxn>
                <a:cxn ang="0">
                  <a:pos x="T4" y="T5"/>
                </a:cxn>
                <a:cxn ang="0">
                  <a:pos x="T6" y="T7"/>
                </a:cxn>
                <a:cxn ang="0">
                  <a:pos x="T8" y="T9"/>
                </a:cxn>
              </a:cxnLst>
              <a:rect l="0" t="0" r="r" b="b"/>
              <a:pathLst>
                <a:path w="67" h="118">
                  <a:moveTo>
                    <a:pt x="0" y="0"/>
                  </a:moveTo>
                  <a:lnTo>
                    <a:pt x="0" y="0"/>
                  </a:lnTo>
                  <a:lnTo>
                    <a:pt x="67" y="59"/>
                  </a:lnTo>
                  <a:lnTo>
                    <a:pt x="0" y="118"/>
                  </a:lnTo>
                  <a:lnTo>
                    <a:pt x="0" y="0"/>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0" name="Freeform 69"/>
            <p:cNvSpPr>
              <a:spLocks/>
            </p:cNvSpPr>
            <p:nvPr/>
          </p:nvSpPr>
          <p:spPr bwMode="auto">
            <a:xfrm>
              <a:off x="6457950" y="1071563"/>
              <a:ext cx="33338" cy="131763"/>
            </a:xfrm>
            <a:custGeom>
              <a:avLst/>
              <a:gdLst>
                <a:gd name="T0" fmla="*/ 40 w 40"/>
                <a:gd name="T1" fmla="*/ 138 h 153"/>
                <a:gd name="T2" fmla="*/ 40 w 40"/>
                <a:gd name="T3" fmla="*/ 138 h 153"/>
                <a:gd name="T4" fmla="*/ 23 w 40"/>
                <a:gd name="T5" fmla="*/ 153 h 153"/>
                <a:gd name="T6" fmla="*/ 18 w 40"/>
                <a:gd name="T7" fmla="*/ 153 h 153"/>
                <a:gd name="T8" fmla="*/ 0 w 40"/>
                <a:gd name="T9" fmla="*/ 138 h 153"/>
                <a:gd name="T10" fmla="*/ 0 w 40"/>
                <a:gd name="T11" fmla="*/ 15 h 153"/>
                <a:gd name="T12" fmla="*/ 18 w 40"/>
                <a:gd name="T13" fmla="*/ 0 h 153"/>
                <a:gd name="T14" fmla="*/ 23 w 40"/>
                <a:gd name="T15" fmla="*/ 0 h 153"/>
                <a:gd name="T16" fmla="*/ 40 w 40"/>
                <a:gd name="T17" fmla="*/ 15 h 153"/>
                <a:gd name="T18" fmla="*/ 40 w 40"/>
                <a:gd name="T19" fmla="*/ 1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53">
                  <a:moveTo>
                    <a:pt x="40" y="138"/>
                  </a:moveTo>
                  <a:lnTo>
                    <a:pt x="40" y="138"/>
                  </a:lnTo>
                  <a:cubicBezTo>
                    <a:pt x="40" y="146"/>
                    <a:pt x="32" y="153"/>
                    <a:pt x="23" y="153"/>
                  </a:cubicBezTo>
                  <a:lnTo>
                    <a:pt x="18" y="153"/>
                  </a:lnTo>
                  <a:cubicBezTo>
                    <a:pt x="8" y="153"/>
                    <a:pt x="0" y="146"/>
                    <a:pt x="0" y="138"/>
                  </a:cubicBezTo>
                  <a:lnTo>
                    <a:pt x="0" y="15"/>
                  </a:lnTo>
                  <a:cubicBezTo>
                    <a:pt x="0" y="7"/>
                    <a:pt x="8" y="0"/>
                    <a:pt x="18" y="0"/>
                  </a:cubicBezTo>
                  <a:lnTo>
                    <a:pt x="23" y="0"/>
                  </a:lnTo>
                  <a:cubicBezTo>
                    <a:pt x="32" y="0"/>
                    <a:pt x="40" y="7"/>
                    <a:pt x="40" y="15"/>
                  </a:cubicBezTo>
                  <a:lnTo>
                    <a:pt x="40" y="138"/>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21" name="文本框 313"/>
          <p:cNvSpPr txBox="1"/>
          <p:nvPr/>
        </p:nvSpPr>
        <p:spPr>
          <a:xfrm>
            <a:off x="2306517" y="3405334"/>
            <a:ext cx="483395" cy="184666"/>
          </a:xfrm>
          <a:prstGeom prst="rect">
            <a:avLst/>
          </a:prstGeom>
          <a:noFill/>
        </p:spPr>
        <p:txBody>
          <a:bodyPr wrap="square" lIns="0" tIns="0" rIns="0" bIns="0" rtlCol="0">
            <a:spAutoFit/>
          </a:bodyPr>
          <a:lstStyle/>
          <a:p>
            <a:pPr algn="ctr" defTabSz="914478"/>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Nginx</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22" name="组合 421"/>
          <p:cNvGrpSpPr/>
          <p:nvPr/>
        </p:nvGrpSpPr>
        <p:grpSpPr>
          <a:xfrm>
            <a:off x="2369075" y="3957551"/>
            <a:ext cx="2214643" cy="552128"/>
            <a:chOff x="1487077" y="2381443"/>
            <a:chExt cx="1080000" cy="414000"/>
          </a:xfrm>
        </p:grpSpPr>
        <p:sp>
          <p:nvSpPr>
            <p:cNvPr id="423" name="矩形 422"/>
            <p:cNvSpPr/>
            <p:nvPr/>
          </p:nvSpPr>
          <p:spPr bwMode="auto">
            <a:xfrm>
              <a:off x="1487077" y="2381443"/>
              <a:ext cx="1080000" cy="414000"/>
            </a:xfrm>
            <a:prstGeom prst="rect">
              <a:avLst/>
            </a:prstGeom>
            <a:solidFill>
              <a:srgbClr val="92D050">
                <a:alpha val="20000"/>
              </a:srgbClr>
            </a:solidFill>
            <a:ln w="12700" cap="flat" cmpd="sng" algn="ctr">
              <a:noFill/>
              <a:prstDash val="solid"/>
              <a:miter lim="800000"/>
            </a:ln>
            <a:effectLst/>
            <a:extLst/>
          </p:spPr>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defTabSz="914478"/>
              <a:endParaRPr lang="zh-CN" altLang="en-US" kern="0">
                <a:solidFill>
                  <a:sysClr val="window" lastClr="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24" name="组合 423"/>
            <p:cNvGrpSpPr/>
            <p:nvPr/>
          </p:nvGrpSpPr>
          <p:grpSpPr>
            <a:xfrm>
              <a:off x="1644832" y="2444443"/>
              <a:ext cx="764490" cy="288000"/>
              <a:chOff x="1613075" y="2435443"/>
              <a:chExt cx="764490" cy="288000"/>
            </a:xfrm>
          </p:grpSpPr>
          <p:grpSp>
            <p:nvGrpSpPr>
              <p:cNvPr id="425" name="组合 18401"/>
              <p:cNvGrpSpPr>
                <a:grpSpLocks noChangeAspect="1"/>
              </p:cNvGrpSpPr>
              <p:nvPr/>
            </p:nvGrpSpPr>
            <p:grpSpPr>
              <a:xfrm>
                <a:off x="1613075" y="2435443"/>
                <a:ext cx="152534" cy="288000"/>
                <a:chOff x="7499351" y="736601"/>
                <a:chExt cx="227013" cy="428625"/>
              </a:xfrm>
              <a:solidFill>
                <a:srgbClr val="666666"/>
              </a:solidFill>
            </p:grpSpPr>
            <p:sp>
              <p:nvSpPr>
                <p:cNvPr id="454"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5"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6"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7"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8"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9"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0"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1"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2"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3"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4"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5"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6"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26" name="组合 18401"/>
              <p:cNvGrpSpPr>
                <a:grpSpLocks noChangeAspect="1"/>
              </p:cNvGrpSpPr>
              <p:nvPr/>
            </p:nvGrpSpPr>
            <p:grpSpPr>
              <a:xfrm>
                <a:off x="1919053" y="2435443"/>
                <a:ext cx="152534" cy="288000"/>
                <a:chOff x="7499351" y="736601"/>
                <a:chExt cx="227013" cy="428625"/>
              </a:xfrm>
              <a:solidFill>
                <a:srgbClr val="666666"/>
              </a:solidFill>
            </p:grpSpPr>
            <p:sp>
              <p:nvSpPr>
                <p:cNvPr id="441"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2"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3"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4"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5"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6"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7"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8"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9"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0"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1"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2"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3"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27" name="组合 18401"/>
              <p:cNvGrpSpPr>
                <a:grpSpLocks noChangeAspect="1"/>
              </p:cNvGrpSpPr>
              <p:nvPr/>
            </p:nvGrpSpPr>
            <p:grpSpPr>
              <a:xfrm>
                <a:off x="2225031" y="2435443"/>
                <a:ext cx="152534" cy="288000"/>
                <a:chOff x="7499351" y="736601"/>
                <a:chExt cx="227013" cy="428625"/>
              </a:xfrm>
              <a:solidFill>
                <a:srgbClr val="666666"/>
              </a:solidFill>
            </p:grpSpPr>
            <p:sp>
              <p:nvSpPr>
                <p:cNvPr id="428"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9"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0"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1"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2"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3"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4"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5"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6"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7"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8"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9"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0"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sp>
        <p:nvSpPr>
          <p:cNvPr id="468" name="矩形 467"/>
          <p:cNvSpPr/>
          <p:nvPr/>
        </p:nvSpPr>
        <p:spPr bwMode="auto">
          <a:xfrm>
            <a:off x="2369075" y="4613117"/>
            <a:ext cx="2214643" cy="552128"/>
          </a:xfrm>
          <a:prstGeom prst="rect">
            <a:avLst/>
          </a:prstGeom>
          <a:solidFill>
            <a:srgbClr val="666666">
              <a:alpha val="20000"/>
            </a:srgbClr>
          </a:solidFill>
          <a:ln w="12700" cap="flat" cmpd="sng" algn="ctr">
            <a:noFill/>
            <a:prstDash val="solid"/>
            <a:miter lim="800000"/>
          </a:ln>
          <a:effectLst/>
          <a:extLst/>
        </p:spPr>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defTabSz="914478"/>
            <a:endParaRPr lang="zh-CN" altLang="en-US" kern="0">
              <a:solidFill>
                <a:sysClr val="window" lastClr="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69" name="组合 468"/>
          <p:cNvGrpSpPr/>
          <p:nvPr/>
        </p:nvGrpSpPr>
        <p:grpSpPr>
          <a:xfrm>
            <a:off x="2692567" y="4697136"/>
            <a:ext cx="1567660" cy="384089"/>
            <a:chOff x="1613075" y="3386949"/>
            <a:chExt cx="764490" cy="288000"/>
          </a:xfrm>
        </p:grpSpPr>
        <p:grpSp>
          <p:nvGrpSpPr>
            <p:cNvPr id="470" name="组合 18401"/>
            <p:cNvGrpSpPr>
              <a:grpSpLocks noChangeAspect="1"/>
            </p:cNvGrpSpPr>
            <p:nvPr/>
          </p:nvGrpSpPr>
          <p:grpSpPr>
            <a:xfrm>
              <a:off x="1613075" y="3386949"/>
              <a:ext cx="152534" cy="288000"/>
              <a:chOff x="7499351" y="736601"/>
              <a:chExt cx="227013" cy="428625"/>
            </a:xfrm>
            <a:solidFill>
              <a:srgbClr val="666666"/>
            </a:solidFill>
          </p:grpSpPr>
          <p:sp>
            <p:nvSpPr>
              <p:cNvPr id="485"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6"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7"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8"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9"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0"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1"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2"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3"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4"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5"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6"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7"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71" name="组合 18401"/>
            <p:cNvGrpSpPr>
              <a:grpSpLocks noChangeAspect="1"/>
            </p:cNvGrpSpPr>
            <p:nvPr/>
          </p:nvGrpSpPr>
          <p:grpSpPr>
            <a:xfrm>
              <a:off x="2225031" y="3386949"/>
              <a:ext cx="152534" cy="288000"/>
              <a:chOff x="7499351" y="736601"/>
              <a:chExt cx="227013" cy="428625"/>
            </a:xfrm>
            <a:solidFill>
              <a:srgbClr val="666666"/>
            </a:solidFill>
          </p:grpSpPr>
          <p:sp>
            <p:nvSpPr>
              <p:cNvPr id="472"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3"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4"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5"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6"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7"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8"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9"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0"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1"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2"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3"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4"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nvGrpSpPr>
          <p:cNvPr id="498" name="组合 497"/>
          <p:cNvGrpSpPr/>
          <p:nvPr/>
        </p:nvGrpSpPr>
        <p:grpSpPr>
          <a:xfrm>
            <a:off x="2369075" y="5222606"/>
            <a:ext cx="2214643" cy="552128"/>
            <a:chOff x="1487077" y="3752478"/>
            <a:chExt cx="1080000" cy="414000"/>
          </a:xfrm>
        </p:grpSpPr>
        <p:sp>
          <p:nvSpPr>
            <p:cNvPr id="499" name="矩形 498"/>
            <p:cNvSpPr/>
            <p:nvPr/>
          </p:nvSpPr>
          <p:spPr bwMode="auto">
            <a:xfrm>
              <a:off x="1487077" y="3752478"/>
              <a:ext cx="1080000" cy="414000"/>
            </a:xfrm>
            <a:prstGeom prst="rect">
              <a:avLst/>
            </a:prstGeom>
            <a:solidFill>
              <a:srgbClr val="666666">
                <a:alpha val="20000"/>
              </a:srgbClr>
            </a:solidFill>
            <a:ln w="12700" cap="flat" cmpd="sng" algn="ctr">
              <a:noFill/>
              <a:prstDash val="solid"/>
              <a:miter lim="800000"/>
            </a:ln>
            <a:effectLst/>
            <a:extLst/>
          </p:spPr>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defTabSz="914478"/>
              <a:endParaRPr lang="zh-CN" altLang="en-US" kern="0">
                <a:solidFill>
                  <a:sysClr val="window" lastClr="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00" name="组合 499"/>
            <p:cNvGrpSpPr/>
            <p:nvPr/>
          </p:nvGrpSpPr>
          <p:grpSpPr>
            <a:xfrm>
              <a:off x="1644832" y="3833478"/>
              <a:ext cx="764490" cy="252000"/>
              <a:chOff x="1613075" y="3880702"/>
              <a:chExt cx="764490" cy="252000"/>
            </a:xfrm>
          </p:grpSpPr>
          <p:grpSp>
            <p:nvGrpSpPr>
              <p:cNvPr id="501" name="组合 16582"/>
              <p:cNvGrpSpPr>
                <a:grpSpLocks noChangeAspect="1"/>
              </p:cNvGrpSpPr>
              <p:nvPr/>
            </p:nvGrpSpPr>
            <p:grpSpPr>
              <a:xfrm>
                <a:off x="1613075" y="3880702"/>
                <a:ext cx="219541" cy="252000"/>
                <a:chOff x="8407400" y="2055813"/>
                <a:chExt cx="360363" cy="458788"/>
              </a:xfrm>
              <a:solidFill>
                <a:srgbClr val="666666"/>
              </a:solidFill>
            </p:grpSpPr>
            <p:sp>
              <p:nvSpPr>
                <p:cNvPr id="50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02" name="组合 16582"/>
              <p:cNvGrpSpPr>
                <a:grpSpLocks noChangeAspect="1"/>
              </p:cNvGrpSpPr>
              <p:nvPr/>
            </p:nvGrpSpPr>
            <p:grpSpPr>
              <a:xfrm>
                <a:off x="2158024" y="3880702"/>
                <a:ext cx="219541" cy="252000"/>
                <a:chOff x="8407400" y="2055813"/>
                <a:chExt cx="360363" cy="458788"/>
              </a:xfrm>
              <a:solidFill>
                <a:srgbClr val="666666"/>
              </a:solidFill>
            </p:grpSpPr>
            <p:sp>
              <p:nvSpPr>
                <p:cNvPr id="50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cxnSp>
        <p:nvCxnSpPr>
          <p:cNvPr id="511" name="直接连接符 510"/>
          <p:cNvCxnSpPr/>
          <p:nvPr/>
        </p:nvCxnSpPr>
        <p:spPr>
          <a:xfrm>
            <a:off x="3089242" y="3679189"/>
            <a:ext cx="0" cy="278363"/>
          </a:xfrm>
          <a:prstGeom prst="line">
            <a:avLst/>
          </a:prstGeom>
          <a:noFill/>
          <a:ln w="9525" cap="flat" cmpd="sng" algn="ctr">
            <a:solidFill>
              <a:srgbClr val="FFFFFF">
                <a:lumMod val="50000"/>
              </a:srgbClr>
            </a:solidFill>
            <a:prstDash val="solid"/>
            <a:headEnd type="triangle" w="med" len="med"/>
            <a:tailEnd type="triangle" w="med" len="med"/>
          </a:ln>
          <a:effectLst/>
        </p:spPr>
      </p:cxnSp>
      <p:sp>
        <p:nvSpPr>
          <p:cNvPr id="512" name="矩形 130"/>
          <p:cNvSpPr>
            <a:spLocks noChangeArrowheads="1"/>
          </p:cNvSpPr>
          <p:nvPr/>
        </p:nvSpPr>
        <p:spPr bwMode="auto">
          <a:xfrm>
            <a:off x="1188949" y="2494273"/>
            <a:ext cx="3986171" cy="3468378"/>
          </a:xfrm>
          <a:prstGeom prst="rect">
            <a:avLst/>
          </a:prstGeom>
          <a:noFill/>
          <a:ln w="12700" cap="flat" cmpd="sng" algn="ctr">
            <a:solidFill>
              <a:srgbClr val="000000"/>
            </a:solidFill>
            <a:prstDash val="dash"/>
            <a:miter lim="800000"/>
          </a:ln>
          <a:effectLst/>
        </p:spPr>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 lastClr="FFFFFF"/>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13" name="直接连接符 512"/>
          <p:cNvCxnSpPr/>
          <p:nvPr/>
        </p:nvCxnSpPr>
        <p:spPr>
          <a:xfrm>
            <a:off x="3081474" y="1590057"/>
            <a:ext cx="7463" cy="1804604"/>
          </a:xfrm>
          <a:prstGeom prst="line">
            <a:avLst/>
          </a:prstGeom>
          <a:noFill/>
          <a:ln w="9525" cap="flat" cmpd="sng" algn="ctr">
            <a:solidFill>
              <a:srgbClr val="FFFFFF">
                <a:lumMod val="50000"/>
              </a:srgbClr>
            </a:solidFill>
            <a:prstDash val="solid"/>
            <a:headEnd type="none" w="med" len="med"/>
            <a:tailEnd type="triangle" w="med" len="med"/>
          </a:ln>
          <a:effectLst/>
        </p:spPr>
      </p:cxnSp>
      <p:grpSp>
        <p:nvGrpSpPr>
          <p:cNvPr id="514" name="组合 513"/>
          <p:cNvGrpSpPr/>
          <p:nvPr/>
        </p:nvGrpSpPr>
        <p:grpSpPr>
          <a:xfrm>
            <a:off x="2661275" y="1157650"/>
            <a:ext cx="816189" cy="480111"/>
            <a:chOff x="3661154" y="1212178"/>
            <a:chExt cx="612000" cy="360000"/>
          </a:xfrm>
        </p:grpSpPr>
        <p:sp>
          <p:nvSpPr>
            <p:cNvPr id="515" name="Freeform 424"/>
            <p:cNvSpPr>
              <a:spLocks noEditPoints="1"/>
            </p:cNvSpPr>
            <p:nvPr/>
          </p:nvSpPr>
          <p:spPr bwMode="auto">
            <a:xfrm>
              <a:off x="3661154" y="1212178"/>
              <a:ext cx="612000" cy="360000"/>
            </a:xfrm>
            <a:custGeom>
              <a:avLst/>
              <a:gdLst>
                <a:gd name="T0" fmla="*/ 2147483647 w 157"/>
                <a:gd name="T1" fmla="*/ 2147483647 h 102"/>
                <a:gd name="T2" fmla="*/ 2147483647 w 157"/>
                <a:gd name="T3" fmla="*/ 2147483647 h 102"/>
                <a:gd name="T4" fmla="*/ 2147483647 w 157"/>
                <a:gd name="T5" fmla="*/ 0 h 102"/>
                <a:gd name="T6" fmla="*/ 2147483647 w 157"/>
                <a:gd name="T7" fmla="*/ 2147483647 h 102"/>
                <a:gd name="T8" fmla="*/ 2147483647 w 157"/>
                <a:gd name="T9" fmla="*/ 2147483647 h 102"/>
                <a:gd name="T10" fmla="*/ 0 w 157"/>
                <a:gd name="T11" fmla="*/ 2147483647 h 102"/>
                <a:gd name="T12" fmla="*/ 2147483647 w 157"/>
                <a:gd name="T13" fmla="*/ 2147483647 h 102"/>
                <a:gd name="T14" fmla="*/ 2147483647 w 157"/>
                <a:gd name="T15" fmla="*/ 2147483647 h 102"/>
                <a:gd name="T16" fmla="*/ 2147483647 w 157"/>
                <a:gd name="T17" fmla="*/ 2147483647 h 102"/>
                <a:gd name="T18" fmla="*/ 2147483647 w 157"/>
                <a:gd name="T19" fmla="*/ 2147483647 h 102"/>
                <a:gd name="T20" fmla="*/ 2147483647 w 157"/>
                <a:gd name="T21" fmla="*/ 2147483647 h 102"/>
                <a:gd name="T22" fmla="*/ 2147483647 w 157"/>
                <a:gd name="T23" fmla="*/ 2147483647 h 102"/>
                <a:gd name="T24" fmla="*/ 2147483647 w 157"/>
                <a:gd name="T25" fmla="*/ 2147483647 h 102"/>
                <a:gd name="T26" fmla="*/ 2147483647 w 157"/>
                <a:gd name="T27" fmla="*/ 2147483647 h 102"/>
                <a:gd name="T28" fmla="*/ 2147483647 w 157"/>
                <a:gd name="T29" fmla="*/ 2147483647 h 102"/>
                <a:gd name="T30" fmla="*/ 2147483647 w 157"/>
                <a:gd name="T31" fmla="*/ 2147483647 h 102"/>
                <a:gd name="T32" fmla="*/ 2147483647 w 157"/>
                <a:gd name="T33" fmla="*/ 2147483647 h 102"/>
                <a:gd name="T34" fmla="*/ 2147483647 w 157"/>
                <a:gd name="T35" fmla="*/ 2147483647 h 102"/>
                <a:gd name="T36" fmla="*/ 2147483647 w 157"/>
                <a:gd name="T37" fmla="*/ 2147483647 h 102"/>
                <a:gd name="T38" fmla="*/ 2147483647 w 157"/>
                <a:gd name="T39" fmla="*/ 2147483647 h 102"/>
                <a:gd name="T40" fmla="*/ 2147483647 w 157"/>
                <a:gd name="T41" fmla="*/ 2147483647 h 102"/>
                <a:gd name="T42" fmla="*/ 2147483647 w 157"/>
                <a:gd name="T43" fmla="*/ 2147483647 h 102"/>
                <a:gd name="T44" fmla="*/ 2147483647 w 157"/>
                <a:gd name="T45" fmla="*/ 2147483647 h 102"/>
                <a:gd name="T46" fmla="*/ 2147483647 w 157"/>
                <a:gd name="T47" fmla="*/ 2147483647 h 102"/>
                <a:gd name="T48" fmla="*/ 2147483647 w 157"/>
                <a:gd name="T49" fmla="*/ 2147483647 h 102"/>
                <a:gd name="T50" fmla="*/ 2147483647 w 157"/>
                <a:gd name="T51" fmla="*/ 2147483647 h 102"/>
                <a:gd name="T52" fmla="*/ 2147483647 w 157"/>
                <a:gd name="T53" fmla="*/ 2147483647 h 102"/>
                <a:gd name="T54" fmla="*/ 2147483647 w 157"/>
                <a:gd name="T55" fmla="*/ 2147483647 h 10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7"/>
                <a:gd name="T85" fmla="*/ 0 h 102"/>
                <a:gd name="T86" fmla="*/ 157 w 157"/>
                <a:gd name="T87" fmla="*/ 102 h 10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7" h="102">
                  <a:moveTo>
                    <a:pt x="129" y="46"/>
                  </a:moveTo>
                  <a:cubicBezTo>
                    <a:pt x="129" y="46"/>
                    <a:pt x="129" y="46"/>
                    <a:pt x="129" y="46"/>
                  </a:cubicBezTo>
                  <a:cubicBezTo>
                    <a:pt x="129" y="20"/>
                    <a:pt x="109" y="0"/>
                    <a:pt x="83" y="0"/>
                  </a:cubicBezTo>
                  <a:cubicBezTo>
                    <a:pt x="61" y="0"/>
                    <a:pt x="43" y="15"/>
                    <a:pt x="38" y="36"/>
                  </a:cubicBezTo>
                  <a:cubicBezTo>
                    <a:pt x="36" y="36"/>
                    <a:pt x="35" y="35"/>
                    <a:pt x="33" y="35"/>
                  </a:cubicBezTo>
                  <a:cubicBezTo>
                    <a:pt x="15" y="35"/>
                    <a:pt x="0" y="50"/>
                    <a:pt x="0" y="69"/>
                  </a:cubicBezTo>
                  <a:cubicBezTo>
                    <a:pt x="0" y="87"/>
                    <a:pt x="15" y="102"/>
                    <a:pt x="33" y="102"/>
                  </a:cubicBezTo>
                  <a:cubicBezTo>
                    <a:pt x="58" y="102"/>
                    <a:pt x="58" y="102"/>
                    <a:pt x="58" y="102"/>
                  </a:cubicBezTo>
                  <a:cubicBezTo>
                    <a:pt x="129" y="102"/>
                    <a:pt x="129" y="102"/>
                    <a:pt x="129" y="102"/>
                  </a:cubicBezTo>
                  <a:cubicBezTo>
                    <a:pt x="145" y="102"/>
                    <a:pt x="157" y="90"/>
                    <a:pt x="157" y="74"/>
                  </a:cubicBezTo>
                  <a:cubicBezTo>
                    <a:pt x="157" y="59"/>
                    <a:pt x="145" y="47"/>
                    <a:pt x="129" y="46"/>
                  </a:cubicBezTo>
                  <a:moveTo>
                    <a:pt x="129" y="97"/>
                  </a:moveTo>
                  <a:cubicBezTo>
                    <a:pt x="35" y="97"/>
                    <a:pt x="35" y="97"/>
                    <a:pt x="35" y="97"/>
                  </a:cubicBezTo>
                  <a:cubicBezTo>
                    <a:pt x="34" y="97"/>
                    <a:pt x="34" y="97"/>
                    <a:pt x="33" y="97"/>
                  </a:cubicBezTo>
                  <a:cubicBezTo>
                    <a:pt x="33" y="97"/>
                    <a:pt x="33" y="97"/>
                    <a:pt x="33" y="97"/>
                  </a:cubicBezTo>
                  <a:cubicBezTo>
                    <a:pt x="18" y="97"/>
                    <a:pt x="5" y="84"/>
                    <a:pt x="5" y="69"/>
                  </a:cubicBezTo>
                  <a:cubicBezTo>
                    <a:pt x="5" y="53"/>
                    <a:pt x="18" y="41"/>
                    <a:pt x="33" y="41"/>
                  </a:cubicBezTo>
                  <a:cubicBezTo>
                    <a:pt x="35" y="41"/>
                    <a:pt x="37" y="41"/>
                    <a:pt x="40" y="42"/>
                  </a:cubicBezTo>
                  <a:cubicBezTo>
                    <a:pt x="40" y="42"/>
                    <a:pt x="41" y="42"/>
                    <a:pt x="42" y="41"/>
                  </a:cubicBezTo>
                  <a:cubicBezTo>
                    <a:pt x="43" y="41"/>
                    <a:pt x="43" y="40"/>
                    <a:pt x="43" y="40"/>
                  </a:cubicBezTo>
                  <a:cubicBezTo>
                    <a:pt x="46" y="20"/>
                    <a:pt x="63" y="5"/>
                    <a:pt x="83" y="5"/>
                  </a:cubicBezTo>
                  <a:cubicBezTo>
                    <a:pt x="106" y="5"/>
                    <a:pt x="124" y="23"/>
                    <a:pt x="124" y="46"/>
                  </a:cubicBezTo>
                  <a:cubicBezTo>
                    <a:pt x="124" y="47"/>
                    <a:pt x="124" y="48"/>
                    <a:pt x="124" y="49"/>
                  </a:cubicBezTo>
                  <a:cubicBezTo>
                    <a:pt x="124" y="50"/>
                    <a:pt x="124" y="51"/>
                    <a:pt x="124" y="51"/>
                  </a:cubicBezTo>
                  <a:cubicBezTo>
                    <a:pt x="125" y="52"/>
                    <a:pt x="126" y="52"/>
                    <a:pt x="127" y="52"/>
                  </a:cubicBezTo>
                  <a:cubicBezTo>
                    <a:pt x="127" y="52"/>
                    <a:pt x="128" y="52"/>
                    <a:pt x="129" y="52"/>
                  </a:cubicBezTo>
                  <a:cubicBezTo>
                    <a:pt x="142" y="52"/>
                    <a:pt x="152" y="62"/>
                    <a:pt x="152" y="74"/>
                  </a:cubicBezTo>
                  <a:cubicBezTo>
                    <a:pt x="152" y="87"/>
                    <a:pt x="142" y="97"/>
                    <a:pt x="129" y="97"/>
                  </a:cubicBezTo>
                </a:path>
              </a:pathLst>
            </a:custGeom>
            <a:solidFill>
              <a:srgbClr val="FBA000"/>
            </a:solidFill>
            <a:ln w="9525">
              <a:noFill/>
              <a:round/>
              <a:headEnd/>
              <a:tailEnd/>
            </a:ln>
          </p:spPr>
          <p:txBody>
            <a:bodyPr/>
            <a:lstStyle/>
            <a:p>
              <a:pPr defTabSz="914478"/>
              <a:endParaRPr lang="zh-CN" altLang="en-US" sz="320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6" name="Text Box 15"/>
            <p:cNvSpPr txBox="1">
              <a:spLocks noChangeArrowheads="1"/>
            </p:cNvSpPr>
            <p:nvPr/>
          </p:nvSpPr>
          <p:spPr bwMode="gray">
            <a:xfrm>
              <a:off x="3710764" y="1384311"/>
              <a:ext cx="501196" cy="123131"/>
            </a:xfrm>
            <a:prstGeom prst="rect">
              <a:avLst/>
            </a:prstGeom>
            <a:noFill/>
            <a:ln w="9525" algn="ctr">
              <a:noFill/>
              <a:miter lim="800000"/>
              <a:headEnd/>
              <a:tailEnd/>
            </a:ln>
          </p:spPr>
          <p:txBody>
            <a:bodyPr wrap="square" lIns="0" tIns="0" rIns="0" bIns="0">
              <a:spAutoFit/>
            </a:bodyPr>
            <a:lstStyle/>
            <a:p>
              <a:pPr algn="ctr" defTabSz="914478">
                <a:spcBef>
                  <a:spcPts val="1195"/>
                </a:spcBef>
                <a:buSzPct val="70000"/>
                <a:defRPr/>
              </a:pPr>
              <a:r>
                <a:rPr lang="en-US" altLang="zh-CN" sz="1067"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Internet</a:t>
              </a:r>
            </a:p>
          </p:txBody>
        </p:sp>
      </p:grpSp>
      <p:grpSp>
        <p:nvGrpSpPr>
          <p:cNvPr id="517" name="组合 298"/>
          <p:cNvGrpSpPr>
            <a:grpSpLocks/>
          </p:cNvGrpSpPr>
          <p:nvPr/>
        </p:nvGrpSpPr>
        <p:grpSpPr bwMode="auto">
          <a:xfrm>
            <a:off x="2886378" y="1808999"/>
            <a:ext cx="384089" cy="384089"/>
            <a:chOff x="2185077" y="5949950"/>
            <a:chExt cx="498475" cy="498475"/>
          </a:xfrm>
          <a:solidFill>
            <a:srgbClr val="666666"/>
          </a:solidFill>
        </p:grpSpPr>
        <p:sp>
          <p:nvSpPr>
            <p:cNvPr id="518" name="Freeform 16"/>
            <p:cNvSpPr>
              <a:spLocks noEditPoints="1"/>
            </p:cNvSpPr>
            <p:nvPr/>
          </p:nvSpPr>
          <p:spPr bwMode="auto">
            <a:xfrm>
              <a:off x="2295021" y="6137141"/>
              <a:ext cx="104332" cy="126196"/>
            </a:xfrm>
            <a:custGeom>
              <a:avLst/>
              <a:gdLst/>
              <a:ahLst/>
              <a:cxnLst>
                <a:cxn ang="0">
                  <a:pos x="17" y="47"/>
                </a:cxn>
                <a:cxn ang="0">
                  <a:pos x="25" y="46"/>
                </a:cxn>
                <a:cxn ang="0">
                  <a:pos x="30" y="43"/>
                </a:cxn>
                <a:cxn ang="0">
                  <a:pos x="34" y="39"/>
                </a:cxn>
                <a:cxn ang="0">
                  <a:pos x="38" y="32"/>
                </a:cxn>
                <a:cxn ang="0">
                  <a:pos x="39" y="23"/>
                </a:cxn>
                <a:cxn ang="0">
                  <a:pos x="37" y="12"/>
                </a:cxn>
                <a:cxn ang="0">
                  <a:pos x="31" y="4"/>
                </a:cxn>
                <a:cxn ang="0">
                  <a:pos x="25" y="0"/>
                </a:cxn>
                <a:cxn ang="0">
                  <a:pos x="16" y="0"/>
                </a:cxn>
                <a:cxn ang="0">
                  <a:pos x="0" y="0"/>
                </a:cxn>
                <a:cxn ang="0">
                  <a:pos x="0" y="47"/>
                </a:cxn>
                <a:cxn ang="0">
                  <a:pos x="17" y="47"/>
                </a:cxn>
                <a:cxn ang="0">
                  <a:pos x="6" y="5"/>
                </a:cxn>
                <a:cxn ang="0">
                  <a:pos x="16" y="5"/>
                </a:cxn>
                <a:cxn ang="0">
                  <a:pos x="24" y="6"/>
                </a:cxn>
                <a:cxn ang="0">
                  <a:pos x="30" y="11"/>
                </a:cxn>
                <a:cxn ang="0">
                  <a:pos x="32" y="23"/>
                </a:cxn>
                <a:cxn ang="0">
                  <a:pos x="31" y="32"/>
                </a:cxn>
                <a:cxn ang="0">
                  <a:pos x="28" y="38"/>
                </a:cxn>
                <a:cxn ang="0">
                  <a:pos x="24" y="40"/>
                </a:cxn>
                <a:cxn ang="0">
                  <a:pos x="16" y="41"/>
                </a:cxn>
                <a:cxn ang="0">
                  <a:pos x="6" y="41"/>
                </a:cxn>
                <a:cxn ang="0">
                  <a:pos x="6" y="5"/>
                </a:cxn>
              </a:cxnLst>
              <a:rect l="0" t="0" r="r" b="b"/>
              <a:pathLst>
                <a:path w="39" h="47">
                  <a:moveTo>
                    <a:pt x="17" y="47"/>
                  </a:moveTo>
                  <a:cubicBezTo>
                    <a:pt x="20" y="47"/>
                    <a:pt x="22" y="46"/>
                    <a:pt x="25" y="46"/>
                  </a:cubicBezTo>
                  <a:cubicBezTo>
                    <a:pt x="27" y="45"/>
                    <a:pt x="29" y="45"/>
                    <a:pt x="30" y="43"/>
                  </a:cubicBezTo>
                  <a:cubicBezTo>
                    <a:pt x="32" y="42"/>
                    <a:pt x="33" y="41"/>
                    <a:pt x="34" y="39"/>
                  </a:cubicBezTo>
                  <a:cubicBezTo>
                    <a:pt x="36" y="37"/>
                    <a:pt x="37" y="35"/>
                    <a:pt x="38" y="32"/>
                  </a:cubicBezTo>
                  <a:cubicBezTo>
                    <a:pt x="38" y="30"/>
                    <a:pt x="39" y="26"/>
                    <a:pt x="39" y="23"/>
                  </a:cubicBezTo>
                  <a:cubicBezTo>
                    <a:pt x="39" y="19"/>
                    <a:pt x="38" y="15"/>
                    <a:pt x="37" y="12"/>
                  </a:cubicBezTo>
                  <a:cubicBezTo>
                    <a:pt x="36" y="8"/>
                    <a:pt x="34" y="6"/>
                    <a:pt x="31" y="4"/>
                  </a:cubicBezTo>
                  <a:cubicBezTo>
                    <a:pt x="30" y="2"/>
                    <a:pt x="27" y="1"/>
                    <a:pt x="25" y="0"/>
                  </a:cubicBezTo>
                  <a:cubicBezTo>
                    <a:pt x="23" y="0"/>
                    <a:pt x="20" y="0"/>
                    <a:pt x="16" y="0"/>
                  </a:cubicBezTo>
                  <a:cubicBezTo>
                    <a:pt x="0" y="0"/>
                    <a:pt x="0" y="0"/>
                    <a:pt x="0" y="0"/>
                  </a:cubicBezTo>
                  <a:cubicBezTo>
                    <a:pt x="0" y="47"/>
                    <a:pt x="0" y="47"/>
                    <a:pt x="0" y="47"/>
                  </a:cubicBezTo>
                  <a:lnTo>
                    <a:pt x="17" y="47"/>
                  </a:lnTo>
                  <a:close/>
                  <a:moveTo>
                    <a:pt x="6" y="5"/>
                  </a:moveTo>
                  <a:cubicBezTo>
                    <a:pt x="16" y="5"/>
                    <a:pt x="16" y="5"/>
                    <a:pt x="16" y="5"/>
                  </a:cubicBezTo>
                  <a:cubicBezTo>
                    <a:pt x="20" y="5"/>
                    <a:pt x="22" y="5"/>
                    <a:pt x="24" y="6"/>
                  </a:cubicBezTo>
                  <a:cubicBezTo>
                    <a:pt x="26" y="7"/>
                    <a:pt x="28" y="9"/>
                    <a:pt x="30" y="11"/>
                  </a:cubicBezTo>
                  <a:cubicBezTo>
                    <a:pt x="32" y="14"/>
                    <a:pt x="32" y="18"/>
                    <a:pt x="32" y="23"/>
                  </a:cubicBezTo>
                  <a:cubicBezTo>
                    <a:pt x="32" y="26"/>
                    <a:pt x="32" y="29"/>
                    <a:pt x="31" y="32"/>
                  </a:cubicBezTo>
                  <a:cubicBezTo>
                    <a:pt x="30" y="34"/>
                    <a:pt x="29" y="36"/>
                    <a:pt x="28" y="38"/>
                  </a:cubicBezTo>
                  <a:cubicBezTo>
                    <a:pt x="27" y="39"/>
                    <a:pt x="25" y="40"/>
                    <a:pt x="24" y="40"/>
                  </a:cubicBezTo>
                  <a:cubicBezTo>
                    <a:pt x="22" y="41"/>
                    <a:pt x="19" y="41"/>
                    <a:pt x="16" y="41"/>
                  </a:cubicBezTo>
                  <a:cubicBezTo>
                    <a:pt x="6" y="41"/>
                    <a:pt x="6" y="41"/>
                    <a:pt x="6" y="41"/>
                  </a:cubicBezTo>
                  <a:lnTo>
                    <a:pt x="6" y="5"/>
                  </a:lnTo>
                  <a:close/>
                </a:path>
              </a:pathLst>
            </a:custGeom>
            <a:grpFill/>
            <a:ln w="9525">
              <a:noFill/>
              <a:round/>
              <a:headEnd/>
              <a:tailEnd/>
            </a:ln>
          </p:spPr>
          <p:txBody>
            <a:bodyPr/>
            <a:lstStyle/>
            <a:p>
              <a:pPr defTabSz="914478">
                <a:defRPr/>
              </a:pPr>
              <a:endParaRPr lang="zh-CN" altLang="en-US" sz="3201">
                <a:solidFill>
                  <a:srgbClr val="000000">
                    <a:lumMod val="65000"/>
                    <a:lumOff val="35000"/>
                  </a:srgb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9" name="Freeform 17"/>
            <p:cNvSpPr>
              <a:spLocks/>
            </p:cNvSpPr>
            <p:nvPr/>
          </p:nvSpPr>
          <p:spPr bwMode="auto">
            <a:xfrm>
              <a:off x="2418674" y="6137141"/>
              <a:ext cx="98536" cy="126196"/>
            </a:xfrm>
            <a:custGeom>
              <a:avLst/>
              <a:gdLst/>
              <a:ahLst/>
              <a:cxnLst>
                <a:cxn ang="0">
                  <a:pos x="10" y="17"/>
                </a:cxn>
                <a:cxn ang="0">
                  <a:pos x="52" y="79"/>
                </a:cxn>
                <a:cxn ang="0">
                  <a:pos x="62" y="79"/>
                </a:cxn>
                <a:cxn ang="0">
                  <a:pos x="62" y="0"/>
                </a:cxn>
                <a:cxn ang="0">
                  <a:pos x="52" y="0"/>
                </a:cxn>
                <a:cxn ang="0">
                  <a:pos x="52" y="62"/>
                </a:cxn>
                <a:cxn ang="0">
                  <a:pos x="12" y="0"/>
                </a:cxn>
                <a:cxn ang="0">
                  <a:pos x="0" y="0"/>
                </a:cxn>
                <a:cxn ang="0">
                  <a:pos x="0" y="79"/>
                </a:cxn>
                <a:cxn ang="0">
                  <a:pos x="10" y="79"/>
                </a:cxn>
                <a:cxn ang="0">
                  <a:pos x="10" y="17"/>
                </a:cxn>
              </a:cxnLst>
              <a:rect l="0" t="0" r="r" b="b"/>
              <a:pathLst>
                <a:path w="62" h="79">
                  <a:moveTo>
                    <a:pt x="10" y="17"/>
                  </a:moveTo>
                  <a:lnTo>
                    <a:pt x="52" y="79"/>
                  </a:lnTo>
                  <a:lnTo>
                    <a:pt x="62" y="79"/>
                  </a:lnTo>
                  <a:lnTo>
                    <a:pt x="62" y="0"/>
                  </a:lnTo>
                  <a:lnTo>
                    <a:pt x="52" y="0"/>
                  </a:lnTo>
                  <a:lnTo>
                    <a:pt x="52" y="62"/>
                  </a:lnTo>
                  <a:lnTo>
                    <a:pt x="12" y="0"/>
                  </a:lnTo>
                  <a:lnTo>
                    <a:pt x="0" y="0"/>
                  </a:lnTo>
                  <a:lnTo>
                    <a:pt x="0" y="79"/>
                  </a:lnTo>
                  <a:lnTo>
                    <a:pt x="10" y="79"/>
                  </a:lnTo>
                  <a:lnTo>
                    <a:pt x="10" y="17"/>
                  </a:lnTo>
                  <a:close/>
                </a:path>
              </a:pathLst>
            </a:custGeom>
            <a:grpFill/>
            <a:ln w="9525">
              <a:noFill/>
              <a:round/>
              <a:headEnd/>
              <a:tailEnd/>
            </a:ln>
          </p:spPr>
          <p:txBody>
            <a:bodyPr/>
            <a:lstStyle/>
            <a:p>
              <a:pPr defTabSz="914478">
                <a:defRPr/>
              </a:pPr>
              <a:endParaRPr lang="zh-CN" altLang="en-US" sz="3201">
                <a:solidFill>
                  <a:srgbClr val="000000">
                    <a:lumMod val="65000"/>
                    <a:lumOff val="35000"/>
                  </a:srgb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0" name="Freeform 18"/>
            <p:cNvSpPr>
              <a:spLocks/>
            </p:cNvSpPr>
            <p:nvPr/>
          </p:nvSpPr>
          <p:spPr bwMode="auto">
            <a:xfrm>
              <a:off x="2542326" y="6135038"/>
              <a:ext cx="96604" cy="128299"/>
            </a:xfrm>
            <a:custGeom>
              <a:avLst/>
              <a:gdLst/>
              <a:ahLst/>
              <a:cxnLst>
                <a:cxn ang="0">
                  <a:pos x="26" y="42"/>
                </a:cxn>
                <a:cxn ang="0">
                  <a:pos x="20" y="43"/>
                </a:cxn>
                <a:cxn ang="0">
                  <a:pos x="12" y="41"/>
                </a:cxn>
                <a:cxn ang="0">
                  <a:pos x="8" y="38"/>
                </a:cxn>
                <a:cxn ang="0">
                  <a:pos x="6" y="32"/>
                </a:cxn>
                <a:cxn ang="0">
                  <a:pos x="0" y="33"/>
                </a:cxn>
                <a:cxn ang="0">
                  <a:pos x="2" y="41"/>
                </a:cxn>
                <a:cxn ang="0">
                  <a:pos x="9" y="47"/>
                </a:cxn>
                <a:cxn ang="0">
                  <a:pos x="20" y="48"/>
                </a:cxn>
                <a:cxn ang="0">
                  <a:pos x="29" y="47"/>
                </a:cxn>
                <a:cxn ang="0">
                  <a:pos x="35" y="41"/>
                </a:cxn>
                <a:cxn ang="0">
                  <a:pos x="37" y="34"/>
                </a:cxn>
                <a:cxn ang="0">
                  <a:pos x="35" y="28"/>
                </a:cxn>
                <a:cxn ang="0">
                  <a:pos x="29" y="23"/>
                </a:cxn>
                <a:cxn ang="0">
                  <a:pos x="19" y="20"/>
                </a:cxn>
                <a:cxn ang="0">
                  <a:pos x="9" y="17"/>
                </a:cxn>
                <a:cxn ang="0">
                  <a:pos x="8" y="12"/>
                </a:cxn>
                <a:cxn ang="0">
                  <a:pos x="10" y="7"/>
                </a:cxn>
                <a:cxn ang="0">
                  <a:pos x="18" y="5"/>
                </a:cxn>
                <a:cxn ang="0">
                  <a:pos x="27" y="8"/>
                </a:cxn>
                <a:cxn ang="0">
                  <a:pos x="30" y="14"/>
                </a:cxn>
                <a:cxn ang="0">
                  <a:pos x="36" y="14"/>
                </a:cxn>
                <a:cxn ang="0">
                  <a:pos x="34" y="6"/>
                </a:cxn>
                <a:cxn ang="0">
                  <a:pos x="27" y="1"/>
                </a:cxn>
                <a:cxn ang="0">
                  <a:pos x="18" y="0"/>
                </a:cxn>
                <a:cxn ang="0">
                  <a:pos x="10" y="1"/>
                </a:cxn>
                <a:cxn ang="0">
                  <a:pos x="4" y="6"/>
                </a:cxn>
                <a:cxn ang="0">
                  <a:pos x="2" y="13"/>
                </a:cxn>
                <a:cxn ang="0">
                  <a:pos x="3" y="19"/>
                </a:cxn>
                <a:cxn ang="0">
                  <a:pos x="8" y="23"/>
                </a:cxn>
                <a:cxn ang="0">
                  <a:pos x="17" y="26"/>
                </a:cxn>
                <a:cxn ang="0">
                  <a:pos x="26" y="28"/>
                </a:cxn>
                <a:cxn ang="0">
                  <a:pos x="30" y="31"/>
                </a:cxn>
                <a:cxn ang="0">
                  <a:pos x="31" y="35"/>
                </a:cxn>
                <a:cxn ang="0">
                  <a:pos x="30" y="39"/>
                </a:cxn>
                <a:cxn ang="0">
                  <a:pos x="26" y="42"/>
                </a:cxn>
              </a:cxnLst>
              <a:rect l="0" t="0" r="r" b="b"/>
              <a:pathLst>
                <a:path w="37" h="48">
                  <a:moveTo>
                    <a:pt x="26" y="42"/>
                  </a:moveTo>
                  <a:cubicBezTo>
                    <a:pt x="24" y="43"/>
                    <a:pt x="22" y="43"/>
                    <a:pt x="20" y="43"/>
                  </a:cubicBezTo>
                  <a:cubicBezTo>
                    <a:pt x="17" y="43"/>
                    <a:pt x="14" y="42"/>
                    <a:pt x="12" y="41"/>
                  </a:cubicBezTo>
                  <a:cubicBezTo>
                    <a:pt x="10" y="41"/>
                    <a:pt x="9" y="39"/>
                    <a:pt x="8" y="38"/>
                  </a:cubicBezTo>
                  <a:cubicBezTo>
                    <a:pt x="7" y="36"/>
                    <a:pt x="6" y="34"/>
                    <a:pt x="6" y="32"/>
                  </a:cubicBezTo>
                  <a:cubicBezTo>
                    <a:pt x="0" y="33"/>
                    <a:pt x="0" y="33"/>
                    <a:pt x="0" y="33"/>
                  </a:cubicBezTo>
                  <a:cubicBezTo>
                    <a:pt x="0" y="36"/>
                    <a:pt x="1" y="38"/>
                    <a:pt x="2" y="41"/>
                  </a:cubicBezTo>
                  <a:cubicBezTo>
                    <a:pt x="4" y="43"/>
                    <a:pt x="6" y="45"/>
                    <a:pt x="9" y="47"/>
                  </a:cubicBezTo>
                  <a:cubicBezTo>
                    <a:pt x="12" y="48"/>
                    <a:pt x="16" y="48"/>
                    <a:pt x="20" y="48"/>
                  </a:cubicBezTo>
                  <a:cubicBezTo>
                    <a:pt x="23" y="48"/>
                    <a:pt x="26" y="48"/>
                    <a:pt x="29" y="47"/>
                  </a:cubicBezTo>
                  <a:cubicBezTo>
                    <a:pt x="32" y="45"/>
                    <a:pt x="34" y="44"/>
                    <a:pt x="35" y="41"/>
                  </a:cubicBezTo>
                  <a:cubicBezTo>
                    <a:pt x="37" y="39"/>
                    <a:pt x="37" y="37"/>
                    <a:pt x="37" y="34"/>
                  </a:cubicBezTo>
                  <a:cubicBezTo>
                    <a:pt x="37" y="32"/>
                    <a:pt x="37" y="30"/>
                    <a:pt x="35" y="28"/>
                  </a:cubicBezTo>
                  <a:cubicBezTo>
                    <a:pt x="34" y="26"/>
                    <a:pt x="32" y="24"/>
                    <a:pt x="29" y="23"/>
                  </a:cubicBezTo>
                  <a:cubicBezTo>
                    <a:pt x="27" y="22"/>
                    <a:pt x="24" y="21"/>
                    <a:pt x="19" y="20"/>
                  </a:cubicBezTo>
                  <a:cubicBezTo>
                    <a:pt x="14" y="19"/>
                    <a:pt x="11" y="18"/>
                    <a:pt x="9" y="17"/>
                  </a:cubicBezTo>
                  <a:cubicBezTo>
                    <a:pt x="8" y="15"/>
                    <a:pt x="8" y="14"/>
                    <a:pt x="8" y="12"/>
                  </a:cubicBezTo>
                  <a:cubicBezTo>
                    <a:pt x="8" y="10"/>
                    <a:pt x="8" y="9"/>
                    <a:pt x="10" y="7"/>
                  </a:cubicBezTo>
                  <a:cubicBezTo>
                    <a:pt x="12" y="6"/>
                    <a:pt x="15" y="5"/>
                    <a:pt x="18" y="5"/>
                  </a:cubicBezTo>
                  <a:cubicBezTo>
                    <a:pt x="22" y="5"/>
                    <a:pt x="25" y="6"/>
                    <a:pt x="27" y="8"/>
                  </a:cubicBezTo>
                  <a:cubicBezTo>
                    <a:pt x="28" y="9"/>
                    <a:pt x="30" y="11"/>
                    <a:pt x="30" y="14"/>
                  </a:cubicBezTo>
                  <a:cubicBezTo>
                    <a:pt x="36" y="14"/>
                    <a:pt x="36" y="14"/>
                    <a:pt x="36" y="14"/>
                  </a:cubicBezTo>
                  <a:cubicBezTo>
                    <a:pt x="36" y="11"/>
                    <a:pt x="35" y="9"/>
                    <a:pt x="34" y="6"/>
                  </a:cubicBezTo>
                  <a:cubicBezTo>
                    <a:pt x="32" y="4"/>
                    <a:pt x="30" y="3"/>
                    <a:pt x="27" y="1"/>
                  </a:cubicBezTo>
                  <a:cubicBezTo>
                    <a:pt x="25" y="0"/>
                    <a:pt x="22" y="0"/>
                    <a:pt x="18" y="0"/>
                  </a:cubicBezTo>
                  <a:cubicBezTo>
                    <a:pt x="15" y="0"/>
                    <a:pt x="12" y="0"/>
                    <a:pt x="10" y="1"/>
                  </a:cubicBezTo>
                  <a:cubicBezTo>
                    <a:pt x="7" y="2"/>
                    <a:pt x="5" y="4"/>
                    <a:pt x="4" y="6"/>
                  </a:cubicBezTo>
                  <a:cubicBezTo>
                    <a:pt x="2" y="8"/>
                    <a:pt x="2" y="10"/>
                    <a:pt x="2" y="13"/>
                  </a:cubicBezTo>
                  <a:cubicBezTo>
                    <a:pt x="2" y="15"/>
                    <a:pt x="2" y="17"/>
                    <a:pt x="3" y="19"/>
                  </a:cubicBezTo>
                  <a:cubicBezTo>
                    <a:pt x="4" y="20"/>
                    <a:pt x="6" y="22"/>
                    <a:pt x="8" y="23"/>
                  </a:cubicBezTo>
                  <a:cubicBezTo>
                    <a:pt x="10" y="24"/>
                    <a:pt x="13" y="25"/>
                    <a:pt x="17" y="26"/>
                  </a:cubicBezTo>
                  <a:cubicBezTo>
                    <a:pt x="22" y="27"/>
                    <a:pt x="24" y="28"/>
                    <a:pt x="26" y="28"/>
                  </a:cubicBezTo>
                  <a:cubicBezTo>
                    <a:pt x="28" y="29"/>
                    <a:pt x="29" y="30"/>
                    <a:pt x="30" y="31"/>
                  </a:cubicBezTo>
                  <a:cubicBezTo>
                    <a:pt x="31" y="32"/>
                    <a:pt x="31" y="33"/>
                    <a:pt x="31" y="35"/>
                  </a:cubicBezTo>
                  <a:cubicBezTo>
                    <a:pt x="31" y="36"/>
                    <a:pt x="31" y="38"/>
                    <a:pt x="30" y="39"/>
                  </a:cubicBezTo>
                  <a:cubicBezTo>
                    <a:pt x="29" y="40"/>
                    <a:pt x="28" y="41"/>
                    <a:pt x="26" y="42"/>
                  </a:cubicBezTo>
                  <a:close/>
                </a:path>
              </a:pathLst>
            </a:custGeom>
            <a:grpFill/>
            <a:ln w="9525">
              <a:noFill/>
              <a:round/>
              <a:headEnd/>
              <a:tailEnd/>
            </a:ln>
          </p:spPr>
          <p:txBody>
            <a:bodyPr/>
            <a:lstStyle/>
            <a:p>
              <a:pPr defTabSz="914478">
                <a:defRPr/>
              </a:pPr>
              <a:endParaRPr lang="zh-CN" altLang="en-US" sz="3201">
                <a:solidFill>
                  <a:srgbClr val="000000">
                    <a:lumMod val="65000"/>
                    <a:lumOff val="35000"/>
                  </a:srgb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1" name="Freeform 19"/>
            <p:cNvSpPr>
              <a:spLocks noEditPoints="1"/>
            </p:cNvSpPr>
            <p:nvPr/>
          </p:nvSpPr>
          <p:spPr bwMode="auto">
            <a:xfrm>
              <a:off x="2185077" y="5949950"/>
              <a:ext cx="498475" cy="498475"/>
            </a:xfrm>
            <a:custGeom>
              <a:avLst/>
              <a:gdLst/>
              <a:ahLst/>
              <a:cxnLst>
                <a:cxn ang="0">
                  <a:pos x="94" y="0"/>
                </a:cxn>
                <a:cxn ang="0">
                  <a:pos x="0" y="94"/>
                </a:cxn>
                <a:cxn ang="0">
                  <a:pos x="94" y="188"/>
                </a:cxn>
                <a:cxn ang="0">
                  <a:pos x="188" y="94"/>
                </a:cxn>
                <a:cxn ang="0">
                  <a:pos x="94" y="0"/>
                </a:cxn>
                <a:cxn ang="0">
                  <a:pos x="170" y="55"/>
                </a:cxn>
                <a:cxn ang="0">
                  <a:pos x="142" y="55"/>
                </a:cxn>
                <a:cxn ang="0">
                  <a:pos x="120" y="12"/>
                </a:cxn>
                <a:cxn ang="0">
                  <a:pos x="170" y="55"/>
                </a:cxn>
                <a:cxn ang="0">
                  <a:pos x="90" y="9"/>
                </a:cxn>
                <a:cxn ang="0">
                  <a:pos x="90" y="55"/>
                </a:cxn>
                <a:cxn ang="0">
                  <a:pos x="54" y="55"/>
                </a:cxn>
                <a:cxn ang="0">
                  <a:pos x="90" y="9"/>
                </a:cxn>
                <a:cxn ang="0">
                  <a:pos x="98" y="9"/>
                </a:cxn>
                <a:cxn ang="0">
                  <a:pos x="134" y="55"/>
                </a:cxn>
                <a:cxn ang="0">
                  <a:pos x="98" y="55"/>
                </a:cxn>
                <a:cxn ang="0">
                  <a:pos x="98" y="9"/>
                </a:cxn>
                <a:cxn ang="0">
                  <a:pos x="68" y="12"/>
                </a:cxn>
                <a:cxn ang="0">
                  <a:pos x="46" y="55"/>
                </a:cxn>
                <a:cxn ang="0">
                  <a:pos x="18" y="55"/>
                </a:cxn>
                <a:cxn ang="0">
                  <a:pos x="68" y="12"/>
                </a:cxn>
                <a:cxn ang="0">
                  <a:pos x="14" y="63"/>
                </a:cxn>
                <a:cxn ang="0">
                  <a:pos x="174" y="63"/>
                </a:cxn>
                <a:cxn ang="0">
                  <a:pos x="180" y="94"/>
                </a:cxn>
                <a:cxn ang="0">
                  <a:pos x="174" y="127"/>
                </a:cxn>
                <a:cxn ang="0">
                  <a:pos x="15" y="127"/>
                </a:cxn>
                <a:cxn ang="0">
                  <a:pos x="8" y="94"/>
                </a:cxn>
                <a:cxn ang="0">
                  <a:pos x="14" y="63"/>
                </a:cxn>
                <a:cxn ang="0">
                  <a:pos x="90" y="180"/>
                </a:cxn>
                <a:cxn ang="0">
                  <a:pos x="55" y="135"/>
                </a:cxn>
                <a:cxn ang="0">
                  <a:pos x="90" y="135"/>
                </a:cxn>
                <a:cxn ang="0">
                  <a:pos x="90" y="180"/>
                </a:cxn>
                <a:cxn ang="0">
                  <a:pos x="98" y="180"/>
                </a:cxn>
                <a:cxn ang="0">
                  <a:pos x="98" y="135"/>
                </a:cxn>
                <a:cxn ang="0">
                  <a:pos x="134" y="135"/>
                </a:cxn>
                <a:cxn ang="0">
                  <a:pos x="98" y="180"/>
                </a:cxn>
                <a:cxn ang="0">
                  <a:pos x="18" y="135"/>
                </a:cxn>
                <a:cxn ang="0">
                  <a:pos x="46" y="135"/>
                </a:cxn>
                <a:cxn ang="0">
                  <a:pos x="68" y="176"/>
                </a:cxn>
                <a:cxn ang="0">
                  <a:pos x="18" y="135"/>
                </a:cxn>
                <a:cxn ang="0">
                  <a:pos x="120" y="176"/>
                </a:cxn>
                <a:cxn ang="0">
                  <a:pos x="142" y="135"/>
                </a:cxn>
                <a:cxn ang="0">
                  <a:pos x="170" y="135"/>
                </a:cxn>
                <a:cxn ang="0">
                  <a:pos x="120" y="176"/>
                </a:cxn>
              </a:cxnLst>
              <a:rect l="0" t="0" r="r" b="b"/>
              <a:pathLst>
                <a:path w="188" h="188">
                  <a:moveTo>
                    <a:pt x="94" y="0"/>
                  </a:moveTo>
                  <a:cubicBezTo>
                    <a:pt x="42" y="0"/>
                    <a:pt x="0" y="42"/>
                    <a:pt x="0" y="94"/>
                  </a:cubicBezTo>
                  <a:cubicBezTo>
                    <a:pt x="0" y="146"/>
                    <a:pt x="42" y="188"/>
                    <a:pt x="94" y="188"/>
                  </a:cubicBezTo>
                  <a:cubicBezTo>
                    <a:pt x="146" y="188"/>
                    <a:pt x="188" y="146"/>
                    <a:pt x="188" y="94"/>
                  </a:cubicBezTo>
                  <a:cubicBezTo>
                    <a:pt x="188" y="42"/>
                    <a:pt x="146" y="0"/>
                    <a:pt x="94" y="0"/>
                  </a:cubicBezTo>
                  <a:close/>
                  <a:moveTo>
                    <a:pt x="170" y="55"/>
                  </a:moveTo>
                  <a:cubicBezTo>
                    <a:pt x="142" y="55"/>
                    <a:pt x="142" y="55"/>
                    <a:pt x="142" y="55"/>
                  </a:cubicBezTo>
                  <a:cubicBezTo>
                    <a:pt x="137" y="36"/>
                    <a:pt x="130" y="22"/>
                    <a:pt x="120" y="12"/>
                  </a:cubicBezTo>
                  <a:cubicBezTo>
                    <a:pt x="142" y="19"/>
                    <a:pt x="160" y="35"/>
                    <a:pt x="170" y="55"/>
                  </a:cubicBezTo>
                  <a:close/>
                  <a:moveTo>
                    <a:pt x="90" y="9"/>
                  </a:moveTo>
                  <a:cubicBezTo>
                    <a:pt x="90" y="55"/>
                    <a:pt x="90" y="55"/>
                    <a:pt x="90" y="55"/>
                  </a:cubicBezTo>
                  <a:cubicBezTo>
                    <a:pt x="54" y="55"/>
                    <a:pt x="54" y="55"/>
                    <a:pt x="54" y="55"/>
                  </a:cubicBezTo>
                  <a:cubicBezTo>
                    <a:pt x="62" y="29"/>
                    <a:pt x="75" y="11"/>
                    <a:pt x="90" y="9"/>
                  </a:cubicBezTo>
                  <a:close/>
                  <a:moveTo>
                    <a:pt x="98" y="9"/>
                  </a:moveTo>
                  <a:cubicBezTo>
                    <a:pt x="113" y="11"/>
                    <a:pt x="127" y="29"/>
                    <a:pt x="134" y="55"/>
                  </a:cubicBezTo>
                  <a:cubicBezTo>
                    <a:pt x="98" y="55"/>
                    <a:pt x="98" y="55"/>
                    <a:pt x="98" y="55"/>
                  </a:cubicBezTo>
                  <a:lnTo>
                    <a:pt x="98" y="9"/>
                  </a:lnTo>
                  <a:close/>
                  <a:moveTo>
                    <a:pt x="68" y="12"/>
                  </a:moveTo>
                  <a:cubicBezTo>
                    <a:pt x="59" y="22"/>
                    <a:pt x="51" y="36"/>
                    <a:pt x="46" y="55"/>
                  </a:cubicBezTo>
                  <a:cubicBezTo>
                    <a:pt x="18" y="55"/>
                    <a:pt x="18" y="55"/>
                    <a:pt x="18" y="55"/>
                  </a:cubicBezTo>
                  <a:cubicBezTo>
                    <a:pt x="28" y="35"/>
                    <a:pt x="46" y="19"/>
                    <a:pt x="68" y="12"/>
                  </a:cubicBezTo>
                  <a:close/>
                  <a:moveTo>
                    <a:pt x="14" y="63"/>
                  </a:moveTo>
                  <a:cubicBezTo>
                    <a:pt x="174" y="63"/>
                    <a:pt x="174" y="63"/>
                    <a:pt x="174" y="63"/>
                  </a:cubicBezTo>
                  <a:cubicBezTo>
                    <a:pt x="178" y="72"/>
                    <a:pt x="180" y="83"/>
                    <a:pt x="180" y="94"/>
                  </a:cubicBezTo>
                  <a:cubicBezTo>
                    <a:pt x="180" y="106"/>
                    <a:pt x="178" y="117"/>
                    <a:pt x="174" y="127"/>
                  </a:cubicBezTo>
                  <a:cubicBezTo>
                    <a:pt x="15" y="127"/>
                    <a:pt x="15" y="127"/>
                    <a:pt x="15" y="127"/>
                  </a:cubicBezTo>
                  <a:cubicBezTo>
                    <a:pt x="11" y="117"/>
                    <a:pt x="8" y="106"/>
                    <a:pt x="8" y="94"/>
                  </a:cubicBezTo>
                  <a:cubicBezTo>
                    <a:pt x="8" y="83"/>
                    <a:pt x="10" y="72"/>
                    <a:pt x="14" y="63"/>
                  </a:cubicBezTo>
                  <a:close/>
                  <a:moveTo>
                    <a:pt x="90" y="180"/>
                  </a:moveTo>
                  <a:cubicBezTo>
                    <a:pt x="75" y="177"/>
                    <a:pt x="62" y="160"/>
                    <a:pt x="55" y="135"/>
                  </a:cubicBezTo>
                  <a:cubicBezTo>
                    <a:pt x="90" y="135"/>
                    <a:pt x="90" y="135"/>
                    <a:pt x="90" y="135"/>
                  </a:cubicBezTo>
                  <a:lnTo>
                    <a:pt x="90" y="180"/>
                  </a:lnTo>
                  <a:close/>
                  <a:moveTo>
                    <a:pt x="98" y="180"/>
                  </a:moveTo>
                  <a:cubicBezTo>
                    <a:pt x="98" y="135"/>
                    <a:pt x="98" y="135"/>
                    <a:pt x="98" y="135"/>
                  </a:cubicBezTo>
                  <a:cubicBezTo>
                    <a:pt x="134" y="135"/>
                    <a:pt x="134" y="135"/>
                    <a:pt x="134" y="135"/>
                  </a:cubicBezTo>
                  <a:cubicBezTo>
                    <a:pt x="126" y="160"/>
                    <a:pt x="113" y="177"/>
                    <a:pt x="98" y="180"/>
                  </a:cubicBezTo>
                  <a:close/>
                  <a:moveTo>
                    <a:pt x="18" y="135"/>
                  </a:moveTo>
                  <a:cubicBezTo>
                    <a:pt x="46" y="135"/>
                    <a:pt x="46" y="135"/>
                    <a:pt x="46" y="135"/>
                  </a:cubicBezTo>
                  <a:cubicBezTo>
                    <a:pt x="51" y="152"/>
                    <a:pt x="59" y="167"/>
                    <a:pt x="68" y="176"/>
                  </a:cubicBezTo>
                  <a:cubicBezTo>
                    <a:pt x="47" y="169"/>
                    <a:pt x="29" y="154"/>
                    <a:pt x="18" y="135"/>
                  </a:cubicBezTo>
                  <a:close/>
                  <a:moveTo>
                    <a:pt x="120" y="176"/>
                  </a:moveTo>
                  <a:cubicBezTo>
                    <a:pt x="129" y="167"/>
                    <a:pt x="137" y="152"/>
                    <a:pt x="142" y="135"/>
                  </a:cubicBezTo>
                  <a:cubicBezTo>
                    <a:pt x="170" y="135"/>
                    <a:pt x="170" y="135"/>
                    <a:pt x="170" y="135"/>
                  </a:cubicBezTo>
                  <a:cubicBezTo>
                    <a:pt x="159" y="154"/>
                    <a:pt x="142" y="169"/>
                    <a:pt x="120" y="176"/>
                  </a:cubicBezTo>
                  <a:close/>
                </a:path>
              </a:pathLst>
            </a:custGeom>
            <a:grpFill/>
            <a:ln w="9525">
              <a:noFill/>
              <a:round/>
              <a:headEnd/>
              <a:tailEnd/>
            </a:ln>
          </p:spPr>
          <p:txBody>
            <a:bodyPr/>
            <a:lstStyle/>
            <a:p>
              <a:pPr defTabSz="914478">
                <a:defRPr/>
              </a:pPr>
              <a:endParaRPr lang="zh-CN" altLang="en-US" sz="3201">
                <a:solidFill>
                  <a:srgbClr val="000000">
                    <a:lumMod val="65000"/>
                    <a:lumOff val="35000"/>
                  </a:srgb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522" name="直接连接符 521"/>
          <p:cNvCxnSpPr>
            <a:stCxn id="523" idx="7"/>
          </p:cNvCxnSpPr>
          <p:nvPr/>
        </p:nvCxnSpPr>
        <p:spPr>
          <a:xfrm flipH="1">
            <a:off x="3502522" y="1406231"/>
            <a:ext cx="430398" cy="15735"/>
          </a:xfrm>
          <a:prstGeom prst="line">
            <a:avLst/>
          </a:prstGeom>
          <a:noFill/>
          <a:ln w="9525" cap="flat" cmpd="sng" algn="ctr">
            <a:solidFill>
              <a:srgbClr val="000000">
                <a:lumMod val="50000"/>
                <a:lumOff val="50000"/>
              </a:srgbClr>
            </a:solidFill>
            <a:prstDash val="solid"/>
            <a:headEnd type="none" w="med" len="med"/>
            <a:tailEnd type="none" w="med" len="med"/>
          </a:ln>
          <a:effectLst/>
        </p:spPr>
      </p:cxnSp>
      <p:sp>
        <p:nvSpPr>
          <p:cNvPr id="523" name="Freeform 6"/>
          <p:cNvSpPr>
            <a:spLocks noChangeAspect="1" noEditPoints="1"/>
          </p:cNvSpPr>
          <p:nvPr/>
        </p:nvSpPr>
        <p:spPr bwMode="auto">
          <a:xfrm>
            <a:off x="3932920" y="1114654"/>
            <a:ext cx="429162" cy="347719"/>
          </a:xfrm>
          <a:custGeom>
            <a:avLst/>
            <a:gdLst>
              <a:gd name="T0" fmla="*/ 195 w 458"/>
              <a:gd name="T1" fmla="*/ 203 h 384"/>
              <a:gd name="T2" fmla="*/ 188 w 458"/>
              <a:gd name="T3" fmla="*/ 171 h 384"/>
              <a:gd name="T4" fmla="*/ 223 w 458"/>
              <a:gd name="T5" fmla="*/ 84 h 384"/>
              <a:gd name="T6" fmla="*/ 154 w 458"/>
              <a:gd name="T7" fmla="*/ 0 h 384"/>
              <a:gd name="T8" fmla="*/ 85 w 458"/>
              <a:gd name="T9" fmla="*/ 84 h 384"/>
              <a:gd name="T10" fmla="*/ 120 w 458"/>
              <a:gd name="T11" fmla="*/ 171 h 384"/>
              <a:gd name="T12" fmla="*/ 113 w 458"/>
              <a:gd name="T13" fmla="*/ 203 h 384"/>
              <a:gd name="T14" fmla="*/ 0 w 458"/>
              <a:gd name="T15" fmla="*/ 322 h 384"/>
              <a:gd name="T16" fmla="*/ 0 w 458"/>
              <a:gd name="T17" fmla="*/ 323 h 384"/>
              <a:gd name="T18" fmla="*/ 0 w 458"/>
              <a:gd name="T19" fmla="*/ 324 h 384"/>
              <a:gd name="T20" fmla="*/ 154 w 458"/>
              <a:gd name="T21" fmla="*/ 384 h 384"/>
              <a:gd name="T22" fmla="*/ 308 w 458"/>
              <a:gd name="T23" fmla="*/ 324 h 384"/>
              <a:gd name="T24" fmla="*/ 308 w 458"/>
              <a:gd name="T25" fmla="*/ 323 h 384"/>
              <a:gd name="T26" fmla="*/ 308 w 458"/>
              <a:gd name="T27" fmla="*/ 322 h 384"/>
              <a:gd name="T28" fmla="*/ 195 w 458"/>
              <a:gd name="T29" fmla="*/ 203 h 384"/>
              <a:gd name="T30" fmla="*/ 458 w 458"/>
              <a:gd name="T31" fmla="*/ 275 h 384"/>
              <a:gd name="T32" fmla="*/ 350 w 458"/>
              <a:gd name="T33" fmla="*/ 173 h 384"/>
              <a:gd name="T34" fmla="*/ 344 w 458"/>
              <a:gd name="T35" fmla="*/ 146 h 384"/>
              <a:gd name="T36" fmla="*/ 377 w 458"/>
              <a:gd name="T37" fmla="*/ 72 h 384"/>
              <a:gd name="T38" fmla="*/ 312 w 458"/>
              <a:gd name="T39" fmla="*/ 0 h 384"/>
              <a:gd name="T40" fmla="*/ 246 w 458"/>
              <a:gd name="T41" fmla="*/ 72 h 384"/>
              <a:gd name="T42" fmla="*/ 279 w 458"/>
              <a:gd name="T43" fmla="*/ 146 h 384"/>
              <a:gd name="T44" fmla="*/ 273 w 458"/>
              <a:gd name="T45" fmla="*/ 173 h 384"/>
              <a:gd name="T46" fmla="*/ 215 w 458"/>
              <a:gd name="T47" fmla="*/ 197 h 384"/>
              <a:gd name="T48" fmla="*/ 240 w 458"/>
              <a:gd name="T49" fmla="*/ 208 h 384"/>
              <a:gd name="T50" fmla="*/ 277 w 458"/>
              <a:gd name="T51" fmla="*/ 195 h 384"/>
              <a:gd name="T52" fmla="*/ 280 w 458"/>
              <a:gd name="T53" fmla="*/ 195 h 384"/>
              <a:gd name="T54" fmla="*/ 282 w 458"/>
              <a:gd name="T55" fmla="*/ 194 h 384"/>
              <a:gd name="T56" fmla="*/ 304 w 458"/>
              <a:gd name="T57" fmla="*/ 171 h 384"/>
              <a:gd name="T58" fmla="*/ 299 w 458"/>
              <a:gd name="T59" fmla="*/ 134 h 384"/>
              <a:gd name="T60" fmla="*/ 296 w 458"/>
              <a:gd name="T61" fmla="*/ 131 h 384"/>
              <a:gd name="T62" fmla="*/ 293 w 458"/>
              <a:gd name="T63" fmla="*/ 128 h 384"/>
              <a:gd name="T64" fmla="*/ 268 w 458"/>
              <a:gd name="T65" fmla="*/ 72 h 384"/>
              <a:gd name="T66" fmla="*/ 312 w 458"/>
              <a:gd name="T67" fmla="*/ 22 h 384"/>
              <a:gd name="T68" fmla="*/ 355 w 458"/>
              <a:gd name="T69" fmla="*/ 72 h 384"/>
              <a:gd name="T70" fmla="*/ 330 w 458"/>
              <a:gd name="T71" fmla="*/ 128 h 384"/>
              <a:gd name="T72" fmla="*/ 327 w 458"/>
              <a:gd name="T73" fmla="*/ 131 h 384"/>
              <a:gd name="T74" fmla="*/ 325 w 458"/>
              <a:gd name="T75" fmla="*/ 134 h 384"/>
              <a:gd name="T76" fmla="*/ 319 w 458"/>
              <a:gd name="T77" fmla="*/ 171 h 384"/>
              <a:gd name="T78" fmla="*/ 341 w 458"/>
              <a:gd name="T79" fmla="*/ 194 h 384"/>
              <a:gd name="T80" fmla="*/ 344 w 458"/>
              <a:gd name="T81" fmla="*/ 195 h 384"/>
              <a:gd name="T82" fmla="*/ 346 w 458"/>
              <a:gd name="T83" fmla="*/ 195 h 384"/>
              <a:gd name="T84" fmla="*/ 436 w 458"/>
              <a:gd name="T85" fmla="*/ 274 h 384"/>
              <a:gd name="T86" fmla="*/ 436 w 458"/>
              <a:gd name="T87" fmla="*/ 275 h 384"/>
              <a:gd name="T88" fmla="*/ 318 w 458"/>
              <a:gd name="T89" fmla="*/ 306 h 384"/>
              <a:gd name="T90" fmla="*/ 319 w 458"/>
              <a:gd name="T91" fmla="*/ 322 h 384"/>
              <a:gd name="T92" fmla="*/ 319 w 458"/>
              <a:gd name="T93" fmla="*/ 323 h 384"/>
              <a:gd name="T94" fmla="*/ 319 w 458"/>
              <a:gd name="T95" fmla="*/ 324 h 384"/>
              <a:gd name="T96" fmla="*/ 319 w 458"/>
              <a:gd name="T97" fmla="*/ 328 h 384"/>
              <a:gd name="T98" fmla="*/ 458 w 458"/>
              <a:gd name="T99" fmla="*/ 277 h 384"/>
              <a:gd name="T100" fmla="*/ 458 w 458"/>
              <a:gd name="T101" fmla="*/ 276 h 384"/>
              <a:gd name="T102" fmla="*/ 458 w 458"/>
              <a:gd name="T103" fmla="*/ 27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8" h="384">
                <a:moveTo>
                  <a:pt x="195" y="203"/>
                </a:moveTo>
                <a:cubicBezTo>
                  <a:pt x="177" y="194"/>
                  <a:pt x="186" y="175"/>
                  <a:pt x="188" y="171"/>
                </a:cubicBezTo>
                <a:cubicBezTo>
                  <a:pt x="209" y="153"/>
                  <a:pt x="223" y="119"/>
                  <a:pt x="223" y="84"/>
                </a:cubicBezTo>
                <a:cubicBezTo>
                  <a:pt x="223" y="33"/>
                  <a:pt x="192" y="0"/>
                  <a:pt x="154" y="0"/>
                </a:cubicBezTo>
                <a:cubicBezTo>
                  <a:pt x="116" y="0"/>
                  <a:pt x="85" y="33"/>
                  <a:pt x="85" y="84"/>
                </a:cubicBezTo>
                <a:cubicBezTo>
                  <a:pt x="85" y="119"/>
                  <a:pt x="99" y="153"/>
                  <a:pt x="120" y="171"/>
                </a:cubicBezTo>
                <a:cubicBezTo>
                  <a:pt x="123" y="175"/>
                  <a:pt x="131" y="194"/>
                  <a:pt x="113" y="203"/>
                </a:cubicBezTo>
                <a:cubicBezTo>
                  <a:pt x="48" y="218"/>
                  <a:pt x="0" y="269"/>
                  <a:pt x="0" y="322"/>
                </a:cubicBezTo>
                <a:cubicBezTo>
                  <a:pt x="0" y="322"/>
                  <a:pt x="0" y="323"/>
                  <a:pt x="0" y="323"/>
                </a:cubicBezTo>
                <a:cubicBezTo>
                  <a:pt x="0" y="323"/>
                  <a:pt x="0" y="324"/>
                  <a:pt x="0" y="324"/>
                </a:cubicBezTo>
                <a:cubicBezTo>
                  <a:pt x="0" y="355"/>
                  <a:pt x="69" y="384"/>
                  <a:pt x="154" y="384"/>
                </a:cubicBezTo>
                <a:cubicBezTo>
                  <a:pt x="239" y="384"/>
                  <a:pt x="308" y="355"/>
                  <a:pt x="308" y="324"/>
                </a:cubicBezTo>
                <a:cubicBezTo>
                  <a:pt x="308" y="324"/>
                  <a:pt x="308" y="323"/>
                  <a:pt x="308" y="323"/>
                </a:cubicBezTo>
                <a:cubicBezTo>
                  <a:pt x="308" y="323"/>
                  <a:pt x="308" y="322"/>
                  <a:pt x="308" y="322"/>
                </a:cubicBezTo>
                <a:cubicBezTo>
                  <a:pt x="308" y="269"/>
                  <a:pt x="260" y="218"/>
                  <a:pt x="195" y="203"/>
                </a:cubicBezTo>
                <a:close/>
                <a:moveTo>
                  <a:pt x="458" y="275"/>
                </a:moveTo>
                <a:cubicBezTo>
                  <a:pt x="458" y="229"/>
                  <a:pt x="412" y="187"/>
                  <a:pt x="350" y="173"/>
                </a:cubicBezTo>
                <a:cubicBezTo>
                  <a:pt x="333" y="166"/>
                  <a:pt x="342" y="150"/>
                  <a:pt x="344" y="146"/>
                </a:cubicBezTo>
                <a:cubicBezTo>
                  <a:pt x="364" y="130"/>
                  <a:pt x="377" y="101"/>
                  <a:pt x="377" y="72"/>
                </a:cubicBezTo>
                <a:cubicBezTo>
                  <a:pt x="377" y="28"/>
                  <a:pt x="348" y="0"/>
                  <a:pt x="312" y="0"/>
                </a:cubicBezTo>
                <a:cubicBezTo>
                  <a:pt x="275" y="0"/>
                  <a:pt x="246" y="28"/>
                  <a:pt x="246" y="72"/>
                </a:cubicBezTo>
                <a:cubicBezTo>
                  <a:pt x="246" y="101"/>
                  <a:pt x="259" y="130"/>
                  <a:pt x="279" y="146"/>
                </a:cubicBezTo>
                <a:cubicBezTo>
                  <a:pt x="282" y="150"/>
                  <a:pt x="290" y="166"/>
                  <a:pt x="273" y="173"/>
                </a:cubicBezTo>
                <a:cubicBezTo>
                  <a:pt x="251" y="178"/>
                  <a:pt x="231" y="186"/>
                  <a:pt x="215" y="197"/>
                </a:cubicBezTo>
                <a:cubicBezTo>
                  <a:pt x="224" y="200"/>
                  <a:pt x="232" y="204"/>
                  <a:pt x="240" y="208"/>
                </a:cubicBezTo>
                <a:cubicBezTo>
                  <a:pt x="252" y="203"/>
                  <a:pt x="264" y="198"/>
                  <a:pt x="277" y="195"/>
                </a:cubicBezTo>
                <a:cubicBezTo>
                  <a:pt x="280" y="195"/>
                  <a:pt x="280" y="195"/>
                  <a:pt x="280" y="195"/>
                </a:cubicBezTo>
                <a:cubicBezTo>
                  <a:pt x="282" y="194"/>
                  <a:pt x="282" y="194"/>
                  <a:pt x="282" y="194"/>
                </a:cubicBezTo>
                <a:cubicBezTo>
                  <a:pt x="296" y="188"/>
                  <a:pt x="302" y="178"/>
                  <a:pt x="304" y="171"/>
                </a:cubicBezTo>
                <a:cubicBezTo>
                  <a:pt x="309" y="155"/>
                  <a:pt x="302" y="140"/>
                  <a:pt x="299" y="134"/>
                </a:cubicBezTo>
                <a:cubicBezTo>
                  <a:pt x="296" y="131"/>
                  <a:pt x="296" y="131"/>
                  <a:pt x="296" y="131"/>
                </a:cubicBezTo>
                <a:cubicBezTo>
                  <a:pt x="293" y="128"/>
                  <a:pt x="293" y="128"/>
                  <a:pt x="293" y="128"/>
                </a:cubicBezTo>
                <a:cubicBezTo>
                  <a:pt x="278" y="117"/>
                  <a:pt x="268" y="94"/>
                  <a:pt x="268" y="72"/>
                </a:cubicBezTo>
                <a:cubicBezTo>
                  <a:pt x="268" y="43"/>
                  <a:pt x="286" y="22"/>
                  <a:pt x="312" y="22"/>
                </a:cubicBezTo>
                <a:cubicBezTo>
                  <a:pt x="337" y="22"/>
                  <a:pt x="355" y="43"/>
                  <a:pt x="355" y="72"/>
                </a:cubicBezTo>
                <a:cubicBezTo>
                  <a:pt x="355" y="94"/>
                  <a:pt x="345" y="117"/>
                  <a:pt x="330" y="128"/>
                </a:cubicBezTo>
                <a:cubicBezTo>
                  <a:pt x="327" y="131"/>
                  <a:pt x="327" y="131"/>
                  <a:pt x="327" y="131"/>
                </a:cubicBezTo>
                <a:cubicBezTo>
                  <a:pt x="325" y="134"/>
                  <a:pt x="325" y="134"/>
                  <a:pt x="325" y="134"/>
                </a:cubicBezTo>
                <a:cubicBezTo>
                  <a:pt x="321" y="140"/>
                  <a:pt x="314" y="155"/>
                  <a:pt x="319" y="171"/>
                </a:cubicBezTo>
                <a:cubicBezTo>
                  <a:pt x="322" y="178"/>
                  <a:pt x="327" y="188"/>
                  <a:pt x="341" y="194"/>
                </a:cubicBezTo>
                <a:cubicBezTo>
                  <a:pt x="344" y="195"/>
                  <a:pt x="344" y="195"/>
                  <a:pt x="344" y="195"/>
                </a:cubicBezTo>
                <a:cubicBezTo>
                  <a:pt x="346" y="195"/>
                  <a:pt x="346" y="195"/>
                  <a:pt x="346" y="195"/>
                </a:cubicBezTo>
                <a:cubicBezTo>
                  <a:pt x="397" y="206"/>
                  <a:pt x="435" y="240"/>
                  <a:pt x="436" y="274"/>
                </a:cubicBezTo>
                <a:cubicBezTo>
                  <a:pt x="436" y="275"/>
                  <a:pt x="436" y="275"/>
                  <a:pt x="436" y="275"/>
                </a:cubicBezTo>
                <a:cubicBezTo>
                  <a:pt x="430" y="284"/>
                  <a:pt x="389" y="305"/>
                  <a:pt x="318" y="306"/>
                </a:cubicBezTo>
                <a:cubicBezTo>
                  <a:pt x="319" y="311"/>
                  <a:pt x="319" y="316"/>
                  <a:pt x="319" y="322"/>
                </a:cubicBezTo>
                <a:cubicBezTo>
                  <a:pt x="319" y="322"/>
                  <a:pt x="319" y="323"/>
                  <a:pt x="319" y="323"/>
                </a:cubicBezTo>
                <a:cubicBezTo>
                  <a:pt x="319" y="323"/>
                  <a:pt x="319" y="324"/>
                  <a:pt x="319" y="324"/>
                </a:cubicBezTo>
                <a:cubicBezTo>
                  <a:pt x="319" y="325"/>
                  <a:pt x="319" y="327"/>
                  <a:pt x="319" y="328"/>
                </a:cubicBezTo>
                <a:cubicBezTo>
                  <a:pt x="396" y="327"/>
                  <a:pt x="458" y="302"/>
                  <a:pt x="458" y="277"/>
                </a:cubicBezTo>
                <a:cubicBezTo>
                  <a:pt x="458" y="276"/>
                  <a:pt x="458" y="276"/>
                  <a:pt x="458" y="276"/>
                </a:cubicBezTo>
                <a:cubicBezTo>
                  <a:pt x="458" y="275"/>
                  <a:pt x="458" y="275"/>
                  <a:pt x="458" y="275"/>
                </a:cubicBezTo>
                <a:close/>
              </a:path>
            </a:pathLst>
          </a:custGeom>
          <a:solidFill>
            <a:srgbClr val="FBA000"/>
          </a:solidFill>
          <a:ln>
            <a:noFill/>
          </a:ln>
        </p:spPr>
        <p:txBody>
          <a:bodyPr vert="horz" wrap="square" lIns="121948" tIns="60974" rIns="121948" bIns="60974" numCol="1" anchor="t" anchorCtr="0" compatLnSpc="1">
            <a:prstTxWarp prst="textNoShape">
              <a:avLst/>
            </a:prstTxWarp>
          </a:bodyPr>
          <a:lstStyle/>
          <a:p>
            <a:pPr defTabSz="914478"/>
            <a:endParaRPr lang="zh-CN" altLang="en-US" sz="320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4" name="文本框 523"/>
          <p:cNvSpPr txBox="1"/>
          <p:nvPr/>
        </p:nvSpPr>
        <p:spPr>
          <a:xfrm>
            <a:off x="1227098" y="3192192"/>
            <a:ext cx="839598" cy="455189"/>
          </a:xfrm>
          <a:prstGeom prst="rect">
            <a:avLst/>
          </a:prstGeom>
          <a:noFill/>
        </p:spPr>
        <p:txBody>
          <a:bodyPr wrap="square" rtlCol="0">
            <a:spAutoFit/>
          </a:bodyPr>
          <a:lstStyle/>
          <a:p>
            <a:pPr defTabSz="914478">
              <a:lnSpc>
                <a:spcPts val="3440"/>
              </a:lnSpc>
            </a:pPr>
            <a:r>
              <a:rPr lang="zh-CN" altLang="en-US" sz="105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负载均衡</a:t>
            </a:r>
            <a:endParaRPr lang="en-US" sz="105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25" name="组合 572"/>
          <p:cNvGrpSpPr/>
          <p:nvPr/>
        </p:nvGrpSpPr>
        <p:grpSpPr>
          <a:xfrm>
            <a:off x="4370149" y="3773088"/>
            <a:ext cx="334344" cy="311563"/>
            <a:chOff x="4902797" y="3439194"/>
            <a:chExt cx="347571" cy="246006"/>
          </a:xfrm>
          <a:solidFill>
            <a:srgbClr val="92D050"/>
          </a:solidFill>
        </p:grpSpPr>
        <p:sp>
          <p:nvSpPr>
            <p:cNvPr id="526" name="AutoShape 26"/>
            <p:cNvSpPr>
              <a:spLocks noChangeAspect="1" noChangeArrowheads="1" noTextEdit="1"/>
            </p:cNvSpPr>
            <p:nvPr/>
          </p:nvSpPr>
          <p:spPr bwMode="auto">
            <a:xfrm>
              <a:off x="4902797" y="3440751"/>
              <a:ext cx="347571" cy="242892"/>
            </a:xfrm>
            <a:prstGeom prst="rect">
              <a:avLst/>
            </a:prstGeom>
            <a:grpFill/>
            <a:ln w="9525">
              <a:noFill/>
              <a:miter lim="800000"/>
              <a:headEnd/>
              <a:tailEnd/>
            </a:ln>
          </p:spPr>
          <p:txBody>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7" name="Freeform 28"/>
            <p:cNvSpPr>
              <a:spLocks/>
            </p:cNvSpPr>
            <p:nvPr/>
          </p:nvSpPr>
          <p:spPr bwMode="auto">
            <a:xfrm>
              <a:off x="4902797" y="3439194"/>
              <a:ext cx="347571" cy="246006"/>
            </a:xfrm>
            <a:custGeom>
              <a:avLst/>
              <a:gdLst/>
              <a:ahLst/>
              <a:cxnLst>
                <a:cxn ang="0">
                  <a:pos x="185" y="134"/>
                </a:cxn>
                <a:cxn ang="0">
                  <a:pos x="159" y="67"/>
                </a:cxn>
                <a:cxn ang="0">
                  <a:pos x="140" y="8"/>
                </a:cxn>
                <a:cxn ang="0">
                  <a:pos x="121" y="67"/>
                </a:cxn>
                <a:cxn ang="0">
                  <a:pos x="95" y="134"/>
                </a:cxn>
                <a:cxn ang="0">
                  <a:pos x="68" y="67"/>
                </a:cxn>
                <a:cxn ang="0">
                  <a:pos x="50" y="8"/>
                </a:cxn>
                <a:cxn ang="0">
                  <a:pos x="31" y="67"/>
                </a:cxn>
                <a:cxn ang="0">
                  <a:pos x="4" y="134"/>
                </a:cxn>
                <a:cxn ang="0">
                  <a:pos x="0" y="130"/>
                </a:cxn>
                <a:cxn ang="0">
                  <a:pos x="4" y="126"/>
                </a:cxn>
                <a:cxn ang="0">
                  <a:pos x="23" y="66"/>
                </a:cxn>
                <a:cxn ang="0">
                  <a:pos x="50" y="0"/>
                </a:cxn>
                <a:cxn ang="0">
                  <a:pos x="76" y="66"/>
                </a:cxn>
                <a:cxn ang="0">
                  <a:pos x="95" y="126"/>
                </a:cxn>
                <a:cxn ang="0">
                  <a:pos x="113" y="66"/>
                </a:cxn>
                <a:cxn ang="0">
                  <a:pos x="140" y="0"/>
                </a:cxn>
                <a:cxn ang="0">
                  <a:pos x="166" y="66"/>
                </a:cxn>
                <a:cxn ang="0">
                  <a:pos x="185" y="126"/>
                </a:cxn>
                <a:cxn ang="0">
                  <a:pos x="189" y="130"/>
                </a:cxn>
                <a:cxn ang="0">
                  <a:pos x="185" y="134"/>
                </a:cxn>
              </a:cxnLst>
              <a:rect l="0" t="0" r="r" b="b"/>
              <a:pathLst>
                <a:path w="189" h="134">
                  <a:moveTo>
                    <a:pt x="185" y="134"/>
                  </a:moveTo>
                  <a:cubicBezTo>
                    <a:pt x="171" y="134"/>
                    <a:pt x="163" y="92"/>
                    <a:pt x="159" y="67"/>
                  </a:cubicBezTo>
                  <a:cubicBezTo>
                    <a:pt x="154" y="37"/>
                    <a:pt x="145" y="9"/>
                    <a:pt x="140" y="8"/>
                  </a:cubicBezTo>
                  <a:cubicBezTo>
                    <a:pt x="135" y="9"/>
                    <a:pt x="126" y="37"/>
                    <a:pt x="121" y="67"/>
                  </a:cubicBezTo>
                  <a:cubicBezTo>
                    <a:pt x="117" y="92"/>
                    <a:pt x="109" y="134"/>
                    <a:pt x="95" y="134"/>
                  </a:cubicBezTo>
                  <a:cubicBezTo>
                    <a:pt x="81" y="134"/>
                    <a:pt x="72" y="92"/>
                    <a:pt x="68" y="67"/>
                  </a:cubicBezTo>
                  <a:cubicBezTo>
                    <a:pt x="63" y="37"/>
                    <a:pt x="55" y="9"/>
                    <a:pt x="50" y="8"/>
                  </a:cubicBezTo>
                  <a:cubicBezTo>
                    <a:pt x="45" y="9"/>
                    <a:pt x="36" y="37"/>
                    <a:pt x="31" y="67"/>
                  </a:cubicBezTo>
                  <a:cubicBezTo>
                    <a:pt x="27" y="92"/>
                    <a:pt x="18" y="134"/>
                    <a:pt x="4" y="134"/>
                  </a:cubicBezTo>
                  <a:cubicBezTo>
                    <a:pt x="2" y="134"/>
                    <a:pt x="0" y="132"/>
                    <a:pt x="0" y="130"/>
                  </a:cubicBezTo>
                  <a:cubicBezTo>
                    <a:pt x="0" y="128"/>
                    <a:pt x="2" y="126"/>
                    <a:pt x="4" y="126"/>
                  </a:cubicBezTo>
                  <a:cubicBezTo>
                    <a:pt x="9" y="125"/>
                    <a:pt x="18" y="97"/>
                    <a:pt x="23" y="66"/>
                  </a:cubicBezTo>
                  <a:cubicBezTo>
                    <a:pt x="27" y="41"/>
                    <a:pt x="36" y="0"/>
                    <a:pt x="50" y="0"/>
                  </a:cubicBezTo>
                  <a:cubicBezTo>
                    <a:pt x="63" y="0"/>
                    <a:pt x="72" y="41"/>
                    <a:pt x="76" y="66"/>
                  </a:cubicBezTo>
                  <a:cubicBezTo>
                    <a:pt x="81" y="97"/>
                    <a:pt x="90" y="125"/>
                    <a:pt x="95" y="126"/>
                  </a:cubicBezTo>
                  <a:cubicBezTo>
                    <a:pt x="100" y="125"/>
                    <a:pt x="108" y="97"/>
                    <a:pt x="113" y="66"/>
                  </a:cubicBezTo>
                  <a:cubicBezTo>
                    <a:pt x="117" y="41"/>
                    <a:pt x="126" y="0"/>
                    <a:pt x="140" y="0"/>
                  </a:cubicBezTo>
                  <a:cubicBezTo>
                    <a:pt x="154" y="0"/>
                    <a:pt x="162" y="41"/>
                    <a:pt x="166" y="66"/>
                  </a:cubicBezTo>
                  <a:cubicBezTo>
                    <a:pt x="171" y="97"/>
                    <a:pt x="180" y="125"/>
                    <a:pt x="185" y="126"/>
                  </a:cubicBezTo>
                  <a:cubicBezTo>
                    <a:pt x="187" y="126"/>
                    <a:pt x="189" y="128"/>
                    <a:pt x="189" y="130"/>
                  </a:cubicBezTo>
                  <a:cubicBezTo>
                    <a:pt x="189" y="132"/>
                    <a:pt x="187" y="134"/>
                    <a:pt x="185" y="134"/>
                  </a:cubicBezTo>
                  <a:close/>
                </a:path>
              </a:pathLst>
            </a:custGeom>
            <a:grpFill/>
            <a:ln w="9525">
              <a:solidFill>
                <a:srgbClr val="FFFFFF"/>
              </a:solidFill>
              <a:round/>
              <a:headEnd/>
              <a:tailEnd/>
            </a:ln>
          </p:spPr>
          <p:txBody>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8" name="Freeform 29"/>
            <p:cNvSpPr>
              <a:spLocks/>
            </p:cNvSpPr>
            <p:nvPr/>
          </p:nvSpPr>
          <p:spPr bwMode="auto">
            <a:xfrm>
              <a:off x="4932951" y="3442368"/>
              <a:ext cx="292023" cy="239657"/>
            </a:xfrm>
            <a:custGeom>
              <a:avLst/>
              <a:gdLst/>
              <a:ahLst/>
              <a:cxnLst>
                <a:cxn ang="0">
                  <a:pos x="127" y="130"/>
                </a:cxn>
                <a:cxn ang="0">
                  <a:pos x="122" y="130"/>
                </a:cxn>
                <a:cxn ang="0">
                  <a:pos x="98" y="65"/>
                </a:cxn>
                <a:cxn ang="0">
                  <a:pos x="77" y="4"/>
                </a:cxn>
                <a:cxn ang="0">
                  <a:pos x="56" y="65"/>
                </a:cxn>
                <a:cxn ang="0">
                  <a:pos x="32" y="130"/>
                </a:cxn>
                <a:cxn ang="0">
                  <a:pos x="7" y="65"/>
                </a:cxn>
                <a:cxn ang="0">
                  <a:pos x="0" y="33"/>
                </a:cxn>
                <a:cxn ang="0">
                  <a:pos x="2" y="30"/>
                </a:cxn>
                <a:cxn ang="0">
                  <a:pos x="4" y="31"/>
                </a:cxn>
                <a:cxn ang="0">
                  <a:pos x="11" y="65"/>
                </a:cxn>
                <a:cxn ang="0">
                  <a:pos x="32" y="126"/>
                </a:cxn>
                <a:cxn ang="0">
                  <a:pos x="52" y="65"/>
                </a:cxn>
                <a:cxn ang="0">
                  <a:pos x="77" y="0"/>
                </a:cxn>
                <a:cxn ang="0">
                  <a:pos x="102" y="65"/>
                </a:cxn>
                <a:cxn ang="0">
                  <a:pos x="122" y="126"/>
                </a:cxn>
                <a:cxn ang="0">
                  <a:pos x="127" y="126"/>
                </a:cxn>
                <a:cxn ang="0">
                  <a:pos x="148" y="65"/>
                </a:cxn>
                <a:cxn ang="0">
                  <a:pos x="155" y="32"/>
                </a:cxn>
                <a:cxn ang="0">
                  <a:pos x="157" y="31"/>
                </a:cxn>
                <a:cxn ang="0">
                  <a:pos x="159" y="33"/>
                </a:cxn>
                <a:cxn ang="0">
                  <a:pos x="152" y="65"/>
                </a:cxn>
                <a:cxn ang="0">
                  <a:pos x="127" y="130"/>
                </a:cxn>
              </a:cxnLst>
              <a:rect l="0" t="0" r="r" b="b"/>
              <a:pathLst>
                <a:path w="159" h="130">
                  <a:moveTo>
                    <a:pt x="127" y="130"/>
                  </a:moveTo>
                  <a:cubicBezTo>
                    <a:pt x="122" y="130"/>
                    <a:pt x="122" y="130"/>
                    <a:pt x="122" y="130"/>
                  </a:cubicBezTo>
                  <a:cubicBezTo>
                    <a:pt x="109" y="130"/>
                    <a:pt x="99" y="76"/>
                    <a:pt x="98" y="65"/>
                  </a:cubicBezTo>
                  <a:cubicBezTo>
                    <a:pt x="94" y="40"/>
                    <a:pt x="84" y="4"/>
                    <a:pt x="77" y="4"/>
                  </a:cubicBezTo>
                  <a:cubicBezTo>
                    <a:pt x="70" y="4"/>
                    <a:pt x="61" y="35"/>
                    <a:pt x="56" y="65"/>
                  </a:cubicBezTo>
                  <a:cubicBezTo>
                    <a:pt x="55" y="76"/>
                    <a:pt x="45" y="130"/>
                    <a:pt x="32" y="130"/>
                  </a:cubicBezTo>
                  <a:cubicBezTo>
                    <a:pt x="18" y="130"/>
                    <a:pt x="9" y="76"/>
                    <a:pt x="7" y="65"/>
                  </a:cubicBezTo>
                  <a:cubicBezTo>
                    <a:pt x="7" y="65"/>
                    <a:pt x="5" y="48"/>
                    <a:pt x="0" y="33"/>
                  </a:cubicBezTo>
                  <a:cubicBezTo>
                    <a:pt x="0" y="31"/>
                    <a:pt x="1" y="30"/>
                    <a:pt x="2" y="30"/>
                  </a:cubicBezTo>
                  <a:cubicBezTo>
                    <a:pt x="3" y="30"/>
                    <a:pt x="4" y="30"/>
                    <a:pt x="4" y="31"/>
                  </a:cubicBezTo>
                  <a:cubicBezTo>
                    <a:pt x="9" y="48"/>
                    <a:pt x="11" y="64"/>
                    <a:pt x="11" y="65"/>
                  </a:cubicBezTo>
                  <a:cubicBezTo>
                    <a:pt x="16" y="95"/>
                    <a:pt x="25" y="126"/>
                    <a:pt x="32" y="126"/>
                  </a:cubicBezTo>
                  <a:cubicBezTo>
                    <a:pt x="39" y="126"/>
                    <a:pt x="48" y="90"/>
                    <a:pt x="52" y="65"/>
                  </a:cubicBezTo>
                  <a:cubicBezTo>
                    <a:pt x="54" y="54"/>
                    <a:pt x="64" y="0"/>
                    <a:pt x="77" y="0"/>
                  </a:cubicBezTo>
                  <a:cubicBezTo>
                    <a:pt x="91" y="0"/>
                    <a:pt x="100" y="54"/>
                    <a:pt x="102" y="65"/>
                  </a:cubicBezTo>
                  <a:cubicBezTo>
                    <a:pt x="106" y="95"/>
                    <a:pt x="115" y="126"/>
                    <a:pt x="122" y="126"/>
                  </a:cubicBezTo>
                  <a:cubicBezTo>
                    <a:pt x="127" y="126"/>
                    <a:pt x="127" y="126"/>
                    <a:pt x="127" y="126"/>
                  </a:cubicBezTo>
                  <a:cubicBezTo>
                    <a:pt x="135" y="126"/>
                    <a:pt x="144" y="90"/>
                    <a:pt x="148" y="65"/>
                  </a:cubicBezTo>
                  <a:cubicBezTo>
                    <a:pt x="148" y="64"/>
                    <a:pt x="151" y="48"/>
                    <a:pt x="155" y="32"/>
                  </a:cubicBezTo>
                  <a:cubicBezTo>
                    <a:pt x="155" y="31"/>
                    <a:pt x="156" y="31"/>
                    <a:pt x="157" y="31"/>
                  </a:cubicBezTo>
                  <a:cubicBezTo>
                    <a:pt x="158" y="31"/>
                    <a:pt x="159" y="32"/>
                    <a:pt x="159" y="33"/>
                  </a:cubicBezTo>
                  <a:cubicBezTo>
                    <a:pt x="154" y="49"/>
                    <a:pt x="152" y="65"/>
                    <a:pt x="152" y="65"/>
                  </a:cubicBezTo>
                  <a:cubicBezTo>
                    <a:pt x="150" y="76"/>
                    <a:pt x="141" y="130"/>
                    <a:pt x="127" y="130"/>
                  </a:cubicBezTo>
                  <a:close/>
                </a:path>
              </a:pathLst>
            </a:custGeom>
            <a:grpFill/>
            <a:ln w="9525">
              <a:solidFill>
                <a:srgbClr val="FFFFFF"/>
              </a:solidFill>
              <a:round/>
              <a:headEnd/>
              <a:tailEnd/>
            </a:ln>
          </p:spPr>
          <p:txBody>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29" name="文本框 528"/>
          <p:cNvSpPr txBox="1"/>
          <p:nvPr/>
        </p:nvSpPr>
        <p:spPr>
          <a:xfrm>
            <a:off x="3762738" y="3333971"/>
            <a:ext cx="1412382" cy="400110"/>
          </a:xfrm>
          <a:prstGeom prst="rect">
            <a:avLst/>
          </a:prstGeom>
          <a:noFill/>
        </p:spPr>
        <p:txBody>
          <a:bodyPr wrap="square" rtlCol="0">
            <a:spAutoFit/>
          </a:bodyPr>
          <a:lstStyle/>
          <a:p>
            <a:pPr defTabSz="914478"/>
            <a:r>
              <a:rPr lang="zh-CN" alt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监控平台：应对业务高峰与低谷</a:t>
            </a:r>
            <a:endPar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0" name="文本框 529"/>
          <p:cNvSpPr txBox="1"/>
          <p:nvPr/>
        </p:nvSpPr>
        <p:spPr>
          <a:xfrm>
            <a:off x="2815842" y="2516481"/>
            <a:ext cx="932713" cy="453457"/>
          </a:xfrm>
          <a:prstGeom prst="rect">
            <a:avLst/>
          </a:prstGeom>
          <a:noFill/>
        </p:spPr>
        <p:txBody>
          <a:bodyPr wrap="square" rtlCol="0">
            <a:spAutoFit/>
          </a:bodyPr>
          <a:lstStyle/>
          <a:p>
            <a:pPr defTabSz="914478">
              <a:lnSpc>
                <a:spcPts val="3440"/>
              </a:lnSpc>
            </a:pPr>
            <a:r>
              <a:rPr lang="zh-CN" altLang="en-US" sz="10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公网</a:t>
            </a:r>
            <a:r>
              <a:rPr lang="en-US" altLang="zh-CN" sz="10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IP</a:t>
            </a:r>
            <a:endParaRPr lang="en-US" sz="10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1" name="椭圆 530"/>
          <p:cNvSpPr/>
          <p:nvPr/>
        </p:nvSpPr>
        <p:spPr>
          <a:xfrm>
            <a:off x="4860531" y="4338356"/>
            <a:ext cx="222676" cy="197450"/>
          </a:xfrm>
          <a:prstGeom prst="ellipse">
            <a:avLst/>
          </a:prstGeom>
          <a:solidFill>
            <a:srgbClr val="FFFFFF">
              <a:lumMod val="40000"/>
              <a:lumOff val="60000"/>
            </a:srgbClr>
          </a:solidFill>
          <a:ln w="25400" cap="flat" cmpd="sng" algn="ctr">
            <a:noFill/>
            <a:prstDash val="solid"/>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4</a:t>
            </a:r>
          </a:p>
        </p:txBody>
      </p:sp>
      <p:pic>
        <p:nvPicPr>
          <p:cNvPr id="532" name="图片 531"/>
          <p:cNvPicPr>
            <a:picLocks noChangeAspect="1"/>
          </p:cNvPicPr>
          <p:nvPr/>
        </p:nvPicPr>
        <p:blipFill>
          <a:blip r:embed="rId2"/>
          <a:stretch>
            <a:fillRect/>
          </a:stretch>
        </p:blipFill>
        <p:spPr>
          <a:xfrm>
            <a:off x="4347213" y="2649447"/>
            <a:ext cx="634938" cy="627961"/>
          </a:xfrm>
          <a:prstGeom prst="rect">
            <a:avLst/>
          </a:prstGeom>
        </p:spPr>
      </p:pic>
      <p:cxnSp>
        <p:nvCxnSpPr>
          <p:cNvPr id="533" name="直接箭头连接符 532"/>
          <p:cNvCxnSpPr>
            <a:endCxn id="454" idx="5"/>
          </p:cNvCxnSpPr>
          <p:nvPr/>
        </p:nvCxnSpPr>
        <p:spPr>
          <a:xfrm flipH="1">
            <a:off x="2976066" y="3192192"/>
            <a:ext cx="1607652" cy="867703"/>
          </a:xfrm>
          <a:prstGeom prst="straightConnector1">
            <a:avLst/>
          </a:prstGeom>
          <a:noFill/>
          <a:ln w="9525" cap="flat" cmpd="sng" algn="ctr">
            <a:solidFill>
              <a:srgbClr val="4276AA">
                <a:shade val="95000"/>
                <a:satMod val="105000"/>
              </a:srgbClr>
            </a:solidFill>
            <a:prstDash val="solid"/>
            <a:tailEnd type="triangle"/>
          </a:ln>
          <a:effectLst/>
        </p:spPr>
      </p:cxnSp>
      <p:cxnSp>
        <p:nvCxnSpPr>
          <p:cNvPr id="534" name="直接箭头连接符 533"/>
          <p:cNvCxnSpPr/>
          <p:nvPr/>
        </p:nvCxnSpPr>
        <p:spPr>
          <a:xfrm flipH="1">
            <a:off x="3465324" y="3176238"/>
            <a:ext cx="1071997" cy="961753"/>
          </a:xfrm>
          <a:prstGeom prst="straightConnector1">
            <a:avLst/>
          </a:prstGeom>
          <a:noFill/>
          <a:ln w="9525" cap="flat" cmpd="sng" algn="ctr">
            <a:solidFill>
              <a:srgbClr val="4276AA">
                <a:shade val="95000"/>
                <a:satMod val="105000"/>
              </a:srgbClr>
            </a:solidFill>
            <a:prstDash val="solid"/>
            <a:tailEnd type="triangle"/>
          </a:ln>
          <a:effectLst/>
        </p:spPr>
      </p:cxnSp>
      <p:cxnSp>
        <p:nvCxnSpPr>
          <p:cNvPr id="535" name="直接箭头连接符 534"/>
          <p:cNvCxnSpPr>
            <a:endCxn id="429" idx="14"/>
          </p:cNvCxnSpPr>
          <p:nvPr/>
        </p:nvCxnSpPr>
        <p:spPr>
          <a:xfrm flipH="1">
            <a:off x="4037120" y="3215836"/>
            <a:ext cx="474490" cy="877136"/>
          </a:xfrm>
          <a:prstGeom prst="straightConnector1">
            <a:avLst/>
          </a:prstGeom>
          <a:noFill/>
          <a:ln w="9525" cap="flat" cmpd="sng" algn="ctr">
            <a:solidFill>
              <a:srgbClr val="4276AA">
                <a:shade val="95000"/>
                <a:satMod val="105000"/>
              </a:srgbClr>
            </a:solidFill>
            <a:prstDash val="solid"/>
            <a:tailEnd type="triangle"/>
          </a:ln>
          <a:effectLst/>
        </p:spPr>
      </p:cxnSp>
      <p:cxnSp>
        <p:nvCxnSpPr>
          <p:cNvPr id="536" name="直接连接符 535"/>
          <p:cNvCxnSpPr/>
          <p:nvPr/>
        </p:nvCxnSpPr>
        <p:spPr>
          <a:xfrm>
            <a:off x="3320004" y="4489189"/>
            <a:ext cx="0" cy="278363"/>
          </a:xfrm>
          <a:prstGeom prst="line">
            <a:avLst/>
          </a:prstGeom>
          <a:noFill/>
          <a:ln w="9525" cap="flat" cmpd="sng" algn="ctr">
            <a:solidFill>
              <a:srgbClr val="FFFFFF">
                <a:lumMod val="50000"/>
              </a:srgbClr>
            </a:solidFill>
            <a:prstDash val="solid"/>
            <a:headEnd type="triangle" w="med" len="med"/>
            <a:tailEnd type="triangle" w="med" len="med"/>
          </a:ln>
          <a:effectLst/>
        </p:spPr>
      </p:cxnSp>
      <p:cxnSp>
        <p:nvCxnSpPr>
          <p:cNvPr id="537" name="直接连接符 536"/>
          <p:cNvCxnSpPr/>
          <p:nvPr/>
        </p:nvCxnSpPr>
        <p:spPr>
          <a:xfrm>
            <a:off x="3320004" y="5083424"/>
            <a:ext cx="0" cy="278363"/>
          </a:xfrm>
          <a:prstGeom prst="line">
            <a:avLst/>
          </a:prstGeom>
          <a:noFill/>
          <a:ln w="9525" cap="flat" cmpd="sng" algn="ctr">
            <a:solidFill>
              <a:srgbClr val="FFFFFF">
                <a:lumMod val="50000"/>
              </a:srgbClr>
            </a:solidFill>
            <a:prstDash val="solid"/>
            <a:headEnd type="triangle" w="med" len="med"/>
            <a:tailEnd type="triangle" w="med" len="med"/>
          </a:ln>
          <a:effectLst/>
        </p:spPr>
      </p:cxnSp>
      <p:grpSp>
        <p:nvGrpSpPr>
          <p:cNvPr id="142" name="组合 18401"/>
          <p:cNvGrpSpPr>
            <a:grpSpLocks noChangeAspect="1"/>
          </p:cNvGrpSpPr>
          <p:nvPr/>
        </p:nvGrpSpPr>
        <p:grpSpPr>
          <a:xfrm>
            <a:off x="3189736" y="4730492"/>
            <a:ext cx="312786" cy="384089"/>
            <a:chOff x="7499351" y="736601"/>
            <a:chExt cx="227013" cy="428625"/>
          </a:xfrm>
          <a:solidFill>
            <a:srgbClr val="666666"/>
          </a:solidFill>
        </p:grpSpPr>
        <p:sp>
          <p:nvSpPr>
            <p:cNvPr id="143"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4"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6"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7"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8"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9"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0"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1"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2"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3"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4"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5"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725064">
                <a:defRPr/>
              </a:pPr>
              <a:endParaRPr lang="zh-CN" altLang="en-US" sz="4269">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478485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sym typeface="Huawei Sans" panose="020C0503030203020204" pitchFamily="34" charset="0"/>
              </a:rPr>
              <a:t>云数据库</a:t>
            </a:r>
            <a:r>
              <a:rPr lang="en-US" altLang="zh-CN" dirty="0" smtClean="0">
                <a:sym typeface="Huawei Sans" panose="020C0503030203020204" pitchFamily="34" charset="0"/>
              </a:rPr>
              <a:t>GaussDB (</a:t>
            </a:r>
            <a:r>
              <a:rPr lang="en-US" altLang="zh-CN" dirty="0">
                <a:sym typeface="Huawei Sans" panose="020C0503030203020204" pitchFamily="34" charset="0"/>
              </a:rPr>
              <a:t>for MySQL</a:t>
            </a:r>
            <a:r>
              <a:rPr lang="en-US" altLang="zh-CN" dirty="0" smtClean="0">
                <a:sym typeface="Huawei Sans" panose="020C0503030203020204" pitchFamily="34" charset="0"/>
              </a:rPr>
              <a:t>)</a:t>
            </a:r>
            <a:endParaRPr lang="zh-CN" altLang="en-US" sz="3200" dirty="0">
              <a:cs typeface="+mn-ea"/>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sz="2000" dirty="0" smtClean="0">
                <a:sym typeface="Huawei Sans" panose="020C0503030203020204" pitchFamily="34" charset="0"/>
              </a:rPr>
              <a:t>GaussDB (</a:t>
            </a:r>
            <a:r>
              <a:rPr lang="en-US" altLang="zh-CN" sz="2000" dirty="0">
                <a:sym typeface="Huawei Sans" panose="020C0503030203020204" pitchFamily="34" charset="0"/>
              </a:rPr>
              <a:t>for MySQL</a:t>
            </a:r>
            <a:r>
              <a:rPr lang="en-US" altLang="zh-CN" sz="2000" dirty="0" smtClean="0">
                <a:sym typeface="Huawei Sans" panose="020C0503030203020204" pitchFamily="34" charset="0"/>
              </a:rPr>
              <a:t>)</a:t>
            </a:r>
            <a:r>
              <a:rPr lang="zh-CN" altLang="en-US" sz="2000" dirty="0" smtClean="0">
                <a:cs typeface="+mn-ea"/>
                <a:sym typeface="Huawei Sans" panose="020C0503030203020204" pitchFamily="34" charset="0"/>
              </a:rPr>
              <a:t>是</a:t>
            </a:r>
            <a:r>
              <a:rPr lang="zh-CN" altLang="en-US" sz="2000" dirty="0">
                <a:cs typeface="+mn-ea"/>
                <a:sym typeface="Huawei Sans" panose="020C0503030203020204" pitchFamily="34" charset="0"/>
              </a:rPr>
              <a:t>华为自研的最新一代企业级高扩展海量存储分布式数据库，完全兼容 </a:t>
            </a:r>
            <a:r>
              <a:rPr lang="en-US" altLang="zh-CN" sz="2000" dirty="0">
                <a:cs typeface="+mn-ea"/>
                <a:sym typeface="Huawei Sans" panose="020C0503030203020204" pitchFamily="34" charset="0"/>
              </a:rPr>
              <a:t>MySQL</a:t>
            </a:r>
            <a:r>
              <a:rPr lang="zh-CN" altLang="en-US" sz="2000" dirty="0">
                <a:cs typeface="+mn-ea"/>
                <a:sym typeface="Huawei Sans" panose="020C0503030203020204" pitchFamily="34" charset="0"/>
              </a:rPr>
              <a:t>。基于华为最新一代</a:t>
            </a:r>
            <a:r>
              <a:rPr lang="en-US" altLang="zh-CN" sz="2000" dirty="0">
                <a:cs typeface="+mn-ea"/>
                <a:sym typeface="Huawei Sans" panose="020C0503030203020204" pitchFamily="34" charset="0"/>
              </a:rPr>
              <a:t>DFV </a:t>
            </a:r>
            <a:r>
              <a:rPr lang="zh-CN" altLang="en-US" sz="2000" dirty="0">
                <a:cs typeface="+mn-ea"/>
                <a:sym typeface="Huawei Sans" panose="020C0503030203020204" pitchFamily="34" charset="0"/>
              </a:rPr>
              <a:t>存储，采用计算存储分离架构，支持</a:t>
            </a:r>
            <a:r>
              <a:rPr lang="en-US" altLang="zh-CN" sz="2000" dirty="0">
                <a:cs typeface="+mn-ea"/>
                <a:sym typeface="Huawei Sans" panose="020C0503030203020204" pitchFamily="34" charset="0"/>
              </a:rPr>
              <a:t>1</a:t>
            </a:r>
            <a:r>
              <a:rPr lang="zh-CN" altLang="en-US" sz="2000" dirty="0">
                <a:cs typeface="+mn-ea"/>
                <a:sym typeface="Huawei Sans" panose="020C0503030203020204" pitchFamily="34" charset="0"/>
              </a:rPr>
              <a:t>主</a:t>
            </a:r>
            <a:r>
              <a:rPr lang="en-US" altLang="zh-CN" sz="2000" dirty="0">
                <a:cs typeface="+mn-ea"/>
                <a:sym typeface="Huawei Sans" panose="020C0503030203020204" pitchFamily="34" charset="0"/>
              </a:rPr>
              <a:t>15</a:t>
            </a:r>
            <a:r>
              <a:rPr lang="zh-CN" altLang="en-US" sz="2000" dirty="0">
                <a:cs typeface="+mn-ea"/>
                <a:sym typeface="Huawei Sans" panose="020C0503030203020204" pitchFamily="34" charset="0"/>
              </a:rPr>
              <a:t>只读的高扩展性、</a:t>
            </a:r>
            <a:r>
              <a:rPr lang="en-US" altLang="zh-CN" sz="2000" dirty="0">
                <a:cs typeface="+mn-ea"/>
                <a:sym typeface="Huawei Sans" panose="020C0503030203020204" pitchFamily="34" charset="0"/>
              </a:rPr>
              <a:t>128T</a:t>
            </a:r>
            <a:r>
              <a:rPr lang="zh-CN" altLang="en-US" sz="2000" dirty="0">
                <a:cs typeface="+mn-ea"/>
                <a:sym typeface="Huawei Sans" panose="020C0503030203020204" pitchFamily="34" charset="0"/>
              </a:rPr>
              <a:t>的海量存储，无需分库分表，数据</a:t>
            </a:r>
            <a:r>
              <a:rPr lang="en-US" altLang="zh-CN" sz="2000" dirty="0">
                <a:cs typeface="+mn-ea"/>
                <a:sym typeface="Huawei Sans" panose="020C0503030203020204" pitchFamily="34" charset="0"/>
              </a:rPr>
              <a:t>0</a:t>
            </a:r>
            <a:r>
              <a:rPr lang="zh-CN" altLang="en-US" sz="2000" dirty="0">
                <a:cs typeface="+mn-ea"/>
                <a:sym typeface="Huawei Sans" panose="020C0503030203020204" pitchFamily="34" charset="0"/>
              </a:rPr>
              <a:t>丢失，成为企业级数据库解决方案。</a:t>
            </a:r>
          </a:p>
        </p:txBody>
      </p:sp>
      <p:sp>
        <p:nvSpPr>
          <p:cNvPr id="3" name="文本占位符 4"/>
          <p:cNvSpPr txBox="1">
            <a:spLocks/>
          </p:cNvSpPr>
          <p:nvPr/>
        </p:nvSpPr>
        <p:spPr>
          <a:xfrm>
            <a:off x="758975" y="1233488"/>
            <a:ext cx="10667425" cy="4680000"/>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50000"/>
              </a:lnSpc>
            </a:pPr>
            <a:endParaRPr lang="zh-CN" altLang="en-US" dirty="0">
              <a:cs typeface="+mn-ea"/>
              <a:sym typeface="Huawei Sans" panose="020C0503030203020204" pitchFamily="34" charset="0"/>
            </a:endParaRPr>
          </a:p>
        </p:txBody>
      </p:sp>
      <p:grpSp>
        <p:nvGrpSpPr>
          <p:cNvPr id="4" name="组合 3"/>
          <p:cNvGrpSpPr/>
          <p:nvPr/>
        </p:nvGrpSpPr>
        <p:grpSpPr>
          <a:xfrm>
            <a:off x="927380" y="2520939"/>
            <a:ext cx="10928620" cy="3781053"/>
            <a:chOff x="387380" y="1952563"/>
            <a:chExt cx="11631698" cy="4358167"/>
          </a:xfrm>
        </p:grpSpPr>
        <p:sp>
          <p:nvSpPr>
            <p:cNvPr id="7" name="矩形 6"/>
            <p:cNvSpPr/>
            <p:nvPr/>
          </p:nvSpPr>
          <p:spPr>
            <a:xfrm>
              <a:off x="395345" y="2167203"/>
              <a:ext cx="5473638" cy="453270"/>
            </a:xfrm>
            <a:prstGeom prst="rect">
              <a:avLst/>
            </a:prstGeom>
            <a:noFill/>
            <a:ln w="9525" cap="flat" cmpd="sng" algn="ctr">
              <a:solidFill>
                <a:srgbClr val="EBEBEB">
                  <a:lumMod val="50000"/>
                </a:srgbClr>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66666"/>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 name="矩形 7"/>
            <p:cNvSpPr/>
            <p:nvPr/>
          </p:nvSpPr>
          <p:spPr bwMode="auto">
            <a:xfrm>
              <a:off x="830851" y="3778983"/>
              <a:ext cx="1573564" cy="354341"/>
            </a:xfrm>
            <a:prstGeom prst="rect">
              <a:avLst/>
            </a:prstGeom>
            <a:solidFill>
              <a:srgbClr val="FFFFFF">
                <a:lumMod val="75000"/>
                <a:alpha val="40000"/>
              </a:srgbClr>
            </a:solid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marL="0" marR="0" lvl="0" indent="0" defTabSz="724495" eaLnBrk="1" fontAlgn="auto" latinLnBrk="0" hangingPunct="1">
                <a:lnSpc>
                  <a:spcPct val="100000"/>
                </a:lnSpc>
                <a:spcBef>
                  <a:spcPts val="0"/>
                </a:spcBef>
                <a:spcAft>
                  <a:spcPts val="0"/>
                </a:spcAft>
                <a:buClrTx/>
                <a:buSzTx/>
                <a:buFontTx/>
                <a:buNone/>
                <a:tabLst/>
                <a:defRPr/>
              </a:pPr>
              <a:r>
                <a:rPr kumimoji="0" lang="en-US" altLang="zh-CN"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web</a:t>
              </a:r>
              <a:r>
                <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应用</a:t>
              </a:r>
            </a:p>
          </p:txBody>
        </p:sp>
        <p:sp>
          <p:nvSpPr>
            <p:cNvPr id="9" name="流程图: 磁盘 8"/>
            <p:cNvSpPr/>
            <p:nvPr/>
          </p:nvSpPr>
          <p:spPr>
            <a:xfrm>
              <a:off x="834948" y="4607990"/>
              <a:ext cx="4881840" cy="473172"/>
            </a:xfrm>
            <a:prstGeom prst="flowChartMagneticDisk">
              <a:avLst/>
            </a:prstGeom>
            <a:solidFill>
              <a:srgbClr val="0070C0"/>
            </a:solidFill>
            <a:ln w="12700" cap="flat" cmpd="sng" algn="ctr">
              <a:solidFill>
                <a:srgbClr val="FFFFFF"/>
              </a:solidFill>
              <a:prstDash val="solid"/>
            </a:ln>
            <a:effectLst/>
          </p:spPr>
          <p:txBody>
            <a:bodyPr lIns="0" tIns="0" rIns="0" bIns="0" rtlCol="0" anchor="ctr" anchorCtr="1"/>
            <a:lstStyle/>
            <a:p>
              <a:pPr algn="ctr" defTabSz="685617"/>
              <a:r>
                <a:rPr lang="zh-CN" altLang="en-US" sz="12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华为云数据库</a:t>
              </a:r>
              <a:r>
                <a:rPr lang="en-US" altLang="zh-CN" sz="12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GaussDB(for MySQL)</a:t>
              </a:r>
              <a:endParaRPr lang="zh-CN" altLang="en-US" sz="12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0" name="组合 9"/>
            <p:cNvGrpSpPr/>
            <p:nvPr/>
          </p:nvGrpSpPr>
          <p:grpSpPr>
            <a:xfrm>
              <a:off x="1667329" y="2222978"/>
              <a:ext cx="3825338" cy="368416"/>
              <a:chOff x="2119129" y="1982405"/>
              <a:chExt cx="7598758" cy="427892"/>
            </a:xfrm>
            <a:solidFill>
              <a:srgbClr val="00B0F0"/>
            </a:solidFill>
          </p:grpSpPr>
          <p:sp>
            <p:nvSpPr>
              <p:cNvPr id="11" name="矩形 10"/>
              <p:cNvSpPr/>
              <p:nvPr/>
            </p:nvSpPr>
            <p:spPr bwMode="auto">
              <a:xfrm>
                <a:off x="2119129" y="1991313"/>
                <a:ext cx="857016" cy="411544"/>
              </a:xfrm>
              <a:prstGeom prst="rect">
                <a:avLst/>
              </a:prstGeom>
              <a:no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zh-CN" altLang="en-US" sz="996" kern="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电信</a:t>
                </a:r>
                <a:endParaRPr lang="zh-CN" altLang="en-US" sz="996" kern="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 name="矩形 11"/>
              <p:cNvSpPr/>
              <p:nvPr/>
            </p:nvSpPr>
            <p:spPr bwMode="auto">
              <a:xfrm>
                <a:off x="3655656" y="1982405"/>
                <a:ext cx="815174" cy="411544"/>
              </a:xfrm>
              <a:prstGeom prst="rect">
                <a:avLst/>
              </a:prstGeom>
              <a:no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zh-CN" altLang="en-US" sz="996" kern="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金融</a:t>
                </a:r>
                <a:endParaRPr lang="zh-CN" altLang="en-US" sz="996" kern="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矩形 12"/>
              <p:cNvSpPr/>
              <p:nvPr/>
            </p:nvSpPr>
            <p:spPr bwMode="auto">
              <a:xfrm>
                <a:off x="5238096" y="1982405"/>
                <a:ext cx="877681" cy="411544"/>
              </a:xfrm>
              <a:prstGeom prst="rect">
                <a:avLst/>
              </a:prstGeom>
              <a:no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zh-CN" altLang="en-US" sz="996" kern="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电力</a:t>
                </a:r>
                <a:endParaRPr lang="zh-CN" altLang="en-US" sz="996" kern="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矩形 13"/>
              <p:cNvSpPr/>
              <p:nvPr/>
            </p:nvSpPr>
            <p:spPr bwMode="auto">
              <a:xfrm>
                <a:off x="6955285" y="1982405"/>
                <a:ext cx="805439" cy="411544"/>
              </a:xfrm>
              <a:prstGeom prst="rect">
                <a:avLst/>
              </a:prstGeom>
              <a:no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zh-CN" altLang="en-US" sz="996" kern="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政府</a:t>
                </a:r>
                <a:endParaRPr lang="zh-CN" altLang="en-US" sz="996" kern="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矩形 14"/>
              <p:cNvSpPr/>
              <p:nvPr/>
            </p:nvSpPr>
            <p:spPr bwMode="auto">
              <a:xfrm>
                <a:off x="8237063" y="1998753"/>
                <a:ext cx="1480824" cy="411544"/>
              </a:xfrm>
              <a:prstGeom prst="rect">
                <a:avLst/>
              </a:prstGeom>
              <a:no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zh-CN" altLang="en-US" sz="996" kern="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安平</a:t>
                </a:r>
                <a:endParaRPr lang="zh-CN" altLang="en-US" sz="996" kern="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6" name="矩形 15"/>
            <p:cNvSpPr/>
            <p:nvPr/>
          </p:nvSpPr>
          <p:spPr bwMode="auto">
            <a:xfrm>
              <a:off x="2502788" y="3778983"/>
              <a:ext cx="1555317" cy="354341"/>
            </a:xfrm>
            <a:prstGeom prst="rect">
              <a:avLst/>
            </a:prstGeom>
            <a:solidFill>
              <a:srgbClr val="FFFFFF">
                <a:lumMod val="75000"/>
                <a:alpha val="40000"/>
              </a:srgbClr>
            </a:solid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marL="0" marR="0" lvl="0" indent="0" defTabSz="724495" eaLnBrk="1" fontAlgn="auto" latinLnBrk="0" hangingPunct="1">
                <a:lnSpc>
                  <a:spcPct val="100000"/>
                </a:lnSpc>
                <a:spcBef>
                  <a:spcPts val="0"/>
                </a:spcBef>
                <a:spcAft>
                  <a:spcPts val="0"/>
                </a:spcAft>
                <a:buClrTx/>
                <a:buSzTx/>
                <a:buFontTx/>
                <a:buNone/>
                <a:tabLst/>
                <a:defRPr/>
              </a:pPr>
              <a:r>
                <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交易中间件</a:t>
              </a:r>
            </a:p>
          </p:txBody>
        </p:sp>
        <p:sp>
          <p:nvSpPr>
            <p:cNvPr id="17" name="矩形 16"/>
            <p:cNvSpPr/>
            <p:nvPr/>
          </p:nvSpPr>
          <p:spPr bwMode="auto">
            <a:xfrm>
              <a:off x="856994" y="4295655"/>
              <a:ext cx="849249" cy="282563"/>
            </a:xfrm>
            <a:prstGeom prst="rect">
              <a:avLst/>
            </a:prstGeom>
            <a:solidFill>
              <a:srgbClr val="FFFFFF">
                <a:lumMod val="5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
                  <a:srgbClr val="CC9900"/>
                </a:buClr>
                <a:buSzTx/>
                <a:buFontTx/>
                <a:buNone/>
                <a:tabLst/>
                <a:defRPr/>
              </a:pPr>
              <a:r>
                <a:rPr kumimoji="0" lang="en-US" altLang="zh-CN" sz="1000" b="0"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JDBC</a:t>
              </a:r>
            </a:p>
          </p:txBody>
        </p:sp>
        <p:sp>
          <p:nvSpPr>
            <p:cNvPr id="18" name="矩形 17"/>
            <p:cNvSpPr/>
            <p:nvPr/>
          </p:nvSpPr>
          <p:spPr bwMode="auto">
            <a:xfrm>
              <a:off x="4158118" y="3778983"/>
              <a:ext cx="1558670" cy="354341"/>
            </a:xfrm>
            <a:prstGeom prst="rect">
              <a:avLst/>
            </a:prstGeom>
            <a:solidFill>
              <a:srgbClr val="FFFFFF">
                <a:lumMod val="75000"/>
                <a:alpha val="40000"/>
              </a:srgbClr>
            </a:solid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marL="0" marR="0" lvl="0" indent="0" defTabSz="724495" eaLnBrk="1" fontAlgn="auto" latinLnBrk="0" hangingPunct="1">
                <a:lnSpc>
                  <a:spcPct val="100000"/>
                </a:lnSpc>
                <a:spcBef>
                  <a:spcPts val="0"/>
                </a:spcBef>
                <a:spcAft>
                  <a:spcPts val="0"/>
                </a:spcAft>
                <a:buClrTx/>
                <a:buSzTx/>
                <a:buFontTx/>
                <a:buNone/>
                <a:tabLst/>
                <a:defRPr/>
              </a:pPr>
              <a:r>
                <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桌面应用</a:t>
              </a:r>
            </a:p>
          </p:txBody>
        </p:sp>
        <p:sp>
          <p:nvSpPr>
            <p:cNvPr id="19" name="矩形 18"/>
            <p:cNvSpPr/>
            <p:nvPr/>
          </p:nvSpPr>
          <p:spPr bwMode="auto">
            <a:xfrm>
              <a:off x="846604" y="2757161"/>
              <a:ext cx="1163190" cy="354341"/>
            </a:xfrm>
            <a:prstGeom prst="rect">
              <a:avLst/>
            </a:prstGeom>
            <a:solidFill>
              <a:srgbClr val="0070C0"/>
            </a:solid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zh-CN" altLang="en-US" sz="996"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前台</a:t>
              </a:r>
              <a:r>
                <a:rPr lang="zh-CN" altLang="en-US" sz="996" kern="0" dirty="0" smtClean="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交易</a:t>
              </a:r>
              <a:endParaRPr lang="zh-CN" altLang="en-US" sz="996"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矩形 19"/>
            <p:cNvSpPr/>
            <p:nvPr/>
          </p:nvSpPr>
          <p:spPr bwMode="auto">
            <a:xfrm>
              <a:off x="2091820" y="2757161"/>
              <a:ext cx="1163190" cy="354341"/>
            </a:xfrm>
            <a:prstGeom prst="rect">
              <a:avLst/>
            </a:prstGeom>
            <a:solidFill>
              <a:srgbClr val="0070C0"/>
            </a:solid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zh-CN" altLang="en-US" sz="996" kern="0" dirty="0" smtClean="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后台监控</a:t>
              </a:r>
              <a:endParaRPr lang="zh-CN" altLang="en-US" sz="996"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矩形 20"/>
            <p:cNvSpPr/>
            <p:nvPr/>
          </p:nvSpPr>
          <p:spPr bwMode="auto">
            <a:xfrm>
              <a:off x="3329647" y="2757161"/>
              <a:ext cx="1163190" cy="354341"/>
            </a:xfrm>
            <a:prstGeom prst="rect">
              <a:avLst/>
            </a:prstGeom>
            <a:solidFill>
              <a:srgbClr val="0070C0"/>
            </a:solid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en-US" altLang="zh-CN" sz="996" kern="0" dirty="0" smtClean="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CRM</a:t>
              </a:r>
              <a:endParaRPr lang="zh-CN" altLang="en-US" sz="996"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矩形 21"/>
            <p:cNvSpPr/>
            <p:nvPr/>
          </p:nvSpPr>
          <p:spPr bwMode="auto">
            <a:xfrm>
              <a:off x="4553599" y="2757161"/>
              <a:ext cx="1163190" cy="354341"/>
            </a:xfrm>
            <a:prstGeom prst="rect">
              <a:avLst/>
            </a:prstGeom>
            <a:solidFill>
              <a:srgbClr val="0070C0"/>
            </a:solid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en-US" altLang="zh-CN" sz="996" kern="0" dirty="0" smtClean="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Boss</a:t>
              </a:r>
              <a:endParaRPr lang="zh-CN" altLang="en-US" sz="996"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矩形 22"/>
            <p:cNvSpPr/>
            <p:nvPr/>
          </p:nvSpPr>
          <p:spPr bwMode="auto">
            <a:xfrm>
              <a:off x="841387" y="3195821"/>
              <a:ext cx="1162204" cy="354341"/>
            </a:xfrm>
            <a:prstGeom prst="rect">
              <a:avLst/>
            </a:prstGeom>
            <a:solidFill>
              <a:srgbClr val="0070C0"/>
            </a:solid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zh-CN" altLang="en-US" sz="996" kern="0" dirty="0" smtClean="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实时查询</a:t>
              </a:r>
              <a:endParaRPr lang="zh-CN" altLang="en-US" sz="996"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矩形 23"/>
            <p:cNvSpPr/>
            <p:nvPr/>
          </p:nvSpPr>
          <p:spPr bwMode="auto">
            <a:xfrm>
              <a:off x="2081469" y="3195821"/>
              <a:ext cx="1162204" cy="354341"/>
            </a:xfrm>
            <a:prstGeom prst="rect">
              <a:avLst/>
            </a:prstGeom>
            <a:solidFill>
              <a:srgbClr val="0070C0"/>
            </a:solid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zh-CN" altLang="en-US" sz="996" kern="0" dirty="0" smtClean="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网上银行</a:t>
              </a:r>
              <a:endParaRPr lang="zh-CN" altLang="en-US" sz="996"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矩形 24"/>
            <p:cNvSpPr/>
            <p:nvPr/>
          </p:nvSpPr>
          <p:spPr bwMode="auto">
            <a:xfrm>
              <a:off x="3321552" y="3195821"/>
              <a:ext cx="1162204" cy="354341"/>
            </a:xfrm>
            <a:prstGeom prst="rect">
              <a:avLst/>
            </a:prstGeom>
            <a:solidFill>
              <a:srgbClr val="0070C0"/>
            </a:solid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zh-CN" altLang="en-US" sz="996" kern="0" dirty="0" smtClean="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金融账务系统</a:t>
              </a:r>
              <a:endParaRPr lang="zh-CN" altLang="en-US" sz="996"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矩形 25"/>
            <p:cNvSpPr/>
            <p:nvPr/>
          </p:nvSpPr>
          <p:spPr bwMode="auto">
            <a:xfrm>
              <a:off x="4561633" y="3195821"/>
              <a:ext cx="1162204" cy="354341"/>
            </a:xfrm>
            <a:prstGeom prst="rect">
              <a:avLst/>
            </a:prstGeom>
            <a:solidFill>
              <a:srgbClr val="0070C0"/>
            </a:solidFill>
            <a:ln w="3175" algn="ctr">
              <a:no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defTabSz="724495"/>
              <a:r>
                <a:rPr lang="zh-CN" altLang="en-US" sz="996" kern="0" dirty="0" smtClean="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996"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文本框 26"/>
            <p:cNvSpPr txBox="1"/>
            <p:nvPr/>
          </p:nvSpPr>
          <p:spPr>
            <a:xfrm>
              <a:off x="438705" y="2173501"/>
              <a:ext cx="524124" cy="532130"/>
            </a:xfrm>
            <a:prstGeom prst="rect">
              <a:avLst/>
            </a:prstGeom>
            <a:noFill/>
          </p:spPr>
          <p:txBody>
            <a:bodyPr wrap="none" rtlCol="0">
              <a:spAutoFit/>
            </a:bodyPr>
            <a:lstStyle/>
            <a:p>
              <a:pPr defTabSz="914478"/>
              <a:r>
                <a:rPr lang="zh-CN" altLang="en-US" sz="1200" b="1"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适用</a:t>
              </a:r>
              <a:endParaRPr lang="en-US" altLang="zh-CN" sz="1200" b="1"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478"/>
              <a:r>
                <a:rPr lang="zh-CN" altLang="en-US" sz="1200" b="1"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行业</a:t>
              </a:r>
              <a:endParaRPr lang="zh-CN" altLang="en-US" sz="1200" b="1"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文本框 27"/>
            <p:cNvSpPr txBox="1"/>
            <p:nvPr/>
          </p:nvSpPr>
          <p:spPr>
            <a:xfrm>
              <a:off x="395345" y="2937468"/>
              <a:ext cx="524124" cy="532130"/>
            </a:xfrm>
            <a:prstGeom prst="rect">
              <a:avLst/>
            </a:prstGeom>
            <a:noFill/>
          </p:spPr>
          <p:txBody>
            <a:bodyPr wrap="none" rtlCol="0">
              <a:spAutoFit/>
            </a:bodyPr>
            <a:lstStyle/>
            <a:p>
              <a:pPr defTabSz="914478"/>
              <a:r>
                <a:rPr lang="zh-CN" altLang="en-US" sz="1200" b="1"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使用</a:t>
              </a:r>
              <a:endParaRPr lang="en-US" altLang="zh-CN" sz="1200" b="1"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478"/>
              <a:r>
                <a:rPr lang="zh-CN" altLang="en-US" sz="1200" b="1"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场景</a:t>
              </a:r>
              <a:endParaRPr lang="zh-CN" altLang="en-US" sz="1200" b="1"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 name="文本框 28"/>
            <p:cNvSpPr txBox="1"/>
            <p:nvPr/>
          </p:nvSpPr>
          <p:spPr>
            <a:xfrm>
              <a:off x="387380" y="3735120"/>
              <a:ext cx="524124" cy="532130"/>
            </a:xfrm>
            <a:prstGeom prst="rect">
              <a:avLst/>
            </a:prstGeom>
            <a:noFill/>
          </p:spPr>
          <p:txBody>
            <a:bodyPr wrap="none" rtlCol="0">
              <a:spAutoFit/>
            </a:bodyPr>
            <a:lstStyle/>
            <a:p>
              <a:pPr defTabSz="914478"/>
              <a:r>
                <a:rPr lang="zh-CN" altLang="en-US" sz="1200" b="1"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应用</a:t>
              </a:r>
              <a:endParaRPr lang="en-US" altLang="zh-CN" sz="1200" b="1"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478"/>
              <a:r>
                <a:rPr lang="zh-CN" altLang="en-US" sz="1200" b="1"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类型</a:t>
              </a:r>
              <a:endParaRPr lang="zh-CN" altLang="en-US" sz="1200" b="1"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矩形 29"/>
            <p:cNvSpPr/>
            <p:nvPr/>
          </p:nvSpPr>
          <p:spPr>
            <a:xfrm>
              <a:off x="395345" y="2684788"/>
              <a:ext cx="5473638" cy="970393"/>
            </a:xfrm>
            <a:prstGeom prst="rect">
              <a:avLst/>
            </a:prstGeom>
            <a:noFill/>
            <a:ln w="3175" cap="flat" cmpd="sng" algn="ctr">
              <a:solidFill>
                <a:srgbClr val="EBEBEB">
                  <a:lumMod val="50000"/>
                </a:srgbClr>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66666"/>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 name="矩形 30"/>
            <p:cNvSpPr/>
            <p:nvPr/>
          </p:nvSpPr>
          <p:spPr>
            <a:xfrm>
              <a:off x="395345" y="3698636"/>
              <a:ext cx="5473638" cy="492000"/>
            </a:xfrm>
            <a:prstGeom prst="rect">
              <a:avLst/>
            </a:prstGeom>
            <a:noFill/>
            <a:ln w="3175" cap="flat" cmpd="sng" algn="ctr">
              <a:solidFill>
                <a:srgbClr val="EBEBEB">
                  <a:lumMod val="50000"/>
                </a:srgbClr>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66666"/>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 name="矩形 31"/>
            <p:cNvSpPr/>
            <p:nvPr/>
          </p:nvSpPr>
          <p:spPr>
            <a:xfrm>
              <a:off x="395345" y="4231912"/>
              <a:ext cx="5473638" cy="910973"/>
            </a:xfrm>
            <a:prstGeom prst="rect">
              <a:avLst/>
            </a:prstGeom>
            <a:noFill/>
            <a:ln w="3175" cap="flat" cmpd="sng" algn="ctr">
              <a:solidFill>
                <a:srgbClr val="EBEBEB">
                  <a:lumMod val="50000"/>
                </a:srgbClr>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66666"/>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 name="矩形 32"/>
            <p:cNvSpPr/>
            <p:nvPr/>
          </p:nvSpPr>
          <p:spPr bwMode="auto">
            <a:xfrm>
              <a:off x="1746781" y="4292416"/>
              <a:ext cx="1247579" cy="282563"/>
            </a:xfrm>
            <a:prstGeom prst="rect">
              <a:avLst/>
            </a:prstGeom>
            <a:solidFill>
              <a:srgbClr val="FFFFFF">
                <a:lumMod val="5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
                  <a:srgbClr val="CC9900"/>
                </a:buClr>
                <a:buSzTx/>
                <a:buFontTx/>
                <a:buNone/>
                <a:tabLst/>
                <a:defRPr/>
              </a:pPr>
              <a:r>
                <a:rPr kumimoji="0" lang="en-US" altLang="zh-CN" sz="1000" b="0"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ODBC</a:t>
              </a:r>
            </a:p>
          </p:txBody>
        </p:sp>
        <p:sp>
          <p:nvSpPr>
            <p:cNvPr id="34" name="矩形 33"/>
            <p:cNvSpPr/>
            <p:nvPr/>
          </p:nvSpPr>
          <p:spPr bwMode="auto">
            <a:xfrm>
              <a:off x="3071645" y="4301343"/>
              <a:ext cx="1247579" cy="282563"/>
            </a:xfrm>
            <a:prstGeom prst="rect">
              <a:avLst/>
            </a:prstGeom>
            <a:solidFill>
              <a:srgbClr val="FFFFFF">
                <a:lumMod val="5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
                  <a:srgbClr val="CC9900"/>
                </a:buClr>
                <a:buSzTx/>
                <a:buFontTx/>
                <a:buNone/>
                <a:tabLst/>
                <a:defRPr/>
              </a:pPr>
              <a:r>
                <a:rPr kumimoji="0" lang="en-US" altLang="zh-CN" sz="1000" b="0"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Python</a:t>
              </a:r>
            </a:p>
          </p:txBody>
        </p:sp>
        <p:sp>
          <p:nvSpPr>
            <p:cNvPr id="35" name="矩形 34"/>
            <p:cNvSpPr/>
            <p:nvPr/>
          </p:nvSpPr>
          <p:spPr bwMode="auto">
            <a:xfrm>
              <a:off x="4372184" y="4295655"/>
              <a:ext cx="935132" cy="282563"/>
            </a:xfrm>
            <a:prstGeom prst="rect">
              <a:avLst/>
            </a:prstGeom>
            <a:solidFill>
              <a:srgbClr val="FFFFFF">
                <a:lumMod val="5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
                  <a:srgbClr val="CC9900"/>
                </a:buClr>
                <a:buSzTx/>
                <a:buFontTx/>
                <a:buNone/>
                <a:tabLst/>
                <a:defRPr/>
              </a:pPr>
              <a:r>
                <a:rPr kumimoji="0" lang="en-US" altLang="zh-CN" sz="1000" b="0"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C-API</a:t>
              </a:r>
            </a:p>
          </p:txBody>
        </p:sp>
        <p:grpSp>
          <p:nvGrpSpPr>
            <p:cNvPr id="36" name="组合 35"/>
            <p:cNvGrpSpPr/>
            <p:nvPr/>
          </p:nvGrpSpPr>
          <p:grpSpPr>
            <a:xfrm>
              <a:off x="498327" y="5712679"/>
              <a:ext cx="5328000" cy="354341"/>
              <a:chOff x="572145" y="5219497"/>
              <a:chExt cx="5443187" cy="370537"/>
            </a:xfrm>
            <a:solidFill>
              <a:srgbClr val="FFFFFF">
                <a:lumMod val="85000"/>
              </a:srgbClr>
            </a:solidFill>
          </p:grpSpPr>
          <p:sp>
            <p:nvSpPr>
              <p:cNvPr id="37" name="矩形 36"/>
              <p:cNvSpPr/>
              <p:nvPr/>
            </p:nvSpPr>
            <p:spPr bwMode="auto">
              <a:xfrm>
                <a:off x="572145" y="5219497"/>
                <a:ext cx="1792677" cy="370537"/>
              </a:xfrm>
              <a:prstGeom prst="rect">
                <a:avLst/>
              </a:prstGeom>
              <a:grpFill/>
              <a:ln w="3175" algn="ctr">
                <a:solidFill>
                  <a:srgbClr val="FFFFFF"/>
                </a:solid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marL="0" marR="0" lvl="0" indent="0" defTabSz="724495" eaLnBrk="1" fontAlgn="auto" latinLnBrk="0" hangingPunct="1">
                  <a:lnSpc>
                    <a:spcPct val="100000"/>
                  </a:lnSpc>
                  <a:spcBef>
                    <a:spcPts val="0"/>
                  </a:spcBef>
                  <a:spcAft>
                    <a:spcPts val="0"/>
                  </a:spcAft>
                  <a:buClrTx/>
                  <a:buSzTx/>
                  <a:buFontTx/>
                  <a:buNone/>
                  <a:tabLst/>
                  <a:defRPr/>
                </a:pPr>
                <a:r>
                  <a:rPr kumimoji="0" lang="en-US" altLang="zh-CN" sz="996" b="0" i="0" u="none" strike="noStrike" kern="0" cap="none" spc="0" normalizeH="0" baseline="0" noProof="0" dirty="0" err="1"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Taishan</a:t>
                </a:r>
                <a:r>
                  <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a:t>
                </a:r>
                <a:r>
                  <a:rPr kumimoji="0" lang="en-US" altLang="zh-CN"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 </a:t>
                </a:r>
                <a:r>
                  <a:rPr kumimoji="0" lang="en-US" altLang="zh-CN" sz="996" b="0" i="0" u="none" strike="noStrike" kern="0" cap="none" spc="0" normalizeH="0" baseline="0" noProof="0" dirty="0" err="1"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Kunpeng</a:t>
                </a:r>
                <a:r>
                  <a:rPr kumimoji="0" lang="en-US" altLang="zh-CN"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 </a:t>
                </a:r>
                <a:r>
                  <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sp>
            <p:nvSpPr>
              <p:cNvPr id="38" name="矩形 37"/>
              <p:cNvSpPr/>
              <p:nvPr/>
            </p:nvSpPr>
            <p:spPr bwMode="auto">
              <a:xfrm>
                <a:off x="2397399" y="5219497"/>
                <a:ext cx="1792677" cy="370537"/>
              </a:xfrm>
              <a:prstGeom prst="rect">
                <a:avLst/>
              </a:prstGeom>
              <a:grpFill/>
              <a:ln w="3175" algn="ctr">
                <a:solidFill>
                  <a:srgbClr val="FFFFFF"/>
                </a:solid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marL="0" marR="0" lvl="0" indent="0" defTabSz="724495" eaLnBrk="1" fontAlgn="auto" latinLnBrk="0" hangingPunct="1">
                  <a:lnSpc>
                    <a:spcPct val="100000"/>
                  </a:lnSpc>
                  <a:spcBef>
                    <a:spcPts val="0"/>
                  </a:spcBef>
                  <a:spcAft>
                    <a:spcPts val="0"/>
                  </a:spcAft>
                  <a:buClrTx/>
                  <a:buSzTx/>
                  <a:buFontTx/>
                  <a:buNone/>
                  <a:tabLst/>
                  <a:defRPr/>
                </a:pPr>
                <a:r>
                  <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开放平台服务器</a:t>
                </a:r>
              </a:p>
            </p:txBody>
          </p:sp>
          <p:sp>
            <p:nvSpPr>
              <p:cNvPr id="39" name="矩形 38"/>
              <p:cNvSpPr/>
              <p:nvPr/>
            </p:nvSpPr>
            <p:spPr bwMode="auto">
              <a:xfrm>
                <a:off x="4222655" y="5219497"/>
                <a:ext cx="1792677" cy="370537"/>
              </a:xfrm>
              <a:prstGeom prst="rect">
                <a:avLst/>
              </a:prstGeom>
              <a:grpFill/>
              <a:ln w="3175" algn="ctr">
                <a:solidFill>
                  <a:srgbClr val="FFFFFF"/>
                </a:solid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marL="0" marR="0" lvl="0" indent="0" defTabSz="724495" eaLnBrk="1" fontAlgn="auto" latinLnBrk="0" hangingPunct="1">
                  <a:lnSpc>
                    <a:spcPct val="100000"/>
                  </a:lnSpc>
                  <a:spcBef>
                    <a:spcPts val="0"/>
                  </a:spcBef>
                  <a:spcAft>
                    <a:spcPts val="0"/>
                  </a:spcAft>
                  <a:buClrTx/>
                  <a:buSzTx/>
                  <a:buFontTx/>
                  <a:buNone/>
                  <a:tabLst/>
                  <a:defRPr/>
                </a:pPr>
                <a:r>
                  <a:rPr kumimoji="0" lang="en-US" altLang="zh-CN"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PC Server</a:t>
                </a:r>
                <a:r>
                  <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a:t>
                </a:r>
                <a:r>
                  <a:rPr kumimoji="0" lang="en-US" altLang="zh-CN"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x86 </a:t>
                </a:r>
                <a:r>
                  <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grpSp>
        <p:grpSp>
          <p:nvGrpSpPr>
            <p:cNvPr id="40" name="组合 39"/>
            <p:cNvGrpSpPr/>
            <p:nvPr/>
          </p:nvGrpSpPr>
          <p:grpSpPr>
            <a:xfrm>
              <a:off x="2185874" y="2271142"/>
              <a:ext cx="290770" cy="278060"/>
              <a:chOff x="5021263" y="2808288"/>
              <a:chExt cx="536575" cy="536575"/>
            </a:xfrm>
            <a:solidFill>
              <a:srgbClr val="C7000B"/>
            </a:solidFill>
          </p:grpSpPr>
          <p:sp>
            <p:nvSpPr>
              <p:cNvPr id="41" name="Freeform 5"/>
              <p:cNvSpPr>
                <a:spLocks noEditPoints="1"/>
              </p:cNvSpPr>
              <p:nvPr/>
            </p:nvSpPr>
            <p:spPr bwMode="auto">
              <a:xfrm>
                <a:off x="5189538" y="2911476"/>
                <a:ext cx="200025" cy="330200"/>
              </a:xfrm>
              <a:custGeom>
                <a:avLst/>
                <a:gdLst>
                  <a:gd name="T0" fmla="*/ 46 w 52"/>
                  <a:gd name="T1" fmla="*/ 70 h 86"/>
                  <a:gd name="T2" fmla="*/ 31 w 52"/>
                  <a:gd name="T3" fmla="*/ 77 h 86"/>
                  <a:gd name="T4" fmla="*/ 31 w 52"/>
                  <a:gd name="T5" fmla="*/ 86 h 86"/>
                  <a:gd name="T6" fmla="*/ 23 w 52"/>
                  <a:gd name="T7" fmla="*/ 86 h 86"/>
                  <a:gd name="T8" fmla="*/ 23 w 52"/>
                  <a:gd name="T9" fmla="*/ 77 h 86"/>
                  <a:gd name="T10" fmla="*/ 7 w 52"/>
                  <a:gd name="T11" fmla="*/ 70 h 86"/>
                  <a:gd name="T12" fmla="*/ 0 w 52"/>
                  <a:gd name="T13" fmla="*/ 55 h 86"/>
                  <a:gd name="T14" fmla="*/ 12 w 52"/>
                  <a:gd name="T15" fmla="*/ 55 h 86"/>
                  <a:gd name="T16" fmla="*/ 16 w 52"/>
                  <a:gd name="T17" fmla="*/ 64 h 86"/>
                  <a:gd name="T18" fmla="*/ 23 w 52"/>
                  <a:gd name="T19" fmla="*/ 67 h 86"/>
                  <a:gd name="T20" fmla="*/ 23 w 52"/>
                  <a:gd name="T21" fmla="*/ 48 h 86"/>
                  <a:gd name="T22" fmla="*/ 19 w 52"/>
                  <a:gd name="T23" fmla="*/ 47 h 86"/>
                  <a:gd name="T24" fmla="*/ 2 w 52"/>
                  <a:gd name="T25" fmla="*/ 29 h 86"/>
                  <a:gd name="T26" fmla="*/ 8 w 52"/>
                  <a:gd name="T27" fmla="*/ 16 h 86"/>
                  <a:gd name="T28" fmla="*/ 23 w 52"/>
                  <a:gd name="T29" fmla="*/ 9 h 86"/>
                  <a:gd name="T30" fmla="*/ 23 w 52"/>
                  <a:gd name="T31" fmla="*/ 0 h 86"/>
                  <a:gd name="T32" fmla="*/ 31 w 52"/>
                  <a:gd name="T33" fmla="*/ 0 h 86"/>
                  <a:gd name="T34" fmla="*/ 31 w 52"/>
                  <a:gd name="T35" fmla="*/ 9 h 86"/>
                  <a:gd name="T36" fmla="*/ 44 w 52"/>
                  <a:gd name="T37" fmla="*/ 15 h 86"/>
                  <a:gd name="T38" fmla="*/ 51 w 52"/>
                  <a:gd name="T39" fmla="*/ 29 h 86"/>
                  <a:gd name="T40" fmla="*/ 39 w 52"/>
                  <a:gd name="T41" fmla="*/ 29 h 86"/>
                  <a:gd name="T42" fmla="*/ 36 w 52"/>
                  <a:gd name="T43" fmla="*/ 23 h 86"/>
                  <a:gd name="T44" fmla="*/ 31 w 52"/>
                  <a:gd name="T45" fmla="*/ 20 h 86"/>
                  <a:gd name="T46" fmla="*/ 31 w 52"/>
                  <a:gd name="T47" fmla="*/ 37 h 86"/>
                  <a:gd name="T48" fmla="*/ 34 w 52"/>
                  <a:gd name="T49" fmla="*/ 38 h 86"/>
                  <a:gd name="T50" fmla="*/ 52 w 52"/>
                  <a:gd name="T51" fmla="*/ 56 h 86"/>
                  <a:gd name="T52" fmla="*/ 46 w 52"/>
                  <a:gd name="T53" fmla="*/ 70 h 86"/>
                  <a:gd name="T54" fmla="*/ 23 w 52"/>
                  <a:gd name="T55" fmla="*/ 19 h 86"/>
                  <a:gd name="T56" fmla="*/ 16 w 52"/>
                  <a:gd name="T57" fmla="*/ 22 h 86"/>
                  <a:gd name="T58" fmla="*/ 14 w 52"/>
                  <a:gd name="T59" fmla="*/ 29 h 86"/>
                  <a:gd name="T60" fmla="*/ 21 w 52"/>
                  <a:gd name="T61" fmla="*/ 36 h 86"/>
                  <a:gd name="T62" fmla="*/ 23 w 52"/>
                  <a:gd name="T63" fmla="*/ 36 h 86"/>
                  <a:gd name="T64" fmla="*/ 23 w 52"/>
                  <a:gd name="T65" fmla="*/ 19 h 86"/>
                  <a:gd name="T66" fmla="*/ 32 w 52"/>
                  <a:gd name="T67" fmla="*/ 49 h 86"/>
                  <a:gd name="T68" fmla="*/ 31 w 52"/>
                  <a:gd name="T69" fmla="*/ 49 h 86"/>
                  <a:gd name="T70" fmla="*/ 31 w 52"/>
                  <a:gd name="T71" fmla="*/ 67 h 86"/>
                  <a:gd name="T72" fmla="*/ 37 w 52"/>
                  <a:gd name="T73" fmla="*/ 64 h 86"/>
                  <a:gd name="T74" fmla="*/ 40 w 52"/>
                  <a:gd name="T75" fmla="*/ 57 h 86"/>
                  <a:gd name="T76" fmla="*/ 32 w 52"/>
                  <a:gd name="T77" fmla="*/ 4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86">
                    <a:moveTo>
                      <a:pt x="46" y="70"/>
                    </a:moveTo>
                    <a:cubicBezTo>
                      <a:pt x="42" y="74"/>
                      <a:pt x="37" y="76"/>
                      <a:pt x="31" y="77"/>
                    </a:cubicBezTo>
                    <a:cubicBezTo>
                      <a:pt x="31" y="86"/>
                      <a:pt x="31" y="86"/>
                      <a:pt x="31" y="86"/>
                    </a:cubicBezTo>
                    <a:cubicBezTo>
                      <a:pt x="23" y="86"/>
                      <a:pt x="23" y="86"/>
                      <a:pt x="23" y="86"/>
                    </a:cubicBezTo>
                    <a:cubicBezTo>
                      <a:pt x="23" y="77"/>
                      <a:pt x="23" y="77"/>
                      <a:pt x="23" y="77"/>
                    </a:cubicBezTo>
                    <a:cubicBezTo>
                      <a:pt x="17" y="77"/>
                      <a:pt x="12" y="75"/>
                      <a:pt x="7" y="70"/>
                    </a:cubicBezTo>
                    <a:cubicBezTo>
                      <a:pt x="3" y="67"/>
                      <a:pt x="0" y="61"/>
                      <a:pt x="0" y="55"/>
                    </a:cubicBezTo>
                    <a:cubicBezTo>
                      <a:pt x="12" y="55"/>
                      <a:pt x="12" y="55"/>
                      <a:pt x="12" y="55"/>
                    </a:cubicBezTo>
                    <a:cubicBezTo>
                      <a:pt x="12" y="59"/>
                      <a:pt x="14" y="62"/>
                      <a:pt x="16" y="64"/>
                    </a:cubicBezTo>
                    <a:cubicBezTo>
                      <a:pt x="18" y="66"/>
                      <a:pt x="21" y="67"/>
                      <a:pt x="23" y="67"/>
                    </a:cubicBezTo>
                    <a:cubicBezTo>
                      <a:pt x="23" y="48"/>
                      <a:pt x="23" y="48"/>
                      <a:pt x="23" y="48"/>
                    </a:cubicBezTo>
                    <a:cubicBezTo>
                      <a:pt x="22" y="48"/>
                      <a:pt x="20" y="47"/>
                      <a:pt x="19" y="47"/>
                    </a:cubicBezTo>
                    <a:cubicBezTo>
                      <a:pt x="8" y="45"/>
                      <a:pt x="2" y="39"/>
                      <a:pt x="2" y="29"/>
                    </a:cubicBezTo>
                    <a:cubicBezTo>
                      <a:pt x="2" y="24"/>
                      <a:pt x="4" y="19"/>
                      <a:pt x="8" y="16"/>
                    </a:cubicBezTo>
                    <a:cubicBezTo>
                      <a:pt x="12" y="12"/>
                      <a:pt x="17" y="10"/>
                      <a:pt x="23" y="9"/>
                    </a:cubicBezTo>
                    <a:cubicBezTo>
                      <a:pt x="23" y="0"/>
                      <a:pt x="23" y="0"/>
                      <a:pt x="23" y="0"/>
                    </a:cubicBezTo>
                    <a:cubicBezTo>
                      <a:pt x="31" y="0"/>
                      <a:pt x="31" y="0"/>
                      <a:pt x="31" y="0"/>
                    </a:cubicBezTo>
                    <a:cubicBezTo>
                      <a:pt x="31" y="9"/>
                      <a:pt x="31" y="9"/>
                      <a:pt x="31" y="9"/>
                    </a:cubicBezTo>
                    <a:cubicBezTo>
                      <a:pt x="36" y="10"/>
                      <a:pt x="41" y="12"/>
                      <a:pt x="44" y="15"/>
                    </a:cubicBezTo>
                    <a:cubicBezTo>
                      <a:pt x="48" y="19"/>
                      <a:pt x="51" y="24"/>
                      <a:pt x="51" y="29"/>
                    </a:cubicBezTo>
                    <a:cubicBezTo>
                      <a:pt x="39" y="29"/>
                      <a:pt x="39" y="29"/>
                      <a:pt x="39" y="29"/>
                    </a:cubicBezTo>
                    <a:cubicBezTo>
                      <a:pt x="39" y="27"/>
                      <a:pt x="38" y="24"/>
                      <a:pt x="36" y="23"/>
                    </a:cubicBezTo>
                    <a:cubicBezTo>
                      <a:pt x="35" y="21"/>
                      <a:pt x="33" y="20"/>
                      <a:pt x="31" y="20"/>
                    </a:cubicBezTo>
                    <a:cubicBezTo>
                      <a:pt x="31" y="37"/>
                      <a:pt x="31" y="37"/>
                      <a:pt x="31" y="37"/>
                    </a:cubicBezTo>
                    <a:cubicBezTo>
                      <a:pt x="34" y="38"/>
                      <a:pt x="34" y="38"/>
                      <a:pt x="34" y="38"/>
                    </a:cubicBezTo>
                    <a:cubicBezTo>
                      <a:pt x="44" y="39"/>
                      <a:pt x="52" y="46"/>
                      <a:pt x="52" y="56"/>
                    </a:cubicBezTo>
                    <a:cubicBezTo>
                      <a:pt x="52" y="63"/>
                      <a:pt x="50" y="67"/>
                      <a:pt x="46" y="70"/>
                    </a:cubicBezTo>
                    <a:close/>
                    <a:moveTo>
                      <a:pt x="23" y="19"/>
                    </a:moveTo>
                    <a:cubicBezTo>
                      <a:pt x="21" y="20"/>
                      <a:pt x="18" y="21"/>
                      <a:pt x="16" y="22"/>
                    </a:cubicBezTo>
                    <a:cubicBezTo>
                      <a:pt x="15" y="24"/>
                      <a:pt x="14" y="26"/>
                      <a:pt x="14" y="29"/>
                    </a:cubicBezTo>
                    <a:cubicBezTo>
                      <a:pt x="14" y="33"/>
                      <a:pt x="17" y="35"/>
                      <a:pt x="21" y="36"/>
                    </a:cubicBezTo>
                    <a:cubicBezTo>
                      <a:pt x="22" y="36"/>
                      <a:pt x="23" y="36"/>
                      <a:pt x="23" y="36"/>
                    </a:cubicBezTo>
                    <a:lnTo>
                      <a:pt x="23" y="19"/>
                    </a:lnTo>
                    <a:close/>
                    <a:moveTo>
                      <a:pt x="32" y="49"/>
                    </a:moveTo>
                    <a:cubicBezTo>
                      <a:pt x="31" y="49"/>
                      <a:pt x="31" y="49"/>
                      <a:pt x="31" y="49"/>
                    </a:cubicBezTo>
                    <a:cubicBezTo>
                      <a:pt x="31" y="67"/>
                      <a:pt x="31" y="67"/>
                      <a:pt x="31" y="67"/>
                    </a:cubicBezTo>
                    <a:cubicBezTo>
                      <a:pt x="33" y="66"/>
                      <a:pt x="36" y="65"/>
                      <a:pt x="37" y="64"/>
                    </a:cubicBezTo>
                    <a:cubicBezTo>
                      <a:pt x="39" y="62"/>
                      <a:pt x="40" y="60"/>
                      <a:pt x="40" y="57"/>
                    </a:cubicBezTo>
                    <a:cubicBezTo>
                      <a:pt x="40" y="52"/>
                      <a:pt x="36" y="50"/>
                      <a:pt x="3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Freeform 6"/>
              <p:cNvSpPr>
                <a:spLocks noEditPoints="1"/>
              </p:cNvSpPr>
              <p:nvPr/>
            </p:nvSpPr>
            <p:spPr bwMode="auto">
              <a:xfrm>
                <a:off x="5021263" y="2808288"/>
                <a:ext cx="536575" cy="536575"/>
              </a:xfrm>
              <a:custGeom>
                <a:avLst/>
                <a:gdLst>
                  <a:gd name="T0" fmla="*/ 70 w 140"/>
                  <a:gd name="T1" fmla="*/ 140 h 140"/>
                  <a:gd name="T2" fmla="*/ 0 w 140"/>
                  <a:gd name="T3" fmla="*/ 70 h 140"/>
                  <a:gd name="T4" fmla="*/ 70 w 140"/>
                  <a:gd name="T5" fmla="*/ 0 h 140"/>
                  <a:gd name="T6" fmla="*/ 140 w 140"/>
                  <a:gd name="T7" fmla="*/ 70 h 140"/>
                  <a:gd name="T8" fmla="*/ 70 w 140"/>
                  <a:gd name="T9" fmla="*/ 140 h 140"/>
                  <a:gd name="T10" fmla="*/ 70 w 140"/>
                  <a:gd name="T11" fmla="*/ 6 h 140"/>
                  <a:gd name="T12" fmla="*/ 6 w 140"/>
                  <a:gd name="T13" fmla="*/ 70 h 140"/>
                  <a:gd name="T14" fmla="*/ 70 w 140"/>
                  <a:gd name="T15" fmla="*/ 134 h 140"/>
                  <a:gd name="T16" fmla="*/ 134 w 140"/>
                  <a:gd name="T17" fmla="*/ 70 h 140"/>
                  <a:gd name="T18" fmla="*/ 70 w 140"/>
                  <a:gd name="T19" fmla="*/ 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40">
                    <a:moveTo>
                      <a:pt x="70" y="140"/>
                    </a:moveTo>
                    <a:cubicBezTo>
                      <a:pt x="31" y="140"/>
                      <a:pt x="0" y="109"/>
                      <a:pt x="0" y="70"/>
                    </a:cubicBezTo>
                    <a:cubicBezTo>
                      <a:pt x="0" y="31"/>
                      <a:pt x="31" y="0"/>
                      <a:pt x="70" y="0"/>
                    </a:cubicBezTo>
                    <a:cubicBezTo>
                      <a:pt x="109" y="0"/>
                      <a:pt x="140" y="31"/>
                      <a:pt x="140" y="70"/>
                    </a:cubicBezTo>
                    <a:cubicBezTo>
                      <a:pt x="140" y="109"/>
                      <a:pt x="109" y="140"/>
                      <a:pt x="70" y="140"/>
                    </a:cubicBezTo>
                    <a:close/>
                    <a:moveTo>
                      <a:pt x="70" y="6"/>
                    </a:moveTo>
                    <a:cubicBezTo>
                      <a:pt x="34" y="6"/>
                      <a:pt x="6" y="34"/>
                      <a:pt x="6" y="70"/>
                    </a:cubicBezTo>
                    <a:cubicBezTo>
                      <a:pt x="6" y="106"/>
                      <a:pt x="34" y="134"/>
                      <a:pt x="70" y="134"/>
                    </a:cubicBezTo>
                    <a:cubicBezTo>
                      <a:pt x="106" y="134"/>
                      <a:pt x="134" y="106"/>
                      <a:pt x="134" y="70"/>
                    </a:cubicBezTo>
                    <a:cubicBezTo>
                      <a:pt x="134" y="34"/>
                      <a:pt x="106" y="6"/>
                      <a:pt x="7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43" name="组合 42"/>
            <p:cNvGrpSpPr/>
            <p:nvPr/>
          </p:nvGrpSpPr>
          <p:grpSpPr>
            <a:xfrm>
              <a:off x="3010989" y="2271142"/>
              <a:ext cx="261693" cy="278060"/>
              <a:chOff x="3194051" y="1846263"/>
              <a:chExt cx="519113" cy="584201"/>
            </a:xfrm>
            <a:solidFill>
              <a:srgbClr val="C7000B"/>
            </a:solidFill>
          </p:grpSpPr>
          <p:sp>
            <p:nvSpPr>
              <p:cNvPr id="44" name="Freeform 71"/>
              <p:cNvSpPr>
                <a:spLocks noEditPoints="1"/>
              </p:cNvSpPr>
              <p:nvPr/>
            </p:nvSpPr>
            <p:spPr bwMode="auto">
              <a:xfrm>
                <a:off x="3194051" y="1846263"/>
                <a:ext cx="519113" cy="573088"/>
              </a:xfrm>
              <a:custGeom>
                <a:avLst/>
                <a:gdLst>
                  <a:gd name="T0" fmla="*/ 135 w 135"/>
                  <a:gd name="T1" fmla="*/ 60 h 150"/>
                  <a:gd name="T2" fmla="*/ 120 w 135"/>
                  <a:gd name="T3" fmla="*/ 49 h 150"/>
                  <a:gd name="T4" fmla="*/ 123 w 135"/>
                  <a:gd name="T5" fmla="*/ 56 h 150"/>
                  <a:gd name="T6" fmla="*/ 126 w 135"/>
                  <a:gd name="T7" fmla="*/ 44 h 150"/>
                  <a:gd name="T8" fmla="*/ 126 w 135"/>
                  <a:gd name="T9" fmla="*/ 41 h 150"/>
                  <a:gd name="T10" fmla="*/ 123 w 135"/>
                  <a:gd name="T11" fmla="*/ 41 h 150"/>
                  <a:gd name="T12" fmla="*/ 74 w 135"/>
                  <a:gd name="T13" fmla="*/ 38 h 150"/>
                  <a:gd name="T14" fmla="*/ 102 w 135"/>
                  <a:gd name="T15" fmla="*/ 32 h 150"/>
                  <a:gd name="T16" fmla="*/ 108 w 135"/>
                  <a:gd name="T17" fmla="*/ 32 h 150"/>
                  <a:gd name="T18" fmla="*/ 71 w 135"/>
                  <a:gd name="T19" fmla="*/ 20 h 150"/>
                  <a:gd name="T20" fmla="*/ 68 w 135"/>
                  <a:gd name="T21" fmla="*/ 0 h 150"/>
                  <a:gd name="T22" fmla="*/ 64 w 135"/>
                  <a:gd name="T23" fmla="*/ 20 h 150"/>
                  <a:gd name="T24" fmla="*/ 27 w 135"/>
                  <a:gd name="T25" fmla="*/ 32 h 150"/>
                  <a:gd name="T26" fmla="*/ 33 w 135"/>
                  <a:gd name="T27" fmla="*/ 32 h 150"/>
                  <a:gd name="T28" fmla="*/ 61 w 135"/>
                  <a:gd name="T29" fmla="*/ 38 h 150"/>
                  <a:gd name="T30" fmla="*/ 12 w 135"/>
                  <a:gd name="T31" fmla="*/ 41 h 150"/>
                  <a:gd name="T32" fmla="*/ 9 w 135"/>
                  <a:gd name="T33" fmla="*/ 41 h 150"/>
                  <a:gd name="T34" fmla="*/ 12 w 135"/>
                  <a:gd name="T35" fmla="*/ 56 h 150"/>
                  <a:gd name="T36" fmla="*/ 15 w 135"/>
                  <a:gd name="T37" fmla="*/ 49 h 150"/>
                  <a:gd name="T38" fmla="*/ 0 w 135"/>
                  <a:gd name="T39" fmla="*/ 60 h 150"/>
                  <a:gd name="T40" fmla="*/ 0 w 135"/>
                  <a:gd name="T41" fmla="*/ 63 h 150"/>
                  <a:gd name="T42" fmla="*/ 3 w 135"/>
                  <a:gd name="T43" fmla="*/ 77 h 150"/>
                  <a:gd name="T44" fmla="*/ 6 w 135"/>
                  <a:gd name="T45" fmla="*/ 68 h 150"/>
                  <a:gd name="T46" fmla="*/ 16 w 135"/>
                  <a:gd name="T47" fmla="*/ 150 h 150"/>
                  <a:gd name="T48" fmla="*/ 60 w 135"/>
                  <a:gd name="T49" fmla="*/ 147 h 150"/>
                  <a:gd name="T50" fmla="*/ 25 w 135"/>
                  <a:gd name="T51" fmla="*/ 144 h 150"/>
                  <a:gd name="T52" fmla="*/ 103 w 135"/>
                  <a:gd name="T53" fmla="*/ 128 h 150"/>
                  <a:gd name="T54" fmla="*/ 78 w 135"/>
                  <a:gd name="T55" fmla="*/ 144 h 150"/>
                  <a:gd name="T56" fmla="*/ 78 w 135"/>
                  <a:gd name="T57" fmla="*/ 150 h 150"/>
                  <a:gd name="T58" fmla="*/ 92 w 135"/>
                  <a:gd name="T59" fmla="*/ 84 h 150"/>
                  <a:gd name="T60" fmla="*/ 129 w 135"/>
                  <a:gd name="T61" fmla="*/ 74 h 150"/>
                  <a:gd name="T62" fmla="*/ 135 w 135"/>
                  <a:gd name="T63" fmla="*/ 74 h 150"/>
                  <a:gd name="T64" fmla="*/ 135 w 135"/>
                  <a:gd name="T65" fmla="*/ 63 h 150"/>
                  <a:gd name="T66" fmla="*/ 86 w 135"/>
                  <a:gd name="T67" fmla="*/ 85 h 150"/>
                  <a:gd name="T68" fmla="*/ 40 w 135"/>
                  <a:gd name="T69" fmla="*/ 107 h 150"/>
                  <a:gd name="T70" fmla="*/ 49 w 135"/>
                  <a:gd name="T71" fmla="*/ 84 h 150"/>
                  <a:gd name="T72" fmla="*/ 56 w 135"/>
                  <a:gd name="T73" fmla="*/ 66 h 150"/>
                  <a:gd name="T74" fmla="*/ 85 w 135"/>
                  <a:gd name="T75" fmla="*/ 83 h 150"/>
                  <a:gd name="T76" fmla="*/ 59 w 135"/>
                  <a:gd name="T77" fmla="*/ 60 h 150"/>
                  <a:gd name="T78" fmla="*/ 71 w 135"/>
                  <a:gd name="T79" fmla="*/ 47 h 150"/>
                  <a:gd name="T80" fmla="*/ 59 w 135"/>
                  <a:gd name="T81" fmla="*/ 60 h 150"/>
                  <a:gd name="T82" fmla="*/ 81 w 135"/>
                  <a:gd name="T83" fmla="*/ 57 h 150"/>
                  <a:gd name="T84" fmla="*/ 106 w 135"/>
                  <a:gd name="T85" fmla="*/ 47 h 150"/>
                  <a:gd name="T86" fmla="*/ 72 w 135"/>
                  <a:gd name="T87" fmla="*/ 33 h 150"/>
                  <a:gd name="T88" fmla="*/ 71 w 135"/>
                  <a:gd name="T89" fmla="*/ 26 h 150"/>
                  <a:gd name="T90" fmla="*/ 46 w 135"/>
                  <a:gd name="T91" fmla="*/ 26 h 150"/>
                  <a:gd name="T92" fmla="*/ 64 w 135"/>
                  <a:gd name="T93" fmla="*/ 29 h 150"/>
                  <a:gd name="T94" fmla="*/ 63 w 135"/>
                  <a:gd name="T95" fmla="*/ 33 h 150"/>
                  <a:gd name="T96" fmla="*/ 67 w 135"/>
                  <a:gd name="T97" fmla="*/ 38 h 150"/>
                  <a:gd name="T98" fmla="*/ 66 w 135"/>
                  <a:gd name="T99" fmla="*/ 41 h 150"/>
                  <a:gd name="T100" fmla="*/ 54 w 135"/>
                  <a:gd name="T101" fmla="*/ 57 h 150"/>
                  <a:gd name="T102" fmla="*/ 57 w 135"/>
                  <a:gd name="T103" fmla="*/ 47 h 150"/>
                  <a:gd name="T104" fmla="*/ 17 w 135"/>
                  <a:gd name="T105" fmla="*/ 66 h 150"/>
                  <a:gd name="T106" fmla="*/ 45 w 135"/>
                  <a:gd name="T107" fmla="*/ 79 h 150"/>
                  <a:gd name="T108" fmla="*/ 34 w 135"/>
                  <a:gd name="T109" fmla="*/ 122 h 150"/>
                  <a:gd name="T110" fmla="*/ 98 w 135"/>
                  <a:gd name="T111" fmla="*/ 113 h 150"/>
                  <a:gd name="T112" fmla="*/ 34 w 135"/>
                  <a:gd name="T113" fmla="*/ 122 h 150"/>
                  <a:gd name="T114" fmla="*/ 118 w 135"/>
                  <a:gd name="T115" fmla="*/ 66 h 150"/>
                  <a:gd name="T116" fmla="*/ 85 w 135"/>
                  <a:gd name="T117" fmla="*/ 6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5" h="150">
                    <a:moveTo>
                      <a:pt x="135" y="63"/>
                    </a:moveTo>
                    <a:cubicBezTo>
                      <a:pt x="135" y="60"/>
                      <a:pt x="135" y="60"/>
                      <a:pt x="135" y="60"/>
                    </a:cubicBezTo>
                    <a:cubicBezTo>
                      <a:pt x="89" y="60"/>
                      <a:pt x="89" y="60"/>
                      <a:pt x="89" y="60"/>
                    </a:cubicBezTo>
                    <a:cubicBezTo>
                      <a:pt x="120" y="49"/>
                      <a:pt x="120" y="49"/>
                      <a:pt x="120" y="49"/>
                    </a:cubicBezTo>
                    <a:cubicBezTo>
                      <a:pt x="120" y="53"/>
                      <a:pt x="120" y="53"/>
                      <a:pt x="120" y="53"/>
                    </a:cubicBezTo>
                    <a:cubicBezTo>
                      <a:pt x="120" y="55"/>
                      <a:pt x="121" y="56"/>
                      <a:pt x="123" y="56"/>
                    </a:cubicBezTo>
                    <a:cubicBezTo>
                      <a:pt x="125" y="56"/>
                      <a:pt x="126" y="55"/>
                      <a:pt x="126" y="53"/>
                    </a:cubicBezTo>
                    <a:cubicBezTo>
                      <a:pt x="126" y="44"/>
                      <a:pt x="126" y="44"/>
                      <a:pt x="126" y="44"/>
                    </a:cubicBezTo>
                    <a:cubicBezTo>
                      <a:pt x="126" y="44"/>
                      <a:pt x="126" y="44"/>
                      <a:pt x="126" y="44"/>
                    </a:cubicBezTo>
                    <a:cubicBezTo>
                      <a:pt x="126" y="41"/>
                      <a:pt x="126" y="41"/>
                      <a:pt x="126" y="41"/>
                    </a:cubicBezTo>
                    <a:cubicBezTo>
                      <a:pt x="123" y="41"/>
                      <a:pt x="123" y="41"/>
                      <a:pt x="123" y="41"/>
                    </a:cubicBezTo>
                    <a:cubicBezTo>
                      <a:pt x="123" y="41"/>
                      <a:pt x="123" y="41"/>
                      <a:pt x="123" y="41"/>
                    </a:cubicBezTo>
                    <a:cubicBezTo>
                      <a:pt x="75" y="41"/>
                      <a:pt x="75" y="41"/>
                      <a:pt x="75" y="41"/>
                    </a:cubicBezTo>
                    <a:cubicBezTo>
                      <a:pt x="74" y="38"/>
                      <a:pt x="74" y="38"/>
                      <a:pt x="74" y="38"/>
                    </a:cubicBezTo>
                    <a:cubicBezTo>
                      <a:pt x="102" y="28"/>
                      <a:pt x="102" y="28"/>
                      <a:pt x="102" y="28"/>
                    </a:cubicBezTo>
                    <a:cubicBezTo>
                      <a:pt x="102" y="32"/>
                      <a:pt x="102" y="32"/>
                      <a:pt x="102" y="32"/>
                    </a:cubicBezTo>
                    <a:cubicBezTo>
                      <a:pt x="102" y="34"/>
                      <a:pt x="103" y="35"/>
                      <a:pt x="105" y="35"/>
                    </a:cubicBezTo>
                    <a:cubicBezTo>
                      <a:pt x="106" y="35"/>
                      <a:pt x="108" y="34"/>
                      <a:pt x="108" y="32"/>
                    </a:cubicBezTo>
                    <a:cubicBezTo>
                      <a:pt x="108" y="20"/>
                      <a:pt x="108" y="20"/>
                      <a:pt x="108" y="20"/>
                    </a:cubicBezTo>
                    <a:cubicBezTo>
                      <a:pt x="71" y="20"/>
                      <a:pt x="71" y="20"/>
                      <a:pt x="71" y="20"/>
                    </a:cubicBezTo>
                    <a:cubicBezTo>
                      <a:pt x="71" y="3"/>
                      <a:pt x="71" y="3"/>
                      <a:pt x="71" y="3"/>
                    </a:cubicBezTo>
                    <a:cubicBezTo>
                      <a:pt x="71" y="1"/>
                      <a:pt x="69" y="0"/>
                      <a:pt x="68" y="0"/>
                    </a:cubicBezTo>
                    <a:cubicBezTo>
                      <a:pt x="66" y="0"/>
                      <a:pt x="64" y="1"/>
                      <a:pt x="64" y="3"/>
                    </a:cubicBezTo>
                    <a:cubicBezTo>
                      <a:pt x="64" y="20"/>
                      <a:pt x="64" y="20"/>
                      <a:pt x="64" y="20"/>
                    </a:cubicBezTo>
                    <a:cubicBezTo>
                      <a:pt x="27" y="20"/>
                      <a:pt x="27" y="20"/>
                      <a:pt x="27" y="20"/>
                    </a:cubicBezTo>
                    <a:cubicBezTo>
                      <a:pt x="27" y="32"/>
                      <a:pt x="27" y="32"/>
                      <a:pt x="27" y="32"/>
                    </a:cubicBezTo>
                    <a:cubicBezTo>
                      <a:pt x="27" y="34"/>
                      <a:pt x="29" y="35"/>
                      <a:pt x="30" y="35"/>
                    </a:cubicBezTo>
                    <a:cubicBezTo>
                      <a:pt x="32" y="35"/>
                      <a:pt x="33" y="34"/>
                      <a:pt x="33" y="32"/>
                    </a:cubicBezTo>
                    <a:cubicBezTo>
                      <a:pt x="33" y="28"/>
                      <a:pt x="33" y="28"/>
                      <a:pt x="33" y="28"/>
                    </a:cubicBezTo>
                    <a:cubicBezTo>
                      <a:pt x="61" y="38"/>
                      <a:pt x="61" y="38"/>
                      <a:pt x="61" y="38"/>
                    </a:cubicBezTo>
                    <a:cubicBezTo>
                      <a:pt x="60" y="41"/>
                      <a:pt x="60" y="41"/>
                      <a:pt x="60" y="41"/>
                    </a:cubicBezTo>
                    <a:cubicBezTo>
                      <a:pt x="12" y="41"/>
                      <a:pt x="12" y="41"/>
                      <a:pt x="12" y="41"/>
                    </a:cubicBezTo>
                    <a:cubicBezTo>
                      <a:pt x="12" y="41"/>
                      <a:pt x="12" y="41"/>
                      <a:pt x="12" y="41"/>
                    </a:cubicBezTo>
                    <a:cubicBezTo>
                      <a:pt x="9" y="41"/>
                      <a:pt x="9" y="41"/>
                      <a:pt x="9" y="41"/>
                    </a:cubicBezTo>
                    <a:cubicBezTo>
                      <a:pt x="9" y="53"/>
                      <a:pt x="9" y="53"/>
                      <a:pt x="9" y="53"/>
                    </a:cubicBezTo>
                    <a:cubicBezTo>
                      <a:pt x="9" y="55"/>
                      <a:pt x="10" y="56"/>
                      <a:pt x="12" y="56"/>
                    </a:cubicBezTo>
                    <a:cubicBezTo>
                      <a:pt x="14" y="56"/>
                      <a:pt x="15" y="55"/>
                      <a:pt x="15" y="53"/>
                    </a:cubicBezTo>
                    <a:cubicBezTo>
                      <a:pt x="15" y="49"/>
                      <a:pt x="15" y="49"/>
                      <a:pt x="15" y="49"/>
                    </a:cubicBezTo>
                    <a:cubicBezTo>
                      <a:pt x="46" y="60"/>
                      <a:pt x="46" y="60"/>
                      <a:pt x="46" y="60"/>
                    </a:cubicBezTo>
                    <a:cubicBezTo>
                      <a:pt x="0" y="60"/>
                      <a:pt x="0" y="60"/>
                      <a:pt x="0" y="60"/>
                    </a:cubicBezTo>
                    <a:cubicBezTo>
                      <a:pt x="0" y="63"/>
                      <a:pt x="0" y="63"/>
                      <a:pt x="0" y="63"/>
                    </a:cubicBezTo>
                    <a:cubicBezTo>
                      <a:pt x="0" y="63"/>
                      <a:pt x="0" y="63"/>
                      <a:pt x="0" y="63"/>
                    </a:cubicBezTo>
                    <a:cubicBezTo>
                      <a:pt x="0" y="74"/>
                      <a:pt x="0" y="74"/>
                      <a:pt x="0" y="74"/>
                    </a:cubicBezTo>
                    <a:cubicBezTo>
                      <a:pt x="0" y="75"/>
                      <a:pt x="1" y="77"/>
                      <a:pt x="3" y="77"/>
                    </a:cubicBezTo>
                    <a:cubicBezTo>
                      <a:pt x="5" y="77"/>
                      <a:pt x="6" y="75"/>
                      <a:pt x="6" y="74"/>
                    </a:cubicBezTo>
                    <a:cubicBezTo>
                      <a:pt x="6" y="68"/>
                      <a:pt x="6" y="68"/>
                      <a:pt x="6" y="68"/>
                    </a:cubicBezTo>
                    <a:cubicBezTo>
                      <a:pt x="43" y="84"/>
                      <a:pt x="43" y="84"/>
                      <a:pt x="43" y="84"/>
                    </a:cubicBezTo>
                    <a:cubicBezTo>
                      <a:pt x="16" y="150"/>
                      <a:pt x="16" y="150"/>
                      <a:pt x="16" y="150"/>
                    </a:cubicBezTo>
                    <a:cubicBezTo>
                      <a:pt x="57" y="150"/>
                      <a:pt x="57" y="150"/>
                      <a:pt x="57" y="150"/>
                    </a:cubicBezTo>
                    <a:cubicBezTo>
                      <a:pt x="59" y="150"/>
                      <a:pt x="60" y="148"/>
                      <a:pt x="60" y="147"/>
                    </a:cubicBezTo>
                    <a:cubicBezTo>
                      <a:pt x="60" y="145"/>
                      <a:pt x="59" y="144"/>
                      <a:pt x="57" y="144"/>
                    </a:cubicBezTo>
                    <a:cubicBezTo>
                      <a:pt x="25" y="144"/>
                      <a:pt x="25" y="144"/>
                      <a:pt x="25" y="144"/>
                    </a:cubicBezTo>
                    <a:cubicBezTo>
                      <a:pt x="32" y="128"/>
                      <a:pt x="32" y="128"/>
                      <a:pt x="32" y="128"/>
                    </a:cubicBezTo>
                    <a:cubicBezTo>
                      <a:pt x="103" y="128"/>
                      <a:pt x="103" y="128"/>
                      <a:pt x="103" y="128"/>
                    </a:cubicBezTo>
                    <a:cubicBezTo>
                      <a:pt x="110" y="144"/>
                      <a:pt x="110" y="144"/>
                      <a:pt x="110" y="144"/>
                    </a:cubicBezTo>
                    <a:cubicBezTo>
                      <a:pt x="78" y="144"/>
                      <a:pt x="78" y="144"/>
                      <a:pt x="78" y="144"/>
                    </a:cubicBezTo>
                    <a:cubicBezTo>
                      <a:pt x="76" y="144"/>
                      <a:pt x="75" y="145"/>
                      <a:pt x="75" y="147"/>
                    </a:cubicBezTo>
                    <a:cubicBezTo>
                      <a:pt x="75" y="148"/>
                      <a:pt x="76" y="150"/>
                      <a:pt x="78" y="150"/>
                    </a:cubicBezTo>
                    <a:cubicBezTo>
                      <a:pt x="118" y="150"/>
                      <a:pt x="118" y="150"/>
                      <a:pt x="118" y="150"/>
                    </a:cubicBezTo>
                    <a:cubicBezTo>
                      <a:pt x="92" y="84"/>
                      <a:pt x="92" y="84"/>
                      <a:pt x="92" y="84"/>
                    </a:cubicBezTo>
                    <a:cubicBezTo>
                      <a:pt x="129" y="68"/>
                      <a:pt x="129" y="68"/>
                      <a:pt x="129" y="68"/>
                    </a:cubicBezTo>
                    <a:cubicBezTo>
                      <a:pt x="129" y="74"/>
                      <a:pt x="129" y="74"/>
                      <a:pt x="129" y="74"/>
                    </a:cubicBezTo>
                    <a:cubicBezTo>
                      <a:pt x="129" y="75"/>
                      <a:pt x="130" y="77"/>
                      <a:pt x="132" y="77"/>
                    </a:cubicBezTo>
                    <a:cubicBezTo>
                      <a:pt x="134" y="77"/>
                      <a:pt x="135" y="75"/>
                      <a:pt x="135" y="74"/>
                    </a:cubicBezTo>
                    <a:cubicBezTo>
                      <a:pt x="135" y="63"/>
                      <a:pt x="135" y="63"/>
                      <a:pt x="135" y="63"/>
                    </a:cubicBezTo>
                    <a:cubicBezTo>
                      <a:pt x="135" y="63"/>
                      <a:pt x="135" y="63"/>
                      <a:pt x="135" y="63"/>
                    </a:cubicBezTo>
                    <a:close/>
                    <a:moveTo>
                      <a:pt x="86" y="84"/>
                    </a:moveTo>
                    <a:cubicBezTo>
                      <a:pt x="86" y="85"/>
                      <a:pt x="86" y="85"/>
                      <a:pt x="86" y="85"/>
                    </a:cubicBezTo>
                    <a:cubicBezTo>
                      <a:pt x="95" y="107"/>
                      <a:pt x="95" y="107"/>
                      <a:pt x="95" y="107"/>
                    </a:cubicBezTo>
                    <a:cubicBezTo>
                      <a:pt x="40" y="107"/>
                      <a:pt x="40" y="107"/>
                      <a:pt x="40" y="107"/>
                    </a:cubicBezTo>
                    <a:cubicBezTo>
                      <a:pt x="49" y="85"/>
                      <a:pt x="49" y="85"/>
                      <a:pt x="49" y="85"/>
                    </a:cubicBezTo>
                    <a:cubicBezTo>
                      <a:pt x="49" y="85"/>
                      <a:pt x="49" y="85"/>
                      <a:pt x="49" y="84"/>
                    </a:cubicBezTo>
                    <a:cubicBezTo>
                      <a:pt x="50" y="84"/>
                      <a:pt x="50" y="83"/>
                      <a:pt x="50" y="83"/>
                    </a:cubicBezTo>
                    <a:cubicBezTo>
                      <a:pt x="56" y="66"/>
                      <a:pt x="56" y="66"/>
                      <a:pt x="56" y="66"/>
                    </a:cubicBezTo>
                    <a:cubicBezTo>
                      <a:pt x="79" y="66"/>
                      <a:pt x="79" y="66"/>
                      <a:pt x="79" y="66"/>
                    </a:cubicBezTo>
                    <a:cubicBezTo>
                      <a:pt x="85" y="83"/>
                      <a:pt x="85" y="83"/>
                      <a:pt x="85" y="83"/>
                    </a:cubicBezTo>
                    <a:cubicBezTo>
                      <a:pt x="85" y="83"/>
                      <a:pt x="85" y="84"/>
                      <a:pt x="86" y="84"/>
                    </a:cubicBezTo>
                    <a:close/>
                    <a:moveTo>
                      <a:pt x="59" y="60"/>
                    </a:moveTo>
                    <a:cubicBezTo>
                      <a:pt x="64" y="47"/>
                      <a:pt x="64" y="47"/>
                      <a:pt x="64" y="47"/>
                    </a:cubicBezTo>
                    <a:cubicBezTo>
                      <a:pt x="71" y="47"/>
                      <a:pt x="71" y="47"/>
                      <a:pt x="71" y="47"/>
                    </a:cubicBezTo>
                    <a:cubicBezTo>
                      <a:pt x="76" y="60"/>
                      <a:pt x="76" y="60"/>
                      <a:pt x="76" y="60"/>
                    </a:cubicBezTo>
                    <a:lnTo>
                      <a:pt x="59" y="60"/>
                    </a:lnTo>
                    <a:close/>
                    <a:moveTo>
                      <a:pt x="106" y="47"/>
                    </a:moveTo>
                    <a:cubicBezTo>
                      <a:pt x="81" y="57"/>
                      <a:pt x="81" y="57"/>
                      <a:pt x="81" y="57"/>
                    </a:cubicBezTo>
                    <a:cubicBezTo>
                      <a:pt x="78" y="47"/>
                      <a:pt x="78" y="47"/>
                      <a:pt x="78" y="47"/>
                    </a:cubicBezTo>
                    <a:lnTo>
                      <a:pt x="106" y="47"/>
                    </a:lnTo>
                    <a:close/>
                    <a:moveTo>
                      <a:pt x="89" y="26"/>
                    </a:moveTo>
                    <a:cubicBezTo>
                      <a:pt x="72" y="33"/>
                      <a:pt x="72" y="33"/>
                      <a:pt x="72" y="33"/>
                    </a:cubicBezTo>
                    <a:cubicBezTo>
                      <a:pt x="71" y="30"/>
                      <a:pt x="71" y="30"/>
                      <a:pt x="71" y="30"/>
                    </a:cubicBezTo>
                    <a:cubicBezTo>
                      <a:pt x="71" y="26"/>
                      <a:pt x="71" y="26"/>
                      <a:pt x="71" y="26"/>
                    </a:cubicBezTo>
                    <a:lnTo>
                      <a:pt x="89" y="26"/>
                    </a:lnTo>
                    <a:close/>
                    <a:moveTo>
                      <a:pt x="46" y="26"/>
                    </a:moveTo>
                    <a:cubicBezTo>
                      <a:pt x="64" y="26"/>
                      <a:pt x="64" y="26"/>
                      <a:pt x="64" y="26"/>
                    </a:cubicBezTo>
                    <a:cubicBezTo>
                      <a:pt x="64" y="29"/>
                      <a:pt x="64" y="29"/>
                      <a:pt x="64" y="29"/>
                    </a:cubicBezTo>
                    <a:cubicBezTo>
                      <a:pt x="64" y="29"/>
                      <a:pt x="64" y="29"/>
                      <a:pt x="64" y="29"/>
                    </a:cubicBezTo>
                    <a:cubicBezTo>
                      <a:pt x="63" y="33"/>
                      <a:pt x="63" y="33"/>
                      <a:pt x="63" y="33"/>
                    </a:cubicBezTo>
                    <a:lnTo>
                      <a:pt x="46" y="26"/>
                    </a:lnTo>
                    <a:close/>
                    <a:moveTo>
                      <a:pt x="67" y="38"/>
                    </a:moveTo>
                    <a:cubicBezTo>
                      <a:pt x="69" y="41"/>
                      <a:pt x="69" y="41"/>
                      <a:pt x="69" y="41"/>
                    </a:cubicBezTo>
                    <a:cubicBezTo>
                      <a:pt x="66" y="41"/>
                      <a:pt x="66" y="41"/>
                      <a:pt x="66" y="41"/>
                    </a:cubicBezTo>
                    <a:lnTo>
                      <a:pt x="67" y="38"/>
                    </a:lnTo>
                    <a:close/>
                    <a:moveTo>
                      <a:pt x="54" y="57"/>
                    </a:moveTo>
                    <a:cubicBezTo>
                      <a:pt x="29" y="47"/>
                      <a:pt x="29" y="47"/>
                      <a:pt x="29" y="47"/>
                    </a:cubicBezTo>
                    <a:cubicBezTo>
                      <a:pt x="57" y="47"/>
                      <a:pt x="57" y="47"/>
                      <a:pt x="57" y="47"/>
                    </a:cubicBezTo>
                    <a:lnTo>
                      <a:pt x="54" y="57"/>
                    </a:lnTo>
                    <a:close/>
                    <a:moveTo>
                      <a:pt x="17" y="66"/>
                    </a:moveTo>
                    <a:cubicBezTo>
                      <a:pt x="50" y="66"/>
                      <a:pt x="50" y="66"/>
                      <a:pt x="50" y="66"/>
                    </a:cubicBezTo>
                    <a:cubicBezTo>
                      <a:pt x="45" y="79"/>
                      <a:pt x="45" y="79"/>
                      <a:pt x="45" y="79"/>
                    </a:cubicBezTo>
                    <a:lnTo>
                      <a:pt x="17" y="66"/>
                    </a:lnTo>
                    <a:close/>
                    <a:moveTo>
                      <a:pt x="34" y="122"/>
                    </a:moveTo>
                    <a:cubicBezTo>
                      <a:pt x="37" y="113"/>
                      <a:pt x="37" y="113"/>
                      <a:pt x="37" y="113"/>
                    </a:cubicBezTo>
                    <a:cubicBezTo>
                      <a:pt x="98" y="113"/>
                      <a:pt x="98" y="113"/>
                      <a:pt x="98" y="113"/>
                    </a:cubicBezTo>
                    <a:cubicBezTo>
                      <a:pt x="101" y="122"/>
                      <a:pt x="101" y="122"/>
                      <a:pt x="101" y="122"/>
                    </a:cubicBezTo>
                    <a:lnTo>
                      <a:pt x="34" y="122"/>
                    </a:lnTo>
                    <a:close/>
                    <a:moveTo>
                      <a:pt x="85" y="66"/>
                    </a:moveTo>
                    <a:cubicBezTo>
                      <a:pt x="118" y="66"/>
                      <a:pt x="118" y="66"/>
                      <a:pt x="118" y="66"/>
                    </a:cubicBezTo>
                    <a:cubicBezTo>
                      <a:pt x="90" y="79"/>
                      <a:pt x="90" y="79"/>
                      <a:pt x="90" y="79"/>
                    </a:cubicBezTo>
                    <a:lnTo>
                      <a:pt x="85"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Oval 72"/>
              <p:cNvSpPr>
                <a:spLocks noChangeArrowheads="1"/>
              </p:cNvSpPr>
              <p:nvPr/>
            </p:nvSpPr>
            <p:spPr bwMode="auto">
              <a:xfrm>
                <a:off x="3394076" y="2384426"/>
                <a:ext cx="46038"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Oval 73"/>
              <p:cNvSpPr>
                <a:spLocks noChangeArrowheads="1"/>
              </p:cNvSpPr>
              <p:nvPr/>
            </p:nvSpPr>
            <p:spPr bwMode="auto">
              <a:xfrm>
                <a:off x="3467101" y="2384426"/>
                <a:ext cx="46038"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47" name="组合 46"/>
            <p:cNvGrpSpPr/>
            <p:nvPr/>
          </p:nvGrpSpPr>
          <p:grpSpPr>
            <a:xfrm>
              <a:off x="3811158" y="2265853"/>
              <a:ext cx="290770" cy="278060"/>
              <a:chOff x="6783388" y="2606676"/>
              <a:chExt cx="542925" cy="557213"/>
            </a:xfrm>
            <a:solidFill>
              <a:srgbClr val="C7000B"/>
            </a:solidFill>
          </p:grpSpPr>
          <p:sp>
            <p:nvSpPr>
              <p:cNvPr id="48" name="Freeform 38"/>
              <p:cNvSpPr>
                <a:spLocks noEditPoints="1"/>
              </p:cNvSpPr>
              <p:nvPr/>
            </p:nvSpPr>
            <p:spPr bwMode="auto">
              <a:xfrm>
                <a:off x="6783388" y="2606676"/>
                <a:ext cx="542925" cy="165100"/>
              </a:xfrm>
              <a:custGeom>
                <a:avLst/>
                <a:gdLst>
                  <a:gd name="T0" fmla="*/ 127 w 142"/>
                  <a:gd name="T1" fmla="*/ 43 h 43"/>
                  <a:gd name="T2" fmla="*/ 15 w 142"/>
                  <a:gd name="T3" fmla="*/ 43 h 43"/>
                  <a:gd name="T4" fmla="*/ 9 w 142"/>
                  <a:gd name="T5" fmla="*/ 39 h 43"/>
                  <a:gd name="T6" fmla="*/ 3 w 142"/>
                  <a:gd name="T7" fmla="*/ 39 h 43"/>
                  <a:gd name="T8" fmla="*/ 0 w 142"/>
                  <a:gd name="T9" fmla="*/ 36 h 43"/>
                  <a:gd name="T10" fmla="*/ 0 w 142"/>
                  <a:gd name="T11" fmla="*/ 19 h 43"/>
                  <a:gd name="T12" fmla="*/ 2 w 142"/>
                  <a:gd name="T13" fmla="*/ 16 h 43"/>
                  <a:gd name="T14" fmla="*/ 70 w 142"/>
                  <a:gd name="T15" fmla="*/ 0 h 43"/>
                  <a:gd name="T16" fmla="*/ 72 w 142"/>
                  <a:gd name="T17" fmla="*/ 0 h 43"/>
                  <a:gd name="T18" fmla="*/ 140 w 142"/>
                  <a:gd name="T19" fmla="*/ 16 h 43"/>
                  <a:gd name="T20" fmla="*/ 142 w 142"/>
                  <a:gd name="T21" fmla="*/ 19 h 43"/>
                  <a:gd name="T22" fmla="*/ 142 w 142"/>
                  <a:gd name="T23" fmla="*/ 36 h 43"/>
                  <a:gd name="T24" fmla="*/ 139 w 142"/>
                  <a:gd name="T25" fmla="*/ 39 h 43"/>
                  <a:gd name="T26" fmla="*/ 133 w 142"/>
                  <a:gd name="T27" fmla="*/ 39 h 43"/>
                  <a:gd name="T28" fmla="*/ 127 w 142"/>
                  <a:gd name="T29" fmla="*/ 43 h 43"/>
                  <a:gd name="T30" fmla="*/ 6 w 142"/>
                  <a:gd name="T31" fmla="*/ 34 h 43"/>
                  <a:gd name="T32" fmla="*/ 11 w 142"/>
                  <a:gd name="T33" fmla="*/ 34 h 43"/>
                  <a:gd name="T34" fmla="*/ 14 w 142"/>
                  <a:gd name="T35" fmla="*/ 36 h 43"/>
                  <a:gd name="T36" fmla="*/ 15 w 142"/>
                  <a:gd name="T37" fmla="*/ 38 h 43"/>
                  <a:gd name="T38" fmla="*/ 127 w 142"/>
                  <a:gd name="T39" fmla="*/ 38 h 43"/>
                  <a:gd name="T40" fmla="*/ 128 w 142"/>
                  <a:gd name="T41" fmla="*/ 36 h 43"/>
                  <a:gd name="T42" fmla="*/ 131 w 142"/>
                  <a:gd name="T43" fmla="*/ 34 h 43"/>
                  <a:gd name="T44" fmla="*/ 136 w 142"/>
                  <a:gd name="T45" fmla="*/ 34 h 43"/>
                  <a:gd name="T46" fmla="*/ 136 w 142"/>
                  <a:gd name="T47" fmla="*/ 21 h 43"/>
                  <a:gd name="T48" fmla="*/ 71 w 142"/>
                  <a:gd name="T49" fmla="*/ 6 h 43"/>
                  <a:gd name="T50" fmla="*/ 6 w 142"/>
                  <a:gd name="T51" fmla="*/ 21 h 43"/>
                  <a:gd name="T52" fmla="*/ 6 w 142"/>
                  <a:gd name="T53"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2" h="43">
                    <a:moveTo>
                      <a:pt x="127" y="43"/>
                    </a:moveTo>
                    <a:cubicBezTo>
                      <a:pt x="15" y="43"/>
                      <a:pt x="15" y="43"/>
                      <a:pt x="15" y="43"/>
                    </a:cubicBezTo>
                    <a:cubicBezTo>
                      <a:pt x="12" y="43"/>
                      <a:pt x="10" y="41"/>
                      <a:pt x="9" y="39"/>
                    </a:cubicBezTo>
                    <a:cubicBezTo>
                      <a:pt x="3" y="39"/>
                      <a:pt x="3" y="39"/>
                      <a:pt x="3" y="39"/>
                    </a:cubicBezTo>
                    <a:cubicBezTo>
                      <a:pt x="2" y="39"/>
                      <a:pt x="0" y="38"/>
                      <a:pt x="0" y="36"/>
                    </a:cubicBezTo>
                    <a:cubicBezTo>
                      <a:pt x="0" y="19"/>
                      <a:pt x="0" y="19"/>
                      <a:pt x="0" y="19"/>
                    </a:cubicBezTo>
                    <a:cubicBezTo>
                      <a:pt x="0" y="18"/>
                      <a:pt x="1" y="17"/>
                      <a:pt x="2" y="16"/>
                    </a:cubicBezTo>
                    <a:cubicBezTo>
                      <a:pt x="70" y="0"/>
                      <a:pt x="70" y="0"/>
                      <a:pt x="70" y="0"/>
                    </a:cubicBezTo>
                    <a:cubicBezTo>
                      <a:pt x="71" y="0"/>
                      <a:pt x="71" y="0"/>
                      <a:pt x="72" y="0"/>
                    </a:cubicBezTo>
                    <a:cubicBezTo>
                      <a:pt x="140" y="16"/>
                      <a:pt x="140" y="16"/>
                      <a:pt x="140" y="16"/>
                    </a:cubicBezTo>
                    <a:cubicBezTo>
                      <a:pt x="141" y="17"/>
                      <a:pt x="142" y="18"/>
                      <a:pt x="142" y="19"/>
                    </a:cubicBezTo>
                    <a:cubicBezTo>
                      <a:pt x="142" y="36"/>
                      <a:pt x="142" y="36"/>
                      <a:pt x="142" y="36"/>
                    </a:cubicBezTo>
                    <a:cubicBezTo>
                      <a:pt x="142" y="38"/>
                      <a:pt x="140" y="39"/>
                      <a:pt x="139" y="39"/>
                    </a:cubicBezTo>
                    <a:cubicBezTo>
                      <a:pt x="133" y="39"/>
                      <a:pt x="133" y="39"/>
                      <a:pt x="133" y="39"/>
                    </a:cubicBezTo>
                    <a:cubicBezTo>
                      <a:pt x="132" y="41"/>
                      <a:pt x="130" y="43"/>
                      <a:pt x="127" y="43"/>
                    </a:cubicBezTo>
                    <a:close/>
                    <a:moveTo>
                      <a:pt x="6" y="34"/>
                    </a:moveTo>
                    <a:cubicBezTo>
                      <a:pt x="11" y="34"/>
                      <a:pt x="11" y="34"/>
                      <a:pt x="11" y="34"/>
                    </a:cubicBezTo>
                    <a:cubicBezTo>
                      <a:pt x="12" y="34"/>
                      <a:pt x="14" y="35"/>
                      <a:pt x="14" y="36"/>
                    </a:cubicBezTo>
                    <a:cubicBezTo>
                      <a:pt x="14" y="37"/>
                      <a:pt x="14" y="38"/>
                      <a:pt x="15" y="38"/>
                    </a:cubicBezTo>
                    <a:cubicBezTo>
                      <a:pt x="127" y="38"/>
                      <a:pt x="127" y="38"/>
                      <a:pt x="127" y="38"/>
                    </a:cubicBezTo>
                    <a:cubicBezTo>
                      <a:pt x="128" y="38"/>
                      <a:pt x="128" y="37"/>
                      <a:pt x="128" y="36"/>
                    </a:cubicBezTo>
                    <a:cubicBezTo>
                      <a:pt x="128" y="35"/>
                      <a:pt x="130" y="34"/>
                      <a:pt x="131" y="34"/>
                    </a:cubicBezTo>
                    <a:cubicBezTo>
                      <a:pt x="136" y="34"/>
                      <a:pt x="136" y="34"/>
                      <a:pt x="136" y="34"/>
                    </a:cubicBezTo>
                    <a:cubicBezTo>
                      <a:pt x="136" y="21"/>
                      <a:pt x="136" y="21"/>
                      <a:pt x="136" y="21"/>
                    </a:cubicBezTo>
                    <a:cubicBezTo>
                      <a:pt x="71" y="6"/>
                      <a:pt x="71" y="6"/>
                      <a:pt x="71" y="6"/>
                    </a:cubicBezTo>
                    <a:cubicBezTo>
                      <a:pt x="6" y="21"/>
                      <a:pt x="6" y="21"/>
                      <a:pt x="6" y="21"/>
                    </a:cubicBezTo>
                    <a:lnTo>
                      <a:pt x="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 name="Freeform 39"/>
              <p:cNvSpPr>
                <a:spLocks noEditPoints="1"/>
              </p:cNvSpPr>
              <p:nvPr/>
            </p:nvSpPr>
            <p:spPr bwMode="auto">
              <a:xfrm>
                <a:off x="6813551" y="2803526"/>
                <a:ext cx="482600" cy="230188"/>
              </a:xfrm>
              <a:custGeom>
                <a:avLst/>
                <a:gdLst>
                  <a:gd name="T0" fmla="*/ 3 w 126"/>
                  <a:gd name="T1" fmla="*/ 60 h 60"/>
                  <a:gd name="T2" fmla="*/ 0 w 126"/>
                  <a:gd name="T3" fmla="*/ 49 h 60"/>
                  <a:gd name="T4" fmla="*/ 8 w 126"/>
                  <a:gd name="T5" fmla="*/ 43 h 60"/>
                  <a:gd name="T6" fmla="*/ 11 w 126"/>
                  <a:gd name="T7" fmla="*/ 0 h 60"/>
                  <a:gd name="T8" fmla="*/ 29 w 126"/>
                  <a:gd name="T9" fmla="*/ 3 h 60"/>
                  <a:gd name="T10" fmla="*/ 38 w 126"/>
                  <a:gd name="T11" fmla="*/ 43 h 60"/>
                  <a:gd name="T12" fmla="*/ 41 w 126"/>
                  <a:gd name="T13" fmla="*/ 0 h 60"/>
                  <a:gd name="T14" fmla="*/ 58 w 126"/>
                  <a:gd name="T15" fmla="*/ 3 h 60"/>
                  <a:gd name="T16" fmla="*/ 68 w 126"/>
                  <a:gd name="T17" fmla="*/ 43 h 60"/>
                  <a:gd name="T18" fmla="*/ 70 w 126"/>
                  <a:gd name="T19" fmla="*/ 0 h 60"/>
                  <a:gd name="T20" fmla="*/ 88 w 126"/>
                  <a:gd name="T21" fmla="*/ 3 h 60"/>
                  <a:gd name="T22" fmla="*/ 97 w 126"/>
                  <a:gd name="T23" fmla="*/ 43 h 60"/>
                  <a:gd name="T24" fmla="*/ 100 w 126"/>
                  <a:gd name="T25" fmla="*/ 0 h 60"/>
                  <a:gd name="T26" fmla="*/ 118 w 126"/>
                  <a:gd name="T27" fmla="*/ 3 h 60"/>
                  <a:gd name="T28" fmla="*/ 119 w 126"/>
                  <a:gd name="T29" fmla="*/ 43 h 60"/>
                  <a:gd name="T30" fmla="*/ 126 w 126"/>
                  <a:gd name="T31" fmla="*/ 57 h 60"/>
                  <a:gd name="T32" fmla="*/ 6 w 126"/>
                  <a:gd name="T33" fmla="*/ 55 h 60"/>
                  <a:gd name="T34" fmla="*/ 120 w 126"/>
                  <a:gd name="T35" fmla="*/ 49 h 60"/>
                  <a:gd name="T36" fmla="*/ 115 w 126"/>
                  <a:gd name="T37" fmla="*/ 48 h 60"/>
                  <a:gd name="T38" fmla="*/ 112 w 126"/>
                  <a:gd name="T39" fmla="*/ 5 h 60"/>
                  <a:gd name="T40" fmla="*/ 103 w 126"/>
                  <a:gd name="T41" fmla="*/ 45 h 60"/>
                  <a:gd name="T42" fmla="*/ 85 w 126"/>
                  <a:gd name="T43" fmla="*/ 48 h 60"/>
                  <a:gd name="T44" fmla="*/ 83 w 126"/>
                  <a:gd name="T45" fmla="*/ 5 h 60"/>
                  <a:gd name="T46" fmla="*/ 73 w 126"/>
                  <a:gd name="T47" fmla="*/ 45 h 60"/>
                  <a:gd name="T48" fmla="*/ 56 w 126"/>
                  <a:gd name="T49" fmla="*/ 48 h 60"/>
                  <a:gd name="T50" fmla="*/ 53 w 126"/>
                  <a:gd name="T51" fmla="*/ 5 h 60"/>
                  <a:gd name="T52" fmla="*/ 43 w 126"/>
                  <a:gd name="T53" fmla="*/ 45 h 60"/>
                  <a:gd name="T54" fmla="*/ 26 w 126"/>
                  <a:gd name="T55" fmla="*/ 48 h 60"/>
                  <a:gd name="T56" fmla="*/ 23 w 126"/>
                  <a:gd name="T57" fmla="*/ 5 h 60"/>
                  <a:gd name="T58" fmla="*/ 14 w 126"/>
                  <a:gd name="T59" fmla="*/ 45 h 60"/>
                  <a:gd name="T60" fmla="*/ 7 w 126"/>
                  <a:gd name="T61" fmla="*/ 48 h 60"/>
                  <a:gd name="T62" fmla="*/ 6 w 126"/>
                  <a:gd name="T6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6" h="60">
                    <a:moveTo>
                      <a:pt x="123" y="60"/>
                    </a:moveTo>
                    <a:cubicBezTo>
                      <a:pt x="3" y="60"/>
                      <a:pt x="3" y="60"/>
                      <a:pt x="3" y="60"/>
                    </a:cubicBezTo>
                    <a:cubicBezTo>
                      <a:pt x="2" y="60"/>
                      <a:pt x="0" y="59"/>
                      <a:pt x="0" y="57"/>
                    </a:cubicBezTo>
                    <a:cubicBezTo>
                      <a:pt x="0" y="49"/>
                      <a:pt x="0" y="49"/>
                      <a:pt x="0" y="49"/>
                    </a:cubicBezTo>
                    <a:cubicBezTo>
                      <a:pt x="0" y="46"/>
                      <a:pt x="3" y="43"/>
                      <a:pt x="7" y="43"/>
                    </a:cubicBezTo>
                    <a:cubicBezTo>
                      <a:pt x="8" y="43"/>
                      <a:pt x="8" y="43"/>
                      <a:pt x="8" y="43"/>
                    </a:cubicBezTo>
                    <a:cubicBezTo>
                      <a:pt x="8" y="3"/>
                      <a:pt x="8" y="3"/>
                      <a:pt x="8" y="3"/>
                    </a:cubicBezTo>
                    <a:cubicBezTo>
                      <a:pt x="8" y="1"/>
                      <a:pt x="10" y="0"/>
                      <a:pt x="11" y="0"/>
                    </a:cubicBezTo>
                    <a:cubicBezTo>
                      <a:pt x="26" y="0"/>
                      <a:pt x="26" y="0"/>
                      <a:pt x="26" y="0"/>
                    </a:cubicBezTo>
                    <a:cubicBezTo>
                      <a:pt x="27" y="0"/>
                      <a:pt x="29" y="1"/>
                      <a:pt x="29" y="3"/>
                    </a:cubicBezTo>
                    <a:cubicBezTo>
                      <a:pt x="29" y="43"/>
                      <a:pt x="29" y="43"/>
                      <a:pt x="29" y="43"/>
                    </a:cubicBezTo>
                    <a:cubicBezTo>
                      <a:pt x="38" y="43"/>
                      <a:pt x="38" y="43"/>
                      <a:pt x="38" y="43"/>
                    </a:cubicBezTo>
                    <a:cubicBezTo>
                      <a:pt x="38" y="3"/>
                      <a:pt x="38" y="3"/>
                      <a:pt x="38" y="3"/>
                    </a:cubicBezTo>
                    <a:cubicBezTo>
                      <a:pt x="38" y="1"/>
                      <a:pt x="39" y="0"/>
                      <a:pt x="41" y="0"/>
                    </a:cubicBezTo>
                    <a:cubicBezTo>
                      <a:pt x="56" y="0"/>
                      <a:pt x="56" y="0"/>
                      <a:pt x="56" y="0"/>
                    </a:cubicBezTo>
                    <a:cubicBezTo>
                      <a:pt x="57" y="0"/>
                      <a:pt x="58" y="1"/>
                      <a:pt x="58" y="3"/>
                    </a:cubicBezTo>
                    <a:cubicBezTo>
                      <a:pt x="58" y="43"/>
                      <a:pt x="58" y="43"/>
                      <a:pt x="58" y="43"/>
                    </a:cubicBezTo>
                    <a:cubicBezTo>
                      <a:pt x="68" y="43"/>
                      <a:pt x="68" y="43"/>
                      <a:pt x="68" y="43"/>
                    </a:cubicBezTo>
                    <a:cubicBezTo>
                      <a:pt x="68" y="3"/>
                      <a:pt x="68" y="3"/>
                      <a:pt x="68" y="3"/>
                    </a:cubicBezTo>
                    <a:cubicBezTo>
                      <a:pt x="68" y="1"/>
                      <a:pt x="69" y="0"/>
                      <a:pt x="70" y="0"/>
                    </a:cubicBezTo>
                    <a:cubicBezTo>
                      <a:pt x="85" y="0"/>
                      <a:pt x="85" y="0"/>
                      <a:pt x="85" y="0"/>
                    </a:cubicBezTo>
                    <a:cubicBezTo>
                      <a:pt x="87" y="0"/>
                      <a:pt x="88" y="1"/>
                      <a:pt x="88" y="3"/>
                    </a:cubicBezTo>
                    <a:cubicBezTo>
                      <a:pt x="88" y="43"/>
                      <a:pt x="88" y="43"/>
                      <a:pt x="88" y="43"/>
                    </a:cubicBezTo>
                    <a:cubicBezTo>
                      <a:pt x="97" y="43"/>
                      <a:pt x="97" y="43"/>
                      <a:pt x="97" y="43"/>
                    </a:cubicBezTo>
                    <a:cubicBezTo>
                      <a:pt x="97" y="3"/>
                      <a:pt x="97" y="3"/>
                      <a:pt x="97" y="3"/>
                    </a:cubicBezTo>
                    <a:cubicBezTo>
                      <a:pt x="97" y="1"/>
                      <a:pt x="99" y="0"/>
                      <a:pt x="100" y="0"/>
                    </a:cubicBezTo>
                    <a:cubicBezTo>
                      <a:pt x="115" y="0"/>
                      <a:pt x="115" y="0"/>
                      <a:pt x="115" y="0"/>
                    </a:cubicBezTo>
                    <a:cubicBezTo>
                      <a:pt x="116" y="0"/>
                      <a:pt x="118" y="1"/>
                      <a:pt x="118" y="3"/>
                    </a:cubicBezTo>
                    <a:cubicBezTo>
                      <a:pt x="118" y="43"/>
                      <a:pt x="118" y="43"/>
                      <a:pt x="118" y="43"/>
                    </a:cubicBezTo>
                    <a:cubicBezTo>
                      <a:pt x="119" y="43"/>
                      <a:pt x="119" y="43"/>
                      <a:pt x="119" y="43"/>
                    </a:cubicBezTo>
                    <a:cubicBezTo>
                      <a:pt x="123" y="43"/>
                      <a:pt x="126" y="46"/>
                      <a:pt x="126" y="49"/>
                    </a:cubicBezTo>
                    <a:cubicBezTo>
                      <a:pt x="126" y="57"/>
                      <a:pt x="126" y="57"/>
                      <a:pt x="126" y="57"/>
                    </a:cubicBezTo>
                    <a:cubicBezTo>
                      <a:pt x="126" y="59"/>
                      <a:pt x="124" y="60"/>
                      <a:pt x="123" y="60"/>
                    </a:cubicBezTo>
                    <a:close/>
                    <a:moveTo>
                      <a:pt x="6" y="55"/>
                    </a:moveTo>
                    <a:cubicBezTo>
                      <a:pt x="120" y="55"/>
                      <a:pt x="120" y="55"/>
                      <a:pt x="120" y="55"/>
                    </a:cubicBezTo>
                    <a:cubicBezTo>
                      <a:pt x="120" y="49"/>
                      <a:pt x="120" y="49"/>
                      <a:pt x="120" y="49"/>
                    </a:cubicBezTo>
                    <a:cubicBezTo>
                      <a:pt x="120" y="49"/>
                      <a:pt x="120" y="48"/>
                      <a:pt x="119" y="48"/>
                    </a:cubicBezTo>
                    <a:cubicBezTo>
                      <a:pt x="115" y="48"/>
                      <a:pt x="115" y="48"/>
                      <a:pt x="115" y="48"/>
                    </a:cubicBezTo>
                    <a:cubicBezTo>
                      <a:pt x="114" y="48"/>
                      <a:pt x="112" y="47"/>
                      <a:pt x="112" y="45"/>
                    </a:cubicBezTo>
                    <a:cubicBezTo>
                      <a:pt x="112" y="5"/>
                      <a:pt x="112" y="5"/>
                      <a:pt x="112" y="5"/>
                    </a:cubicBezTo>
                    <a:cubicBezTo>
                      <a:pt x="103" y="5"/>
                      <a:pt x="103" y="5"/>
                      <a:pt x="103" y="5"/>
                    </a:cubicBezTo>
                    <a:cubicBezTo>
                      <a:pt x="103" y="45"/>
                      <a:pt x="103" y="45"/>
                      <a:pt x="103" y="45"/>
                    </a:cubicBezTo>
                    <a:cubicBezTo>
                      <a:pt x="103" y="47"/>
                      <a:pt x="102" y="48"/>
                      <a:pt x="100" y="48"/>
                    </a:cubicBezTo>
                    <a:cubicBezTo>
                      <a:pt x="85" y="48"/>
                      <a:pt x="85" y="48"/>
                      <a:pt x="85" y="48"/>
                    </a:cubicBezTo>
                    <a:cubicBezTo>
                      <a:pt x="84" y="48"/>
                      <a:pt x="83" y="47"/>
                      <a:pt x="83" y="45"/>
                    </a:cubicBezTo>
                    <a:cubicBezTo>
                      <a:pt x="83" y="5"/>
                      <a:pt x="83" y="5"/>
                      <a:pt x="83" y="5"/>
                    </a:cubicBezTo>
                    <a:cubicBezTo>
                      <a:pt x="73" y="5"/>
                      <a:pt x="73" y="5"/>
                      <a:pt x="73" y="5"/>
                    </a:cubicBezTo>
                    <a:cubicBezTo>
                      <a:pt x="73" y="45"/>
                      <a:pt x="73" y="45"/>
                      <a:pt x="73" y="45"/>
                    </a:cubicBezTo>
                    <a:cubicBezTo>
                      <a:pt x="73" y="47"/>
                      <a:pt x="72" y="48"/>
                      <a:pt x="70" y="48"/>
                    </a:cubicBezTo>
                    <a:cubicBezTo>
                      <a:pt x="56" y="48"/>
                      <a:pt x="56" y="48"/>
                      <a:pt x="56" y="48"/>
                    </a:cubicBezTo>
                    <a:cubicBezTo>
                      <a:pt x="54" y="48"/>
                      <a:pt x="53" y="47"/>
                      <a:pt x="53" y="45"/>
                    </a:cubicBezTo>
                    <a:cubicBezTo>
                      <a:pt x="53" y="5"/>
                      <a:pt x="53" y="5"/>
                      <a:pt x="53" y="5"/>
                    </a:cubicBezTo>
                    <a:cubicBezTo>
                      <a:pt x="43" y="5"/>
                      <a:pt x="43" y="5"/>
                      <a:pt x="43" y="5"/>
                    </a:cubicBezTo>
                    <a:cubicBezTo>
                      <a:pt x="43" y="45"/>
                      <a:pt x="43" y="45"/>
                      <a:pt x="43" y="45"/>
                    </a:cubicBezTo>
                    <a:cubicBezTo>
                      <a:pt x="43" y="47"/>
                      <a:pt x="42" y="48"/>
                      <a:pt x="41" y="48"/>
                    </a:cubicBezTo>
                    <a:cubicBezTo>
                      <a:pt x="26" y="48"/>
                      <a:pt x="26" y="48"/>
                      <a:pt x="26" y="48"/>
                    </a:cubicBezTo>
                    <a:cubicBezTo>
                      <a:pt x="24" y="48"/>
                      <a:pt x="23" y="47"/>
                      <a:pt x="23" y="45"/>
                    </a:cubicBezTo>
                    <a:cubicBezTo>
                      <a:pt x="23" y="5"/>
                      <a:pt x="23" y="5"/>
                      <a:pt x="23" y="5"/>
                    </a:cubicBezTo>
                    <a:cubicBezTo>
                      <a:pt x="14" y="5"/>
                      <a:pt x="14" y="5"/>
                      <a:pt x="14" y="5"/>
                    </a:cubicBezTo>
                    <a:cubicBezTo>
                      <a:pt x="14" y="45"/>
                      <a:pt x="14" y="45"/>
                      <a:pt x="14" y="45"/>
                    </a:cubicBezTo>
                    <a:cubicBezTo>
                      <a:pt x="14" y="47"/>
                      <a:pt x="12" y="48"/>
                      <a:pt x="11" y="48"/>
                    </a:cubicBezTo>
                    <a:cubicBezTo>
                      <a:pt x="7" y="48"/>
                      <a:pt x="7" y="48"/>
                      <a:pt x="7" y="48"/>
                    </a:cubicBezTo>
                    <a:cubicBezTo>
                      <a:pt x="6" y="48"/>
                      <a:pt x="6" y="49"/>
                      <a:pt x="6" y="49"/>
                    </a:cubicBezTo>
                    <a:lnTo>
                      <a:pt x="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 name="Freeform 40"/>
              <p:cNvSpPr>
                <a:spLocks/>
              </p:cNvSpPr>
              <p:nvPr/>
            </p:nvSpPr>
            <p:spPr bwMode="auto">
              <a:xfrm>
                <a:off x="6783388" y="3063876"/>
                <a:ext cx="542925" cy="88900"/>
              </a:xfrm>
              <a:custGeom>
                <a:avLst/>
                <a:gdLst>
                  <a:gd name="T0" fmla="*/ 135 w 142"/>
                  <a:gd name="T1" fmla="*/ 0 h 23"/>
                  <a:gd name="T2" fmla="*/ 7 w 142"/>
                  <a:gd name="T3" fmla="*/ 0 h 23"/>
                  <a:gd name="T4" fmla="*/ 0 w 142"/>
                  <a:gd name="T5" fmla="*/ 7 h 23"/>
                  <a:gd name="T6" fmla="*/ 0 w 142"/>
                  <a:gd name="T7" fmla="*/ 20 h 23"/>
                  <a:gd name="T8" fmla="*/ 3 w 142"/>
                  <a:gd name="T9" fmla="*/ 23 h 23"/>
                  <a:gd name="T10" fmla="*/ 61 w 142"/>
                  <a:gd name="T11" fmla="*/ 23 h 23"/>
                  <a:gd name="T12" fmla="*/ 61 w 142"/>
                  <a:gd name="T13" fmla="*/ 17 h 23"/>
                  <a:gd name="T14" fmla="*/ 6 w 142"/>
                  <a:gd name="T15" fmla="*/ 17 h 23"/>
                  <a:gd name="T16" fmla="*/ 6 w 142"/>
                  <a:gd name="T17" fmla="*/ 7 h 23"/>
                  <a:gd name="T18" fmla="*/ 7 w 142"/>
                  <a:gd name="T19" fmla="*/ 5 h 23"/>
                  <a:gd name="T20" fmla="*/ 135 w 142"/>
                  <a:gd name="T21" fmla="*/ 5 h 23"/>
                  <a:gd name="T22" fmla="*/ 136 w 142"/>
                  <a:gd name="T23" fmla="*/ 7 h 23"/>
                  <a:gd name="T24" fmla="*/ 136 w 142"/>
                  <a:gd name="T25" fmla="*/ 17 h 23"/>
                  <a:gd name="T26" fmla="*/ 82 w 142"/>
                  <a:gd name="T27" fmla="*/ 17 h 23"/>
                  <a:gd name="T28" fmla="*/ 82 w 142"/>
                  <a:gd name="T29" fmla="*/ 23 h 23"/>
                  <a:gd name="T30" fmla="*/ 139 w 142"/>
                  <a:gd name="T31" fmla="*/ 23 h 23"/>
                  <a:gd name="T32" fmla="*/ 142 w 142"/>
                  <a:gd name="T33" fmla="*/ 20 h 23"/>
                  <a:gd name="T34" fmla="*/ 142 w 142"/>
                  <a:gd name="T35" fmla="*/ 7 h 23"/>
                  <a:gd name="T36" fmla="*/ 135 w 14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23">
                    <a:moveTo>
                      <a:pt x="135" y="0"/>
                    </a:moveTo>
                    <a:cubicBezTo>
                      <a:pt x="7" y="0"/>
                      <a:pt x="7" y="0"/>
                      <a:pt x="7" y="0"/>
                    </a:cubicBezTo>
                    <a:cubicBezTo>
                      <a:pt x="3" y="0"/>
                      <a:pt x="0" y="3"/>
                      <a:pt x="0" y="7"/>
                    </a:cubicBezTo>
                    <a:cubicBezTo>
                      <a:pt x="0" y="20"/>
                      <a:pt x="0" y="20"/>
                      <a:pt x="0" y="20"/>
                    </a:cubicBezTo>
                    <a:cubicBezTo>
                      <a:pt x="0" y="21"/>
                      <a:pt x="2" y="23"/>
                      <a:pt x="3" y="23"/>
                    </a:cubicBezTo>
                    <a:cubicBezTo>
                      <a:pt x="61" y="23"/>
                      <a:pt x="61" y="23"/>
                      <a:pt x="61" y="23"/>
                    </a:cubicBezTo>
                    <a:cubicBezTo>
                      <a:pt x="61" y="17"/>
                      <a:pt x="61" y="17"/>
                      <a:pt x="61" y="17"/>
                    </a:cubicBezTo>
                    <a:cubicBezTo>
                      <a:pt x="6" y="17"/>
                      <a:pt x="6" y="17"/>
                      <a:pt x="6" y="17"/>
                    </a:cubicBezTo>
                    <a:cubicBezTo>
                      <a:pt x="6" y="7"/>
                      <a:pt x="6" y="7"/>
                      <a:pt x="6" y="7"/>
                    </a:cubicBezTo>
                    <a:cubicBezTo>
                      <a:pt x="6" y="6"/>
                      <a:pt x="6" y="5"/>
                      <a:pt x="7" y="5"/>
                    </a:cubicBezTo>
                    <a:cubicBezTo>
                      <a:pt x="135" y="5"/>
                      <a:pt x="135" y="5"/>
                      <a:pt x="135" y="5"/>
                    </a:cubicBezTo>
                    <a:cubicBezTo>
                      <a:pt x="136" y="5"/>
                      <a:pt x="136" y="6"/>
                      <a:pt x="136" y="7"/>
                    </a:cubicBezTo>
                    <a:cubicBezTo>
                      <a:pt x="136" y="17"/>
                      <a:pt x="136" y="17"/>
                      <a:pt x="136" y="17"/>
                    </a:cubicBezTo>
                    <a:cubicBezTo>
                      <a:pt x="82" y="17"/>
                      <a:pt x="82" y="17"/>
                      <a:pt x="82" y="17"/>
                    </a:cubicBezTo>
                    <a:cubicBezTo>
                      <a:pt x="82" y="23"/>
                      <a:pt x="82" y="23"/>
                      <a:pt x="82" y="23"/>
                    </a:cubicBezTo>
                    <a:cubicBezTo>
                      <a:pt x="139" y="23"/>
                      <a:pt x="139" y="23"/>
                      <a:pt x="139" y="23"/>
                    </a:cubicBezTo>
                    <a:cubicBezTo>
                      <a:pt x="140" y="23"/>
                      <a:pt x="142" y="21"/>
                      <a:pt x="142" y="20"/>
                    </a:cubicBezTo>
                    <a:cubicBezTo>
                      <a:pt x="142" y="7"/>
                      <a:pt x="142" y="7"/>
                      <a:pt x="142" y="7"/>
                    </a:cubicBezTo>
                    <a:cubicBezTo>
                      <a:pt x="142" y="3"/>
                      <a:pt x="139" y="0"/>
                      <a:pt x="1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Oval 41"/>
              <p:cNvSpPr>
                <a:spLocks noChangeArrowheads="1"/>
              </p:cNvSpPr>
              <p:nvPr/>
            </p:nvSpPr>
            <p:spPr bwMode="auto">
              <a:xfrm>
                <a:off x="6997701" y="3117851"/>
                <a:ext cx="46038"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Oval 42"/>
              <p:cNvSpPr>
                <a:spLocks noChangeArrowheads="1"/>
              </p:cNvSpPr>
              <p:nvPr/>
            </p:nvSpPr>
            <p:spPr bwMode="auto">
              <a:xfrm>
                <a:off x="7065963" y="3117851"/>
                <a:ext cx="46038"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3" name="组合 52"/>
            <p:cNvGrpSpPr/>
            <p:nvPr/>
          </p:nvGrpSpPr>
          <p:grpSpPr>
            <a:xfrm>
              <a:off x="4613956" y="2271142"/>
              <a:ext cx="290770" cy="278060"/>
              <a:chOff x="727075" y="5591176"/>
              <a:chExt cx="481013" cy="447675"/>
            </a:xfrm>
            <a:solidFill>
              <a:srgbClr val="C7000B"/>
            </a:solidFill>
          </p:grpSpPr>
          <p:sp>
            <p:nvSpPr>
              <p:cNvPr id="54" name="Freeform 138"/>
              <p:cNvSpPr>
                <a:spLocks/>
              </p:cNvSpPr>
              <p:nvPr/>
            </p:nvSpPr>
            <p:spPr bwMode="auto">
              <a:xfrm>
                <a:off x="869950" y="5907088"/>
                <a:ext cx="187325" cy="131763"/>
              </a:xfrm>
              <a:custGeom>
                <a:avLst/>
                <a:gdLst>
                  <a:gd name="T0" fmla="*/ 57 w 65"/>
                  <a:gd name="T1" fmla="*/ 45 h 45"/>
                  <a:gd name="T2" fmla="*/ 8 w 65"/>
                  <a:gd name="T3" fmla="*/ 45 h 45"/>
                  <a:gd name="T4" fmla="*/ 0 w 65"/>
                  <a:gd name="T5" fmla="*/ 37 h 45"/>
                  <a:gd name="T6" fmla="*/ 8 w 65"/>
                  <a:gd name="T7" fmla="*/ 30 h 45"/>
                  <a:gd name="T8" fmla="*/ 22 w 65"/>
                  <a:gd name="T9" fmla="*/ 30 h 45"/>
                  <a:gd name="T10" fmla="*/ 22 w 65"/>
                  <a:gd name="T11" fmla="*/ 4 h 45"/>
                  <a:gd name="T12" fmla="*/ 25 w 65"/>
                  <a:gd name="T13" fmla="*/ 0 h 45"/>
                  <a:gd name="T14" fmla="*/ 29 w 65"/>
                  <a:gd name="T15" fmla="*/ 4 h 45"/>
                  <a:gd name="T16" fmla="*/ 29 w 65"/>
                  <a:gd name="T17" fmla="*/ 33 h 45"/>
                  <a:gd name="T18" fmla="*/ 25 w 65"/>
                  <a:gd name="T19" fmla="*/ 37 h 45"/>
                  <a:gd name="T20" fmla="*/ 8 w 65"/>
                  <a:gd name="T21" fmla="*/ 37 h 45"/>
                  <a:gd name="T22" fmla="*/ 7 w 65"/>
                  <a:gd name="T23" fmla="*/ 37 h 45"/>
                  <a:gd name="T24" fmla="*/ 8 w 65"/>
                  <a:gd name="T25" fmla="*/ 38 h 45"/>
                  <a:gd name="T26" fmla="*/ 57 w 65"/>
                  <a:gd name="T27" fmla="*/ 38 h 45"/>
                  <a:gd name="T28" fmla="*/ 58 w 65"/>
                  <a:gd name="T29" fmla="*/ 37 h 45"/>
                  <a:gd name="T30" fmla="*/ 57 w 65"/>
                  <a:gd name="T31" fmla="*/ 37 h 45"/>
                  <a:gd name="T32" fmla="*/ 40 w 65"/>
                  <a:gd name="T33" fmla="*/ 37 h 45"/>
                  <a:gd name="T34" fmla="*/ 36 w 65"/>
                  <a:gd name="T35" fmla="*/ 33 h 45"/>
                  <a:gd name="T36" fmla="*/ 36 w 65"/>
                  <a:gd name="T37" fmla="*/ 19 h 45"/>
                  <a:gd name="T38" fmla="*/ 40 w 65"/>
                  <a:gd name="T39" fmla="*/ 15 h 45"/>
                  <a:gd name="T40" fmla="*/ 43 w 65"/>
                  <a:gd name="T41" fmla="*/ 19 h 45"/>
                  <a:gd name="T42" fmla="*/ 43 w 65"/>
                  <a:gd name="T43" fmla="*/ 30 h 45"/>
                  <a:gd name="T44" fmla="*/ 57 w 65"/>
                  <a:gd name="T45" fmla="*/ 30 h 45"/>
                  <a:gd name="T46" fmla="*/ 65 w 65"/>
                  <a:gd name="T47" fmla="*/ 37 h 45"/>
                  <a:gd name="T48" fmla="*/ 57 w 65"/>
                  <a:gd name="T4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5">
                    <a:moveTo>
                      <a:pt x="57" y="45"/>
                    </a:moveTo>
                    <a:cubicBezTo>
                      <a:pt x="8" y="45"/>
                      <a:pt x="8" y="45"/>
                      <a:pt x="8" y="45"/>
                    </a:cubicBezTo>
                    <a:cubicBezTo>
                      <a:pt x="3" y="45"/>
                      <a:pt x="0" y="42"/>
                      <a:pt x="0" y="37"/>
                    </a:cubicBezTo>
                    <a:cubicBezTo>
                      <a:pt x="0" y="33"/>
                      <a:pt x="3" y="30"/>
                      <a:pt x="8" y="30"/>
                    </a:cubicBezTo>
                    <a:cubicBezTo>
                      <a:pt x="22" y="30"/>
                      <a:pt x="22" y="30"/>
                      <a:pt x="22" y="30"/>
                    </a:cubicBezTo>
                    <a:cubicBezTo>
                      <a:pt x="22" y="4"/>
                      <a:pt x="22" y="4"/>
                      <a:pt x="22" y="4"/>
                    </a:cubicBezTo>
                    <a:cubicBezTo>
                      <a:pt x="22" y="2"/>
                      <a:pt x="23" y="0"/>
                      <a:pt x="25" y="0"/>
                    </a:cubicBezTo>
                    <a:cubicBezTo>
                      <a:pt x="27" y="0"/>
                      <a:pt x="29" y="2"/>
                      <a:pt x="29" y="4"/>
                    </a:cubicBezTo>
                    <a:cubicBezTo>
                      <a:pt x="29" y="33"/>
                      <a:pt x="29" y="33"/>
                      <a:pt x="29" y="33"/>
                    </a:cubicBezTo>
                    <a:cubicBezTo>
                      <a:pt x="29" y="35"/>
                      <a:pt x="27" y="37"/>
                      <a:pt x="25" y="37"/>
                    </a:cubicBezTo>
                    <a:cubicBezTo>
                      <a:pt x="8" y="37"/>
                      <a:pt x="8" y="37"/>
                      <a:pt x="8" y="37"/>
                    </a:cubicBezTo>
                    <a:cubicBezTo>
                      <a:pt x="7" y="37"/>
                      <a:pt x="7" y="37"/>
                      <a:pt x="7" y="37"/>
                    </a:cubicBezTo>
                    <a:cubicBezTo>
                      <a:pt x="7" y="38"/>
                      <a:pt x="7" y="38"/>
                      <a:pt x="8" y="38"/>
                    </a:cubicBezTo>
                    <a:cubicBezTo>
                      <a:pt x="57" y="38"/>
                      <a:pt x="57" y="38"/>
                      <a:pt x="57" y="38"/>
                    </a:cubicBezTo>
                    <a:cubicBezTo>
                      <a:pt x="58" y="38"/>
                      <a:pt x="58" y="38"/>
                      <a:pt x="58" y="37"/>
                    </a:cubicBezTo>
                    <a:cubicBezTo>
                      <a:pt x="58" y="37"/>
                      <a:pt x="58" y="37"/>
                      <a:pt x="57" y="37"/>
                    </a:cubicBezTo>
                    <a:cubicBezTo>
                      <a:pt x="40" y="37"/>
                      <a:pt x="40" y="37"/>
                      <a:pt x="40" y="37"/>
                    </a:cubicBezTo>
                    <a:cubicBezTo>
                      <a:pt x="38" y="37"/>
                      <a:pt x="36" y="35"/>
                      <a:pt x="36" y="33"/>
                    </a:cubicBezTo>
                    <a:cubicBezTo>
                      <a:pt x="36" y="19"/>
                      <a:pt x="36" y="19"/>
                      <a:pt x="36" y="19"/>
                    </a:cubicBezTo>
                    <a:cubicBezTo>
                      <a:pt x="36" y="17"/>
                      <a:pt x="38" y="15"/>
                      <a:pt x="40" y="15"/>
                    </a:cubicBezTo>
                    <a:cubicBezTo>
                      <a:pt x="41" y="15"/>
                      <a:pt x="43" y="17"/>
                      <a:pt x="43" y="19"/>
                    </a:cubicBezTo>
                    <a:cubicBezTo>
                      <a:pt x="43" y="30"/>
                      <a:pt x="43" y="30"/>
                      <a:pt x="43" y="30"/>
                    </a:cubicBezTo>
                    <a:cubicBezTo>
                      <a:pt x="57" y="30"/>
                      <a:pt x="57" y="30"/>
                      <a:pt x="57" y="30"/>
                    </a:cubicBezTo>
                    <a:cubicBezTo>
                      <a:pt x="61" y="30"/>
                      <a:pt x="65" y="33"/>
                      <a:pt x="65" y="37"/>
                    </a:cubicBezTo>
                    <a:cubicBezTo>
                      <a:pt x="65" y="42"/>
                      <a:pt x="61" y="45"/>
                      <a:pt x="57"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 name="Freeform 139"/>
              <p:cNvSpPr>
                <a:spLocks noEditPoints="1"/>
              </p:cNvSpPr>
              <p:nvPr/>
            </p:nvSpPr>
            <p:spPr bwMode="auto">
              <a:xfrm>
                <a:off x="814388" y="5591176"/>
                <a:ext cx="393700" cy="368300"/>
              </a:xfrm>
              <a:custGeom>
                <a:avLst/>
                <a:gdLst>
                  <a:gd name="T0" fmla="*/ 122 w 136"/>
                  <a:gd name="T1" fmla="*/ 125 h 125"/>
                  <a:gd name="T2" fmla="*/ 76 w 136"/>
                  <a:gd name="T3" fmla="*/ 125 h 125"/>
                  <a:gd name="T4" fmla="*/ 60 w 136"/>
                  <a:gd name="T5" fmla="*/ 115 h 125"/>
                  <a:gd name="T6" fmla="*/ 35 w 136"/>
                  <a:gd name="T7" fmla="*/ 95 h 125"/>
                  <a:gd name="T8" fmla="*/ 0 w 136"/>
                  <a:gd name="T9" fmla="*/ 60 h 125"/>
                  <a:gd name="T10" fmla="*/ 0 w 136"/>
                  <a:gd name="T11" fmla="*/ 13 h 125"/>
                  <a:gd name="T12" fmla="*/ 13 w 136"/>
                  <a:gd name="T13" fmla="*/ 0 h 125"/>
                  <a:gd name="T14" fmla="*/ 60 w 136"/>
                  <a:gd name="T15" fmla="*/ 0 h 125"/>
                  <a:gd name="T16" fmla="*/ 76 w 136"/>
                  <a:gd name="T17" fmla="*/ 9 h 125"/>
                  <a:gd name="T18" fmla="*/ 100 w 136"/>
                  <a:gd name="T19" fmla="*/ 29 h 125"/>
                  <a:gd name="T20" fmla="*/ 136 w 136"/>
                  <a:gd name="T21" fmla="*/ 65 h 125"/>
                  <a:gd name="T22" fmla="*/ 136 w 136"/>
                  <a:gd name="T23" fmla="*/ 112 h 125"/>
                  <a:gd name="T24" fmla="*/ 122 w 136"/>
                  <a:gd name="T25" fmla="*/ 125 h 125"/>
                  <a:gd name="T26" fmla="*/ 76 w 136"/>
                  <a:gd name="T27" fmla="*/ 118 h 125"/>
                  <a:gd name="T28" fmla="*/ 122 w 136"/>
                  <a:gd name="T29" fmla="*/ 118 h 125"/>
                  <a:gd name="T30" fmla="*/ 129 w 136"/>
                  <a:gd name="T31" fmla="*/ 112 h 125"/>
                  <a:gd name="T32" fmla="*/ 129 w 136"/>
                  <a:gd name="T33" fmla="*/ 66 h 125"/>
                  <a:gd name="T34" fmla="*/ 60 w 136"/>
                  <a:gd name="T35" fmla="*/ 7 h 125"/>
                  <a:gd name="T36" fmla="*/ 13 w 136"/>
                  <a:gd name="T37" fmla="*/ 7 h 125"/>
                  <a:gd name="T38" fmla="*/ 7 w 136"/>
                  <a:gd name="T39" fmla="*/ 13 h 125"/>
                  <a:gd name="T40" fmla="*/ 7 w 136"/>
                  <a:gd name="T41" fmla="*/ 59 h 125"/>
                  <a:gd name="T42" fmla="*/ 76 w 136"/>
                  <a:gd name="T43" fmla="*/ 11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25">
                    <a:moveTo>
                      <a:pt x="122" y="125"/>
                    </a:moveTo>
                    <a:cubicBezTo>
                      <a:pt x="76" y="125"/>
                      <a:pt x="76" y="125"/>
                      <a:pt x="76" y="125"/>
                    </a:cubicBezTo>
                    <a:cubicBezTo>
                      <a:pt x="74" y="125"/>
                      <a:pt x="72" y="125"/>
                      <a:pt x="60" y="115"/>
                    </a:cubicBezTo>
                    <a:cubicBezTo>
                      <a:pt x="53" y="110"/>
                      <a:pt x="44" y="103"/>
                      <a:pt x="35" y="95"/>
                    </a:cubicBezTo>
                    <a:cubicBezTo>
                      <a:pt x="0" y="65"/>
                      <a:pt x="0" y="61"/>
                      <a:pt x="0" y="60"/>
                    </a:cubicBezTo>
                    <a:cubicBezTo>
                      <a:pt x="0" y="13"/>
                      <a:pt x="0" y="13"/>
                      <a:pt x="0" y="13"/>
                    </a:cubicBezTo>
                    <a:cubicBezTo>
                      <a:pt x="0" y="5"/>
                      <a:pt x="6" y="0"/>
                      <a:pt x="13" y="0"/>
                    </a:cubicBezTo>
                    <a:cubicBezTo>
                      <a:pt x="60" y="0"/>
                      <a:pt x="60" y="0"/>
                      <a:pt x="60" y="0"/>
                    </a:cubicBezTo>
                    <a:cubicBezTo>
                      <a:pt x="61" y="0"/>
                      <a:pt x="63" y="0"/>
                      <a:pt x="76" y="9"/>
                    </a:cubicBezTo>
                    <a:cubicBezTo>
                      <a:pt x="83" y="15"/>
                      <a:pt x="91" y="22"/>
                      <a:pt x="100" y="29"/>
                    </a:cubicBezTo>
                    <a:cubicBezTo>
                      <a:pt x="136" y="60"/>
                      <a:pt x="136" y="63"/>
                      <a:pt x="136" y="65"/>
                    </a:cubicBezTo>
                    <a:cubicBezTo>
                      <a:pt x="136" y="112"/>
                      <a:pt x="136" y="112"/>
                      <a:pt x="136" y="112"/>
                    </a:cubicBezTo>
                    <a:cubicBezTo>
                      <a:pt x="136" y="119"/>
                      <a:pt x="130" y="125"/>
                      <a:pt x="122" y="125"/>
                    </a:cubicBezTo>
                    <a:close/>
                    <a:moveTo>
                      <a:pt x="76" y="118"/>
                    </a:moveTo>
                    <a:cubicBezTo>
                      <a:pt x="122" y="118"/>
                      <a:pt x="122" y="118"/>
                      <a:pt x="122" y="118"/>
                    </a:cubicBezTo>
                    <a:cubicBezTo>
                      <a:pt x="126" y="118"/>
                      <a:pt x="129" y="115"/>
                      <a:pt x="129" y="112"/>
                    </a:cubicBezTo>
                    <a:cubicBezTo>
                      <a:pt x="129" y="66"/>
                      <a:pt x="129" y="66"/>
                      <a:pt x="129" y="66"/>
                    </a:cubicBezTo>
                    <a:cubicBezTo>
                      <a:pt x="124" y="58"/>
                      <a:pt x="67" y="10"/>
                      <a:pt x="60" y="7"/>
                    </a:cubicBezTo>
                    <a:cubicBezTo>
                      <a:pt x="13" y="7"/>
                      <a:pt x="13" y="7"/>
                      <a:pt x="13" y="7"/>
                    </a:cubicBezTo>
                    <a:cubicBezTo>
                      <a:pt x="10" y="7"/>
                      <a:pt x="7" y="9"/>
                      <a:pt x="7" y="13"/>
                    </a:cubicBezTo>
                    <a:cubicBezTo>
                      <a:pt x="7" y="59"/>
                      <a:pt x="7" y="59"/>
                      <a:pt x="7" y="59"/>
                    </a:cubicBezTo>
                    <a:cubicBezTo>
                      <a:pt x="11" y="66"/>
                      <a:pt x="68" y="115"/>
                      <a:pt x="7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 name="Freeform 140"/>
              <p:cNvSpPr>
                <a:spLocks noEditPoints="1"/>
              </p:cNvSpPr>
              <p:nvPr/>
            </p:nvSpPr>
            <p:spPr bwMode="auto">
              <a:xfrm>
                <a:off x="1028700" y="5786438"/>
                <a:ext cx="133350" cy="131763"/>
              </a:xfrm>
              <a:custGeom>
                <a:avLst/>
                <a:gdLst>
                  <a:gd name="T0" fmla="*/ 33 w 46"/>
                  <a:gd name="T1" fmla="*/ 45 h 45"/>
                  <a:gd name="T2" fmla="*/ 13 w 46"/>
                  <a:gd name="T3" fmla="*/ 45 h 45"/>
                  <a:gd name="T4" fmla="*/ 0 w 46"/>
                  <a:gd name="T5" fmla="*/ 32 h 45"/>
                  <a:gd name="T6" fmla="*/ 0 w 46"/>
                  <a:gd name="T7" fmla="*/ 13 h 45"/>
                  <a:gd name="T8" fmla="*/ 13 w 46"/>
                  <a:gd name="T9" fmla="*/ 0 h 45"/>
                  <a:gd name="T10" fmla="*/ 33 w 46"/>
                  <a:gd name="T11" fmla="*/ 0 h 45"/>
                  <a:gd name="T12" fmla="*/ 46 w 46"/>
                  <a:gd name="T13" fmla="*/ 13 h 45"/>
                  <a:gd name="T14" fmla="*/ 46 w 46"/>
                  <a:gd name="T15" fmla="*/ 32 h 45"/>
                  <a:gd name="T16" fmla="*/ 33 w 46"/>
                  <a:gd name="T17" fmla="*/ 45 h 45"/>
                  <a:gd name="T18" fmla="*/ 13 w 46"/>
                  <a:gd name="T19" fmla="*/ 7 h 45"/>
                  <a:gd name="T20" fmla="*/ 7 w 46"/>
                  <a:gd name="T21" fmla="*/ 13 h 45"/>
                  <a:gd name="T22" fmla="*/ 7 w 46"/>
                  <a:gd name="T23" fmla="*/ 32 h 45"/>
                  <a:gd name="T24" fmla="*/ 13 w 46"/>
                  <a:gd name="T25" fmla="*/ 38 h 45"/>
                  <a:gd name="T26" fmla="*/ 33 w 46"/>
                  <a:gd name="T27" fmla="*/ 38 h 45"/>
                  <a:gd name="T28" fmla="*/ 39 w 46"/>
                  <a:gd name="T29" fmla="*/ 32 h 45"/>
                  <a:gd name="T30" fmla="*/ 39 w 46"/>
                  <a:gd name="T31" fmla="*/ 13 h 45"/>
                  <a:gd name="T32" fmla="*/ 33 w 46"/>
                  <a:gd name="T33" fmla="*/ 7 h 45"/>
                  <a:gd name="T34" fmla="*/ 13 w 46"/>
                  <a:gd name="T3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5">
                    <a:moveTo>
                      <a:pt x="33" y="45"/>
                    </a:moveTo>
                    <a:cubicBezTo>
                      <a:pt x="13" y="45"/>
                      <a:pt x="13" y="45"/>
                      <a:pt x="13" y="45"/>
                    </a:cubicBezTo>
                    <a:cubicBezTo>
                      <a:pt x="6" y="45"/>
                      <a:pt x="0" y="39"/>
                      <a:pt x="0" y="32"/>
                    </a:cubicBezTo>
                    <a:cubicBezTo>
                      <a:pt x="0" y="13"/>
                      <a:pt x="0" y="13"/>
                      <a:pt x="0" y="13"/>
                    </a:cubicBezTo>
                    <a:cubicBezTo>
                      <a:pt x="0" y="5"/>
                      <a:pt x="6" y="0"/>
                      <a:pt x="13" y="0"/>
                    </a:cubicBezTo>
                    <a:cubicBezTo>
                      <a:pt x="33" y="0"/>
                      <a:pt x="33" y="0"/>
                      <a:pt x="33" y="0"/>
                    </a:cubicBezTo>
                    <a:cubicBezTo>
                      <a:pt x="40" y="0"/>
                      <a:pt x="46" y="5"/>
                      <a:pt x="46" y="13"/>
                    </a:cubicBezTo>
                    <a:cubicBezTo>
                      <a:pt x="46" y="32"/>
                      <a:pt x="46" y="32"/>
                      <a:pt x="46" y="32"/>
                    </a:cubicBezTo>
                    <a:cubicBezTo>
                      <a:pt x="46" y="39"/>
                      <a:pt x="40" y="45"/>
                      <a:pt x="33" y="45"/>
                    </a:cubicBezTo>
                    <a:close/>
                    <a:moveTo>
                      <a:pt x="13" y="7"/>
                    </a:moveTo>
                    <a:cubicBezTo>
                      <a:pt x="10" y="7"/>
                      <a:pt x="7" y="9"/>
                      <a:pt x="7" y="13"/>
                    </a:cubicBezTo>
                    <a:cubicBezTo>
                      <a:pt x="7" y="32"/>
                      <a:pt x="7" y="32"/>
                      <a:pt x="7" y="32"/>
                    </a:cubicBezTo>
                    <a:cubicBezTo>
                      <a:pt x="7" y="36"/>
                      <a:pt x="10" y="38"/>
                      <a:pt x="13" y="38"/>
                    </a:cubicBezTo>
                    <a:cubicBezTo>
                      <a:pt x="33" y="38"/>
                      <a:pt x="33" y="38"/>
                      <a:pt x="33" y="38"/>
                    </a:cubicBezTo>
                    <a:cubicBezTo>
                      <a:pt x="37" y="38"/>
                      <a:pt x="39" y="36"/>
                      <a:pt x="39" y="32"/>
                    </a:cubicBezTo>
                    <a:cubicBezTo>
                      <a:pt x="39" y="13"/>
                      <a:pt x="39" y="13"/>
                      <a:pt x="39" y="13"/>
                    </a:cubicBezTo>
                    <a:cubicBezTo>
                      <a:pt x="39" y="9"/>
                      <a:pt x="37" y="7"/>
                      <a:pt x="33" y="7"/>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 name="Freeform 141"/>
              <p:cNvSpPr>
                <a:spLocks/>
              </p:cNvSpPr>
              <p:nvPr/>
            </p:nvSpPr>
            <p:spPr bwMode="auto">
              <a:xfrm>
                <a:off x="727075" y="5703888"/>
                <a:ext cx="157163" cy="244475"/>
              </a:xfrm>
              <a:custGeom>
                <a:avLst/>
                <a:gdLst>
                  <a:gd name="T0" fmla="*/ 49 w 54"/>
                  <a:gd name="T1" fmla="*/ 83 h 83"/>
                  <a:gd name="T2" fmla="*/ 49 w 54"/>
                  <a:gd name="T3" fmla="*/ 83 h 83"/>
                  <a:gd name="T4" fmla="*/ 46 w 54"/>
                  <a:gd name="T5" fmla="*/ 79 h 83"/>
                  <a:gd name="T6" fmla="*/ 34 w 54"/>
                  <a:gd name="T7" fmla="*/ 68 h 83"/>
                  <a:gd name="T8" fmla="*/ 3 w 54"/>
                  <a:gd name="T9" fmla="*/ 40 h 83"/>
                  <a:gd name="T10" fmla="*/ 9 w 54"/>
                  <a:gd name="T11" fmla="*/ 10 h 83"/>
                  <a:gd name="T12" fmla="*/ 33 w 54"/>
                  <a:gd name="T13" fmla="*/ 1 h 83"/>
                  <a:gd name="T14" fmla="*/ 36 w 54"/>
                  <a:gd name="T15" fmla="*/ 5 h 83"/>
                  <a:gd name="T16" fmla="*/ 32 w 54"/>
                  <a:gd name="T17" fmla="*/ 8 h 83"/>
                  <a:gd name="T18" fmla="*/ 14 w 54"/>
                  <a:gd name="T19" fmla="*/ 15 h 83"/>
                  <a:gd name="T20" fmla="*/ 10 w 54"/>
                  <a:gd name="T21" fmla="*/ 39 h 83"/>
                  <a:gd name="T22" fmla="*/ 36 w 54"/>
                  <a:gd name="T23" fmla="*/ 62 h 83"/>
                  <a:gd name="T24" fmla="*/ 53 w 54"/>
                  <a:gd name="T25" fmla="*/ 79 h 83"/>
                  <a:gd name="T26" fmla="*/ 49 w 54"/>
                  <a:gd name="T2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83">
                    <a:moveTo>
                      <a:pt x="49" y="83"/>
                    </a:moveTo>
                    <a:cubicBezTo>
                      <a:pt x="49" y="83"/>
                      <a:pt x="49" y="83"/>
                      <a:pt x="49" y="83"/>
                    </a:cubicBezTo>
                    <a:cubicBezTo>
                      <a:pt x="47" y="82"/>
                      <a:pt x="46" y="81"/>
                      <a:pt x="46" y="79"/>
                    </a:cubicBezTo>
                    <a:cubicBezTo>
                      <a:pt x="46" y="72"/>
                      <a:pt x="46" y="71"/>
                      <a:pt x="34" y="68"/>
                    </a:cubicBezTo>
                    <a:cubicBezTo>
                      <a:pt x="24" y="65"/>
                      <a:pt x="7" y="61"/>
                      <a:pt x="3" y="40"/>
                    </a:cubicBezTo>
                    <a:cubicBezTo>
                      <a:pt x="0" y="27"/>
                      <a:pt x="2" y="17"/>
                      <a:pt x="9" y="10"/>
                    </a:cubicBezTo>
                    <a:cubicBezTo>
                      <a:pt x="18" y="0"/>
                      <a:pt x="31" y="1"/>
                      <a:pt x="33" y="1"/>
                    </a:cubicBezTo>
                    <a:cubicBezTo>
                      <a:pt x="35" y="1"/>
                      <a:pt x="36" y="3"/>
                      <a:pt x="36" y="5"/>
                    </a:cubicBezTo>
                    <a:cubicBezTo>
                      <a:pt x="36" y="7"/>
                      <a:pt x="34" y="8"/>
                      <a:pt x="32" y="8"/>
                    </a:cubicBezTo>
                    <a:cubicBezTo>
                      <a:pt x="32" y="8"/>
                      <a:pt x="21" y="7"/>
                      <a:pt x="14" y="15"/>
                    </a:cubicBezTo>
                    <a:cubicBezTo>
                      <a:pt x="9" y="20"/>
                      <a:pt x="8" y="28"/>
                      <a:pt x="10" y="39"/>
                    </a:cubicBezTo>
                    <a:cubicBezTo>
                      <a:pt x="13" y="55"/>
                      <a:pt x="26" y="59"/>
                      <a:pt x="36" y="62"/>
                    </a:cubicBezTo>
                    <a:cubicBezTo>
                      <a:pt x="47" y="64"/>
                      <a:pt x="54" y="66"/>
                      <a:pt x="53" y="79"/>
                    </a:cubicBezTo>
                    <a:cubicBezTo>
                      <a:pt x="52" y="81"/>
                      <a:pt x="51" y="83"/>
                      <a:pt x="49"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8" name="Freeform 142"/>
              <p:cNvSpPr>
                <a:spLocks/>
              </p:cNvSpPr>
              <p:nvPr/>
            </p:nvSpPr>
            <p:spPr bwMode="auto">
              <a:xfrm>
                <a:off x="828675" y="5600701"/>
                <a:ext cx="174625" cy="166688"/>
              </a:xfrm>
              <a:custGeom>
                <a:avLst/>
                <a:gdLst>
                  <a:gd name="T0" fmla="*/ 56 w 60"/>
                  <a:gd name="T1" fmla="*/ 57 h 57"/>
                  <a:gd name="T2" fmla="*/ 54 w 60"/>
                  <a:gd name="T3" fmla="*/ 56 h 57"/>
                  <a:gd name="T4" fmla="*/ 1 w 60"/>
                  <a:gd name="T5" fmla="*/ 6 h 57"/>
                  <a:gd name="T6" fmla="*/ 1 w 60"/>
                  <a:gd name="T7" fmla="*/ 1 h 57"/>
                  <a:gd name="T8" fmla="*/ 6 w 60"/>
                  <a:gd name="T9" fmla="*/ 1 h 57"/>
                  <a:gd name="T10" fmla="*/ 58 w 60"/>
                  <a:gd name="T11" fmla="*/ 51 h 57"/>
                  <a:gd name="T12" fmla="*/ 58 w 60"/>
                  <a:gd name="T13" fmla="*/ 56 h 57"/>
                  <a:gd name="T14" fmla="*/ 56 w 60"/>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57">
                    <a:moveTo>
                      <a:pt x="56" y="57"/>
                    </a:moveTo>
                    <a:cubicBezTo>
                      <a:pt x="55" y="57"/>
                      <a:pt x="54" y="57"/>
                      <a:pt x="54" y="56"/>
                    </a:cubicBezTo>
                    <a:cubicBezTo>
                      <a:pt x="1" y="6"/>
                      <a:pt x="1" y="6"/>
                      <a:pt x="1" y="6"/>
                    </a:cubicBezTo>
                    <a:cubicBezTo>
                      <a:pt x="0" y="5"/>
                      <a:pt x="0" y="2"/>
                      <a:pt x="1" y="1"/>
                    </a:cubicBezTo>
                    <a:cubicBezTo>
                      <a:pt x="2" y="0"/>
                      <a:pt x="5" y="0"/>
                      <a:pt x="6" y="1"/>
                    </a:cubicBezTo>
                    <a:cubicBezTo>
                      <a:pt x="58" y="51"/>
                      <a:pt x="58" y="51"/>
                      <a:pt x="58" y="51"/>
                    </a:cubicBezTo>
                    <a:cubicBezTo>
                      <a:pt x="60" y="52"/>
                      <a:pt x="60" y="54"/>
                      <a:pt x="58" y="56"/>
                    </a:cubicBezTo>
                    <a:cubicBezTo>
                      <a:pt x="58" y="57"/>
                      <a:pt x="57" y="57"/>
                      <a:pt x="5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9" name="组合 58"/>
            <p:cNvGrpSpPr/>
            <p:nvPr/>
          </p:nvGrpSpPr>
          <p:grpSpPr>
            <a:xfrm>
              <a:off x="1519089" y="2271142"/>
              <a:ext cx="166709" cy="278060"/>
              <a:chOff x="5044507" y="1895424"/>
              <a:chExt cx="164145" cy="253876"/>
            </a:xfrm>
            <a:solidFill>
              <a:srgbClr val="C7000B"/>
            </a:solidFill>
          </p:grpSpPr>
          <p:sp>
            <p:nvSpPr>
              <p:cNvPr id="60" name="Freeform 75"/>
              <p:cNvSpPr>
                <a:spLocks noEditPoints="1"/>
              </p:cNvSpPr>
              <p:nvPr/>
            </p:nvSpPr>
            <p:spPr bwMode="auto">
              <a:xfrm>
                <a:off x="5044507" y="1895424"/>
                <a:ext cx="164145" cy="253876"/>
              </a:xfrm>
              <a:custGeom>
                <a:avLst/>
                <a:gdLst>
                  <a:gd name="T0" fmla="*/ 27 w 31"/>
                  <a:gd name="T1" fmla="*/ 0 h 48"/>
                  <a:gd name="T2" fmla="*/ 5 w 31"/>
                  <a:gd name="T3" fmla="*/ 0 h 48"/>
                  <a:gd name="T4" fmla="*/ 0 w 31"/>
                  <a:gd name="T5" fmla="*/ 4 h 48"/>
                  <a:gd name="T6" fmla="*/ 0 w 31"/>
                  <a:gd name="T7" fmla="*/ 44 h 48"/>
                  <a:gd name="T8" fmla="*/ 5 w 31"/>
                  <a:gd name="T9" fmla="*/ 48 h 48"/>
                  <a:gd name="T10" fmla="*/ 27 w 31"/>
                  <a:gd name="T11" fmla="*/ 48 h 48"/>
                  <a:gd name="T12" fmla="*/ 31 w 31"/>
                  <a:gd name="T13" fmla="*/ 44 h 48"/>
                  <a:gd name="T14" fmla="*/ 31 w 31"/>
                  <a:gd name="T15" fmla="*/ 4 h 48"/>
                  <a:gd name="T16" fmla="*/ 27 w 31"/>
                  <a:gd name="T17" fmla="*/ 0 h 48"/>
                  <a:gd name="T18" fmla="*/ 29 w 31"/>
                  <a:gd name="T19" fmla="*/ 44 h 48"/>
                  <a:gd name="T20" fmla="*/ 27 w 31"/>
                  <a:gd name="T21" fmla="*/ 46 h 48"/>
                  <a:gd name="T22" fmla="*/ 5 w 31"/>
                  <a:gd name="T23" fmla="*/ 46 h 48"/>
                  <a:gd name="T24" fmla="*/ 3 w 31"/>
                  <a:gd name="T25" fmla="*/ 44 h 48"/>
                  <a:gd name="T26" fmla="*/ 3 w 31"/>
                  <a:gd name="T27" fmla="*/ 4 h 48"/>
                  <a:gd name="T28" fmla="*/ 5 w 31"/>
                  <a:gd name="T29" fmla="*/ 2 h 48"/>
                  <a:gd name="T30" fmla="*/ 27 w 31"/>
                  <a:gd name="T31" fmla="*/ 2 h 48"/>
                  <a:gd name="T32" fmla="*/ 29 w 31"/>
                  <a:gd name="T33" fmla="*/ 4 h 48"/>
                  <a:gd name="T34" fmla="*/ 29 w 31"/>
                  <a:gd name="T35"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48">
                    <a:moveTo>
                      <a:pt x="27" y="0"/>
                    </a:moveTo>
                    <a:cubicBezTo>
                      <a:pt x="5" y="0"/>
                      <a:pt x="5" y="0"/>
                      <a:pt x="5" y="0"/>
                    </a:cubicBezTo>
                    <a:cubicBezTo>
                      <a:pt x="2" y="0"/>
                      <a:pt x="0" y="2"/>
                      <a:pt x="0" y="4"/>
                    </a:cubicBezTo>
                    <a:cubicBezTo>
                      <a:pt x="0" y="44"/>
                      <a:pt x="0" y="44"/>
                      <a:pt x="0" y="44"/>
                    </a:cubicBezTo>
                    <a:cubicBezTo>
                      <a:pt x="0" y="46"/>
                      <a:pt x="2" y="48"/>
                      <a:pt x="5" y="48"/>
                    </a:cubicBezTo>
                    <a:cubicBezTo>
                      <a:pt x="27" y="48"/>
                      <a:pt x="27" y="48"/>
                      <a:pt x="27" y="48"/>
                    </a:cubicBezTo>
                    <a:cubicBezTo>
                      <a:pt x="29" y="48"/>
                      <a:pt x="31" y="46"/>
                      <a:pt x="31" y="44"/>
                    </a:cubicBezTo>
                    <a:cubicBezTo>
                      <a:pt x="31" y="4"/>
                      <a:pt x="31" y="4"/>
                      <a:pt x="31" y="4"/>
                    </a:cubicBezTo>
                    <a:cubicBezTo>
                      <a:pt x="31" y="2"/>
                      <a:pt x="29" y="0"/>
                      <a:pt x="27" y="0"/>
                    </a:cubicBezTo>
                    <a:close/>
                    <a:moveTo>
                      <a:pt x="29" y="44"/>
                    </a:moveTo>
                    <a:cubicBezTo>
                      <a:pt x="29" y="45"/>
                      <a:pt x="28" y="46"/>
                      <a:pt x="27" y="46"/>
                    </a:cubicBezTo>
                    <a:cubicBezTo>
                      <a:pt x="5" y="46"/>
                      <a:pt x="5" y="46"/>
                      <a:pt x="5" y="46"/>
                    </a:cubicBezTo>
                    <a:cubicBezTo>
                      <a:pt x="4" y="46"/>
                      <a:pt x="3" y="45"/>
                      <a:pt x="3" y="44"/>
                    </a:cubicBezTo>
                    <a:cubicBezTo>
                      <a:pt x="3" y="4"/>
                      <a:pt x="3" y="4"/>
                      <a:pt x="3" y="4"/>
                    </a:cubicBezTo>
                    <a:cubicBezTo>
                      <a:pt x="3" y="3"/>
                      <a:pt x="4" y="2"/>
                      <a:pt x="5" y="2"/>
                    </a:cubicBezTo>
                    <a:cubicBezTo>
                      <a:pt x="27" y="2"/>
                      <a:pt x="27" y="2"/>
                      <a:pt x="27" y="2"/>
                    </a:cubicBezTo>
                    <a:cubicBezTo>
                      <a:pt x="28" y="2"/>
                      <a:pt x="29" y="3"/>
                      <a:pt x="29" y="4"/>
                    </a:cubicBezTo>
                    <a:lnTo>
                      <a:pt x="29"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 name="Freeform 76"/>
              <p:cNvSpPr>
                <a:spLocks noEditPoints="1"/>
              </p:cNvSpPr>
              <p:nvPr/>
            </p:nvSpPr>
            <p:spPr bwMode="auto">
              <a:xfrm>
                <a:off x="5070771" y="1926064"/>
                <a:ext cx="115996" cy="170710"/>
              </a:xfrm>
              <a:custGeom>
                <a:avLst/>
                <a:gdLst>
                  <a:gd name="T0" fmla="*/ 21 w 22"/>
                  <a:gd name="T1" fmla="*/ 0 h 32"/>
                  <a:gd name="T2" fmla="*/ 1 w 22"/>
                  <a:gd name="T3" fmla="*/ 0 h 32"/>
                  <a:gd name="T4" fmla="*/ 0 w 22"/>
                  <a:gd name="T5" fmla="*/ 2 h 32"/>
                  <a:gd name="T6" fmla="*/ 0 w 22"/>
                  <a:gd name="T7" fmla="*/ 31 h 32"/>
                  <a:gd name="T8" fmla="*/ 1 w 22"/>
                  <a:gd name="T9" fmla="*/ 32 h 32"/>
                  <a:gd name="T10" fmla="*/ 11 w 22"/>
                  <a:gd name="T11" fmla="*/ 32 h 32"/>
                  <a:gd name="T12" fmla="*/ 21 w 22"/>
                  <a:gd name="T13" fmla="*/ 32 h 32"/>
                  <a:gd name="T14" fmla="*/ 22 w 22"/>
                  <a:gd name="T15" fmla="*/ 31 h 32"/>
                  <a:gd name="T16" fmla="*/ 22 w 22"/>
                  <a:gd name="T17" fmla="*/ 2 h 32"/>
                  <a:gd name="T18" fmla="*/ 21 w 22"/>
                  <a:gd name="T19" fmla="*/ 0 h 32"/>
                  <a:gd name="T20" fmla="*/ 20 w 22"/>
                  <a:gd name="T21" fmla="*/ 30 h 32"/>
                  <a:gd name="T22" fmla="*/ 2 w 22"/>
                  <a:gd name="T23" fmla="*/ 30 h 32"/>
                  <a:gd name="T24" fmla="*/ 2 w 22"/>
                  <a:gd name="T25" fmla="*/ 3 h 32"/>
                  <a:gd name="T26" fmla="*/ 20 w 22"/>
                  <a:gd name="T27" fmla="*/ 3 h 32"/>
                  <a:gd name="T28" fmla="*/ 20 w 22"/>
                  <a:gd name="T29"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32">
                    <a:moveTo>
                      <a:pt x="21" y="0"/>
                    </a:moveTo>
                    <a:cubicBezTo>
                      <a:pt x="1" y="0"/>
                      <a:pt x="1" y="0"/>
                      <a:pt x="1" y="0"/>
                    </a:cubicBezTo>
                    <a:cubicBezTo>
                      <a:pt x="0" y="0"/>
                      <a:pt x="0" y="1"/>
                      <a:pt x="0" y="2"/>
                    </a:cubicBezTo>
                    <a:cubicBezTo>
                      <a:pt x="0" y="31"/>
                      <a:pt x="0" y="31"/>
                      <a:pt x="0" y="31"/>
                    </a:cubicBezTo>
                    <a:cubicBezTo>
                      <a:pt x="0" y="32"/>
                      <a:pt x="0" y="32"/>
                      <a:pt x="1" y="32"/>
                    </a:cubicBezTo>
                    <a:cubicBezTo>
                      <a:pt x="11" y="32"/>
                      <a:pt x="11" y="32"/>
                      <a:pt x="11" y="32"/>
                    </a:cubicBezTo>
                    <a:cubicBezTo>
                      <a:pt x="21" y="32"/>
                      <a:pt x="21" y="32"/>
                      <a:pt x="21" y="32"/>
                    </a:cubicBezTo>
                    <a:cubicBezTo>
                      <a:pt x="21" y="32"/>
                      <a:pt x="22" y="32"/>
                      <a:pt x="22" y="31"/>
                    </a:cubicBezTo>
                    <a:cubicBezTo>
                      <a:pt x="22" y="2"/>
                      <a:pt x="22" y="2"/>
                      <a:pt x="22" y="2"/>
                    </a:cubicBezTo>
                    <a:cubicBezTo>
                      <a:pt x="22" y="1"/>
                      <a:pt x="21" y="0"/>
                      <a:pt x="21" y="0"/>
                    </a:cubicBezTo>
                    <a:close/>
                    <a:moveTo>
                      <a:pt x="20" y="30"/>
                    </a:moveTo>
                    <a:cubicBezTo>
                      <a:pt x="2" y="30"/>
                      <a:pt x="2" y="30"/>
                      <a:pt x="2" y="30"/>
                    </a:cubicBezTo>
                    <a:cubicBezTo>
                      <a:pt x="2" y="3"/>
                      <a:pt x="2" y="3"/>
                      <a:pt x="2" y="3"/>
                    </a:cubicBezTo>
                    <a:cubicBezTo>
                      <a:pt x="20" y="3"/>
                      <a:pt x="20" y="3"/>
                      <a:pt x="20" y="3"/>
                    </a:cubicBezTo>
                    <a:lnTo>
                      <a:pt x="2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 name="Oval 77"/>
              <p:cNvSpPr>
                <a:spLocks noChangeArrowheads="1"/>
              </p:cNvSpPr>
              <p:nvPr/>
            </p:nvSpPr>
            <p:spPr bwMode="auto">
              <a:xfrm>
                <a:off x="5112354" y="2107716"/>
                <a:ext cx="26263" cy="218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63" name="矩形 62"/>
            <p:cNvSpPr/>
            <p:nvPr/>
          </p:nvSpPr>
          <p:spPr>
            <a:xfrm>
              <a:off x="395345" y="5172656"/>
              <a:ext cx="5473638" cy="1056986"/>
            </a:xfrm>
            <a:prstGeom prst="rect">
              <a:avLst/>
            </a:prstGeom>
            <a:noFill/>
            <a:ln w="3175" cap="flat" cmpd="sng" algn="ctr">
              <a:solidFill>
                <a:srgbClr val="EBEBEB">
                  <a:lumMod val="50000"/>
                </a:srgbClr>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66666"/>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 name="矩形 63"/>
            <p:cNvSpPr/>
            <p:nvPr/>
          </p:nvSpPr>
          <p:spPr>
            <a:xfrm>
              <a:off x="8702636" y="1976175"/>
              <a:ext cx="2896335" cy="425704"/>
            </a:xfrm>
            <a:prstGeom prst="rect">
              <a:avLst/>
            </a:prstGeom>
          </p:spPr>
          <p:txBody>
            <a:bodyPr wrap="square">
              <a:spAutoFit/>
            </a:bodyPr>
            <a:lstStyle/>
            <a:p>
              <a:pPr defTabSz="914316"/>
              <a:r>
                <a:rPr lang="zh-CN" altLang="en-US" b="1" dirty="0" smtClean="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极致性能</a:t>
              </a:r>
              <a:endParaRPr lang="zh-CN" altLang="en-US"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 name="矩形 64"/>
            <p:cNvSpPr/>
            <p:nvPr/>
          </p:nvSpPr>
          <p:spPr>
            <a:xfrm>
              <a:off x="6058865" y="2419397"/>
              <a:ext cx="5960213" cy="1702817"/>
            </a:xfrm>
            <a:prstGeom prst="rect">
              <a:avLst/>
            </a:prstGeom>
          </p:spPr>
          <p:txBody>
            <a:bodyPr wrap="square">
              <a:spAutoFit/>
            </a:bodyPr>
            <a:lstStyle/>
            <a:p>
              <a:pPr marL="171450" indent="-171450" defTabSz="914478">
                <a:lnSpc>
                  <a:spcPct val="150000"/>
                </a:lnSpc>
                <a:buFont typeface="Arial" panose="020B0604020202020204" pitchFamily="34" charset="0"/>
                <a:buChar char="•"/>
              </a:pP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高</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性能</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7</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倍于原生</a:t>
              </a:r>
              <a:r>
                <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MySQL</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性能；</a:t>
              </a:r>
              <a:endPar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defTabSz="914478">
                <a:lnSpc>
                  <a:spcPct val="150000"/>
                </a:lnSpc>
                <a:buFont typeface="Arial" panose="020B0604020202020204" pitchFamily="34" charset="0"/>
                <a:buChar char="•"/>
              </a:pP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高扩展</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：最大支持</a:t>
              </a:r>
              <a:r>
                <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1</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主</a:t>
              </a:r>
              <a:r>
                <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15</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备，支持读写分离，自动负载均衡</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en-US" altLang="zh-CN"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defTabSz="914478">
                <a:lnSpc>
                  <a:spcPct val="150000"/>
                </a:lnSpc>
                <a:buFont typeface="Arial" panose="020B0604020202020204" pitchFamily="34" charset="0"/>
                <a:buChar char="•"/>
              </a:pP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海量存储：</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最大支持</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128T</a:t>
              </a:r>
              <a:r>
                <a:rPr lang="zh-CN" altLang="en-US" sz="12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容量</a:t>
              </a:r>
              <a:endParaRPr lang="en-US" altLang="zh-CN" sz="12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defTabSz="914478">
                <a:lnSpc>
                  <a:spcPct val="150000"/>
                </a:lnSpc>
                <a:buFont typeface="Arial" panose="020B0604020202020204" pitchFamily="34" charset="0"/>
                <a:buChar char="•"/>
              </a:pP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存算</a:t>
              </a:r>
              <a:r>
                <a:rPr lang="zh-CN" altLang="en-US" sz="12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分离：计算</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资源、存储资源按需独立扩展；</a:t>
              </a:r>
            </a:p>
            <a:p>
              <a:pPr marL="171450" indent="-171450" defTabSz="914478">
                <a:lnSpc>
                  <a:spcPct val="150000"/>
                </a:lnSpc>
                <a:buFont typeface="Arial" panose="020B0604020202020204" pitchFamily="34" charset="0"/>
                <a:buChar char="•"/>
              </a:pPr>
              <a:endPar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66" name="组合 65"/>
            <p:cNvGrpSpPr>
              <a:grpSpLocks noChangeAspect="1"/>
            </p:cNvGrpSpPr>
            <p:nvPr/>
          </p:nvGrpSpPr>
          <p:grpSpPr>
            <a:xfrm>
              <a:off x="8099192" y="3832969"/>
              <a:ext cx="468000" cy="448325"/>
              <a:chOff x="6393733" y="1973410"/>
              <a:chExt cx="701732" cy="672231"/>
            </a:xfrm>
            <a:solidFill>
              <a:srgbClr val="C7000B"/>
            </a:solidFill>
          </p:grpSpPr>
          <p:grpSp>
            <p:nvGrpSpPr>
              <p:cNvPr id="67" name="组合 180"/>
              <p:cNvGrpSpPr/>
              <p:nvPr/>
            </p:nvGrpSpPr>
            <p:grpSpPr>
              <a:xfrm>
                <a:off x="6393733" y="1973410"/>
                <a:ext cx="701732" cy="672231"/>
                <a:chOff x="3168057" y="3253154"/>
                <a:chExt cx="1325196" cy="1325196"/>
              </a:xfrm>
              <a:grpFill/>
            </p:grpSpPr>
            <p:grpSp>
              <p:nvGrpSpPr>
                <p:cNvPr id="71" name="组合 181"/>
                <p:cNvGrpSpPr/>
                <p:nvPr/>
              </p:nvGrpSpPr>
              <p:grpSpPr>
                <a:xfrm>
                  <a:off x="3168057" y="3253154"/>
                  <a:ext cx="1325196" cy="1325196"/>
                  <a:chOff x="-15697200" y="-10797381"/>
                  <a:chExt cx="8229600" cy="8229600"/>
                </a:xfrm>
                <a:grpFill/>
              </p:grpSpPr>
              <p:sp>
                <p:nvSpPr>
                  <p:cNvPr id="79" name="Freeform 32"/>
                  <p:cNvSpPr>
                    <a:spLocks noEditPoints="1"/>
                  </p:cNvSpPr>
                  <p:nvPr/>
                </p:nvSpPr>
                <p:spPr bwMode="auto">
                  <a:xfrm>
                    <a:off x="-15697200" y="-10797381"/>
                    <a:ext cx="8229600" cy="8229600"/>
                  </a:xfrm>
                  <a:custGeom>
                    <a:avLst/>
                    <a:gdLst/>
                    <a:ahLst/>
                    <a:cxnLst>
                      <a:cxn ang="0">
                        <a:pos x="2464" y="4990"/>
                      </a:cxn>
                      <a:cxn ang="0">
                        <a:pos x="2306" y="5168"/>
                      </a:cxn>
                      <a:cxn ang="0">
                        <a:pos x="2182" y="5152"/>
                      </a:cxn>
                      <a:cxn ang="0">
                        <a:pos x="3050" y="5144"/>
                      </a:cxn>
                      <a:cxn ang="0">
                        <a:pos x="3220" y="5108"/>
                      </a:cxn>
                      <a:cxn ang="0">
                        <a:pos x="3284" y="4892"/>
                      </a:cxn>
                      <a:cxn ang="0">
                        <a:pos x="3482" y="5028"/>
                      </a:cxn>
                      <a:cxn ang="0">
                        <a:pos x="1680" y="4814"/>
                      </a:cxn>
                      <a:cxn ang="0">
                        <a:pos x="1532" y="4746"/>
                      </a:cxn>
                      <a:cxn ang="0">
                        <a:pos x="1336" y="4862"/>
                      </a:cxn>
                      <a:cxn ang="0">
                        <a:pos x="3888" y="4838"/>
                      </a:cxn>
                      <a:cxn ang="0">
                        <a:pos x="4034" y="4746"/>
                      </a:cxn>
                      <a:cxn ang="0">
                        <a:pos x="4040" y="4506"/>
                      </a:cxn>
                      <a:cxn ang="0">
                        <a:pos x="4130" y="4434"/>
                      </a:cxn>
                      <a:cxn ang="0">
                        <a:pos x="852" y="4514"/>
                      </a:cxn>
                      <a:cxn ang="0">
                        <a:pos x="864" y="4258"/>
                      </a:cxn>
                      <a:cxn ang="0">
                        <a:pos x="626" y="4282"/>
                      </a:cxn>
                      <a:cxn ang="0">
                        <a:pos x="546" y="4186"/>
                      </a:cxn>
                      <a:cxn ang="0">
                        <a:pos x="4664" y="4150"/>
                      </a:cxn>
                      <a:cxn ang="0">
                        <a:pos x="4764" y="4006"/>
                      </a:cxn>
                      <a:cxn ang="0">
                        <a:pos x="4664" y="3804"/>
                      </a:cxn>
                      <a:cxn ang="0">
                        <a:pos x="4902" y="3770"/>
                      </a:cxn>
                      <a:cxn ang="0">
                        <a:pos x="410" y="3596"/>
                      </a:cxn>
                      <a:cxn ang="0">
                        <a:pos x="348" y="3448"/>
                      </a:cxn>
                      <a:cxn ang="0">
                        <a:pos x="128" y="3398"/>
                      </a:cxn>
                      <a:cxn ang="0">
                        <a:pos x="5072" y="3354"/>
                      </a:cxn>
                      <a:cxn ang="0">
                        <a:pos x="5116" y="3184"/>
                      </a:cxn>
                      <a:cxn ang="0">
                        <a:pos x="4958" y="3006"/>
                      </a:cxn>
                      <a:cxn ang="0">
                        <a:pos x="4974" y="2892"/>
                      </a:cxn>
                      <a:cxn ang="0">
                        <a:pos x="8" y="2814"/>
                      </a:cxn>
                      <a:cxn ang="0">
                        <a:pos x="192" y="2636"/>
                      </a:cxn>
                      <a:cxn ang="0">
                        <a:pos x="0" y="2516"/>
                      </a:cxn>
                      <a:cxn ang="0">
                        <a:pos x="200" y="2382"/>
                      </a:cxn>
                      <a:cxn ang="0">
                        <a:pos x="5170" y="2322"/>
                      </a:cxn>
                      <a:cxn ang="0">
                        <a:pos x="5148" y="2150"/>
                      </a:cxn>
                      <a:cxn ang="0">
                        <a:pos x="4936" y="2070"/>
                      </a:cxn>
                      <a:cxn ang="0">
                        <a:pos x="272" y="1974"/>
                      </a:cxn>
                      <a:cxn ang="0">
                        <a:pos x="318" y="1820"/>
                      </a:cxn>
                      <a:cxn ang="0">
                        <a:pos x="188" y="1618"/>
                      </a:cxn>
                      <a:cxn ang="0">
                        <a:pos x="238" y="1502"/>
                      </a:cxn>
                      <a:cxn ang="0">
                        <a:pos x="4754" y="1548"/>
                      </a:cxn>
                      <a:cxn ang="0">
                        <a:pos x="4846" y="1310"/>
                      </a:cxn>
                      <a:cxn ang="0">
                        <a:pos x="4608" y="1288"/>
                      </a:cxn>
                      <a:cxn ang="0">
                        <a:pos x="4542" y="1192"/>
                      </a:cxn>
                      <a:cxn ang="0">
                        <a:pos x="702" y="1112"/>
                      </a:cxn>
                      <a:cxn ang="0">
                        <a:pos x="806" y="988"/>
                      </a:cxn>
                      <a:cxn ang="0">
                        <a:pos x="748" y="770"/>
                      </a:cxn>
                      <a:cxn ang="0">
                        <a:pos x="984" y="808"/>
                      </a:cxn>
                      <a:cxn ang="0">
                        <a:pos x="4298" y="638"/>
                      </a:cxn>
                      <a:cxn ang="0">
                        <a:pos x="4162" y="528"/>
                      </a:cxn>
                      <a:cxn ang="0">
                        <a:pos x="3952" y="614"/>
                      </a:cxn>
                      <a:cxn ang="0">
                        <a:pos x="1316" y="558"/>
                      </a:cxn>
                      <a:cxn ang="0">
                        <a:pos x="1454" y="478"/>
                      </a:cxn>
                      <a:cxn ang="0">
                        <a:pos x="1496" y="242"/>
                      </a:cxn>
                      <a:cxn ang="0">
                        <a:pos x="1610" y="192"/>
                      </a:cxn>
                      <a:cxn ang="0">
                        <a:pos x="3464" y="354"/>
                      </a:cxn>
                      <a:cxn ang="0">
                        <a:pos x="3368" y="118"/>
                      </a:cxn>
                      <a:cxn ang="0">
                        <a:pos x="3178" y="264"/>
                      </a:cxn>
                      <a:cxn ang="0">
                        <a:pos x="3064" y="238"/>
                      </a:cxn>
                      <a:cxn ang="0">
                        <a:pos x="2216" y="220"/>
                      </a:cxn>
                      <a:cxn ang="0">
                        <a:pos x="2376" y="202"/>
                      </a:cxn>
                      <a:cxn ang="0">
                        <a:pos x="2482" y="2"/>
                      </a:cxn>
                    </a:cxnLst>
                    <a:rect l="0" t="0" r="r" b="b"/>
                    <a:pathLst>
                      <a:path w="5184" h="5184">
                        <a:moveTo>
                          <a:pt x="2604" y="5184"/>
                        </a:moveTo>
                        <a:lnTo>
                          <a:pt x="2602" y="4992"/>
                        </a:lnTo>
                        <a:lnTo>
                          <a:pt x="2602" y="4992"/>
                        </a:lnTo>
                        <a:lnTo>
                          <a:pt x="2626" y="4992"/>
                        </a:lnTo>
                        <a:lnTo>
                          <a:pt x="2628" y="5184"/>
                        </a:lnTo>
                        <a:lnTo>
                          <a:pt x="2628" y="5184"/>
                        </a:lnTo>
                        <a:lnTo>
                          <a:pt x="2604" y="5184"/>
                        </a:lnTo>
                        <a:lnTo>
                          <a:pt x="2604" y="5184"/>
                        </a:lnTo>
                        <a:close/>
                        <a:moveTo>
                          <a:pt x="2478" y="5182"/>
                        </a:moveTo>
                        <a:lnTo>
                          <a:pt x="2478" y="5182"/>
                        </a:lnTo>
                        <a:lnTo>
                          <a:pt x="2454" y="5180"/>
                        </a:lnTo>
                        <a:lnTo>
                          <a:pt x="2464" y="4990"/>
                        </a:lnTo>
                        <a:lnTo>
                          <a:pt x="2464" y="4990"/>
                        </a:lnTo>
                        <a:lnTo>
                          <a:pt x="2488" y="4990"/>
                        </a:lnTo>
                        <a:lnTo>
                          <a:pt x="2478" y="5182"/>
                        </a:lnTo>
                        <a:close/>
                        <a:moveTo>
                          <a:pt x="2752" y="5180"/>
                        </a:moveTo>
                        <a:lnTo>
                          <a:pt x="2740" y="4988"/>
                        </a:lnTo>
                        <a:lnTo>
                          <a:pt x="2740" y="4988"/>
                        </a:lnTo>
                        <a:lnTo>
                          <a:pt x="2764" y="4986"/>
                        </a:lnTo>
                        <a:lnTo>
                          <a:pt x="2778" y="5178"/>
                        </a:lnTo>
                        <a:lnTo>
                          <a:pt x="2778" y="5178"/>
                        </a:lnTo>
                        <a:lnTo>
                          <a:pt x="2752" y="5180"/>
                        </a:lnTo>
                        <a:lnTo>
                          <a:pt x="2752" y="5180"/>
                        </a:lnTo>
                        <a:close/>
                        <a:moveTo>
                          <a:pt x="2330" y="5172"/>
                        </a:moveTo>
                        <a:lnTo>
                          <a:pt x="2330" y="5172"/>
                        </a:lnTo>
                        <a:lnTo>
                          <a:pt x="2306" y="5168"/>
                        </a:lnTo>
                        <a:lnTo>
                          <a:pt x="2326" y="4978"/>
                        </a:lnTo>
                        <a:lnTo>
                          <a:pt x="2326" y="4978"/>
                        </a:lnTo>
                        <a:lnTo>
                          <a:pt x="2350" y="4980"/>
                        </a:lnTo>
                        <a:lnTo>
                          <a:pt x="2330" y="5172"/>
                        </a:lnTo>
                        <a:close/>
                        <a:moveTo>
                          <a:pt x="2902" y="5166"/>
                        </a:moveTo>
                        <a:lnTo>
                          <a:pt x="2878" y="4976"/>
                        </a:lnTo>
                        <a:lnTo>
                          <a:pt x="2878" y="4976"/>
                        </a:lnTo>
                        <a:lnTo>
                          <a:pt x="2902" y="4972"/>
                        </a:lnTo>
                        <a:lnTo>
                          <a:pt x="2926" y="5164"/>
                        </a:lnTo>
                        <a:lnTo>
                          <a:pt x="2926" y="5164"/>
                        </a:lnTo>
                        <a:lnTo>
                          <a:pt x="2902" y="5166"/>
                        </a:lnTo>
                        <a:lnTo>
                          <a:pt x="2902" y="5166"/>
                        </a:lnTo>
                        <a:close/>
                        <a:moveTo>
                          <a:pt x="2182" y="5152"/>
                        </a:moveTo>
                        <a:lnTo>
                          <a:pt x="2182" y="5152"/>
                        </a:lnTo>
                        <a:lnTo>
                          <a:pt x="2158" y="5148"/>
                        </a:lnTo>
                        <a:lnTo>
                          <a:pt x="2190" y="4958"/>
                        </a:lnTo>
                        <a:lnTo>
                          <a:pt x="2190" y="4958"/>
                        </a:lnTo>
                        <a:lnTo>
                          <a:pt x="2212" y="4962"/>
                        </a:lnTo>
                        <a:lnTo>
                          <a:pt x="2182" y="5152"/>
                        </a:lnTo>
                        <a:close/>
                        <a:moveTo>
                          <a:pt x="3050" y="5144"/>
                        </a:moveTo>
                        <a:lnTo>
                          <a:pt x="3016" y="4956"/>
                        </a:lnTo>
                        <a:lnTo>
                          <a:pt x="3016" y="4956"/>
                        </a:lnTo>
                        <a:lnTo>
                          <a:pt x="3038" y="4952"/>
                        </a:lnTo>
                        <a:lnTo>
                          <a:pt x="3074" y="5140"/>
                        </a:lnTo>
                        <a:lnTo>
                          <a:pt x="3074" y="5140"/>
                        </a:lnTo>
                        <a:lnTo>
                          <a:pt x="3050" y="5144"/>
                        </a:lnTo>
                        <a:lnTo>
                          <a:pt x="3050" y="5144"/>
                        </a:lnTo>
                        <a:close/>
                        <a:moveTo>
                          <a:pt x="2034" y="5124"/>
                        </a:moveTo>
                        <a:lnTo>
                          <a:pt x="2034" y="5124"/>
                        </a:lnTo>
                        <a:lnTo>
                          <a:pt x="2010" y="5120"/>
                        </a:lnTo>
                        <a:lnTo>
                          <a:pt x="2054" y="4932"/>
                        </a:lnTo>
                        <a:lnTo>
                          <a:pt x="2054" y="4932"/>
                        </a:lnTo>
                        <a:lnTo>
                          <a:pt x="2076" y="4938"/>
                        </a:lnTo>
                        <a:lnTo>
                          <a:pt x="2034" y="5124"/>
                        </a:lnTo>
                        <a:close/>
                        <a:moveTo>
                          <a:pt x="3196" y="5114"/>
                        </a:moveTo>
                        <a:lnTo>
                          <a:pt x="3152" y="4928"/>
                        </a:lnTo>
                        <a:lnTo>
                          <a:pt x="3152" y="4928"/>
                        </a:lnTo>
                        <a:lnTo>
                          <a:pt x="3174" y="4922"/>
                        </a:lnTo>
                        <a:lnTo>
                          <a:pt x="3220" y="5108"/>
                        </a:lnTo>
                        <a:lnTo>
                          <a:pt x="3220" y="5108"/>
                        </a:lnTo>
                        <a:lnTo>
                          <a:pt x="3196" y="5114"/>
                        </a:lnTo>
                        <a:lnTo>
                          <a:pt x="3196" y="5114"/>
                        </a:lnTo>
                        <a:close/>
                        <a:moveTo>
                          <a:pt x="1890" y="5088"/>
                        </a:moveTo>
                        <a:lnTo>
                          <a:pt x="1890" y="5088"/>
                        </a:lnTo>
                        <a:lnTo>
                          <a:pt x="1866" y="5082"/>
                        </a:lnTo>
                        <a:lnTo>
                          <a:pt x="1920" y="4898"/>
                        </a:lnTo>
                        <a:lnTo>
                          <a:pt x="1920" y="4898"/>
                        </a:lnTo>
                        <a:lnTo>
                          <a:pt x="1942" y="4904"/>
                        </a:lnTo>
                        <a:lnTo>
                          <a:pt x="1890" y="5088"/>
                        </a:lnTo>
                        <a:close/>
                        <a:moveTo>
                          <a:pt x="3340" y="5074"/>
                        </a:moveTo>
                        <a:lnTo>
                          <a:pt x="3284" y="4892"/>
                        </a:lnTo>
                        <a:lnTo>
                          <a:pt x="3284" y="4892"/>
                        </a:lnTo>
                        <a:lnTo>
                          <a:pt x="3306" y="4884"/>
                        </a:lnTo>
                        <a:lnTo>
                          <a:pt x="3364" y="5068"/>
                        </a:lnTo>
                        <a:lnTo>
                          <a:pt x="3364" y="5068"/>
                        </a:lnTo>
                        <a:lnTo>
                          <a:pt x="3340" y="5074"/>
                        </a:lnTo>
                        <a:lnTo>
                          <a:pt x="3340" y="5074"/>
                        </a:lnTo>
                        <a:close/>
                        <a:moveTo>
                          <a:pt x="1748" y="5044"/>
                        </a:moveTo>
                        <a:lnTo>
                          <a:pt x="1748" y="5044"/>
                        </a:lnTo>
                        <a:lnTo>
                          <a:pt x="1724" y="5036"/>
                        </a:lnTo>
                        <a:lnTo>
                          <a:pt x="1788" y="4854"/>
                        </a:lnTo>
                        <a:lnTo>
                          <a:pt x="1788" y="4854"/>
                        </a:lnTo>
                        <a:lnTo>
                          <a:pt x="1810" y="4862"/>
                        </a:lnTo>
                        <a:lnTo>
                          <a:pt x="1748" y="5044"/>
                        </a:lnTo>
                        <a:close/>
                        <a:moveTo>
                          <a:pt x="3482" y="5028"/>
                        </a:moveTo>
                        <a:lnTo>
                          <a:pt x="3416" y="4848"/>
                        </a:lnTo>
                        <a:lnTo>
                          <a:pt x="3416" y="4848"/>
                        </a:lnTo>
                        <a:lnTo>
                          <a:pt x="3438" y="4840"/>
                        </a:lnTo>
                        <a:lnTo>
                          <a:pt x="3506" y="5020"/>
                        </a:lnTo>
                        <a:lnTo>
                          <a:pt x="3506" y="5020"/>
                        </a:lnTo>
                        <a:lnTo>
                          <a:pt x="3482" y="5028"/>
                        </a:lnTo>
                        <a:lnTo>
                          <a:pt x="3482" y="5028"/>
                        </a:lnTo>
                        <a:close/>
                        <a:moveTo>
                          <a:pt x="1606" y="4990"/>
                        </a:moveTo>
                        <a:lnTo>
                          <a:pt x="1606" y="4990"/>
                        </a:lnTo>
                        <a:lnTo>
                          <a:pt x="1584" y="4982"/>
                        </a:lnTo>
                        <a:lnTo>
                          <a:pt x="1658" y="4804"/>
                        </a:lnTo>
                        <a:lnTo>
                          <a:pt x="1658" y="4804"/>
                        </a:lnTo>
                        <a:lnTo>
                          <a:pt x="1680" y="4814"/>
                        </a:lnTo>
                        <a:lnTo>
                          <a:pt x="1606" y="4990"/>
                        </a:lnTo>
                        <a:close/>
                        <a:moveTo>
                          <a:pt x="3620" y="4972"/>
                        </a:moveTo>
                        <a:lnTo>
                          <a:pt x="3544" y="4796"/>
                        </a:lnTo>
                        <a:lnTo>
                          <a:pt x="3544" y="4796"/>
                        </a:lnTo>
                        <a:lnTo>
                          <a:pt x="3566" y="4788"/>
                        </a:lnTo>
                        <a:lnTo>
                          <a:pt x="3644" y="4962"/>
                        </a:lnTo>
                        <a:lnTo>
                          <a:pt x="3644" y="4962"/>
                        </a:lnTo>
                        <a:lnTo>
                          <a:pt x="3620" y="4972"/>
                        </a:lnTo>
                        <a:lnTo>
                          <a:pt x="3620" y="4972"/>
                        </a:lnTo>
                        <a:close/>
                        <a:moveTo>
                          <a:pt x="1470" y="4930"/>
                        </a:moveTo>
                        <a:lnTo>
                          <a:pt x="1470" y="4930"/>
                        </a:lnTo>
                        <a:lnTo>
                          <a:pt x="1448" y="4918"/>
                        </a:lnTo>
                        <a:lnTo>
                          <a:pt x="1532" y="4746"/>
                        </a:lnTo>
                        <a:lnTo>
                          <a:pt x="1532" y="4746"/>
                        </a:lnTo>
                        <a:lnTo>
                          <a:pt x="1554" y="4756"/>
                        </a:lnTo>
                        <a:lnTo>
                          <a:pt x="1470" y="4930"/>
                        </a:lnTo>
                        <a:close/>
                        <a:moveTo>
                          <a:pt x="3756" y="4910"/>
                        </a:moveTo>
                        <a:lnTo>
                          <a:pt x="3670" y="4738"/>
                        </a:lnTo>
                        <a:lnTo>
                          <a:pt x="3670" y="4738"/>
                        </a:lnTo>
                        <a:lnTo>
                          <a:pt x="3690" y="4728"/>
                        </a:lnTo>
                        <a:lnTo>
                          <a:pt x="3778" y="4898"/>
                        </a:lnTo>
                        <a:lnTo>
                          <a:pt x="3778" y="4898"/>
                        </a:lnTo>
                        <a:lnTo>
                          <a:pt x="3756" y="4910"/>
                        </a:lnTo>
                        <a:lnTo>
                          <a:pt x="3756" y="4910"/>
                        </a:lnTo>
                        <a:close/>
                        <a:moveTo>
                          <a:pt x="1336" y="4862"/>
                        </a:moveTo>
                        <a:lnTo>
                          <a:pt x="1336" y="4862"/>
                        </a:lnTo>
                        <a:lnTo>
                          <a:pt x="1316" y="4848"/>
                        </a:lnTo>
                        <a:lnTo>
                          <a:pt x="1410" y="4682"/>
                        </a:lnTo>
                        <a:lnTo>
                          <a:pt x="1410" y="4682"/>
                        </a:lnTo>
                        <a:lnTo>
                          <a:pt x="1430" y="4694"/>
                        </a:lnTo>
                        <a:lnTo>
                          <a:pt x="1336" y="4862"/>
                        </a:lnTo>
                        <a:close/>
                        <a:moveTo>
                          <a:pt x="3888" y="4838"/>
                        </a:moveTo>
                        <a:lnTo>
                          <a:pt x="3792" y="4672"/>
                        </a:lnTo>
                        <a:lnTo>
                          <a:pt x="3792" y="4672"/>
                        </a:lnTo>
                        <a:lnTo>
                          <a:pt x="3810" y="4660"/>
                        </a:lnTo>
                        <a:lnTo>
                          <a:pt x="3908" y="4826"/>
                        </a:lnTo>
                        <a:lnTo>
                          <a:pt x="3908" y="4826"/>
                        </a:lnTo>
                        <a:lnTo>
                          <a:pt x="3888" y="4838"/>
                        </a:lnTo>
                        <a:lnTo>
                          <a:pt x="3888" y="4838"/>
                        </a:lnTo>
                        <a:close/>
                        <a:moveTo>
                          <a:pt x="1208" y="4784"/>
                        </a:moveTo>
                        <a:lnTo>
                          <a:pt x="1208" y="4784"/>
                        </a:lnTo>
                        <a:lnTo>
                          <a:pt x="1188" y="4772"/>
                        </a:lnTo>
                        <a:lnTo>
                          <a:pt x="1292" y="4610"/>
                        </a:lnTo>
                        <a:lnTo>
                          <a:pt x="1292" y="4610"/>
                        </a:lnTo>
                        <a:lnTo>
                          <a:pt x="1310" y="4622"/>
                        </a:lnTo>
                        <a:lnTo>
                          <a:pt x="1208" y="4784"/>
                        </a:lnTo>
                        <a:close/>
                        <a:moveTo>
                          <a:pt x="4014" y="4760"/>
                        </a:moveTo>
                        <a:lnTo>
                          <a:pt x="3908" y="4600"/>
                        </a:lnTo>
                        <a:lnTo>
                          <a:pt x="3908" y="4600"/>
                        </a:lnTo>
                        <a:lnTo>
                          <a:pt x="3928" y="4586"/>
                        </a:lnTo>
                        <a:lnTo>
                          <a:pt x="4034" y="4746"/>
                        </a:lnTo>
                        <a:lnTo>
                          <a:pt x="4034" y="4746"/>
                        </a:lnTo>
                        <a:lnTo>
                          <a:pt x="4014" y="4760"/>
                        </a:lnTo>
                        <a:lnTo>
                          <a:pt x="4014" y="4760"/>
                        </a:lnTo>
                        <a:close/>
                        <a:moveTo>
                          <a:pt x="1084" y="4702"/>
                        </a:moveTo>
                        <a:lnTo>
                          <a:pt x="1084" y="4702"/>
                        </a:lnTo>
                        <a:lnTo>
                          <a:pt x="1064" y="4686"/>
                        </a:lnTo>
                        <a:lnTo>
                          <a:pt x="1178" y="4532"/>
                        </a:lnTo>
                        <a:lnTo>
                          <a:pt x="1178" y="4532"/>
                        </a:lnTo>
                        <a:lnTo>
                          <a:pt x="1196" y="4546"/>
                        </a:lnTo>
                        <a:lnTo>
                          <a:pt x="1084" y="4702"/>
                        </a:lnTo>
                        <a:close/>
                        <a:moveTo>
                          <a:pt x="4136" y="4674"/>
                        </a:moveTo>
                        <a:lnTo>
                          <a:pt x="4022" y="4520"/>
                        </a:lnTo>
                        <a:lnTo>
                          <a:pt x="4022" y="4520"/>
                        </a:lnTo>
                        <a:lnTo>
                          <a:pt x="4040" y="4506"/>
                        </a:lnTo>
                        <a:lnTo>
                          <a:pt x="4156" y="4660"/>
                        </a:lnTo>
                        <a:lnTo>
                          <a:pt x="4156" y="4660"/>
                        </a:lnTo>
                        <a:lnTo>
                          <a:pt x="4136" y="4674"/>
                        </a:lnTo>
                        <a:lnTo>
                          <a:pt x="4136" y="4674"/>
                        </a:lnTo>
                        <a:close/>
                        <a:moveTo>
                          <a:pt x="966" y="4610"/>
                        </a:moveTo>
                        <a:lnTo>
                          <a:pt x="966" y="4610"/>
                        </a:lnTo>
                        <a:lnTo>
                          <a:pt x="946" y="4594"/>
                        </a:lnTo>
                        <a:lnTo>
                          <a:pt x="1068" y="4446"/>
                        </a:lnTo>
                        <a:lnTo>
                          <a:pt x="1068" y="4446"/>
                        </a:lnTo>
                        <a:lnTo>
                          <a:pt x="1086" y="4462"/>
                        </a:lnTo>
                        <a:lnTo>
                          <a:pt x="966" y="4610"/>
                        </a:lnTo>
                        <a:close/>
                        <a:moveTo>
                          <a:pt x="4254" y="4582"/>
                        </a:moveTo>
                        <a:lnTo>
                          <a:pt x="4130" y="4434"/>
                        </a:lnTo>
                        <a:lnTo>
                          <a:pt x="4130" y="4434"/>
                        </a:lnTo>
                        <a:lnTo>
                          <a:pt x="4148" y="4420"/>
                        </a:lnTo>
                        <a:lnTo>
                          <a:pt x="4272" y="4566"/>
                        </a:lnTo>
                        <a:lnTo>
                          <a:pt x="4272" y="4566"/>
                        </a:lnTo>
                        <a:lnTo>
                          <a:pt x="4254" y="4582"/>
                        </a:lnTo>
                        <a:lnTo>
                          <a:pt x="4254" y="4582"/>
                        </a:lnTo>
                        <a:close/>
                        <a:moveTo>
                          <a:pt x="852" y="4514"/>
                        </a:moveTo>
                        <a:lnTo>
                          <a:pt x="852" y="4514"/>
                        </a:lnTo>
                        <a:lnTo>
                          <a:pt x="834" y="4496"/>
                        </a:lnTo>
                        <a:lnTo>
                          <a:pt x="964" y="4356"/>
                        </a:lnTo>
                        <a:lnTo>
                          <a:pt x="964" y="4356"/>
                        </a:lnTo>
                        <a:lnTo>
                          <a:pt x="980" y="4372"/>
                        </a:lnTo>
                        <a:lnTo>
                          <a:pt x="852" y="4514"/>
                        </a:lnTo>
                        <a:close/>
                        <a:moveTo>
                          <a:pt x="4366" y="4482"/>
                        </a:moveTo>
                        <a:lnTo>
                          <a:pt x="4234" y="4342"/>
                        </a:lnTo>
                        <a:lnTo>
                          <a:pt x="4234" y="4342"/>
                        </a:lnTo>
                        <a:lnTo>
                          <a:pt x="4252" y="4328"/>
                        </a:lnTo>
                        <a:lnTo>
                          <a:pt x="4384" y="4466"/>
                        </a:lnTo>
                        <a:lnTo>
                          <a:pt x="4384" y="4466"/>
                        </a:lnTo>
                        <a:lnTo>
                          <a:pt x="4366" y="4482"/>
                        </a:lnTo>
                        <a:lnTo>
                          <a:pt x="4366" y="4482"/>
                        </a:lnTo>
                        <a:close/>
                        <a:moveTo>
                          <a:pt x="744" y="4410"/>
                        </a:moveTo>
                        <a:lnTo>
                          <a:pt x="744" y="4410"/>
                        </a:lnTo>
                        <a:lnTo>
                          <a:pt x="726" y="4392"/>
                        </a:lnTo>
                        <a:lnTo>
                          <a:pt x="864" y="4258"/>
                        </a:lnTo>
                        <a:lnTo>
                          <a:pt x="864" y="4258"/>
                        </a:lnTo>
                        <a:lnTo>
                          <a:pt x="880" y="4276"/>
                        </a:lnTo>
                        <a:lnTo>
                          <a:pt x="744" y="4410"/>
                        </a:lnTo>
                        <a:close/>
                        <a:moveTo>
                          <a:pt x="4472" y="4378"/>
                        </a:moveTo>
                        <a:lnTo>
                          <a:pt x="4332" y="4246"/>
                        </a:lnTo>
                        <a:lnTo>
                          <a:pt x="4332" y="4246"/>
                        </a:lnTo>
                        <a:lnTo>
                          <a:pt x="4348" y="4228"/>
                        </a:lnTo>
                        <a:lnTo>
                          <a:pt x="4488" y="4360"/>
                        </a:lnTo>
                        <a:lnTo>
                          <a:pt x="4488" y="4360"/>
                        </a:lnTo>
                        <a:lnTo>
                          <a:pt x="4472" y="4378"/>
                        </a:lnTo>
                        <a:lnTo>
                          <a:pt x="4472" y="4378"/>
                        </a:lnTo>
                        <a:close/>
                        <a:moveTo>
                          <a:pt x="642" y="4300"/>
                        </a:moveTo>
                        <a:lnTo>
                          <a:pt x="642" y="4300"/>
                        </a:lnTo>
                        <a:lnTo>
                          <a:pt x="626" y="4282"/>
                        </a:lnTo>
                        <a:lnTo>
                          <a:pt x="772" y="4156"/>
                        </a:lnTo>
                        <a:lnTo>
                          <a:pt x="772" y="4156"/>
                        </a:lnTo>
                        <a:lnTo>
                          <a:pt x="786" y="4174"/>
                        </a:lnTo>
                        <a:lnTo>
                          <a:pt x="642" y="4300"/>
                        </a:lnTo>
                        <a:close/>
                        <a:moveTo>
                          <a:pt x="4572" y="4266"/>
                        </a:moveTo>
                        <a:lnTo>
                          <a:pt x="4424" y="4142"/>
                        </a:lnTo>
                        <a:lnTo>
                          <a:pt x="4424" y="4142"/>
                        </a:lnTo>
                        <a:lnTo>
                          <a:pt x="4440" y="4124"/>
                        </a:lnTo>
                        <a:lnTo>
                          <a:pt x="4588" y="4248"/>
                        </a:lnTo>
                        <a:lnTo>
                          <a:pt x="4588" y="4248"/>
                        </a:lnTo>
                        <a:lnTo>
                          <a:pt x="4572" y="4266"/>
                        </a:lnTo>
                        <a:lnTo>
                          <a:pt x="4572" y="4266"/>
                        </a:lnTo>
                        <a:close/>
                        <a:moveTo>
                          <a:pt x="546" y="4186"/>
                        </a:moveTo>
                        <a:lnTo>
                          <a:pt x="546" y="4186"/>
                        </a:lnTo>
                        <a:lnTo>
                          <a:pt x="532" y="4166"/>
                        </a:lnTo>
                        <a:lnTo>
                          <a:pt x="684" y="4050"/>
                        </a:lnTo>
                        <a:lnTo>
                          <a:pt x="684" y="4050"/>
                        </a:lnTo>
                        <a:lnTo>
                          <a:pt x="698" y="4068"/>
                        </a:lnTo>
                        <a:lnTo>
                          <a:pt x="546" y="4186"/>
                        </a:lnTo>
                        <a:close/>
                        <a:moveTo>
                          <a:pt x="4664" y="4150"/>
                        </a:moveTo>
                        <a:lnTo>
                          <a:pt x="4512" y="4034"/>
                        </a:lnTo>
                        <a:lnTo>
                          <a:pt x="4512" y="4034"/>
                        </a:lnTo>
                        <a:lnTo>
                          <a:pt x="4526" y="4016"/>
                        </a:lnTo>
                        <a:lnTo>
                          <a:pt x="4680" y="4130"/>
                        </a:lnTo>
                        <a:lnTo>
                          <a:pt x="4680" y="4130"/>
                        </a:lnTo>
                        <a:lnTo>
                          <a:pt x="4664" y="4150"/>
                        </a:lnTo>
                        <a:lnTo>
                          <a:pt x="4664" y="4150"/>
                        </a:lnTo>
                        <a:close/>
                        <a:moveTo>
                          <a:pt x="458" y="4066"/>
                        </a:moveTo>
                        <a:lnTo>
                          <a:pt x="458" y="4066"/>
                        </a:lnTo>
                        <a:lnTo>
                          <a:pt x="444" y="4044"/>
                        </a:lnTo>
                        <a:lnTo>
                          <a:pt x="604" y="3936"/>
                        </a:lnTo>
                        <a:lnTo>
                          <a:pt x="604" y="3936"/>
                        </a:lnTo>
                        <a:lnTo>
                          <a:pt x="616" y="3956"/>
                        </a:lnTo>
                        <a:lnTo>
                          <a:pt x="458" y="4066"/>
                        </a:lnTo>
                        <a:close/>
                        <a:moveTo>
                          <a:pt x="4752" y="4028"/>
                        </a:moveTo>
                        <a:lnTo>
                          <a:pt x="4592" y="3920"/>
                        </a:lnTo>
                        <a:lnTo>
                          <a:pt x="4592" y="3920"/>
                        </a:lnTo>
                        <a:lnTo>
                          <a:pt x="4604" y="3902"/>
                        </a:lnTo>
                        <a:lnTo>
                          <a:pt x="4764" y="4006"/>
                        </a:lnTo>
                        <a:lnTo>
                          <a:pt x="4764" y="4006"/>
                        </a:lnTo>
                        <a:lnTo>
                          <a:pt x="4752" y="4028"/>
                        </a:lnTo>
                        <a:lnTo>
                          <a:pt x="4752" y="4028"/>
                        </a:lnTo>
                        <a:close/>
                        <a:moveTo>
                          <a:pt x="376" y="3940"/>
                        </a:moveTo>
                        <a:lnTo>
                          <a:pt x="376" y="3940"/>
                        </a:lnTo>
                        <a:lnTo>
                          <a:pt x="364" y="3918"/>
                        </a:lnTo>
                        <a:lnTo>
                          <a:pt x="528" y="3820"/>
                        </a:lnTo>
                        <a:lnTo>
                          <a:pt x="528" y="3820"/>
                        </a:lnTo>
                        <a:lnTo>
                          <a:pt x="540" y="3840"/>
                        </a:lnTo>
                        <a:lnTo>
                          <a:pt x="376" y="3940"/>
                        </a:lnTo>
                        <a:close/>
                        <a:moveTo>
                          <a:pt x="4830" y="3900"/>
                        </a:moveTo>
                        <a:lnTo>
                          <a:pt x="4664" y="3804"/>
                        </a:lnTo>
                        <a:lnTo>
                          <a:pt x="4664" y="3804"/>
                        </a:lnTo>
                        <a:lnTo>
                          <a:pt x="4676" y="3784"/>
                        </a:lnTo>
                        <a:lnTo>
                          <a:pt x="4844" y="3880"/>
                        </a:lnTo>
                        <a:lnTo>
                          <a:pt x="4844" y="3880"/>
                        </a:lnTo>
                        <a:lnTo>
                          <a:pt x="4830" y="3900"/>
                        </a:lnTo>
                        <a:lnTo>
                          <a:pt x="4830" y="3900"/>
                        </a:lnTo>
                        <a:close/>
                        <a:moveTo>
                          <a:pt x="302" y="3810"/>
                        </a:moveTo>
                        <a:lnTo>
                          <a:pt x="302" y="3810"/>
                        </a:lnTo>
                        <a:lnTo>
                          <a:pt x="292" y="3788"/>
                        </a:lnTo>
                        <a:lnTo>
                          <a:pt x="462" y="3700"/>
                        </a:lnTo>
                        <a:lnTo>
                          <a:pt x="462" y="3700"/>
                        </a:lnTo>
                        <a:lnTo>
                          <a:pt x="472" y="3720"/>
                        </a:lnTo>
                        <a:lnTo>
                          <a:pt x="302" y="3810"/>
                        </a:lnTo>
                        <a:close/>
                        <a:moveTo>
                          <a:pt x="4902" y="3770"/>
                        </a:moveTo>
                        <a:lnTo>
                          <a:pt x="4732" y="3682"/>
                        </a:lnTo>
                        <a:lnTo>
                          <a:pt x="4732" y="3682"/>
                        </a:lnTo>
                        <a:lnTo>
                          <a:pt x="4742" y="3662"/>
                        </a:lnTo>
                        <a:lnTo>
                          <a:pt x="4914" y="3746"/>
                        </a:lnTo>
                        <a:lnTo>
                          <a:pt x="4914" y="3746"/>
                        </a:lnTo>
                        <a:lnTo>
                          <a:pt x="4902" y="3770"/>
                        </a:lnTo>
                        <a:lnTo>
                          <a:pt x="4902" y="3770"/>
                        </a:lnTo>
                        <a:close/>
                        <a:moveTo>
                          <a:pt x="236" y="3676"/>
                        </a:moveTo>
                        <a:lnTo>
                          <a:pt x="236" y="3676"/>
                        </a:lnTo>
                        <a:lnTo>
                          <a:pt x="226" y="3654"/>
                        </a:lnTo>
                        <a:lnTo>
                          <a:pt x="402" y="3576"/>
                        </a:lnTo>
                        <a:lnTo>
                          <a:pt x="402" y="3576"/>
                        </a:lnTo>
                        <a:lnTo>
                          <a:pt x="410" y="3596"/>
                        </a:lnTo>
                        <a:lnTo>
                          <a:pt x="236" y="3676"/>
                        </a:lnTo>
                        <a:close/>
                        <a:moveTo>
                          <a:pt x="4966" y="3634"/>
                        </a:moveTo>
                        <a:lnTo>
                          <a:pt x="4790" y="3556"/>
                        </a:lnTo>
                        <a:lnTo>
                          <a:pt x="4790" y="3556"/>
                        </a:lnTo>
                        <a:lnTo>
                          <a:pt x="4800" y="3536"/>
                        </a:lnTo>
                        <a:lnTo>
                          <a:pt x="4976" y="3610"/>
                        </a:lnTo>
                        <a:lnTo>
                          <a:pt x="4976" y="3610"/>
                        </a:lnTo>
                        <a:lnTo>
                          <a:pt x="4966" y="3634"/>
                        </a:lnTo>
                        <a:lnTo>
                          <a:pt x="4966" y="3634"/>
                        </a:lnTo>
                        <a:close/>
                        <a:moveTo>
                          <a:pt x="178" y="3540"/>
                        </a:moveTo>
                        <a:lnTo>
                          <a:pt x="178" y="3540"/>
                        </a:lnTo>
                        <a:lnTo>
                          <a:pt x="170" y="3516"/>
                        </a:lnTo>
                        <a:lnTo>
                          <a:pt x="348" y="3448"/>
                        </a:lnTo>
                        <a:lnTo>
                          <a:pt x="348" y="3448"/>
                        </a:lnTo>
                        <a:lnTo>
                          <a:pt x="356" y="3470"/>
                        </a:lnTo>
                        <a:lnTo>
                          <a:pt x="178" y="3540"/>
                        </a:lnTo>
                        <a:close/>
                        <a:moveTo>
                          <a:pt x="5022" y="3496"/>
                        </a:moveTo>
                        <a:lnTo>
                          <a:pt x="4842" y="3428"/>
                        </a:lnTo>
                        <a:lnTo>
                          <a:pt x="4842" y="3428"/>
                        </a:lnTo>
                        <a:lnTo>
                          <a:pt x="4850" y="3406"/>
                        </a:lnTo>
                        <a:lnTo>
                          <a:pt x="5032" y="3472"/>
                        </a:lnTo>
                        <a:lnTo>
                          <a:pt x="5032" y="3472"/>
                        </a:lnTo>
                        <a:lnTo>
                          <a:pt x="5022" y="3496"/>
                        </a:lnTo>
                        <a:lnTo>
                          <a:pt x="5022" y="3496"/>
                        </a:lnTo>
                        <a:close/>
                        <a:moveTo>
                          <a:pt x="128" y="3398"/>
                        </a:moveTo>
                        <a:lnTo>
                          <a:pt x="128" y="3398"/>
                        </a:lnTo>
                        <a:lnTo>
                          <a:pt x="120" y="3376"/>
                        </a:lnTo>
                        <a:lnTo>
                          <a:pt x="302" y="3318"/>
                        </a:lnTo>
                        <a:lnTo>
                          <a:pt x="302" y="3318"/>
                        </a:lnTo>
                        <a:lnTo>
                          <a:pt x="310" y="3340"/>
                        </a:lnTo>
                        <a:lnTo>
                          <a:pt x="128" y="3398"/>
                        </a:lnTo>
                        <a:close/>
                        <a:moveTo>
                          <a:pt x="5072" y="3354"/>
                        </a:moveTo>
                        <a:lnTo>
                          <a:pt x="4888" y="3296"/>
                        </a:lnTo>
                        <a:lnTo>
                          <a:pt x="4888" y="3296"/>
                        </a:lnTo>
                        <a:lnTo>
                          <a:pt x="4894" y="3274"/>
                        </a:lnTo>
                        <a:lnTo>
                          <a:pt x="5078" y="3330"/>
                        </a:lnTo>
                        <a:lnTo>
                          <a:pt x="5078" y="3330"/>
                        </a:lnTo>
                        <a:lnTo>
                          <a:pt x="5072" y="3354"/>
                        </a:lnTo>
                        <a:lnTo>
                          <a:pt x="5072" y="3354"/>
                        </a:lnTo>
                        <a:close/>
                        <a:moveTo>
                          <a:pt x="86" y="3256"/>
                        </a:moveTo>
                        <a:lnTo>
                          <a:pt x="86" y="3256"/>
                        </a:lnTo>
                        <a:lnTo>
                          <a:pt x="78" y="3232"/>
                        </a:lnTo>
                        <a:lnTo>
                          <a:pt x="264" y="3184"/>
                        </a:lnTo>
                        <a:lnTo>
                          <a:pt x="264" y="3184"/>
                        </a:lnTo>
                        <a:lnTo>
                          <a:pt x="270" y="3206"/>
                        </a:lnTo>
                        <a:lnTo>
                          <a:pt x="86" y="3256"/>
                        </a:lnTo>
                        <a:close/>
                        <a:moveTo>
                          <a:pt x="5110" y="3208"/>
                        </a:moveTo>
                        <a:lnTo>
                          <a:pt x="4924" y="3164"/>
                        </a:lnTo>
                        <a:lnTo>
                          <a:pt x="4924" y="3164"/>
                        </a:lnTo>
                        <a:lnTo>
                          <a:pt x="4930" y="3140"/>
                        </a:lnTo>
                        <a:lnTo>
                          <a:pt x="5116" y="3184"/>
                        </a:lnTo>
                        <a:lnTo>
                          <a:pt x="5116" y="3184"/>
                        </a:lnTo>
                        <a:lnTo>
                          <a:pt x="5110" y="3208"/>
                        </a:lnTo>
                        <a:lnTo>
                          <a:pt x="5110" y="3208"/>
                        </a:lnTo>
                        <a:close/>
                        <a:moveTo>
                          <a:pt x="52" y="3110"/>
                        </a:moveTo>
                        <a:lnTo>
                          <a:pt x="52" y="3110"/>
                        </a:lnTo>
                        <a:lnTo>
                          <a:pt x="46" y="3086"/>
                        </a:lnTo>
                        <a:lnTo>
                          <a:pt x="234" y="3048"/>
                        </a:lnTo>
                        <a:lnTo>
                          <a:pt x="234" y="3048"/>
                        </a:lnTo>
                        <a:lnTo>
                          <a:pt x="240" y="3072"/>
                        </a:lnTo>
                        <a:lnTo>
                          <a:pt x="52" y="3110"/>
                        </a:lnTo>
                        <a:close/>
                        <a:moveTo>
                          <a:pt x="5142" y="3062"/>
                        </a:moveTo>
                        <a:lnTo>
                          <a:pt x="4954" y="3028"/>
                        </a:lnTo>
                        <a:lnTo>
                          <a:pt x="4954" y="3028"/>
                        </a:lnTo>
                        <a:lnTo>
                          <a:pt x="4958" y="3006"/>
                        </a:lnTo>
                        <a:lnTo>
                          <a:pt x="5146" y="3038"/>
                        </a:lnTo>
                        <a:lnTo>
                          <a:pt x="5146" y="3038"/>
                        </a:lnTo>
                        <a:lnTo>
                          <a:pt x="5142" y="3062"/>
                        </a:lnTo>
                        <a:lnTo>
                          <a:pt x="5142" y="3062"/>
                        </a:lnTo>
                        <a:close/>
                        <a:moveTo>
                          <a:pt x="26" y="2962"/>
                        </a:moveTo>
                        <a:lnTo>
                          <a:pt x="26" y="2962"/>
                        </a:lnTo>
                        <a:lnTo>
                          <a:pt x="22" y="2938"/>
                        </a:lnTo>
                        <a:lnTo>
                          <a:pt x="212" y="2912"/>
                        </a:lnTo>
                        <a:lnTo>
                          <a:pt x="212" y="2912"/>
                        </a:lnTo>
                        <a:lnTo>
                          <a:pt x="216" y="2936"/>
                        </a:lnTo>
                        <a:lnTo>
                          <a:pt x="26" y="2962"/>
                        </a:lnTo>
                        <a:close/>
                        <a:moveTo>
                          <a:pt x="5164" y="2914"/>
                        </a:moveTo>
                        <a:lnTo>
                          <a:pt x="4974" y="2892"/>
                        </a:lnTo>
                        <a:lnTo>
                          <a:pt x="4974" y="2892"/>
                        </a:lnTo>
                        <a:lnTo>
                          <a:pt x="4976" y="2868"/>
                        </a:lnTo>
                        <a:lnTo>
                          <a:pt x="5168" y="2890"/>
                        </a:lnTo>
                        <a:lnTo>
                          <a:pt x="5168" y="2890"/>
                        </a:lnTo>
                        <a:lnTo>
                          <a:pt x="5164" y="2914"/>
                        </a:lnTo>
                        <a:lnTo>
                          <a:pt x="5164" y="2914"/>
                        </a:lnTo>
                        <a:close/>
                        <a:moveTo>
                          <a:pt x="8" y="2814"/>
                        </a:moveTo>
                        <a:lnTo>
                          <a:pt x="8" y="2814"/>
                        </a:lnTo>
                        <a:lnTo>
                          <a:pt x="6" y="2790"/>
                        </a:lnTo>
                        <a:lnTo>
                          <a:pt x="198" y="2774"/>
                        </a:lnTo>
                        <a:lnTo>
                          <a:pt x="198" y="2774"/>
                        </a:lnTo>
                        <a:lnTo>
                          <a:pt x="200" y="2798"/>
                        </a:lnTo>
                        <a:lnTo>
                          <a:pt x="8" y="2814"/>
                        </a:lnTo>
                        <a:close/>
                        <a:moveTo>
                          <a:pt x="5178" y="2766"/>
                        </a:moveTo>
                        <a:lnTo>
                          <a:pt x="4988" y="2754"/>
                        </a:lnTo>
                        <a:lnTo>
                          <a:pt x="4988" y="2754"/>
                        </a:lnTo>
                        <a:lnTo>
                          <a:pt x="4988" y="2730"/>
                        </a:lnTo>
                        <a:lnTo>
                          <a:pt x="5180" y="2742"/>
                        </a:lnTo>
                        <a:lnTo>
                          <a:pt x="5180" y="2742"/>
                        </a:lnTo>
                        <a:lnTo>
                          <a:pt x="5178" y="2766"/>
                        </a:lnTo>
                        <a:lnTo>
                          <a:pt x="5178" y="2766"/>
                        </a:lnTo>
                        <a:close/>
                        <a:moveTo>
                          <a:pt x="0" y="2664"/>
                        </a:moveTo>
                        <a:lnTo>
                          <a:pt x="0" y="2664"/>
                        </a:lnTo>
                        <a:lnTo>
                          <a:pt x="0" y="2640"/>
                        </a:lnTo>
                        <a:lnTo>
                          <a:pt x="192" y="2636"/>
                        </a:lnTo>
                        <a:lnTo>
                          <a:pt x="192" y="2636"/>
                        </a:lnTo>
                        <a:lnTo>
                          <a:pt x="192" y="2660"/>
                        </a:lnTo>
                        <a:lnTo>
                          <a:pt x="0" y="2664"/>
                        </a:lnTo>
                        <a:close/>
                        <a:moveTo>
                          <a:pt x="5184" y="2616"/>
                        </a:moveTo>
                        <a:lnTo>
                          <a:pt x="4992" y="2616"/>
                        </a:lnTo>
                        <a:lnTo>
                          <a:pt x="4992" y="2616"/>
                        </a:lnTo>
                        <a:lnTo>
                          <a:pt x="4992" y="2592"/>
                        </a:lnTo>
                        <a:lnTo>
                          <a:pt x="5184" y="2592"/>
                        </a:lnTo>
                        <a:lnTo>
                          <a:pt x="5184" y="2592"/>
                        </a:lnTo>
                        <a:lnTo>
                          <a:pt x="5184" y="2616"/>
                        </a:lnTo>
                        <a:lnTo>
                          <a:pt x="5184" y="2616"/>
                        </a:lnTo>
                        <a:close/>
                        <a:moveTo>
                          <a:pt x="192" y="2520"/>
                        </a:moveTo>
                        <a:lnTo>
                          <a:pt x="0" y="2516"/>
                        </a:lnTo>
                        <a:lnTo>
                          <a:pt x="0" y="2516"/>
                        </a:lnTo>
                        <a:lnTo>
                          <a:pt x="2" y="2490"/>
                        </a:lnTo>
                        <a:lnTo>
                          <a:pt x="194" y="2498"/>
                        </a:lnTo>
                        <a:lnTo>
                          <a:pt x="194" y="2498"/>
                        </a:lnTo>
                        <a:lnTo>
                          <a:pt x="192" y="2520"/>
                        </a:lnTo>
                        <a:lnTo>
                          <a:pt x="192" y="2520"/>
                        </a:lnTo>
                        <a:close/>
                        <a:moveTo>
                          <a:pt x="4990" y="2480"/>
                        </a:moveTo>
                        <a:lnTo>
                          <a:pt x="4990" y="2480"/>
                        </a:lnTo>
                        <a:lnTo>
                          <a:pt x="4988" y="2458"/>
                        </a:lnTo>
                        <a:lnTo>
                          <a:pt x="5180" y="2446"/>
                        </a:lnTo>
                        <a:lnTo>
                          <a:pt x="5180" y="2446"/>
                        </a:lnTo>
                        <a:lnTo>
                          <a:pt x="5182" y="2472"/>
                        </a:lnTo>
                        <a:lnTo>
                          <a:pt x="4990" y="2480"/>
                        </a:lnTo>
                        <a:close/>
                        <a:moveTo>
                          <a:pt x="200" y="2382"/>
                        </a:moveTo>
                        <a:lnTo>
                          <a:pt x="10" y="2366"/>
                        </a:lnTo>
                        <a:lnTo>
                          <a:pt x="10" y="2366"/>
                        </a:lnTo>
                        <a:lnTo>
                          <a:pt x="12" y="2342"/>
                        </a:lnTo>
                        <a:lnTo>
                          <a:pt x="202" y="2360"/>
                        </a:lnTo>
                        <a:lnTo>
                          <a:pt x="202" y="2360"/>
                        </a:lnTo>
                        <a:lnTo>
                          <a:pt x="200" y="2382"/>
                        </a:lnTo>
                        <a:lnTo>
                          <a:pt x="200" y="2382"/>
                        </a:lnTo>
                        <a:close/>
                        <a:moveTo>
                          <a:pt x="4980" y="2342"/>
                        </a:moveTo>
                        <a:lnTo>
                          <a:pt x="4980" y="2342"/>
                        </a:lnTo>
                        <a:lnTo>
                          <a:pt x="4978" y="2320"/>
                        </a:lnTo>
                        <a:lnTo>
                          <a:pt x="5168" y="2298"/>
                        </a:lnTo>
                        <a:lnTo>
                          <a:pt x="5168" y="2298"/>
                        </a:lnTo>
                        <a:lnTo>
                          <a:pt x="5170" y="2322"/>
                        </a:lnTo>
                        <a:lnTo>
                          <a:pt x="4980" y="2342"/>
                        </a:lnTo>
                        <a:close/>
                        <a:moveTo>
                          <a:pt x="216" y="2246"/>
                        </a:moveTo>
                        <a:lnTo>
                          <a:pt x="26" y="2218"/>
                        </a:lnTo>
                        <a:lnTo>
                          <a:pt x="26" y="2218"/>
                        </a:lnTo>
                        <a:lnTo>
                          <a:pt x="30" y="2194"/>
                        </a:lnTo>
                        <a:lnTo>
                          <a:pt x="220" y="2222"/>
                        </a:lnTo>
                        <a:lnTo>
                          <a:pt x="220" y="2222"/>
                        </a:lnTo>
                        <a:lnTo>
                          <a:pt x="216" y="2246"/>
                        </a:lnTo>
                        <a:lnTo>
                          <a:pt x="216" y="2246"/>
                        </a:lnTo>
                        <a:close/>
                        <a:moveTo>
                          <a:pt x="4962" y="2206"/>
                        </a:moveTo>
                        <a:lnTo>
                          <a:pt x="4962" y="2206"/>
                        </a:lnTo>
                        <a:lnTo>
                          <a:pt x="4958" y="2182"/>
                        </a:lnTo>
                        <a:lnTo>
                          <a:pt x="5148" y="2150"/>
                        </a:lnTo>
                        <a:lnTo>
                          <a:pt x="5148" y="2150"/>
                        </a:lnTo>
                        <a:lnTo>
                          <a:pt x="5152" y="2174"/>
                        </a:lnTo>
                        <a:lnTo>
                          <a:pt x="4962" y="2206"/>
                        </a:lnTo>
                        <a:close/>
                        <a:moveTo>
                          <a:pt x="240" y="2108"/>
                        </a:moveTo>
                        <a:lnTo>
                          <a:pt x="52" y="2070"/>
                        </a:lnTo>
                        <a:lnTo>
                          <a:pt x="52" y="2070"/>
                        </a:lnTo>
                        <a:lnTo>
                          <a:pt x="56" y="2046"/>
                        </a:lnTo>
                        <a:lnTo>
                          <a:pt x="244" y="2086"/>
                        </a:lnTo>
                        <a:lnTo>
                          <a:pt x="244" y="2086"/>
                        </a:lnTo>
                        <a:lnTo>
                          <a:pt x="240" y="2108"/>
                        </a:lnTo>
                        <a:lnTo>
                          <a:pt x="240" y="2108"/>
                        </a:lnTo>
                        <a:close/>
                        <a:moveTo>
                          <a:pt x="4936" y="2070"/>
                        </a:moveTo>
                        <a:lnTo>
                          <a:pt x="4936" y="2070"/>
                        </a:lnTo>
                        <a:lnTo>
                          <a:pt x="4930" y="2046"/>
                        </a:lnTo>
                        <a:lnTo>
                          <a:pt x="5118" y="2004"/>
                        </a:lnTo>
                        <a:lnTo>
                          <a:pt x="5118" y="2004"/>
                        </a:lnTo>
                        <a:lnTo>
                          <a:pt x="5122" y="2028"/>
                        </a:lnTo>
                        <a:lnTo>
                          <a:pt x="4936" y="2070"/>
                        </a:lnTo>
                        <a:close/>
                        <a:moveTo>
                          <a:pt x="272" y="1974"/>
                        </a:moveTo>
                        <a:lnTo>
                          <a:pt x="86" y="1924"/>
                        </a:lnTo>
                        <a:lnTo>
                          <a:pt x="86" y="1924"/>
                        </a:lnTo>
                        <a:lnTo>
                          <a:pt x="92" y="1900"/>
                        </a:lnTo>
                        <a:lnTo>
                          <a:pt x="278" y="1952"/>
                        </a:lnTo>
                        <a:lnTo>
                          <a:pt x="278" y="1952"/>
                        </a:lnTo>
                        <a:lnTo>
                          <a:pt x="272" y="1974"/>
                        </a:lnTo>
                        <a:lnTo>
                          <a:pt x="272" y="1974"/>
                        </a:lnTo>
                        <a:close/>
                        <a:moveTo>
                          <a:pt x="4902" y="1936"/>
                        </a:moveTo>
                        <a:lnTo>
                          <a:pt x="4902" y="1936"/>
                        </a:lnTo>
                        <a:lnTo>
                          <a:pt x="4896" y="1912"/>
                        </a:lnTo>
                        <a:lnTo>
                          <a:pt x="5080" y="1858"/>
                        </a:lnTo>
                        <a:lnTo>
                          <a:pt x="5080" y="1858"/>
                        </a:lnTo>
                        <a:lnTo>
                          <a:pt x="5086" y="1882"/>
                        </a:lnTo>
                        <a:lnTo>
                          <a:pt x="4902" y="1936"/>
                        </a:lnTo>
                        <a:close/>
                        <a:moveTo>
                          <a:pt x="310" y="1842"/>
                        </a:moveTo>
                        <a:lnTo>
                          <a:pt x="128" y="1782"/>
                        </a:lnTo>
                        <a:lnTo>
                          <a:pt x="128" y="1782"/>
                        </a:lnTo>
                        <a:lnTo>
                          <a:pt x="136" y="1758"/>
                        </a:lnTo>
                        <a:lnTo>
                          <a:pt x="318" y="1820"/>
                        </a:lnTo>
                        <a:lnTo>
                          <a:pt x="318" y="1820"/>
                        </a:lnTo>
                        <a:lnTo>
                          <a:pt x="310" y="1842"/>
                        </a:lnTo>
                        <a:lnTo>
                          <a:pt x="310" y="1842"/>
                        </a:lnTo>
                        <a:close/>
                        <a:moveTo>
                          <a:pt x="4860" y="1804"/>
                        </a:moveTo>
                        <a:lnTo>
                          <a:pt x="4860" y="1804"/>
                        </a:lnTo>
                        <a:lnTo>
                          <a:pt x="4852" y="1782"/>
                        </a:lnTo>
                        <a:lnTo>
                          <a:pt x="5034" y="1716"/>
                        </a:lnTo>
                        <a:lnTo>
                          <a:pt x="5034" y="1716"/>
                        </a:lnTo>
                        <a:lnTo>
                          <a:pt x="5042" y="1740"/>
                        </a:lnTo>
                        <a:lnTo>
                          <a:pt x="4860" y="1804"/>
                        </a:lnTo>
                        <a:close/>
                        <a:moveTo>
                          <a:pt x="358" y="1712"/>
                        </a:moveTo>
                        <a:lnTo>
                          <a:pt x="180" y="1640"/>
                        </a:lnTo>
                        <a:lnTo>
                          <a:pt x="180" y="1640"/>
                        </a:lnTo>
                        <a:lnTo>
                          <a:pt x="188" y="1618"/>
                        </a:lnTo>
                        <a:lnTo>
                          <a:pt x="366" y="1690"/>
                        </a:lnTo>
                        <a:lnTo>
                          <a:pt x="366" y="1690"/>
                        </a:lnTo>
                        <a:lnTo>
                          <a:pt x="358" y="1712"/>
                        </a:lnTo>
                        <a:lnTo>
                          <a:pt x="358" y="1712"/>
                        </a:lnTo>
                        <a:close/>
                        <a:moveTo>
                          <a:pt x="4810" y="1674"/>
                        </a:moveTo>
                        <a:lnTo>
                          <a:pt x="4810" y="1674"/>
                        </a:lnTo>
                        <a:lnTo>
                          <a:pt x="4802" y="1652"/>
                        </a:lnTo>
                        <a:lnTo>
                          <a:pt x="4978" y="1578"/>
                        </a:lnTo>
                        <a:lnTo>
                          <a:pt x="4978" y="1578"/>
                        </a:lnTo>
                        <a:lnTo>
                          <a:pt x="4988" y="1600"/>
                        </a:lnTo>
                        <a:lnTo>
                          <a:pt x="4810" y="1674"/>
                        </a:lnTo>
                        <a:close/>
                        <a:moveTo>
                          <a:pt x="412" y="1584"/>
                        </a:moveTo>
                        <a:lnTo>
                          <a:pt x="238" y="1502"/>
                        </a:lnTo>
                        <a:lnTo>
                          <a:pt x="238" y="1502"/>
                        </a:lnTo>
                        <a:lnTo>
                          <a:pt x="250" y="1480"/>
                        </a:lnTo>
                        <a:lnTo>
                          <a:pt x="422" y="1562"/>
                        </a:lnTo>
                        <a:lnTo>
                          <a:pt x="422" y="1562"/>
                        </a:lnTo>
                        <a:lnTo>
                          <a:pt x="412" y="1584"/>
                        </a:lnTo>
                        <a:lnTo>
                          <a:pt x="412" y="1584"/>
                        </a:lnTo>
                        <a:close/>
                        <a:moveTo>
                          <a:pt x="4754" y="1548"/>
                        </a:moveTo>
                        <a:lnTo>
                          <a:pt x="4754" y="1548"/>
                        </a:lnTo>
                        <a:lnTo>
                          <a:pt x="4744" y="1528"/>
                        </a:lnTo>
                        <a:lnTo>
                          <a:pt x="4916" y="1442"/>
                        </a:lnTo>
                        <a:lnTo>
                          <a:pt x="4916" y="1442"/>
                        </a:lnTo>
                        <a:lnTo>
                          <a:pt x="4928" y="1464"/>
                        </a:lnTo>
                        <a:lnTo>
                          <a:pt x="4754" y="1548"/>
                        </a:lnTo>
                        <a:close/>
                        <a:moveTo>
                          <a:pt x="474" y="1460"/>
                        </a:moveTo>
                        <a:lnTo>
                          <a:pt x="306" y="1368"/>
                        </a:lnTo>
                        <a:lnTo>
                          <a:pt x="306" y="1368"/>
                        </a:lnTo>
                        <a:lnTo>
                          <a:pt x="318" y="1348"/>
                        </a:lnTo>
                        <a:lnTo>
                          <a:pt x="486" y="1440"/>
                        </a:lnTo>
                        <a:lnTo>
                          <a:pt x="486" y="1440"/>
                        </a:lnTo>
                        <a:lnTo>
                          <a:pt x="474" y="1460"/>
                        </a:lnTo>
                        <a:lnTo>
                          <a:pt x="474" y="1460"/>
                        </a:lnTo>
                        <a:close/>
                        <a:moveTo>
                          <a:pt x="4690" y="1426"/>
                        </a:moveTo>
                        <a:lnTo>
                          <a:pt x="4690" y="1426"/>
                        </a:lnTo>
                        <a:lnTo>
                          <a:pt x="4680" y="1406"/>
                        </a:lnTo>
                        <a:lnTo>
                          <a:pt x="4846" y="1310"/>
                        </a:lnTo>
                        <a:lnTo>
                          <a:pt x="4846" y="1310"/>
                        </a:lnTo>
                        <a:lnTo>
                          <a:pt x="4858" y="1332"/>
                        </a:lnTo>
                        <a:lnTo>
                          <a:pt x="4690" y="1426"/>
                        </a:lnTo>
                        <a:close/>
                        <a:moveTo>
                          <a:pt x="544" y="1340"/>
                        </a:moveTo>
                        <a:lnTo>
                          <a:pt x="380" y="1240"/>
                        </a:lnTo>
                        <a:lnTo>
                          <a:pt x="380" y="1240"/>
                        </a:lnTo>
                        <a:lnTo>
                          <a:pt x="394" y="1218"/>
                        </a:lnTo>
                        <a:lnTo>
                          <a:pt x="556" y="1320"/>
                        </a:lnTo>
                        <a:lnTo>
                          <a:pt x="556" y="1320"/>
                        </a:lnTo>
                        <a:lnTo>
                          <a:pt x="544" y="1340"/>
                        </a:lnTo>
                        <a:lnTo>
                          <a:pt x="544" y="1340"/>
                        </a:lnTo>
                        <a:close/>
                        <a:moveTo>
                          <a:pt x="4620" y="1306"/>
                        </a:moveTo>
                        <a:lnTo>
                          <a:pt x="4620" y="1306"/>
                        </a:lnTo>
                        <a:lnTo>
                          <a:pt x="4608" y="1288"/>
                        </a:lnTo>
                        <a:lnTo>
                          <a:pt x="4768" y="1182"/>
                        </a:lnTo>
                        <a:lnTo>
                          <a:pt x="4768" y="1182"/>
                        </a:lnTo>
                        <a:lnTo>
                          <a:pt x="4782" y="1204"/>
                        </a:lnTo>
                        <a:lnTo>
                          <a:pt x="4620" y="1306"/>
                        </a:lnTo>
                        <a:close/>
                        <a:moveTo>
                          <a:pt x="620" y="1224"/>
                        </a:moveTo>
                        <a:lnTo>
                          <a:pt x="462" y="1114"/>
                        </a:lnTo>
                        <a:lnTo>
                          <a:pt x="462" y="1114"/>
                        </a:lnTo>
                        <a:lnTo>
                          <a:pt x="476" y="1094"/>
                        </a:lnTo>
                        <a:lnTo>
                          <a:pt x="632" y="1204"/>
                        </a:lnTo>
                        <a:lnTo>
                          <a:pt x="632" y="1204"/>
                        </a:lnTo>
                        <a:lnTo>
                          <a:pt x="620" y="1224"/>
                        </a:lnTo>
                        <a:lnTo>
                          <a:pt x="620" y="1224"/>
                        </a:lnTo>
                        <a:close/>
                        <a:moveTo>
                          <a:pt x="4542" y="1192"/>
                        </a:moveTo>
                        <a:lnTo>
                          <a:pt x="4542" y="1192"/>
                        </a:lnTo>
                        <a:lnTo>
                          <a:pt x="4528" y="1174"/>
                        </a:lnTo>
                        <a:lnTo>
                          <a:pt x="4684" y="1060"/>
                        </a:lnTo>
                        <a:lnTo>
                          <a:pt x="4684" y="1060"/>
                        </a:lnTo>
                        <a:lnTo>
                          <a:pt x="4698" y="1080"/>
                        </a:lnTo>
                        <a:lnTo>
                          <a:pt x="4542" y="1192"/>
                        </a:lnTo>
                        <a:close/>
                        <a:moveTo>
                          <a:pt x="702" y="1112"/>
                        </a:moveTo>
                        <a:lnTo>
                          <a:pt x="550" y="994"/>
                        </a:lnTo>
                        <a:lnTo>
                          <a:pt x="550" y="994"/>
                        </a:lnTo>
                        <a:lnTo>
                          <a:pt x="566" y="974"/>
                        </a:lnTo>
                        <a:lnTo>
                          <a:pt x="716" y="1094"/>
                        </a:lnTo>
                        <a:lnTo>
                          <a:pt x="716" y="1094"/>
                        </a:lnTo>
                        <a:lnTo>
                          <a:pt x="702" y="1112"/>
                        </a:lnTo>
                        <a:lnTo>
                          <a:pt x="702" y="1112"/>
                        </a:lnTo>
                        <a:close/>
                        <a:moveTo>
                          <a:pt x="4458" y="1082"/>
                        </a:moveTo>
                        <a:lnTo>
                          <a:pt x="4458" y="1082"/>
                        </a:lnTo>
                        <a:lnTo>
                          <a:pt x="4444" y="1064"/>
                        </a:lnTo>
                        <a:lnTo>
                          <a:pt x="4592" y="942"/>
                        </a:lnTo>
                        <a:lnTo>
                          <a:pt x="4592" y="942"/>
                        </a:lnTo>
                        <a:lnTo>
                          <a:pt x="4608" y="962"/>
                        </a:lnTo>
                        <a:lnTo>
                          <a:pt x="4458" y="1082"/>
                        </a:lnTo>
                        <a:close/>
                        <a:moveTo>
                          <a:pt x="790" y="1006"/>
                        </a:moveTo>
                        <a:lnTo>
                          <a:pt x="646" y="878"/>
                        </a:lnTo>
                        <a:lnTo>
                          <a:pt x="646" y="878"/>
                        </a:lnTo>
                        <a:lnTo>
                          <a:pt x="662" y="860"/>
                        </a:lnTo>
                        <a:lnTo>
                          <a:pt x="806" y="988"/>
                        </a:lnTo>
                        <a:lnTo>
                          <a:pt x="806" y="988"/>
                        </a:lnTo>
                        <a:lnTo>
                          <a:pt x="790" y="1006"/>
                        </a:lnTo>
                        <a:lnTo>
                          <a:pt x="790" y="1006"/>
                        </a:lnTo>
                        <a:close/>
                        <a:moveTo>
                          <a:pt x="4368" y="978"/>
                        </a:moveTo>
                        <a:lnTo>
                          <a:pt x="4368" y="978"/>
                        </a:lnTo>
                        <a:lnTo>
                          <a:pt x="4352" y="960"/>
                        </a:lnTo>
                        <a:lnTo>
                          <a:pt x="4494" y="830"/>
                        </a:lnTo>
                        <a:lnTo>
                          <a:pt x="4494" y="830"/>
                        </a:lnTo>
                        <a:lnTo>
                          <a:pt x="4510" y="848"/>
                        </a:lnTo>
                        <a:lnTo>
                          <a:pt x="4368" y="978"/>
                        </a:lnTo>
                        <a:close/>
                        <a:moveTo>
                          <a:pt x="884" y="904"/>
                        </a:moveTo>
                        <a:lnTo>
                          <a:pt x="748" y="770"/>
                        </a:lnTo>
                        <a:lnTo>
                          <a:pt x="748" y="770"/>
                        </a:lnTo>
                        <a:lnTo>
                          <a:pt x="766" y="752"/>
                        </a:lnTo>
                        <a:lnTo>
                          <a:pt x="902" y="888"/>
                        </a:lnTo>
                        <a:lnTo>
                          <a:pt x="902" y="888"/>
                        </a:lnTo>
                        <a:lnTo>
                          <a:pt x="884" y="904"/>
                        </a:lnTo>
                        <a:lnTo>
                          <a:pt x="884" y="904"/>
                        </a:lnTo>
                        <a:close/>
                        <a:moveTo>
                          <a:pt x="4272" y="878"/>
                        </a:moveTo>
                        <a:lnTo>
                          <a:pt x="4272" y="878"/>
                        </a:lnTo>
                        <a:lnTo>
                          <a:pt x="4256" y="862"/>
                        </a:lnTo>
                        <a:lnTo>
                          <a:pt x="4388" y="722"/>
                        </a:lnTo>
                        <a:lnTo>
                          <a:pt x="4388" y="722"/>
                        </a:lnTo>
                        <a:lnTo>
                          <a:pt x="4406" y="740"/>
                        </a:lnTo>
                        <a:lnTo>
                          <a:pt x="4272" y="878"/>
                        </a:lnTo>
                        <a:close/>
                        <a:moveTo>
                          <a:pt x="984" y="808"/>
                        </a:moveTo>
                        <a:lnTo>
                          <a:pt x="856" y="666"/>
                        </a:lnTo>
                        <a:lnTo>
                          <a:pt x="856" y="666"/>
                        </a:lnTo>
                        <a:lnTo>
                          <a:pt x="874" y="650"/>
                        </a:lnTo>
                        <a:lnTo>
                          <a:pt x="1002" y="794"/>
                        </a:lnTo>
                        <a:lnTo>
                          <a:pt x="1002" y="794"/>
                        </a:lnTo>
                        <a:lnTo>
                          <a:pt x="984" y="808"/>
                        </a:lnTo>
                        <a:lnTo>
                          <a:pt x="984" y="808"/>
                        </a:lnTo>
                        <a:close/>
                        <a:moveTo>
                          <a:pt x="4170" y="784"/>
                        </a:moveTo>
                        <a:lnTo>
                          <a:pt x="4170" y="784"/>
                        </a:lnTo>
                        <a:lnTo>
                          <a:pt x="4154" y="768"/>
                        </a:lnTo>
                        <a:lnTo>
                          <a:pt x="4278" y="622"/>
                        </a:lnTo>
                        <a:lnTo>
                          <a:pt x="4278" y="622"/>
                        </a:lnTo>
                        <a:lnTo>
                          <a:pt x="4298" y="638"/>
                        </a:lnTo>
                        <a:lnTo>
                          <a:pt x="4170" y="784"/>
                        </a:lnTo>
                        <a:close/>
                        <a:moveTo>
                          <a:pt x="1090" y="720"/>
                        </a:moveTo>
                        <a:lnTo>
                          <a:pt x="970" y="570"/>
                        </a:lnTo>
                        <a:lnTo>
                          <a:pt x="970" y="570"/>
                        </a:lnTo>
                        <a:lnTo>
                          <a:pt x="990" y="554"/>
                        </a:lnTo>
                        <a:lnTo>
                          <a:pt x="1108" y="704"/>
                        </a:lnTo>
                        <a:lnTo>
                          <a:pt x="1108" y="704"/>
                        </a:lnTo>
                        <a:lnTo>
                          <a:pt x="1090" y="720"/>
                        </a:lnTo>
                        <a:lnTo>
                          <a:pt x="1090" y="720"/>
                        </a:lnTo>
                        <a:close/>
                        <a:moveTo>
                          <a:pt x="4064" y="696"/>
                        </a:moveTo>
                        <a:lnTo>
                          <a:pt x="4064" y="696"/>
                        </a:lnTo>
                        <a:lnTo>
                          <a:pt x="4046" y="682"/>
                        </a:lnTo>
                        <a:lnTo>
                          <a:pt x="4162" y="528"/>
                        </a:lnTo>
                        <a:lnTo>
                          <a:pt x="4162" y="528"/>
                        </a:lnTo>
                        <a:lnTo>
                          <a:pt x="4182" y="544"/>
                        </a:lnTo>
                        <a:lnTo>
                          <a:pt x="4064" y="696"/>
                        </a:lnTo>
                        <a:close/>
                        <a:moveTo>
                          <a:pt x="1200" y="636"/>
                        </a:moveTo>
                        <a:lnTo>
                          <a:pt x="1090" y="480"/>
                        </a:lnTo>
                        <a:lnTo>
                          <a:pt x="1090" y="480"/>
                        </a:lnTo>
                        <a:lnTo>
                          <a:pt x="1110" y="464"/>
                        </a:lnTo>
                        <a:lnTo>
                          <a:pt x="1220" y="622"/>
                        </a:lnTo>
                        <a:lnTo>
                          <a:pt x="1220" y="622"/>
                        </a:lnTo>
                        <a:lnTo>
                          <a:pt x="1200" y="636"/>
                        </a:lnTo>
                        <a:lnTo>
                          <a:pt x="1200" y="636"/>
                        </a:lnTo>
                        <a:close/>
                        <a:moveTo>
                          <a:pt x="3952" y="614"/>
                        </a:moveTo>
                        <a:lnTo>
                          <a:pt x="3952" y="614"/>
                        </a:lnTo>
                        <a:lnTo>
                          <a:pt x="3932" y="600"/>
                        </a:lnTo>
                        <a:lnTo>
                          <a:pt x="4040" y="442"/>
                        </a:lnTo>
                        <a:lnTo>
                          <a:pt x="4040" y="442"/>
                        </a:lnTo>
                        <a:lnTo>
                          <a:pt x="4060" y="456"/>
                        </a:lnTo>
                        <a:lnTo>
                          <a:pt x="3952" y="614"/>
                        </a:lnTo>
                        <a:close/>
                        <a:moveTo>
                          <a:pt x="1316" y="558"/>
                        </a:moveTo>
                        <a:lnTo>
                          <a:pt x="1214" y="396"/>
                        </a:lnTo>
                        <a:lnTo>
                          <a:pt x="1214" y="396"/>
                        </a:lnTo>
                        <a:lnTo>
                          <a:pt x="1234" y="382"/>
                        </a:lnTo>
                        <a:lnTo>
                          <a:pt x="1334" y="546"/>
                        </a:lnTo>
                        <a:lnTo>
                          <a:pt x="1334" y="546"/>
                        </a:lnTo>
                        <a:lnTo>
                          <a:pt x="1316" y="558"/>
                        </a:lnTo>
                        <a:lnTo>
                          <a:pt x="1316" y="558"/>
                        </a:lnTo>
                        <a:close/>
                        <a:moveTo>
                          <a:pt x="3836" y="538"/>
                        </a:moveTo>
                        <a:lnTo>
                          <a:pt x="3836" y="538"/>
                        </a:lnTo>
                        <a:lnTo>
                          <a:pt x="3816" y="526"/>
                        </a:lnTo>
                        <a:lnTo>
                          <a:pt x="3914" y="362"/>
                        </a:lnTo>
                        <a:lnTo>
                          <a:pt x="3914" y="362"/>
                        </a:lnTo>
                        <a:lnTo>
                          <a:pt x="3936" y="374"/>
                        </a:lnTo>
                        <a:lnTo>
                          <a:pt x="3836" y="538"/>
                        </a:lnTo>
                        <a:close/>
                        <a:moveTo>
                          <a:pt x="1434" y="488"/>
                        </a:moveTo>
                        <a:lnTo>
                          <a:pt x="1342" y="320"/>
                        </a:lnTo>
                        <a:lnTo>
                          <a:pt x="1342" y="320"/>
                        </a:lnTo>
                        <a:lnTo>
                          <a:pt x="1364" y="308"/>
                        </a:lnTo>
                        <a:lnTo>
                          <a:pt x="1454" y="478"/>
                        </a:lnTo>
                        <a:lnTo>
                          <a:pt x="1454" y="478"/>
                        </a:lnTo>
                        <a:lnTo>
                          <a:pt x="1434" y="488"/>
                        </a:lnTo>
                        <a:lnTo>
                          <a:pt x="1434" y="488"/>
                        </a:lnTo>
                        <a:close/>
                        <a:moveTo>
                          <a:pt x="3716" y="470"/>
                        </a:moveTo>
                        <a:lnTo>
                          <a:pt x="3716" y="470"/>
                        </a:lnTo>
                        <a:lnTo>
                          <a:pt x="3694" y="460"/>
                        </a:lnTo>
                        <a:lnTo>
                          <a:pt x="3782" y="288"/>
                        </a:lnTo>
                        <a:lnTo>
                          <a:pt x="3782" y="288"/>
                        </a:lnTo>
                        <a:lnTo>
                          <a:pt x="3806" y="300"/>
                        </a:lnTo>
                        <a:lnTo>
                          <a:pt x="3716" y="470"/>
                        </a:lnTo>
                        <a:close/>
                        <a:moveTo>
                          <a:pt x="1558" y="426"/>
                        </a:moveTo>
                        <a:lnTo>
                          <a:pt x="1474" y="252"/>
                        </a:lnTo>
                        <a:lnTo>
                          <a:pt x="1474" y="252"/>
                        </a:lnTo>
                        <a:lnTo>
                          <a:pt x="1496" y="242"/>
                        </a:lnTo>
                        <a:lnTo>
                          <a:pt x="1578" y="416"/>
                        </a:lnTo>
                        <a:lnTo>
                          <a:pt x="1578" y="416"/>
                        </a:lnTo>
                        <a:lnTo>
                          <a:pt x="1558" y="426"/>
                        </a:lnTo>
                        <a:lnTo>
                          <a:pt x="1558" y="426"/>
                        </a:lnTo>
                        <a:close/>
                        <a:moveTo>
                          <a:pt x="3590" y="408"/>
                        </a:moveTo>
                        <a:lnTo>
                          <a:pt x="3590" y="408"/>
                        </a:lnTo>
                        <a:lnTo>
                          <a:pt x="3570" y="398"/>
                        </a:lnTo>
                        <a:lnTo>
                          <a:pt x="3648" y="224"/>
                        </a:lnTo>
                        <a:lnTo>
                          <a:pt x="3648" y="224"/>
                        </a:lnTo>
                        <a:lnTo>
                          <a:pt x="3670" y="234"/>
                        </a:lnTo>
                        <a:lnTo>
                          <a:pt x="3590" y="408"/>
                        </a:lnTo>
                        <a:close/>
                        <a:moveTo>
                          <a:pt x="1684" y="370"/>
                        </a:moveTo>
                        <a:lnTo>
                          <a:pt x="1610" y="192"/>
                        </a:lnTo>
                        <a:lnTo>
                          <a:pt x="1610" y="192"/>
                        </a:lnTo>
                        <a:lnTo>
                          <a:pt x="1634" y="182"/>
                        </a:lnTo>
                        <a:lnTo>
                          <a:pt x="1704" y="360"/>
                        </a:lnTo>
                        <a:lnTo>
                          <a:pt x="1704" y="360"/>
                        </a:lnTo>
                        <a:lnTo>
                          <a:pt x="1684" y="370"/>
                        </a:lnTo>
                        <a:lnTo>
                          <a:pt x="1684" y="370"/>
                        </a:lnTo>
                        <a:close/>
                        <a:moveTo>
                          <a:pt x="3464" y="354"/>
                        </a:moveTo>
                        <a:lnTo>
                          <a:pt x="3464" y="354"/>
                        </a:lnTo>
                        <a:lnTo>
                          <a:pt x="3442" y="346"/>
                        </a:lnTo>
                        <a:lnTo>
                          <a:pt x="3510" y="166"/>
                        </a:lnTo>
                        <a:lnTo>
                          <a:pt x="3510" y="166"/>
                        </a:lnTo>
                        <a:lnTo>
                          <a:pt x="3532" y="176"/>
                        </a:lnTo>
                        <a:lnTo>
                          <a:pt x="3464" y="354"/>
                        </a:lnTo>
                        <a:close/>
                        <a:moveTo>
                          <a:pt x="1814" y="320"/>
                        </a:moveTo>
                        <a:lnTo>
                          <a:pt x="1750" y="138"/>
                        </a:lnTo>
                        <a:lnTo>
                          <a:pt x="1750" y="138"/>
                        </a:lnTo>
                        <a:lnTo>
                          <a:pt x="1774" y="130"/>
                        </a:lnTo>
                        <a:lnTo>
                          <a:pt x="1834" y="314"/>
                        </a:lnTo>
                        <a:lnTo>
                          <a:pt x="1834" y="314"/>
                        </a:lnTo>
                        <a:lnTo>
                          <a:pt x="1814" y="320"/>
                        </a:lnTo>
                        <a:lnTo>
                          <a:pt x="1814" y="320"/>
                        </a:lnTo>
                        <a:close/>
                        <a:moveTo>
                          <a:pt x="3332" y="308"/>
                        </a:moveTo>
                        <a:lnTo>
                          <a:pt x="3332" y="308"/>
                        </a:lnTo>
                        <a:lnTo>
                          <a:pt x="3310" y="300"/>
                        </a:lnTo>
                        <a:lnTo>
                          <a:pt x="3368" y="118"/>
                        </a:lnTo>
                        <a:lnTo>
                          <a:pt x="3368" y="118"/>
                        </a:lnTo>
                        <a:lnTo>
                          <a:pt x="3392" y="126"/>
                        </a:lnTo>
                        <a:lnTo>
                          <a:pt x="3332" y="308"/>
                        </a:lnTo>
                        <a:close/>
                        <a:moveTo>
                          <a:pt x="1946" y="280"/>
                        </a:moveTo>
                        <a:lnTo>
                          <a:pt x="1894" y="94"/>
                        </a:lnTo>
                        <a:lnTo>
                          <a:pt x="1894" y="94"/>
                        </a:lnTo>
                        <a:lnTo>
                          <a:pt x="1918" y="88"/>
                        </a:lnTo>
                        <a:lnTo>
                          <a:pt x="1968" y="274"/>
                        </a:lnTo>
                        <a:lnTo>
                          <a:pt x="1968" y="274"/>
                        </a:lnTo>
                        <a:lnTo>
                          <a:pt x="1946" y="280"/>
                        </a:lnTo>
                        <a:lnTo>
                          <a:pt x="1946" y="280"/>
                        </a:lnTo>
                        <a:close/>
                        <a:moveTo>
                          <a:pt x="3200" y="268"/>
                        </a:moveTo>
                        <a:lnTo>
                          <a:pt x="3200" y="268"/>
                        </a:lnTo>
                        <a:lnTo>
                          <a:pt x="3178" y="264"/>
                        </a:lnTo>
                        <a:lnTo>
                          <a:pt x="3224" y="76"/>
                        </a:lnTo>
                        <a:lnTo>
                          <a:pt x="3224" y="76"/>
                        </a:lnTo>
                        <a:lnTo>
                          <a:pt x="3248" y="84"/>
                        </a:lnTo>
                        <a:lnTo>
                          <a:pt x="3200" y="268"/>
                        </a:lnTo>
                        <a:close/>
                        <a:moveTo>
                          <a:pt x="2080" y="246"/>
                        </a:moveTo>
                        <a:lnTo>
                          <a:pt x="2038" y="58"/>
                        </a:lnTo>
                        <a:lnTo>
                          <a:pt x="2038" y="58"/>
                        </a:lnTo>
                        <a:lnTo>
                          <a:pt x="2064" y="54"/>
                        </a:lnTo>
                        <a:lnTo>
                          <a:pt x="2102" y="242"/>
                        </a:lnTo>
                        <a:lnTo>
                          <a:pt x="2102" y="242"/>
                        </a:lnTo>
                        <a:lnTo>
                          <a:pt x="2080" y="246"/>
                        </a:lnTo>
                        <a:lnTo>
                          <a:pt x="2080" y="246"/>
                        </a:lnTo>
                        <a:close/>
                        <a:moveTo>
                          <a:pt x="3064" y="238"/>
                        </a:moveTo>
                        <a:lnTo>
                          <a:pt x="3064" y="238"/>
                        </a:lnTo>
                        <a:lnTo>
                          <a:pt x="3042" y="234"/>
                        </a:lnTo>
                        <a:lnTo>
                          <a:pt x="3078" y="44"/>
                        </a:lnTo>
                        <a:lnTo>
                          <a:pt x="3078" y="44"/>
                        </a:lnTo>
                        <a:lnTo>
                          <a:pt x="3102" y="50"/>
                        </a:lnTo>
                        <a:lnTo>
                          <a:pt x="3064" y="238"/>
                        </a:lnTo>
                        <a:close/>
                        <a:moveTo>
                          <a:pt x="2216" y="220"/>
                        </a:moveTo>
                        <a:lnTo>
                          <a:pt x="2186" y="32"/>
                        </a:lnTo>
                        <a:lnTo>
                          <a:pt x="2186" y="32"/>
                        </a:lnTo>
                        <a:lnTo>
                          <a:pt x="2210" y="28"/>
                        </a:lnTo>
                        <a:lnTo>
                          <a:pt x="2238" y="218"/>
                        </a:lnTo>
                        <a:lnTo>
                          <a:pt x="2238" y="218"/>
                        </a:lnTo>
                        <a:lnTo>
                          <a:pt x="2216" y="220"/>
                        </a:lnTo>
                        <a:lnTo>
                          <a:pt x="2216" y="220"/>
                        </a:lnTo>
                        <a:close/>
                        <a:moveTo>
                          <a:pt x="2928" y="214"/>
                        </a:moveTo>
                        <a:lnTo>
                          <a:pt x="2928" y="214"/>
                        </a:lnTo>
                        <a:lnTo>
                          <a:pt x="2906" y="212"/>
                        </a:lnTo>
                        <a:lnTo>
                          <a:pt x="2930" y="22"/>
                        </a:lnTo>
                        <a:lnTo>
                          <a:pt x="2930" y="22"/>
                        </a:lnTo>
                        <a:lnTo>
                          <a:pt x="2954" y="24"/>
                        </a:lnTo>
                        <a:lnTo>
                          <a:pt x="2928" y="214"/>
                        </a:lnTo>
                        <a:close/>
                        <a:moveTo>
                          <a:pt x="2352" y="204"/>
                        </a:moveTo>
                        <a:lnTo>
                          <a:pt x="2334" y="12"/>
                        </a:lnTo>
                        <a:lnTo>
                          <a:pt x="2334" y="12"/>
                        </a:lnTo>
                        <a:lnTo>
                          <a:pt x="2358" y="10"/>
                        </a:lnTo>
                        <a:lnTo>
                          <a:pt x="2376" y="202"/>
                        </a:lnTo>
                        <a:lnTo>
                          <a:pt x="2376" y="202"/>
                        </a:lnTo>
                        <a:lnTo>
                          <a:pt x="2352" y="204"/>
                        </a:lnTo>
                        <a:lnTo>
                          <a:pt x="2352" y="204"/>
                        </a:lnTo>
                        <a:close/>
                        <a:moveTo>
                          <a:pt x="2790" y="200"/>
                        </a:moveTo>
                        <a:lnTo>
                          <a:pt x="2790" y="200"/>
                        </a:lnTo>
                        <a:lnTo>
                          <a:pt x="2768" y="198"/>
                        </a:lnTo>
                        <a:lnTo>
                          <a:pt x="2782" y="6"/>
                        </a:lnTo>
                        <a:lnTo>
                          <a:pt x="2782" y="6"/>
                        </a:lnTo>
                        <a:lnTo>
                          <a:pt x="2806" y="8"/>
                        </a:lnTo>
                        <a:lnTo>
                          <a:pt x="2790" y="200"/>
                        </a:lnTo>
                        <a:close/>
                        <a:moveTo>
                          <a:pt x="2490" y="194"/>
                        </a:moveTo>
                        <a:lnTo>
                          <a:pt x="2482" y="2"/>
                        </a:lnTo>
                        <a:lnTo>
                          <a:pt x="2482" y="2"/>
                        </a:lnTo>
                        <a:lnTo>
                          <a:pt x="2508" y="0"/>
                        </a:lnTo>
                        <a:lnTo>
                          <a:pt x="2514" y="192"/>
                        </a:lnTo>
                        <a:lnTo>
                          <a:pt x="2514" y="192"/>
                        </a:lnTo>
                        <a:lnTo>
                          <a:pt x="2490" y="194"/>
                        </a:lnTo>
                        <a:lnTo>
                          <a:pt x="2490" y="194"/>
                        </a:lnTo>
                        <a:close/>
                        <a:moveTo>
                          <a:pt x="2652" y="192"/>
                        </a:moveTo>
                        <a:lnTo>
                          <a:pt x="2652" y="192"/>
                        </a:lnTo>
                        <a:lnTo>
                          <a:pt x="2630" y="192"/>
                        </a:lnTo>
                        <a:lnTo>
                          <a:pt x="2632" y="0"/>
                        </a:lnTo>
                        <a:lnTo>
                          <a:pt x="2632" y="0"/>
                        </a:lnTo>
                        <a:lnTo>
                          <a:pt x="2658" y="0"/>
                        </a:lnTo>
                        <a:lnTo>
                          <a:pt x="2652"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0" name="Freeform 37"/>
                  <p:cNvSpPr>
                    <a:spLocks noEditPoints="1"/>
                  </p:cNvSpPr>
                  <p:nvPr/>
                </p:nvSpPr>
                <p:spPr bwMode="auto">
                  <a:xfrm>
                    <a:off x="-15220950" y="-10321131"/>
                    <a:ext cx="7277100" cy="7277100"/>
                  </a:xfrm>
                  <a:custGeom>
                    <a:avLst/>
                    <a:gdLst/>
                    <a:ahLst/>
                    <a:cxnLst>
                      <a:cxn ang="0">
                        <a:pos x="2178" y="4582"/>
                      </a:cxn>
                      <a:cxn ang="0">
                        <a:pos x="2058" y="4572"/>
                      </a:cxn>
                      <a:cxn ang="0">
                        <a:pos x="1950" y="4536"/>
                      </a:cxn>
                      <a:cxn ang="0">
                        <a:pos x="1848" y="4518"/>
                      </a:cxn>
                      <a:cxn ang="0">
                        <a:pos x="1734" y="4516"/>
                      </a:cxn>
                      <a:cxn ang="0">
                        <a:pos x="3056" y="4454"/>
                      </a:cxn>
                      <a:cxn ang="0">
                        <a:pos x="3152" y="4392"/>
                      </a:cxn>
                      <a:cxn ang="0">
                        <a:pos x="3262" y="4344"/>
                      </a:cxn>
                      <a:cxn ang="0">
                        <a:pos x="3372" y="4314"/>
                      </a:cxn>
                      <a:cxn ang="0">
                        <a:pos x="3462" y="4264"/>
                      </a:cxn>
                      <a:cxn ang="0">
                        <a:pos x="1016" y="4198"/>
                      </a:cxn>
                      <a:cxn ang="0">
                        <a:pos x="918" y="4128"/>
                      </a:cxn>
                      <a:cxn ang="0">
                        <a:pos x="846" y="4040"/>
                      </a:cxn>
                      <a:cxn ang="0">
                        <a:pos x="766" y="3972"/>
                      </a:cxn>
                      <a:cxn ang="0">
                        <a:pos x="670" y="3912"/>
                      </a:cxn>
                      <a:cxn ang="0">
                        <a:pos x="4058" y="3754"/>
                      </a:cxn>
                      <a:cxn ang="0">
                        <a:pos x="4108" y="3650"/>
                      </a:cxn>
                      <a:cxn ang="0">
                        <a:pos x="4178" y="3554"/>
                      </a:cxn>
                      <a:cxn ang="0">
                        <a:pos x="4258" y="3472"/>
                      </a:cxn>
                      <a:cxn ang="0">
                        <a:pos x="4310" y="3380"/>
                      </a:cxn>
                      <a:cxn ang="0">
                        <a:pos x="218" y="3272"/>
                      </a:cxn>
                      <a:cxn ang="0">
                        <a:pos x="170" y="3162"/>
                      </a:cxn>
                      <a:cxn ang="0">
                        <a:pos x="152" y="3048"/>
                      </a:cxn>
                      <a:cxn ang="0">
                        <a:pos x="120" y="2950"/>
                      </a:cxn>
                      <a:cxn ang="0">
                        <a:pos x="68" y="2848"/>
                      </a:cxn>
                      <a:cxn ang="0">
                        <a:pos x="4558" y="2636"/>
                      </a:cxn>
                      <a:cxn ang="0">
                        <a:pos x="4550" y="2522"/>
                      </a:cxn>
                      <a:cxn ang="0">
                        <a:pos x="4558" y="2404"/>
                      </a:cxn>
                      <a:cxn ang="0">
                        <a:pos x="4584" y="2292"/>
                      </a:cxn>
                      <a:cxn ang="0">
                        <a:pos x="4558" y="2190"/>
                      </a:cxn>
                      <a:cxn ang="0">
                        <a:pos x="34" y="2068"/>
                      </a:cxn>
                      <a:cxn ang="0">
                        <a:pos x="24" y="1954"/>
                      </a:cxn>
                      <a:cxn ang="0">
                        <a:pos x="44" y="1836"/>
                      </a:cxn>
                      <a:cxn ang="0">
                        <a:pos x="94" y="1732"/>
                      </a:cxn>
                      <a:cxn ang="0">
                        <a:pos x="120" y="1632"/>
                      </a:cxn>
                      <a:cxn ang="0">
                        <a:pos x="4392" y="1434"/>
                      </a:cxn>
                      <a:cxn ang="0">
                        <a:pos x="4344" y="1324"/>
                      </a:cxn>
                      <a:cxn ang="0">
                        <a:pos x="4316" y="1214"/>
                      </a:cxn>
                      <a:cxn ang="0">
                        <a:pos x="4264" y="1122"/>
                      </a:cxn>
                      <a:cxn ang="0">
                        <a:pos x="4184" y="1040"/>
                      </a:cxn>
                      <a:cxn ang="0">
                        <a:pos x="472" y="938"/>
                      </a:cxn>
                      <a:cxn ang="0">
                        <a:pos x="522" y="836"/>
                      </a:cxn>
                      <a:cxn ang="0">
                        <a:pos x="600" y="744"/>
                      </a:cxn>
                      <a:cxn ang="0">
                        <a:pos x="696" y="680"/>
                      </a:cxn>
                      <a:cxn ang="0">
                        <a:pos x="770" y="610"/>
                      </a:cxn>
                      <a:cxn ang="0">
                        <a:pos x="3652" y="476"/>
                      </a:cxn>
                      <a:cxn ang="0">
                        <a:pos x="3556" y="408"/>
                      </a:cxn>
                      <a:cxn ang="0">
                        <a:pos x="3474" y="326"/>
                      </a:cxn>
                      <a:cxn ang="0">
                        <a:pos x="3382" y="274"/>
                      </a:cxn>
                      <a:cxn ang="0">
                        <a:pos x="3272" y="246"/>
                      </a:cxn>
                      <a:cxn ang="0">
                        <a:pos x="1426" y="194"/>
                      </a:cxn>
                      <a:cxn ang="0">
                        <a:pos x="1522" y="132"/>
                      </a:cxn>
                      <a:cxn ang="0">
                        <a:pos x="1636" y="94"/>
                      </a:cxn>
                      <a:cxn ang="0">
                        <a:pos x="1750" y="88"/>
                      </a:cxn>
                      <a:cxn ang="0">
                        <a:pos x="1852" y="66"/>
                      </a:cxn>
                      <a:cxn ang="0">
                        <a:pos x="2524" y="36"/>
                      </a:cxn>
                      <a:cxn ang="0">
                        <a:pos x="2406" y="26"/>
                      </a:cxn>
                      <a:cxn ang="0">
                        <a:pos x="2294" y="0"/>
                      </a:cxn>
                    </a:cxnLst>
                    <a:rect l="0" t="0" r="r" b="b"/>
                    <a:pathLst>
                      <a:path w="4584" h="4584">
                        <a:moveTo>
                          <a:pt x="2292" y="4584"/>
                        </a:moveTo>
                        <a:lnTo>
                          <a:pt x="2284" y="4584"/>
                        </a:lnTo>
                        <a:lnTo>
                          <a:pt x="2284" y="4560"/>
                        </a:lnTo>
                        <a:lnTo>
                          <a:pt x="2292" y="4560"/>
                        </a:lnTo>
                        <a:lnTo>
                          <a:pt x="2292" y="4584"/>
                        </a:lnTo>
                        <a:close/>
                        <a:moveTo>
                          <a:pt x="2396" y="4582"/>
                        </a:moveTo>
                        <a:lnTo>
                          <a:pt x="2394" y="4558"/>
                        </a:lnTo>
                        <a:lnTo>
                          <a:pt x="2402" y="4558"/>
                        </a:lnTo>
                        <a:lnTo>
                          <a:pt x="2404" y="4582"/>
                        </a:lnTo>
                        <a:lnTo>
                          <a:pt x="2396" y="4582"/>
                        </a:lnTo>
                        <a:close/>
                        <a:moveTo>
                          <a:pt x="2178" y="4582"/>
                        </a:moveTo>
                        <a:lnTo>
                          <a:pt x="2170" y="4582"/>
                        </a:lnTo>
                        <a:lnTo>
                          <a:pt x="2172" y="4558"/>
                        </a:lnTo>
                        <a:lnTo>
                          <a:pt x="2180" y="4558"/>
                        </a:lnTo>
                        <a:lnTo>
                          <a:pt x="2178" y="4582"/>
                        </a:lnTo>
                        <a:close/>
                        <a:moveTo>
                          <a:pt x="2508" y="4574"/>
                        </a:moveTo>
                        <a:lnTo>
                          <a:pt x="2506" y="4550"/>
                        </a:lnTo>
                        <a:lnTo>
                          <a:pt x="2514" y="4550"/>
                        </a:lnTo>
                        <a:lnTo>
                          <a:pt x="2516" y="4574"/>
                        </a:lnTo>
                        <a:lnTo>
                          <a:pt x="2508" y="4574"/>
                        </a:lnTo>
                        <a:close/>
                        <a:moveTo>
                          <a:pt x="2066" y="4574"/>
                        </a:moveTo>
                        <a:lnTo>
                          <a:pt x="2058" y="4572"/>
                        </a:lnTo>
                        <a:lnTo>
                          <a:pt x="2062" y="4550"/>
                        </a:lnTo>
                        <a:lnTo>
                          <a:pt x="2068" y="4550"/>
                        </a:lnTo>
                        <a:lnTo>
                          <a:pt x="2066" y="4574"/>
                        </a:lnTo>
                        <a:close/>
                        <a:moveTo>
                          <a:pt x="2620" y="4562"/>
                        </a:moveTo>
                        <a:lnTo>
                          <a:pt x="2616" y="4538"/>
                        </a:lnTo>
                        <a:lnTo>
                          <a:pt x="2624" y="4536"/>
                        </a:lnTo>
                        <a:lnTo>
                          <a:pt x="2628" y="4560"/>
                        </a:lnTo>
                        <a:lnTo>
                          <a:pt x="2620" y="4562"/>
                        </a:lnTo>
                        <a:close/>
                        <a:moveTo>
                          <a:pt x="1954" y="4560"/>
                        </a:moveTo>
                        <a:lnTo>
                          <a:pt x="1946" y="4558"/>
                        </a:lnTo>
                        <a:lnTo>
                          <a:pt x="1950" y="4536"/>
                        </a:lnTo>
                        <a:lnTo>
                          <a:pt x="1958" y="4536"/>
                        </a:lnTo>
                        <a:lnTo>
                          <a:pt x="1954" y="4560"/>
                        </a:lnTo>
                        <a:close/>
                        <a:moveTo>
                          <a:pt x="2730" y="4542"/>
                        </a:moveTo>
                        <a:lnTo>
                          <a:pt x="2726" y="4520"/>
                        </a:lnTo>
                        <a:lnTo>
                          <a:pt x="2734" y="4518"/>
                        </a:lnTo>
                        <a:lnTo>
                          <a:pt x="2738" y="4542"/>
                        </a:lnTo>
                        <a:lnTo>
                          <a:pt x="2730" y="4542"/>
                        </a:lnTo>
                        <a:close/>
                        <a:moveTo>
                          <a:pt x="1844" y="4540"/>
                        </a:moveTo>
                        <a:lnTo>
                          <a:pt x="1836" y="4540"/>
                        </a:lnTo>
                        <a:lnTo>
                          <a:pt x="1840" y="4516"/>
                        </a:lnTo>
                        <a:lnTo>
                          <a:pt x="1848" y="4518"/>
                        </a:lnTo>
                        <a:lnTo>
                          <a:pt x="1844" y="4540"/>
                        </a:lnTo>
                        <a:close/>
                        <a:moveTo>
                          <a:pt x="2840" y="4518"/>
                        </a:moveTo>
                        <a:lnTo>
                          <a:pt x="2836" y="4496"/>
                        </a:lnTo>
                        <a:lnTo>
                          <a:pt x="2842" y="4494"/>
                        </a:lnTo>
                        <a:lnTo>
                          <a:pt x="2848" y="4516"/>
                        </a:lnTo>
                        <a:lnTo>
                          <a:pt x="2840" y="4518"/>
                        </a:lnTo>
                        <a:close/>
                        <a:moveTo>
                          <a:pt x="1734" y="4516"/>
                        </a:moveTo>
                        <a:lnTo>
                          <a:pt x="1726" y="4514"/>
                        </a:lnTo>
                        <a:lnTo>
                          <a:pt x="1732" y="4492"/>
                        </a:lnTo>
                        <a:lnTo>
                          <a:pt x="1740" y="4492"/>
                        </a:lnTo>
                        <a:lnTo>
                          <a:pt x="1734" y="4516"/>
                        </a:lnTo>
                        <a:close/>
                        <a:moveTo>
                          <a:pt x="2950" y="4488"/>
                        </a:moveTo>
                        <a:lnTo>
                          <a:pt x="2942" y="4466"/>
                        </a:lnTo>
                        <a:lnTo>
                          <a:pt x="2950" y="4464"/>
                        </a:lnTo>
                        <a:lnTo>
                          <a:pt x="2958" y="4486"/>
                        </a:lnTo>
                        <a:lnTo>
                          <a:pt x="2950" y="4488"/>
                        </a:lnTo>
                        <a:close/>
                        <a:moveTo>
                          <a:pt x="1626" y="4486"/>
                        </a:moveTo>
                        <a:lnTo>
                          <a:pt x="1618" y="4484"/>
                        </a:lnTo>
                        <a:lnTo>
                          <a:pt x="1626" y="4460"/>
                        </a:lnTo>
                        <a:lnTo>
                          <a:pt x="1632" y="4464"/>
                        </a:lnTo>
                        <a:lnTo>
                          <a:pt x="1626" y="4486"/>
                        </a:lnTo>
                        <a:close/>
                        <a:moveTo>
                          <a:pt x="3056" y="4454"/>
                        </a:moveTo>
                        <a:lnTo>
                          <a:pt x="3048" y="4432"/>
                        </a:lnTo>
                        <a:lnTo>
                          <a:pt x="3056" y="4428"/>
                        </a:lnTo>
                        <a:lnTo>
                          <a:pt x="3064" y="4452"/>
                        </a:lnTo>
                        <a:lnTo>
                          <a:pt x="3056" y="4454"/>
                        </a:lnTo>
                        <a:close/>
                        <a:moveTo>
                          <a:pt x="1518" y="4450"/>
                        </a:moveTo>
                        <a:lnTo>
                          <a:pt x="1510" y="4448"/>
                        </a:lnTo>
                        <a:lnTo>
                          <a:pt x="1520" y="4426"/>
                        </a:lnTo>
                        <a:lnTo>
                          <a:pt x="1526" y="4428"/>
                        </a:lnTo>
                        <a:lnTo>
                          <a:pt x="1518" y="4450"/>
                        </a:lnTo>
                        <a:close/>
                        <a:moveTo>
                          <a:pt x="3162" y="4414"/>
                        </a:moveTo>
                        <a:lnTo>
                          <a:pt x="3152" y="4392"/>
                        </a:lnTo>
                        <a:lnTo>
                          <a:pt x="3160" y="4388"/>
                        </a:lnTo>
                        <a:lnTo>
                          <a:pt x="3170" y="4410"/>
                        </a:lnTo>
                        <a:lnTo>
                          <a:pt x="3162" y="4414"/>
                        </a:lnTo>
                        <a:close/>
                        <a:moveTo>
                          <a:pt x="1414" y="4410"/>
                        </a:moveTo>
                        <a:lnTo>
                          <a:pt x="1406" y="4408"/>
                        </a:lnTo>
                        <a:lnTo>
                          <a:pt x="1416" y="4384"/>
                        </a:lnTo>
                        <a:lnTo>
                          <a:pt x="1422" y="4388"/>
                        </a:lnTo>
                        <a:lnTo>
                          <a:pt x="1414" y="4410"/>
                        </a:lnTo>
                        <a:close/>
                        <a:moveTo>
                          <a:pt x="3264" y="4368"/>
                        </a:moveTo>
                        <a:lnTo>
                          <a:pt x="3254" y="4348"/>
                        </a:lnTo>
                        <a:lnTo>
                          <a:pt x="3262" y="4344"/>
                        </a:lnTo>
                        <a:lnTo>
                          <a:pt x="3272" y="4366"/>
                        </a:lnTo>
                        <a:lnTo>
                          <a:pt x="3264" y="4368"/>
                        </a:lnTo>
                        <a:close/>
                        <a:moveTo>
                          <a:pt x="1310" y="4364"/>
                        </a:moveTo>
                        <a:lnTo>
                          <a:pt x="1302" y="4360"/>
                        </a:lnTo>
                        <a:lnTo>
                          <a:pt x="1314" y="4340"/>
                        </a:lnTo>
                        <a:lnTo>
                          <a:pt x="1320" y="4342"/>
                        </a:lnTo>
                        <a:lnTo>
                          <a:pt x="1310" y="4364"/>
                        </a:lnTo>
                        <a:close/>
                        <a:moveTo>
                          <a:pt x="3364" y="4318"/>
                        </a:moveTo>
                        <a:lnTo>
                          <a:pt x="3354" y="4298"/>
                        </a:lnTo>
                        <a:lnTo>
                          <a:pt x="3360" y="4294"/>
                        </a:lnTo>
                        <a:lnTo>
                          <a:pt x="3372" y="4314"/>
                        </a:lnTo>
                        <a:lnTo>
                          <a:pt x="3364" y="4318"/>
                        </a:lnTo>
                        <a:close/>
                        <a:moveTo>
                          <a:pt x="1210" y="4314"/>
                        </a:moveTo>
                        <a:lnTo>
                          <a:pt x="1202" y="4310"/>
                        </a:lnTo>
                        <a:lnTo>
                          <a:pt x="1214" y="4288"/>
                        </a:lnTo>
                        <a:lnTo>
                          <a:pt x="1222" y="4292"/>
                        </a:lnTo>
                        <a:lnTo>
                          <a:pt x="1210" y="4314"/>
                        </a:lnTo>
                        <a:close/>
                        <a:moveTo>
                          <a:pt x="3462" y="4264"/>
                        </a:moveTo>
                        <a:lnTo>
                          <a:pt x="3450" y="4242"/>
                        </a:lnTo>
                        <a:lnTo>
                          <a:pt x="3458" y="4238"/>
                        </a:lnTo>
                        <a:lnTo>
                          <a:pt x="3470" y="4260"/>
                        </a:lnTo>
                        <a:lnTo>
                          <a:pt x="3462" y="4264"/>
                        </a:lnTo>
                        <a:close/>
                        <a:moveTo>
                          <a:pt x="1112" y="4258"/>
                        </a:moveTo>
                        <a:lnTo>
                          <a:pt x="1104" y="4254"/>
                        </a:lnTo>
                        <a:lnTo>
                          <a:pt x="1118" y="4234"/>
                        </a:lnTo>
                        <a:lnTo>
                          <a:pt x="1124" y="4238"/>
                        </a:lnTo>
                        <a:lnTo>
                          <a:pt x="1112" y="4258"/>
                        </a:lnTo>
                        <a:close/>
                        <a:moveTo>
                          <a:pt x="3558" y="4204"/>
                        </a:moveTo>
                        <a:lnTo>
                          <a:pt x="3544" y="4184"/>
                        </a:lnTo>
                        <a:lnTo>
                          <a:pt x="3552" y="4180"/>
                        </a:lnTo>
                        <a:lnTo>
                          <a:pt x="3564" y="4200"/>
                        </a:lnTo>
                        <a:lnTo>
                          <a:pt x="3558" y="4204"/>
                        </a:lnTo>
                        <a:close/>
                        <a:moveTo>
                          <a:pt x="1016" y="4198"/>
                        </a:moveTo>
                        <a:lnTo>
                          <a:pt x="1010" y="4192"/>
                        </a:lnTo>
                        <a:lnTo>
                          <a:pt x="1024" y="4172"/>
                        </a:lnTo>
                        <a:lnTo>
                          <a:pt x="1030" y="4178"/>
                        </a:lnTo>
                        <a:lnTo>
                          <a:pt x="1016" y="4198"/>
                        </a:lnTo>
                        <a:close/>
                        <a:moveTo>
                          <a:pt x="3650" y="4140"/>
                        </a:moveTo>
                        <a:lnTo>
                          <a:pt x="3636" y="4120"/>
                        </a:lnTo>
                        <a:lnTo>
                          <a:pt x="3642" y="4116"/>
                        </a:lnTo>
                        <a:lnTo>
                          <a:pt x="3656" y="4134"/>
                        </a:lnTo>
                        <a:lnTo>
                          <a:pt x="3650" y="4140"/>
                        </a:lnTo>
                        <a:close/>
                        <a:moveTo>
                          <a:pt x="924" y="4132"/>
                        </a:moveTo>
                        <a:lnTo>
                          <a:pt x="918" y="4128"/>
                        </a:lnTo>
                        <a:lnTo>
                          <a:pt x="932" y="4108"/>
                        </a:lnTo>
                        <a:lnTo>
                          <a:pt x="938" y="4114"/>
                        </a:lnTo>
                        <a:lnTo>
                          <a:pt x="924" y="4132"/>
                        </a:lnTo>
                        <a:close/>
                        <a:moveTo>
                          <a:pt x="3740" y="4070"/>
                        </a:moveTo>
                        <a:lnTo>
                          <a:pt x="3724" y="4052"/>
                        </a:lnTo>
                        <a:lnTo>
                          <a:pt x="3730" y="4046"/>
                        </a:lnTo>
                        <a:lnTo>
                          <a:pt x="3746" y="4066"/>
                        </a:lnTo>
                        <a:lnTo>
                          <a:pt x="3740" y="4070"/>
                        </a:lnTo>
                        <a:close/>
                        <a:moveTo>
                          <a:pt x="836" y="4062"/>
                        </a:moveTo>
                        <a:lnTo>
                          <a:pt x="830" y="4058"/>
                        </a:lnTo>
                        <a:lnTo>
                          <a:pt x="846" y="4040"/>
                        </a:lnTo>
                        <a:lnTo>
                          <a:pt x="852" y="4044"/>
                        </a:lnTo>
                        <a:lnTo>
                          <a:pt x="836" y="4062"/>
                        </a:lnTo>
                        <a:close/>
                        <a:moveTo>
                          <a:pt x="3824" y="3998"/>
                        </a:moveTo>
                        <a:lnTo>
                          <a:pt x="3808" y="3980"/>
                        </a:lnTo>
                        <a:lnTo>
                          <a:pt x="3814" y="3974"/>
                        </a:lnTo>
                        <a:lnTo>
                          <a:pt x="3830" y="3992"/>
                        </a:lnTo>
                        <a:lnTo>
                          <a:pt x="3824" y="3998"/>
                        </a:lnTo>
                        <a:close/>
                        <a:moveTo>
                          <a:pt x="750" y="3990"/>
                        </a:moveTo>
                        <a:lnTo>
                          <a:pt x="744" y="3984"/>
                        </a:lnTo>
                        <a:lnTo>
                          <a:pt x="762" y="3966"/>
                        </a:lnTo>
                        <a:lnTo>
                          <a:pt x="766" y="3972"/>
                        </a:lnTo>
                        <a:lnTo>
                          <a:pt x="750" y="3990"/>
                        </a:lnTo>
                        <a:close/>
                        <a:moveTo>
                          <a:pt x="3906" y="3920"/>
                        </a:moveTo>
                        <a:lnTo>
                          <a:pt x="3890" y="3902"/>
                        </a:lnTo>
                        <a:lnTo>
                          <a:pt x="3896" y="3898"/>
                        </a:lnTo>
                        <a:lnTo>
                          <a:pt x="3912" y="3914"/>
                        </a:lnTo>
                        <a:lnTo>
                          <a:pt x="3906" y="3920"/>
                        </a:lnTo>
                        <a:close/>
                        <a:moveTo>
                          <a:pt x="670" y="3912"/>
                        </a:moveTo>
                        <a:lnTo>
                          <a:pt x="664" y="3906"/>
                        </a:lnTo>
                        <a:lnTo>
                          <a:pt x="680" y="3888"/>
                        </a:lnTo>
                        <a:lnTo>
                          <a:pt x="686" y="3894"/>
                        </a:lnTo>
                        <a:lnTo>
                          <a:pt x="670" y="3912"/>
                        </a:lnTo>
                        <a:close/>
                        <a:moveTo>
                          <a:pt x="3984" y="3838"/>
                        </a:moveTo>
                        <a:lnTo>
                          <a:pt x="3966" y="3822"/>
                        </a:lnTo>
                        <a:lnTo>
                          <a:pt x="3972" y="3816"/>
                        </a:lnTo>
                        <a:lnTo>
                          <a:pt x="3990" y="3832"/>
                        </a:lnTo>
                        <a:lnTo>
                          <a:pt x="3984" y="3838"/>
                        </a:lnTo>
                        <a:close/>
                        <a:moveTo>
                          <a:pt x="592" y="3830"/>
                        </a:moveTo>
                        <a:lnTo>
                          <a:pt x="586" y="3824"/>
                        </a:lnTo>
                        <a:lnTo>
                          <a:pt x="604" y="3808"/>
                        </a:lnTo>
                        <a:lnTo>
                          <a:pt x="610" y="3814"/>
                        </a:lnTo>
                        <a:lnTo>
                          <a:pt x="592" y="3830"/>
                        </a:lnTo>
                        <a:close/>
                        <a:moveTo>
                          <a:pt x="4058" y="3754"/>
                        </a:moveTo>
                        <a:lnTo>
                          <a:pt x="4040" y="3738"/>
                        </a:lnTo>
                        <a:lnTo>
                          <a:pt x="4044" y="3732"/>
                        </a:lnTo>
                        <a:lnTo>
                          <a:pt x="4064" y="3748"/>
                        </a:lnTo>
                        <a:lnTo>
                          <a:pt x="4058" y="3754"/>
                        </a:lnTo>
                        <a:close/>
                        <a:moveTo>
                          <a:pt x="518" y="3744"/>
                        </a:moveTo>
                        <a:lnTo>
                          <a:pt x="514" y="3738"/>
                        </a:lnTo>
                        <a:lnTo>
                          <a:pt x="532" y="3724"/>
                        </a:lnTo>
                        <a:lnTo>
                          <a:pt x="536" y="3730"/>
                        </a:lnTo>
                        <a:lnTo>
                          <a:pt x="518" y="3744"/>
                        </a:lnTo>
                        <a:close/>
                        <a:moveTo>
                          <a:pt x="4128" y="3666"/>
                        </a:moveTo>
                        <a:lnTo>
                          <a:pt x="4108" y="3650"/>
                        </a:lnTo>
                        <a:lnTo>
                          <a:pt x="4114" y="3644"/>
                        </a:lnTo>
                        <a:lnTo>
                          <a:pt x="4132" y="3658"/>
                        </a:lnTo>
                        <a:lnTo>
                          <a:pt x="4128" y="3666"/>
                        </a:lnTo>
                        <a:close/>
                        <a:moveTo>
                          <a:pt x="450" y="3656"/>
                        </a:moveTo>
                        <a:lnTo>
                          <a:pt x="444" y="3650"/>
                        </a:lnTo>
                        <a:lnTo>
                          <a:pt x="464" y="3636"/>
                        </a:lnTo>
                        <a:lnTo>
                          <a:pt x="468" y="3642"/>
                        </a:lnTo>
                        <a:lnTo>
                          <a:pt x="450" y="3656"/>
                        </a:lnTo>
                        <a:close/>
                        <a:moveTo>
                          <a:pt x="4194" y="3574"/>
                        </a:moveTo>
                        <a:lnTo>
                          <a:pt x="4174" y="3560"/>
                        </a:lnTo>
                        <a:lnTo>
                          <a:pt x="4178" y="3554"/>
                        </a:lnTo>
                        <a:lnTo>
                          <a:pt x="4198" y="3566"/>
                        </a:lnTo>
                        <a:lnTo>
                          <a:pt x="4194" y="3574"/>
                        </a:lnTo>
                        <a:close/>
                        <a:moveTo>
                          <a:pt x="384" y="3564"/>
                        </a:moveTo>
                        <a:lnTo>
                          <a:pt x="380" y="3558"/>
                        </a:lnTo>
                        <a:lnTo>
                          <a:pt x="400" y="3544"/>
                        </a:lnTo>
                        <a:lnTo>
                          <a:pt x="404" y="3550"/>
                        </a:lnTo>
                        <a:lnTo>
                          <a:pt x="384" y="3564"/>
                        </a:lnTo>
                        <a:close/>
                        <a:moveTo>
                          <a:pt x="4254" y="3478"/>
                        </a:moveTo>
                        <a:lnTo>
                          <a:pt x="4234" y="3466"/>
                        </a:lnTo>
                        <a:lnTo>
                          <a:pt x="4238" y="3460"/>
                        </a:lnTo>
                        <a:lnTo>
                          <a:pt x="4258" y="3472"/>
                        </a:lnTo>
                        <a:lnTo>
                          <a:pt x="4254" y="3478"/>
                        </a:lnTo>
                        <a:close/>
                        <a:moveTo>
                          <a:pt x="324" y="3470"/>
                        </a:moveTo>
                        <a:lnTo>
                          <a:pt x="320" y="3462"/>
                        </a:lnTo>
                        <a:lnTo>
                          <a:pt x="340" y="3450"/>
                        </a:lnTo>
                        <a:lnTo>
                          <a:pt x="344" y="3456"/>
                        </a:lnTo>
                        <a:lnTo>
                          <a:pt x="324" y="3470"/>
                        </a:lnTo>
                        <a:close/>
                        <a:moveTo>
                          <a:pt x="4310" y="3380"/>
                        </a:moveTo>
                        <a:lnTo>
                          <a:pt x="4288" y="3370"/>
                        </a:lnTo>
                        <a:lnTo>
                          <a:pt x="4292" y="3362"/>
                        </a:lnTo>
                        <a:lnTo>
                          <a:pt x="4314" y="3374"/>
                        </a:lnTo>
                        <a:lnTo>
                          <a:pt x="4310" y="3380"/>
                        </a:lnTo>
                        <a:close/>
                        <a:moveTo>
                          <a:pt x="268" y="3372"/>
                        </a:moveTo>
                        <a:lnTo>
                          <a:pt x="266" y="3364"/>
                        </a:lnTo>
                        <a:lnTo>
                          <a:pt x="286" y="3354"/>
                        </a:lnTo>
                        <a:lnTo>
                          <a:pt x="290" y="3360"/>
                        </a:lnTo>
                        <a:lnTo>
                          <a:pt x="268" y="3372"/>
                        </a:lnTo>
                        <a:close/>
                        <a:moveTo>
                          <a:pt x="4362" y="3280"/>
                        </a:moveTo>
                        <a:lnTo>
                          <a:pt x="4340" y="3270"/>
                        </a:lnTo>
                        <a:lnTo>
                          <a:pt x="4342" y="3262"/>
                        </a:lnTo>
                        <a:lnTo>
                          <a:pt x="4364" y="3274"/>
                        </a:lnTo>
                        <a:lnTo>
                          <a:pt x="4362" y="3280"/>
                        </a:lnTo>
                        <a:close/>
                        <a:moveTo>
                          <a:pt x="218" y="3272"/>
                        </a:moveTo>
                        <a:lnTo>
                          <a:pt x="214" y="3264"/>
                        </a:lnTo>
                        <a:lnTo>
                          <a:pt x="236" y="3254"/>
                        </a:lnTo>
                        <a:lnTo>
                          <a:pt x="240" y="3260"/>
                        </a:lnTo>
                        <a:lnTo>
                          <a:pt x="218" y="3272"/>
                        </a:lnTo>
                        <a:close/>
                        <a:moveTo>
                          <a:pt x="4408" y="3178"/>
                        </a:moveTo>
                        <a:lnTo>
                          <a:pt x="4386" y="3168"/>
                        </a:lnTo>
                        <a:lnTo>
                          <a:pt x="4388" y="3160"/>
                        </a:lnTo>
                        <a:lnTo>
                          <a:pt x="4410" y="3170"/>
                        </a:lnTo>
                        <a:lnTo>
                          <a:pt x="4408" y="3178"/>
                        </a:lnTo>
                        <a:close/>
                        <a:moveTo>
                          <a:pt x="172" y="3168"/>
                        </a:moveTo>
                        <a:lnTo>
                          <a:pt x="170" y="3162"/>
                        </a:lnTo>
                        <a:lnTo>
                          <a:pt x="192" y="3152"/>
                        </a:lnTo>
                        <a:lnTo>
                          <a:pt x="196" y="3160"/>
                        </a:lnTo>
                        <a:lnTo>
                          <a:pt x="172" y="3168"/>
                        </a:lnTo>
                        <a:close/>
                        <a:moveTo>
                          <a:pt x="4448" y="3072"/>
                        </a:moveTo>
                        <a:lnTo>
                          <a:pt x="4426" y="3064"/>
                        </a:lnTo>
                        <a:lnTo>
                          <a:pt x="4428" y="3056"/>
                        </a:lnTo>
                        <a:lnTo>
                          <a:pt x="4452" y="3064"/>
                        </a:lnTo>
                        <a:lnTo>
                          <a:pt x="4448" y="3072"/>
                        </a:lnTo>
                        <a:close/>
                        <a:moveTo>
                          <a:pt x="132" y="3064"/>
                        </a:moveTo>
                        <a:lnTo>
                          <a:pt x="130" y="3056"/>
                        </a:lnTo>
                        <a:lnTo>
                          <a:pt x="152" y="3048"/>
                        </a:lnTo>
                        <a:lnTo>
                          <a:pt x="156" y="3056"/>
                        </a:lnTo>
                        <a:lnTo>
                          <a:pt x="132" y="3064"/>
                        </a:lnTo>
                        <a:close/>
                        <a:moveTo>
                          <a:pt x="4484" y="2966"/>
                        </a:moveTo>
                        <a:lnTo>
                          <a:pt x="4462" y="2958"/>
                        </a:lnTo>
                        <a:lnTo>
                          <a:pt x="4464" y="2950"/>
                        </a:lnTo>
                        <a:lnTo>
                          <a:pt x="4486" y="2958"/>
                        </a:lnTo>
                        <a:lnTo>
                          <a:pt x="4484" y="2966"/>
                        </a:lnTo>
                        <a:close/>
                        <a:moveTo>
                          <a:pt x="98" y="2956"/>
                        </a:moveTo>
                        <a:lnTo>
                          <a:pt x="94" y="2948"/>
                        </a:lnTo>
                        <a:lnTo>
                          <a:pt x="118" y="2942"/>
                        </a:lnTo>
                        <a:lnTo>
                          <a:pt x="120" y="2950"/>
                        </a:lnTo>
                        <a:lnTo>
                          <a:pt x="98" y="2956"/>
                        </a:lnTo>
                        <a:close/>
                        <a:moveTo>
                          <a:pt x="4514" y="2856"/>
                        </a:moveTo>
                        <a:lnTo>
                          <a:pt x="4492" y="2852"/>
                        </a:lnTo>
                        <a:lnTo>
                          <a:pt x="4494" y="2844"/>
                        </a:lnTo>
                        <a:lnTo>
                          <a:pt x="4516" y="2850"/>
                        </a:lnTo>
                        <a:lnTo>
                          <a:pt x="4514" y="2856"/>
                        </a:lnTo>
                        <a:close/>
                        <a:moveTo>
                          <a:pt x="68" y="2848"/>
                        </a:moveTo>
                        <a:lnTo>
                          <a:pt x="66" y="2840"/>
                        </a:lnTo>
                        <a:lnTo>
                          <a:pt x="88" y="2834"/>
                        </a:lnTo>
                        <a:lnTo>
                          <a:pt x="90" y="2842"/>
                        </a:lnTo>
                        <a:lnTo>
                          <a:pt x="68" y="2848"/>
                        </a:lnTo>
                        <a:close/>
                        <a:moveTo>
                          <a:pt x="4540" y="2748"/>
                        </a:moveTo>
                        <a:lnTo>
                          <a:pt x="4516" y="2742"/>
                        </a:lnTo>
                        <a:lnTo>
                          <a:pt x="4518" y="2734"/>
                        </a:lnTo>
                        <a:lnTo>
                          <a:pt x="4540" y="2740"/>
                        </a:lnTo>
                        <a:lnTo>
                          <a:pt x="4540" y="2748"/>
                        </a:lnTo>
                        <a:close/>
                        <a:moveTo>
                          <a:pt x="42" y="2738"/>
                        </a:moveTo>
                        <a:lnTo>
                          <a:pt x="42" y="2730"/>
                        </a:lnTo>
                        <a:lnTo>
                          <a:pt x="64" y="2726"/>
                        </a:lnTo>
                        <a:lnTo>
                          <a:pt x="66" y="2734"/>
                        </a:lnTo>
                        <a:lnTo>
                          <a:pt x="42" y="2738"/>
                        </a:lnTo>
                        <a:close/>
                        <a:moveTo>
                          <a:pt x="4558" y="2636"/>
                        </a:moveTo>
                        <a:lnTo>
                          <a:pt x="4536" y="2632"/>
                        </a:lnTo>
                        <a:lnTo>
                          <a:pt x="4536" y="2624"/>
                        </a:lnTo>
                        <a:lnTo>
                          <a:pt x="4560" y="2628"/>
                        </a:lnTo>
                        <a:lnTo>
                          <a:pt x="4558" y="2636"/>
                        </a:lnTo>
                        <a:close/>
                        <a:moveTo>
                          <a:pt x="24" y="2628"/>
                        </a:moveTo>
                        <a:lnTo>
                          <a:pt x="22" y="2620"/>
                        </a:lnTo>
                        <a:lnTo>
                          <a:pt x="46" y="2616"/>
                        </a:lnTo>
                        <a:lnTo>
                          <a:pt x="48" y="2624"/>
                        </a:lnTo>
                        <a:lnTo>
                          <a:pt x="24" y="2628"/>
                        </a:lnTo>
                        <a:close/>
                        <a:moveTo>
                          <a:pt x="4572" y="2524"/>
                        </a:moveTo>
                        <a:lnTo>
                          <a:pt x="4550" y="2522"/>
                        </a:lnTo>
                        <a:lnTo>
                          <a:pt x="4550" y="2514"/>
                        </a:lnTo>
                        <a:lnTo>
                          <a:pt x="4574" y="2516"/>
                        </a:lnTo>
                        <a:lnTo>
                          <a:pt x="4572" y="2524"/>
                        </a:lnTo>
                        <a:close/>
                        <a:moveTo>
                          <a:pt x="10" y="2516"/>
                        </a:moveTo>
                        <a:lnTo>
                          <a:pt x="10" y="2508"/>
                        </a:lnTo>
                        <a:lnTo>
                          <a:pt x="34" y="2506"/>
                        </a:lnTo>
                        <a:lnTo>
                          <a:pt x="34" y="2514"/>
                        </a:lnTo>
                        <a:lnTo>
                          <a:pt x="10" y="2516"/>
                        </a:lnTo>
                        <a:close/>
                        <a:moveTo>
                          <a:pt x="4582" y="2412"/>
                        </a:moveTo>
                        <a:lnTo>
                          <a:pt x="4558" y="2412"/>
                        </a:lnTo>
                        <a:lnTo>
                          <a:pt x="4558" y="2404"/>
                        </a:lnTo>
                        <a:lnTo>
                          <a:pt x="4582" y="2404"/>
                        </a:lnTo>
                        <a:lnTo>
                          <a:pt x="4582" y="2412"/>
                        </a:lnTo>
                        <a:close/>
                        <a:moveTo>
                          <a:pt x="2" y="2404"/>
                        </a:moveTo>
                        <a:lnTo>
                          <a:pt x="2" y="2396"/>
                        </a:lnTo>
                        <a:lnTo>
                          <a:pt x="26" y="2394"/>
                        </a:lnTo>
                        <a:lnTo>
                          <a:pt x="26" y="2402"/>
                        </a:lnTo>
                        <a:lnTo>
                          <a:pt x="2" y="2404"/>
                        </a:lnTo>
                        <a:close/>
                        <a:moveTo>
                          <a:pt x="4584" y="2300"/>
                        </a:moveTo>
                        <a:lnTo>
                          <a:pt x="4560" y="2300"/>
                        </a:lnTo>
                        <a:lnTo>
                          <a:pt x="4560" y="2292"/>
                        </a:lnTo>
                        <a:lnTo>
                          <a:pt x="4584" y="2292"/>
                        </a:lnTo>
                        <a:lnTo>
                          <a:pt x="4584" y="2300"/>
                        </a:lnTo>
                        <a:close/>
                        <a:moveTo>
                          <a:pt x="24" y="2290"/>
                        </a:moveTo>
                        <a:lnTo>
                          <a:pt x="0" y="2290"/>
                        </a:lnTo>
                        <a:lnTo>
                          <a:pt x="0" y="2282"/>
                        </a:lnTo>
                        <a:lnTo>
                          <a:pt x="24" y="2282"/>
                        </a:lnTo>
                        <a:lnTo>
                          <a:pt x="24" y="2290"/>
                        </a:lnTo>
                        <a:close/>
                        <a:moveTo>
                          <a:pt x="4558" y="2190"/>
                        </a:moveTo>
                        <a:lnTo>
                          <a:pt x="4558" y="2184"/>
                        </a:lnTo>
                        <a:lnTo>
                          <a:pt x="4582" y="2182"/>
                        </a:lnTo>
                        <a:lnTo>
                          <a:pt x="4582" y="2190"/>
                        </a:lnTo>
                        <a:lnTo>
                          <a:pt x="4558" y="2190"/>
                        </a:lnTo>
                        <a:close/>
                        <a:moveTo>
                          <a:pt x="26" y="2180"/>
                        </a:moveTo>
                        <a:lnTo>
                          <a:pt x="2" y="2178"/>
                        </a:lnTo>
                        <a:lnTo>
                          <a:pt x="2" y="2170"/>
                        </a:lnTo>
                        <a:lnTo>
                          <a:pt x="26" y="2172"/>
                        </a:lnTo>
                        <a:lnTo>
                          <a:pt x="26" y="2180"/>
                        </a:lnTo>
                        <a:close/>
                        <a:moveTo>
                          <a:pt x="4550" y="2080"/>
                        </a:moveTo>
                        <a:lnTo>
                          <a:pt x="4550" y="2072"/>
                        </a:lnTo>
                        <a:lnTo>
                          <a:pt x="4574" y="2070"/>
                        </a:lnTo>
                        <a:lnTo>
                          <a:pt x="4574" y="2078"/>
                        </a:lnTo>
                        <a:lnTo>
                          <a:pt x="4550" y="2080"/>
                        </a:lnTo>
                        <a:close/>
                        <a:moveTo>
                          <a:pt x="34" y="2068"/>
                        </a:moveTo>
                        <a:lnTo>
                          <a:pt x="10" y="2066"/>
                        </a:lnTo>
                        <a:lnTo>
                          <a:pt x="12" y="2058"/>
                        </a:lnTo>
                        <a:lnTo>
                          <a:pt x="36" y="2060"/>
                        </a:lnTo>
                        <a:lnTo>
                          <a:pt x="34" y="2068"/>
                        </a:lnTo>
                        <a:close/>
                        <a:moveTo>
                          <a:pt x="4538" y="1970"/>
                        </a:moveTo>
                        <a:lnTo>
                          <a:pt x="4536" y="1962"/>
                        </a:lnTo>
                        <a:lnTo>
                          <a:pt x="4560" y="1958"/>
                        </a:lnTo>
                        <a:lnTo>
                          <a:pt x="4562" y="1966"/>
                        </a:lnTo>
                        <a:lnTo>
                          <a:pt x="4538" y="1970"/>
                        </a:lnTo>
                        <a:close/>
                        <a:moveTo>
                          <a:pt x="48" y="1958"/>
                        </a:moveTo>
                        <a:lnTo>
                          <a:pt x="24" y="1954"/>
                        </a:lnTo>
                        <a:lnTo>
                          <a:pt x="26" y="1946"/>
                        </a:lnTo>
                        <a:lnTo>
                          <a:pt x="50" y="1950"/>
                        </a:lnTo>
                        <a:lnTo>
                          <a:pt x="48" y="1958"/>
                        </a:lnTo>
                        <a:close/>
                        <a:moveTo>
                          <a:pt x="4520" y="1860"/>
                        </a:moveTo>
                        <a:lnTo>
                          <a:pt x="4518" y="1852"/>
                        </a:lnTo>
                        <a:lnTo>
                          <a:pt x="4542" y="1846"/>
                        </a:lnTo>
                        <a:lnTo>
                          <a:pt x="4542" y="1854"/>
                        </a:lnTo>
                        <a:lnTo>
                          <a:pt x="4520" y="1860"/>
                        </a:lnTo>
                        <a:close/>
                        <a:moveTo>
                          <a:pt x="66" y="1848"/>
                        </a:moveTo>
                        <a:lnTo>
                          <a:pt x="44" y="1844"/>
                        </a:lnTo>
                        <a:lnTo>
                          <a:pt x="44" y="1836"/>
                        </a:lnTo>
                        <a:lnTo>
                          <a:pt x="68" y="1840"/>
                        </a:lnTo>
                        <a:lnTo>
                          <a:pt x="66" y="1848"/>
                        </a:lnTo>
                        <a:close/>
                        <a:moveTo>
                          <a:pt x="4496" y="1750"/>
                        </a:moveTo>
                        <a:lnTo>
                          <a:pt x="4494" y="1742"/>
                        </a:lnTo>
                        <a:lnTo>
                          <a:pt x="4518" y="1738"/>
                        </a:lnTo>
                        <a:lnTo>
                          <a:pt x="4518" y="1744"/>
                        </a:lnTo>
                        <a:lnTo>
                          <a:pt x="4496" y="1750"/>
                        </a:lnTo>
                        <a:close/>
                        <a:moveTo>
                          <a:pt x="92" y="1740"/>
                        </a:moveTo>
                        <a:lnTo>
                          <a:pt x="68" y="1734"/>
                        </a:lnTo>
                        <a:lnTo>
                          <a:pt x="70" y="1726"/>
                        </a:lnTo>
                        <a:lnTo>
                          <a:pt x="94" y="1732"/>
                        </a:lnTo>
                        <a:lnTo>
                          <a:pt x="92" y="1740"/>
                        </a:lnTo>
                        <a:close/>
                        <a:moveTo>
                          <a:pt x="4466" y="1644"/>
                        </a:moveTo>
                        <a:lnTo>
                          <a:pt x="4464" y="1636"/>
                        </a:lnTo>
                        <a:lnTo>
                          <a:pt x="4488" y="1628"/>
                        </a:lnTo>
                        <a:lnTo>
                          <a:pt x="4490" y="1636"/>
                        </a:lnTo>
                        <a:lnTo>
                          <a:pt x="4466" y="1644"/>
                        </a:lnTo>
                        <a:close/>
                        <a:moveTo>
                          <a:pt x="120" y="1632"/>
                        </a:moveTo>
                        <a:lnTo>
                          <a:pt x="98" y="1626"/>
                        </a:lnTo>
                        <a:lnTo>
                          <a:pt x="100" y="1618"/>
                        </a:lnTo>
                        <a:lnTo>
                          <a:pt x="124" y="1624"/>
                        </a:lnTo>
                        <a:lnTo>
                          <a:pt x="120" y="1632"/>
                        </a:lnTo>
                        <a:close/>
                        <a:moveTo>
                          <a:pt x="4432" y="1538"/>
                        </a:moveTo>
                        <a:lnTo>
                          <a:pt x="4430" y="1530"/>
                        </a:lnTo>
                        <a:lnTo>
                          <a:pt x="4452" y="1522"/>
                        </a:lnTo>
                        <a:lnTo>
                          <a:pt x="4454" y="1530"/>
                        </a:lnTo>
                        <a:lnTo>
                          <a:pt x="4432" y="1538"/>
                        </a:lnTo>
                        <a:close/>
                        <a:moveTo>
                          <a:pt x="156" y="1526"/>
                        </a:moveTo>
                        <a:lnTo>
                          <a:pt x="134" y="1518"/>
                        </a:lnTo>
                        <a:lnTo>
                          <a:pt x="136" y="1510"/>
                        </a:lnTo>
                        <a:lnTo>
                          <a:pt x="158" y="1518"/>
                        </a:lnTo>
                        <a:lnTo>
                          <a:pt x="156" y="1526"/>
                        </a:lnTo>
                        <a:close/>
                        <a:moveTo>
                          <a:pt x="4392" y="1434"/>
                        </a:moveTo>
                        <a:lnTo>
                          <a:pt x="4390" y="1426"/>
                        </a:lnTo>
                        <a:lnTo>
                          <a:pt x="4412" y="1416"/>
                        </a:lnTo>
                        <a:lnTo>
                          <a:pt x="4414" y="1424"/>
                        </a:lnTo>
                        <a:lnTo>
                          <a:pt x="4392" y="1434"/>
                        </a:lnTo>
                        <a:close/>
                        <a:moveTo>
                          <a:pt x="196" y="1422"/>
                        </a:moveTo>
                        <a:lnTo>
                          <a:pt x="174" y="1412"/>
                        </a:lnTo>
                        <a:lnTo>
                          <a:pt x="178" y="1406"/>
                        </a:lnTo>
                        <a:lnTo>
                          <a:pt x="200" y="1414"/>
                        </a:lnTo>
                        <a:lnTo>
                          <a:pt x="196" y="1422"/>
                        </a:lnTo>
                        <a:close/>
                        <a:moveTo>
                          <a:pt x="4348" y="1332"/>
                        </a:moveTo>
                        <a:lnTo>
                          <a:pt x="4344" y="1324"/>
                        </a:lnTo>
                        <a:lnTo>
                          <a:pt x="4366" y="1314"/>
                        </a:lnTo>
                        <a:lnTo>
                          <a:pt x="4370" y="1322"/>
                        </a:lnTo>
                        <a:lnTo>
                          <a:pt x="4348" y="1332"/>
                        </a:lnTo>
                        <a:close/>
                        <a:moveTo>
                          <a:pt x="242" y="1320"/>
                        </a:moveTo>
                        <a:lnTo>
                          <a:pt x="220" y="1310"/>
                        </a:lnTo>
                        <a:lnTo>
                          <a:pt x="224" y="1302"/>
                        </a:lnTo>
                        <a:lnTo>
                          <a:pt x="246" y="1312"/>
                        </a:lnTo>
                        <a:lnTo>
                          <a:pt x="242" y="1320"/>
                        </a:lnTo>
                        <a:close/>
                        <a:moveTo>
                          <a:pt x="4298" y="1232"/>
                        </a:moveTo>
                        <a:lnTo>
                          <a:pt x="4294" y="1224"/>
                        </a:lnTo>
                        <a:lnTo>
                          <a:pt x="4316" y="1214"/>
                        </a:lnTo>
                        <a:lnTo>
                          <a:pt x="4320" y="1220"/>
                        </a:lnTo>
                        <a:lnTo>
                          <a:pt x="4298" y="1232"/>
                        </a:lnTo>
                        <a:close/>
                        <a:moveTo>
                          <a:pt x="292" y="1220"/>
                        </a:moveTo>
                        <a:lnTo>
                          <a:pt x="270" y="1210"/>
                        </a:lnTo>
                        <a:lnTo>
                          <a:pt x="274" y="1202"/>
                        </a:lnTo>
                        <a:lnTo>
                          <a:pt x="296" y="1214"/>
                        </a:lnTo>
                        <a:lnTo>
                          <a:pt x="292" y="1220"/>
                        </a:lnTo>
                        <a:close/>
                        <a:moveTo>
                          <a:pt x="4244" y="1136"/>
                        </a:moveTo>
                        <a:lnTo>
                          <a:pt x="4240" y="1128"/>
                        </a:lnTo>
                        <a:lnTo>
                          <a:pt x="4260" y="1116"/>
                        </a:lnTo>
                        <a:lnTo>
                          <a:pt x="4264" y="1122"/>
                        </a:lnTo>
                        <a:lnTo>
                          <a:pt x="4244" y="1136"/>
                        </a:lnTo>
                        <a:close/>
                        <a:moveTo>
                          <a:pt x="348" y="1124"/>
                        </a:moveTo>
                        <a:lnTo>
                          <a:pt x="326" y="1112"/>
                        </a:lnTo>
                        <a:lnTo>
                          <a:pt x="330" y="1104"/>
                        </a:lnTo>
                        <a:lnTo>
                          <a:pt x="352" y="1116"/>
                        </a:lnTo>
                        <a:lnTo>
                          <a:pt x="348" y="1124"/>
                        </a:lnTo>
                        <a:close/>
                        <a:moveTo>
                          <a:pt x="4184" y="1040"/>
                        </a:moveTo>
                        <a:lnTo>
                          <a:pt x="4180" y="1034"/>
                        </a:lnTo>
                        <a:lnTo>
                          <a:pt x="4200" y="1020"/>
                        </a:lnTo>
                        <a:lnTo>
                          <a:pt x="4204" y="1028"/>
                        </a:lnTo>
                        <a:lnTo>
                          <a:pt x="4184" y="1040"/>
                        </a:lnTo>
                        <a:close/>
                        <a:moveTo>
                          <a:pt x="406" y="1030"/>
                        </a:moveTo>
                        <a:lnTo>
                          <a:pt x="386" y="1016"/>
                        </a:lnTo>
                        <a:lnTo>
                          <a:pt x="392" y="1010"/>
                        </a:lnTo>
                        <a:lnTo>
                          <a:pt x="412" y="1022"/>
                        </a:lnTo>
                        <a:lnTo>
                          <a:pt x="406" y="1030"/>
                        </a:lnTo>
                        <a:close/>
                        <a:moveTo>
                          <a:pt x="4120" y="950"/>
                        </a:moveTo>
                        <a:lnTo>
                          <a:pt x="4116" y="944"/>
                        </a:lnTo>
                        <a:lnTo>
                          <a:pt x="4136" y="928"/>
                        </a:lnTo>
                        <a:lnTo>
                          <a:pt x="4140" y="936"/>
                        </a:lnTo>
                        <a:lnTo>
                          <a:pt x="4120" y="950"/>
                        </a:lnTo>
                        <a:close/>
                        <a:moveTo>
                          <a:pt x="472" y="938"/>
                        </a:moveTo>
                        <a:lnTo>
                          <a:pt x="452" y="924"/>
                        </a:lnTo>
                        <a:lnTo>
                          <a:pt x="456" y="918"/>
                        </a:lnTo>
                        <a:lnTo>
                          <a:pt x="476" y="932"/>
                        </a:lnTo>
                        <a:lnTo>
                          <a:pt x="472" y="938"/>
                        </a:lnTo>
                        <a:close/>
                        <a:moveTo>
                          <a:pt x="4052" y="862"/>
                        </a:moveTo>
                        <a:lnTo>
                          <a:pt x="4048" y="856"/>
                        </a:lnTo>
                        <a:lnTo>
                          <a:pt x="4066" y="840"/>
                        </a:lnTo>
                        <a:lnTo>
                          <a:pt x="4072" y="846"/>
                        </a:lnTo>
                        <a:lnTo>
                          <a:pt x="4052" y="862"/>
                        </a:lnTo>
                        <a:close/>
                        <a:moveTo>
                          <a:pt x="540" y="850"/>
                        </a:moveTo>
                        <a:lnTo>
                          <a:pt x="522" y="836"/>
                        </a:lnTo>
                        <a:lnTo>
                          <a:pt x="526" y="830"/>
                        </a:lnTo>
                        <a:lnTo>
                          <a:pt x="546" y="844"/>
                        </a:lnTo>
                        <a:lnTo>
                          <a:pt x="540" y="850"/>
                        </a:lnTo>
                        <a:close/>
                        <a:moveTo>
                          <a:pt x="3980" y="776"/>
                        </a:moveTo>
                        <a:lnTo>
                          <a:pt x="3976" y="770"/>
                        </a:lnTo>
                        <a:lnTo>
                          <a:pt x="3992" y="754"/>
                        </a:lnTo>
                        <a:lnTo>
                          <a:pt x="3998" y="760"/>
                        </a:lnTo>
                        <a:lnTo>
                          <a:pt x="3980" y="776"/>
                        </a:lnTo>
                        <a:close/>
                        <a:moveTo>
                          <a:pt x="612" y="766"/>
                        </a:moveTo>
                        <a:lnTo>
                          <a:pt x="596" y="750"/>
                        </a:lnTo>
                        <a:lnTo>
                          <a:pt x="600" y="744"/>
                        </a:lnTo>
                        <a:lnTo>
                          <a:pt x="618" y="760"/>
                        </a:lnTo>
                        <a:lnTo>
                          <a:pt x="612" y="766"/>
                        </a:lnTo>
                        <a:close/>
                        <a:moveTo>
                          <a:pt x="3904" y="696"/>
                        </a:moveTo>
                        <a:lnTo>
                          <a:pt x="3898" y="690"/>
                        </a:lnTo>
                        <a:lnTo>
                          <a:pt x="3916" y="674"/>
                        </a:lnTo>
                        <a:lnTo>
                          <a:pt x="3922" y="678"/>
                        </a:lnTo>
                        <a:lnTo>
                          <a:pt x="3904" y="696"/>
                        </a:lnTo>
                        <a:close/>
                        <a:moveTo>
                          <a:pt x="690" y="686"/>
                        </a:moveTo>
                        <a:lnTo>
                          <a:pt x="672" y="668"/>
                        </a:lnTo>
                        <a:lnTo>
                          <a:pt x="678" y="664"/>
                        </a:lnTo>
                        <a:lnTo>
                          <a:pt x="696" y="680"/>
                        </a:lnTo>
                        <a:lnTo>
                          <a:pt x="690" y="686"/>
                        </a:lnTo>
                        <a:close/>
                        <a:moveTo>
                          <a:pt x="3824" y="618"/>
                        </a:moveTo>
                        <a:lnTo>
                          <a:pt x="3818" y="614"/>
                        </a:lnTo>
                        <a:lnTo>
                          <a:pt x="3834" y="596"/>
                        </a:lnTo>
                        <a:lnTo>
                          <a:pt x="3840" y="600"/>
                        </a:lnTo>
                        <a:lnTo>
                          <a:pt x="3824" y="618"/>
                        </a:lnTo>
                        <a:close/>
                        <a:moveTo>
                          <a:pt x="770" y="610"/>
                        </a:moveTo>
                        <a:lnTo>
                          <a:pt x="754" y="592"/>
                        </a:lnTo>
                        <a:lnTo>
                          <a:pt x="760" y="586"/>
                        </a:lnTo>
                        <a:lnTo>
                          <a:pt x="776" y="604"/>
                        </a:lnTo>
                        <a:lnTo>
                          <a:pt x="770" y="610"/>
                        </a:lnTo>
                        <a:close/>
                        <a:moveTo>
                          <a:pt x="3740" y="546"/>
                        </a:moveTo>
                        <a:lnTo>
                          <a:pt x="3734" y="540"/>
                        </a:lnTo>
                        <a:lnTo>
                          <a:pt x="3748" y="522"/>
                        </a:lnTo>
                        <a:lnTo>
                          <a:pt x="3756" y="526"/>
                        </a:lnTo>
                        <a:lnTo>
                          <a:pt x="3740" y="546"/>
                        </a:lnTo>
                        <a:close/>
                        <a:moveTo>
                          <a:pt x="854" y="536"/>
                        </a:moveTo>
                        <a:lnTo>
                          <a:pt x="840" y="518"/>
                        </a:lnTo>
                        <a:lnTo>
                          <a:pt x="846" y="512"/>
                        </a:lnTo>
                        <a:lnTo>
                          <a:pt x="862" y="532"/>
                        </a:lnTo>
                        <a:lnTo>
                          <a:pt x="854" y="536"/>
                        </a:lnTo>
                        <a:close/>
                        <a:moveTo>
                          <a:pt x="3652" y="476"/>
                        </a:moveTo>
                        <a:lnTo>
                          <a:pt x="3646" y="472"/>
                        </a:lnTo>
                        <a:lnTo>
                          <a:pt x="3660" y="452"/>
                        </a:lnTo>
                        <a:lnTo>
                          <a:pt x="3666" y="458"/>
                        </a:lnTo>
                        <a:lnTo>
                          <a:pt x="3652" y="476"/>
                        </a:lnTo>
                        <a:close/>
                        <a:moveTo>
                          <a:pt x="942" y="468"/>
                        </a:moveTo>
                        <a:lnTo>
                          <a:pt x="928" y="448"/>
                        </a:lnTo>
                        <a:lnTo>
                          <a:pt x="934" y="444"/>
                        </a:lnTo>
                        <a:lnTo>
                          <a:pt x="950" y="464"/>
                        </a:lnTo>
                        <a:lnTo>
                          <a:pt x="942" y="468"/>
                        </a:lnTo>
                        <a:close/>
                        <a:moveTo>
                          <a:pt x="3562" y="412"/>
                        </a:moveTo>
                        <a:lnTo>
                          <a:pt x="3556" y="408"/>
                        </a:lnTo>
                        <a:lnTo>
                          <a:pt x="3568" y="388"/>
                        </a:lnTo>
                        <a:lnTo>
                          <a:pt x="3576" y="392"/>
                        </a:lnTo>
                        <a:lnTo>
                          <a:pt x="3562" y="412"/>
                        </a:lnTo>
                        <a:close/>
                        <a:moveTo>
                          <a:pt x="1034" y="404"/>
                        </a:moveTo>
                        <a:lnTo>
                          <a:pt x="1020" y="384"/>
                        </a:lnTo>
                        <a:lnTo>
                          <a:pt x="1026" y="380"/>
                        </a:lnTo>
                        <a:lnTo>
                          <a:pt x="1040" y="400"/>
                        </a:lnTo>
                        <a:lnTo>
                          <a:pt x="1034" y="404"/>
                        </a:lnTo>
                        <a:close/>
                        <a:moveTo>
                          <a:pt x="3468" y="352"/>
                        </a:moveTo>
                        <a:lnTo>
                          <a:pt x="3460" y="348"/>
                        </a:lnTo>
                        <a:lnTo>
                          <a:pt x="3474" y="326"/>
                        </a:lnTo>
                        <a:lnTo>
                          <a:pt x="3480" y="330"/>
                        </a:lnTo>
                        <a:lnTo>
                          <a:pt x="3468" y="352"/>
                        </a:lnTo>
                        <a:close/>
                        <a:moveTo>
                          <a:pt x="1128" y="344"/>
                        </a:moveTo>
                        <a:lnTo>
                          <a:pt x="1116" y="324"/>
                        </a:lnTo>
                        <a:lnTo>
                          <a:pt x="1122" y="320"/>
                        </a:lnTo>
                        <a:lnTo>
                          <a:pt x="1134" y="340"/>
                        </a:lnTo>
                        <a:lnTo>
                          <a:pt x="1128" y="344"/>
                        </a:lnTo>
                        <a:close/>
                        <a:moveTo>
                          <a:pt x="3372" y="296"/>
                        </a:moveTo>
                        <a:lnTo>
                          <a:pt x="3364" y="292"/>
                        </a:lnTo>
                        <a:lnTo>
                          <a:pt x="3376" y="272"/>
                        </a:lnTo>
                        <a:lnTo>
                          <a:pt x="3382" y="274"/>
                        </a:lnTo>
                        <a:lnTo>
                          <a:pt x="3372" y="296"/>
                        </a:lnTo>
                        <a:close/>
                        <a:moveTo>
                          <a:pt x="1224" y="290"/>
                        </a:moveTo>
                        <a:lnTo>
                          <a:pt x="1214" y="268"/>
                        </a:lnTo>
                        <a:lnTo>
                          <a:pt x="1220" y="264"/>
                        </a:lnTo>
                        <a:lnTo>
                          <a:pt x="1232" y="286"/>
                        </a:lnTo>
                        <a:lnTo>
                          <a:pt x="1224" y="290"/>
                        </a:lnTo>
                        <a:close/>
                        <a:moveTo>
                          <a:pt x="3272" y="246"/>
                        </a:moveTo>
                        <a:lnTo>
                          <a:pt x="3264" y="242"/>
                        </a:lnTo>
                        <a:lnTo>
                          <a:pt x="3274" y="220"/>
                        </a:lnTo>
                        <a:lnTo>
                          <a:pt x="3282" y="224"/>
                        </a:lnTo>
                        <a:lnTo>
                          <a:pt x="3272" y="246"/>
                        </a:lnTo>
                        <a:close/>
                        <a:moveTo>
                          <a:pt x="1324" y="240"/>
                        </a:moveTo>
                        <a:lnTo>
                          <a:pt x="1314" y="218"/>
                        </a:lnTo>
                        <a:lnTo>
                          <a:pt x="1320" y="214"/>
                        </a:lnTo>
                        <a:lnTo>
                          <a:pt x="1330" y="236"/>
                        </a:lnTo>
                        <a:lnTo>
                          <a:pt x="1324" y="240"/>
                        </a:lnTo>
                        <a:close/>
                        <a:moveTo>
                          <a:pt x="3170" y="200"/>
                        </a:moveTo>
                        <a:lnTo>
                          <a:pt x="3162" y="196"/>
                        </a:lnTo>
                        <a:lnTo>
                          <a:pt x="3172" y="174"/>
                        </a:lnTo>
                        <a:lnTo>
                          <a:pt x="3180" y="178"/>
                        </a:lnTo>
                        <a:lnTo>
                          <a:pt x="3170" y="200"/>
                        </a:lnTo>
                        <a:close/>
                        <a:moveTo>
                          <a:pt x="1426" y="194"/>
                        </a:moveTo>
                        <a:lnTo>
                          <a:pt x="1416" y="172"/>
                        </a:lnTo>
                        <a:lnTo>
                          <a:pt x="1424" y="170"/>
                        </a:lnTo>
                        <a:lnTo>
                          <a:pt x="1432" y="192"/>
                        </a:lnTo>
                        <a:lnTo>
                          <a:pt x="1426" y="194"/>
                        </a:lnTo>
                        <a:close/>
                        <a:moveTo>
                          <a:pt x="3066" y="158"/>
                        </a:moveTo>
                        <a:lnTo>
                          <a:pt x="3058" y="156"/>
                        </a:lnTo>
                        <a:lnTo>
                          <a:pt x="3066" y="134"/>
                        </a:lnTo>
                        <a:lnTo>
                          <a:pt x="3074" y="136"/>
                        </a:lnTo>
                        <a:lnTo>
                          <a:pt x="3066" y="158"/>
                        </a:lnTo>
                        <a:close/>
                        <a:moveTo>
                          <a:pt x="1530" y="154"/>
                        </a:moveTo>
                        <a:lnTo>
                          <a:pt x="1522" y="132"/>
                        </a:lnTo>
                        <a:lnTo>
                          <a:pt x="1528" y="130"/>
                        </a:lnTo>
                        <a:lnTo>
                          <a:pt x="1536" y="152"/>
                        </a:lnTo>
                        <a:lnTo>
                          <a:pt x="1530" y="154"/>
                        </a:lnTo>
                        <a:close/>
                        <a:moveTo>
                          <a:pt x="2960" y="124"/>
                        </a:moveTo>
                        <a:lnTo>
                          <a:pt x="2952" y="122"/>
                        </a:lnTo>
                        <a:lnTo>
                          <a:pt x="2960" y="98"/>
                        </a:lnTo>
                        <a:lnTo>
                          <a:pt x="2968" y="100"/>
                        </a:lnTo>
                        <a:lnTo>
                          <a:pt x="2960" y="124"/>
                        </a:lnTo>
                        <a:close/>
                        <a:moveTo>
                          <a:pt x="1634" y="120"/>
                        </a:moveTo>
                        <a:lnTo>
                          <a:pt x="1628" y="98"/>
                        </a:lnTo>
                        <a:lnTo>
                          <a:pt x="1636" y="94"/>
                        </a:lnTo>
                        <a:lnTo>
                          <a:pt x="1642" y="118"/>
                        </a:lnTo>
                        <a:lnTo>
                          <a:pt x="1634" y="120"/>
                        </a:lnTo>
                        <a:close/>
                        <a:moveTo>
                          <a:pt x="2852" y="94"/>
                        </a:moveTo>
                        <a:lnTo>
                          <a:pt x="2846" y="92"/>
                        </a:lnTo>
                        <a:lnTo>
                          <a:pt x="2850" y="68"/>
                        </a:lnTo>
                        <a:lnTo>
                          <a:pt x="2858" y="70"/>
                        </a:lnTo>
                        <a:lnTo>
                          <a:pt x="2852" y="94"/>
                        </a:lnTo>
                        <a:close/>
                        <a:moveTo>
                          <a:pt x="1742" y="90"/>
                        </a:moveTo>
                        <a:lnTo>
                          <a:pt x="1736" y="68"/>
                        </a:lnTo>
                        <a:lnTo>
                          <a:pt x="1744" y="66"/>
                        </a:lnTo>
                        <a:lnTo>
                          <a:pt x="1750" y="88"/>
                        </a:lnTo>
                        <a:lnTo>
                          <a:pt x="1742" y="90"/>
                        </a:lnTo>
                        <a:close/>
                        <a:moveTo>
                          <a:pt x="2744" y="68"/>
                        </a:moveTo>
                        <a:lnTo>
                          <a:pt x="2736" y="66"/>
                        </a:lnTo>
                        <a:lnTo>
                          <a:pt x="2742" y="44"/>
                        </a:lnTo>
                        <a:lnTo>
                          <a:pt x="2750" y="44"/>
                        </a:lnTo>
                        <a:lnTo>
                          <a:pt x="2744" y="68"/>
                        </a:lnTo>
                        <a:close/>
                        <a:moveTo>
                          <a:pt x="1852" y="66"/>
                        </a:moveTo>
                        <a:lnTo>
                          <a:pt x="1846" y="42"/>
                        </a:lnTo>
                        <a:lnTo>
                          <a:pt x="1854" y="42"/>
                        </a:lnTo>
                        <a:lnTo>
                          <a:pt x="1858" y="64"/>
                        </a:lnTo>
                        <a:lnTo>
                          <a:pt x="1852" y="66"/>
                        </a:lnTo>
                        <a:close/>
                        <a:moveTo>
                          <a:pt x="2634" y="50"/>
                        </a:moveTo>
                        <a:lnTo>
                          <a:pt x="2626" y="48"/>
                        </a:lnTo>
                        <a:lnTo>
                          <a:pt x="2630" y="24"/>
                        </a:lnTo>
                        <a:lnTo>
                          <a:pt x="2638" y="26"/>
                        </a:lnTo>
                        <a:lnTo>
                          <a:pt x="2634" y="50"/>
                        </a:lnTo>
                        <a:close/>
                        <a:moveTo>
                          <a:pt x="1960" y="48"/>
                        </a:moveTo>
                        <a:lnTo>
                          <a:pt x="1958" y="24"/>
                        </a:lnTo>
                        <a:lnTo>
                          <a:pt x="1966" y="22"/>
                        </a:lnTo>
                        <a:lnTo>
                          <a:pt x="1968" y="46"/>
                        </a:lnTo>
                        <a:lnTo>
                          <a:pt x="1960" y="48"/>
                        </a:lnTo>
                        <a:close/>
                        <a:moveTo>
                          <a:pt x="2524" y="36"/>
                        </a:moveTo>
                        <a:lnTo>
                          <a:pt x="2516" y="34"/>
                        </a:lnTo>
                        <a:lnTo>
                          <a:pt x="2518" y="10"/>
                        </a:lnTo>
                        <a:lnTo>
                          <a:pt x="2526" y="12"/>
                        </a:lnTo>
                        <a:lnTo>
                          <a:pt x="2524" y="36"/>
                        </a:lnTo>
                        <a:close/>
                        <a:moveTo>
                          <a:pt x="2072" y="34"/>
                        </a:moveTo>
                        <a:lnTo>
                          <a:pt x="2070" y="10"/>
                        </a:lnTo>
                        <a:lnTo>
                          <a:pt x="2078" y="10"/>
                        </a:lnTo>
                        <a:lnTo>
                          <a:pt x="2080" y="34"/>
                        </a:lnTo>
                        <a:lnTo>
                          <a:pt x="2072" y="34"/>
                        </a:lnTo>
                        <a:close/>
                        <a:moveTo>
                          <a:pt x="2414" y="26"/>
                        </a:moveTo>
                        <a:lnTo>
                          <a:pt x="2406" y="26"/>
                        </a:lnTo>
                        <a:lnTo>
                          <a:pt x="2406" y="2"/>
                        </a:lnTo>
                        <a:lnTo>
                          <a:pt x="2414" y="2"/>
                        </a:lnTo>
                        <a:lnTo>
                          <a:pt x="2414" y="26"/>
                        </a:lnTo>
                        <a:close/>
                        <a:moveTo>
                          <a:pt x="2182" y="26"/>
                        </a:moveTo>
                        <a:lnTo>
                          <a:pt x="2182" y="2"/>
                        </a:lnTo>
                        <a:lnTo>
                          <a:pt x="2190" y="2"/>
                        </a:lnTo>
                        <a:lnTo>
                          <a:pt x="2190" y="26"/>
                        </a:lnTo>
                        <a:lnTo>
                          <a:pt x="2182" y="26"/>
                        </a:lnTo>
                        <a:close/>
                        <a:moveTo>
                          <a:pt x="2302" y="24"/>
                        </a:moveTo>
                        <a:lnTo>
                          <a:pt x="2294" y="24"/>
                        </a:lnTo>
                        <a:lnTo>
                          <a:pt x="2294" y="0"/>
                        </a:lnTo>
                        <a:lnTo>
                          <a:pt x="2302" y="0"/>
                        </a:lnTo>
                        <a:lnTo>
                          <a:pt x="2302"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 name="Freeform 42"/>
                  <p:cNvSpPr>
                    <a:spLocks noEditPoints="1"/>
                  </p:cNvSpPr>
                  <p:nvPr/>
                </p:nvSpPr>
                <p:spPr bwMode="auto">
                  <a:xfrm>
                    <a:off x="-14947899" y="-10048080"/>
                    <a:ext cx="6731001" cy="6731001"/>
                  </a:xfrm>
                  <a:custGeom>
                    <a:avLst/>
                    <a:gdLst/>
                    <a:ahLst/>
                    <a:cxnLst>
                      <a:cxn ang="0">
                        <a:pos x="2248" y="4236"/>
                      </a:cxn>
                      <a:cxn ang="0">
                        <a:pos x="1856" y="4224"/>
                      </a:cxn>
                      <a:cxn ang="0">
                        <a:pos x="2468" y="4196"/>
                      </a:cxn>
                      <a:cxn ang="0">
                        <a:pos x="1634" y="4184"/>
                      </a:cxn>
                      <a:cxn ang="0">
                        <a:pos x="2686" y="4148"/>
                      </a:cxn>
                      <a:cxn ang="0">
                        <a:pos x="1366" y="4102"/>
                      </a:cxn>
                      <a:cxn ang="0">
                        <a:pos x="2950" y="4056"/>
                      </a:cxn>
                      <a:cxn ang="0">
                        <a:pos x="1168" y="3998"/>
                      </a:cxn>
                      <a:cxn ang="0">
                        <a:pos x="3156" y="3970"/>
                      </a:cxn>
                      <a:cxn ang="0">
                        <a:pos x="974" y="3886"/>
                      </a:cxn>
                      <a:cxn ang="0">
                        <a:pos x="3346" y="3850"/>
                      </a:cxn>
                      <a:cxn ang="0">
                        <a:pos x="838" y="3788"/>
                      </a:cxn>
                      <a:cxn ang="0">
                        <a:pos x="3480" y="3748"/>
                      </a:cxn>
                      <a:cxn ang="0">
                        <a:pos x="658" y="3656"/>
                      </a:cxn>
                      <a:cxn ang="0">
                        <a:pos x="3644" y="3594"/>
                      </a:cxn>
                      <a:cxn ang="0">
                        <a:pos x="3792" y="3424"/>
                      </a:cxn>
                      <a:cxn ang="0">
                        <a:pos x="366" y="3314"/>
                      </a:cxn>
                      <a:cxn ang="0">
                        <a:pos x="3908" y="3232"/>
                      </a:cxn>
                      <a:cxn ang="0">
                        <a:pos x="250" y="3122"/>
                      </a:cxn>
                      <a:cxn ang="0">
                        <a:pos x="4014" y="3036"/>
                      </a:cxn>
                      <a:cxn ang="0">
                        <a:pos x="134" y="2866"/>
                      </a:cxn>
                      <a:cxn ang="0">
                        <a:pos x="4120" y="2778"/>
                      </a:cxn>
                      <a:cxn ang="0">
                        <a:pos x="82" y="2648"/>
                      </a:cxn>
                      <a:cxn ang="0">
                        <a:pos x="4194" y="2566"/>
                      </a:cxn>
                      <a:cxn ang="0">
                        <a:pos x="38" y="2430"/>
                      </a:cxn>
                      <a:cxn ang="0">
                        <a:pos x="4228" y="2344"/>
                      </a:cxn>
                      <a:cxn ang="0">
                        <a:pos x="20" y="2262"/>
                      </a:cxn>
                      <a:cxn ang="0">
                        <a:pos x="4240" y="2176"/>
                      </a:cxn>
                      <a:cxn ang="0">
                        <a:pos x="4224" y="2114"/>
                      </a:cxn>
                      <a:cxn ang="0">
                        <a:pos x="16" y="2040"/>
                      </a:cxn>
                      <a:cxn ang="0">
                        <a:pos x="36" y="1818"/>
                      </a:cxn>
                      <a:cxn ang="0">
                        <a:pos x="4176" y="1670"/>
                      </a:cxn>
                      <a:cxn ang="0">
                        <a:pos x="64" y="1596"/>
                      </a:cxn>
                      <a:cxn ang="0">
                        <a:pos x="4118" y="1456"/>
                      </a:cxn>
                      <a:cxn ang="0">
                        <a:pos x="132" y="1380"/>
                      </a:cxn>
                      <a:cxn ang="0">
                        <a:pos x="4012" y="1198"/>
                      </a:cxn>
                      <a:cxn ang="0">
                        <a:pos x="248" y="1124"/>
                      </a:cxn>
                      <a:cxn ang="0">
                        <a:pos x="3918" y="994"/>
                      </a:cxn>
                      <a:cxn ang="0">
                        <a:pos x="376" y="940"/>
                      </a:cxn>
                      <a:cxn ang="0">
                        <a:pos x="3788" y="810"/>
                      </a:cxn>
                      <a:cxn ang="0">
                        <a:pos x="512" y="762"/>
                      </a:cxn>
                      <a:cxn ang="0">
                        <a:pos x="3680" y="682"/>
                      </a:cxn>
                      <a:cxn ang="0">
                        <a:pos x="624" y="640"/>
                      </a:cxn>
                      <a:cxn ang="0">
                        <a:pos x="3508" y="538"/>
                      </a:cxn>
                      <a:cxn ang="0">
                        <a:pos x="790" y="490"/>
                      </a:cxn>
                      <a:cxn ang="0">
                        <a:pos x="970" y="358"/>
                      </a:cxn>
                      <a:cxn ang="0">
                        <a:pos x="3144" y="280"/>
                      </a:cxn>
                      <a:cxn ang="0">
                        <a:pos x="1154" y="232"/>
                      </a:cxn>
                      <a:cxn ang="0">
                        <a:pos x="2944" y="182"/>
                      </a:cxn>
                      <a:cxn ang="0">
                        <a:pos x="1360" y="140"/>
                      </a:cxn>
                      <a:cxn ang="0">
                        <a:pos x="2680" y="90"/>
                      </a:cxn>
                      <a:cxn ang="0">
                        <a:pos x="1628" y="56"/>
                      </a:cxn>
                      <a:cxn ang="0">
                        <a:pos x="2464" y="28"/>
                      </a:cxn>
                      <a:cxn ang="0">
                        <a:pos x="1850" y="32"/>
                      </a:cxn>
                      <a:cxn ang="0">
                        <a:pos x="2242" y="2"/>
                      </a:cxn>
                      <a:cxn ang="0">
                        <a:pos x="2074" y="16"/>
                      </a:cxn>
                    </a:cxnLst>
                    <a:rect l="0" t="0" r="r" b="b"/>
                    <a:pathLst>
                      <a:path w="4240" h="4240">
                        <a:moveTo>
                          <a:pt x="2080" y="4240"/>
                        </a:moveTo>
                        <a:lnTo>
                          <a:pt x="2080" y="4240"/>
                        </a:lnTo>
                        <a:lnTo>
                          <a:pt x="2024" y="4238"/>
                        </a:lnTo>
                        <a:lnTo>
                          <a:pt x="2024" y="4222"/>
                        </a:lnTo>
                        <a:lnTo>
                          <a:pt x="2024" y="4222"/>
                        </a:lnTo>
                        <a:lnTo>
                          <a:pt x="2080" y="4224"/>
                        </a:lnTo>
                        <a:lnTo>
                          <a:pt x="2080" y="4240"/>
                        </a:lnTo>
                        <a:close/>
                        <a:moveTo>
                          <a:pt x="2248" y="4236"/>
                        </a:moveTo>
                        <a:lnTo>
                          <a:pt x="2248" y="4220"/>
                        </a:lnTo>
                        <a:lnTo>
                          <a:pt x="2248" y="4220"/>
                        </a:lnTo>
                        <a:lnTo>
                          <a:pt x="2302" y="4216"/>
                        </a:lnTo>
                        <a:lnTo>
                          <a:pt x="2304" y="4232"/>
                        </a:lnTo>
                        <a:lnTo>
                          <a:pt x="2304" y="4232"/>
                        </a:lnTo>
                        <a:lnTo>
                          <a:pt x="2248" y="4236"/>
                        </a:lnTo>
                        <a:lnTo>
                          <a:pt x="2248" y="4236"/>
                        </a:lnTo>
                        <a:close/>
                        <a:moveTo>
                          <a:pt x="1856" y="4224"/>
                        </a:moveTo>
                        <a:lnTo>
                          <a:pt x="1856" y="4224"/>
                        </a:lnTo>
                        <a:lnTo>
                          <a:pt x="1800" y="4216"/>
                        </a:lnTo>
                        <a:lnTo>
                          <a:pt x="1802" y="4200"/>
                        </a:lnTo>
                        <a:lnTo>
                          <a:pt x="1802" y="4200"/>
                        </a:lnTo>
                        <a:lnTo>
                          <a:pt x="1858" y="4208"/>
                        </a:lnTo>
                        <a:lnTo>
                          <a:pt x="1856" y="4224"/>
                        </a:lnTo>
                        <a:close/>
                        <a:moveTo>
                          <a:pt x="2472" y="4212"/>
                        </a:moveTo>
                        <a:lnTo>
                          <a:pt x="2468" y="4196"/>
                        </a:lnTo>
                        <a:lnTo>
                          <a:pt x="2468" y="4196"/>
                        </a:lnTo>
                        <a:lnTo>
                          <a:pt x="2524" y="4186"/>
                        </a:lnTo>
                        <a:lnTo>
                          <a:pt x="2526" y="4202"/>
                        </a:lnTo>
                        <a:lnTo>
                          <a:pt x="2526" y="4202"/>
                        </a:lnTo>
                        <a:lnTo>
                          <a:pt x="2472" y="4212"/>
                        </a:lnTo>
                        <a:lnTo>
                          <a:pt x="2472" y="4212"/>
                        </a:lnTo>
                        <a:close/>
                        <a:moveTo>
                          <a:pt x="1634" y="4184"/>
                        </a:moveTo>
                        <a:lnTo>
                          <a:pt x="1634" y="4184"/>
                        </a:lnTo>
                        <a:lnTo>
                          <a:pt x="1580" y="4172"/>
                        </a:lnTo>
                        <a:lnTo>
                          <a:pt x="1584" y="4156"/>
                        </a:lnTo>
                        <a:lnTo>
                          <a:pt x="1584" y="4156"/>
                        </a:lnTo>
                        <a:lnTo>
                          <a:pt x="1638" y="4170"/>
                        </a:lnTo>
                        <a:lnTo>
                          <a:pt x="1634" y="4184"/>
                        </a:lnTo>
                        <a:close/>
                        <a:moveTo>
                          <a:pt x="2690" y="4162"/>
                        </a:moveTo>
                        <a:lnTo>
                          <a:pt x="2686" y="4148"/>
                        </a:lnTo>
                        <a:lnTo>
                          <a:pt x="2686" y="4148"/>
                        </a:lnTo>
                        <a:lnTo>
                          <a:pt x="2740" y="4132"/>
                        </a:lnTo>
                        <a:lnTo>
                          <a:pt x="2744" y="4148"/>
                        </a:lnTo>
                        <a:lnTo>
                          <a:pt x="2744" y="4148"/>
                        </a:lnTo>
                        <a:lnTo>
                          <a:pt x="2690" y="4162"/>
                        </a:lnTo>
                        <a:lnTo>
                          <a:pt x="2690" y="4162"/>
                        </a:lnTo>
                        <a:close/>
                        <a:moveTo>
                          <a:pt x="1418" y="4122"/>
                        </a:moveTo>
                        <a:lnTo>
                          <a:pt x="1418" y="4122"/>
                        </a:lnTo>
                        <a:lnTo>
                          <a:pt x="1366" y="4102"/>
                        </a:lnTo>
                        <a:lnTo>
                          <a:pt x="1372" y="4088"/>
                        </a:lnTo>
                        <a:lnTo>
                          <a:pt x="1372" y="4088"/>
                        </a:lnTo>
                        <a:lnTo>
                          <a:pt x="1424" y="4106"/>
                        </a:lnTo>
                        <a:lnTo>
                          <a:pt x="1418" y="4122"/>
                        </a:lnTo>
                        <a:close/>
                        <a:moveTo>
                          <a:pt x="2904" y="4092"/>
                        </a:moveTo>
                        <a:lnTo>
                          <a:pt x="2898" y="4076"/>
                        </a:lnTo>
                        <a:lnTo>
                          <a:pt x="2898" y="4076"/>
                        </a:lnTo>
                        <a:lnTo>
                          <a:pt x="2950" y="4056"/>
                        </a:lnTo>
                        <a:lnTo>
                          <a:pt x="2956" y="4070"/>
                        </a:lnTo>
                        <a:lnTo>
                          <a:pt x="2956" y="4070"/>
                        </a:lnTo>
                        <a:lnTo>
                          <a:pt x="2904" y="4092"/>
                        </a:lnTo>
                        <a:lnTo>
                          <a:pt x="2904" y="4092"/>
                        </a:lnTo>
                        <a:close/>
                        <a:moveTo>
                          <a:pt x="1210" y="4036"/>
                        </a:moveTo>
                        <a:lnTo>
                          <a:pt x="1210" y="4036"/>
                        </a:lnTo>
                        <a:lnTo>
                          <a:pt x="1160" y="4012"/>
                        </a:lnTo>
                        <a:lnTo>
                          <a:pt x="1168" y="3998"/>
                        </a:lnTo>
                        <a:lnTo>
                          <a:pt x="1168" y="3998"/>
                        </a:lnTo>
                        <a:lnTo>
                          <a:pt x="1218" y="4022"/>
                        </a:lnTo>
                        <a:lnTo>
                          <a:pt x="1210" y="4036"/>
                        </a:lnTo>
                        <a:close/>
                        <a:moveTo>
                          <a:pt x="3108" y="3998"/>
                        </a:moveTo>
                        <a:lnTo>
                          <a:pt x="3100" y="3984"/>
                        </a:lnTo>
                        <a:lnTo>
                          <a:pt x="3100" y="3984"/>
                        </a:lnTo>
                        <a:lnTo>
                          <a:pt x="3148" y="3956"/>
                        </a:lnTo>
                        <a:lnTo>
                          <a:pt x="3156" y="3970"/>
                        </a:lnTo>
                        <a:lnTo>
                          <a:pt x="3156" y="3970"/>
                        </a:lnTo>
                        <a:lnTo>
                          <a:pt x="3108" y="3998"/>
                        </a:lnTo>
                        <a:lnTo>
                          <a:pt x="3108" y="3998"/>
                        </a:lnTo>
                        <a:close/>
                        <a:moveTo>
                          <a:pt x="1012" y="3930"/>
                        </a:moveTo>
                        <a:lnTo>
                          <a:pt x="1012" y="3930"/>
                        </a:lnTo>
                        <a:lnTo>
                          <a:pt x="966" y="3898"/>
                        </a:lnTo>
                        <a:lnTo>
                          <a:pt x="974" y="3886"/>
                        </a:lnTo>
                        <a:lnTo>
                          <a:pt x="974" y="3886"/>
                        </a:lnTo>
                        <a:lnTo>
                          <a:pt x="1022" y="3916"/>
                        </a:lnTo>
                        <a:lnTo>
                          <a:pt x="1012" y="3930"/>
                        </a:lnTo>
                        <a:close/>
                        <a:moveTo>
                          <a:pt x="3300" y="3882"/>
                        </a:moveTo>
                        <a:lnTo>
                          <a:pt x="3292" y="3868"/>
                        </a:lnTo>
                        <a:lnTo>
                          <a:pt x="3292" y="3868"/>
                        </a:lnTo>
                        <a:lnTo>
                          <a:pt x="3338" y="3838"/>
                        </a:lnTo>
                        <a:lnTo>
                          <a:pt x="3346" y="3850"/>
                        </a:lnTo>
                        <a:lnTo>
                          <a:pt x="3346" y="3850"/>
                        </a:lnTo>
                        <a:lnTo>
                          <a:pt x="3300" y="3882"/>
                        </a:lnTo>
                        <a:lnTo>
                          <a:pt x="3300" y="3882"/>
                        </a:lnTo>
                        <a:close/>
                        <a:moveTo>
                          <a:pt x="828" y="3802"/>
                        </a:moveTo>
                        <a:lnTo>
                          <a:pt x="828" y="3802"/>
                        </a:lnTo>
                        <a:lnTo>
                          <a:pt x="784" y="3766"/>
                        </a:lnTo>
                        <a:lnTo>
                          <a:pt x="794" y="3754"/>
                        </a:lnTo>
                        <a:lnTo>
                          <a:pt x="794" y="3754"/>
                        </a:lnTo>
                        <a:lnTo>
                          <a:pt x="838" y="3788"/>
                        </a:lnTo>
                        <a:lnTo>
                          <a:pt x="828" y="3802"/>
                        </a:lnTo>
                        <a:close/>
                        <a:moveTo>
                          <a:pt x="3480" y="3748"/>
                        </a:moveTo>
                        <a:lnTo>
                          <a:pt x="3470" y="3736"/>
                        </a:lnTo>
                        <a:lnTo>
                          <a:pt x="3470" y="3736"/>
                        </a:lnTo>
                        <a:lnTo>
                          <a:pt x="3512" y="3698"/>
                        </a:lnTo>
                        <a:lnTo>
                          <a:pt x="3522" y="3710"/>
                        </a:lnTo>
                        <a:lnTo>
                          <a:pt x="3522" y="3710"/>
                        </a:lnTo>
                        <a:lnTo>
                          <a:pt x="3480" y="3748"/>
                        </a:lnTo>
                        <a:lnTo>
                          <a:pt x="3480" y="3748"/>
                        </a:lnTo>
                        <a:close/>
                        <a:moveTo>
                          <a:pt x="658" y="3656"/>
                        </a:moveTo>
                        <a:lnTo>
                          <a:pt x="658" y="3656"/>
                        </a:lnTo>
                        <a:lnTo>
                          <a:pt x="616" y="3616"/>
                        </a:lnTo>
                        <a:lnTo>
                          <a:pt x="628" y="3604"/>
                        </a:lnTo>
                        <a:lnTo>
                          <a:pt x="628" y="3604"/>
                        </a:lnTo>
                        <a:lnTo>
                          <a:pt x="668" y="3644"/>
                        </a:lnTo>
                        <a:lnTo>
                          <a:pt x="658" y="3656"/>
                        </a:lnTo>
                        <a:close/>
                        <a:moveTo>
                          <a:pt x="3644" y="3594"/>
                        </a:moveTo>
                        <a:lnTo>
                          <a:pt x="3632" y="3584"/>
                        </a:lnTo>
                        <a:lnTo>
                          <a:pt x="3632" y="3584"/>
                        </a:lnTo>
                        <a:lnTo>
                          <a:pt x="3672" y="3542"/>
                        </a:lnTo>
                        <a:lnTo>
                          <a:pt x="3682" y="3554"/>
                        </a:lnTo>
                        <a:lnTo>
                          <a:pt x="3682" y="3554"/>
                        </a:lnTo>
                        <a:lnTo>
                          <a:pt x="3644" y="3594"/>
                        </a:lnTo>
                        <a:lnTo>
                          <a:pt x="3644" y="3594"/>
                        </a:lnTo>
                        <a:close/>
                        <a:moveTo>
                          <a:pt x="502" y="3492"/>
                        </a:moveTo>
                        <a:lnTo>
                          <a:pt x="502" y="3492"/>
                        </a:lnTo>
                        <a:lnTo>
                          <a:pt x="468" y="3448"/>
                        </a:lnTo>
                        <a:lnTo>
                          <a:pt x="480" y="3438"/>
                        </a:lnTo>
                        <a:lnTo>
                          <a:pt x="480" y="3438"/>
                        </a:lnTo>
                        <a:lnTo>
                          <a:pt x="516" y="3482"/>
                        </a:lnTo>
                        <a:lnTo>
                          <a:pt x="502" y="3492"/>
                        </a:lnTo>
                        <a:close/>
                        <a:moveTo>
                          <a:pt x="3792" y="3424"/>
                        </a:moveTo>
                        <a:lnTo>
                          <a:pt x="3780" y="3414"/>
                        </a:lnTo>
                        <a:lnTo>
                          <a:pt x="3780" y="3414"/>
                        </a:lnTo>
                        <a:lnTo>
                          <a:pt x="3812" y="3370"/>
                        </a:lnTo>
                        <a:lnTo>
                          <a:pt x="3826" y="3380"/>
                        </a:lnTo>
                        <a:lnTo>
                          <a:pt x="3826" y="3380"/>
                        </a:lnTo>
                        <a:lnTo>
                          <a:pt x="3792" y="3424"/>
                        </a:lnTo>
                        <a:lnTo>
                          <a:pt x="3792" y="3424"/>
                        </a:lnTo>
                        <a:close/>
                        <a:moveTo>
                          <a:pt x="366" y="3314"/>
                        </a:moveTo>
                        <a:lnTo>
                          <a:pt x="366" y="3314"/>
                        </a:lnTo>
                        <a:lnTo>
                          <a:pt x="336" y="3266"/>
                        </a:lnTo>
                        <a:lnTo>
                          <a:pt x="350" y="3258"/>
                        </a:lnTo>
                        <a:lnTo>
                          <a:pt x="350" y="3258"/>
                        </a:lnTo>
                        <a:lnTo>
                          <a:pt x="380" y="3304"/>
                        </a:lnTo>
                        <a:lnTo>
                          <a:pt x="366" y="3314"/>
                        </a:lnTo>
                        <a:close/>
                        <a:moveTo>
                          <a:pt x="3920" y="3240"/>
                        </a:moveTo>
                        <a:lnTo>
                          <a:pt x="3908" y="3232"/>
                        </a:lnTo>
                        <a:lnTo>
                          <a:pt x="3908" y="3232"/>
                        </a:lnTo>
                        <a:lnTo>
                          <a:pt x="3936" y="3184"/>
                        </a:lnTo>
                        <a:lnTo>
                          <a:pt x="3950" y="3192"/>
                        </a:lnTo>
                        <a:lnTo>
                          <a:pt x="3950" y="3192"/>
                        </a:lnTo>
                        <a:lnTo>
                          <a:pt x="3920" y="3240"/>
                        </a:lnTo>
                        <a:lnTo>
                          <a:pt x="3920" y="3240"/>
                        </a:lnTo>
                        <a:close/>
                        <a:moveTo>
                          <a:pt x="250" y="3122"/>
                        </a:moveTo>
                        <a:lnTo>
                          <a:pt x="250" y="3122"/>
                        </a:lnTo>
                        <a:lnTo>
                          <a:pt x="224" y="3072"/>
                        </a:lnTo>
                        <a:lnTo>
                          <a:pt x="238" y="3064"/>
                        </a:lnTo>
                        <a:lnTo>
                          <a:pt x="238" y="3064"/>
                        </a:lnTo>
                        <a:lnTo>
                          <a:pt x="264" y="3114"/>
                        </a:lnTo>
                        <a:lnTo>
                          <a:pt x="250" y="3122"/>
                        </a:lnTo>
                        <a:close/>
                        <a:moveTo>
                          <a:pt x="4030" y="3044"/>
                        </a:moveTo>
                        <a:lnTo>
                          <a:pt x="4014" y="3036"/>
                        </a:lnTo>
                        <a:lnTo>
                          <a:pt x="4014" y="3036"/>
                        </a:lnTo>
                        <a:lnTo>
                          <a:pt x="4038" y="2986"/>
                        </a:lnTo>
                        <a:lnTo>
                          <a:pt x="4054" y="2992"/>
                        </a:lnTo>
                        <a:lnTo>
                          <a:pt x="4054" y="2992"/>
                        </a:lnTo>
                        <a:lnTo>
                          <a:pt x="4030" y="3044"/>
                        </a:lnTo>
                        <a:lnTo>
                          <a:pt x="4030" y="3044"/>
                        </a:lnTo>
                        <a:close/>
                        <a:moveTo>
                          <a:pt x="154" y="2918"/>
                        </a:moveTo>
                        <a:lnTo>
                          <a:pt x="154" y="2918"/>
                        </a:lnTo>
                        <a:lnTo>
                          <a:pt x="134" y="2866"/>
                        </a:lnTo>
                        <a:lnTo>
                          <a:pt x="150" y="2860"/>
                        </a:lnTo>
                        <a:lnTo>
                          <a:pt x="150" y="2860"/>
                        </a:lnTo>
                        <a:lnTo>
                          <a:pt x="170" y="2912"/>
                        </a:lnTo>
                        <a:lnTo>
                          <a:pt x="154" y="2918"/>
                        </a:lnTo>
                        <a:close/>
                        <a:moveTo>
                          <a:pt x="4116" y="2836"/>
                        </a:moveTo>
                        <a:lnTo>
                          <a:pt x="4102" y="2832"/>
                        </a:lnTo>
                        <a:lnTo>
                          <a:pt x="4102" y="2832"/>
                        </a:lnTo>
                        <a:lnTo>
                          <a:pt x="4120" y="2778"/>
                        </a:lnTo>
                        <a:lnTo>
                          <a:pt x="4134" y="2784"/>
                        </a:lnTo>
                        <a:lnTo>
                          <a:pt x="4134" y="2784"/>
                        </a:lnTo>
                        <a:lnTo>
                          <a:pt x="4116" y="2836"/>
                        </a:lnTo>
                        <a:lnTo>
                          <a:pt x="4116" y="2836"/>
                        </a:lnTo>
                        <a:close/>
                        <a:moveTo>
                          <a:pt x="82" y="2706"/>
                        </a:moveTo>
                        <a:lnTo>
                          <a:pt x="82" y="2706"/>
                        </a:lnTo>
                        <a:lnTo>
                          <a:pt x="66" y="2652"/>
                        </a:lnTo>
                        <a:lnTo>
                          <a:pt x="82" y="2648"/>
                        </a:lnTo>
                        <a:lnTo>
                          <a:pt x="82" y="2648"/>
                        </a:lnTo>
                        <a:lnTo>
                          <a:pt x="96" y="2702"/>
                        </a:lnTo>
                        <a:lnTo>
                          <a:pt x="82" y="2706"/>
                        </a:lnTo>
                        <a:close/>
                        <a:moveTo>
                          <a:pt x="4182" y="2622"/>
                        </a:moveTo>
                        <a:lnTo>
                          <a:pt x="4166" y="2618"/>
                        </a:lnTo>
                        <a:lnTo>
                          <a:pt x="4166" y="2618"/>
                        </a:lnTo>
                        <a:lnTo>
                          <a:pt x="4178" y="2562"/>
                        </a:lnTo>
                        <a:lnTo>
                          <a:pt x="4194" y="2566"/>
                        </a:lnTo>
                        <a:lnTo>
                          <a:pt x="4194" y="2566"/>
                        </a:lnTo>
                        <a:lnTo>
                          <a:pt x="4182" y="2622"/>
                        </a:lnTo>
                        <a:lnTo>
                          <a:pt x="4182" y="2622"/>
                        </a:lnTo>
                        <a:close/>
                        <a:moveTo>
                          <a:pt x="30" y="2486"/>
                        </a:moveTo>
                        <a:lnTo>
                          <a:pt x="30" y="2486"/>
                        </a:lnTo>
                        <a:lnTo>
                          <a:pt x="22" y="2432"/>
                        </a:lnTo>
                        <a:lnTo>
                          <a:pt x="38" y="2430"/>
                        </a:lnTo>
                        <a:lnTo>
                          <a:pt x="38" y="2430"/>
                        </a:lnTo>
                        <a:lnTo>
                          <a:pt x="46" y="2484"/>
                        </a:lnTo>
                        <a:lnTo>
                          <a:pt x="30" y="2486"/>
                        </a:lnTo>
                        <a:close/>
                        <a:moveTo>
                          <a:pt x="4222" y="2400"/>
                        </a:moveTo>
                        <a:lnTo>
                          <a:pt x="4206" y="2398"/>
                        </a:lnTo>
                        <a:lnTo>
                          <a:pt x="4206" y="2398"/>
                        </a:lnTo>
                        <a:lnTo>
                          <a:pt x="4212" y="2342"/>
                        </a:lnTo>
                        <a:lnTo>
                          <a:pt x="4228" y="2344"/>
                        </a:lnTo>
                        <a:lnTo>
                          <a:pt x="4228" y="2344"/>
                        </a:lnTo>
                        <a:lnTo>
                          <a:pt x="4222" y="2400"/>
                        </a:lnTo>
                        <a:lnTo>
                          <a:pt x="4222" y="2400"/>
                        </a:lnTo>
                        <a:close/>
                        <a:moveTo>
                          <a:pt x="4" y="2264"/>
                        </a:moveTo>
                        <a:lnTo>
                          <a:pt x="4" y="2264"/>
                        </a:lnTo>
                        <a:lnTo>
                          <a:pt x="2" y="2208"/>
                        </a:lnTo>
                        <a:lnTo>
                          <a:pt x="18" y="2208"/>
                        </a:lnTo>
                        <a:lnTo>
                          <a:pt x="18" y="2208"/>
                        </a:lnTo>
                        <a:lnTo>
                          <a:pt x="20" y="2262"/>
                        </a:lnTo>
                        <a:lnTo>
                          <a:pt x="4" y="2264"/>
                        </a:lnTo>
                        <a:close/>
                        <a:moveTo>
                          <a:pt x="4240" y="2176"/>
                        </a:moveTo>
                        <a:lnTo>
                          <a:pt x="4224" y="2176"/>
                        </a:lnTo>
                        <a:lnTo>
                          <a:pt x="4224" y="2176"/>
                        </a:lnTo>
                        <a:lnTo>
                          <a:pt x="4224" y="2120"/>
                        </a:lnTo>
                        <a:lnTo>
                          <a:pt x="4240" y="2120"/>
                        </a:lnTo>
                        <a:lnTo>
                          <a:pt x="4240" y="2120"/>
                        </a:lnTo>
                        <a:lnTo>
                          <a:pt x="4240" y="2176"/>
                        </a:lnTo>
                        <a:lnTo>
                          <a:pt x="4240" y="2176"/>
                        </a:lnTo>
                        <a:close/>
                        <a:moveTo>
                          <a:pt x="4224" y="2114"/>
                        </a:moveTo>
                        <a:lnTo>
                          <a:pt x="4224" y="2114"/>
                        </a:lnTo>
                        <a:lnTo>
                          <a:pt x="4224" y="2058"/>
                        </a:lnTo>
                        <a:lnTo>
                          <a:pt x="4240" y="2056"/>
                        </a:lnTo>
                        <a:lnTo>
                          <a:pt x="4240" y="2056"/>
                        </a:lnTo>
                        <a:lnTo>
                          <a:pt x="4240" y="2114"/>
                        </a:lnTo>
                        <a:lnTo>
                          <a:pt x="4224" y="2114"/>
                        </a:lnTo>
                        <a:close/>
                        <a:moveTo>
                          <a:pt x="16" y="2040"/>
                        </a:moveTo>
                        <a:lnTo>
                          <a:pt x="0" y="2040"/>
                        </a:lnTo>
                        <a:lnTo>
                          <a:pt x="0" y="2040"/>
                        </a:lnTo>
                        <a:lnTo>
                          <a:pt x="4" y="1984"/>
                        </a:lnTo>
                        <a:lnTo>
                          <a:pt x="20" y="1984"/>
                        </a:lnTo>
                        <a:lnTo>
                          <a:pt x="20" y="1984"/>
                        </a:lnTo>
                        <a:lnTo>
                          <a:pt x="16" y="2040"/>
                        </a:lnTo>
                        <a:lnTo>
                          <a:pt x="16" y="2040"/>
                        </a:lnTo>
                        <a:close/>
                        <a:moveTo>
                          <a:pt x="4212" y="1890"/>
                        </a:moveTo>
                        <a:lnTo>
                          <a:pt x="4212" y="1890"/>
                        </a:lnTo>
                        <a:lnTo>
                          <a:pt x="4206" y="1836"/>
                        </a:lnTo>
                        <a:lnTo>
                          <a:pt x="4222" y="1832"/>
                        </a:lnTo>
                        <a:lnTo>
                          <a:pt x="4222" y="1832"/>
                        </a:lnTo>
                        <a:lnTo>
                          <a:pt x="4228" y="1888"/>
                        </a:lnTo>
                        <a:lnTo>
                          <a:pt x="4212" y="1890"/>
                        </a:lnTo>
                        <a:close/>
                        <a:moveTo>
                          <a:pt x="36" y="1818"/>
                        </a:moveTo>
                        <a:lnTo>
                          <a:pt x="22" y="1816"/>
                        </a:lnTo>
                        <a:lnTo>
                          <a:pt x="22" y="1816"/>
                        </a:lnTo>
                        <a:lnTo>
                          <a:pt x="30" y="1760"/>
                        </a:lnTo>
                        <a:lnTo>
                          <a:pt x="46" y="1762"/>
                        </a:lnTo>
                        <a:lnTo>
                          <a:pt x="46" y="1762"/>
                        </a:lnTo>
                        <a:lnTo>
                          <a:pt x="36" y="1818"/>
                        </a:lnTo>
                        <a:lnTo>
                          <a:pt x="36" y="1818"/>
                        </a:lnTo>
                        <a:close/>
                        <a:moveTo>
                          <a:pt x="4176" y="1670"/>
                        </a:moveTo>
                        <a:lnTo>
                          <a:pt x="4176" y="1670"/>
                        </a:lnTo>
                        <a:lnTo>
                          <a:pt x="4164" y="1616"/>
                        </a:lnTo>
                        <a:lnTo>
                          <a:pt x="4180" y="1612"/>
                        </a:lnTo>
                        <a:lnTo>
                          <a:pt x="4180" y="1612"/>
                        </a:lnTo>
                        <a:lnTo>
                          <a:pt x="4192" y="1666"/>
                        </a:lnTo>
                        <a:lnTo>
                          <a:pt x="4176" y="1670"/>
                        </a:lnTo>
                        <a:close/>
                        <a:moveTo>
                          <a:pt x="80" y="1598"/>
                        </a:moveTo>
                        <a:lnTo>
                          <a:pt x="64" y="1596"/>
                        </a:lnTo>
                        <a:lnTo>
                          <a:pt x="64" y="1596"/>
                        </a:lnTo>
                        <a:lnTo>
                          <a:pt x="80" y="1540"/>
                        </a:lnTo>
                        <a:lnTo>
                          <a:pt x="94" y="1546"/>
                        </a:lnTo>
                        <a:lnTo>
                          <a:pt x="94" y="1546"/>
                        </a:lnTo>
                        <a:lnTo>
                          <a:pt x="80" y="1598"/>
                        </a:lnTo>
                        <a:lnTo>
                          <a:pt x="80" y="1598"/>
                        </a:lnTo>
                        <a:close/>
                        <a:moveTo>
                          <a:pt x="4118" y="1456"/>
                        </a:moveTo>
                        <a:lnTo>
                          <a:pt x="4118" y="1456"/>
                        </a:lnTo>
                        <a:lnTo>
                          <a:pt x="4100" y="1402"/>
                        </a:lnTo>
                        <a:lnTo>
                          <a:pt x="4114" y="1398"/>
                        </a:lnTo>
                        <a:lnTo>
                          <a:pt x="4114" y="1398"/>
                        </a:lnTo>
                        <a:lnTo>
                          <a:pt x="4132" y="1450"/>
                        </a:lnTo>
                        <a:lnTo>
                          <a:pt x="4118" y="1456"/>
                        </a:lnTo>
                        <a:close/>
                        <a:moveTo>
                          <a:pt x="146" y="1386"/>
                        </a:moveTo>
                        <a:lnTo>
                          <a:pt x="132" y="1380"/>
                        </a:lnTo>
                        <a:lnTo>
                          <a:pt x="132" y="1380"/>
                        </a:lnTo>
                        <a:lnTo>
                          <a:pt x="152" y="1328"/>
                        </a:lnTo>
                        <a:lnTo>
                          <a:pt x="168" y="1334"/>
                        </a:lnTo>
                        <a:lnTo>
                          <a:pt x="168" y="1334"/>
                        </a:lnTo>
                        <a:lnTo>
                          <a:pt x="146" y="1386"/>
                        </a:lnTo>
                        <a:lnTo>
                          <a:pt x="146" y="1386"/>
                        </a:lnTo>
                        <a:close/>
                        <a:moveTo>
                          <a:pt x="4036" y="1248"/>
                        </a:moveTo>
                        <a:lnTo>
                          <a:pt x="4036" y="1248"/>
                        </a:lnTo>
                        <a:lnTo>
                          <a:pt x="4012" y="1198"/>
                        </a:lnTo>
                        <a:lnTo>
                          <a:pt x="4026" y="1190"/>
                        </a:lnTo>
                        <a:lnTo>
                          <a:pt x="4026" y="1190"/>
                        </a:lnTo>
                        <a:lnTo>
                          <a:pt x="4050" y="1242"/>
                        </a:lnTo>
                        <a:lnTo>
                          <a:pt x="4036" y="1248"/>
                        </a:lnTo>
                        <a:close/>
                        <a:moveTo>
                          <a:pt x="236" y="1182"/>
                        </a:moveTo>
                        <a:lnTo>
                          <a:pt x="222" y="1174"/>
                        </a:lnTo>
                        <a:lnTo>
                          <a:pt x="222" y="1174"/>
                        </a:lnTo>
                        <a:lnTo>
                          <a:pt x="248" y="1124"/>
                        </a:lnTo>
                        <a:lnTo>
                          <a:pt x="262" y="1132"/>
                        </a:lnTo>
                        <a:lnTo>
                          <a:pt x="262" y="1132"/>
                        </a:lnTo>
                        <a:lnTo>
                          <a:pt x="236" y="1182"/>
                        </a:lnTo>
                        <a:lnTo>
                          <a:pt x="236" y="1182"/>
                        </a:lnTo>
                        <a:close/>
                        <a:moveTo>
                          <a:pt x="3932" y="1050"/>
                        </a:moveTo>
                        <a:lnTo>
                          <a:pt x="3932" y="1050"/>
                        </a:lnTo>
                        <a:lnTo>
                          <a:pt x="3904" y="1002"/>
                        </a:lnTo>
                        <a:lnTo>
                          <a:pt x="3918" y="994"/>
                        </a:lnTo>
                        <a:lnTo>
                          <a:pt x="3918" y="994"/>
                        </a:lnTo>
                        <a:lnTo>
                          <a:pt x="3946" y="1042"/>
                        </a:lnTo>
                        <a:lnTo>
                          <a:pt x="3932" y="1050"/>
                        </a:lnTo>
                        <a:close/>
                        <a:moveTo>
                          <a:pt x="346" y="988"/>
                        </a:moveTo>
                        <a:lnTo>
                          <a:pt x="332" y="978"/>
                        </a:lnTo>
                        <a:lnTo>
                          <a:pt x="332" y="978"/>
                        </a:lnTo>
                        <a:lnTo>
                          <a:pt x="364" y="932"/>
                        </a:lnTo>
                        <a:lnTo>
                          <a:pt x="376" y="940"/>
                        </a:lnTo>
                        <a:lnTo>
                          <a:pt x="376" y="940"/>
                        </a:lnTo>
                        <a:lnTo>
                          <a:pt x="346" y="988"/>
                        </a:lnTo>
                        <a:lnTo>
                          <a:pt x="346" y="988"/>
                        </a:lnTo>
                        <a:close/>
                        <a:moveTo>
                          <a:pt x="3810" y="864"/>
                        </a:moveTo>
                        <a:lnTo>
                          <a:pt x="3810" y="864"/>
                        </a:lnTo>
                        <a:lnTo>
                          <a:pt x="3776" y="820"/>
                        </a:lnTo>
                        <a:lnTo>
                          <a:pt x="3788" y="810"/>
                        </a:lnTo>
                        <a:lnTo>
                          <a:pt x="3788" y="810"/>
                        </a:lnTo>
                        <a:lnTo>
                          <a:pt x="3822" y="856"/>
                        </a:lnTo>
                        <a:lnTo>
                          <a:pt x="3810" y="864"/>
                        </a:lnTo>
                        <a:close/>
                        <a:moveTo>
                          <a:pt x="476" y="806"/>
                        </a:moveTo>
                        <a:lnTo>
                          <a:pt x="464" y="796"/>
                        </a:lnTo>
                        <a:lnTo>
                          <a:pt x="464" y="796"/>
                        </a:lnTo>
                        <a:lnTo>
                          <a:pt x="500" y="752"/>
                        </a:lnTo>
                        <a:lnTo>
                          <a:pt x="512" y="762"/>
                        </a:lnTo>
                        <a:lnTo>
                          <a:pt x="512" y="762"/>
                        </a:lnTo>
                        <a:lnTo>
                          <a:pt x="476" y="806"/>
                        </a:lnTo>
                        <a:lnTo>
                          <a:pt x="476" y="806"/>
                        </a:lnTo>
                        <a:close/>
                        <a:moveTo>
                          <a:pt x="3668" y="694"/>
                        </a:moveTo>
                        <a:lnTo>
                          <a:pt x="3668" y="694"/>
                        </a:lnTo>
                        <a:lnTo>
                          <a:pt x="3628" y="652"/>
                        </a:lnTo>
                        <a:lnTo>
                          <a:pt x="3640" y="642"/>
                        </a:lnTo>
                        <a:lnTo>
                          <a:pt x="3640" y="642"/>
                        </a:lnTo>
                        <a:lnTo>
                          <a:pt x="3680" y="682"/>
                        </a:lnTo>
                        <a:lnTo>
                          <a:pt x="3668" y="694"/>
                        </a:lnTo>
                        <a:close/>
                        <a:moveTo>
                          <a:pt x="624" y="640"/>
                        </a:moveTo>
                        <a:lnTo>
                          <a:pt x="612" y="628"/>
                        </a:lnTo>
                        <a:lnTo>
                          <a:pt x="612" y="628"/>
                        </a:lnTo>
                        <a:lnTo>
                          <a:pt x="652" y="588"/>
                        </a:lnTo>
                        <a:lnTo>
                          <a:pt x="664" y="600"/>
                        </a:lnTo>
                        <a:lnTo>
                          <a:pt x="664" y="600"/>
                        </a:lnTo>
                        <a:lnTo>
                          <a:pt x="624" y="640"/>
                        </a:lnTo>
                        <a:lnTo>
                          <a:pt x="624" y="640"/>
                        </a:lnTo>
                        <a:close/>
                        <a:moveTo>
                          <a:pt x="3508" y="538"/>
                        </a:moveTo>
                        <a:lnTo>
                          <a:pt x="3508" y="538"/>
                        </a:lnTo>
                        <a:lnTo>
                          <a:pt x="3466" y="502"/>
                        </a:lnTo>
                        <a:lnTo>
                          <a:pt x="3476" y="490"/>
                        </a:lnTo>
                        <a:lnTo>
                          <a:pt x="3476" y="490"/>
                        </a:lnTo>
                        <a:lnTo>
                          <a:pt x="3518" y="526"/>
                        </a:lnTo>
                        <a:lnTo>
                          <a:pt x="3508" y="538"/>
                        </a:lnTo>
                        <a:close/>
                        <a:moveTo>
                          <a:pt x="790" y="490"/>
                        </a:moveTo>
                        <a:lnTo>
                          <a:pt x="780" y="476"/>
                        </a:lnTo>
                        <a:lnTo>
                          <a:pt x="780" y="476"/>
                        </a:lnTo>
                        <a:lnTo>
                          <a:pt x="824" y="442"/>
                        </a:lnTo>
                        <a:lnTo>
                          <a:pt x="832" y="454"/>
                        </a:lnTo>
                        <a:lnTo>
                          <a:pt x="832" y="454"/>
                        </a:lnTo>
                        <a:lnTo>
                          <a:pt x="790" y="490"/>
                        </a:lnTo>
                        <a:lnTo>
                          <a:pt x="790" y="490"/>
                        </a:lnTo>
                        <a:close/>
                        <a:moveTo>
                          <a:pt x="3332" y="400"/>
                        </a:moveTo>
                        <a:lnTo>
                          <a:pt x="3332" y="400"/>
                        </a:lnTo>
                        <a:lnTo>
                          <a:pt x="3286" y="368"/>
                        </a:lnTo>
                        <a:lnTo>
                          <a:pt x="3296" y="354"/>
                        </a:lnTo>
                        <a:lnTo>
                          <a:pt x="3296" y="354"/>
                        </a:lnTo>
                        <a:lnTo>
                          <a:pt x="3342" y="386"/>
                        </a:lnTo>
                        <a:lnTo>
                          <a:pt x="3332" y="400"/>
                        </a:lnTo>
                        <a:close/>
                        <a:moveTo>
                          <a:pt x="970" y="358"/>
                        </a:moveTo>
                        <a:lnTo>
                          <a:pt x="960" y="344"/>
                        </a:lnTo>
                        <a:lnTo>
                          <a:pt x="960" y="344"/>
                        </a:lnTo>
                        <a:lnTo>
                          <a:pt x="1008" y="314"/>
                        </a:lnTo>
                        <a:lnTo>
                          <a:pt x="1016" y="328"/>
                        </a:lnTo>
                        <a:lnTo>
                          <a:pt x="1016" y="328"/>
                        </a:lnTo>
                        <a:lnTo>
                          <a:pt x="970" y="358"/>
                        </a:lnTo>
                        <a:lnTo>
                          <a:pt x="970" y="358"/>
                        </a:lnTo>
                        <a:close/>
                        <a:moveTo>
                          <a:pt x="3144" y="280"/>
                        </a:moveTo>
                        <a:lnTo>
                          <a:pt x="3144" y="280"/>
                        </a:lnTo>
                        <a:lnTo>
                          <a:pt x="3094" y="254"/>
                        </a:lnTo>
                        <a:lnTo>
                          <a:pt x="3102" y="240"/>
                        </a:lnTo>
                        <a:lnTo>
                          <a:pt x="3102" y="240"/>
                        </a:lnTo>
                        <a:lnTo>
                          <a:pt x="3152" y="266"/>
                        </a:lnTo>
                        <a:lnTo>
                          <a:pt x="3144" y="280"/>
                        </a:lnTo>
                        <a:close/>
                        <a:moveTo>
                          <a:pt x="1162" y="246"/>
                        </a:moveTo>
                        <a:lnTo>
                          <a:pt x="1154" y="232"/>
                        </a:lnTo>
                        <a:lnTo>
                          <a:pt x="1154" y="232"/>
                        </a:lnTo>
                        <a:lnTo>
                          <a:pt x="1204" y="206"/>
                        </a:lnTo>
                        <a:lnTo>
                          <a:pt x="1212" y="220"/>
                        </a:lnTo>
                        <a:lnTo>
                          <a:pt x="1212" y="220"/>
                        </a:lnTo>
                        <a:lnTo>
                          <a:pt x="1162" y="246"/>
                        </a:lnTo>
                        <a:lnTo>
                          <a:pt x="1162" y="246"/>
                        </a:lnTo>
                        <a:close/>
                        <a:moveTo>
                          <a:pt x="2944" y="182"/>
                        </a:moveTo>
                        <a:lnTo>
                          <a:pt x="2944" y="182"/>
                        </a:lnTo>
                        <a:lnTo>
                          <a:pt x="2892" y="162"/>
                        </a:lnTo>
                        <a:lnTo>
                          <a:pt x="2898" y="146"/>
                        </a:lnTo>
                        <a:lnTo>
                          <a:pt x="2898" y="146"/>
                        </a:lnTo>
                        <a:lnTo>
                          <a:pt x="2950" y="168"/>
                        </a:lnTo>
                        <a:lnTo>
                          <a:pt x="2944" y="182"/>
                        </a:lnTo>
                        <a:close/>
                        <a:moveTo>
                          <a:pt x="1366" y="154"/>
                        </a:moveTo>
                        <a:lnTo>
                          <a:pt x="1360" y="140"/>
                        </a:lnTo>
                        <a:lnTo>
                          <a:pt x="1360" y="140"/>
                        </a:lnTo>
                        <a:lnTo>
                          <a:pt x="1412" y="120"/>
                        </a:lnTo>
                        <a:lnTo>
                          <a:pt x="1418" y="136"/>
                        </a:lnTo>
                        <a:lnTo>
                          <a:pt x="1418" y="136"/>
                        </a:lnTo>
                        <a:lnTo>
                          <a:pt x="1366" y="154"/>
                        </a:lnTo>
                        <a:lnTo>
                          <a:pt x="1366" y="154"/>
                        </a:lnTo>
                        <a:close/>
                        <a:moveTo>
                          <a:pt x="2734" y="106"/>
                        </a:moveTo>
                        <a:lnTo>
                          <a:pt x="2734" y="106"/>
                        </a:lnTo>
                        <a:lnTo>
                          <a:pt x="2680" y="90"/>
                        </a:lnTo>
                        <a:lnTo>
                          <a:pt x="2684" y="76"/>
                        </a:lnTo>
                        <a:lnTo>
                          <a:pt x="2684" y="76"/>
                        </a:lnTo>
                        <a:lnTo>
                          <a:pt x="2738" y="90"/>
                        </a:lnTo>
                        <a:lnTo>
                          <a:pt x="2734" y="106"/>
                        </a:lnTo>
                        <a:close/>
                        <a:moveTo>
                          <a:pt x="1578" y="86"/>
                        </a:moveTo>
                        <a:lnTo>
                          <a:pt x="1574" y="70"/>
                        </a:lnTo>
                        <a:lnTo>
                          <a:pt x="1574" y="70"/>
                        </a:lnTo>
                        <a:lnTo>
                          <a:pt x="1628" y="56"/>
                        </a:lnTo>
                        <a:lnTo>
                          <a:pt x="1632" y="72"/>
                        </a:lnTo>
                        <a:lnTo>
                          <a:pt x="1632" y="72"/>
                        </a:lnTo>
                        <a:lnTo>
                          <a:pt x="1578" y="86"/>
                        </a:lnTo>
                        <a:lnTo>
                          <a:pt x="1578" y="86"/>
                        </a:lnTo>
                        <a:close/>
                        <a:moveTo>
                          <a:pt x="2516" y="52"/>
                        </a:moveTo>
                        <a:lnTo>
                          <a:pt x="2516" y="52"/>
                        </a:lnTo>
                        <a:lnTo>
                          <a:pt x="2462" y="44"/>
                        </a:lnTo>
                        <a:lnTo>
                          <a:pt x="2464" y="28"/>
                        </a:lnTo>
                        <a:lnTo>
                          <a:pt x="2464" y="28"/>
                        </a:lnTo>
                        <a:lnTo>
                          <a:pt x="2520" y="38"/>
                        </a:lnTo>
                        <a:lnTo>
                          <a:pt x="2516" y="52"/>
                        </a:lnTo>
                        <a:close/>
                        <a:moveTo>
                          <a:pt x="1796" y="40"/>
                        </a:moveTo>
                        <a:lnTo>
                          <a:pt x="1792" y="24"/>
                        </a:lnTo>
                        <a:lnTo>
                          <a:pt x="1792" y="24"/>
                        </a:lnTo>
                        <a:lnTo>
                          <a:pt x="1848" y="16"/>
                        </a:lnTo>
                        <a:lnTo>
                          <a:pt x="1850" y="32"/>
                        </a:lnTo>
                        <a:lnTo>
                          <a:pt x="1850" y="32"/>
                        </a:lnTo>
                        <a:lnTo>
                          <a:pt x="1796" y="40"/>
                        </a:lnTo>
                        <a:lnTo>
                          <a:pt x="1796" y="40"/>
                        </a:lnTo>
                        <a:close/>
                        <a:moveTo>
                          <a:pt x="2296" y="22"/>
                        </a:moveTo>
                        <a:lnTo>
                          <a:pt x="2296" y="22"/>
                        </a:lnTo>
                        <a:lnTo>
                          <a:pt x="2240" y="18"/>
                        </a:lnTo>
                        <a:lnTo>
                          <a:pt x="2242" y="2"/>
                        </a:lnTo>
                        <a:lnTo>
                          <a:pt x="2242" y="2"/>
                        </a:lnTo>
                        <a:lnTo>
                          <a:pt x="2298" y="6"/>
                        </a:lnTo>
                        <a:lnTo>
                          <a:pt x="2296" y="22"/>
                        </a:lnTo>
                        <a:close/>
                        <a:moveTo>
                          <a:pt x="2018" y="18"/>
                        </a:moveTo>
                        <a:lnTo>
                          <a:pt x="2016" y="2"/>
                        </a:lnTo>
                        <a:lnTo>
                          <a:pt x="2016" y="2"/>
                        </a:lnTo>
                        <a:lnTo>
                          <a:pt x="2072" y="0"/>
                        </a:lnTo>
                        <a:lnTo>
                          <a:pt x="2074" y="16"/>
                        </a:lnTo>
                        <a:lnTo>
                          <a:pt x="2074" y="16"/>
                        </a:lnTo>
                        <a:lnTo>
                          <a:pt x="2018" y="18"/>
                        </a:lnTo>
                        <a:lnTo>
                          <a:pt x="2018"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72" name="组合 182"/>
                <p:cNvGrpSpPr/>
                <p:nvPr/>
              </p:nvGrpSpPr>
              <p:grpSpPr>
                <a:xfrm>
                  <a:off x="3361573" y="3447209"/>
                  <a:ext cx="938165" cy="937087"/>
                  <a:chOff x="-1657350" y="2511425"/>
                  <a:chExt cx="5524500" cy="5518150"/>
                </a:xfrm>
                <a:grpFill/>
              </p:grpSpPr>
              <p:sp>
                <p:nvSpPr>
                  <p:cNvPr id="73" name="Freeform 49"/>
                  <p:cNvSpPr>
                    <a:spLocks/>
                  </p:cNvSpPr>
                  <p:nvPr/>
                </p:nvSpPr>
                <p:spPr bwMode="auto">
                  <a:xfrm>
                    <a:off x="1184275" y="2511425"/>
                    <a:ext cx="2228850" cy="1428750"/>
                  </a:xfrm>
                  <a:custGeom>
                    <a:avLst/>
                    <a:gdLst/>
                    <a:ahLst/>
                    <a:cxnLst>
                      <a:cxn ang="0">
                        <a:pos x="1252" y="900"/>
                      </a:cxn>
                      <a:cxn ang="0">
                        <a:pos x="1290" y="898"/>
                      </a:cxn>
                      <a:cxn ang="0">
                        <a:pos x="1322" y="888"/>
                      </a:cxn>
                      <a:cxn ang="0">
                        <a:pos x="1340" y="874"/>
                      </a:cxn>
                      <a:cxn ang="0">
                        <a:pos x="1362" y="846"/>
                      </a:cxn>
                      <a:cxn ang="0">
                        <a:pos x="1368" y="820"/>
                      </a:cxn>
                      <a:cxn ang="0">
                        <a:pos x="1368" y="802"/>
                      </a:cxn>
                      <a:cxn ang="0">
                        <a:pos x="1404" y="782"/>
                      </a:cxn>
                      <a:cxn ang="0">
                        <a:pos x="1300" y="640"/>
                      </a:cxn>
                      <a:cxn ang="0">
                        <a:pos x="1180" y="508"/>
                      </a:cxn>
                      <a:cxn ang="0">
                        <a:pos x="1122" y="452"/>
                      </a:cxn>
                      <a:cxn ang="0">
                        <a:pos x="1000" y="350"/>
                      </a:cxn>
                      <a:cxn ang="0">
                        <a:pos x="870" y="260"/>
                      </a:cxn>
                      <a:cxn ang="0">
                        <a:pos x="732" y="182"/>
                      </a:cxn>
                      <a:cxn ang="0">
                        <a:pos x="590" y="118"/>
                      </a:cxn>
                      <a:cxn ang="0">
                        <a:pos x="440" y="68"/>
                      </a:cxn>
                      <a:cxn ang="0">
                        <a:pos x="288" y="30"/>
                      </a:cxn>
                      <a:cxn ang="0">
                        <a:pos x="130" y="6"/>
                      </a:cxn>
                      <a:cxn ang="0">
                        <a:pos x="50" y="42"/>
                      </a:cxn>
                      <a:cxn ang="0">
                        <a:pos x="42" y="46"/>
                      </a:cxn>
                      <a:cxn ang="0">
                        <a:pos x="26" y="58"/>
                      </a:cxn>
                      <a:cxn ang="0">
                        <a:pos x="8" y="84"/>
                      </a:cxn>
                      <a:cxn ang="0">
                        <a:pos x="0" y="124"/>
                      </a:cxn>
                      <a:cxn ang="0">
                        <a:pos x="2" y="140"/>
                      </a:cxn>
                      <a:cxn ang="0">
                        <a:pos x="16" y="174"/>
                      </a:cxn>
                      <a:cxn ang="0">
                        <a:pos x="26" y="192"/>
                      </a:cxn>
                      <a:cxn ang="0">
                        <a:pos x="120" y="198"/>
                      </a:cxn>
                      <a:cxn ang="0">
                        <a:pos x="214" y="212"/>
                      </a:cxn>
                      <a:cxn ang="0">
                        <a:pos x="306" y="230"/>
                      </a:cxn>
                      <a:cxn ang="0">
                        <a:pos x="396" y="256"/>
                      </a:cxn>
                      <a:cxn ang="0">
                        <a:pos x="484" y="284"/>
                      </a:cxn>
                      <a:cxn ang="0">
                        <a:pos x="570" y="318"/>
                      </a:cxn>
                      <a:cxn ang="0">
                        <a:pos x="652" y="358"/>
                      </a:cxn>
                      <a:cxn ang="0">
                        <a:pos x="732" y="402"/>
                      </a:cxn>
                      <a:cxn ang="0">
                        <a:pos x="810" y="450"/>
                      </a:cxn>
                      <a:cxn ang="0">
                        <a:pos x="884" y="502"/>
                      </a:cxn>
                      <a:cxn ang="0">
                        <a:pos x="954" y="560"/>
                      </a:cxn>
                      <a:cxn ang="0">
                        <a:pos x="1020" y="620"/>
                      </a:cxn>
                      <a:cxn ang="0">
                        <a:pos x="1084" y="684"/>
                      </a:cxn>
                      <a:cxn ang="0">
                        <a:pos x="1144" y="754"/>
                      </a:cxn>
                      <a:cxn ang="0">
                        <a:pos x="1200" y="824"/>
                      </a:cxn>
                      <a:cxn ang="0">
                        <a:pos x="1252" y="900"/>
                      </a:cxn>
                    </a:cxnLst>
                    <a:rect l="0" t="0" r="r" b="b"/>
                    <a:pathLst>
                      <a:path w="1404" h="900">
                        <a:moveTo>
                          <a:pt x="1252" y="900"/>
                        </a:moveTo>
                        <a:lnTo>
                          <a:pt x="1252" y="900"/>
                        </a:lnTo>
                        <a:lnTo>
                          <a:pt x="1270" y="900"/>
                        </a:lnTo>
                        <a:lnTo>
                          <a:pt x="1290" y="898"/>
                        </a:lnTo>
                        <a:lnTo>
                          <a:pt x="1306" y="894"/>
                        </a:lnTo>
                        <a:lnTo>
                          <a:pt x="1322" y="888"/>
                        </a:lnTo>
                        <a:lnTo>
                          <a:pt x="1322" y="888"/>
                        </a:lnTo>
                        <a:lnTo>
                          <a:pt x="1340" y="874"/>
                        </a:lnTo>
                        <a:lnTo>
                          <a:pt x="1354" y="860"/>
                        </a:lnTo>
                        <a:lnTo>
                          <a:pt x="1362" y="846"/>
                        </a:lnTo>
                        <a:lnTo>
                          <a:pt x="1366" y="832"/>
                        </a:lnTo>
                        <a:lnTo>
                          <a:pt x="1368" y="820"/>
                        </a:lnTo>
                        <a:lnTo>
                          <a:pt x="1370" y="812"/>
                        </a:lnTo>
                        <a:lnTo>
                          <a:pt x="1368" y="802"/>
                        </a:lnTo>
                        <a:lnTo>
                          <a:pt x="1404" y="782"/>
                        </a:lnTo>
                        <a:lnTo>
                          <a:pt x="1404" y="782"/>
                        </a:lnTo>
                        <a:lnTo>
                          <a:pt x="1354" y="710"/>
                        </a:lnTo>
                        <a:lnTo>
                          <a:pt x="1300" y="640"/>
                        </a:lnTo>
                        <a:lnTo>
                          <a:pt x="1242" y="572"/>
                        </a:lnTo>
                        <a:lnTo>
                          <a:pt x="1180" y="508"/>
                        </a:lnTo>
                        <a:lnTo>
                          <a:pt x="1180" y="508"/>
                        </a:lnTo>
                        <a:lnTo>
                          <a:pt x="1122" y="452"/>
                        </a:lnTo>
                        <a:lnTo>
                          <a:pt x="1062" y="398"/>
                        </a:lnTo>
                        <a:lnTo>
                          <a:pt x="1000" y="350"/>
                        </a:lnTo>
                        <a:lnTo>
                          <a:pt x="936" y="302"/>
                        </a:lnTo>
                        <a:lnTo>
                          <a:pt x="870" y="260"/>
                        </a:lnTo>
                        <a:lnTo>
                          <a:pt x="802" y="220"/>
                        </a:lnTo>
                        <a:lnTo>
                          <a:pt x="732" y="182"/>
                        </a:lnTo>
                        <a:lnTo>
                          <a:pt x="662" y="148"/>
                        </a:lnTo>
                        <a:lnTo>
                          <a:pt x="590" y="118"/>
                        </a:lnTo>
                        <a:lnTo>
                          <a:pt x="516" y="90"/>
                        </a:lnTo>
                        <a:lnTo>
                          <a:pt x="440" y="68"/>
                        </a:lnTo>
                        <a:lnTo>
                          <a:pt x="364" y="46"/>
                        </a:lnTo>
                        <a:lnTo>
                          <a:pt x="288" y="30"/>
                        </a:lnTo>
                        <a:lnTo>
                          <a:pt x="210" y="16"/>
                        </a:lnTo>
                        <a:lnTo>
                          <a:pt x="130" y="6"/>
                        </a:lnTo>
                        <a:lnTo>
                          <a:pt x="50" y="0"/>
                        </a:lnTo>
                        <a:lnTo>
                          <a:pt x="50" y="42"/>
                        </a:lnTo>
                        <a:lnTo>
                          <a:pt x="50" y="42"/>
                        </a:lnTo>
                        <a:lnTo>
                          <a:pt x="42" y="46"/>
                        </a:lnTo>
                        <a:lnTo>
                          <a:pt x="34" y="50"/>
                        </a:lnTo>
                        <a:lnTo>
                          <a:pt x="26" y="58"/>
                        </a:lnTo>
                        <a:lnTo>
                          <a:pt x="16" y="70"/>
                        </a:lnTo>
                        <a:lnTo>
                          <a:pt x="8" y="84"/>
                        </a:lnTo>
                        <a:lnTo>
                          <a:pt x="2" y="102"/>
                        </a:lnTo>
                        <a:lnTo>
                          <a:pt x="0" y="124"/>
                        </a:lnTo>
                        <a:lnTo>
                          <a:pt x="0" y="124"/>
                        </a:lnTo>
                        <a:lnTo>
                          <a:pt x="2" y="140"/>
                        </a:lnTo>
                        <a:lnTo>
                          <a:pt x="8" y="158"/>
                        </a:lnTo>
                        <a:lnTo>
                          <a:pt x="16" y="174"/>
                        </a:lnTo>
                        <a:lnTo>
                          <a:pt x="26" y="192"/>
                        </a:lnTo>
                        <a:lnTo>
                          <a:pt x="26" y="192"/>
                        </a:lnTo>
                        <a:lnTo>
                          <a:pt x="74" y="194"/>
                        </a:lnTo>
                        <a:lnTo>
                          <a:pt x="120" y="198"/>
                        </a:lnTo>
                        <a:lnTo>
                          <a:pt x="168" y="204"/>
                        </a:lnTo>
                        <a:lnTo>
                          <a:pt x="214" y="212"/>
                        </a:lnTo>
                        <a:lnTo>
                          <a:pt x="260" y="220"/>
                        </a:lnTo>
                        <a:lnTo>
                          <a:pt x="306" y="230"/>
                        </a:lnTo>
                        <a:lnTo>
                          <a:pt x="352" y="242"/>
                        </a:lnTo>
                        <a:lnTo>
                          <a:pt x="396" y="256"/>
                        </a:lnTo>
                        <a:lnTo>
                          <a:pt x="440" y="270"/>
                        </a:lnTo>
                        <a:lnTo>
                          <a:pt x="484" y="284"/>
                        </a:lnTo>
                        <a:lnTo>
                          <a:pt x="528" y="300"/>
                        </a:lnTo>
                        <a:lnTo>
                          <a:pt x="570" y="318"/>
                        </a:lnTo>
                        <a:lnTo>
                          <a:pt x="612" y="338"/>
                        </a:lnTo>
                        <a:lnTo>
                          <a:pt x="652" y="358"/>
                        </a:lnTo>
                        <a:lnTo>
                          <a:pt x="692" y="380"/>
                        </a:lnTo>
                        <a:lnTo>
                          <a:pt x="732" y="402"/>
                        </a:lnTo>
                        <a:lnTo>
                          <a:pt x="772" y="426"/>
                        </a:lnTo>
                        <a:lnTo>
                          <a:pt x="810" y="450"/>
                        </a:lnTo>
                        <a:lnTo>
                          <a:pt x="846" y="476"/>
                        </a:lnTo>
                        <a:lnTo>
                          <a:pt x="884" y="502"/>
                        </a:lnTo>
                        <a:lnTo>
                          <a:pt x="918" y="530"/>
                        </a:lnTo>
                        <a:lnTo>
                          <a:pt x="954" y="560"/>
                        </a:lnTo>
                        <a:lnTo>
                          <a:pt x="988" y="590"/>
                        </a:lnTo>
                        <a:lnTo>
                          <a:pt x="1020" y="620"/>
                        </a:lnTo>
                        <a:lnTo>
                          <a:pt x="1054" y="652"/>
                        </a:lnTo>
                        <a:lnTo>
                          <a:pt x="1084" y="684"/>
                        </a:lnTo>
                        <a:lnTo>
                          <a:pt x="1114" y="718"/>
                        </a:lnTo>
                        <a:lnTo>
                          <a:pt x="1144" y="754"/>
                        </a:lnTo>
                        <a:lnTo>
                          <a:pt x="1172" y="788"/>
                        </a:lnTo>
                        <a:lnTo>
                          <a:pt x="1200" y="824"/>
                        </a:lnTo>
                        <a:lnTo>
                          <a:pt x="1226" y="862"/>
                        </a:lnTo>
                        <a:lnTo>
                          <a:pt x="1252" y="900"/>
                        </a:lnTo>
                        <a:lnTo>
                          <a:pt x="1252" y="9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 name="Freeform 50"/>
                  <p:cNvSpPr>
                    <a:spLocks/>
                  </p:cNvSpPr>
                  <p:nvPr/>
                </p:nvSpPr>
                <p:spPr bwMode="auto">
                  <a:xfrm>
                    <a:off x="-1203325" y="2511425"/>
                    <a:ext cx="2228850" cy="1428750"/>
                  </a:xfrm>
                  <a:custGeom>
                    <a:avLst/>
                    <a:gdLst/>
                    <a:ahLst/>
                    <a:cxnLst>
                      <a:cxn ang="0">
                        <a:pos x="1354" y="0"/>
                      </a:cxn>
                      <a:cxn ang="0">
                        <a:pos x="1274" y="6"/>
                      </a:cxn>
                      <a:cxn ang="0">
                        <a:pos x="1116" y="30"/>
                      </a:cxn>
                      <a:cxn ang="0">
                        <a:pos x="964" y="68"/>
                      </a:cxn>
                      <a:cxn ang="0">
                        <a:pos x="814" y="118"/>
                      </a:cxn>
                      <a:cxn ang="0">
                        <a:pos x="672" y="182"/>
                      </a:cxn>
                      <a:cxn ang="0">
                        <a:pos x="534" y="260"/>
                      </a:cxn>
                      <a:cxn ang="0">
                        <a:pos x="404" y="350"/>
                      </a:cxn>
                      <a:cxn ang="0">
                        <a:pos x="282" y="452"/>
                      </a:cxn>
                      <a:cxn ang="0">
                        <a:pos x="224" y="508"/>
                      </a:cxn>
                      <a:cxn ang="0">
                        <a:pos x="104" y="640"/>
                      </a:cxn>
                      <a:cxn ang="0">
                        <a:pos x="0" y="782"/>
                      </a:cxn>
                      <a:cxn ang="0">
                        <a:pos x="36" y="802"/>
                      </a:cxn>
                      <a:cxn ang="0">
                        <a:pos x="36" y="820"/>
                      </a:cxn>
                      <a:cxn ang="0">
                        <a:pos x="42" y="846"/>
                      </a:cxn>
                      <a:cxn ang="0">
                        <a:pos x="64" y="874"/>
                      </a:cxn>
                      <a:cxn ang="0">
                        <a:pos x="82" y="888"/>
                      </a:cxn>
                      <a:cxn ang="0">
                        <a:pos x="114" y="898"/>
                      </a:cxn>
                      <a:cxn ang="0">
                        <a:pos x="152" y="900"/>
                      </a:cxn>
                      <a:cxn ang="0">
                        <a:pos x="178" y="862"/>
                      </a:cxn>
                      <a:cxn ang="0">
                        <a:pos x="232" y="788"/>
                      </a:cxn>
                      <a:cxn ang="0">
                        <a:pos x="290" y="718"/>
                      </a:cxn>
                      <a:cxn ang="0">
                        <a:pos x="350" y="652"/>
                      </a:cxn>
                      <a:cxn ang="0">
                        <a:pos x="416" y="590"/>
                      </a:cxn>
                      <a:cxn ang="0">
                        <a:pos x="486" y="530"/>
                      </a:cxn>
                      <a:cxn ang="0">
                        <a:pos x="558" y="476"/>
                      </a:cxn>
                      <a:cxn ang="0">
                        <a:pos x="632" y="426"/>
                      </a:cxn>
                      <a:cxn ang="0">
                        <a:pos x="712" y="380"/>
                      </a:cxn>
                      <a:cxn ang="0">
                        <a:pos x="792" y="338"/>
                      </a:cxn>
                      <a:cxn ang="0">
                        <a:pos x="876" y="300"/>
                      </a:cxn>
                      <a:cxn ang="0">
                        <a:pos x="964" y="270"/>
                      </a:cxn>
                      <a:cxn ang="0">
                        <a:pos x="1052" y="242"/>
                      </a:cxn>
                      <a:cxn ang="0">
                        <a:pos x="1144" y="220"/>
                      </a:cxn>
                      <a:cxn ang="0">
                        <a:pos x="1236" y="204"/>
                      </a:cxn>
                      <a:cxn ang="0">
                        <a:pos x="1330" y="194"/>
                      </a:cxn>
                      <a:cxn ang="0">
                        <a:pos x="1378" y="192"/>
                      </a:cxn>
                      <a:cxn ang="0">
                        <a:pos x="1396" y="158"/>
                      </a:cxn>
                      <a:cxn ang="0">
                        <a:pos x="1404" y="124"/>
                      </a:cxn>
                      <a:cxn ang="0">
                        <a:pos x="1402" y="102"/>
                      </a:cxn>
                      <a:cxn ang="0">
                        <a:pos x="1388" y="70"/>
                      </a:cxn>
                      <a:cxn ang="0">
                        <a:pos x="1370" y="50"/>
                      </a:cxn>
                      <a:cxn ang="0">
                        <a:pos x="1354" y="42"/>
                      </a:cxn>
                    </a:cxnLst>
                    <a:rect l="0" t="0" r="r" b="b"/>
                    <a:pathLst>
                      <a:path w="1404" h="900">
                        <a:moveTo>
                          <a:pt x="1354" y="42"/>
                        </a:moveTo>
                        <a:lnTo>
                          <a:pt x="1354" y="0"/>
                        </a:lnTo>
                        <a:lnTo>
                          <a:pt x="1354" y="0"/>
                        </a:lnTo>
                        <a:lnTo>
                          <a:pt x="1274" y="6"/>
                        </a:lnTo>
                        <a:lnTo>
                          <a:pt x="1194" y="16"/>
                        </a:lnTo>
                        <a:lnTo>
                          <a:pt x="1116" y="30"/>
                        </a:lnTo>
                        <a:lnTo>
                          <a:pt x="1040" y="46"/>
                        </a:lnTo>
                        <a:lnTo>
                          <a:pt x="964" y="68"/>
                        </a:lnTo>
                        <a:lnTo>
                          <a:pt x="888" y="90"/>
                        </a:lnTo>
                        <a:lnTo>
                          <a:pt x="814" y="118"/>
                        </a:lnTo>
                        <a:lnTo>
                          <a:pt x="742" y="148"/>
                        </a:lnTo>
                        <a:lnTo>
                          <a:pt x="672" y="182"/>
                        </a:lnTo>
                        <a:lnTo>
                          <a:pt x="602" y="220"/>
                        </a:lnTo>
                        <a:lnTo>
                          <a:pt x="534" y="260"/>
                        </a:lnTo>
                        <a:lnTo>
                          <a:pt x="468" y="302"/>
                        </a:lnTo>
                        <a:lnTo>
                          <a:pt x="404" y="350"/>
                        </a:lnTo>
                        <a:lnTo>
                          <a:pt x="342" y="398"/>
                        </a:lnTo>
                        <a:lnTo>
                          <a:pt x="282" y="452"/>
                        </a:lnTo>
                        <a:lnTo>
                          <a:pt x="224" y="508"/>
                        </a:lnTo>
                        <a:lnTo>
                          <a:pt x="224" y="508"/>
                        </a:lnTo>
                        <a:lnTo>
                          <a:pt x="162" y="572"/>
                        </a:lnTo>
                        <a:lnTo>
                          <a:pt x="104" y="640"/>
                        </a:lnTo>
                        <a:lnTo>
                          <a:pt x="50" y="710"/>
                        </a:lnTo>
                        <a:lnTo>
                          <a:pt x="0" y="782"/>
                        </a:lnTo>
                        <a:lnTo>
                          <a:pt x="36" y="802"/>
                        </a:lnTo>
                        <a:lnTo>
                          <a:pt x="36" y="802"/>
                        </a:lnTo>
                        <a:lnTo>
                          <a:pt x="34" y="812"/>
                        </a:lnTo>
                        <a:lnTo>
                          <a:pt x="36" y="820"/>
                        </a:lnTo>
                        <a:lnTo>
                          <a:pt x="38" y="832"/>
                        </a:lnTo>
                        <a:lnTo>
                          <a:pt x="42" y="846"/>
                        </a:lnTo>
                        <a:lnTo>
                          <a:pt x="50" y="860"/>
                        </a:lnTo>
                        <a:lnTo>
                          <a:pt x="64" y="874"/>
                        </a:lnTo>
                        <a:lnTo>
                          <a:pt x="82" y="888"/>
                        </a:lnTo>
                        <a:lnTo>
                          <a:pt x="82" y="888"/>
                        </a:lnTo>
                        <a:lnTo>
                          <a:pt x="98" y="894"/>
                        </a:lnTo>
                        <a:lnTo>
                          <a:pt x="114" y="898"/>
                        </a:lnTo>
                        <a:lnTo>
                          <a:pt x="134" y="900"/>
                        </a:lnTo>
                        <a:lnTo>
                          <a:pt x="152" y="900"/>
                        </a:lnTo>
                        <a:lnTo>
                          <a:pt x="152" y="900"/>
                        </a:lnTo>
                        <a:lnTo>
                          <a:pt x="178" y="862"/>
                        </a:lnTo>
                        <a:lnTo>
                          <a:pt x="204" y="824"/>
                        </a:lnTo>
                        <a:lnTo>
                          <a:pt x="232" y="788"/>
                        </a:lnTo>
                        <a:lnTo>
                          <a:pt x="260" y="754"/>
                        </a:lnTo>
                        <a:lnTo>
                          <a:pt x="290" y="718"/>
                        </a:lnTo>
                        <a:lnTo>
                          <a:pt x="320" y="684"/>
                        </a:lnTo>
                        <a:lnTo>
                          <a:pt x="350" y="652"/>
                        </a:lnTo>
                        <a:lnTo>
                          <a:pt x="384" y="620"/>
                        </a:lnTo>
                        <a:lnTo>
                          <a:pt x="416" y="590"/>
                        </a:lnTo>
                        <a:lnTo>
                          <a:pt x="450" y="560"/>
                        </a:lnTo>
                        <a:lnTo>
                          <a:pt x="486" y="530"/>
                        </a:lnTo>
                        <a:lnTo>
                          <a:pt x="520" y="502"/>
                        </a:lnTo>
                        <a:lnTo>
                          <a:pt x="558" y="476"/>
                        </a:lnTo>
                        <a:lnTo>
                          <a:pt x="594" y="450"/>
                        </a:lnTo>
                        <a:lnTo>
                          <a:pt x="632" y="426"/>
                        </a:lnTo>
                        <a:lnTo>
                          <a:pt x="672" y="402"/>
                        </a:lnTo>
                        <a:lnTo>
                          <a:pt x="712" y="380"/>
                        </a:lnTo>
                        <a:lnTo>
                          <a:pt x="752" y="358"/>
                        </a:lnTo>
                        <a:lnTo>
                          <a:pt x="792" y="338"/>
                        </a:lnTo>
                        <a:lnTo>
                          <a:pt x="834" y="318"/>
                        </a:lnTo>
                        <a:lnTo>
                          <a:pt x="876" y="300"/>
                        </a:lnTo>
                        <a:lnTo>
                          <a:pt x="920" y="284"/>
                        </a:lnTo>
                        <a:lnTo>
                          <a:pt x="964" y="270"/>
                        </a:lnTo>
                        <a:lnTo>
                          <a:pt x="1008" y="256"/>
                        </a:lnTo>
                        <a:lnTo>
                          <a:pt x="1052" y="242"/>
                        </a:lnTo>
                        <a:lnTo>
                          <a:pt x="1098" y="230"/>
                        </a:lnTo>
                        <a:lnTo>
                          <a:pt x="1144" y="220"/>
                        </a:lnTo>
                        <a:lnTo>
                          <a:pt x="1190" y="212"/>
                        </a:lnTo>
                        <a:lnTo>
                          <a:pt x="1236" y="204"/>
                        </a:lnTo>
                        <a:lnTo>
                          <a:pt x="1284" y="198"/>
                        </a:lnTo>
                        <a:lnTo>
                          <a:pt x="1330" y="194"/>
                        </a:lnTo>
                        <a:lnTo>
                          <a:pt x="1378" y="192"/>
                        </a:lnTo>
                        <a:lnTo>
                          <a:pt x="1378" y="192"/>
                        </a:lnTo>
                        <a:lnTo>
                          <a:pt x="1388" y="174"/>
                        </a:lnTo>
                        <a:lnTo>
                          <a:pt x="1396" y="158"/>
                        </a:lnTo>
                        <a:lnTo>
                          <a:pt x="1402" y="140"/>
                        </a:lnTo>
                        <a:lnTo>
                          <a:pt x="1404" y="124"/>
                        </a:lnTo>
                        <a:lnTo>
                          <a:pt x="1404" y="124"/>
                        </a:lnTo>
                        <a:lnTo>
                          <a:pt x="1402" y="102"/>
                        </a:lnTo>
                        <a:lnTo>
                          <a:pt x="1396" y="84"/>
                        </a:lnTo>
                        <a:lnTo>
                          <a:pt x="1388" y="70"/>
                        </a:lnTo>
                        <a:lnTo>
                          <a:pt x="1378" y="58"/>
                        </a:lnTo>
                        <a:lnTo>
                          <a:pt x="1370" y="50"/>
                        </a:lnTo>
                        <a:lnTo>
                          <a:pt x="1362" y="46"/>
                        </a:lnTo>
                        <a:lnTo>
                          <a:pt x="1354" y="42"/>
                        </a:lnTo>
                        <a:lnTo>
                          <a:pt x="1354"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 name="Freeform 51"/>
                  <p:cNvSpPr>
                    <a:spLocks/>
                  </p:cNvSpPr>
                  <p:nvPr/>
                </p:nvSpPr>
                <p:spPr bwMode="auto">
                  <a:xfrm>
                    <a:off x="3292475" y="4029075"/>
                    <a:ext cx="574675" cy="2482850"/>
                  </a:xfrm>
                  <a:custGeom>
                    <a:avLst/>
                    <a:gdLst/>
                    <a:ahLst/>
                    <a:cxnLst>
                      <a:cxn ang="0">
                        <a:pos x="142" y="22"/>
                      </a:cxn>
                      <a:cxn ang="0">
                        <a:pos x="134" y="16"/>
                      </a:cxn>
                      <a:cxn ang="0">
                        <a:pos x="114" y="8"/>
                      </a:cxn>
                      <a:cxn ang="0">
                        <a:pos x="84" y="6"/>
                      </a:cxn>
                      <a:cxn ang="0">
                        <a:pos x="44" y="18"/>
                      </a:cxn>
                      <a:cxn ang="0">
                        <a:pos x="32" y="28"/>
                      </a:cxn>
                      <a:cxn ang="0">
                        <a:pos x="8" y="58"/>
                      </a:cxn>
                      <a:cxn ang="0">
                        <a:pos x="0" y="74"/>
                      </a:cxn>
                      <a:cxn ang="0">
                        <a:pos x="38" y="154"/>
                      </a:cxn>
                      <a:cxn ang="0">
                        <a:pos x="72" y="238"/>
                      </a:cxn>
                      <a:cxn ang="0">
                        <a:pos x="102" y="324"/>
                      </a:cxn>
                      <a:cxn ang="0">
                        <a:pos x="126" y="412"/>
                      </a:cxn>
                      <a:cxn ang="0">
                        <a:pos x="146" y="502"/>
                      </a:cxn>
                      <a:cxn ang="0">
                        <a:pos x="160" y="594"/>
                      </a:cxn>
                      <a:cxn ang="0">
                        <a:pos x="168" y="688"/>
                      </a:cxn>
                      <a:cxn ang="0">
                        <a:pos x="170" y="782"/>
                      </a:cxn>
                      <a:cxn ang="0">
                        <a:pos x="170" y="830"/>
                      </a:cxn>
                      <a:cxn ang="0">
                        <a:pos x="164" y="924"/>
                      </a:cxn>
                      <a:cxn ang="0">
                        <a:pos x="152" y="1016"/>
                      </a:cxn>
                      <a:cxn ang="0">
                        <a:pos x="136" y="1108"/>
                      </a:cxn>
                      <a:cxn ang="0">
                        <a:pos x="114" y="1196"/>
                      </a:cxn>
                      <a:cxn ang="0">
                        <a:pos x="88" y="1284"/>
                      </a:cxn>
                      <a:cxn ang="0">
                        <a:pos x="56" y="1368"/>
                      </a:cxn>
                      <a:cxn ang="0">
                        <a:pos x="20" y="1450"/>
                      </a:cxn>
                      <a:cxn ang="0">
                        <a:pos x="0" y="1490"/>
                      </a:cxn>
                      <a:cxn ang="0">
                        <a:pos x="20" y="1522"/>
                      </a:cxn>
                      <a:cxn ang="0">
                        <a:pos x="44" y="1546"/>
                      </a:cxn>
                      <a:cxn ang="0">
                        <a:pos x="66" y="1554"/>
                      </a:cxn>
                      <a:cxn ang="0">
                        <a:pos x="100" y="1558"/>
                      </a:cxn>
                      <a:cxn ang="0">
                        <a:pos x="126" y="1552"/>
                      </a:cxn>
                      <a:cxn ang="0">
                        <a:pos x="142" y="1542"/>
                      </a:cxn>
                      <a:cxn ang="0">
                        <a:pos x="178" y="1564"/>
                      </a:cxn>
                      <a:cxn ang="0">
                        <a:pos x="220" y="1472"/>
                      </a:cxn>
                      <a:cxn ang="0">
                        <a:pos x="258" y="1380"/>
                      </a:cxn>
                      <a:cxn ang="0">
                        <a:pos x="290" y="1284"/>
                      </a:cxn>
                      <a:cxn ang="0">
                        <a:pos x="316" y="1186"/>
                      </a:cxn>
                      <a:cxn ang="0">
                        <a:pos x="336" y="1088"/>
                      </a:cxn>
                      <a:cxn ang="0">
                        <a:pos x="350" y="986"/>
                      </a:cxn>
                      <a:cxn ang="0">
                        <a:pos x="360" y="886"/>
                      </a:cxn>
                      <a:cxn ang="0">
                        <a:pos x="362" y="782"/>
                      </a:cxn>
                      <a:cxn ang="0">
                        <a:pos x="362" y="730"/>
                      </a:cxn>
                      <a:cxn ang="0">
                        <a:pos x="356" y="628"/>
                      </a:cxn>
                      <a:cxn ang="0">
                        <a:pos x="344" y="526"/>
                      </a:cxn>
                      <a:cxn ang="0">
                        <a:pos x="326" y="426"/>
                      </a:cxn>
                      <a:cxn ang="0">
                        <a:pos x="304" y="328"/>
                      </a:cxn>
                      <a:cxn ang="0">
                        <a:pos x="274" y="232"/>
                      </a:cxn>
                      <a:cxn ang="0">
                        <a:pos x="240" y="138"/>
                      </a:cxn>
                      <a:cxn ang="0">
                        <a:pos x="200" y="46"/>
                      </a:cxn>
                      <a:cxn ang="0">
                        <a:pos x="178" y="0"/>
                      </a:cxn>
                    </a:cxnLst>
                    <a:rect l="0" t="0" r="r" b="b"/>
                    <a:pathLst>
                      <a:path w="362" h="1564">
                        <a:moveTo>
                          <a:pt x="178" y="0"/>
                        </a:moveTo>
                        <a:lnTo>
                          <a:pt x="142" y="22"/>
                        </a:lnTo>
                        <a:lnTo>
                          <a:pt x="142" y="22"/>
                        </a:lnTo>
                        <a:lnTo>
                          <a:pt x="134" y="16"/>
                        </a:lnTo>
                        <a:lnTo>
                          <a:pt x="126" y="12"/>
                        </a:lnTo>
                        <a:lnTo>
                          <a:pt x="114" y="8"/>
                        </a:lnTo>
                        <a:lnTo>
                          <a:pt x="100" y="6"/>
                        </a:lnTo>
                        <a:lnTo>
                          <a:pt x="84" y="6"/>
                        </a:lnTo>
                        <a:lnTo>
                          <a:pt x="66" y="10"/>
                        </a:lnTo>
                        <a:lnTo>
                          <a:pt x="44" y="18"/>
                        </a:lnTo>
                        <a:lnTo>
                          <a:pt x="44" y="18"/>
                        </a:lnTo>
                        <a:lnTo>
                          <a:pt x="32" y="28"/>
                        </a:lnTo>
                        <a:lnTo>
                          <a:pt x="20" y="42"/>
                        </a:lnTo>
                        <a:lnTo>
                          <a:pt x="8" y="58"/>
                        </a:lnTo>
                        <a:lnTo>
                          <a:pt x="0" y="74"/>
                        </a:lnTo>
                        <a:lnTo>
                          <a:pt x="0" y="74"/>
                        </a:lnTo>
                        <a:lnTo>
                          <a:pt x="20" y="114"/>
                        </a:lnTo>
                        <a:lnTo>
                          <a:pt x="38" y="154"/>
                        </a:lnTo>
                        <a:lnTo>
                          <a:pt x="56" y="196"/>
                        </a:lnTo>
                        <a:lnTo>
                          <a:pt x="72" y="238"/>
                        </a:lnTo>
                        <a:lnTo>
                          <a:pt x="88" y="280"/>
                        </a:lnTo>
                        <a:lnTo>
                          <a:pt x="102" y="324"/>
                        </a:lnTo>
                        <a:lnTo>
                          <a:pt x="114" y="368"/>
                        </a:lnTo>
                        <a:lnTo>
                          <a:pt x="126" y="412"/>
                        </a:lnTo>
                        <a:lnTo>
                          <a:pt x="136" y="456"/>
                        </a:lnTo>
                        <a:lnTo>
                          <a:pt x="146" y="502"/>
                        </a:lnTo>
                        <a:lnTo>
                          <a:pt x="152" y="548"/>
                        </a:lnTo>
                        <a:lnTo>
                          <a:pt x="160" y="594"/>
                        </a:lnTo>
                        <a:lnTo>
                          <a:pt x="164" y="640"/>
                        </a:lnTo>
                        <a:lnTo>
                          <a:pt x="168" y="688"/>
                        </a:lnTo>
                        <a:lnTo>
                          <a:pt x="170" y="734"/>
                        </a:lnTo>
                        <a:lnTo>
                          <a:pt x="170" y="782"/>
                        </a:lnTo>
                        <a:lnTo>
                          <a:pt x="170" y="782"/>
                        </a:lnTo>
                        <a:lnTo>
                          <a:pt x="170" y="830"/>
                        </a:lnTo>
                        <a:lnTo>
                          <a:pt x="168" y="876"/>
                        </a:lnTo>
                        <a:lnTo>
                          <a:pt x="164" y="924"/>
                        </a:lnTo>
                        <a:lnTo>
                          <a:pt x="160" y="970"/>
                        </a:lnTo>
                        <a:lnTo>
                          <a:pt x="152" y="1016"/>
                        </a:lnTo>
                        <a:lnTo>
                          <a:pt x="146" y="1062"/>
                        </a:lnTo>
                        <a:lnTo>
                          <a:pt x="136" y="1108"/>
                        </a:lnTo>
                        <a:lnTo>
                          <a:pt x="126" y="1152"/>
                        </a:lnTo>
                        <a:lnTo>
                          <a:pt x="114" y="1196"/>
                        </a:lnTo>
                        <a:lnTo>
                          <a:pt x="102" y="1240"/>
                        </a:lnTo>
                        <a:lnTo>
                          <a:pt x="88" y="1284"/>
                        </a:lnTo>
                        <a:lnTo>
                          <a:pt x="72" y="1326"/>
                        </a:lnTo>
                        <a:lnTo>
                          <a:pt x="56" y="1368"/>
                        </a:lnTo>
                        <a:lnTo>
                          <a:pt x="38" y="1410"/>
                        </a:lnTo>
                        <a:lnTo>
                          <a:pt x="20" y="1450"/>
                        </a:lnTo>
                        <a:lnTo>
                          <a:pt x="0" y="1490"/>
                        </a:lnTo>
                        <a:lnTo>
                          <a:pt x="0" y="1490"/>
                        </a:lnTo>
                        <a:lnTo>
                          <a:pt x="8" y="1506"/>
                        </a:lnTo>
                        <a:lnTo>
                          <a:pt x="20" y="1522"/>
                        </a:lnTo>
                        <a:lnTo>
                          <a:pt x="32" y="1536"/>
                        </a:lnTo>
                        <a:lnTo>
                          <a:pt x="44" y="1546"/>
                        </a:lnTo>
                        <a:lnTo>
                          <a:pt x="44" y="1546"/>
                        </a:lnTo>
                        <a:lnTo>
                          <a:pt x="66" y="1554"/>
                        </a:lnTo>
                        <a:lnTo>
                          <a:pt x="84" y="1558"/>
                        </a:lnTo>
                        <a:lnTo>
                          <a:pt x="100" y="1558"/>
                        </a:lnTo>
                        <a:lnTo>
                          <a:pt x="114" y="1556"/>
                        </a:lnTo>
                        <a:lnTo>
                          <a:pt x="126" y="1552"/>
                        </a:lnTo>
                        <a:lnTo>
                          <a:pt x="134" y="1548"/>
                        </a:lnTo>
                        <a:lnTo>
                          <a:pt x="142" y="1542"/>
                        </a:lnTo>
                        <a:lnTo>
                          <a:pt x="178" y="1564"/>
                        </a:lnTo>
                        <a:lnTo>
                          <a:pt x="178" y="1564"/>
                        </a:lnTo>
                        <a:lnTo>
                          <a:pt x="200" y="1518"/>
                        </a:lnTo>
                        <a:lnTo>
                          <a:pt x="220" y="1472"/>
                        </a:lnTo>
                        <a:lnTo>
                          <a:pt x="240" y="1426"/>
                        </a:lnTo>
                        <a:lnTo>
                          <a:pt x="258" y="1380"/>
                        </a:lnTo>
                        <a:lnTo>
                          <a:pt x="274" y="1332"/>
                        </a:lnTo>
                        <a:lnTo>
                          <a:pt x="290" y="1284"/>
                        </a:lnTo>
                        <a:lnTo>
                          <a:pt x="304" y="1236"/>
                        </a:lnTo>
                        <a:lnTo>
                          <a:pt x="316" y="1186"/>
                        </a:lnTo>
                        <a:lnTo>
                          <a:pt x="326" y="1138"/>
                        </a:lnTo>
                        <a:lnTo>
                          <a:pt x="336" y="1088"/>
                        </a:lnTo>
                        <a:lnTo>
                          <a:pt x="344" y="1038"/>
                        </a:lnTo>
                        <a:lnTo>
                          <a:pt x="350" y="986"/>
                        </a:lnTo>
                        <a:lnTo>
                          <a:pt x="356" y="936"/>
                        </a:lnTo>
                        <a:lnTo>
                          <a:pt x="360" y="886"/>
                        </a:lnTo>
                        <a:lnTo>
                          <a:pt x="362" y="834"/>
                        </a:lnTo>
                        <a:lnTo>
                          <a:pt x="362" y="782"/>
                        </a:lnTo>
                        <a:lnTo>
                          <a:pt x="362" y="782"/>
                        </a:lnTo>
                        <a:lnTo>
                          <a:pt x="362" y="730"/>
                        </a:lnTo>
                        <a:lnTo>
                          <a:pt x="360" y="678"/>
                        </a:lnTo>
                        <a:lnTo>
                          <a:pt x="356" y="628"/>
                        </a:lnTo>
                        <a:lnTo>
                          <a:pt x="350" y="578"/>
                        </a:lnTo>
                        <a:lnTo>
                          <a:pt x="344" y="526"/>
                        </a:lnTo>
                        <a:lnTo>
                          <a:pt x="336" y="476"/>
                        </a:lnTo>
                        <a:lnTo>
                          <a:pt x="326" y="426"/>
                        </a:lnTo>
                        <a:lnTo>
                          <a:pt x="316" y="378"/>
                        </a:lnTo>
                        <a:lnTo>
                          <a:pt x="304" y="328"/>
                        </a:lnTo>
                        <a:lnTo>
                          <a:pt x="290" y="280"/>
                        </a:lnTo>
                        <a:lnTo>
                          <a:pt x="274" y="232"/>
                        </a:lnTo>
                        <a:lnTo>
                          <a:pt x="258" y="184"/>
                        </a:lnTo>
                        <a:lnTo>
                          <a:pt x="240" y="138"/>
                        </a:lnTo>
                        <a:lnTo>
                          <a:pt x="220" y="92"/>
                        </a:lnTo>
                        <a:lnTo>
                          <a:pt x="200" y="46"/>
                        </a:lnTo>
                        <a:lnTo>
                          <a:pt x="178" y="0"/>
                        </a:lnTo>
                        <a:lnTo>
                          <a:pt x="17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6" name="Freeform 52"/>
                  <p:cNvSpPr>
                    <a:spLocks/>
                  </p:cNvSpPr>
                  <p:nvPr/>
                </p:nvSpPr>
                <p:spPr bwMode="auto">
                  <a:xfrm>
                    <a:off x="1184275" y="6600825"/>
                    <a:ext cx="2228850" cy="1428750"/>
                  </a:xfrm>
                  <a:custGeom>
                    <a:avLst/>
                    <a:gdLst/>
                    <a:ahLst/>
                    <a:cxnLst>
                      <a:cxn ang="0">
                        <a:pos x="1322" y="12"/>
                      </a:cxn>
                      <a:cxn ang="0">
                        <a:pos x="1290" y="2"/>
                      </a:cxn>
                      <a:cxn ang="0">
                        <a:pos x="1252" y="0"/>
                      </a:cxn>
                      <a:cxn ang="0">
                        <a:pos x="1226" y="38"/>
                      </a:cxn>
                      <a:cxn ang="0">
                        <a:pos x="1172" y="112"/>
                      </a:cxn>
                      <a:cxn ang="0">
                        <a:pos x="1114" y="182"/>
                      </a:cxn>
                      <a:cxn ang="0">
                        <a:pos x="1054" y="248"/>
                      </a:cxn>
                      <a:cxn ang="0">
                        <a:pos x="988" y="310"/>
                      </a:cxn>
                      <a:cxn ang="0">
                        <a:pos x="918" y="370"/>
                      </a:cxn>
                      <a:cxn ang="0">
                        <a:pos x="846" y="424"/>
                      </a:cxn>
                      <a:cxn ang="0">
                        <a:pos x="772" y="474"/>
                      </a:cxn>
                      <a:cxn ang="0">
                        <a:pos x="692" y="520"/>
                      </a:cxn>
                      <a:cxn ang="0">
                        <a:pos x="612" y="562"/>
                      </a:cxn>
                      <a:cxn ang="0">
                        <a:pos x="528" y="600"/>
                      </a:cxn>
                      <a:cxn ang="0">
                        <a:pos x="440" y="630"/>
                      </a:cxn>
                      <a:cxn ang="0">
                        <a:pos x="352" y="658"/>
                      </a:cxn>
                      <a:cxn ang="0">
                        <a:pos x="260" y="680"/>
                      </a:cxn>
                      <a:cxn ang="0">
                        <a:pos x="168" y="696"/>
                      </a:cxn>
                      <a:cxn ang="0">
                        <a:pos x="74" y="706"/>
                      </a:cxn>
                      <a:cxn ang="0">
                        <a:pos x="26" y="708"/>
                      </a:cxn>
                      <a:cxn ang="0">
                        <a:pos x="8" y="742"/>
                      </a:cxn>
                      <a:cxn ang="0">
                        <a:pos x="0" y="776"/>
                      </a:cxn>
                      <a:cxn ang="0">
                        <a:pos x="2" y="798"/>
                      </a:cxn>
                      <a:cxn ang="0">
                        <a:pos x="16" y="830"/>
                      </a:cxn>
                      <a:cxn ang="0">
                        <a:pos x="34" y="850"/>
                      </a:cxn>
                      <a:cxn ang="0">
                        <a:pos x="50" y="858"/>
                      </a:cxn>
                      <a:cxn ang="0">
                        <a:pos x="50" y="900"/>
                      </a:cxn>
                      <a:cxn ang="0">
                        <a:pos x="210" y="884"/>
                      </a:cxn>
                      <a:cxn ang="0">
                        <a:pos x="364" y="854"/>
                      </a:cxn>
                      <a:cxn ang="0">
                        <a:pos x="516" y="810"/>
                      </a:cxn>
                      <a:cxn ang="0">
                        <a:pos x="662" y="752"/>
                      </a:cxn>
                      <a:cxn ang="0">
                        <a:pos x="802" y="680"/>
                      </a:cxn>
                      <a:cxn ang="0">
                        <a:pos x="936" y="598"/>
                      </a:cxn>
                      <a:cxn ang="0">
                        <a:pos x="1062" y="502"/>
                      </a:cxn>
                      <a:cxn ang="0">
                        <a:pos x="1180" y="392"/>
                      </a:cxn>
                      <a:cxn ang="0">
                        <a:pos x="1242" y="328"/>
                      </a:cxn>
                      <a:cxn ang="0">
                        <a:pos x="1354" y="190"/>
                      </a:cxn>
                      <a:cxn ang="0">
                        <a:pos x="1368" y="98"/>
                      </a:cxn>
                      <a:cxn ang="0">
                        <a:pos x="1370" y="88"/>
                      </a:cxn>
                      <a:cxn ang="0">
                        <a:pos x="1366" y="68"/>
                      </a:cxn>
                      <a:cxn ang="0">
                        <a:pos x="1354" y="40"/>
                      </a:cxn>
                      <a:cxn ang="0">
                        <a:pos x="1322" y="12"/>
                      </a:cxn>
                    </a:cxnLst>
                    <a:rect l="0" t="0" r="r" b="b"/>
                    <a:pathLst>
                      <a:path w="1404" h="900">
                        <a:moveTo>
                          <a:pt x="1322" y="12"/>
                        </a:moveTo>
                        <a:lnTo>
                          <a:pt x="1322" y="12"/>
                        </a:lnTo>
                        <a:lnTo>
                          <a:pt x="1306" y="6"/>
                        </a:lnTo>
                        <a:lnTo>
                          <a:pt x="1290" y="2"/>
                        </a:lnTo>
                        <a:lnTo>
                          <a:pt x="1270" y="0"/>
                        </a:lnTo>
                        <a:lnTo>
                          <a:pt x="1252" y="0"/>
                        </a:lnTo>
                        <a:lnTo>
                          <a:pt x="1252" y="0"/>
                        </a:lnTo>
                        <a:lnTo>
                          <a:pt x="1226" y="38"/>
                        </a:lnTo>
                        <a:lnTo>
                          <a:pt x="1200" y="76"/>
                        </a:lnTo>
                        <a:lnTo>
                          <a:pt x="1172" y="112"/>
                        </a:lnTo>
                        <a:lnTo>
                          <a:pt x="1144" y="146"/>
                        </a:lnTo>
                        <a:lnTo>
                          <a:pt x="1114" y="182"/>
                        </a:lnTo>
                        <a:lnTo>
                          <a:pt x="1084" y="216"/>
                        </a:lnTo>
                        <a:lnTo>
                          <a:pt x="1054" y="248"/>
                        </a:lnTo>
                        <a:lnTo>
                          <a:pt x="1020" y="280"/>
                        </a:lnTo>
                        <a:lnTo>
                          <a:pt x="988" y="310"/>
                        </a:lnTo>
                        <a:lnTo>
                          <a:pt x="954" y="340"/>
                        </a:lnTo>
                        <a:lnTo>
                          <a:pt x="918" y="370"/>
                        </a:lnTo>
                        <a:lnTo>
                          <a:pt x="884" y="398"/>
                        </a:lnTo>
                        <a:lnTo>
                          <a:pt x="846" y="424"/>
                        </a:lnTo>
                        <a:lnTo>
                          <a:pt x="810" y="450"/>
                        </a:lnTo>
                        <a:lnTo>
                          <a:pt x="772" y="474"/>
                        </a:lnTo>
                        <a:lnTo>
                          <a:pt x="732" y="498"/>
                        </a:lnTo>
                        <a:lnTo>
                          <a:pt x="692" y="520"/>
                        </a:lnTo>
                        <a:lnTo>
                          <a:pt x="652" y="542"/>
                        </a:lnTo>
                        <a:lnTo>
                          <a:pt x="612" y="562"/>
                        </a:lnTo>
                        <a:lnTo>
                          <a:pt x="570" y="582"/>
                        </a:lnTo>
                        <a:lnTo>
                          <a:pt x="528" y="600"/>
                        </a:lnTo>
                        <a:lnTo>
                          <a:pt x="484" y="616"/>
                        </a:lnTo>
                        <a:lnTo>
                          <a:pt x="440" y="630"/>
                        </a:lnTo>
                        <a:lnTo>
                          <a:pt x="396" y="644"/>
                        </a:lnTo>
                        <a:lnTo>
                          <a:pt x="352" y="658"/>
                        </a:lnTo>
                        <a:lnTo>
                          <a:pt x="306" y="670"/>
                        </a:lnTo>
                        <a:lnTo>
                          <a:pt x="260" y="680"/>
                        </a:lnTo>
                        <a:lnTo>
                          <a:pt x="214" y="688"/>
                        </a:lnTo>
                        <a:lnTo>
                          <a:pt x="168" y="696"/>
                        </a:lnTo>
                        <a:lnTo>
                          <a:pt x="120" y="702"/>
                        </a:lnTo>
                        <a:lnTo>
                          <a:pt x="74" y="706"/>
                        </a:lnTo>
                        <a:lnTo>
                          <a:pt x="26" y="708"/>
                        </a:lnTo>
                        <a:lnTo>
                          <a:pt x="26" y="708"/>
                        </a:lnTo>
                        <a:lnTo>
                          <a:pt x="16" y="726"/>
                        </a:lnTo>
                        <a:lnTo>
                          <a:pt x="8" y="742"/>
                        </a:lnTo>
                        <a:lnTo>
                          <a:pt x="2" y="760"/>
                        </a:lnTo>
                        <a:lnTo>
                          <a:pt x="0" y="776"/>
                        </a:lnTo>
                        <a:lnTo>
                          <a:pt x="0" y="776"/>
                        </a:lnTo>
                        <a:lnTo>
                          <a:pt x="2" y="798"/>
                        </a:lnTo>
                        <a:lnTo>
                          <a:pt x="8" y="816"/>
                        </a:lnTo>
                        <a:lnTo>
                          <a:pt x="16" y="830"/>
                        </a:lnTo>
                        <a:lnTo>
                          <a:pt x="26" y="842"/>
                        </a:lnTo>
                        <a:lnTo>
                          <a:pt x="34" y="850"/>
                        </a:lnTo>
                        <a:lnTo>
                          <a:pt x="42" y="854"/>
                        </a:lnTo>
                        <a:lnTo>
                          <a:pt x="50" y="858"/>
                        </a:lnTo>
                        <a:lnTo>
                          <a:pt x="50" y="900"/>
                        </a:lnTo>
                        <a:lnTo>
                          <a:pt x="50" y="900"/>
                        </a:lnTo>
                        <a:lnTo>
                          <a:pt x="130" y="894"/>
                        </a:lnTo>
                        <a:lnTo>
                          <a:pt x="210" y="884"/>
                        </a:lnTo>
                        <a:lnTo>
                          <a:pt x="288" y="870"/>
                        </a:lnTo>
                        <a:lnTo>
                          <a:pt x="364" y="854"/>
                        </a:lnTo>
                        <a:lnTo>
                          <a:pt x="440" y="832"/>
                        </a:lnTo>
                        <a:lnTo>
                          <a:pt x="516" y="810"/>
                        </a:lnTo>
                        <a:lnTo>
                          <a:pt x="590" y="782"/>
                        </a:lnTo>
                        <a:lnTo>
                          <a:pt x="662" y="752"/>
                        </a:lnTo>
                        <a:lnTo>
                          <a:pt x="732" y="718"/>
                        </a:lnTo>
                        <a:lnTo>
                          <a:pt x="802" y="680"/>
                        </a:lnTo>
                        <a:lnTo>
                          <a:pt x="870" y="640"/>
                        </a:lnTo>
                        <a:lnTo>
                          <a:pt x="936" y="598"/>
                        </a:lnTo>
                        <a:lnTo>
                          <a:pt x="1000" y="550"/>
                        </a:lnTo>
                        <a:lnTo>
                          <a:pt x="1062" y="502"/>
                        </a:lnTo>
                        <a:lnTo>
                          <a:pt x="1122" y="448"/>
                        </a:lnTo>
                        <a:lnTo>
                          <a:pt x="1180" y="392"/>
                        </a:lnTo>
                        <a:lnTo>
                          <a:pt x="1180" y="392"/>
                        </a:lnTo>
                        <a:lnTo>
                          <a:pt x="1242" y="328"/>
                        </a:lnTo>
                        <a:lnTo>
                          <a:pt x="1300" y="260"/>
                        </a:lnTo>
                        <a:lnTo>
                          <a:pt x="1354" y="190"/>
                        </a:lnTo>
                        <a:lnTo>
                          <a:pt x="1404" y="118"/>
                        </a:lnTo>
                        <a:lnTo>
                          <a:pt x="1368" y="98"/>
                        </a:lnTo>
                        <a:lnTo>
                          <a:pt x="1368" y="98"/>
                        </a:lnTo>
                        <a:lnTo>
                          <a:pt x="1370" y="88"/>
                        </a:lnTo>
                        <a:lnTo>
                          <a:pt x="1368" y="80"/>
                        </a:lnTo>
                        <a:lnTo>
                          <a:pt x="1366" y="68"/>
                        </a:lnTo>
                        <a:lnTo>
                          <a:pt x="1362" y="54"/>
                        </a:lnTo>
                        <a:lnTo>
                          <a:pt x="1354" y="40"/>
                        </a:lnTo>
                        <a:lnTo>
                          <a:pt x="1340" y="26"/>
                        </a:lnTo>
                        <a:lnTo>
                          <a:pt x="1322" y="12"/>
                        </a:lnTo>
                        <a:lnTo>
                          <a:pt x="132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7" name="Freeform 53"/>
                  <p:cNvSpPr>
                    <a:spLocks/>
                  </p:cNvSpPr>
                  <p:nvPr/>
                </p:nvSpPr>
                <p:spPr bwMode="auto">
                  <a:xfrm>
                    <a:off x="-1203325" y="6600825"/>
                    <a:ext cx="2228850" cy="1428750"/>
                  </a:xfrm>
                  <a:custGeom>
                    <a:avLst/>
                    <a:gdLst/>
                    <a:ahLst/>
                    <a:cxnLst>
                      <a:cxn ang="0">
                        <a:pos x="152" y="0"/>
                      </a:cxn>
                      <a:cxn ang="0">
                        <a:pos x="114" y="2"/>
                      </a:cxn>
                      <a:cxn ang="0">
                        <a:pos x="82" y="12"/>
                      </a:cxn>
                      <a:cxn ang="0">
                        <a:pos x="64" y="26"/>
                      </a:cxn>
                      <a:cxn ang="0">
                        <a:pos x="42" y="54"/>
                      </a:cxn>
                      <a:cxn ang="0">
                        <a:pos x="36" y="80"/>
                      </a:cxn>
                      <a:cxn ang="0">
                        <a:pos x="36" y="98"/>
                      </a:cxn>
                      <a:cxn ang="0">
                        <a:pos x="0" y="118"/>
                      </a:cxn>
                      <a:cxn ang="0">
                        <a:pos x="104" y="260"/>
                      </a:cxn>
                      <a:cxn ang="0">
                        <a:pos x="224" y="392"/>
                      </a:cxn>
                      <a:cxn ang="0">
                        <a:pos x="282" y="448"/>
                      </a:cxn>
                      <a:cxn ang="0">
                        <a:pos x="404" y="550"/>
                      </a:cxn>
                      <a:cxn ang="0">
                        <a:pos x="534" y="640"/>
                      </a:cxn>
                      <a:cxn ang="0">
                        <a:pos x="672" y="718"/>
                      </a:cxn>
                      <a:cxn ang="0">
                        <a:pos x="814" y="782"/>
                      </a:cxn>
                      <a:cxn ang="0">
                        <a:pos x="964" y="832"/>
                      </a:cxn>
                      <a:cxn ang="0">
                        <a:pos x="1116" y="870"/>
                      </a:cxn>
                      <a:cxn ang="0">
                        <a:pos x="1274" y="894"/>
                      </a:cxn>
                      <a:cxn ang="0">
                        <a:pos x="1354" y="858"/>
                      </a:cxn>
                      <a:cxn ang="0">
                        <a:pos x="1362" y="854"/>
                      </a:cxn>
                      <a:cxn ang="0">
                        <a:pos x="1378" y="842"/>
                      </a:cxn>
                      <a:cxn ang="0">
                        <a:pos x="1396" y="816"/>
                      </a:cxn>
                      <a:cxn ang="0">
                        <a:pos x="1404" y="776"/>
                      </a:cxn>
                      <a:cxn ang="0">
                        <a:pos x="1402" y="760"/>
                      </a:cxn>
                      <a:cxn ang="0">
                        <a:pos x="1388" y="726"/>
                      </a:cxn>
                      <a:cxn ang="0">
                        <a:pos x="1378" y="708"/>
                      </a:cxn>
                      <a:cxn ang="0">
                        <a:pos x="1284" y="702"/>
                      </a:cxn>
                      <a:cxn ang="0">
                        <a:pos x="1190" y="688"/>
                      </a:cxn>
                      <a:cxn ang="0">
                        <a:pos x="1098" y="670"/>
                      </a:cxn>
                      <a:cxn ang="0">
                        <a:pos x="1008" y="644"/>
                      </a:cxn>
                      <a:cxn ang="0">
                        <a:pos x="920" y="616"/>
                      </a:cxn>
                      <a:cxn ang="0">
                        <a:pos x="834" y="582"/>
                      </a:cxn>
                      <a:cxn ang="0">
                        <a:pos x="752" y="542"/>
                      </a:cxn>
                      <a:cxn ang="0">
                        <a:pos x="672" y="498"/>
                      </a:cxn>
                      <a:cxn ang="0">
                        <a:pos x="594" y="450"/>
                      </a:cxn>
                      <a:cxn ang="0">
                        <a:pos x="520" y="398"/>
                      </a:cxn>
                      <a:cxn ang="0">
                        <a:pos x="450" y="340"/>
                      </a:cxn>
                      <a:cxn ang="0">
                        <a:pos x="384" y="280"/>
                      </a:cxn>
                      <a:cxn ang="0">
                        <a:pos x="320" y="216"/>
                      </a:cxn>
                      <a:cxn ang="0">
                        <a:pos x="260" y="146"/>
                      </a:cxn>
                      <a:cxn ang="0">
                        <a:pos x="204" y="76"/>
                      </a:cxn>
                      <a:cxn ang="0">
                        <a:pos x="152" y="0"/>
                      </a:cxn>
                    </a:cxnLst>
                    <a:rect l="0" t="0" r="r" b="b"/>
                    <a:pathLst>
                      <a:path w="1404" h="900">
                        <a:moveTo>
                          <a:pt x="152" y="0"/>
                        </a:moveTo>
                        <a:lnTo>
                          <a:pt x="152" y="0"/>
                        </a:lnTo>
                        <a:lnTo>
                          <a:pt x="134" y="0"/>
                        </a:lnTo>
                        <a:lnTo>
                          <a:pt x="114" y="2"/>
                        </a:lnTo>
                        <a:lnTo>
                          <a:pt x="98" y="6"/>
                        </a:lnTo>
                        <a:lnTo>
                          <a:pt x="82" y="12"/>
                        </a:lnTo>
                        <a:lnTo>
                          <a:pt x="82" y="12"/>
                        </a:lnTo>
                        <a:lnTo>
                          <a:pt x="64" y="26"/>
                        </a:lnTo>
                        <a:lnTo>
                          <a:pt x="50" y="40"/>
                        </a:lnTo>
                        <a:lnTo>
                          <a:pt x="42" y="54"/>
                        </a:lnTo>
                        <a:lnTo>
                          <a:pt x="38" y="68"/>
                        </a:lnTo>
                        <a:lnTo>
                          <a:pt x="36" y="80"/>
                        </a:lnTo>
                        <a:lnTo>
                          <a:pt x="34" y="88"/>
                        </a:lnTo>
                        <a:lnTo>
                          <a:pt x="36" y="98"/>
                        </a:lnTo>
                        <a:lnTo>
                          <a:pt x="0" y="118"/>
                        </a:lnTo>
                        <a:lnTo>
                          <a:pt x="0" y="118"/>
                        </a:lnTo>
                        <a:lnTo>
                          <a:pt x="50" y="190"/>
                        </a:lnTo>
                        <a:lnTo>
                          <a:pt x="104" y="260"/>
                        </a:lnTo>
                        <a:lnTo>
                          <a:pt x="162" y="328"/>
                        </a:lnTo>
                        <a:lnTo>
                          <a:pt x="224" y="392"/>
                        </a:lnTo>
                        <a:lnTo>
                          <a:pt x="224" y="392"/>
                        </a:lnTo>
                        <a:lnTo>
                          <a:pt x="282" y="448"/>
                        </a:lnTo>
                        <a:lnTo>
                          <a:pt x="342" y="502"/>
                        </a:lnTo>
                        <a:lnTo>
                          <a:pt x="404" y="550"/>
                        </a:lnTo>
                        <a:lnTo>
                          <a:pt x="468" y="598"/>
                        </a:lnTo>
                        <a:lnTo>
                          <a:pt x="534" y="640"/>
                        </a:lnTo>
                        <a:lnTo>
                          <a:pt x="602" y="680"/>
                        </a:lnTo>
                        <a:lnTo>
                          <a:pt x="672" y="718"/>
                        </a:lnTo>
                        <a:lnTo>
                          <a:pt x="742" y="752"/>
                        </a:lnTo>
                        <a:lnTo>
                          <a:pt x="814" y="782"/>
                        </a:lnTo>
                        <a:lnTo>
                          <a:pt x="888" y="810"/>
                        </a:lnTo>
                        <a:lnTo>
                          <a:pt x="964" y="832"/>
                        </a:lnTo>
                        <a:lnTo>
                          <a:pt x="1040" y="854"/>
                        </a:lnTo>
                        <a:lnTo>
                          <a:pt x="1116" y="870"/>
                        </a:lnTo>
                        <a:lnTo>
                          <a:pt x="1194" y="884"/>
                        </a:lnTo>
                        <a:lnTo>
                          <a:pt x="1274" y="894"/>
                        </a:lnTo>
                        <a:lnTo>
                          <a:pt x="1354" y="900"/>
                        </a:lnTo>
                        <a:lnTo>
                          <a:pt x="1354" y="858"/>
                        </a:lnTo>
                        <a:lnTo>
                          <a:pt x="1354" y="858"/>
                        </a:lnTo>
                        <a:lnTo>
                          <a:pt x="1362" y="854"/>
                        </a:lnTo>
                        <a:lnTo>
                          <a:pt x="1370" y="850"/>
                        </a:lnTo>
                        <a:lnTo>
                          <a:pt x="1378" y="842"/>
                        </a:lnTo>
                        <a:lnTo>
                          <a:pt x="1388" y="830"/>
                        </a:lnTo>
                        <a:lnTo>
                          <a:pt x="1396" y="816"/>
                        </a:lnTo>
                        <a:lnTo>
                          <a:pt x="1402" y="798"/>
                        </a:lnTo>
                        <a:lnTo>
                          <a:pt x="1404" y="776"/>
                        </a:lnTo>
                        <a:lnTo>
                          <a:pt x="1404" y="776"/>
                        </a:lnTo>
                        <a:lnTo>
                          <a:pt x="1402" y="760"/>
                        </a:lnTo>
                        <a:lnTo>
                          <a:pt x="1396" y="742"/>
                        </a:lnTo>
                        <a:lnTo>
                          <a:pt x="1388" y="726"/>
                        </a:lnTo>
                        <a:lnTo>
                          <a:pt x="1378" y="708"/>
                        </a:lnTo>
                        <a:lnTo>
                          <a:pt x="1378" y="708"/>
                        </a:lnTo>
                        <a:lnTo>
                          <a:pt x="1330" y="706"/>
                        </a:lnTo>
                        <a:lnTo>
                          <a:pt x="1284" y="702"/>
                        </a:lnTo>
                        <a:lnTo>
                          <a:pt x="1236" y="696"/>
                        </a:lnTo>
                        <a:lnTo>
                          <a:pt x="1190" y="688"/>
                        </a:lnTo>
                        <a:lnTo>
                          <a:pt x="1144" y="680"/>
                        </a:lnTo>
                        <a:lnTo>
                          <a:pt x="1098" y="670"/>
                        </a:lnTo>
                        <a:lnTo>
                          <a:pt x="1052" y="658"/>
                        </a:lnTo>
                        <a:lnTo>
                          <a:pt x="1008" y="644"/>
                        </a:lnTo>
                        <a:lnTo>
                          <a:pt x="964" y="630"/>
                        </a:lnTo>
                        <a:lnTo>
                          <a:pt x="920" y="616"/>
                        </a:lnTo>
                        <a:lnTo>
                          <a:pt x="876" y="600"/>
                        </a:lnTo>
                        <a:lnTo>
                          <a:pt x="834" y="582"/>
                        </a:lnTo>
                        <a:lnTo>
                          <a:pt x="792" y="562"/>
                        </a:lnTo>
                        <a:lnTo>
                          <a:pt x="752" y="542"/>
                        </a:lnTo>
                        <a:lnTo>
                          <a:pt x="712" y="520"/>
                        </a:lnTo>
                        <a:lnTo>
                          <a:pt x="672" y="498"/>
                        </a:lnTo>
                        <a:lnTo>
                          <a:pt x="632" y="474"/>
                        </a:lnTo>
                        <a:lnTo>
                          <a:pt x="594" y="450"/>
                        </a:lnTo>
                        <a:lnTo>
                          <a:pt x="558" y="424"/>
                        </a:lnTo>
                        <a:lnTo>
                          <a:pt x="520" y="398"/>
                        </a:lnTo>
                        <a:lnTo>
                          <a:pt x="486" y="370"/>
                        </a:lnTo>
                        <a:lnTo>
                          <a:pt x="450" y="340"/>
                        </a:lnTo>
                        <a:lnTo>
                          <a:pt x="416" y="310"/>
                        </a:lnTo>
                        <a:lnTo>
                          <a:pt x="384" y="280"/>
                        </a:lnTo>
                        <a:lnTo>
                          <a:pt x="350" y="248"/>
                        </a:lnTo>
                        <a:lnTo>
                          <a:pt x="320" y="216"/>
                        </a:lnTo>
                        <a:lnTo>
                          <a:pt x="290" y="182"/>
                        </a:lnTo>
                        <a:lnTo>
                          <a:pt x="260" y="146"/>
                        </a:lnTo>
                        <a:lnTo>
                          <a:pt x="232" y="112"/>
                        </a:lnTo>
                        <a:lnTo>
                          <a:pt x="204" y="76"/>
                        </a:lnTo>
                        <a:lnTo>
                          <a:pt x="178" y="38"/>
                        </a:lnTo>
                        <a:lnTo>
                          <a:pt x="152" y="0"/>
                        </a:lnTo>
                        <a:lnTo>
                          <a:pt x="1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8" name="Freeform 54"/>
                  <p:cNvSpPr>
                    <a:spLocks/>
                  </p:cNvSpPr>
                  <p:nvPr/>
                </p:nvSpPr>
                <p:spPr bwMode="auto">
                  <a:xfrm>
                    <a:off x="-1657350" y="4029075"/>
                    <a:ext cx="574675" cy="2482850"/>
                  </a:xfrm>
                  <a:custGeom>
                    <a:avLst/>
                    <a:gdLst/>
                    <a:ahLst/>
                    <a:cxnLst>
                      <a:cxn ang="0">
                        <a:pos x="362" y="1490"/>
                      </a:cxn>
                      <a:cxn ang="0">
                        <a:pos x="324" y="1410"/>
                      </a:cxn>
                      <a:cxn ang="0">
                        <a:pos x="290" y="1326"/>
                      </a:cxn>
                      <a:cxn ang="0">
                        <a:pos x="260" y="1240"/>
                      </a:cxn>
                      <a:cxn ang="0">
                        <a:pos x="236" y="1152"/>
                      </a:cxn>
                      <a:cxn ang="0">
                        <a:pos x="216" y="1062"/>
                      </a:cxn>
                      <a:cxn ang="0">
                        <a:pos x="202" y="970"/>
                      </a:cxn>
                      <a:cxn ang="0">
                        <a:pos x="194" y="876"/>
                      </a:cxn>
                      <a:cxn ang="0">
                        <a:pos x="192" y="782"/>
                      </a:cxn>
                      <a:cxn ang="0">
                        <a:pos x="192" y="734"/>
                      </a:cxn>
                      <a:cxn ang="0">
                        <a:pos x="198" y="640"/>
                      </a:cxn>
                      <a:cxn ang="0">
                        <a:pos x="210" y="548"/>
                      </a:cxn>
                      <a:cxn ang="0">
                        <a:pos x="226" y="456"/>
                      </a:cxn>
                      <a:cxn ang="0">
                        <a:pos x="248" y="368"/>
                      </a:cxn>
                      <a:cxn ang="0">
                        <a:pos x="274" y="280"/>
                      </a:cxn>
                      <a:cxn ang="0">
                        <a:pos x="306" y="196"/>
                      </a:cxn>
                      <a:cxn ang="0">
                        <a:pos x="342" y="114"/>
                      </a:cxn>
                      <a:cxn ang="0">
                        <a:pos x="362" y="74"/>
                      </a:cxn>
                      <a:cxn ang="0">
                        <a:pos x="342" y="42"/>
                      </a:cxn>
                      <a:cxn ang="0">
                        <a:pos x="318" y="18"/>
                      </a:cxn>
                      <a:cxn ang="0">
                        <a:pos x="296" y="10"/>
                      </a:cxn>
                      <a:cxn ang="0">
                        <a:pos x="262" y="6"/>
                      </a:cxn>
                      <a:cxn ang="0">
                        <a:pos x="236" y="12"/>
                      </a:cxn>
                      <a:cxn ang="0">
                        <a:pos x="220" y="22"/>
                      </a:cxn>
                      <a:cxn ang="0">
                        <a:pos x="184" y="0"/>
                      </a:cxn>
                      <a:cxn ang="0">
                        <a:pos x="142" y="92"/>
                      </a:cxn>
                      <a:cxn ang="0">
                        <a:pos x="104" y="184"/>
                      </a:cxn>
                      <a:cxn ang="0">
                        <a:pos x="72" y="280"/>
                      </a:cxn>
                      <a:cxn ang="0">
                        <a:pos x="46" y="378"/>
                      </a:cxn>
                      <a:cxn ang="0">
                        <a:pos x="26" y="476"/>
                      </a:cxn>
                      <a:cxn ang="0">
                        <a:pos x="12" y="578"/>
                      </a:cxn>
                      <a:cxn ang="0">
                        <a:pos x="2" y="678"/>
                      </a:cxn>
                      <a:cxn ang="0">
                        <a:pos x="0" y="782"/>
                      </a:cxn>
                      <a:cxn ang="0">
                        <a:pos x="0" y="834"/>
                      </a:cxn>
                      <a:cxn ang="0">
                        <a:pos x="6" y="936"/>
                      </a:cxn>
                      <a:cxn ang="0">
                        <a:pos x="18" y="1038"/>
                      </a:cxn>
                      <a:cxn ang="0">
                        <a:pos x="36" y="1138"/>
                      </a:cxn>
                      <a:cxn ang="0">
                        <a:pos x="58" y="1236"/>
                      </a:cxn>
                      <a:cxn ang="0">
                        <a:pos x="88" y="1332"/>
                      </a:cxn>
                      <a:cxn ang="0">
                        <a:pos x="122" y="1426"/>
                      </a:cxn>
                      <a:cxn ang="0">
                        <a:pos x="162" y="1518"/>
                      </a:cxn>
                      <a:cxn ang="0">
                        <a:pos x="220" y="1542"/>
                      </a:cxn>
                      <a:cxn ang="0">
                        <a:pos x="228" y="1548"/>
                      </a:cxn>
                      <a:cxn ang="0">
                        <a:pos x="248" y="1556"/>
                      </a:cxn>
                      <a:cxn ang="0">
                        <a:pos x="278" y="1558"/>
                      </a:cxn>
                      <a:cxn ang="0">
                        <a:pos x="318" y="1546"/>
                      </a:cxn>
                      <a:cxn ang="0">
                        <a:pos x="330" y="1536"/>
                      </a:cxn>
                      <a:cxn ang="0">
                        <a:pos x="354" y="1506"/>
                      </a:cxn>
                      <a:cxn ang="0">
                        <a:pos x="362" y="1490"/>
                      </a:cxn>
                    </a:cxnLst>
                    <a:rect l="0" t="0" r="r" b="b"/>
                    <a:pathLst>
                      <a:path w="362" h="1564">
                        <a:moveTo>
                          <a:pt x="362" y="1490"/>
                        </a:moveTo>
                        <a:lnTo>
                          <a:pt x="362" y="1490"/>
                        </a:lnTo>
                        <a:lnTo>
                          <a:pt x="342" y="1450"/>
                        </a:lnTo>
                        <a:lnTo>
                          <a:pt x="324" y="1410"/>
                        </a:lnTo>
                        <a:lnTo>
                          <a:pt x="306" y="1368"/>
                        </a:lnTo>
                        <a:lnTo>
                          <a:pt x="290" y="1326"/>
                        </a:lnTo>
                        <a:lnTo>
                          <a:pt x="274" y="1284"/>
                        </a:lnTo>
                        <a:lnTo>
                          <a:pt x="260" y="1240"/>
                        </a:lnTo>
                        <a:lnTo>
                          <a:pt x="248" y="1196"/>
                        </a:lnTo>
                        <a:lnTo>
                          <a:pt x="236" y="1152"/>
                        </a:lnTo>
                        <a:lnTo>
                          <a:pt x="226" y="1108"/>
                        </a:lnTo>
                        <a:lnTo>
                          <a:pt x="216" y="1062"/>
                        </a:lnTo>
                        <a:lnTo>
                          <a:pt x="210" y="1016"/>
                        </a:lnTo>
                        <a:lnTo>
                          <a:pt x="202" y="970"/>
                        </a:lnTo>
                        <a:lnTo>
                          <a:pt x="198" y="924"/>
                        </a:lnTo>
                        <a:lnTo>
                          <a:pt x="194" y="876"/>
                        </a:lnTo>
                        <a:lnTo>
                          <a:pt x="192" y="830"/>
                        </a:lnTo>
                        <a:lnTo>
                          <a:pt x="192" y="782"/>
                        </a:lnTo>
                        <a:lnTo>
                          <a:pt x="192" y="782"/>
                        </a:lnTo>
                        <a:lnTo>
                          <a:pt x="192" y="734"/>
                        </a:lnTo>
                        <a:lnTo>
                          <a:pt x="194" y="688"/>
                        </a:lnTo>
                        <a:lnTo>
                          <a:pt x="198" y="640"/>
                        </a:lnTo>
                        <a:lnTo>
                          <a:pt x="202" y="594"/>
                        </a:lnTo>
                        <a:lnTo>
                          <a:pt x="210" y="548"/>
                        </a:lnTo>
                        <a:lnTo>
                          <a:pt x="216" y="502"/>
                        </a:lnTo>
                        <a:lnTo>
                          <a:pt x="226" y="456"/>
                        </a:lnTo>
                        <a:lnTo>
                          <a:pt x="236" y="412"/>
                        </a:lnTo>
                        <a:lnTo>
                          <a:pt x="248" y="368"/>
                        </a:lnTo>
                        <a:lnTo>
                          <a:pt x="260" y="324"/>
                        </a:lnTo>
                        <a:lnTo>
                          <a:pt x="274" y="280"/>
                        </a:lnTo>
                        <a:lnTo>
                          <a:pt x="290" y="238"/>
                        </a:lnTo>
                        <a:lnTo>
                          <a:pt x="306" y="196"/>
                        </a:lnTo>
                        <a:lnTo>
                          <a:pt x="324" y="154"/>
                        </a:lnTo>
                        <a:lnTo>
                          <a:pt x="342" y="114"/>
                        </a:lnTo>
                        <a:lnTo>
                          <a:pt x="362" y="74"/>
                        </a:lnTo>
                        <a:lnTo>
                          <a:pt x="362" y="74"/>
                        </a:lnTo>
                        <a:lnTo>
                          <a:pt x="354" y="58"/>
                        </a:lnTo>
                        <a:lnTo>
                          <a:pt x="342" y="42"/>
                        </a:lnTo>
                        <a:lnTo>
                          <a:pt x="330" y="28"/>
                        </a:lnTo>
                        <a:lnTo>
                          <a:pt x="318" y="18"/>
                        </a:lnTo>
                        <a:lnTo>
                          <a:pt x="318" y="18"/>
                        </a:lnTo>
                        <a:lnTo>
                          <a:pt x="296" y="10"/>
                        </a:lnTo>
                        <a:lnTo>
                          <a:pt x="278" y="6"/>
                        </a:lnTo>
                        <a:lnTo>
                          <a:pt x="262" y="6"/>
                        </a:lnTo>
                        <a:lnTo>
                          <a:pt x="248" y="8"/>
                        </a:lnTo>
                        <a:lnTo>
                          <a:pt x="236" y="12"/>
                        </a:lnTo>
                        <a:lnTo>
                          <a:pt x="228" y="16"/>
                        </a:lnTo>
                        <a:lnTo>
                          <a:pt x="220" y="22"/>
                        </a:lnTo>
                        <a:lnTo>
                          <a:pt x="184" y="0"/>
                        </a:lnTo>
                        <a:lnTo>
                          <a:pt x="184" y="0"/>
                        </a:lnTo>
                        <a:lnTo>
                          <a:pt x="162" y="46"/>
                        </a:lnTo>
                        <a:lnTo>
                          <a:pt x="142" y="92"/>
                        </a:lnTo>
                        <a:lnTo>
                          <a:pt x="122" y="138"/>
                        </a:lnTo>
                        <a:lnTo>
                          <a:pt x="104" y="184"/>
                        </a:lnTo>
                        <a:lnTo>
                          <a:pt x="88" y="232"/>
                        </a:lnTo>
                        <a:lnTo>
                          <a:pt x="72" y="280"/>
                        </a:lnTo>
                        <a:lnTo>
                          <a:pt x="58" y="328"/>
                        </a:lnTo>
                        <a:lnTo>
                          <a:pt x="46" y="378"/>
                        </a:lnTo>
                        <a:lnTo>
                          <a:pt x="36" y="426"/>
                        </a:lnTo>
                        <a:lnTo>
                          <a:pt x="26" y="476"/>
                        </a:lnTo>
                        <a:lnTo>
                          <a:pt x="18" y="526"/>
                        </a:lnTo>
                        <a:lnTo>
                          <a:pt x="12" y="578"/>
                        </a:lnTo>
                        <a:lnTo>
                          <a:pt x="6" y="628"/>
                        </a:lnTo>
                        <a:lnTo>
                          <a:pt x="2" y="678"/>
                        </a:lnTo>
                        <a:lnTo>
                          <a:pt x="0" y="730"/>
                        </a:lnTo>
                        <a:lnTo>
                          <a:pt x="0" y="782"/>
                        </a:lnTo>
                        <a:lnTo>
                          <a:pt x="0" y="782"/>
                        </a:lnTo>
                        <a:lnTo>
                          <a:pt x="0" y="834"/>
                        </a:lnTo>
                        <a:lnTo>
                          <a:pt x="2" y="886"/>
                        </a:lnTo>
                        <a:lnTo>
                          <a:pt x="6" y="936"/>
                        </a:lnTo>
                        <a:lnTo>
                          <a:pt x="12" y="986"/>
                        </a:lnTo>
                        <a:lnTo>
                          <a:pt x="18" y="1038"/>
                        </a:lnTo>
                        <a:lnTo>
                          <a:pt x="26" y="1088"/>
                        </a:lnTo>
                        <a:lnTo>
                          <a:pt x="36" y="1138"/>
                        </a:lnTo>
                        <a:lnTo>
                          <a:pt x="46" y="1186"/>
                        </a:lnTo>
                        <a:lnTo>
                          <a:pt x="58" y="1236"/>
                        </a:lnTo>
                        <a:lnTo>
                          <a:pt x="72" y="1284"/>
                        </a:lnTo>
                        <a:lnTo>
                          <a:pt x="88" y="1332"/>
                        </a:lnTo>
                        <a:lnTo>
                          <a:pt x="104" y="1380"/>
                        </a:lnTo>
                        <a:lnTo>
                          <a:pt x="122" y="1426"/>
                        </a:lnTo>
                        <a:lnTo>
                          <a:pt x="142" y="1472"/>
                        </a:lnTo>
                        <a:lnTo>
                          <a:pt x="162" y="1518"/>
                        </a:lnTo>
                        <a:lnTo>
                          <a:pt x="184" y="1564"/>
                        </a:lnTo>
                        <a:lnTo>
                          <a:pt x="220" y="1542"/>
                        </a:lnTo>
                        <a:lnTo>
                          <a:pt x="220" y="1542"/>
                        </a:lnTo>
                        <a:lnTo>
                          <a:pt x="228" y="1548"/>
                        </a:lnTo>
                        <a:lnTo>
                          <a:pt x="236" y="1552"/>
                        </a:lnTo>
                        <a:lnTo>
                          <a:pt x="248" y="1556"/>
                        </a:lnTo>
                        <a:lnTo>
                          <a:pt x="262" y="1558"/>
                        </a:lnTo>
                        <a:lnTo>
                          <a:pt x="278" y="1558"/>
                        </a:lnTo>
                        <a:lnTo>
                          <a:pt x="296" y="1554"/>
                        </a:lnTo>
                        <a:lnTo>
                          <a:pt x="318" y="1546"/>
                        </a:lnTo>
                        <a:lnTo>
                          <a:pt x="318" y="1546"/>
                        </a:lnTo>
                        <a:lnTo>
                          <a:pt x="330" y="1536"/>
                        </a:lnTo>
                        <a:lnTo>
                          <a:pt x="342" y="1522"/>
                        </a:lnTo>
                        <a:lnTo>
                          <a:pt x="354" y="1506"/>
                        </a:lnTo>
                        <a:lnTo>
                          <a:pt x="362" y="1490"/>
                        </a:lnTo>
                        <a:lnTo>
                          <a:pt x="362" y="14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68" name="组合 67"/>
              <p:cNvGrpSpPr/>
              <p:nvPr/>
            </p:nvGrpSpPr>
            <p:grpSpPr>
              <a:xfrm>
                <a:off x="6610893" y="2189714"/>
                <a:ext cx="268932" cy="232425"/>
                <a:chOff x="7897197" y="3114790"/>
                <a:chExt cx="134938" cy="112713"/>
              </a:xfrm>
              <a:grpFill/>
            </p:grpSpPr>
            <p:sp>
              <p:nvSpPr>
                <p:cNvPr id="69" name="Freeform 10"/>
                <p:cNvSpPr>
                  <a:spLocks/>
                </p:cNvSpPr>
                <p:nvPr/>
              </p:nvSpPr>
              <p:spPr bwMode="auto">
                <a:xfrm>
                  <a:off x="7947997" y="3138603"/>
                  <a:ext cx="84138" cy="88900"/>
                </a:xfrm>
                <a:custGeom>
                  <a:avLst/>
                  <a:gdLst>
                    <a:gd name="T0" fmla="*/ 8 w 22"/>
                    <a:gd name="T1" fmla="*/ 20 h 23"/>
                    <a:gd name="T2" fmla="*/ 21 w 22"/>
                    <a:gd name="T3" fmla="*/ 0 h 23"/>
                    <a:gd name="T4" fmla="*/ 7 w 22"/>
                    <a:gd name="T5" fmla="*/ 14 h 23"/>
                    <a:gd name="T6" fmla="*/ 7 w 22"/>
                    <a:gd name="T7" fmla="*/ 10 h 23"/>
                    <a:gd name="T8" fmla="*/ 0 w 22"/>
                    <a:gd name="T9" fmla="*/ 17 h 23"/>
                    <a:gd name="T10" fmla="*/ 9 w 22"/>
                    <a:gd name="T11" fmla="*/ 23 h 23"/>
                    <a:gd name="T12" fmla="*/ 8 w 22"/>
                    <a:gd name="T13" fmla="*/ 20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8" y="20"/>
                      </a:moveTo>
                      <a:cubicBezTo>
                        <a:pt x="8" y="20"/>
                        <a:pt x="22" y="18"/>
                        <a:pt x="21" y="0"/>
                      </a:cubicBezTo>
                      <a:cubicBezTo>
                        <a:pt x="21" y="0"/>
                        <a:pt x="21" y="13"/>
                        <a:pt x="7" y="14"/>
                      </a:cubicBezTo>
                      <a:cubicBezTo>
                        <a:pt x="7" y="10"/>
                        <a:pt x="7" y="10"/>
                        <a:pt x="7" y="10"/>
                      </a:cubicBezTo>
                      <a:cubicBezTo>
                        <a:pt x="0" y="17"/>
                        <a:pt x="0" y="17"/>
                        <a:pt x="0" y="17"/>
                      </a:cubicBezTo>
                      <a:cubicBezTo>
                        <a:pt x="9" y="23"/>
                        <a:pt x="9" y="23"/>
                        <a:pt x="9" y="23"/>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 name="Freeform 11"/>
                <p:cNvSpPr>
                  <a:spLocks/>
                </p:cNvSpPr>
                <p:nvPr/>
              </p:nvSpPr>
              <p:spPr bwMode="auto">
                <a:xfrm>
                  <a:off x="7897197" y="3114790"/>
                  <a:ext cx="85725" cy="88900"/>
                </a:xfrm>
                <a:custGeom>
                  <a:avLst/>
                  <a:gdLst>
                    <a:gd name="T0" fmla="*/ 13 w 22"/>
                    <a:gd name="T1" fmla="*/ 3 h 23"/>
                    <a:gd name="T2" fmla="*/ 1 w 22"/>
                    <a:gd name="T3" fmla="*/ 23 h 23"/>
                    <a:gd name="T4" fmla="*/ 14 w 22"/>
                    <a:gd name="T5" fmla="*/ 9 h 23"/>
                    <a:gd name="T6" fmla="*/ 15 w 22"/>
                    <a:gd name="T7" fmla="*/ 12 h 23"/>
                    <a:gd name="T8" fmla="*/ 22 w 22"/>
                    <a:gd name="T9" fmla="*/ 5 h 23"/>
                    <a:gd name="T10" fmla="*/ 12 w 22"/>
                    <a:gd name="T11" fmla="*/ 0 h 23"/>
                    <a:gd name="T12" fmla="*/ 13 w 22"/>
                    <a:gd name="T13" fmla="*/ 3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13" y="3"/>
                      </a:moveTo>
                      <a:cubicBezTo>
                        <a:pt x="13" y="3"/>
                        <a:pt x="0" y="5"/>
                        <a:pt x="1" y="23"/>
                      </a:cubicBezTo>
                      <a:cubicBezTo>
                        <a:pt x="1" y="23"/>
                        <a:pt x="1" y="9"/>
                        <a:pt x="14" y="9"/>
                      </a:cubicBezTo>
                      <a:cubicBezTo>
                        <a:pt x="15" y="12"/>
                        <a:pt x="15" y="12"/>
                        <a:pt x="15" y="12"/>
                      </a:cubicBezTo>
                      <a:cubicBezTo>
                        <a:pt x="22" y="5"/>
                        <a:pt x="22" y="5"/>
                        <a:pt x="22" y="5"/>
                      </a:cubicBezTo>
                      <a:cubicBezTo>
                        <a:pt x="12" y="0"/>
                        <a:pt x="12" y="0"/>
                        <a:pt x="12" y="0"/>
                      </a:cubicBezTo>
                      <a:lnTo>
                        <a:pt x="1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cxnSp>
          <p:nvCxnSpPr>
            <p:cNvPr id="82" name="直接连接符 81"/>
            <p:cNvCxnSpPr/>
            <p:nvPr/>
          </p:nvCxnSpPr>
          <p:spPr>
            <a:xfrm>
              <a:off x="6146377" y="3658160"/>
              <a:ext cx="5544270" cy="0"/>
            </a:xfrm>
            <a:prstGeom prst="line">
              <a:avLst/>
            </a:prstGeom>
            <a:noFill/>
            <a:ln w="12700" cap="flat" cmpd="sng" algn="ctr">
              <a:solidFill>
                <a:srgbClr val="666666">
                  <a:lumMod val="50000"/>
                </a:srgbClr>
              </a:solidFill>
              <a:prstDash val="dash"/>
              <a:miter lim="800000"/>
            </a:ln>
            <a:effectLst/>
          </p:spPr>
        </p:cxnSp>
        <p:sp>
          <p:nvSpPr>
            <p:cNvPr id="83" name="矩形 82"/>
            <p:cNvSpPr/>
            <p:nvPr/>
          </p:nvSpPr>
          <p:spPr>
            <a:xfrm>
              <a:off x="8711240" y="3849358"/>
              <a:ext cx="1940284" cy="425704"/>
            </a:xfrm>
            <a:prstGeom prst="rect">
              <a:avLst/>
            </a:prstGeom>
          </p:spPr>
          <p:txBody>
            <a:bodyPr wrap="square">
              <a:spAutoFit/>
            </a:bodyPr>
            <a:lstStyle/>
            <a:p>
              <a:pPr defTabSz="914316"/>
              <a:r>
                <a:rPr lang="zh-CN" altLang="en-US" b="1" dirty="0" smtClean="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安全可靠</a:t>
              </a:r>
              <a:endParaRPr lang="zh-CN" altLang="en-US"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84" name="组合 83"/>
            <p:cNvGrpSpPr>
              <a:grpSpLocks noChangeAspect="1"/>
            </p:cNvGrpSpPr>
            <p:nvPr/>
          </p:nvGrpSpPr>
          <p:grpSpPr>
            <a:xfrm>
              <a:off x="8088143" y="1952563"/>
              <a:ext cx="468000" cy="448325"/>
              <a:chOff x="6427438" y="4480689"/>
              <a:chExt cx="701732" cy="672231"/>
            </a:xfrm>
            <a:solidFill>
              <a:srgbClr val="C7000B"/>
            </a:solidFill>
          </p:grpSpPr>
          <p:grpSp>
            <p:nvGrpSpPr>
              <p:cNvPr id="85" name="组合 180"/>
              <p:cNvGrpSpPr/>
              <p:nvPr/>
            </p:nvGrpSpPr>
            <p:grpSpPr>
              <a:xfrm>
                <a:off x="6427438" y="4480689"/>
                <a:ext cx="701732" cy="672231"/>
                <a:chOff x="3168057" y="3253154"/>
                <a:chExt cx="1325196" cy="1325196"/>
              </a:xfrm>
              <a:grpFill/>
            </p:grpSpPr>
            <p:grpSp>
              <p:nvGrpSpPr>
                <p:cNvPr id="91" name="组合 181"/>
                <p:cNvGrpSpPr/>
                <p:nvPr/>
              </p:nvGrpSpPr>
              <p:grpSpPr>
                <a:xfrm>
                  <a:off x="3168057" y="3253154"/>
                  <a:ext cx="1325196" cy="1325196"/>
                  <a:chOff x="-15697200" y="-10797381"/>
                  <a:chExt cx="8229600" cy="8229600"/>
                </a:xfrm>
                <a:grpFill/>
              </p:grpSpPr>
              <p:sp>
                <p:nvSpPr>
                  <p:cNvPr id="99" name="Freeform 32"/>
                  <p:cNvSpPr>
                    <a:spLocks noEditPoints="1"/>
                  </p:cNvSpPr>
                  <p:nvPr/>
                </p:nvSpPr>
                <p:spPr bwMode="auto">
                  <a:xfrm>
                    <a:off x="-15697200" y="-10797381"/>
                    <a:ext cx="8229600" cy="8229600"/>
                  </a:xfrm>
                  <a:custGeom>
                    <a:avLst/>
                    <a:gdLst/>
                    <a:ahLst/>
                    <a:cxnLst>
                      <a:cxn ang="0">
                        <a:pos x="2464" y="4990"/>
                      </a:cxn>
                      <a:cxn ang="0">
                        <a:pos x="2306" y="5168"/>
                      </a:cxn>
                      <a:cxn ang="0">
                        <a:pos x="2182" y="5152"/>
                      </a:cxn>
                      <a:cxn ang="0">
                        <a:pos x="3050" y="5144"/>
                      </a:cxn>
                      <a:cxn ang="0">
                        <a:pos x="3220" y="5108"/>
                      </a:cxn>
                      <a:cxn ang="0">
                        <a:pos x="3284" y="4892"/>
                      </a:cxn>
                      <a:cxn ang="0">
                        <a:pos x="3482" y="5028"/>
                      </a:cxn>
                      <a:cxn ang="0">
                        <a:pos x="1680" y="4814"/>
                      </a:cxn>
                      <a:cxn ang="0">
                        <a:pos x="1532" y="4746"/>
                      </a:cxn>
                      <a:cxn ang="0">
                        <a:pos x="1336" y="4862"/>
                      </a:cxn>
                      <a:cxn ang="0">
                        <a:pos x="3888" y="4838"/>
                      </a:cxn>
                      <a:cxn ang="0">
                        <a:pos x="4034" y="4746"/>
                      </a:cxn>
                      <a:cxn ang="0">
                        <a:pos x="4040" y="4506"/>
                      </a:cxn>
                      <a:cxn ang="0">
                        <a:pos x="4130" y="4434"/>
                      </a:cxn>
                      <a:cxn ang="0">
                        <a:pos x="852" y="4514"/>
                      </a:cxn>
                      <a:cxn ang="0">
                        <a:pos x="864" y="4258"/>
                      </a:cxn>
                      <a:cxn ang="0">
                        <a:pos x="626" y="4282"/>
                      </a:cxn>
                      <a:cxn ang="0">
                        <a:pos x="546" y="4186"/>
                      </a:cxn>
                      <a:cxn ang="0">
                        <a:pos x="4664" y="4150"/>
                      </a:cxn>
                      <a:cxn ang="0">
                        <a:pos x="4764" y="4006"/>
                      </a:cxn>
                      <a:cxn ang="0">
                        <a:pos x="4664" y="3804"/>
                      </a:cxn>
                      <a:cxn ang="0">
                        <a:pos x="4902" y="3770"/>
                      </a:cxn>
                      <a:cxn ang="0">
                        <a:pos x="410" y="3596"/>
                      </a:cxn>
                      <a:cxn ang="0">
                        <a:pos x="348" y="3448"/>
                      </a:cxn>
                      <a:cxn ang="0">
                        <a:pos x="128" y="3398"/>
                      </a:cxn>
                      <a:cxn ang="0">
                        <a:pos x="5072" y="3354"/>
                      </a:cxn>
                      <a:cxn ang="0">
                        <a:pos x="5116" y="3184"/>
                      </a:cxn>
                      <a:cxn ang="0">
                        <a:pos x="4958" y="3006"/>
                      </a:cxn>
                      <a:cxn ang="0">
                        <a:pos x="4974" y="2892"/>
                      </a:cxn>
                      <a:cxn ang="0">
                        <a:pos x="8" y="2814"/>
                      </a:cxn>
                      <a:cxn ang="0">
                        <a:pos x="192" y="2636"/>
                      </a:cxn>
                      <a:cxn ang="0">
                        <a:pos x="0" y="2516"/>
                      </a:cxn>
                      <a:cxn ang="0">
                        <a:pos x="200" y="2382"/>
                      </a:cxn>
                      <a:cxn ang="0">
                        <a:pos x="5170" y="2322"/>
                      </a:cxn>
                      <a:cxn ang="0">
                        <a:pos x="5148" y="2150"/>
                      </a:cxn>
                      <a:cxn ang="0">
                        <a:pos x="4936" y="2070"/>
                      </a:cxn>
                      <a:cxn ang="0">
                        <a:pos x="272" y="1974"/>
                      </a:cxn>
                      <a:cxn ang="0">
                        <a:pos x="318" y="1820"/>
                      </a:cxn>
                      <a:cxn ang="0">
                        <a:pos x="188" y="1618"/>
                      </a:cxn>
                      <a:cxn ang="0">
                        <a:pos x="238" y="1502"/>
                      </a:cxn>
                      <a:cxn ang="0">
                        <a:pos x="4754" y="1548"/>
                      </a:cxn>
                      <a:cxn ang="0">
                        <a:pos x="4846" y="1310"/>
                      </a:cxn>
                      <a:cxn ang="0">
                        <a:pos x="4608" y="1288"/>
                      </a:cxn>
                      <a:cxn ang="0">
                        <a:pos x="4542" y="1192"/>
                      </a:cxn>
                      <a:cxn ang="0">
                        <a:pos x="702" y="1112"/>
                      </a:cxn>
                      <a:cxn ang="0">
                        <a:pos x="806" y="988"/>
                      </a:cxn>
                      <a:cxn ang="0">
                        <a:pos x="748" y="770"/>
                      </a:cxn>
                      <a:cxn ang="0">
                        <a:pos x="984" y="808"/>
                      </a:cxn>
                      <a:cxn ang="0">
                        <a:pos x="4298" y="638"/>
                      </a:cxn>
                      <a:cxn ang="0">
                        <a:pos x="4162" y="528"/>
                      </a:cxn>
                      <a:cxn ang="0">
                        <a:pos x="3952" y="614"/>
                      </a:cxn>
                      <a:cxn ang="0">
                        <a:pos x="1316" y="558"/>
                      </a:cxn>
                      <a:cxn ang="0">
                        <a:pos x="1454" y="478"/>
                      </a:cxn>
                      <a:cxn ang="0">
                        <a:pos x="1496" y="242"/>
                      </a:cxn>
                      <a:cxn ang="0">
                        <a:pos x="1610" y="192"/>
                      </a:cxn>
                      <a:cxn ang="0">
                        <a:pos x="3464" y="354"/>
                      </a:cxn>
                      <a:cxn ang="0">
                        <a:pos x="3368" y="118"/>
                      </a:cxn>
                      <a:cxn ang="0">
                        <a:pos x="3178" y="264"/>
                      </a:cxn>
                      <a:cxn ang="0">
                        <a:pos x="3064" y="238"/>
                      </a:cxn>
                      <a:cxn ang="0">
                        <a:pos x="2216" y="220"/>
                      </a:cxn>
                      <a:cxn ang="0">
                        <a:pos x="2376" y="202"/>
                      </a:cxn>
                      <a:cxn ang="0">
                        <a:pos x="2482" y="2"/>
                      </a:cxn>
                    </a:cxnLst>
                    <a:rect l="0" t="0" r="r" b="b"/>
                    <a:pathLst>
                      <a:path w="5184" h="5184">
                        <a:moveTo>
                          <a:pt x="2604" y="5184"/>
                        </a:moveTo>
                        <a:lnTo>
                          <a:pt x="2602" y="4992"/>
                        </a:lnTo>
                        <a:lnTo>
                          <a:pt x="2602" y="4992"/>
                        </a:lnTo>
                        <a:lnTo>
                          <a:pt x="2626" y="4992"/>
                        </a:lnTo>
                        <a:lnTo>
                          <a:pt x="2628" y="5184"/>
                        </a:lnTo>
                        <a:lnTo>
                          <a:pt x="2628" y="5184"/>
                        </a:lnTo>
                        <a:lnTo>
                          <a:pt x="2604" y="5184"/>
                        </a:lnTo>
                        <a:lnTo>
                          <a:pt x="2604" y="5184"/>
                        </a:lnTo>
                        <a:close/>
                        <a:moveTo>
                          <a:pt x="2478" y="5182"/>
                        </a:moveTo>
                        <a:lnTo>
                          <a:pt x="2478" y="5182"/>
                        </a:lnTo>
                        <a:lnTo>
                          <a:pt x="2454" y="5180"/>
                        </a:lnTo>
                        <a:lnTo>
                          <a:pt x="2464" y="4990"/>
                        </a:lnTo>
                        <a:lnTo>
                          <a:pt x="2464" y="4990"/>
                        </a:lnTo>
                        <a:lnTo>
                          <a:pt x="2488" y="4990"/>
                        </a:lnTo>
                        <a:lnTo>
                          <a:pt x="2478" y="5182"/>
                        </a:lnTo>
                        <a:close/>
                        <a:moveTo>
                          <a:pt x="2752" y="5180"/>
                        </a:moveTo>
                        <a:lnTo>
                          <a:pt x="2740" y="4988"/>
                        </a:lnTo>
                        <a:lnTo>
                          <a:pt x="2740" y="4988"/>
                        </a:lnTo>
                        <a:lnTo>
                          <a:pt x="2764" y="4986"/>
                        </a:lnTo>
                        <a:lnTo>
                          <a:pt x="2778" y="5178"/>
                        </a:lnTo>
                        <a:lnTo>
                          <a:pt x="2778" y="5178"/>
                        </a:lnTo>
                        <a:lnTo>
                          <a:pt x="2752" y="5180"/>
                        </a:lnTo>
                        <a:lnTo>
                          <a:pt x="2752" y="5180"/>
                        </a:lnTo>
                        <a:close/>
                        <a:moveTo>
                          <a:pt x="2330" y="5172"/>
                        </a:moveTo>
                        <a:lnTo>
                          <a:pt x="2330" y="5172"/>
                        </a:lnTo>
                        <a:lnTo>
                          <a:pt x="2306" y="5168"/>
                        </a:lnTo>
                        <a:lnTo>
                          <a:pt x="2326" y="4978"/>
                        </a:lnTo>
                        <a:lnTo>
                          <a:pt x="2326" y="4978"/>
                        </a:lnTo>
                        <a:lnTo>
                          <a:pt x="2350" y="4980"/>
                        </a:lnTo>
                        <a:lnTo>
                          <a:pt x="2330" y="5172"/>
                        </a:lnTo>
                        <a:close/>
                        <a:moveTo>
                          <a:pt x="2902" y="5166"/>
                        </a:moveTo>
                        <a:lnTo>
                          <a:pt x="2878" y="4976"/>
                        </a:lnTo>
                        <a:lnTo>
                          <a:pt x="2878" y="4976"/>
                        </a:lnTo>
                        <a:lnTo>
                          <a:pt x="2902" y="4972"/>
                        </a:lnTo>
                        <a:lnTo>
                          <a:pt x="2926" y="5164"/>
                        </a:lnTo>
                        <a:lnTo>
                          <a:pt x="2926" y="5164"/>
                        </a:lnTo>
                        <a:lnTo>
                          <a:pt x="2902" y="5166"/>
                        </a:lnTo>
                        <a:lnTo>
                          <a:pt x="2902" y="5166"/>
                        </a:lnTo>
                        <a:close/>
                        <a:moveTo>
                          <a:pt x="2182" y="5152"/>
                        </a:moveTo>
                        <a:lnTo>
                          <a:pt x="2182" y="5152"/>
                        </a:lnTo>
                        <a:lnTo>
                          <a:pt x="2158" y="5148"/>
                        </a:lnTo>
                        <a:lnTo>
                          <a:pt x="2190" y="4958"/>
                        </a:lnTo>
                        <a:lnTo>
                          <a:pt x="2190" y="4958"/>
                        </a:lnTo>
                        <a:lnTo>
                          <a:pt x="2212" y="4962"/>
                        </a:lnTo>
                        <a:lnTo>
                          <a:pt x="2182" y="5152"/>
                        </a:lnTo>
                        <a:close/>
                        <a:moveTo>
                          <a:pt x="3050" y="5144"/>
                        </a:moveTo>
                        <a:lnTo>
                          <a:pt x="3016" y="4956"/>
                        </a:lnTo>
                        <a:lnTo>
                          <a:pt x="3016" y="4956"/>
                        </a:lnTo>
                        <a:lnTo>
                          <a:pt x="3038" y="4952"/>
                        </a:lnTo>
                        <a:lnTo>
                          <a:pt x="3074" y="5140"/>
                        </a:lnTo>
                        <a:lnTo>
                          <a:pt x="3074" y="5140"/>
                        </a:lnTo>
                        <a:lnTo>
                          <a:pt x="3050" y="5144"/>
                        </a:lnTo>
                        <a:lnTo>
                          <a:pt x="3050" y="5144"/>
                        </a:lnTo>
                        <a:close/>
                        <a:moveTo>
                          <a:pt x="2034" y="5124"/>
                        </a:moveTo>
                        <a:lnTo>
                          <a:pt x="2034" y="5124"/>
                        </a:lnTo>
                        <a:lnTo>
                          <a:pt x="2010" y="5120"/>
                        </a:lnTo>
                        <a:lnTo>
                          <a:pt x="2054" y="4932"/>
                        </a:lnTo>
                        <a:lnTo>
                          <a:pt x="2054" y="4932"/>
                        </a:lnTo>
                        <a:lnTo>
                          <a:pt x="2076" y="4938"/>
                        </a:lnTo>
                        <a:lnTo>
                          <a:pt x="2034" y="5124"/>
                        </a:lnTo>
                        <a:close/>
                        <a:moveTo>
                          <a:pt x="3196" y="5114"/>
                        </a:moveTo>
                        <a:lnTo>
                          <a:pt x="3152" y="4928"/>
                        </a:lnTo>
                        <a:lnTo>
                          <a:pt x="3152" y="4928"/>
                        </a:lnTo>
                        <a:lnTo>
                          <a:pt x="3174" y="4922"/>
                        </a:lnTo>
                        <a:lnTo>
                          <a:pt x="3220" y="5108"/>
                        </a:lnTo>
                        <a:lnTo>
                          <a:pt x="3220" y="5108"/>
                        </a:lnTo>
                        <a:lnTo>
                          <a:pt x="3196" y="5114"/>
                        </a:lnTo>
                        <a:lnTo>
                          <a:pt x="3196" y="5114"/>
                        </a:lnTo>
                        <a:close/>
                        <a:moveTo>
                          <a:pt x="1890" y="5088"/>
                        </a:moveTo>
                        <a:lnTo>
                          <a:pt x="1890" y="5088"/>
                        </a:lnTo>
                        <a:lnTo>
                          <a:pt x="1866" y="5082"/>
                        </a:lnTo>
                        <a:lnTo>
                          <a:pt x="1920" y="4898"/>
                        </a:lnTo>
                        <a:lnTo>
                          <a:pt x="1920" y="4898"/>
                        </a:lnTo>
                        <a:lnTo>
                          <a:pt x="1942" y="4904"/>
                        </a:lnTo>
                        <a:lnTo>
                          <a:pt x="1890" y="5088"/>
                        </a:lnTo>
                        <a:close/>
                        <a:moveTo>
                          <a:pt x="3340" y="5074"/>
                        </a:moveTo>
                        <a:lnTo>
                          <a:pt x="3284" y="4892"/>
                        </a:lnTo>
                        <a:lnTo>
                          <a:pt x="3284" y="4892"/>
                        </a:lnTo>
                        <a:lnTo>
                          <a:pt x="3306" y="4884"/>
                        </a:lnTo>
                        <a:lnTo>
                          <a:pt x="3364" y="5068"/>
                        </a:lnTo>
                        <a:lnTo>
                          <a:pt x="3364" y="5068"/>
                        </a:lnTo>
                        <a:lnTo>
                          <a:pt x="3340" y="5074"/>
                        </a:lnTo>
                        <a:lnTo>
                          <a:pt x="3340" y="5074"/>
                        </a:lnTo>
                        <a:close/>
                        <a:moveTo>
                          <a:pt x="1748" y="5044"/>
                        </a:moveTo>
                        <a:lnTo>
                          <a:pt x="1748" y="5044"/>
                        </a:lnTo>
                        <a:lnTo>
                          <a:pt x="1724" y="5036"/>
                        </a:lnTo>
                        <a:lnTo>
                          <a:pt x="1788" y="4854"/>
                        </a:lnTo>
                        <a:lnTo>
                          <a:pt x="1788" y="4854"/>
                        </a:lnTo>
                        <a:lnTo>
                          <a:pt x="1810" y="4862"/>
                        </a:lnTo>
                        <a:lnTo>
                          <a:pt x="1748" y="5044"/>
                        </a:lnTo>
                        <a:close/>
                        <a:moveTo>
                          <a:pt x="3482" y="5028"/>
                        </a:moveTo>
                        <a:lnTo>
                          <a:pt x="3416" y="4848"/>
                        </a:lnTo>
                        <a:lnTo>
                          <a:pt x="3416" y="4848"/>
                        </a:lnTo>
                        <a:lnTo>
                          <a:pt x="3438" y="4840"/>
                        </a:lnTo>
                        <a:lnTo>
                          <a:pt x="3506" y="5020"/>
                        </a:lnTo>
                        <a:lnTo>
                          <a:pt x="3506" y="5020"/>
                        </a:lnTo>
                        <a:lnTo>
                          <a:pt x="3482" y="5028"/>
                        </a:lnTo>
                        <a:lnTo>
                          <a:pt x="3482" y="5028"/>
                        </a:lnTo>
                        <a:close/>
                        <a:moveTo>
                          <a:pt x="1606" y="4990"/>
                        </a:moveTo>
                        <a:lnTo>
                          <a:pt x="1606" y="4990"/>
                        </a:lnTo>
                        <a:lnTo>
                          <a:pt x="1584" y="4982"/>
                        </a:lnTo>
                        <a:lnTo>
                          <a:pt x="1658" y="4804"/>
                        </a:lnTo>
                        <a:lnTo>
                          <a:pt x="1658" y="4804"/>
                        </a:lnTo>
                        <a:lnTo>
                          <a:pt x="1680" y="4814"/>
                        </a:lnTo>
                        <a:lnTo>
                          <a:pt x="1606" y="4990"/>
                        </a:lnTo>
                        <a:close/>
                        <a:moveTo>
                          <a:pt x="3620" y="4972"/>
                        </a:moveTo>
                        <a:lnTo>
                          <a:pt x="3544" y="4796"/>
                        </a:lnTo>
                        <a:lnTo>
                          <a:pt x="3544" y="4796"/>
                        </a:lnTo>
                        <a:lnTo>
                          <a:pt x="3566" y="4788"/>
                        </a:lnTo>
                        <a:lnTo>
                          <a:pt x="3644" y="4962"/>
                        </a:lnTo>
                        <a:lnTo>
                          <a:pt x="3644" y="4962"/>
                        </a:lnTo>
                        <a:lnTo>
                          <a:pt x="3620" y="4972"/>
                        </a:lnTo>
                        <a:lnTo>
                          <a:pt x="3620" y="4972"/>
                        </a:lnTo>
                        <a:close/>
                        <a:moveTo>
                          <a:pt x="1470" y="4930"/>
                        </a:moveTo>
                        <a:lnTo>
                          <a:pt x="1470" y="4930"/>
                        </a:lnTo>
                        <a:lnTo>
                          <a:pt x="1448" y="4918"/>
                        </a:lnTo>
                        <a:lnTo>
                          <a:pt x="1532" y="4746"/>
                        </a:lnTo>
                        <a:lnTo>
                          <a:pt x="1532" y="4746"/>
                        </a:lnTo>
                        <a:lnTo>
                          <a:pt x="1554" y="4756"/>
                        </a:lnTo>
                        <a:lnTo>
                          <a:pt x="1470" y="4930"/>
                        </a:lnTo>
                        <a:close/>
                        <a:moveTo>
                          <a:pt x="3756" y="4910"/>
                        </a:moveTo>
                        <a:lnTo>
                          <a:pt x="3670" y="4738"/>
                        </a:lnTo>
                        <a:lnTo>
                          <a:pt x="3670" y="4738"/>
                        </a:lnTo>
                        <a:lnTo>
                          <a:pt x="3690" y="4728"/>
                        </a:lnTo>
                        <a:lnTo>
                          <a:pt x="3778" y="4898"/>
                        </a:lnTo>
                        <a:lnTo>
                          <a:pt x="3778" y="4898"/>
                        </a:lnTo>
                        <a:lnTo>
                          <a:pt x="3756" y="4910"/>
                        </a:lnTo>
                        <a:lnTo>
                          <a:pt x="3756" y="4910"/>
                        </a:lnTo>
                        <a:close/>
                        <a:moveTo>
                          <a:pt x="1336" y="4862"/>
                        </a:moveTo>
                        <a:lnTo>
                          <a:pt x="1336" y="4862"/>
                        </a:lnTo>
                        <a:lnTo>
                          <a:pt x="1316" y="4848"/>
                        </a:lnTo>
                        <a:lnTo>
                          <a:pt x="1410" y="4682"/>
                        </a:lnTo>
                        <a:lnTo>
                          <a:pt x="1410" y="4682"/>
                        </a:lnTo>
                        <a:lnTo>
                          <a:pt x="1430" y="4694"/>
                        </a:lnTo>
                        <a:lnTo>
                          <a:pt x="1336" y="4862"/>
                        </a:lnTo>
                        <a:close/>
                        <a:moveTo>
                          <a:pt x="3888" y="4838"/>
                        </a:moveTo>
                        <a:lnTo>
                          <a:pt x="3792" y="4672"/>
                        </a:lnTo>
                        <a:lnTo>
                          <a:pt x="3792" y="4672"/>
                        </a:lnTo>
                        <a:lnTo>
                          <a:pt x="3810" y="4660"/>
                        </a:lnTo>
                        <a:lnTo>
                          <a:pt x="3908" y="4826"/>
                        </a:lnTo>
                        <a:lnTo>
                          <a:pt x="3908" y="4826"/>
                        </a:lnTo>
                        <a:lnTo>
                          <a:pt x="3888" y="4838"/>
                        </a:lnTo>
                        <a:lnTo>
                          <a:pt x="3888" y="4838"/>
                        </a:lnTo>
                        <a:close/>
                        <a:moveTo>
                          <a:pt x="1208" y="4784"/>
                        </a:moveTo>
                        <a:lnTo>
                          <a:pt x="1208" y="4784"/>
                        </a:lnTo>
                        <a:lnTo>
                          <a:pt x="1188" y="4772"/>
                        </a:lnTo>
                        <a:lnTo>
                          <a:pt x="1292" y="4610"/>
                        </a:lnTo>
                        <a:lnTo>
                          <a:pt x="1292" y="4610"/>
                        </a:lnTo>
                        <a:lnTo>
                          <a:pt x="1310" y="4622"/>
                        </a:lnTo>
                        <a:lnTo>
                          <a:pt x="1208" y="4784"/>
                        </a:lnTo>
                        <a:close/>
                        <a:moveTo>
                          <a:pt x="4014" y="4760"/>
                        </a:moveTo>
                        <a:lnTo>
                          <a:pt x="3908" y="4600"/>
                        </a:lnTo>
                        <a:lnTo>
                          <a:pt x="3908" y="4600"/>
                        </a:lnTo>
                        <a:lnTo>
                          <a:pt x="3928" y="4586"/>
                        </a:lnTo>
                        <a:lnTo>
                          <a:pt x="4034" y="4746"/>
                        </a:lnTo>
                        <a:lnTo>
                          <a:pt x="4034" y="4746"/>
                        </a:lnTo>
                        <a:lnTo>
                          <a:pt x="4014" y="4760"/>
                        </a:lnTo>
                        <a:lnTo>
                          <a:pt x="4014" y="4760"/>
                        </a:lnTo>
                        <a:close/>
                        <a:moveTo>
                          <a:pt x="1084" y="4702"/>
                        </a:moveTo>
                        <a:lnTo>
                          <a:pt x="1084" y="4702"/>
                        </a:lnTo>
                        <a:lnTo>
                          <a:pt x="1064" y="4686"/>
                        </a:lnTo>
                        <a:lnTo>
                          <a:pt x="1178" y="4532"/>
                        </a:lnTo>
                        <a:lnTo>
                          <a:pt x="1178" y="4532"/>
                        </a:lnTo>
                        <a:lnTo>
                          <a:pt x="1196" y="4546"/>
                        </a:lnTo>
                        <a:lnTo>
                          <a:pt x="1084" y="4702"/>
                        </a:lnTo>
                        <a:close/>
                        <a:moveTo>
                          <a:pt x="4136" y="4674"/>
                        </a:moveTo>
                        <a:lnTo>
                          <a:pt x="4022" y="4520"/>
                        </a:lnTo>
                        <a:lnTo>
                          <a:pt x="4022" y="4520"/>
                        </a:lnTo>
                        <a:lnTo>
                          <a:pt x="4040" y="4506"/>
                        </a:lnTo>
                        <a:lnTo>
                          <a:pt x="4156" y="4660"/>
                        </a:lnTo>
                        <a:lnTo>
                          <a:pt x="4156" y="4660"/>
                        </a:lnTo>
                        <a:lnTo>
                          <a:pt x="4136" y="4674"/>
                        </a:lnTo>
                        <a:lnTo>
                          <a:pt x="4136" y="4674"/>
                        </a:lnTo>
                        <a:close/>
                        <a:moveTo>
                          <a:pt x="966" y="4610"/>
                        </a:moveTo>
                        <a:lnTo>
                          <a:pt x="966" y="4610"/>
                        </a:lnTo>
                        <a:lnTo>
                          <a:pt x="946" y="4594"/>
                        </a:lnTo>
                        <a:lnTo>
                          <a:pt x="1068" y="4446"/>
                        </a:lnTo>
                        <a:lnTo>
                          <a:pt x="1068" y="4446"/>
                        </a:lnTo>
                        <a:lnTo>
                          <a:pt x="1086" y="4462"/>
                        </a:lnTo>
                        <a:lnTo>
                          <a:pt x="966" y="4610"/>
                        </a:lnTo>
                        <a:close/>
                        <a:moveTo>
                          <a:pt x="4254" y="4582"/>
                        </a:moveTo>
                        <a:lnTo>
                          <a:pt x="4130" y="4434"/>
                        </a:lnTo>
                        <a:lnTo>
                          <a:pt x="4130" y="4434"/>
                        </a:lnTo>
                        <a:lnTo>
                          <a:pt x="4148" y="4420"/>
                        </a:lnTo>
                        <a:lnTo>
                          <a:pt x="4272" y="4566"/>
                        </a:lnTo>
                        <a:lnTo>
                          <a:pt x="4272" y="4566"/>
                        </a:lnTo>
                        <a:lnTo>
                          <a:pt x="4254" y="4582"/>
                        </a:lnTo>
                        <a:lnTo>
                          <a:pt x="4254" y="4582"/>
                        </a:lnTo>
                        <a:close/>
                        <a:moveTo>
                          <a:pt x="852" y="4514"/>
                        </a:moveTo>
                        <a:lnTo>
                          <a:pt x="852" y="4514"/>
                        </a:lnTo>
                        <a:lnTo>
                          <a:pt x="834" y="4496"/>
                        </a:lnTo>
                        <a:lnTo>
                          <a:pt x="964" y="4356"/>
                        </a:lnTo>
                        <a:lnTo>
                          <a:pt x="964" y="4356"/>
                        </a:lnTo>
                        <a:lnTo>
                          <a:pt x="980" y="4372"/>
                        </a:lnTo>
                        <a:lnTo>
                          <a:pt x="852" y="4514"/>
                        </a:lnTo>
                        <a:close/>
                        <a:moveTo>
                          <a:pt x="4366" y="4482"/>
                        </a:moveTo>
                        <a:lnTo>
                          <a:pt x="4234" y="4342"/>
                        </a:lnTo>
                        <a:lnTo>
                          <a:pt x="4234" y="4342"/>
                        </a:lnTo>
                        <a:lnTo>
                          <a:pt x="4252" y="4328"/>
                        </a:lnTo>
                        <a:lnTo>
                          <a:pt x="4384" y="4466"/>
                        </a:lnTo>
                        <a:lnTo>
                          <a:pt x="4384" y="4466"/>
                        </a:lnTo>
                        <a:lnTo>
                          <a:pt x="4366" y="4482"/>
                        </a:lnTo>
                        <a:lnTo>
                          <a:pt x="4366" y="4482"/>
                        </a:lnTo>
                        <a:close/>
                        <a:moveTo>
                          <a:pt x="744" y="4410"/>
                        </a:moveTo>
                        <a:lnTo>
                          <a:pt x="744" y="4410"/>
                        </a:lnTo>
                        <a:lnTo>
                          <a:pt x="726" y="4392"/>
                        </a:lnTo>
                        <a:lnTo>
                          <a:pt x="864" y="4258"/>
                        </a:lnTo>
                        <a:lnTo>
                          <a:pt x="864" y="4258"/>
                        </a:lnTo>
                        <a:lnTo>
                          <a:pt x="880" y="4276"/>
                        </a:lnTo>
                        <a:lnTo>
                          <a:pt x="744" y="4410"/>
                        </a:lnTo>
                        <a:close/>
                        <a:moveTo>
                          <a:pt x="4472" y="4378"/>
                        </a:moveTo>
                        <a:lnTo>
                          <a:pt x="4332" y="4246"/>
                        </a:lnTo>
                        <a:lnTo>
                          <a:pt x="4332" y="4246"/>
                        </a:lnTo>
                        <a:lnTo>
                          <a:pt x="4348" y="4228"/>
                        </a:lnTo>
                        <a:lnTo>
                          <a:pt x="4488" y="4360"/>
                        </a:lnTo>
                        <a:lnTo>
                          <a:pt x="4488" y="4360"/>
                        </a:lnTo>
                        <a:lnTo>
                          <a:pt x="4472" y="4378"/>
                        </a:lnTo>
                        <a:lnTo>
                          <a:pt x="4472" y="4378"/>
                        </a:lnTo>
                        <a:close/>
                        <a:moveTo>
                          <a:pt x="642" y="4300"/>
                        </a:moveTo>
                        <a:lnTo>
                          <a:pt x="642" y="4300"/>
                        </a:lnTo>
                        <a:lnTo>
                          <a:pt x="626" y="4282"/>
                        </a:lnTo>
                        <a:lnTo>
                          <a:pt x="772" y="4156"/>
                        </a:lnTo>
                        <a:lnTo>
                          <a:pt x="772" y="4156"/>
                        </a:lnTo>
                        <a:lnTo>
                          <a:pt x="786" y="4174"/>
                        </a:lnTo>
                        <a:lnTo>
                          <a:pt x="642" y="4300"/>
                        </a:lnTo>
                        <a:close/>
                        <a:moveTo>
                          <a:pt x="4572" y="4266"/>
                        </a:moveTo>
                        <a:lnTo>
                          <a:pt x="4424" y="4142"/>
                        </a:lnTo>
                        <a:lnTo>
                          <a:pt x="4424" y="4142"/>
                        </a:lnTo>
                        <a:lnTo>
                          <a:pt x="4440" y="4124"/>
                        </a:lnTo>
                        <a:lnTo>
                          <a:pt x="4588" y="4248"/>
                        </a:lnTo>
                        <a:lnTo>
                          <a:pt x="4588" y="4248"/>
                        </a:lnTo>
                        <a:lnTo>
                          <a:pt x="4572" y="4266"/>
                        </a:lnTo>
                        <a:lnTo>
                          <a:pt x="4572" y="4266"/>
                        </a:lnTo>
                        <a:close/>
                        <a:moveTo>
                          <a:pt x="546" y="4186"/>
                        </a:moveTo>
                        <a:lnTo>
                          <a:pt x="546" y="4186"/>
                        </a:lnTo>
                        <a:lnTo>
                          <a:pt x="532" y="4166"/>
                        </a:lnTo>
                        <a:lnTo>
                          <a:pt x="684" y="4050"/>
                        </a:lnTo>
                        <a:lnTo>
                          <a:pt x="684" y="4050"/>
                        </a:lnTo>
                        <a:lnTo>
                          <a:pt x="698" y="4068"/>
                        </a:lnTo>
                        <a:lnTo>
                          <a:pt x="546" y="4186"/>
                        </a:lnTo>
                        <a:close/>
                        <a:moveTo>
                          <a:pt x="4664" y="4150"/>
                        </a:moveTo>
                        <a:lnTo>
                          <a:pt x="4512" y="4034"/>
                        </a:lnTo>
                        <a:lnTo>
                          <a:pt x="4512" y="4034"/>
                        </a:lnTo>
                        <a:lnTo>
                          <a:pt x="4526" y="4016"/>
                        </a:lnTo>
                        <a:lnTo>
                          <a:pt x="4680" y="4130"/>
                        </a:lnTo>
                        <a:lnTo>
                          <a:pt x="4680" y="4130"/>
                        </a:lnTo>
                        <a:lnTo>
                          <a:pt x="4664" y="4150"/>
                        </a:lnTo>
                        <a:lnTo>
                          <a:pt x="4664" y="4150"/>
                        </a:lnTo>
                        <a:close/>
                        <a:moveTo>
                          <a:pt x="458" y="4066"/>
                        </a:moveTo>
                        <a:lnTo>
                          <a:pt x="458" y="4066"/>
                        </a:lnTo>
                        <a:lnTo>
                          <a:pt x="444" y="4044"/>
                        </a:lnTo>
                        <a:lnTo>
                          <a:pt x="604" y="3936"/>
                        </a:lnTo>
                        <a:lnTo>
                          <a:pt x="604" y="3936"/>
                        </a:lnTo>
                        <a:lnTo>
                          <a:pt x="616" y="3956"/>
                        </a:lnTo>
                        <a:lnTo>
                          <a:pt x="458" y="4066"/>
                        </a:lnTo>
                        <a:close/>
                        <a:moveTo>
                          <a:pt x="4752" y="4028"/>
                        </a:moveTo>
                        <a:lnTo>
                          <a:pt x="4592" y="3920"/>
                        </a:lnTo>
                        <a:lnTo>
                          <a:pt x="4592" y="3920"/>
                        </a:lnTo>
                        <a:lnTo>
                          <a:pt x="4604" y="3902"/>
                        </a:lnTo>
                        <a:lnTo>
                          <a:pt x="4764" y="4006"/>
                        </a:lnTo>
                        <a:lnTo>
                          <a:pt x="4764" y="4006"/>
                        </a:lnTo>
                        <a:lnTo>
                          <a:pt x="4752" y="4028"/>
                        </a:lnTo>
                        <a:lnTo>
                          <a:pt x="4752" y="4028"/>
                        </a:lnTo>
                        <a:close/>
                        <a:moveTo>
                          <a:pt x="376" y="3940"/>
                        </a:moveTo>
                        <a:lnTo>
                          <a:pt x="376" y="3940"/>
                        </a:lnTo>
                        <a:lnTo>
                          <a:pt x="364" y="3918"/>
                        </a:lnTo>
                        <a:lnTo>
                          <a:pt x="528" y="3820"/>
                        </a:lnTo>
                        <a:lnTo>
                          <a:pt x="528" y="3820"/>
                        </a:lnTo>
                        <a:lnTo>
                          <a:pt x="540" y="3840"/>
                        </a:lnTo>
                        <a:lnTo>
                          <a:pt x="376" y="3940"/>
                        </a:lnTo>
                        <a:close/>
                        <a:moveTo>
                          <a:pt x="4830" y="3900"/>
                        </a:moveTo>
                        <a:lnTo>
                          <a:pt x="4664" y="3804"/>
                        </a:lnTo>
                        <a:lnTo>
                          <a:pt x="4664" y="3804"/>
                        </a:lnTo>
                        <a:lnTo>
                          <a:pt x="4676" y="3784"/>
                        </a:lnTo>
                        <a:lnTo>
                          <a:pt x="4844" y="3880"/>
                        </a:lnTo>
                        <a:lnTo>
                          <a:pt x="4844" y="3880"/>
                        </a:lnTo>
                        <a:lnTo>
                          <a:pt x="4830" y="3900"/>
                        </a:lnTo>
                        <a:lnTo>
                          <a:pt x="4830" y="3900"/>
                        </a:lnTo>
                        <a:close/>
                        <a:moveTo>
                          <a:pt x="302" y="3810"/>
                        </a:moveTo>
                        <a:lnTo>
                          <a:pt x="302" y="3810"/>
                        </a:lnTo>
                        <a:lnTo>
                          <a:pt x="292" y="3788"/>
                        </a:lnTo>
                        <a:lnTo>
                          <a:pt x="462" y="3700"/>
                        </a:lnTo>
                        <a:lnTo>
                          <a:pt x="462" y="3700"/>
                        </a:lnTo>
                        <a:lnTo>
                          <a:pt x="472" y="3720"/>
                        </a:lnTo>
                        <a:lnTo>
                          <a:pt x="302" y="3810"/>
                        </a:lnTo>
                        <a:close/>
                        <a:moveTo>
                          <a:pt x="4902" y="3770"/>
                        </a:moveTo>
                        <a:lnTo>
                          <a:pt x="4732" y="3682"/>
                        </a:lnTo>
                        <a:lnTo>
                          <a:pt x="4732" y="3682"/>
                        </a:lnTo>
                        <a:lnTo>
                          <a:pt x="4742" y="3662"/>
                        </a:lnTo>
                        <a:lnTo>
                          <a:pt x="4914" y="3746"/>
                        </a:lnTo>
                        <a:lnTo>
                          <a:pt x="4914" y="3746"/>
                        </a:lnTo>
                        <a:lnTo>
                          <a:pt x="4902" y="3770"/>
                        </a:lnTo>
                        <a:lnTo>
                          <a:pt x="4902" y="3770"/>
                        </a:lnTo>
                        <a:close/>
                        <a:moveTo>
                          <a:pt x="236" y="3676"/>
                        </a:moveTo>
                        <a:lnTo>
                          <a:pt x="236" y="3676"/>
                        </a:lnTo>
                        <a:lnTo>
                          <a:pt x="226" y="3654"/>
                        </a:lnTo>
                        <a:lnTo>
                          <a:pt x="402" y="3576"/>
                        </a:lnTo>
                        <a:lnTo>
                          <a:pt x="402" y="3576"/>
                        </a:lnTo>
                        <a:lnTo>
                          <a:pt x="410" y="3596"/>
                        </a:lnTo>
                        <a:lnTo>
                          <a:pt x="236" y="3676"/>
                        </a:lnTo>
                        <a:close/>
                        <a:moveTo>
                          <a:pt x="4966" y="3634"/>
                        </a:moveTo>
                        <a:lnTo>
                          <a:pt x="4790" y="3556"/>
                        </a:lnTo>
                        <a:lnTo>
                          <a:pt x="4790" y="3556"/>
                        </a:lnTo>
                        <a:lnTo>
                          <a:pt x="4800" y="3536"/>
                        </a:lnTo>
                        <a:lnTo>
                          <a:pt x="4976" y="3610"/>
                        </a:lnTo>
                        <a:lnTo>
                          <a:pt x="4976" y="3610"/>
                        </a:lnTo>
                        <a:lnTo>
                          <a:pt x="4966" y="3634"/>
                        </a:lnTo>
                        <a:lnTo>
                          <a:pt x="4966" y="3634"/>
                        </a:lnTo>
                        <a:close/>
                        <a:moveTo>
                          <a:pt x="178" y="3540"/>
                        </a:moveTo>
                        <a:lnTo>
                          <a:pt x="178" y="3540"/>
                        </a:lnTo>
                        <a:lnTo>
                          <a:pt x="170" y="3516"/>
                        </a:lnTo>
                        <a:lnTo>
                          <a:pt x="348" y="3448"/>
                        </a:lnTo>
                        <a:lnTo>
                          <a:pt x="348" y="3448"/>
                        </a:lnTo>
                        <a:lnTo>
                          <a:pt x="356" y="3470"/>
                        </a:lnTo>
                        <a:lnTo>
                          <a:pt x="178" y="3540"/>
                        </a:lnTo>
                        <a:close/>
                        <a:moveTo>
                          <a:pt x="5022" y="3496"/>
                        </a:moveTo>
                        <a:lnTo>
                          <a:pt x="4842" y="3428"/>
                        </a:lnTo>
                        <a:lnTo>
                          <a:pt x="4842" y="3428"/>
                        </a:lnTo>
                        <a:lnTo>
                          <a:pt x="4850" y="3406"/>
                        </a:lnTo>
                        <a:lnTo>
                          <a:pt x="5032" y="3472"/>
                        </a:lnTo>
                        <a:lnTo>
                          <a:pt x="5032" y="3472"/>
                        </a:lnTo>
                        <a:lnTo>
                          <a:pt x="5022" y="3496"/>
                        </a:lnTo>
                        <a:lnTo>
                          <a:pt x="5022" y="3496"/>
                        </a:lnTo>
                        <a:close/>
                        <a:moveTo>
                          <a:pt x="128" y="3398"/>
                        </a:moveTo>
                        <a:lnTo>
                          <a:pt x="128" y="3398"/>
                        </a:lnTo>
                        <a:lnTo>
                          <a:pt x="120" y="3376"/>
                        </a:lnTo>
                        <a:lnTo>
                          <a:pt x="302" y="3318"/>
                        </a:lnTo>
                        <a:lnTo>
                          <a:pt x="302" y="3318"/>
                        </a:lnTo>
                        <a:lnTo>
                          <a:pt x="310" y="3340"/>
                        </a:lnTo>
                        <a:lnTo>
                          <a:pt x="128" y="3398"/>
                        </a:lnTo>
                        <a:close/>
                        <a:moveTo>
                          <a:pt x="5072" y="3354"/>
                        </a:moveTo>
                        <a:lnTo>
                          <a:pt x="4888" y="3296"/>
                        </a:lnTo>
                        <a:lnTo>
                          <a:pt x="4888" y="3296"/>
                        </a:lnTo>
                        <a:lnTo>
                          <a:pt x="4894" y="3274"/>
                        </a:lnTo>
                        <a:lnTo>
                          <a:pt x="5078" y="3330"/>
                        </a:lnTo>
                        <a:lnTo>
                          <a:pt x="5078" y="3330"/>
                        </a:lnTo>
                        <a:lnTo>
                          <a:pt x="5072" y="3354"/>
                        </a:lnTo>
                        <a:lnTo>
                          <a:pt x="5072" y="3354"/>
                        </a:lnTo>
                        <a:close/>
                        <a:moveTo>
                          <a:pt x="86" y="3256"/>
                        </a:moveTo>
                        <a:lnTo>
                          <a:pt x="86" y="3256"/>
                        </a:lnTo>
                        <a:lnTo>
                          <a:pt x="78" y="3232"/>
                        </a:lnTo>
                        <a:lnTo>
                          <a:pt x="264" y="3184"/>
                        </a:lnTo>
                        <a:lnTo>
                          <a:pt x="264" y="3184"/>
                        </a:lnTo>
                        <a:lnTo>
                          <a:pt x="270" y="3206"/>
                        </a:lnTo>
                        <a:lnTo>
                          <a:pt x="86" y="3256"/>
                        </a:lnTo>
                        <a:close/>
                        <a:moveTo>
                          <a:pt x="5110" y="3208"/>
                        </a:moveTo>
                        <a:lnTo>
                          <a:pt x="4924" y="3164"/>
                        </a:lnTo>
                        <a:lnTo>
                          <a:pt x="4924" y="3164"/>
                        </a:lnTo>
                        <a:lnTo>
                          <a:pt x="4930" y="3140"/>
                        </a:lnTo>
                        <a:lnTo>
                          <a:pt x="5116" y="3184"/>
                        </a:lnTo>
                        <a:lnTo>
                          <a:pt x="5116" y="3184"/>
                        </a:lnTo>
                        <a:lnTo>
                          <a:pt x="5110" y="3208"/>
                        </a:lnTo>
                        <a:lnTo>
                          <a:pt x="5110" y="3208"/>
                        </a:lnTo>
                        <a:close/>
                        <a:moveTo>
                          <a:pt x="52" y="3110"/>
                        </a:moveTo>
                        <a:lnTo>
                          <a:pt x="52" y="3110"/>
                        </a:lnTo>
                        <a:lnTo>
                          <a:pt x="46" y="3086"/>
                        </a:lnTo>
                        <a:lnTo>
                          <a:pt x="234" y="3048"/>
                        </a:lnTo>
                        <a:lnTo>
                          <a:pt x="234" y="3048"/>
                        </a:lnTo>
                        <a:lnTo>
                          <a:pt x="240" y="3072"/>
                        </a:lnTo>
                        <a:lnTo>
                          <a:pt x="52" y="3110"/>
                        </a:lnTo>
                        <a:close/>
                        <a:moveTo>
                          <a:pt x="5142" y="3062"/>
                        </a:moveTo>
                        <a:lnTo>
                          <a:pt x="4954" y="3028"/>
                        </a:lnTo>
                        <a:lnTo>
                          <a:pt x="4954" y="3028"/>
                        </a:lnTo>
                        <a:lnTo>
                          <a:pt x="4958" y="3006"/>
                        </a:lnTo>
                        <a:lnTo>
                          <a:pt x="5146" y="3038"/>
                        </a:lnTo>
                        <a:lnTo>
                          <a:pt x="5146" y="3038"/>
                        </a:lnTo>
                        <a:lnTo>
                          <a:pt x="5142" y="3062"/>
                        </a:lnTo>
                        <a:lnTo>
                          <a:pt x="5142" y="3062"/>
                        </a:lnTo>
                        <a:close/>
                        <a:moveTo>
                          <a:pt x="26" y="2962"/>
                        </a:moveTo>
                        <a:lnTo>
                          <a:pt x="26" y="2962"/>
                        </a:lnTo>
                        <a:lnTo>
                          <a:pt x="22" y="2938"/>
                        </a:lnTo>
                        <a:lnTo>
                          <a:pt x="212" y="2912"/>
                        </a:lnTo>
                        <a:lnTo>
                          <a:pt x="212" y="2912"/>
                        </a:lnTo>
                        <a:lnTo>
                          <a:pt x="216" y="2936"/>
                        </a:lnTo>
                        <a:lnTo>
                          <a:pt x="26" y="2962"/>
                        </a:lnTo>
                        <a:close/>
                        <a:moveTo>
                          <a:pt x="5164" y="2914"/>
                        </a:moveTo>
                        <a:lnTo>
                          <a:pt x="4974" y="2892"/>
                        </a:lnTo>
                        <a:lnTo>
                          <a:pt x="4974" y="2892"/>
                        </a:lnTo>
                        <a:lnTo>
                          <a:pt x="4976" y="2868"/>
                        </a:lnTo>
                        <a:lnTo>
                          <a:pt x="5168" y="2890"/>
                        </a:lnTo>
                        <a:lnTo>
                          <a:pt x="5168" y="2890"/>
                        </a:lnTo>
                        <a:lnTo>
                          <a:pt x="5164" y="2914"/>
                        </a:lnTo>
                        <a:lnTo>
                          <a:pt x="5164" y="2914"/>
                        </a:lnTo>
                        <a:close/>
                        <a:moveTo>
                          <a:pt x="8" y="2814"/>
                        </a:moveTo>
                        <a:lnTo>
                          <a:pt x="8" y="2814"/>
                        </a:lnTo>
                        <a:lnTo>
                          <a:pt x="6" y="2790"/>
                        </a:lnTo>
                        <a:lnTo>
                          <a:pt x="198" y="2774"/>
                        </a:lnTo>
                        <a:lnTo>
                          <a:pt x="198" y="2774"/>
                        </a:lnTo>
                        <a:lnTo>
                          <a:pt x="200" y="2798"/>
                        </a:lnTo>
                        <a:lnTo>
                          <a:pt x="8" y="2814"/>
                        </a:lnTo>
                        <a:close/>
                        <a:moveTo>
                          <a:pt x="5178" y="2766"/>
                        </a:moveTo>
                        <a:lnTo>
                          <a:pt x="4988" y="2754"/>
                        </a:lnTo>
                        <a:lnTo>
                          <a:pt x="4988" y="2754"/>
                        </a:lnTo>
                        <a:lnTo>
                          <a:pt x="4988" y="2730"/>
                        </a:lnTo>
                        <a:lnTo>
                          <a:pt x="5180" y="2742"/>
                        </a:lnTo>
                        <a:lnTo>
                          <a:pt x="5180" y="2742"/>
                        </a:lnTo>
                        <a:lnTo>
                          <a:pt x="5178" y="2766"/>
                        </a:lnTo>
                        <a:lnTo>
                          <a:pt x="5178" y="2766"/>
                        </a:lnTo>
                        <a:close/>
                        <a:moveTo>
                          <a:pt x="0" y="2664"/>
                        </a:moveTo>
                        <a:lnTo>
                          <a:pt x="0" y="2664"/>
                        </a:lnTo>
                        <a:lnTo>
                          <a:pt x="0" y="2640"/>
                        </a:lnTo>
                        <a:lnTo>
                          <a:pt x="192" y="2636"/>
                        </a:lnTo>
                        <a:lnTo>
                          <a:pt x="192" y="2636"/>
                        </a:lnTo>
                        <a:lnTo>
                          <a:pt x="192" y="2660"/>
                        </a:lnTo>
                        <a:lnTo>
                          <a:pt x="0" y="2664"/>
                        </a:lnTo>
                        <a:close/>
                        <a:moveTo>
                          <a:pt x="5184" y="2616"/>
                        </a:moveTo>
                        <a:lnTo>
                          <a:pt x="4992" y="2616"/>
                        </a:lnTo>
                        <a:lnTo>
                          <a:pt x="4992" y="2616"/>
                        </a:lnTo>
                        <a:lnTo>
                          <a:pt x="4992" y="2592"/>
                        </a:lnTo>
                        <a:lnTo>
                          <a:pt x="5184" y="2592"/>
                        </a:lnTo>
                        <a:lnTo>
                          <a:pt x="5184" y="2592"/>
                        </a:lnTo>
                        <a:lnTo>
                          <a:pt x="5184" y="2616"/>
                        </a:lnTo>
                        <a:lnTo>
                          <a:pt x="5184" y="2616"/>
                        </a:lnTo>
                        <a:close/>
                        <a:moveTo>
                          <a:pt x="192" y="2520"/>
                        </a:moveTo>
                        <a:lnTo>
                          <a:pt x="0" y="2516"/>
                        </a:lnTo>
                        <a:lnTo>
                          <a:pt x="0" y="2516"/>
                        </a:lnTo>
                        <a:lnTo>
                          <a:pt x="2" y="2490"/>
                        </a:lnTo>
                        <a:lnTo>
                          <a:pt x="194" y="2498"/>
                        </a:lnTo>
                        <a:lnTo>
                          <a:pt x="194" y="2498"/>
                        </a:lnTo>
                        <a:lnTo>
                          <a:pt x="192" y="2520"/>
                        </a:lnTo>
                        <a:lnTo>
                          <a:pt x="192" y="2520"/>
                        </a:lnTo>
                        <a:close/>
                        <a:moveTo>
                          <a:pt x="4990" y="2480"/>
                        </a:moveTo>
                        <a:lnTo>
                          <a:pt x="4990" y="2480"/>
                        </a:lnTo>
                        <a:lnTo>
                          <a:pt x="4988" y="2458"/>
                        </a:lnTo>
                        <a:lnTo>
                          <a:pt x="5180" y="2446"/>
                        </a:lnTo>
                        <a:lnTo>
                          <a:pt x="5180" y="2446"/>
                        </a:lnTo>
                        <a:lnTo>
                          <a:pt x="5182" y="2472"/>
                        </a:lnTo>
                        <a:lnTo>
                          <a:pt x="4990" y="2480"/>
                        </a:lnTo>
                        <a:close/>
                        <a:moveTo>
                          <a:pt x="200" y="2382"/>
                        </a:moveTo>
                        <a:lnTo>
                          <a:pt x="10" y="2366"/>
                        </a:lnTo>
                        <a:lnTo>
                          <a:pt x="10" y="2366"/>
                        </a:lnTo>
                        <a:lnTo>
                          <a:pt x="12" y="2342"/>
                        </a:lnTo>
                        <a:lnTo>
                          <a:pt x="202" y="2360"/>
                        </a:lnTo>
                        <a:lnTo>
                          <a:pt x="202" y="2360"/>
                        </a:lnTo>
                        <a:lnTo>
                          <a:pt x="200" y="2382"/>
                        </a:lnTo>
                        <a:lnTo>
                          <a:pt x="200" y="2382"/>
                        </a:lnTo>
                        <a:close/>
                        <a:moveTo>
                          <a:pt x="4980" y="2342"/>
                        </a:moveTo>
                        <a:lnTo>
                          <a:pt x="4980" y="2342"/>
                        </a:lnTo>
                        <a:lnTo>
                          <a:pt x="4978" y="2320"/>
                        </a:lnTo>
                        <a:lnTo>
                          <a:pt x="5168" y="2298"/>
                        </a:lnTo>
                        <a:lnTo>
                          <a:pt x="5168" y="2298"/>
                        </a:lnTo>
                        <a:lnTo>
                          <a:pt x="5170" y="2322"/>
                        </a:lnTo>
                        <a:lnTo>
                          <a:pt x="4980" y="2342"/>
                        </a:lnTo>
                        <a:close/>
                        <a:moveTo>
                          <a:pt x="216" y="2246"/>
                        </a:moveTo>
                        <a:lnTo>
                          <a:pt x="26" y="2218"/>
                        </a:lnTo>
                        <a:lnTo>
                          <a:pt x="26" y="2218"/>
                        </a:lnTo>
                        <a:lnTo>
                          <a:pt x="30" y="2194"/>
                        </a:lnTo>
                        <a:lnTo>
                          <a:pt x="220" y="2222"/>
                        </a:lnTo>
                        <a:lnTo>
                          <a:pt x="220" y="2222"/>
                        </a:lnTo>
                        <a:lnTo>
                          <a:pt x="216" y="2246"/>
                        </a:lnTo>
                        <a:lnTo>
                          <a:pt x="216" y="2246"/>
                        </a:lnTo>
                        <a:close/>
                        <a:moveTo>
                          <a:pt x="4962" y="2206"/>
                        </a:moveTo>
                        <a:lnTo>
                          <a:pt x="4962" y="2206"/>
                        </a:lnTo>
                        <a:lnTo>
                          <a:pt x="4958" y="2182"/>
                        </a:lnTo>
                        <a:lnTo>
                          <a:pt x="5148" y="2150"/>
                        </a:lnTo>
                        <a:lnTo>
                          <a:pt x="5148" y="2150"/>
                        </a:lnTo>
                        <a:lnTo>
                          <a:pt x="5152" y="2174"/>
                        </a:lnTo>
                        <a:lnTo>
                          <a:pt x="4962" y="2206"/>
                        </a:lnTo>
                        <a:close/>
                        <a:moveTo>
                          <a:pt x="240" y="2108"/>
                        </a:moveTo>
                        <a:lnTo>
                          <a:pt x="52" y="2070"/>
                        </a:lnTo>
                        <a:lnTo>
                          <a:pt x="52" y="2070"/>
                        </a:lnTo>
                        <a:lnTo>
                          <a:pt x="56" y="2046"/>
                        </a:lnTo>
                        <a:lnTo>
                          <a:pt x="244" y="2086"/>
                        </a:lnTo>
                        <a:lnTo>
                          <a:pt x="244" y="2086"/>
                        </a:lnTo>
                        <a:lnTo>
                          <a:pt x="240" y="2108"/>
                        </a:lnTo>
                        <a:lnTo>
                          <a:pt x="240" y="2108"/>
                        </a:lnTo>
                        <a:close/>
                        <a:moveTo>
                          <a:pt x="4936" y="2070"/>
                        </a:moveTo>
                        <a:lnTo>
                          <a:pt x="4936" y="2070"/>
                        </a:lnTo>
                        <a:lnTo>
                          <a:pt x="4930" y="2046"/>
                        </a:lnTo>
                        <a:lnTo>
                          <a:pt x="5118" y="2004"/>
                        </a:lnTo>
                        <a:lnTo>
                          <a:pt x="5118" y="2004"/>
                        </a:lnTo>
                        <a:lnTo>
                          <a:pt x="5122" y="2028"/>
                        </a:lnTo>
                        <a:lnTo>
                          <a:pt x="4936" y="2070"/>
                        </a:lnTo>
                        <a:close/>
                        <a:moveTo>
                          <a:pt x="272" y="1974"/>
                        </a:moveTo>
                        <a:lnTo>
                          <a:pt x="86" y="1924"/>
                        </a:lnTo>
                        <a:lnTo>
                          <a:pt x="86" y="1924"/>
                        </a:lnTo>
                        <a:lnTo>
                          <a:pt x="92" y="1900"/>
                        </a:lnTo>
                        <a:lnTo>
                          <a:pt x="278" y="1952"/>
                        </a:lnTo>
                        <a:lnTo>
                          <a:pt x="278" y="1952"/>
                        </a:lnTo>
                        <a:lnTo>
                          <a:pt x="272" y="1974"/>
                        </a:lnTo>
                        <a:lnTo>
                          <a:pt x="272" y="1974"/>
                        </a:lnTo>
                        <a:close/>
                        <a:moveTo>
                          <a:pt x="4902" y="1936"/>
                        </a:moveTo>
                        <a:lnTo>
                          <a:pt x="4902" y="1936"/>
                        </a:lnTo>
                        <a:lnTo>
                          <a:pt x="4896" y="1912"/>
                        </a:lnTo>
                        <a:lnTo>
                          <a:pt x="5080" y="1858"/>
                        </a:lnTo>
                        <a:lnTo>
                          <a:pt x="5080" y="1858"/>
                        </a:lnTo>
                        <a:lnTo>
                          <a:pt x="5086" y="1882"/>
                        </a:lnTo>
                        <a:lnTo>
                          <a:pt x="4902" y="1936"/>
                        </a:lnTo>
                        <a:close/>
                        <a:moveTo>
                          <a:pt x="310" y="1842"/>
                        </a:moveTo>
                        <a:lnTo>
                          <a:pt x="128" y="1782"/>
                        </a:lnTo>
                        <a:lnTo>
                          <a:pt x="128" y="1782"/>
                        </a:lnTo>
                        <a:lnTo>
                          <a:pt x="136" y="1758"/>
                        </a:lnTo>
                        <a:lnTo>
                          <a:pt x="318" y="1820"/>
                        </a:lnTo>
                        <a:lnTo>
                          <a:pt x="318" y="1820"/>
                        </a:lnTo>
                        <a:lnTo>
                          <a:pt x="310" y="1842"/>
                        </a:lnTo>
                        <a:lnTo>
                          <a:pt x="310" y="1842"/>
                        </a:lnTo>
                        <a:close/>
                        <a:moveTo>
                          <a:pt x="4860" y="1804"/>
                        </a:moveTo>
                        <a:lnTo>
                          <a:pt x="4860" y="1804"/>
                        </a:lnTo>
                        <a:lnTo>
                          <a:pt x="4852" y="1782"/>
                        </a:lnTo>
                        <a:lnTo>
                          <a:pt x="5034" y="1716"/>
                        </a:lnTo>
                        <a:lnTo>
                          <a:pt x="5034" y="1716"/>
                        </a:lnTo>
                        <a:lnTo>
                          <a:pt x="5042" y="1740"/>
                        </a:lnTo>
                        <a:lnTo>
                          <a:pt x="4860" y="1804"/>
                        </a:lnTo>
                        <a:close/>
                        <a:moveTo>
                          <a:pt x="358" y="1712"/>
                        </a:moveTo>
                        <a:lnTo>
                          <a:pt x="180" y="1640"/>
                        </a:lnTo>
                        <a:lnTo>
                          <a:pt x="180" y="1640"/>
                        </a:lnTo>
                        <a:lnTo>
                          <a:pt x="188" y="1618"/>
                        </a:lnTo>
                        <a:lnTo>
                          <a:pt x="366" y="1690"/>
                        </a:lnTo>
                        <a:lnTo>
                          <a:pt x="366" y="1690"/>
                        </a:lnTo>
                        <a:lnTo>
                          <a:pt x="358" y="1712"/>
                        </a:lnTo>
                        <a:lnTo>
                          <a:pt x="358" y="1712"/>
                        </a:lnTo>
                        <a:close/>
                        <a:moveTo>
                          <a:pt x="4810" y="1674"/>
                        </a:moveTo>
                        <a:lnTo>
                          <a:pt x="4810" y="1674"/>
                        </a:lnTo>
                        <a:lnTo>
                          <a:pt x="4802" y="1652"/>
                        </a:lnTo>
                        <a:lnTo>
                          <a:pt x="4978" y="1578"/>
                        </a:lnTo>
                        <a:lnTo>
                          <a:pt x="4978" y="1578"/>
                        </a:lnTo>
                        <a:lnTo>
                          <a:pt x="4988" y="1600"/>
                        </a:lnTo>
                        <a:lnTo>
                          <a:pt x="4810" y="1674"/>
                        </a:lnTo>
                        <a:close/>
                        <a:moveTo>
                          <a:pt x="412" y="1584"/>
                        </a:moveTo>
                        <a:lnTo>
                          <a:pt x="238" y="1502"/>
                        </a:lnTo>
                        <a:lnTo>
                          <a:pt x="238" y="1502"/>
                        </a:lnTo>
                        <a:lnTo>
                          <a:pt x="250" y="1480"/>
                        </a:lnTo>
                        <a:lnTo>
                          <a:pt x="422" y="1562"/>
                        </a:lnTo>
                        <a:lnTo>
                          <a:pt x="422" y="1562"/>
                        </a:lnTo>
                        <a:lnTo>
                          <a:pt x="412" y="1584"/>
                        </a:lnTo>
                        <a:lnTo>
                          <a:pt x="412" y="1584"/>
                        </a:lnTo>
                        <a:close/>
                        <a:moveTo>
                          <a:pt x="4754" y="1548"/>
                        </a:moveTo>
                        <a:lnTo>
                          <a:pt x="4754" y="1548"/>
                        </a:lnTo>
                        <a:lnTo>
                          <a:pt x="4744" y="1528"/>
                        </a:lnTo>
                        <a:lnTo>
                          <a:pt x="4916" y="1442"/>
                        </a:lnTo>
                        <a:lnTo>
                          <a:pt x="4916" y="1442"/>
                        </a:lnTo>
                        <a:lnTo>
                          <a:pt x="4928" y="1464"/>
                        </a:lnTo>
                        <a:lnTo>
                          <a:pt x="4754" y="1548"/>
                        </a:lnTo>
                        <a:close/>
                        <a:moveTo>
                          <a:pt x="474" y="1460"/>
                        </a:moveTo>
                        <a:lnTo>
                          <a:pt x="306" y="1368"/>
                        </a:lnTo>
                        <a:lnTo>
                          <a:pt x="306" y="1368"/>
                        </a:lnTo>
                        <a:lnTo>
                          <a:pt x="318" y="1348"/>
                        </a:lnTo>
                        <a:lnTo>
                          <a:pt x="486" y="1440"/>
                        </a:lnTo>
                        <a:lnTo>
                          <a:pt x="486" y="1440"/>
                        </a:lnTo>
                        <a:lnTo>
                          <a:pt x="474" y="1460"/>
                        </a:lnTo>
                        <a:lnTo>
                          <a:pt x="474" y="1460"/>
                        </a:lnTo>
                        <a:close/>
                        <a:moveTo>
                          <a:pt x="4690" y="1426"/>
                        </a:moveTo>
                        <a:lnTo>
                          <a:pt x="4690" y="1426"/>
                        </a:lnTo>
                        <a:lnTo>
                          <a:pt x="4680" y="1406"/>
                        </a:lnTo>
                        <a:lnTo>
                          <a:pt x="4846" y="1310"/>
                        </a:lnTo>
                        <a:lnTo>
                          <a:pt x="4846" y="1310"/>
                        </a:lnTo>
                        <a:lnTo>
                          <a:pt x="4858" y="1332"/>
                        </a:lnTo>
                        <a:lnTo>
                          <a:pt x="4690" y="1426"/>
                        </a:lnTo>
                        <a:close/>
                        <a:moveTo>
                          <a:pt x="544" y="1340"/>
                        </a:moveTo>
                        <a:lnTo>
                          <a:pt x="380" y="1240"/>
                        </a:lnTo>
                        <a:lnTo>
                          <a:pt x="380" y="1240"/>
                        </a:lnTo>
                        <a:lnTo>
                          <a:pt x="394" y="1218"/>
                        </a:lnTo>
                        <a:lnTo>
                          <a:pt x="556" y="1320"/>
                        </a:lnTo>
                        <a:lnTo>
                          <a:pt x="556" y="1320"/>
                        </a:lnTo>
                        <a:lnTo>
                          <a:pt x="544" y="1340"/>
                        </a:lnTo>
                        <a:lnTo>
                          <a:pt x="544" y="1340"/>
                        </a:lnTo>
                        <a:close/>
                        <a:moveTo>
                          <a:pt x="4620" y="1306"/>
                        </a:moveTo>
                        <a:lnTo>
                          <a:pt x="4620" y="1306"/>
                        </a:lnTo>
                        <a:lnTo>
                          <a:pt x="4608" y="1288"/>
                        </a:lnTo>
                        <a:lnTo>
                          <a:pt x="4768" y="1182"/>
                        </a:lnTo>
                        <a:lnTo>
                          <a:pt x="4768" y="1182"/>
                        </a:lnTo>
                        <a:lnTo>
                          <a:pt x="4782" y="1204"/>
                        </a:lnTo>
                        <a:lnTo>
                          <a:pt x="4620" y="1306"/>
                        </a:lnTo>
                        <a:close/>
                        <a:moveTo>
                          <a:pt x="620" y="1224"/>
                        </a:moveTo>
                        <a:lnTo>
                          <a:pt x="462" y="1114"/>
                        </a:lnTo>
                        <a:lnTo>
                          <a:pt x="462" y="1114"/>
                        </a:lnTo>
                        <a:lnTo>
                          <a:pt x="476" y="1094"/>
                        </a:lnTo>
                        <a:lnTo>
                          <a:pt x="632" y="1204"/>
                        </a:lnTo>
                        <a:lnTo>
                          <a:pt x="632" y="1204"/>
                        </a:lnTo>
                        <a:lnTo>
                          <a:pt x="620" y="1224"/>
                        </a:lnTo>
                        <a:lnTo>
                          <a:pt x="620" y="1224"/>
                        </a:lnTo>
                        <a:close/>
                        <a:moveTo>
                          <a:pt x="4542" y="1192"/>
                        </a:moveTo>
                        <a:lnTo>
                          <a:pt x="4542" y="1192"/>
                        </a:lnTo>
                        <a:lnTo>
                          <a:pt x="4528" y="1174"/>
                        </a:lnTo>
                        <a:lnTo>
                          <a:pt x="4684" y="1060"/>
                        </a:lnTo>
                        <a:lnTo>
                          <a:pt x="4684" y="1060"/>
                        </a:lnTo>
                        <a:lnTo>
                          <a:pt x="4698" y="1080"/>
                        </a:lnTo>
                        <a:lnTo>
                          <a:pt x="4542" y="1192"/>
                        </a:lnTo>
                        <a:close/>
                        <a:moveTo>
                          <a:pt x="702" y="1112"/>
                        </a:moveTo>
                        <a:lnTo>
                          <a:pt x="550" y="994"/>
                        </a:lnTo>
                        <a:lnTo>
                          <a:pt x="550" y="994"/>
                        </a:lnTo>
                        <a:lnTo>
                          <a:pt x="566" y="974"/>
                        </a:lnTo>
                        <a:lnTo>
                          <a:pt x="716" y="1094"/>
                        </a:lnTo>
                        <a:lnTo>
                          <a:pt x="716" y="1094"/>
                        </a:lnTo>
                        <a:lnTo>
                          <a:pt x="702" y="1112"/>
                        </a:lnTo>
                        <a:lnTo>
                          <a:pt x="702" y="1112"/>
                        </a:lnTo>
                        <a:close/>
                        <a:moveTo>
                          <a:pt x="4458" y="1082"/>
                        </a:moveTo>
                        <a:lnTo>
                          <a:pt x="4458" y="1082"/>
                        </a:lnTo>
                        <a:lnTo>
                          <a:pt x="4444" y="1064"/>
                        </a:lnTo>
                        <a:lnTo>
                          <a:pt x="4592" y="942"/>
                        </a:lnTo>
                        <a:lnTo>
                          <a:pt x="4592" y="942"/>
                        </a:lnTo>
                        <a:lnTo>
                          <a:pt x="4608" y="962"/>
                        </a:lnTo>
                        <a:lnTo>
                          <a:pt x="4458" y="1082"/>
                        </a:lnTo>
                        <a:close/>
                        <a:moveTo>
                          <a:pt x="790" y="1006"/>
                        </a:moveTo>
                        <a:lnTo>
                          <a:pt x="646" y="878"/>
                        </a:lnTo>
                        <a:lnTo>
                          <a:pt x="646" y="878"/>
                        </a:lnTo>
                        <a:lnTo>
                          <a:pt x="662" y="860"/>
                        </a:lnTo>
                        <a:lnTo>
                          <a:pt x="806" y="988"/>
                        </a:lnTo>
                        <a:lnTo>
                          <a:pt x="806" y="988"/>
                        </a:lnTo>
                        <a:lnTo>
                          <a:pt x="790" y="1006"/>
                        </a:lnTo>
                        <a:lnTo>
                          <a:pt x="790" y="1006"/>
                        </a:lnTo>
                        <a:close/>
                        <a:moveTo>
                          <a:pt x="4368" y="978"/>
                        </a:moveTo>
                        <a:lnTo>
                          <a:pt x="4368" y="978"/>
                        </a:lnTo>
                        <a:lnTo>
                          <a:pt x="4352" y="960"/>
                        </a:lnTo>
                        <a:lnTo>
                          <a:pt x="4494" y="830"/>
                        </a:lnTo>
                        <a:lnTo>
                          <a:pt x="4494" y="830"/>
                        </a:lnTo>
                        <a:lnTo>
                          <a:pt x="4510" y="848"/>
                        </a:lnTo>
                        <a:lnTo>
                          <a:pt x="4368" y="978"/>
                        </a:lnTo>
                        <a:close/>
                        <a:moveTo>
                          <a:pt x="884" y="904"/>
                        </a:moveTo>
                        <a:lnTo>
                          <a:pt x="748" y="770"/>
                        </a:lnTo>
                        <a:lnTo>
                          <a:pt x="748" y="770"/>
                        </a:lnTo>
                        <a:lnTo>
                          <a:pt x="766" y="752"/>
                        </a:lnTo>
                        <a:lnTo>
                          <a:pt x="902" y="888"/>
                        </a:lnTo>
                        <a:lnTo>
                          <a:pt x="902" y="888"/>
                        </a:lnTo>
                        <a:lnTo>
                          <a:pt x="884" y="904"/>
                        </a:lnTo>
                        <a:lnTo>
                          <a:pt x="884" y="904"/>
                        </a:lnTo>
                        <a:close/>
                        <a:moveTo>
                          <a:pt x="4272" y="878"/>
                        </a:moveTo>
                        <a:lnTo>
                          <a:pt x="4272" y="878"/>
                        </a:lnTo>
                        <a:lnTo>
                          <a:pt x="4256" y="862"/>
                        </a:lnTo>
                        <a:lnTo>
                          <a:pt x="4388" y="722"/>
                        </a:lnTo>
                        <a:lnTo>
                          <a:pt x="4388" y="722"/>
                        </a:lnTo>
                        <a:lnTo>
                          <a:pt x="4406" y="740"/>
                        </a:lnTo>
                        <a:lnTo>
                          <a:pt x="4272" y="878"/>
                        </a:lnTo>
                        <a:close/>
                        <a:moveTo>
                          <a:pt x="984" y="808"/>
                        </a:moveTo>
                        <a:lnTo>
                          <a:pt x="856" y="666"/>
                        </a:lnTo>
                        <a:lnTo>
                          <a:pt x="856" y="666"/>
                        </a:lnTo>
                        <a:lnTo>
                          <a:pt x="874" y="650"/>
                        </a:lnTo>
                        <a:lnTo>
                          <a:pt x="1002" y="794"/>
                        </a:lnTo>
                        <a:lnTo>
                          <a:pt x="1002" y="794"/>
                        </a:lnTo>
                        <a:lnTo>
                          <a:pt x="984" y="808"/>
                        </a:lnTo>
                        <a:lnTo>
                          <a:pt x="984" y="808"/>
                        </a:lnTo>
                        <a:close/>
                        <a:moveTo>
                          <a:pt x="4170" y="784"/>
                        </a:moveTo>
                        <a:lnTo>
                          <a:pt x="4170" y="784"/>
                        </a:lnTo>
                        <a:lnTo>
                          <a:pt x="4154" y="768"/>
                        </a:lnTo>
                        <a:lnTo>
                          <a:pt x="4278" y="622"/>
                        </a:lnTo>
                        <a:lnTo>
                          <a:pt x="4278" y="622"/>
                        </a:lnTo>
                        <a:lnTo>
                          <a:pt x="4298" y="638"/>
                        </a:lnTo>
                        <a:lnTo>
                          <a:pt x="4170" y="784"/>
                        </a:lnTo>
                        <a:close/>
                        <a:moveTo>
                          <a:pt x="1090" y="720"/>
                        </a:moveTo>
                        <a:lnTo>
                          <a:pt x="970" y="570"/>
                        </a:lnTo>
                        <a:lnTo>
                          <a:pt x="970" y="570"/>
                        </a:lnTo>
                        <a:lnTo>
                          <a:pt x="990" y="554"/>
                        </a:lnTo>
                        <a:lnTo>
                          <a:pt x="1108" y="704"/>
                        </a:lnTo>
                        <a:lnTo>
                          <a:pt x="1108" y="704"/>
                        </a:lnTo>
                        <a:lnTo>
                          <a:pt x="1090" y="720"/>
                        </a:lnTo>
                        <a:lnTo>
                          <a:pt x="1090" y="720"/>
                        </a:lnTo>
                        <a:close/>
                        <a:moveTo>
                          <a:pt x="4064" y="696"/>
                        </a:moveTo>
                        <a:lnTo>
                          <a:pt x="4064" y="696"/>
                        </a:lnTo>
                        <a:lnTo>
                          <a:pt x="4046" y="682"/>
                        </a:lnTo>
                        <a:lnTo>
                          <a:pt x="4162" y="528"/>
                        </a:lnTo>
                        <a:lnTo>
                          <a:pt x="4162" y="528"/>
                        </a:lnTo>
                        <a:lnTo>
                          <a:pt x="4182" y="544"/>
                        </a:lnTo>
                        <a:lnTo>
                          <a:pt x="4064" y="696"/>
                        </a:lnTo>
                        <a:close/>
                        <a:moveTo>
                          <a:pt x="1200" y="636"/>
                        </a:moveTo>
                        <a:lnTo>
                          <a:pt x="1090" y="480"/>
                        </a:lnTo>
                        <a:lnTo>
                          <a:pt x="1090" y="480"/>
                        </a:lnTo>
                        <a:lnTo>
                          <a:pt x="1110" y="464"/>
                        </a:lnTo>
                        <a:lnTo>
                          <a:pt x="1220" y="622"/>
                        </a:lnTo>
                        <a:lnTo>
                          <a:pt x="1220" y="622"/>
                        </a:lnTo>
                        <a:lnTo>
                          <a:pt x="1200" y="636"/>
                        </a:lnTo>
                        <a:lnTo>
                          <a:pt x="1200" y="636"/>
                        </a:lnTo>
                        <a:close/>
                        <a:moveTo>
                          <a:pt x="3952" y="614"/>
                        </a:moveTo>
                        <a:lnTo>
                          <a:pt x="3952" y="614"/>
                        </a:lnTo>
                        <a:lnTo>
                          <a:pt x="3932" y="600"/>
                        </a:lnTo>
                        <a:lnTo>
                          <a:pt x="4040" y="442"/>
                        </a:lnTo>
                        <a:lnTo>
                          <a:pt x="4040" y="442"/>
                        </a:lnTo>
                        <a:lnTo>
                          <a:pt x="4060" y="456"/>
                        </a:lnTo>
                        <a:lnTo>
                          <a:pt x="3952" y="614"/>
                        </a:lnTo>
                        <a:close/>
                        <a:moveTo>
                          <a:pt x="1316" y="558"/>
                        </a:moveTo>
                        <a:lnTo>
                          <a:pt x="1214" y="396"/>
                        </a:lnTo>
                        <a:lnTo>
                          <a:pt x="1214" y="396"/>
                        </a:lnTo>
                        <a:lnTo>
                          <a:pt x="1234" y="382"/>
                        </a:lnTo>
                        <a:lnTo>
                          <a:pt x="1334" y="546"/>
                        </a:lnTo>
                        <a:lnTo>
                          <a:pt x="1334" y="546"/>
                        </a:lnTo>
                        <a:lnTo>
                          <a:pt x="1316" y="558"/>
                        </a:lnTo>
                        <a:lnTo>
                          <a:pt x="1316" y="558"/>
                        </a:lnTo>
                        <a:close/>
                        <a:moveTo>
                          <a:pt x="3836" y="538"/>
                        </a:moveTo>
                        <a:lnTo>
                          <a:pt x="3836" y="538"/>
                        </a:lnTo>
                        <a:lnTo>
                          <a:pt x="3816" y="526"/>
                        </a:lnTo>
                        <a:lnTo>
                          <a:pt x="3914" y="362"/>
                        </a:lnTo>
                        <a:lnTo>
                          <a:pt x="3914" y="362"/>
                        </a:lnTo>
                        <a:lnTo>
                          <a:pt x="3936" y="374"/>
                        </a:lnTo>
                        <a:lnTo>
                          <a:pt x="3836" y="538"/>
                        </a:lnTo>
                        <a:close/>
                        <a:moveTo>
                          <a:pt x="1434" y="488"/>
                        </a:moveTo>
                        <a:lnTo>
                          <a:pt x="1342" y="320"/>
                        </a:lnTo>
                        <a:lnTo>
                          <a:pt x="1342" y="320"/>
                        </a:lnTo>
                        <a:lnTo>
                          <a:pt x="1364" y="308"/>
                        </a:lnTo>
                        <a:lnTo>
                          <a:pt x="1454" y="478"/>
                        </a:lnTo>
                        <a:lnTo>
                          <a:pt x="1454" y="478"/>
                        </a:lnTo>
                        <a:lnTo>
                          <a:pt x="1434" y="488"/>
                        </a:lnTo>
                        <a:lnTo>
                          <a:pt x="1434" y="488"/>
                        </a:lnTo>
                        <a:close/>
                        <a:moveTo>
                          <a:pt x="3716" y="470"/>
                        </a:moveTo>
                        <a:lnTo>
                          <a:pt x="3716" y="470"/>
                        </a:lnTo>
                        <a:lnTo>
                          <a:pt x="3694" y="460"/>
                        </a:lnTo>
                        <a:lnTo>
                          <a:pt x="3782" y="288"/>
                        </a:lnTo>
                        <a:lnTo>
                          <a:pt x="3782" y="288"/>
                        </a:lnTo>
                        <a:lnTo>
                          <a:pt x="3806" y="300"/>
                        </a:lnTo>
                        <a:lnTo>
                          <a:pt x="3716" y="470"/>
                        </a:lnTo>
                        <a:close/>
                        <a:moveTo>
                          <a:pt x="1558" y="426"/>
                        </a:moveTo>
                        <a:lnTo>
                          <a:pt x="1474" y="252"/>
                        </a:lnTo>
                        <a:lnTo>
                          <a:pt x="1474" y="252"/>
                        </a:lnTo>
                        <a:lnTo>
                          <a:pt x="1496" y="242"/>
                        </a:lnTo>
                        <a:lnTo>
                          <a:pt x="1578" y="416"/>
                        </a:lnTo>
                        <a:lnTo>
                          <a:pt x="1578" y="416"/>
                        </a:lnTo>
                        <a:lnTo>
                          <a:pt x="1558" y="426"/>
                        </a:lnTo>
                        <a:lnTo>
                          <a:pt x="1558" y="426"/>
                        </a:lnTo>
                        <a:close/>
                        <a:moveTo>
                          <a:pt x="3590" y="408"/>
                        </a:moveTo>
                        <a:lnTo>
                          <a:pt x="3590" y="408"/>
                        </a:lnTo>
                        <a:lnTo>
                          <a:pt x="3570" y="398"/>
                        </a:lnTo>
                        <a:lnTo>
                          <a:pt x="3648" y="224"/>
                        </a:lnTo>
                        <a:lnTo>
                          <a:pt x="3648" y="224"/>
                        </a:lnTo>
                        <a:lnTo>
                          <a:pt x="3670" y="234"/>
                        </a:lnTo>
                        <a:lnTo>
                          <a:pt x="3590" y="408"/>
                        </a:lnTo>
                        <a:close/>
                        <a:moveTo>
                          <a:pt x="1684" y="370"/>
                        </a:moveTo>
                        <a:lnTo>
                          <a:pt x="1610" y="192"/>
                        </a:lnTo>
                        <a:lnTo>
                          <a:pt x="1610" y="192"/>
                        </a:lnTo>
                        <a:lnTo>
                          <a:pt x="1634" y="182"/>
                        </a:lnTo>
                        <a:lnTo>
                          <a:pt x="1704" y="360"/>
                        </a:lnTo>
                        <a:lnTo>
                          <a:pt x="1704" y="360"/>
                        </a:lnTo>
                        <a:lnTo>
                          <a:pt x="1684" y="370"/>
                        </a:lnTo>
                        <a:lnTo>
                          <a:pt x="1684" y="370"/>
                        </a:lnTo>
                        <a:close/>
                        <a:moveTo>
                          <a:pt x="3464" y="354"/>
                        </a:moveTo>
                        <a:lnTo>
                          <a:pt x="3464" y="354"/>
                        </a:lnTo>
                        <a:lnTo>
                          <a:pt x="3442" y="346"/>
                        </a:lnTo>
                        <a:lnTo>
                          <a:pt x="3510" y="166"/>
                        </a:lnTo>
                        <a:lnTo>
                          <a:pt x="3510" y="166"/>
                        </a:lnTo>
                        <a:lnTo>
                          <a:pt x="3532" y="176"/>
                        </a:lnTo>
                        <a:lnTo>
                          <a:pt x="3464" y="354"/>
                        </a:lnTo>
                        <a:close/>
                        <a:moveTo>
                          <a:pt x="1814" y="320"/>
                        </a:moveTo>
                        <a:lnTo>
                          <a:pt x="1750" y="138"/>
                        </a:lnTo>
                        <a:lnTo>
                          <a:pt x="1750" y="138"/>
                        </a:lnTo>
                        <a:lnTo>
                          <a:pt x="1774" y="130"/>
                        </a:lnTo>
                        <a:lnTo>
                          <a:pt x="1834" y="314"/>
                        </a:lnTo>
                        <a:lnTo>
                          <a:pt x="1834" y="314"/>
                        </a:lnTo>
                        <a:lnTo>
                          <a:pt x="1814" y="320"/>
                        </a:lnTo>
                        <a:lnTo>
                          <a:pt x="1814" y="320"/>
                        </a:lnTo>
                        <a:close/>
                        <a:moveTo>
                          <a:pt x="3332" y="308"/>
                        </a:moveTo>
                        <a:lnTo>
                          <a:pt x="3332" y="308"/>
                        </a:lnTo>
                        <a:lnTo>
                          <a:pt x="3310" y="300"/>
                        </a:lnTo>
                        <a:lnTo>
                          <a:pt x="3368" y="118"/>
                        </a:lnTo>
                        <a:lnTo>
                          <a:pt x="3368" y="118"/>
                        </a:lnTo>
                        <a:lnTo>
                          <a:pt x="3392" y="126"/>
                        </a:lnTo>
                        <a:lnTo>
                          <a:pt x="3332" y="308"/>
                        </a:lnTo>
                        <a:close/>
                        <a:moveTo>
                          <a:pt x="1946" y="280"/>
                        </a:moveTo>
                        <a:lnTo>
                          <a:pt x="1894" y="94"/>
                        </a:lnTo>
                        <a:lnTo>
                          <a:pt x="1894" y="94"/>
                        </a:lnTo>
                        <a:lnTo>
                          <a:pt x="1918" y="88"/>
                        </a:lnTo>
                        <a:lnTo>
                          <a:pt x="1968" y="274"/>
                        </a:lnTo>
                        <a:lnTo>
                          <a:pt x="1968" y="274"/>
                        </a:lnTo>
                        <a:lnTo>
                          <a:pt x="1946" y="280"/>
                        </a:lnTo>
                        <a:lnTo>
                          <a:pt x="1946" y="280"/>
                        </a:lnTo>
                        <a:close/>
                        <a:moveTo>
                          <a:pt x="3200" y="268"/>
                        </a:moveTo>
                        <a:lnTo>
                          <a:pt x="3200" y="268"/>
                        </a:lnTo>
                        <a:lnTo>
                          <a:pt x="3178" y="264"/>
                        </a:lnTo>
                        <a:lnTo>
                          <a:pt x="3224" y="76"/>
                        </a:lnTo>
                        <a:lnTo>
                          <a:pt x="3224" y="76"/>
                        </a:lnTo>
                        <a:lnTo>
                          <a:pt x="3248" y="84"/>
                        </a:lnTo>
                        <a:lnTo>
                          <a:pt x="3200" y="268"/>
                        </a:lnTo>
                        <a:close/>
                        <a:moveTo>
                          <a:pt x="2080" y="246"/>
                        </a:moveTo>
                        <a:lnTo>
                          <a:pt x="2038" y="58"/>
                        </a:lnTo>
                        <a:lnTo>
                          <a:pt x="2038" y="58"/>
                        </a:lnTo>
                        <a:lnTo>
                          <a:pt x="2064" y="54"/>
                        </a:lnTo>
                        <a:lnTo>
                          <a:pt x="2102" y="242"/>
                        </a:lnTo>
                        <a:lnTo>
                          <a:pt x="2102" y="242"/>
                        </a:lnTo>
                        <a:lnTo>
                          <a:pt x="2080" y="246"/>
                        </a:lnTo>
                        <a:lnTo>
                          <a:pt x="2080" y="246"/>
                        </a:lnTo>
                        <a:close/>
                        <a:moveTo>
                          <a:pt x="3064" y="238"/>
                        </a:moveTo>
                        <a:lnTo>
                          <a:pt x="3064" y="238"/>
                        </a:lnTo>
                        <a:lnTo>
                          <a:pt x="3042" y="234"/>
                        </a:lnTo>
                        <a:lnTo>
                          <a:pt x="3078" y="44"/>
                        </a:lnTo>
                        <a:lnTo>
                          <a:pt x="3078" y="44"/>
                        </a:lnTo>
                        <a:lnTo>
                          <a:pt x="3102" y="50"/>
                        </a:lnTo>
                        <a:lnTo>
                          <a:pt x="3064" y="238"/>
                        </a:lnTo>
                        <a:close/>
                        <a:moveTo>
                          <a:pt x="2216" y="220"/>
                        </a:moveTo>
                        <a:lnTo>
                          <a:pt x="2186" y="32"/>
                        </a:lnTo>
                        <a:lnTo>
                          <a:pt x="2186" y="32"/>
                        </a:lnTo>
                        <a:lnTo>
                          <a:pt x="2210" y="28"/>
                        </a:lnTo>
                        <a:lnTo>
                          <a:pt x="2238" y="218"/>
                        </a:lnTo>
                        <a:lnTo>
                          <a:pt x="2238" y="218"/>
                        </a:lnTo>
                        <a:lnTo>
                          <a:pt x="2216" y="220"/>
                        </a:lnTo>
                        <a:lnTo>
                          <a:pt x="2216" y="220"/>
                        </a:lnTo>
                        <a:close/>
                        <a:moveTo>
                          <a:pt x="2928" y="214"/>
                        </a:moveTo>
                        <a:lnTo>
                          <a:pt x="2928" y="214"/>
                        </a:lnTo>
                        <a:lnTo>
                          <a:pt x="2906" y="212"/>
                        </a:lnTo>
                        <a:lnTo>
                          <a:pt x="2930" y="22"/>
                        </a:lnTo>
                        <a:lnTo>
                          <a:pt x="2930" y="22"/>
                        </a:lnTo>
                        <a:lnTo>
                          <a:pt x="2954" y="24"/>
                        </a:lnTo>
                        <a:lnTo>
                          <a:pt x="2928" y="214"/>
                        </a:lnTo>
                        <a:close/>
                        <a:moveTo>
                          <a:pt x="2352" y="204"/>
                        </a:moveTo>
                        <a:lnTo>
                          <a:pt x="2334" y="12"/>
                        </a:lnTo>
                        <a:lnTo>
                          <a:pt x="2334" y="12"/>
                        </a:lnTo>
                        <a:lnTo>
                          <a:pt x="2358" y="10"/>
                        </a:lnTo>
                        <a:lnTo>
                          <a:pt x="2376" y="202"/>
                        </a:lnTo>
                        <a:lnTo>
                          <a:pt x="2376" y="202"/>
                        </a:lnTo>
                        <a:lnTo>
                          <a:pt x="2352" y="204"/>
                        </a:lnTo>
                        <a:lnTo>
                          <a:pt x="2352" y="204"/>
                        </a:lnTo>
                        <a:close/>
                        <a:moveTo>
                          <a:pt x="2790" y="200"/>
                        </a:moveTo>
                        <a:lnTo>
                          <a:pt x="2790" y="200"/>
                        </a:lnTo>
                        <a:lnTo>
                          <a:pt x="2768" y="198"/>
                        </a:lnTo>
                        <a:lnTo>
                          <a:pt x="2782" y="6"/>
                        </a:lnTo>
                        <a:lnTo>
                          <a:pt x="2782" y="6"/>
                        </a:lnTo>
                        <a:lnTo>
                          <a:pt x="2806" y="8"/>
                        </a:lnTo>
                        <a:lnTo>
                          <a:pt x="2790" y="200"/>
                        </a:lnTo>
                        <a:close/>
                        <a:moveTo>
                          <a:pt x="2490" y="194"/>
                        </a:moveTo>
                        <a:lnTo>
                          <a:pt x="2482" y="2"/>
                        </a:lnTo>
                        <a:lnTo>
                          <a:pt x="2482" y="2"/>
                        </a:lnTo>
                        <a:lnTo>
                          <a:pt x="2508" y="0"/>
                        </a:lnTo>
                        <a:lnTo>
                          <a:pt x="2514" y="192"/>
                        </a:lnTo>
                        <a:lnTo>
                          <a:pt x="2514" y="192"/>
                        </a:lnTo>
                        <a:lnTo>
                          <a:pt x="2490" y="194"/>
                        </a:lnTo>
                        <a:lnTo>
                          <a:pt x="2490" y="194"/>
                        </a:lnTo>
                        <a:close/>
                        <a:moveTo>
                          <a:pt x="2652" y="192"/>
                        </a:moveTo>
                        <a:lnTo>
                          <a:pt x="2652" y="192"/>
                        </a:lnTo>
                        <a:lnTo>
                          <a:pt x="2630" y="192"/>
                        </a:lnTo>
                        <a:lnTo>
                          <a:pt x="2632" y="0"/>
                        </a:lnTo>
                        <a:lnTo>
                          <a:pt x="2632" y="0"/>
                        </a:lnTo>
                        <a:lnTo>
                          <a:pt x="2658" y="0"/>
                        </a:lnTo>
                        <a:lnTo>
                          <a:pt x="2652"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151859"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 name="Freeform 37"/>
                  <p:cNvSpPr>
                    <a:spLocks noEditPoints="1"/>
                  </p:cNvSpPr>
                  <p:nvPr/>
                </p:nvSpPr>
                <p:spPr bwMode="auto">
                  <a:xfrm>
                    <a:off x="-15220950" y="-10321131"/>
                    <a:ext cx="7277100" cy="7277100"/>
                  </a:xfrm>
                  <a:custGeom>
                    <a:avLst/>
                    <a:gdLst/>
                    <a:ahLst/>
                    <a:cxnLst>
                      <a:cxn ang="0">
                        <a:pos x="2178" y="4582"/>
                      </a:cxn>
                      <a:cxn ang="0">
                        <a:pos x="2058" y="4572"/>
                      </a:cxn>
                      <a:cxn ang="0">
                        <a:pos x="1950" y="4536"/>
                      </a:cxn>
                      <a:cxn ang="0">
                        <a:pos x="1848" y="4518"/>
                      </a:cxn>
                      <a:cxn ang="0">
                        <a:pos x="1734" y="4516"/>
                      </a:cxn>
                      <a:cxn ang="0">
                        <a:pos x="3056" y="4454"/>
                      </a:cxn>
                      <a:cxn ang="0">
                        <a:pos x="3152" y="4392"/>
                      </a:cxn>
                      <a:cxn ang="0">
                        <a:pos x="3262" y="4344"/>
                      </a:cxn>
                      <a:cxn ang="0">
                        <a:pos x="3372" y="4314"/>
                      </a:cxn>
                      <a:cxn ang="0">
                        <a:pos x="3462" y="4264"/>
                      </a:cxn>
                      <a:cxn ang="0">
                        <a:pos x="1016" y="4198"/>
                      </a:cxn>
                      <a:cxn ang="0">
                        <a:pos x="918" y="4128"/>
                      </a:cxn>
                      <a:cxn ang="0">
                        <a:pos x="846" y="4040"/>
                      </a:cxn>
                      <a:cxn ang="0">
                        <a:pos x="766" y="3972"/>
                      </a:cxn>
                      <a:cxn ang="0">
                        <a:pos x="670" y="3912"/>
                      </a:cxn>
                      <a:cxn ang="0">
                        <a:pos x="4058" y="3754"/>
                      </a:cxn>
                      <a:cxn ang="0">
                        <a:pos x="4108" y="3650"/>
                      </a:cxn>
                      <a:cxn ang="0">
                        <a:pos x="4178" y="3554"/>
                      </a:cxn>
                      <a:cxn ang="0">
                        <a:pos x="4258" y="3472"/>
                      </a:cxn>
                      <a:cxn ang="0">
                        <a:pos x="4310" y="3380"/>
                      </a:cxn>
                      <a:cxn ang="0">
                        <a:pos x="218" y="3272"/>
                      </a:cxn>
                      <a:cxn ang="0">
                        <a:pos x="170" y="3162"/>
                      </a:cxn>
                      <a:cxn ang="0">
                        <a:pos x="152" y="3048"/>
                      </a:cxn>
                      <a:cxn ang="0">
                        <a:pos x="120" y="2950"/>
                      </a:cxn>
                      <a:cxn ang="0">
                        <a:pos x="68" y="2848"/>
                      </a:cxn>
                      <a:cxn ang="0">
                        <a:pos x="4558" y="2636"/>
                      </a:cxn>
                      <a:cxn ang="0">
                        <a:pos x="4550" y="2522"/>
                      </a:cxn>
                      <a:cxn ang="0">
                        <a:pos x="4558" y="2404"/>
                      </a:cxn>
                      <a:cxn ang="0">
                        <a:pos x="4584" y="2292"/>
                      </a:cxn>
                      <a:cxn ang="0">
                        <a:pos x="4558" y="2190"/>
                      </a:cxn>
                      <a:cxn ang="0">
                        <a:pos x="34" y="2068"/>
                      </a:cxn>
                      <a:cxn ang="0">
                        <a:pos x="24" y="1954"/>
                      </a:cxn>
                      <a:cxn ang="0">
                        <a:pos x="44" y="1836"/>
                      </a:cxn>
                      <a:cxn ang="0">
                        <a:pos x="94" y="1732"/>
                      </a:cxn>
                      <a:cxn ang="0">
                        <a:pos x="120" y="1632"/>
                      </a:cxn>
                      <a:cxn ang="0">
                        <a:pos x="4392" y="1434"/>
                      </a:cxn>
                      <a:cxn ang="0">
                        <a:pos x="4344" y="1324"/>
                      </a:cxn>
                      <a:cxn ang="0">
                        <a:pos x="4316" y="1214"/>
                      </a:cxn>
                      <a:cxn ang="0">
                        <a:pos x="4264" y="1122"/>
                      </a:cxn>
                      <a:cxn ang="0">
                        <a:pos x="4184" y="1040"/>
                      </a:cxn>
                      <a:cxn ang="0">
                        <a:pos x="472" y="938"/>
                      </a:cxn>
                      <a:cxn ang="0">
                        <a:pos x="522" y="836"/>
                      </a:cxn>
                      <a:cxn ang="0">
                        <a:pos x="600" y="744"/>
                      </a:cxn>
                      <a:cxn ang="0">
                        <a:pos x="696" y="680"/>
                      </a:cxn>
                      <a:cxn ang="0">
                        <a:pos x="770" y="610"/>
                      </a:cxn>
                      <a:cxn ang="0">
                        <a:pos x="3652" y="476"/>
                      </a:cxn>
                      <a:cxn ang="0">
                        <a:pos x="3556" y="408"/>
                      </a:cxn>
                      <a:cxn ang="0">
                        <a:pos x="3474" y="326"/>
                      </a:cxn>
                      <a:cxn ang="0">
                        <a:pos x="3382" y="274"/>
                      </a:cxn>
                      <a:cxn ang="0">
                        <a:pos x="3272" y="246"/>
                      </a:cxn>
                      <a:cxn ang="0">
                        <a:pos x="1426" y="194"/>
                      </a:cxn>
                      <a:cxn ang="0">
                        <a:pos x="1522" y="132"/>
                      </a:cxn>
                      <a:cxn ang="0">
                        <a:pos x="1636" y="94"/>
                      </a:cxn>
                      <a:cxn ang="0">
                        <a:pos x="1750" y="88"/>
                      </a:cxn>
                      <a:cxn ang="0">
                        <a:pos x="1852" y="66"/>
                      </a:cxn>
                      <a:cxn ang="0">
                        <a:pos x="2524" y="36"/>
                      </a:cxn>
                      <a:cxn ang="0">
                        <a:pos x="2406" y="26"/>
                      </a:cxn>
                      <a:cxn ang="0">
                        <a:pos x="2294" y="0"/>
                      </a:cxn>
                    </a:cxnLst>
                    <a:rect l="0" t="0" r="r" b="b"/>
                    <a:pathLst>
                      <a:path w="4584" h="4584">
                        <a:moveTo>
                          <a:pt x="2292" y="4584"/>
                        </a:moveTo>
                        <a:lnTo>
                          <a:pt x="2284" y="4584"/>
                        </a:lnTo>
                        <a:lnTo>
                          <a:pt x="2284" y="4560"/>
                        </a:lnTo>
                        <a:lnTo>
                          <a:pt x="2292" y="4560"/>
                        </a:lnTo>
                        <a:lnTo>
                          <a:pt x="2292" y="4584"/>
                        </a:lnTo>
                        <a:close/>
                        <a:moveTo>
                          <a:pt x="2396" y="4582"/>
                        </a:moveTo>
                        <a:lnTo>
                          <a:pt x="2394" y="4558"/>
                        </a:lnTo>
                        <a:lnTo>
                          <a:pt x="2402" y="4558"/>
                        </a:lnTo>
                        <a:lnTo>
                          <a:pt x="2404" y="4582"/>
                        </a:lnTo>
                        <a:lnTo>
                          <a:pt x="2396" y="4582"/>
                        </a:lnTo>
                        <a:close/>
                        <a:moveTo>
                          <a:pt x="2178" y="4582"/>
                        </a:moveTo>
                        <a:lnTo>
                          <a:pt x="2170" y="4582"/>
                        </a:lnTo>
                        <a:lnTo>
                          <a:pt x="2172" y="4558"/>
                        </a:lnTo>
                        <a:lnTo>
                          <a:pt x="2180" y="4558"/>
                        </a:lnTo>
                        <a:lnTo>
                          <a:pt x="2178" y="4582"/>
                        </a:lnTo>
                        <a:close/>
                        <a:moveTo>
                          <a:pt x="2508" y="4574"/>
                        </a:moveTo>
                        <a:lnTo>
                          <a:pt x="2506" y="4550"/>
                        </a:lnTo>
                        <a:lnTo>
                          <a:pt x="2514" y="4550"/>
                        </a:lnTo>
                        <a:lnTo>
                          <a:pt x="2516" y="4574"/>
                        </a:lnTo>
                        <a:lnTo>
                          <a:pt x="2508" y="4574"/>
                        </a:lnTo>
                        <a:close/>
                        <a:moveTo>
                          <a:pt x="2066" y="4574"/>
                        </a:moveTo>
                        <a:lnTo>
                          <a:pt x="2058" y="4572"/>
                        </a:lnTo>
                        <a:lnTo>
                          <a:pt x="2062" y="4550"/>
                        </a:lnTo>
                        <a:lnTo>
                          <a:pt x="2068" y="4550"/>
                        </a:lnTo>
                        <a:lnTo>
                          <a:pt x="2066" y="4574"/>
                        </a:lnTo>
                        <a:close/>
                        <a:moveTo>
                          <a:pt x="2620" y="4562"/>
                        </a:moveTo>
                        <a:lnTo>
                          <a:pt x="2616" y="4538"/>
                        </a:lnTo>
                        <a:lnTo>
                          <a:pt x="2624" y="4536"/>
                        </a:lnTo>
                        <a:lnTo>
                          <a:pt x="2628" y="4560"/>
                        </a:lnTo>
                        <a:lnTo>
                          <a:pt x="2620" y="4562"/>
                        </a:lnTo>
                        <a:close/>
                        <a:moveTo>
                          <a:pt x="1954" y="4560"/>
                        </a:moveTo>
                        <a:lnTo>
                          <a:pt x="1946" y="4558"/>
                        </a:lnTo>
                        <a:lnTo>
                          <a:pt x="1950" y="4536"/>
                        </a:lnTo>
                        <a:lnTo>
                          <a:pt x="1958" y="4536"/>
                        </a:lnTo>
                        <a:lnTo>
                          <a:pt x="1954" y="4560"/>
                        </a:lnTo>
                        <a:close/>
                        <a:moveTo>
                          <a:pt x="2730" y="4542"/>
                        </a:moveTo>
                        <a:lnTo>
                          <a:pt x="2726" y="4520"/>
                        </a:lnTo>
                        <a:lnTo>
                          <a:pt x="2734" y="4518"/>
                        </a:lnTo>
                        <a:lnTo>
                          <a:pt x="2738" y="4542"/>
                        </a:lnTo>
                        <a:lnTo>
                          <a:pt x="2730" y="4542"/>
                        </a:lnTo>
                        <a:close/>
                        <a:moveTo>
                          <a:pt x="1844" y="4540"/>
                        </a:moveTo>
                        <a:lnTo>
                          <a:pt x="1836" y="4540"/>
                        </a:lnTo>
                        <a:lnTo>
                          <a:pt x="1840" y="4516"/>
                        </a:lnTo>
                        <a:lnTo>
                          <a:pt x="1848" y="4518"/>
                        </a:lnTo>
                        <a:lnTo>
                          <a:pt x="1844" y="4540"/>
                        </a:lnTo>
                        <a:close/>
                        <a:moveTo>
                          <a:pt x="2840" y="4518"/>
                        </a:moveTo>
                        <a:lnTo>
                          <a:pt x="2836" y="4496"/>
                        </a:lnTo>
                        <a:lnTo>
                          <a:pt x="2842" y="4494"/>
                        </a:lnTo>
                        <a:lnTo>
                          <a:pt x="2848" y="4516"/>
                        </a:lnTo>
                        <a:lnTo>
                          <a:pt x="2840" y="4518"/>
                        </a:lnTo>
                        <a:close/>
                        <a:moveTo>
                          <a:pt x="1734" y="4516"/>
                        </a:moveTo>
                        <a:lnTo>
                          <a:pt x="1726" y="4514"/>
                        </a:lnTo>
                        <a:lnTo>
                          <a:pt x="1732" y="4492"/>
                        </a:lnTo>
                        <a:lnTo>
                          <a:pt x="1740" y="4492"/>
                        </a:lnTo>
                        <a:lnTo>
                          <a:pt x="1734" y="4516"/>
                        </a:lnTo>
                        <a:close/>
                        <a:moveTo>
                          <a:pt x="2950" y="4488"/>
                        </a:moveTo>
                        <a:lnTo>
                          <a:pt x="2942" y="4466"/>
                        </a:lnTo>
                        <a:lnTo>
                          <a:pt x="2950" y="4464"/>
                        </a:lnTo>
                        <a:lnTo>
                          <a:pt x="2958" y="4486"/>
                        </a:lnTo>
                        <a:lnTo>
                          <a:pt x="2950" y="4488"/>
                        </a:lnTo>
                        <a:close/>
                        <a:moveTo>
                          <a:pt x="1626" y="4486"/>
                        </a:moveTo>
                        <a:lnTo>
                          <a:pt x="1618" y="4484"/>
                        </a:lnTo>
                        <a:lnTo>
                          <a:pt x="1626" y="4460"/>
                        </a:lnTo>
                        <a:lnTo>
                          <a:pt x="1632" y="4464"/>
                        </a:lnTo>
                        <a:lnTo>
                          <a:pt x="1626" y="4486"/>
                        </a:lnTo>
                        <a:close/>
                        <a:moveTo>
                          <a:pt x="3056" y="4454"/>
                        </a:moveTo>
                        <a:lnTo>
                          <a:pt x="3048" y="4432"/>
                        </a:lnTo>
                        <a:lnTo>
                          <a:pt x="3056" y="4428"/>
                        </a:lnTo>
                        <a:lnTo>
                          <a:pt x="3064" y="4452"/>
                        </a:lnTo>
                        <a:lnTo>
                          <a:pt x="3056" y="4454"/>
                        </a:lnTo>
                        <a:close/>
                        <a:moveTo>
                          <a:pt x="1518" y="4450"/>
                        </a:moveTo>
                        <a:lnTo>
                          <a:pt x="1510" y="4448"/>
                        </a:lnTo>
                        <a:lnTo>
                          <a:pt x="1520" y="4426"/>
                        </a:lnTo>
                        <a:lnTo>
                          <a:pt x="1526" y="4428"/>
                        </a:lnTo>
                        <a:lnTo>
                          <a:pt x="1518" y="4450"/>
                        </a:lnTo>
                        <a:close/>
                        <a:moveTo>
                          <a:pt x="3162" y="4414"/>
                        </a:moveTo>
                        <a:lnTo>
                          <a:pt x="3152" y="4392"/>
                        </a:lnTo>
                        <a:lnTo>
                          <a:pt x="3160" y="4388"/>
                        </a:lnTo>
                        <a:lnTo>
                          <a:pt x="3170" y="4410"/>
                        </a:lnTo>
                        <a:lnTo>
                          <a:pt x="3162" y="4414"/>
                        </a:lnTo>
                        <a:close/>
                        <a:moveTo>
                          <a:pt x="1414" y="4410"/>
                        </a:moveTo>
                        <a:lnTo>
                          <a:pt x="1406" y="4408"/>
                        </a:lnTo>
                        <a:lnTo>
                          <a:pt x="1416" y="4384"/>
                        </a:lnTo>
                        <a:lnTo>
                          <a:pt x="1422" y="4388"/>
                        </a:lnTo>
                        <a:lnTo>
                          <a:pt x="1414" y="4410"/>
                        </a:lnTo>
                        <a:close/>
                        <a:moveTo>
                          <a:pt x="3264" y="4368"/>
                        </a:moveTo>
                        <a:lnTo>
                          <a:pt x="3254" y="4348"/>
                        </a:lnTo>
                        <a:lnTo>
                          <a:pt x="3262" y="4344"/>
                        </a:lnTo>
                        <a:lnTo>
                          <a:pt x="3272" y="4366"/>
                        </a:lnTo>
                        <a:lnTo>
                          <a:pt x="3264" y="4368"/>
                        </a:lnTo>
                        <a:close/>
                        <a:moveTo>
                          <a:pt x="1310" y="4364"/>
                        </a:moveTo>
                        <a:lnTo>
                          <a:pt x="1302" y="4360"/>
                        </a:lnTo>
                        <a:lnTo>
                          <a:pt x="1314" y="4340"/>
                        </a:lnTo>
                        <a:lnTo>
                          <a:pt x="1320" y="4342"/>
                        </a:lnTo>
                        <a:lnTo>
                          <a:pt x="1310" y="4364"/>
                        </a:lnTo>
                        <a:close/>
                        <a:moveTo>
                          <a:pt x="3364" y="4318"/>
                        </a:moveTo>
                        <a:lnTo>
                          <a:pt x="3354" y="4298"/>
                        </a:lnTo>
                        <a:lnTo>
                          <a:pt x="3360" y="4294"/>
                        </a:lnTo>
                        <a:lnTo>
                          <a:pt x="3372" y="4314"/>
                        </a:lnTo>
                        <a:lnTo>
                          <a:pt x="3364" y="4318"/>
                        </a:lnTo>
                        <a:close/>
                        <a:moveTo>
                          <a:pt x="1210" y="4314"/>
                        </a:moveTo>
                        <a:lnTo>
                          <a:pt x="1202" y="4310"/>
                        </a:lnTo>
                        <a:lnTo>
                          <a:pt x="1214" y="4288"/>
                        </a:lnTo>
                        <a:lnTo>
                          <a:pt x="1222" y="4292"/>
                        </a:lnTo>
                        <a:lnTo>
                          <a:pt x="1210" y="4314"/>
                        </a:lnTo>
                        <a:close/>
                        <a:moveTo>
                          <a:pt x="3462" y="4264"/>
                        </a:moveTo>
                        <a:lnTo>
                          <a:pt x="3450" y="4242"/>
                        </a:lnTo>
                        <a:lnTo>
                          <a:pt x="3458" y="4238"/>
                        </a:lnTo>
                        <a:lnTo>
                          <a:pt x="3470" y="4260"/>
                        </a:lnTo>
                        <a:lnTo>
                          <a:pt x="3462" y="4264"/>
                        </a:lnTo>
                        <a:close/>
                        <a:moveTo>
                          <a:pt x="1112" y="4258"/>
                        </a:moveTo>
                        <a:lnTo>
                          <a:pt x="1104" y="4254"/>
                        </a:lnTo>
                        <a:lnTo>
                          <a:pt x="1118" y="4234"/>
                        </a:lnTo>
                        <a:lnTo>
                          <a:pt x="1124" y="4238"/>
                        </a:lnTo>
                        <a:lnTo>
                          <a:pt x="1112" y="4258"/>
                        </a:lnTo>
                        <a:close/>
                        <a:moveTo>
                          <a:pt x="3558" y="4204"/>
                        </a:moveTo>
                        <a:lnTo>
                          <a:pt x="3544" y="4184"/>
                        </a:lnTo>
                        <a:lnTo>
                          <a:pt x="3552" y="4180"/>
                        </a:lnTo>
                        <a:lnTo>
                          <a:pt x="3564" y="4200"/>
                        </a:lnTo>
                        <a:lnTo>
                          <a:pt x="3558" y="4204"/>
                        </a:lnTo>
                        <a:close/>
                        <a:moveTo>
                          <a:pt x="1016" y="4198"/>
                        </a:moveTo>
                        <a:lnTo>
                          <a:pt x="1010" y="4192"/>
                        </a:lnTo>
                        <a:lnTo>
                          <a:pt x="1024" y="4172"/>
                        </a:lnTo>
                        <a:lnTo>
                          <a:pt x="1030" y="4178"/>
                        </a:lnTo>
                        <a:lnTo>
                          <a:pt x="1016" y="4198"/>
                        </a:lnTo>
                        <a:close/>
                        <a:moveTo>
                          <a:pt x="3650" y="4140"/>
                        </a:moveTo>
                        <a:lnTo>
                          <a:pt x="3636" y="4120"/>
                        </a:lnTo>
                        <a:lnTo>
                          <a:pt x="3642" y="4116"/>
                        </a:lnTo>
                        <a:lnTo>
                          <a:pt x="3656" y="4134"/>
                        </a:lnTo>
                        <a:lnTo>
                          <a:pt x="3650" y="4140"/>
                        </a:lnTo>
                        <a:close/>
                        <a:moveTo>
                          <a:pt x="924" y="4132"/>
                        </a:moveTo>
                        <a:lnTo>
                          <a:pt x="918" y="4128"/>
                        </a:lnTo>
                        <a:lnTo>
                          <a:pt x="932" y="4108"/>
                        </a:lnTo>
                        <a:lnTo>
                          <a:pt x="938" y="4114"/>
                        </a:lnTo>
                        <a:lnTo>
                          <a:pt x="924" y="4132"/>
                        </a:lnTo>
                        <a:close/>
                        <a:moveTo>
                          <a:pt x="3740" y="4070"/>
                        </a:moveTo>
                        <a:lnTo>
                          <a:pt x="3724" y="4052"/>
                        </a:lnTo>
                        <a:lnTo>
                          <a:pt x="3730" y="4046"/>
                        </a:lnTo>
                        <a:lnTo>
                          <a:pt x="3746" y="4066"/>
                        </a:lnTo>
                        <a:lnTo>
                          <a:pt x="3740" y="4070"/>
                        </a:lnTo>
                        <a:close/>
                        <a:moveTo>
                          <a:pt x="836" y="4062"/>
                        </a:moveTo>
                        <a:lnTo>
                          <a:pt x="830" y="4058"/>
                        </a:lnTo>
                        <a:lnTo>
                          <a:pt x="846" y="4040"/>
                        </a:lnTo>
                        <a:lnTo>
                          <a:pt x="852" y="4044"/>
                        </a:lnTo>
                        <a:lnTo>
                          <a:pt x="836" y="4062"/>
                        </a:lnTo>
                        <a:close/>
                        <a:moveTo>
                          <a:pt x="3824" y="3998"/>
                        </a:moveTo>
                        <a:lnTo>
                          <a:pt x="3808" y="3980"/>
                        </a:lnTo>
                        <a:lnTo>
                          <a:pt x="3814" y="3974"/>
                        </a:lnTo>
                        <a:lnTo>
                          <a:pt x="3830" y="3992"/>
                        </a:lnTo>
                        <a:lnTo>
                          <a:pt x="3824" y="3998"/>
                        </a:lnTo>
                        <a:close/>
                        <a:moveTo>
                          <a:pt x="750" y="3990"/>
                        </a:moveTo>
                        <a:lnTo>
                          <a:pt x="744" y="3984"/>
                        </a:lnTo>
                        <a:lnTo>
                          <a:pt x="762" y="3966"/>
                        </a:lnTo>
                        <a:lnTo>
                          <a:pt x="766" y="3972"/>
                        </a:lnTo>
                        <a:lnTo>
                          <a:pt x="750" y="3990"/>
                        </a:lnTo>
                        <a:close/>
                        <a:moveTo>
                          <a:pt x="3906" y="3920"/>
                        </a:moveTo>
                        <a:lnTo>
                          <a:pt x="3890" y="3902"/>
                        </a:lnTo>
                        <a:lnTo>
                          <a:pt x="3896" y="3898"/>
                        </a:lnTo>
                        <a:lnTo>
                          <a:pt x="3912" y="3914"/>
                        </a:lnTo>
                        <a:lnTo>
                          <a:pt x="3906" y="3920"/>
                        </a:lnTo>
                        <a:close/>
                        <a:moveTo>
                          <a:pt x="670" y="3912"/>
                        </a:moveTo>
                        <a:lnTo>
                          <a:pt x="664" y="3906"/>
                        </a:lnTo>
                        <a:lnTo>
                          <a:pt x="680" y="3888"/>
                        </a:lnTo>
                        <a:lnTo>
                          <a:pt x="686" y="3894"/>
                        </a:lnTo>
                        <a:lnTo>
                          <a:pt x="670" y="3912"/>
                        </a:lnTo>
                        <a:close/>
                        <a:moveTo>
                          <a:pt x="3984" y="3838"/>
                        </a:moveTo>
                        <a:lnTo>
                          <a:pt x="3966" y="3822"/>
                        </a:lnTo>
                        <a:lnTo>
                          <a:pt x="3972" y="3816"/>
                        </a:lnTo>
                        <a:lnTo>
                          <a:pt x="3990" y="3832"/>
                        </a:lnTo>
                        <a:lnTo>
                          <a:pt x="3984" y="3838"/>
                        </a:lnTo>
                        <a:close/>
                        <a:moveTo>
                          <a:pt x="592" y="3830"/>
                        </a:moveTo>
                        <a:lnTo>
                          <a:pt x="586" y="3824"/>
                        </a:lnTo>
                        <a:lnTo>
                          <a:pt x="604" y="3808"/>
                        </a:lnTo>
                        <a:lnTo>
                          <a:pt x="610" y="3814"/>
                        </a:lnTo>
                        <a:lnTo>
                          <a:pt x="592" y="3830"/>
                        </a:lnTo>
                        <a:close/>
                        <a:moveTo>
                          <a:pt x="4058" y="3754"/>
                        </a:moveTo>
                        <a:lnTo>
                          <a:pt x="4040" y="3738"/>
                        </a:lnTo>
                        <a:lnTo>
                          <a:pt x="4044" y="3732"/>
                        </a:lnTo>
                        <a:lnTo>
                          <a:pt x="4064" y="3748"/>
                        </a:lnTo>
                        <a:lnTo>
                          <a:pt x="4058" y="3754"/>
                        </a:lnTo>
                        <a:close/>
                        <a:moveTo>
                          <a:pt x="518" y="3744"/>
                        </a:moveTo>
                        <a:lnTo>
                          <a:pt x="514" y="3738"/>
                        </a:lnTo>
                        <a:lnTo>
                          <a:pt x="532" y="3724"/>
                        </a:lnTo>
                        <a:lnTo>
                          <a:pt x="536" y="3730"/>
                        </a:lnTo>
                        <a:lnTo>
                          <a:pt x="518" y="3744"/>
                        </a:lnTo>
                        <a:close/>
                        <a:moveTo>
                          <a:pt x="4128" y="3666"/>
                        </a:moveTo>
                        <a:lnTo>
                          <a:pt x="4108" y="3650"/>
                        </a:lnTo>
                        <a:lnTo>
                          <a:pt x="4114" y="3644"/>
                        </a:lnTo>
                        <a:lnTo>
                          <a:pt x="4132" y="3658"/>
                        </a:lnTo>
                        <a:lnTo>
                          <a:pt x="4128" y="3666"/>
                        </a:lnTo>
                        <a:close/>
                        <a:moveTo>
                          <a:pt x="450" y="3656"/>
                        </a:moveTo>
                        <a:lnTo>
                          <a:pt x="444" y="3650"/>
                        </a:lnTo>
                        <a:lnTo>
                          <a:pt x="464" y="3636"/>
                        </a:lnTo>
                        <a:lnTo>
                          <a:pt x="468" y="3642"/>
                        </a:lnTo>
                        <a:lnTo>
                          <a:pt x="450" y="3656"/>
                        </a:lnTo>
                        <a:close/>
                        <a:moveTo>
                          <a:pt x="4194" y="3574"/>
                        </a:moveTo>
                        <a:lnTo>
                          <a:pt x="4174" y="3560"/>
                        </a:lnTo>
                        <a:lnTo>
                          <a:pt x="4178" y="3554"/>
                        </a:lnTo>
                        <a:lnTo>
                          <a:pt x="4198" y="3566"/>
                        </a:lnTo>
                        <a:lnTo>
                          <a:pt x="4194" y="3574"/>
                        </a:lnTo>
                        <a:close/>
                        <a:moveTo>
                          <a:pt x="384" y="3564"/>
                        </a:moveTo>
                        <a:lnTo>
                          <a:pt x="380" y="3558"/>
                        </a:lnTo>
                        <a:lnTo>
                          <a:pt x="400" y="3544"/>
                        </a:lnTo>
                        <a:lnTo>
                          <a:pt x="404" y="3550"/>
                        </a:lnTo>
                        <a:lnTo>
                          <a:pt x="384" y="3564"/>
                        </a:lnTo>
                        <a:close/>
                        <a:moveTo>
                          <a:pt x="4254" y="3478"/>
                        </a:moveTo>
                        <a:lnTo>
                          <a:pt x="4234" y="3466"/>
                        </a:lnTo>
                        <a:lnTo>
                          <a:pt x="4238" y="3460"/>
                        </a:lnTo>
                        <a:lnTo>
                          <a:pt x="4258" y="3472"/>
                        </a:lnTo>
                        <a:lnTo>
                          <a:pt x="4254" y="3478"/>
                        </a:lnTo>
                        <a:close/>
                        <a:moveTo>
                          <a:pt x="324" y="3470"/>
                        </a:moveTo>
                        <a:lnTo>
                          <a:pt x="320" y="3462"/>
                        </a:lnTo>
                        <a:lnTo>
                          <a:pt x="340" y="3450"/>
                        </a:lnTo>
                        <a:lnTo>
                          <a:pt x="344" y="3456"/>
                        </a:lnTo>
                        <a:lnTo>
                          <a:pt x="324" y="3470"/>
                        </a:lnTo>
                        <a:close/>
                        <a:moveTo>
                          <a:pt x="4310" y="3380"/>
                        </a:moveTo>
                        <a:lnTo>
                          <a:pt x="4288" y="3370"/>
                        </a:lnTo>
                        <a:lnTo>
                          <a:pt x="4292" y="3362"/>
                        </a:lnTo>
                        <a:lnTo>
                          <a:pt x="4314" y="3374"/>
                        </a:lnTo>
                        <a:lnTo>
                          <a:pt x="4310" y="3380"/>
                        </a:lnTo>
                        <a:close/>
                        <a:moveTo>
                          <a:pt x="268" y="3372"/>
                        </a:moveTo>
                        <a:lnTo>
                          <a:pt x="266" y="3364"/>
                        </a:lnTo>
                        <a:lnTo>
                          <a:pt x="286" y="3354"/>
                        </a:lnTo>
                        <a:lnTo>
                          <a:pt x="290" y="3360"/>
                        </a:lnTo>
                        <a:lnTo>
                          <a:pt x="268" y="3372"/>
                        </a:lnTo>
                        <a:close/>
                        <a:moveTo>
                          <a:pt x="4362" y="3280"/>
                        </a:moveTo>
                        <a:lnTo>
                          <a:pt x="4340" y="3270"/>
                        </a:lnTo>
                        <a:lnTo>
                          <a:pt x="4342" y="3262"/>
                        </a:lnTo>
                        <a:lnTo>
                          <a:pt x="4364" y="3274"/>
                        </a:lnTo>
                        <a:lnTo>
                          <a:pt x="4362" y="3280"/>
                        </a:lnTo>
                        <a:close/>
                        <a:moveTo>
                          <a:pt x="218" y="3272"/>
                        </a:moveTo>
                        <a:lnTo>
                          <a:pt x="214" y="3264"/>
                        </a:lnTo>
                        <a:lnTo>
                          <a:pt x="236" y="3254"/>
                        </a:lnTo>
                        <a:lnTo>
                          <a:pt x="240" y="3260"/>
                        </a:lnTo>
                        <a:lnTo>
                          <a:pt x="218" y="3272"/>
                        </a:lnTo>
                        <a:close/>
                        <a:moveTo>
                          <a:pt x="4408" y="3178"/>
                        </a:moveTo>
                        <a:lnTo>
                          <a:pt x="4386" y="3168"/>
                        </a:lnTo>
                        <a:lnTo>
                          <a:pt x="4388" y="3160"/>
                        </a:lnTo>
                        <a:lnTo>
                          <a:pt x="4410" y="3170"/>
                        </a:lnTo>
                        <a:lnTo>
                          <a:pt x="4408" y="3178"/>
                        </a:lnTo>
                        <a:close/>
                        <a:moveTo>
                          <a:pt x="172" y="3168"/>
                        </a:moveTo>
                        <a:lnTo>
                          <a:pt x="170" y="3162"/>
                        </a:lnTo>
                        <a:lnTo>
                          <a:pt x="192" y="3152"/>
                        </a:lnTo>
                        <a:lnTo>
                          <a:pt x="196" y="3160"/>
                        </a:lnTo>
                        <a:lnTo>
                          <a:pt x="172" y="3168"/>
                        </a:lnTo>
                        <a:close/>
                        <a:moveTo>
                          <a:pt x="4448" y="3072"/>
                        </a:moveTo>
                        <a:lnTo>
                          <a:pt x="4426" y="3064"/>
                        </a:lnTo>
                        <a:lnTo>
                          <a:pt x="4428" y="3056"/>
                        </a:lnTo>
                        <a:lnTo>
                          <a:pt x="4452" y="3064"/>
                        </a:lnTo>
                        <a:lnTo>
                          <a:pt x="4448" y="3072"/>
                        </a:lnTo>
                        <a:close/>
                        <a:moveTo>
                          <a:pt x="132" y="3064"/>
                        </a:moveTo>
                        <a:lnTo>
                          <a:pt x="130" y="3056"/>
                        </a:lnTo>
                        <a:lnTo>
                          <a:pt x="152" y="3048"/>
                        </a:lnTo>
                        <a:lnTo>
                          <a:pt x="156" y="3056"/>
                        </a:lnTo>
                        <a:lnTo>
                          <a:pt x="132" y="3064"/>
                        </a:lnTo>
                        <a:close/>
                        <a:moveTo>
                          <a:pt x="4484" y="2966"/>
                        </a:moveTo>
                        <a:lnTo>
                          <a:pt x="4462" y="2958"/>
                        </a:lnTo>
                        <a:lnTo>
                          <a:pt x="4464" y="2950"/>
                        </a:lnTo>
                        <a:lnTo>
                          <a:pt x="4486" y="2958"/>
                        </a:lnTo>
                        <a:lnTo>
                          <a:pt x="4484" y="2966"/>
                        </a:lnTo>
                        <a:close/>
                        <a:moveTo>
                          <a:pt x="98" y="2956"/>
                        </a:moveTo>
                        <a:lnTo>
                          <a:pt x="94" y="2948"/>
                        </a:lnTo>
                        <a:lnTo>
                          <a:pt x="118" y="2942"/>
                        </a:lnTo>
                        <a:lnTo>
                          <a:pt x="120" y="2950"/>
                        </a:lnTo>
                        <a:lnTo>
                          <a:pt x="98" y="2956"/>
                        </a:lnTo>
                        <a:close/>
                        <a:moveTo>
                          <a:pt x="4514" y="2856"/>
                        </a:moveTo>
                        <a:lnTo>
                          <a:pt x="4492" y="2852"/>
                        </a:lnTo>
                        <a:lnTo>
                          <a:pt x="4494" y="2844"/>
                        </a:lnTo>
                        <a:lnTo>
                          <a:pt x="4516" y="2850"/>
                        </a:lnTo>
                        <a:lnTo>
                          <a:pt x="4514" y="2856"/>
                        </a:lnTo>
                        <a:close/>
                        <a:moveTo>
                          <a:pt x="68" y="2848"/>
                        </a:moveTo>
                        <a:lnTo>
                          <a:pt x="66" y="2840"/>
                        </a:lnTo>
                        <a:lnTo>
                          <a:pt x="88" y="2834"/>
                        </a:lnTo>
                        <a:lnTo>
                          <a:pt x="90" y="2842"/>
                        </a:lnTo>
                        <a:lnTo>
                          <a:pt x="68" y="2848"/>
                        </a:lnTo>
                        <a:close/>
                        <a:moveTo>
                          <a:pt x="4540" y="2748"/>
                        </a:moveTo>
                        <a:lnTo>
                          <a:pt x="4516" y="2742"/>
                        </a:lnTo>
                        <a:lnTo>
                          <a:pt x="4518" y="2734"/>
                        </a:lnTo>
                        <a:lnTo>
                          <a:pt x="4540" y="2740"/>
                        </a:lnTo>
                        <a:lnTo>
                          <a:pt x="4540" y="2748"/>
                        </a:lnTo>
                        <a:close/>
                        <a:moveTo>
                          <a:pt x="42" y="2738"/>
                        </a:moveTo>
                        <a:lnTo>
                          <a:pt x="42" y="2730"/>
                        </a:lnTo>
                        <a:lnTo>
                          <a:pt x="64" y="2726"/>
                        </a:lnTo>
                        <a:lnTo>
                          <a:pt x="66" y="2734"/>
                        </a:lnTo>
                        <a:lnTo>
                          <a:pt x="42" y="2738"/>
                        </a:lnTo>
                        <a:close/>
                        <a:moveTo>
                          <a:pt x="4558" y="2636"/>
                        </a:moveTo>
                        <a:lnTo>
                          <a:pt x="4536" y="2632"/>
                        </a:lnTo>
                        <a:lnTo>
                          <a:pt x="4536" y="2624"/>
                        </a:lnTo>
                        <a:lnTo>
                          <a:pt x="4560" y="2628"/>
                        </a:lnTo>
                        <a:lnTo>
                          <a:pt x="4558" y="2636"/>
                        </a:lnTo>
                        <a:close/>
                        <a:moveTo>
                          <a:pt x="24" y="2628"/>
                        </a:moveTo>
                        <a:lnTo>
                          <a:pt x="22" y="2620"/>
                        </a:lnTo>
                        <a:lnTo>
                          <a:pt x="46" y="2616"/>
                        </a:lnTo>
                        <a:lnTo>
                          <a:pt x="48" y="2624"/>
                        </a:lnTo>
                        <a:lnTo>
                          <a:pt x="24" y="2628"/>
                        </a:lnTo>
                        <a:close/>
                        <a:moveTo>
                          <a:pt x="4572" y="2524"/>
                        </a:moveTo>
                        <a:lnTo>
                          <a:pt x="4550" y="2522"/>
                        </a:lnTo>
                        <a:lnTo>
                          <a:pt x="4550" y="2514"/>
                        </a:lnTo>
                        <a:lnTo>
                          <a:pt x="4574" y="2516"/>
                        </a:lnTo>
                        <a:lnTo>
                          <a:pt x="4572" y="2524"/>
                        </a:lnTo>
                        <a:close/>
                        <a:moveTo>
                          <a:pt x="10" y="2516"/>
                        </a:moveTo>
                        <a:lnTo>
                          <a:pt x="10" y="2508"/>
                        </a:lnTo>
                        <a:lnTo>
                          <a:pt x="34" y="2506"/>
                        </a:lnTo>
                        <a:lnTo>
                          <a:pt x="34" y="2514"/>
                        </a:lnTo>
                        <a:lnTo>
                          <a:pt x="10" y="2516"/>
                        </a:lnTo>
                        <a:close/>
                        <a:moveTo>
                          <a:pt x="4582" y="2412"/>
                        </a:moveTo>
                        <a:lnTo>
                          <a:pt x="4558" y="2412"/>
                        </a:lnTo>
                        <a:lnTo>
                          <a:pt x="4558" y="2404"/>
                        </a:lnTo>
                        <a:lnTo>
                          <a:pt x="4582" y="2404"/>
                        </a:lnTo>
                        <a:lnTo>
                          <a:pt x="4582" y="2412"/>
                        </a:lnTo>
                        <a:close/>
                        <a:moveTo>
                          <a:pt x="2" y="2404"/>
                        </a:moveTo>
                        <a:lnTo>
                          <a:pt x="2" y="2396"/>
                        </a:lnTo>
                        <a:lnTo>
                          <a:pt x="26" y="2394"/>
                        </a:lnTo>
                        <a:lnTo>
                          <a:pt x="26" y="2402"/>
                        </a:lnTo>
                        <a:lnTo>
                          <a:pt x="2" y="2404"/>
                        </a:lnTo>
                        <a:close/>
                        <a:moveTo>
                          <a:pt x="4584" y="2300"/>
                        </a:moveTo>
                        <a:lnTo>
                          <a:pt x="4560" y="2300"/>
                        </a:lnTo>
                        <a:lnTo>
                          <a:pt x="4560" y="2292"/>
                        </a:lnTo>
                        <a:lnTo>
                          <a:pt x="4584" y="2292"/>
                        </a:lnTo>
                        <a:lnTo>
                          <a:pt x="4584" y="2300"/>
                        </a:lnTo>
                        <a:close/>
                        <a:moveTo>
                          <a:pt x="24" y="2290"/>
                        </a:moveTo>
                        <a:lnTo>
                          <a:pt x="0" y="2290"/>
                        </a:lnTo>
                        <a:lnTo>
                          <a:pt x="0" y="2282"/>
                        </a:lnTo>
                        <a:lnTo>
                          <a:pt x="24" y="2282"/>
                        </a:lnTo>
                        <a:lnTo>
                          <a:pt x="24" y="2290"/>
                        </a:lnTo>
                        <a:close/>
                        <a:moveTo>
                          <a:pt x="4558" y="2190"/>
                        </a:moveTo>
                        <a:lnTo>
                          <a:pt x="4558" y="2184"/>
                        </a:lnTo>
                        <a:lnTo>
                          <a:pt x="4582" y="2182"/>
                        </a:lnTo>
                        <a:lnTo>
                          <a:pt x="4582" y="2190"/>
                        </a:lnTo>
                        <a:lnTo>
                          <a:pt x="4558" y="2190"/>
                        </a:lnTo>
                        <a:close/>
                        <a:moveTo>
                          <a:pt x="26" y="2180"/>
                        </a:moveTo>
                        <a:lnTo>
                          <a:pt x="2" y="2178"/>
                        </a:lnTo>
                        <a:lnTo>
                          <a:pt x="2" y="2170"/>
                        </a:lnTo>
                        <a:lnTo>
                          <a:pt x="26" y="2172"/>
                        </a:lnTo>
                        <a:lnTo>
                          <a:pt x="26" y="2180"/>
                        </a:lnTo>
                        <a:close/>
                        <a:moveTo>
                          <a:pt x="4550" y="2080"/>
                        </a:moveTo>
                        <a:lnTo>
                          <a:pt x="4550" y="2072"/>
                        </a:lnTo>
                        <a:lnTo>
                          <a:pt x="4574" y="2070"/>
                        </a:lnTo>
                        <a:lnTo>
                          <a:pt x="4574" y="2078"/>
                        </a:lnTo>
                        <a:lnTo>
                          <a:pt x="4550" y="2080"/>
                        </a:lnTo>
                        <a:close/>
                        <a:moveTo>
                          <a:pt x="34" y="2068"/>
                        </a:moveTo>
                        <a:lnTo>
                          <a:pt x="10" y="2066"/>
                        </a:lnTo>
                        <a:lnTo>
                          <a:pt x="12" y="2058"/>
                        </a:lnTo>
                        <a:lnTo>
                          <a:pt x="36" y="2060"/>
                        </a:lnTo>
                        <a:lnTo>
                          <a:pt x="34" y="2068"/>
                        </a:lnTo>
                        <a:close/>
                        <a:moveTo>
                          <a:pt x="4538" y="1970"/>
                        </a:moveTo>
                        <a:lnTo>
                          <a:pt x="4536" y="1962"/>
                        </a:lnTo>
                        <a:lnTo>
                          <a:pt x="4560" y="1958"/>
                        </a:lnTo>
                        <a:lnTo>
                          <a:pt x="4562" y="1966"/>
                        </a:lnTo>
                        <a:lnTo>
                          <a:pt x="4538" y="1970"/>
                        </a:lnTo>
                        <a:close/>
                        <a:moveTo>
                          <a:pt x="48" y="1958"/>
                        </a:moveTo>
                        <a:lnTo>
                          <a:pt x="24" y="1954"/>
                        </a:lnTo>
                        <a:lnTo>
                          <a:pt x="26" y="1946"/>
                        </a:lnTo>
                        <a:lnTo>
                          <a:pt x="50" y="1950"/>
                        </a:lnTo>
                        <a:lnTo>
                          <a:pt x="48" y="1958"/>
                        </a:lnTo>
                        <a:close/>
                        <a:moveTo>
                          <a:pt x="4520" y="1860"/>
                        </a:moveTo>
                        <a:lnTo>
                          <a:pt x="4518" y="1852"/>
                        </a:lnTo>
                        <a:lnTo>
                          <a:pt x="4542" y="1846"/>
                        </a:lnTo>
                        <a:lnTo>
                          <a:pt x="4542" y="1854"/>
                        </a:lnTo>
                        <a:lnTo>
                          <a:pt x="4520" y="1860"/>
                        </a:lnTo>
                        <a:close/>
                        <a:moveTo>
                          <a:pt x="66" y="1848"/>
                        </a:moveTo>
                        <a:lnTo>
                          <a:pt x="44" y="1844"/>
                        </a:lnTo>
                        <a:lnTo>
                          <a:pt x="44" y="1836"/>
                        </a:lnTo>
                        <a:lnTo>
                          <a:pt x="68" y="1840"/>
                        </a:lnTo>
                        <a:lnTo>
                          <a:pt x="66" y="1848"/>
                        </a:lnTo>
                        <a:close/>
                        <a:moveTo>
                          <a:pt x="4496" y="1750"/>
                        </a:moveTo>
                        <a:lnTo>
                          <a:pt x="4494" y="1742"/>
                        </a:lnTo>
                        <a:lnTo>
                          <a:pt x="4518" y="1738"/>
                        </a:lnTo>
                        <a:lnTo>
                          <a:pt x="4518" y="1744"/>
                        </a:lnTo>
                        <a:lnTo>
                          <a:pt x="4496" y="1750"/>
                        </a:lnTo>
                        <a:close/>
                        <a:moveTo>
                          <a:pt x="92" y="1740"/>
                        </a:moveTo>
                        <a:lnTo>
                          <a:pt x="68" y="1734"/>
                        </a:lnTo>
                        <a:lnTo>
                          <a:pt x="70" y="1726"/>
                        </a:lnTo>
                        <a:lnTo>
                          <a:pt x="94" y="1732"/>
                        </a:lnTo>
                        <a:lnTo>
                          <a:pt x="92" y="1740"/>
                        </a:lnTo>
                        <a:close/>
                        <a:moveTo>
                          <a:pt x="4466" y="1644"/>
                        </a:moveTo>
                        <a:lnTo>
                          <a:pt x="4464" y="1636"/>
                        </a:lnTo>
                        <a:lnTo>
                          <a:pt x="4488" y="1628"/>
                        </a:lnTo>
                        <a:lnTo>
                          <a:pt x="4490" y="1636"/>
                        </a:lnTo>
                        <a:lnTo>
                          <a:pt x="4466" y="1644"/>
                        </a:lnTo>
                        <a:close/>
                        <a:moveTo>
                          <a:pt x="120" y="1632"/>
                        </a:moveTo>
                        <a:lnTo>
                          <a:pt x="98" y="1626"/>
                        </a:lnTo>
                        <a:lnTo>
                          <a:pt x="100" y="1618"/>
                        </a:lnTo>
                        <a:lnTo>
                          <a:pt x="124" y="1624"/>
                        </a:lnTo>
                        <a:lnTo>
                          <a:pt x="120" y="1632"/>
                        </a:lnTo>
                        <a:close/>
                        <a:moveTo>
                          <a:pt x="4432" y="1538"/>
                        </a:moveTo>
                        <a:lnTo>
                          <a:pt x="4430" y="1530"/>
                        </a:lnTo>
                        <a:lnTo>
                          <a:pt x="4452" y="1522"/>
                        </a:lnTo>
                        <a:lnTo>
                          <a:pt x="4454" y="1530"/>
                        </a:lnTo>
                        <a:lnTo>
                          <a:pt x="4432" y="1538"/>
                        </a:lnTo>
                        <a:close/>
                        <a:moveTo>
                          <a:pt x="156" y="1526"/>
                        </a:moveTo>
                        <a:lnTo>
                          <a:pt x="134" y="1518"/>
                        </a:lnTo>
                        <a:lnTo>
                          <a:pt x="136" y="1510"/>
                        </a:lnTo>
                        <a:lnTo>
                          <a:pt x="158" y="1518"/>
                        </a:lnTo>
                        <a:lnTo>
                          <a:pt x="156" y="1526"/>
                        </a:lnTo>
                        <a:close/>
                        <a:moveTo>
                          <a:pt x="4392" y="1434"/>
                        </a:moveTo>
                        <a:lnTo>
                          <a:pt x="4390" y="1426"/>
                        </a:lnTo>
                        <a:lnTo>
                          <a:pt x="4412" y="1416"/>
                        </a:lnTo>
                        <a:lnTo>
                          <a:pt x="4414" y="1424"/>
                        </a:lnTo>
                        <a:lnTo>
                          <a:pt x="4392" y="1434"/>
                        </a:lnTo>
                        <a:close/>
                        <a:moveTo>
                          <a:pt x="196" y="1422"/>
                        </a:moveTo>
                        <a:lnTo>
                          <a:pt x="174" y="1412"/>
                        </a:lnTo>
                        <a:lnTo>
                          <a:pt x="178" y="1406"/>
                        </a:lnTo>
                        <a:lnTo>
                          <a:pt x="200" y="1414"/>
                        </a:lnTo>
                        <a:lnTo>
                          <a:pt x="196" y="1422"/>
                        </a:lnTo>
                        <a:close/>
                        <a:moveTo>
                          <a:pt x="4348" y="1332"/>
                        </a:moveTo>
                        <a:lnTo>
                          <a:pt x="4344" y="1324"/>
                        </a:lnTo>
                        <a:lnTo>
                          <a:pt x="4366" y="1314"/>
                        </a:lnTo>
                        <a:lnTo>
                          <a:pt x="4370" y="1322"/>
                        </a:lnTo>
                        <a:lnTo>
                          <a:pt x="4348" y="1332"/>
                        </a:lnTo>
                        <a:close/>
                        <a:moveTo>
                          <a:pt x="242" y="1320"/>
                        </a:moveTo>
                        <a:lnTo>
                          <a:pt x="220" y="1310"/>
                        </a:lnTo>
                        <a:lnTo>
                          <a:pt x="224" y="1302"/>
                        </a:lnTo>
                        <a:lnTo>
                          <a:pt x="246" y="1312"/>
                        </a:lnTo>
                        <a:lnTo>
                          <a:pt x="242" y="1320"/>
                        </a:lnTo>
                        <a:close/>
                        <a:moveTo>
                          <a:pt x="4298" y="1232"/>
                        </a:moveTo>
                        <a:lnTo>
                          <a:pt x="4294" y="1224"/>
                        </a:lnTo>
                        <a:lnTo>
                          <a:pt x="4316" y="1214"/>
                        </a:lnTo>
                        <a:lnTo>
                          <a:pt x="4320" y="1220"/>
                        </a:lnTo>
                        <a:lnTo>
                          <a:pt x="4298" y="1232"/>
                        </a:lnTo>
                        <a:close/>
                        <a:moveTo>
                          <a:pt x="292" y="1220"/>
                        </a:moveTo>
                        <a:lnTo>
                          <a:pt x="270" y="1210"/>
                        </a:lnTo>
                        <a:lnTo>
                          <a:pt x="274" y="1202"/>
                        </a:lnTo>
                        <a:lnTo>
                          <a:pt x="296" y="1214"/>
                        </a:lnTo>
                        <a:lnTo>
                          <a:pt x="292" y="1220"/>
                        </a:lnTo>
                        <a:close/>
                        <a:moveTo>
                          <a:pt x="4244" y="1136"/>
                        </a:moveTo>
                        <a:lnTo>
                          <a:pt x="4240" y="1128"/>
                        </a:lnTo>
                        <a:lnTo>
                          <a:pt x="4260" y="1116"/>
                        </a:lnTo>
                        <a:lnTo>
                          <a:pt x="4264" y="1122"/>
                        </a:lnTo>
                        <a:lnTo>
                          <a:pt x="4244" y="1136"/>
                        </a:lnTo>
                        <a:close/>
                        <a:moveTo>
                          <a:pt x="348" y="1124"/>
                        </a:moveTo>
                        <a:lnTo>
                          <a:pt x="326" y="1112"/>
                        </a:lnTo>
                        <a:lnTo>
                          <a:pt x="330" y="1104"/>
                        </a:lnTo>
                        <a:lnTo>
                          <a:pt x="352" y="1116"/>
                        </a:lnTo>
                        <a:lnTo>
                          <a:pt x="348" y="1124"/>
                        </a:lnTo>
                        <a:close/>
                        <a:moveTo>
                          <a:pt x="4184" y="1040"/>
                        </a:moveTo>
                        <a:lnTo>
                          <a:pt x="4180" y="1034"/>
                        </a:lnTo>
                        <a:lnTo>
                          <a:pt x="4200" y="1020"/>
                        </a:lnTo>
                        <a:lnTo>
                          <a:pt x="4204" y="1028"/>
                        </a:lnTo>
                        <a:lnTo>
                          <a:pt x="4184" y="1040"/>
                        </a:lnTo>
                        <a:close/>
                        <a:moveTo>
                          <a:pt x="406" y="1030"/>
                        </a:moveTo>
                        <a:lnTo>
                          <a:pt x="386" y="1016"/>
                        </a:lnTo>
                        <a:lnTo>
                          <a:pt x="392" y="1010"/>
                        </a:lnTo>
                        <a:lnTo>
                          <a:pt x="412" y="1022"/>
                        </a:lnTo>
                        <a:lnTo>
                          <a:pt x="406" y="1030"/>
                        </a:lnTo>
                        <a:close/>
                        <a:moveTo>
                          <a:pt x="4120" y="950"/>
                        </a:moveTo>
                        <a:lnTo>
                          <a:pt x="4116" y="944"/>
                        </a:lnTo>
                        <a:lnTo>
                          <a:pt x="4136" y="928"/>
                        </a:lnTo>
                        <a:lnTo>
                          <a:pt x="4140" y="936"/>
                        </a:lnTo>
                        <a:lnTo>
                          <a:pt x="4120" y="950"/>
                        </a:lnTo>
                        <a:close/>
                        <a:moveTo>
                          <a:pt x="472" y="938"/>
                        </a:moveTo>
                        <a:lnTo>
                          <a:pt x="452" y="924"/>
                        </a:lnTo>
                        <a:lnTo>
                          <a:pt x="456" y="918"/>
                        </a:lnTo>
                        <a:lnTo>
                          <a:pt x="476" y="932"/>
                        </a:lnTo>
                        <a:lnTo>
                          <a:pt x="472" y="938"/>
                        </a:lnTo>
                        <a:close/>
                        <a:moveTo>
                          <a:pt x="4052" y="862"/>
                        </a:moveTo>
                        <a:lnTo>
                          <a:pt x="4048" y="856"/>
                        </a:lnTo>
                        <a:lnTo>
                          <a:pt x="4066" y="840"/>
                        </a:lnTo>
                        <a:lnTo>
                          <a:pt x="4072" y="846"/>
                        </a:lnTo>
                        <a:lnTo>
                          <a:pt x="4052" y="862"/>
                        </a:lnTo>
                        <a:close/>
                        <a:moveTo>
                          <a:pt x="540" y="850"/>
                        </a:moveTo>
                        <a:lnTo>
                          <a:pt x="522" y="836"/>
                        </a:lnTo>
                        <a:lnTo>
                          <a:pt x="526" y="830"/>
                        </a:lnTo>
                        <a:lnTo>
                          <a:pt x="546" y="844"/>
                        </a:lnTo>
                        <a:lnTo>
                          <a:pt x="540" y="850"/>
                        </a:lnTo>
                        <a:close/>
                        <a:moveTo>
                          <a:pt x="3980" y="776"/>
                        </a:moveTo>
                        <a:lnTo>
                          <a:pt x="3976" y="770"/>
                        </a:lnTo>
                        <a:lnTo>
                          <a:pt x="3992" y="754"/>
                        </a:lnTo>
                        <a:lnTo>
                          <a:pt x="3998" y="760"/>
                        </a:lnTo>
                        <a:lnTo>
                          <a:pt x="3980" y="776"/>
                        </a:lnTo>
                        <a:close/>
                        <a:moveTo>
                          <a:pt x="612" y="766"/>
                        </a:moveTo>
                        <a:lnTo>
                          <a:pt x="596" y="750"/>
                        </a:lnTo>
                        <a:lnTo>
                          <a:pt x="600" y="744"/>
                        </a:lnTo>
                        <a:lnTo>
                          <a:pt x="618" y="760"/>
                        </a:lnTo>
                        <a:lnTo>
                          <a:pt x="612" y="766"/>
                        </a:lnTo>
                        <a:close/>
                        <a:moveTo>
                          <a:pt x="3904" y="696"/>
                        </a:moveTo>
                        <a:lnTo>
                          <a:pt x="3898" y="690"/>
                        </a:lnTo>
                        <a:lnTo>
                          <a:pt x="3916" y="674"/>
                        </a:lnTo>
                        <a:lnTo>
                          <a:pt x="3922" y="678"/>
                        </a:lnTo>
                        <a:lnTo>
                          <a:pt x="3904" y="696"/>
                        </a:lnTo>
                        <a:close/>
                        <a:moveTo>
                          <a:pt x="690" y="686"/>
                        </a:moveTo>
                        <a:lnTo>
                          <a:pt x="672" y="668"/>
                        </a:lnTo>
                        <a:lnTo>
                          <a:pt x="678" y="664"/>
                        </a:lnTo>
                        <a:lnTo>
                          <a:pt x="696" y="680"/>
                        </a:lnTo>
                        <a:lnTo>
                          <a:pt x="690" y="686"/>
                        </a:lnTo>
                        <a:close/>
                        <a:moveTo>
                          <a:pt x="3824" y="618"/>
                        </a:moveTo>
                        <a:lnTo>
                          <a:pt x="3818" y="614"/>
                        </a:lnTo>
                        <a:lnTo>
                          <a:pt x="3834" y="596"/>
                        </a:lnTo>
                        <a:lnTo>
                          <a:pt x="3840" y="600"/>
                        </a:lnTo>
                        <a:lnTo>
                          <a:pt x="3824" y="618"/>
                        </a:lnTo>
                        <a:close/>
                        <a:moveTo>
                          <a:pt x="770" y="610"/>
                        </a:moveTo>
                        <a:lnTo>
                          <a:pt x="754" y="592"/>
                        </a:lnTo>
                        <a:lnTo>
                          <a:pt x="760" y="586"/>
                        </a:lnTo>
                        <a:lnTo>
                          <a:pt x="776" y="604"/>
                        </a:lnTo>
                        <a:lnTo>
                          <a:pt x="770" y="610"/>
                        </a:lnTo>
                        <a:close/>
                        <a:moveTo>
                          <a:pt x="3740" y="546"/>
                        </a:moveTo>
                        <a:lnTo>
                          <a:pt x="3734" y="540"/>
                        </a:lnTo>
                        <a:lnTo>
                          <a:pt x="3748" y="522"/>
                        </a:lnTo>
                        <a:lnTo>
                          <a:pt x="3756" y="526"/>
                        </a:lnTo>
                        <a:lnTo>
                          <a:pt x="3740" y="546"/>
                        </a:lnTo>
                        <a:close/>
                        <a:moveTo>
                          <a:pt x="854" y="536"/>
                        </a:moveTo>
                        <a:lnTo>
                          <a:pt x="840" y="518"/>
                        </a:lnTo>
                        <a:lnTo>
                          <a:pt x="846" y="512"/>
                        </a:lnTo>
                        <a:lnTo>
                          <a:pt x="862" y="532"/>
                        </a:lnTo>
                        <a:lnTo>
                          <a:pt x="854" y="536"/>
                        </a:lnTo>
                        <a:close/>
                        <a:moveTo>
                          <a:pt x="3652" y="476"/>
                        </a:moveTo>
                        <a:lnTo>
                          <a:pt x="3646" y="472"/>
                        </a:lnTo>
                        <a:lnTo>
                          <a:pt x="3660" y="452"/>
                        </a:lnTo>
                        <a:lnTo>
                          <a:pt x="3666" y="458"/>
                        </a:lnTo>
                        <a:lnTo>
                          <a:pt x="3652" y="476"/>
                        </a:lnTo>
                        <a:close/>
                        <a:moveTo>
                          <a:pt x="942" y="468"/>
                        </a:moveTo>
                        <a:lnTo>
                          <a:pt x="928" y="448"/>
                        </a:lnTo>
                        <a:lnTo>
                          <a:pt x="934" y="444"/>
                        </a:lnTo>
                        <a:lnTo>
                          <a:pt x="950" y="464"/>
                        </a:lnTo>
                        <a:lnTo>
                          <a:pt x="942" y="468"/>
                        </a:lnTo>
                        <a:close/>
                        <a:moveTo>
                          <a:pt x="3562" y="412"/>
                        </a:moveTo>
                        <a:lnTo>
                          <a:pt x="3556" y="408"/>
                        </a:lnTo>
                        <a:lnTo>
                          <a:pt x="3568" y="388"/>
                        </a:lnTo>
                        <a:lnTo>
                          <a:pt x="3576" y="392"/>
                        </a:lnTo>
                        <a:lnTo>
                          <a:pt x="3562" y="412"/>
                        </a:lnTo>
                        <a:close/>
                        <a:moveTo>
                          <a:pt x="1034" y="404"/>
                        </a:moveTo>
                        <a:lnTo>
                          <a:pt x="1020" y="384"/>
                        </a:lnTo>
                        <a:lnTo>
                          <a:pt x="1026" y="380"/>
                        </a:lnTo>
                        <a:lnTo>
                          <a:pt x="1040" y="400"/>
                        </a:lnTo>
                        <a:lnTo>
                          <a:pt x="1034" y="404"/>
                        </a:lnTo>
                        <a:close/>
                        <a:moveTo>
                          <a:pt x="3468" y="352"/>
                        </a:moveTo>
                        <a:lnTo>
                          <a:pt x="3460" y="348"/>
                        </a:lnTo>
                        <a:lnTo>
                          <a:pt x="3474" y="326"/>
                        </a:lnTo>
                        <a:lnTo>
                          <a:pt x="3480" y="330"/>
                        </a:lnTo>
                        <a:lnTo>
                          <a:pt x="3468" y="352"/>
                        </a:lnTo>
                        <a:close/>
                        <a:moveTo>
                          <a:pt x="1128" y="344"/>
                        </a:moveTo>
                        <a:lnTo>
                          <a:pt x="1116" y="324"/>
                        </a:lnTo>
                        <a:lnTo>
                          <a:pt x="1122" y="320"/>
                        </a:lnTo>
                        <a:lnTo>
                          <a:pt x="1134" y="340"/>
                        </a:lnTo>
                        <a:lnTo>
                          <a:pt x="1128" y="344"/>
                        </a:lnTo>
                        <a:close/>
                        <a:moveTo>
                          <a:pt x="3372" y="296"/>
                        </a:moveTo>
                        <a:lnTo>
                          <a:pt x="3364" y="292"/>
                        </a:lnTo>
                        <a:lnTo>
                          <a:pt x="3376" y="272"/>
                        </a:lnTo>
                        <a:lnTo>
                          <a:pt x="3382" y="274"/>
                        </a:lnTo>
                        <a:lnTo>
                          <a:pt x="3372" y="296"/>
                        </a:lnTo>
                        <a:close/>
                        <a:moveTo>
                          <a:pt x="1224" y="290"/>
                        </a:moveTo>
                        <a:lnTo>
                          <a:pt x="1214" y="268"/>
                        </a:lnTo>
                        <a:lnTo>
                          <a:pt x="1220" y="264"/>
                        </a:lnTo>
                        <a:lnTo>
                          <a:pt x="1232" y="286"/>
                        </a:lnTo>
                        <a:lnTo>
                          <a:pt x="1224" y="290"/>
                        </a:lnTo>
                        <a:close/>
                        <a:moveTo>
                          <a:pt x="3272" y="246"/>
                        </a:moveTo>
                        <a:lnTo>
                          <a:pt x="3264" y="242"/>
                        </a:lnTo>
                        <a:lnTo>
                          <a:pt x="3274" y="220"/>
                        </a:lnTo>
                        <a:lnTo>
                          <a:pt x="3282" y="224"/>
                        </a:lnTo>
                        <a:lnTo>
                          <a:pt x="3272" y="246"/>
                        </a:lnTo>
                        <a:close/>
                        <a:moveTo>
                          <a:pt x="1324" y="240"/>
                        </a:moveTo>
                        <a:lnTo>
                          <a:pt x="1314" y="218"/>
                        </a:lnTo>
                        <a:lnTo>
                          <a:pt x="1320" y="214"/>
                        </a:lnTo>
                        <a:lnTo>
                          <a:pt x="1330" y="236"/>
                        </a:lnTo>
                        <a:lnTo>
                          <a:pt x="1324" y="240"/>
                        </a:lnTo>
                        <a:close/>
                        <a:moveTo>
                          <a:pt x="3170" y="200"/>
                        </a:moveTo>
                        <a:lnTo>
                          <a:pt x="3162" y="196"/>
                        </a:lnTo>
                        <a:lnTo>
                          <a:pt x="3172" y="174"/>
                        </a:lnTo>
                        <a:lnTo>
                          <a:pt x="3180" y="178"/>
                        </a:lnTo>
                        <a:lnTo>
                          <a:pt x="3170" y="200"/>
                        </a:lnTo>
                        <a:close/>
                        <a:moveTo>
                          <a:pt x="1426" y="194"/>
                        </a:moveTo>
                        <a:lnTo>
                          <a:pt x="1416" y="172"/>
                        </a:lnTo>
                        <a:lnTo>
                          <a:pt x="1424" y="170"/>
                        </a:lnTo>
                        <a:lnTo>
                          <a:pt x="1432" y="192"/>
                        </a:lnTo>
                        <a:lnTo>
                          <a:pt x="1426" y="194"/>
                        </a:lnTo>
                        <a:close/>
                        <a:moveTo>
                          <a:pt x="3066" y="158"/>
                        </a:moveTo>
                        <a:lnTo>
                          <a:pt x="3058" y="156"/>
                        </a:lnTo>
                        <a:lnTo>
                          <a:pt x="3066" y="134"/>
                        </a:lnTo>
                        <a:lnTo>
                          <a:pt x="3074" y="136"/>
                        </a:lnTo>
                        <a:lnTo>
                          <a:pt x="3066" y="158"/>
                        </a:lnTo>
                        <a:close/>
                        <a:moveTo>
                          <a:pt x="1530" y="154"/>
                        </a:moveTo>
                        <a:lnTo>
                          <a:pt x="1522" y="132"/>
                        </a:lnTo>
                        <a:lnTo>
                          <a:pt x="1528" y="130"/>
                        </a:lnTo>
                        <a:lnTo>
                          <a:pt x="1536" y="152"/>
                        </a:lnTo>
                        <a:lnTo>
                          <a:pt x="1530" y="154"/>
                        </a:lnTo>
                        <a:close/>
                        <a:moveTo>
                          <a:pt x="2960" y="124"/>
                        </a:moveTo>
                        <a:lnTo>
                          <a:pt x="2952" y="122"/>
                        </a:lnTo>
                        <a:lnTo>
                          <a:pt x="2960" y="98"/>
                        </a:lnTo>
                        <a:lnTo>
                          <a:pt x="2968" y="100"/>
                        </a:lnTo>
                        <a:lnTo>
                          <a:pt x="2960" y="124"/>
                        </a:lnTo>
                        <a:close/>
                        <a:moveTo>
                          <a:pt x="1634" y="120"/>
                        </a:moveTo>
                        <a:lnTo>
                          <a:pt x="1628" y="98"/>
                        </a:lnTo>
                        <a:lnTo>
                          <a:pt x="1636" y="94"/>
                        </a:lnTo>
                        <a:lnTo>
                          <a:pt x="1642" y="118"/>
                        </a:lnTo>
                        <a:lnTo>
                          <a:pt x="1634" y="120"/>
                        </a:lnTo>
                        <a:close/>
                        <a:moveTo>
                          <a:pt x="2852" y="94"/>
                        </a:moveTo>
                        <a:lnTo>
                          <a:pt x="2846" y="92"/>
                        </a:lnTo>
                        <a:lnTo>
                          <a:pt x="2850" y="68"/>
                        </a:lnTo>
                        <a:lnTo>
                          <a:pt x="2858" y="70"/>
                        </a:lnTo>
                        <a:lnTo>
                          <a:pt x="2852" y="94"/>
                        </a:lnTo>
                        <a:close/>
                        <a:moveTo>
                          <a:pt x="1742" y="90"/>
                        </a:moveTo>
                        <a:lnTo>
                          <a:pt x="1736" y="68"/>
                        </a:lnTo>
                        <a:lnTo>
                          <a:pt x="1744" y="66"/>
                        </a:lnTo>
                        <a:lnTo>
                          <a:pt x="1750" y="88"/>
                        </a:lnTo>
                        <a:lnTo>
                          <a:pt x="1742" y="90"/>
                        </a:lnTo>
                        <a:close/>
                        <a:moveTo>
                          <a:pt x="2744" y="68"/>
                        </a:moveTo>
                        <a:lnTo>
                          <a:pt x="2736" y="66"/>
                        </a:lnTo>
                        <a:lnTo>
                          <a:pt x="2742" y="44"/>
                        </a:lnTo>
                        <a:lnTo>
                          <a:pt x="2750" y="44"/>
                        </a:lnTo>
                        <a:lnTo>
                          <a:pt x="2744" y="68"/>
                        </a:lnTo>
                        <a:close/>
                        <a:moveTo>
                          <a:pt x="1852" y="66"/>
                        </a:moveTo>
                        <a:lnTo>
                          <a:pt x="1846" y="42"/>
                        </a:lnTo>
                        <a:lnTo>
                          <a:pt x="1854" y="42"/>
                        </a:lnTo>
                        <a:lnTo>
                          <a:pt x="1858" y="64"/>
                        </a:lnTo>
                        <a:lnTo>
                          <a:pt x="1852" y="66"/>
                        </a:lnTo>
                        <a:close/>
                        <a:moveTo>
                          <a:pt x="2634" y="50"/>
                        </a:moveTo>
                        <a:lnTo>
                          <a:pt x="2626" y="48"/>
                        </a:lnTo>
                        <a:lnTo>
                          <a:pt x="2630" y="24"/>
                        </a:lnTo>
                        <a:lnTo>
                          <a:pt x="2638" y="26"/>
                        </a:lnTo>
                        <a:lnTo>
                          <a:pt x="2634" y="50"/>
                        </a:lnTo>
                        <a:close/>
                        <a:moveTo>
                          <a:pt x="1960" y="48"/>
                        </a:moveTo>
                        <a:lnTo>
                          <a:pt x="1958" y="24"/>
                        </a:lnTo>
                        <a:lnTo>
                          <a:pt x="1966" y="22"/>
                        </a:lnTo>
                        <a:lnTo>
                          <a:pt x="1968" y="46"/>
                        </a:lnTo>
                        <a:lnTo>
                          <a:pt x="1960" y="48"/>
                        </a:lnTo>
                        <a:close/>
                        <a:moveTo>
                          <a:pt x="2524" y="36"/>
                        </a:moveTo>
                        <a:lnTo>
                          <a:pt x="2516" y="34"/>
                        </a:lnTo>
                        <a:lnTo>
                          <a:pt x="2518" y="10"/>
                        </a:lnTo>
                        <a:lnTo>
                          <a:pt x="2526" y="12"/>
                        </a:lnTo>
                        <a:lnTo>
                          <a:pt x="2524" y="36"/>
                        </a:lnTo>
                        <a:close/>
                        <a:moveTo>
                          <a:pt x="2072" y="34"/>
                        </a:moveTo>
                        <a:lnTo>
                          <a:pt x="2070" y="10"/>
                        </a:lnTo>
                        <a:lnTo>
                          <a:pt x="2078" y="10"/>
                        </a:lnTo>
                        <a:lnTo>
                          <a:pt x="2080" y="34"/>
                        </a:lnTo>
                        <a:lnTo>
                          <a:pt x="2072" y="34"/>
                        </a:lnTo>
                        <a:close/>
                        <a:moveTo>
                          <a:pt x="2414" y="26"/>
                        </a:moveTo>
                        <a:lnTo>
                          <a:pt x="2406" y="26"/>
                        </a:lnTo>
                        <a:lnTo>
                          <a:pt x="2406" y="2"/>
                        </a:lnTo>
                        <a:lnTo>
                          <a:pt x="2414" y="2"/>
                        </a:lnTo>
                        <a:lnTo>
                          <a:pt x="2414" y="26"/>
                        </a:lnTo>
                        <a:close/>
                        <a:moveTo>
                          <a:pt x="2182" y="26"/>
                        </a:moveTo>
                        <a:lnTo>
                          <a:pt x="2182" y="2"/>
                        </a:lnTo>
                        <a:lnTo>
                          <a:pt x="2190" y="2"/>
                        </a:lnTo>
                        <a:lnTo>
                          <a:pt x="2190" y="26"/>
                        </a:lnTo>
                        <a:lnTo>
                          <a:pt x="2182" y="26"/>
                        </a:lnTo>
                        <a:close/>
                        <a:moveTo>
                          <a:pt x="2302" y="24"/>
                        </a:moveTo>
                        <a:lnTo>
                          <a:pt x="2294" y="24"/>
                        </a:lnTo>
                        <a:lnTo>
                          <a:pt x="2294" y="0"/>
                        </a:lnTo>
                        <a:lnTo>
                          <a:pt x="2302" y="0"/>
                        </a:lnTo>
                        <a:lnTo>
                          <a:pt x="2302"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151859"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 name="Freeform 42"/>
                  <p:cNvSpPr>
                    <a:spLocks noEditPoints="1"/>
                  </p:cNvSpPr>
                  <p:nvPr/>
                </p:nvSpPr>
                <p:spPr bwMode="auto">
                  <a:xfrm>
                    <a:off x="-14947899" y="-10048080"/>
                    <a:ext cx="6731001" cy="6731001"/>
                  </a:xfrm>
                  <a:custGeom>
                    <a:avLst/>
                    <a:gdLst/>
                    <a:ahLst/>
                    <a:cxnLst>
                      <a:cxn ang="0">
                        <a:pos x="2248" y="4236"/>
                      </a:cxn>
                      <a:cxn ang="0">
                        <a:pos x="1856" y="4224"/>
                      </a:cxn>
                      <a:cxn ang="0">
                        <a:pos x="2468" y="4196"/>
                      </a:cxn>
                      <a:cxn ang="0">
                        <a:pos x="1634" y="4184"/>
                      </a:cxn>
                      <a:cxn ang="0">
                        <a:pos x="2686" y="4148"/>
                      </a:cxn>
                      <a:cxn ang="0">
                        <a:pos x="1366" y="4102"/>
                      </a:cxn>
                      <a:cxn ang="0">
                        <a:pos x="2950" y="4056"/>
                      </a:cxn>
                      <a:cxn ang="0">
                        <a:pos x="1168" y="3998"/>
                      </a:cxn>
                      <a:cxn ang="0">
                        <a:pos x="3156" y="3970"/>
                      </a:cxn>
                      <a:cxn ang="0">
                        <a:pos x="974" y="3886"/>
                      </a:cxn>
                      <a:cxn ang="0">
                        <a:pos x="3346" y="3850"/>
                      </a:cxn>
                      <a:cxn ang="0">
                        <a:pos x="838" y="3788"/>
                      </a:cxn>
                      <a:cxn ang="0">
                        <a:pos x="3480" y="3748"/>
                      </a:cxn>
                      <a:cxn ang="0">
                        <a:pos x="658" y="3656"/>
                      </a:cxn>
                      <a:cxn ang="0">
                        <a:pos x="3644" y="3594"/>
                      </a:cxn>
                      <a:cxn ang="0">
                        <a:pos x="3792" y="3424"/>
                      </a:cxn>
                      <a:cxn ang="0">
                        <a:pos x="366" y="3314"/>
                      </a:cxn>
                      <a:cxn ang="0">
                        <a:pos x="3908" y="3232"/>
                      </a:cxn>
                      <a:cxn ang="0">
                        <a:pos x="250" y="3122"/>
                      </a:cxn>
                      <a:cxn ang="0">
                        <a:pos x="4014" y="3036"/>
                      </a:cxn>
                      <a:cxn ang="0">
                        <a:pos x="134" y="2866"/>
                      </a:cxn>
                      <a:cxn ang="0">
                        <a:pos x="4120" y="2778"/>
                      </a:cxn>
                      <a:cxn ang="0">
                        <a:pos x="82" y="2648"/>
                      </a:cxn>
                      <a:cxn ang="0">
                        <a:pos x="4194" y="2566"/>
                      </a:cxn>
                      <a:cxn ang="0">
                        <a:pos x="38" y="2430"/>
                      </a:cxn>
                      <a:cxn ang="0">
                        <a:pos x="4228" y="2344"/>
                      </a:cxn>
                      <a:cxn ang="0">
                        <a:pos x="20" y="2262"/>
                      </a:cxn>
                      <a:cxn ang="0">
                        <a:pos x="4240" y="2176"/>
                      </a:cxn>
                      <a:cxn ang="0">
                        <a:pos x="4224" y="2114"/>
                      </a:cxn>
                      <a:cxn ang="0">
                        <a:pos x="16" y="2040"/>
                      </a:cxn>
                      <a:cxn ang="0">
                        <a:pos x="36" y="1818"/>
                      </a:cxn>
                      <a:cxn ang="0">
                        <a:pos x="4176" y="1670"/>
                      </a:cxn>
                      <a:cxn ang="0">
                        <a:pos x="64" y="1596"/>
                      </a:cxn>
                      <a:cxn ang="0">
                        <a:pos x="4118" y="1456"/>
                      </a:cxn>
                      <a:cxn ang="0">
                        <a:pos x="132" y="1380"/>
                      </a:cxn>
                      <a:cxn ang="0">
                        <a:pos x="4012" y="1198"/>
                      </a:cxn>
                      <a:cxn ang="0">
                        <a:pos x="248" y="1124"/>
                      </a:cxn>
                      <a:cxn ang="0">
                        <a:pos x="3918" y="994"/>
                      </a:cxn>
                      <a:cxn ang="0">
                        <a:pos x="376" y="940"/>
                      </a:cxn>
                      <a:cxn ang="0">
                        <a:pos x="3788" y="810"/>
                      </a:cxn>
                      <a:cxn ang="0">
                        <a:pos x="512" y="762"/>
                      </a:cxn>
                      <a:cxn ang="0">
                        <a:pos x="3680" y="682"/>
                      </a:cxn>
                      <a:cxn ang="0">
                        <a:pos x="624" y="640"/>
                      </a:cxn>
                      <a:cxn ang="0">
                        <a:pos x="3508" y="538"/>
                      </a:cxn>
                      <a:cxn ang="0">
                        <a:pos x="790" y="490"/>
                      </a:cxn>
                      <a:cxn ang="0">
                        <a:pos x="970" y="358"/>
                      </a:cxn>
                      <a:cxn ang="0">
                        <a:pos x="3144" y="280"/>
                      </a:cxn>
                      <a:cxn ang="0">
                        <a:pos x="1154" y="232"/>
                      </a:cxn>
                      <a:cxn ang="0">
                        <a:pos x="2944" y="182"/>
                      </a:cxn>
                      <a:cxn ang="0">
                        <a:pos x="1360" y="140"/>
                      </a:cxn>
                      <a:cxn ang="0">
                        <a:pos x="2680" y="90"/>
                      </a:cxn>
                      <a:cxn ang="0">
                        <a:pos x="1628" y="56"/>
                      </a:cxn>
                      <a:cxn ang="0">
                        <a:pos x="2464" y="28"/>
                      </a:cxn>
                      <a:cxn ang="0">
                        <a:pos x="1850" y="32"/>
                      </a:cxn>
                      <a:cxn ang="0">
                        <a:pos x="2242" y="2"/>
                      </a:cxn>
                      <a:cxn ang="0">
                        <a:pos x="2074" y="16"/>
                      </a:cxn>
                    </a:cxnLst>
                    <a:rect l="0" t="0" r="r" b="b"/>
                    <a:pathLst>
                      <a:path w="4240" h="4240">
                        <a:moveTo>
                          <a:pt x="2080" y="4240"/>
                        </a:moveTo>
                        <a:lnTo>
                          <a:pt x="2080" y="4240"/>
                        </a:lnTo>
                        <a:lnTo>
                          <a:pt x="2024" y="4238"/>
                        </a:lnTo>
                        <a:lnTo>
                          <a:pt x="2024" y="4222"/>
                        </a:lnTo>
                        <a:lnTo>
                          <a:pt x="2024" y="4222"/>
                        </a:lnTo>
                        <a:lnTo>
                          <a:pt x="2080" y="4224"/>
                        </a:lnTo>
                        <a:lnTo>
                          <a:pt x="2080" y="4240"/>
                        </a:lnTo>
                        <a:close/>
                        <a:moveTo>
                          <a:pt x="2248" y="4236"/>
                        </a:moveTo>
                        <a:lnTo>
                          <a:pt x="2248" y="4220"/>
                        </a:lnTo>
                        <a:lnTo>
                          <a:pt x="2248" y="4220"/>
                        </a:lnTo>
                        <a:lnTo>
                          <a:pt x="2302" y="4216"/>
                        </a:lnTo>
                        <a:lnTo>
                          <a:pt x="2304" y="4232"/>
                        </a:lnTo>
                        <a:lnTo>
                          <a:pt x="2304" y="4232"/>
                        </a:lnTo>
                        <a:lnTo>
                          <a:pt x="2248" y="4236"/>
                        </a:lnTo>
                        <a:lnTo>
                          <a:pt x="2248" y="4236"/>
                        </a:lnTo>
                        <a:close/>
                        <a:moveTo>
                          <a:pt x="1856" y="4224"/>
                        </a:moveTo>
                        <a:lnTo>
                          <a:pt x="1856" y="4224"/>
                        </a:lnTo>
                        <a:lnTo>
                          <a:pt x="1800" y="4216"/>
                        </a:lnTo>
                        <a:lnTo>
                          <a:pt x="1802" y="4200"/>
                        </a:lnTo>
                        <a:lnTo>
                          <a:pt x="1802" y="4200"/>
                        </a:lnTo>
                        <a:lnTo>
                          <a:pt x="1858" y="4208"/>
                        </a:lnTo>
                        <a:lnTo>
                          <a:pt x="1856" y="4224"/>
                        </a:lnTo>
                        <a:close/>
                        <a:moveTo>
                          <a:pt x="2472" y="4212"/>
                        </a:moveTo>
                        <a:lnTo>
                          <a:pt x="2468" y="4196"/>
                        </a:lnTo>
                        <a:lnTo>
                          <a:pt x="2468" y="4196"/>
                        </a:lnTo>
                        <a:lnTo>
                          <a:pt x="2524" y="4186"/>
                        </a:lnTo>
                        <a:lnTo>
                          <a:pt x="2526" y="4202"/>
                        </a:lnTo>
                        <a:lnTo>
                          <a:pt x="2526" y="4202"/>
                        </a:lnTo>
                        <a:lnTo>
                          <a:pt x="2472" y="4212"/>
                        </a:lnTo>
                        <a:lnTo>
                          <a:pt x="2472" y="4212"/>
                        </a:lnTo>
                        <a:close/>
                        <a:moveTo>
                          <a:pt x="1634" y="4184"/>
                        </a:moveTo>
                        <a:lnTo>
                          <a:pt x="1634" y="4184"/>
                        </a:lnTo>
                        <a:lnTo>
                          <a:pt x="1580" y="4172"/>
                        </a:lnTo>
                        <a:lnTo>
                          <a:pt x="1584" y="4156"/>
                        </a:lnTo>
                        <a:lnTo>
                          <a:pt x="1584" y="4156"/>
                        </a:lnTo>
                        <a:lnTo>
                          <a:pt x="1638" y="4170"/>
                        </a:lnTo>
                        <a:lnTo>
                          <a:pt x="1634" y="4184"/>
                        </a:lnTo>
                        <a:close/>
                        <a:moveTo>
                          <a:pt x="2690" y="4162"/>
                        </a:moveTo>
                        <a:lnTo>
                          <a:pt x="2686" y="4148"/>
                        </a:lnTo>
                        <a:lnTo>
                          <a:pt x="2686" y="4148"/>
                        </a:lnTo>
                        <a:lnTo>
                          <a:pt x="2740" y="4132"/>
                        </a:lnTo>
                        <a:lnTo>
                          <a:pt x="2744" y="4148"/>
                        </a:lnTo>
                        <a:lnTo>
                          <a:pt x="2744" y="4148"/>
                        </a:lnTo>
                        <a:lnTo>
                          <a:pt x="2690" y="4162"/>
                        </a:lnTo>
                        <a:lnTo>
                          <a:pt x="2690" y="4162"/>
                        </a:lnTo>
                        <a:close/>
                        <a:moveTo>
                          <a:pt x="1418" y="4122"/>
                        </a:moveTo>
                        <a:lnTo>
                          <a:pt x="1418" y="4122"/>
                        </a:lnTo>
                        <a:lnTo>
                          <a:pt x="1366" y="4102"/>
                        </a:lnTo>
                        <a:lnTo>
                          <a:pt x="1372" y="4088"/>
                        </a:lnTo>
                        <a:lnTo>
                          <a:pt x="1372" y="4088"/>
                        </a:lnTo>
                        <a:lnTo>
                          <a:pt x="1424" y="4106"/>
                        </a:lnTo>
                        <a:lnTo>
                          <a:pt x="1418" y="4122"/>
                        </a:lnTo>
                        <a:close/>
                        <a:moveTo>
                          <a:pt x="2904" y="4092"/>
                        </a:moveTo>
                        <a:lnTo>
                          <a:pt x="2898" y="4076"/>
                        </a:lnTo>
                        <a:lnTo>
                          <a:pt x="2898" y="4076"/>
                        </a:lnTo>
                        <a:lnTo>
                          <a:pt x="2950" y="4056"/>
                        </a:lnTo>
                        <a:lnTo>
                          <a:pt x="2956" y="4070"/>
                        </a:lnTo>
                        <a:lnTo>
                          <a:pt x="2956" y="4070"/>
                        </a:lnTo>
                        <a:lnTo>
                          <a:pt x="2904" y="4092"/>
                        </a:lnTo>
                        <a:lnTo>
                          <a:pt x="2904" y="4092"/>
                        </a:lnTo>
                        <a:close/>
                        <a:moveTo>
                          <a:pt x="1210" y="4036"/>
                        </a:moveTo>
                        <a:lnTo>
                          <a:pt x="1210" y="4036"/>
                        </a:lnTo>
                        <a:lnTo>
                          <a:pt x="1160" y="4012"/>
                        </a:lnTo>
                        <a:lnTo>
                          <a:pt x="1168" y="3998"/>
                        </a:lnTo>
                        <a:lnTo>
                          <a:pt x="1168" y="3998"/>
                        </a:lnTo>
                        <a:lnTo>
                          <a:pt x="1218" y="4022"/>
                        </a:lnTo>
                        <a:lnTo>
                          <a:pt x="1210" y="4036"/>
                        </a:lnTo>
                        <a:close/>
                        <a:moveTo>
                          <a:pt x="3108" y="3998"/>
                        </a:moveTo>
                        <a:lnTo>
                          <a:pt x="3100" y="3984"/>
                        </a:lnTo>
                        <a:lnTo>
                          <a:pt x="3100" y="3984"/>
                        </a:lnTo>
                        <a:lnTo>
                          <a:pt x="3148" y="3956"/>
                        </a:lnTo>
                        <a:lnTo>
                          <a:pt x="3156" y="3970"/>
                        </a:lnTo>
                        <a:lnTo>
                          <a:pt x="3156" y="3970"/>
                        </a:lnTo>
                        <a:lnTo>
                          <a:pt x="3108" y="3998"/>
                        </a:lnTo>
                        <a:lnTo>
                          <a:pt x="3108" y="3998"/>
                        </a:lnTo>
                        <a:close/>
                        <a:moveTo>
                          <a:pt x="1012" y="3930"/>
                        </a:moveTo>
                        <a:lnTo>
                          <a:pt x="1012" y="3930"/>
                        </a:lnTo>
                        <a:lnTo>
                          <a:pt x="966" y="3898"/>
                        </a:lnTo>
                        <a:lnTo>
                          <a:pt x="974" y="3886"/>
                        </a:lnTo>
                        <a:lnTo>
                          <a:pt x="974" y="3886"/>
                        </a:lnTo>
                        <a:lnTo>
                          <a:pt x="1022" y="3916"/>
                        </a:lnTo>
                        <a:lnTo>
                          <a:pt x="1012" y="3930"/>
                        </a:lnTo>
                        <a:close/>
                        <a:moveTo>
                          <a:pt x="3300" y="3882"/>
                        </a:moveTo>
                        <a:lnTo>
                          <a:pt x="3292" y="3868"/>
                        </a:lnTo>
                        <a:lnTo>
                          <a:pt x="3292" y="3868"/>
                        </a:lnTo>
                        <a:lnTo>
                          <a:pt x="3338" y="3838"/>
                        </a:lnTo>
                        <a:lnTo>
                          <a:pt x="3346" y="3850"/>
                        </a:lnTo>
                        <a:lnTo>
                          <a:pt x="3346" y="3850"/>
                        </a:lnTo>
                        <a:lnTo>
                          <a:pt x="3300" y="3882"/>
                        </a:lnTo>
                        <a:lnTo>
                          <a:pt x="3300" y="3882"/>
                        </a:lnTo>
                        <a:close/>
                        <a:moveTo>
                          <a:pt x="828" y="3802"/>
                        </a:moveTo>
                        <a:lnTo>
                          <a:pt x="828" y="3802"/>
                        </a:lnTo>
                        <a:lnTo>
                          <a:pt x="784" y="3766"/>
                        </a:lnTo>
                        <a:lnTo>
                          <a:pt x="794" y="3754"/>
                        </a:lnTo>
                        <a:lnTo>
                          <a:pt x="794" y="3754"/>
                        </a:lnTo>
                        <a:lnTo>
                          <a:pt x="838" y="3788"/>
                        </a:lnTo>
                        <a:lnTo>
                          <a:pt x="828" y="3802"/>
                        </a:lnTo>
                        <a:close/>
                        <a:moveTo>
                          <a:pt x="3480" y="3748"/>
                        </a:moveTo>
                        <a:lnTo>
                          <a:pt x="3470" y="3736"/>
                        </a:lnTo>
                        <a:lnTo>
                          <a:pt x="3470" y="3736"/>
                        </a:lnTo>
                        <a:lnTo>
                          <a:pt x="3512" y="3698"/>
                        </a:lnTo>
                        <a:lnTo>
                          <a:pt x="3522" y="3710"/>
                        </a:lnTo>
                        <a:lnTo>
                          <a:pt x="3522" y="3710"/>
                        </a:lnTo>
                        <a:lnTo>
                          <a:pt x="3480" y="3748"/>
                        </a:lnTo>
                        <a:lnTo>
                          <a:pt x="3480" y="3748"/>
                        </a:lnTo>
                        <a:close/>
                        <a:moveTo>
                          <a:pt x="658" y="3656"/>
                        </a:moveTo>
                        <a:lnTo>
                          <a:pt x="658" y="3656"/>
                        </a:lnTo>
                        <a:lnTo>
                          <a:pt x="616" y="3616"/>
                        </a:lnTo>
                        <a:lnTo>
                          <a:pt x="628" y="3604"/>
                        </a:lnTo>
                        <a:lnTo>
                          <a:pt x="628" y="3604"/>
                        </a:lnTo>
                        <a:lnTo>
                          <a:pt x="668" y="3644"/>
                        </a:lnTo>
                        <a:lnTo>
                          <a:pt x="658" y="3656"/>
                        </a:lnTo>
                        <a:close/>
                        <a:moveTo>
                          <a:pt x="3644" y="3594"/>
                        </a:moveTo>
                        <a:lnTo>
                          <a:pt x="3632" y="3584"/>
                        </a:lnTo>
                        <a:lnTo>
                          <a:pt x="3632" y="3584"/>
                        </a:lnTo>
                        <a:lnTo>
                          <a:pt x="3672" y="3542"/>
                        </a:lnTo>
                        <a:lnTo>
                          <a:pt x="3682" y="3554"/>
                        </a:lnTo>
                        <a:lnTo>
                          <a:pt x="3682" y="3554"/>
                        </a:lnTo>
                        <a:lnTo>
                          <a:pt x="3644" y="3594"/>
                        </a:lnTo>
                        <a:lnTo>
                          <a:pt x="3644" y="3594"/>
                        </a:lnTo>
                        <a:close/>
                        <a:moveTo>
                          <a:pt x="502" y="3492"/>
                        </a:moveTo>
                        <a:lnTo>
                          <a:pt x="502" y="3492"/>
                        </a:lnTo>
                        <a:lnTo>
                          <a:pt x="468" y="3448"/>
                        </a:lnTo>
                        <a:lnTo>
                          <a:pt x="480" y="3438"/>
                        </a:lnTo>
                        <a:lnTo>
                          <a:pt x="480" y="3438"/>
                        </a:lnTo>
                        <a:lnTo>
                          <a:pt x="516" y="3482"/>
                        </a:lnTo>
                        <a:lnTo>
                          <a:pt x="502" y="3492"/>
                        </a:lnTo>
                        <a:close/>
                        <a:moveTo>
                          <a:pt x="3792" y="3424"/>
                        </a:moveTo>
                        <a:lnTo>
                          <a:pt x="3780" y="3414"/>
                        </a:lnTo>
                        <a:lnTo>
                          <a:pt x="3780" y="3414"/>
                        </a:lnTo>
                        <a:lnTo>
                          <a:pt x="3812" y="3370"/>
                        </a:lnTo>
                        <a:lnTo>
                          <a:pt x="3826" y="3380"/>
                        </a:lnTo>
                        <a:lnTo>
                          <a:pt x="3826" y="3380"/>
                        </a:lnTo>
                        <a:lnTo>
                          <a:pt x="3792" y="3424"/>
                        </a:lnTo>
                        <a:lnTo>
                          <a:pt x="3792" y="3424"/>
                        </a:lnTo>
                        <a:close/>
                        <a:moveTo>
                          <a:pt x="366" y="3314"/>
                        </a:moveTo>
                        <a:lnTo>
                          <a:pt x="366" y="3314"/>
                        </a:lnTo>
                        <a:lnTo>
                          <a:pt x="336" y="3266"/>
                        </a:lnTo>
                        <a:lnTo>
                          <a:pt x="350" y="3258"/>
                        </a:lnTo>
                        <a:lnTo>
                          <a:pt x="350" y="3258"/>
                        </a:lnTo>
                        <a:lnTo>
                          <a:pt x="380" y="3304"/>
                        </a:lnTo>
                        <a:lnTo>
                          <a:pt x="366" y="3314"/>
                        </a:lnTo>
                        <a:close/>
                        <a:moveTo>
                          <a:pt x="3920" y="3240"/>
                        </a:moveTo>
                        <a:lnTo>
                          <a:pt x="3908" y="3232"/>
                        </a:lnTo>
                        <a:lnTo>
                          <a:pt x="3908" y="3232"/>
                        </a:lnTo>
                        <a:lnTo>
                          <a:pt x="3936" y="3184"/>
                        </a:lnTo>
                        <a:lnTo>
                          <a:pt x="3950" y="3192"/>
                        </a:lnTo>
                        <a:lnTo>
                          <a:pt x="3950" y="3192"/>
                        </a:lnTo>
                        <a:lnTo>
                          <a:pt x="3920" y="3240"/>
                        </a:lnTo>
                        <a:lnTo>
                          <a:pt x="3920" y="3240"/>
                        </a:lnTo>
                        <a:close/>
                        <a:moveTo>
                          <a:pt x="250" y="3122"/>
                        </a:moveTo>
                        <a:lnTo>
                          <a:pt x="250" y="3122"/>
                        </a:lnTo>
                        <a:lnTo>
                          <a:pt x="224" y="3072"/>
                        </a:lnTo>
                        <a:lnTo>
                          <a:pt x="238" y="3064"/>
                        </a:lnTo>
                        <a:lnTo>
                          <a:pt x="238" y="3064"/>
                        </a:lnTo>
                        <a:lnTo>
                          <a:pt x="264" y="3114"/>
                        </a:lnTo>
                        <a:lnTo>
                          <a:pt x="250" y="3122"/>
                        </a:lnTo>
                        <a:close/>
                        <a:moveTo>
                          <a:pt x="4030" y="3044"/>
                        </a:moveTo>
                        <a:lnTo>
                          <a:pt x="4014" y="3036"/>
                        </a:lnTo>
                        <a:lnTo>
                          <a:pt x="4014" y="3036"/>
                        </a:lnTo>
                        <a:lnTo>
                          <a:pt x="4038" y="2986"/>
                        </a:lnTo>
                        <a:lnTo>
                          <a:pt x="4054" y="2992"/>
                        </a:lnTo>
                        <a:lnTo>
                          <a:pt x="4054" y="2992"/>
                        </a:lnTo>
                        <a:lnTo>
                          <a:pt x="4030" y="3044"/>
                        </a:lnTo>
                        <a:lnTo>
                          <a:pt x="4030" y="3044"/>
                        </a:lnTo>
                        <a:close/>
                        <a:moveTo>
                          <a:pt x="154" y="2918"/>
                        </a:moveTo>
                        <a:lnTo>
                          <a:pt x="154" y="2918"/>
                        </a:lnTo>
                        <a:lnTo>
                          <a:pt x="134" y="2866"/>
                        </a:lnTo>
                        <a:lnTo>
                          <a:pt x="150" y="2860"/>
                        </a:lnTo>
                        <a:lnTo>
                          <a:pt x="150" y="2860"/>
                        </a:lnTo>
                        <a:lnTo>
                          <a:pt x="170" y="2912"/>
                        </a:lnTo>
                        <a:lnTo>
                          <a:pt x="154" y="2918"/>
                        </a:lnTo>
                        <a:close/>
                        <a:moveTo>
                          <a:pt x="4116" y="2836"/>
                        </a:moveTo>
                        <a:lnTo>
                          <a:pt x="4102" y="2832"/>
                        </a:lnTo>
                        <a:lnTo>
                          <a:pt x="4102" y="2832"/>
                        </a:lnTo>
                        <a:lnTo>
                          <a:pt x="4120" y="2778"/>
                        </a:lnTo>
                        <a:lnTo>
                          <a:pt x="4134" y="2784"/>
                        </a:lnTo>
                        <a:lnTo>
                          <a:pt x="4134" y="2784"/>
                        </a:lnTo>
                        <a:lnTo>
                          <a:pt x="4116" y="2836"/>
                        </a:lnTo>
                        <a:lnTo>
                          <a:pt x="4116" y="2836"/>
                        </a:lnTo>
                        <a:close/>
                        <a:moveTo>
                          <a:pt x="82" y="2706"/>
                        </a:moveTo>
                        <a:lnTo>
                          <a:pt x="82" y="2706"/>
                        </a:lnTo>
                        <a:lnTo>
                          <a:pt x="66" y="2652"/>
                        </a:lnTo>
                        <a:lnTo>
                          <a:pt x="82" y="2648"/>
                        </a:lnTo>
                        <a:lnTo>
                          <a:pt x="82" y="2648"/>
                        </a:lnTo>
                        <a:lnTo>
                          <a:pt x="96" y="2702"/>
                        </a:lnTo>
                        <a:lnTo>
                          <a:pt x="82" y="2706"/>
                        </a:lnTo>
                        <a:close/>
                        <a:moveTo>
                          <a:pt x="4182" y="2622"/>
                        </a:moveTo>
                        <a:lnTo>
                          <a:pt x="4166" y="2618"/>
                        </a:lnTo>
                        <a:lnTo>
                          <a:pt x="4166" y="2618"/>
                        </a:lnTo>
                        <a:lnTo>
                          <a:pt x="4178" y="2562"/>
                        </a:lnTo>
                        <a:lnTo>
                          <a:pt x="4194" y="2566"/>
                        </a:lnTo>
                        <a:lnTo>
                          <a:pt x="4194" y="2566"/>
                        </a:lnTo>
                        <a:lnTo>
                          <a:pt x="4182" y="2622"/>
                        </a:lnTo>
                        <a:lnTo>
                          <a:pt x="4182" y="2622"/>
                        </a:lnTo>
                        <a:close/>
                        <a:moveTo>
                          <a:pt x="30" y="2486"/>
                        </a:moveTo>
                        <a:lnTo>
                          <a:pt x="30" y="2486"/>
                        </a:lnTo>
                        <a:lnTo>
                          <a:pt x="22" y="2432"/>
                        </a:lnTo>
                        <a:lnTo>
                          <a:pt x="38" y="2430"/>
                        </a:lnTo>
                        <a:lnTo>
                          <a:pt x="38" y="2430"/>
                        </a:lnTo>
                        <a:lnTo>
                          <a:pt x="46" y="2484"/>
                        </a:lnTo>
                        <a:lnTo>
                          <a:pt x="30" y="2486"/>
                        </a:lnTo>
                        <a:close/>
                        <a:moveTo>
                          <a:pt x="4222" y="2400"/>
                        </a:moveTo>
                        <a:lnTo>
                          <a:pt x="4206" y="2398"/>
                        </a:lnTo>
                        <a:lnTo>
                          <a:pt x="4206" y="2398"/>
                        </a:lnTo>
                        <a:lnTo>
                          <a:pt x="4212" y="2342"/>
                        </a:lnTo>
                        <a:lnTo>
                          <a:pt x="4228" y="2344"/>
                        </a:lnTo>
                        <a:lnTo>
                          <a:pt x="4228" y="2344"/>
                        </a:lnTo>
                        <a:lnTo>
                          <a:pt x="4222" y="2400"/>
                        </a:lnTo>
                        <a:lnTo>
                          <a:pt x="4222" y="2400"/>
                        </a:lnTo>
                        <a:close/>
                        <a:moveTo>
                          <a:pt x="4" y="2264"/>
                        </a:moveTo>
                        <a:lnTo>
                          <a:pt x="4" y="2264"/>
                        </a:lnTo>
                        <a:lnTo>
                          <a:pt x="2" y="2208"/>
                        </a:lnTo>
                        <a:lnTo>
                          <a:pt x="18" y="2208"/>
                        </a:lnTo>
                        <a:lnTo>
                          <a:pt x="18" y="2208"/>
                        </a:lnTo>
                        <a:lnTo>
                          <a:pt x="20" y="2262"/>
                        </a:lnTo>
                        <a:lnTo>
                          <a:pt x="4" y="2264"/>
                        </a:lnTo>
                        <a:close/>
                        <a:moveTo>
                          <a:pt x="4240" y="2176"/>
                        </a:moveTo>
                        <a:lnTo>
                          <a:pt x="4224" y="2176"/>
                        </a:lnTo>
                        <a:lnTo>
                          <a:pt x="4224" y="2176"/>
                        </a:lnTo>
                        <a:lnTo>
                          <a:pt x="4224" y="2120"/>
                        </a:lnTo>
                        <a:lnTo>
                          <a:pt x="4240" y="2120"/>
                        </a:lnTo>
                        <a:lnTo>
                          <a:pt x="4240" y="2120"/>
                        </a:lnTo>
                        <a:lnTo>
                          <a:pt x="4240" y="2176"/>
                        </a:lnTo>
                        <a:lnTo>
                          <a:pt x="4240" y="2176"/>
                        </a:lnTo>
                        <a:close/>
                        <a:moveTo>
                          <a:pt x="4224" y="2114"/>
                        </a:moveTo>
                        <a:lnTo>
                          <a:pt x="4224" y="2114"/>
                        </a:lnTo>
                        <a:lnTo>
                          <a:pt x="4224" y="2058"/>
                        </a:lnTo>
                        <a:lnTo>
                          <a:pt x="4240" y="2056"/>
                        </a:lnTo>
                        <a:lnTo>
                          <a:pt x="4240" y="2056"/>
                        </a:lnTo>
                        <a:lnTo>
                          <a:pt x="4240" y="2114"/>
                        </a:lnTo>
                        <a:lnTo>
                          <a:pt x="4224" y="2114"/>
                        </a:lnTo>
                        <a:close/>
                        <a:moveTo>
                          <a:pt x="16" y="2040"/>
                        </a:moveTo>
                        <a:lnTo>
                          <a:pt x="0" y="2040"/>
                        </a:lnTo>
                        <a:lnTo>
                          <a:pt x="0" y="2040"/>
                        </a:lnTo>
                        <a:lnTo>
                          <a:pt x="4" y="1984"/>
                        </a:lnTo>
                        <a:lnTo>
                          <a:pt x="20" y="1984"/>
                        </a:lnTo>
                        <a:lnTo>
                          <a:pt x="20" y="1984"/>
                        </a:lnTo>
                        <a:lnTo>
                          <a:pt x="16" y="2040"/>
                        </a:lnTo>
                        <a:lnTo>
                          <a:pt x="16" y="2040"/>
                        </a:lnTo>
                        <a:close/>
                        <a:moveTo>
                          <a:pt x="4212" y="1890"/>
                        </a:moveTo>
                        <a:lnTo>
                          <a:pt x="4212" y="1890"/>
                        </a:lnTo>
                        <a:lnTo>
                          <a:pt x="4206" y="1836"/>
                        </a:lnTo>
                        <a:lnTo>
                          <a:pt x="4222" y="1832"/>
                        </a:lnTo>
                        <a:lnTo>
                          <a:pt x="4222" y="1832"/>
                        </a:lnTo>
                        <a:lnTo>
                          <a:pt x="4228" y="1888"/>
                        </a:lnTo>
                        <a:lnTo>
                          <a:pt x="4212" y="1890"/>
                        </a:lnTo>
                        <a:close/>
                        <a:moveTo>
                          <a:pt x="36" y="1818"/>
                        </a:moveTo>
                        <a:lnTo>
                          <a:pt x="22" y="1816"/>
                        </a:lnTo>
                        <a:lnTo>
                          <a:pt x="22" y="1816"/>
                        </a:lnTo>
                        <a:lnTo>
                          <a:pt x="30" y="1760"/>
                        </a:lnTo>
                        <a:lnTo>
                          <a:pt x="46" y="1762"/>
                        </a:lnTo>
                        <a:lnTo>
                          <a:pt x="46" y="1762"/>
                        </a:lnTo>
                        <a:lnTo>
                          <a:pt x="36" y="1818"/>
                        </a:lnTo>
                        <a:lnTo>
                          <a:pt x="36" y="1818"/>
                        </a:lnTo>
                        <a:close/>
                        <a:moveTo>
                          <a:pt x="4176" y="1670"/>
                        </a:moveTo>
                        <a:lnTo>
                          <a:pt x="4176" y="1670"/>
                        </a:lnTo>
                        <a:lnTo>
                          <a:pt x="4164" y="1616"/>
                        </a:lnTo>
                        <a:lnTo>
                          <a:pt x="4180" y="1612"/>
                        </a:lnTo>
                        <a:lnTo>
                          <a:pt x="4180" y="1612"/>
                        </a:lnTo>
                        <a:lnTo>
                          <a:pt x="4192" y="1666"/>
                        </a:lnTo>
                        <a:lnTo>
                          <a:pt x="4176" y="1670"/>
                        </a:lnTo>
                        <a:close/>
                        <a:moveTo>
                          <a:pt x="80" y="1598"/>
                        </a:moveTo>
                        <a:lnTo>
                          <a:pt x="64" y="1596"/>
                        </a:lnTo>
                        <a:lnTo>
                          <a:pt x="64" y="1596"/>
                        </a:lnTo>
                        <a:lnTo>
                          <a:pt x="80" y="1540"/>
                        </a:lnTo>
                        <a:lnTo>
                          <a:pt x="94" y="1546"/>
                        </a:lnTo>
                        <a:lnTo>
                          <a:pt x="94" y="1546"/>
                        </a:lnTo>
                        <a:lnTo>
                          <a:pt x="80" y="1598"/>
                        </a:lnTo>
                        <a:lnTo>
                          <a:pt x="80" y="1598"/>
                        </a:lnTo>
                        <a:close/>
                        <a:moveTo>
                          <a:pt x="4118" y="1456"/>
                        </a:moveTo>
                        <a:lnTo>
                          <a:pt x="4118" y="1456"/>
                        </a:lnTo>
                        <a:lnTo>
                          <a:pt x="4100" y="1402"/>
                        </a:lnTo>
                        <a:lnTo>
                          <a:pt x="4114" y="1398"/>
                        </a:lnTo>
                        <a:lnTo>
                          <a:pt x="4114" y="1398"/>
                        </a:lnTo>
                        <a:lnTo>
                          <a:pt x="4132" y="1450"/>
                        </a:lnTo>
                        <a:lnTo>
                          <a:pt x="4118" y="1456"/>
                        </a:lnTo>
                        <a:close/>
                        <a:moveTo>
                          <a:pt x="146" y="1386"/>
                        </a:moveTo>
                        <a:lnTo>
                          <a:pt x="132" y="1380"/>
                        </a:lnTo>
                        <a:lnTo>
                          <a:pt x="132" y="1380"/>
                        </a:lnTo>
                        <a:lnTo>
                          <a:pt x="152" y="1328"/>
                        </a:lnTo>
                        <a:lnTo>
                          <a:pt x="168" y="1334"/>
                        </a:lnTo>
                        <a:lnTo>
                          <a:pt x="168" y="1334"/>
                        </a:lnTo>
                        <a:lnTo>
                          <a:pt x="146" y="1386"/>
                        </a:lnTo>
                        <a:lnTo>
                          <a:pt x="146" y="1386"/>
                        </a:lnTo>
                        <a:close/>
                        <a:moveTo>
                          <a:pt x="4036" y="1248"/>
                        </a:moveTo>
                        <a:lnTo>
                          <a:pt x="4036" y="1248"/>
                        </a:lnTo>
                        <a:lnTo>
                          <a:pt x="4012" y="1198"/>
                        </a:lnTo>
                        <a:lnTo>
                          <a:pt x="4026" y="1190"/>
                        </a:lnTo>
                        <a:lnTo>
                          <a:pt x="4026" y="1190"/>
                        </a:lnTo>
                        <a:lnTo>
                          <a:pt x="4050" y="1242"/>
                        </a:lnTo>
                        <a:lnTo>
                          <a:pt x="4036" y="1248"/>
                        </a:lnTo>
                        <a:close/>
                        <a:moveTo>
                          <a:pt x="236" y="1182"/>
                        </a:moveTo>
                        <a:lnTo>
                          <a:pt x="222" y="1174"/>
                        </a:lnTo>
                        <a:lnTo>
                          <a:pt x="222" y="1174"/>
                        </a:lnTo>
                        <a:lnTo>
                          <a:pt x="248" y="1124"/>
                        </a:lnTo>
                        <a:lnTo>
                          <a:pt x="262" y="1132"/>
                        </a:lnTo>
                        <a:lnTo>
                          <a:pt x="262" y="1132"/>
                        </a:lnTo>
                        <a:lnTo>
                          <a:pt x="236" y="1182"/>
                        </a:lnTo>
                        <a:lnTo>
                          <a:pt x="236" y="1182"/>
                        </a:lnTo>
                        <a:close/>
                        <a:moveTo>
                          <a:pt x="3932" y="1050"/>
                        </a:moveTo>
                        <a:lnTo>
                          <a:pt x="3932" y="1050"/>
                        </a:lnTo>
                        <a:lnTo>
                          <a:pt x="3904" y="1002"/>
                        </a:lnTo>
                        <a:lnTo>
                          <a:pt x="3918" y="994"/>
                        </a:lnTo>
                        <a:lnTo>
                          <a:pt x="3918" y="994"/>
                        </a:lnTo>
                        <a:lnTo>
                          <a:pt x="3946" y="1042"/>
                        </a:lnTo>
                        <a:lnTo>
                          <a:pt x="3932" y="1050"/>
                        </a:lnTo>
                        <a:close/>
                        <a:moveTo>
                          <a:pt x="346" y="988"/>
                        </a:moveTo>
                        <a:lnTo>
                          <a:pt x="332" y="978"/>
                        </a:lnTo>
                        <a:lnTo>
                          <a:pt x="332" y="978"/>
                        </a:lnTo>
                        <a:lnTo>
                          <a:pt x="364" y="932"/>
                        </a:lnTo>
                        <a:lnTo>
                          <a:pt x="376" y="940"/>
                        </a:lnTo>
                        <a:lnTo>
                          <a:pt x="376" y="940"/>
                        </a:lnTo>
                        <a:lnTo>
                          <a:pt x="346" y="988"/>
                        </a:lnTo>
                        <a:lnTo>
                          <a:pt x="346" y="988"/>
                        </a:lnTo>
                        <a:close/>
                        <a:moveTo>
                          <a:pt x="3810" y="864"/>
                        </a:moveTo>
                        <a:lnTo>
                          <a:pt x="3810" y="864"/>
                        </a:lnTo>
                        <a:lnTo>
                          <a:pt x="3776" y="820"/>
                        </a:lnTo>
                        <a:lnTo>
                          <a:pt x="3788" y="810"/>
                        </a:lnTo>
                        <a:lnTo>
                          <a:pt x="3788" y="810"/>
                        </a:lnTo>
                        <a:lnTo>
                          <a:pt x="3822" y="856"/>
                        </a:lnTo>
                        <a:lnTo>
                          <a:pt x="3810" y="864"/>
                        </a:lnTo>
                        <a:close/>
                        <a:moveTo>
                          <a:pt x="476" y="806"/>
                        </a:moveTo>
                        <a:lnTo>
                          <a:pt x="464" y="796"/>
                        </a:lnTo>
                        <a:lnTo>
                          <a:pt x="464" y="796"/>
                        </a:lnTo>
                        <a:lnTo>
                          <a:pt x="500" y="752"/>
                        </a:lnTo>
                        <a:lnTo>
                          <a:pt x="512" y="762"/>
                        </a:lnTo>
                        <a:lnTo>
                          <a:pt x="512" y="762"/>
                        </a:lnTo>
                        <a:lnTo>
                          <a:pt x="476" y="806"/>
                        </a:lnTo>
                        <a:lnTo>
                          <a:pt x="476" y="806"/>
                        </a:lnTo>
                        <a:close/>
                        <a:moveTo>
                          <a:pt x="3668" y="694"/>
                        </a:moveTo>
                        <a:lnTo>
                          <a:pt x="3668" y="694"/>
                        </a:lnTo>
                        <a:lnTo>
                          <a:pt x="3628" y="652"/>
                        </a:lnTo>
                        <a:lnTo>
                          <a:pt x="3640" y="642"/>
                        </a:lnTo>
                        <a:lnTo>
                          <a:pt x="3640" y="642"/>
                        </a:lnTo>
                        <a:lnTo>
                          <a:pt x="3680" y="682"/>
                        </a:lnTo>
                        <a:lnTo>
                          <a:pt x="3668" y="694"/>
                        </a:lnTo>
                        <a:close/>
                        <a:moveTo>
                          <a:pt x="624" y="640"/>
                        </a:moveTo>
                        <a:lnTo>
                          <a:pt x="612" y="628"/>
                        </a:lnTo>
                        <a:lnTo>
                          <a:pt x="612" y="628"/>
                        </a:lnTo>
                        <a:lnTo>
                          <a:pt x="652" y="588"/>
                        </a:lnTo>
                        <a:lnTo>
                          <a:pt x="664" y="600"/>
                        </a:lnTo>
                        <a:lnTo>
                          <a:pt x="664" y="600"/>
                        </a:lnTo>
                        <a:lnTo>
                          <a:pt x="624" y="640"/>
                        </a:lnTo>
                        <a:lnTo>
                          <a:pt x="624" y="640"/>
                        </a:lnTo>
                        <a:close/>
                        <a:moveTo>
                          <a:pt x="3508" y="538"/>
                        </a:moveTo>
                        <a:lnTo>
                          <a:pt x="3508" y="538"/>
                        </a:lnTo>
                        <a:lnTo>
                          <a:pt x="3466" y="502"/>
                        </a:lnTo>
                        <a:lnTo>
                          <a:pt x="3476" y="490"/>
                        </a:lnTo>
                        <a:lnTo>
                          <a:pt x="3476" y="490"/>
                        </a:lnTo>
                        <a:lnTo>
                          <a:pt x="3518" y="526"/>
                        </a:lnTo>
                        <a:lnTo>
                          <a:pt x="3508" y="538"/>
                        </a:lnTo>
                        <a:close/>
                        <a:moveTo>
                          <a:pt x="790" y="490"/>
                        </a:moveTo>
                        <a:lnTo>
                          <a:pt x="780" y="476"/>
                        </a:lnTo>
                        <a:lnTo>
                          <a:pt x="780" y="476"/>
                        </a:lnTo>
                        <a:lnTo>
                          <a:pt x="824" y="442"/>
                        </a:lnTo>
                        <a:lnTo>
                          <a:pt x="832" y="454"/>
                        </a:lnTo>
                        <a:lnTo>
                          <a:pt x="832" y="454"/>
                        </a:lnTo>
                        <a:lnTo>
                          <a:pt x="790" y="490"/>
                        </a:lnTo>
                        <a:lnTo>
                          <a:pt x="790" y="490"/>
                        </a:lnTo>
                        <a:close/>
                        <a:moveTo>
                          <a:pt x="3332" y="400"/>
                        </a:moveTo>
                        <a:lnTo>
                          <a:pt x="3332" y="400"/>
                        </a:lnTo>
                        <a:lnTo>
                          <a:pt x="3286" y="368"/>
                        </a:lnTo>
                        <a:lnTo>
                          <a:pt x="3296" y="354"/>
                        </a:lnTo>
                        <a:lnTo>
                          <a:pt x="3296" y="354"/>
                        </a:lnTo>
                        <a:lnTo>
                          <a:pt x="3342" y="386"/>
                        </a:lnTo>
                        <a:lnTo>
                          <a:pt x="3332" y="400"/>
                        </a:lnTo>
                        <a:close/>
                        <a:moveTo>
                          <a:pt x="970" y="358"/>
                        </a:moveTo>
                        <a:lnTo>
                          <a:pt x="960" y="344"/>
                        </a:lnTo>
                        <a:lnTo>
                          <a:pt x="960" y="344"/>
                        </a:lnTo>
                        <a:lnTo>
                          <a:pt x="1008" y="314"/>
                        </a:lnTo>
                        <a:lnTo>
                          <a:pt x="1016" y="328"/>
                        </a:lnTo>
                        <a:lnTo>
                          <a:pt x="1016" y="328"/>
                        </a:lnTo>
                        <a:lnTo>
                          <a:pt x="970" y="358"/>
                        </a:lnTo>
                        <a:lnTo>
                          <a:pt x="970" y="358"/>
                        </a:lnTo>
                        <a:close/>
                        <a:moveTo>
                          <a:pt x="3144" y="280"/>
                        </a:moveTo>
                        <a:lnTo>
                          <a:pt x="3144" y="280"/>
                        </a:lnTo>
                        <a:lnTo>
                          <a:pt x="3094" y="254"/>
                        </a:lnTo>
                        <a:lnTo>
                          <a:pt x="3102" y="240"/>
                        </a:lnTo>
                        <a:lnTo>
                          <a:pt x="3102" y="240"/>
                        </a:lnTo>
                        <a:lnTo>
                          <a:pt x="3152" y="266"/>
                        </a:lnTo>
                        <a:lnTo>
                          <a:pt x="3144" y="280"/>
                        </a:lnTo>
                        <a:close/>
                        <a:moveTo>
                          <a:pt x="1162" y="246"/>
                        </a:moveTo>
                        <a:lnTo>
                          <a:pt x="1154" y="232"/>
                        </a:lnTo>
                        <a:lnTo>
                          <a:pt x="1154" y="232"/>
                        </a:lnTo>
                        <a:lnTo>
                          <a:pt x="1204" y="206"/>
                        </a:lnTo>
                        <a:lnTo>
                          <a:pt x="1212" y="220"/>
                        </a:lnTo>
                        <a:lnTo>
                          <a:pt x="1212" y="220"/>
                        </a:lnTo>
                        <a:lnTo>
                          <a:pt x="1162" y="246"/>
                        </a:lnTo>
                        <a:lnTo>
                          <a:pt x="1162" y="246"/>
                        </a:lnTo>
                        <a:close/>
                        <a:moveTo>
                          <a:pt x="2944" y="182"/>
                        </a:moveTo>
                        <a:lnTo>
                          <a:pt x="2944" y="182"/>
                        </a:lnTo>
                        <a:lnTo>
                          <a:pt x="2892" y="162"/>
                        </a:lnTo>
                        <a:lnTo>
                          <a:pt x="2898" y="146"/>
                        </a:lnTo>
                        <a:lnTo>
                          <a:pt x="2898" y="146"/>
                        </a:lnTo>
                        <a:lnTo>
                          <a:pt x="2950" y="168"/>
                        </a:lnTo>
                        <a:lnTo>
                          <a:pt x="2944" y="182"/>
                        </a:lnTo>
                        <a:close/>
                        <a:moveTo>
                          <a:pt x="1366" y="154"/>
                        </a:moveTo>
                        <a:lnTo>
                          <a:pt x="1360" y="140"/>
                        </a:lnTo>
                        <a:lnTo>
                          <a:pt x="1360" y="140"/>
                        </a:lnTo>
                        <a:lnTo>
                          <a:pt x="1412" y="120"/>
                        </a:lnTo>
                        <a:lnTo>
                          <a:pt x="1418" y="136"/>
                        </a:lnTo>
                        <a:lnTo>
                          <a:pt x="1418" y="136"/>
                        </a:lnTo>
                        <a:lnTo>
                          <a:pt x="1366" y="154"/>
                        </a:lnTo>
                        <a:lnTo>
                          <a:pt x="1366" y="154"/>
                        </a:lnTo>
                        <a:close/>
                        <a:moveTo>
                          <a:pt x="2734" y="106"/>
                        </a:moveTo>
                        <a:lnTo>
                          <a:pt x="2734" y="106"/>
                        </a:lnTo>
                        <a:lnTo>
                          <a:pt x="2680" y="90"/>
                        </a:lnTo>
                        <a:lnTo>
                          <a:pt x="2684" y="76"/>
                        </a:lnTo>
                        <a:lnTo>
                          <a:pt x="2684" y="76"/>
                        </a:lnTo>
                        <a:lnTo>
                          <a:pt x="2738" y="90"/>
                        </a:lnTo>
                        <a:lnTo>
                          <a:pt x="2734" y="106"/>
                        </a:lnTo>
                        <a:close/>
                        <a:moveTo>
                          <a:pt x="1578" y="86"/>
                        </a:moveTo>
                        <a:lnTo>
                          <a:pt x="1574" y="70"/>
                        </a:lnTo>
                        <a:lnTo>
                          <a:pt x="1574" y="70"/>
                        </a:lnTo>
                        <a:lnTo>
                          <a:pt x="1628" y="56"/>
                        </a:lnTo>
                        <a:lnTo>
                          <a:pt x="1632" y="72"/>
                        </a:lnTo>
                        <a:lnTo>
                          <a:pt x="1632" y="72"/>
                        </a:lnTo>
                        <a:lnTo>
                          <a:pt x="1578" y="86"/>
                        </a:lnTo>
                        <a:lnTo>
                          <a:pt x="1578" y="86"/>
                        </a:lnTo>
                        <a:close/>
                        <a:moveTo>
                          <a:pt x="2516" y="52"/>
                        </a:moveTo>
                        <a:lnTo>
                          <a:pt x="2516" y="52"/>
                        </a:lnTo>
                        <a:lnTo>
                          <a:pt x="2462" y="44"/>
                        </a:lnTo>
                        <a:lnTo>
                          <a:pt x="2464" y="28"/>
                        </a:lnTo>
                        <a:lnTo>
                          <a:pt x="2464" y="28"/>
                        </a:lnTo>
                        <a:lnTo>
                          <a:pt x="2520" y="38"/>
                        </a:lnTo>
                        <a:lnTo>
                          <a:pt x="2516" y="52"/>
                        </a:lnTo>
                        <a:close/>
                        <a:moveTo>
                          <a:pt x="1796" y="40"/>
                        </a:moveTo>
                        <a:lnTo>
                          <a:pt x="1792" y="24"/>
                        </a:lnTo>
                        <a:lnTo>
                          <a:pt x="1792" y="24"/>
                        </a:lnTo>
                        <a:lnTo>
                          <a:pt x="1848" y="16"/>
                        </a:lnTo>
                        <a:lnTo>
                          <a:pt x="1850" y="32"/>
                        </a:lnTo>
                        <a:lnTo>
                          <a:pt x="1850" y="32"/>
                        </a:lnTo>
                        <a:lnTo>
                          <a:pt x="1796" y="40"/>
                        </a:lnTo>
                        <a:lnTo>
                          <a:pt x="1796" y="40"/>
                        </a:lnTo>
                        <a:close/>
                        <a:moveTo>
                          <a:pt x="2296" y="22"/>
                        </a:moveTo>
                        <a:lnTo>
                          <a:pt x="2296" y="22"/>
                        </a:lnTo>
                        <a:lnTo>
                          <a:pt x="2240" y="18"/>
                        </a:lnTo>
                        <a:lnTo>
                          <a:pt x="2242" y="2"/>
                        </a:lnTo>
                        <a:lnTo>
                          <a:pt x="2242" y="2"/>
                        </a:lnTo>
                        <a:lnTo>
                          <a:pt x="2298" y="6"/>
                        </a:lnTo>
                        <a:lnTo>
                          <a:pt x="2296" y="22"/>
                        </a:lnTo>
                        <a:close/>
                        <a:moveTo>
                          <a:pt x="2018" y="18"/>
                        </a:moveTo>
                        <a:lnTo>
                          <a:pt x="2016" y="2"/>
                        </a:lnTo>
                        <a:lnTo>
                          <a:pt x="2016" y="2"/>
                        </a:lnTo>
                        <a:lnTo>
                          <a:pt x="2072" y="0"/>
                        </a:lnTo>
                        <a:lnTo>
                          <a:pt x="2074" y="16"/>
                        </a:lnTo>
                        <a:lnTo>
                          <a:pt x="2074" y="16"/>
                        </a:lnTo>
                        <a:lnTo>
                          <a:pt x="2018" y="18"/>
                        </a:lnTo>
                        <a:lnTo>
                          <a:pt x="2018"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151859"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92" name="组合 182"/>
                <p:cNvGrpSpPr/>
                <p:nvPr/>
              </p:nvGrpSpPr>
              <p:grpSpPr>
                <a:xfrm>
                  <a:off x="3361573" y="3447209"/>
                  <a:ext cx="938165" cy="937087"/>
                  <a:chOff x="-1657350" y="2511425"/>
                  <a:chExt cx="5524500" cy="5518150"/>
                </a:xfrm>
                <a:grpFill/>
              </p:grpSpPr>
              <p:sp>
                <p:nvSpPr>
                  <p:cNvPr id="93" name="Freeform 49"/>
                  <p:cNvSpPr>
                    <a:spLocks/>
                  </p:cNvSpPr>
                  <p:nvPr/>
                </p:nvSpPr>
                <p:spPr bwMode="auto">
                  <a:xfrm>
                    <a:off x="1184275" y="2511425"/>
                    <a:ext cx="2228850" cy="1428750"/>
                  </a:xfrm>
                  <a:custGeom>
                    <a:avLst/>
                    <a:gdLst/>
                    <a:ahLst/>
                    <a:cxnLst>
                      <a:cxn ang="0">
                        <a:pos x="1252" y="900"/>
                      </a:cxn>
                      <a:cxn ang="0">
                        <a:pos x="1290" y="898"/>
                      </a:cxn>
                      <a:cxn ang="0">
                        <a:pos x="1322" y="888"/>
                      </a:cxn>
                      <a:cxn ang="0">
                        <a:pos x="1340" y="874"/>
                      </a:cxn>
                      <a:cxn ang="0">
                        <a:pos x="1362" y="846"/>
                      </a:cxn>
                      <a:cxn ang="0">
                        <a:pos x="1368" y="820"/>
                      </a:cxn>
                      <a:cxn ang="0">
                        <a:pos x="1368" y="802"/>
                      </a:cxn>
                      <a:cxn ang="0">
                        <a:pos x="1404" y="782"/>
                      </a:cxn>
                      <a:cxn ang="0">
                        <a:pos x="1300" y="640"/>
                      </a:cxn>
                      <a:cxn ang="0">
                        <a:pos x="1180" y="508"/>
                      </a:cxn>
                      <a:cxn ang="0">
                        <a:pos x="1122" y="452"/>
                      </a:cxn>
                      <a:cxn ang="0">
                        <a:pos x="1000" y="350"/>
                      </a:cxn>
                      <a:cxn ang="0">
                        <a:pos x="870" y="260"/>
                      </a:cxn>
                      <a:cxn ang="0">
                        <a:pos x="732" y="182"/>
                      </a:cxn>
                      <a:cxn ang="0">
                        <a:pos x="590" y="118"/>
                      </a:cxn>
                      <a:cxn ang="0">
                        <a:pos x="440" y="68"/>
                      </a:cxn>
                      <a:cxn ang="0">
                        <a:pos x="288" y="30"/>
                      </a:cxn>
                      <a:cxn ang="0">
                        <a:pos x="130" y="6"/>
                      </a:cxn>
                      <a:cxn ang="0">
                        <a:pos x="50" y="42"/>
                      </a:cxn>
                      <a:cxn ang="0">
                        <a:pos x="42" y="46"/>
                      </a:cxn>
                      <a:cxn ang="0">
                        <a:pos x="26" y="58"/>
                      </a:cxn>
                      <a:cxn ang="0">
                        <a:pos x="8" y="84"/>
                      </a:cxn>
                      <a:cxn ang="0">
                        <a:pos x="0" y="124"/>
                      </a:cxn>
                      <a:cxn ang="0">
                        <a:pos x="2" y="140"/>
                      </a:cxn>
                      <a:cxn ang="0">
                        <a:pos x="16" y="174"/>
                      </a:cxn>
                      <a:cxn ang="0">
                        <a:pos x="26" y="192"/>
                      </a:cxn>
                      <a:cxn ang="0">
                        <a:pos x="120" y="198"/>
                      </a:cxn>
                      <a:cxn ang="0">
                        <a:pos x="214" y="212"/>
                      </a:cxn>
                      <a:cxn ang="0">
                        <a:pos x="306" y="230"/>
                      </a:cxn>
                      <a:cxn ang="0">
                        <a:pos x="396" y="256"/>
                      </a:cxn>
                      <a:cxn ang="0">
                        <a:pos x="484" y="284"/>
                      </a:cxn>
                      <a:cxn ang="0">
                        <a:pos x="570" y="318"/>
                      </a:cxn>
                      <a:cxn ang="0">
                        <a:pos x="652" y="358"/>
                      </a:cxn>
                      <a:cxn ang="0">
                        <a:pos x="732" y="402"/>
                      </a:cxn>
                      <a:cxn ang="0">
                        <a:pos x="810" y="450"/>
                      </a:cxn>
                      <a:cxn ang="0">
                        <a:pos x="884" y="502"/>
                      </a:cxn>
                      <a:cxn ang="0">
                        <a:pos x="954" y="560"/>
                      </a:cxn>
                      <a:cxn ang="0">
                        <a:pos x="1020" y="620"/>
                      </a:cxn>
                      <a:cxn ang="0">
                        <a:pos x="1084" y="684"/>
                      </a:cxn>
                      <a:cxn ang="0">
                        <a:pos x="1144" y="754"/>
                      </a:cxn>
                      <a:cxn ang="0">
                        <a:pos x="1200" y="824"/>
                      </a:cxn>
                      <a:cxn ang="0">
                        <a:pos x="1252" y="900"/>
                      </a:cxn>
                    </a:cxnLst>
                    <a:rect l="0" t="0" r="r" b="b"/>
                    <a:pathLst>
                      <a:path w="1404" h="900">
                        <a:moveTo>
                          <a:pt x="1252" y="900"/>
                        </a:moveTo>
                        <a:lnTo>
                          <a:pt x="1252" y="900"/>
                        </a:lnTo>
                        <a:lnTo>
                          <a:pt x="1270" y="900"/>
                        </a:lnTo>
                        <a:lnTo>
                          <a:pt x="1290" y="898"/>
                        </a:lnTo>
                        <a:lnTo>
                          <a:pt x="1306" y="894"/>
                        </a:lnTo>
                        <a:lnTo>
                          <a:pt x="1322" y="888"/>
                        </a:lnTo>
                        <a:lnTo>
                          <a:pt x="1322" y="888"/>
                        </a:lnTo>
                        <a:lnTo>
                          <a:pt x="1340" y="874"/>
                        </a:lnTo>
                        <a:lnTo>
                          <a:pt x="1354" y="860"/>
                        </a:lnTo>
                        <a:lnTo>
                          <a:pt x="1362" y="846"/>
                        </a:lnTo>
                        <a:lnTo>
                          <a:pt x="1366" y="832"/>
                        </a:lnTo>
                        <a:lnTo>
                          <a:pt x="1368" y="820"/>
                        </a:lnTo>
                        <a:lnTo>
                          <a:pt x="1370" y="812"/>
                        </a:lnTo>
                        <a:lnTo>
                          <a:pt x="1368" y="802"/>
                        </a:lnTo>
                        <a:lnTo>
                          <a:pt x="1404" y="782"/>
                        </a:lnTo>
                        <a:lnTo>
                          <a:pt x="1404" y="782"/>
                        </a:lnTo>
                        <a:lnTo>
                          <a:pt x="1354" y="710"/>
                        </a:lnTo>
                        <a:lnTo>
                          <a:pt x="1300" y="640"/>
                        </a:lnTo>
                        <a:lnTo>
                          <a:pt x="1242" y="572"/>
                        </a:lnTo>
                        <a:lnTo>
                          <a:pt x="1180" y="508"/>
                        </a:lnTo>
                        <a:lnTo>
                          <a:pt x="1180" y="508"/>
                        </a:lnTo>
                        <a:lnTo>
                          <a:pt x="1122" y="452"/>
                        </a:lnTo>
                        <a:lnTo>
                          <a:pt x="1062" y="398"/>
                        </a:lnTo>
                        <a:lnTo>
                          <a:pt x="1000" y="350"/>
                        </a:lnTo>
                        <a:lnTo>
                          <a:pt x="936" y="302"/>
                        </a:lnTo>
                        <a:lnTo>
                          <a:pt x="870" y="260"/>
                        </a:lnTo>
                        <a:lnTo>
                          <a:pt x="802" y="220"/>
                        </a:lnTo>
                        <a:lnTo>
                          <a:pt x="732" y="182"/>
                        </a:lnTo>
                        <a:lnTo>
                          <a:pt x="662" y="148"/>
                        </a:lnTo>
                        <a:lnTo>
                          <a:pt x="590" y="118"/>
                        </a:lnTo>
                        <a:lnTo>
                          <a:pt x="516" y="90"/>
                        </a:lnTo>
                        <a:lnTo>
                          <a:pt x="440" y="68"/>
                        </a:lnTo>
                        <a:lnTo>
                          <a:pt x="364" y="46"/>
                        </a:lnTo>
                        <a:lnTo>
                          <a:pt x="288" y="30"/>
                        </a:lnTo>
                        <a:lnTo>
                          <a:pt x="210" y="16"/>
                        </a:lnTo>
                        <a:lnTo>
                          <a:pt x="130" y="6"/>
                        </a:lnTo>
                        <a:lnTo>
                          <a:pt x="50" y="0"/>
                        </a:lnTo>
                        <a:lnTo>
                          <a:pt x="50" y="42"/>
                        </a:lnTo>
                        <a:lnTo>
                          <a:pt x="50" y="42"/>
                        </a:lnTo>
                        <a:lnTo>
                          <a:pt x="42" y="46"/>
                        </a:lnTo>
                        <a:lnTo>
                          <a:pt x="34" y="50"/>
                        </a:lnTo>
                        <a:lnTo>
                          <a:pt x="26" y="58"/>
                        </a:lnTo>
                        <a:lnTo>
                          <a:pt x="16" y="70"/>
                        </a:lnTo>
                        <a:lnTo>
                          <a:pt x="8" y="84"/>
                        </a:lnTo>
                        <a:lnTo>
                          <a:pt x="2" y="102"/>
                        </a:lnTo>
                        <a:lnTo>
                          <a:pt x="0" y="124"/>
                        </a:lnTo>
                        <a:lnTo>
                          <a:pt x="0" y="124"/>
                        </a:lnTo>
                        <a:lnTo>
                          <a:pt x="2" y="140"/>
                        </a:lnTo>
                        <a:lnTo>
                          <a:pt x="8" y="158"/>
                        </a:lnTo>
                        <a:lnTo>
                          <a:pt x="16" y="174"/>
                        </a:lnTo>
                        <a:lnTo>
                          <a:pt x="26" y="192"/>
                        </a:lnTo>
                        <a:lnTo>
                          <a:pt x="26" y="192"/>
                        </a:lnTo>
                        <a:lnTo>
                          <a:pt x="74" y="194"/>
                        </a:lnTo>
                        <a:lnTo>
                          <a:pt x="120" y="198"/>
                        </a:lnTo>
                        <a:lnTo>
                          <a:pt x="168" y="204"/>
                        </a:lnTo>
                        <a:lnTo>
                          <a:pt x="214" y="212"/>
                        </a:lnTo>
                        <a:lnTo>
                          <a:pt x="260" y="220"/>
                        </a:lnTo>
                        <a:lnTo>
                          <a:pt x="306" y="230"/>
                        </a:lnTo>
                        <a:lnTo>
                          <a:pt x="352" y="242"/>
                        </a:lnTo>
                        <a:lnTo>
                          <a:pt x="396" y="256"/>
                        </a:lnTo>
                        <a:lnTo>
                          <a:pt x="440" y="270"/>
                        </a:lnTo>
                        <a:lnTo>
                          <a:pt x="484" y="284"/>
                        </a:lnTo>
                        <a:lnTo>
                          <a:pt x="528" y="300"/>
                        </a:lnTo>
                        <a:lnTo>
                          <a:pt x="570" y="318"/>
                        </a:lnTo>
                        <a:lnTo>
                          <a:pt x="612" y="338"/>
                        </a:lnTo>
                        <a:lnTo>
                          <a:pt x="652" y="358"/>
                        </a:lnTo>
                        <a:lnTo>
                          <a:pt x="692" y="380"/>
                        </a:lnTo>
                        <a:lnTo>
                          <a:pt x="732" y="402"/>
                        </a:lnTo>
                        <a:lnTo>
                          <a:pt x="772" y="426"/>
                        </a:lnTo>
                        <a:lnTo>
                          <a:pt x="810" y="450"/>
                        </a:lnTo>
                        <a:lnTo>
                          <a:pt x="846" y="476"/>
                        </a:lnTo>
                        <a:lnTo>
                          <a:pt x="884" y="502"/>
                        </a:lnTo>
                        <a:lnTo>
                          <a:pt x="918" y="530"/>
                        </a:lnTo>
                        <a:lnTo>
                          <a:pt x="954" y="560"/>
                        </a:lnTo>
                        <a:lnTo>
                          <a:pt x="988" y="590"/>
                        </a:lnTo>
                        <a:lnTo>
                          <a:pt x="1020" y="620"/>
                        </a:lnTo>
                        <a:lnTo>
                          <a:pt x="1054" y="652"/>
                        </a:lnTo>
                        <a:lnTo>
                          <a:pt x="1084" y="684"/>
                        </a:lnTo>
                        <a:lnTo>
                          <a:pt x="1114" y="718"/>
                        </a:lnTo>
                        <a:lnTo>
                          <a:pt x="1144" y="754"/>
                        </a:lnTo>
                        <a:lnTo>
                          <a:pt x="1172" y="788"/>
                        </a:lnTo>
                        <a:lnTo>
                          <a:pt x="1200" y="824"/>
                        </a:lnTo>
                        <a:lnTo>
                          <a:pt x="1226" y="862"/>
                        </a:lnTo>
                        <a:lnTo>
                          <a:pt x="1252" y="900"/>
                        </a:lnTo>
                        <a:lnTo>
                          <a:pt x="1252" y="9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151859"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 name="Freeform 50"/>
                  <p:cNvSpPr>
                    <a:spLocks/>
                  </p:cNvSpPr>
                  <p:nvPr/>
                </p:nvSpPr>
                <p:spPr bwMode="auto">
                  <a:xfrm>
                    <a:off x="-1203325" y="2511425"/>
                    <a:ext cx="2228850" cy="1428750"/>
                  </a:xfrm>
                  <a:custGeom>
                    <a:avLst/>
                    <a:gdLst/>
                    <a:ahLst/>
                    <a:cxnLst>
                      <a:cxn ang="0">
                        <a:pos x="1354" y="0"/>
                      </a:cxn>
                      <a:cxn ang="0">
                        <a:pos x="1274" y="6"/>
                      </a:cxn>
                      <a:cxn ang="0">
                        <a:pos x="1116" y="30"/>
                      </a:cxn>
                      <a:cxn ang="0">
                        <a:pos x="964" y="68"/>
                      </a:cxn>
                      <a:cxn ang="0">
                        <a:pos x="814" y="118"/>
                      </a:cxn>
                      <a:cxn ang="0">
                        <a:pos x="672" y="182"/>
                      </a:cxn>
                      <a:cxn ang="0">
                        <a:pos x="534" y="260"/>
                      </a:cxn>
                      <a:cxn ang="0">
                        <a:pos x="404" y="350"/>
                      </a:cxn>
                      <a:cxn ang="0">
                        <a:pos x="282" y="452"/>
                      </a:cxn>
                      <a:cxn ang="0">
                        <a:pos x="224" y="508"/>
                      </a:cxn>
                      <a:cxn ang="0">
                        <a:pos x="104" y="640"/>
                      </a:cxn>
                      <a:cxn ang="0">
                        <a:pos x="0" y="782"/>
                      </a:cxn>
                      <a:cxn ang="0">
                        <a:pos x="36" y="802"/>
                      </a:cxn>
                      <a:cxn ang="0">
                        <a:pos x="36" y="820"/>
                      </a:cxn>
                      <a:cxn ang="0">
                        <a:pos x="42" y="846"/>
                      </a:cxn>
                      <a:cxn ang="0">
                        <a:pos x="64" y="874"/>
                      </a:cxn>
                      <a:cxn ang="0">
                        <a:pos x="82" y="888"/>
                      </a:cxn>
                      <a:cxn ang="0">
                        <a:pos x="114" y="898"/>
                      </a:cxn>
                      <a:cxn ang="0">
                        <a:pos x="152" y="900"/>
                      </a:cxn>
                      <a:cxn ang="0">
                        <a:pos x="178" y="862"/>
                      </a:cxn>
                      <a:cxn ang="0">
                        <a:pos x="232" y="788"/>
                      </a:cxn>
                      <a:cxn ang="0">
                        <a:pos x="290" y="718"/>
                      </a:cxn>
                      <a:cxn ang="0">
                        <a:pos x="350" y="652"/>
                      </a:cxn>
                      <a:cxn ang="0">
                        <a:pos x="416" y="590"/>
                      </a:cxn>
                      <a:cxn ang="0">
                        <a:pos x="486" y="530"/>
                      </a:cxn>
                      <a:cxn ang="0">
                        <a:pos x="558" y="476"/>
                      </a:cxn>
                      <a:cxn ang="0">
                        <a:pos x="632" y="426"/>
                      </a:cxn>
                      <a:cxn ang="0">
                        <a:pos x="712" y="380"/>
                      </a:cxn>
                      <a:cxn ang="0">
                        <a:pos x="792" y="338"/>
                      </a:cxn>
                      <a:cxn ang="0">
                        <a:pos x="876" y="300"/>
                      </a:cxn>
                      <a:cxn ang="0">
                        <a:pos x="964" y="270"/>
                      </a:cxn>
                      <a:cxn ang="0">
                        <a:pos x="1052" y="242"/>
                      </a:cxn>
                      <a:cxn ang="0">
                        <a:pos x="1144" y="220"/>
                      </a:cxn>
                      <a:cxn ang="0">
                        <a:pos x="1236" y="204"/>
                      </a:cxn>
                      <a:cxn ang="0">
                        <a:pos x="1330" y="194"/>
                      </a:cxn>
                      <a:cxn ang="0">
                        <a:pos x="1378" y="192"/>
                      </a:cxn>
                      <a:cxn ang="0">
                        <a:pos x="1396" y="158"/>
                      </a:cxn>
                      <a:cxn ang="0">
                        <a:pos x="1404" y="124"/>
                      </a:cxn>
                      <a:cxn ang="0">
                        <a:pos x="1402" y="102"/>
                      </a:cxn>
                      <a:cxn ang="0">
                        <a:pos x="1388" y="70"/>
                      </a:cxn>
                      <a:cxn ang="0">
                        <a:pos x="1370" y="50"/>
                      </a:cxn>
                      <a:cxn ang="0">
                        <a:pos x="1354" y="42"/>
                      </a:cxn>
                    </a:cxnLst>
                    <a:rect l="0" t="0" r="r" b="b"/>
                    <a:pathLst>
                      <a:path w="1404" h="900">
                        <a:moveTo>
                          <a:pt x="1354" y="42"/>
                        </a:moveTo>
                        <a:lnTo>
                          <a:pt x="1354" y="0"/>
                        </a:lnTo>
                        <a:lnTo>
                          <a:pt x="1354" y="0"/>
                        </a:lnTo>
                        <a:lnTo>
                          <a:pt x="1274" y="6"/>
                        </a:lnTo>
                        <a:lnTo>
                          <a:pt x="1194" y="16"/>
                        </a:lnTo>
                        <a:lnTo>
                          <a:pt x="1116" y="30"/>
                        </a:lnTo>
                        <a:lnTo>
                          <a:pt x="1040" y="46"/>
                        </a:lnTo>
                        <a:lnTo>
                          <a:pt x="964" y="68"/>
                        </a:lnTo>
                        <a:lnTo>
                          <a:pt x="888" y="90"/>
                        </a:lnTo>
                        <a:lnTo>
                          <a:pt x="814" y="118"/>
                        </a:lnTo>
                        <a:lnTo>
                          <a:pt x="742" y="148"/>
                        </a:lnTo>
                        <a:lnTo>
                          <a:pt x="672" y="182"/>
                        </a:lnTo>
                        <a:lnTo>
                          <a:pt x="602" y="220"/>
                        </a:lnTo>
                        <a:lnTo>
                          <a:pt x="534" y="260"/>
                        </a:lnTo>
                        <a:lnTo>
                          <a:pt x="468" y="302"/>
                        </a:lnTo>
                        <a:lnTo>
                          <a:pt x="404" y="350"/>
                        </a:lnTo>
                        <a:lnTo>
                          <a:pt x="342" y="398"/>
                        </a:lnTo>
                        <a:lnTo>
                          <a:pt x="282" y="452"/>
                        </a:lnTo>
                        <a:lnTo>
                          <a:pt x="224" y="508"/>
                        </a:lnTo>
                        <a:lnTo>
                          <a:pt x="224" y="508"/>
                        </a:lnTo>
                        <a:lnTo>
                          <a:pt x="162" y="572"/>
                        </a:lnTo>
                        <a:lnTo>
                          <a:pt x="104" y="640"/>
                        </a:lnTo>
                        <a:lnTo>
                          <a:pt x="50" y="710"/>
                        </a:lnTo>
                        <a:lnTo>
                          <a:pt x="0" y="782"/>
                        </a:lnTo>
                        <a:lnTo>
                          <a:pt x="36" y="802"/>
                        </a:lnTo>
                        <a:lnTo>
                          <a:pt x="36" y="802"/>
                        </a:lnTo>
                        <a:lnTo>
                          <a:pt x="34" y="812"/>
                        </a:lnTo>
                        <a:lnTo>
                          <a:pt x="36" y="820"/>
                        </a:lnTo>
                        <a:lnTo>
                          <a:pt x="38" y="832"/>
                        </a:lnTo>
                        <a:lnTo>
                          <a:pt x="42" y="846"/>
                        </a:lnTo>
                        <a:lnTo>
                          <a:pt x="50" y="860"/>
                        </a:lnTo>
                        <a:lnTo>
                          <a:pt x="64" y="874"/>
                        </a:lnTo>
                        <a:lnTo>
                          <a:pt x="82" y="888"/>
                        </a:lnTo>
                        <a:lnTo>
                          <a:pt x="82" y="888"/>
                        </a:lnTo>
                        <a:lnTo>
                          <a:pt x="98" y="894"/>
                        </a:lnTo>
                        <a:lnTo>
                          <a:pt x="114" y="898"/>
                        </a:lnTo>
                        <a:lnTo>
                          <a:pt x="134" y="900"/>
                        </a:lnTo>
                        <a:lnTo>
                          <a:pt x="152" y="900"/>
                        </a:lnTo>
                        <a:lnTo>
                          <a:pt x="152" y="900"/>
                        </a:lnTo>
                        <a:lnTo>
                          <a:pt x="178" y="862"/>
                        </a:lnTo>
                        <a:lnTo>
                          <a:pt x="204" y="824"/>
                        </a:lnTo>
                        <a:lnTo>
                          <a:pt x="232" y="788"/>
                        </a:lnTo>
                        <a:lnTo>
                          <a:pt x="260" y="754"/>
                        </a:lnTo>
                        <a:lnTo>
                          <a:pt x="290" y="718"/>
                        </a:lnTo>
                        <a:lnTo>
                          <a:pt x="320" y="684"/>
                        </a:lnTo>
                        <a:lnTo>
                          <a:pt x="350" y="652"/>
                        </a:lnTo>
                        <a:lnTo>
                          <a:pt x="384" y="620"/>
                        </a:lnTo>
                        <a:lnTo>
                          <a:pt x="416" y="590"/>
                        </a:lnTo>
                        <a:lnTo>
                          <a:pt x="450" y="560"/>
                        </a:lnTo>
                        <a:lnTo>
                          <a:pt x="486" y="530"/>
                        </a:lnTo>
                        <a:lnTo>
                          <a:pt x="520" y="502"/>
                        </a:lnTo>
                        <a:lnTo>
                          <a:pt x="558" y="476"/>
                        </a:lnTo>
                        <a:lnTo>
                          <a:pt x="594" y="450"/>
                        </a:lnTo>
                        <a:lnTo>
                          <a:pt x="632" y="426"/>
                        </a:lnTo>
                        <a:lnTo>
                          <a:pt x="672" y="402"/>
                        </a:lnTo>
                        <a:lnTo>
                          <a:pt x="712" y="380"/>
                        </a:lnTo>
                        <a:lnTo>
                          <a:pt x="752" y="358"/>
                        </a:lnTo>
                        <a:lnTo>
                          <a:pt x="792" y="338"/>
                        </a:lnTo>
                        <a:lnTo>
                          <a:pt x="834" y="318"/>
                        </a:lnTo>
                        <a:lnTo>
                          <a:pt x="876" y="300"/>
                        </a:lnTo>
                        <a:lnTo>
                          <a:pt x="920" y="284"/>
                        </a:lnTo>
                        <a:lnTo>
                          <a:pt x="964" y="270"/>
                        </a:lnTo>
                        <a:lnTo>
                          <a:pt x="1008" y="256"/>
                        </a:lnTo>
                        <a:lnTo>
                          <a:pt x="1052" y="242"/>
                        </a:lnTo>
                        <a:lnTo>
                          <a:pt x="1098" y="230"/>
                        </a:lnTo>
                        <a:lnTo>
                          <a:pt x="1144" y="220"/>
                        </a:lnTo>
                        <a:lnTo>
                          <a:pt x="1190" y="212"/>
                        </a:lnTo>
                        <a:lnTo>
                          <a:pt x="1236" y="204"/>
                        </a:lnTo>
                        <a:lnTo>
                          <a:pt x="1284" y="198"/>
                        </a:lnTo>
                        <a:lnTo>
                          <a:pt x="1330" y="194"/>
                        </a:lnTo>
                        <a:lnTo>
                          <a:pt x="1378" y="192"/>
                        </a:lnTo>
                        <a:lnTo>
                          <a:pt x="1378" y="192"/>
                        </a:lnTo>
                        <a:lnTo>
                          <a:pt x="1388" y="174"/>
                        </a:lnTo>
                        <a:lnTo>
                          <a:pt x="1396" y="158"/>
                        </a:lnTo>
                        <a:lnTo>
                          <a:pt x="1402" y="140"/>
                        </a:lnTo>
                        <a:lnTo>
                          <a:pt x="1404" y="124"/>
                        </a:lnTo>
                        <a:lnTo>
                          <a:pt x="1404" y="124"/>
                        </a:lnTo>
                        <a:lnTo>
                          <a:pt x="1402" y="102"/>
                        </a:lnTo>
                        <a:lnTo>
                          <a:pt x="1396" y="84"/>
                        </a:lnTo>
                        <a:lnTo>
                          <a:pt x="1388" y="70"/>
                        </a:lnTo>
                        <a:lnTo>
                          <a:pt x="1378" y="58"/>
                        </a:lnTo>
                        <a:lnTo>
                          <a:pt x="1370" y="50"/>
                        </a:lnTo>
                        <a:lnTo>
                          <a:pt x="1362" y="46"/>
                        </a:lnTo>
                        <a:lnTo>
                          <a:pt x="1354" y="42"/>
                        </a:lnTo>
                        <a:lnTo>
                          <a:pt x="1354"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151859"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 name="Freeform 51"/>
                  <p:cNvSpPr>
                    <a:spLocks/>
                  </p:cNvSpPr>
                  <p:nvPr/>
                </p:nvSpPr>
                <p:spPr bwMode="auto">
                  <a:xfrm>
                    <a:off x="3292475" y="4029075"/>
                    <a:ext cx="574675" cy="2482850"/>
                  </a:xfrm>
                  <a:custGeom>
                    <a:avLst/>
                    <a:gdLst/>
                    <a:ahLst/>
                    <a:cxnLst>
                      <a:cxn ang="0">
                        <a:pos x="142" y="22"/>
                      </a:cxn>
                      <a:cxn ang="0">
                        <a:pos x="134" y="16"/>
                      </a:cxn>
                      <a:cxn ang="0">
                        <a:pos x="114" y="8"/>
                      </a:cxn>
                      <a:cxn ang="0">
                        <a:pos x="84" y="6"/>
                      </a:cxn>
                      <a:cxn ang="0">
                        <a:pos x="44" y="18"/>
                      </a:cxn>
                      <a:cxn ang="0">
                        <a:pos x="32" y="28"/>
                      </a:cxn>
                      <a:cxn ang="0">
                        <a:pos x="8" y="58"/>
                      </a:cxn>
                      <a:cxn ang="0">
                        <a:pos x="0" y="74"/>
                      </a:cxn>
                      <a:cxn ang="0">
                        <a:pos x="38" y="154"/>
                      </a:cxn>
                      <a:cxn ang="0">
                        <a:pos x="72" y="238"/>
                      </a:cxn>
                      <a:cxn ang="0">
                        <a:pos x="102" y="324"/>
                      </a:cxn>
                      <a:cxn ang="0">
                        <a:pos x="126" y="412"/>
                      </a:cxn>
                      <a:cxn ang="0">
                        <a:pos x="146" y="502"/>
                      </a:cxn>
                      <a:cxn ang="0">
                        <a:pos x="160" y="594"/>
                      </a:cxn>
                      <a:cxn ang="0">
                        <a:pos x="168" y="688"/>
                      </a:cxn>
                      <a:cxn ang="0">
                        <a:pos x="170" y="782"/>
                      </a:cxn>
                      <a:cxn ang="0">
                        <a:pos x="170" y="830"/>
                      </a:cxn>
                      <a:cxn ang="0">
                        <a:pos x="164" y="924"/>
                      </a:cxn>
                      <a:cxn ang="0">
                        <a:pos x="152" y="1016"/>
                      </a:cxn>
                      <a:cxn ang="0">
                        <a:pos x="136" y="1108"/>
                      </a:cxn>
                      <a:cxn ang="0">
                        <a:pos x="114" y="1196"/>
                      </a:cxn>
                      <a:cxn ang="0">
                        <a:pos x="88" y="1284"/>
                      </a:cxn>
                      <a:cxn ang="0">
                        <a:pos x="56" y="1368"/>
                      </a:cxn>
                      <a:cxn ang="0">
                        <a:pos x="20" y="1450"/>
                      </a:cxn>
                      <a:cxn ang="0">
                        <a:pos x="0" y="1490"/>
                      </a:cxn>
                      <a:cxn ang="0">
                        <a:pos x="20" y="1522"/>
                      </a:cxn>
                      <a:cxn ang="0">
                        <a:pos x="44" y="1546"/>
                      </a:cxn>
                      <a:cxn ang="0">
                        <a:pos x="66" y="1554"/>
                      </a:cxn>
                      <a:cxn ang="0">
                        <a:pos x="100" y="1558"/>
                      </a:cxn>
                      <a:cxn ang="0">
                        <a:pos x="126" y="1552"/>
                      </a:cxn>
                      <a:cxn ang="0">
                        <a:pos x="142" y="1542"/>
                      </a:cxn>
                      <a:cxn ang="0">
                        <a:pos x="178" y="1564"/>
                      </a:cxn>
                      <a:cxn ang="0">
                        <a:pos x="220" y="1472"/>
                      </a:cxn>
                      <a:cxn ang="0">
                        <a:pos x="258" y="1380"/>
                      </a:cxn>
                      <a:cxn ang="0">
                        <a:pos x="290" y="1284"/>
                      </a:cxn>
                      <a:cxn ang="0">
                        <a:pos x="316" y="1186"/>
                      </a:cxn>
                      <a:cxn ang="0">
                        <a:pos x="336" y="1088"/>
                      </a:cxn>
                      <a:cxn ang="0">
                        <a:pos x="350" y="986"/>
                      </a:cxn>
                      <a:cxn ang="0">
                        <a:pos x="360" y="886"/>
                      </a:cxn>
                      <a:cxn ang="0">
                        <a:pos x="362" y="782"/>
                      </a:cxn>
                      <a:cxn ang="0">
                        <a:pos x="362" y="730"/>
                      </a:cxn>
                      <a:cxn ang="0">
                        <a:pos x="356" y="628"/>
                      </a:cxn>
                      <a:cxn ang="0">
                        <a:pos x="344" y="526"/>
                      </a:cxn>
                      <a:cxn ang="0">
                        <a:pos x="326" y="426"/>
                      </a:cxn>
                      <a:cxn ang="0">
                        <a:pos x="304" y="328"/>
                      </a:cxn>
                      <a:cxn ang="0">
                        <a:pos x="274" y="232"/>
                      </a:cxn>
                      <a:cxn ang="0">
                        <a:pos x="240" y="138"/>
                      </a:cxn>
                      <a:cxn ang="0">
                        <a:pos x="200" y="46"/>
                      </a:cxn>
                      <a:cxn ang="0">
                        <a:pos x="178" y="0"/>
                      </a:cxn>
                    </a:cxnLst>
                    <a:rect l="0" t="0" r="r" b="b"/>
                    <a:pathLst>
                      <a:path w="362" h="1564">
                        <a:moveTo>
                          <a:pt x="178" y="0"/>
                        </a:moveTo>
                        <a:lnTo>
                          <a:pt x="142" y="22"/>
                        </a:lnTo>
                        <a:lnTo>
                          <a:pt x="142" y="22"/>
                        </a:lnTo>
                        <a:lnTo>
                          <a:pt x="134" y="16"/>
                        </a:lnTo>
                        <a:lnTo>
                          <a:pt x="126" y="12"/>
                        </a:lnTo>
                        <a:lnTo>
                          <a:pt x="114" y="8"/>
                        </a:lnTo>
                        <a:lnTo>
                          <a:pt x="100" y="6"/>
                        </a:lnTo>
                        <a:lnTo>
                          <a:pt x="84" y="6"/>
                        </a:lnTo>
                        <a:lnTo>
                          <a:pt x="66" y="10"/>
                        </a:lnTo>
                        <a:lnTo>
                          <a:pt x="44" y="18"/>
                        </a:lnTo>
                        <a:lnTo>
                          <a:pt x="44" y="18"/>
                        </a:lnTo>
                        <a:lnTo>
                          <a:pt x="32" y="28"/>
                        </a:lnTo>
                        <a:lnTo>
                          <a:pt x="20" y="42"/>
                        </a:lnTo>
                        <a:lnTo>
                          <a:pt x="8" y="58"/>
                        </a:lnTo>
                        <a:lnTo>
                          <a:pt x="0" y="74"/>
                        </a:lnTo>
                        <a:lnTo>
                          <a:pt x="0" y="74"/>
                        </a:lnTo>
                        <a:lnTo>
                          <a:pt x="20" y="114"/>
                        </a:lnTo>
                        <a:lnTo>
                          <a:pt x="38" y="154"/>
                        </a:lnTo>
                        <a:lnTo>
                          <a:pt x="56" y="196"/>
                        </a:lnTo>
                        <a:lnTo>
                          <a:pt x="72" y="238"/>
                        </a:lnTo>
                        <a:lnTo>
                          <a:pt x="88" y="280"/>
                        </a:lnTo>
                        <a:lnTo>
                          <a:pt x="102" y="324"/>
                        </a:lnTo>
                        <a:lnTo>
                          <a:pt x="114" y="368"/>
                        </a:lnTo>
                        <a:lnTo>
                          <a:pt x="126" y="412"/>
                        </a:lnTo>
                        <a:lnTo>
                          <a:pt x="136" y="456"/>
                        </a:lnTo>
                        <a:lnTo>
                          <a:pt x="146" y="502"/>
                        </a:lnTo>
                        <a:lnTo>
                          <a:pt x="152" y="548"/>
                        </a:lnTo>
                        <a:lnTo>
                          <a:pt x="160" y="594"/>
                        </a:lnTo>
                        <a:lnTo>
                          <a:pt x="164" y="640"/>
                        </a:lnTo>
                        <a:lnTo>
                          <a:pt x="168" y="688"/>
                        </a:lnTo>
                        <a:lnTo>
                          <a:pt x="170" y="734"/>
                        </a:lnTo>
                        <a:lnTo>
                          <a:pt x="170" y="782"/>
                        </a:lnTo>
                        <a:lnTo>
                          <a:pt x="170" y="782"/>
                        </a:lnTo>
                        <a:lnTo>
                          <a:pt x="170" y="830"/>
                        </a:lnTo>
                        <a:lnTo>
                          <a:pt x="168" y="876"/>
                        </a:lnTo>
                        <a:lnTo>
                          <a:pt x="164" y="924"/>
                        </a:lnTo>
                        <a:lnTo>
                          <a:pt x="160" y="970"/>
                        </a:lnTo>
                        <a:lnTo>
                          <a:pt x="152" y="1016"/>
                        </a:lnTo>
                        <a:lnTo>
                          <a:pt x="146" y="1062"/>
                        </a:lnTo>
                        <a:lnTo>
                          <a:pt x="136" y="1108"/>
                        </a:lnTo>
                        <a:lnTo>
                          <a:pt x="126" y="1152"/>
                        </a:lnTo>
                        <a:lnTo>
                          <a:pt x="114" y="1196"/>
                        </a:lnTo>
                        <a:lnTo>
                          <a:pt x="102" y="1240"/>
                        </a:lnTo>
                        <a:lnTo>
                          <a:pt x="88" y="1284"/>
                        </a:lnTo>
                        <a:lnTo>
                          <a:pt x="72" y="1326"/>
                        </a:lnTo>
                        <a:lnTo>
                          <a:pt x="56" y="1368"/>
                        </a:lnTo>
                        <a:lnTo>
                          <a:pt x="38" y="1410"/>
                        </a:lnTo>
                        <a:lnTo>
                          <a:pt x="20" y="1450"/>
                        </a:lnTo>
                        <a:lnTo>
                          <a:pt x="0" y="1490"/>
                        </a:lnTo>
                        <a:lnTo>
                          <a:pt x="0" y="1490"/>
                        </a:lnTo>
                        <a:lnTo>
                          <a:pt x="8" y="1506"/>
                        </a:lnTo>
                        <a:lnTo>
                          <a:pt x="20" y="1522"/>
                        </a:lnTo>
                        <a:lnTo>
                          <a:pt x="32" y="1536"/>
                        </a:lnTo>
                        <a:lnTo>
                          <a:pt x="44" y="1546"/>
                        </a:lnTo>
                        <a:lnTo>
                          <a:pt x="44" y="1546"/>
                        </a:lnTo>
                        <a:lnTo>
                          <a:pt x="66" y="1554"/>
                        </a:lnTo>
                        <a:lnTo>
                          <a:pt x="84" y="1558"/>
                        </a:lnTo>
                        <a:lnTo>
                          <a:pt x="100" y="1558"/>
                        </a:lnTo>
                        <a:lnTo>
                          <a:pt x="114" y="1556"/>
                        </a:lnTo>
                        <a:lnTo>
                          <a:pt x="126" y="1552"/>
                        </a:lnTo>
                        <a:lnTo>
                          <a:pt x="134" y="1548"/>
                        </a:lnTo>
                        <a:lnTo>
                          <a:pt x="142" y="1542"/>
                        </a:lnTo>
                        <a:lnTo>
                          <a:pt x="178" y="1564"/>
                        </a:lnTo>
                        <a:lnTo>
                          <a:pt x="178" y="1564"/>
                        </a:lnTo>
                        <a:lnTo>
                          <a:pt x="200" y="1518"/>
                        </a:lnTo>
                        <a:lnTo>
                          <a:pt x="220" y="1472"/>
                        </a:lnTo>
                        <a:lnTo>
                          <a:pt x="240" y="1426"/>
                        </a:lnTo>
                        <a:lnTo>
                          <a:pt x="258" y="1380"/>
                        </a:lnTo>
                        <a:lnTo>
                          <a:pt x="274" y="1332"/>
                        </a:lnTo>
                        <a:lnTo>
                          <a:pt x="290" y="1284"/>
                        </a:lnTo>
                        <a:lnTo>
                          <a:pt x="304" y="1236"/>
                        </a:lnTo>
                        <a:lnTo>
                          <a:pt x="316" y="1186"/>
                        </a:lnTo>
                        <a:lnTo>
                          <a:pt x="326" y="1138"/>
                        </a:lnTo>
                        <a:lnTo>
                          <a:pt x="336" y="1088"/>
                        </a:lnTo>
                        <a:lnTo>
                          <a:pt x="344" y="1038"/>
                        </a:lnTo>
                        <a:lnTo>
                          <a:pt x="350" y="986"/>
                        </a:lnTo>
                        <a:lnTo>
                          <a:pt x="356" y="936"/>
                        </a:lnTo>
                        <a:lnTo>
                          <a:pt x="360" y="886"/>
                        </a:lnTo>
                        <a:lnTo>
                          <a:pt x="362" y="834"/>
                        </a:lnTo>
                        <a:lnTo>
                          <a:pt x="362" y="782"/>
                        </a:lnTo>
                        <a:lnTo>
                          <a:pt x="362" y="782"/>
                        </a:lnTo>
                        <a:lnTo>
                          <a:pt x="362" y="730"/>
                        </a:lnTo>
                        <a:lnTo>
                          <a:pt x="360" y="678"/>
                        </a:lnTo>
                        <a:lnTo>
                          <a:pt x="356" y="628"/>
                        </a:lnTo>
                        <a:lnTo>
                          <a:pt x="350" y="578"/>
                        </a:lnTo>
                        <a:lnTo>
                          <a:pt x="344" y="526"/>
                        </a:lnTo>
                        <a:lnTo>
                          <a:pt x="336" y="476"/>
                        </a:lnTo>
                        <a:lnTo>
                          <a:pt x="326" y="426"/>
                        </a:lnTo>
                        <a:lnTo>
                          <a:pt x="316" y="378"/>
                        </a:lnTo>
                        <a:lnTo>
                          <a:pt x="304" y="328"/>
                        </a:lnTo>
                        <a:lnTo>
                          <a:pt x="290" y="280"/>
                        </a:lnTo>
                        <a:lnTo>
                          <a:pt x="274" y="232"/>
                        </a:lnTo>
                        <a:lnTo>
                          <a:pt x="258" y="184"/>
                        </a:lnTo>
                        <a:lnTo>
                          <a:pt x="240" y="138"/>
                        </a:lnTo>
                        <a:lnTo>
                          <a:pt x="220" y="92"/>
                        </a:lnTo>
                        <a:lnTo>
                          <a:pt x="200" y="46"/>
                        </a:lnTo>
                        <a:lnTo>
                          <a:pt x="178" y="0"/>
                        </a:lnTo>
                        <a:lnTo>
                          <a:pt x="17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151859"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6" name="Freeform 52"/>
                  <p:cNvSpPr>
                    <a:spLocks/>
                  </p:cNvSpPr>
                  <p:nvPr/>
                </p:nvSpPr>
                <p:spPr bwMode="auto">
                  <a:xfrm>
                    <a:off x="1184275" y="6600825"/>
                    <a:ext cx="2228850" cy="1428750"/>
                  </a:xfrm>
                  <a:custGeom>
                    <a:avLst/>
                    <a:gdLst/>
                    <a:ahLst/>
                    <a:cxnLst>
                      <a:cxn ang="0">
                        <a:pos x="1322" y="12"/>
                      </a:cxn>
                      <a:cxn ang="0">
                        <a:pos x="1290" y="2"/>
                      </a:cxn>
                      <a:cxn ang="0">
                        <a:pos x="1252" y="0"/>
                      </a:cxn>
                      <a:cxn ang="0">
                        <a:pos x="1226" y="38"/>
                      </a:cxn>
                      <a:cxn ang="0">
                        <a:pos x="1172" y="112"/>
                      </a:cxn>
                      <a:cxn ang="0">
                        <a:pos x="1114" y="182"/>
                      </a:cxn>
                      <a:cxn ang="0">
                        <a:pos x="1054" y="248"/>
                      </a:cxn>
                      <a:cxn ang="0">
                        <a:pos x="988" y="310"/>
                      </a:cxn>
                      <a:cxn ang="0">
                        <a:pos x="918" y="370"/>
                      </a:cxn>
                      <a:cxn ang="0">
                        <a:pos x="846" y="424"/>
                      </a:cxn>
                      <a:cxn ang="0">
                        <a:pos x="772" y="474"/>
                      </a:cxn>
                      <a:cxn ang="0">
                        <a:pos x="692" y="520"/>
                      </a:cxn>
                      <a:cxn ang="0">
                        <a:pos x="612" y="562"/>
                      </a:cxn>
                      <a:cxn ang="0">
                        <a:pos x="528" y="600"/>
                      </a:cxn>
                      <a:cxn ang="0">
                        <a:pos x="440" y="630"/>
                      </a:cxn>
                      <a:cxn ang="0">
                        <a:pos x="352" y="658"/>
                      </a:cxn>
                      <a:cxn ang="0">
                        <a:pos x="260" y="680"/>
                      </a:cxn>
                      <a:cxn ang="0">
                        <a:pos x="168" y="696"/>
                      </a:cxn>
                      <a:cxn ang="0">
                        <a:pos x="74" y="706"/>
                      </a:cxn>
                      <a:cxn ang="0">
                        <a:pos x="26" y="708"/>
                      </a:cxn>
                      <a:cxn ang="0">
                        <a:pos x="8" y="742"/>
                      </a:cxn>
                      <a:cxn ang="0">
                        <a:pos x="0" y="776"/>
                      </a:cxn>
                      <a:cxn ang="0">
                        <a:pos x="2" y="798"/>
                      </a:cxn>
                      <a:cxn ang="0">
                        <a:pos x="16" y="830"/>
                      </a:cxn>
                      <a:cxn ang="0">
                        <a:pos x="34" y="850"/>
                      </a:cxn>
                      <a:cxn ang="0">
                        <a:pos x="50" y="858"/>
                      </a:cxn>
                      <a:cxn ang="0">
                        <a:pos x="50" y="900"/>
                      </a:cxn>
                      <a:cxn ang="0">
                        <a:pos x="210" y="884"/>
                      </a:cxn>
                      <a:cxn ang="0">
                        <a:pos x="364" y="854"/>
                      </a:cxn>
                      <a:cxn ang="0">
                        <a:pos x="516" y="810"/>
                      </a:cxn>
                      <a:cxn ang="0">
                        <a:pos x="662" y="752"/>
                      </a:cxn>
                      <a:cxn ang="0">
                        <a:pos x="802" y="680"/>
                      </a:cxn>
                      <a:cxn ang="0">
                        <a:pos x="936" y="598"/>
                      </a:cxn>
                      <a:cxn ang="0">
                        <a:pos x="1062" y="502"/>
                      </a:cxn>
                      <a:cxn ang="0">
                        <a:pos x="1180" y="392"/>
                      </a:cxn>
                      <a:cxn ang="0">
                        <a:pos x="1242" y="328"/>
                      </a:cxn>
                      <a:cxn ang="0">
                        <a:pos x="1354" y="190"/>
                      </a:cxn>
                      <a:cxn ang="0">
                        <a:pos x="1368" y="98"/>
                      </a:cxn>
                      <a:cxn ang="0">
                        <a:pos x="1370" y="88"/>
                      </a:cxn>
                      <a:cxn ang="0">
                        <a:pos x="1366" y="68"/>
                      </a:cxn>
                      <a:cxn ang="0">
                        <a:pos x="1354" y="40"/>
                      </a:cxn>
                      <a:cxn ang="0">
                        <a:pos x="1322" y="12"/>
                      </a:cxn>
                    </a:cxnLst>
                    <a:rect l="0" t="0" r="r" b="b"/>
                    <a:pathLst>
                      <a:path w="1404" h="900">
                        <a:moveTo>
                          <a:pt x="1322" y="12"/>
                        </a:moveTo>
                        <a:lnTo>
                          <a:pt x="1322" y="12"/>
                        </a:lnTo>
                        <a:lnTo>
                          <a:pt x="1306" y="6"/>
                        </a:lnTo>
                        <a:lnTo>
                          <a:pt x="1290" y="2"/>
                        </a:lnTo>
                        <a:lnTo>
                          <a:pt x="1270" y="0"/>
                        </a:lnTo>
                        <a:lnTo>
                          <a:pt x="1252" y="0"/>
                        </a:lnTo>
                        <a:lnTo>
                          <a:pt x="1252" y="0"/>
                        </a:lnTo>
                        <a:lnTo>
                          <a:pt x="1226" y="38"/>
                        </a:lnTo>
                        <a:lnTo>
                          <a:pt x="1200" y="76"/>
                        </a:lnTo>
                        <a:lnTo>
                          <a:pt x="1172" y="112"/>
                        </a:lnTo>
                        <a:lnTo>
                          <a:pt x="1144" y="146"/>
                        </a:lnTo>
                        <a:lnTo>
                          <a:pt x="1114" y="182"/>
                        </a:lnTo>
                        <a:lnTo>
                          <a:pt x="1084" y="216"/>
                        </a:lnTo>
                        <a:lnTo>
                          <a:pt x="1054" y="248"/>
                        </a:lnTo>
                        <a:lnTo>
                          <a:pt x="1020" y="280"/>
                        </a:lnTo>
                        <a:lnTo>
                          <a:pt x="988" y="310"/>
                        </a:lnTo>
                        <a:lnTo>
                          <a:pt x="954" y="340"/>
                        </a:lnTo>
                        <a:lnTo>
                          <a:pt x="918" y="370"/>
                        </a:lnTo>
                        <a:lnTo>
                          <a:pt x="884" y="398"/>
                        </a:lnTo>
                        <a:lnTo>
                          <a:pt x="846" y="424"/>
                        </a:lnTo>
                        <a:lnTo>
                          <a:pt x="810" y="450"/>
                        </a:lnTo>
                        <a:lnTo>
                          <a:pt x="772" y="474"/>
                        </a:lnTo>
                        <a:lnTo>
                          <a:pt x="732" y="498"/>
                        </a:lnTo>
                        <a:lnTo>
                          <a:pt x="692" y="520"/>
                        </a:lnTo>
                        <a:lnTo>
                          <a:pt x="652" y="542"/>
                        </a:lnTo>
                        <a:lnTo>
                          <a:pt x="612" y="562"/>
                        </a:lnTo>
                        <a:lnTo>
                          <a:pt x="570" y="582"/>
                        </a:lnTo>
                        <a:lnTo>
                          <a:pt x="528" y="600"/>
                        </a:lnTo>
                        <a:lnTo>
                          <a:pt x="484" y="616"/>
                        </a:lnTo>
                        <a:lnTo>
                          <a:pt x="440" y="630"/>
                        </a:lnTo>
                        <a:lnTo>
                          <a:pt x="396" y="644"/>
                        </a:lnTo>
                        <a:lnTo>
                          <a:pt x="352" y="658"/>
                        </a:lnTo>
                        <a:lnTo>
                          <a:pt x="306" y="670"/>
                        </a:lnTo>
                        <a:lnTo>
                          <a:pt x="260" y="680"/>
                        </a:lnTo>
                        <a:lnTo>
                          <a:pt x="214" y="688"/>
                        </a:lnTo>
                        <a:lnTo>
                          <a:pt x="168" y="696"/>
                        </a:lnTo>
                        <a:lnTo>
                          <a:pt x="120" y="702"/>
                        </a:lnTo>
                        <a:lnTo>
                          <a:pt x="74" y="706"/>
                        </a:lnTo>
                        <a:lnTo>
                          <a:pt x="26" y="708"/>
                        </a:lnTo>
                        <a:lnTo>
                          <a:pt x="26" y="708"/>
                        </a:lnTo>
                        <a:lnTo>
                          <a:pt x="16" y="726"/>
                        </a:lnTo>
                        <a:lnTo>
                          <a:pt x="8" y="742"/>
                        </a:lnTo>
                        <a:lnTo>
                          <a:pt x="2" y="760"/>
                        </a:lnTo>
                        <a:lnTo>
                          <a:pt x="0" y="776"/>
                        </a:lnTo>
                        <a:lnTo>
                          <a:pt x="0" y="776"/>
                        </a:lnTo>
                        <a:lnTo>
                          <a:pt x="2" y="798"/>
                        </a:lnTo>
                        <a:lnTo>
                          <a:pt x="8" y="816"/>
                        </a:lnTo>
                        <a:lnTo>
                          <a:pt x="16" y="830"/>
                        </a:lnTo>
                        <a:lnTo>
                          <a:pt x="26" y="842"/>
                        </a:lnTo>
                        <a:lnTo>
                          <a:pt x="34" y="850"/>
                        </a:lnTo>
                        <a:lnTo>
                          <a:pt x="42" y="854"/>
                        </a:lnTo>
                        <a:lnTo>
                          <a:pt x="50" y="858"/>
                        </a:lnTo>
                        <a:lnTo>
                          <a:pt x="50" y="900"/>
                        </a:lnTo>
                        <a:lnTo>
                          <a:pt x="50" y="900"/>
                        </a:lnTo>
                        <a:lnTo>
                          <a:pt x="130" y="894"/>
                        </a:lnTo>
                        <a:lnTo>
                          <a:pt x="210" y="884"/>
                        </a:lnTo>
                        <a:lnTo>
                          <a:pt x="288" y="870"/>
                        </a:lnTo>
                        <a:lnTo>
                          <a:pt x="364" y="854"/>
                        </a:lnTo>
                        <a:lnTo>
                          <a:pt x="440" y="832"/>
                        </a:lnTo>
                        <a:lnTo>
                          <a:pt x="516" y="810"/>
                        </a:lnTo>
                        <a:lnTo>
                          <a:pt x="590" y="782"/>
                        </a:lnTo>
                        <a:lnTo>
                          <a:pt x="662" y="752"/>
                        </a:lnTo>
                        <a:lnTo>
                          <a:pt x="732" y="718"/>
                        </a:lnTo>
                        <a:lnTo>
                          <a:pt x="802" y="680"/>
                        </a:lnTo>
                        <a:lnTo>
                          <a:pt x="870" y="640"/>
                        </a:lnTo>
                        <a:lnTo>
                          <a:pt x="936" y="598"/>
                        </a:lnTo>
                        <a:lnTo>
                          <a:pt x="1000" y="550"/>
                        </a:lnTo>
                        <a:lnTo>
                          <a:pt x="1062" y="502"/>
                        </a:lnTo>
                        <a:lnTo>
                          <a:pt x="1122" y="448"/>
                        </a:lnTo>
                        <a:lnTo>
                          <a:pt x="1180" y="392"/>
                        </a:lnTo>
                        <a:lnTo>
                          <a:pt x="1180" y="392"/>
                        </a:lnTo>
                        <a:lnTo>
                          <a:pt x="1242" y="328"/>
                        </a:lnTo>
                        <a:lnTo>
                          <a:pt x="1300" y="260"/>
                        </a:lnTo>
                        <a:lnTo>
                          <a:pt x="1354" y="190"/>
                        </a:lnTo>
                        <a:lnTo>
                          <a:pt x="1404" y="118"/>
                        </a:lnTo>
                        <a:lnTo>
                          <a:pt x="1368" y="98"/>
                        </a:lnTo>
                        <a:lnTo>
                          <a:pt x="1368" y="98"/>
                        </a:lnTo>
                        <a:lnTo>
                          <a:pt x="1370" y="88"/>
                        </a:lnTo>
                        <a:lnTo>
                          <a:pt x="1368" y="80"/>
                        </a:lnTo>
                        <a:lnTo>
                          <a:pt x="1366" y="68"/>
                        </a:lnTo>
                        <a:lnTo>
                          <a:pt x="1362" y="54"/>
                        </a:lnTo>
                        <a:lnTo>
                          <a:pt x="1354" y="40"/>
                        </a:lnTo>
                        <a:lnTo>
                          <a:pt x="1340" y="26"/>
                        </a:lnTo>
                        <a:lnTo>
                          <a:pt x="1322" y="12"/>
                        </a:lnTo>
                        <a:lnTo>
                          <a:pt x="132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151859"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 name="Freeform 53"/>
                  <p:cNvSpPr>
                    <a:spLocks/>
                  </p:cNvSpPr>
                  <p:nvPr/>
                </p:nvSpPr>
                <p:spPr bwMode="auto">
                  <a:xfrm>
                    <a:off x="-1203325" y="6600825"/>
                    <a:ext cx="2228850" cy="1428750"/>
                  </a:xfrm>
                  <a:custGeom>
                    <a:avLst/>
                    <a:gdLst/>
                    <a:ahLst/>
                    <a:cxnLst>
                      <a:cxn ang="0">
                        <a:pos x="152" y="0"/>
                      </a:cxn>
                      <a:cxn ang="0">
                        <a:pos x="114" y="2"/>
                      </a:cxn>
                      <a:cxn ang="0">
                        <a:pos x="82" y="12"/>
                      </a:cxn>
                      <a:cxn ang="0">
                        <a:pos x="64" y="26"/>
                      </a:cxn>
                      <a:cxn ang="0">
                        <a:pos x="42" y="54"/>
                      </a:cxn>
                      <a:cxn ang="0">
                        <a:pos x="36" y="80"/>
                      </a:cxn>
                      <a:cxn ang="0">
                        <a:pos x="36" y="98"/>
                      </a:cxn>
                      <a:cxn ang="0">
                        <a:pos x="0" y="118"/>
                      </a:cxn>
                      <a:cxn ang="0">
                        <a:pos x="104" y="260"/>
                      </a:cxn>
                      <a:cxn ang="0">
                        <a:pos x="224" y="392"/>
                      </a:cxn>
                      <a:cxn ang="0">
                        <a:pos x="282" y="448"/>
                      </a:cxn>
                      <a:cxn ang="0">
                        <a:pos x="404" y="550"/>
                      </a:cxn>
                      <a:cxn ang="0">
                        <a:pos x="534" y="640"/>
                      </a:cxn>
                      <a:cxn ang="0">
                        <a:pos x="672" y="718"/>
                      </a:cxn>
                      <a:cxn ang="0">
                        <a:pos x="814" y="782"/>
                      </a:cxn>
                      <a:cxn ang="0">
                        <a:pos x="964" y="832"/>
                      </a:cxn>
                      <a:cxn ang="0">
                        <a:pos x="1116" y="870"/>
                      </a:cxn>
                      <a:cxn ang="0">
                        <a:pos x="1274" y="894"/>
                      </a:cxn>
                      <a:cxn ang="0">
                        <a:pos x="1354" y="858"/>
                      </a:cxn>
                      <a:cxn ang="0">
                        <a:pos x="1362" y="854"/>
                      </a:cxn>
                      <a:cxn ang="0">
                        <a:pos x="1378" y="842"/>
                      </a:cxn>
                      <a:cxn ang="0">
                        <a:pos x="1396" y="816"/>
                      </a:cxn>
                      <a:cxn ang="0">
                        <a:pos x="1404" y="776"/>
                      </a:cxn>
                      <a:cxn ang="0">
                        <a:pos x="1402" y="760"/>
                      </a:cxn>
                      <a:cxn ang="0">
                        <a:pos x="1388" y="726"/>
                      </a:cxn>
                      <a:cxn ang="0">
                        <a:pos x="1378" y="708"/>
                      </a:cxn>
                      <a:cxn ang="0">
                        <a:pos x="1284" y="702"/>
                      </a:cxn>
                      <a:cxn ang="0">
                        <a:pos x="1190" y="688"/>
                      </a:cxn>
                      <a:cxn ang="0">
                        <a:pos x="1098" y="670"/>
                      </a:cxn>
                      <a:cxn ang="0">
                        <a:pos x="1008" y="644"/>
                      </a:cxn>
                      <a:cxn ang="0">
                        <a:pos x="920" y="616"/>
                      </a:cxn>
                      <a:cxn ang="0">
                        <a:pos x="834" y="582"/>
                      </a:cxn>
                      <a:cxn ang="0">
                        <a:pos x="752" y="542"/>
                      </a:cxn>
                      <a:cxn ang="0">
                        <a:pos x="672" y="498"/>
                      </a:cxn>
                      <a:cxn ang="0">
                        <a:pos x="594" y="450"/>
                      </a:cxn>
                      <a:cxn ang="0">
                        <a:pos x="520" y="398"/>
                      </a:cxn>
                      <a:cxn ang="0">
                        <a:pos x="450" y="340"/>
                      </a:cxn>
                      <a:cxn ang="0">
                        <a:pos x="384" y="280"/>
                      </a:cxn>
                      <a:cxn ang="0">
                        <a:pos x="320" y="216"/>
                      </a:cxn>
                      <a:cxn ang="0">
                        <a:pos x="260" y="146"/>
                      </a:cxn>
                      <a:cxn ang="0">
                        <a:pos x="204" y="76"/>
                      </a:cxn>
                      <a:cxn ang="0">
                        <a:pos x="152" y="0"/>
                      </a:cxn>
                    </a:cxnLst>
                    <a:rect l="0" t="0" r="r" b="b"/>
                    <a:pathLst>
                      <a:path w="1404" h="900">
                        <a:moveTo>
                          <a:pt x="152" y="0"/>
                        </a:moveTo>
                        <a:lnTo>
                          <a:pt x="152" y="0"/>
                        </a:lnTo>
                        <a:lnTo>
                          <a:pt x="134" y="0"/>
                        </a:lnTo>
                        <a:lnTo>
                          <a:pt x="114" y="2"/>
                        </a:lnTo>
                        <a:lnTo>
                          <a:pt x="98" y="6"/>
                        </a:lnTo>
                        <a:lnTo>
                          <a:pt x="82" y="12"/>
                        </a:lnTo>
                        <a:lnTo>
                          <a:pt x="82" y="12"/>
                        </a:lnTo>
                        <a:lnTo>
                          <a:pt x="64" y="26"/>
                        </a:lnTo>
                        <a:lnTo>
                          <a:pt x="50" y="40"/>
                        </a:lnTo>
                        <a:lnTo>
                          <a:pt x="42" y="54"/>
                        </a:lnTo>
                        <a:lnTo>
                          <a:pt x="38" y="68"/>
                        </a:lnTo>
                        <a:lnTo>
                          <a:pt x="36" y="80"/>
                        </a:lnTo>
                        <a:lnTo>
                          <a:pt x="34" y="88"/>
                        </a:lnTo>
                        <a:lnTo>
                          <a:pt x="36" y="98"/>
                        </a:lnTo>
                        <a:lnTo>
                          <a:pt x="0" y="118"/>
                        </a:lnTo>
                        <a:lnTo>
                          <a:pt x="0" y="118"/>
                        </a:lnTo>
                        <a:lnTo>
                          <a:pt x="50" y="190"/>
                        </a:lnTo>
                        <a:lnTo>
                          <a:pt x="104" y="260"/>
                        </a:lnTo>
                        <a:lnTo>
                          <a:pt x="162" y="328"/>
                        </a:lnTo>
                        <a:lnTo>
                          <a:pt x="224" y="392"/>
                        </a:lnTo>
                        <a:lnTo>
                          <a:pt x="224" y="392"/>
                        </a:lnTo>
                        <a:lnTo>
                          <a:pt x="282" y="448"/>
                        </a:lnTo>
                        <a:lnTo>
                          <a:pt x="342" y="502"/>
                        </a:lnTo>
                        <a:lnTo>
                          <a:pt x="404" y="550"/>
                        </a:lnTo>
                        <a:lnTo>
                          <a:pt x="468" y="598"/>
                        </a:lnTo>
                        <a:lnTo>
                          <a:pt x="534" y="640"/>
                        </a:lnTo>
                        <a:lnTo>
                          <a:pt x="602" y="680"/>
                        </a:lnTo>
                        <a:lnTo>
                          <a:pt x="672" y="718"/>
                        </a:lnTo>
                        <a:lnTo>
                          <a:pt x="742" y="752"/>
                        </a:lnTo>
                        <a:lnTo>
                          <a:pt x="814" y="782"/>
                        </a:lnTo>
                        <a:lnTo>
                          <a:pt x="888" y="810"/>
                        </a:lnTo>
                        <a:lnTo>
                          <a:pt x="964" y="832"/>
                        </a:lnTo>
                        <a:lnTo>
                          <a:pt x="1040" y="854"/>
                        </a:lnTo>
                        <a:lnTo>
                          <a:pt x="1116" y="870"/>
                        </a:lnTo>
                        <a:lnTo>
                          <a:pt x="1194" y="884"/>
                        </a:lnTo>
                        <a:lnTo>
                          <a:pt x="1274" y="894"/>
                        </a:lnTo>
                        <a:lnTo>
                          <a:pt x="1354" y="900"/>
                        </a:lnTo>
                        <a:lnTo>
                          <a:pt x="1354" y="858"/>
                        </a:lnTo>
                        <a:lnTo>
                          <a:pt x="1354" y="858"/>
                        </a:lnTo>
                        <a:lnTo>
                          <a:pt x="1362" y="854"/>
                        </a:lnTo>
                        <a:lnTo>
                          <a:pt x="1370" y="850"/>
                        </a:lnTo>
                        <a:lnTo>
                          <a:pt x="1378" y="842"/>
                        </a:lnTo>
                        <a:lnTo>
                          <a:pt x="1388" y="830"/>
                        </a:lnTo>
                        <a:lnTo>
                          <a:pt x="1396" y="816"/>
                        </a:lnTo>
                        <a:lnTo>
                          <a:pt x="1402" y="798"/>
                        </a:lnTo>
                        <a:lnTo>
                          <a:pt x="1404" y="776"/>
                        </a:lnTo>
                        <a:lnTo>
                          <a:pt x="1404" y="776"/>
                        </a:lnTo>
                        <a:lnTo>
                          <a:pt x="1402" y="760"/>
                        </a:lnTo>
                        <a:lnTo>
                          <a:pt x="1396" y="742"/>
                        </a:lnTo>
                        <a:lnTo>
                          <a:pt x="1388" y="726"/>
                        </a:lnTo>
                        <a:lnTo>
                          <a:pt x="1378" y="708"/>
                        </a:lnTo>
                        <a:lnTo>
                          <a:pt x="1378" y="708"/>
                        </a:lnTo>
                        <a:lnTo>
                          <a:pt x="1330" y="706"/>
                        </a:lnTo>
                        <a:lnTo>
                          <a:pt x="1284" y="702"/>
                        </a:lnTo>
                        <a:lnTo>
                          <a:pt x="1236" y="696"/>
                        </a:lnTo>
                        <a:lnTo>
                          <a:pt x="1190" y="688"/>
                        </a:lnTo>
                        <a:lnTo>
                          <a:pt x="1144" y="680"/>
                        </a:lnTo>
                        <a:lnTo>
                          <a:pt x="1098" y="670"/>
                        </a:lnTo>
                        <a:lnTo>
                          <a:pt x="1052" y="658"/>
                        </a:lnTo>
                        <a:lnTo>
                          <a:pt x="1008" y="644"/>
                        </a:lnTo>
                        <a:lnTo>
                          <a:pt x="964" y="630"/>
                        </a:lnTo>
                        <a:lnTo>
                          <a:pt x="920" y="616"/>
                        </a:lnTo>
                        <a:lnTo>
                          <a:pt x="876" y="600"/>
                        </a:lnTo>
                        <a:lnTo>
                          <a:pt x="834" y="582"/>
                        </a:lnTo>
                        <a:lnTo>
                          <a:pt x="792" y="562"/>
                        </a:lnTo>
                        <a:lnTo>
                          <a:pt x="752" y="542"/>
                        </a:lnTo>
                        <a:lnTo>
                          <a:pt x="712" y="520"/>
                        </a:lnTo>
                        <a:lnTo>
                          <a:pt x="672" y="498"/>
                        </a:lnTo>
                        <a:lnTo>
                          <a:pt x="632" y="474"/>
                        </a:lnTo>
                        <a:lnTo>
                          <a:pt x="594" y="450"/>
                        </a:lnTo>
                        <a:lnTo>
                          <a:pt x="558" y="424"/>
                        </a:lnTo>
                        <a:lnTo>
                          <a:pt x="520" y="398"/>
                        </a:lnTo>
                        <a:lnTo>
                          <a:pt x="486" y="370"/>
                        </a:lnTo>
                        <a:lnTo>
                          <a:pt x="450" y="340"/>
                        </a:lnTo>
                        <a:lnTo>
                          <a:pt x="416" y="310"/>
                        </a:lnTo>
                        <a:lnTo>
                          <a:pt x="384" y="280"/>
                        </a:lnTo>
                        <a:lnTo>
                          <a:pt x="350" y="248"/>
                        </a:lnTo>
                        <a:lnTo>
                          <a:pt x="320" y="216"/>
                        </a:lnTo>
                        <a:lnTo>
                          <a:pt x="290" y="182"/>
                        </a:lnTo>
                        <a:lnTo>
                          <a:pt x="260" y="146"/>
                        </a:lnTo>
                        <a:lnTo>
                          <a:pt x="232" y="112"/>
                        </a:lnTo>
                        <a:lnTo>
                          <a:pt x="204" y="76"/>
                        </a:lnTo>
                        <a:lnTo>
                          <a:pt x="178" y="38"/>
                        </a:lnTo>
                        <a:lnTo>
                          <a:pt x="152" y="0"/>
                        </a:lnTo>
                        <a:lnTo>
                          <a:pt x="1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151859"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 name="Freeform 54"/>
                  <p:cNvSpPr>
                    <a:spLocks/>
                  </p:cNvSpPr>
                  <p:nvPr/>
                </p:nvSpPr>
                <p:spPr bwMode="auto">
                  <a:xfrm>
                    <a:off x="-1657350" y="4029075"/>
                    <a:ext cx="574675" cy="2482850"/>
                  </a:xfrm>
                  <a:custGeom>
                    <a:avLst/>
                    <a:gdLst/>
                    <a:ahLst/>
                    <a:cxnLst>
                      <a:cxn ang="0">
                        <a:pos x="362" y="1490"/>
                      </a:cxn>
                      <a:cxn ang="0">
                        <a:pos x="324" y="1410"/>
                      </a:cxn>
                      <a:cxn ang="0">
                        <a:pos x="290" y="1326"/>
                      </a:cxn>
                      <a:cxn ang="0">
                        <a:pos x="260" y="1240"/>
                      </a:cxn>
                      <a:cxn ang="0">
                        <a:pos x="236" y="1152"/>
                      </a:cxn>
                      <a:cxn ang="0">
                        <a:pos x="216" y="1062"/>
                      </a:cxn>
                      <a:cxn ang="0">
                        <a:pos x="202" y="970"/>
                      </a:cxn>
                      <a:cxn ang="0">
                        <a:pos x="194" y="876"/>
                      </a:cxn>
                      <a:cxn ang="0">
                        <a:pos x="192" y="782"/>
                      </a:cxn>
                      <a:cxn ang="0">
                        <a:pos x="192" y="734"/>
                      </a:cxn>
                      <a:cxn ang="0">
                        <a:pos x="198" y="640"/>
                      </a:cxn>
                      <a:cxn ang="0">
                        <a:pos x="210" y="548"/>
                      </a:cxn>
                      <a:cxn ang="0">
                        <a:pos x="226" y="456"/>
                      </a:cxn>
                      <a:cxn ang="0">
                        <a:pos x="248" y="368"/>
                      </a:cxn>
                      <a:cxn ang="0">
                        <a:pos x="274" y="280"/>
                      </a:cxn>
                      <a:cxn ang="0">
                        <a:pos x="306" y="196"/>
                      </a:cxn>
                      <a:cxn ang="0">
                        <a:pos x="342" y="114"/>
                      </a:cxn>
                      <a:cxn ang="0">
                        <a:pos x="362" y="74"/>
                      </a:cxn>
                      <a:cxn ang="0">
                        <a:pos x="342" y="42"/>
                      </a:cxn>
                      <a:cxn ang="0">
                        <a:pos x="318" y="18"/>
                      </a:cxn>
                      <a:cxn ang="0">
                        <a:pos x="296" y="10"/>
                      </a:cxn>
                      <a:cxn ang="0">
                        <a:pos x="262" y="6"/>
                      </a:cxn>
                      <a:cxn ang="0">
                        <a:pos x="236" y="12"/>
                      </a:cxn>
                      <a:cxn ang="0">
                        <a:pos x="220" y="22"/>
                      </a:cxn>
                      <a:cxn ang="0">
                        <a:pos x="184" y="0"/>
                      </a:cxn>
                      <a:cxn ang="0">
                        <a:pos x="142" y="92"/>
                      </a:cxn>
                      <a:cxn ang="0">
                        <a:pos x="104" y="184"/>
                      </a:cxn>
                      <a:cxn ang="0">
                        <a:pos x="72" y="280"/>
                      </a:cxn>
                      <a:cxn ang="0">
                        <a:pos x="46" y="378"/>
                      </a:cxn>
                      <a:cxn ang="0">
                        <a:pos x="26" y="476"/>
                      </a:cxn>
                      <a:cxn ang="0">
                        <a:pos x="12" y="578"/>
                      </a:cxn>
                      <a:cxn ang="0">
                        <a:pos x="2" y="678"/>
                      </a:cxn>
                      <a:cxn ang="0">
                        <a:pos x="0" y="782"/>
                      </a:cxn>
                      <a:cxn ang="0">
                        <a:pos x="0" y="834"/>
                      </a:cxn>
                      <a:cxn ang="0">
                        <a:pos x="6" y="936"/>
                      </a:cxn>
                      <a:cxn ang="0">
                        <a:pos x="18" y="1038"/>
                      </a:cxn>
                      <a:cxn ang="0">
                        <a:pos x="36" y="1138"/>
                      </a:cxn>
                      <a:cxn ang="0">
                        <a:pos x="58" y="1236"/>
                      </a:cxn>
                      <a:cxn ang="0">
                        <a:pos x="88" y="1332"/>
                      </a:cxn>
                      <a:cxn ang="0">
                        <a:pos x="122" y="1426"/>
                      </a:cxn>
                      <a:cxn ang="0">
                        <a:pos x="162" y="1518"/>
                      </a:cxn>
                      <a:cxn ang="0">
                        <a:pos x="220" y="1542"/>
                      </a:cxn>
                      <a:cxn ang="0">
                        <a:pos x="228" y="1548"/>
                      </a:cxn>
                      <a:cxn ang="0">
                        <a:pos x="248" y="1556"/>
                      </a:cxn>
                      <a:cxn ang="0">
                        <a:pos x="278" y="1558"/>
                      </a:cxn>
                      <a:cxn ang="0">
                        <a:pos x="318" y="1546"/>
                      </a:cxn>
                      <a:cxn ang="0">
                        <a:pos x="330" y="1536"/>
                      </a:cxn>
                      <a:cxn ang="0">
                        <a:pos x="354" y="1506"/>
                      </a:cxn>
                      <a:cxn ang="0">
                        <a:pos x="362" y="1490"/>
                      </a:cxn>
                    </a:cxnLst>
                    <a:rect l="0" t="0" r="r" b="b"/>
                    <a:pathLst>
                      <a:path w="362" h="1564">
                        <a:moveTo>
                          <a:pt x="362" y="1490"/>
                        </a:moveTo>
                        <a:lnTo>
                          <a:pt x="362" y="1490"/>
                        </a:lnTo>
                        <a:lnTo>
                          <a:pt x="342" y="1450"/>
                        </a:lnTo>
                        <a:lnTo>
                          <a:pt x="324" y="1410"/>
                        </a:lnTo>
                        <a:lnTo>
                          <a:pt x="306" y="1368"/>
                        </a:lnTo>
                        <a:lnTo>
                          <a:pt x="290" y="1326"/>
                        </a:lnTo>
                        <a:lnTo>
                          <a:pt x="274" y="1284"/>
                        </a:lnTo>
                        <a:lnTo>
                          <a:pt x="260" y="1240"/>
                        </a:lnTo>
                        <a:lnTo>
                          <a:pt x="248" y="1196"/>
                        </a:lnTo>
                        <a:lnTo>
                          <a:pt x="236" y="1152"/>
                        </a:lnTo>
                        <a:lnTo>
                          <a:pt x="226" y="1108"/>
                        </a:lnTo>
                        <a:lnTo>
                          <a:pt x="216" y="1062"/>
                        </a:lnTo>
                        <a:lnTo>
                          <a:pt x="210" y="1016"/>
                        </a:lnTo>
                        <a:lnTo>
                          <a:pt x="202" y="970"/>
                        </a:lnTo>
                        <a:lnTo>
                          <a:pt x="198" y="924"/>
                        </a:lnTo>
                        <a:lnTo>
                          <a:pt x="194" y="876"/>
                        </a:lnTo>
                        <a:lnTo>
                          <a:pt x="192" y="830"/>
                        </a:lnTo>
                        <a:lnTo>
                          <a:pt x="192" y="782"/>
                        </a:lnTo>
                        <a:lnTo>
                          <a:pt x="192" y="782"/>
                        </a:lnTo>
                        <a:lnTo>
                          <a:pt x="192" y="734"/>
                        </a:lnTo>
                        <a:lnTo>
                          <a:pt x="194" y="688"/>
                        </a:lnTo>
                        <a:lnTo>
                          <a:pt x="198" y="640"/>
                        </a:lnTo>
                        <a:lnTo>
                          <a:pt x="202" y="594"/>
                        </a:lnTo>
                        <a:lnTo>
                          <a:pt x="210" y="548"/>
                        </a:lnTo>
                        <a:lnTo>
                          <a:pt x="216" y="502"/>
                        </a:lnTo>
                        <a:lnTo>
                          <a:pt x="226" y="456"/>
                        </a:lnTo>
                        <a:lnTo>
                          <a:pt x="236" y="412"/>
                        </a:lnTo>
                        <a:lnTo>
                          <a:pt x="248" y="368"/>
                        </a:lnTo>
                        <a:lnTo>
                          <a:pt x="260" y="324"/>
                        </a:lnTo>
                        <a:lnTo>
                          <a:pt x="274" y="280"/>
                        </a:lnTo>
                        <a:lnTo>
                          <a:pt x="290" y="238"/>
                        </a:lnTo>
                        <a:lnTo>
                          <a:pt x="306" y="196"/>
                        </a:lnTo>
                        <a:lnTo>
                          <a:pt x="324" y="154"/>
                        </a:lnTo>
                        <a:lnTo>
                          <a:pt x="342" y="114"/>
                        </a:lnTo>
                        <a:lnTo>
                          <a:pt x="362" y="74"/>
                        </a:lnTo>
                        <a:lnTo>
                          <a:pt x="362" y="74"/>
                        </a:lnTo>
                        <a:lnTo>
                          <a:pt x="354" y="58"/>
                        </a:lnTo>
                        <a:lnTo>
                          <a:pt x="342" y="42"/>
                        </a:lnTo>
                        <a:lnTo>
                          <a:pt x="330" y="28"/>
                        </a:lnTo>
                        <a:lnTo>
                          <a:pt x="318" y="18"/>
                        </a:lnTo>
                        <a:lnTo>
                          <a:pt x="318" y="18"/>
                        </a:lnTo>
                        <a:lnTo>
                          <a:pt x="296" y="10"/>
                        </a:lnTo>
                        <a:lnTo>
                          <a:pt x="278" y="6"/>
                        </a:lnTo>
                        <a:lnTo>
                          <a:pt x="262" y="6"/>
                        </a:lnTo>
                        <a:lnTo>
                          <a:pt x="248" y="8"/>
                        </a:lnTo>
                        <a:lnTo>
                          <a:pt x="236" y="12"/>
                        </a:lnTo>
                        <a:lnTo>
                          <a:pt x="228" y="16"/>
                        </a:lnTo>
                        <a:lnTo>
                          <a:pt x="220" y="22"/>
                        </a:lnTo>
                        <a:lnTo>
                          <a:pt x="184" y="0"/>
                        </a:lnTo>
                        <a:lnTo>
                          <a:pt x="184" y="0"/>
                        </a:lnTo>
                        <a:lnTo>
                          <a:pt x="162" y="46"/>
                        </a:lnTo>
                        <a:lnTo>
                          <a:pt x="142" y="92"/>
                        </a:lnTo>
                        <a:lnTo>
                          <a:pt x="122" y="138"/>
                        </a:lnTo>
                        <a:lnTo>
                          <a:pt x="104" y="184"/>
                        </a:lnTo>
                        <a:lnTo>
                          <a:pt x="88" y="232"/>
                        </a:lnTo>
                        <a:lnTo>
                          <a:pt x="72" y="280"/>
                        </a:lnTo>
                        <a:lnTo>
                          <a:pt x="58" y="328"/>
                        </a:lnTo>
                        <a:lnTo>
                          <a:pt x="46" y="378"/>
                        </a:lnTo>
                        <a:lnTo>
                          <a:pt x="36" y="426"/>
                        </a:lnTo>
                        <a:lnTo>
                          <a:pt x="26" y="476"/>
                        </a:lnTo>
                        <a:lnTo>
                          <a:pt x="18" y="526"/>
                        </a:lnTo>
                        <a:lnTo>
                          <a:pt x="12" y="578"/>
                        </a:lnTo>
                        <a:lnTo>
                          <a:pt x="6" y="628"/>
                        </a:lnTo>
                        <a:lnTo>
                          <a:pt x="2" y="678"/>
                        </a:lnTo>
                        <a:lnTo>
                          <a:pt x="0" y="730"/>
                        </a:lnTo>
                        <a:lnTo>
                          <a:pt x="0" y="782"/>
                        </a:lnTo>
                        <a:lnTo>
                          <a:pt x="0" y="782"/>
                        </a:lnTo>
                        <a:lnTo>
                          <a:pt x="0" y="834"/>
                        </a:lnTo>
                        <a:lnTo>
                          <a:pt x="2" y="886"/>
                        </a:lnTo>
                        <a:lnTo>
                          <a:pt x="6" y="936"/>
                        </a:lnTo>
                        <a:lnTo>
                          <a:pt x="12" y="986"/>
                        </a:lnTo>
                        <a:lnTo>
                          <a:pt x="18" y="1038"/>
                        </a:lnTo>
                        <a:lnTo>
                          <a:pt x="26" y="1088"/>
                        </a:lnTo>
                        <a:lnTo>
                          <a:pt x="36" y="1138"/>
                        </a:lnTo>
                        <a:lnTo>
                          <a:pt x="46" y="1186"/>
                        </a:lnTo>
                        <a:lnTo>
                          <a:pt x="58" y="1236"/>
                        </a:lnTo>
                        <a:lnTo>
                          <a:pt x="72" y="1284"/>
                        </a:lnTo>
                        <a:lnTo>
                          <a:pt x="88" y="1332"/>
                        </a:lnTo>
                        <a:lnTo>
                          <a:pt x="104" y="1380"/>
                        </a:lnTo>
                        <a:lnTo>
                          <a:pt x="122" y="1426"/>
                        </a:lnTo>
                        <a:lnTo>
                          <a:pt x="142" y="1472"/>
                        </a:lnTo>
                        <a:lnTo>
                          <a:pt x="162" y="1518"/>
                        </a:lnTo>
                        <a:lnTo>
                          <a:pt x="184" y="1564"/>
                        </a:lnTo>
                        <a:lnTo>
                          <a:pt x="220" y="1542"/>
                        </a:lnTo>
                        <a:lnTo>
                          <a:pt x="220" y="1542"/>
                        </a:lnTo>
                        <a:lnTo>
                          <a:pt x="228" y="1548"/>
                        </a:lnTo>
                        <a:lnTo>
                          <a:pt x="236" y="1552"/>
                        </a:lnTo>
                        <a:lnTo>
                          <a:pt x="248" y="1556"/>
                        </a:lnTo>
                        <a:lnTo>
                          <a:pt x="262" y="1558"/>
                        </a:lnTo>
                        <a:lnTo>
                          <a:pt x="278" y="1558"/>
                        </a:lnTo>
                        <a:lnTo>
                          <a:pt x="296" y="1554"/>
                        </a:lnTo>
                        <a:lnTo>
                          <a:pt x="318" y="1546"/>
                        </a:lnTo>
                        <a:lnTo>
                          <a:pt x="318" y="1546"/>
                        </a:lnTo>
                        <a:lnTo>
                          <a:pt x="330" y="1536"/>
                        </a:lnTo>
                        <a:lnTo>
                          <a:pt x="342" y="1522"/>
                        </a:lnTo>
                        <a:lnTo>
                          <a:pt x="354" y="1506"/>
                        </a:lnTo>
                        <a:lnTo>
                          <a:pt x="362" y="1490"/>
                        </a:lnTo>
                        <a:lnTo>
                          <a:pt x="362" y="14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151859"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86" name="Group 29"/>
              <p:cNvGrpSpPr>
                <a:grpSpLocks noChangeAspect="1"/>
              </p:cNvGrpSpPr>
              <p:nvPr/>
            </p:nvGrpSpPr>
            <p:grpSpPr bwMode="auto">
              <a:xfrm>
                <a:off x="6659074" y="4703539"/>
                <a:ext cx="266446" cy="252761"/>
                <a:chOff x="4239" y="2878"/>
                <a:chExt cx="606" cy="564"/>
              </a:xfrm>
              <a:grpFill/>
            </p:grpSpPr>
            <p:sp>
              <p:nvSpPr>
                <p:cNvPr id="87" name="Freeform 30"/>
                <p:cNvSpPr>
                  <a:spLocks/>
                </p:cNvSpPr>
                <p:nvPr/>
              </p:nvSpPr>
              <p:spPr bwMode="auto">
                <a:xfrm>
                  <a:off x="4410" y="2878"/>
                  <a:ext cx="282" cy="219"/>
                </a:xfrm>
                <a:custGeom>
                  <a:avLst/>
                  <a:gdLst>
                    <a:gd name="T0" fmla="*/ 0 w 1242"/>
                    <a:gd name="T1" fmla="*/ 483 h 963"/>
                    <a:gd name="T2" fmla="*/ 140 w 1242"/>
                    <a:gd name="T3" fmla="*/ 622 h 963"/>
                    <a:gd name="T4" fmla="*/ 265 w 1242"/>
                    <a:gd name="T5" fmla="*/ 606 h 963"/>
                    <a:gd name="T6" fmla="*/ 279 w 1242"/>
                    <a:gd name="T7" fmla="*/ 690 h 963"/>
                    <a:gd name="T8" fmla="*/ 279 w 1242"/>
                    <a:gd name="T9" fmla="*/ 963 h 963"/>
                    <a:gd name="T10" fmla="*/ 511 w 1242"/>
                    <a:gd name="T11" fmla="*/ 963 h 963"/>
                    <a:gd name="T12" fmla="*/ 553 w 1242"/>
                    <a:gd name="T13" fmla="*/ 953 h 963"/>
                    <a:gd name="T14" fmla="*/ 547 w 1242"/>
                    <a:gd name="T15" fmla="*/ 867 h 963"/>
                    <a:gd name="T16" fmla="*/ 759 w 1242"/>
                    <a:gd name="T17" fmla="*/ 675 h 963"/>
                    <a:gd name="T18" fmla="*/ 971 w 1242"/>
                    <a:gd name="T19" fmla="*/ 867 h 963"/>
                    <a:gd name="T20" fmla="*/ 965 w 1242"/>
                    <a:gd name="T21" fmla="*/ 953 h 963"/>
                    <a:gd name="T22" fmla="*/ 1006 w 1242"/>
                    <a:gd name="T23" fmla="*/ 963 h 963"/>
                    <a:gd name="T24" fmla="*/ 1239 w 1242"/>
                    <a:gd name="T25" fmla="*/ 963 h 963"/>
                    <a:gd name="T26" fmla="*/ 1239 w 1242"/>
                    <a:gd name="T27" fmla="*/ 117 h 963"/>
                    <a:gd name="T28" fmla="*/ 1214 w 1242"/>
                    <a:gd name="T29" fmla="*/ 28 h 963"/>
                    <a:gd name="T30" fmla="*/ 1118 w 1242"/>
                    <a:gd name="T31" fmla="*/ 3 h 963"/>
                    <a:gd name="T32" fmla="*/ 279 w 1242"/>
                    <a:gd name="T33" fmla="*/ 3 h 963"/>
                    <a:gd name="T34" fmla="*/ 279 w 1242"/>
                    <a:gd name="T35" fmla="*/ 276 h 963"/>
                    <a:gd name="T36" fmla="*/ 265 w 1242"/>
                    <a:gd name="T37" fmla="*/ 361 h 963"/>
                    <a:gd name="T38" fmla="*/ 140 w 1242"/>
                    <a:gd name="T39" fmla="*/ 344 h 963"/>
                    <a:gd name="T40" fmla="*/ 0 w 1242"/>
                    <a:gd name="T41" fmla="*/ 48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2" h="963">
                      <a:moveTo>
                        <a:pt x="0" y="483"/>
                      </a:moveTo>
                      <a:cubicBezTo>
                        <a:pt x="0" y="560"/>
                        <a:pt x="63" y="622"/>
                        <a:pt x="140" y="622"/>
                      </a:cubicBezTo>
                      <a:cubicBezTo>
                        <a:pt x="209" y="622"/>
                        <a:pt x="243" y="579"/>
                        <a:pt x="265" y="606"/>
                      </a:cubicBezTo>
                      <a:cubicBezTo>
                        <a:pt x="277" y="620"/>
                        <a:pt x="279" y="637"/>
                        <a:pt x="279" y="690"/>
                      </a:cubicBezTo>
                      <a:lnTo>
                        <a:pt x="279" y="963"/>
                      </a:lnTo>
                      <a:lnTo>
                        <a:pt x="511" y="963"/>
                      </a:lnTo>
                      <a:cubicBezTo>
                        <a:pt x="545" y="963"/>
                        <a:pt x="550" y="960"/>
                        <a:pt x="553" y="953"/>
                      </a:cubicBezTo>
                      <a:cubicBezTo>
                        <a:pt x="559" y="940"/>
                        <a:pt x="547" y="918"/>
                        <a:pt x="547" y="867"/>
                      </a:cubicBezTo>
                      <a:cubicBezTo>
                        <a:pt x="547" y="760"/>
                        <a:pt x="660" y="675"/>
                        <a:pt x="759" y="675"/>
                      </a:cubicBezTo>
                      <a:cubicBezTo>
                        <a:pt x="858" y="675"/>
                        <a:pt x="971" y="756"/>
                        <a:pt x="971" y="867"/>
                      </a:cubicBezTo>
                      <a:cubicBezTo>
                        <a:pt x="971" y="918"/>
                        <a:pt x="959" y="940"/>
                        <a:pt x="965" y="953"/>
                      </a:cubicBezTo>
                      <a:cubicBezTo>
                        <a:pt x="967" y="960"/>
                        <a:pt x="972" y="963"/>
                        <a:pt x="1006" y="963"/>
                      </a:cubicBezTo>
                      <a:lnTo>
                        <a:pt x="1239" y="963"/>
                      </a:lnTo>
                      <a:lnTo>
                        <a:pt x="1239" y="117"/>
                      </a:lnTo>
                      <a:cubicBezTo>
                        <a:pt x="1239" y="117"/>
                        <a:pt x="1242" y="57"/>
                        <a:pt x="1214" y="28"/>
                      </a:cubicBezTo>
                      <a:cubicBezTo>
                        <a:pt x="1185" y="0"/>
                        <a:pt x="1118" y="3"/>
                        <a:pt x="1118" y="3"/>
                      </a:cubicBezTo>
                      <a:lnTo>
                        <a:pt x="279" y="3"/>
                      </a:lnTo>
                      <a:lnTo>
                        <a:pt x="279" y="276"/>
                      </a:lnTo>
                      <a:cubicBezTo>
                        <a:pt x="279" y="329"/>
                        <a:pt x="277" y="347"/>
                        <a:pt x="265" y="361"/>
                      </a:cubicBezTo>
                      <a:cubicBezTo>
                        <a:pt x="243" y="388"/>
                        <a:pt x="209" y="344"/>
                        <a:pt x="140" y="344"/>
                      </a:cubicBezTo>
                      <a:cubicBezTo>
                        <a:pt x="63" y="344"/>
                        <a:pt x="0" y="406"/>
                        <a:pt x="0" y="483"/>
                      </a:cubicBezTo>
                      <a:close/>
                    </a:path>
                  </a:pathLst>
                </a:custGeom>
                <a:grpFill/>
                <a:ln w="12700" cap="flat" cmpd="sng" algn="ctr">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th-TH" sz="11500" b="0" i="0" u="none" strike="noStrike" kern="0" cap="none" spc="0" normalizeH="0" baseline="0" noProof="0" smtClean="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 name="Freeform 31"/>
                <p:cNvSpPr>
                  <a:spLocks/>
                </p:cNvSpPr>
                <p:nvPr/>
              </p:nvSpPr>
              <p:spPr bwMode="auto">
                <a:xfrm>
                  <a:off x="4239" y="2878"/>
                  <a:ext cx="219" cy="282"/>
                </a:xfrm>
                <a:custGeom>
                  <a:avLst/>
                  <a:gdLst>
                    <a:gd name="T0" fmla="*/ 5 w 965"/>
                    <a:gd name="T1" fmla="*/ 965 h 1244"/>
                    <a:gd name="T2" fmla="*/ 279 w 965"/>
                    <a:gd name="T3" fmla="*/ 965 h 1244"/>
                    <a:gd name="T4" fmla="*/ 363 w 965"/>
                    <a:gd name="T5" fmla="*/ 979 h 1244"/>
                    <a:gd name="T6" fmla="*/ 346 w 965"/>
                    <a:gd name="T7" fmla="*/ 1104 h 1244"/>
                    <a:gd name="T8" fmla="*/ 485 w 965"/>
                    <a:gd name="T9" fmla="*/ 1244 h 1244"/>
                    <a:gd name="T10" fmla="*/ 625 w 965"/>
                    <a:gd name="T11" fmla="*/ 1104 h 1244"/>
                    <a:gd name="T12" fmla="*/ 608 w 965"/>
                    <a:gd name="T13" fmla="*/ 979 h 1244"/>
                    <a:gd name="T14" fmla="*/ 692 w 965"/>
                    <a:gd name="T15" fmla="*/ 965 h 1244"/>
                    <a:gd name="T16" fmla="*/ 965 w 965"/>
                    <a:gd name="T17" fmla="*/ 965 h 1244"/>
                    <a:gd name="T18" fmla="*/ 965 w 965"/>
                    <a:gd name="T19" fmla="*/ 733 h 1244"/>
                    <a:gd name="T20" fmla="*/ 955 w 965"/>
                    <a:gd name="T21" fmla="*/ 691 h 1244"/>
                    <a:gd name="T22" fmla="*/ 869 w 965"/>
                    <a:gd name="T23" fmla="*/ 697 h 1244"/>
                    <a:gd name="T24" fmla="*/ 677 w 965"/>
                    <a:gd name="T25" fmla="*/ 485 h 1244"/>
                    <a:gd name="T26" fmla="*/ 869 w 965"/>
                    <a:gd name="T27" fmla="*/ 273 h 1244"/>
                    <a:gd name="T28" fmla="*/ 955 w 965"/>
                    <a:gd name="T29" fmla="*/ 280 h 1244"/>
                    <a:gd name="T30" fmla="*/ 965 w 965"/>
                    <a:gd name="T31" fmla="*/ 238 h 1244"/>
                    <a:gd name="T32" fmla="*/ 965 w 965"/>
                    <a:gd name="T33" fmla="*/ 5 h 1244"/>
                    <a:gd name="T34" fmla="*/ 141 w 965"/>
                    <a:gd name="T35" fmla="*/ 5 h 1244"/>
                    <a:gd name="T36" fmla="*/ 31 w 965"/>
                    <a:gd name="T37" fmla="*/ 30 h 1244"/>
                    <a:gd name="T38" fmla="*/ 5 w 965"/>
                    <a:gd name="T39" fmla="*/ 129 h 1244"/>
                    <a:gd name="T40" fmla="*/ 5 w 965"/>
                    <a:gd name="T41" fmla="*/ 965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5" h="1244">
                      <a:moveTo>
                        <a:pt x="5" y="965"/>
                      </a:moveTo>
                      <a:lnTo>
                        <a:pt x="279" y="965"/>
                      </a:lnTo>
                      <a:cubicBezTo>
                        <a:pt x="331" y="965"/>
                        <a:pt x="349" y="967"/>
                        <a:pt x="363" y="979"/>
                      </a:cubicBezTo>
                      <a:cubicBezTo>
                        <a:pt x="390" y="1001"/>
                        <a:pt x="346" y="1035"/>
                        <a:pt x="346" y="1104"/>
                      </a:cubicBezTo>
                      <a:cubicBezTo>
                        <a:pt x="346" y="1181"/>
                        <a:pt x="409" y="1244"/>
                        <a:pt x="485" y="1244"/>
                      </a:cubicBezTo>
                      <a:cubicBezTo>
                        <a:pt x="562" y="1244"/>
                        <a:pt x="625" y="1181"/>
                        <a:pt x="625" y="1104"/>
                      </a:cubicBezTo>
                      <a:cubicBezTo>
                        <a:pt x="625" y="1035"/>
                        <a:pt x="581" y="1002"/>
                        <a:pt x="608" y="979"/>
                      </a:cubicBezTo>
                      <a:cubicBezTo>
                        <a:pt x="622" y="967"/>
                        <a:pt x="639" y="965"/>
                        <a:pt x="692" y="965"/>
                      </a:cubicBezTo>
                      <a:lnTo>
                        <a:pt x="965" y="965"/>
                      </a:lnTo>
                      <a:lnTo>
                        <a:pt x="965" y="733"/>
                      </a:lnTo>
                      <a:cubicBezTo>
                        <a:pt x="965" y="699"/>
                        <a:pt x="962" y="694"/>
                        <a:pt x="955" y="691"/>
                      </a:cubicBezTo>
                      <a:cubicBezTo>
                        <a:pt x="942" y="685"/>
                        <a:pt x="920" y="697"/>
                        <a:pt x="869" y="697"/>
                      </a:cubicBezTo>
                      <a:cubicBezTo>
                        <a:pt x="762" y="697"/>
                        <a:pt x="677" y="584"/>
                        <a:pt x="677" y="485"/>
                      </a:cubicBezTo>
                      <a:cubicBezTo>
                        <a:pt x="677" y="386"/>
                        <a:pt x="758" y="273"/>
                        <a:pt x="869" y="273"/>
                      </a:cubicBezTo>
                      <a:cubicBezTo>
                        <a:pt x="920" y="273"/>
                        <a:pt x="942" y="285"/>
                        <a:pt x="955" y="280"/>
                      </a:cubicBezTo>
                      <a:cubicBezTo>
                        <a:pt x="962" y="277"/>
                        <a:pt x="965" y="272"/>
                        <a:pt x="965" y="238"/>
                      </a:cubicBezTo>
                      <a:lnTo>
                        <a:pt x="965" y="5"/>
                      </a:lnTo>
                      <a:lnTo>
                        <a:pt x="141" y="5"/>
                      </a:lnTo>
                      <a:cubicBezTo>
                        <a:pt x="141" y="5"/>
                        <a:pt x="61" y="0"/>
                        <a:pt x="31" y="30"/>
                      </a:cubicBezTo>
                      <a:cubicBezTo>
                        <a:pt x="0" y="61"/>
                        <a:pt x="5" y="129"/>
                        <a:pt x="5" y="129"/>
                      </a:cubicBezTo>
                      <a:lnTo>
                        <a:pt x="5" y="965"/>
                      </a:lnTo>
                      <a:close/>
                    </a:path>
                  </a:pathLst>
                </a:custGeom>
                <a:grpFill/>
                <a:ln w="12700" cap="flat" cmpd="sng" algn="ctr">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th-TH" sz="11500" b="0" i="0" u="none" strike="noStrike" kern="0" cap="none" spc="0" normalizeH="0" baseline="0" noProof="0" smtClean="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 name="Freeform 32"/>
                <p:cNvSpPr>
                  <a:spLocks/>
                </p:cNvSpPr>
                <p:nvPr/>
              </p:nvSpPr>
              <p:spPr bwMode="auto">
                <a:xfrm>
                  <a:off x="4240" y="3113"/>
                  <a:ext cx="281" cy="218"/>
                </a:xfrm>
                <a:custGeom>
                  <a:avLst/>
                  <a:gdLst>
                    <a:gd name="T0" fmla="*/ 1240 w 1240"/>
                    <a:gd name="T1" fmla="*/ 480 h 960"/>
                    <a:gd name="T2" fmla="*/ 1101 w 1240"/>
                    <a:gd name="T3" fmla="*/ 341 h 960"/>
                    <a:gd name="T4" fmla="*/ 975 w 1240"/>
                    <a:gd name="T5" fmla="*/ 357 h 960"/>
                    <a:gd name="T6" fmla="*/ 961 w 1240"/>
                    <a:gd name="T7" fmla="*/ 273 h 960"/>
                    <a:gd name="T8" fmla="*/ 961 w 1240"/>
                    <a:gd name="T9" fmla="*/ 0 h 960"/>
                    <a:gd name="T10" fmla="*/ 729 w 1240"/>
                    <a:gd name="T11" fmla="*/ 0 h 960"/>
                    <a:gd name="T12" fmla="*/ 687 w 1240"/>
                    <a:gd name="T13" fmla="*/ 10 h 960"/>
                    <a:gd name="T14" fmla="*/ 693 w 1240"/>
                    <a:gd name="T15" fmla="*/ 96 h 960"/>
                    <a:gd name="T16" fmla="*/ 481 w 1240"/>
                    <a:gd name="T17" fmla="*/ 288 h 960"/>
                    <a:gd name="T18" fmla="*/ 270 w 1240"/>
                    <a:gd name="T19" fmla="*/ 96 h 960"/>
                    <a:gd name="T20" fmla="*/ 276 w 1240"/>
                    <a:gd name="T21" fmla="*/ 10 h 960"/>
                    <a:gd name="T22" fmla="*/ 234 w 1240"/>
                    <a:gd name="T23" fmla="*/ 0 h 960"/>
                    <a:gd name="T24" fmla="*/ 1 w 1240"/>
                    <a:gd name="T25" fmla="*/ 0 h 960"/>
                    <a:gd name="T26" fmla="*/ 1 w 1240"/>
                    <a:gd name="T27" fmla="*/ 828 h 960"/>
                    <a:gd name="T28" fmla="*/ 30 w 1240"/>
                    <a:gd name="T29" fmla="*/ 928 h 960"/>
                    <a:gd name="T30" fmla="*/ 129 w 1240"/>
                    <a:gd name="T31" fmla="*/ 960 h 960"/>
                    <a:gd name="T32" fmla="*/ 961 w 1240"/>
                    <a:gd name="T33" fmla="*/ 960 h 960"/>
                    <a:gd name="T34" fmla="*/ 961 w 1240"/>
                    <a:gd name="T35" fmla="*/ 687 h 960"/>
                    <a:gd name="T36" fmla="*/ 975 w 1240"/>
                    <a:gd name="T37" fmla="*/ 602 h 960"/>
                    <a:gd name="T38" fmla="*/ 1101 w 1240"/>
                    <a:gd name="T39" fmla="*/ 619 h 960"/>
                    <a:gd name="T40" fmla="*/ 1240 w 1240"/>
                    <a:gd name="T41" fmla="*/ 48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0" h="960">
                      <a:moveTo>
                        <a:pt x="1240" y="480"/>
                      </a:moveTo>
                      <a:cubicBezTo>
                        <a:pt x="1240" y="403"/>
                        <a:pt x="1178" y="341"/>
                        <a:pt x="1101" y="341"/>
                      </a:cubicBezTo>
                      <a:cubicBezTo>
                        <a:pt x="1031" y="341"/>
                        <a:pt x="998" y="385"/>
                        <a:pt x="975" y="357"/>
                      </a:cubicBezTo>
                      <a:cubicBezTo>
                        <a:pt x="963" y="343"/>
                        <a:pt x="961" y="326"/>
                        <a:pt x="961" y="273"/>
                      </a:cubicBezTo>
                      <a:lnTo>
                        <a:pt x="961" y="0"/>
                      </a:lnTo>
                      <a:lnTo>
                        <a:pt x="729" y="0"/>
                      </a:lnTo>
                      <a:cubicBezTo>
                        <a:pt x="695" y="0"/>
                        <a:pt x="690" y="3"/>
                        <a:pt x="687" y="10"/>
                      </a:cubicBezTo>
                      <a:cubicBezTo>
                        <a:pt x="681" y="23"/>
                        <a:pt x="693" y="45"/>
                        <a:pt x="693" y="96"/>
                      </a:cubicBezTo>
                      <a:cubicBezTo>
                        <a:pt x="693" y="203"/>
                        <a:pt x="580" y="288"/>
                        <a:pt x="481" y="288"/>
                      </a:cubicBezTo>
                      <a:cubicBezTo>
                        <a:pt x="382" y="288"/>
                        <a:pt x="270" y="207"/>
                        <a:pt x="270" y="96"/>
                      </a:cubicBezTo>
                      <a:cubicBezTo>
                        <a:pt x="270" y="45"/>
                        <a:pt x="282" y="23"/>
                        <a:pt x="276" y="10"/>
                      </a:cubicBezTo>
                      <a:cubicBezTo>
                        <a:pt x="273" y="3"/>
                        <a:pt x="268" y="0"/>
                        <a:pt x="234" y="0"/>
                      </a:cubicBezTo>
                      <a:lnTo>
                        <a:pt x="1" y="0"/>
                      </a:lnTo>
                      <a:lnTo>
                        <a:pt x="1" y="828"/>
                      </a:lnTo>
                      <a:cubicBezTo>
                        <a:pt x="1" y="828"/>
                        <a:pt x="0" y="898"/>
                        <a:pt x="30" y="928"/>
                      </a:cubicBezTo>
                      <a:cubicBezTo>
                        <a:pt x="60" y="958"/>
                        <a:pt x="129" y="960"/>
                        <a:pt x="129" y="960"/>
                      </a:cubicBezTo>
                      <a:lnTo>
                        <a:pt x="961" y="960"/>
                      </a:lnTo>
                      <a:lnTo>
                        <a:pt x="961" y="687"/>
                      </a:lnTo>
                      <a:cubicBezTo>
                        <a:pt x="961" y="634"/>
                        <a:pt x="963" y="616"/>
                        <a:pt x="975" y="602"/>
                      </a:cubicBezTo>
                      <a:cubicBezTo>
                        <a:pt x="998" y="575"/>
                        <a:pt x="1031" y="619"/>
                        <a:pt x="1101" y="619"/>
                      </a:cubicBezTo>
                      <a:cubicBezTo>
                        <a:pt x="1178" y="619"/>
                        <a:pt x="1240" y="557"/>
                        <a:pt x="1240" y="480"/>
                      </a:cubicBezTo>
                      <a:close/>
                    </a:path>
                  </a:pathLst>
                </a:custGeom>
                <a:grpFill/>
                <a:ln w="12700" cap="flat" cmpd="sng" algn="ctr">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th-TH" sz="11500" b="0" i="0" u="none" strike="noStrike" kern="0" cap="none" spc="0" normalizeH="0" baseline="0" noProof="0" smtClean="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 name="Freeform 33"/>
                <p:cNvSpPr>
                  <a:spLocks/>
                </p:cNvSpPr>
                <p:nvPr/>
              </p:nvSpPr>
              <p:spPr bwMode="auto">
                <a:xfrm>
                  <a:off x="4537" y="3143"/>
                  <a:ext cx="308" cy="299"/>
                </a:xfrm>
                <a:custGeom>
                  <a:avLst/>
                  <a:gdLst>
                    <a:gd name="T0" fmla="*/ 770 w 1358"/>
                    <a:gd name="T1" fmla="*/ 1267 h 1322"/>
                    <a:gd name="T2" fmla="*/ 1358 w 1358"/>
                    <a:gd name="T3" fmla="*/ 679 h 1322"/>
                    <a:gd name="T4" fmla="*/ 1164 w 1358"/>
                    <a:gd name="T5" fmla="*/ 486 h 1322"/>
                    <a:gd name="T6" fmla="*/ 1114 w 1358"/>
                    <a:gd name="T7" fmla="*/ 416 h 1322"/>
                    <a:gd name="T8" fmla="*/ 1215 w 1358"/>
                    <a:gd name="T9" fmla="*/ 339 h 1322"/>
                    <a:gd name="T10" fmla="*/ 1215 w 1358"/>
                    <a:gd name="T11" fmla="*/ 142 h 1322"/>
                    <a:gd name="T12" fmla="*/ 1018 w 1358"/>
                    <a:gd name="T13" fmla="*/ 142 h 1322"/>
                    <a:gd name="T14" fmla="*/ 941 w 1358"/>
                    <a:gd name="T15" fmla="*/ 243 h 1322"/>
                    <a:gd name="T16" fmla="*/ 872 w 1358"/>
                    <a:gd name="T17" fmla="*/ 193 h 1322"/>
                    <a:gd name="T18" fmla="*/ 679 w 1358"/>
                    <a:gd name="T19" fmla="*/ 0 h 1322"/>
                    <a:gd name="T20" fmla="*/ 514 w 1358"/>
                    <a:gd name="T21" fmla="*/ 164 h 1322"/>
                    <a:gd name="T22" fmla="*/ 492 w 1358"/>
                    <a:gd name="T23" fmla="*/ 201 h 1322"/>
                    <a:gd name="T24" fmla="*/ 557 w 1358"/>
                    <a:gd name="T25" fmla="*/ 258 h 1322"/>
                    <a:gd name="T26" fmla="*/ 543 w 1358"/>
                    <a:gd name="T27" fmla="*/ 543 h 1322"/>
                    <a:gd name="T28" fmla="*/ 258 w 1358"/>
                    <a:gd name="T29" fmla="*/ 557 h 1322"/>
                    <a:gd name="T30" fmla="*/ 201 w 1358"/>
                    <a:gd name="T31" fmla="*/ 492 h 1322"/>
                    <a:gd name="T32" fmla="*/ 164 w 1358"/>
                    <a:gd name="T33" fmla="*/ 514 h 1322"/>
                    <a:gd name="T34" fmla="*/ 0 w 1358"/>
                    <a:gd name="T35" fmla="*/ 679 h 1322"/>
                    <a:gd name="T36" fmla="*/ 590 w 1358"/>
                    <a:gd name="T37" fmla="*/ 1269 h 1322"/>
                    <a:gd name="T38" fmla="*/ 679 w 1358"/>
                    <a:gd name="T39" fmla="*/ 1322 h 1322"/>
                    <a:gd name="T40" fmla="*/ 770 w 1358"/>
                    <a:gd name="T41" fmla="*/ 126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8" h="1322">
                      <a:moveTo>
                        <a:pt x="770" y="1267"/>
                      </a:moveTo>
                      <a:lnTo>
                        <a:pt x="1358" y="679"/>
                      </a:lnTo>
                      <a:lnTo>
                        <a:pt x="1164" y="486"/>
                      </a:lnTo>
                      <a:cubicBezTo>
                        <a:pt x="1127" y="448"/>
                        <a:pt x="1116" y="435"/>
                        <a:pt x="1114" y="416"/>
                      </a:cubicBezTo>
                      <a:cubicBezTo>
                        <a:pt x="1111" y="381"/>
                        <a:pt x="1166" y="389"/>
                        <a:pt x="1215" y="339"/>
                      </a:cubicBezTo>
                      <a:cubicBezTo>
                        <a:pt x="1270" y="285"/>
                        <a:pt x="1270" y="197"/>
                        <a:pt x="1215" y="142"/>
                      </a:cubicBezTo>
                      <a:cubicBezTo>
                        <a:pt x="1161" y="88"/>
                        <a:pt x="1073" y="88"/>
                        <a:pt x="1018" y="142"/>
                      </a:cubicBezTo>
                      <a:cubicBezTo>
                        <a:pt x="969" y="192"/>
                        <a:pt x="976" y="246"/>
                        <a:pt x="941" y="243"/>
                      </a:cubicBezTo>
                      <a:cubicBezTo>
                        <a:pt x="923" y="242"/>
                        <a:pt x="909" y="230"/>
                        <a:pt x="872" y="193"/>
                      </a:cubicBezTo>
                      <a:lnTo>
                        <a:pt x="679" y="0"/>
                      </a:lnTo>
                      <a:lnTo>
                        <a:pt x="514" y="164"/>
                      </a:lnTo>
                      <a:cubicBezTo>
                        <a:pt x="490" y="189"/>
                        <a:pt x="489" y="194"/>
                        <a:pt x="492" y="201"/>
                      </a:cubicBezTo>
                      <a:cubicBezTo>
                        <a:pt x="497" y="214"/>
                        <a:pt x="521" y="222"/>
                        <a:pt x="557" y="258"/>
                      </a:cubicBezTo>
                      <a:cubicBezTo>
                        <a:pt x="633" y="333"/>
                        <a:pt x="613" y="473"/>
                        <a:pt x="543" y="543"/>
                      </a:cubicBezTo>
                      <a:cubicBezTo>
                        <a:pt x="473" y="613"/>
                        <a:pt x="336" y="636"/>
                        <a:pt x="258" y="557"/>
                      </a:cubicBezTo>
                      <a:cubicBezTo>
                        <a:pt x="222" y="521"/>
                        <a:pt x="215" y="497"/>
                        <a:pt x="201" y="492"/>
                      </a:cubicBezTo>
                      <a:cubicBezTo>
                        <a:pt x="194" y="489"/>
                        <a:pt x="189" y="490"/>
                        <a:pt x="164" y="514"/>
                      </a:cubicBezTo>
                      <a:lnTo>
                        <a:pt x="0" y="679"/>
                      </a:lnTo>
                      <a:lnTo>
                        <a:pt x="590" y="1269"/>
                      </a:lnTo>
                      <a:cubicBezTo>
                        <a:pt x="590" y="1269"/>
                        <a:pt x="636" y="1322"/>
                        <a:pt x="679" y="1322"/>
                      </a:cubicBezTo>
                      <a:cubicBezTo>
                        <a:pt x="721" y="1322"/>
                        <a:pt x="770" y="1267"/>
                        <a:pt x="770" y="1267"/>
                      </a:cubicBezTo>
                      <a:close/>
                    </a:path>
                  </a:pathLst>
                </a:custGeom>
                <a:grpFill/>
                <a:ln w="12700" cap="flat" cmpd="sng" algn="ctr">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th-TH" sz="11500" b="0" i="0" u="none" strike="noStrike" kern="0" cap="none" spc="0" normalizeH="0" baseline="0" noProof="0" smtClean="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sp>
          <p:nvSpPr>
            <p:cNvPr id="102" name="矩形 101"/>
            <p:cNvSpPr/>
            <p:nvPr/>
          </p:nvSpPr>
          <p:spPr>
            <a:xfrm>
              <a:off x="6058865" y="4359902"/>
              <a:ext cx="5564529" cy="712316"/>
            </a:xfrm>
            <a:prstGeom prst="rect">
              <a:avLst/>
            </a:prstGeom>
          </p:spPr>
          <p:txBody>
            <a:bodyPr wrap="square">
              <a:spAutoFit/>
            </a:bodyPr>
            <a:lstStyle/>
            <a:p>
              <a:pPr marL="171450" indent="-171450" defTabSz="914478">
                <a:lnSpc>
                  <a:spcPct val="150000"/>
                </a:lnSpc>
                <a:buFont typeface="Arial" panose="020B0604020202020204" pitchFamily="34" charset="0"/>
                <a:buChar char="•"/>
              </a:pP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高可靠：</a:t>
              </a:r>
              <a:r>
                <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AZ</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内</a:t>
              </a:r>
              <a:r>
                <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RPO=0</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RTO&lt;30s</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defTabSz="914478">
                <a:lnSpc>
                  <a:spcPct val="150000"/>
                </a:lnSpc>
                <a:buFont typeface="Arial" panose="020B0604020202020204" pitchFamily="34" charset="0"/>
                <a:buChar char="•"/>
              </a:pP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高安全</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支持数据闪回和回收站</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03" name="直接连接符 102"/>
            <p:cNvCxnSpPr/>
            <p:nvPr/>
          </p:nvCxnSpPr>
          <p:spPr>
            <a:xfrm>
              <a:off x="6146377" y="5040502"/>
              <a:ext cx="5544270" cy="0"/>
            </a:xfrm>
            <a:prstGeom prst="line">
              <a:avLst/>
            </a:prstGeom>
            <a:noFill/>
            <a:ln w="12700" cap="flat" cmpd="sng" algn="ctr">
              <a:solidFill>
                <a:srgbClr val="666666">
                  <a:lumMod val="50000"/>
                </a:srgbClr>
              </a:solidFill>
              <a:prstDash val="dash"/>
              <a:miter lim="800000"/>
            </a:ln>
            <a:effectLst/>
          </p:spPr>
        </p:cxnSp>
        <p:sp>
          <p:nvSpPr>
            <p:cNvPr id="104" name="矩形 103"/>
            <p:cNvSpPr/>
            <p:nvPr/>
          </p:nvSpPr>
          <p:spPr>
            <a:xfrm>
              <a:off x="8711240" y="5208190"/>
              <a:ext cx="1800200" cy="425704"/>
            </a:xfrm>
            <a:prstGeom prst="rect">
              <a:avLst/>
            </a:prstGeom>
          </p:spPr>
          <p:txBody>
            <a:bodyPr wrap="square">
              <a:spAutoFit/>
            </a:bodyPr>
            <a:lstStyle/>
            <a:p>
              <a:pPr defTabSz="914316"/>
              <a:r>
                <a:rPr lang="zh-CN" altLang="en-US" b="1" dirty="0" smtClean="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简单易用</a:t>
              </a:r>
              <a:endParaRPr lang="zh-CN" altLang="en-US"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05" name="组合 104"/>
            <p:cNvGrpSpPr>
              <a:grpSpLocks noChangeAspect="1"/>
            </p:cNvGrpSpPr>
            <p:nvPr/>
          </p:nvGrpSpPr>
          <p:grpSpPr>
            <a:xfrm>
              <a:off x="8072864" y="5168334"/>
              <a:ext cx="468000" cy="448325"/>
              <a:chOff x="5904311" y="3287839"/>
              <a:chExt cx="701732" cy="672231"/>
            </a:xfrm>
            <a:solidFill>
              <a:srgbClr val="C7000B"/>
            </a:solidFill>
          </p:grpSpPr>
          <p:grpSp>
            <p:nvGrpSpPr>
              <p:cNvPr id="106" name="组合 180"/>
              <p:cNvGrpSpPr/>
              <p:nvPr/>
            </p:nvGrpSpPr>
            <p:grpSpPr>
              <a:xfrm>
                <a:off x="5904311" y="3287839"/>
                <a:ext cx="701732" cy="672231"/>
                <a:chOff x="3168057" y="3253154"/>
                <a:chExt cx="1325196" cy="1325196"/>
              </a:xfrm>
              <a:grpFill/>
            </p:grpSpPr>
            <p:grpSp>
              <p:nvGrpSpPr>
                <p:cNvPr id="111" name="组合 181"/>
                <p:cNvGrpSpPr/>
                <p:nvPr/>
              </p:nvGrpSpPr>
              <p:grpSpPr>
                <a:xfrm>
                  <a:off x="3168057" y="3253154"/>
                  <a:ext cx="1325196" cy="1325196"/>
                  <a:chOff x="-15697200" y="-10797381"/>
                  <a:chExt cx="8229600" cy="8229600"/>
                </a:xfrm>
                <a:grpFill/>
              </p:grpSpPr>
              <p:sp>
                <p:nvSpPr>
                  <p:cNvPr id="119" name="Freeform 32"/>
                  <p:cNvSpPr>
                    <a:spLocks noEditPoints="1"/>
                  </p:cNvSpPr>
                  <p:nvPr/>
                </p:nvSpPr>
                <p:spPr bwMode="auto">
                  <a:xfrm>
                    <a:off x="-15697200" y="-10797381"/>
                    <a:ext cx="8229600" cy="8229600"/>
                  </a:xfrm>
                  <a:custGeom>
                    <a:avLst/>
                    <a:gdLst/>
                    <a:ahLst/>
                    <a:cxnLst>
                      <a:cxn ang="0">
                        <a:pos x="2464" y="4990"/>
                      </a:cxn>
                      <a:cxn ang="0">
                        <a:pos x="2306" y="5168"/>
                      </a:cxn>
                      <a:cxn ang="0">
                        <a:pos x="2182" y="5152"/>
                      </a:cxn>
                      <a:cxn ang="0">
                        <a:pos x="3050" y="5144"/>
                      </a:cxn>
                      <a:cxn ang="0">
                        <a:pos x="3220" y="5108"/>
                      </a:cxn>
                      <a:cxn ang="0">
                        <a:pos x="3284" y="4892"/>
                      </a:cxn>
                      <a:cxn ang="0">
                        <a:pos x="3482" y="5028"/>
                      </a:cxn>
                      <a:cxn ang="0">
                        <a:pos x="1680" y="4814"/>
                      </a:cxn>
                      <a:cxn ang="0">
                        <a:pos x="1532" y="4746"/>
                      </a:cxn>
                      <a:cxn ang="0">
                        <a:pos x="1336" y="4862"/>
                      </a:cxn>
                      <a:cxn ang="0">
                        <a:pos x="3888" y="4838"/>
                      </a:cxn>
                      <a:cxn ang="0">
                        <a:pos x="4034" y="4746"/>
                      </a:cxn>
                      <a:cxn ang="0">
                        <a:pos x="4040" y="4506"/>
                      </a:cxn>
                      <a:cxn ang="0">
                        <a:pos x="4130" y="4434"/>
                      </a:cxn>
                      <a:cxn ang="0">
                        <a:pos x="852" y="4514"/>
                      </a:cxn>
                      <a:cxn ang="0">
                        <a:pos x="864" y="4258"/>
                      </a:cxn>
                      <a:cxn ang="0">
                        <a:pos x="626" y="4282"/>
                      </a:cxn>
                      <a:cxn ang="0">
                        <a:pos x="546" y="4186"/>
                      </a:cxn>
                      <a:cxn ang="0">
                        <a:pos x="4664" y="4150"/>
                      </a:cxn>
                      <a:cxn ang="0">
                        <a:pos x="4764" y="4006"/>
                      </a:cxn>
                      <a:cxn ang="0">
                        <a:pos x="4664" y="3804"/>
                      </a:cxn>
                      <a:cxn ang="0">
                        <a:pos x="4902" y="3770"/>
                      </a:cxn>
                      <a:cxn ang="0">
                        <a:pos x="410" y="3596"/>
                      </a:cxn>
                      <a:cxn ang="0">
                        <a:pos x="348" y="3448"/>
                      </a:cxn>
                      <a:cxn ang="0">
                        <a:pos x="128" y="3398"/>
                      </a:cxn>
                      <a:cxn ang="0">
                        <a:pos x="5072" y="3354"/>
                      </a:cxn>
                      <a:cxn ang="0">
                        <a:pos x="5116" y="3184"/>
                      </a:cxn>
                      <a:cxn ang="0">
                        <a:pos x="4958" y="3006"/>
                      </a:cxn>
                      <a:cxn ang="0">
                        <a:pos x="4974" y="2892"/>
                      </a:cxn>
                      <a:cxn ang="0">
                        <a:pos x="8" y="2814"/>
                      </a:cxn>
                      <a:cxn ang="0">
                        <a:pos x="192" y="2636"/>
                      </a:cxn>
                      <a:cxn ang="0">
                        <a:pos x="0" y="2516"/>
                      </a:cxn>
                      <a:cxn ang="0">
                        <a:pos x="200" y="2382"/>
                      </a:cxn>
                      <a:cxn ang="0">
                        <a:pos x="5170" y="2322"/>
                      </a:cxn>
                      <a:cxn ang="0">
                        <a:pos x="5148" y="2150"/>
                      </a:cxn>
                      <a:cxn ang="0">
                        <a:pos x="4936" y="2070"/>
                      </a:cxn>
                      <a:cxn ang="0">
                        <a:pos x="272" y="1974"/>
                      </a:cxn>
                      <a:cxn ang="0">
                        <a:pos x="318" y="1820"/>
                      </a:cxn>
                      <a:cxn ang="0">
                        <a:pos x="188" y="1618"/>
                      </a:cxn>
                      <a:cxn ang="0">
                        <a:pos x="238" y="1502"/>
                      </a:cxn>
                      <a:cxn ang="0">
                        <a:pos x="4754" y="1548"/>
                      </a:cxn>
                      <a:cxn ang="0">
                        <a:pos x="4846" y="1310"/>
                      </a:cxn>
                      <a:cxn ang="0">
                        <a:pos x="4608" y="1288"/>
                      </a:cxn>
                      <a:cxn ang="0">
                        <a:pos x="4542" y="1192"/>
                      </a:cxn>
                      <a:cxn ang="0">
                        <a:pos x="702" y="1112"/>
                      </a:cxn>
                      <a:cxn ang="0">
                        <a:pos x="806" y="988"/>
                      </a:cxn>
                      <a:cxn ang="0">
                        <a:pos x="748" y="770"/>
                      </a:cxn>
                      <a:cxn ang="0">
                        <a:pos x="984" y="808"/>
                      </a:cxn>
                      <a:cxn ang="0">
                        <a:pos x="4298" y="638"/>
                      </a:cxn>
                      <a:cxn ang="0">
                        <a:pos x="4162" y="528"/>
                      </a:cxn>
                      <a:cxn ang="0">
                        <a:pos x="3952" y="614"/>
                      </a:cxn>
                      <a:cxn ang="0">
                        <a:pos x="1316" y="558"/>
                      </a:cxn>
                      <a:cxn ang="0">
                        <a:pos x="1454" y="478"/>
                      </a:cxn>
                      <a:cxn ang="0">
                        <a:pos x="1496" y="242"/>
                      </a:cxn>
                      <a:cxn ang="0">
                        <a:pos x="1610" y="192"/>
                      </a:cxn>
                      <a:cxn ang="0">
                        <a:pos x="3464" y="354"/>
                      </a:cxn>
                      <a:cxn ang="0">
                        <a:pos x="3368" y="118"/>
                      </a:cxn>
                      <a:cxn ang="0">
                        <a:pos x="3178" y="264"/>
                      </a:cxn>
                      <a:cxn ang="0">
                        <a:pos x="3064" y="238"/>
                      </a:cxn>
                      <a:cxn ang="0">
                        <a:pos x="2216" y="220"/>
                      </a:cxn>
                      <a:cxn ang="0">
                        <a:pos x="2376" y="202"/>
                      </a:cxn>
                      <a:cxn ang="0">
                        <a:pos x="2482" y="2"/>
                      </a:cxn>
                    </a:cxnLst>
                    <a:rect l="0" t="0" r="r" b="b"/>
                    <a:pathLst>
                      <a:path w="5184" h="5184">
                        <a:moveTo>
                          <a:pt x="2604" y="5184"/>
                        </a:moveTo>
                        <a:lnTo>
                          <a:pt x="2602" y="4992"/>
                        </a:lnTo>
                        <a:lnTo>
                          <a:pt x="2602" y="4992"/>
                        </a:lnTo>
                        <a:lnTo>
                          <a:pt x="2626" y="4992"/>
                        </a:lnTo>
                        <a:lnTo>
                          <a:pt x="2628" y="5184"/>
                        </a:lnTo>
                        <a:lnTo>
                          <a:pt x="2628" y="5184"/>
                        </a:lnTo>
                        <a:lnTo>
                          <a:pt x="2604" y="5184"/>
                        </a:lnTo>
                        <a:lnTo>
                          <a:pt x="2604" y="5184"/>
                        </a:lnTo>
                        <a:close/>
                        <a:moveTo>
                          <a:pt x="2478" y="5182"/>
                        </a:moveTo>
                        <a:lnTo>
                          <a:pt x="2478" y="5182"/>
                        </a:lnTo>
                        <a:lnTo>
                          <a:pt x="2454" y="5180"/>
                        </a:lnTo>
                        <a:lnTo>
                          <a:pt x="2464" y="4990"/>
                        </a:lnTo>
                        <a:lnTo>
                          <a:pt x="2464" y="4990"/>
                        </a:lnTo>
                        <a:lnTo>
                          <a:pt x="2488" y="4990"/>
                        </a:lnTo>
                        <a:lnTo>
                          <a:pt x="2478" y="5182"/>
                        </a:lnTo>
                        <a:close/>
                        <a:moveTo>
                          <a:pt x="2752" y="5180"/>
                        </a:moveTo>
                        <a:lnTo>
                          <a:pt x="2740" y="4988"/>
                        </a:lnTo>
                        <a:lnTo>
                          <a:pt x="2740" y="4988"/>
                        </a:lnTo>
                        <a:lnTo>
                          <a:pt x="2764" y="4986"/>
                        </a:lnTo>
                        <a:lnTo>
                          <a:pt x="2778" y="5178"/>
                        </a:lnTo>
                        <a:lnTo>
                          <a:pt x="2778" y="5178"/>
                        </a:lnTo>
                        <a:lnTo>
                          <a:pt x="2752" y="5180"/>
                        </a:lnTo>
                        <a:lnTo>
                          <a:pt x="2752" y="5180"/>
                        </a:lnTo>
                        <a:close/>
                        <a:moveTo>
                          <a:pt x="2330" y="5172"/>
                        </a:moveTo>
                        <a:lnTo>
                          <a:pt x="2330" y="5172"/>
                        </a:lnTo>
                        <a:lnTo>
                          <a:pt x="2306" y="5168"/>
                        </a:lnTo>
                        <a:lnTo>
                          <a:pt x="2326" y="4978"/>
                        </a:lnTo>
                        <a:lnTo>
                          <a:pt x="2326" y="4978"/>
                        </a:lnTo>
                        <a:lnTo>
                          <a:pt x="2350" y="4980"/>
                        </a:lnTo>
                        <a:lnTo>
                          <a:pt x="2330" y="5172"/>
                        </a:lnTo>
                        <a:close/>
                        <a:moveTo>
                          <a:pt x="2902" y="5166"/>
                        </a:moveTo>
                        <a:lnTo>
                          <a:pt x="2878" y="4976"/>
                        </a:lnTo>
                        <a:lnTo>
                          <a:pt x="2878" y="4976"/>
                        </a:lnTo>
                        <a:lnTo>
                          <a:pt x="2902" y="4972"/>
                        </a:lnTo>
                        <a:lnTo>
                          <a:pt x="2926" y="5164"/>
                        </a:lnTo>
                        <a:lnTo>
                          <a:pt x="2926" y="5164"/>
                        </a:lnTo>
                        <a:lnTo>
                          <a:pt x="2902" y="5166"/>
                        </a:lnTo>
                        <a:lnTo>
                          <a:pt x="2902" y="5166"/>
                        </a:lnTo>
                        <a:close/>
                        <a:moveTo>
                          <a:pt x="2182" y="5152"/>
                        </a:moveTo>
                        <a:lnTo>
                          <a:pt x="2182" y="5152"/>
                        </a:lnTo>
                        <a:lnTo>
                          <a:pt x="2158" y="5148"/>
                        </a:lnTo>
                        <a:lnTo>
                          <a:pt x="2190" y="4958"/>
                        </a:lnTo>
                        <a:lnTo>
                          <a:pt x="2190" y="4958"/>
                        </a:lnTo>
                        <a:lnTo>
                          <a:pt x="2212" y="4962"/>
                        </a:lnTo>
                        <a:lnTo>
                          <a:pt x="2182" y="5152"/>
                        </a:lnTo>
                        <a:close/>
                        <a:moveTo>
                          <a:pt x="3050" y="5144"/>
                        </a:moveTo>
                        <a:lnTo>
                          <a:pt x="3016" y="4956"/>
                        </a:lnTo>
                        <a:lnTo>
                          <a:pt x="3016" y="4956"/>
                        </a:lnTo>
                        <a:lnTo>
                          <a:pt x="3038" y="4952"/>
                        </a:lnTo>
                        <a:lnTo>
                          <a:pt x="3074" y="5140"/>
                        </a:lnTo>
                        <a:lnTo>
                          <a:pt x="3074" y="5140"/>
                        </a:lnTo>
                        <a:lnTo>
                          <a:pt x="3050" y="5144"/>
                        </a:lnTo>
                        <a:lnTo>
                          <a:pt x="3050" y="5144"/>
                        </a:lnTo>
                        <a:close/>
                        <a:moveTo>
                          <a:pt x="2034" y="5124"/>
                        </a:moveTo>
                        <a:lnTo>
                          <a:pt x="2034" y="5124"/>
                        </a:lnTo>
                        <a:lnTo>
                          <a:pt x="2010" y="5120"/>
                        </a:lnTo>
                        <a:lnTo>
                          <a:pt x="2054" y="4932"/>
                        </a:lnTo>
                        <a:lnTo>
                          <a:pt x="2054" y="4932"/>
                        </a:lnTo>
                        <a:lnTo>
                          <a:pt x="2076" y="4938"/>
                        </a:lnTo>
                        <a:lnTo>
                          <a:pt x="2034" y="5124"/>
                        </a:lnTo>
                        <a:close/>
                        <a:moveTo>
                          <a:pt x="3196" y="5114"/>
                        </a:moveTo>
                        <a:lnTo>
                          <a:pt x="3152" y="4928"/>
                        </a:lnTo>
                        <a:lnTo>
                          <a:pt x="3152" y="4928"/>
                        </a:lnTo>
                        <a:lnTo>
                          <a:pt x="3174" y="4922"/>
                        </a:lnTo>
                        <a:lnTo>
                          <a:pt x="3220" y="5108"/>
                        </a:lnTo>
                        <a:lnTo>
                          <a:pt x="3220" y="5108"/>
                        </a:lnTo>
                        <a:lnTo>
                          <a:pt x="3196" y="5114"/>
                        </a:lnTo>
                        <a:lnTo>
                          <a:pt x="3196" y="5114"/>
                        </a:lnTo>
                        <a:close/>
                        <a:moveTo>
                          <a:pt x="1890" y="5088"/>
                        </a:moveTo>
                        <a:lnTo>
                          <a:pt x="1890" y="5088"/>
                        </a:lnTo>
                        <a:lnTo>
                          <a:pt x="1866" y="5082"/>
                        </a:lnTo>
                        <a:lnTo>
                          <a:pt x="1920" y="4898"/>
                        </a:lnTo>
                        <a:lnTo>
                          <a:pt x="1920" y="4898"/>
                        </a:lnTo>
                        <a:lnTo>
                          <a:pt x="1942" y="4904"/>
                        </a:lnTo>
                        <a:lnTo>
                          <a:pt x="1890" y="5088"/>
                        </a:lnTo>
                        <a:close/>
                        <a:moveTo>
                          <a:pt x="3340" y="5074"/>
                        </a:moveTo>
                        <a:lnTo>
                          <a:pt x="3284" y="4892"/>
                        </a:lnTo>
                        <a:lnTo>
                          <a:pt x="3284" y="4892"/>
                        </a:lnTo>
                        <a:lnTo>
                          <a:pt x="3306" y="4884"/>
                        </a:lnTo>
                        <a:lnTo>
                          <a:pt x="3364" y="5068"/>
                        </a:lnTo>
                        <a:lnTo>
                          <a:pt x="3364" y="5068"/>
                        </a:lnTo>
                        <a:lnTo>
                          <a:pt x="3340" y="5074"/>
                        </a:lnTo>
                        <a:lnTo>
                          <a:pt x="3340" y="5074"/>
                        </a:lnTo>
                        <a:close/>
                        <a:moveTo>
                          <a:pt x="1748" y="5044"/>
                        </a:moveTo>
                        <a:lnTo>
                          <a:pt x="1748" y="5044"/>
                        </a:lnTo>
                        <a:lnTo>
                          <a:pt x="1724" y="5036"/>
                        </a:lnTo>
                        <a:lnTo>
                          <a:pt x="1788" y="4854"/>
                        </a:lnTo>
                        <a:lnTo>
                          <a:pt x="1788" y="4854"/>
                        </a:lnTo>
                        <a:lnTo>
                          <a:pt x="1810" y="4862"/>
                        </a:lnTo>
                        <a:lnTo>
                          <a:pt x="1748" y="5044"/>
                        </a:lnTo>
                        <a:close/>
                        <a:moveTo>
                          <a:pt x="3482" y="5028"/>
                        </a:moveTo>
                        <a:lnTo>
                          <a:pt x="3416" y="4848"/>
                        </a:lnTo>
                        <a:lnTo>
                          <a:pt x="3416" y="4848"/>
                        </a:lnTo>
                        <a:lnTo>
                          <a:pt x="3438" y="4840"/>
                        </a:lnTo>
                        <a:lnTo>
                          <a:pt x="3506" y="5020"/>
                        </a:lnTo>
                        <a:lnTo>
                          <a:pt x="3506" y="5020"/>
                        </a:lnTo>
                        <a:lnTo>
                          <a:pt x="3482" y="5028"/>
                        </a:lnTo>
                        <a:lnTo>
                          <a:pt x="3482" y="5028"/>
                        </a:lnTo>
                        <a:close/>
                        <a:moveTo>
                          <a:pt x="1606" y="4990"/>
                        </a:moveTo>
                        <a:lnTo>
                          <a:pt x="1606" y="4990"/>
                        </a:lnTo>
                        <a:lnTo>
                          <a:pt x="1584" y="4982"/>
                        </a:lnTo>
                        <a:lnTo>
                          <a:pt x="1658" y="4804"/>
                        </a:lnTo>
                        <a:lnTo>
                          <a:pt x="1658" y="4804"/>
                        </a:lnTo>
                        <a:lnTo>
                          <a:pt x="1680" y="4814"/>
                        </a:lnTo>
                        <a:lnTo>
                          <a:pt x="1606" y="4990"/>
                        </a:lnTo>
                        <a:close/>
                        <a:moveTo>
                          <a:pt x="3620" y="4972"/>
                        </a:moveTo>
                        <a:lnTo>
                          <a:pt x="3544" y="4796"/>
                        </a:lnTo>
                        <a:lnTo>
                          <a:pt x="3544" y="4796"/>
                        </a:lnTo>
                        <a:lnTo>
                          <a:pt x="3566" y="4788"/>
                        </a:lnTo>
                        <a:lnTo>
                          <a:pt x="3644" y="4962"/>
                        </a:lnTo>
                        <a:lnTo>
                          <a:pt x="3644" y="4962"/>
                        </a:lnTo>
                        <a:lnTo>
                          <a:pt x="3620" y="4972"/>
                        </a:lnTo>
                        <a:lnTo>
                          <a:pt x="3620" y="4972"/>
                        </a:lnTo>
                        <a:close/>
                        <a:moveTo>
                          <a:pt x="1470" y="4930"/>
                        </a:moveTo>
                        <a:lnTo>
                          <a:pt x="1470" y="4930"/>
                        </a:lnTo>
                        <a:lnTo>
                          <a:pt x="1448" y="4918"/>
                        </a:lnTo>
                        <a:lnTo>
                          <a:pt x="1532" y="4746"/>
                        </a:lnTo>
                        <a:lnTo>
                          <a:pt x="1532" y="4746"/>
                        </a:lnTo>
                        <a:lnTo>
                          <a:pt x="1554" y="4756"/>
                        </a:lnTo>
                        <a:lnTo>
                          <a:pt x="1470" y="4930"/>
                        </a:lnTo>
                        <a:close/>
                        <a:moveTo>
                          <a:pt x="3756" y="4910"/>
                        </a:moveTo>
                        <a:lnTo>
                          <a:pt x="3670" y="4738"/>
                        </a:lnTo>
                        <a:lnTo>
                          <a:pt x="3670" y="4738"/>
                        </a:lnTo>
                        <a:lnTo>
                          <a:pt x="3690" y="4728"/>
                        </a:lnTo>
                        <a:lnTo>
                          <a:pt x="3778" y="4898"/>
                        </a:lnTo>
                        <a:lnTo>
                          <a:pt x="3778" y="4898"/>
                        </a:lnTo>
                        <a:lnTo>
                          <a:pt x="3756" y="4910"/>
                        </a:lnTo>
                        <a:lnTo>
                          <a:pt x="3756" y="4910"/>
                        </a:lnTo>
                        <a:close/>
                        <a:moveTo>
                          <a:pt x="1336" y="4862"/>
                        </a:moveTo>
                        <a:lnTo>
                          <a:pt x="1336" y="4862"/>
                        </a:lnTo>
                        <a:lnTo>
                          <a:pt x="1316" y="4848"/>
                        </a:lnTo>
                        <a:lnTo>
                          <a:pt x="1410" y="4682"/>
                        </a:lnTo>
                        <a:lnTo>
                          <a:pt x="1410" y="4682"/>
                        </a:lnTo>
                        <a:lnTo>
                          <a:pt x="1430" y="4694"/>
                        </a:lnTo>
                        <a:lnTo>
                          <a:pt x="1336" y="4862"/>
                        </a:lnTo>
                        <a:close/>
                        <a:moveTo>
                          <a:pt x="3888" y="4838"/>
                        </a:moveTo>
                        <a:lnTo>
                          <a:pt x="3792" y="4672"/>
                        </a:lnTo>
                        <a:lnTo>
                          <a:pt x="3792" y="4672"/>
                        </a:lnTo>
                        <a:lnTo>
                          <a:pt x="3810" y="4660"/>
                        </a:lnTo>
                        <a:lnTo>
                          <a:pt x="3908" y="4826"/>
                        </a:lnTo>
                        <a:lnTo>
                          <a:pt x="3908" y="4826"/>
                        </a:lnTo>
                        <a:lnTo>
                          <a:pt x="3888" y="4838"/>
                        </a:lnTo>
                        <a:lnTo>
                          <a:pt x="3888" y="4838"/>
                        </a:lnTo>
                        <a:close/>
                        <a:moveTo>
                          <a:pt x="1208" y="4784"/>
                        </a:moveTo>
                        <a:lnTo>
                          <a:pt x="1208" y="4784"/>
                        </a:lnTo>
                        <a:lnTo>
                          <a:pt x="1188" y="4772"/>
                        </a:lnTo>
                        <a:lnTo>
                          <a:pt x="1292" y="4610"/>
                        </a:lnTo>
                        <a:lnTo>
                          <a:pt x="1292" y="4610"/>
                        </a:lnTo>
                        <a:lnTo>
                          <a:pt x="1310" y="4622"/>
                        </a:lnTo>
                        <a:lnTo>
                          <a:pt x="1208" y="4784"/>
                        </a:lnTo>
                        <a:close/>
                        <a:moveTo>
                          <a:pt x="4014" y="4760"/>
                        </a:moveTo>
                        <a:lnTo>
                          <a:pt x="3908" y="4600"/>
                        </a:lnTo>
                        <a:lnTo>
                          <a:pt x="3908" y="4600"/>
                        </a:lnTo>
                        <a:lnTo>
                          <a:pt x="3928" y="4586"/>
                        </a:lnTo>
                        <a:lnTo>
                          <a:pt x="4034" y="4746"/>
                        </a:lnTo>
                        <a:lnTo>
                          <a:pt x="4034" y="4746"/>
                        </a:lnTo>
                        <a:lnTo>
                          <a:pt x="4014" y="4760"/>
                        </a:lnTo>
                        <a:lnTo>
                          <a:pt x="4014" y="4760"/>
                        </a:lnTo>
                        <a:close/>
                        <a:moveTo>
                          <a:pt x="1084" y="4702"/>
                        </a:moveTo>
                        <a:lnTo>
                          <a:pt x="1084" y="4702"/>
                        </a:lnTo>
                        <a:lnTo>
                          <a:pt x="1064" y="4686"/>
                        </a:lnTo>
                        <a:lnTo>
                          <a:pt x="1178" y="4532"/>
                        </a:lnTo>
                        <a:lnTo>
                          <a:pt x="1178" y="4532"/>
                        </a:lnTo>
                        <a:lnTo>
                          <a:pt x="1196" y="4546"/>
                        </a:lnTo>
                        <a:lnTo>
                          <a:pt x="1084" y="4702"/>
                        </a:lnTo>
                        <a:close/>
                        <a:moveTo>
                          <a:pt x="4136" y="4674"/>
                        </a:moveTo>
                        <a:lnTo>
                          <a:pt x="4022" y="4520"/>
                        </a:lnTo>
                        <a:lnTo>
                          <a:pt x="4022" y="4520"/>
                        </a:lnTo>
                        <a:lnTo>
                          <a:pt x="4040" y="4506"/>
                        </a:lnTo>
                        <a:lnTo>
                          <a:pt x="4156" y="4660"/>
                        </a:lnTo>
                        <a:lnTo>
                          <a:pt x="4156" y="4660"/>
                        </a:lnTo>
                        <a:lnTo>
                          <a:pt x="4136" y="4674"/>
                        </a:lnTo>
                        <a:lnTo>
                          <a:pt x="4136" y="4674"/>
                        </a:lnTo>
                        <a:close/>
                        <a:moveTo>
                          <a:pt x="966" y="4610"/>
                        </a:moveTo>
                        <a:lnTo>
                          <a:pt x="966" y="4610"/>
                        </a:lnTo>
                        <a:lnTo>
                          <a:pt x="946" y="4594"/>
                        </a:lnTo>
                        <a:lnTo>
                          <a:pt x="1068" y="4446"/>
                        </a:lnTo>
                        <a:lnTo>
                          <a:pt x="1068" y="4446"/>
                        </a:lnTo>
                        <a:lnTo>
                          <a:pt x="1086" y="4462"/>
                        </a:lnTo>
                        <a:lnTo>
                          <a:pt x="966" y="4610"/>
                        </a:lnTo>
                        <a:close/>
                        <a:moveTo>
                          <a:pt x="4254" y="4582"/>
                        </a:moveTo>
                        <a:lnTo>
                          <a:pt x="4130" y="4434"/>
                        </a:lnTo>
                        <a:lnTo>
                          <a:pt x="4130" y="4434"/>
                        </a:lnTo>
                        <a:lnTo>
                          <a:pt x="4148" y="4420"/>
                        </a:lnTo>
                        <a:lnTo>
                          <a:pt x="4272" y="4566"/>
                        </a:lnTo>
                        <a:lnTo>
                          <a:pt x="4272" y="4566"/>
                        </a:lnTo>
                        <a:lnTo>
                          <a:pt x="4254" y="4582"/>
                        </a:lnTo>
                        <a:lnTo>
                          <a:pt x="4254" y="4582"/>
                        </a:lnTo>
                        <a:close/>
                        <a:moveTo>
                          <a:pt x="852" y="4514"/>
                        </a:moveTo>
                        <a:lnTo>
                          <a:pt x="852" y="4514"/>
                        </a:lnTo>
                        <a:lnTo>
                          <a:pt x="834" y="4496"/>
                        </a:lnTo>
                        <a:lnTo>
                          <a:pt x="964" y="4356"/>
                        </a:lnTo>
                        <a:lnTo>
                          <a:pt x="964" y="4356"/>
                        </a:lnTo>
                        <a:lnTo>
                          <a:pt x="980" y="4372"/>
                        </a:lnTo>
                        <a:lnTo>
                          <a:pt x="852" y="4514"/>
                        </a:lnTo>
                        <a:close/>
                        <a:moveTo>
                          <a:pt x="4366" y="4482"/>
                        </a:moveTo>
                        <a:lnTo>
                          <a:pt x="4234" y="4342"/>
                        </a:lnTo>
                        <a:lnTo>
                          <a:pt x="4234" y="4342"/>
                        </a:lnTo>
                        <a:lnTo>
                          <a:pt x="4252" y="4328"/>
                        </a:lnTo>
                        <a:lnTo>
                          <a:pt x="4384" y="4466"/>
                        </a:lnTo>
                        <a:lnTo>
                          <a:pt x="4384" y="4466"/>
                        </a:lnTo>
                        <a:lnTo>
                          <a:pt x="4366" y="4482"/>
                        </a:lnTo>
                        <a:lnTo>
                          <a:pt x="4366" y="4482"/>
                        </a:lnTo>
                        <a:close/>
                        <a:moveTo>
                          <a:pt x="744" y="4410"/>
                        </a:moveTo>
                        <a:lnTo>
                          <a:pt x="744" y="4410"/>
                        </a:lnTo>
                        <a:lnTo>
                          <a:pt x="726" y="4392"/>
                        </a:lnTo>
                        <a:lnTo>
                          <a:pt x="864" y="4258"/>
                        </a:lnTo>
                        <a:lnTo>
                          <a:pt x="864" y="4258"/>
                        </a:lnTo>
                        <a:lnTo>
                          <a:pt x="880" y="4276"/>
                        </a:lnTo>
                        <a:lnTo>
                          <a:pt x="744" y="4410"/>
                        </a:lnTo>
                        <a:close/>
                        <a:moveTo>
                          <a:pt x="4472" y="4378"/>
                        </a:moveTo>
                        <a:lnTo>
                          <a:pt x="4332" y="4246"/>
                        </a:lnTo>
                        <a:lnTo>
                          <a:pt x="4332" y="4246"/>
                        </a:lnTo>
                        <a:lnTo>
                          <a:pt x="4348" y="4228"/>
                        </a:lnTo>
                        <a:lnTo>
                          <a:pt x="4488" y="4360"/>
                        </a:lnTo>
                        <a:lnTo>
                          <a:pt x="4488" y="4360"/>
                        </a:lnTo>
                        <a:lnTo>
                          <a:pt x="4472" y="4378"/>
                        </a:lnTo>
                        <a:lnTo>
                          <a:pt x="4472" y="4378"/>
                        </a:lnTo>
                        <a:close/>
                        <a:moveTo>
                          <a:pt x="642" y="4300"/>
                        </a:moveTo>
                        <a:lnTo>
                          <a:pt x="642" y="4300"/>
                        </a:lnTo>
                        <a:lnTo>
                          <a:pt x="626" y="4282"/>
                        </a:lnTo>
                        <a:lnTo>
                          <a:pt x="772" y="4156"/>
                        </a:lnTo>
                        <a:lnTo>
                          <a:pt x="772" y="4156"/>
                        </a:lnTo>
                        <a:lnTo>
                          <a:pt x="786" y="4174"/>
                        </a:lnTo>
                        <a:lnTo>
                          <a:pt x="642" y="4300"/>
                        </a:lnTo>
                        <a:close/>
                        <a:moveTo>
                          <a:pt x="4572" y="4266"/>
                        </a:moveTo>
                        <a:lnTo>
                          <a:pt x="4424" y="4142"/>
                        </a:lnTo>
                        <a:lnTo>
                          <a:pt x="4424" y="4142"/>
                        </a:lnTo>
                        <a:lnTo>
                          <a:pt x="4440" y="4124"/>
                        </a:lnTo>
                        <a:lnTo>
                          <a:pt x="4588" y="4248"/>
                        </a:lnTo>
                        <a:lnTo>
                          <a:pt x="4588" y="4248"/>
                        </a:lnTo>
                        <a:lnTo>
                          <a:pt x="4572" y="4266"/>
                        </a:lnTo>
                        <a:lnTo>
                          <a:pt x="4572" y="4266"/>
                        </a:lnTo>
                        <a:close/>
                        <a:moveTo>
                          <a:pt x="546" y="4186"/>
                        </a:moveTo>
                        <a:lnTo>
                          <a:pt x="546" y="4186"/>
                        </a:lnTo>
                        <a:lnTo>
                          <a:pt x="532" y="4166"/>
                        </a:lnTo>
                        <a:lnTo>
                          <a:pt x="684" y="4050"/>
                        </a:lnTo>
                        <a:lnTo>
                          <a:pt x="684" y="4050"/>
                        </a:lnTo>
                        <a:lnTo>
                          <a:pt x="698" y="4068"/>
                        </a:lnTo>
                        <a:lnTo>
                          <a:pt x="546" y="4186"/>
                        </a:lnTo>
                        <a:close/>
                        <a:moveTo>
                          <a:pt x="4664" y="4150"/>
                        </a:moveTo>
                        <a:lnTo>
                          <a:pt x="4512" y="4034"/>
                        </a:lnTo>
                        <a:lnTo>
                          <a:pt x="4512" y="4034"/>
                        </a:lnTo>
                        <a:lnTo>
                          <a:pt x="4526" y="4016"/>
                        </a:lnTo>
                        <a:lnTo>
                          <a:pt x="4680" y="4130"/>
                        </a:lnTo>
                        <a:lnTo>
                          <a:pt x="4680" y="4130"/>
                        </a:lnTo>
                        <a:lnTo>
                          <a:pt x="4664" y="4150"/>
                        </a:lnTo>
                        <a:lnTo>
                          <a:pt x="4664" y="4150"/>
                        </a:lnTo>
                        <a:close/>
                        <a:moveTo>
                          <a:pt x="458" y="4066"/>
                        </a:moveTo>
                        <a:lnTo>
                          <a:pt x="458" y="4066"/>
                        </a:lnTo>
                        <a:lnTo>
                          <a:pt x="444" y="4044"/>
                        </a:lnTo>
                        <a:lnTo>
                          <a:pt x="604" y="3936"/>
                        </a:lnTo>
                        <a:lnTo>
                          <a:pt x="604" y="3936"/>
                        </a:lnTo>
                        <a:lnTo>
                          <a:pt x="616" y="3956"/>
                        </a:lnTo>
                        <a:lnTo>
                          <a:pt x="458" y="4066"/>
                        </a:lnTo>
                        <a:close/>
                        <a:moveTo>
                          <a:pt x="4752" y="4028"/>
                        </a:moveTo>
                        <a:lnTo>
                          <a:pt x="4592" y="3920"/>
                        </a:lnTo>
                        <a:lnTo>
                          <a:pt x="4592" y="3920"/>
                        </a:lnTo>
                        <a:lnTo>
                          <a:pt x="4604" y="3902"/>
                        </a:lnTo>
                        <a:lnTo>
                          <a:pt x="4764" y="4006"/>
                        </a:lnTo>
                        <a:lnTo>
                          <a:pt x="4764" y="4006"/>
                        </a:lnTo>
                        <a:lnTo>
                          <a:pt x="4752" y="4028"/>
                        </a:lnTo>
                        <a:lnTo>
                          <a:pt x="4752" y="4028"/>
                        </a:lnTo>
                        <a:close/>
                        <a:moveTo>
                          <a:pt x="376" y="3940"/>
                        </a:moveTo>
                        <a:lnTo>
                          <a:pt x="376" y="3940"/>
                        </a:lnTo>
                        <a:lnTo>
                          <a:pt x="364" y="3918"/>
                        </a:lnTo>
                        <a:lnTo>
                          <a:pt x="528" y="3820"/>
                        </a:lnTo>
                        <a:lnTo>
                          <a:pt x="528" y="3820"/>
                        </a:lnTo>
                        <a:lnTo>
                          <a:pt x="540" y="3840"/>
                        </a:lnTo>
                        <a:lnTo>
                          <a:pt x="376" y="3940"/>
                        </a:lnTo>
                        <a:close/>
                        <a:moveTo>
                          <a:pt x="4830" y="3900"/>
                        </a:moveTo>
                        <a:lnTo>
                          <a:pt x="4664" y="3804"/>
                        </a:lnTo>
                        <a:lnTo>
                          <a:pt x="4664" y="3804"/>
                        </a:lnTo>
                        <a:lnTo>
                          <a:pt x="4676" y="3784"/>
                        </a:lnTo>
                        <a:lnTo>
                          <a:pt x="4844" y="3880"/>
                        </a:lnTo>
                        <a:lnTo>
                          <a:pt x="4844" y="3880"/>
                        </a:lnTo>
                        <a:lnTo>
                          <a:pt x="4830" y="3900"/>
                        </a:lnTo>
                        <a:lnTo>
                          <a:pt x="4830" y="3900"/>
                        </a:lnTo>
                        <a:close/>
                        <a:moveTo>
                          <a:pt x="302" y="3810"/>
                        </a:moveTo>
                        <a:lnTo>
                          <a:pt x="302" y="3810"/>
                        </a:lnTo>
                        <a:lnTo>
                          <a:pt x="292" y="3788"/>
                        </a:lnTo>
                        <a:lnTo>
                          <a:pt x="462" y="3700"/>
                        </a:lnTo>
                        <a:lnTo>
                          <a:pt x="462" y="3700"/>
                        </a:lnTo>
                        <a:lnTo>
                          <a:pt x="472" y="3720"/>
                        </a:lnTo>
                        <a:lnTo>
                          <a:pt x="302" y="3810"/>
                        </a:lnTo>
                        <a:close/>
                        <a:moveTo>
                          <a:pt x="4902" y="3770"/>
                        </a:moveTo>
                        <a:lnTo>
                          <a:pt x="4732" y="3682"/>
                        </a:lnTo>
                        <a:lnTo>
                          <a:pt x="4732" y="3682"/>
                        </a:lnTo>
                        <a:lnTo>
                          <a:pt x="4742" y="3662"/>
                        </a:lnTo>
                        <a:lnTo>
                          <a:pt x="4914" y="3746"/>
                        </a:lnTo>
                        <a:lnTo>
                          <a:pt x="4914" y="3746"/>
                        </a:lnTo>
                        <a:lnTo>
                          <a:pt x="4902" y="3770"/>
                        </a:lnTo>
                        <a:lnTo>
                          <a:pt x="4902" y="3770"/>
                        </a:lnTo>
                        <a:close/>
                        <a:moveTo>
                          <a:pt x="236" y="3676"/>
                        </a:moveTo>
                        <a:lnTo>
                          <a:pt x="236" y="3676"/>
                        </a:lnTo>
                        <a:lnTo>
                          <a:pt x="226" y="3654"/>
                        </a:lnTo>
                        <a:lnTo>
                          <a:pt x="402" y="3576"/>
                        </a:lnTo>
                        <a:lnTo>
                          <a:pt x="402" y="3576"/>
                        </a:lnTo>
                        <a:lnTo>
                          <a:pt x="410" y="3596"/>
                        </a:lnTo>
                        <a:lnTo>
                          <a:pt x="236" y="3676"/>
                        </a:lnTo>
                        <a:close/>
                        <a:moveTo>
                          <a:pt x="4966" y="3634"/>
                        </a:moveTo>
                        <a:lnTo>
                          <a:pt x="4790" y="3556"/>
                        </a:lnTo>
                        <a:lnTo>
                          <a:pt x="4790" y="3556"/>
                        </a:lnTo>
                        <a:lnTo>
                          <a:pt x="4800" y="3536"/>
                        </a:lnTo>
                        <a:lnTo>
                          <a:pt x="4976" y="3610"/>
                        </a:lnTo>
                        <a:lnTo>
                          <a:pt x="4976" y="3610"/>
                        </a:lnTo>
                        <a:lnTo>
                          <a:pt x="4966" y="3634"/>
                        </a:lnTo>
                        <a:lnTo>
                          <a:pt x="4966" y="3634"/>
                        </a:lnTo>
                        <a:close/>
                        <a:moveTo>
                          <a:pt x="178" y="3540"/>
                        </a:moveTo>
                        <a:lnTo>
                          <a:pt x="178" y="3540"/>
                        </a:lnTo>
                        <a:lnTo>
                          <a:pt x="170" y="3516"/>
                        </a:lnTo>
                        <a:lnTo>
                          <a:pt x="348" y="3448"/>
                        </a:lnTo>
                        <a:lnTo>
                          <a:pt x="348" y="3448"/>
                        </a:lnTo>
                        <a:lnTo>
                          <a:pt x="356" y="3470"/>
                        </a:lnTo>
                        <a:lnTo>
                          <a:pt x="178" y="3540"/>
                        </a:lnTo>
                        <a:close/>
                        <a:moveTo>
                          <a:pt x="5022" y="3496"/>
                        </a:moveTo>
                        <a:lnTo>
                          <a:pt x="4842" y="3428"/>
                        </a:lnTo>
                        <a:lnTo>
                          <a:pt x="4842" y="3428"/>
                        </a:lnTo>
                        <a:lnTo>
                          <a:pt x="4850" y="3406"/>
                        </a:lnTo>
                        <a:lnTo>
                          <a:pt x="5032" y="3472"/>
                        </a:lnTo>
                        <a:lnTo>
                          <a:pt x="5032" y="3472"/>
                        </a:lnTo>
                        <a:lnTo>
                          <a:pt x="5022" y="3496"/>
                        </a:lnTo>
                        <a:lnTo>
                          <a:pt x="5022" y="3496"/>
                        </a:lnTo>
                        <a:close/>
                        <a:moveTo>
                          <a:pt x="128" y="3398"/>
                        </a:moveTo>
                        <a:lnTo>
                          <a:pt x="128" y="3398"/>
                        </a:lnTo>
                        <a:lnTo>
                          <a:pt x="120" y="3376"/>
                        </a:lnTo>
                        <a:lnTo>
                          <a:pt x="302" y="3318"/>
                        </a:lnTo>
                        <a:lnTo>
                          <a:pt x="302" y="3318"/>
                        </a:lnTo>
                        <a:lnTo>
                          <a:pt x="310" y="3340"/>
                        </a:lnTo>
                        <a:lnTo>
                          <a:pt x="128" y="3398"/>
                        </a:lnTo>
                        <a:close/>
                        <a:moveTo>
                          <a:pt x="5072" y="3354"/>
                        </a:moveTo>
                        <a:lnTo>
                          <a:pt x="4888" y="3296"/>
                        </a:lnTo>
                        <a:lnTo>
                          <a:pt x="4888" y="3296"/>
                        </a:lnTo>
                        <a:lnTo>
                          <a:pt x="4894" y="3274"/>
                        </a:lnTo>
                        <a:lnTo>
                          <a:pt x="5078" y="3330"/>
                        </a:lnTo>
                        <a:lnTo>
                          <a:pt x="5078" y="3330"/>
                        </a:lnTo>
                        <a:lnTo>
                          <a:pt x="5072" y="3354"/>
                        </a:lnTo>
                        <a:lnTo>
                          <a:pt x="5072" y="3354"/>
                        </a:lnTo>
                        <a:close/>
                        <a:moveTo>
                          <a:pt x="86" y="3256"/>
                        </a:moveTo>
                        <a:lnTo>
                          <a:pt x="86" y="3256"/>
                        </a:lnTo>
                        <a:lnTo>
                          <a:pt x="78" y="3232"/>
                        </a:lnTo>
                        <a:lnTo>
                          <a:pt x="264" y="3184"/>
                        </a:lnTo>
                        <a:lnTo>
                          <a:pt x="264" y="3184"/>
                        </a:lnTo>
                        <a:lnTo>
                          <a:pt x="270" y="3206"/>
                        </a:lnTo>
                        <a:lnTo>
                          <a:pt x="86" y="3256"/>
                        </a:lnTo>
                        <a:close/>
                        <a:moveTo>
                          <a:pt x="5110" y="3208"/>
                        </a:moveTo>
                        <a:lnTo>
                          <a:pt x="4924" y="3164"/>
                        </a:lnTo>
                        <a:lnTo>
                          <a:pt x="4924" y="3164"/>
                        </a:lnTo>
                        <a:lnTo>
                          <a:pt x="4930" y="3140"/>
                        </a:lnTo>
                        <a:lnTo>
                          <a:pt x="5116" y="3184"/>
                        </a:lnTo>
                        <a:lnTo>
                          <a:pt x="5116" y="3184"/>
                        </a:lnTo>
                        <a:lnTo>
                          <a:pt x="5110" y="3208"/>
                        </a:lnTo>
                        <a:lnTo>
                          <a:pt x="5110" y="3208"/>
                        </a:lnTo>
                        <a:close/>
                        <a:moveTo>
                          <a:pt x="52" y="3110"/>
                        </a:moveTo>
                        <a:lnTo>
                          <a:pt x="52" y="3110"/>
                        </a:lnTo>
                        <a:lnTo>
                          <a:pt x="46" y="3086"/>
                        </a:lnTo>
                        <a:lnTo>
                          <a:pt x="234" y="3048"/>
                        </a:lnTo>
                        <a:lnTo>
                          <a:pt x="234" y="3048"/>
                        </a:lnTo>
                        <a:lnTo>
                          <a:pt x="240" y="3072"/>
                        </a:lnTo>
                        <a:lnTo>
                          <a:pt x="52" y="3110"/>
                        </a:lnTo>
                        <a:close/>
                        <a:moveTo>
                          <a:pt x="5142" y="3062"/>
                        </a:moveTo>
                        <a:lnTo>
                          <a:pt x="4954" y="3028"/>
                        </a:lnTo>
                        <a:lnTo>
                          <a:pt x="4954" y="3028"/>
                        </a:lnTo>
                        <a:lnTo>
                          <a:pt x="4958" y="3006"/>
                        </a:lnTo>
                        <a:lnTo>
                          <a:pt x="5146" y="3038"/>
                        </a:lnTo>
                        <a:lnTo>
                          <a:pt x="5146" y="3038"/>
                        </a:lnTo>
                        <a:lnTo>
                          <a:pt x="5142" y="3062"/>
                        </a:lnTo>
                        <a:lnTo>
                          <a:pt x="5142" y="3062"/>
                        </a:lnTo>
                        <a:close/>
                        <a:moveTo>
                          <a:pt x="26" y="2962"/>
                        </a:moveTo>
                        <a:lnTo>
                          <a:pt x="26" y="2962"/>
                        </a:lnTo>
                        <a:lnTo>
                          <a:pt x="22" y="2938"/>
                        </a:lnTo>
                        <a:lnTo>
                          <a:pt x="212" y="2912"/>
                        </a:lnTo>
                        <a:lnTo>
                          <a:pt x="212" y="2912"/>
                        </a:lnTo>
                        <a:lnTo>
                          <a:pt x="216" y="2936"/>
                        </a:lnTo>
                        <a:lnTo>
                          <a:pt x="26" y="2962"/>
                        </a:lnTo>
                        <a:close/>
                        <a:moveTo>
                          <a:pt x="5164" y="2914"/>
                        </a:moveTo>
                        <a:lnTo>
                          <a:pt x="4974" y="2892"/>
                        </a:lnTo>
                        <a:lnTo>
                          <a:pt x="4974" y="2892"/>
                        </a:lnTo>
                        <a:lnTo>
                          <a:pt x="4976" y="2868"/>
                        </a:lnTo>
                        <a:lnTo>
                          <a:pt x="5168" y="2890"/>
                        </a:lnTo>
                        <a:lnTo>
                          <a:pt x="5168" y="2890"/>
                        </a:lnTo>
                        <a:lnTo>
                          <a:pt x="5164" y="2914"/>
                        </a:lnTo>
                        <a:lnTo>
                          <a:pt x="5164" y="2914"/>
                        </a:lnTo>
                        <a:close/>
                        <a:moveTo>
                          <a:pt x="8" y="2814"/>
                        </a:moveTo>
                        <a:lnTo>
                          <a:pt x="8" y="2814"/>
                        </a:lnTo>
                        <a:lnTo>
                          <a:pt x="6" y="2790"/>
                        </a:lnTo>
                        <a:lnTo>
                          <a:pt x="198" y="2774"/>
                        </a:lnTo>
                        <a:lnTo>
                          <a:pt x="198" y="2774"/>
                        </a:lnTo>
                        <a:lnTo>
                          <a:pt x="200" y="2798"/>
                        </a:lnTo>
                        <a:lnTo>
                          <a:pt x="8" y="2814"/>
                        </a:lnTo>
                        <a:close/>
                        <a:moveTo>
                          <a:pt x="5178" y="2766"/>
                        </a:moveTo>
                        <a:lnTo>
                          <a:pt x="4988" y="2754"/>
                        </a:lnTo>
                        <a:lnTo>
                          <a:pt x="4988" y="2754"/>
                        </a:lnTo>
                        <a:lnTo>
                          <a:pt x="4988" y="2730"/>
                        </a:lnTo>
                        <a:lnTo>
                          <a:pt x="5180" y="2742"/>
                        </a:lnTo>
                        <a:lnTo>
                          <a:pt x="5180" y="2742"/>
                        </a:lnTo>
                        <a:lnTo>
                          <a:pt x="5178" y="2766"/>
                        </a:lnTo>
                        <a:lnTo>
                          <a:pt x="5178" y="2766"/>
                        </a:lnTo>
                        <a:close/>
                        <a:moveTo>
                          <a:pt x="0" y="2664"/>
                        </a:moveTo>
                        <a:lnTo>
                          <a:pt x="0" y="2664"/>
                        </a:lnTo>
                        <a:lnTo>
                          <a:pt x="0" y="2640"/>
                        </a:lnTo>
                        <a:lnTo>
                          <a:pt x="192" y="2636"/>
                        </a:lnTo>
                        <a:lnTo>
                          <a:pt x="192" y="2636"/>
                        </a:lnTo>
                        <a:lnTo>
                          <a:pt x="192" y="2660"/>
                        </a:lnTo>
                        <a:lnTo>
                          <a:pt x="0" y="2664"/>
                        </a:lnTo>
                        <a:close/>
                        <a:moveTo>
                          <a:pt x="5184" y="2616"/>
                        </a:moveTo>
                        <a:lnTo>
                          <a:pt x="4992" y="2616"/>
                        </a:lnTo>
                        <a:lnTo>
                          <a:pt x="4992" y="2616"/>
                        </a:lnTo>
                        <a:lnTo>
                          <a:pt x="4992" y="2592"/>
                        </a:lnTo>
                        <a:lnTo>
                          <a:pt x="5184" y="2592"/>
                        </a:lnTo>
                        <a:lnTo>
                          <a:pt x="5184" y="2592"/>
                        </a:lnTo>
                        <a:lnTo>
                          <a:pt x="5184" y="2616"/>
                        </a:lnTo>
                        <a:lnTo>
                          <a:pt x="5184" y="2616"/>
                        </a:lnTo>
                        <a:close/>
                        <a:moveTo>
                          <a:pt x="192" y="2520"/>
                        </a:moveTo>
                        <a:lnTo>
                          <a:pt x="0" y="2516"/>
                        </a:lnTo>
                        <a:lnTo>
                          <a:pt x="0" y="2516"/>
                        </a:lnTo>
                        <a:lnTo>
                          <a:pt x="2" y="2490"/>
                        </a:lnTo>
                        <a:lnTo>
                          <a:pt x="194" y="2498"/>
                        </a:lnTo>
                        <a:lnTo>
                          <a:pt x="194" y="2498"/>
                        </a:lnTo>
                        <a:lnTo>
                          <a:pt x="192" y="2520"/>
                        </a:lnTo>
                        <a:lnTo>
                          <a:pt x="192" y="2520"/>
                        </a:lnTo>
                        <a:close/>
                        <a:moveTo>
                          <a:pt x="4990" y="2480"/>
                        </a:moveTo>
                        <a:lnTo>
                          <a:pt x="4990" y="2480"/>
                        </a:lnTo>
                        <a:lnTo>
                          <a:pt x="4988" y="2458"/>
                        </a:lnTo>
                        <a:lnTo>
                          <a:pt x="5180" y="2446"/>
                        </a:lnTo>
                        <a:lnTo>
                          <a:pt x="5180" y="2446"/>
                        </a:lnTo>
                        <a:lnTo>
                          <a:pt x="5182" y="2472"/>
                        </a:lnTo>
                        <a:lnTo>
                          <a:pt x="4990" y="2480"/>
                        </a:lnTo>
                        <a:close/>
                        <a:moveTo>
                          <a:pt x="200" y="2382"/>
                        </a:moveTo>
                        <a:lnTo>
                          <a:pt x="10" y="2366"/>
                        </a:lnTo>
                        <a:lnTo>
                          <a:pt x="10" y="2366"/>
                        </a:lnTo>
                        <a:lnTo>
                          <a:pt x="12" y="2342"/>
                        </a:lnTo>
                        <a:lnTo>
                          <a:pt x="202" y="2360"/>
                        </a:lnTo>
                        <a:lnTo>
                          <a:pt x="202" y="2360"/>
                        </a:lnTo>
                        <a:lnTo>
                          <a:pt x="200" y="2382"/>
                        </a:lnTo>
                        <a:lnTo>
                          <a:pt x="200" y="2382"/>
                        </a:lnTo>
                        <a:close/>
                        <a:moveTo>
                          <a:pt x="4980" y="2342"/>
                        </a:moveTo>
                        <a:lnTo>
                          <a:pt x="4980" y="2342"/>
                        </a:lnTo>
                        <a:lnTo>
                          <a:pt x="4978" y="2320"/>
                        </a:lnTo>
                        <a:lnTo>
                          <a:pt x="5168" y="2298"/>
                        </a:lnTo>
                        <a:lnTo>
                          <a:pt x="5168" y="2298"/>
                        </a:lnTo>
                        <a:lnTo>
                          <a:pt x="5170" y="2322"/>
                        </a:lnTo>
                        <a:lnTo>
                          <a:pt x="4980" y="2342"/>
                        </a:lnTo>
                        <a:close/>
                        <a:moveTo>
                          <a:pt x="216" y="2246"/>
                        </a:moveTo>
                        <a:lnTo>
                          <a:pt x="26" y="2218"/>
                        </a:lnTo>
                        <a:lnTo>
                          <a:pt x="26" y="2218"/>
                        </a:lnTo>
                        <a:lnTo>
                          <a:pt x="30" y="2194"/>
                        </a:lnTo>
                        <a:lnTo>
                          <a:pt x="220" y="2222"/>
                        </a:lnTo>
                        <a:lnTo>
                          <a:pt x="220" y="2222"/>
                        </a:lnTo>
                        <a:lnTo>
                          <a:pt x="216" y="2246"/>
                        </a:lnTo>
                        <a:lnTo>
                          <a:pt x="216" y="2246"/>
                        </a:lnTo>
                        <a:close/>
                        <a:moveTo>
                          <a:pt x="4962" y="2206"/>
                        </a:moveTo>
                        <a:lnTo>
                          <a:pt x="4962" y="2206"/>
                        </a:lnTo>
                        <a:lnTo>
                          <a:pt x="4958" y="2182"/>
                        </a:lnTo>
                        <a:lnTo>
                          <a:pt x="5148" y="2150"/>
                        </a:lnTo>
                        <a:lnTo>
                          <a:pt x="5148" y="2150"/>
                        </a:lnTo>
                        <a:lnTo>
                          <a:pt x="5152" y="2174"/>
                        </a:lnTo>
                        <a:lnTo>
                          <a:pt x="4962" y="2206"/>
                        </a:lnTo>
                        <a:close/>
                        <a:moveTo>
                          <a:pt x="240" y="2108"/>
                        </a:moveTo>
                        <a:lnTo>
                          <a:pt x="52" y="2070"/>
                        </a:lnTo>
                        <a:lnTo>
                          <a:pt x="52" y="2070"/>
                        </a:lnTo>
                        <a:lnTo>
                          <a:pt x="56" y="2046"/>
                        </a:lnTo>
                        <a:lnTo>
                          <a:pt x="244" y="2086"/>
                        </a:lnTo>
                        <a:lnTo>
                          <a:pt x="244" y="2086"/>
                        </a:lnTo>
                        <a:lnTo>
                          <a:pt x="240" y="2108"/>
                        </a:lnTo>
                        <a:lnTo>
                          <a:pt x="240" y="2108"/>
                        </a:lnTo>
                        <a:close/>
                        <a:moveTo>
                          <a:pt x="4936" y="2070"/>
                        </a:moveTo>
                        <a:lnTo>
                          <a:pt x="4936" y="2070"/>
                        </a:lnTo>
                        <a:lnTo>
                          <a:pt x="4930" y="2046"/>
                        </a:lnTo>
                        <a:lnTo>
                          <a:pt x="5118" y="2004"/>
                        </a:lnTo>
                        <a:lnTo>
                          <a:pt x="5118" y="2004"/>
                        </a:lnTo>
                        <a:lnTo>
                          <a:pt x="5122" y="2028"/>
                        </a:lnTo>
                        <a:lnTo>
                          <a:pt x="4936" y="2070"/>
                        </a:lnTo>
                        <a:close/>
                        <a:moveTo>
                          <a:pt x="272" y="1974"/>
                        </a:moveTo>
                        <a:lnTo>
                          <a:pt x="86" y="1924"/>
                        </a:lnTo>
                        <a:lnTo>
                          <a:pt x="86" y="1924"/>
                        </a:lnTo>
                        <a:lnTo>
                          <a:pt x="92" y="1900"/>
                        </a:lnTo>
                        <a:lnTo>
                          <a:pt x="278" y="1952"/>
                        </a:lnTo>
                        <a:lnTo>
                          <a:pt x="278" y="1952"/>
                        </a:lnTo>
                        <a:lnTo>
                          <a:pt x="272" y="1974"/>
                        </a:lnTo>
                        <a:lnTo>
                          <a:pt x="272" y="1974"/>
                        </a:lnTo>
                        <a:close/>
                        <a:moveTo>
                          <a:pt x="4902" y="1936"/>
                        </a:moveTo>
                        <a:lnTo>
                          <a:pt x="4902" y="1936"/>
                        </a:lnTo>
                        <a:lnTo>
                          <a:pt x="4896" y="1912"/>
                        </a:lnTo>
                        <a:lnTo>
                          <a:pt x="5080" y="1858"/>
                        </a:lnTo>
                        <a:lnTo>
                          <a:pt x="5080" y="1858"/>
                        </a:lnTo>
                        <a:lnTo>
                          <a:pt x="5086" y="1882"/>
                        </a:lnTo>
                        <a:lnTo>
                          <a:pt x="4902" y="1936"/>
                        </a:lnTo>
                        <a:close/>
                        <a:moveTo>
                          <a:pt x="310" y="1842"/>
                        </a:moveTo>
                        <a:lnTo>
                          <a:pt x="128" y="1782"/>
                        </a:lnTo>
                        <a:lnTo>
                          <a:pt x="128" y="1782"/>
                        </a:lnTo>
                        <a:lnTo>
                          <a:pt x="136" y="1758"/>
                        </a:lnTo>
                        <a:lnTo>
                          <a:pt x="318" y="1820"/>
                        </a:lnTo>
                        <a:lnTo>
                          <a:pt x="318" y="1820"/>
                        </a:lnTo>
                        <a:lnTo>
                          <a:pt x="310" y="1842"/>
                        </a:lnTo>
                        <a:lnTo>
                          <a:pt x="310" y="1842"/>
                        </a:lnTo>
                        <a:close/>
                        <a:moveTo>
                          <a:pt x="4860" y="1804"/>
                        </a:moveTo>
                        <a:lnTo>
                          <a:pt x="4860" y="1804"/>
                        </a:lnTo>
                        <a:lnTo>
                          <a:pt x="4852" y="1782"/>
                        </a:lnTo>
                        <a:lnTo>
                          <a:pt x="5034" y="1716"/>
                        </a:lnTo>
                        <a:lnTo>
                          <a:pt x="5034" y="1716"/>
                        </a:lnTo>
                        <a:lnTo>
                          <a:pt x="5042" y="1740"/>
                        </a:lnTo>
                        <a:lnTo>
                          <a:pt x="4860" y="1804"/>
                        </a:lnTo>
                        <a:close/>
                        <a:moveTo>
                          <a:pt x="358" y="1712"/>
                        </a:moveTo>
                        <a:lnTo>
                          <a:pt x="180" y="1640"/>
                        </a:lnTo>
                        <a:lnTo>
                          <a:pt x="180" y="1640"/>
                        </a:lnTo>
                        <a:lnTo>
                          <a:pt x="188" y="1618"/>
                        </a:lnTo>
                        <a:lnTo>
                          <a:pt x="366" y="1690"/>
                        </a:lnTo>
                        <a:lnTo>
                          <a:pt x="366" y="1690"/>
                        </a:lnTo>
                        <a:lnTo>
                          <a:pt x="358" y="1712"/>
                        </a:lnTo>
                        <a:lnTo>
                          <a:pt x="358" y="1712"/>
                        </a:lnTo>
                        <a:close/>
                        <a:moveTo>
                          <a:pt x="4810" y="1674"/>
                        </a:moveTo>
                        <a:lnTo>
                          <a:pt x="4810" y="1674"/>
                        </a:lnTo>
                        <a:lnTo>
                          <a:pt x="4802" y="1652"/>
                        </a:lnTo>
                        <a:lnTo>
                          <a:pt x="4978" y="1578"/>
                        </a:lnTo>
                        <a:lnTo>
                          <a:pt x="4978" y="1578"/>
                        </a:lnTo>
                        <a:lnTo>
                          <a:pt x="4988" y="1600"/>
                        </a:lnTo>
                        <a:lnTo>
                          <a:pt x="4810" y="1674"/>
                        </a:lnTo>
                        <a:close/>
                        <a:moveTo>
                          <a:pt x="412" y="1584"/>
                        </a:moveTo>
                        <a:lnTo>
                          <a:pt x="238" y="1502"/>
                        </a:lnTo>
                        <a:lnTo>
                          <a:pt x="238" y="1502"/>
                        </a:lnTo>
                        <a:lnTo>
                          <a:pt x="250" y="1480"/>
                        </a:lnTo>
                        <a:lnTo>
                          <a:pt x="422" y="1562"/>
                        </a:lnTo>
                        <a:lnTo>
                          <a:pt x="422" y="1562"/>
                        </a:lnTo>
                        <a:lnTo>
                          <a:pt x="412" y="1584"/>
                        </a:lnTo>
                        <a:lnTo>
                          <a:pt x="412" y="1584"/>
                        </a:lnTo>
                        <a:close/>
                        <a:moveTo>
                          <a:pt x="4754" y="1548"/>
                        </a:moveTo>
                        <a:lnTo>
                          <a:pt x="4754" y="1548"/>
                        </a:lnTo>
                        <a:lnTo>
                          <a:pt x="4744" y="1528"/>
                        </a:lnTo>
                        <a:lnTo>
                          <a:pt x="4916" y="1442"/>
                        </a:lnTo>
                        <a:lnTo>
                          <a:pt x="4916" y="1442"/>
                        </a:lnTo>
                        <a:lnTo>
                          <a:pt x="4928" y="1464"/>
                        </a:lnTo>
                        <a:lnTo>
                          <a:pt x="4754" y="1548"/>
                        </a:lnTo>
                        <a:close/>
                        <a:moveTo>
                          <a:pt x="474" y="1460"/>
                        </a:moveTo>
                        <a:lnTo>
                          <a:pt x="306" y="1368"/>
                        </a:lnTo>
                        <a:lnTo>
                          <a:pt x="306" y="1368"/>
                        </a:lnTo>
                        <a:lnTo>
                          <a:pt x="318" y="1348"/>
                        </a:lnTo>
                        <a:lnTo>
                          <a:pt x="486" y="1440"/>
                        </a:lnTo>
                        <a:lnTo>
                          <a:pt x="486" y="1440"/>
                        </a:lnTo>
                        <a:lnTo>
                          <a:pt x="474" y="1460"/>
                        </a:lnTo>
                        <a:lnTo>
                          <a:pt x="474" y="1460"/>
                        </a:lnTo>
                        <a:close/>
                        <a:moveTo>
                          <a:pt x="4690" y="1426"/>
                        </a:moveTo>
                        <a:lnTo>
                          <a:pt x="4690" y="1426"/>
                        </a:lnTo>
                        <a:lnTo>
                          <a:pt x="4680" y="1406"/>
                        </a:lnTo>
                        <a:lnTo>
                          <a:pt x="4846" y="1310"/>
                        </a:lnTo>
                        <a:lnTo>
                          <a:pt x="4846" y="1310"/>
                        </a:lnTo>
                        <a:lnTo>
                          <a:pt x="4858" y="1332"/>
                        </a:lnTo>
                        <a:lnTo>
                          <a:pt x="4690" y="1426"/>
                        </a:lnTo>
                        <a:close/>
                        <a:moveTo>
                          <a:pt x="544" y="1340"/>
                        </a:moveTo>
                        <a:lnTo>
                          <a:pt x="380" y="1240"/>
                        </a:lnTo>
                        <a:lnTo>
                          <a:pt x="380" y="1240"/>
                        </a:lnTo>
                        <a:lnTo>
                          <a:pt x="394" y="1218"/>
                        </a:lnTo>
                        <a:lnTo>
                          <a:pt x="556" y="1320"/>
                        </a:lnTo>
                        <a:lnTo>
                          <a:pt x="556" y="1320"/>
                        </a:lnTo>
                        <a:lnTo>
                          <a:pt x="544" y="1340"/>
                        </a:lnTo>
                        <a:lnTo>
                          <a:pt x="544" y="1340"/>
                        </a:lnTo>
                        <a:close/>
                        <a:moveTo>
                          <a:pt x="4620" y="1306"/>
                        </a:moveTo>
                        <a:lnTo>
                          <a:pt x="4620" y="1306"/>
                        </a:lnTo>
                        <a:lnTo>
                          <a:pt x="4608" y="1288"/>
                        </a:lnTo>
                        <a:lnTo>
                          <a:pt x="4768" y="1182"/>
                        </a:lnTo>
                        <a:lnTo>
                          <a:pt x="4768" y="1182"/>
                        </a:lnTo>
                        <a:lnTo>
                          <a:pt x="4782" y="1204"/>
                        </a:lnTo>
                        <a:lnTo>
                          <a:pt x="4620" y="1306"/>
                        </a:lnTo>
                        <a:close/>
                        <a:moveTo>
                          <a:pt x="620" y="1224"/>
                        </a:moveTo>
                        <a:lnTo>
                          <a:pt x="462" y="1114"/>
                        </a:lnTo>
                        <a:lnTo>
                          <a:pt x="462" y="1114"/>
                        </a:lnTo>
                        <a:lnTo>
                          <a:pt x="476" y="1094"/>
                        </a:lnTo>
                        <a:lnTo>
                          <a:pt x="632" y="1204"/>
                        </a:lnTo>
                        <a:lnTo>
                          <a:pt x="632" y="1204"/>
                        </a:lnTo>
                        <a:lnTo>
                          <a:pt x="620" y="1224"/>
                        </a:lnTo>
                        <a:lnTo>
                          <a:pt x="620" y="1224"/>
                        </a:lnTo>
                        <a:close/>
                        <a:moveTo>
                          <a:pt x="4542" y="1192"/>
                        </a:moveTo>
                        <a:lnTo>
                          <a:pt x="4542" y="1192"/>
                        </a:lnTo>
                        <a:lnTo>
                          <a:pt x="4528" y="1174"/>
                        </a:lnTo>
                        <a:lnTo>
                          <a:pt x="4684" y="1060"/>
                        </a:lnTo>
                        <a:lnTo>
                          <a:pt x="4684" y="1060"/>
                        </a:lnTo>
                        <a:lnTo>
                          <a:pt x="4698" y="1080"/>
                        </a:lnTo>
                        <a:lnTo>
                          <a:pt x="4542" y="1192"/>
                        </a:lnTo>
                        <a:close/>
                        <a:moveTo>
                          <a:pt x="702" y="1112"/>
                        </a:moveTo>
                        <a:lnTo>
                          <a:pt x="550" y="994"/>
                        </a:lnTo>
                        <a:lnTo>
                          <a:pt x="550" y="994"/>
                        </a:lnTo>
                        <a:lnTo>
                          <a:pt x="566" y="974"/>
                        </a:lnTo>
                        <a:lnTo>
                          <a:pt x="716" y="1094"/>
                        </a:lnTo>
                        <a:lnTo>
                          <a:pt x="716" y="1094"/>
                        </a:lnTo>
                        <a:lnTo>
                          <a:pt x="702" y="1112"/>
                        </a:lnTo>
                        <a:lnTo>
                          <a:pt x="702" y="1112"/>
                        </a:lnTo>
                        <a:close/>
                        <a:moveTo>
                          <a:pt x="4458" y="1082"/>
                        </a:moveTo>
                        <a:lnTo>
                          <a:pt x="4458" y="1082"/>
                        </a:lnTo>
                        <a:lnTo>
                          <a:pt x="4444" y="1064"/>
                        </a:lnTo>
                        <a:lnTo>
                          <a:pt x="4592" y="942"/>
                        </a:lnTo>
                        <a:lnTo>
                          <a:pt x="4592" y="942"/>
                        </a:lnTo>
                        <a:lnTo>
                          <a:pt x="4608" y="962"/>
                        </a:lnTo>
                        <a:lnTo>
                          <a:pt x="4458" y="1082"/>
                        </a:lnTo>
                        <a:close/>
                        <a:moveTo>
                          <a:pt x="790" y="1006"/>
                        </a:moveTo>
                        <a:lnTo>
                          <a:pt x="646" y="878"/>
                        </a:lnTo>
                        <a:lnTo>
                          <a:pt x="646" y="878"/>
                        </a:lnTo>
                        <a:lnTo>
                          <a:pt x="662" y="860"/>
                        </a:lnTo>
                        <a:lnTo>
                          <a:pt x="806" y="988"/>
                        </a:lnTo>
                        <a:lnTo>
                          <a:pt x="806" y="988"/>
                        </a:lnTo>
                        <a:lnTo>
                          <a:pt x="790" y="1006"/>
                        </a:lnTo>
                        <a:lnTo>
                          <a:pt x="790" y="1006"/>
                        </a:lnTo>
                        <a:close/>
                        <a:moveTo>
                          <a:pt x="4368" y="978"/>
                        </a:moveTo>
                        <a:lnTo>
                          <a:pt x="4368" y="978"/>
                        </a:lnTo>
                        <a:lnTo>
                          <a:pt x="4352" y="960"/>
                        </a:lnTo>
                        <a:lnTo>
                          <a:pt x="4494" y="830"/>
                        </a:lnTo>
                        <a:lnTo>
                          <a:pt x="4494" y="830"/>
                        </a:lnTo>
                        <a:lnTo>
                          <a:pt x="4510" y="848"/>
                        </a:lnTo>
                        <a:lnTo>
                          <a:pt x="4368" y="978"/>
                        </a:lnTo>
                        <a:close/>
                        <a:moveTo>
                          <a:pt x="884" y="904"/>
                        </a:moveTo>
                        <a:lnTo>
                          <a:pt x="748" y="770"/>
                        </a:lnTo>
                        <a:lnTo>
                          <a:pt x="748" y="770"/>
                        </a:lnTo>
                        <a:lnTo>
                          <a:pt x="766" y="752"/>
                        </a:lnTo>
                        <a:lnTo>
                          <a:pt x="902" y="888"/>
                        </a:lnTo>
                        <a:lnTo>
                          <a:pt x="902" y="888"/>
                        </a:lnTo>
                        <a:lnTo>
                          <a:pt x="884" y="904"/>
                        </a:lnTo>
                        <a:lnTo>
                          <a:pt x="884" y="904"/>
                        </a:lnTo>
                        <a:close/>
                        <a:moveTo>
                          <a:pt x="4272" y="878"/>
                        </a:moveTo>
                        <a:lnTo>
                          <a:pt x="4272" y="878"/>
                        </a:lnTo>
                        <a:lnTo>
                          <a:pt x="4256" y="862"/>
                        </a:lnTo>
                        <a:lnTo>
                          <a:pt x="4388" y="722"/>
                        </a:lnTo>
                        <a:lnTo>
                          <a:pt x="4388" y="722"/>
                        </a:lnTo>
                        <a:lnTo>
                          <a:pt x="4406" y="740"/>
                        </a:lnTo>
                        <a:lnTo>
                          <a:pt x="4272" y="878"/>
                        </a:lnTo>
                        <a:close/>
                        <a:moveTo>
                          <a:pt x="984" y="808"/>
                        </a:moveTo>
                        <a:lnTo>
                          <a:pt x="856" y="666"/>
                        </a:lnTo>
                        <a:lnTo>
                          <a:pt x="856" y="666"/>
                        </a:lnTo>
                        <a:lnTo>
                          <a:pt x="874" y="650"/>
                        </a:lnTo>
                        <a:lnTo>
                          <a:pt x="1002" y="794"/>
                        </a:lnTo>
                        <a:lnTo>
                          <a:pt x="1002" y="794"/>
                        </a:lnTo>
                        <a:lnTo>
                          <a:pt x="984" y="808"/>
                        </a:lnTo>
                        <a:lnTo>
                          <a:pt x="984" y="808"/>
                        </a:lnTo>
                        <a:close/>
                        <a:moveTo>
                          <a:pt x="4170" y="784"/>
                        </a:moveTo>
                        <a:lnTo>
                          <a:pt x="4170" y="784"/>
                        </a:lnTo>
                        <a:lnTo>
                          <a:pt x="4154" y="768"/>
                        </a:lnTo>
                        <a:lnTo>
                          <a:pt x="4278" y="622"/>
                        </a:lnTo>
                        <a:lnTo>
                          <a:pt x="4278" y="622"/>
                        </a:lnTo>
                        <a:lnTo>
                          <a:pt x="4298" y="638"/>
                        </a:lnTo>
                        <a:lnTo>
                          <a:pt x="4170" y="784"/>
                        </a:lnTo>
                        <a:close/>
                        <a:moveTo>
                          <a:pt x="1090" y="720"/>
                        </a:moveTo>
                        <a:lnTo>
                          <a:pt x="970" y="570"/>
                        </a:lnTo>
                        <a:lnTo>
                          <a:pt x="970" y="570"/>
                        </a:lnTo>
                        <a:lnTo>
                          <a:pt x="990" y="554"/>
                        </a:lnTo>
                        <a:lnTo>
                          <a:pt x="1108" y="704"/>
                        </a:lnTo>
                        <a:lnTo>
                          <a:pt x="1108" y="704"/>
                        </a:lnTo>
                        <a:lnTo>
                          <a:pt x="1090" y="720"/>
                        </a:lnTo>
                        <a:lnTo>
                          <a:pt x="1090" y="720"/>
                        </a:lnTo>
                        <a:close/>
                        <a:moveTo>
                          <a:pt x="4064" y="696"/>
                        </a:moveTo>
                        <a:lnTo>
                          <a:pt x="4064" y="696"/>
                        </a:lnTo>
                        <a:lnTo>
                          <a:pt x="4046" y="682"/>
                        </a:lnTo>
                        <a:lnTo>
                          <a:pt x="4162" y="528"/>
                        </a:lnTo>
                        <a:lnTo>
                          <a:pt x="4162" y="528"/>
                        </a:lnTo>
                        <a:lnTo>
                          <a:pt x="4182" y="544"/>
                        </a:lnTo>
                        <a:lnTo>
                          <a:pt x="4064" y="696"/>
                        </a:lnTo>
                        <a:close/>
                        <a:moveTo>
                          <a:pt x="1200" y="636"/>
                        </a:moveTo>
                        <a:lnTo>
                          <a:pt x="1090" y="480"/>
                        </a:lnTo>
                        <a:lnTo>
                          <a:pt x="1090" y="480"/>
                        </a:lnTo>
                        <a:lnTo>
                          <a:pt x="1110" y="464"/>
                        </a:lnTo>
                        <a:lnTo>
                          <a:pt x="1220" y="622"/>
                        </a:lnTo>
                        <a:lnTo>
                          <a:pt x="1220" y="622"/>
                        </a:lnTo>
                        <a:lnTo>
                          <a:pt x="1200" y="636"/>
                        </a:lnTo>
                        <a:lnTo>
                          <a:pt x="1200" y="636"/>
                        </a:lnTo>
                        <a:close/>
                        <a:moveTo>
                          <a:pt x="3952" y="614"/>
                        </a:moveTo>
                        <a:lnTo>
                          <a:pt x="3952" y="614"/>
                        </a:lnTo>
                        <a:lnTo>
                          <a:pt x="3932" y="600"/>
                        </a:lnTo>
                        <a:lnTo>
                          <a:pt x="4040" y="442"/>
                        </a:lnTo>
                        <a:lnTo>
                          <a:pt x="4040" y="442"/>
                        </a:lnTo>
                        <a:lnTo>
                          <a:pt x="4060" y="456"/>
                        </a:lnTo>
                        <a:lnTo>
                          <a:pt x="3952" y="614"/>
                        </a:lnTo>
                        <a:close/>
                        <a:moveTo>
                          <a:pt x="1316" y="558"/>
                        </a:moveTo>
                        <a:lnTo>
                          <a:pt x="1214" y="396"/>
                        </a:lnTo>
                        <a:lnTo>
                          <a:pt x="1214" y="396"/>
                        </a:lnTo>
                        <a:lnTo>
                          <a:pt x="1234" y="382"/>
                        </a:lnTo>
                        <a:lnTo>
                          <a:pt x="1334" y="546"/>
                        </a:lnTo>
                        <a:lnTo>
                          <a:pt x="1334" y="546"/>
                        </a:lnTo>
                        <a:lnTo>
                          <a:pt x="1316" y="558"/>
                        </a:lnTo>
                        <a:lnTo>
                          <a:pt x="1316" y="558"/>
                        </a:lnTo>
                        <a:close/>
                        <a:moveTo>
                          <a:pt x="3836" y="538"/>
                        </a:moveTo>
                        <a:lnTo>
                          <a:pt x="3836" y="538"/>
                        </a:lnTo>
                        <a:lnTo>
                          <a:pt x="3816" y="526"/>
                        </a:lnTo>
                        <a:lnTo>
                          <a:pt x="3914" y="362"/>
                        </a:lnTo>
                        <a:lnTo>
                          <a:pt x="3914" y="362"/>
                        </a:lnTo>
                        <a:lnTo>
                          <a:pt x="3936" y="374"/>
                        </a:lnTo>
                        <a:lnTo>
                          <a:pt x="3836" y="538"/>
                        </a:lnTo>
                        <a:close/>
                        <a:moveTo>
                          <a:pt x="1434" y="488"/>
                        </a:moveTo>
                        <a:lnTo>
                          <a:pt x="1342" y="320"/>
                        </a:lnTo>
                        <a:lnTo>
                          <a:pt x="1342" y="320"/>
                        </a:lnTo>
                        <a:lnTo>
                          <a:pt x="1364" y="308"/>
                        </a:lnTo>
                        <a:lnTo>
                          <a:pt x="1454" y="478"/>
                        </a:lnTo>
                        <a:lnTo>
                          <a:pt x="1454" y="478"/>
                        </a:lnTo>
                        <a:lnTo>
                          <a:pt x="1434" y="488"/>
                        </a:lnTo>
                        <a:lnTo>
                          <a:pt x="1434" y="488"/>
                        </a:lnTo>
                        <a:close/>
                        <a:moveTo>
                          <a:pt x="3716" y="470"/>
                        </a:moveTo>
                        <a:lnTo>
                          <a:pt x="3716" y="470"/>
                        </a:lnTo>
                        <a:lnTo>
                          <a:pt x="3694" y="460"/>
                        </a:lnTo>
                        <a:lnTo>
                          <a:pt x="3782" y="288"/>
                        </a:lnTo>
                        <a:lnTo>
                          <a:pt x="3782" y="288"/>
                        </a:lnTo>
                        <a:lnTo>
                          <a:pt x="3806" y="300"/>
                        </a:lnTo>
                        <a:lnTo>
                          <a:pt x="3716" y="470"/>
                        </a:lnTo>
                        <a:close/>
                        <a:moveTo>
                          <a:pt x="1558" y="426"/>
                        </a:moveTo>
                        <a:lnTo>
                          <a:pt x="1474" y="252"/>
                        </a:lnTo>
                        <a:lnTo>
                          <a:pt x="1474" y="252"/>
                        </a:lnTo>
                        <a:lnTo>
                          <a:pt x="1496" y="242"/>
                        </a:lnTo>
                        <a:lnTo>
                          <a:pt x="1578" y="416"/>
                        </a:lnTo>
                        <a:lnTo>
                          <a:pt x="1578" y="416"/>
                        </a:lnTo>
                        <a:lnTo>
                          <a:pt x="1558" y="426"/>
                        </a:lnTo>
                        <a:lnTo>
                          <a:pt x="1558" y="426"/>
                        </a:lnTo>
                        <a:close/>
                        <a:moveTo>
                          <a:pt x="3590" y="408"/>
                        </a:moveTo>
                        <a:lnTo>
                          <a:pt x="3590" y="408"/>
                        </a:lnTo>
                        <a:lnTo>
                          <a:pt x="3570" y="398"/>
                        </a:lnTo>
                        <a:lnTo>
                          <a:pt x="3648" y="224"/>
                        </a:lnTo>
                        <a:lnTo>
                          <a:pt x="3648" y="224"/>
                        </a:lnTo>
                        <a:lnTo>
                          <a:pt x="3670" y="234"/>
                        </a:lnTo>
                        <a:lnTo>
                          <a:pt x="3590" y="408"/>
                        </a:lnTo>
                        <a:close/>
                        <a:moveTo>
                          <a:pt x="1684" y="370"/>
                        </a:moveTo>
                        <a:lnTo>
                          <a:pt x="1610" y="192"/>
                        </a:lnTo>
                        <a:lnTo>
                          <a:pt x="1610" y="192"/>
                        </a:lnTo>
                        <a:lnTo>
                          <a:pt x="1634" y="182"/>
                        </a:lnTo>
                        <a:lnTo>
                          <a:pt x="1704" y="360"/>
                        </a:lnTo>
                        <a:lnTo>
                          <a:pt x="1704" y="360"/>
                        </a:lnTo>
                        <a:lnTo>
                          <a:pt x="1684" y="370"/>
                        </a:lnTo>
                        <a:lnTo>
                          <a:pt x="1684" y="370"/>
                        </a:lnTo>
                        <a:close/>
                        <a:moveTo>
                          <a:pt x="3464" y="354"/>
                        </a:moveTo>
                        <a:lnTo>
                          <a:pt x="3464" y="354"/>
                        </a:lnTo>
                        <a:lnTo>
                          <a:pt x="3442" y="346"/>
                        </a:lnTo>
                        <a:lnTo>
                          <a:pt x="3510" y="166"/>
                        </a:lnTo>
                        <a:lnTo>
                          <a:pt x="3510" y="166"/>
                        </a:lnTo>
                        <a:lnTo>
                          <a:pt x="3532" y="176"/>
                        </a:lnTo>
                        <a:lnTo>
                          <a:pt x="3464" y="354"/>
                        </a:lnTo>
                        <a:close/>
                        <a:moveTo>
                          <a:pt x="1814" y="320"/>
                        </a:moveTo>
                        <a:lnTo>
                          <a:pt x="1750" y="138"/>
                        </a:lnTo>
                        <a:lnTo>
                          <a:pt x="1750" y="138"/>
                        </a:lnTo>
                        <a:lnTo>
                          <a:pt x="1774" y="130"/>
                        </a:lnTo>
                        <a:lnTo>
                          <a:pt x="1834" y="314"/>
                        </a:lnTo>
                        <a:lnTo>
                          <a:pt x="1834" y="314"/>
                        </a:lnTo>
                        <a:lnTo>
                          <a:pt x="1814" y="320"/>
                        </a:lnTo>
                        <a:lnTo>
                          <a:pt x="1814" y="320"/>
                        </a:lnTo>
                        <a:close/>
                        <a:moveTo>
                          <a:pt x="3332" y="308"/>
                        </a:moveTo>
                        <a:lnTo>
                          <a:pt x="3332" y="308"/>
                        </a:lnTo>
                        <a:lnTo>
                          <a:pt x="3310" y="300"/>
                        </a:lnTo>
                        <a:lnTo>
                          <a:pt x="3368" y="118"/>
                        </a:lnTo>
                        <a:lnTo>
                          <a:pt x="3368" y="118"/>
                        </a:lnTo>
                        <a:lnTo>
                          <a:pt x="3392" y="126"/>
                        </a:lnTo>
                        <a:lnTo>
                          <a:pt x="3332" y="308"/>
                        </a:lnTo>
                        <a:close/>
                        <a:moveTo>
                          <a:pt x="1946" y="280"/>
                        </a:moveTo>
                        <a:lnTo>
                          <a:pt x="1894" y="94"/>
                        </a:lnTo>
                        <a:lnTo>
                          <a:pt x="1894" y="94"/>
                        </a:lnTo>
                        <a:lnTo>
                          <a:pt x="1918" y="88"/>
                        </a:lnTo>
                        <a:lnTo>
                          <a:pt x="1968" y="274"/>
                        </a:lnTo>
                        <a:lnTo>
                          <a:pt x="1968" y="274"/>
                        </a:lnTo>
                        <a:lnTo>
                          <a:pt x="1946" y="280"/>
                        </a:lnTo>
                        <a:lnTo>
                          <a:pt x="1946" y="280"/>
                        </a:lnTo>
                        <a:close/>
                        <a:moveTo>
                          <a:pt x="3200" y="268"/>
                        </a:moveTo>
                        <a:lnTo>
                          <a:pt x="3200" y="268"/>
                        </a:lnTo>
                        <a:lnTo>
                          <a:pt x="3178" y="264"/>
                        </a:lnTo>
                        <a:lnTo>
                          <a:pt x="3224" y="76"/>
                        </a:lnTo>
                        <a:lnTo>
                          <a:pt x="3224" y="76"/>
                        </a:lnTo>
                        <a:lnTo>
                          <a:pt x="3248" y="84"/>
                        </a:lnTo>
                        <a:lnTo>
                          <a:pt x="3200" y="268"/>
                        </a:lnTo>
                        <a:close/>
                        <a:moveTo>
                          <a:pt x="2080" y="246"/>
                        </a:moveTo>
                        <a:lnTo>
                          <a:pt x="2038" y="58"/>
                        </a:lnTo>
                        <a:lnTo>
                          <a:pt x="2038" y="58"/>
                        </a:lnTo>
                        <a:lnTo>
                          <a:pt x="2064" y="54"/>
                        </a:lnTo>
                        <a:lnTo>
                          <a:pt x="2102" y="242"/>
                        </a:lnTo>
                        <a:lnTo>
                          <a:pt x="2102" y="242"/>
                        </a:lnTo>
                        <a:lnTo>
                          <a:pt x="2080" y="246"/>
                        </a:lnTo>
                        <a:lnTo>
                          <a:pt x="2080" y="246"/>
                        </a:lnTo>
                        <a:close/>
                        <a:moveTo>
                          <a:pt x="3064" y="238"/>
                        </a:moveTo>
                        <a:lnTo>
                          <a:pt x="3064" y="238"/>
                        </a:lnTo>
                        <a:lnTo>
                          <a:pt x="3042" y="234"/>
                        </a:lnTo>
                        <a:lnTo>
                          <a:pt x="3078" y="44"/>
                        </a:lnTo>
                        <a:lnTo>
                          <a:pt x="3078" y="44"/>
                        </a:lnTo>
                        <a:lnTo>
                          <a:pt x="3102" y="50"/>
                        </a:lnTo>
                        <a:lnTo>
                          <a:pt x="3064" y="238"/>
                        </a:lnTo>
                        <a:close/>
                        <a:moveTo>
                          <a:pt x="2216" y="220"/>
                        </a:moveTo>
                        <a:lnTo>
                          <a:pt x="2186" y="32"/>
                        </a:lnTo>
                        <a:lnTo>
                          <a:pt x="2186" y="32"/>
                        </a:lnTo>
                        <a:lnTo>
                          <a:pt x="2210" y="28"/>
                        </a:lnTo>
                        <a:lnTo>
                          <a:pt x="2238" y="218"/>
                        </a:lnTo>
                        <a:lnTo>
                          <a:pt x="2238" y="218"/>
                        </a:lnTo>
                        <a:lnTo>
                          <a:pt x="2216" y="220"/>
                        </a:lnTo>
                        <a:lnTo>
                          <a:pt x="2216" y="220"/>
                        </a:lnTo>
                        <a:close/>
                        <a:moveTo>
                          <a:pt x="2928" y="214"/>
                        </a:moveTo>
                        <a:lnTo>
                          <a:pt x="2928" y="214"/>
                        </a:lnTo>
                        <a:lnTo>
                          <a:pt x="2906" y="212"/>
                        </a:lnTo>
                        <a:lnTo>
                          <a:pt x="2930" y="22"/>
                        </a:lnTo>
                        <a:lnTo>
                          <a:pt x="2930" y="22"/>
                        </a:lnTo>
                        <a:lnTo>
                          <a:pt x="2954" y="24"/>
                        </a:lnTo>
                        <a:lnTo>
                          <a:pt x="2928" y="214"/>
                        </a:lnTo>
                        <a:close/>
                        <a:moveTo>
                          <a:pt x="2352" y="204"/>
                        </a:moveTo>
                        <a:lnTo>
                          <a:pt x="2334" y="12"/>
                        </a:lnTo>
                        <a:lnTo>
                          <a:pt x="2334" y="12"/>
                        </a:lnTo>
                        <a:lnTo>
                          <a:pt x="2358" y="10"/>
                        </a:lnTo>
                        <a:lnTo>
                          <a:pt x="2376" y="202"/>
                        </a:lnTo>
                        <a:lnTo>
                          <a:pt x="2376" y="202"/>
                        </a:lnTo>
                        <a:lnTo>
                          <a:pt x="2352" y="204"/>
                        </a:lnTo>
                        <a:lnTo>
                          <a:pt x="2352" y="204"/>
                        </a:lnTo>
                        <a:close/>
                        <a:moveTo>
                          <a:pt x="2790" y="200"/>
                        </a:moveTo>
                        <a:lnTo>
                          <a:pt x="2790" y="200"/>
                        </a:lnTo>
                        <a:lnTo>
                          <a:pt x="2768" y="198"/>
                        </a:lnTo>
                        <a:lnTo>
                          <a:pt x="2782" y="6"/>
                        </a:lnTo>
                        <a:lnTo>
                          <a:pt x="2782" y="6"/>
                        </a:lnTo>
                        <a:lnTo>
                          <a:pt x="2806" y="8"/>
                        </a:lnTo>
                        <a:lnTo>
                          <a:pt x="2790" y="200"/>
                        </a:lnTo>
                        <a:close/>
                        <a:moveTo>
                          <a:pt x="2490" y="194"/>
                        </a:moveTo>
                        <a:lnTo>
                          <a:pt x="2482" y="2"/>
                        </a:lnTo>
                        <a:lnTo>
                          <a:pt x="2482" y="2"/>
                        </a:lnTo>
                        <a:lnTo>
                          <a:pt x="2508" y="0"/>
                        </a:lnTo>
                        <a:lnTo>
                          <a:pt x="2514" y="192"/>
                        </a:lnTo>
                        <a:lnTo>
                          <a:pt x="2514" y="192"/>
                        </a:lnTo>
                        <a:lnTo>
                          <a:pt x="2490" y="194"/>
                        </a:lnTo>
                        <a:lnTo>
                          <a:pt x="2490" y="194"/>
                        </a:lnTo>
                        <a:close/>
                        <a:moveTo>
                          <a:pt x="2652" y="192"/>
                        </a:moveTo>
                        <a:lnTo>
                          <a:pt x="2652" y="192"/>
                        </a:lnTo>
                        <a:lnTo>
                          <a:pt x="2630" y="192"/>
                        </a:lnTo>
                        <a:lnTo>
                          <a:pt x="2632" y="0"/>
                        </a:lnTo>
                        <a:lnTo>
                          <a:pt x="2632" y="0"/>
                        </a:lnTo>
                        <a:lnTo>
                          <a:pt x="2658" y="0"/>
                        </a:lnTo>
                        <a:lnTo>
                          <a:pt x="2652"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0" name="Freeform 37"/>
                  <p:cNvSpPr>
                    <a:spLocks noEditPoints="1"/>
                  </p:cNvSpPr>
                  <p:nvPr/>
                </p:nvSpPr>
                <p:spPr bwMode="auto">
                  <a:xfrm>
                    <a:off x="-15220950" y="-10321131"/>
                    <a:ext cx="7277100" cy="7277100"/>
                  </a:xfrm>
                  <a:custGeom>
                    <a:avLst/>
                    <a:gdLst/>
                    <a:ahLst/>
                    <a:cxnLst>
                      <a:cxn ang="0">
                        <a:pos x="2178" y="4582"/>
                      </a:cxn>
                      <a:cxn ang="0">
                        <a:pos x="2058" y="4572"/>
                      </a:cxn>
                      <a:cxn ang="0">
                        <a:pos x="1950" y="4536"/>
                      </a:cxn>
                      <a:cxn ang="0">
                        <a:pos x="1848" y="4518"/>
                      </a:cxn>
                      <a:cxn ang="0">
                        <a:pos x="1734" y="4516"/>
                      </a:cxn>
                      <a:cxn ang="0">
                        <a:pos x="3056" y="4454"/>
                      </a:cxn>
                      <a:cxn ang="0">
                        <a:pos x="3152" y="4392"/>
                      </a:cxn>
                      <a:cxn ang="0">
                        <a:pos x="3262" y="4344"/>
                      </a:cxn>
                      <a:cxn ang="0">
                        <a:pos x="3372" y="4314"/>
                      </a:cxn>
                      <a:cxn ang="0">
                        <a:pos x="3462" y="4264"/>
                      </a:cxn>
                      <a:cxn ang="0">
                        <a:pos x="1016" y="4198"/>
                      </a:cxn>
                      <a:cxn ang="0">
                        <a:pos x="918" y="4128"/>
                      </a:cxn>
                      <a:cxn ang="0">
                        <a:pos x="846" y="4040"/>
                      </a:cxn>
                      <a:cxn ang="0">
                        <a:pos x="766" y="3972"/>
                      </a:cxn>
                      <a:cxn ang="0">
                        <a:pos x="670" y="3912"/>
                      </a:cxn>
                      <a:cxn ang="0">
                        <a:pos x="4058" y="3754"/>
                      </a:cxn>
                      <a:cxn ang="0">
                        <a:pos x="4108" y="3650"/>
                      </a:cxn>
                      <a:cxn ang="0">
                        <a:pos x="4178" y="3554"/>
                      </a:cxn>
                      <a:cxn ang="0">
                        <a:pos x="4258" y="3472"/>
                      </a:cxn>
                      <a:cxn ang="0">
                        <a:pos x="4310" y="3380"/>
                      </a:cxn>
                      <a:cxn ang="0">
                        <a:pos x="218" y="3272"/>
                      </a:cxn>
                      <a:cxn ang="0">
                        <a:pos x="170" y="3162"/>
                      </a:cxn>
                      <a:cxn ang="0">
                        <a:pos x="152" y="3048"/>
                      </a:cxn>
                      <a:cxn ang="0">
                        <a:pos x="120" y="2950"/>
                      </a:cxn>
                      <a:cxn ang="0">
                        <a:pos x="68" y="2848"/>
                      </a:cxn>
                      <a:cxn ang="0">
                        <a:pos x="4558" y="2636"/>
                      </a:cxn>
                      <a:cxn ang="0">
                        <a:pos x="4550" y="2522"/>
                      </a:cxn>
                      <a:cxn ang="0">
                        <a:pos x="4558" y="2404"/>
                      </a:cxn>
                      <a:cxn ang="0">
                        <a:pos x="4584" y="2292"/>
                      </a:cxn>
                      <a:cxn ang="0">
                        <a:pos x="4558" y="2190"/>
                      </a:cxn>
                      <a:cxn ang="0">
                        <a:pos x="34" y="2068"/>
                      </a:cxn>
                      <a:cxn ang="0">
                        <a:pos x="24" y="1954"/>
                      </a:cxn>
                      <a:cxn ang="0">
                        <a:pos x="44" y="1836"/>
                      </a:cxn>
                      <a:cxn ang="0">
                        <a:pos x="94" y="1732"/>
                      </a:cxn>
                      <a:cxn ang="0">
                        <a:pos x="120" y="1632"/>
                      </a:cxn>
                      <a:cxn ang="0">
                        <a:pos x="4392" y="1434"/>
                      </a:cxn>
                      <a:cxn ang="0">
                        <a:pos x="4344" y="1324"/>
                      </a:cxn>
                      <a:cxn ang="0">
                        <a:pos x="4316" y="1214"/>
                      </a:cxn>
                      <a:cxn ang="0">
                        <a:pos x="4264" y="1122"/>
                      </a:cxn>
                      <a:cxn ang="0">
                        <a:pos x="4184" y="1040"/>
                      </a:cxn>
                      <a:cxn ang="0">
                        <a:pos x="472" y="938"/>
                      </a:cxn>
                      <a:cxn ang="0">
                        <a:pos x="522" y="836"/>
                      </a:cxn>
                      <a:cxn ang="0">
                        <a:pos x="600" y="744"/>
                      </a:cxn>
                      <a:cxn ang="0">
                        <a:pos x="696" y="680"/>
                      </a:cxn>
                      <a:cxn ang="0">
                        <a:pos x="770" y="610"/>
                      </a:cxn>
                      <a:cxn ang="0">
                        <a:pos x="3652" y="476"/>
                      </a:cxn>
                      <a:cxn ang="0">
                        <a:pos x="3556" y="408"/>
                      </a:cxn>
                      <a:cxn ang="0">
                        <a:pos x="3474" y="326"/>
                      </a:cxn>
                      <a:cxn ang="0">
                        <a:pos x="3382" y="274"/>
                      </a:cxn>
                      <a:cxn ang="0">
                        <a:pos x="3272" y="246"/>
                      </a:cxn>
                      <a:cxn ang="0">
                        <a:pos x="1426" y="194"/>
                      </a:cxn>
                      <a:cxn ang="0">
                        <a:pos x="1522" y="132"/>
                      </a:cxn>
                      <a:cxn ang="0">
                        <a:pos x="1636" y="94"/>
                      </a:cxn>
                      <a:cxn ang="0">
                        <a:pos x="1750" y="88"/>
                      </a:cxn>
                      <a:cxn ang="0">
                        <a:pos x="1852" y="66"/>
                      </a:cxn>
                      <a:cxn ang="0">
                        <a:pos x="2524" y="36"/>
                      </a:cxn>
                      <a:cxn ang="0">
                        <a:pos x="2406" y="26"/>
                      </a:cxn>
                      <a:cxn ang="0">
                        <a:pos x="2294" y="0"/>
                      </a:cxn>
                    </a:cxnLst>
                    <a:rect l="0" t="0" r="r" b="b"/>
                    <a:pathLst>
                      <a:path w="4584" h="4584">
                        <a:moveTo>
                          <a:pt x="2292" y="4584"/>
                        </a:moveTo>
                        <a:lnTo>
                          <a:pt x="2284" y="4584"/>
                        </a:lnTo>
                        <a:lnTo>
                          <a:pt x="2284" y="4560"/>
                        </a:lnTo>
                        <a:lnTo>
                          <a:pt x="2292" y="4560"/>
                        </a:lnTo>
                        <a:lnTo>
                          <a:pt x="2292" y="4584"/>
                        </a:lnTo>
                        <a:close/>
                        <a:moveTo>
                          <a:pt x="2396" y="4582"/>
                        </a:moveTo>
                        <a:lnTo>
                          <a:pt x="2394" y="4558"/>
                        </a:lnTo>
                        <a:lnTo>
                          <a:pt x="2402" y="4558"/>
                        </a:lnTo>
                        <a:lnTo>
                          <a:pt x="2404" y="4582"/>
                        </a:lnTo>
                        <a:lnTo>
                          <a:pt x="2396" y="4582"/>
                        </a:lnTo>
                        <a:close/>
                        <a:moveTo>
                          <a:pt x="2178" y="4582"/>
                        </a:moveTo>
                        <a:lnTo>
                          <a:pt x="2170" y="4582"/>
                        </a:lnTo>
                        <a:lnTo>
                          <a:pt x="2172" y="4558"/>
                        </a:lnTo>
                        <a:lnTo>
                          <a:pt x="2180" y="4558"/>
                        </a:lnTo>
                        <a:lnTo>
                          <a:pt x="2178" y="4582"/>
                        </a:lnTo>
                        <a:close/>
                        <a:moveTo>
                          <a:pt x="2508" y="4574"/>
                        </a:moveTo>
                        <a:lnTo>
                          <a:pt x="2506" y="4550"/>
                        </a:lnTo>
                        <a:lnTo>
                          <a:pt x="2514" y="4550"/>
                        </a:lnTo>
                        <a:lnTo>
                          <a:pt x="2516" y="4574"/>
                        </a:lnTo>
                        <a:lnTo>
                          <a:pt x="2508" y="4574"/>
                        </a:lnTo>
                        <a:close/>
                        <a:moveTo>
                          <a:pt x="2066" y="4574"/>
                        </a:moveTo>
                        <a:lnTo>
                          <a:pt x="2058" y="4572"/>
                        </a:lnTo>
                        <a:lnTo>
                          <a:pt x="2062" y="4550"/>
                        </a:lnTo>
                        <a:lnTo>
                          <a:pt x="2068" y="4550"/>
                        </a:lnTo>
                        <a:lnTo>
                          <a:pt x="2066" y="4574"/>
                        </a:lnTo>
                        <a:close/>
                        <a:moveTo>
                          <a:pt x="2620" y="4562"/>
                        </a:moveTo>
                        <a:lnTo>
                          <a:pt x="2616" y="4538"/>
                        </a:lnTo>
                        <a:lnTo>
                          <a:pt x="2624" y="4536"/>
                        </a:lnTo>
                        <a:lnTo>
                          <a:pt x="2628" y="4560"/>
                        </a:lnTo>
                        <a:lnTo>
                          <a:pt x="2620" y="4562"/>
                        </a:lnTo>
                        <a:close/>
                        <a:moveTo>
                          <a:pt x="1954" y="4560"/>
                        </a:moveTo>
                        <a:lnTo>
                          <a:pt x="1946" y="4558"/>
                        </a:lnTo>
                        <a:lnTo>
                          <a:pt x="1950" y="4536"/>
                        </a:lnTo>
                        <a:lnTo>
                          <a:pt x="1958" y="4536"/>
                        </a:lnTo>
                        <a:lnTo>
                          <a:pt x="1954" y="4560"/>
                        </a:lnTo>
                        <a:close/>
                        <a:moveTo>
                          <a:pt x="2730" y="4542"/>
                        </a:moveTo>
                        <a:lnTo>
                          <a:pt x="2726" y="4520"/>
                        </a:lnTo>
                        <a:lnTo>
                          <a:pt x="2734" y="4518"/>
                        </a:lnTo>
                        <a:lnTo>
                          <a:pt x="2738" y="4542"/>
                        </a:lnTo>
                        <a:lnTo>
                          <a:pt x="2730" y="4542"/>
                        </a:lnTo>
                        <a:close/>
                        <a:moveTo>
                          <a:pt x="1844" y="4540"/>
                        </a:moveTo>
                        <a:lnTo>
                          <a:pt x="1836" y="4540"/>
                        </a:lnTo>
                        <a:lnTo>
                          <a:pt x="1840" y="4516"/>
                        </a:lnTo>
                        <a:lnTo>
                          <a:pt x="1848" y="4518"/>
                        </a:lnTo>
                        <a:lnTo>
                          <a:pt x="1844" y="4540"/>
                        </a:lnTo>
                        <a:close/>
                        <a:moveTo>
                          <a:pt x="2840" y="4518"/>
                        </a:moveTo>
                        <a:lnTo>
                          <a:pt x="2836" y="4496"/>
                        </a:lnTo>
                        <a:lnTo>
                          <a:pt x="2842" y="4494"/>
                        </a:lnTo>
                        <a:lnTo>
                          <a:pt x="2848" y="4516"/>
                        </a:lnTo>
                        <a:lnTo>
                          <a:pt x="2840" y="4518"/>
                        </a:lnTo>
                        <a:close/>
                        <a:moveTo>
                          <a:pt x="1734" y="4516"/>
                        </a:moveTo>
                        <a:lnTo>
                          <a:pt x="1726" y="4514"/>
                        </a:lnTo>
                        <a:lnTo>
                          <a:pt x="1732" y="4492"/>
                        </a:lnTo>
                        <a:lnTo>
                          <a:pt x="1740" y="4492"/>
                        </a:lnTo>
                        <a:lnTo>
                          <a:pt x="1734" y="4516"/>
                        </a:lnTo>
                        <a:close/>
                        <a:moveTo>
                          <a:pt x="2950" y="4488"/>
                        </a:moveTo>
                        <a:lnTo>
                          <a:pt x="2942" y="4466"/>
                        </a:lnTo>
                        <a:lnTo>
                          <a:pt x="2950" y="4464"/>
                        </a:lnTo>
                        <a:lnTo>
                          <a:pt x="2958" y="4486"/>
                        </a:lnTo>
                        <a:lnTo>
                          <a:pt x="2950" y="4488"/>
                        </a:lnTo>
                        <a:close/>
                        <a:moveTo>
                          <a:pt x="1626" y="4486"/>
                        </a:moveTo>
                        <a:lnTo>
                          <a:pt x="1618" y="4484"/>
                        </a:lnTo>
                        <a:lnTo>
                          <a:pt x="1626" y="4460"/>
                        </a:lnTo>
                        <a:lnTo>
                          <a:pt x="1632" y="4464"/>
                        </a:lnTo>
                        <a:lnTo>
                          <a:pt x="1626" y="4486"/>
                        </a:lnTo>
                        <a:close/>
                        <a:moveTo>
                          <a:pt x="3056" y="4454"/>
                        </a:moveTo>
                        <a:lnTo>
                          <a:pt x="3048" y="4432"/>
                        </a:lnTo>
                        <a:lnTo>
                          <a:pt x="3056" y="4428"/>
                        </a:lnTo>
                        <a:lnTo>
                          <a:pt x="3064" y="4452"/>
                        </a:lnTo>
                        <a:lnTo>
                          <a:pt x="3056" y="4454"/>
                        </a:lnTo>
                        <a:close/>
                        <a:moveTo>
                          <a:pt x="1518" y="4450"/>
                        </a:moveTo>
                        <a:lnTo>
                          <a:pt x="1510" y="4448"/>
                        </a:lnTo>
                        <a:lnTo>
                          <a:pt x="1520" y="4426"/>
                        </a:lnTo>
                        <a:lnTo>
                          <a:pt x="1526" y="4428"/>
                        </a:lnTo>
                        <a:lnTo>
                          <a:pt x="1518" y="4450"/>
                        </a:lnTo>
                        <a:close/>
                        <a:moveTo>
                          <a:pt x="3162" y="4414"/>
                        </a:moveTo>
                        <a:lnTo>
                          <a:pt x="3152" y="4392"/>
                        </a:lnTo>
                        <a:lnTo>
                          <a:pt x="3160" y="4388"/>
                        </a:lnTo>
                        <a:lnTo>
                          <a:pt x="3170" y="4410"/>
                        </a:lnTo>
                        <a:lnTo>
                          <a:pt x="3162" y="4414"/>
                        </a:lnTo>
                        <a:close/>
                        <a:moveTo>
                          <a:pt x="1414" y="4410"/>
                        </a:moveTo>
                        <a:lnTo>
                          <a:pt x="1406" y="4408"/>
                        </a:lnTo>
                        <a:lnTo>
                          <a:pt x="1416" y="4384"/>
                        </a:lnTo>
                        <a:lnTo>
                          <a:pt x="1422" y="4388"/>
                        </a:lnTo>
                        <a:lnTo>
                          <a:pt x="1414" y="4410"/>
                        </a:lnTo>
                        <a:close/>
                        <a:moveTo>
                          <a:pt x="3264" y="4368"/>
                        </a:moveTo>
                        <a:lnTo>
                          <a:pt x="3254" y="4348"/>
                        </a:lnTo>
                        <a:lnTo>
                          <a:pt x="3262" y="4344"/>
                        </a:lnTo>
                        <a:lnTo>
                          <a:pt x="3272" y="4366"/>
                        </a:lnTo>
                        <a:lnTo>
                          <a:pt x="3264" y="4368"/>
                        </a:lnTo>
                        <a:close/>
                        <a:moveTo>
                          <a:pt x="1310" y="4364"/>
                        </a:moveTo>
                        <a:lnTo>
                          <a:pt x="1302" y="4360"/>
                        </a:lnTo>
                        <a:lnTo>
                          <a:pt x="1314" y="4340"/>
                        </a:lnTo>
                        <a:lnTo>
                          <a:pt x="1320" y="4342"/>
                        </a:lnTo>
                        <a:lnTo>
                          <a:pt x="1310" y="4364"/>
                        </a:lnTo>
                        <a:close/>
                        <a:moveTo>
                          <a:pt x="3364" y="4318"/>
                        </a:moveTo>
                        <a:lnTo>
                          <a:pt x="3354" y="4298"/>
                        </a:lnTo>
                        <a:lnTo>
                          <a:pt x="3360" y="4294"/>
                        </a:lnTo>
                        <a:lnTo>
                          <a:pt x="3372" y="4314"/>
                        </a:lnTo>
                        <a:lnTo>
                          <a:pt x="3364" y="4318"/>
                        </a:lnTo>
                        <a:close/>
                        <a:moveTo>
                          <a:pt x="1210" y="4314"/>
                        </a:moveTo>
                        <a:lnTo>
                          <a:pt x="1202" y="4310"/>
                        </a:lnTo>
                        <a:lnTo>
                          <a:pt x="1214" y="4288"/>
                        </a:lnTo>
                        <a:lnTo>
                          <a:pt x="1222" y="4292"/>
                        </a:lnTo>
                        <a:lnTo>
                          <a:pt x="1210" y="4314"/>
                        </a:lnTo>
                        <a:close/>
                        <a:moveTo>
                          <a:pt x="3462" y="4264"/>
                        </a:moveTo>
                        <a:lnTo>
                          <a:pt x="3450" y="4242"/>
                        </a:lnTo>
                        <a:lnTo>
                          <a:pt x="3458" y="4238"/>
                        </a:lnTo>
                        <a:lnTo>
                          <a:pt x="3470" y="4260"/>
                        </a:lnTo>
                        <a:lnTo>
                          <a:pt x="3462" y="4264"/>
                        </a:lnTo>
                        <a:close/>
                        <a:moveTo>
                          <a:pt x="1112" y="4258"/>
                        </a:moveTo>
                        <a:lnTo>
                          <a:pt x="1104" y="4254"/>
                        </a:lnTo>
                        <a:lnTo>
                          <a:pt x="1118" y="4234"/>
                        </a:lnTo>
                        <a:lnTo>
                          <a:pt x="1124" y="4238"/>
                        </a:lnTo>
                        <a:lnTo>
                          <a:pt x="1112" y="4258"/>
                        </a:lnTo>
                        <a:close/>
                        <a:moveTo>
                          <a:pt x="3558" y="4204"/>
                        </a:moveTo>
                        <a:lnTo>
                          <a:pt x="3544" y="4184"/>
                        </a:lnTo>
                        <a:lnTo>
                          <a:pt x="3552" y="4180"/>
                        </a:lnTo>
                        <a:lnTo>
                          <a:pt x="3564" y="4200"/>
                        </a:lnTo>
                        <a:lnTo>
                          <a:pt x="3558" y="4204"/>
                        </a:lnTo>
                        <a:close/>
                        <a:moveTo>
                          <a:pt x="1016" y="4198"/>
                        </a:moveTo>
                        <a:lnTo>
                          <a:pt x="1010" y="4192"/>
                        </a:lnTo>
                        <a:lnTo>
                          <a:pt x="1024" y="4172"/>
                        </a:lnTo>
                        <a:lnTo>
                          <a:pt x="1030" y="4178"/>
                        </a:lnTo>
                        <a:lnTo>
                          <a:pt x="1016" y="4198"/>
                        </a:lnTo>
                        <a:close/>
                        <a:moveTo>
                          <a:pt x="3650" y="4140"/>
                        </a:moveTo>
                        <a:lnTo>
                          <a:pt x="3636" y="4120"/>
                        </a:lnTo>
                        <a:lnTo>
                          <a:pt x="3642" y="4116"/>
                        </a:lnTo>
                        <a:lnTo>
                          <a:pt x="3656" y="4134"/>
                        </a:lnTo>
                        <a:lnTo>
                          <a:pt x="3650" y="4140"/>
                        </a:lnTo>
                        <a:close/>
                        <a:moveTo>
                          <a:pt x="924" y="4132"/>
                        </a:moveTo>
                        <a:lnTo>
                          <a:pt x="918" y="4128"/>
                        </a:lnTo>
                        <a:lnTo>
                          <a:pt x="932" y="4108"/>
                        </a:lnTo>
                        <a:lnTo>
                          <a:pt x="938" y="4114"/>
                        </a:lnTo>
                        <a:lnTo>
                          <a:pt x="924" y="4132"/>
                        </a:lnTo>
                        <a:close/>
                        <a:moveTo>
                          <a:pt x="3740" y="4070"/>
                        </a:moveTo>
                        <a:lnTo>
                          <a:pt x="3724" y="4052"/>
                        </a:lnTo>
                        <a:lnTo>
                          <a:pt x="3730" y="4046"/>
                        </a:lnTo>
                        <a:lnTo>
                          <a:pt x="3746" y="4066"/>
                        </a:lnTo>
                        <a:lnTo>
                          <a:pt x="3740" y="4070"/>
                        </a:lnTo>
                        <a:close/>
                        <a:moveTo>
                          <a:pt x="836" y="4062"/>
                        </a:moveTo>
                        <a:lnTo>
                          <a:pt x="830" y="4058"/>
                        </a:lnTo>
                        <a:lnTo>
                          <a:pt x="846" y="4040"/>
                        </a:lnTo>
                        <a:lnTo>
                          <a:pt x="852" y="4044"/>
                        </a:lnTo>
                        <a:lnTo>
                          <a:pt x="836" y="4062"/>
                        </a:lnTo>
                        <a:close/>
                        <a:moveTo>
                          <a:pt x="3824" y="3998"/>
                        </a:moveTo>
                        <a:lnTo>
                          <a:pt x="3808" y="3980"/>
                        </a:lnTo>
                        <a:lnTo>
                          <a:pt x="3814" y="3974"/>
                        </a:lnTo>
                        <a:lnTo>
                          <a:pt x="3830" y="3992"/>
                        </a:lnTo>
                        <a:lnTo>
                          <a:pt x="3824" y="3998"/>
                        </a:lnTo>
                        <a:close/>
                        <a:moveTo>
                          <a:pt x="750" y="3990"/>
                        </a:moveTo>
                        <a:lnTo>
                          <a:pt x="744" y="3984"/>
                        </a:lnTo>
                        <a:lnTo>
                          <a:pt x="762" y="3966"/>
                        </a:lnTo>
                        <a:lnTo>
                          <a:pt x="766" y="3972"/>
                        </a:lnTo>
                        <a:lnTo>
                          <a:pt x="750" y="3990"/>
                        </a:lnTo>
                        <a:close/>
                        <a:moveTo>
                          <a:pt x="3906" y="3920"/>
                        </a:moveTo>
                        <a:lnTo>
                          <a:pt x="3890" y="3902"/>
                        </a:lnTo>
                        <a:lnTo>
                          <a:pt x="3896" y="3898"/>
                        </a:lnTo>
                        <a:lnTo>
                          <a:pt x="3912" y="3914"/>
                        </a:lnTo>
                        <a:lnTo>
                          <a:pt x="3906" y="3920"/>
                        </a:lnTo>
                        <a:close/>
                        <a:moveTo>
                          <a:pt x="670" y="3912"/>
                        </a:moveTo>
                        <a:lnTo>
                          <a:pt x="664" y="3906"/>
                        </a:lnTo>
                        <a:lnTo>
                          <a:pt x="680" y="3888"/>
                        </a:lnTo>
                        <a:lnTo>
                          <a:pt x="686" y="3894"/>
                        </a:lnTo>
                        <a:lnTo>
                          <a:pt x="670" y="3912"/>
                        </a:lnTo>
                        <a:close/>
                        <a:moveTo>
                          <a:pt x="3984" y="3838"/>
                        </a:moveTo>
                        <a:lnTo>
                          <a:pt x="3966" y="3822"/>
                        </a:lnTo>
                        <a:lnTo>
                          <a:pt x="3972" y="3816"/>
                        </a:lnTo>
                        <a:lnTo>
                          <a:pt x="3990" y="3832"/>
                        </a:lnTo>
                        <a:lnTo>
                          <a:pt x="3984" y="3838"/>
                        </a:lnTo>
                        <a:close/>
                        <a:moveTo>
                          <a:pt x="592" y="3830"/>
                        </a:moveTo>
                        <a:lnTo>
                          <a:pt x="586" y="3824"/>
                        </a:lnTo>
                        <a:lnTo>
                          <a:pt x="604" y="3808"/>
                        </a:lnTo>
                        <a:lnTo>
                          <a:pt x="610" y="3814"/>
                        </a:lnTo>
                        <a:lnTo>
                          <a:pt x="592" y="3830"/>
                        </a:lnTo>
                        <a:close/>
                        <a:moveTo>
                          <a:pt x="4058" y="3754"/>
                        </a:moveTo>
                        <a:lnTo>
                          <a:pt x="4040" y="3738"/>
                        </a:lnTo>
                        <a:lnTo>
                          <a:pt x="4044" y="3732"/>
                        </a:lnTo>
                        <a:lnTo>
                          <a:pt x="4064" y="3748"/>
                        </a:lnTo>
                        <a:lnTo>
                          <a:pt x="4058" y="3754"/>
                        </a:lnTo>
                        <a:close/>
                        <a:moveTo>
                          <a:pt x="518" y="3744"/>
                        </a:moveTo>
                        <a:lnTo>
                          <a:pt x="514" y="3738"/>
                        </a:lnTo>
                        <a:lnTo>
                          <a:pt x="532" y="3724"/>
                        </a:lnTo>
                        <a:lnTo>
                          <a:pt x="536" y="3730"/>
                        </a:lnTo>
                        <a:lnTo>
                          <a:pt x="518" y="3744"/>
                        </a:lnTo>
                        <a:close/>
                        <a:moveTo>
                          <a:pt x="4128" y="3666"/>
                        </a:moveTo>
                        <a:lnTo>
                          <a:pt x="4108" y="3650"/>
                        </a:lnTo>
                        <a:lnTo>
                          <a:pt x="4114" y="3644"/>
                        </a:lnTo>
                        <a:lnTo>
                          <a:pt x="4132" y="3658"/>
                        </a:lnTo>
                        <a:lnTo>
                          <a:pt x="4128" y="3666"/>
                        </a:lnTo>
                        <a:close/>
                        <a:moveTo>
                          <a:pt x="450" y="3656"/>
                        </a:moveTo>
                        <a:lnTo>
                          <a:pt x="444" y="3650"/>
                        </a:lnTo>
                        <a:lnTo>
                          <a:pt x="464" y="3636"/>
                        </a:lnTo>
                        <a:lnTo>
                          <a:pt x="468" y="3642"/>
                        </a:lnTo>
                        <a:lnTo>
                          <a:pt x="450" y="3656"/>
                        </a:lnTo>
                        <a:close/>
                        <a:moveTo>
                          <a:pt x="4194" y="3574"/>
                        </a:moveTo>
                        <a:lnTo>
                          <a:pt x="4174" y="3560"/>
                        </a:lnTo>
                        <a:lnTo>
                          <a:pt x="4178" y="3554"/>
                        </a:lnTo>
                        <a:lnTo>
                          <a:pt x="4198" y="3566"/>
                        </a:lnTo>
                        <a:lnTo>
                          <a:pt x="4194" y="3574"/>
                        </a:lnTo>
                        <a:close/>
                        <a:moveTo>
                          <a:pt x="384" y="3564"/>
                        </a:moveTo>
                        <a:lnTo>
                          <a:pt x="380" y="3558"/>
                        </a:lnTo>
                        <a:lnTo>
                          <a:pt x="400" y="3544"/>
                        </a:lnTo>
                        <a:lnTo>
                          <a:pt x="404" y="3550"/>
                        </a:lnTo>
                        <a:lnTo>
                          <a:pt x="384" y="3564"/>
                        </a:lnTo>
                        <a:close/>
                        <a:moveTo>
                          <a:pt x="4254" y="3478"/>
                        </a:moveTo>
                        <a:lnTo>
                          <a:pt x="4234" y="3466"/>
                        </a:lnTo>
                        <a:lnTo>
                          <a:pt x="4238" y="3460"/>
                        </a:lnTo>
                        <a:lnTo>
                          <a:pt x="4258" y="3472"/>
                        </a:lnTo>
                        <a:lnTo>
                          <a:pt x="4254" y="3478"/>
                        </a:lnTo>
                        <a:close/>
                        <a:moveTo>
                          <a:pt x="324" y="3470"/>
                        </a:moveTo>
                        <a:lnTo>
                          <a:pt x="320" y="3462"/>
                        </a:lnTo>
                        <a:lnTo>
                          <a:pt x="340" y="3450"/>
                        </a:lnTo>
                        <a:lnTo>
                          <a:pt x="344" y="3456"/>
                        </a:lnTo>
                        <a:lnTo>
                          <a:pt x="324" y="3470"/>
                        </a:lnTo>
                        <a:close/>
                        <a:moveTo>
                          <a:pt x="4310" y="3380"/>
                        </a:moveTo>
                        <a:lnTo>
                          <a:pt x="4288" y="3370"/>
                        </a:lnTo>
                        <a:lnTo>
                          <a:pt x="4292" y="3362"/>
                        </a:lnTo>
                        <a:lnTo>
                          <a:pt x="4314" y="3374"/>
                        </a:lnTo>
                        <a:lnTo>
                          <a:pt x="4310" y="3380"/>
                        </a:lnTo>
                        <a:close/>
                        <a:moveTo>
                          <a:pt x="268" y="3372"/>
                        </a:moveTo>
                        <a:lnTo>
                          <a:pt x="266" y="3364"/>
                        </a:lnTo>
                        <a:lnTo>
                          <a:pt x="286" y="3354"/>
                        </a:lnTo>
                        <a:lnTo>
                          <a:pt x="290" y="3360"/>
                        </a:lnTo>
                        <a:lnTo>
                          <a:pt x="268" y="3372"/>
                        </a:lnTo>
                        <a:close/>
                        <a:moveTo>
                          <a:pt x="4362" y="3280"/>
                        </a:moveTo>
                        <a:lnTo>
                          <a:pt x="4340" y="3270"/>
                        </a:lnTo>
                        <a:lnTo>
                          <a:pt x="4342" y="3262"/>
                        </a:lnTo>
                        <a:lnTo>
                          <a:pt x="4364" y="3274"/>
                        </a:lnTo>
                        <a:lnTo>
                          <a:pt x="4362" y="3280"/>
                        </a:lnTo>
                        <a:close/>
                        <a:moveTo>
                          <a:pt x="218" y="3272"/>
                        </a:moveTo>
                        <a:lnTo>
                          <a:pt x="214" y="3264"/>
                        </a:lnTo>
                        <a:lnTo>
                          <a:pt x="236" y="3254"/>
                        </a:lnTo>
                        <a:lnTo>
                          <a:pt x="240" y="3260"/>
                        </a:lnTo>
                        <a:lnTo>
                          <a:pt x="218" y="3272"/>
                        </a:lnTo>
                        <a:close/>
                        <a:moveTo>
                          <a:pt x="4408" y="3178"/>
                        </a:moveTo>
                        <a:lnTo>
                          <a:pt x="4386" y="3168"/>
                        </a:lnTo>
                        <a:lnTo>
                          <a:pt x="4388" y="3160"/>
                        </a:lnTo>
                        <a:lnTo>
                          <a:pt x="4410" y="3170"/>
                        </a:lnTo>
                        <a:lnTo>
                          <a:pt x="4408" y="3178"/>
                        </a:lnTo>
                        <a:close/>
                        <a:moveTo>
                          <a:pt x="172" y="3168"/>
                        </a:moveTo>
                        <a:lnTo>
                          <a:pt x="170" y="3162"/>
                        </a:lnTo>
                        <a:lnTo>
                          <a:pt x="192" y="3152"/>
                        </a:lnTo>
                        <a:lnTo>
                          <a:pt x="196" y="3160"/>
                        </a:lnTo>
                        <a:lnTo>
                          <a:pt x="172" y="3168"/>
                        </a:lnTo>
                        <a:close/>
                        <a:moveTo>
                          <a:pt x="4448" y="3072"/>
                        </a:moveTo>
                        <a:lnTo>
                          <a:pt x="4426" y="3064"/>
                        </a:lnTo>
                        <a:lnTo>
                          <a:pt x="4428" y="3056"/>
                        </a:lnTo>
                        <a:lnTo>
                          <a:pt x="4452" y="3064"/>
                        </a:lnTo>
                        <a:lnTo>
                          <a:pt x="4448" y="3072"/>
                        </a:lnTo>
                        <a:close/>
                        <a:moveTo>
                          <a:pt x="132" y="3064"/>
                        </a:moveTo>
                        <a:lnTo>
                          <a:pt x="130" y="3056"/>
                        </a:lnTo>
                        <a:lnTo>
                          <a:pt x="152" y="3048"/>
                        </a:lnTo>
                        <a:lnTo>
                          <a:pt x="156" y="3056"/>
                        </a:lnTo>
                        <a:lnTo>
                          <a:pt x="132" y="3064"/>
                        </a:lnTo>
                        <a:close/>
                        <a:moveTo>
                          <a:pt x="4484" y="2966"/>
                        </a:moveTo>
                        <a:lnTo>
                          <a:pt x="4462" y="2958"/>
                        </a:lnTo>
                        <a:lnTo>
                          <a:pt x="4464" y="2950"/>
                        </a:lnTo>
                        <a:lnTo>
                          <a:pt x="4486" y="2958"/>
                        </a:lnTo>
                        <a:lnTo>
                          <a:pt x="4484" y="2966"/>
                        </a:lnTo>
                        <a:close/>
                        <a:moveTo>
                          <a:pt x="98" y="2956"/>
                        </a:moveTo>
                        <a:lnTo>
                          <a:pt x="94" y="2948"/>
                        </a:lnTo>
                        <a:lnTo>
                          <a:pt x="118" y="2942"/>
                        </a:lnTo>
                        <a:lnTo>
                          <a:pt x="120" y="2950"/>
                        </a:lnTo>
                        <a:lnTo>
                          <a:pt x="98" y="2956"/>
                        </a:lnTo>
                        <a:close/>
                        <a:moveTo>
                          <a:pt x="4514" y="2856"/>
                        </a:moveTo>
                        <a:lnTo>
                          <a:pt x="4492" y="2852"/>
                        </a:lnTo>
                        <a:lnTo>
                          <a:pt x="4494" y="2844"/>
                        </a:lnTo>
                        <a:lnTo>
                          <a:pt x="4516" y="2850"/>
                        </a:lnTo>
                        <a:lnTo>
                          <a:pt x="4514" y="2856"/>
                        </a:lnTo>
                        <a:close/>
                        <a:moveTo>
                          <a:pt x="68" y="2848"/>
                        </a:moveTo>
                        <a:lnTo>
                          <a:pt x="66" y="2840"/>
                        </a:lnTo>
                        <a:lnTo>
                          <a:pt x="88" y="2834"/>
                        </a:lnTo>
                        <a:lnTo>
                          <a:pt x="90" y="2842"/>
                        </a:lnTo>
                        <a:lnTo>
                          <a:pt x="68" y="2848"/>
                        </a:lnTo>
                        <a:close/>
                        <a:moveTo>
                          <a:pt x="4540" y="2748"/>
                        </a:moveTo>
                        <a:lnTo>
                          <a:pt x="4516" y="2742"/>
                        </a:lnTo>
                        <a:lnTo>
                          <a:pt x="4518" y="2734"/>
                        </a:lnTo>
                        <a:lnTo>
                          <a:pt x="4540" y="2740"/>
                        </a:lnTo>
                        <a:lnTo>
                          <a:pt x="4540" y="2748"/>
                        </a:lnTo>
                        <a:close/>
                        <a:moveTo>
                          <a:pt x="42" y="2738"/>
                        </a:moveTo>
                        <a:lnTo>
                          <a:pt x="42" y="2730"/>
                        </a:lnTo>
                        <a:lnTo>
                          <a:pt x="64" y="2726"/>
                        </a:lnTo>
                        <a:lnTo>
                          <a:pt x="66" y="2734"/>
                        </a:lnTo>
                        <a:lnTo>
                          <a:pt x="42" y="2738"/>
                        </a:lnTo>
                        <a:close/>
                        <a:moveTo>
                          <a:pt x="4558" y="2636"/>
                        </a:moveTo>
                        <a:lnTo>
                          <a:pt x="4536" y="2632"/>
                        </a:lnTo>
                        <a:lnTo>
                          <a:pt x="4536" y="2624"/>
                        </a:lnTo>
                        <a:lnTo>
                          <a:pt x="4560" y="2628"/>
                        </a:lnTo>
                        <a:lnTo>
                          <a:pt x="4558" y="2636"/>
                        </a:lnTo>
                        <a:close/>
                        <a:moveTo>
                          <a:pt x="24" y="2628"/>
                        </a:moveTo>
                        <a:lnTo>
                          <a:pt x="22" y="2620"/>
                        </a:lnTo>
                        <a:lnTo>
                          <a:pt x="46" y="2616"/>
                        </a:lnTo>
                        <a:lnTo>
                          <a:pt x="48" y="2624"/>
                        </a:lnTo>
                        <a:lnTo>
                          <a:pt x="24" y="2628"/>
                        </a:lnTo>
                        <a:close/>
                        <a:moveTo>
                          <a:pt x="4572" y="2524"/>
                        </a:moveTo>
                        <a:lnTo>
                          <a:pt x="4550" y="2522"/>
                        </a:lnTo>
                        <a:lnTo>
                          <a:pt x="4550" y="2514"/>
                        </a:lnTo>
                        <a:lnTo>
                          <a:pt x="4574" y="2516"/>
                        </a:lnTo>
                        <a:lnTo>
                          <a:pt x="4572" y="2524"/>
                        </a:lnTo>
                        <a:close/>
                        <a:moveTo>
                          <a:pt x="10" y="2516"/>
                        </a:moveTo>
                        <a:lnTo>
                          <a:pt x="10" y="2508"/>
                        </a:lnTo>
                        <a:lnTo>
                          <a:pt x="34" y="2506"/>
                        </a:lnTo>
                        <a:lnTo>
                          <a:pt x="34" y="2514"/>
                        </a:lnTo>
                        <a:lnTo>
                          <a:pt x="10" y="2516"/>
                        </a:lnTo>
                        <a:close/>
                        <a:moveTo>
                          <a:pt x="4582" y="2412"/>
                        </a:moveTo>
                        <a:lnTo>
                          <a:pt x="4558" y="2412"/>
                        </a:lnTo>
                        <a:lnTo>
                          <a:pt x="4558" y="2404"/>
                        </a:lnTo>
                        <a:lnTo>
                          <a:pt x="4582" y="2404"/>
                        </a:lnTo>
                        <a:lnTo>
                          <a:pt x="4582" y="2412"/>
                        </a:lnTo>
                        <a:close/>
                        <a:moveTo>
                          <a:pt x="2" y="2404"/>
                        </a:moveTo>
                        <a:lnTo>
                          <a:pt x="2" y="2396"/>
                        </a:lnTo>
                        <a:lnTo>
                          <a:pt x="26" y="2394"/>
                        </a:lnTo>
                        <a:lnTo>
                          <a:pt x="26" y="2402"/>
                        </a:lnTo>
                        <a:lnTo>
                          <a:pt x="2" y="2404"/>
                        </a:lnTo>
                        <a:close/>
                        <a:moveTo>
                          <a:pt x="4584" y="2300"/>
                        </a:moveTo>
                        <a:lnTo>
                          <a:pt x="4560" y="2300"/>
                        </a:lnTo>
                        <a:lnTo>
                          <a:pt x="4560" y="2292"/>
                        </a:lnTo>
                        <a:lnTo>
                          <a:pt x="4584" y="2292"/>
                        </a:lnTo>
                        <a:lnTo>
                          <a:pt x="4584" y="2300"/>
                        </a:lnTo>
                        <a:close/>
                        <a:moveTo>
                          <a:pt x="24" y="2290"/>
                        </a:moveTo>
                        <a:lnTo>
                          <a:pt x="0" y="2290"/>
                        </a:lnTo>
                        <a:lnTo>
                          <a:pt x="0" y="2282"/>
                        </a:lnTo>
                        <a:lnTo>
                          <a:pt x="24" y="2282"/>
                        </a:lnTo>
                        <a:lnTo>
                          <a:pt x="24" y="2290"/>
                        </a:lnTo>
                        <a:close/>
                        <a:moveTo>
                          <a:pt x="4558" y="2190"/>
                        </a:moveTo>
                        <a:lnTo>
                          <a:pt x="4558" y="2184"/>
                        </a:lnTo>
                        <a:lnTo>
                          <a:pt x="4582" y="2182"/>
                        </a:lnTo>
                        <a:lnTo>
                          <a:pt x="4582" y="2190"/>
                        </a:lnTo>
                        <a:lnTo>
                          <a:pt x="4558" y="2190"/>
                        </a:lnTo>
                        <a:close/>
                        <a:moveTo>
                          <a:pt x="26" y="2180"/>
                        </a:moveTo>
                        <a:lnTo>
                          <a:pt x="2" y="2178"/>
                        </a:lnTo>
                        <a:lnTo>
                          <a:pt x="2" y="2170"/>
                        </a:lnTo>
                        <a:lnTo>
                          <a:pt x="26" y="2172"/>
                        </a:lnTo>
                        <a:lnTo>
                          <a:pt x="26" y="2180"/>
                        </a:lnTo>
                        <a:close/>
                        <a:moveTo>
                          <a:pt x="4550" y="2080"/>
                        </a:moveTo>
                        <a:lnTo>
                          <a:pt x="4550" y="2072"/>
                        </a:lnTo>
                        <a:lnTo>
                          <a:pt x="4574" y="2070"/>
                        </a:lnTo>
                        <a:lnTo>
                          <a:pt x="4574" y="2078"/>
                        </a:lnTo>
                        <a:lnTo>
                          <a:pt x="4550" y="2080"/>
                        </a:lnTo>
                        <a:close/>
                        <a:moveTo>
                          <a:pt x="34" y="2068"/>
                        </a:moveTo>
                        <a:lnTo>
                          <a:pt x="10" y="2066"/>
                        </a:lnTo>
                        <a:lnTo>
                          <a:pt x="12" y="2058"/>
                        </a:lnTo>
                        <a:lnTo>
                          <a:pt x="36" y="2060"/>
                        </a:lnTo>
                        <a:lnTo>
                          <a:pt x="34" y="2068"/>
                        </a:lnTo>
                        <a:close/>
                        <a:moveTo>
                          <a:pt x="4538" y="1970"/>
                        </a:moveTo>
                        <a:lnTo>
                          <a:pt x="4536" y="1962"/>
                        </a:lnTo>
                        <a:lnTo>
                          <a:pt x="4560" y="1958"/>
                        </a:lnTo>
                        <a:lnTo>
                          <a:pt x="4562" y="1966"/>
                        </a:lnTo>
                        <a:lnTo>
                          <a:pt x="4538" y="1970"/>
                        </a:lnTo>
                        <a:close/>
                        <a:moveTo>
                          <a:pt x="48" y="1958"/>
                        </a:moveTo>
                        <a:lnTo>
                          <a:pt x="24" y="1954"/>
                        </a:lnTo>
                        <a:lnTo>
                          <a:pt x="26" y="1946"/>
                        </a:lnTo>
                        <a:lnTo>
                          <a:pt x="50" y="1950"/>
                        </a:lnTo>
                        <a:lnTo>
                          <a:pt x="48" y="1958"/>
                        </a:lnTo>
                        <a:close/>
                        <a:moveTo>
                          <a:pt x="4520" y="1860"/>
                        </a:moveTo>
                        <a:lnTo>
                          <a:pt x="4518" y="1852"/>
                        </a:lnTo>
                        <a:lnTo>
                          <a:pt x="4542" y="1846"/>
                        </a:lnTo>
                        <a:lnTo>
                          <a:pt x="4542" y="1854"/>
                        </a:lnTo>
                        <a:lnTo>
                          <a:pt x="4520" y="1860"/>
                        </a:lnTo>
                        <a:close/>
                        <a:moveTo>
                          <a:pt x="66" y="1848"/>
                        </a:moveTo>
                        <a:lnTo>
                          <a:pt x="44" y="1844"/>
                        </a:lnTo>
                        <a:lnTo>
                          <a:pt x="44" y="1836"/>
                        </a:lnTo>
                        <a:lnTo>
                          <a:pt x="68" y="1840"/>
                        </a:lnTo>
                        <a:lnTo>
                          <a:pt x="66" y="1848"/>
                        </a:lnTo>
                        <a:close/>
                        <a:moveTo>
                          <a:pt x="4496" y="1750"/>
                        </a:moveTo>
                        <a:lnTo>
                          <a:pt x="4494" y="1742"/>
                        </a:lnTo>
                        <a:lnTo>
                          <a:pt x="4518" y="1738"/>
                        </a:lnTo>
                        <a:lnTo>
                          <a:pt x="4518" y="1744"/>
                        </a:lnTo>
                        <a:lnTo>
                          <a:pt x="4496" y="1750"/>
                        </a:lnTo>
                        <a:close/>
                        <a:moveTo>
                          <a:pt x="92" y="1740"/>
                        </a:moveTo>
                        <a:lnTo>
                          <a:pt x="68" y="1734"/>
                        </a:lnTo>
                        <a:lnTo>
                          <a:pt x="70" y="1726"/>
                        </a:lnTo>
                        <a:lnTo>
                          <a:pt x="94" y="1732"/>
                        </a:lnTo>
                        <a:lnTo>
                          <a:pt x="92" y="1740"/>
                        </a:lnTo>
                        <a:close/>
                        <a:moveTo>
                          <a:pt x="4466" y="1644"/>
                        </a:moveTo>
                        <a:lnTo>
                          <a:pt x="4464" y="1636"/>
                        </a:lnTo>
                        <a:lnTo>
                          <a:pt x="4488" y="1628"/>
                        </a:lnTo>
                        <a:lnTo>
                          <a:pt x="4490" y="1636"/>
                        </a:lnTo>
                        <a:lnTo>
                          <a:pt x="4466" y="1644"/>
                        </a:lnTo>
                        <a:close/>
                        <a:moveTo>
                          <a:pt x="120" y="1632"/>
                        </a:moveTo>
                        <a:lnTo>
                          <a:pt x="98" y="1626"/>
                        </a:lnTo>
                        <a:lnTo>
                          <a:pt x="100" y="1618"/>
                        </a:lnTo>
                        <a:lnTo>
                          <a:pt x="124" y="1624"/>
                        </a:lnTo>
                        <a:lnTo>
                          <a:pt x="120" y="1632"/>
                        </a:lnTo>
                        <a:close/>
                        <a:moveTo>
                          <a:pt x="4432" y="1538"/>
                        </a:moveTo>
                        <a:lnTo>
                          <a:pt x="4430" y="1530"/>
                        </a:lnTo>
                        <a:lnTo>
                          <a:pt x="4452" y="1522"/>
                        </a:lnTo>
                        <a:lnTo>
                          <a:pt x="4454" y="1530"/>
                        </a:lnTo>
                        <a:lnTo>
                          <a:pt x="4432" y="1538"/>
                        </a:lnTo>
                        <a:close/>
                        <a:moveTo>
                          <a:pt x="156" y="1526"/>
                        </a:moveTo>
                        <a:lnTo>
                          <a:pt x="134" y="1518"/>
                        </a:lnTo>
                        <a:lnTo>
                          <a:pt x="136" y="1510"/>
                        </a:lnTo>
                        <a:lnTo>
                          <a:pt x="158" y="1518"/>
                        </a:lnTo>
                        <a:lnTo>
                          <a:pt x="156" y="1526"/>
                        </a:lnTo>
                        <a:close/>
                        <a:moveTo>
                          <a:pt x="4392" y="1434"/>
                        </a:moveTo>
                        <a:lnTo>
                          <a:pt x="4390" y="1426"/>
                        </a:lnTo>
                        <a:lnTo>
                          <a:pt x="4412" y="1416"/>
                        </a:lnTo>
                        <a:lnTo>
                          <a:pt x="4414" y="1424"/>
                        </a:lnTo>
                        <a:lnTo>
                          <a:pt x="4392" y="1434"/>
                        </a:lnTo>
                        <a:close/>
                        <a:moveTo>
                          <a:pt x="196" y="1422"/>
                        </a:moveTo>
                        <a:lnTo>
                          <a:pt x="174" y="1412"/>
                        </a:lnTo>
                        <a:lnTo>
                          <a:pt x="178" y="1406"/>
                        </a:lnTo>
                        <a:lnTo>
                          <a:pt x="200" y="1414"/>
                        </a:lnTo>
                        <a:lnTo>
                          <a:pt x="196" y="1422"/>
                        </a:lnTo>
                        <a:close/>
                        <a:moveTo>
                          <a:pt x="4348" y="1332"/>
                        </a:moveTo>
                        <a:lnTo>
                          <a:pt x="4344" y="1324"/>
                        </a:lnTo>
                        <a:lnTo>
                          <a:pt x="4366" y="1314"/>
                        </a:lnTo>
                        <a:lnTo>
                          <a:pt x="4370" y="1322"/>
                        </a:lnTo>
                        <a:lnTo>
                          <a:pt x="4348" y="1332"/>
                        </a:lnTo>
                        <a:close/>
                        <a:moveTo>
                          <a:pt x="242" y="1320"/>
                        </a:moveTo>
                        <a:lnTo>
                          <a:pt x="220" y="1310"/>
                        </a:lnTo>
                        <a:lnTo>
                          <a:pt x="224" y="1302"/>
                        </a:lnTo>
                        <a:lnTo>
                          <a:pt x="246" y="1312"/>
                        </a:lnTo>
                        <a:lnTo>
                          <a:pt x="242" y="1320"/>
                        </a:lnTo>
                        <a:close/>
                        <a:moveTo>
                          <a:pt x="4298" y="1232"/>
                        </a:moveTo>
                        <a:lnTo>
                          <a:pt x="4294" y="1224"/>
                        </a:lnTo>
                        <a:lnTo>
                          <a:pt x="4316" y="1214"/>
                        </a:lnTo>
                        <a:lnTo>
                          <a:pt x="4320" y="1220"/>
                        </a:lnTo>
                        <a:lnTo>
                          <a:pt x="4298" y="1232"/>
                        </a:lnTo>
                        <a:close/>
                        <a:moveTo>
                          <a:pt x="292" y="1220"/>
                        </a:moveTo>
                        <a:lnTo>
                          <a:pt x="270" y="1210"/>
                        </a:lnTo>
                        <a:lnTo>
                          <a:pt x="274" y="1202"/>
                        </a:lnTo>
                        <a:lnTo>
                          <a:pt x="296" y="1214"/>
                        </a:lnTo>
                        <a:lnTo>
                          <a:pt x="292" y="1220"/>
                        </a:lnTo>
                        <a:close/>
                        <a:moveTo>
                          <a:pt x="4244" y="1136"/>
                        </a:moveTo>
                        <a:lnTo>
                          <a:pt x="4240" y="1128"/>
                        </a:lnTo>
                        <a:lnTo>
                          <a:pt x="4260" y="1116"/>
                        </a:lnTo>
                        <a:lnTo>
                          <a:pt x="4264" y="1122"/>
                        </a:lnTo>
                        <a:lnTo>
                          <a:pt x="4244" y="1136"/>
                        </a:lnTo>
                        <a:close/>
                        <a:moveTo>
                          <a:pt x="348" y="1124"/>
                        </a:moveTo>
                        <a:lnTo>
                          <a:pt x="326" y="1112"/>
                        </a:lnTo>
                        <a:lnTo>
                          <a:pt x="330" y="1104"/>
                        </a:lnTo>
                        <a:lnTo>
                          <a:pt x="352" y="1116"/>
                        </a:lnTo>
                        <a:lnTo>
                          <a:pt x="348" y="1124"/>
                        </a:lnTo>
                        <a:close/>
                        <a:moveTo>
                          <a:pt x="4184" y="1040"/>
                        </a:moveTo>
                        <a:lnTo>
                          <a:pt x="4180" y="1034"/>
                        </a:lnTo>
                        <a:lnTo>
                          <a:pt x="4200" y="1020"/>
                        </a:lnTo>
                        <a:lnTo>
                          <a:pt x="4204" y="1028"/>
                        </a:lnTo>
                        <a:lnTo>
                          <a:pt x="4184" y="1040"/>
                        </a:lnTo>
                        <a:close/>
                        <a:moveTo>
                          <a:pt x="406" y="1030"/>
                        </a:moveTo>
                        <a:lnTo>
                          <a:pt x="386" y="1016"/>
                        </a:lnTo>
                        <a:lnTo>
                          <a:pt x="392" y="1010"/>
                        </a:lnTo>
                        <a:lnTo>
                          <a:pt x="412" y="1022"/>
                        </a:lnTo>
                        <a:lnTo>
                          <a:pt x="406" y="1030"/>
                        </a:lnTo>
                        <a:close/>
                        <a:moveTo>
                          <a:pt x="4120" y="950"/>
                        </a:moveTo>
                        <a:lnTo>
                          <a:pt x="4116" y="944"/>
                        </a:lnTo>
                        <a:lnTo>
                          <a:pt x="4136" y="928"/>
                        </a:lnTo>
                        <a:lnTo>
                          <a:pt x="4140" y="936"/>
                        </a:lnTo>
                        <a:lnTo>
                          <a:pt x="4120" y="950"/>
                        </a:lnTo>
                        <a:close/>
                        <a:moveTo>
                          <a:pt x="472" y="938"/>
                        </a:moveTo>
                        <a:lnTo>
                          <a:pt x="452" y="924"/>
                        </a:lnTo>
                        <a:lnTo>
                          <a:pt x="456" y="918"/>
                        </a:lnTo>
                        <a:lnTo>
                          <a:pt x="476" y="932"/>
                        </a:lnTo>
                        <a:lnTo>
                          <a:pt x="472" y="938"/>
                        </a:lnTo>
                        <a:close/>
                        <a:moveTo>
                          <a:pt x="4052" y="862"/>
                        </a:moveTo>
                        <a:lnTo>
                          <a:pt x="4048" y="856"/>
                        </a:lnTo>
                        <a:lnTo>
                          <a:pt x="4066" y="840"/>
                        </a:lnTo>
                        <a:lnTo>
                          <a:pt x="4072" y="846"/>
                        </a:lnTo>
                        <a:lnTo>
                          <a:pt x="4052" y="862"/>
                        </a:lnTo>
                        <a:close/>
                        <a:moveTo>
                          <a:pt x="540" y="850"/>
                        </a:moveTo>
                        <a:lnTo>
                          <a:pt x="522" y="836"/>
                        </a:lnTo>
                        <a:lnTo>
                          <a:pt x="526" y="830"/>
                        </a:lnTo>
                        <a:lnTo>
                          <a:pt x="546" y="844"/>
                        </a:lnTo>
                        <a:lnTo>
                          <a:pt x="540" y="850"/>
                        </a:lnTo>
                        <a:close/>
                        <a:moveTo>
                          <a:pt x="3980" y="776"/>
                        </a:moveTo>
                        <a:lnTo>
                          <a:pt x="3976" y="770"/>
                        </a:lnTo>
                        <a:lnTo>
                          <a:pt x="3992" y="754"/>
                        </a:lnTo>
                        <a:lnTo>
                          <a:pt x="3998" y="760"/>
                        </a:lnTo>
                        <a:lnTo>
                          <a:pt x="3980" y="776"/>
                        </a:lnTo>
                        <a:close/>
                        <a:moveTo>
                          <a:pt x="612" y="766"/>
                        </a:moveTo>
                        <a:lnTo>
                          <a:pt x="596" y="750"/>
                        </a:lnTo>
                        <a:lnTo>
                          <a:pt x="600" y="744"/>
                        </a:lnTo>
                        <a:lnTo>
                          <a:pt x="618" y="760"/>
                        </a:lnTo>
                        <a:lnTo>
                          <a:pt x="612" y="766"/>
                        </a:lnTo>
                        <a:close/>
                        <a:moveTo>
                          <a:pt x="3904" y="696"/>
                        </a:moveTo>
                        <a:lnTo>
                          <a:pt x="3898" y="690"/>
                        </a:lnTo>
                        <a:lnTo>
                          <a:pt x="3916" y="674"/>
                        </a:lnTo>
                        <a:lnTo>
                          <a:pt x="3922" y="678"/>
                        </a:lnTo>
                        <a:lnTo>
                          <a:pt x="3904" y="696"/>
                        </a:lnTo>
                        <a:close/>
                        <a:moveTo>
                          <a:pt x="690" y="686"/>
                        </a:moveTo>
                        <a:lnTo>
                          <a:pt x="672" y="668"/>
                        </a:lnTo>
                        <a:lnTo>
                          <a:pt x="678" y="664"/>
                        </a:lnTo>
                        <a:lnTo>
                          <a:pt x="696" y="680"/>
                        </a:lnTo>
                        <a:lnTo>
                          <a:pt x="690" y="686"/>
                        </a:lnTo>
                        <a:close/>
                        <a:moveTo>
                          <a:pt x="3824" y="618"/>
                        </a:moveTo>
                        <a:lnTo>
                          <a:pt x="3818" y="614"/>
                        </a:lnTo>
                        <a:lnTo>
                          <a:pt x="3834" y="596"/>
                        </a:lnTo>
                        <a:lnTo>
                          <a:pt x="3840" y="600"/>
                        </a:lnTo>
                        <a:lnTo>
                          <a:pt x="3824" y="618"/>
                        </a:lnTo>
                        <a:close/>
                        <a:moveTo>
                          <a:pt x="770" y="610"/>
                        </a:moveTo>
                        <a:lnTo>
                          <a:pt x="754" y="592"/>
                        </a:lnTo>
                        <a:lnTo>
                          <a:pt x="760" y="586"/>
                        </a:lnTo>
                        <a:lnTo>
                          <a:pt x="776" y="604"/>
                        </a:lnTo>
                        <a:lnTo>
                          <a:pt x="770" y="610"/>
                        </a:lnTo>
                        <a:close/>
                        <a:moveTo>
                          <a:pt x="3740" y="546"/>
                        </a:moveTo>
                        <a:lnTo>
                          <a:pt x="3734" y="540"/>
                        </a:lnTo>
                        <a:lnTo>
                          <a:pt x="3748" y="522"/>
                        </a:lnTo>
                        <a:lnTo>
                          <a:pt x="3756" y="526"/>
                        </a:lnTo>
                        <a:lnTo>
                          <a:pt x="3740" y="546"/>
                        </a:lnTo>
                        <a:close/>
                        <a:moveTo>
                          <a:pt x="854" y="536"/>
                        </a:moveTo>
                        <a:lnTo>
                          <a:pt x="840" y="518"/>
                        </a:lnTo>
                        <a:lnTo>
                          <a:pt x="846" y="512"/>
                        </a:lnTo>
                        <a:lnTo>
                          <a:pt x="862" y="532"/>
                        </a:lnTo>
                        <a:lnTo>
                          <a:pt x="854" y="536"/>
                        </a:lnTo>
                        <a:close/>
                        <a:moveTo>
                          <a:pt x="3652" y="476"/>
                        </a:moveTo>
                        <a:lnTo>
                          <a:pt x="3646" y="472"/>
                        </a:lnTo>
                        <a:lnTo>
                          <a:pt x="3660" y="452"/>
                        </a:lnTo>
                        <a:lnTo>
                          <a:pt x="3666" y="458"/>
                        </a:lnTo>
                        <a:lnTo>
                          <a:pt x="3652" y="476"/>
                        </a:lnTo>
                        <a:close/>
                        <a:moveTo>
                          <a:pt x="942" y="468"/>
                        </a:moveTo>
                        <a:lnTo>
                          <a:pt x="928" y="448"/>
                        </a:lnTo>
                        <a:lnTo>
                          <a:pt x="934" y="444"/>
                        </a:lnTo>
                        <a:lnTo>
                          <a:pt x="950" y="464"/>
                        </a:lnTo>
                        <a:lnTo>
                          <a:pt x="942" y="468"/>
                        </a:lnTo>
                        <a:close/>
                        <a:moveTo>
                          <a:pt x="3562" y="412"/>
                        </a:moveTo>
                        <a:lnTo>
                          <a:pt x="3556" y="408"/>
                        </a:lnTo>
                        <a:lnTo>
                          <a:pt x="3568" y="388"/>
                        </a:lnTo>
                        <a:lnTo>
                          <a:pt x="3576" y="392"/>
                        </a:lnTo>
                        <a:lnTo>
                          <a:pt x="3562" y="412"/>
                        </a:lnTo>
                        <a:close/>
                        <a:moveTo>
                          <a:pt x="1034" y="404"/>
                        </a:moveTo>
                        <a:lnTo>
                          <a:pt x="1020" y="384"/>
                        </a:lnTo>
                        <a:lnTo>
                          <a:pt x="1026" y="380"/>
                        </a:lnTo>
                        <a:lnTo>
                          <a:pt x="1040" y="400"/>
                        </a:lnTo>
                        <a:lnTo>
                          <a:pt x="1034" y="404"/>
                        </a:lnTo>
                        <a:close/>
                        <a:moveTo>
                          <a:pt x="3468" y="352"/>
                        </a:moveTo>
                        <a:lnTo>
                          <a:pt x="3460" y="348"/>
                        </a:lnTo>
                        <a:lnTo>
                          <a:pt x="3474" y="326"/>
                        </a:lnTo>
                        <a:lnTo>
                          <a:pt x="3480" y="330"/>
                        </a:lnTo>
                        <a:lnTo>
                          <a:pt x="3468" y="352"/>
                        </a:lnTo>
                        <a:close/>
                        <a:moveTo>
                          <a:pt x="1128" y="344"/>
                        </a:moveTo>
                        <a:lnTo>
                          <a:pt x="1116" y="324"/>
                        </a:lnTo>
                        <a:lnTo>
                          <a:pt x="1122" y="320"/>
                        </a:lnTo>
                        <a:lnTo>
                          <a:pt x="1134" y="340"/>
                        </a:lnTo>
                        <a:lnTo>
                          <a:pt x="1128" y="344"/>
                        </a:lnTo>
                        <a:close/>
                        <a:moveTo>
                          <a:pt x="3372" y="296"/>
                        </a:moveTo>
                        <a:lnTo>
                          <a:pt x="3364" y="292"/>
                        </a:lnTo>
                        <a:lnTo>
                          <a:pt x="3376" y="272"/>
                        </a:lnTo>
                        <a:lnTo>
                          <a:pt x="3382" y="274"/>
                        </a:lnTo>
                        <a:lnTo>
                          <a:pt x="3372" y="296"/>
                        </a:lnTo>
                        <a:close/>
                        <a:moveTo>
                          <a:pt x="1224" y="290"/>
                        </a:moveTo>
                        <a:lnTo>
                          <a:pt x="1214" y="268"/>
                        </a:lnTo>
                        <a:lnTo>
                          <a:pt x="1220" y="264"/>
                        </a:lnTo>
                        <a:lnTo>
                          <a:pt x="1232" y="286"/>
                        </a:lnTo>
                        <a:lnTo>
                          <a:pt x="1224" y="290"/>
                        </a:lnTo>
                        <a:close/>
                        <a:moveTo>
                          <a:pt x="3272" y="246"/>
                        </a:moveTo>
                        <a:lnTo>
                          <a:pt x="3264" y="242"/>
                        </a:lnTo>
                        <a:lnTo>
                          <a:pt x="3274" y="220"/>
                        </a:lnTo>
                        <a:lnTo>
                          <a:pt x="3282" y="224"/>
                        </a:lnTo>
                        <a:lnTo>
                          <a:pt x="3272" y="246"/>
                        </a:lnTo>
                        <a:close/>
                        <a:moveTo>
                          <a:pt x="1324" y="240"/>
                        </a:moveTo>
                        <a:lnTo>
                          <a:pt x="1314" y="218"/>
                        </a:lnTo>
                        <a:lnTo>
                          <a:pt x="1320" y="214"/>
                        </a:lnTo>
                        <a:lnTo>
                          <a:pt x="1330" y="236"/>
                        </a:lnTo>
                        <a:lnTo>
                          <a:pt x="1324" y="240"/>
                        </a:lnTo>
                        <a:close/>
                        <a:moveTo>
                          <a:pt x="3170" y="200"/>
                        </a:moveTo>
                        <a:lnTo>
                          <a:pt x="3162" y="196"/>
                        </a:lnTo>
                        <a:lnTo>
                          <a:pt x="3172" y="174"/>
                        </a:lnTo>
                        <a:lnTo>
                          <a:pt x="3180" y="178"/>
                        </a:lnTo>
                        <a:lnTo>
                          <a:pt x="3170" y="200"/>
                        </a:lnTo>
                        <a:close/>
                        <a:moveTo>
                          <a:pt x="1426" y="194"/>
                        </a:moveTo>
                        <a:lnTo>
                          <a:pt x="1416" y="172"/>
                        </a:lnTo>
                        <a:lnTo>
                          <a:pt x="1424" y="170"/>
                        </a:lnTo>
                        <a:lnTo>
                          <a:pt x="1432" y="192"/>
                        </a:lnTo>
                        <a:lnTo>
                          <a:pt x="1426" y="194"/>
                        </a:lnTo>
                        <a:close/>
                        <a:moveTo>
                          <a:pt x="3066" y="158"/>
                        </a:moveTo>
                        <a:lnTo>
                          <a:pt x="3058" y="156"/>
                        </a:lnTo>
                        <a:lnTo>
                          <a:pt x="3066" y="134"/>
                        </a:lnTo>
                        <a:lnTo>
                          <a:pt x="3074" y="136"/>
                        </a:lnTo>
                        <a:lnTo>
                          <a:pt x="3066" y="158"/>
                        </a:lnTo>
                        <a:close/>
                        <a:moveTo>
                          <a:pt x="1530" y="154"/>
                        </a:moveTo>
                        <a:lnTo>
                          <a:pt x="1522" y="132"/>
                        </a:lnTo>
                        <a:lnTo>
                          <a:pt x="1528" y="130"/>
                        </a:lnTo>
                        <a:lnTo>
                          <a:pt x="1536" y="152"/>
                        </a:lnTo>
                        <a:lnTo>
                          <a:pt x="1530" y="154"/>
                        </a:lnTo>
                        <a:close/>
                        <a:moveTo>
                          <a:pt x="2960" y="124"/>
                        </a:moveTo>
                        <a:lnTo>
                          <a:pt x="2952" y="122"/>
                        </a:lnTo>
                        <a:lnTo>
                          <a:pt x="2960" y="98"/>
                        </a:lnTo>
                        <a:lnTo>
                          <a:pt x="2968" y="100"/>
                        </a:lnTo>
                        <a:lnTo>
                          <a:pt x="2960" y="124"/>
                        </a:lnTo>
                        <a:close/>
                        <a:moveTo>
                          <a:pt x="1634" y="120"/>
                        </a:moveTo>
                        <a:lnTo>
                          <a:pt x="1628" y="98"/>
                        </a:lnTo>
                        <a:lnTo>
                          <a:pt x="1636" y="94"/>
                        </a:lnTo>
                        <a:lnTo>
                          <a:pt x="1642" y="118"/>
                        </a:lnTo>
                        <a:lnTo>
                          <a:pt x="1634" y="120"/>
                        </a:lnTo>
                        <a:close/>
                        <a:moveTo>
                          <a:pt x="2852" y="94"/>
                        </a:moveTo>
                        <a:lnTo>
                          <a:pt x="2846" y="92"/>
                        </a:lnTo>
                        <a:lnTo>
                          <a:pt x="2850" y="68"/>
                        </a:lnTo>
                        <a:lnTo>
                          <a:pt x="2858" y="70"/>
                        </a:lnTo>
                        <a:lnTo>
                          <a:pt x="2852" y="94"/>
                        </a:lnTo>
                        <a:close/>
                        <a:moveTo>
                          <a:pt x="1742" y="90"/>
                        </a:moveTo>
                        <a:lnTo>
                          <a:pt x="1736" y="68"/>
                        </a:lnTo>
                        <a:lnTo>
                          <a:pt x="1744" y="66"/>
                        </a:lnTo>
                        <a:lnTo>
                          <a:pt x="1750" y="88"/>
                        </a:lnTo>
                        <a:lnTo>
                          <a:pt x="1742" y="90"/>
                        </a:lnTo>
                        <a:close/>
                        <a:moveTo>
                          <a:pt x="2744" y="68"/>
                        </a:moveTo>
                        <a:lnTo>
                          <a:pt x="2736" y="66"/>
                        </a:lnTo>
                        <a:lnTo>
                          <a:pt x="2742" y="44"/>
                        </a:lnTo>
                        <a:lnTo>
                          <a:pt x="2750" y="44"/>
                        </a:lnTo>
                        <a:lnTo>
                          <a:pt x="2744" y="68"/>
                        </a:lnTo>
                        <a:close/>
                        <a:moveTo>
                          <a:pt x="1852" y="66"/>
                        </a:moveTo>
                        <a:lnTo>
                          <a:pt x="1846" y="42"/>
                        </a:lnTo>
                        <a:lnTo>
                          <a:pt x="1854" y="42"/>
                        </a:lnTo>
                        <a:lnTo>
                          <a:pt x="1858" y="64"/>
                        </a:lnTo>
                        <a:lnTo>
                          <a:pt x="1852" y="66"/>
                        </a:lnTo>
                        <a:close/>
                        <a:moveTo>
                          <a:pt x="2634" y="50"/>
                        </a:moveTo>
                        <a:lnTo>
                          <a:pt x="2626" y="48"/>
                        </a:lnTo>
                        <a:lnTo>
                          <a:pt x="2630" y="24"/>
                        </a:lnTo>
                        <a:lnTo>
                          <a:pt x="2638" y="26"/>
                        </a:lnTo>
                        <a:lnTo>
                          <a:pt x="2634" y="50"/>
                        </a:lnTo>
                        <a:close/>
                        <a:moveTo>
                          <a:pt x="1960" y="48"/>
                        </a:moveTo>
                        <a:lnTo>
                          <a:pt x="1958" y="24"/>
                        </a:lnTo>
                        <a:lnTo>
                          <a:pt x="1966" y="22"/>
                        </a:lnTo>
                        <a:lnTo>
                          <a:pt x="1968" y="46"/>
                        </a:lnTo>
                        <a:lnTo>
                          <a:pt x="1960" y="48"/>
                        </a:lnTo>
                        <a:close/>
                        <a:moveTo>
                          <a:pt x="2524" y="36"/>
                        </a:moveTo>
                        <a:lnTo>
                          <a:pt x="2516" y="34"/>
                        </a:lnTo>
                        <a:lnTo>
                          <a:pt x="2518" y="10"/>
                        </a:lnTo>
                        <a:lnTo>
                          <a:pt x="2526" y="12"/>
                        </a:lnTo>
                        <a:lnTo>
                          <a:pt x="2524" y="36"/>
                        </a:lnTo>
                        <a:close/>
                        <a:moveTo>
                          <a:pt x="2072" y="34"/>
                        </a:moveTo>
                        <a:lnTo>
                          <a:pt x="2070" y="10"/>
                        </a:lnTo>
                        <a:lnTo>
                          <a:pt x="2078" y="10"/>
                        </a:lnTo>
                        <a:lnTo>
                          <a:pt x="2080" y="34"/>
                        </a:lnTo>
                        <a:lnTo>
                          <a:pt x="2072" y="34"/>
                        </a:lnTo>
                        <a:close/>
                        <a:moveTo>
                          <a:pt x="2414" y="26"/>
                        </a:moveTo>
                        <a:lnTo>
                          <a:pt x="2406" y="26"/>
                        </a:lnTo>
                        <a:lnTo>
                          <a:pt x="2406" y="2"/>
                        </a:lnTo>
                        <a:lnTo>
                          <a:pt x="2414" y="2"/>
                        </a:lnTo>
                        <a:lnTo>
                          <a:pt x="2414" y="26"/>
                        </a:lnTo>
                        <a:close/>
                        <a:moveTo>
                          <a:pt x="2182" y="26"/>
                        </a:moveTo>
                        <a:lnTo>
                          <a:pt x="2182" y="2"/>
                        </a:lnTo>
                        <a:lnTo>
                          <a:pt x="2190" y="2"/>
                        </a:lnTo>
                        <a:lnTo>
                          <a:pt x="2190" y="26"/>
                        </a:lnTo>
                        <a:lnTo>
                          <a:pt x="2182" y="26"/>
                        </a:lnTo>
                        <a:close/>
                        <a:moveTo>
                          <a:pt x="2302" y="24"/>
                        </a:moveTo>
                        <a:lnTo>
                          <a:pt x="2294" y="24"/>
                        </a:lnTo>
                        <a:lnTo>
                          <a:pt x="2294" y="0"/>
                        </a:lnTo>
                        <a:lnTo>
                          <a:pt x="2302" y="0"/>
                        </a:lnTo>
                        <a:lnTo>
                          <a:pt x="2302"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1" name="Freeform 42"/>
                  <p:cNvSpPr>
                    <a:spLocks noEditPoints="1"/>
                  </p:cNvSpPr>
                  <p:nvPr/>
                </p:nvSpPr>
                <p:spPr bwMode="auto">
                  <a:xfrm>
                    <a:off x="-14947899" y="-10048080"/>
                    <a:ext cx="6731001" cy="6731001"/>
                  </a:xfrm>
                  <a:custGeom>
                    <a:avLst/>
                    <a:gdLst/>
                    <a:ahLst/>
                    <a:cxnLst>
                      <a:cxn ang="0">
                        <a:pos x="2248" y="4236"/>
                      </a:cxn>
                      <a:cxn ang="0">
                        <a:pos x="1856" y="4224"/>
                      </a:cxn>
                      <a:cxn ang="0">
                        <a:pos x="2468" y="4196"/>
                      </a:cxn>
                      <a:cxn ang="0">
                        <a:pos x="1634" y="4184"/>
                      </a:cxn>
                      <a:cxn ang="0">
                        <a:pos x="2686" y="4148"/>
                      </a:cxn>
                      <a:cxn ang="0">
                        <a:pos x="1366" y="4102"/>
                      </a:cxn>
                      <a:cxn ang="0">
                        <a:pos x="2950" y="4056"/>
                      </a:cxn>
                      <a:cxn ang="0">
                        <a:pos x="1168" y="3998"/>
                      </a:cxn>
                      <a:cxn ang="0">
                        <a:pos x="3156" y="3970"/>
                      </a:cxn>
                      <a:cxn ang="0">
                        <a:pos x="974" y="3886"/>
                      </a:cxn>
                      <a:cxn ang="0">
                        <a:pos x="3346" y="3850"/>
                      </a:cxn>
                      <a:cxn ang="0">
                        <a:pos x="838" y="3788"/>
                      </a:cxn>
                      <a:cxn ang="0">
                        <a:pos x="3480" y="3748"/>
                      </a:cxn>
                      <a:cxn ang="0">
                        <a:pos x="658" y="3656"/>
                      </a:cxn>
                      <a:cxn ang="0">
                        <a:pos x="3644" y="3594"/>
                      </a:cxn>
                      <a:cxn ang="0">
                        <a:pos x="3792" y="3424"/>
                      </a:cxn>
                      <a:cxn ang="0">
                        <a:pos x="366" y="3314"/>
                      </a:cxn>
                      <a:cxn ang="0">
                        <a:pos x="3908" y="3232"/>
                      </a:cxn>
                      <a:cxn ang="0">
                        <a:pos x="250" y="3122"/>
                      </a:cxn>
                      <a:cxn ang="0">
                        <a:pos x="4014" y="3036"/>
                      </a:cxn>
                      <a:cxn ang="0">
                        <a:pos x="134" y="2866"/>
                      </a:cxn>
                      <a:cxn ang="0">
                        <a:pos x="4120" y="2778"/>
                      </a:cxn>
                      <a:cxn ang="0">
                        <a:pos x="82" y="2648"/>
                      </a:cxn>
                      <a:cxn ang="0">
                        <a:pos x="4194" y="2566"/>
                      </a:cxn>
                      <a:cxn ang="0">
                        <a:pos x="38" y="2430"/>
                      </a:cxn>
                      <a:cxn ang="0">
                        <a:pos x="4228" y="2344"/>
                      </a:cxn>
                      <a:cxn ang="0">
                        <a:pos x="20" y="2262"/>
                      </a:cxn>
                      <a:cxn ang="0">
                        <a:pos x="4240" y="2176"/>
                      </a:cxn>
                      <a:cxn ang="0">
                        <a:pos x="4224" y="2114"/>
                      </a:cxn>
                      <a:cxn ang="0">
                        <a:pos x="16" y="2040"/>
                      </a:cxn>
                      <a:cxn ang="0">
                        <a:pos x="36" y="1818"/>
                      </a:cxn>
                      <a:cxn ang="0">
                        <a:pos x="4176" y="1670"/>
                      </a:cxn>
                      <a:cxn ang="0">
                        <a:pos x="64" y="1596"/>
                      </a:cxn>
                      <a:cxn ang="0">
                        <a:pos x="4118" y="1456"/>
                      </a:cxn>
                      <a:cxn ang="0">
                        <a:pos x="132" y="1380"/>
                      </a:cxn>
                      <a:cxn ang="0">
                        <a:pos x="4012" y="1198"/>
                      </a:cxn>
                      <a:cxn ang="0">
                        <a:pos x="248" y="1124"/>
                      </a:cxn>
                      <a:cxn ang="0">
                        <a:pos x="3918" y="994"/>
                      </a:cxn>
                      <a:cxn ang="0">
                        <a:pos x="376" y="940"/>
                      </a:cxn>
                      <a:cxn ang="0">
                        <a:pos x="3788" y="810"/>
                      </a:cxn>
                      <a:cxn ang="0">
                        <a:pos x="512" y="762"/>
                      </a:cxn>
                      <a:cxn ang="0">
                        <a:pos x="3680" y="682"/>
                      </a:cxn>
                      <a:cxn ang="0">
                        <a:pos x="624" y="640"/>
                      </a:cxn>
                      <a:cxn ang="0">
                        <a:pos x="3508" y="538"/>
                      </a:cxn>
                      <a:cxn ang="0">
                        <a:pos x="790" y="490"/>
                      </a:cxn>
                      <a:cxn ang="0">
                        <a:pos x="970" y="358"/>
                      </a:cxn>
                      <a:cxn ang="0">
                        <a:pos x="3144" y="280"/>
                      </a:cxn>
                      <a:cxn ang="0">
                        <a:pos x="1154" y="232"/>
                      </a:cxn>
                      <a:cxn ang="0">
                        <a:pos x="2944" y="182"/>
                      </a:cxn>
                      <a:cxn ang="0">
                        <a:pos x="1360" y="140"/>
                      </a:cxn>
                      <a:cxn ang="0">
                        <a:pos x="2680" y="90"/>
                      </a:cxn>
                      <a:cxn ang="0">
                        <a:pos x="1628" y="56"/>
                      </a:cxn>
                      <a:cxn ang="0">
                        <a:pos x="2464" y="28"/>
                      </a:cxn>
                      <a:cxn ang="0">
                        <a:pos x="1850" y="32"/>
                      </a:cxn>
                      <a:cxn ang="0">
                        <a:pos x="2242" y="2"/>
                      </a:cxn>
                      <a:cxn ang="0">
                        <a:pos x="2074" y="16"/>
                      </a:cxn>
                    </a:cxnLst>
                    <a:rect l="0" t="0" r="r" b="b"/>
                    <a:pathLst>
                      <a:path w="4240" h="4240">
                        <a:moveTo>
                          <a:pt x="2080" y="4240"/>
                        </a:moveTo>
                        <a:lnTo>
                          <a:pt x="2080" y="4240"/>
                        </a:lnTo>
                        <a:lnTo>
                          <a:pt x="2024" y="4238"/>
                        </a:lnTo>
                        <a:lnTo>
                          <a:pt x="2024" y="4222"/>
                        </a:lnTo>
                        <a:lnTo>
                          <a:pt x="2024" y="4222"/>
                        </a:lnTo>
                        <a:lnTo>
                          <a:pt x="2080" y="4224"/>
                        </a:lnTo>
                        <a:lnTo>
                          <a:pt x="2080" y="4240"/>
                        </a:lnTo>
                        <a:close/>
                        <a:moveTo>
                          <a:pt x="2248" y="4236"/>
                        </a:moveTo>
                        <a:lnTo>
                          <a:pt x="2248" y="4220"/>
                        </a:lnTo>
                        <a:lnTo>
                          <a:pt x="2248" y="4220"/>
                        </a:lnTo>
                        <a:lnTo>
                          <a:pt x="2302" y="4216"/>
                        </a:lnTo>
                        <a:lnTo>
                          <a:pt x="2304" y="4232"/>
                        </a:lnTo>
                        <a:lnTo>
                          <a:pt x="2304" y="4232"/>
                        </a:lnTo>
                        <a:lnTo>
                          <a:pt x="2248" y="4236"/>
                        </a:lnTo>
                        <a:lnTo>
                          <a:pt x="2248" y="4236"/>
                        </a:lnTo>
                        <a:close/>
                        <a:moveTo>
                          <a:pt x="1856" y="4224"/>
                        </a:moveTo>
                        <a:lnTo>
                          <a:pt x="1856" y="4224"/>
                        </a:lnTo>
                        <a:lnTo>
                          <a:pt x="1800" y="4216"/>
                        </a:lnTo>
                        <a:lnTo>
                          <a:pt x="1802" y="4200"/>
                        </a:lnTo>
                        <a:lnTo>
                          <a:pt x="1802" y="4200"/>
                        </a:lnTo>
                        <a:lnTo>
                          <a:pt x="1858" y="4208"/>
                        </a:lnTo>
                        <a:lnTo>
                          <a:pt x="1856" y="4224"/>
                        </a:lnTo>
                        <a:close/>
                        <a:moveTo>
                          <a:pt x="2472" y="4212"/>
                        </a:moveTo>
                        <a:lnTo>
                          <a:pt x="2468" y="4196"/>
                        </a:lnTo>
                        <a:lnTo>
                          <a:pt x="2468" y="4196"/>
                        </a:lnTo>
                        <a:lnTo>
                          <a:pt x="2524" y="4186"/>
                        </a:lnTo>
                        <a:lnTo>
                          <a:pt x="2526" y="4202"/>
                        </a:lnTo>
                        <a:lnTo>
                          <a:pt x="2526" y="4202"/>
                        </a:lnTo>
                        <a:lnTo>
                          <a:pt x="2472" y="4212"/>
                        </a:lnTo>
                        <a:lnTo>
                          <a:pt x="2472" y="4212"/>
                        </a:lnTo>
                        <a:close/>
                        <a:moveTo>
                          <a:pt x="1634" y="4184"/>
                        </a:moveTo>
                        <a:lnTo>
                          <a:pt x="1634" y="4184"/>
                        </a:lnTo>
                        <a:lnTo>
                          <a:pt x="1580" y="4172"/>
                        </a:lnTo>
                        <a:lnTo>
                          <a:pt x="1584" y="4156"/>
                        </a:lnTo>
                        <a:lnTo>
                          <a:pt x="1584" y="4156"/>
                        </a:lnTo>
                        <a:lnTo>
                          <a:pt x="1638" y="4170"/>
                        </a:lnTo>
                        <a:lnTo>
                          <a:pt x="1634" y="4184"/>
                        </a:lnTo>
                        <a:close/>
                        <a:moveTo>
                          <a:pt x="2690" y="4162"/>
                        </a:moveTo>
                        <a:lnTo>
                          <a:pt x="2686" y="4148"/>
                        </a:lnTo>
                        <a:lnTo>
                          <a:pt x="2686" y="4148"/>
                        </a:lnTo>
                        <a:lnTo>
                          <a:pt x="2740" y="4132"/>
                        </a:lnTo>
                        <a:lnTo>
                          <a:pt x="2744" y="4148"/>
                        </a:lnTo>
                        <a:lnTo>
                          <a:pt x="2744" y="4148"/>
                        </a:lnTo>
                        <a:lnTo>
                          <a:pt x="2690" y="4162"/>
                        </a:lnTo>
                        <a:lnTo>
                          <a:pt x="2690" y="4162"/>
                        </a:lnTo>
                        <a:close/>
                        <a:moveTo>
                          <a:pt x="1418" y="4122"/>
                        </a:moveTo>
                        <a:lnTo>
                          <a:pt x="1418" y="4122"/>
                        </a:lnTo>
                        <a:lnTo>
                          <a:pt x="1366" y="4102"/>
                        </a:lnTo>
                        <a:lnTo>
                          <a:pt x="1372" y="4088"/>
                        </a:lnTo>
                        <a:lnTo>
                          <a:pt x="1372" y="4088"/>
                        </a:lnTo>
                        <a:lnTo>
                          <a:pt x="1424" y="4106"/>
                        </a:lnTo>
                        <a:lnTo>
                          <a:pt x="1418" y="4122"/>
                        </a:lnTo>
                        <a:close/>
                        <a:moveTo>
                          <a:pt x="2904" y="4092"/>
                        </a:moveTo>
                        <a:lnTo>
                          <a:pt x="2898" y="4076"/>
                        </a:lnTo>
                        <a:lnTo>
                          <a:pt x="2898" y="4076"/>
                        </a:lnTo>
                        <a:lnTo>
                          <a:pt x="2950" y="4056"/>
                        </a:lnTo>
                        <a:lnTo>
                          <a:pt x="2956" y="4070"/>
                        </a:lnTo>
                        <a:lnTo>
                          <a:pt x="2956" y="4070"/>
                        </a:lnTo>
                        <a:lnTo>
                          <a:pt x="2904" y="4092"/>
                        </a:lnTo>
                        <a:lnTo>
                          <a:pt x="2904" y="4092"/>
                        </a:lnTo>
                        <a:close/>
                        <a:moveTo>
                          <a:pt x="1210" y="4036"/>
                        </a:moveTo>
                        <a:lnTo>
                          <a:pt x="1210" y="4036"/>
                        </a:lnTo>
                        <a:lnTo>
                          <a:pt x="1160" y="4012"/>
                        </a:lnTo>
                        <a:lnTo>
                          <a:pt x="1168" y="3998"/>
                        </a:lnTo>
                        <a:lnTo>
                          <a:pt x="1168" y="3998"/>
                        </a:lnTo>
                        <a:lnTo>
                          <a:pt x="1218" y="4022"/>
                        </a:lnTo>
                        <a:lnTo>
                          <a:pt x="1210" y="4036"/>
                        </a:lnTo>
                        <a:close/>
                        <a:moveTo>
                          <a:pt x="3108" y="3998"/>
                        </a:moveTo>
                        <a:lnTo>
                          <a:pt x="3100" y="3984"/>
                        </a:lnTo>
                        <a:lnTo>
                          <a:pt x="3100" y="3984"/>
                        </a:lnTo>
                        <a:lnTo>
                          <a:pt x="3148" y="3956"/>
                        </a:lnTo>
                        <a:lnTo>
                          <a:pt x="3156" y="3970"/>
                        </a:lnTo>
                        <a:lnTo>
                          <a:pt x="3156" y="3970"/>
                        </a:lnTo>
                        <a:lnTo>
                          <a:pt x="3108" y="3998"/>
                        </a:lnTo>
                        <a:lnTo>
                          <a:pt x="3108" y="3998"/>
                        </a:lnTo>
                        <a:close/>
                        <a:moveTo>
                          <a:pt x="1012" y="3930"/>
                        </a:moveTo>
                        <a:lnTo>
                          <a:pt x="1012" y="3930"/>
                        </a:lnTo>
                        <a:lnTo>
                          <a:pt x="966" y="3898"/>
                        </a:lnTo>
                        <a:lnTo>
                          <a:pt x="974" y="3886"/>
                        </a:lnTo>
                        <a:lnTo>
                          <a:pt x="974" y="3886"/>
                        </a:lnTo>
                        <a:lnTo>
                          <a:pt x="1022" y="3916"/>
                        </a:lnTo>
                        <a:lnTo>
                          <a:pt x="1012" y="3930"/>
                        </a:lnTo>
                        <a:close/>
                        <a:moveTo>
                          <a:pt x="3300" y="3882"/>
                        </a:moveTo>
                        <a:lnTo>
                          <a:pt x="3292" y="3868"/>
                        </a:lnTo>
                        <a:lnTo>
                          <a:pt x="3292" y="3868"/>
                        </a:lnTo>
                        <a:lnTo>
                          <a:pt x="3338" y="3838"/>
                        </a:lnTo>
                        <a:lnTo>
                          <a:pt x="3346" y="3850"/>
                        </a:lnTo>
                        <a:lnTo>
                          <a:pt x="3346" y="3850"/>
                        </a:lnTo>
                        <a:lnTo>
                          <a:pt x="3300" y="3882"/>
                        </a:lnTo>
                        <a:lnTo>
                          <a:pt x="3300" y="3882"/>
                        </a:lnTo>
                        <a:close/>
                        <a:moveTo>
                          <a:pt x="828" y="3802"/>
                        </a:moveTo>
                        <a:lnTo>
                          <a:pt x="828" y="3802"/>
                        </a:lnTo>
                        <a:lnTo>
                          <a:pt x="784" y="3766"/>
                        </a:lnTo>
                        <a:lnTo>
                          <a:pt x="794" y="3754"/>
                        </a:lnTo>
                        <a:lnTo>
                          <a:pt x="794" y="3754"/>
                        </a:lnTo>
                        <a:lnTo>
                          <a:pt x="838" y="3788"/>
                        </a:lnTo>
                        <a:lnTo>
                          <a:pt x="828" y="3802"/>
                        </a:lnTo>
                        <a:close/>
                        <a:moveTo>
                          <a:pt x="3480" y="3748"/>
                        </a:moveTo>
                        <a:lnTo>
                          <a:pt x="3470" y="3736"/>
                        </a:lnTo>
                        <a:lnTo>
                          <a:pt x="3470" y="3736"/>
                        </a:lnTo>
                        <a:lnTo>
                          <a:pt x="3512" y="3698"/>
                        </a:lnTo>
                        <a:lnTo>
                          <a:pt x="3522" y="3710"/>
                        </a:lnTo>
                        <a:lnTo>
                          <a:pt x="3522" y="3710"/>
                        </a:lnTo>
                        <a:lnTo>
                          <a:pt x="3480" y="3748"/>
                        </a:lnTo>
                        <a:lnTo>
                          <a:pt x="3480" y="3748"/>
                        </a:lnTo>
                        <a:close/>
                        <a:moveTo>
                          <a:pt x="658" y="3656"/>
                        </a:moveTo>
                        <a:lnTo>
                          <a:pt x="658" y="3656"/>
                        </a:lnTo>
                        <a:lnTo>
                          <a:pt x="616" y="3616"/>
                        </a:lnTo>
                        <a:lnTo>
                          <a:pt x="628" y="3604"/>
                        </a:lnTo>
                        <a:lnTo>
                          <a:pt x="628" y="3604"/>
                        </a:lnTo>
                        <a:lnTo>
                          <a:pt x="668" y="3644"/>
                        </a:lnTo>
                        <a:lnTo>
                          <a:pt x="658" y="3656"/>
                        </a:lnTo>
                        <a:close/>
                        <a:moveTo>
                          <a:pt x="3644" y="3594"/>
                        </a:moveTo>
                        <a:lnTo>
                          <a:pt x="3632" y="3584"/>
                        </a:lnTo>
                        <a:lnTo>
                          <a:pt x="3632" y="3584"/>
                        </a:lnTo>
                        <a:lnTo>
                          <a:pt x="3672" y="3542"/>
                        </a:lnTo>
                        <a:lnTo>
                          <a:pt x="3682" y="3554"/>
                        </a:lnTo>
                        <a:lnTo>
                          <a:pt x="3682" y="3554"/>
                        </a:lnTo>
                        <a:lnTo>
                          <a:pt x="3644" y="3594"/>
                        </a:lnTo>
                        <a:lnTo>
                          <a:pt x="3644" y="3594"/>
                        </a:lnTo>
                        <a:close/>
                        <a:moveTo>
                          <a:pt x="502" y="3492"/>
                        </a:moveTo>
                        <a:lnTo>
                          <a:pt x="502" y="3492"/>
                        </a:lnTo>
                        <a:lnTo>
                          <a:pt x="468" y="3448"/>
                        </a:lnTo>
                        <a:lnTo>
                          <a:pt x="480" y="3438"/>
                        </a:lnTo>
                        <a:lnTo>
                          <a:pt x="480" y="3438"/>
                        </a:lnTo>
                        <a:lnTo>
                          <a:pt x="516" y="3482"/>
                        </a:lnTo>
                        <a:lnTo>
                          <a:pt x="502" y="3492"/>
                        </a:lnTo>
                        <a:close/>
                        <a:moveTo>
                          <a:pt x="3792" y="3424"/>
                        </a:moveTo>
                        <a:lnTo>
                          <a:pt x="3780" y="3414"/>
                        </a:lnTo>
                        <a:lnTo>
                          <a:pt x="3780" y="3414"/>
                        </a:lnTo>
                        <a:lnTo>
                          <a:pt x="3812" y="3370"/>
                        </a:lnTo>
                        <a:lnTo>
                          <a:pt x="3826" y="3380"/>
                        </a:lnTo>
                        <a:lnTo>
                          <a:pt x="3826" y="3380"/>
                        </a:lnTo>
                        <a:lnTo>
                          <a:pt x="3792" y="3424"/>
                        </a:lnTo>
                        <a:lnTo>
                          <a:pt x="3792" y="3424"/>
                        </a:lnTo>
                        <a:close/>
                        <a:moveTo>
                          <a:pt x="366" y="3314"/>
                        </a:moveTo>
                        <a:lnTo>
                          <a:pt x="366" y="3314"/>
                        </a:lnTo>
                        <a:lnTo>
                          <a:pt x="336" y="3266"/>
                        </a:lnTo>
                        <a:lnTo>
                          <a:pt x="350" y="3258"/>
                        </a:lnTo>
                        <a:lnTo>
                          <a:pt x="350" y="3258"/>
                        </a:lnTo>
                        <a:lnTo>
                          <a:pt x="380" y="3304"/>
                        </a:lnTo>
                        <a:lnTo>
                          <a:pt x="366" y="3314"/>
                        </a:lnTo>
                        <a:close/>
                        <a:moveTo>
                          <a:pt x="3920" y="3240"/>
                        </a:moveTo>
                        <a:lnTo>
                          <a:pt x="3908" y="3232"/>
                        </a:lnTo>
                        <a:lnTo>
                          <a:pt x="3908" y="3232"/>
                        </a:lnTo>
                        <a:lnTo>
                          <a:pt x="3936" y="3184"/>
                        </a:lnTo>
                        <a:lnTo>
                          <a:pt x="3950" y="3192"/>
                        </a:lnTo>
                        <a:lnTo>
                          <a:pt x="3950" y="3192"/>
                        </a:lnTo>
                        <a:lnTo>
                          <a:pt x="3920" y="3240"/>
                        </a:lnTo>
                        <a:lnTo>
                          <a:pt x="3920" y="3240"/>
                        </a:lnTo>
                        <a:close/>
                        <a:moveTo>
                          <a:pt x="250" y="3122"/>
                        </a:moveTo>
                        <a:lnTo>
                          <a:pt x="250" y="3122"/>
                        </a:lnTo>
                        <a:lnTo>
                          <a:pt x="224" y="3072"/>
                        </a:lnTo>
                        <a:lnTo>
                          <a:pt x="238" y="3064"/>
                        </a:lnTo>
                        <a:lnTo>
                          <a:pt x="238" y="3064"/>
                        </a:lnTo>
                        <a:lnTo>
                          <a:pt x="264" y="3114"/>
                        </a:lnTo>
                        <a:lnTo>
                          <a:pt x="250" y="3122"/>
                        </a:lnTo>
                        <a:close/>
                        <a:moveTo>
                          <a:pt x="4030" y="3044"/>
                        </a:moveTo>
                        <a:lnTo>
                          <a:pt x="4014" y="3036"/>
                        </a:lnTo>
                        <a:lnTo>
                          <a:pt x="4014" y="3036"/>
                        </a:lnTo>
                        <a:lnTo>
                          <a:pt x="4038" y="2986"/>
                        </a:lnTo>
                        <a:lnTo>
                          <a:pt x="4054" y="2992"/>
                        </a:lnTo>
                        <a:lnTo>
                          <a:pt x="4054" y="2992"/>
                        </a:lnTo>
                        <a:lnTo>
                          <a:pt x="4030" y="3044"/>
                        </a:lnTo>
                        <a:lnTo>
                          <a:pt x="4030" y="3044"/>
                        </a:lnTo>
                        <a:close/>
                        <a:moveTo>
                          <a:pt x="154" y="2918"/>
                        </a:moveTo>
                        <a:lnTo>
                          <a:pt x="154" y="2918"/>
                        </a:lnTo>
                        <a:lnTo>
                          <a:pt x="134" y="2866"/>
                        </a:lnTo>
                        <a:lnTo>
                          <a:pt x="150" y="2860"/>
                        </a:lnTo>
                        <a:lnTo>
                          <a:pt x="150" y="2860"/>
                        </a:lnTo>
                        <a:lnTo>
                          <a:pt x="170" y="2912"/>
                        </a:lnTo>
                        <a:lnTo>
                          <a:pt x="154" y="2918"/>
                        </a:lnTo>
                        <a:close/>
                        <a:moveTo>
                          <a:pt x="4116" y="2836"/>
                        </a:moveTo>
                        <a:lnTo>
                          <a:pt x="4102" y="2832"/>
                        </a:lnTo>
                        <a:lnTo>
                          <a:pt x="4102" y="2832"/>
                        </a:lnTo>
                        <a:lnTo>
                          <a:pt x="4120" y="2778"/>
                        </a:lnTo>
                        <a:lnTo>
                          <a:pt x="4134" y="2784"/>
                        </a:lnTo>
                        <a:lnTo>
                          <a:pt x="4134" y="2784"/>
                        </a:lnTo>
                        <a:lnTo>
                          <a:pt x="4116" y="2836"/>
                        </a:lnTo>
                        <a:lnTo>
                          <a:pt x="4116" y="2836"/>
                        </a:lnTo>
                        <a:close/>
                        <a:moveTo>
                          <a:pt x="82" y="2706"/>
                        </a:moveTo>
                        <a:lnTo>
                          <a:pt x="82" y="2706"/>
                        </a:lnTo>
                        <a:lnTo>
                          <a:pt x="66" y="2652"/>
                        </a:lnTo>
                        <a:lnTo>
                          <a:pt x="82" y="2648"/>
                        </a:lnTo>
                        <a:lnTo>
                          <a:pt x="82" y="2648"/>
                        </a:lnTo>
                        <a:lnTo>
                          <a:pt x="96" y="2702"/>
                        </a:lnTo>
                        <a:lnTo>
                          <a:pt x="82" y="2706"/>
                        </a:lnTo>
                        <a:close/>
                        <a:moveTo>
                          <a:pt x="4182" y="2622"/>
                        </a:moveTo>
                        <a:lnTo>
                          <a:pt x="4166" y="2618"/>
                        </a:lnTo>
                        <a:lnTo>
                          <a:pt x="4166" y="2618"/>
                        </a:lnTo>
                        <a:lnTo>
                          <a:pt x="4178" y="2562"/>
                        </a:lnTo>
                        <a:lnTo>
                          <a:pt x="4194" y="2566"/>
                        </a:lnTo>
                        <a:lnTo>
                          <a:pt x="4194" y="2566"/>
                        </a:lnTo>
                        <a:lnTo>
                          <a:pt x="4182" y="2622"/>
                        </a:lnTo>
                        <a:lnTo>
                          <a:pt x="4182" y="2622"/>
                        </a:lnTo>
                        <a:close/>
                        <a:moveTo>
                          <a:pt x="30" y="2486"/>
                        </a:moveTo>
                        <a:lnTo>
                          <a:pt x="30" y="2486"/>
                        </a:lnTo>
                        <a:lnTo>
                          <a:pt x="22" y="2432"/>
                        </a:lnTo>
                        <a:lnTo>
                          <a:pt x="38" y="2430"/>
                        </a:lnTo>
                        <a:lnTo>
                          <a:pt x="38" y="2430"/>
                        </a:lnTo>
                        <a:lnTo>
                          <a:pt x="46" y="2484"/>
                        </a:lnTo>
                        <a:lnTo>
                          <a:pt x="30" y="2486"/>
                        </a:lnTo>
                        <a:close/>
                        <a:moveTo>
                          <a:pt x="4222" y="2400"/>
                        </a:moveTo>
                        <a:lnTo>
                          <a:pt x="4206" y="2398"/>
                        </a:lnTo>
                        <a:lnTo>
                          <a:pt x="4206" y="2398"/>
                        </a:lnTo>
                        <a:lnTo>
                          <a:pt x="4212" y="2342"/>
                        </a:lnTo>
                        <a:lnTo>
                          <a:pt x="4228" y="2344"/>
                        </a:lnTo>
                        <a:lnTo>
                          <a:pt x="4228" y="2344"/>
                        </a:lnTo>
                        <a:lnTo>
                          <a:pt x="4222" y="2400"/>
                        </a:lnTo>
                        <a:lnTo>
                          <a:pt x="4222" y="2400"/>
                        </a:lnTo>
                        <a:close/>
                        <a:moveTo>
                          <a:pt x="4" y="2264"/>
                        </a:moveTo>
                        <a:lnTo>
                          <a:pt x="4" y="2264"/>
                        </a:lnTo>
                        <a:lnTo>
                          <a:pt x="2" y="2208"/>
                        </a:lnTo>
                        <a:lnTo>
                          <a:pt x="18" y="2208"/>
                        </a:lnTo>
                        <a:lnTo>
                          <a:pt x="18" y="2208"/>
                        </a:lnTo>
                        <a:lnTo>
                          <a:pt x="20" y="2262"/>
                        </a:lnTo>
                        <a:lnTo>
                          <a:pt x="4" y="2264"/>
                        </a:lnTo>
                        <a:close/>
                        <a:moveTo>
                          <a:pt x="4240" y="2176"/>
                        </a:moveTo>
                        <a:lnTo>
                          <a:pt x="4224" y="2176"/>
                        </a:lnTo>
                        <a:lnTo>
                          <a:pt x="4224" y="2176"/>
                        </a:lnTo>
                        <a:lnTo>
                          <a:pt x="4224" y="2120"/>
                        </a:lnTo>
                        <a:lnTo>
                          <a:pt x="4240" y="2120"/>
                        </a:lnTo>
                        <a:lnTo>
                          <a:pt x="4240" y="2120"/>
                        </a:lnTo>
                        <a:lnTo>
                          <a:pt x="4240" y="2176"/>
                        </a:lnTo>
                        <a:lnTo>
                          <a:pt x="4240" y="2176"/>
                        </a:lnTo>
                        <a:close/>
                        <a:moveTo>
                          <a:pt x="4224" y="2114"/>
                        </a:moveTo>
                        <a:lnTo>
                          <a:pt x="4224" y="2114"/>
                        </a:lnTo>
                        <a:lnTo>
                          <a:pt x="4224" y="2058"/>
                        </a:lnTo>
                        <a:lnTo>
                          <a:pt x="4240" y="2056"/>
                        </a:lnTo>
                        <a:lnTo>
                          <a:pt x="4240" y="2056"/>
                        </a:lnTo>
                        <a:lnTo>
                          <a:pt x="4240" y="2114"/>
                        </a:lnTo>
                        <a:lnTo>
                          <a:pt x="4224" y="2114"/>
                        </a:lnTo>
                        <a:close/>
                        <a:moveTo>
                          <a:pt x="16" y="2040"/>
                        </a:moveTo>
                        <a:lnTo>
                          <a:pt x="0" y="2040"/>
                        </a:lnTo>
                        <a:lnTo>
                          <a:pt x="0" y="2040"/>
                        </a:lnTo>
                        <a:lnTo>
                          <a:pt x="4" y="1984"/>
                        </a:lnTo>
                        <a:lnTo>
                          <a:pt x="20" y="1984"/>
                        </a:lnTo>
                        <a:lnTo>
                          <a:pt x="20" y="1984"/>
                        </a:lnTo>
                        <a:lnTo>
                          <a:pt x="16" y="2040"/>
                        </a:lnTo>
                        <a:lnTo>
                          <a:pt x="16" y="2040"/>
                        </a:lnTo>
                        <a:close/>
                        <a:moveTo>
                          <a:pt x="4212" y="1890"/>
                        </a:moveTo>
                        <a:lnTo>
                          <a:pt x="4212" y="1890"/>
                        </a:lnTo>
                        <a:lnTo>
                          <a:pt x="4206" y="1836"/>
                        </a:lnTo>
                        <a:lnTo>
                          <a:pt x="4222" y="1832"/>
                        </a:lnTo>
                        <a:lnTo>
                          <a:pt x="4222" y="1832"/>
                        </a:lnTo>
                        <a:lnTo>
                          <a:pt x="4228" y="1888"/>
                        </a:lnTo>
                        <a:lnTo>
                          <a:pt x="4212" y="1890"/>
                        </a:lnTo>
                        <a:close/>
                        <a:moveTo>
                          <a:pt x="36" y="1818"/>
                        </a:moveTo>
                        <a:lnTo>
                          <a:pt x="22" y="1816"/>
                        </a:lnTo>
                        <a:lnTo>
                          <a:pt x="22" y="1816"/>
                        </a:lnTo>
                        <a:lnTo>
                          <a:pt x="30" y="1760"/>
                        </a:lnTo>
                        <a:lnTo>
                          <a:pt x="46" y="1762"/>
                        </a:lnTo>
                        <a:lnTo>
                          <a:pt x="46" y="1762"/>
                        </a:lnTo>
                        <a:lnTo>
                          <a:pt x="36" y="1818"/>
                        </a:lnTo>
                        <a:lnTo>
                          <a:pt x="36" y="1818"/>
                        </a:lnTo>
                        <a:close/>
                        <a:moveTo>
                          <a:pt x="4176" y="1670"/>
                        </a:moveTo>
                        <a:lnTo>
                          <a:pt x="4176" y="1670"/>
                        </a:lnTo>
                        <a:lnTo>
                          <a:pt x="4164" y="1616"/>
                        </a:lnTo>
                        <a:lnTo>
                          <a:pt x="4180" y="1612"/>
                        </a:lnTo>
                        <a:lnTo>
                          <a:pt x="4180" y="1612"/>
                        </a:lnTo>
                        <a:lnTo>
                          <a:pt x="4192" y="1666"/>
                        </a:lnTo>
                        <a:lnTo>
                          <a:pt x="4176" y="1670"/>
                        </a:lnTo>
                        <a:close/>
                        <a:moveTo>
                          <a:pt x="80" y="1598"/>
                        </a:moveTo>
                        <a:lnTo>
                          <a:pt x="64" y="1596"/>
                        </a:lnTo>
                        <a:lnTo>
                          <a:pt x="64" y="1596"/>
                        </a:lnTo>
                        <a:lnTo>
                          <a:pt x="80" y="1540"/>
                        </a:lnTo>
                        <a:lnTo>
                          <a:pt x="94" y="1546"/>
                        </a:lnTo>
                        <a:lnTo>
                          <a:pt x="94" y="1546"/>
                        </a:lnTo>
                        <a:lnTo>
                          <a:pt x="80" y="1598"/>
                        </a:lnTo>
                        <a:lnTo>
                          <a:pt x="80" y="1598"/>
                        </a:lnTo>
                        <a:close/>
                        <a:moveTo>
                          <a:pt x="4118" y="1456"/>
                        </a:moveTo>
                        <a:lnTo>
                          <a:pt x="4118" y="1456"/>
                        </a:lnTo>
                        <a:lnTo>
                          <a:pt x="4100" y="1402"/>
                        </a:lnTo>
                        <a:lnTo>
                          <a:pt x="4114" y="1398"/>
                        </a:lnTo>
                        <a:lnTo>
                          <a:pt x="4114" y="1398"/>
                        </a:lnTo>
                        <a:lnTo>
                          <a:pt x="4132" y="1450"/>
                        </a:lnTo>
                        <a:lnTo>
                          <a:pt x="4118" y="1456"/>
                        </a:lnTo>
                        <a:close/>
                        <a:moveTo>
                          <a:pt x="146" y="1386"/>
                        </a:moveTo>
                        <a:lnTo>
                          <a:pt x="132" y="1380"/>
                        </a:lnTo>
                        <a:lnTo>
                          <a:pt x="132" y="1380"/>
                        </a:lnTo>
                        <a:lnTo>
                          <a:pt x="152" y="1328"/>
                        </a:lnTo>
                        <a:lnTo>
                          <a:pt x="168" y="1334"/>
                        </a:lnTo>
                        <a:lnTo>
                          <a:pt x="168" y="1334"/>
                        </a:lnTo>
                        <a:lnTo>
                          <a:pt x="146" y="1386"/>
                        </a:lnTo>
                        <a:lnTo>
                          <a:pt x="146" y="1386"/>
                        </a:lnTo>
                        <a:close/>
                        <a:moveTo>
                          <a:pt x="4036" y="1248"/>
                        </a:moveTo>
                        <a:lnTo>
                          <a:pt x="4036" y="1248"/>
                        </a:lnTo>
                        <a:lnTo>
                          <a:pt x="4012" y="1198"/>
                        </a:lnTo>
                        <a:lnTo>
                          <a:pt x="4026" y="1190"/>
                        </a:lnTo>
                        <a:lnTo>
                          <a:pt x="4026" y="1190"/>
                        </a:lnTo>
                        <a:lnTo>
                          <a:pt x="4050" y="1242"/>
                        </a:lnTo>
                        <a:lnTo>
                          <a:pt x="4036" y="1248"/>
                        </a:lnTo>
                        <a:close/>
                        <a:moveTo>
                          <a:pt x="236" y="1182"/>
                        </a:moveTo>
                        <a:lnTo>
                          <a:pt x="222" y="1174"/>
                        </a:lnTo>
                        <a:lnTo>
                          <a:pt x="222" y="1174"/>
                        </a:lnTo>
                        <a:lnTo>
                          <a:pt x="248" y="1124"/>
                        </a:lnTo>
                        <a:lnTo>
                          <a:pt x="262" y="1132"/>
                        </a:lnTo>
                        <a:lnTo>
                          <a:pt x="262" y="1132"/>
                        </a:lnTo>
                        <a:lnTo>
                          <a:pt x="236" y="1182"/>
                        </a:lnTo>
                        <a:lnTo>
                          <a:pt x="236" y="1182"/>
                        </a:lnTo>
                        <a:close/>
                        <a:moveTo>
                          <a:pt x="3932" y="1050"/>
                        </a:moveTo>
                        <a:lnTo>
                          <a:pt x="3932" y="1050"/>
                        </a:lnTo>
                        <a:lnTo>
                          <a:pt x="3904" y="1002"/>
                        </a:lnTo>
                        <a:lnTo>
                          <a:pt x="3918" y="994"/>
                        </a:lnTo>
                        <a:lnTo>
                          <a:pt x="3918" y="994"/>
                        </a:lnTo>
                        <a:lnTo>
                          <a:pt x="3946" y="1042"/>
                        </a:lnTo>
                        <a:lnTo>
                          <a:pt x="3932" y="1050"/>
                        </a:lnTo>
                        <a:close/>
                        <a:moveTo>
                          <a:pt x="346" y="988"/>
                        </a:moveTo>
                        <a:lnTo>
                          <a:pt x="332" y="978"/>
                        </a:lnTo>
                        <a:lnTo>
                          <a:pt x="332" y="978"/>
                        </a:lnTo>
                        <a:lnTo>
                          <a:pt x="364" y="932"/>
                        </a:lnTo>
                        <a:lnTo>
                          <a:pt x="376" y="940"/>
                        </a:lnTo>
                        <a:lnTo>
                          <a:pt x="376" y="940"/>
                        </a:lnTo>
                        <a:lnTo>
                          <a:pt x="346" y="988"/>
                        </a:lnTo>
                        <a:lnTo>
                          <a:pt x="346" y="988"/>
                        </a:lnTo>
                        <a:close/>
                        <a:moveTo>
                          <a:pt x="3810" y="864"/>
                        </a:moveTo>
                        <a:lnTo>
                          <a:pt x="3810" y="864"/>
                        </a:lnTo>
                        <a:lnTo>
                          <a:pt x="3776" y="820"/>
                        </a:lnTo>
                        <a:lnTo>
                          <a:pt x="3788" y="810"/>
                        </a:lnTo>
                        <a:lnTo>
                          <a:pt x="3788" y="810"/>
                        </a:lnTo>
                        <a:lnTo>
                          <a:pt x="3822" y="856"/>
                        </a:lnTo>
                        <a:lnTo>
                          <a:pt x="3810" y="864"/>
                        </a:lnTo>
                        <a:close/>
                        <a:moveTo>
                          <a:pt x="476" y="806"/>
                        </a:moveTo>
                        <a:lnTo>
                          <a:pt x="464" y="796"/>
                        </a:lnTo>
                        <a:lnTo>
                          <a:pt x="464" y="796"/>
                        </a:lnTo>
                        <a:lnTo>
                          <a:pt x="500" y="752"/>
                        </a:lnTo>
                        <a:lnTo>
                          <a:pt x="512" y="762"/>
                        </a:lnTo>
                        <a:lnTo>
                          <a:pt x="512" y="762"/>
                        </a:lnTo>
                        <a:lnTo>
                          <a:pt x="476" y="806"/>
                        </a:lnTo>
                        <a:lnTo>
                          <a:pt x="476" y="806"/>
                        </a:lnTo>
                        <a:close/>
                        <a:moveTo>
                          <a:pt x="3668" y="694"/>
                        </a:moveTo>
                        <a:lnTo>
                          <a:pt x="3668" y="694"/>
                        </a:lnTo>
                        <a:lnTo>
                          <a:pt x="3628" y="652"/>
                        </a:lnTo>
                        <a:lnTo>
                          <a:pt x="3640" y="642"/>
                        </a:lnTo>
                        <a:lnTo>
                          <a:pt x="3640" y="642"/>
                        </a:lnTo>
                        <a:lnTo>
                          <a:pt x="3680" y="682"/>
                        </a:lnTo>
                        <a:lnTo>
                          <a:pt x="3668" y="694"/>
                        </a:lnTo>
                        <a:close/>
                        <a:moveTo>
                          <a:pt x="624" y="640"/>
                        </a:moveTo>
                        <a:lnTo>
                          <a:pt x="612" y="628"/>
                        </a:lnTo>
                        <a:lnTo>
                          <a:pt x="612" y="628"/>
                        </a:lnTo>
                        <a:lnTo>
                          <a:pt x="652" y="588"/>
                        </a:lnTo>
                        <a:lnTo>
                          <a:pt x="664" y="600"/>
                        </a:lnTo>
                        <a:lnTo>
                          <a:pt x="664" y="600"/>
                        </a:lnTo>
                        <a:lnTo>
                          <a:pt x="624" y="640"/>
                        </a:lnTo>
                        <a:lnTo>
                          <a:pt x="624" y="640"/>
                        </a:lnTo>
                        <a:close/>
                        <a:moveTo>
                          <a:pt x="3508" y="538"/>
                        </a:moveTo>
                        <a:lnTo>
                          <a:pt x="3508" y="538"/>
                        </a:lnTo>
                        <a:lnTo>
                          <a:pt x="3466" y="502"/>
                        </a:lnTo>
                        <a:lnTo>
                          <a:pt x="3476" y="490"/>
                        </a:lnTo>
                        <a:lnTo>
                          <a:pt x="3476" y="490"/>
                        </a:lnTo>
                        <a:lnTo>
                          <a:pt x="3518" y="526"/>
                        </a:lnTo>
                        <a:lnTo>
                          <a:pt x="3508" y="538"/>
                        </a:lnTo>
                        <a:close/>
                        <a:moveTo>
                          <a:pt x="790" y="490"/>
                        </a:moveTo>
                        <a:lnTo>
                          <a:pt x="780" y="476"/>
                        </a:lnTo>
                        <a:lnTo>
                          <a:pt x="780" y="476"/>
                        </a:lnTo>
                        <a:lnTo>
                          <a:pt x="824" y="442"/>
                        </a:lnTo>
                        <a:lnTo>
                          <a:pt x="832" y="454"/>
                        </a:lnTo>
                        <a:lnTo>
                          <a:pt x="832" y="454"/>
                        </a:lnTo>
                        <a:lnTo>
                          <a:pt x="790" y="490"/>
                        </a:lnTo>
                        <a:lnTo>
                          <a:pt x="790" y="490"/>
                        </a:lnTo>
                        <a:close/>
                        <a:moveTo>
                          <a:pt x="3332" y="400"/>
                        </a:moveTo>
                        <a:lnTo>
                          <a:pt x="3332" y="400"/>
                        </a:lnTo>
                        <a:lnTo>
                          <a:pt x="3286" y="368"/>
                        </a:lnTo>
                        <a:lnTo>
                          <a:pt x="3296" y="354"/>
                        </a:lnTo>
                        <a:lnTo>
                          <a:pt x="3296" y="354"/>
                        </a:lnTo>
                        <a:lnTo>
                          <a:pt x="3342" y="386"/>
                        </a:lnTo>
                        <a:lnTo>
                          <a:pt x="3332" y="400"/>
                        </a:lnTo>
                        <a:close/>
                        <a:moveTo>
                          <a:pt x="970" y="358"/>
                        </a:moveTo>
                        <a:lnTo>
                          <a:pt x="960" y="344"/>
                        </a:lnTo>
                        <a:lnTo>
                          <a:pt x="960" y="344"/>
                        </a:lnTo>
                        <a:lnTo>
                          <a:pt x="1008" y="314"/>
                        </a:lnTo>
                        <a:lnTo>
                          <a:pt x="1016" y="328"/>
                        </a:lnTo>
                        <a:lnTo>
                          <a:pt x="1016" y="328"/>
                        </a:lnTo>
                        <a:lnTo>
                          <a:pt x="970" y="358"/>
                        </a:lnTo>
                        <a:lnTo>
                          <a:pt x="970" y="358"/>
                        </a:lnTo>
                        <a:close/>
                        <a:moveTo>
                          <a:pt x="3144" y="280"/>
                        </a:moveTo>
                        <a:lnTo>
                          <a:pt x="3144" y="280"/>
                        </a:lnTo>
                        <a:lnTo>
                          <a:pt x="3094" y="254"/>
                        </a:lnTo>
                        <a:lnTo>
                          <a:pt x="3102" y="240"/>
                        </a:lnTo>
                        <a:lnTo>
                          <a:pt x="3102" y="240"/>
                        </a:lnTo>
                        <a:lnTo>
                          <a:pt x="3152" y="266"/>
                        </a:lnTo>
                        <a:lnTo>
                          <a:pt x="3144" y="280"/>
                        </a:lnTo>
                        <a:close/>
                        <a:moveTo>
                          <a:pt x="1162" y="246"/>
                        </a:moveTo>
                        <a:lnTo>
                          <a:pt x="1154" y="232"/>
                        </a:lnTo>
                        <a:lnTo>
                          <a:pt x="1154" y="232"/>
                        </a:lnTo>
                        <a:lnTo>
                          <a:pt x="1204" y="206"/>
                        </a:lnTo>
                        <a:lnTo>
                          <a:pt x="1212" y="220"/>
                        </a:lnTo>
                        <a:lnTo>
                          <a:pt x="1212" y="220"/>
                        </a:lnTo>
                        <a:lnTo>
                          <a:pt x="1162" y="246"/>
                        </a:lnTo>
                        <a:lnTo>
                          <a:pt x="1162" y="246"/>
                        </a:lnTo>
                        <a:close/>
                        <a:moveTo>
                          <a:pt x="2944" y="182"/>
                        </a:moveTo>
                        <a:lnTo>
                          <a:pt x="2944" y="182"/>
                        </a:lnTo>
                        <a:lnTo>
                          <a:pt x="2892" y="162"/>
                        </a:lnTo>
                        <a:lnTo>
                          <a:pt x="2898" y="146"/>
                        </a:lnTo>
                        <a:lnTo>
                          <a:pt x="2898" y="146"/>
                        </a:lnTo>
                        <a:lnTo>
                          <a:pt x="2950" y="168"/>
                        </a:lnTo>
                        <a:lnTo>
                          <a:pt x="2944" y="182"/>
                        </a:lnTo>
                        <a:close/>
                        <a:moveTo>
                          <a:pt x="1366" y="154"/>
                        </a:moveTo>
                        <a:lnTo>
                          <a:pt x="1360" y="140"/>
                        </a:lnTo>
                        <a:lnTo>
                          <a:pt x="1360" y="140"/>
                        </a:lnTo>
                        <a:lnTo>
                          <a:pt x="1412" y="120"/>
                        </a:lnTo>
                        <a:lnTo>
                          <a:pt x="1418" y="136"/>
                        </a:lnTo>
                        <a:lnTo>
                          <a:pt x="1418" y="136"/>
                        </a:lnTo>
                        <a:lnTo>
                          <a:pt x="1366" y="154"/>
                        </a:lnTo>
                        <a:lnTo>
                          <a:pt x="1366" y="154"/>
                        </a:lnTo>
                        <a:close/>
                        <a:moveTo>
                          <a:pt x="2734" y="106"/>
                        </a:moveTo>
                        <a:lnTo>
                          <a:pt x="2734" y="106"/>
                        </a:lnTo>
                        <a:lnTo>
                          <a:pt x="2680" y="90"/>
                        </a:lnTo>
                        <a:lnTo>
                          <a:pt x="2684" y="76"/>
                        </a:lnTo>
                        <a:lnTo>
                          <a:pt x="2684" y="76"/>
                        </a:lnTo>
                        <a:lnTo>
                          <a:pt x="2738" y="90"/>
                        </a:lnTo>
                        <a:lnTo>
                          <a:pt x="2734" y="106"/>
                        </a:lnTo>
                        <a:close/>
                        <a:moveTo>
                          <a:pt x="1578" y="86"/>
                        </a:moveTo>
                        <a:lnTo>
                          <a:pt x="1574" y="70"/>
                        </a:lnTo>
                        <a:lnTo>
                          <a:pt x="1574" y="70"/>
                        </a:lnTo>
                        <a:lnTo>
                          <a:pt x="1628" y="56"/>
                        </a:lnTo>
                        <a:lnTo>
                          <a:pt x="1632" y="72"/>
                        </a:lnTo>
                        <a:lnTo>
                          <a:pt x="1632" y="72"/>
                        </a:lnTo>
                        <a:lnTo>
                          <a:pt x="1578" y="86"/>
                        </a:lnTo>
                        <a:lnTo>
                          <a:pt x="1578" y="86"/>
                        </a:lnTo>
                        <a:close/>
                        <a:moveTo>
                          <a:pt x="2516" y="52"/>
                        </a:moveTo>
                        <a:lnTo>
                          <a:pt x="2516" y="52"/>
                        </a:lnTo>
                        <a:lnTo>
                          <a:pt x="2462" y="44"/>
                        </a:lnTo>
                        <a:lnTo>
                          <a:pt x="2464" y="28"/>
                        </a:lnTo>
                        <a:lnTo>
                          <a:pt x="2464" y="28"/>
                        </a:lnTo>
                        <a:lnTo>
                          <a:pt x="2520" y="38"/>
                        </a:lnTo>
                        <a:lnTo>
                          <a:pt x="2516" y="52"/>
                        </a:lnTo>
                        <a:close/>
                        <a:moveTo>
                          <a:pt x="1796" y="40"/>
                        </a:moveTo>
                        <a:lnTo>
                          <a:pt x="1792" y="24"/>
                        </a:lnTo>
                        <a:lnTo>
                          <a:pt x="1792" y="24"/>
                        </a:lnTo>
                        <a:lnTo>
                          <a:pt x="1848" y="16"/>
                        </a:lnTo>
                        <a:lnTo>
                          <a:pt x="1850" y="32"/>
                        </a:lnTo>
                        <a:lnTo>
                          <a:pt x="1850" y="32"/>
                        </a:lnTo>
                        <a:lnTo>
                          <a:pt x="1796" y="40"/>
                        </a:lnTo>
                        <a:lnTo>
                          <a:pt x="1796" y="40"/>
                        </a:lnTo>
                        <a:close/>
                        <a:moveTo>
                          <a:pt x="2296" y="22"/>
                        </a:moveTo>
                        <a:lnTo>
                          <a:pt x="2296" y="22"/>
                        </a:lnTo>
                        <a:lnTo>
                          <a:pt x="2240" y="18"/>
                        </a:lnTo>
                        <a:lnTo>
                          <a:pt x="2242" y="2"/>
                        </a:lnTo>
                        <a:lnTo>
                          <a:pt x="2242" y="2"/>
                        </a:lnTo>
                        <a:lnTo>
                          <a:pt x="2298" y="6"/>
                        </a:lnTo>
                        <a:lnTo>
                          <a:pt x="2296" y="22"/>
                        </a:lnTo>
                        <a:close/>
                        <a:moveTo>
                          <a:pt x="2018" y="18"/>
                        </a:moveTo>
                        <a:lnTo>
                          <a:pt x="2016" y="2"/>
                        </a:lnTo>
                        <a:lnTo>
                          <a:pt x="2016" y="2"/>
                        </a:lnTo>
                        <a:lnTo>
                          <a:pt x="2072" y="0"/>
                        </a:lnTo>
                        <a:lnTo>
                          <a:pt x="2074" y="16"/>
                        </a:lnTo>
                        <a:lnTo>
                          <a:pt x="2074" y="16"/>
                        </a:lnTo>
                        <a:lnTo>
                          <a:pt x="2018" y="18"/>
                        </a:lnTo>
                        <a:lnTo>
                          <a:pt x="2018"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12" name="组合 182"/>
                <p:cNvGrpSpPr/>
                <p:nvPr/>
              </p:nvGrpSpPr>
              <p:grpSpPr>
                <a:xfrm>
                  <a:off x="3361573" y="3447209"/>
                  <a:ext cx="938165" cy="937087"/>
                  <a:chOff x="-1657350" y="2511425"/>
                  <a:chExt cx="5524500" cy="5518150"/>
                </a:xfrm>
                <a:grpFill/>
              </p:grpSpPr>
              <p:sp>
                <p:nvSpPr>
                  <p:cNvPr id="113" name="Freeform 49"/>
                  <p:cNvSpPr>
                    <a:spLocks/>
                  </p:cNvSpPr>
                  <p:nvPr/>
                </p:nvSpPr>
                <p:spPr bwMode="auto">
                  <a:xfrm>
                    <a:off x="1184275" y="2511425"/>
                    <a:ext cx="2228850" cy="1428750"/>
                  </a:xfrm>
                  <a:custGeom>
                    <a:avLst/>
                    <a:gdLst/>
                    <a:ahLst/>
                    <a:cxnLst>
                      <a:cxn ang="0">
                        <a:pos x="1252" y="900"/>
                      </a:cxn>
                      <a:cxn ang="0">
                        <a:pos x="1290" y="898"/>
                      </a:cxn>
                      <a:cxn ang="0">
                        <a:pos x="1322" y="888"/>
                      </a:cxn>
                      <a:cxn ang="0">
                        <a:pos x="1340" y="874"/>
                      </a:cxn>
                      <a:cxn ang="0">
                        <a:pos x="1362" y="846"/>
                      </a:cxn>
                      <a:cxn ang="0">
                        <a:pos x="1368" y="820"/>
                      </a:cxn>
                      <a:cxn ang="0">
                        <a:pos x="1368" y="802"/>
                      </a:cxn>
                      <a:cxn ang="0">
                        <a:pos x="1404" y="782"/>
                      </a:cxn>
                      <a:cxn ang="0">
                        <a:pos x="1300" y="640"/>
                      </a:cxn>
                      <a:cxn ang="0">
                        <a:pos x="1180" y="508"/>
                      </a:cxn>
                      <a:cxn ang="0">
                        <a:pos x="1122" y="452"/>
                      </a:cxn>
                      <a:cxn ang="0">
                        <a:pos x="1000" y="350"/>
                      </a:cxn>
                      <a:cxn ang="0">
                        <a:pos x="870" y="260"/>
                      </a:cxn>
                      <a:cxn ang="0">
                        <a:pos x="732" y="182"/>
                      </a:cxn>
                      <a:cxn ang="0">
                        <a:pos x="590" y="118"/>
                      </a:cxn>
                      <a:cxn ang="0">
                        <a:pos x="440" y="68"/>
                      </a:cxn>
                      <a:cxn ang="0">
                        <a:pos x="288" y="30"/>
                      </a:cxn>
                      <a:cxn ang="0">
                        <a:pos x="130" y="6"/>
                      </a:cxn>
                      <a:cxn ang="0">
                        <a:pos x="50" y="42"/>
                      </a:cxn>
                      <a:cxn ang="0">
                        <a:pos x="42" y="46"/>
                      </a:cxn>
                      <a:cxn ang="0">
                        <a:pos x="26" y="58"/>
                      </a:cxn>
                      <a:cxn ang="0">
                        <a:pos x="8" y="84"/>
                      </a:cxn>
                      <a:cxn ang="0">
                        <a:pos x="0" y="124"/>
                      </a:cxn>
                      <a:cxn ang="0">
                        <a:pos x="2" y="140"/>
                      </a:cxn>
                      <a:cxn ang="0">
                        <a:pos x="16" y="174"/>
                      </a:cxn>
                      <a:cxn ang="0">
                        <a:pos x="26" y="192"/>
                      </a:cxn>
                      <a:cxn ang="0">
                        <a:pos x="120" y="198"/>
                      </a:cxn>
                      <a:cxn ang="0">
                        <a:pos x="214" y="212"/>
                      </a:cxn>
                      <a:cxn ang="0">
                        <a:pos x="306" y="230"/>
                      </a:cxn>
                      <a:cxn ang="0">
                        <a:pos x="396" y="256"/>
                      </a:cxn>
                      <a:cxn ang="0">
                        <a:pos x="484" y="284"/>
                      </a:cxn>
                      <a:cxn ang="0">
                        <a:pos x="570" y="318"/>
                      </a:cxn>
                      <a:cxn ang="0">
                        <a:pos x="652" y="358"/>
                      </a:cxn>
                      <a:cxn ang="0">
                        <a:pos x="732" y="402"/>
                      </a:cxn>
                      <a:cxn ang="0">
                        <a:pos x="810" y="450"/>
                      </a:cxn>
                      <a:cxn ang="0">
                        <a:pos x="884" y="502"/>
                      </a:cxn>
                      <a:cxn ang="0">
                        <a:pos x="954" y="560"/>
                      </a:cxn>
                      <a:cxn ang="0">
                        <a:pos x="1020" y="620"/>
                      </a:cxn>
                      <a:cxn ang="0">
                        <a:pos x="1084" y="684"/>
                      </a:cxn>
                      <a:cxn ang="0">
                        <a:pos x="1144" y="754"/>
                      </a:cxn>
                      <a:cxn ang="0">
                        <a:pos x="1200" y="824"/>
                      </a:cxn>
                      <a:cxn ang="0">
                        <a:pos x="1252" y="900"/>
                      </a:cxn>
                    </a:cxnLst>
                    <a:rect l="0" t="0" r="r" b="b"/>
                    <a:pathLst>
                      <a:path w="1404" h="900">
                        <a:moveTo>
                          <a:pt x="1252" y="900"/>
                        </a:moveTo>
                        <a:lnTo>
                          <a:pt x="1252" y="900"/>
                        </a:lnTo>
                        <a:lnTo>
                          <a:pt x="1270" y="900"/>
                        </a:lnTo>
                        <a:lnTo>
                          <a:pt x="1290" y="898"/>
                        </a:lnTo>
                        <a:lnTo>
                          <a:pt x="1306" y="894"/>
                        </a:lnTo>
                        <a:lnTo>
                          <a:pt x="1322" y="888"/>
                        </a:lnTo>
                        <a:lnTo>
                          <a:pt x="1322" y="888"/>
                        </a:lnTo>
                        <a:lnTo>
                          <a:pt x="1340" y="874"/>
                        </a:lnTo>
                        <a:lnTo>
                          <a:pt x="1354" y="860"/>
                        </a:lnTo>
                        <a:lnTo>
                          <a:pt x="1362" y="846"/>
                        </a:lnTo>
                        <a:lnTo>
                          <a:pt x="1366" y="832"/>
                        </a:lnTo>
                        <a:lnTo>
                          <a:pt x="1368" y="820"/>
                        </a:lnTo>
                        <a:lnTo>
                          <a:pt x="1370" y="812"/>
                        </a:lnTo>
                        <a:lnTo>
                          <a:pt x="1368" y="802"/>
                        </a:lnTo>
                        <a:lnTo>
                          <a:pt x="1404" y="782"/>
                        </a:lnTo>
                        <a:lnTo>
                          <a:pt x="1404" y="782"/>
                        </a:lnTo>
                        <a:lnTo>
                          <a:pt x="1354" y="710"/>
                        </a:lnTo>
                        <a:lnTo>
                          <a:pt x="1300" y="640"/>
                        </a:lnTo>
                        <a:lnTo>
                          <a:pt x="1242" y="572"/>
                        </a:lnTo>
                        <a:lnTo>
                          <a:pt x="1180" y="508"/>
                        </a:lnTo>
                        <a:lnTo>
                          <a:pt x="1180" y="508"/>
                        </a:lnTo>
                        <a:lnTo>
                          <a:pt x="1122" y="452"/>
                        </a:lnTo>
                        <a:lnTo>
                          <a:pt x="1062" y="398"/>
                        </a:lnTo>
                        <a:lnTo>
                          <a:pt x="1000" y="350"/>
                        </a:lnTo>
                        <a:lnTo>
                          <a:pt x="936" y="302"/>
                        </a:lnTo>
                        <a:lnTo>
                          <a:pt x="870" y="260"/>
                        </a:lnTo>
                        <a:lnTo>
                          <a:pt x="802" y="220"/>
                        </a:lnTo>
                        <a:lnTo>
                          <a:pt x="732" y="182"/>
                        </a:lnTo>
                        <a:lnTo>
                          <a:pt x="662" y="148"/>
                        </a:lnTo>
                        <a:lnTo>
                          <a:pt x="590" y="118"/>
                        </a:lnTo>
                        <a:lnTo>
                          <a:pt x="516" y="90"/>
                        </a:lnTo>
                        <a:lnTo>
                          <a:pt x="440" y="68"/>
                        </a:lnTo>
                        <a:lnTo>
                          <a:pt x="364" y="46"/>
                        </a:lnTo>
                        <a:lnTo>
                          <a:pt x="288" y="30"/>
                        </a:lnTo>
                        <a:lnTo>
                          <a:pt x="210" y="16"/>
                        </a:lnTo>
                        <a:lnTo>
                          <a:pt x="130" y="6"/>
                        </a:lnTo>
                        <a:lnTo>
                          <a:pt x="50" y="0"/>
                        </a:lnTo>
                        <a:lnTo>
                          <a:pt x="50" y="42"/>
                        </a:lnTo>
                        <a:lnTo>
                          <a:pt x="50" y="42"/>
                        </a:lnTo>
                        <a:lnTo>
                          <a:pt x="42" y="46"/>
                        </a:lnTo>
                        <a:lnTo>
                          <a:pt x="34" y="50"/>
                        </a:lnTo>
                        <a:lnTo>
                          <a:pt x="26" y="58"/>
                        </a:lnTo>
                        <a:lnTo>
                          <a:pt x="16" y="70"/>
                        </a:lnTo>
                        <a:lnTo>
                          <a:pt x="8" y="84"/>
                        </a:lnTo>
                        <a:lnTo>
                          <a:pt x="2" y="102"/>
                        </a:lnTo>
                        <a:lnTo>
                          <a:pt x="0" y="124"/>
                        </a:lnTo>
                        <a:lnTo>
                          <a:pt x="0" y="124"/>
                        </a:lnTo>
                        <a:lnTo>
                          <a:pt x="2" y="140"/>
                        </a:lnTo>
                        <a:lnTo>
                          <a:pt x="8" y="158"/>
                        </a:lnTo>
                        <a:lnTo>
                          <a:pt x="16" y="174"/>
                        </a:lnTo>
                        <a:lnTo>
                          <a:pt x="26" y="192"/>
                        </a:lnTo>
                        <a:lnTo>
                          <a:pt x="26" y="192"/>
                        </a:lnTo>
                        <a:lnTo>
                          <a:pt x="74" y="194"/>
                        </a:lnTo>
                        <a:lnTo>
                          <a:pt x="120" y="198"/>
                        </a:lnTo>
                        <a:lnTo>
                          <a:pt x="168" y="204"/>
                        </a:lnTo>
                        <a:lnTo>
                          <a:pt x="214" y="212"/>
                        </a:lnTo>
                        <a:lnTo>
                          <a:pt x="260" y="220"/>
                        </a:lnTo>
                        <a:lnTo>
                          <a:pt x="306" y="230"/>
                        </a:lnTo>
                        <a:lnTo>
                          <a:pt x="352" y="242"/>
                        </a:lnTo>
                        <a:lnTo>
                          <a:pt x="396" y="256"/>
                        </a:lnTo>
                        <a:lnTo>
                          <a:pt x="440" y="270"/>
                        </a:lnTo>
                        <a:lnTo>
                          <a:pt x="484" y="284"/>
                        </a:lnTo>
                        <a:lnTo>
                          <a:pt x="528" y="300"/>
                        </a:lnTo>
                        <a:lnTo>
                          <a:pt x="570" y="318"/>
                        </a:lnTo>
                        <a:lnTo>
                          <a:pt x="612" y="338"/>
                        </a:lnTo>
                        <a:lnTo>
                          <a:pt x="652" y="358"/>
                        </a:lnTo>
                        <a:lnTo>
                          <a:pt x="692" y="380"/>
                        </a:lnTo>
                        <a:lnTo>
                          <a:pt x="732" y="402"/>
                        </a:lnTo>
                        <a:lnTo>
                          <a:pt x="772" y="426"/>
                        </a:lnTo>
                        <a:lnTo>
                          <a:pt x="810" y="450"/>
                        </a:lnTo>
                        <a:lnTo>
                          <a:pt x="846" y="476"/>
                        </a:lnTo>
                        <a:lnTo>
                          <a:pt x="884" y="502"/>
                        </a:lnTo>
                        <a:lnTo>
                          <a:pt x="918" y="530"/>
                        </a:lnTo>
                        <a:lnTo>
                          <a:pt x="954" y="560"/>
                        </a:lnTo>
                        <a:lnTo>
                          <a:pt x="988" y="590"/>
                        </a:lnTo>
                        <a:lnTo>
                          <a:pt x="1020" y="620"/>
                        </a:lnTo>
                        <a:lnTo>
                          <a:pt x="1054" y="652"/>
                        </a:lnTo>
                        <a:lnTo>
                          <a:pt x="1084" y="684"/>
                        </a:lnTo>
                        <a:lnTo>
                          <a:pt x="1114" y="718"/>
                        </a:lnTo>
                        <a:lnTo>
                          <a:pt x="1144" y="754"/>
                        </a:lnTo>
                        <a:lnTo>
                          <a:pt x="1172" y="788"/>
                        </a:lnTo>
                        <a:lnTo>
                          <a:pt x="1200" y="824"/>
                        </a:lnTo>
                        <a:lnTo>
                          <a:pt x="1226" y="862"/>
                        </a:lnTo>
                        <a:lnTo>
                          <a:pt x="1252" y="900"/>
                        </a:lnTo>
                        <a:lnTo>
                          <a:pt x="1252" y="9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 name="Freeform 50"/>
                  <p:cNvSpPr>
                    <a:spLocks/>
                  </p:cNvSpPr>
                  <p:nvPr/>
                </p:nvSpPr>
                <p:spPr bwMode="auto">
                  <a:xfrm>
                    <a:off x="-1203325" y="2511425"/>
                    <a:ext cx="2228850" cy="1428750"/>
                  </a:xfrm>
                  <a:custGeom>
                    <a:avLst/>
                    <a:gdLst/>
                    <a:ahLst/>
                    <a:cxnLst>
                      <a:cxn ang="0">
                        <a:pos x="1354" y="0"/>
                      </a:cxn>
                      <a:cxn ang="0">
                        <a:pos x="1274" y="6"/>
                      </a:cxn>
                      <a:cxn ang="0">
                        <a:pos x="1116" y="30"/>
                      </a:cxn>
                      <a:cxn ang="0">
                        <a:pos x="964" y="68"/>
                      </a:cxn>
                      <a:cxn ang="0">
                        <a:pos x="814" y="118"/>
                      </a:cxn>
                      <a:cxn ang="0">
                        <a:pos x="672" y="182"/>
                      </a:cxn>
                      <a:cxn ang="0">
                        <a:pos x="534" y="260"/>
                      </a:cxn>
                      <a:cxn ang="0">
                        <a:pos x="404" y="350"/>
                      </a:cxn>
                      <a:cxn ang="0">
                        <a:pos x="282" y="452"/>
                      </a:cxn>
                      <a:cxn ang="0">
                        <a:pos x="224" y="508"/>
                      </a:cxn>
                      <a:cxn ang="0">
                        <a:pos x="104" y="640"/>
                      </a:cxn>
                      <a:cxn ang="0">
                        <a:pos x="0" y="782"/>
                      </a:cxn>
                      <a:cxn ang="0">
                        <a:pos x="36" y="802"/>
                      </a:cxn>
                      <a:cxn ang="0">
                        <a:pos x="36" y="820"/>
                      </a:cxn>
                      <a:cxn ang="0">
                        <a:pos x="42" y="846"/>
                      </a:cxn>
                      <a:cxn ang="0">
                        <a:pos x="64" y="874"/>
                      </a:cxn>
                      <a:cxn ang="0">
                        <a:pos x="82" y="888"/>
                      </a:cxn>
                      <a:cxn ang="0">
                        <a:pos x="114" y="898"/>
                      </a:cxn>
                      <a:cxn ang="0">
                        <a:pos x="152" y="900"/>
                      </a:cxn>
                      <a:cxn ang="0">
                        <a:pos x="178" y="862"/>
                      </a:cxn>
                      <a:cxn ang="0">
                        <a:pos x="232" y="788"/>
                      </a:cxn>
                      <a:cxn ang="0">
                        <a:pos x="290" y="718"/>
                      </a:cxn>
                      <a:cxn ang="0">
                        <a:pos x="350" y="652"/>
                      </a:cxn>
                      <a:cxn ang="0">
                        <a:pos x="416" y="590"/>
                      </a:cxn>
                      <a:cxn ang="0">
                        <a:pos x="486" y="530"/>
                      </a:cxn>
                      <a:cxn ang="0">
                        <a:pos x="558" y="476"/>
                      </a:cxn>
                      <a:cxn ang="0">
                        <a:pos x="632" y="426"/>
                      </a:cxn>
                      <a:cxn ang="0">
                        <a:pos x="712" y="380"/>
                      </a:cxn>
                      <a:cxn ang="0">
                        <a:pos x="792" y="338"/>
                      </a:cxn>
                      <a:cxn ang="0">
                        <a:pos x="876" y="300"/>
                      </a:cxn>
                      <a:cxn ang="0">
                        <a:pos x="964" y="270"/>
                      </a:cxn>
                      <a:cxn ang="0">
                        <a:pos x="1052" y="242"/>
                      </a:cxn>
                      <a:cxn ang="0">
                        <a:pos x="1144" y="220"/>
                      </a:cxn>
                      <a:cxn ang="0">
                        <a:pos x="1236" y="204"/>
                      </a:cxn>
                      <a:cxn ang="0">
                        <a:pos x="1330" y="194"/>
                      </a:cxn>
                      <a:cxn ang="0">
                        <a:pos x="1378" y="192"/>
                      </a:cxn>
                      <a:cxn ang="0">
                        <a:pos x="1396" y="158"/>
                      </a:cxn>
                      <a:cxn ang="0">
                        <a:pos x="1404" y="124"/>
                      </a:cxn>
                      <a:cxn ang="0">
                        <a:pos x="1402" y="102"/>
                      </a:cxn>
                      <a:cxn ang="0">
                        <a:pos x="1388" y="70"/>
                      </a:cxn>
                      <a:cxn ang="0">
                        <a:pos x="1370" y="50"/>
                      </a:cxn>
                      <a:cxn ang="0">
                        <a:pos x="1354" y="42"/>
                      </a:cxn>
                    </a:cxnLst>
                    <a:rect l="0" t="0" r="r" b="b"/>
                    <a:pathLst>
                      <a:path w="1404" h="900">
                        <a:moveTo>
                          <a:pt x="1354" y="42"/>
                        </a:moveTo>
                        <a:lnTo>
                          <a:pt x="1354" y="0"/>
                        </a:lnTo>
                        <a:lnTo>
                          <a:pt x="1354" y="0"/>
                        </a:lnTo>
                        <a:lnTo>
                          <a:pt x="1274" y="6"/>
                        </a:lnTo>
                        <a:lnTo>
                          <a:pt x="1194" y="16"/>
                        </a:lnTo>
                        <a:lnTo>
                          <a:pt x="1116" y="30"/>
                        </a:lnTo>
                        <a:lnTo>
                          <a:pt x="1040" y="46"/>
                        </a:lnTo>
                        <a:lnTo>
                          <a:pt x="964" y="68"/>
                        </a:lnTo>
                        <a:lnTo>
                          <a:pt x="888" y="90"/>
                        </a:lnTo>
                        <a:lnTo>
                          <a:pt x="814" y="118"/>
                        </a:lnTo>
                        <a:lnTo>
                          <a:pt x="742" y="148"/>
                        </a:lnTo>
                        <a:lnTo>
                          <a:pt x="672" y="182"/>
                        </a:lnTo>
                        <a:lnTo>
                          <a:pt x="602" y="220"/>
                        </a:lnTo>
                        <a:lnTo>
                          <a:pt x="534" y="260"/>
                        </a:lnTo>
                        <a:lnTo>
                          <a:pt x="468" y="302"/>
                        </a:lnTo>
                        <a:lnTo>
                          <a:pt x="404" y="350"/>
                        </a:lnTo>
                        <a:lnTo>
                          <a:pt x="342" y="398"/>
                        </a:lnTo>
                        <a:lnTo>
                          <a:pt x="282" y="452"/>
                        </a:lnTo>
                        <a:lnTo>
                          <a:pt x="224" y="508"/>
                        </a:lnTo>
                        <a:lnTo>
                          <a:pt x="224" y="508"/>
                        </a:lnTo>
                        <a:lnTo>
                          <a:pt x="162" y="572"/>
                        </a:lnTo>
                        <a:lnTo>
                          <a:pt x="104" y="640"/>
                        </a:lnTo>
                        <a:lnTo>
                          <a:pt x="50" y="710"/>
                        </a:lnTo>
                        <a:lnTo>
                          <a:pt x="0" y="782"/>
                        </a:lnTo>
                        <a:lnTo>
                          <a:pt x="36" y="802"/>
                        </a:lnTo>
                        <a:lnTo>
                          <a:pt x="36" y="802"/>
                        </a:lnTo>
                        <a:lnTo>
                          <a:pt x="34" y="812"/>
                        </a:lnTo>
                        <a:lnTo>
                          <a:pt x="36" y="820"/>
                        </a:lnTo>
                        <a:lnTo>
                          <a:pt x="38" y="832"/>
                        </a:lnTo>
                        <a:lnTo>
                          <a:pt x="42" y="846"/>
                        </a:lnTo>
                        <a:lnTo>
                          <a:pt x="50" y="860"/>
                        </a:lnTo>
                        <a:lnTo>
                          <a:pt x="64" y="874"/>
                        </a:lnTo>
                        <a:lnTo>
                          <a:pt x="82" y="888"/>
                        </a:lnTo>
                        <a:lnTo>
                          <a:pt x="82" y="888"/>
                        </a:lnTo>
                        <a:lnTo>
                          <a:pt x="98" y="894"/>
                        </a:lnTo>
                        <a:lnTo>
                          <a:pt x="114" y="898"/>
                        </a:lnTo>
                        <a:lnTo>
                          <a:pt x="134" y="900"/>
                        </a:lnTo>
                        <a:lnTo>
                          <a:pt x="152" y="900"/>
                        </a:lnTo>
                        <a:lnTo>
                          <a:pt x="152" y="900"/>
                        </a:lnTo>
                        <a:lnTo>
                          <a:pt x="178" y="862"/>
                        </a:lnTo>
                        <a:lnTo>
                          <a:pt x="204" y="824"/>
                        </a:lnTo>
                        <a:lnTo>
                          <a:pt x="232" y="788"/>
                        </a:lnTo>
                        <a:lnTo>
                          <a:pt x="260" y="754"/>
                        </a:lnTo>
                        <a:lnTo>
                          <a:pt x="290" y="718"/>
                        </a:lnTo>
                        <a:lnTo>
                          <a:pt x="320" y="684"/>
                        </a:lnTo>
                        <a:lnTo>
                          <a:pt x="350" y="652"/>
                        </a:lnTo>
                        <a:lnTo>
                          <a:pt x="384" y="620"/>
                        </a:lnTo>
                        <a:lnTo>
                          <a:pt x="416" y="590"/>
                        </a:lnTo>
                        <a:lnTo>
                          <a:pt x="450" y="560"/>
                        </a:lnTo>
                        <a:lnTo>
                          <a:pt x="486" y="530"/>
                        </a:lnTo>
                        <a:lnTo>
                          <a:pt x="520" y="502"/>
                        </a:lnTo>
                        <a:lnTo>
                          <a:pt x="558" y="476"/>
                        </a:lnTo>
                        <a:lnTo>
                          <a:pt x="594" y="450"/>
                        </a:lnTo>
                        <a:lnTo>
                          <a:pt x="632" y="426"/>
                        </a:lnTo>
                        <a:lnTo>
                          <a:pt x="672" y="402"/>
                        </a:lnTo>
                        <a:lnTo>
                          <a:pt x="712" y="380"/>
                        </a:lnTo>
                        <a:lnTo>
                          <a:pt x="752" y="358"/>
                        </a:lnTo>
                        <a:lnTo>
                          <a:pt x="792" y="338"/>
                        </a:lnTo>
                        <a:lnTo>
                          <a:pt x="834" y="318"/>
                        </a:lnTo>
                        <a:lnTo>
                          <a:pt x="876" y="300"/>
                        </a:lnTo>
                        <a:lnTo>
                          <a:pt x="920" y="284"/>
                        </a:lnTo>
                        <a:lnTo>
                          <a:pt x="964" y="270"/>
                        </a:lnTo>
                        <a:lnTo>
                          <a:pt x="1008" y="256"/>
                        </a:lnTo>
                        <a:lnTo>
                          <a:pt x="1052" y="242"/>
                        </a:lnTo>
                        <a:lnTo>
                          <a:pt x="1098" y="230"/>
                        </a:lnTo>
                        <a:lnTo>
                          <a:pt x="1144" y="220"/>
                        </a:lnTo>
                        <a:lnTo>
                          <a:pt x="1190" y="212"/>
                        </a:lnTo>
                        <a:lnTo>
                          <a:pt x="1236" y="204"/>
                        </a:lnTo>
                        <a:lnTo>
                          <a:pt x="1284" y="198"/>
                        </a:lnTo>
                        <a:lnTo>
                          <a:pt x="1330" y="194"/>
                        </a:lnTo>
                        <a:lnTo>
                          <a:pt x="1378" y="192"/>
                        </a:lnTo>
                        <a:lnTo>
                          <a:pt x="1378" y="192"/>
                        </a:lnTo>
                        <a:lnTo>
                          <a:pt x="1388" y="174"/>
                        </a:lnTo>
                        <a:lnTo>
                          <a:pt x="1396" y="158"/>
                        </a:lnTo>
                        <a:lnTo>
                          <a:pt x="1402" y="140"/>
                        </a:lnTo>
                        <a:lnTo>
                          <a:pt x="1404" y="124"/>
                        </a:lnTo>
                        <a:lnTo>
                          <a:pt x="1404" y="124"/>
                        </a:lnTo>
                        <a:lnTo>
                          <a:pt x="1402" y="102"/>
                        </a:lnTo>
                        <a:lnTo>
                          <a:pt x="1396" y="84"/>
                        </a:lnTo>
                        <a:lnTo>
                          <a:pt x="1388" y="70"/>
                        </a:lnTo>
                        <a:lnTo>
                          <a:pt x="1378" y="58"/>
                        </a:lnTo>
                        <a:lnTo>
                          <a:pt x="1370" y="50"/>
                        </a:lnTo>
                        <a:lnTo>
                          <a:pt x="1362" y="46"/>
                        </a:lnTo>
                        <a:lnTo>
                          <a:pt x="1354" y="42"/>
                        </a:lnTo>
                        <a:lnTo>
                          <a:pt x="1354"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 name="Freeform 51"/>
                  <p:cNvSpPr>
                    <a:spLocks/>
                  </p:cNvSpPr>
                  <p:nvPr/>
                </p:nvSpPr>
                <p:spPr bwMode="auto">
                  <a:xfrm>
                    <a:off x="3292475" y="4029075"/>
                    <a:ext cx="574675" cy="2482850"/>
                  </a:xfrm>
                  <a:custGeom>
                    <a:avLst/>
                    <a:gdLst/>
                    <a:ahLst/>
                    <a:cxnLst>
                      <a:cxn ang="0">
                        <a:pos x="142" y="22"/>
                      </a:cxn>
                      <a:cxn ang="0">
                        <a:pos x="134" y="16"/>
                      </a:cxn>
                      <a:cxn ang="0">
                        <a:pos x="114" y="8"/>
                      </a:cxn>
                      <a:cxn ang="0">
                        <a:pos x="84" y="6"/>
                      </a:cxn>
                      <a:cxn ang="0">
                        <a:pos x="44" y="18"/>
                      </a:cxn>
                      <a:cxn ang="0">
                        <a:pos x="32" y="28"/>
                      </a:cxn>
                      <a:cxn ang="0">
                        <a:pos x="8" y="58"/>
                      </a:cxn>
                      <a:cxn ang="0">
                        <a:pos x="0" y="74"/>
                      </a:cxn>
                      <a:cxn ang="0">
                        <a:pos x="38" y="154"/>
                      </a:cxn>
                      <a:cxn ang="0">
                        <a:pos x="72" y="238"/>
                      </a:cxn>
                      <a:cxn ang="0">
                        <a:pos x="102" y="324"/>
                      </a:cxn>
                      <a:cxn ang="0">
                        <a:pos x="126" y="412"/>
                      </a:cxn>
                      <a:cxn ang="0">
                        <a:pos x="146" y="502"/>
                      </a:cxn>
                      <a:cxn ang="0">
                        <a:pos x="160" y="594"/>
                      </a:cxn>
                      <a:cxn ang="0">
                        <a:pos x="168" y="688"/>
                      </a:cxn>
                      <a:cxn ang="0">
                        <a:pos x="170" y="782"/>
                      </a:cxn>
                      <a:cxn ang="0">
                        <a:pos x="170" y="830"/>
                      </a:cxn>
                      <a:cxn ang="0">
                        <a:pos x="164" y="924"/>
                      </a:cxn>
                      <a:cxn ang="0">
                        <a:pos x="152" y="1016"/>
                      </a:cxn>
                      <a:cxn ang="0">
                        <a:pos x="136" y="1108"/>
                      </a:cxn>
                      <a:cxn ang="0">
                        <a:pos x="114" y="1196"/>
                      </a:cxn>
                      <a:cxn ang="0">
                        <a:pos x="88" y="1284"/>
                      </a:cxn>
                      <a:cxn ang="0">
                        <a:pos x="56" y="1368"/>
                      </a:cxn>
                      <a:cxn ang="0">
                        <a:pos x="20" y="1450"/>
                      </a:cxn>
                      <a:cxn ang="0">
                        <a:pos x="0" y="1490"/>
                      </a:cxn>
                      <a:cxn ang="0">
                        <a:pos x="20" y="1522"/>
                      </a:cxn>
                      <a:cxn ang="0">
                        <a:pos x="44" y="1546"/>
                      </a:cxn>
                      <a:cxn ang="0">
                        <a:pos x="66" y="1554"/>
                      </a:cxn>
                      <a:cxn ang="0">
                        <a:pos x="100" y="1558"/>
                      </a:cxn>
                      <a:cxn ang="0">
                        <a:pos x="126" y="1552"/>
                      </a:cxn>
                      <a:cxn ang="0">
                        <a:pos x="142" y="1542"/>
                      </a:cxn>
                      <a:cxn ang="0">
                        <a:pos x="178" y="1564"/>
                      </a:cxn>
                      <a:cxn ang="0">
                        <a:pos x="220" y="1472"/>
                      </a:cxn>
                      <a:cxn ang="0">
                        <a:pos x="258" y="1380"/>
                      </a:cxn>
                      <a:cxn ang="0">
                        <a:pos x="290" y="1284"/>
                      </a:cxn>
                      <a:cxn ang="0">
                        <a:pos x="316" y="1186"/>
                      </a:cxn>
                      <a:cxn ang="0">
                        <a:pos x="336" y="1088"/>
                      </a:cxn>
                      <a:cxn ang="0">
                        <a:pos x="350" y="986"/>
                      </a:cxn>
                      <a:cxn ang="0">
                        <a:pos x="360" y="886"/>
                      </a:cxn>
                      <a:cxn ang="0">
                        <a:pos x="362" y="782"/>
                      </a:cxn>
                      <a:cxn ang="0">
                        <a:pos x="362" y="730"/>
                      </a:cxn>
                      <a:cxn ang="0">
                        <a:pos x="356" y="628"/>
                      </a:cxn>
                      <a:cxn ang="0">
                        <a:pos x="344" y="526"/>
                      </a:cxn>
                      <a:cxn ang="0">
                        <a:pos x="326" y="426"/>
                      </a:cxn>
                      <a:cxn ang="0">
                        <a:pos x="304" y="328"/>
                      </a:cxn>
                      <a:cxn ang="0">
                        <a:pos x="274" y="232"/>
                      </a:cxn>
                      <a:cxn ang="0">
                        <a:pos x="240" y="138"/>
                      </a:cxn>
                      <a:cxn ang="0">
                        <a:pos x="200" y="46"/>
                      </a:cxn>
                      <a:cxn ang="0">
                        <a:pos x="178" y="0"/>
                      </a:cxn>
                    </a:cxnLst>
                    <a:rect l="0" t="0" r="r" b="b"/>
                    <a:pathLst>
                      <a:path w="362" h="1564">
                        <a:moveTo>
                          <a:pt x="178" y="0"/>
                        </a:moveTo>
                        <a:lnTo>
                          <a:pt x="142" y="22"/>
                        </a:lnTo>
                        <a:lnTo>
                          <a:pt x="142" y="22"/>
                        </a:lnTo>
                        <a:lnTo>
                          <a:pt x="134" y="16"/>
                        </a:lnTo>
                        <a:lnTo>
                          <a:pt x="126" y="12"/>
                        </a:lnTo>
                        <a:lnTo>
                          <a:pt x="114" y="8"/>
                        </a:lnTo>
                        <a:lnTo>
                          <a:pt x="100" y="6"/>
                        </a:lnTo>
                        <a:lnTo>
                          <a:pt x="84" y="6"/>
                        </a:lnTo>
                        <a:lnTo>
                          <a:pt x="66" y="10"/>
                        </a:lnTo>
                        <a:lnTo>
                          <a:pt x="44" y="18"/>
                        </a:lnTo>
                        <a:lnTo>
                          <a:pt x="44" y="18"/>
                        </a:lnTo>
                        <a:lnTo>
                          <a:pt x="32" y="28"/>
                        </a:lnTo>
                        <a:lnTo>
                          <a:pt x="20" y="42"/>
                        </a:lnTo>
                        <a:lnTo>
                          <a:pt x="8" y="58"/>
                        </a:lnTo>
                        <a:lnTo>
                          <a:pt x="0" y="74"/>
                        </a:lnTo>
                        <a:lnTo>
                          <a:pt x="0" y="74"/>
                        </a:lnTo>
                        <a:lnTo>
                          <a:pt x="20" y="114"/>
                        </a:lnTo>
                        <a:lnTo>
                          <a:pt x="38" y="154"/>
                        </a:lnTo>
                        <a:lnTo>
                          <a:pt x="56" y="196"/>
                        </a:lnTo>
                        <a:lnTo>
                          <a:pt x="72" y="238"/>
                        </a:lnTo>
                        <a:lnTo>
                          <a:pt x="88" y="280"/>
                        </a:lnTo>
                        <a:lnTo>
                          <a:pt x="102" y="324"/>
                        </a:lnTo>
                        <a:lnTo>
                          <a:pt x="114" y="368"/>
                        </a:lnTo>
                        <a:lnTo>
                          <a:pt x="126" y="412"/>
                        </a:lnTo>
                        <a:lnTo>
                          <a:pt x="136" y="456"/>
                        </a:lnTo>
                        <a:lnTo>
                          <a:pt x="146" y="502"/>
                        </a:lnTo>
                        <a:lnTo>
                          <a:pt x="152" y="548"/>
                        </a:lnTo>
                        <a:lnTo>
                          <a:pt x="160" y="594"/>
                        </a:lnTo>
                        <a:lnTo>
                          <a:pt x="164" y="640"/>
                        </a:lnTo>
                        <a:lnTo>
                          <a:pt x="168" y="688"/>
                        </a:lnTo>
                        <a:lnTo>
                          <a:pt x="170" y="734"/>
                        </a:lnTo>
                        <a:lnTo>
                          <a:pt x="170" y="782"/>
                        </a:lnTo>
                        <a:lnTo>
                          <a:pt x="170" y="782"/>
                        </a:lnTo>
                        <a:lnTo>
                          <a:pt x="170" y="830"/>
                        </a:lnTo>
                        <a:lnTo>
                          <a:pt x="168" y="876"/>
                        </a:lnTo>
                        <a:lnTo>
                          <a:pt x="164" y="924"/>
                        </a:lnTo>
                        <a:lnTo>
                          <a:pt x="160" y="970"/>
                        </a:lnTo>
                        <a:lnTo>
                          <a:pt x="152" y="1016"/>
                        </a:lnTo>
                        <a:lnTo>
                          <a:pt x="146" y="1062"/>
                        </a:lnTo>
                        <a:lnTo>
                          <a:pt x="136" y="1108"/>
                        </a:lnTo>
                        <a:lnTo>
                          <a:pt x="126" y="1152"/>
                        </a:lnTo>
                        <a:lnTo>
                          <a:pt x="114" y="1196"/>
                        </a:lnTo>
                        <a:lnTo>
                          <a:pt x="102" y="1240"/>
                        </a:lnTo>
                        <a:lnTo>
                          <a:pt x="88" y="1284"/>
                        </a:lnTo>
                        <a:lnTo>
                          <a:pt x="72" y="1326"/>
                        </a:lnTo>
                        <a:lnTo>
                          <a:pt x="56" y="1368"/>
                        </a:lnTo>
                        <a:lnTo>
                          <a:pt x="38" y="1410"/>
                        </a:lnTo>
                        <a:lnTo>
                          <a:pt x="20" y="1450"/>
                        </a:lnTo>
                        <a:lnTo>
                          <a:pt x="0" y="1490"/>
                        </a:lnTo>
                        <a:lnTo>
                          <a:pt x="0" y="1490"/>
                        </a:lnTo>
                        <a:lnTo>
                          <a:pt x="8" y="1506"/>
                        </a:lnTo>
                        <a:lnTo>
                          <a:pt x="20" y="1522"/>
                        </a:lnTo>
                        <a:lnTo>
                          <a:pt x="32" y="1536"/>
                        </a:lnTo>
                        <a:lnTo>
                          <a:pt x="44" y="1546"/>
                        </a:lnTo>
                        <a:lnTo>
                          <a:pt x="44" y="1546"/>
                        </a:lnTo>
                        <a:lnTo>
                          <a:pt x="66" y="1554"/>
                        </a:lnTo>
                        <a:lnTo>
                          <a:pt x="84" y="1558"/>
                        </a:lnTo>
                        <a:lnTo>
                          <a:pt x="100" y="1558"/>
                        </a:lnTo>
                        <a:lnTo>
                          <a:pt x="114" y="1556"/>
                        </a:lnTo>
                        <a:lnTo>
                          <a:pt x="126" y="1552"/>
                        </a:lnTo>
                        <a:lnTo>
                          <a:pt x="134" y="1548"/>
                        </a:lnTo>
                        <a:lnTo>
                          <a:pt x="142" y="1542"/>
                        </a:lnTo>
                        <a:lnTo>
                          <a:pt x="178" y="1564"/>
                        </a:lnTo>
                        <a:lnTo>
                          <a:pt x="178" y="1564"/>
                        </a:lnTo>
                        <a:lnTo>
                          <a:pt x="200" y="1518"/>
                        </a:lnTo>
                        <a:lnTo>
                          <a:pt x="220" y="1472"/>
                        </a:lnTo>
                        <a:lnTo>
                          <a:pt x="240" y="1426"/>
                        </a:lnTo>
                        <a:lnTo>
                          <a:pt x="258" y="1380"/>
                        </a:lnTo>
                        <a:lnTo>
                          <a:pt x="274" y="1332"/>
                        </a:lnTo>
                        <a:lnTo>
                          <a:pt x="290" y="1284"/>
                        </a:lnTo>
                        <a:lnTo>
                          <a:pt x="304" y="1236"/>
                        </a:lnTo>
                        <a:lnTo>
                          <a:pt x="316" y="1186"/>
                        </a:lnTo>
                        <a:lnTo>
                          <a:pt x="326" y="1138"/>
                        </a:lnTo>
                        <a:lnTo>
                          <a:pt x="336" y="1088"/>
                        </a:lnTo>
                        <a:lnTo>
                          <a:pt x="344" y="1038"/>
                        </a:lnTo>
                        <a:lnTo>
                          <a:pt x="350" y="986"/>
                        </a:lnTo>
                        <a:lnTo>
                          <a:pt x="356" y="936"/>
                        </a:lnTo>
                        <a:lnTo>
                          <a:pt x="360" y="886"/>
                        </a:lnTo>
                        <a:lnTo>
                          <a:pt x="362" y="834"/>
                        </a:lnTo>
                        <a:lnTo>
                          <a:pt x="362" y="782"/>
                        </a:lnTo>
                        <a:lnTo>
                          <a:pt x="362" y="782"/>
                        </a:lnTo>
                        <a:lnTo>
                          <a:pt x="362" y="730"/>
                        </a:lnTo>
                        <a:lnTo>
                          <a:pt x="360" y="678"/>
                        </a:lnTo>
                        <a:lnTo>
                          <a:pt x="356" y="628"/>
                        </a:lnTo>
                        <a:lnTo>
                          <a:pt x="350" y="578"/>
                        </a:lnTo>
                        <a:lnTo>
                          <a:pt x="344" y="526"/>
                        </a:lnTo>
                        <a:lnTo>
                          <a:pt x="336" y="476"/>
                        </a:lnTo>
                        <a:lnTo>
                          <a:pt x="326" y="426"/>
                        </a:lnTo>
                        <a:lnTo>
                          <a:pt x="316" y="378"/>
                        </a:lnTo>
                        <a:lnTo>
                          <a:pt x="304" y="328"/>
                        </a:lnTo>
                        <a:lnTo>
                          <a:pt x="290" y="280"/>
                        </a:lnTo>
                        <a:lnTo>
                          <a:pt x="274" y="232"/>
                        </a:lnTo>
                        <a:lnTo>
                          <a:pt x="258" y="184"/>
                        </a:lnTo>
                        <a:lnTo>
                          <a:pt x="240" y="138"/>
                        </a:lnTo>
                        <a:lnTo>
                          <a:pt x="220" y="92"/>
                        </a:lnTo>
                        <a:lnTo>
                          <a:pt x="200" y="46"/>
                        </a:lnTo>
                        <a:lnTo>
                          <a:pt x="178" y="0"/>
                        </a:lnTo>
                        <a:lnTo>
                          <a:pt x="17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 name="Freeform 52"/>
                  <p:cNvSpPr>
                    <a:spLocks/>
                  </p:cNvSpPr>
                  <p:nvPr/>
                </p:nvSpPr>
                <p:spPr bwMode="auto">
                  <a:xfrm>
                    <a:off x="1184275" y="6600825"/>
                    <a:ext cx="2228850" cy="1428750"/>
                  </a:xfrm>
                  <a:custGeom>
                    <a:avLst/>
                    <a:gdLst/>
                    <a:ahLst/>
                    <a:cxnLst>
                      <a:cxn ang="0">
                        <a:pos x="1322" y="12"/>
                      </a:cxn>
                      <a:cxn ang="0">
                        <a:pos x="1290" y="2"/>
                      </a:cxn>
                      <a:cxn ang="0">
                        <a:pos x="1252" y="0"/>
                      </a:cxn>
                      <a:cxn ang="0">
                        <a:pos x="1226" y="38"/>
                      </a:cxn>
                      <a:cxn ang="0">
                        <a:pos x="1172" y="112"/>
                      </a:cxn>
                      <a:cxn ang="0">
                        <a:pos x="1114" y="182"/>
                      </a:cxn>
                      <a:cxn ang="0">
                        <a:pos x="1054" y="248"/>
                      </a:cxn>
                      <a:cxn ang="0">
                        <a:pos x="988" y="310"/>
                      </a:cxn>
                      <a:cxn ang="0">
                        <a:pos x="918" y="370"/>
                      </a:cxn>
                      <a:cxn ang="0">
                        <a:pos x="846" y="424"/>
                      </a:cxn>
                      <a:cxn ang="0">
                        <a:pos x="772" y="474"/>
                      </a:cxn>
                      <a:cxn ang="0">
                        <a:pos x="692" y="520"/>
                      </a:cxn>
                      <a:cxn ang="0">
                        <a:pos x="612" y="562"/>
                      </a:cxn>
                      <a:cxn ang="0">
                        <a:pos x="528" y="600"/>
                      </a:cxn>
                      <a:cxn ang="0">
                        <a:pos x="440" y="630"/>
                      </a:cxn>
                      <a:cxn ang="0">
                        <a:pos x="352" y="658"/>
                      </a:cxn>
                      <a:cxn ang="0">
                        <a:pos x="260" y="680"/>
                      </a:cxn>
                      <a:cxn ang="0">
                        <a:pos x="168" y="696"/>
                      </a:cxn>
                      <a:cxn ang="0">
                        <a:pos x="74" y="706"/>
                      </a:cxn>
                      <a:cxn ang="0">
                        <a:pos x="26" y="708"/>
                      </a:cxn>
                      <a:cxn ang="0">
                        <a:pos x="8" y="742"/>
                      </a:cxn>
                      <a:cxn ang="0">
                        <a:pos x="0" y="776"/>
                      </a:cxn>
                      <a:cxn ang="0">
                        <a:pos x="2" y="798"/>
                      </a:cxn>
                      <a:cxn ang="0">
                        <a:pos x="16" y="830"/>
                      </a:cxn>
                      <a:cxn ang="0">
                        <a:pos x="34" y="850"/>
                      </a:cxn>
                      <a:cxn ang="0">
                        <a:pos x="50" y="858"/>
                      </a:cxn>
                      <a:cxn ang="0">
                        <a:pos x="50" y="900"/>
                      </a:cxn>
                      <a:cxn ang="0">
                        <a:pos x="210" y="884"/>
                      </a:cxn>
                      <a:cxn ang="0">
                        <a:pos x="364" y="854"/>
                      </a:cxn>
                      <a:cxn ang="0">
                        <a:pos x="516" y="810"/>
                      </a:cxn>
                      <a:cxn ang="0">
                        <a:pos x="662" y="752"/>
                      </a:cxn>
                      <a:cxn ang="0">
                        <a:pos x="802" y="680"/>
                      </a:cxn>
                      <a:cxn ang="0">
                        <a:pos x="936" y="598"/>
                      </a:cxn>
                      <a:cxn ang="0">
                        <a:pos x="1062" y="502"/>
                      </a:cxn>
                      <a:cxn ang="0">
                        <a:pos x="1180" y="392"/>
                      </a:cxn>
                      <a:cxn ang="0">
                        <a:pos x="1242" y="328"/>
                      </a:cxn>
                      <a:cxn ang="0">
                        <a:pos x="1354" y="190"/>
                      </a:cxn>
                      <a:cxn ang="0">
                        <a:pos x="1368" y="98"/>
                      </a:cxn>
                      <a:cxn ang="0">
                        <a:pos x="1370" y="88"/>
                      </a:cxn>
                      <a:cxn ang="0">
                        <a:pos x="1366" y="68"/>
                      </a:cxn>
                      <a:cxn ang="0">
                        <a:pos x="1354" y="40"/>
                      </a:cxn>
                      <a:cxn ang="0">
                        <a:pos x="1322" y="12"/>
                      </a:cxn>
                    </a:cxnLst>
                    <a:rect l="0" t="0" r="r" b="b"/>
                    <a:pathLst>
                      <a:path w="1404" h="900">
                        <a:moveTo>
                          <a:pt x="1322" y="12"/>
                        </a:moveTo>
                        <a:lnTo>
                          <a:pt x="1322" y="12"/>
                        </a:lnTo>
                        <a:lnTo>
                          <a:pt x="1306" y="6"/>
                        </a:lnTo>
                        <a:lnTo>
                          <a:pt x="1290" y="2"/>
                        </a:lnTo>
                        <a:lnTo>
                          <a:pt x="1270" y="0"/>
                        </a:lnTo>
                        <a:lnTo>
                          <a:pt x="1252" y="0"/>
                        </a:lnTo>
                        <a:lnTo>
                          <a:pt x="1252" y="0"/>
                        </a:lnTo>
                        <a:lnTo>
                          <a:pt x="1226" y="38"/>
                        </a:lnTo>
                        <a:lnTo>
                          <a:pt x="1200" y="76"/>
                        </a:lnTo>
                        <a:lnTo>
                          <a:pt x="1172" y="112"/>
                        </a:lnTo>
                        <a:lnTo>
                          <a:pt x="1144" y="146"/>
                        </a:lnTo>
                        <a:lnTo>
                          <a:pt x="1114" y="182"/>
                        </a:lnTo>
                        <a:lnTo>
                          <a:pt x="1084" y="216"/>
                        </a:lnTo>
                        <a:lnTo>
                          <a:pt x="1054" y="248"/>
                        </a:lnTo>
                        <a:lnTo>
                          <a:pt x="1020" y="280"/>
                        </a:lnTo>
                        <a:lnTo>
                          <a:pt x="988" y="310"/>
                        </a:lnTo>
                        <a:lnTo>
                          <a:pt x="954" y="340"/>
                        </a:lnTo>
                        <a:lnTo>
                          <a:pt x="918" y="370"/>
                        </a:lnTo>
                        <a:lnTo>
                          <a:pt x="884" y="398"/>
                        </a:lnTo>
                        <a:lnTo>
                          <a:pt x="846" y="424"/>
                        </a:lnTo>
                        <a:lnTo>
                          <a:pt x="810" y="450"/>
                        </a:lnTo>
                        <a:lnTo>
                          <a:pt x="772" y="474"/>
                        </a:lnTo>
                        <a:lnTo>
                          <a:pt x="732" y="498"/>
                        </a:lnTo>
                        <a:lnTo>
                          <a:pt x="692" y="520"/>
                        </a:lnTo>
                        <a:lnTo>
                          <a:pt x="652" y="542"/>
                        </a:lnTo>
                        <a:lnTo>
                          <a:pt x="612" y="562"/>
                        </a:lnTo>
                        <a:lnTo>
                          <a:pt x="570" y="582"/>
                        </a:lnTo>
                        <a:lnTo>
                          <a:pt x="528" y="600"/>
                        </a:lnTo>
                        <a:lnTo>
                          <a:pt x="484" y="616"/>
                        </a:lnTo>
                        <a:lnTo>
                          <a:pt x="440" y="630"/>
                        </a:lnTo>
                        <a:lnTo>
                          <a:pt x="396" y="644"/>
                        </a:lnTo>
                        <a:lnTo>
                          <a:pt x="352" y="658"/>
                        </a:lnTo>
                        <a:lnTo>
                          <a:pt x="306" y="670"/>
                        </a:lnTo>
                        <a:lnTo>
                          <a:pt x="260" y="680"/>
                        </a:lnTo>
                        <a:lnTo>
                          <a:pt x="214" y="688"/>
                        </a:lnTo>
                        <a:lnTo>
                          <a:pt x="168" y="696"/>
                        </a:lnTo>
                        <a:lnTo>
                          <a:pt x="120" y="702"/>
                        </a:lnTo>
                        <a:lnTo>
                          <a:pt x="74" y="706"/>
                        </a:lnTo>
                        <a:lnTo>
                          <a:pt x="26" y="708"/>
                        </a:lnTo>
                        <a:lnTo>
                          <a:pt x="26" y="708"/>
                        </a:lnTo>
                        <a:lnTo>
                          <a:pt x="16" y="726"/>
                        </a:lnTo>
                        <a:lnTo>
                          <a:pt x="8" y="742"/>
                        </a:lnTo>
                        <a:lnTo>
                          <a:pt x="2" y="760"/>
                        </a:lnTo>
                        <a:lnTo>
                          <a:pt x="0" y="776"/>
                        </a:lnTo>
                        <a:lnTo>
                          <a:pt x="0" y="776"/>
                        </a:lnTo>
                        <a:lnTo>
                          <a:pt x="2" y="798"/>
                        </a:lnTo>
                        <a:lnTo>
                          <a:pt x="8" y="816"/>
                        </a:lnTo>
                        <a:lnTo>
                          <a:pt x="16" y="830"/>
                        </a:lnTo>
                        <a:lnTo>
                          <a:pt x="26" y="842"/>
                        </a:lnTo>
                        <a:lnTo>
                          <a:pt x="34" y="850"/>
                        </a:lnTo>
                        <a:lnTo>
                          <a:pt x="42" y="854"/>
                        </a:lnTo>
                        <a:lnTo>
                          <a:pt x="50" y="858"/>
                        </a:lnTo>
                        <a:lnTo>
                          <a:pt x="50" y="900"/>
                        </a:lnTo>
                        <a:lnTo>
                          <a:pt x="50" y="900"/>
                        </a:lnTo>
                        <a:lnTo>
                          <a:pt x="130" y="894"/>
                        </a:lnTo>
                        <a:lnTo>
                          <a:pt x="210" y="884"/>
                        </a:lnTo>
                        <a:lnTo>
                          <a:pt x="288" y="870"/>
                        </a:lnTo>
                        <a:lnTo>
                          <a:pt x="364" y="854"/>
                        </a:lnTo>
                        <a:lnTo>
                          <a:pt x="440" y="832"/>
                        </a:lnTo>
                        <a:lnTo>
                          <a:pt x="516" y="810"/>
                        </a:lnTo>
                        <a:lnTo>
                          <a:pt x="590" y="782"/>
                        </a:lnTo>
                        <a:lnTo>
                          <a:pt x="662" y="752"/>
                        </a:lnTo>
                        <a:lnTo>
                          <a:pt x="732" y="718"/>
                        </a:lnTo>
                        <a:lnTo>
                          <a:pt x="802" y="680"/>
                        </a:lnTo>
                        <a:lnTo>
                          <a:pt x="870" y="640"/>
                        </a:lnTo>
                        <a:lnTo>
                          <a:pt x="936" y="598"/>
                        </a:lnTo>
                        <a:lnTo>
                          <a:pt x="1000" y="550"/>
                        </a:lnTo>
                        <a:lnTo>
                          <a:pt x="1062" y="502"/>
                        </a:lnTo>
                        <a:lnTo>
                          <a:pt x="1122" y="448"/>
                        </a:lnTo>
                        <a:lnTo>
                          <a:pt x="1180" y="392"/>
                        </a:lnTo>
                        <a:lnTo>
                          <a:pt x="1180" y="392"/>
                        </a:lnTo>
                        <a:lnTo>
                          <a:pt x="1242" y="328"/>
                        </a:lnTo>
                        <a:lnTo>
                          <a:pt x="1300" y="260"/>
                        </a:lnTo>
                        <a:lnTo>
                          <a:pt x="1354" y="190"/>
                        </a:lnTo>
                        <a:lnTo>
                          <a:pt x="1404" y="118"/>
                        </a:lnTo>
                        <a:lnTo>
                          <a:pt x="1368" y="98"/>
                        </a:lnTo>
                        <a:lnTo>
                          <a:pt x="1368" y="98"/>
                        </a:lnTo>
                        <a:lnTo>
                          <a:pt x="1370" y="88"/>
                        </a:lnTo>
                        <a:lnTo>
                          <a:pt x="1368" y="80"/>
                        </a:lnTo>
                        <a:lnTo>
                          <a:pt x="1366" y="68"/>
                        </a:lnTo>
                        <a:lnTo>
                          <a:pt x="1362" y="54"/>
                        </a:lnTo>
                        <a:lnTo>
                          <a:pt x="1354" y="40"/>
                        </a:lnTo>
                        <a:lnTo>
                          <a:pt x="1340" y="26"/>
                        </a:lnTo>
                        <a:lnTo>
                          <a:pt x="1322" y="12"/>
                        </a:lnTo>
                        <a:lnTo>
                          <a:pt x="132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7" name="Freeform 53"/>
                  <p:cNvSpPr>
                    <a:spLocks/>
                  </p:cNvSpPr>
                  <p:nvPr/>
                </p:nvSpPr>
                <p:spPr bwMode="auto">
                  <a:xfrm>
                    <a:off x="-1203325" y="6600825"/>
                    <a:ext cx="2228850" cy="1428750"/>
                  </a:xfrm>
                  <a:custGeom>
                    <a:avLst/>
                    <a:gdLst/>
                    <a:ahLst/>
                    <a:cxnLst>
                      <a:cxn ang="0">
                        <a:pos x="152" y="0"/>
                      </a:cxn>
                      <a:cxn ang="0">
                        <a:pos x="114" y="2"/>
                      </a:cxn>
                      <a:cxn ang="0">
                        <a:pos x="82" y="12"/>
                      </a:cxn>
                      <a:cxn ang="0">
                        <a:pos x="64" y="26"/>
                      </a:cxn>
                      <a:cxn ang="0">
                        <a:pos x="42" y="54"/>
                      </a:cxn>
                      <a:cxn ang="0">
                        <a:pos x="36" y="80"/>
                      </a:cxn>
                      <a:cxn ang="0">
                        <a:pos x="36" y="98"/>
                      </a:cxn>
                      <a:cxn ang="0">
                        <a:pos x="0" y="118"/>
                      </a:cxn>
                      <a:cxn ang="0">
                        <a:pos x="104" y="260"/>
                      </a:cxn>
                      <a:cxn ang="0">
                        <a:pos x="224" y="392"/>
                      </a:cxn>
                      <a:cxn ang="0">
                        <a:pos x="282" y="448"/>
                      </a:cxn>
                      <a:cxn ang="0">
                        <a:pos x="404" y="550"/>
                      </a:cxn>
                      <a:cxn ang="0">
                        <a:pos x="534" y="640"/>
                      </a:cxn>
                      <a:cxn ang="0">
                        <a:pos x="672" y="718"/>
                      </a:cxn>
                      <a:cxn ang="0">
                        <a:pos x="814" y="782"/>
                      </a:cxn>
                      <a:cxn ang="0">
                        <a:pos x="964" y="832"/>
                      </a:cxn>
                      <a:cxn ang="0">
                        <a:pos x="1116" y="870"/>
                      </a:cxn>
                      <a:cxn ang="0">
                        <a:pos x="1274" y="894"/>
                      </a:cxn>
                      <a:cxn ang="0">
                        <a:pos x="1354" y="858"/>
                      </a:cxn>
                      <a:cxn ang="0">
                        <a:pos x="1362" y="854"/>
                      </a:cxn>
                      <a:cxn ang="0">
                        <a:pos x="1378" y="842"/>
                      </a:cxn>
                      <a:cxn ang="0">
                        <a:pos x="1396" y="816"/>
                      </a:cxn>
                      <a:cxn ang="0">
                        <a:pos x="1404" y="776"/>
                      </a:cxn>
                      <a:cxn ang="0">
                        <a:pos x="1402" y="760"/>
                      </a:cxn>
                      <a:cxn ang="0">
                        <a:pos x="1388" y="726"/>
                      </a:cxn>
                      <a:cxn ang="0">
                        <a:pos x="1378" y="708"/>
                      </a:cxn>
                      <a:cxn ang="0">
                        <a:pos x="1284" y="702"/>
                      </a:cxn>
                      <a:cxn ang="0">
                        <a:pos x="1190" y="688"/>
                      </a:cxn>
                      <a:cxn ang="0">
                        <a:pos x="1098" y="670"/>
                      </a:cxn>
                      <a:cxn ang="0">
                        <a:pos x="1008" y="644"/>
                      </a:cxn>
                      <a:cxn ang="0">
                        <a:pos x="920" y="616"/>
                      </a:cxn>
                      <a:cxn ang="0">
                        <a:pos x="834" y="582"/>
                      </a:cxn>
                      <a:cxn ang="0">
                        <a:pos x="752" y="542"/>
                      </a:cxn>
                      <a:cxn ang="0">
                        <a:pos x="672" y="498"/>
                      </a:cxn>
                      <a:cxn ang="0">
                        <a:pos x="594" y="450"/>
                      </a:cxn>
                      <a:cxn ang="0">
                        <a:pos x="520" y="398"/>
                      </a:cxn>
                      <a:cxn ang="0">
                        <a:pos x="450" y="340"/>
                      </a:cxn>
                      <a:cxn ang="0">
                        <a:pos x="384" y="280"/>
                      </a:cxn>
                      <a:cxn ang="0">
                        <a:pos x="320" y="216"/>
                      </a:cxn>
                      <a:cxn ang="0">
                        <a:pos x="260" y="146"/>
                      </a:cxn>
                      <a:cxn ang="0">
                        <a:pos x="204" y="76"/>
                      </a:cxn>
                      <a:cxn ang="0">
                        <a:pos x="152" y="0"/>
                      </a:cxn>
                    </a:cxnLst>
                    <a:rect l="0" t="0" r="r" b="b"/>
                    <a:pathLst>
                      <a:path w="1404" h="900">
                        <a:moveTo>
                          <a:pt x="152" y="0"/>
                        </a:moveTo>
                        <a:lnTo>
                          <a:pt x="152" y="0"/>
                        </a:lnTo>
                        <a:lnTo>
                          <a:pt x="134" y="0"/>
                        </a:lnTo>
                        <a:lnTo>
                          <a:pt x="114" y="2"/>
                        </a:lnTo>
                        <a:lnTo>
                          <a:pt x="98" y="6"/>
                        </a:lnTo>
                        <a:lnTo>
                          <a:pt x="82" y="12"/>
                        </a:lnTo>
                        <a:lnTo>
                          <a:pt x="82" y="12"/>
                        </a:lnTo>
                        <a:lnTo>
                          <a:pt x="64" y="26"/>
                        </a:lnTo>
                        <a:lnTo>
                          <a:pt x="50" y="40"/>
                        </a:lnTo>
                        <a:lnTo>
                          <a:pt x="42" y="54"/>
                        </a:lnTo>
                        <a:lnTo>
                          <a:pt x="38" y="68"/>
                        </a:lnTo>
                        <a:lnTo>
                          <a:pt x="36" y="80"/>
                        </a:lnTo>
                        <a:lnTo>
                          <a:pt x="34" y="88"/>
                        </a:lnTo>
                        <a:lnTo>
                          <a:pt x="36" y="98"/>
                        </a:lnTo>
                        <a:lnTo>
                          <a:pt x="0" y="118"/>
                        </a:lnTo>
                        <a:lnTo>
                          <a:pt x="0" y="118"/>
                        </a:lnTo>
                        <a:lnTo>
                          <a:pt x="50" y="190"/>
                        </a:lnTo>
                        <a:lnTo>
                          <a:pt x="104" y="260"/>
                        </a:lnTo>
                        <a:lnTo>
                          <a:pt x="162" y="328"/>
                        </a:lnTo>
                        <a:lnTo>
                          <a:pt x="224" y="392"/>
                        </a:lnTo>
                        <a:lnTo>
                          <a:pt x="224" y="392"/>
                        </a:lnTo>
                        <a:lnTo>
                          <a:pt x="282" y="448"/>
                        </a:lnTo>
                        <a:lnTo>
                          <a:pt x="342" y="502"/>
                        </a:lnTo>
                        <a:lnTo>
                          <a:pt x="404" y="550"/>
                        </a:lnTo>
                        <a:lnTo>
                          <a:pt x="468" y="598"/>
                        </a:lnTo>
                        <a:lnTo>
                          <a:pt x="534" y="640"/>
                        </a:lnTo>
                        <a:lnTo>
                          <a:pt x="602" y="680"/>
                        </a:lnTo>
                        <a:lnTo>
                          <a:pt x="672" y="718"/>
                        </a:lnTo>
                        <a:lnTo>
                          <a:pt x="742" y="752"/>
                        </a:lnTo>
                        <a:lnTo>
                          <a:pt x="814" y="782"/>
                        </a:lnTo>
                        <a:lnTo>
                          <a:pt x="888" y="810"/>
                        </a:lnTo>
                        <a:lnTo>
                          <a:pt x="964" y="832"/>
                        </a:lnTo>
                        <a:lnTo>
                          <a:pt x="1040" y="854"/>
                        </a:lnTo>
                        <a:lnTo>
                          <a:pt x="1116" y="870"/>
                        </a:lnTo>
                        <a:lnTo>
                          <a:pt x="1194" y="884"/>
                        </a:lnTo>
                        <a:lnTo>
                          <a:pt x="1274" y="894"/>
                        </a:lnTo>
                        <a:lnTo>
                          <a:pt x="1354" y="900"/>
                        </a:lnTo>
                        <a:lnTo>
                          <a:pt x="1354" y="858"/>
                        </a:lnTo>
                        <a:lnTo>
                          <a:pt x="1354" y="858"/>
                        </a:lnTo>
                        <a:lnTo>
                          <a:pt x="1362" y="854"/>
                        </a:lnTo>
                        <a:lnTo>
                          <a:pt x="1370" y="850"/>
                        </a:lnTo>
                        <a:lnTo>
                          <a:pt x="1378" y="842"/>
                        </a:lnTo>
                        <a:lnTo>
                          <a:pt x="1388" y="830"/>
                        </a:lnTo>
                        <a:lnTo>
                          <a:pt x="1396" y="816"/>
                        </a:lnTo>
                        <a:lnTo>
                          <a:pt x="1402" y="798"/>
                        </a:lnTo>
                        <a:lnTo>
                          <a:pt x="1404" y="776"/>
                        </a:lnTo>
                        <a:lnTo>
                          <a:pt x="1404" y="776"/>
                        </a:lnTo>
                        <a:lnTo>
                          <a:pt x="1402" y="760"/>
                        </a:lnTo>
                        <a:lnTo>
                          <a:pt x="1396" y="742"/>
                        </a:lnTo>
                        <a:lnTo>
                          <a:pt x="1388" y="726"/>
                        </a:lnTo>
                        <a:lnTo>
                          <a:pt x="1378" y="708"/>
                        </a:lnTo>
                        <a:lnTo>
                          <a:pt x="1378" y="708"/>
                        </a:lnTo>
                        <a:lnTo>
                          <a:pt x="1330" y="706"/>
                        </a:lnTo>
                        <a:lnTo>
                          <a:pt x="1284" y="702"/>
                        </a:lnTo>
                        <a:lnTo>
                          <a:pt x="1236" y="696"/>
                        </a:lnTo>
                        <a:lnTo>
                          <a:pt x="1190" y="688"/>
                        </a:lnTo>
                        <a:lnTo>
                          <a:pt x="1144" y="680"/>
                        </a:lnTo>
                        <a:lnTo>
                          <a:pt x="1098" y="670"/>
                        </a:lnTo>
                        <a:lnTo>
                          <a:pt x="1052" y="658"/>
                        </a:lnTo>
                        <a:lnTo>
                          <a:pt x="1008" y="644"/>
                        </a:lnTo>
                        <a:lnTo>
                          <a:pt x="964" y="630"/>
                        </a:lnTo>
                        <a:lnTo>
                          <a:pt x="920" y="616"/>
                        </a:lnTo>
                        <a:lnTo>
                          <a:pt x="876" y="600"/>
                        </a:lnTo>
                        <a:lnTo>
                          <a:pt x="834" y="582"/>
                        </a:lnTo>
                        <a:lnTo>
                          <a:pt x="792" y="562"/>
                        </a:lnTo>
                        <a:lnTo>
                          <a:pt x="752" y="542"/>
                        </a:lnTo>
                        <a:lnTo>
                          <a:pt x="712" y="520"/>
                        </a:lnTo>
                        <a:lnTo>
                          <a:pt x="672" y="498"/>
                        </a:lnTo>
                        <a:lnTo>
                          <a:pt x="632" y="474"/>
                        </a:lnTo>
                        <a:lnTo>
                          <a:pt x="594" y="450"/>
                        </a:lnTo>
                        <a:lnTo>
                          <a:pt x="558" y="424"/>
                        </a:lnTo>
                        <a:lnTo>
                          <a:pt x="520" y="398"/>
                        </a:lnTo>
                        <a:lnTo>
                          <a:pt x="486" y="370"/>
                        </a:lnTo>
                        <a:lnTo>
                          <a:pt x="450" y="340"/>
                        </a:lnTo>
                        <a:lnTo>
                          <a:pt x="416" y="310"/>
                        </a:lnTo>
                        <a:lnTo>
                          <a:pt x="384" y="280"/>
                        </a:lnTo>
                        <a:lnTo>
                          <a:pt x="350" y="248"/>
                        </a:lnTo>
                        <a:lnTo>
                          <a:pt x="320" y="216"/>
                        </a:lnTo>
                        <a:lnTo>
                          <a:pt x="290" y="182"/>
                        </a:lnTo>
                        <a:lnTo>
                          <a:pt x="260" y="146"/>
                        </a:lnTo>
                        <a:lnTo>
                          <a:pt x="232" y="112"/>
                        </a:lnTo>
                        <a:lnTo>
                          <a:pt x="204" y="76"/>
                        </a:lnTo>
                        <a:lnTo>
                          <a:pt x="178" y="38"/>
                        </a:lnTo>
                        <a:lnTo>
                          <a:pt x="152" y="0"/>
                        </a:lnTo>
                        <a:lnTo>
                          <a:pt x="1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8" name="Freeform 54"/>
                  <p:cNvSpPr>
                    <a:spLocks/>
                  </p:cNvSpPr>
                  <p:nvPr/>
                </p:nvSpPr>
                <p:spPr bwMode="auto">
                  <a:xfrm>
                    <a:off x="-1657350" y="4029075"/>
                    <a:ext cx="574675" cy="2482850"/>
                  </a:xfrm>
                  <a:custGeom>
                    <a:avLst/>
                    <a:gdLst/>
                    <a:ahLst/>
                    <a:cxnLst>
                      <a:cxn ang="0">
                        <a:pos x="362" y="1490"/>
                      </a:cxn>
                      <a:cxn ang="0">
                        <a:pos x="324" y="1410"/>
                      </a:cxn>
                      <a:cxn ang="0">
                        <a:pos x="290" y="1326"/>
                      </a:cxn>
                      <a:cxn ang="0">
                        <a:pos x="260" y="1240"/>
                      </a:cxn>
                      <a:cxn ang="0">
                        <a:pos x="236" y="1152"/>
                      </a:cxn>
                      <a:cxn ang="0">
                        <a:pos x="216" y="1062"/>
                      </a:cxn>
                      <a:cxn ang="0">
                        <a:pos x="202" y="970"/>
                      </a:cxn>
                      <a:cxn ang="0">
                        <a:pos x="194" y="876"/>
                      </a:cxn>
                      <a:cxn ang="0">
                        <a:pos x="192" y="782"/>
                      </a:cxn>
                      <a:cxn ang="0">
                        <a:pos x="192" y="734"/>
                      </a:cxn>
                      <a:cxn ang="0">
                        <a:pos x="198" y="640"/>
                      </a:cxn>
                      <a:cxn ang="0">
                        <a:pos x="210" y="548"/>
                      </a:cxn>
                      <a:cxn ang="0">
                        <a:pos x="226" y="456"/>
                      </a:cxn>
                      <a:cxn ang="0">
                        <a:pos x="248" y="368"/>
                      </a:cxn>
                      <a:cxn ang="0">
                        <a:pos x="274" y="280"/>
                      </a:cxn>
                      <a:cxn ang="0">
                        <a:pos x="306" y="196"/>
                      </a:cxn>
                      <a:cxn ang="0">
                        <a:pos x="342" y="114"/>
                      </a:cxn>
                      <a:cxn ang="0">
                        <a:pos x="362" y="74"/>
                      </a:cxn>
                      <a:cxn ang="0">
                        <a:pos x="342" y="42"/>
                      </a:cxn>
                      <a:cxn ang="0">
                        <a:pos x="318" y="18"/>
                      </a:cxn>
                      <a:cxn ang="0">
                        <a:pos x="296" y="10"/>
                      </a:cxn>
                      <a:cxn ang="0">
                        <a:pos x="262" y="6"/>
                      </a:cxn>
                      <a:cxn ang="0">
                        <a:pos x="236" y="12"/>
                      </a:cxn>
                      <a:cxn ang="0">
                        <a:pos x="220" y="22"/>
                      </a:cxn>
                      <a:cxn ang="0">
                        <a:pos x="184" y="0"/>
                      </a:cxn>
                      <a:cxn ang="0">
                        <a:pos x="142" y="92"/>
                      </a:cxn>
                      <a:cxn ang="0">
                        <a:pos x="104" y="184"/>
                      </a:cxn>
                      <a:cxn ang="0">
                        <a:pos x="72" y="280"/>
                      </a:cxn>
                      <a:cxn ang="0">
                        <a:pos x="46" y="378"/>
                      </a:cxn>
                      <a:cxn ang="0">
                        <a:pos x="26" y="476"/>
                      </a:cxn>
                      <a:cxn ang="0">
                        <a:pos x="12" y="578"/>
                      </a:cxn>
                      <a:cxn ang="0">
                        <a:pos x="2" y="678"/>
                      </a:cxn>
                      <a:cxn ang="0">
                        <a:pos x="0" y="782"/>
                      </a:cxn>
                      <a:cxn ang="0">
                        <a:pos x="0" y="834"/>
                      </a:cxn>
                      <a:cxn ang="0">
                        <a:pos x="6" y="936"/>
                      </a:cxn>
                      <a:cxn ang="0">
                        <a:pos x="18" y="1038"/>
                      </a:cxn>
                      <a:cxn ang="0">
                        <a:pos x="36" y="1138"/>
                      </a:cxn>
                      <a:cxn ang="0">
                        <a:pos x="58" y="1236"/>
                      </a:cxn>
                      <a:cxn ang="0">
                        <a:pos x="88" y="1332"/>
                      </a:cxn>
                      <a:cxn ang="0">
                        <a:pos x="122" y="1426"/>
                      </a:cxn>
                      <a:cxn ang="0">
                        <a:pos x="162" y="1518"/>
                      </a:cxn>
                      <a:cxn ang="0">
                        <a:pos x="220" y="1542"/>
                      </a:cxn>
                      <a:cxn ang="0">
                        <a:pos x="228" y="1548"/>
                      </a:cxn>
                      <a:cxn ang="0">
                        <a:pos x="248" y="1556"/>
                      </a:cxn>
                      <a:cxn ang="0">
                        <a:pos x="278" y="1558"/>
                      </a:cxn>
                      <a:cxn ang="0">
                        <a:pos x="318" y="1546"/>
                      </a:cxn>
                      <a:cxn ang="0">
                        <a:pos x="330" y="1536"/>
                      </a:cxn>
                      <a:cxn ang="0">
                        <a:pos x="354" y="1506"/>
                      </a:cxn>
                      <a:cxn ang="0">
                        <a:pos x="362" y="1490"/>
                      </a:cxn>
                    </a:cxnLst>
                    <a:rect l="0" t="0" r="r" b="b"/>
                    <a:pathLst>
                      <a:path w="362" h="1564">
                        <a:moveTo>
                          <a:pt x="362" y="1490"/>
                        </a:moveTo>
                        <a:lnTo>
                          <a:pt x="362" y="1490"/>
                        </a:lnTo>
                        <a:lnTo>
                          <a:pt x="342" y="1450"/>
                        </a:lnTo>
                        <a:lnTo>
                          <a:pt x="324" y="1410"/>
                        </a:lnTo>
                        <a:lnTo>
                          <a:pt x="306" y="1368"/>
                        </a:lnTo>
                        <a:lnTo>
                          <a:pt x="290" y="1326"/>
                        </a:lnTo>
                        <a:lnTo>
                          <a:pt x="274" y="1284"/>
                        </a:lnTo>
                        <a:lnTo>
                          <a:pt x="260" y="1240"/>
                        </a:lnTo>
                        <a:lnTo>
                          <a:pt x="248" y="1196"/>
                        </a:lnTo>
                        <a:lnTo>
                          <a:pt x="236" y="1152"/>
                        </a:lnTo>
                        <a:lnTo>
                          <a:pt x="226" y="1108"/>
                        </a:lnTo>
                        <a:lnTo>
                          <a:pt x="216" y="1062"/>
                        </a:lnTo>
                        <a:lnTo>
                          <a:pt x="210" y="1016"/>
                        </a:lnTo>
                        <a:lnTo>
                          <a:pt x="202" y="970"/>
                        </a:lnTo>
                        <a:lnTo>
                          <a:pt x="198" y="924"/>
                        </a:lnTo>
                        <a:lnTo>
                          <a:pt x="194" y="876"/>
                        </a:lnTo>
                        <a:lnTo>
                          <a:pt x="192" y="830"/>
                        </a:lnTo>
                        <a:lnTo>
                          <a:pt x="192" y="782"/>
                        </a:lnTo>
                        <a:lnTo>
                          <a:pt x="192" y="782"/>
                        </a:lnTo>
                        <a:lnTo>
                          <a:pt x="192" y="734"/>
                        </a:lnTo>
                        <a:lnTo>
                          <a:pt x="194" y="688"/>
                        </a:lnTo>
                        <a:lnTo>
                          <a:pt x="198" y="640"/>
                        </a:lnTo>
                        <a:lnTo>
                          <a:pt x="202" y="594"/>
                        </a:lnTo>
                        <a:lnTo>
                          <a:pt x="210" y="548"/>
                        </a:lnTo>
                        <a:lnTo>
                          <a:pt x="216" y="502"/>
                        </a:lnTo>
                        <a:lnTo>
                          <a:pt x="226" y="456"/>
                        </a:lnTo>
                        <a:lnTo>
                          <a:pt x="236" y="412"/>
                        </a:lnTo>
                        <a:lnTo>
                          <a:pt x="248" y="368"/>
                        </a:lnTo>
                        <a:lnTo>
                          <a:pt x="260" y="324"/>
                        </a:lnTo>
                        <a:lnTo>
                          <a:pt x="274" y="280"/>
                        </a:lnTo>
                        <a:lnTo>
                          <a:pt x="290" y="238"/>
                        </a:lnTo>
                        <a:lnTo>
                          <a:pt x="306" y="196"/>
                        </a:lnTo>
                        <a:lnTo>
                          <a:pt x="324" y="154"/>
                        </a:lnTo>
                        <a:lnTo>
                          <a:pt x="342" y="114"/>
                        </a:lnTo>
                        <a:lnTo>
                          <a:pt x="362" y="74"/>
                        </a:lnTo>
                        <a:lnTo>
                          <a:pt x="362" y="74"/>
                        </a:lnTo>
                        <a:lnTo>
                          <a:pt x="354" y="58"/>
                        </a:lnTo>
                        <a:lnTo>
                          <a:pt x="342" y="42"/>
                        </a:lnTo>
                        <a:lnTo>
                          <a:pt x="330" y="28"/>
                        </a:lnTo>
                        <a:lnTo>
                          <a:pt x="318" y="18"/>
                        </a:lnTo>
                        <a:lnTo>
                          <a:pt x="318" y="18"/>
                        </a:lnTo>
                        <a:lnTo>
                          <a:pt x="296" y="10"/>
                        </a:lnTo>
                        <a:lnTo>
                          <a:pt x="278" y="6"/>
                        </a:lnTo>
                        <a:lnTo>
                          <a:pt x="262" y="6"/>
                        </a:lnTo>
                        <a:lnTo>
                          <a:pt x="248" y="8"/>
                        </a:lnTo>
                        <a:lnTo>
                          <a:pt x="236" y="12"/>
                        </a:lnTo>
                        <a:lnTo>
                          <a:pt x="228" y="16"/>
                        </a:lnTo>
                        <a:lnTo>
                          <a:pt x="220" y="22"/>
                        </a:lnTo>
                        <a:lnTo>
                          <a:pt x="184" y="0"/>
                        </a:lnTo>
                        <a:lnTo>
                          <a:pt x="184" y="0"/>
                        </a:lnTo>
                        <a:lnTo>
                          <a:pt x="162" y="46"/>
                        </a:lnTo>
                        <a:lnTo>
                          <a:pt x="142" y="92"/>
                        </a:lnTo>
                        <a:lnTo>
                          <a:pt x="122" y="138"/>
                        </a:lnTo>
                        <a:lnTo>
                          <a:pt x="104" y="184"/>
                        </a:lnTo>
                        <a:lnTo>
                          <a:pt x="88" y="232"/>
                        </a:lnTo>
                        <a:lnTo>
                          <a:pt x="72" y="280"/>
                        </a:lnTo>
                        <a:lnTo>
                          <a:pt x="58" y="328"/>
                        </a:lnTo>
                        <a:lnTo>
                          <a:pt x="46" y="378"/>
                        </a:lnTo>
                        <a:lnTo>
                          <a:pt x="36" y="426"/>
                        </a:lnTo>
                        <a:lnTo>
                          <a:pt x="26" y="476"/>
                        </a:lnTo>
                        <a:lnTo>
                          <a:pt x="18" y="526"/>
                        </a:lnTo>
                        <a:lnTo>
                          <a:pt x="12" y="578"/>
                        </a:lnTo>
                        <a:lnTo>
                          <a:pt x="6" y="628"/>
                        </a:lnTo>
                        <a:lnTo>
                          <a:pt x="2" y="678"/>
                        </a:lnTo>
                        <a:lnTo>
                          <a:pt x="0" y="730"/>
                        </a:lnTo>
                        <a:lnTo>
                          <a:pt x="0" y="782"/>
                        </a:lnTo>
                        <a:lnTo>
                          <a:pt x="0" y="782"/>
                        </a:lnTo>
                        <a:lnTo>
                          <a:pt x="0" y="834"/>
                        </a:lnTo>
                        <a:lnTo>
                          <a:pt x="2" y="886"/>
                        </a:lnTo>
                        <a:lnTo>
                          <a:pt x="6" y="936"/>
                        </a:lnTo>
                        <a:lnTo>
                          <a:pt x="12" y="986"/>
                        </a:lnTo>
                        <a:lnTo>
                          <a:pt x="18" y="1038"/>
                        </a:lnTo>
                        <a:lnTo>
                          <a:pt x="26" y="1088"/>
                        </a:lnTo>
                        <a:lnTo>
                          <a:pt x="36" y="1138"/>
                        </a:lnTo>
                        <a:lnTo>
                          <a:pt x="46" y="1186"/>
                        </a:lnTo>
                        <a:lnTo>
                          <a:pt x="58" y="1236"/>
                        </a:lnTo>
                        <a:lnTo>
                          <a:pt x="72" y="1284"/>
                        </a:lnTo>
                        <a:lnTo>
                          <a:pt x="88" y="1332"/>
                        </a:lnTo>
                        <a:lnTo>
                          <a:pt x="104" y="1380"/>
                        </a:lnTo>
                        <a:lnTo>
                          <a:pt x="122" y="1426"/>
                        </a:lnTo>
                        <a:lnTo>
                          <a:pt x="142" y="1472"/>
                        </a:lnTo>
                        <a:lnTo>
                          <a:pt x="162" y="1518"/>
                        </a:lnTo>
                        <a:lnTo>
                          <a:pt x="184" y="1564"/>
                        </a:lnTo>
                        <a:lnTo>
                          <a:pt x="220" y="1542"/>
                        </a:lnTo>
                        <a:lnTo>
                          <a:pt x="220" y="1542"/>
                        </a:lnTo>
                        <a:lnTo>
                          <a:pt x="228" y="1548"/>
                        </a:lnTo>
                        <a:lnTo>
                          <a:pt x="236" y="1552"/>
                        </a:lnTo>
                        <a:lnTo>
                          <a:pt x="248" y="1556"/>
                        </a:lnTo>
                        <a:lnTo>
                          <a:pt x="262" y="1558"/>
                        </a:lnTo>
                        <a:lnTo>
                          <a:pt x="278" y="1558"/>
                        </a:lnTo>
                        <a:lnTo>
                          <a:pt x="296" y="1554"/>
                        </a:lnTo>
                        <a:lnTo>
                          <a:pt x="318" y="1546"/>
                        </a:lnTo>
                        <a:lnTo>
                          <a:pt x="318" y="1546"/>
                        </a:lnTo>
                        <a:lnTo>
                          <a:pt x="330" y="1536"/>
                        </a:lnTo>
                        <a:lnTo>
                          <a:pt x="342" y="1522"/>
                        </a:lnTo>
                        <a:lnTo>
                          <a:pt x="354" y="1506"/>
                        </a:lnTo>
                        <a:lnTo>
                          <a:pt x="362" y="1490"/>
                        </a:lnTo>
                        <a:lnTo>
                          <a:pt x="362" y="14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151859"/>
                    <a:endParaRPr lang="zh-CN" altLang="en-US" sz="23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107" name="组合 111"/>
              <p:cNvGrpSpPr/>
              <p:nvPr/>
            </p:nvGrpSpPr>
            <p:grpSpPr>
              <a:xfrm>
                <a:off x="6107788" y="3524342"/>
                <a:ext cx="283322" cy="199224"/>
                <a:chOff x="4754563" y="3711575"/>
                <a:chExt cx="1973262" cy="1493838"/>
              </a:xfrm>
              <a:grpFill/>
            </p:grpSpPr>
            <p:sp>
              <p:nvSpPr>
                <p:cNvPr id="108" name="Freeform 95"/>
                <p:cNvSpPr>
                  <a:spLocks noEditPoints="1"/>
                </p:cNvSpPr>
                <p:nvPr/>
              </p:nvSpPr>
              <p:spPr bwMode="auto">
                <a:xfrm>
                  <a:off x="4754563" y="4014788"/>
                  <a:ext cx="1446212" cy="1190625"/>
                </a:xfrm>
                <a:custGeom>
                  <a:avLst/>
                  <a:gdLst/>
                  <a:ahLst/>
                  <a:cxnLst>
                    <a:cxn ang="0">
                      <a:pos x="11776" y="2814"/>
                    </a:cxn>
                    <a:cxn ang="0">
                      <a:pos x="11383" y="1767"/>
                    </a:cxn>
                    <a:cxn ang="0">
                      <a:pos x="10729" y="916"/>
                    </a:cxn>
                    <a:cxn ang="0">
                      <a:pos x="9748" y="263"/>
                    </a:cxn>
                    <a:cxn ang="0">
                      <a:pos x="8766" y="0"/>
                    </a:cxn>
                    <a:cxn ang="0">
                      <a:pos x="7785" y="66"/>
                    </a:cxn>
                    <a:cxn ang="0">
                      <a:pos x="6738" y="459"/>
                    </a:cxn>
                    <a:cxn ang="0">
                      <a:pos x="5888" y="1113"/>
                    </a:cxn>
                    <a:cxn ang="0">
                      <a:pos x="5299" y="2094"/>
                    </a:cxn>
                    <a:cxn ang="0">
                      <a:pos x="5038" y="3010"/>
                    </a:cxn>
                    <a:cxn ang="0">
                      <a:pos x="5038" y="3860"/>
                    </a:cxn>
                    <a:cxn ang="0">
                      <a:pos x="5103" y="4319"/>
                    </a:cxn>
                    <a:cxn ang="0">
                      <a:pos x="458" y="7654"/>
                    </a:cxn>
                    <a:cxn ang="0">
                      <a:pos x="130" y="8047"/>
                    </a:cxn>
                    <a:cxn ang="0">
                      <a:pos x="0" y="8505"/>
                    </a:cxn>
                    <a:cxn ang="0">
                      <a:pos x="0" y="8505"/>
                    </a:cxn>
                    <a:cxn ang="0">
                      <a:pos x="196" y="9094"/>
                    </a:cxn>
                    <a:cxn ang="0">
                      <a:pos x="523" y="9486"/>
                    </a:cxn>
                    <a:cxn ang="0">
                      <a:pos x="982" y="9682"/>
                    </a:cxn>
                    <a:cxn ang="0">
                      <a:pos x="1505" y="9682"/>
                    </a:cxn>
                    <a:cxn ang="0">
                      <a:pos x="1962" y="9421"/>
                    </a:cxn>
                    <a:cxn ang="0">
                      <a:pos x="6477" y="6215"/>
                    </a:cxn>
                    <a:cxn ang="0">
                      <a:pos x="7066" y="6543"/>
                    </a:cxn>
                    <a:cxn ang="0">
                      <a:pos x="8047" y="6804"/>
                    </a:cxn>
                    <a:cxn ang="0">
                      <a:pos x="8962" y="6804"/>
                    </a:cxn>
                    <a:cxn ang="0">
                      <a:pos x="10009" y="6411"/>
                    </a:cxn>
                    <a:cxn ang="0">
                      <a:pos x="10926" y="5692"/>
                    </a:cxn>
                    <a:cxn ang="0">
                      <a:pos x="11514" y="4776"/>
                    </a:cxn>
                    <a:cxn ang="0">
                      <a:pos x="11776" y="3795"/>
                    </a:cxn>
                    <a:cxn ang="0">
                      <a:pos x="3598" y="7786"/>
                    </a:cxn>
                    <a:cxn ang="0">
                      <a:pos x="3598" y="7786"/>
                    </a:cxn>
                    <a:cxn ang="0">
                      <a:pos x="1635" y="9094"/>
                    </a:cxn>
                    <a:cxn ang="0">
                      <a:pos x="1243" y="9094"/>
                    </a:cxn>
                    <a:cxn ang="0">
                      <a:pos x="982" y="8963"/>
                    </a:cxn>
                    <a:cxn ang="0">
                      <a:pos x="785" y="8636"/>
                    </a:cxn>
                    <a:cxn ang="0">
                      <a:pos x="785" y="8243"/>
                    </a:cxn>
                    <a:cxn ang="0">
                      <a:pos x="916" y="7982"/>
                    </a:cxn>
                    <a:cxn ang="0">
                      <a:pos x="2878" y="6674"/>
                    </a:cxn>
                    <a:cxn ang="0">
                      <a:pos x="3271" y="6543"/>
                    </a:cxn>
                    <a:cxn ang="0">
                      <a:pos x="3533" y="6608"/>
                    </a:cxn>
                    <a:cxn ang="0">
                      <a:pos x="3794" y="6870"/>
                    </a:cxn>
                    <a:cxn ang="0">
                      <a:pos x="3926" y="7197"/>
                    </a:cxn>
                    <a:cxn ang="0">
                      <a:pos x="3860" y="7524"/>
                    </a:cxn>
                    <a:cxn ang="0">
                      <a:pos x="3598" y="7786"/>
                    </a:cxn>
                    <a:cxn ang="0">
                      <a:pos x="7982" y="5561"/>
                    </a:cxn>
                    <a:cxn ang="0">
                      <a:pos x="7196" y="5235"/>
                    </a:cxn>
                    <a:cxn ang="0">
                      <a:pos x="6607" y="4580"/>
                    </a:cxn>
                    <a:cxn ang="0">
                      <a:pos x="6281" y="3795"/>
                    </a:cxn>
                    <a:cxn ang="0">
                      <a:pos x="6281" y="2880"/>
                    </a:cxn>
                    <a:cxn ang="0">
                      <a:pos x="6607" y="2094"/>
                    </a:cxn>
                    <a:cxn ang="0">
                      <a:pos x="7196" y="1505"/>
                    </a:cxn>
                    <a:cxn ang="0">
                      <a:pos x="7982" y="1113"/>
                    </a:cxn>
                    <a:cxn ang="0">
                      <a:pos x="8898" y="1113"/>
                    </a:cxn>
                    <a:cxn ang="0">
                      <a:pos x="9748" y="1505"/>
                    </a:cxn>
                    <a:cxn ang="0">
                      <a:pos x="10337" y="2094"/>
                    </a:cxn>
                    <a:cxn ang="0">
                      <a:pos x="10664" y="2880"/>
                    </a:cxn>
                    <a:cxn ang="0">
                      <a:pos x="10664" y="3795"/>
                    </a:cxn>
                    <a:cxn ang="0">
                      <a:pos x="10337" y="4580"/>
                    </a:cxn>
                    <a:cxn ang="0">
                      <a:pos x="9748" y="5235"/>
                    </a:cxn>
                    <a:cxn ang="0">
                      <a:pos x="8898" y="5561"/>
                    </a:cxn>
                  </a:cxnLst>
                  <a:rect l="0" t="0" r="r" b="b"/>
                  <a:pathLst>
                    <a:path w="11842" h="9748">
                      <a:moveTo>
                        <a:pt x="11842" y="3403"/>
                      </a:moveTo>
                      <a:lnTo>
                        <a:pt x="11776" y="2814"/>
                      </a:lnTo>
                      <a:lnTo>
                        <a:pt x="11645" y="2291"/>
                      </a:lnTo>
                      <a:lnTo>
                        <a:pt x="11383" y="1767"/>
                      </a:lnTo>
                      <a:lnTo>
                        <a:pt x="11056" y="1309"/>
                      </a:lnTo>
                      <a:lnTo>
                        <a:pt x="10729" y="916"/>
                      </a:lnTo>
                      <a:lnTo>
                        <a:pt x="10271" y="525"/>
                      </a:lnTo>
                      <a:lnTo>
                        <a:pt x="9748" y="263"/>
                      </a:lnTo>
                      <a:lnTo>
                        <a:pt x="9159" y="132"/>
                      </a:lnTo>
                      <a:lnTo>
                        <a:pt x="8766" y="0"/>
                      </a:lnTo>
                      <a:lnTo>
                        <a:pt x="8373" y="0"/>
                      </a:lnTo>
                      <a:lnTo>
                        <a:pt x="7785" y="66"/>
                      </a:lnTo>
                      <a:lnTo>
                        <a:pt x="7261" y="197"/>
                      </a:lnTo>
                      <a:lnTo>
                        <a:pt x="6738" y="459"/>
                      </a:lnTo>
                      <a:lnTo>
                        <a:pt x="6281" y="720"/>
                      </a:lnTo>
                      <a:lnTo>
                        <a:pt x="5888" y="1113"/>
                      </a:lnTo>
                      <a:lnTo>
                        <a:pt x="5561" y="1571"/>
                      </a:lnTo>
                      <a:lnTo>
                        <a:pt x="5299" y="2094"/>
                      </a:lnTo>
                      <a:lnTo>
                        <a:pt x="5103" y="2617"/>
                      </a:lnTo>
                      <a:lnTo>
                        <a:pt x="5038" y="3010"/>
                      </a:lnTo>
                      <a:lnTo>
                        <a:pt x="4972" y="3403"/>
                      </a:lnTo>
                      <a:lnTo>
                        <a:pt x="5038" y="3860"/>
                      </a:lnTo>
                      <a:lnTo>
                        <a:pt x="5103" y="4253"/>
                      </a:lnTo>
                      <a:lnTo>
                        <a:pt x="5103" y="4319"/>
                      </a:lnTo>
                      <a:lnTo>
                        <a:pt x="3860" y="5235"/>
                      </a:lnTo>
                      <a:lnTo>
                        <a:pt x="458" y="7654"/>
                      </a:lnTo>
                      <a:lnTo>
                        <a:pt x="262" y="7786"/>
                      </a:lnTo>
                      <a:lnTo>
                        <a:pt x="130" y="8047"/>
                      </a:lnTo>
                      <a:lnTo>
                        <a:pt x="66" y="8243"/>
                      </a:lnTo>
                      <a:lnTo>
                        <a:pt x="0" y="8505"/>
                      </a:lnTo>
                      <a:lnTo>
                        <a:pt x="66" y="8505"/>
                      </a:lnTo>
                      <a:lnTo>
                        <a:pt x="0" y="8505"/>
                      </a:lnTo>
                      <a:lnTo>
                        <a:pt x="66" y="8832"/>
                      </a:lnTo>
                      <a:lnTo>
                        <a:pt x="196" y="9094"/>
                      </a:lnTo>
                      <a:lnTo>
                        <a:pt x="327" y="9291"/>
                      </a:lnTo>
                      <a:lnTo>
                        <a:pt x="523" y="9486"/>
                      </a:lnTo>
                      <a:lnTo>
                        <a:pt x="720" y="9617"/>
                      </a:lnTo>
                      <a:lnTo>
                        <a:pt x="982" y="9682"/>
                      </a:lnTo>
                      <a:lnTo>
                        <a:pt x="1243" y="9748"/>
                      </a:lnTo>
                      <a:lnTo>
                        <a:pt x="1505" y="9682"/>
                      </a:lnTo>
                      <a:lnTo>
                        <a:pt x="1832" y="9552"/>
                      </a:lnTo>
                      <a:lnTo>
                        <a:pt x="1962" y="9421"/>
                      </a:lnTo>
                      <a:lnTo>
                        <a:pt x="4841" y="7393"/>
                      </a:lnTo>
                      <a:lnTo>
                        <a:pt x="6477" y="6215"/>
                      </a:lnTo>
                      <a:lnTo>
                        <a:pt x="6542" y="6281"/>
                      </a:lnTo>
                      <a:lnTo>
                        <a:pt x="7066" y="6543"/>
                      </a:lnTo>
                      <a:lnTo>
                        <a:pt x="7654" y="6738"/>
                      </a:lnTo>
                      <a:lnTo>
                        <a:pt x="8047" y="6804"/>
                      </a:lnTo>
                      <a:lnTo>
                        <a:pt x="8439" y="6804"/>
                      </a:lnTo>
                      <a:lnTo>
                        <a:pt x="8962" y="6804"/>
                      </a:lnTo>
                      <a:lnTo>
                        <a:pt x="9551" y="6608"/>
                      </a:lnTo>
                      <a:lnTo>
                        <a:pt x="10009" y="6411"/>
                      </a:lnTo>
                      <a:lnTo>
                        <a:pt x="10533" y="6085"/>
                      </a:lnTo>
                      <a:lnTo>
                        <a:pt x="10926" y="5692"/>
                      </a:lnTo>
                      <a:lnTo>
                        <a:pt x="11253" y="5299"/>
                      </a:lnTo>
                      <a:lnTo>
                        <a:pt x="11514" y="4776"/>
                      </a:lnTo>
                      <a:lnTo>
                        <a:pt x="11710" y="4187"/>
                      </a:lnTo>
                      <a:lnTo>
                        <a:pt x="11776" y="3795"/>
                      </a:lnTo>
                      <a:lnTo>
                        <a:pt x="11842" y="3403"/>
                      </a:lnTo>
                      <a:close/>
                      <a:moveTo>
                        <a:pt x="3598" y="7786"/>
                      </a:moveTo>
                      <a:lnTo>
                        <a:pt x="3598" y="7720"/>
                      </a:lnTo>
                      <a:lnTo>
                        <a:pt x="3598" y="7786"/>
                      </a:lnTo>
                      <a:lnTo>
                        <a:pt x="1832" y="9028"/>
                      </a:lnTo>
                      <a:lnTo>
                        <a:pt x="1635" y="9094"/>
                      </a:lnTo>
                      <a:lnTo>
                        <a:pt x="1439" y="9094"/>
                      </a:lnTo>
                      <a:lnTo>
                        <a:pt x="1243" y="9094"/>
                      </a:lnTo>
                      <a:lnTo>
                        <a:pt x="1112" y="9028"/>
                      </a:lnTo>
                      <a:lnTo>
                        <a:pt x="982" y="8963"/>
                      </a:lnTo>
                      <a:lnTo>
                        <a:pt x="850" y="8832"/>
                      </a:lnTo>
                      <a:lnTo>
                        <a:pt x="785" y="8636"/>
                      </a:lnTo>
                      <a:lnTo>
                        <a:pt x="720" y="8439"/>
                      </a:lnTo>
                      <a:lnTo>
                        <a:pt x="785" y="8243"/>
                      </a:lnTo>
                      <a:lnTo>
                        <a:pt x="850" y="8113"/>
                      </a:lnTo>
                      <a:lnTo>
                        <a:pt x="916" y="7982"/>
                      </a:lnTo>
                      <a:lnTo>
                        <a:pt x="1046" y="7850"/>
                      </a:lnTo>
                      <a:lnTo>
                        <a:pt x="2878" y="6674"/>
                      </a:lnTo>
                      <a:lnTo>
                        <a:pt x="3075" y="6543"/>
                      </a:lnTo>
                      <a:lnTo>
                        <a:pt x="3271" y="6543"/>
                      </a:lnTo>
                      <a:lnTo>
                        <a:pt x="3401" y="6543"/>
                      </a:lnTo>
                      <a:lnTo>
                        <a:pt x="3533" y="6608"/>
                      </a:lnTo>
                      <a:lnTo>
                        <a:pt x="3663" y="6738"/>
                      </a:lnTo>
                      <a:lnTo>
                        <a:pt x="3794" y="6870"/>
                      </a:lnTo>
                      <a:lnTo>
                        <a:pt x="3926" y="7000"/>
                      </a:lnTo>
                      <a:lnTo>
                        <a:pt x="3926" y="7197"/>
                      </a:lnTo>
                      <a:lnTo>
                        <a:pt x="3926" y="7393"/>
                      </a:lnTo>
                      <a:lnTo>
                        <a:pt x="3860" y="7524"/>
                      </a:lnTo>
                      <a:lnTo>
                        <a:pt x="3729" y="7654"/>
                      </a:lnTo>
                      <a:lnTo>
                        <a:pt x="3598" y="7786"/>
                      </a:lnTo>
                      <a:close/>
                      <a:moveTo>
                        <a:pt x="8439" y="5561"/>
                      </a:moveTo>
                      <a:lnTo>
                        <a:pt x="7982" y="5561"/>
                      </a:lnTo>
                      <a:lnTo>
                        <a:pt x="7589" y="5431"/>
                      </a:lnTo>
                      <a:lnTo>
                        <a:pt x="7196" y="5235"/>
                      </a:lnTo>
                      <a:lnTo>
                        <a:pt x="6870" y="4908"/>
                      </a:lnTo>
                      <a:lnTo>
                        <a:pt x="6607" y="4580"/>
                      </a:lnTo>
                      <a:lnTo>
                        <a:pt x="6411" y="4187"/>
                      </a:lnTo>
                      <a:lnTo>
                        <a:pt x="6281" y="3795"/>
                      </a:lnTo>
                      <a:lnTo>
                        <a:pt x="6215" y="3337"/>
                      </a:lnTo>
                      <a:lnTo>
                        <a:pt x="6281" y="2880"/>
                      </a:lnTo>
                      <a:lnTo>
                        <a:pt x="6411" y="2487"/>
                      </a:lnTo>
                      <a:lnTo>
                        <a:pt x="6607" y="2094"/>
                      </a:lnTo>
                      <a:lnTo>
                        <a:pt x="6870" y="1767"/>
                      </a:lnTo>
                      <a:lnTo>
                        <a:pt x="7196" y="1505"/>
                      </a:lnTo>
                      <a:lnTo>
                        <a:pt x="7589" y="1244"/>
                      </a:lnTo>
                      <a:lnTo>
                        <a:pt x="7982" y="1113"/>
                      </a:lnTo>
                      <a:lnTo>
                        <a:pt x="8439" y="1113"/>
                      </a:lnTo>
                      <a:lnTo>
                        <a:pt x="8898" y="1113"/>
                      </a:lnTo>
                      <a:lnTo>
                        <a:pt x="9355" y="1244"/>
                      </a:lnTo>
                      <a:lnTo>
                        <a:pt x="9748" y="1505"/>
                      </a:lnTo>
                      <a:lnTo>
                        <a:pt x="10075" y="1767"/>
                      </a:lnTo>
                      <a:lnTo>
                        <a:pt x="10337" y="2094"/>
                      </a:lnTo>
                      <a:lnTo>
                        <a:pt x="10533" y="2487"/>
                      </a:lnTo>
                      <a:lnTo>
                        <a:pt x="10664" y="2880"/>
                      </a:lnTo>
                      <a:lnTo>
                        <a:pt x="10729" y="3337"/>
                      </a:lnTo>
                      <a:lnTo>
                        <a:pt x="10664" y="3795"/>
                      </a:lnTo>
                      <a:lnTo>
                        <a:pt x="10533" y="4187"/>
                      </a:lnTo>
                      <a:lnTo>
                        <a:pt x="10337" y="4580"/>
                      </a:lnTo>
                      <a:lnTo>
                        <a:pt x="10075" y="4908"/>
                      </a:lnTo>
                      <a:lnTo>
                        <a:pt x="9748" y="5235"/>
                      </a:lnTo>
                      <a:lnTo>
                        <a:pt x="9355" y="5431"/>
                      </a:lnTo>
                      <a:lnTo>
                        <a:pt x="8898" y="5561"/>
                      </a:lnTo>
                      <a:lnTo>
                        <a:pt x="8439" y="556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 name="Freeform 96"/>
                <p:cNvSpPr>
                  <a:spLocks/>
                </p:cNvSpPr>
                <p:nvPr/>
              </p:nvSpPr>
              <p:spPr bwMode="auto">
                <a:xfrm>
                  <a:off x="5665788" y="4486275"/>
                  <a:ext cx="319087" cy="160338"/>
                </a:xfrm>
                <a:custGeom>
                  <a:avLst/>
                  <a:gdLst/>
                  <a:ahLst/>
                  <a:cxnLst>
                    <a:cxn ang="0">
                      <a:pos x="2551" y="0"/>
                    </a:cxn>
                    <a:cxn ang="0">
                      <a:pos x="2356" y="0"/>
                    </a:cxn>
                    <a:cxn ang="0">
                      <a:pos x="2290" y="132"/>
                    </a:cxn>
                    <a:cxn ang="0">
                      <a:pos x="2093" y="459"/>
                    </a:cxn>
                    <a:cxn ang="0">
                      <a:pos x="1767" y="720"/>
                    </a:cxn>
                    <a:cxn ang="0">
                      <a:pos x="1374" y="916"/>
                    </a:cxn>
                    <a:cxn ang="0">
                      <a:pos x="915" y="916"/>
                    </a:cxn>
                    <a:cxn ang="0">
                      <a:pos x="589" y="916"/>
                    </a:cxn>
                    <a:cxn ang="0">
                      <a:pos x="262" y="786"/>
                    </a:cxn>
                    <a:cxn ang="0">
                      <a:pos x="131" y="786"/>
                    </a:cxn>
                    <a:cxn ang="0">
                      <a:pos x="0" y="916"/>
                    </a:cxn>
                    <a:cxn ang="0">
                      <a:pos x="0" y="1048"/>
                    </a:cxn>
                    <a:cxn ang="0">
                      <a:pos x="131" y="1178"/>
                    </a:cxn>
                    <a:cxn ang="0">
                      <a:pos x="524" y="1309"/>
                    </a:cxn>
                    <a:cxn ang="0">
                      <a:pos x="915" y="1309"/>
                    </a:cxn>
                    <a:cxn ang="0">
                      <a:pos x="1504" y="1243"/>
                    </a:cxn>
                    <a:cxn ang="0">
                      <a:pos x="1963" y="1048"/>
                    </a:cxn>
                    <a:cxn ang="0">
                      <a:pos x="2159" y="916"/>
                    </a:cxn>
                    <a:cxn ang="0">
                      <a:pos x="2356" y="720"/>
                    </a:cxn>
                    <a:cxn ang="0">
                      <a:pos x="2486" y="523"/>
                    </a:cxn>
                    <a:cxn ang="0">
                      <a:pos x="2617" y="262"/>
                    </a:cxn>
                    <a:cxn ang="0">
                      <a:pos x="2617" y="132"/>
                    </a:cxn>
                    <a:cxn ang="0">
                      <a:pos x="2551" y="0"/>
                    </a:cxn>
                  </a:cxnLst>
                  <a:rect l="0" t="0" r="r" b="b"/>
                  <a:pathLst>
                    <a:path w="2617" h="1309">
                      <a:moveTo>
                        <a:pt x="2551" y="0"/>
                      </a:moveTo>
                      <a:lnTo>
                        <a:pt x="2356" y="0"/>
                      </a:lnTo>
                      <a:lnTo>
                        <a:pt x="2290" y="132"/>
                      </a:lnTo>
                      <a:lnTo>
                        <a:pt x="2093" y="459"/>
                      </a:lnTo>
                      <a:lnTo>
                        <a:pt x="1767" y="720"/>
                      </a:lnTo>
                      <a:lnTo>
                        <a:pt x="1374" y="916"/>
                      </a:lnTo>
                      <a:lnTo>
                        <a:pt x="915" y="916"/>
                      </a:lnTo>
                      <a:lnTo>
                        <a:pt x="589" y="916"/>
                      </a:lnTo>
                      <a:lnTo>
                        <a:pt x="262" y="786"/>
                      </a:lnTo>
                      <a:lnTo>
                        <a:pt x="131" y="786"/>
                      </a:lnTo>
                      <a:lnTo>
                        <a:pt x="0" y="916"/>
                      </a:lnTo>
                      <a:lnTo>
                        <a:pt x="0" y="1048"/>
                      </a:lnTo>
                      <a:lnTo>
                        <a:pt x="131" y="1178"/>
                      </a:lnTo>
                      <a:lnTo>
                        <a:pt x="524" y="1309"/>
                      </a:lnTo>
                      <a:lnTo>
                        <a:pt x="915" y="1309"/>
                      </a:lnTo>
                      <a:lnTo>
                        <a:pt x="1504" y="1243"/>
                      </a:lnTo>
                      <a:lnTo>
                        <a:pt x="1963" y="1048"/>
                      </a:lnTo>
                      <a:lnTo>
                        <a:pt x="2159" y="916"/>
                      </a:lnTo>
                      <a:lnTo>
                        <a:pt x="2356" y="720"/>
                      </a:lnTo>
                      <a:lnTo>
                        <a:pt x="2486" y="523"/>
                      </a:lnTo>
                      <a:lnTo>
                        <a:pt x="2617" y="262"/>
                      </a:lnTo>
                      <a:lnTo>
                        <a:pt x="2617" y="132"/>
                      </a:lnTo>
                      <a:lnTo>
                        <a:pt x="255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0" name="Freeform 97"/>
                <p:cNvSpPr>
                  <a:spLocks/>
                </p:cNvSpPr>
                <p:nvPr/>
              </p:nvSpPr>
              <p:spPr bwMode="auto">
                <a:xfrm>
                  <a:off x="5218113" y="3711575"/>
                  <a:ext cx="1509712" cy="1214438"/>
                </a:xfrm>
                <a:custGeom>
                  <a:avLst/>
                  <a:gdLst/>
                  <a:ahLst/>
                  <a:cxnLst>
                    <a:cxn ang="0">
                      <a:pos x="5823" y="1178"/>
                    </a:cxn>
                    <a:cxn ang="0">
                      <a:pos x="5431" y="457"/>
                    </a:cxn>
                    <a:cxn ang="0">
                      <a:pos x="4842" y="66"/>
                    </a:cxn>
                    <a:cxn ang="0">
                      <a:pos x="1178" y="66"/>
                    </a:cxn>
                    <a:cxn ang="0">
                      <a:pos x="262" y="850"/>
                    </a:cxn>
                    <a:cxn ang="0">
                      <a:pos x="0" y="1635"/>
                    </a:cxn>
                    <a:cxn ang="0">
                      <a:pos x="0" y="4121"/>
                    </a:cxn>
                    <a:cxn ang="0">
                      <a:pos x="791" y="6902"/>
                    </a:cxn>
                    <a:cxn ang="0">
                      <a:pos x="744" y="6708"/>
                    </a:cxn>
                    <a:cxn ang="0">
                      <a:pos x="707" y="6510"/>
                    </a:cxn>
                    <a:cxn ang="0">
                      <a:pos x="680" y="6310"/>
                    </a:cxn>
                    <a:cxn ang="0">
                      <a:pos x="664" y="6106"/>
                    </a:cxn>
                    <a:cxn ang="0">
                      <a:pos x="659" y="5899"/>
                    </a:cxn>
                    <a:cxn ang="0">
                      <a:pos x="704" y="5303"/>
                    </a:cxn>
                    <a:cxn ang="0">
                      <a:pos x="838" y="4735"/>
                    </a:cxn>
                    <a:cxn ang="0">
                      <a:pos x="1052" y="4202"/>
                    </a:cxn>
                    <a:cxn ang="0">
                      <a:pos x="1340" y="3709"/>
                    </a:cxn>
                    <a:cxn ang="0">
                      <a:pos x="1694" y="3265"/>
                    </a:cxn>
                    <a:cxn ang="0">
                      <a:pos x="2109" y="2875"/>
                    </a:cxn>
                    <a:cxn ang="0">
                      <a:pos x="2577" y="2547"/>
                    </a:cxn>
                    <a:cxn ang="0">
                      <a:pos x="3092" y="2287"/>
                    </a:cxn>
                    <a:cxn ang="0">
                      <a:pos x="3645" y="2102"/>
                    </a:cxn>
                    <a:cxn ang="0">
                      <a:pos x="4232" y="1999"/>
                    </a:cxn>
                    <a:cxn ang="0">
                      <a:pos x="4842" y="1983"/>
                    </a:cxn>
                    <a:cxn ang="0">
                      <a:pos x="5438" y="2058"/>
                    </a:cxn>
                    <a:cxn ang="0">
                      <a:pos x="6003" y="2217"/>
                    </a:cxn>
                    <a:cxn ang="0">
                      <a:pos x="6532" y="2452"/>
                    </a:cxn>
                    <a:cxn ang="0">
                      <a:pos x="7016" y="2759"/>
                    </a:cxn>
                    <a:cxn ang="0">
                      <a:pos x="7450" y="3129"/>
                    </a:cxn>
                    <a:cxn ang="0">
                      <a:pos x="7824" y="3556"/>
                    </a:cxn>
                    <a:cxn ang="0">
                      <a:pos x="8135" y="4033"/>
                    </a:cxn>
                    <a:cxn ang="0">
                      <a:pos x="8375" y="4554"/>
                    </a:cxn>
                    <a:cxn ang="0">
                      <a:pos x="8536" y="5110"/>
                    </a:cxn>
                    <a:cxn ang="0">
                      <a:pos x="8612" y="5698"/>
                    </a:cxn>
                    <a:cxn ang="0">
                      <a:pos x="8596" y="6299"/>
                    </a:cxn>
                    <a:cxn ang="0">
                      <a:pos x="8491" y="6877"/>
                    </a:cxn>
                    <a:cxn ang="0">
                      <a:pos x="8303" y="7423"/>
                    </a:cxn>
                    <a:cxn ang="0">
                      <a:pos x="8039" y="7930"/>
                    </a:cxn>
                    <a:cxn ang="0">
                      <a:pos x="7706" y="8390"/>
                    </a:cxn>
                    <a:cxn ang="0">
                      <a:pos x="7311" y="8799"/>
                    </a:cxn>
                    <a:cxn ang="0">
                      <a:pos x="6860" y="9149"/>
                    </a:cxn>
                    <a:cxn ang="0">
                      <a:pos x="6360" y="9433"/>
                    </a:cxn>
                    <a:cxn ang="0">
                      <a:pos x="5819" y="9644"/>
                    </a:cxn>
                    <a:cxn ang="0">
                      <a:pos x="5242" y="9775"/>
                    </a:cxn>
                    <a:cxn ang="0">
                      <a:pos x="4638" y="9820"/>
                    </a:cxn>
                    <a:cxn ang="0">
                      <a:pos x="4409" y="9813"/>
                    </a:cxn>
                    <a:cxn ang="0">
                      <a:pos x="4182" y="9794"/>
                    </a:cxn>
                    <a:cxn ang="0">
                      <a:pos x="3960" y="9763"/>
                    </a:cxn>
                    <a:cxn ang="0">
                      <a:pos x="3742" y="9719"/>
                    </a:cxn>
                    <a:cxn ang="0">
                      <a:pos x="3529" y="9665"/>
                    </a:cxn>
                    <a:cxn ang="0">
                      <a:pos x="3320" y="9598"/>
                    </a:cxn>
                    <a:cxn ang="0">
                      <a:pos x="3116" y="9521"/>
                    </a:cxn>
                    <a:cxn ang="0">
                      <a:pos x="2918" y="9434"/>
                    </a:cxn>
                    <a:cxn ang="0">
                      <a:pos x="2725" y="9336"/>
                    </a:cxn>
                    <a:cxn ang="0">
                      <a:pos x="2539" y="9228"/>
                    </a:cxn>
                    <a:cxn ang="0">
                      <a:pos x="1309" y="9944"/>
                    </a:cxn>
                    <a:cxn ang="0">
                      <a:pos x="11253" y="9944"/>
                    </a:cxn>
                    <a:cxn ang="0">
                      <a:pos x="11972" y="9551"/>
                    </a:cxn>
                    <a:cxn ang="0">
                      <a:pos x="12365" y="8832"/>
                    </a:cxn>
                    <a:cxn ang="0">
                      <a:pos x="12365" y="2617"/>
                    </a:cxn>
                    <a:cxn ang="0">
                      <a:pos x="11972" y="1898"/>
                    </a:cxn>
                    <a:cxn ang="0">
                      <a:pos x="11253" y="1505"/>
                    </a:cxn>
                  </a:cxnLst>
                  <a:rect l="0" t="0" r="r" b="b"/>
                  <a:pathLst>
                    <a:path w="12365" h="9944">
                      <a:moveTo>
                        <a:pt x="10991" y="1505"/>
                      </a:moveTo>
                      <a:lnTo>
                        <a:pt x="5888" y="1505"/>
                      </a:lnTo>
                      <a:lnTo>
                        <a:pt x="5823" y="1178"/>
                      </a:lnTo>
                      <a:lnTo>
                        <a:pt x="5757" y="916"/>
                      </a:lnTo>
                      <a:lnTo>
                        <a:pt x="5627" y="654"/>
                      </a:lnTo>
                      <a:lnTo>
                        <a:pt x="5431" y="457"/>
                      </a:lnTo>
                      <a:lnTo>
                        <a:pt x="5234" y="262"/>
                      </a:lnTo>
                      <a:lnTo>
                        <a:pt x="5038" y="131"/>
                      </a:lnTo>
                      <a:lnTo>
                        <a:pt x="4842" y="66"/>
                      </a:lnTo>
                      <a:lnTo>
                        <a:pt x="4645" y="0"/>
                      </a:lnTo>
                      <a:lnTo>
                        <a:pt x="1636" y="0"/>
                      </a:lnTo>
                      <a:lnTo>
                        <a:pt x="1178" y="66"/>
                      </a:lnTo>
                      <a:lnTo>
                        <a:pt x="785" y="262"/>
                      </a:lnTo>
                      <a:lnTo>
                        <a:pt x="459" y="523"/>
                      </a:lnTo>
                      <a:lnTo>
                        <a:pt x="262" y="850"/>
                      </a:lnTo>
                      <a:lnTo>
                        <a:pt x="66" y="1178"/>
                      </a:lnTo>
                      <a:lnTo>
                        <a:pt x="0" y="1570"/>
                      </a:lnTo>
                      <a:lnTo>
                        <a:pt x="0" y="1635"/>
                      </a:lnTo>
                      <a:lnTo>
                        <a:pt x="0" y="1766"/>
                      </a:lnTo>
                      <a:lnTo>
                        <a:pt x="0" y="1962"/>
                      </a:lnTo>
                      <a:lnTo>
                        <a:pt x="0" y="4121"/>
                      </a:lnTo>
                      <a:lnTo>
                        <a:pt x="66" y="7523"/>
                      </a:lnTo>
                      <a:lnTo>
                        <a:pt x="809" y="6965"/>
                      </a:lnTo>
                      <a:lnTo>
                        <a:pt x="791" y="6902"/>
                      </a:lnTo>
                      <a:lnTo>
                        <a:pt x="774" y="6838"/>
                      </a:lnTo>
                      <a:lnTo>
                        <a:pt x="759" y="6773"/>
                      </a:lnTo>
                      <a:lnTo>
                        <a:pt x="744" y="6708"/>
                      </a:lnTo>
                      <a:lnTo>
                        <a:pt x="731" y="6642"/>
                      </a:lnTo>
                      <a:lnTo>
                        <a:pt x="718" y="6577"/>
                      </a:lnTo>
                      <a:lnTo>
                        <a:pt x="707" y="6510"/>
                      </a:lnTo>
                      <a:lnTo>
                        <a:pt x="697" y="6443"/>
                      </a:lnTo>
                      <a:lnTo>
                        <a:pt x="688" y="6377"/>
                      </a:lnTo>
                      <a:lnTo>
                        <a:pt x="680" y="6310"/>
                      </a:lnTo>
                      <a:lnTo>
                        <a:pt x="674" y="6242"/>
                      </a:lnTo>
                      <a:lnTo>
                        <a:pt x="668" y="6174"/>
                      </a:lnTo>
                      <a:lnTo>
                        <a:pt x="664" y="6106"/>
                      </a:lnTo>
                      <a:lnTo>
                        <a:pt x="661" y="6037"/>
                      </a:lnTo>
                      <a:lnTo>
                        <a:pt x="659" y="5969"/>
                      </a:lnTo>
                      <a:lnTo>
                        <a:pt x="659" y="5899"/>
                      </a:lnTo>
                      <a:lnTo>
                        <a:pt x="664" y="5698"/>
                      </a:lnTo>
                      <a:lnTo>
                        <a:pt x="679" y="5499"/>
                      </a:lnTo>
                      <a:lnTo>
                        <a:pt x="704" y="5303"/>
                      </a:lnTo>
                      <a:lnTo>
                        <a:pt x="740" y="5110"/>
                      </a:lnTo>
                      <a:lnTo>
                        <a:pt x="784" y="4921"/>
                      </a:lnTo>
                      <a:lnTo>
                        <a:pt x="838" y="4735"/>
                      </a:lnTo>
                      <a:lnTo>
                        <a:pt x="900" y="4554"/>
                      </a:lnTo>
                      <a:lnTo>
                        <a:pt x="972" y="4375"/>
                      </a:lnTo>
                      <a:lnTo>
                        <a:pt x="1052" y="4202"/>
                      </a:lnTo>
                      <a:lnTo>
                        <a:pt x="1140" y="4033"/>
                      </a:lnTo>
                      <a:lnTo>
                        <a:pt x="1236" y="3869"/>
                      </a:lnTo>
                      <a:lnTo>
                        <a:pt x="1340" y="3709"/>
                      </a:lnTo>
                      <a:lnTo>
                        <a:pt x="1451" y="3556"/>
                      </a:lnTo>
                      <a:lnTo>
                        <a:pt x="1569" y="3407"/>
                      </a:lnTo>
                      <a:lnTo>
                        <a:pt x="1694" y="3265"/>
                      </a:lnTo>
                      <a:lnTo>
                        <a:pt x="1826" y="3129"/>
                      </a:lnTo>
                      <a:lnTo>
                        <a:pt x="1965" y="2998"/>
                      </a:lnTo>
                      <a:lnTo>
                        <a:pt x="2109" y="2875"/>
                      </a:lnTo>
                      <a:lnTo>
                        <a:pt x="2260" y="2759"/>
                      </a:lnTo>
                      <a:lnTo>
                        <a:pt x="2415" y="2649"/>
                      </a:lnTo>
                      <a:lnTo>
                        <a:pt x="2577" y="2547"/>
                      </a:lnTo>
                      <a:lnTo>
                        <a:pt x="2743" y="2452"/>
                      </a:lnTo>
                      <a:lnTo>
                        <a:pt x="2915" y="2366"/>
                      </a:lnTo>
                      <a:lnTo>
                        <a:pt x="3092" y="2287"/>
                      </a:lnTo>
                      <a:lnTo>
                        <a:pt x="3272" y="2217"/>
                      </a:lnTo>
                      <a:lnTo>
                        <a:pt x="3456" y="2155"/>
                      </a:lnTo>
                      <a:lnTo>
                        <a:pt x="3645" y="2102"/>
                      </a:lnTo>
                      <a:lnTo>
                        <a:pt x="3837" y="2058"/>
                      </a:lnTo>
                      <a:lnTo>
                        <a:pt x="4033" y="2024"/>
                      </a:lnTo>
                      <a:lnTo>
                        <a:pt x="4232" y="1999"/>
                      </a:lnTo>
                      <a:lnTo>
                        <a:pt x="4434" y="1983"/>
                      </a:lnTo>
                      <a:lnTo>
                        <a:pt x="4638" y="1978"/>
                      </a:lnTo>
                      <a:lnTo>
                        <a:pt x="4842" y="1983"/>
                      </a:lnTo>
                      <a:lnTo>
                        <a:pt x="5044" y="1999"/>
                      </a:lnTo>
                      <a:lnTo>
                        <a:pt x="5242" y="2024"/>
                      </a:lnTo>
                      <a:lnTo>
                        <a:pt x="5438" y="2058"/>
                      </a:lnTo>
                      <a:lnTo>
                        <a:pt x="5630" y="2102"/>
                      </a:lnTo>
                      <a:lnTo>
                        <a:pt x="5819" y="2155"/>
                      </a:lnTo>
                      <a:lnTo>
                        <a:pt x="6003" y="2217"/>
                      </a:lnTo>
                      <a:lnTo>
                        <a:pt x="6184" y="2287"/>
                      </a:lnTo>
                      <a:lnTo>
                        <a:pt x="6360" y="2366"/>
                      </a:lnTo>
                      <a:lnTo>
                        <a:pt x="6532" y="2452"/>
                      </a:lnTo>
                      <a:lnTo>
                        <a:pt x="6698" y="2547"/>
                      </a:lnTo>
                      <a:lnTo>
                        <a:pt x="6860" y="2649"/>
                      </a:lnTo>
                      <a:lnTo>
                        <a:pt x="7016" y="2759"/>
                      </a:lnTo>
                      <a:lnTo>
                        <a:pt x="7167" y="2875"/>
                      </a:lnTo>
                      <a:lnTo>
                        <a:pt x="7311" y="2998"/>
                      </a:lnTo>
                      <a:lnTo>
                        <a:pt x="7450" y="3129"/>
                      </a:lnTo>
                      <a:lnTo>
                        <a:pt x="7581" y="3265"/>
                      </a:lnTo>
                      <a:lnTo>
                        <a:pt x="7706" y="3407"/>
                      </a:lnTo>
                      <a:lnTo>
                        <a:pt x="7824" y="3556"/>
                      </a:lnTo>
                      <a:lnTo>
                        <a:pt x="7935" y="3709"/>
                      </a:lnTo>
                      <a:lnTo>
                        <a:pt x="8039" y="3869"/>
                      </a:lnTo>
                      <a:lnTo>
                        <a:pt x="8135" y="4033"/>
                      </a:lnTo>
                      <a:lnTo>
                        <a:pt x="8223" y="4202"/>
                      </a:lnTo>
                      <a:lnTo>
                        <a:pt x="8303" y="4375"/>
                      </a:lnTo>
                      <a:lnTo>
                        <a:pt x="8375" y="4554"/>
                      </a:lnTo>
                      <a:lnTo>
                        <a:pt x="8437" y="4735"/>
                      </a:lnTo>
                      <a:lnTo>
                        <a:pt x="8491" y="4921"/>
                      </a:lnTo>
                      <a:lnTo>
                        <a:pt x="8536" y="5110"/>
                      </a:lnTo>
                      <a:lnTo>
                        <a:pt x="8571" y="5303"/>
                      </a:lnTo>
                      <a:lnTo>
                        <a:pt x="8596" y="5499"/>
                      </a:lnTo>
                      <a:lnTo>
                        <a:pt x="8612" y="5698"/>
                      </a:lnTo>
                      <a:lnTo>
                        <a:pt x="8617" y="5899"/>
                      </a:lnTo>
                      <a:lnTo>
                        <a:pt x="8612" y="6100"/>
                      </a:lnTo>
                      <a:lnTo>
                        <a:pt x="8596" y="6299"/>
                      </a:lnTo>
                      <a:lnTo>
                        <a:pt x="8571" y="6495"/>
                      </a:lnTo>
                      <a:lnTo>
                        <a:pt x="8536" y="6688"/>
                      </a:lnTo>
                      <a:lnTo>
                        <a:pt x="8491" y="6877"/>
                      </a:lnTo>
                      <a:lnTo>
                        <a:pt x="8437" y="7063"/>
                      </a:lnTo>
                      <a:lnTo>
                        <a:pt x="8375" y="7245"/>
                      </a:lnTo>
                      <a:lnTo>
                        <a:pt x="8303" y="7423"/>
                      </a:lnTo>
                      <a:lnTo>
                        <a:pt x="8223" y="7597"/>
                      </a:lnTo>
                      <a:lnTo>
                        <a:pt x="8135" y="7765"/>
                      </a:lnTo>
                      <a:lnTo>
                        <a:pt x="8039" y="7930"/>
                      </a:lnTo>
                      <a:lnTo>
                        <a:pt x="7935" y="8088"/>
                      </a:lnTo>
                      <a:lnTo>
                        <a:pt x="7824" y="8243"/>
                      </a:lnTo>
                      <a:lnTo>
                        <a:pt x="7706" y="8390"/>
                      </a:lnTo>
                      <a:lnTo>
                        <a:pt x="7581" y="8533"/>
                      </a:lnTo>
                      <a:lnTo>
                        <a:pt x="7450" y="8669"/>
                      </a:lnTo>
                      <a:lnTo>
                        <a:pt x="7311" y="8799"/>
                      </a:lnTo>
                      <a:lnTo>
                        <a:pt x="7167" y="8923"/>
                      </a:lnTo>
                      <a:lnTo>
                        <a:pt x="7016" y="9040"/>
                      </a:lnTo>
                      <a:lnTo>
                        <a:pt x="6860" y="9149"/>
                      </a:lnTo>
                      <a:lnTo>
                        <a:pt x="6698" y="9251"/>
                      </a:lnTo>
                      <a:lnTo>
                        <a:pt x="6532" y="9346"/>
                      </a:lnTo>
                      <a:lnTo>
                        <a:pt x="6360" y="9433"/>
                      </a:lnTo>
                      <a:lnTo>
                        <a:pt x="6184" y="9511"/>
                      </a:lnTo>
                      <a:lnTo>
                        <a:pt x="6003" y="9582"/>
                      </a:lnTo>
                      <a:lnTo>
                        <a:pt x="5819" y="9644"/>
                      </a:lnTo>
                      <a:lnTo>
                        <a:pt x="5630" y="9696"/>
                      </a:lnTo>
                      <a:lnTo>
                        <a:pt x="5438" y="9741"/>
                      </a:lnTo>
                      <a:lnTo>
                        <a:pt x="5242" y="9775"/>
                      </a:lnTo>
                      <a:lnTo>
                        <a:pt x="5044" y="9800"/>
                      </a:lnTo>
                      <a:lnTo>
                        <a:pt x="4842" y="9815"/>
                      </a:lnTo>
                      <a:lnTo>
                        <a:pt x="4638" y="9820"/>
                      </a:lnTo>
                      <a:lnTo>
                        <a:pt x="4561" y="9819"/>
                      </a:lnTo>
                      <a:lnTo>
                        <a:pt x="4484" y="9817"/>
                      </a:lnTo>
                      <a:lnTo>
                        <a:pt x="4409" y="9813"/>
                      </a:lnTo>
                      <a:lnTo>
                        <a:pt x="4333" y="9808"/>
                      </a:lnTo>
                      <a:lnTo>
                        <a:pt x="4257" y="9802"/>
                      </a:lnTo>
                      <a:lnTo>
                        <a:pt x="4182" y="9794"/>
                      </a:lnTo>
                      <a:lnTo>
                        <a:pt x="4108" y="9785"/>
                      </a:lnTo>
                      <a:lnTo>
                        <a:pt x="4034" y="9775"/>
                      </a:lnTo>
                      <a:lnTo>
                        <a:pt x="3960" y="9763"/>
                      </a:lnTo>
                      <a:lnTo>
                        <a:pt x="3888" y="9750"/>
                      </a:lnTo>
                      <a:lnTo>
                        <a:pt x="3815" y="9736"/>
                      </a:lnTo>
                      <a:lnTo>
                        <a:pt x="3742" y="9719"/>
                      </a:lnTo>
                      <a:lnTo>
                        <a:pt x="3670" y="9702"/>
                      </a:lnTo>
                      <a:lnTo>
                        <a:pt x="3600" y="9684"/>
                      </a:lnTo>
                      <a:lnTo>
                        <a:pt x="3529" y="9665"/>
                      </a:lnTo>
                      <a:lnTo>
                        <a:pt x="3458" y="9644"/>
                      </a:lnTo>
                      <a:lnTo>
                        <a:pt x="3389" y="9621"/>
                      </a:lnTo>
                      <a:lnTo>
                        <a:pt x="3320" y="9598"/>
                      </a:lnTo>
                      <a:lnTo>
                        <a:pt x="3251" y="9574"/>
                      </a:lnTo>
                      <a:lnTo>
                        <a:pt x="3184" y="9548"/>
                      </a:lnTo>
                      <a:lnTo>
                        <a:pt x="3116" y="9521"/>
                      </a:lnTo>
                      <a:lnTo>
                        <a:pt x="3049" y="9493"/>
                      </a:lnTo>
                      <a:lnTo>
                        <a:pt x="2983" y="9464"/>
                      </a:lnTo>
                      <a:lnTo>
                        <a:pt x="2918" y="9434"/>
                      </a:lnTo>
                      <a:lnTo>
                        <a:pt x="2852" y="9402"/>
                      </a:lnTo>
                      <a:lnTo>
                        <a:pt x="2789" y="9369"/>
                      </a:lnTo>
                      <a:lnTo>
                        <a:pt x="2725" y="9336"/>
                      </a:lnTo>
                      <a:lnTo>
                        <a:pt x="2663" y="9301"/>
                      </a:lnTo>
                      <a:lnTo>
                        <a:pt x="2601" y="9265"/>
                      </a:lnTo>
                      <a:lnTo>
                        <a:pt x="2539" y="9228"/>
                      </a:lnTo>
                      <a:lnTo>
                        <a:pt x="2479" y="9190"/>
                      </a:lnTo>
                      <a:lnTo>
                        <a:pt x="2419" y="9151"/>
                      </a:lnTo>
                      <a:lnTo>
                        <a:pt x="1309" y="9944"/>
                      </a:lnTo>
                      <a:lnTo>
                        <a:pt x="1439" y="9944"/>
                      </a:lnTo>
                      <a:lnTo>
                        <a:pt x="10991" y="9944"/>
                      </a:lnTo>
                      <a:lnTo>
                        <a:pt x="11253" y="9944"/>
                      </a:lnTo>
                      <a:lnTo>
                        <a:pt x="11515" y="9878"/>
                      </a:lnTo>
                      <a:lnTo>
                        <a:pt x="11776" y="9748"/>
                      </a:lnTo>
                      <a:lnTo>
                        <a:pt x="11972" y="9551"/>
                      </a:lnTo>
                      <a:lnTo>
                        <a:pt x="12169" y="9355"/>
                      </a:lnTo>
                      <a:lnTo>
                        <a:pt x="12299" y="9093"/>
                      </a:lnTo>
                      <a:lnTo>
                        <a:pt x="12365" y="8832"/>
                      </a:lnTo>
                      <a:lnTo>
                        <a:pt x="12365" y="8570"/>
                      </a:lnTo>
                      <a:lnTo>
                        <a:pt x="12365" y="2878"/>
                      </a:lnTo>
                      <a:lnTo>
                        <a:pt x="12365" y="2617"/>
                      </a:lnTo>
                      <a:lnTo>
                        <a:pt x="12299" y="2355"/>
                      </a:lnTo>
                      <a:lnTo>
                        <a:pt x="12169" y="2094"/>
                      </a:lnTo>
                      <a:lnTo>
                        <a:pt x="11972" y="1898"/>
                      </a:lnTo>
                      <a:lnTo>
                        <a:pt x="11776" y="1701"/>
                      </a:lnTo>
                      <a:lnTo>
                        <a:pt x="11515" y="1570"/>
                      </a:lnTo>
                      <a:lnTo>
                        <a:pt x="11253" y="1505"/>
                      </a:lnTo>
                      <a:lnTo>
                        <a:pt x="10991" y="15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78"/>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sp>
          <p:nvSpPr>
            <p:cNvPr id="122" name="矩形 121"/>
            <p:cNvSpPr/>
            <p:nvPr/>
          </p:nvSpPr>
          <p:spPr>
            <a:xfrm>
              <a:off x="6058865" y="5598414"/>
              <a:ext cx="5631782" cy="712316"/>
            </a:xfrm>
            <a:prstGeom prst="rect">
              <a:avLst/>
            </a:prstGeom>
          </p:spPr>
          <p:txBody>
            <a:bodyPr wrap="square">
              <a:spAutoFit/>
            </a:bodyPr>
            <a:lstStyle/>
            <a:p>
              <a:pPr marL="171450" indent="-171450" defTabSz="914478">
                <a:lnSpc>
                  <a:spcPct val="150000"/>
                </a:lnSpc>
                <a:buFont typeface="Arial" panose="020B0604020202020204" pitchFamily="34" charset="0"/>
                <a:buChar char="•"/>
              </a:pP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易开发</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：兼容</a:t>
              </a:r>
              <a:r>
                <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SQL2003</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标准，支持存储过程和丰富的</a:t>
              </a:r>
              <a:r>
                <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API</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接口（</a:t>
              </a:r>
              <a:r>
                <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JDBC</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ODBC</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Python</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C-API</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Go</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100%</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兼容</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开</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源</a:t>
              </a:r>
              <a:r>
                <a:rPr lang="en-US" altLang="zh-CN"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MySQL</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数据库</a:t>
              </a:r>
              <a:r>
                <a:rPr lang="zh-CN" altLang="en-US"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常用</a:t>
              </a:r>
              <a:r>
                <a:rPr lang="zh-CN" altLang="en-US" sz="1200" dirty="0" smtClean="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语法。</a:t>
              </a:r>
              <a:endParaRPr lang="en-US" altLang="zh-CN" sz="1200" dirty="0">
                <a:solidFill>
                  <a:srgbClr val="EBEBEB">
                    <a:lumMod val="2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23" name="组合 122"/>
            <p:cNvGrpSpPr/>
            <p:nvPr/>
          </p:nvGrpSpPr>
          <p:grpSpPr>
            <a:xfrm>
              <a:off x="498797" y="5331748"/>
              <a:ext cx="5328000" cy="354341"/>
              <a:chOff x="556575" y="5219497"/>
              <a:chExt cx="5443187" cy="370537"/>
            </a:xfrm>
            <a:solidFill>
              <a:srgbClr val="FFFFFF">
                <a:lumMod val="85000"/>
              </a:srgbClr>
            </a:solidFill>
          </p:grpSpPr>
          <p:sp>
            <p:nvSpPr>
              <p:cNvPr id="124" name="矩形 123"/>
              <p:cNvSpPr/>
              <p:nvPr/>
            </p:nvSpPr>
            <p:spPr bwMode="auto">
              <a:xfrm>
                <a:off x="556575" y="5219497"/>
                <a:ext cx="1792677" cy="370537"/>
              </a:xfrm>
              <a:prstGeom prst="rect">
                <a:avLst/>
              </a:prstGeom>
              <a:grpFill/>
              <a:ln w="3175" algn="ctr">
                <a:solidFill>
                  <a:srgbClr val="FFFFFF"/>
                </a:solid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marL="0" marR="0" lvl="0" indent="0" defTabSz="724495" eaLnBrk="1" fontAlgn="auto" latinLnBrk="0" hangingPunct="1">
                  <a:lnSpc>
                    <a:spcPct val="100000"/>
                  </a:lnSpc>
                  <a:spcBef>
                    <a:spcPts val="0"/>
                  </a:spcBef>
                  <a:spcAft>
                    <a:spcPts val="0"/>
                  </a:spcAft>
                  <a:buClrTx/>
                  <a:buSzTx/>
                  <a:buFontTx/>
                  <a:buNone/>
                  <a:tabLst/>
                  <a:defRPr/>
                </a:pPr>
                <a:r>
                  <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华为欧拉</a:t>
                </a:r>
                <a:r>
                  <a:rPr kumimoji="0" lang="en-US" altLang="zh-CN"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OS</a:t>
                </a:r>
                <a:endPar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5" name="矩形 124"/>
              <p:cNvSpPr/>
              <p:nvPr/>
            </p:nvSpPr>
            <p:spPr bwMode="auto">
              <a:xfrm>
                <a:off x="2381830" y="5219497"/>
                <a:ext cx="1792677" cy="370537"/>
              </a:xfrm>
              <a:prstGeom prst="rect">
                <a:avLst/>
              </a:prstGeom>
              <a:grpFill/>
              <a:ln w="3175" algn="ctr">
                <a:solidFill>
                  <a:srgbClr val="FFFFFF"/>
                </a:solid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marL="0" marR="0" lvl="0" indent="0" defTabSz="724495" eaLnBrk="1" fontAlgn="auto" latinLnBrk="0" hangingPunct="1">
                  <a:lnSpc>
                    <a:spcPct val="100000"/>
                  </a:lnSpc>
                  <a:spcBef>
                    <a:spcPts val="0"/>
                  </a:spcBef>
                  <a:spcAft>
                    <a:spcPts val="0"/>
                  </a:spcAft>
                  <a:buClrTx/>
                  <a:buSzTx/>
                  <a:buFontTx/>
                  <a:buNone/>
                  <a:tabLst/>
                  <a:defRPr/>
                </a:pPr>
                <a:r>
                  <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中标麒麟</a:t>
                </a:r>
              </a:p>
            </p:txBody>
          </p:sp>
          <p:sp>
            <p:nvSpPr>
              <p:cNvPr id="126" name="矩形 125"/>
              <p:cNvSpPr/>
              <p:nvPr/>
            </p:nvSpPr>
            <p:spPr bwMode="auto">
              <a:xfrm>
                <a:off x="4207085" y="5219497"/>
                <a:ext cx="1792677" cy="370537"/>
              </a:xfrm>
              <a:prstGeom prst="rect">
                <a:avLst/>
              </a:prstGeom>
              <a:grpFill/>
              <a:ln w="3175" algn="ctr">
                <a:solidFill>
                  <a:srgbClr val="FFFFFF"/>
                </a:solidFill>
                <a:round/>
                <a:headEnd/>
                <a:tailEnd/>
              </a:ln>
              <a:effectLst/>
            </p:spPr>
            <p:txBody>
              <a:bodyPr rot="0" spcFirstLastPara="0" vertOverflow="overflow" horzOverflow="overflow" vert="horz" wrap="square" lIns="36000" tIns="36126" rIns="36000" bIns="36126" numCol="1" spcCol="0" rtlCol="0" fromWordArt="0" anchor="ctr" anchorCtr="1" forceAA="0" compatLnSpc="1">
                <a:prstTxWarp prst="textNoShape">
                  <a:avLst/>
                </a:prstTxWarp>
                <a:noAutofit/>
              </a:bodyPr>
              <a:lstStyle/>
              <a:p>
                <a:pPr marL="0" marR="0" lvl="0" indent="0" defTabSz="724495" eaLnBrk="1" fontAlgn="auto" latinLnBrk="0" hangingPunct="1">
                  <a:lnSpc>
                    <a:spcPct val="100000"/>
                  </a:lnSpc>
                  <a:spcBef>
                    <a:spcPts val="0"/>
                  </a:spcBef>
                  <a:spcAft>
                    <a:spcPts val="0"/>
                  </a:spcAft>
                  <a:buClrTx/>
                  <a:buSzTx/>
                  <a:buFontTx/>
                  <a:buNone/>
                  <a:tabLst/>
                  <a:defRPr/>
                </a:pPr>
                <a:r>
                  <a:rPr kumimoji="0" lang="en-US" altLang="zh-CN"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Other Linux x86</a:t>
                </a:r>
                <a:endParaRPr kumimoji="0" lang="zh-CN" altLang="en-US" sz="996"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27" name="矩形 126"/>
            <p:cNvSpPr/>
            <p:nvPr/>
          </p:nvSpPr>
          <p:spPr bwMode="auto">
            <a:xfrm>
              <a:off x="5358761" y="4298747"/>
              <a:ext cx="510222" cy="267968"/>
            </a:xfrm>
            <a:prstGeom prst="rect">
              <a:avLst/>
            </a:prstGeom>
            <a:solidFill>
              <a:srgbClr val="FFFFFF">
                <a:lumMod val="5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
                  <a:srgbClr val="CC9900"/>
                </a:buClr>
                <a:buSzTx/>
                <a:buFontTx/>
                <a:buNone/>
                <a:tabLst/>
                <a:defRPr/>
              </a:pPr>
              <a:r>
                <a:rPr kumimoji="0" lang="en-US" altLang="zh-CN" sz="1000" b="0" i="0" u="none" strike="noStrike" kern="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Go</a:t>
              </a:r>
            </a:p>
          </p:txBody>
        </p:sp>
      </p:grpSp>
    </p:spTree>
    <p:extLst>
      <p:ext uri="{BB962C8B-B14F-4D97-AF65-F5344CB8AC3E}">
        <p14:creationId xmlns:p14="http://schemas.microsoft.com/office/powerpoint/2010/main" val="558461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cs typeface="+mn-ea"/>
                <a:sym typeface="Huawei Sans" panose="020C0503030203020204" pitchFamily="34" charset="0"/>
              </a:rPr>
              <a:t>灵活的部署</a:t>
            </a:r>
            <a:r>
              <a:rPr lang="zh-CN" altLang="en-US" dirty="0">
                <a:cs typeface="+mn-ea"/>
                <a:sym typeface="Huawei Sans" panose="020C0503030203020204" pitchFamily="34" charset="0"/>
              </a:rPr>
              <a:t>形态：主备</a:t>
            </a:r>
            <a:r>
              <a:rPr lang="en-US" altLang="zh-CN" dirty="0">
                <a:cs typeface="+mn-ea"/>
                <a:sym typeface="Huawei Sans" panose="020C0503030203020204" pitchFamily="34" charset="0"/>
              </a:rPr>
              <a:t>/</a:t>
            </a:r>
            <a:r>
              <a:rPr lang="zh-CN" altLang="en-US" dirty="0" smtClean="0">
                <a:cs typeface="+mn-ea"/>
                <a:sym typeface="Huawei Sans" panose="020C0503030203020204" pitchFamily="34" charset="0"/>
              </a:rPr>
              <a:t>分布式</a:t>
            </a:r>
            <a:endParaRPr lang="zh-CN" altLang="en-US" dirty="0">
              <a:cs typeface="+mn-ea"/>
              <a:sym typeface="Huawei Sans" panose="020C0503030203020204" pitchFamily="34" charset="0"/>
            </a:endParaRPr>
          </a:p>
        </p:txBody>
      </p:sp>
      <p:sp>
        <p:nvSpPr>
          <p:cNvPr id="137" name="文本框 136"/>
          <p:cNvSpPr txBox="1"/>
          <p:nvPr/>
        </p:nvSpPr>
        <p:spPr>
          <a:xfrm>
            <a:off x="7559483" y="1432336"/>
            <a:ext cx="1826535" cy="369332"/>
          </a:xfrm>
          <a:prstGeom prst="rect">
            <a:avLst/>
          </a:prstGeom>
          <a:noFill/>
        </p:spPr>
        <p:txBody>
          <a:bodyPr wrap="square" rtlCol="0">
            <a:spAutoFit/>
          </a:bodyPr>
          <a:lstStyle/>
          <a:p>
            <a:pPr algn="ctr" defTabSz="914478"/>
            <a:r>
              <a:rPr lang="zh-CN" altLang="en-US" b="1" dirty="0" smtClean="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全分布式部署</a:t>
            </a:r>
            <a:endParaRPr lang="en-US" altLang="zh-CN" b="1" dirty="0" smtClean="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38" name="组合 137"/>
          <p:cNvGrpSpPr/>
          <p:nvPr/>
        </p:nvGrpSpPr>
        <p:grpSpPr>
          <a:xfrm>
            <a:off x="2370241" y="1428676"/>
            <a:ext cx="3456013" cy="1000567"/>
            <a:chOff x="4232139" y="975544"/>
            <a:chExt cx="3055204" cy="1000567"/>
          </a:xfrm>
        </p:grpSpPr>
        <p:sp>
          <p:nvSpPr>
            <p:cNvPr id="139" name="文本框 138"/>
            <p:cNvSpPr txBox="1"/>
            <p:nvPr/>
          </p:nvSpPr>
          <p:spPr>
            <a:xfrm>
              <a:off x="4232139" y="975544"/>
              <a:ext cx="2990658" cy="369332"/>
            </a:xfrm>
            <a:prstGeom prst="rect">
              <a:avLst/>
            </a:prstGeom>
            <a:noFill/>
          </p:spPr>
          <p:txBody>
            <a:bodyPr wrap="square" rtlCol="0">
              <a:spAutoFit/>
            </a:bodyPr>
            <a:lstStyle/>
            <a:p>
              <a:pPr algn="ctr" defTabSz="914478"/>
              <a:r>
                <a:rPr lang="zh-CN" altLang="en-US" b="1" dirty="0" smtClean="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主备部署</a:t>
              </a:r>
              <a:endParaRPr lang="en-US" altLang="zh-CN" b="1" dirty="0" smtClean="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0" name="文本框 139"/>
            <p:cNvSpPr txBox="1"/>
            <p:nvPr/>
          </p:nvSpPr>
          <p:spPr>
            <a:xfrm>
              <a:off x="4252538" y="1358121"/>
              <a:ext cx="3034805" cy="617990"/>
            </a:xfrm>
            <a:prstGeom prst="rect">
              <a:avLst/>
            </a:prstGeom>
            <a:noFill/>
          </p:spPr>
          <p:txBody>
            <a:bodyPr wrap="square" rtlCol="0">
              <a:spAutoFit/>
            </a:bodyPr>
            <a:lstStyle/>
            <a:p>
              <a:pPr marL="171450" indent="-171450" defTabSz="914478">
                <a:lnSpc>
                  <a:spcPct val="150000"/>
                </a:lnSpc>
                <a:buFont typeface="Wingdings" panose="05000000000000000000" pitchFamily="2" charset="2"/>
                <a:buChar char="ü"/>
              </a:pP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最大</a:t>
              </a:r>
              <a:r>
                <a:rPr lang="zh-CN" altLang="en-US"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支持</a:t>
              </a:r>
              <a:r>
                <a:rPr lang="en-US" altLang="zh-CN"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1</a:t>
              </a:r>
              <a:r>
                <a:rPr lang="zh-CN" altLang="en-US"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写</a:t>
              </a:r>
              <a:r>
                <a:rPr lang="en-US" altLang="zh-CN"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15</a:t>
              </a:r>
              <a:r>
                <a:rPr lang="zh-CN" altLang="en-US"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读，分钟级添加只读实例，支持读写分离，自动负载均衡</a:t>
              </a:r>
              <a:endParaRPr lang="zh-CN" altLang="en-US"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41" name="文本框 140"/>
          <p:cNvSpPr txBox="1"/>
          <p:nvPr/>
        </p:nvSpPr>
        <p:spPr>
          <a:xfrm>
            <a:off x="6343852" y="1824918"/>
            <a:ext cx="4252148" cy="617990"/>
          </a:xfrm>
          <a:prstGeom prst="rect">
            <a:avLst/>
          </a:prstGeom>
          <a:noFill/>
        </p:spPr>
        <p:txBody>
          <a:bodyPr wrap="square" rtlCol="0">
            <a:spAutoFit/>
          </a:bodyPr>
          <a:lstStyle/>
          <a:p>
            <a:pPr marL="171450" indent="-171450" defTabSz="914478">
              <a:lnSpc>
                <a:spcPct val="150000"/>
              </a:lnSpc>
              <a:buFont typeface="Wingdings" panose="05000000000000000000" pitchFamily="2" charset="2"/>
              <a:buChar char="ü"/>
            </a:pPr>
            <a:r>
              <a:rPr lang="zh-CN" altLang="en-US"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分布式高扩展：数据按</a:t>
            </a:r>
            <a:r>
              <a:rPr lang="en-US" altLang="zh-CN"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shard</a:t>
            </a:r>
            <a:r>
              <a:rPr lang="zh-CN" altLang="en-US"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划分，读写负载准线性扩展，满足大规模业务量场景</a:t>
            </a:r>
            <a:endParaRPr lang="en-US" altLang="zh-CN"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2" name="圆角矩形 141"/>
          <p:cNvSpPr/>
          <p:nvPr/>
        </p:nvSpPr>
        <p:spPr bwMode="auto">
          <a:xfrm>
            <a:off x="2079849" y="2856841"/>
            <a:ext cx="8250036" cy="2513671"/>
          </a:xfrm>
          <a:prstGeom prst="roundRect">
            <a:avLst>
              <a:gd name="adj" fmla="val 5801"/>
            </a:avLst>
          </a:prstGeom>
          <a:solidFill>
            <a:srgbClr val="F9F9F9"/>
          </a:solidFill>
          <a:ln w="38100" cap="flat" cmpd="sng" algn="ctr">
            <a:solidFill>
              <a:srgbClr val="EBEBEB">
                <a:lumMod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2298F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43" name="组合 142"/>
          <p:cNvGrpSpPr/>
          <p:nvPr/>
        </p:nvGrpSpPr>
        <p:grpSpPr>
          <a:xfrm>
            <a:off x="6803666" y="3415364"/>
            <a:ext cx="778428" cy="1142844"/>
            <a:chOff x="8049995" y="1823248"/>
            <a:chExt cx="1025883" cy="1516960"/>
          </a:xfrm>
          <a:solidFill>
            <a:srgbClr val="C7000B"/>
          </a:solidFill>
        </p:grpSpPr>
        <p:grpSp>
          <p:nvGrpSpPr>
            <p:cNvPr id="144" name="组合 198"/>
            <p:cNvGrpSpPr>
              <a:grpSpLocks noChangeAspect="1"/>
            </p:cNvGrpSpPr>
            <p:nvPr/>
          </p:nvGrpSpPr>
          <p:grpSpPr>
            <a:xfrm>
              <a:off x="8342872" y="2166257"/>
              <a:ext cx="733006" cy="1173951"/>
              <a:chOff x="4725990" y="3992563"/>
              <a:chExt cx="249238" cy="398463"/>
            </a:xfrm>
            <a:grpFill/>
          </p:grpSpPr>
          <p:sp>
            <p:nvSpPr>
              <p:cNvPr id="149" name="Freeform 264"/>
              <p:cNvSpPr>
                <a:spLocks noEditPoints="1"/>
              </p:cNvSpPr>
              <p:nvPr/>
            </p:nvSpPr>
            <p:spPr bwMode="auto">
              <a:xfrm>
                <a:off x="4767263" y="4160838"/>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26 w 126"/>
                  <a:gd name="T13" fmla="*/ 34 h 46"/>
                  <a:gd name="T14" fmla="*/ 126 w 126"/>
                  <a:gd name="T15" fmla="*/ 34 h 46"/>
                  <a:gd name="T16" fmla="*/ 126 w 126"/>
                  <a:gd name="T17" fmla="*/ 13 h 46"/>
                  <a:gd name="T18" fmla="*/ 113 w 126"/>
                  <a:gd name="T19" fmla="*/ 0 h 46"/>
                  <a:gd name="T20" fmla="*/ 12 w 126"/>
                  <a:gd name="T21" fmla="*/ 0 h 46"/>
                  <a:gd name="T22" fmla="*/ 0 w 126"/>
                  <a:gd name="T23" fmla="*/ 13 h 46"/>
                  <a:gd name="T24" fmla="*/ 0 w 126"/>
                  <a:gd name="T25" fmla="*/ 34 h 46"/>
                  <a:gd name="T26" fmla="*/ 12 w 126"/>
                  <a:gd name="T27" fmla="*/ 46 h 46"/>
                  <a:gd name="T28" fmla="*/ 113 w 126"/>
                  <a:gd name="T29" fmla="*/ 46 h 46"/>
                  <a:gd name="T30" fmla="*/ 126 w 126"/>
                  <a:gd name="T31"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26" y="34"/>
                    </a:moveTo>
                    <a:lnTo>
                      <a:pt x="126" y="34"/>
                    </a:lnTo>
                    <a:lnTo>
                      <a:pt x="126" y="13"/>
                    </a:lnTo>
                    <a:cubicBezTo>
                      <a:pt x="126" y="6"/>
                      <a:pt x="120" y="0"/>
                      <a:pt x="113" y="0"/>
                    </a:cubicBezTo>
                    <a:lnTo>
                      <a:pt x="12" y="0"/>
                    </a:lnTo>
                    <a:cubicBezTo>
                      <a:pt x="5" y="0"/>
                      <a:pt x="0" y="6"/>
                      <a:pt x="0" y="13"/>
                    </a:cubicBezTo>
                    <a:lnTo>
                      <a:pt x="0" y="34"/>
                    </a:lnTo>
                    <a:cubicBezTo>
                      <a:pt x="0" y="41"/>
                      <a:pt x="5" y="46"/>
                      <a:pt x="12" y="46"/>
                    </a:cubicBezTo>
                    <a:lnTo>
                      <a:pt x="113" y="46"/>
                    </a:lnTo>
                    <a:cubicBezTo>
                      <a:pt x="120" y="46"/>
                      <a:pt x="126" y="41"/>
                      <a:pt x="126" y="34"/>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0" name="Freeform 265"/>
              <p:cNvSpPr>
                <a:spLocks/>
              </p:cNvSpPr>
              <p:nvPr/>
            </p:nvSpPr>
            <p:spPr bwMode="auto">
              <a:xfrm>
                <a:off x="4837113" y="4178300"/>
                <a:ext cx="31750" cy="9525"/>
              </a:xfrm>
              <a:custGeom>
                <a:avLst/>
                <a:gdLst>
                  <a:gd name="T0" fmla="*/ 33 w 33"/>
                  <a:gd name="T1" fmla="*/ 0 h 9"/>
                  <a:gd name="T2" fmla="*/ 33 w 33"/>
                  <a:gd name="T3" fmla="*/ 0 h 9"/>
                  <a:gd name="T4" fmla="*/ 0 w 33"/>
                  <a:gd name="T5" fmla="*/ 0 h 9"/>
                  <a:gd name="T6" fmla="*/ 0 w 33"/>
                  <a:gd name="T7" fmla="*/ 9 h 9"/>
                  <a:gd name="T8" fmla="*/ 33 w 33"/>
                  <a:gd name="T9" fmla="*/ 9 h 9"/>
                  <a:gd name="T10" fmla="*/ 33 w 33"/>
                  <a:gd name="T11" fmla="*/ 0 h 9"/>
                </a:gdLst>
                <a:ahLst/>
                <a:cxnLst>
                  <a:cxn ang="0">
                    <a:pos x="T0" y="T1"/>
                  </a:cxn>
                  <a:cxn ang="0">
                    <a:pos x="T2" y="T3"/>
                  </a:cxn>
                  <a:cxn ang="0">
                    <a:pos x="T4" y="T5"/>
                  </a:cxn>
                  <a:cxn ang="0">
                    <a:pos x="T6" y="T7"/>
                  </a:cxn>
                  <a:cxn ang="0">
                    <a:pos x="T8" y="T9"/>
                  </a:cxn>
                  <a:cxn ang="0">
                    <a:pos x="T10" y="T11"/>
                  </a:cxn>
                </a:cxnLst>
                <a:rect l="0" t="0" r="r" b="b"/>
                <a:pathLst>
                  <a:path w="33" h="9">
                    <a:moveTo>
                      <a:pt x="33" y="0"/>
                    </a:moveTo>
                    <a:lnTo>
                      <a:pt x="33" y="0"/>
                    </a:lnTo>
                    <a:lnTo>
                      <a:pt x="0" y="0"/>
                    </a:lnTo>
                    <a:lnTo>
                      <a:pt x="0" y="9"/>
                    </a:lnTo>
                    <a:lnTo>
                      <a:pt x="33" y="9"/>
                    </a:lnTo>
                    <a:lnTo>
                      <a:pt x="33" y="0"/>
                    </a:ln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1" name="Freeform 266"/>
              <p:cNvSpPr>
                <a:spLocks noEditPoints="1"/>
              </p:cNvSpPr>
              <p:nvPr/>
            </p:nvSpPr>
            <p:spPr bwMode="auto">
              <a:xfrm>
                <a:off x="4767263" y="4100513"/>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13 w 126"/>
                  <a:gd name="T13" fmla="*/ 0 h 46"/>
                  <a:gd name="T14" fmla="*/ 113 w 126"/>
                  <a:gd name="T15" fmla="*/ 0 h 46"/>
                  <a:gd name="T16" fmla="*/ 12 w 126"/>
                  <a:gd name="T17" fmla="*/ 0 h 46"/>
                  <a:gd name="T18" fmla="*/ 0 w 126"/>
                  <a:gd name="T19" fmla="*/ 12 h 46"/>
                  <a:gd name="T20" fmla="*/ 0 w 126"/>
                  <a:gd name="T21" fmla="*/ 33 h 46"/>
                  <a:gd name="T22" fmla="*/ 12 w 126"/>
                  <a:gd name="T23" fmla="*/ 46 h 46"/>
                  <a:gd name="T24" fmla="*/ 113 w 126"/>
                  <a:gd name="T25" fmla="*/ 46 h 46"/>
                  <a:gd name="T26" fmla="*/ 126 w 126"/>
                  <a:gd name="T27" fmla="*/ 33 h 46"/>
                  <a:gd name="T28" fmla="*/ 126 w 126"/>
                  <a:gd name="T29" fmla="*/ 12 h 46"/>
                  <a:gd name="T30" fmla="*/ 113 w 126"/>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13" y="0"/>
                    </a:moveTo>
                    <a:lnTo>
                      <a:pt x="113" y="0"/>
                    </a:lnTo>
                    <a:lnTo>
                      <a:pt x="12" y="0"/>
                    </a:lnTo>
                    <a:cubicBezTo>
                      <a:pt x="5" y="0"/>
                      <a:pt x="0" y="5"/>
                      <a:pt x="0" y="12"/>
                    </a:cubicBezTo>
                    <a:lnTo>
                      <a:pt x="0" y="33"/>
                    </a:lnTo>
                    <a:cubicBezTo>
                      <a:pt x="0" y="40"/>
                      <a:pt x="5" y="46"/>
                      <a:pt x="12" y="46"/>
                    </a:cubicBezTo>
                    <a:lnTo>
                      <a:pt x="113" y="46"/>
                    </a:lnTo>
                    <a:cubicBezTo>
                      <a:pt x="120" y="46"/>
                      <a:pt x="126" y="40"/>
                      <a:pt x="126" y="33"/>
                    </a:cubicBezTo>
                    <a:lnTo>
                      <a:pt x="126" y="12"/>
                    </a:lnTo>
                    <a:cubicBezTo>
                      <a:pt x="126" y="5"/>
                      <a:pt x="120" y="0"/>
                      <a:pt x="113" y="0"/>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2" name="Freeform 267"/>
              <p:cNvSpPr>
                <a:spLocks/>
              </p:cNvSpPr>
              <p:nvPr/>
            </p:nvSpPr>
            <p:spPr bwMode="auto">
              <a:xfrm>
                <a:off x="4837113" y="4117975"/>
                <a:ext cx="31750" cy="9525"/>
              </a:xfrm>
              <a:custGeom>
                <a:avLst/>
                <a:gdLst>
                  <a:gd name="T0" fmla="*/ 33 w 33"/>
                  <a:gd name="T1" fmla="*/ 0 h 10"/>
                  <a:gd name="T2" fmla="*/ 33 w 33"/>
                  <a:gd name="T3" fmla="*/ 0 h 10"/>
                  <a:gd name="T4" fmla="*/ 0 w 33"/>
                  <a:gd name="T5" fmla="*/ 0 h 10"/>
                  <a:gd name="T6" fmla="*/ 0 w 33"/>
                  <a:gd name="T7" fmla="*/ 10 h 10"/>
                  <a:gd name="T8" fmla="*/ 33 w 33"/>
                  <a:gd name="T9" fmla="*/ 10 h 10"/>
                  <a:gd name="T10" fmla="*/ 33 w 33"/>
                  <a:gd name="T11" fmla="*/ 0 h 10"/>
                </a:gdLst>
                <a:ahLst/>
                <a:cxnLst>
                  <a:cxn ang="0">
                    <a:pos x="T0" y="T1"/>
                  </a:cxn>
                  <a:cxn ang="0">
                    <a:pos x="T2" y="T3"/>
                  </a:cxn>
                  <a:cxn ang="0">
                    <a:pos x="T4" y="T5"/>
                  </a:cxn>
                  <a:cxn ang="0">
                    <a:pos x="T6" y="T7"/>
                  </a:cxn>
                  <a:cxn ang="0">
                    <a:pos x="T8" y="T9"/>
                  </a:cxn>
                  <a:cxn ang="0">
                    <a:pos x="T10" y="T11"/>
                  </a:cxn>
                </a:cxnLst>
                <a:rect l="0" t="0" r="r" b="b"/>
                <a:pathLst>
                  <a:path w="33" h="10">
                    <a:moveTo>
                      <a:pt x="33" y="0"/>
                    </a:moveTo>
                    <a:lnTo>
                      <a:pt x="33" y="0"/>
                    </a:lnTo>
                    <a:lnTo>
                      <a:pt x="0" y="0"/>
                    </a:lnTo>
                    <a:lnTo>
                      <a:pt x="0" y="10"/>
                    </a:lnTo>
                    <a:lnTo>
                      <a:pt x="33" y="10"/>
                    </a:lnTo>
                    <a:lnTo>
                      <a:pt x="33" y="0"/>
                    </a:ln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3" name="Freeform 268"/>
              <p:cNvSpPr>
                <a:spLocks noEditPoints="1"/>
              </p:cNvSpPr>
              <p:nvPr/>
            </p:nvSpPr>
            <p:spPr bwMode="auto">
              <a:xfrm>
                <a:off x="4767263" y="4038600"/>
                <a:ext cx="119063" cy="44450"/>
              </a:xfrm>
              <a:custGeom>
                <a:avLst/>
                <a:gdLst>
                  <a:gd name="T0" fmla="*/ 14 w 125"/>
                  <a:gd name="T1" fmla="*/ 15 h 46"/>
                  <a:gd name="T2" fmla="*/ 14 w 125"/>
                  <a:gd name="T3" fmla="*/ 15 h 46"/>
                  <a:gd name="T4" fmla="*/ 110 w 125"/>
                  <a:gd name="T5" fmla="*/ 15 h 46"/>
                  <a:gd name="T6" fmla="*/ 110 w 125"/>
                  <a:gd name="T7" fmla="*/ 31 h 46"/>
                  <a:gd name="T8" fmla="*/ 14 w 125"/>
                  <a:gd name="T9" fmla="*/ 31 h 46"/>
                  <a:gd name="T10" fmla="*/ 14 w 125"/>
                  <a:gd name="T11" fmla="*/ 15 h 46"/>
                  <a:gd name="T12" fmla="*/ 12 w 125"/>
                  <a:gd name="T13" fmla="*/ 46 h 46"/>
                  <a:gd name="T14" fmla="*/ 12 w 125"/>
                  <a:gd name="T15" fmla="*/ 46 h 46"/>
                  <a:gd name="T16" fmla="*/ 113 w 125"/>
                  <a:gd name="T17" fmla="*/ 46 h 46"/>
                  <a:gd name="T18" fmla="*/ 125 w 125"/>
                  <a:gd name="T19" fmla="*/ 34 h 46"/>
                  <a:gd name="T20" fmla="*/ 125 w 125"/>
                  <a:gd name="T21" fmla="*/ 12 h 46"/>
                  <a:gd name="T22" fmla="*/ 113 w 125"/>
                  <a:gd name="T23" fmla="*/ 0 h 46"/>
                  <a:gd name="T24" fmla="*/ 12 w 125"/>
                  <a:gd name="T25" fmla="*/ 0 h 46"/>
                  <a:gd name="T26" fmla="*/ 0 w 125"/>
                  <a:gd name="T27" fmla="*/ 12 h 46"/>
                  <a:gd name="T28" fmla="*/ 0 w 125"/>
                  <a:gd name="T29" fmla="*/ 34 h 46"/>
                  <a:gd name="T30" fmla="*/ 12 w 125"/>
                  <a:gd name="T3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46">
                    <a:moveTo>
                      <a:pt x="14" y="15"/>
                    </a:moveTo>
                    <a:lnTo>
                      <a:pt x="14" y="15"/>
                    </a:lnTo>
                    <a:lnTo>
                      <a:pt x="110" y="15"/>
                    </a:lnTo>
                    <a:lnTo>
                      <a:pt x="110" y="31"/>
                    </a:lnTo>
                    <a:lnTo>
                      <a:pt x="14" y="31"/>
                    </a:lnTo>
                    <a:lnTo>
                      <a:pt x="14" y="15"/>
                    </a:lnTo>
                    <a:close/>
                    <a:moveTo>
                      <a:pt x="12" y="46"/>
                    </a:moveTo>
                    <a:lnTo>
                      <a:pt x="12" y="46"/>
                    </a:lnTo>
                    <a:lnTo>
                      <a:pt x="113" y="46"/>
                    </a:lnTo>
                    <a:cubicBezTo>
                      <a:pt x="120" y="46"/>
                      <a:pt x="125" y="41"/>
                      <a:pt x="125" y="34"/>
                    </a:cubicBezTo>
                    <a:lnTo>
                      <a:pt x="125" y="12"/>
                    </a:lnTo>
                    <a:cubicBezTo>
                      <a:pt x="125" y="6"/>
                      <a:pt x="120" y="0"/>
                      <a:pt x="113" y="0"/>
                    </a:cubicBezTo>
                    <a:lnTo>
                      <a:pt x="12" y="0"/>
                    </a:lnTo>
                    <a:cubicBezTo>
                      <a:pt x="5" y="0"/>
                      <a:pt x="0" y="6"/>
                      <a:pt x="0" y="12"/>
                    </a:cubicBezTo>
                    <a:lnTo>
                      <a:pt x="0" y="34"/>
                    </a:lnTo>
                    <a:cubicBezTo>
                      <a:pt x="0" y="41"/>
                      <a:pt x="5" y="46"/>
                      <a:pt x="12" y="46"/>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4" name="Freeform 269"/>
              <p:cNvSpPr>
                <a:spLocks/>
              </p:cNvSpPr>
              <p:nvPr/>
            </p:nvSpPr>
            <p:spPr bwMode="auto">
              <a:xfrm>
                <a:off x="4835526" y="4056063"/>
                <a:ext cx="31750" cy="9525"/>
              </a:xfrm>
              <a:custGeom>
                <a:avLst/>
                <a:gdLst>
                  <a:gd name="T0" fmla="*/ 0 w 33"/>
                  <a:gd name="T1" fmla="*/ 10 h 10"/>
                  <a:gd name="T2" fmla="*/ 0 w 33"/>
                  <a:gd name="T3" fmla="*/ 10 h 10"/>
                  <a:gd name="T4" fmla="*/ 33 w 33"/>
                  <a:gd name="T5" fmla="*/ 10 h 10"/>
                  <a:gd name="T6" fmla="*/ 33 w 33"/>
                  <a:gd name="T7" fmla="*/ 0 h 10"/>
                  <a:gd name="T8" fmla="*/ 0 w 33"/>
                  <a:gd name="T9" fmla="*/ 0 h 10"/>
                  <a:gd name="T10" fmla="*/ 0 w 33"/>
                  <a:gd name="T11" fmla="*/ 10 h 10"/>
                </a:gdLst>
                <a:ahLst/>
                <a:cxnLst>
                  <a:cxn ang="0">
                    <a:pos x="T0" y="T1"/>
                  </a:cxn>
                  <a:cxn ang="0">
                    <a:pos x="T2" y="T3"/>
                  </a:cxn>
                  <a:cxn ang="0">
                    <a:pos x="T4" y="T5"/>
                  </a:cxn>
                  <a:cxn ang="0">
                    <a:pos x="T6" y="T7"/>
                  </a:cxn>
                  <a:cxn ang="0">
                    <a:pos x="T8" y="T9"/>
                  </a:cxn>
                  <a:cxn ang="0">
                    <a:pos x="T10" y="T11"/>
                  </a:cxn>
                </a:cxnLst>
                <a:rect l="0" t="0" r="r" b="b"/>
                <a:pathLst>
                  <a:path w="33" h="10">
                    <a:moveTo>
                      <a:pt x="0" y="10"/>
                    </a:moveTo>
                    <a:lnTo>
                      <a:pt x="0" y="10"/>
                    </a:lnTo>
                    <a:lnTo>
                      <a:pt x="33" y="10"/>
                    </a:lnTo>
                    <a:lnTo>
                      <a:pt x="33" y="0"/>
                    </a:lnTo>
                    <a:lnTo>
                      <a:pt x="0" y="0"/>
                    </a:lnTo>
                    <a:lnTo>
                      <a:pt x="0" y="10"/>
                    </a:ln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5" name="Freeform 270"/>
              <p:cNvSpPr>
                <a:spLocks noEditPoints="1"/>
              </p:cNvSpPr>
              <p:nvPr/>
            </p:nvSpPr>
            <p:spPr bwMode="auto">
              <a:xfrm>
                <a:off x="4891088" y="4305301"/>
                <a:ext cx="52388" cy="53975"/>
              </a:xfrm>
              <a:custGeom>
                <a:avLst/>
                <a:gdLst>
                  <a:gd name="T0" fmla="*/ 27 w 55"/>
                  <a:gd name="T1" fmla="*/ 46 h 56"/>
                  <a:gd name="T2" fmla="*/ 27 w 55"/>
                  <a:gd name="T3" fmla="*/ 46 h 56"/>
                  <a:gd name="T4" fmla="*/ 10 w 55"/>
                  <a:gd name="T5" fmla="*/ 28 h 56"/>
                  <a:gd name="T6" fmla="*/ 27 w 55"/>
                  <a:gd name="T7" fmla="*/ 10 h 56"/>
                  <a:gd name="T8" fmla="*/ 45 w 55"/>
                  <a:gd name="T9" fmla="*/ 28 h 56"/>
                  <a:gd name="T10" fmla="*/ 27 w 55"/>
                  <a:gd name="T11" fmla="*/ 46 h 56"/>
                  <a:gd name="T12" fmla="*/ 27 w 55"/>
                  <a:gd name="T13" fmla="*/ 0 h 56"/>
                  <a:gd name="T14" fmla="*/ 27 w 55"/>
                  <a:gd name="T15" fmla="*/ 0 h 56"/>
                  <a:gd name="T16" fmla="*/ 0 w 55"/>
                  <a:gd name="T17" fmla="*/ 28 h 56"/>
                  <a:gd name="T18" fmla="*/ 27 w 55"/>
                  <a:gd name="T19" fmla="*/ 56 h 56"/>
                  <a:gd name="T20" fmla="*/ 55 w 55"/>
                  <a:gd name="T21" fmla="*/ 28 h 56"/>
                  <a:gd name="T22" fmla="*/ 27 w 55"/>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56">
                    <a:moveTo>
                      <a:pt x="27" y="46"/>
                    </a:moveTo>
                    <a:lnTo>
                      <a:pt x="27" y="46"/>
                    </a:lnTo>
                    <a:cubicBezTo>
                      <a:pt x="18" y="46"/>
                      <a:pt x="10" y="38"/>
                      <a:pt x="10" y="28"/>
                    </a:cubicBezTo>
                    <a:cubicBezTo>
                      <a:pt x="10" y="18"/>
                      <a:pt x="18" y="10"/>
                      <a:pt x="27" y="10"/>
                    </a:cubicBezTo>
                    <a:cubicBezTo>
                      <a:pt x="37" y="10"/>
                      <a:pt x="45" y="18"/>
                      <a:pt x="45" y="28"/>
                    </a:cubicBezTo>
                    <a:cubicBezTo>
                      <a:pt x="45" y="38"/>
                      <a:pt x="37" y="46"/>
                      <a:pt x="27" y="46"/>
                    </a:cubicBezTo>
                    <a:close/>
                    <a:moveTo>
                      <a:pt x="27" y="0"/>
                    </a:moveTo>
                    <a:lnTo>
                      <a:pt x="27" y="0"/>
                    </a:lnTo>
                    <a:cubicBezTo>
                      <a:pt x="12" y="0"/>
                      <a:pt x="0" y="13"/>
                      <a:pt x="0" y="28"/>
                    </a:cubicBezTo>
                    <a:cubicBezTo>
                      <a:pt x="0" y="43"/>
                      <a:pt x="12" y="56"/>
                      <a:pt x="27" y="56"/>
                    </a:cubicBezTo>
                    <a:cubicBezTo>
                      <a:pt x="43" y="56"/>
                      <a:pt x="55" y="43"/>
                      <a:pt x="55" y="28"/>
                    </a:cubicBezTo>
                    <a:cubicBezTo>
                      <a:pt x="55" y="13"/>
                      <a:pt x="43" y="0"/>
                      <a:pt x="27" y="0"/>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6" name="Freeform 271"/>
              <p:cNvSpPr>
                <a:spLocks noEditPoints="1"/>
              </p:cNvSpPr>
              <p:nvPr/>
            </p:nvSpPr>
            <p:spPr bwMode="auto">
              <a:xfrm>
                <a:off x="4725990" y="3992563"/>
                <a:ext cx="249238" cy="398463"/>
              </a:xfrm>
              <a:custGeom>
                <a:avLst/>
                <a:gdLst>
                  <a:gd name="T0" fmla="*/ 251 w 261"/>
                  <a:gd name="T1" fmla="*/ 360 h 416"/>
                  <a:gd name="T2" fmla="*/ 238 w 261"/>
                  <a:gd name="T3" fmla="*/ 363 h 416"/>
                  <a:gd name="T4" fmla="*/ 230 w 261"/>
                  <a:gd name="T5" fmla="*/ 380 h 416"/>
                  <a:gd name="T6" fmla="*/ 233 w 261"/>
                  <a:gd name="T7" fmla="*/ 394 h 416"/>
                  <a:gd name="T8" fmla="*/ 222 w 261"/>
                  <a:gd name="T9" fmla="*/ 387 h 416"/>
                  <a:gd name="T10" fmla="*/ 203 w 261"/>
                  <a:gd name="T11" fmla="*/ 394 h 416"/>
                  <a:gd name="T12" fmla="*/ 196 w 261"/>
                  <a:gd name="T13" fmla="*/ 406 h 416"/>
                  <a:gd name="T14" fmla="*/ 193 w 261"/>
                  <a:gd name="T15" fmla="*/ 393 h 416"/>
                  <a:gd name="T16" fmla="*/ 175 w 261"/>
                  <a:gd name="T17" fmla="*/ 385 h 416"/>
                  <a:gd name="T18" fmla="*/ 161 w 261"/>
                  <a:gd name="T19" fmla="*/ 388 h 416"/>
                  <a:gd name="T20" fmla="*/ 171 w 261"/>
                  <a:gd name="T21" fmla="*/ 380 h 416"/>
                  <a:gd name="T22" fmla="*/ 163 w 261"/>
                  <a:gd name="T23" fmla="*/ 363 h 416"/>
                  <a:gd name="T24" fmla="*/ 150 w 261"/>
                  <a:gd name="T25" fmla="*/ 360 h 416"/>
                  <a:gd name="T26" fmla="*/ 162 w 261"/>
                  <a:gd name="T27" fmla="*/ 352 h 416"/>
                  <a:gd name="T28" fmla="*/ 168 w 261"/>
                  <a:gd name="T29" fmla="*/ 334 h 416"/>
                  <a:gd name="T30" fmla="*/ 161 w 261"/>
                  <a:gd name="T31" fmla="*/ 323 h 416"/>
                  <a:gd name="T32" fmla="*/ 175 w 261"/>
                  <a:gd name="T33" fmla="*/ 325 h 416"/>
                  <a:gd name="T34" fmla="*/ 193 w 261"/>
                  <a:gd name="T35" fmla="*/ 317 h 416"/>
                  <a:gd name="T36" fmla="*/ 196 w 261"/>
                  <a:gd name="T37" fmla="*/ 304 h 416"/>
                  <a:gd name="T38" fmla="*/ 203 w 261"/>
                  <a:gd name="T39" fmla="*/ 316 h 416"/>
                  <a:gd name="T40" fmla="*/ 222 w 261"/>
                  <a:gd name="T41" fmla="*/ 323 h 416"/>
                  <a:gd name="T42" fmla="*/ 233 w 261"/>
                  <a:gd name="T43" fmla="*/ 316 h 416"/>
                  <a:gd name="T44" fmla="*/ 230 w 261"/>
                  <a:gd name="T45" fmla="*/ 330 h 416"/>
                  <a:gd name="T46" fmla="*/ 238 w 261"/>
                  <a:gd name="T47" fmla="*/ 347 h 416"/>
                  <a:gd name="T48" fmla="*/ 251 w 261"/>
                  <a:gd name="T49" fmla="*/ 350 h 416"/>
                  <a:gd name="T50" fmla="*/ 24 w 261"/>
                  <a:gd name="T51" fmla="*/ 25 h 416"/>
                  <a:gd name="T52" fmla="*/ 188 w 261"/>
                  <a:gd name="T53" fmla="*/ 25 h 416"/>
                  <a:gd name="T54" fmla="*/ 185 w 261"/>
                  <a:gd name="T55" fmla="*/ 302 h 416"/>
                  <a:gd name="T56" fmla="*/ 178 w 261"/>
                  <a:gd name="T57" fmla="*/ 312 h 416"/>
                  <a:gd name="T58" fmla="*/ 168 w 261"/>
                  <a:gd name="T59" fmla="*/ 304 h 416"/>
                  <a:gd name="T60" fmla="*/ 151 w 261"/>
                  <a:gd name="T61" fmla="*/ 319 h 416"/>
                  <a:gd name="T62" fmla="*/ 158 w 261"/>
                  <a:gd name="T63" fmla="*/ 332 h 416"/>
                  <a:gd name="T64" fmla="*/ 146 w 261"/>
                  <a:gd name="T65" fmla="*/ 340 h 416"/>
                  <a:gd name="T66" fmla="*/ 140 w 261"/>
                  <a:gd name="T67" fmla="*/ 364 h 416"/>
                  <a:gd name="T68" fmla="*/ 147 w 261"/>
                  <a:gd name="T69" fmla="*/ 370 h 416"/>
                  <a:gd name="T70" fmla="*/ 155 w 261"/>
                  <a:gd name="T71" fmla="*/ 372 h 416"/>
                  <a:gd name="T72" fmla="*/ 24 w 261"/>
                  <a:gd name="T73" fmla="*/ 25 h 416"/>
                  <a:gd name="T74" fmla="*/ 254 w 261"/>
                  <a:gd name="T75" fmla="*/ 340 h 416"/>
                  <a:gd name="T76" fmla="*/ 247 w 261"/>
                  <a:gd name="T77" fmla="*/ 341 h 416"/>
                  <a:gd name="T78" fmla="*/ 249 w 261"/>
                  <a:gd name="T79" fmla="*/ 328 h 416"/>
                  <a:gd name="T80" fmla="*/ 237 w 261"/>
                  <a:gd name="T81" fmla="*/ 306 h 416"/>
                  <a:gd name="T82" fmla="*/ 232 w 261"/>
                  <a:gd name="T83" fmla="*/ 304 h 416"/>
                  <a:gd name="T84" fmla="*/ 223 w 261"/>
                  <a:gd name="T85" fmla="*/ 312 h 416"/>
                  <a:gd name="T86" fmla="*/ 215 w 261"/>
                  <a:gd name="T87" fmla="*/ 301 h 416"/>
                  <a:gd name="T88" fmla="*/ 213 w 261"/>
                  <a:gd name="T89" fmla="*/ 0 h 416"/>
                  <a:gd name="T90" fmla="*/ 0 w 261"/>
                  <a:gd name="T91" fmla="*/ 397 h 416"/>
                  <a:gd name="T92" fmla="*/ 164 w 261"/>
                  <a:gd name="T93" fmla="*/ 404 h 416"/>
                  <a:gd name="T94" fmla="*/ 168 w 261"/>
                  <a:gd name="T95" fmla="*/ 406 h 416"/>
                  <a:gd name="T96" fmla="*/ 178 w 261"/>
                  <a:gd name="T97" fmla="*/ 398 h 416"/>
                  <a:gd name="T98" fmla="*/ 185 w 261"/>
                  <a:gd name="T99" fmla="*/ 409 h 416"/>
                  <a:gd name="T100" fmla="*/ 209 w 261"/>
                  <a:gd name="T101" fmla="*/ 416 h 416"/>
                  <a:gd name="T102" fmla="*/ 214 w 261"/>
                  <a:gd name="T103" fmla="*/ 401 h 416"/>
                  <a:gd name="T104" fmla="*/ 228 w 261"/>
                  <a:gd name="T105" fmla="*/ 404 h 416"/>
                  <a:gd name="T106" fmla="*/ 235 w 261"/>
                  <a:gd name="T107" fmla="*/ 406 h 416"/>
                  <a:gd name="T108" fmla="*/ 249 w 261"/>
                  <a:gd name="T109" fmla="*/ 382 h 416"/>
                  <a:gd name="T110" fmla="*/ 247 w 261"/>
                  <a:gd name="T111" fmla="*/ 369 h 416"/>
                  <a:gd name="T112" fmla="*/ 261 w 261"/>
                  <a:gd name="T113" fmla="*/ 364 h 416"/>
                  <a:gd name="T114" fmla="*/ 254 w 261"/>
                  <a:gd name="T115" fmla="*/ 34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1" h="416">
                    <a:moveTo>
                      <a:pt x="251" y="360"/>
                    </a:moveTo>
                    <a:lnTo>
                      <a:pt x="251" y="360"/>
                    </a:lnTo>
                    <a:lnTo>
                      <a:pt x="239" y="358"/>
                    </a:lnTo>
                    <a:lnTo>
                      <a:pt x="238" y="363"/>
                    </a:lnTo>
                    <a:cubicBezTo>
                      <a:pt x="237" y="368"/>
                      <a:pt x="235" y="372"/>
                      <a:pt x="232" y="376"/>
                    </a:cubicBezTo>
                    <a:lnTo>
                      <a:pt x="230" y="380"/>
                    </a:lnTo>
                    <a:lnTo>
                      <a:pt x="240" y="387"/>
                    </a:lnTo>
                    <a:lnTo>
                      <a:pt x="233" y="394"/>
                    </a:lnTo>
                    <a:lnTo>
                      <a:pt x="226" y="385"/>
                    </a:lnTo>
                    <a:lnTo>
                      <a:pt x="222" y="387"/>
                    </a:lnTo>
                    <a:cubicBezTo>
                      <a:pt x="217" y="390"/>
                      <a:pt x="213" y="392"/>
                      <a:pt x="208" y="393"/>
                    </a:cubicBezTo>
                    <a:lnTo>
                      <a:pt x="203" y="394"/>
                    </a:lnTo>
                    <a:lnTo>
                      <a:pt x="205" y="406"/>
                    </a:lnTo>
                    <a:lnTo>
                      <a:pt x="196" y="406"/>
                    </a:lnTo>
                    <a:lnTo>
                      <a:pt x="197" y="394"/>
                    </a:lnTo>
                    <a:lnTo>
                      <a:pt x="193" y="393"/>
                    </a:lnTo>
                    <a:cubicBezTo>
                      <a:pt x="188" y="392"/>
                      <a:pt x="183" y="390"/>
                      <a:pt x="179" y="387"/>
                    </a:cubicBezTo>
                    <a:lnTo>
                      <a:pt x="175" y="385"/>
                    </a:lnTo>
                    <a:lnTo>
                      <a:pt x="168" y="394"/>
                    </a:lnTo>
                    <a:lnTo>
                      <a:pt x="161" y="388"/>
                    </a:lnTo>
                    <a:lnTo>
                      <a:pt x="161" y="387"/>
                    </a:lnTo>
                    <a:lnTo>
                      <a:pt x="171" y="380"/>
                    </a:lnTo>
                    <a:lnTo>
                      <a:pt x="168" y="376"/>
                    </a:lnTo>
                    <a:cubicBezTo>
                      <a:pt x="165" y="372"/>
                      <a:pt x="164" y="368"/>
                      <a:pt x="163" y="363"/>
                    </a:cubicBezTo>
                    <a:lnTo>
                      <a:pt x="162" y="358"/>
                    </a:lnTo>
                    <a:lnTo>
                      <a:pt x="150" y="360"/>
                    </a:lnTo>
                    <a:lnTo>
                      <a:pt x="150" y="350"/>
                    </a:lnTo>
                    <a:lnTo>
                      <a:pt x="162" y="352"/>
                    </a:lnTo>
                    <a:lnTo>
                      <a:pt x="163" y="347"/>
                    </a:lnTo>
                    <a:cubicBezTo>
                      <a:pt x="163" y="343"/>
                      <a:pt x="165" y="338"/>
                      <a:pt x="168" y="334"/>
                    </a:cubicBezTo>
                    <a:lnTo>
                      <a:pt x="171" y="330"/>
                    </a:lnTo>
                    <a:lnTo>
                      <a:pt x="161" y="323"/>
                    </a:lnTo>
                    <a:lnTo>
                      <a:pt x="168" y="316"/>
                    </a:lnTo>
                    <a:lnTo>
                      <a:pt x="175" y="325"/>
                    </a:lnTo>
                    <a:lnTo>
                      <a:pt x="179" y="323"/>
                    </a:lnTo>
                    <a:cubicBezTo>
                      <a:pt x="183" y="320"/>
                      <a:pt x="188" y="318"/>
                      <a:pt x="193" y="317"/>
                    </a:cubicBezTo>
                    <a:lnTo>
                      <a:pt x="197" y="316"/>
                    </a:lnTo>
                    <a:lnTo>
                      <a:pt x="196" y="304"/>
                    </a:lnTo>
                    <a:lnTo>
                      <a:pt x="205" y="304"/>
                    </a:lnTo>
                    <a:lnTo>
                      <a:pt x="203" y="316"/>
                    </a:lnTo>
                    <a:lnTo>
                      <a:pt x="208" y="317"/>
                    </a:lnTo>
                    <a:cubicBezTo>
                      <a:pt x="213" y="318"/>
                      <a:pt x="217" y="320"/>
                      <a:pt x="222" y="323"/>
                    </a:cubicBezTo>
                    <a:lnTo>
                      <a:pt x="226" y="325"/>
                    </a:lnTo>
                    <a:lnTo>
                      <a:pt x="233" y="316"/>
                    </a:lnTo>
                    <a:lnTo>
                      <a:pt x="240" y="323"/>
                    </a:lnTo>
                    <a:lnTo>
                      <a:pt x="230" y="330"/>
                    </a:lnTo>
                    <a:lnTo>
                      <a:pt x="232" y="334"/>
                    </a:lnTo>
                    <a:cubicBezTo>
                      <a:pt x="235" y="338"/>
                      <a:pt x="237" y="343"/>
                      <a:pt x="238" y="347"/>
                    </a:cubicBezTo>
                    <a:lnTo>
                      <a:pt x="239" y="352"/>
                    </a:lnTo>
                    <a:lnTo>
                      <a:pt x="251" y="350"/>
                    </a:lnTo>
                    <a:lnTo>
                      <a:pt x="251" y="360"/>
                    </a:lnTo>
                    <a:close/>
                    <a:moveTo>
                      <a:pt x="24" y="25"/>
                    </a:moveTo>
                    <a:lnTo>
                      <a:pt x="24" y="25"/>
                    </a:lnTo>
                    <a:lnTo>
                      <a:pt x="188" y="25"/>
                    </a:lnTo>
                    <a:lnTo>
                      <a:pt x="188" y="296"/>
                    </a:lnTo>
                    <a:cubicBezTo>
                      <a:pt x="186" y="297"/>
                      <a:pt x="185" y="299"/>
                      <a:pt x="185" y="302"/>
                    </a:cubicBezTo>
                    <a:lnTo>
                      <a:pt x="186" y="309"/>
                    </a:lnTo>
                    <a:cubicBezTo>
                      <a:pt x="183" y="310"/>
                      <a:pt x="180" y="311"/>
                      <a:pt x="178" y="312"/>
                    </a:cubicBezTo>
                    <a:lnTo>
                      <a:pt x="173" y="306"/>
                    </a:lnTo>
                    <a:cubicBezTo>
                      <a:pt x="172" y="305"/>
                      <a:pt x="170" y="304"/>
                      <a:pt x="168" y="304"/>
                    </a:cubicBezTo>
                    <a:lnTo>
                      <a:pt x="165" y="305"/>
                    </a:lnTo>
                    <a:lnTo>
                      <a:pt x="151" y="319"/>
                    </a:lnTo>
                    <a:cubicBezTo>
                      <a:pt x="149" y="321"/>
                      <a:pt x="149" y="325"/>
                      <a:pt x="152" y="328"/>
                    </a:cubicBezTo>
                    <a:lnTo>
                      <a:pt x="158" y="332"/>
                    </a:lnTo>
                    <a:cubicBezTo>
                      <a:pt x="156" y="335"/>
                      <a:pt x="155" y="338"/>
                      <a:pt x="154" y="341"/>
                    </a:cubicBezTo>
                    <a:lnTo>
                      <a:pt x="146" y="340"/>
                    </a:lnTo>
                    <a:cubicBezTo>
                      <a:pt x="143" y="340"/>
                      <a:pt x="140" y="343"/>
                      <a:pt x="140" y="346"/>
                    </a:cubicBezTo>
                    <a:lnTo>
                      <a:pt x="140" y="364"/>
                    </a:lnTo>
                    <a:cubicBezTo>
                      <a:pt x="140" y="367"/>
                      <a:pt x="143" y="370"/>
                      <a:pt x="147" y="370"/>
                    </a:cubicBezTo>
                    <a:lnTo>
                      <a:pt x="147" y="370"/>
                    </a:lnTo>
                    <a:lnTo>
                      <a:pt x="154" y="369"/>
                    </a:lnTo>
                    <a:cubicBezTo>
                      <a:pt x="154" y="370"/>
                      <a:pt x="155" y="371"/>
                      <a:pt x="155" y="372"/>
                    </a:cubicBezTo>
                    <a:lnTo>
                      <a:pt x="24" y="372"/>
                    </a:lnTo>
                    <a:lnTo>
                      <a:pt x="24" y="25"/>
                    </a:lnTo>
                    <a:close/>
                    <a:moveTo>
                      <a:pt x="254" y="340"/>
                    </a:moveTo>
                    <a:lnTo>
                      <a:pt x="254" y="340"/>
                    </a:lnTo>
                    <a:lnTo>
                      <a:pt x="254" y="340"/>
                    </a:lnTo>
                    <a:lnTo>
                      <a:pt x="247" y="341"/>
                    </a:lnTo>
                    <a:cubicBezTo>
                      <a:pt x="246" y="338"/>
                      <a:pt x="245" y="335"/>
                      <a:pt x="243" y="332"/>
                    </a:cubicBezTo>
                    <a:lnTo>
                      <a:pt x="249" y="328"/>
                    </a:lnTo>
                    <a:cubicBezTo>
                      <a:pt x="252" y="325"/>
                      <a:pt x="252" y="321"/>
                      <a:pt x="249" y="319"/>
                    </a:cubicBezTo>
                    <a:lnTo>
                      <a:pt x="237" y="306"/>
                    </a:lnTo>
                    <a:lnTo>
                      <a:pt x="234" y="304"/>
                    </a:lnTo>
                    <a:lnTo>
                      <a:pt x="232" y="304"/>
                    </a:lnTo>
                    <a:cubicBezTo>
                      <a:pt x="231" y="304"/>
                      <a:pt x="229" y="305"/>
                      <a:pt x="227" y="307"/>
                    </a:cubicBezTo>
                    <a:lnTo>
                      <a:pt x="223" y="312"/>
                    </a:lnTo>
                    <a:cubicBezTo>
                      <a:pt x="220" y="311"/>
                      <a:pt x="217" y="310"/>
                      <a:pt x="214" y="309"/>
                    </a:cubicBezTo>
                    <a:lnTo>
                      <a:pt x="215" y="301"/>
                    </a:lnTo>
                    <a:cubicBezTo>
                      <a:pt x="215" y="299"/>
                      <a:pt x="214" y="297"/>
                      <a:pt x="213" y="296"/>
                    </a:cubicBezTo>
                    <a:lnTo>
                      <a:pt x="213" y="0"/>
                    </a:lnTo>
                    <a:lnTo>
                      <a:pt x="0" y="0"/>
                    </a:lnTo>
                    <a:lnTo>
                      <a:pt x="0" y="397"/>
                    </a:lnTo>
                    <a:lnTo>
                      <a:pt x="157" y="397"/>
                    </a:lnTo>
                    <a:lnTo>
                      <a:pt x="164" y="404"/>
                    </a:lnTo>
                    <a:lnTo>
                      <a:pt x="166" y="406"/>
                    </a:lnTo>
                    <a:lnTo>
                      <a:pt x="168" y="406"/>
                    </a:lnTo>
                    <a:cubicBezTo>
                      <a:pt x="170" y="406"/>
                      <a:pt x="172" y="405"/>
                      <a:pt x="173" y="403"/>
                    </a:cubicBezTo>
                    <a:lnTo>
                      <a:pt x="178" y="398"/>
                    </a:lnTo>
                    <a:cubicBezTo>
                      <a:pt x="180" y="399"/>
                      <a:pt x="183" y="401"/>
                      <a:pt x="186" y="401"/>
                    </a:cubicBezTo>
                    <a:lnTo>
                      <a:pt x="185" y="409"/>
                    </a:lnTo>
                    <a:cubicBezTo>
                      <a:pt x="185" y="413"/>
                      <a:pt x="188" y="416"/>
                      <a:pt x="191" y="416"/>
                    </a:cubicBezTo>
                    <a:lnTo>
                      <a:pt x="209" y="416"/>
                    </a:lnTo>
                    <a:cubicBezTo>
                      <a:pt x="213" y="416"/>
                      <a:pt x="215" y="413"/>
                      <a:pt x="215" y="408"/>
                    </a:cubicBezTo>
                    <a:lnTo>
                      <a:pt x="214" y="401"/>
                    </a:lnTo>
                    <a:cubicBezTo>
                      <a:pt x="217" y="401"/>
                      <a:pt x="220" y="399"/>
                      <a:pt x="223" y="398"/>
                    </a:cubicBezTo>
                    <a:lnTo>
                      <a:pt x="228" y="404"/>
                    </a:lnTo>
                    <a:cubicBezTo>
                      <a:pt x="229" y="405"/>
                      <a:pt x="231" y="406"/>
                      <a:pt x="232" y="406"/>
                    </a:cubicBezTo>
                    <a:lnTo>
                      <a:pt x="235" y="406"/>
                    </a:lnTo>
                    <a:lnTo>
                      <a:pt x="250" y="391"/>
                    </a:lnTo>
                    <a:cubicBezTo>
                      <a:pt x="252" y="389"/>
                      <a:pt x="252" y="385"/>
                      <a:pt x="249" y="382"/>
                    </a:cubicBezTo>
                    <a:lnTo>
                      <a:pt x="243" y="378"/>
                    </a:lnTo>
                    <a:cubicBezTo>
                      <a:pt x="245" y="375"/>
                      <a:pt x="246" y="372"/>
                      <a:pt x="247" y="369"/>
                    </a:cubicBezTo>
                    <a:lnTo>
                      <a:pt x="254" y="370"/>
                    </a:lnTo>
                    <a:cubicBezTo>
                      <a:pt x="258" y="370"/>
                      <a:pt x="261" y="367"/>
                      <a:pt x="261" y="364"/>
                    </a:cubicBezTo>
                    <a:lnTo>
                      <a:pt x="261" y="346"/>
                    </a:lnTo>
                    <a:cubicBezTo>
                      <a:pt x="261" y="343"/>
                      <a:pt x="258" y="340"/>
                      <a:pt x="254" y="340"/>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45" name="矩形 144"/>
            <p:cNvSpPr/>
            <p:nvPr/>
          </p:nvSpPr>
          <p:spPr bwMode="auto">
            <a:xfrm>
              <a:off x="8202801" y="2018256"/>
              <a:ext cx="59773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6" name="矩形 145"/>
            <p:cNvSpPr/>
            <p:nvPr/>
          </p:nvSpPr>
          <p:spPr bwMode="auto">
            <a:xfrm rot="16200000">
              <a:off x="7680012" y="2537806"/>
              <a:ext cx="111630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7" name="矩形 146"/>
            <p:cNvSpPr/>
            <p:nvPr/>
          </p:nvSpPr>
          <p:spPr bwMode="auto">
            <a:xfrm>
              <a:off x="8052632" y="1823850"/>
              <a:ext cx="59773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8" name="矩形 147"/>
            <p:cNvSpPr/>
            <p:nvPr/>
          </p:nvSpPr>
          <p:spPr bwMode="auto">
            <a:xfrm rot="16200000">
              <a:off x="7529843" y="2343400"/>
              <a:ext cx="111630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57" name="文本框 156"/>
          <p:cNvSpPr txBox="1"/>
          <p:nvPr/>
        </p:nvSpPr>
        <p:spPr>
          <a:xfrm>
            <a:off x="8433841" y="3932690"/>
            <a:ext cx="399468" cy="230832"/>
          </a:xfrm>
          <a:prstGeom prst="rect">
            <a:avLst/>
          </a:prstGeom>
          <a:noFill/>
        </p:spPr>
        <p:txBody>
          <a:bodyPr wrap="none" rtlCol="0">
            <a:spAutoFit/>
          </a:bodyPr>
          <a:lstStyle/>
          <a:p>
            <a:pPr defTabSz="914478"/>
            <a:r>
              <a:rPr lang="en-US" altLang="zh-CN" sz="900" b="1" dirty="0" smtClean="0">
                <a:solidFill>
                  <a:srgbClr val="7F7F7F"/>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zh-CN" altLang="en-US" sz="900" b="1" dirty="0" smtClean="0">
              <a:solidFill>
                <a:srgbClr val="7F7F7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8" name="文本框 157"/>
          <p:cNvSpPr txBox="1"/>
          <p:nvPr/>
        </p:nvSpPr>
        <p:spPr>
          <a:xfrm>
            <a:off x="6930897" y="4711177"/>
            <a:ext cx="585417" cy="230832"/>
          </a:xfrm>
          <a:prstGeom prst="rect">
            <a:avLst/>
          </a:prstGeom>
          <a:noFill/>
        </p:spPr>
        <p:txBody>
          <a:bodyPr wrap="none" rtlCol="0">
            <a:spAutoFit/>
          </a:bodyPr>
          <a:lstStyle/>
          <a:p>
            <a:pPr defTabSz="914478"/>
            <a:r>
              <a:rPr lang="en-US" altLang="zh-CN" sz="900" dirty="0" smtClean="0">
                <a:solidFill>
                  <a:srgbClr val="7F7F7F"/>
                </a:solidFill>
                <a:latin typeface="Huawei Sans" panose="020C0503030203020204" pitchFamily="34" charset="0"/>
                <a:ea typeface="方正兰亭黑简体" panose="02000000000000000000" pitchFamily="2" charset="-122"/>
                <a:cs typeface="+mn-ea"/>
                <a:sym typeface="Huawei Sans" panose="020C0503030203020204" pitchFamily="34" charset="0"/>
              </a:rPr>
              <a:t>Shard 1</a:t>
            </a:r>
            <a:endParaRPr lang="zh-CN" altLang="en-US" sz="900" dirty="0" smtClean="0">
              <a:solidFill>
                <a:srgbClr val="7F7F7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9" name="文本框 158"/>
          <p:cNvSpPr txBox="1"/>
          <p:nvPr/>
        </p:nvSpPr>
        <p:spPr>
          <a:xfrm>
            <a:off x="7765061" y="4711177"/>
            <a:ext cx="585417" cy="230832"/>
          </a:xfrm>
          <a:prstGeom prst="rect">
            <a:avLst/>
          </a:prstGeom>
          <a:noFill/>
        </p:spPr>
        <p:txBody>
          <a:bodyPr wrap="none" rtlCol="0">
            <a:spAutoFit/>
          </a:bodyPr>
          <a:lstStyle/>
          <a:p>
            <a:pPr defTabSz="914478"/>
            <a:r>
              <a:rPr lang="en-US" altLang="zh-CN" sz="900" dirty="0" smtClean="0">
                <a:solidFill>
                  <a:srgbClr val="7F7F7F"/>
                </a:solidFill>
                <a:latin typeface="Huawei Sans" panose="020C0503030203020204" pitchFamily="34" charset="0"/>
                <a:ea typeface="方正兰亭黑简体" panose="02000000000000000000" pitchFamily="2" charset="-122"/>
                <a:cs typeface="+mn-ea"/>
                <a:sym typeface="Huawei Sans" panose="020C0503030203020204" pitchFamily="34" charset="0"/>
              </a:rPr>
              <a:t>Shard 2</a:t>
            </a:r>
            <a:endParaRPr lang="zh-CN" altLang="en-US" sz="900" dirty="0" smtClean="0">
              <a:solidFill>
                <a:srgbClr val="7F7F7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0" name="文本框 159"/>
          <p:cNvSpPr txBox="1"/>
          <p:nvPr/>
        </p:nvSpPr>
        <p:spPr>
          <a:xfrm>
            <a:off x="9028233" y="4711177"/>
            <a:ext cx="609462" cy="230832"/>
          </a:xfrm>
          <a:prstGeom prst="rect">
            <a:avLst/>
          </a:prstGeom>
          <a:noFill/>
        </p:spPr>
        <p:txBody>
          <a:bodyPr wrap="none" rtlCol="0">
            <a:spAutoFit/>
          </a:bodyPr>
          <a:lstStyle/>
          <a:p>
            <a:pPr defTabSz="914478"/>
            <a:r>
              <a:rPr lang="en-US" altLang="zh-CN" sz="900" dirty="0" smtClean="0">
                <a:solidFill>
                  <a:srgbClr val="7F7F7F"/>
                </a:solidFill>
                <a:latin typeface="Huawei Sans" panose="020C0503030203020204" pitchFamily="34" charset="0"/>
                <a:ea typeface="方正兰亭黑简体" panose="02000000000000000000" pitchFamily="2" charset="-122"/>
                <a:cs typeface="+mn-ea"/>
                <a:sym typeface="Huawei Sans" panose="020C0503030203020204" pitchFamily="34" charset="0"/>
              </a:rPr>
              <a:t>Shard N</a:t>
            </a:r>
            <a:endParaRPr lang="zh-CN" altLang="en-US" sz="900" dirty="0" smtClean="0">
              <a:solidFill>
                <a:srgbClr val="7F7F7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61" name="组合 160"/>
          <p:cNvGrpSpPr/>
          <p:nvPr/>
        </p:nvGrpSpPr>
        <p:grpSpPr>
          <a:xfrm>
            <a:off x="7654413" y="3437102"/>
            <a:ext cx="778428" cy="1142844"/>
            <a:chOff x="8049995" y="1823248"/>
            <a:chExt cx="1025883" cy="1516960"/>
          </a:xfrm>
          <a:solidFill>
            <a:srgbClr val="C7000B"/>
          </a:solidFill>
        </p:grpSpPr>
        <p:grpSp>
          <p:nvGrpSpPr>
            <p:cNvPr id="162" name="组合 198"/>
            <p:cNvGrpSpPr>
              <a:grpSpLocks noChangeAspect="1"/>
            </p:cNvGrpSpPr>
            <p:nvPr/>
          </p:nvGrpSpPr>
          <p:grpSpPr>
            <a:xfrm>
              <a:off x="8342872" y="2166257"/>
              <a:ext cx="733006" cy="1173951"/>
              <a:chOff x="4725990" y="3992563"/>
              <a:chExt cx="249238" cy="398463"/>
            </a:xfrm>
            <a:grpFill/>
          </p:grpSpPr>
          <p:sp>
            <p:nvSpPr>
              <p:cNvPr id="167" name="Freeform 264"/>
              <p:cNvSpPr>
                <a:spLocks noEditPoints="1"/>
              </p:cNvSpPr>
              <p:nvPr/>
            </p:nvSpPr>
            <p:spPr bwMode="auto">
              <a:xfrm>
                <a:off x="4767263" y="4160838"/>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26 w 126"/>
                  <a:gd name="T13" fmla="*/ 34 h 46"/>
                  <a:gd name="T14" fmla="*/ 126 w 126"/>
                  <a:gd name="T15" fmla="*/ 34 h 46"/>
                  <a:gd name="T16" fmla="*/ 126 w 126"/>
                  <a:gd name="T17" fmla="*/ 13 h 46"/>
                  <a:gd name="T18" fmla="*/ 113 w 126"/>
                  <a:gd name="T19" fmla="*/ 0 h 46"/>
                  <a:gd name="T20" fmla="*/ 12 w 126"/>
                  <a:gd name="T21" fmla="*/ 0 h 46"/>
                  <a:gd name="T22" fmla="*/ 0 w 126"/>
                  <a:gd name="T23" fmla="*/ 13 h 46"/>
                  <a:gd name="T24" fmla="*/ 0 w 126"/>
                  <a:gd name="T25" fmla="*/ 34 h 46"/>
                  <a:gd name="T26" fmla="*/ 12 w 126"/>
                  <a:gd name="T27" fmla="*/ 46 h 46"/>
                  <a:gd name="T28" fmla="*/ 113 w 126"/>
                  <a:gd name="T29" fmla="*/ 46 h 46"/>
                  <a:gd name="T30" fmla="*/ 126 w 126"/>
                  <a:gd name="T31"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26" y="34"/>
                    </a:moveTo>
                    <a:lnTo>
                      <a:pt x="126" y="34"/>
                    </a:lnTo>
                    <a:lnTo>
                      <a:pt x="126" y="13"/>
                    </a:lnTo>
                    <a:cubicBezTo>
                      <a:pt x="126" y="6"/>
                      <a:pt x="120" y="0"/>
                      <a:pt x="113" y="0"/>
                    </a:cubicBezTo>
                    <a:lnTo>
                      <a:pt x="12" y="0"/>
                    </a:lnTo>
                    <a:cubicBezTo>
                      <a:pt x="5" y="0"/>
                      <a:pt x="0" y="6"/>
                      <a:pt x="0" y="13"/>
                    </a:cubicBezTo>
                    <a:lnTo>
                      <a:pt x="0" y="34"/>
                    </a:lnTo>
                    <a:cubicBezTo>
                      <a:pt x="0" y="41"/>
                      <a:pt x="5" y="46"/>
                      <a:pt x="12" y="46"/>
                    </a:cubicBezTo>
                    <a:lnTo>
                      <a:pt x="113" y="46"/>
                    </a:lnTo>
                    <a:cubicBezTo>
                      <a:pt x="120" y="46"/>
                      <a:pt x="126" y="41"/>
                      <a:pt x="126" y="34"/>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8" name="Freeform 265"/>
              <p:cNvSpPr>
                <a:spLocks/>
              </p:cNvSpPr>
              <p:nvPr/>
            </p:nvSpPr>
            <p:spPr bwMode="auto">
              <a:xfrm>
                <a:off x="4837113" y="4178300"/>
                <a:ext cx="31750" cy="9525"/>
              </a:xfrm>
              <a:custGeom>
                <a:avLst/>
                <a:gdLst>
                  <a:gd name="T0" fmla="*/ 33 w 33"/>
                  <a:gd name="T1" fmla="*/ 0 h 9"/>
                  <a:gd name="T2" fmla="*/ 33 w 33"/>
                  <a:gd name="T3" fmla="*/ 0 h 9"/>
                  <a:gd name="T4" fmla="*/ 0 w 33"/>
                  <a:gd name="T5" fmla="*/ 0 h 9"/>
                  <a:gd name="T6" fmla="*/ 0 w 33"/>
                  <a:gd name="T7" fmla="*/ 9 h 9"/>
                  <a:gd name="T8" fmla="*/ 33 w 33"/>
                  <a:gd name="T9" fmla="*/ 9 h 9"/>
                  <a:gd name="T10" fmla="*/ 33 w 33"/>
                  <a:gd name="T11" fmla="*/ 0 h 9"/>
                </a:gdLst>
                <a:ahLst/>
                <a:cxnLst>
                  <a:cxn ang="0">
                    <a:pos x="T0" y="T1"/>
                  </a:cxn>
                  <a:cxn ang="0">
                    <a:pos x="T2" y="T3"/>
                  </a:cxn>
                  <a:cxn ang="0">
                    <a:pos x="T4" y="T5"/>
                  </a:cxn>
                  <a:cxn ang="0">
                    <a:pos x="T6" y="T7"/>
                  </a:cxn>
                  <a:cxn ang="0">
                    <a:pos x="T8" y="T9"/>
                  </a:cxn>
                  <a:cxn ang="0">
                    <a:pos x="T10" y="T11"/>
                  </a:cxn>
                </a:cxnLst>
                <a:rect l="0" t="0" r="r" b="b"/>
                <a:pathLst>
                  <a:path w="33" h="9">
                    <a:moveTo>
                      <a:pt x="33" y="0"/>
                    </a:moveTo>
                    <a:lnTo>
                      <a:pt x="33" y="0"/>
                    </a:lnTo>
                    <a:lnTo>
                      <a:pt x="0" y="0"/>
                    </a:lnTo>
                    <a:lnTo>
                      <a:pt x="0" y="9"/>
                    </a:lnTo>
                    <a:lnTo>
                      <a:pt x="33" y="9"/>
                    </a:lnTo>
                    <a:lnTo>
                      <a:pt x="33" y="0"/>
                    </a:ln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9" name="Freeform 266"/>
              <p:cNvSpPr>
                <a:spLocks noEditPoints="1"/>
              </p:cNvSpPr>
              <p:nvPr/>
            </p:nvSpPr>
            <p:spPr bwMode="auto">
              <a:xfrm>
                <a:off x="4767263" y="4100513"/>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13 w 126"/>
                  <a:gd name="T13" fmla="*/ 0 h 46"/>
                  <a:gd name="T14" fmla="*/ 113 w 126"/>
                  <a:gd name="T15" fmla="*/ 0 h 46"/>
                  <a:gd name="T16" fmla="*/ 12 w 126"/>
                  <a:gd name="T17" fmla="*/ 0 h 46"/>
                  <a:gd name="T18" fmla="*/ 0 w 126"/>
                  <a:gd name="T19" fmla="*/ 12 h 46"/>
                  <a:gd name="T20" fmla="*/ 0 w 126"/>
                  <a:gd name="T21" fmla="*/ 33 h 46"/>
                  <a:gd name="T22" fmla="*/ 12 w 126"/>
                  <a:gd name="T23" fmla="*/ 46 h 46"/>
                  <a:gd name="T24" fmla="*/ 113 w 126"/>
                  <a:gd name="T25" fmla="*/ 46 h 46"/>
                  <a:gd name="T26" fmla="*/ 126 w 126"/>
                  <a:gd name="T27" fmla="*/ 33 h 46"/>
                  <a:gd name="T28" fmla="*/ 126 w 126"/>
                  <a:gd name="T29" fmla="*/ 12 h 46"/>
                  <a:gd name="T30" fmla="*/ 113 w 126"/>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13" y="0"/>
                    </a:moveTo>
                    <a:lnTo>
                      <a:pt x="113" y="0"/>
                    </a:lnTo>
                    <a:lnTo>
                      <a:pt x="12" y="0"/>
                    </a:lnTo>
                    <a:cubicBezTo>
                      <a:pt x="5" y="0"/>
                      <a:pt x="0" y="5"/>
                      <a:pt x="0" y="12"/>
                    </a:cubicBezTo>
                    <a:lnTo>
                      <a:pt x="0" y="33"/>
                    </a:lnTo>
                    <a:cubicBezTo>
                      <a:pt x="0" y="40"/>
                      <a:pt x="5" y="46"/>
                      <a:pt x="12" y="46"/>
                    </a:cubicBezTo>
                    <a:lnTo>
                      <a:pt x="113" y="46"/>
                    </a:lnTo>
                    <a:cubicBezTo>
                      <a:pt x="120" y="46"/>
                      <a:pt x="126" y="40"/>
                      <a:pt x="126" y="33"/>
                    </a:cubicBezTo>
                    <a:lnTo>
                      <a:pt x="126" y="12"/>
                    </a:lnTo>
                    <a:cubicBezTo>
                      <a:pt x="126" y="5"/>
                      <a:pt x="120" y="0"/>
                      <a:pt x="113" y="0"/>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0" name="Freeform 267"/>
              <p:cNvSpPr>
                <a:spLocks/>
              </p:cNvSpPr>
              <p:nvPr/>
            </p:nvSpPr>
            <p:spPr bwMode="auto">
              <a:xfrm>
                <a:off x="4837113" y="4117975"/>
                <a:ext cx="31750" cy="9525"/>
              </a:xfrm>
              <a:custGeom>
                <a:avLst/>
                <a:gdLst>
                  <a:gd name="T0" fmla="*/ 33 w 33"/>
                  <a:gd name="T1" fmla="*/ 0 h 10"/>
                  <a:gd name="T2" fmla="*/ 33 w 33"/>
                  <a:gd name="T3" fmla="*/ 0 h 10"/>
                  <a:gd name="T4" fmla="*/ 0 w 33"/>
                  <a:gd name="T5" fmla="*/ 0 h 10"/>
                  <a:gd name="T6" fmla="*/ 0 w 33"/>
                  <a:gd name="T7" fmla="*/ 10 h 10"/>
                  <a:gd name="T8" fmla="*/ 33 w 33"/>
                  <a:gd name="T9" fmla="*/ 10 h 10"/>
                  <a:gd name="T10" fmla="*/ 33 w 33"/>
                  <a:gd name="T11" fmla="*/ 0 h 10"/>
                </a:gdLst>
                <a:ahLst/>
                <a:cxnLst>
                  <a:cxn ang="0">
                    <a:pos x="T0" y="T1"/>
                  </a:cxn>
                  <a:cxn ang="0">
                    <a:pos x="T2" y="T3"/>
                  </a:cxn>
                  <a:cxn ang="0">
                    <a:pos x="T4" y="T5"/>
                  </a:cxn>
                  <a:cxn ang="0">
                    <a:pos x="T6" y="T7"/>
                  </a:cxn>
                  <a:cxn ang="0">
                    <a:pos x="T8" y="T9"/>
                  </a:cxn>
                  <a:cxn ang="0">
                    <a:pos x="T10" y="T11"/>
                  </a:cxn>
                </a:cxnLst>
                <a:rect l="0" t="0" r="r" b="b"/>
                <a:pathLst>
                  <a:path w="33" h="10">
                    <a:moveTo>
                      <a:pt x="33" y="0"/>
                    </a:moveTo>
                    <a:lnTo>
                      <a:pt x="33" y="0"/>
                    </a:lnTo>
                    <a:lnTo>
                      <a:pt x="0" y="0"/>
                    </a:lnTo>
                    <a:lnTo>
                      <a:pt x="0" y="10"/>
                    </a:lnTo>
                    <a:lnTo>
                      <a:pt x="33" y="10"/>
                    </a:lnTo>
                    <a:lnTo>
                      <a:pt x="33" y="0"/>
                    </a:ln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1" name="Freeform 268"/>
              <p:cNvSpPr>
                <a:spLocks noEditPoints="1"/>
              </p:cNvSpPr>
              <p:nvPr/>
            </p:nvSpPr>
            <p:spPr bwMode="auto">
              <a:xfrm>
                <a:off x="4767263" y="4038600"/>
                <a:ext cx="119063" cy="44450"/>
              </a:xfrm>
              <a:custGeom>
                <a:avLst/>
                <a:gdLst>
                  <a:gd name="T0" fmla="*/ 14 w 125"/>
                  <a:gd name="T1" fmla="*/ 15 h 46"/>
                  <a:gd name="T2" fmla="*/ 14 w 125"/>
                  <a:gd name="T3" fmla="*/ 15 h 46"/>
                  <a:gd name="T4" fmla="*/ 110 w 125"/>
                  <a:gd name="T5" fmla="*/ 15 h 46"/>
                  <a:gd name="T6" fmla="*/ 110 w 125"/>
                  <a:gd name="T7" fmla="*/ 31 h 46"/>
                  <a:gd name="T8" fmla="*/ 14 w 125"/>
                  <a:gd name="T9" fmla="*/ 31 h 46"/>
                  <a:gd name="T10" fmla="*/ 14 w 125"/>
                  <a:gd name="T11" fmla="*/ 15 h 46"/>
                  <a:gd name="T12" fmla="*/ 12 w 125"/>
                  <a:gd name="T13" fmla="*/ 46 h 46"/>
                  <a:gd name="T14" fmla="*/ 12 w 125"/>
                  <a:gd name="T15" fmla="*/ 46 h 46"/>
                  <a:gd name="T16" fmla="*/ 113 w 125"/>
                  <a:gd name="T17" fmla="*/ 46 h 46"/>
                  <a:gd name="T18" fmla="*/ 125 w 125"/>
                  <a:gd name="T19" fmla="*/ 34 h 46"/>
                  <a:gd name="T20" fmla="*/ 125 w 125"/>
                  <a:gd name="T21" fmla="*/ 12 h 46"/>
                  <a:gd name="T22" fmla="*/ 113 w 125"/>
                  <a:gd name="T23" fmla="*/ 0 h 46"/>
                  <a:gd name="T24" fmla="*/ 12 w 125"/>
                  <a:gd name="T25" fmla="*/ 0 h 46"/>
                  <a:gd name="T26" fmla="*/ 0 w 125"/>
                  <a:gd name="T27" fmla="*/ 12 h 46"/>
                  <a:gd name="T28" fmla="*/ 0 w 125"/>
                  <a:gd name="T29" fmla="*/ 34 h 46"/>
                  <a:gd name="T30" fmla="*/ 12 w 125"/>
                  <a:gd name="T3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46">
                    <a:moveTo>
                      <a:pt x="14" y="15"/>
                    </a:moveTo>
                    <a:lnTo>
                      <a:pt x="14" y="15"/>
                    </a:lnTo>
                    <a:lnTo>
                      <a:pt x="110" y="15"/>
                    </a:lnTo>
                    <a:lnTo>
                      <a:pt x="110" y="31"/>
                    </a:lnTo>
                    <a:lnTo>
                      <a:pt x="14" y="31"/>
                    </a:lnTo>
                    <a:lnTo>
                      <a:pt x="14" y="15"/>
                    </a:lnTo>
                    <a:close/>
                    <a:moveTo>
                      <a:pt x="12" y="46"/>
                    </a:moveTo>
                    <a:lnTo>
                      <a:pt x="12" y="46"/>
                    </a:lnTo>
                    <a:lnTo>
                      <a:pt x="113" y="46"/>
                    </a:lnTo>
                    <a:cubicBezTo>
                      <a:pt x="120" y="46"/>
                      <a:pt x="125" y="41"/>
                      <a:pt x="125" y="34"/>
                    </a:cubicBezTo>
                    <a:lnTo>
                      <a:pt x="125" y="12"/>
                    </a:lnTo>
                    <a:cubicBezTo>
                      <a:pt x="125" y="6"/>
                      <a:pt x="120" y="0"/>
                      <a:pt x="113" y="0"/>
                    </a:cubicBezTo>
                    <a:lnTo>
                      <a:pt x="12" y="0"/>
                    </a:lnTo>
                    <a:cubicBezTo>
                      <a:pt x="5" y="0"/>
                      <a:pt x="0" y="6"/>
                      <a:pt x="0" y="12"/>
                    </a:cubicBezTo>
                    <a:lnTo>
                      <a:pt x="0" y="34"/>
                    </a:lnTo>
                    <a:cubicBezTo>
                      <a:pt x="0" y="41"/>
                      <a:pt x="5" y="46"/>
                      <a:pt x="12" y="46"/>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2" name="Freeform 269"/>
              <p:cNvSpPr>
                <a:spLocks/>
              </p:cNvSpPr>
              <p:nvPr/>
            </p:nvSpPr>
            <p:spPr bwMode="auto">
              <a:xfrm>
                <a:off x="4835526" y="4056063"/>
                <a:ext cx="31750" cy="9525"/>
              </a:xfrm>
              <a:custGeom>
                <a:avLst/>
                <a:gdLst>
                  <a:gd name="T0" fmla="*/ 0 w 33"/>
                  <a:gd name="T1" fmla="*/ 10 h 10"/>
                  <a:gd name="T2" fmla="*/ 0 w 33"/>
                  <a:gd name="T3" fmla="*/ 10 h 10"/>
                  <a:gd name="T4" fmla="*/ 33 w 33"/>
                  <a:gd name="T5" fmla="*/ 10 h 10"/>
                  <a:gd name="T6" fmla="*/ 33 w 33"/>
                  <a:gd name="T7" fmla="*/ 0 h 10"/>
                  <a:gd name="T8" fmla="*/ 0 w 33"/>
                  <a:gd name="T9" fmla="*/ 0 h 10"/>
                  <a:gd name="T10" fmla="*/ 0 w 33"/>
                  <a:gd name="T11" fmla="*/ 10 h 10"/>
                </a:gdLst>
                <a:ahLst/>
                <a:cxnLst>
                  <a:cxn ang="0">
                    <a:pos x="T0" y="T1"/>
                  </a:cxn>
                  <a:cxn ang="0">
                    <a:pos x="T2" y="T3"/>
                  </a:cxn>
                  <a:cxn ang="0">
                    <a:pos x="T4" y="T5"/>
                  </a:cxn>
                  <a:cxn ang="0">
                    <a:pos x="T6" y="T7"/>
                  </a:cxn>
                  <a:cxn ang="0">
                    <a:pos x="T8" y="T9"/>
                  </a:cxn>
                  <a:cxn ang="0">
                    <a:pos x="T10" y="T11"/>
                  </a:cxn>
                </a:cxnLst>
                <a:rect l="0" t="0" r="r" b="b"/>
                <a:pathLst>
                  <a:path w="33" h="10">
                    <a:moveTo>
                      <a:pt x="0" y="10"/>
                    </a:moveTo>
                    <a:lnTo>
                      <a:pt x="0" y="10"/>
                    </a:lnTo>
                    <a:lnTo>
                      <a:pt x="33" y="10"/>
                    </a:lnTo>
                    <a:lnTo>
                      <a:pt x="33" y="0"/>
                    </a:lnTo>
                    <a:lnTo>
                      <a:pt x="0" y="0"/>
                    </a:lnTo>
                    <a:lnTo>
                      <a:pt x="0" y="10"/>
                    </a:ln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3" name="Freeform 270"/>
              <p:cNvSpPr>
                <a:spLocks noEditPoints="1"/>
              </p:cNvSpPr>
              <p:nvPr/>
            </p:nvSpPr>
            <p:spPr bwMode="auto">
              <a:xfrm>
                <a:off x="4891088" y="4305301"/>
                <a:ext cx="52388" cy="53975"/>
              </a:xfrm>
              <a:custGeom>
                <a:avLst/>
                <a:gdLst>
                  <a:gd name="T0" fmla="*/ 27 w 55"/>
                  <a:gd name="T1" fmla="*/ 46 h 56"/>
                  <a:gd name="T2" fmla="*/ 27 w 55"/>
                  <a:gd name="T3" fmla="*/ 46 h 56"/>
                  <a:gd name="T4" fmla="*/ 10 w 55"/>
                  <a:gd name="T5" fmla="*/ 28 h 56"/>
                  <a:gd name="T6" fmla="*/ 27 w 55"/>
                  <a:gd name="T7" fmla="*/ 10 h 56"/>
                  <a:gd name="T8" fmla="*/ 45 w 55"/>
                  <a:gd name="T9" fmla="*/ 28 h 56"/>
                  <a:gd name="T10" fmla="*/ 27 w 55"/>
                  <a:gd name="T11" fmla="*/ 46 h 56"/>
                  <a:gd name="T12" fmla="*/ 27 w 55"/>
                  <a:gd name="T13" fmla="*/ 0 h 56"/>
                  <a:gd name="T14" fmla="*/ 27 w 55"/>
                  <a:gd name="T15" fmla="*/ 0 h 56"/>
                  <a:gd name="T16" fmla="*/ 0 w 55"/>
                  <a:gd name="T17" fmla="*/ 28 h 56"/>
                  <a:gd name="T18" fmla="*/ 27 w 55"/>
                  <a:gd name="T19" fmla="*/ 56 h 56"/>
                  <a:gd name="T20" fmla="*/ 55 w 55"/>
                  <a:gd name="T21" fmla="*/ 28 h 56"/>
                  <a:gd name="T22" fmla="*/ 27 w 55"/>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56">
                    <a:moveTo>
                      <a:pt x="27" y="46"/>
                    </a:moveTo>
                    <a:lnTo>
                      <a:pt x="27" y="46"/>
                    </a:lnTo>
                    <a:cubicBezTo>
                      <a:pt x="18" y="46"/>
                      <a:pt x="10" y="38"/>
                      <a:pt x="10" y="28"/>
                    </a:cubicBezTo>
                    <a:cubicBezTo>
                      <a:pt x="10" y="18"/>
                      <a:pt x="18" y="10"/>
                      <a:pt x="27" y="10"/>
                    </a:cubicBezTo>
                    <a:cubicBezTo>
                      <a:pt x="37" y="10"/>
                      <a:pt x="45" y="18"/>
                      <a:pt x="45" y="28"/>
                    </a:cubicBezTo>
                    <a:cubicBezTo>
                      <a:pt x="45" y="38"/>
                      <a:pt x="37" y="46"/>
                      <a:pt x="27" y="46"/>
                    </a:cubicBezTo>
                    <a:close/>
                    <a:moveTo>
                      <a:pt x="27" y="0"/>
                    </a:moveTo>
                    <a:lnTo>
                      <a:pt x="27" y="0"/>
                    </a:lnTo>
                    <a:cubicBezTo>
                      <a:pt x="12" y="0"/>
                      <a:pt x="0" y="13"/>
                      <a:pt x="0" y="28"/>
                    </a:cubicBezTo>
                    <a:cubicBezTo>
                      <a:pt x="0" y="43"/>
                      <a:pt x="12" y="56"/>
                      <a:pt x="27" y="56"/>
                    </a:cubicBezTo>
                    <a:cubicBezTo>
                      <a:pt x="43" y="56"/>
                      <a:pt x="55" y="43"/>
                      <a:pt x="55" y="28"/>
                    </a:cubicBezTo>
                    <a:cubicBezTo>
                      <a:pt x="55" y="13"/>
                      <a:pt x="43" y="0"/>
                      <a:pt x="27" y="0"/>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4" name="Freeform 271"/>
              <p:cNvSpPr>
                <a:spLocks noEditPoints="1"/>
              </p:cNvSpPr>
              <p:nvPr/>
            </p:nvSpPr>
            <p:spPr bwMode="auto">
              <a:xfrm>
                <a:off x="4725990" y="3992563"/>
                <a:ext cx="249238" cy="398463"/>
              </a:xfrm>
              <a:custGeom>
                <a:avLst/>
                <a:gdLst>
                  <a:gd name="T0" fmla="*/ 251 w 261"/>
                  <a:gd name="T1" fmla="*/ 360 h 416"/>
                  <a:gd name="T2" fmla="*/ 238 w 261"/>
                  <a:gd name="T3" fmla="*/ 363 h 416"/>
                  <a:gd name="T4" fmla="*/ 230 w 261"/>
                  <a:gd name="T5" fmla="*/ 380 h 416"/>
                  <a:gd name="T6" fmla="*/ 233 w 261"/>
                  <a:gd name="T7" fmla="*/ 394 h 416"/>
                  <a:gd name="T8" fmla="*/ 222 w 261"/>
                  <a:gd name="T9" fmla="*/ 387 h 416"/>
                  <a:gd name="T10" fmla="*/ 203 w 261"/>
                  <a:gd name="T11" fmla="*/ 394 h 416"/>
                  <a:gd name="T12" fmla="*/ 196 w 261"/>
                  <a:gd name="T13" fmla="*/ 406 h 416"/>
                  <a:gd name="T14" fmla="*/ 193 w 261"/>
                  <a:gd name="T15" fmla="*/ 393 h 416"/>
                  <a:gd name="T16" fmla="*/ 175 w 261"/>
                  <a:gd name="T17" fmla="*/ 385 h 416"/>
                  <a:gd name="T18" fmla="*/ 161 w 261"/>
                  <a:gd name="T19" fmla="*/ 388 h 416"/>
                  <a:gd name="T20" fmla="*/ 171 w 261"/>
                  <a:gd name="T21" fmla="*/ 380 h 416"/>
                  <a:gd name="T22" fmla="*/ 163 w 261"/>
                  <a:gd name="T23" fmla="*/ 363 h 416"/>
                  <a:gd name="T24" fmla="*/ 150 w 261"/>
                  <a:gd name="T25" fmla="*/ 360 h 416"/>
                  <a:gd name="T26" fmla="*/ 162 w 261"/>
                  <a:gd name="T27" fmla="*/ 352 h 416"/>
                  <a:gd name="T28" fmla="*/ 168 w 261"/>
                  <a:gd name="T29" fmla="*/ 334 h 416"/>
                  <a:gd name="T30" fmla="*/ 161 w 261"/>
                  <a:gd name="T31" fmla="*/ 323 h 416"/>
                  <a:gd name="T32" fmla="*/ 175 w 261"/>
                  <a:gd name="T33" fmla="*/ 325 h 416"/>
                  <a:gd name="T34" fmla="*/ 193 w 261"/>
                  <a:gd name="T35" fmla="*/ 317 h 416"/>
                  <a:gd name="T36" fmla="*/ 196 w 261"/>
                  <a:gd name="T37" fmla="*/ 304 h 416"/>
                  <a:gd name="T38" fmla="*/ 203 w 261"/>
                  <a:gd name="T39" fmla="*/ 316 h 416"/>
                  <a:gd name="T40" fmla="*/ 222 w 261"/>
                  <a:gd name="T41" fmla="*/ 323 h 416"/>
                  <a:gd name="T42" fmla="*/ 233 w 261"/>
                  <a:gd name="T43" fmla="*/ 316 h 416"/>
                  <a:gd name="T44" fmla="*/ 230 w 261"/>
                  <a:gd name="T45" fmla="*/ 330 h 416"/>
                  <a:gd name="T46" fmla="*/ 238 w 261"/>
                  <a:gd name="T47" fmla="*/ 347 h 416"/>
                  <a:gd name="T48" fmla="*/ 251 w 261"/>
                  <a:gd name="T49" fmla="*/ 350 h 416"/>
                  <a:gd name="T50" fmla="*/ 24 w 261"/>
                  <a:gd name="T51" fmla="*/ 25 h 416"/>
                  <a:gd name="T52" fmla="*/ 188 w 261"/>
                  <a:gd name="T53" fmla="*/ 25 h 416"/>
                  <a:gd name="T54" fmla="*/ 185 w 261"/>
                  <a:gd name="T55" fmla="*/ 302 h 416"/>
                  <a:gd name="T56" fmla="*/ 178 w 261"/>
                  <a:gd name="T57" fmla="*/ 312 h 416"/>
                  <a:gd name="T58" fmla="*/ 168 w 261"/>
                  <a:gd name="T59" fmla="*/ 304 h 416"/>
                  <a:gd name="T60" fmla="*/ 151 w 261"/>
                  <a:gd name="T61" fmla="*/ 319 h 416"/>
                  <a:gd name="T62" fmla="*/ 158 w 261"/>
                  <a:gd name="T63" fmla="*/ 332 h 416"/>
                  <a:gd name="T64" fmla="*/ 146 w 261"/>
                  <a:gd name="T65" fmla="*/ 340 h 416"/>
                  <a:gd name="T66" fmla="*/ 140 w 261"/>
                  <a:gd name="T67" fmla="*/ 364 h 416"/>
                  <a:gd name="T68" fmla="*/ 147 w 261"/>
                  <a:gd name="T69" fmla="*/ 370 h 416"/>
                  <a:gd name="T70" fmla="*/ 155 w 261"/>
                  <a:gd name="T71" fmla="*/ 372 h 416"/>
                  <a:gd name="T72" fmla="*/ 24 w 261"/>
                  <a:gd name="T73" fmla="*/ 25 h 416"/>
                  <a:gd name="T74" fmla="*/ 254 w 261"/>
                  <a:gd name="T75" fmla="*/ 340 h 416"/>
                  <a:gd name="T76" fmla="*/ 247 w 261"/>
                  <a:gd name="T77" fmla="*/ 341 h 416"/>
                  <a:gd name="T78" fmla="*/ 249 w 261"/>
                  <a:gd name="T79" fmla="*/ 328 h 416"/>
                  <a:gd name="T80" fmla="*/ 237 w 261"/>
                  <a:gd name="T81" fmla="*/ 306 h 416"/>
                  <a:gd name="T82" fmla="*/ 232 w 261"/>
                  <a:gd name="T83" fmla="*/ 304 h 416"/>
                  <a:gd name="T84" fmla="*/ 223 w 261"/>
                  <a:gd name="T85" fmla="*/ 312 h 416"/>
                  <a:gd name="T86" fmla="*/ 215 w 261"/>
                  <a:gd name="T87" fmla="*/ 301 h 416"/>
                  <a:gd name="T88" fmla="*/ 213 w 261"/>
                  <a:gd name="T89" fmla="*/ 0 h 416"/>
                  <a:gd name="T90" fmla="*/ 0 w 261"/>
                  <a:gd name="T91" fmla="*/ 397 h 416"/>
                  <a:gd name="T92" fmla="*/ 164 w 261"/>
                  <a:gd name="T93" fmla="*/ 404 h 416"/>
                  <a:gd name="T94" fmla="*/ 168 w 261"/>
                  <a:gd name="T95" fmla="*/ 406 h 416"/>
                  <a:gd name="T96" fmla="*/ 178 w 261"/>
                  <a:gd name="T97" fmla="*/ 398 h 416"/>
                  <a:gd name="T98" fmla="*/ 185 w 261"/>
                  <a:gd name="T99" fmla="*/ 409 h 416"/>
                  <a:gd name="T100" fmla="*/ 209 w 261"/>
                  <a:gd name="T101" fmla="*/ 416 h 416"/>
                  <a:gd name="T102" fmla="*/ 214 w 261"/>
                  <a:gd name="T103" fmla="*/ 401 h 416"/>
                  <a:gd name="T104" fmla="*/ 228 w 261"/>
                  <a:gd name="T105" fmla="*/ 404 h 416"/>
                  <a:gd name="T106" fmla="*/ 235 w 261"/>
                  <a:gd name="T107" fmla="*/ 406 h 416"/>
                  <a:gd name="T108" fmla="*/ 249 w 261"/>
                  <a:gd name="T109" fmla="*/ 382 h 416"/>
                  <a:gd name="T110" fmla="*/ 247 w 261"/>
                  <a:gd name="T111" fmla="*/ 369 h 416"/>
                  <a:gd name="T112" fmla="*/ 261 w 261"/>
                  <a:gd name="T113" fmla="*/ 364 h 416"/>
                  <a:gd name="T114" fmla="*/ 254 w 261"/>
                  <a:gd name="T115" fmla="*/ 34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1" h="416">
                    <a:moveTo>
                      <a:pt x="251" y="360"/>
                    </a:moveTo>
                    <a:lnTo>
                      <a:pt x="251" y="360"/>
                    </a:lnTo>
                    <a:lnTo>
                      <a:pt x="239" y="358"/>
                    </a:lnTo>
                    <a:lnTo>
                      <a:pt x="238" y="363"/>
                    </a:lnTo>
                    <a:cubicBezTo>
                      <a:pt x="237" y="368"/>
                      <a:pt x="235" y="372"/>
                      <a:pt x="232" y="376"/>
                    </a:cubicBezTo>
                    <a:lnTo>
                      <a:pt x="230" y="380"/>
                    </a:lnTo>
                    <a:lnTo>
                      <a:pt x="240" y="387"/>
                    </a:lnTo>
                    <a:lnTo>
                      <a:pt x="233" y="394"/>
                    </a:lnTo>
                    <a:lnTo>
                      <a:pt x="226" y="385"/>
                    </a:lnTo>
                    <a:lnTo>
                      <a:pt x="222" y="387"/>
                    </a:lnTo>
                    <a:cubicBezTo>
                      <a:pt x="217" y="390"/>
                      <a:pt x="213" y="392"/>
                      <a:pt x="208" y="393"/>
                    </a:cubicBezTo>
                    <a:lnTo>
                      <a:pt x="203" y="394"/>
                    </a:lnTo>
                    <a:lnTo>
                      <a:pt x="205" y="406"/>
                    </a:lnTo>
                    <a:lnTo>
                      <a:pt x="196" y="406"/>
                    </a:lnTo>
                    <a:lnTo>
                      <a:pt x="197" y="394"/>
                    </a:lnTo>
                    <a:lnTo>
                      <a:pt x="193" y="393"/>
                    </a:lnTo>
                    <a:cubicBezTo>
                      <a:pt x="188" y="392"/>
                      <a:pt x="183" y="390"/>
                      <a:pt x="179" y="387"/>
                    </a:cubicBezTo>
                    <a:lnTo>
                      <a:pt x="175" y="385"/>
                    </a:lnTo>
                    <a:lnTo>
                      <a:pt x="168" y="394"/>
                    </a:lnTo>
                    <a:lnTo>
                      <a:pt x="161" y="388"/>
                    </a:lnTo>
                    <a:lnTo>
                      <a:pt x="161" y="387"/>
                    </a:lnTo>
                    <a:lnTo>
                      <a:pt x="171" y="380"/>
                    </a:lnTo>
                    <a:lnTo>
                      <a:pt x="168" y="376"/>
                    </a:lnTo>
                    <a:cubicBezTo>
                      <a:pt x="165" y="372"/>
                      <a:pt x="164" y="368"/>
                      <a:pt x="163" y="363"/>
                    </a:cubicBezTo>
                    <a:lnTo>
                      <a:pt x="162" y="358"/>
                    </a:lnTo>
                    <a:lnTo>
                      <a:pt x="150" y="360"/>
                    </a:lnTo>
                    <a:lnTo>
                      <a:pt x="150" y="350"/>
                    </a:lnTo>
                    <a:lnTo>
                      <a:pt x="162" y="352"/>
                    </a:lnTo>
                    <a:lnTo>
                      <a:pt x="163" y="347"/>
                    </a:lnTo>
                    <a:cubicBezTo>
                      <a:pt x="163" y="343"/>
                      <a:pt x="165" y="338"/>
                      <a:pt x="168" y="334"/>
                    </a:cubicBezTo>
                    <a:lnTo>
                      <a:pt x="171" y="330"/>
                    </a:lnTo>
                    <a:lnTo>
                      <a:pt x="161" y="323"/>
                    </a:lnTo>
                    <a:lnTo>
                      <a:pt x="168" y="316"/>
                    </a:lnTo>
                    <a:lnTo>
                      <a:pt x="175" y="325"/>
                    </a:lnTo>
                    <a:lnTo>
                      <a:pt x="179" y="323"/>
                    </a:lnTo>
                    <a:cubicBezTo>
                      <a:pt x="183" y="320"/>
                      <a:pt x="188" y="318"/>
                      <a:pt x="193" y="317"/>
                    </a:cubicBezTo>
                    <a:lnTo>
                      <a:pt x="197" y="316"/>
                    </a:lnTo>
                    <a:lnTo>
                      <a:pt x="196" y="304"/>
                    </a:lnTo>
                    <a:lnTo>
                      <a:pt x="205" y="304"/>
                    </a:lnTo>
                    <a:lnTo>
                      <a:pt x="203" y="316"/>
                    </a:lnTo>
                    <a:lnTo>
                      <a:pt x="208" y="317"/>
                    </a:lnTo>
                    <a:cubicBezTo>
                      <a:pt x="213" y="318"/>
                      <a:pt x="217" y="320"/>
                      <a:pt x="222" y="323"/>
                    </a:cubicBezTo>
                    <a:lnTo>
                      <a:pt x="226" y="325"/>
                    </a:lnTo>
                    <a:lnTo>
                      <a:pt x="233" y="316"/>
                    </a:lnTo>
                    <a:lnTo>
                      <a:pt x="240" y="323"/>
                    </a:lnTo>
                    <a:lnTo>
                      <a:pt x="230" y="330"/>
                    </a:lnTo>
                    <a:lnTo>
                      <a:pt x="232" y="334"/>
                    </a:lnTo>
                    <a:cubicBezTo>
                      <a:pt x="235" y="338"/>
                      <a:pt x="237" y="343"/>
                      <a:pt x="238" y="347"/>
                    </a:cubicBezTo>
                    <a:lnTo>
                      <a:pt x="239" y="352"/>
                    </a:lnTo>
                    <a:lnTo>
                      <a:pt x="251" y="350"/>
                    </a:lnTo>
                    <a:lnTo>
                      <a:pt x="251" y="360"/>
                    </a:lnTo>
                    <a:close/>
                    <a:moveTo>
                      <a:pt x="24" y="25"/>
                    </a:moveTo>
                    <a:lnTo>
                      <a:pt x="24" y="25"/>
                    </a:lnTo>
                    <a:lnTo>
                      <a:pt x="188" y="25"/>
                    </a:lnTo>
                    <a:lnTo>
                      <a:pt x="188" y="296"/>
                    </a:lnTo>
                    <a:cubicBezTo>
                      <a:pt x="186" y="297"/>
                      <a:pt x="185" y="299"/>
                      <a:pt x="185" y="302"/>
                    </a:cubicBezTo>
                    <a:lnTo>
                      <a:pt x="186" y="309"/>
                    </a:lnTo>
                    <a:cubicBezTo>
                      <a:pt x="183" y="310"/>
                      <a:pt x="180" y="311"/>
                      <a:pt x="178" y="312"/>
                    </a:cubicBezTo>
                    <a:lnTo>
                      <a:pt x="173" y="306"/>
                    </a:lnTo>
                    <a:cubicBezTo>
                      <a:pt x="172" y="305"/>
                      <a:pt x="170" y="304"/>
                      <a:pt x="168" y="304"/>
                    </a:cubicBezTo>
                    <a:lnTo>
                      <a:pt x="165" y="305"/>
                    </a:lnTo>
                    <a:lnTo>
                      <a:pt x="151" y="319"/>
                    </a:lnTo>
                    <a:cubicBezTo>
                      <a:pt x="149" y="321"/>
                      <a:pt x="149" y="325"/>
                      <a:pt x="152" y="328"/>
                    </a:cubicBezTo>
                    <a:lnTo>
                      <a:pt x="158" y="332"/>
                    </a:lnTo>
                    <a:cubicBezTo>
                      <a:pt x="156" y="335"/>
                      <a:pt x="155" y="338"/>
                      <a:pt x="154" y="341"/>
                    </a:cubicBezTo>
                    <a:lnTo>
                      <a:pt x="146" y="340"/>
                    </a:lnTo>
                    <a:cubicBezTo>
                      <a:pt x="143" y="340"/>
                      <a:pt x="140" y="343"/>
                      <a:pt x="140" y="346"/>
                    </a:cubicBezTo>
                    <a:lnTo>
                      <a:pt x="140" y="364"/>
                    </a:lnTo>
                    <a:cubicBezTo>
                      <a:pt x="140" y="367"/>
                      <a:pt x="143" y="370"/>
                      <a:pt x="147" y="370"/>
                    </a:cubicBezTo>
                    <a:lnTo>
                      <a:pt x="147" y="370"/>
                    </a:lnTo>
                    <a:lnTo>
                      <a:pt x="154" y="369"/>
                    </a:lnTo>
                    <a:cubicBezTo>
                      <a:pt x="154" y="370"/>
                      <a:pt x="155" y="371"/>
                      <a:pt x="155" y="372"/>
                    </a:cubicBezTo>
                    <a:lnTo>
                      <a:pt x="24" y="372"/>
                    </a:lnTo>
                    <a:lnTo>
                      <a:pt x="24" y="25"/>
                    </a:lnTo>
                    <a:close/>
                    <a:moveTo>
                      <a:pt x="254" y="340"/>
                    </a:moveTo>
                    <a:lnTo>
                      <a:pt x="254" y="340"/>
                    </a:lnTo>
                    <a:lnTo>
                      <a:pt x="254" y="340"/>
                    </a:lnTo>
                    <a:lnTo>
                      <a:pt x="247" y="341"/>
                    </a:lnTo>
                    <a:cubicBezTo>
                      <a:pt x="246" y="338"/>
                      <a:pt x="245" y="335"/>
                      <a:pt x="243" y="332"/>
                    </a:cubicBezTo>
                    <a:lnTo>
                      <a:pt x="249" y="328"/>
                    </a:lnTo>
                    <a:cubicBezTo>
                      <a:pt x="252" y="325"/>
                      <a:pt x="252" y="321"/>
                      <a:pt x="249" y="319"/>
                    </a:cubicBezTo>
                    <a:lnTo>
                      <a:pt x="237" y="306"/>
                    </a:lnTo>
                    <a:lnTo>
                      <a:pt x="234" y="304"/>
                    </a:lnTo>
                    <a:lnTo>
                      <a:pt x="232" y="304"/>
                    </a:lnTo>
                    <a:cubicBezTo>
                      <a:pt x="231" y="304"/>
                      <a:pt x="229" y="305"/>
                      <a:pt x="227" y="307"/>
                    </a:cubicBezTo>
                    <a:lnTo>
                      <a:pt x="223" y="312"/>
                    </a:lnTo>
                    <a:cubicBezTo>
                      <a:pt x="220" y="311"/>
                      <a:pt x="217" y="310"/>
                      <a:pt x="214" y="309"/>
                    </a:cubicBezTo>
                    <a:lnTo>
                      <a:pt x="215" y="301"/>
                    </a:lnTo>
                    <a:cubicBezTo>
                      <a:pt x="215" y="299"/>
                      <a:pt x="214" y="297"/>
                      <a:pt x="213" y="296"/>
                    </a:cubicBezTo>
                    <a:lnTo>
                      <a:pt x="213" y="0"/>
                    </a:lnTo>
                    <a:lnTo>
                      <a:pt x="0" y="0"/>
                    </a:lnTo>
                    <a:lnTo>
                      <a:pt x="0" y="397"/>
                    </a:lnTo>
                    <a:lnTo>
                      <a:pt x="157" y="397"/>
                    </a:lnTo>
                    <a:lnTo>
                      <a:pt x="164" y="404"/>
                    </a:lnTo>
                    <a:lnTo>
                      <a:pt x="166" y="406"/>
                    </a:lnTo>
                    <a:lnTo>
                      <a:pt x="168" y="406"/>
                    </a:lnTo>
                    <a:cubicBezTo>
                      <a:pt x="170" y="406"/>
                      <a:pt x="172" y="405"/>
                      <a:pt x="173" y="403"/>
                    </a:cubicBezTo>
                    <a:lnTo>
                      <a:pt x="178" y="398"/>
                    </a:lnTo>
                    <a:cubicBezTo>
                      <a:pt x="180" y="399"/>
                      <a:pt x="183" y="401"/>
                      <a:pt x="186" y="401"/>
                    </a:cubicBezTo>
                    <a:lnTo>
                      <a:pt x="185" y="409"/>
                    </a:lnTo>
                    <a:cubicBezTo>
                      <a:pt x="185" y="413"/>
                      <a:pt x="188" y="416"/>
                      <a:pt x="191" y="416"/>
                    </a:cubicBezTo>
                    <a:lnTo>
                      <a:pt x="209" y="416"/>
                    </a:lnTo>
                    <a:cubicBezTo>
                      <a:pt x="213" y="416"/>
                      <a:pt x="215" y="413"/>
                      <a:pt x="215" y="408"/>
                    </a:cubicBezTo>
                    <a:lnTo>
                      <a:pt x="214" y="401"/>
                    </a:lnTo>
                    <a:cubicBezTo>
                      <a:pt x="217" y="401"/>
                      <a:pt x="220" y="399"/>
                      <a:pt x="223" y="398"/>
                    </a:cubicBezTo>
                    <a:lnTo>
                      <a:pt x="228" y="404"/>
                    </a:lnTo>
                    <a:cubicBezTo>
                      <a:pt x="229" y="405"/>
                      <a:pt x="231" y="406"/>
                      <a:pt x="232" y="406"/>
                    </a:cubicBezTo>
                    <a:lnTo>
                      <a:pt x="235" y="406"/>
                    </a:lnTo>
                    <a:lnTo>
                      <a:pt x="250" y="391"/>
                    </a:lnTo>
                    <a:cubicBezTo>
                      <a:pt x="252" y="389"/>
                      <a:pt x="252" y="385"/>
                      <a:pt x="249" y="382"/>
                    </a:cubicBezTo>
                    <a:lnTo>
                      <a:pt x="243" y="378"/>
                    </a:lnTo>
                    <a:cubicBezTo>
                      <a:pt x="245" y="375"/>
                      <a:pt x="246" y="372"/>
                      <a:pt x="247" y="369"/>
                    </a:cubicBezTo>
                    <a:lnTo>
                      <a:pt x="254" y="370"/>
                    </a:lnTo>
                    <a:cubicBezTo>
                      <a:pt x="258" y="370"/>
                      <a:pt x="261" y="367"/>
                      <a:pt x="261" y="364"/>
                    </a:cubicBezTo>
                    <a:lnTo>
                      <a:pt x="261" y="346"/>
                    </a:lnTo>
                    <a:cubicBezTo>
                      <a:pt x="261" y="343"/>
                      <a:pt x="258" y="340"/>
                      <a:pt x="254" y="340"/>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63" name="矩形 162"/>
            <p:cNvSpPr/>
            <p:nvPr/>
          </p:nvSpPr>
          <p:spPr bwMode="auto">
            <a:xfrm>
              <a:off x="8202801" y="2018256"/>
              <a:ext cx="59773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4" name="矩形 163"/>
            <p:cNvSpPr/>
            <p:nvPr/>
          </p:nvSpPr>
          <p:spPr bwMode="auto">
            <a:xfrm rot="16200000">
              <a:off x="7680012" y="2537806"/>
              <a:ext cx="111630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5" name="矩形 164"/>
            <p:cNvSpPr/>
            <p:nvPr/>
          </p:nvSpPr>
          <p:spPr bwMode="auto">
            <a:xfrm>
              <a:off x="8052632" y="1823850"/>
              <a:ext cx="59773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6" name="矩形 165"/>
            <p:cNvSpPr/>
            <p:nvPr/>
          </p:nvSpPr>
          <p:spPr bwMode="auto">
            <a:xfrm rot="16200000">
              <a:off x="7529843" y="2343400"/>
              <a:ext cx="111630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75" name="组合 174"/>
          <p:cNvGrpSpPr/>
          <p:nvPr/>
        </p:nvGrpSpPr>
        <p:grpSpPr>
          <a:xfrm>
            <a:off x="8962304" y="3470152"/>
            <a:ext cx="778428" cy="1142844"/>
            <a:chOff x="8049995" y="1823248"/>
            <a:chExt cx="1025883" cy="1516960"/>
          </a:xfrm>
          <a:solidFill>
            <a:srgbClr val="C7000B"/>
          </a:solidFill>
        </p:grpSpPr>
        <p:grpSp>
          <p:nvGrpSpPr>
            <p:cNvPr id="176" name="组合 198"/>
            <p:cNvGrpSpPr>
              <a:grpSpLocks noChangeAspect="1"/>
            </p:cNvGrpSpPr>
            <p:nvPr/>
          </p:nvGrpSpPr>
          <p:grpSpPr>
            <a:xfrm>
              <a:off x="8342872" y="2166257"/>
              <a:ext cx="733006" cy="1173951"/>
              <a:chOff x="4725990" y="3992563"/>
              <a:chExt cx="249238" cy="398463"/>
            </a:xfrm>
            <a:grpFill/>
          </p:grpSpPr>
          <p:sp>
            <p:nvSpPr>
              <p:cNvPr id="181" name="Freeform 264"/>
              <p:cNvSpPr>
                <a:spLocks noEditPoints="1"/>
              </p:cNvSpPr>
              <p:nvPr/>
            </p:nvSpPr>
            <p:spPr bwMode="auto">
              <a:xfrm>
                <a:off x="4767263" y="4160838"/>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26 w 126"/>
                  <a:gd name="T13" fmla="*/ 34 h 46"/>
                  <a:gd name="T14" fmla="*/ 126 w 126"/>
                  <a:gd name="T15" fmla="*/ 34 h 46"/>
                  <a:gd name="T16" fmla="*/ 126 w 126"/>
                  <a:gd name="T17" fmla="*/ 13 h 46"/>
                  <a:gd name="T18" fmla="*/ 113 w 126"/>
                  <a:gd name="T19" fmla="*/ 0 h 46"/>
                  <a:gd name="T20" fmla="*/ 12 w 126"/>
                  <a:gd name="T21" fmla="*/ 0 h 46"/>
                  <a:gd name="T22" fmla="*/ 0 w 126"/>
                  <a:gd name="T23" fmla="*/ 13 h 46"/>
                  <a:gd name="T24" fmla="*/ 0 w 126"/>
                  <a:gd name="T25" fmla="*/ 34 h 46"/>
                  <a:gd name="T26" fmla="*/ 12 w 126"/>
                  <a:gd name="T27" fmla="*/ 46 h 46"/>
                  <a:gd name="T28" fmla="*/ 113 w 126"/>
                  <a:gd name="T29" fmla="*/ 46 h 46"/>
                  <a:gd name="T30" fmla="*/ 126 w 126"/>
                  <a:gd name="T31"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26" y="34"/>
                    </a:moveTo>
                    <a:lnTo>
                      <a:pt x="126" y="34"/>
                    </a:lnTo>
                    <a:lnTo>
                      <a:pt x="126" y="13"/>
                    </a:lnTo>
                    <a:cubicBezTo>
                      <a:pt x="126" y="6"/>
                      <a:pt x="120" y="0"/>
                      <a:pt x="113" y="0"/>
                    </a:cubicBezTo>
                    <a:lnTo>
                      <a:pt x="12" y="0"/>
                    </a:lnTo>
                    <a:cubicBezTo>
                      <a:pt x="5" y="0"/>
                      <a:pt x="0" y="6"/>
                      <a:pt x="0" y="13"/>
                    </a:cubicBezTo>
                    <a:lnTo>
                      <a:pt x="0" y="34"/>
                    </a:lnTo>
                    <a:cubicBezTo>
                      <a:pt x="0" y="41"/>
                      <a:pt x="5" y="46"/>
                      <a:pt x="12" y="46"/>
                    </a:cubicBezTo>
                    <a:lnTo>
                      <a:pt x="113" y="46"/>
                    </a:lnTo>
                    <a:cubicBezTo>
                      <a:pt x="120" y="46"/>
                      <a:pt x="126" y="41"/>
                      <a:pt x="126" y="34"/>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2" name="Freeform 265"/>
              <p:cNvSpPr>
                <a:spLocks/>
              </p:cNvSpPr>
              <p:nvPr/>
            </p:nvSpPr>
            <p:spPr bwMode="auto">
              <a:xfrm>
                <a:off x="4837113" y="4178300"/>
                <a:ext cx="31750" cy="9525"/>
              </a:xfrm>
              <a:custGeom>
                <a:avLst/>
                <a:gdLst>
                  <a:gd name="T0" fmla="*/ 33 w 33"/>
                  <a:gd name="T1" fmla="*/ 0 h 9"/>
                  <a:gd name="T2" fmla="*/ 33 w 33"/>
                  <a:gd name="T3" fmla="*/ 0 h 9"/>
                  <a:gd name="T4" fmla="*/ 0 w 33"/>
                  <a:gd name="T5" fmla="*/ 0 h 9"/>
                  <a:gd name="T6" fmla="*/ 0 w 33"/>
                  <a:gd name="T7" fmla="*/ 9 h 9"/>
                  <a:gd name="T8" fmla="*/ 33 w 33"/>
                  <a:gd name="T9" fmla="*/ 9 h 9"/>
                  <a:gd name="T10" fmla="*/ 33 w 33"/>
                  <a:gd name="T11" fmla="*/ 0 h 9"/>
                </a:gdLst>
                <a:ahLst/>
                <a:cxnLst>
                  <a:cxn ang="0">
                    <a:pos x="T0" y="T1"/>
                  </a:cxn>
                  <a:cxn ang="0">
                    <a:pos x="T2" y="T3"/>
                  </a:cxn>
                  <a:cxn ang="0">
                    <a:pos x="T4" y="T5"/>
                  </a:cxn>
                  <a:cxn ang="0">
                    <a:pos x="T6" y="T7"/>
                  </a:cxn>
                  <a:cxn ang="0">
                    <a:pos x="T8" y="T9"/>
                  </a:cxn>
                  <a:cxn ang="0">
                    <a:pos x="T10" y="T11"/>
                  </a:cxn>
                </a:cxnLst>
                <a:rect l="0" t="0" r="r" b="b"/>
                <a:pathLst>
                  <a:path w="33" h="9">
                    <a:moveTo>
                      <a:pt x="33" y="0"/>
                    </a:moveTo>
                    <a:lnTo>
                      <a:pt x="33" y="0"/>
                    </a:lnTo>
                    <a:lnTo>
                      <a:pt x="0" y="0"/>
                    </a:lnTo>
                    <a:lnTo>
                      <a:pt x="0" y="9"/>
                    </a:lnTo>
                    <a:lnTo>
                      <a:pt x="33" y="9"/>
                    </a:lnTo>
                    <a:lnTo>
                      <a:pt x="33" y="0"/>
                    </a:ln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3" name="Freeform 266"/>
              <p:cNvSpPr>
                <a:spLocks noEditPoints="1"/>
              </p:cNvSpPr>
              <p:nvPr/>
            </p:nvSpPr>
            <p:spPr bwMode="auto">
              <a:xfrm>
                <a:off x="4767263" y="4100513"/>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13 w 126"/>
                  <a:gd name="T13" fmla="*/ 0 h 46"/>
                  <a:gd name="T14" fmla="*/ 113 w 126"/>
                  <a:gd name="T15" fmla="*/ 0 h 46"/>
                  <a:gd name="T16" fmla="*/ 12 w 126"/>
                  <a:gd name="T17" fmla="*/ 0 h 46"/>
                  <a:gd name="T18" fmla="*/ 0 w 126"/>
                  <a:gd name="T19" fmla="*/ 12 h 46"/>
                  <a:gd name="T20" fmla="*/ 0 w 126"/>
                  <a:gd name="T21" fmla="*/ 33 h 46"/>
                  <a:gd name="T22" fmla="*/ 12 w 126"/>
                  <a:gd name="T23" fmla="*/ 46 h 46"/>
                  <a:gd name="T24" fmla="*/ 113 w 126"/>
                  <a:gd name="T25" fmla="*/ 46 h 46"/>
                  <a:gd name="T26" fmla="*/ 126 w 126"/>
                  <a:gd name="T27" fmla="*/ 33 h 46"/>
                  <a:gd name="T28" fmla="*/ 126 w 126"/>
                  <a:gd name="T29" fmla="*/ 12 h 46"/>
                  <a:gd name="T30" fmla="*/ 113 w 126"/>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13" y="0"/>
                    </a:moveTo>
                    <a:lnTo>
                      <a:pt x="113" y="0"/>
                    </a:lnTo>
                    <a:lnTo>
                      <a:pt x="12" y="0"/>
                    </a:lnTo>
                    <a:cubicBezTo>
                      <a:pt x="5" y="0"/>
                      <a:pt x="0" y="5"/>
                      <a:pt x="0" y="12"/>
                    </a:cubicBezTo>
                    <a:lnTo>
                      <a:pt x="0" y="33"/>
                    </a:lnTo>
                    <a:cubicBezTo>
                      <a:pt x="0" y="40"/>
                      <a:pt x="5" y="46"/>
                      <a:pt x="12" y="46"/>
                    </a:cubicBezTo>
                    <a:lnTo>
                      <a:pt x="113" y="46"/>
                    </a:lnTo>
                    <a:cubicBezTo>
                      <a:pt x="120" y="46"/>
                      <a:pt x="126" y="40"/>
                      <a:pt x="126" y="33"/>
                    </a:cubicBezTo>
                    <a:lnTo>
                      <a:pt x="126" y="12"/>
                    </a:lnTo>
                    <a:cubicBezTo>
                      <a:pt x="126" y="5"/>
                      <a:pt x="120" y="0"/>
                      <a:pt x="113" y="0"/>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4" name="Freeform 267"/>
              <p:cNvSpPr>
                <a:spLocks/>
              </p:cNvSpPr>
              <p:nvPr/>
            </p:nvSpPr>
            <p:spPr bwMode="auto">
              <a:xfrm>
                <a:off x="4837113" y="4117975"/>
                <a:ext cx="31750" cy="9525"/>
              </a:xfrm>
              <a:custGeom>
                <a:avLst/>
                <a:gdLst>
                  <a:gd name="T0" fmla="*/ 33 w 33"/>
                  <a:gd name="T1" fmla="*/ 0 h 10"/>
                  <a:gd name="T2" fmla="*/ 33 w 33"/>
                  <a:gd name="T3" fmla="*/ 0 h 10"/>
                  <a:gd name="T4" fmla="*/ 0 w 33"/>
                  <a:gd name="T5" fmla="*/ 0 h 10"/>
                  <a:gd name="T6" fmla="*/ 0 w 33"/>
                  <a:gd name="T7" fmla="*/ 10 h 10"/>
                  <a:gd name="T8" fmla="*/ 33 w 33"/>
                  <a:gd name="T9" fmla="*/ 10 h 10"/>
                  <a:gd name="T10" fmla="*/ 33 w 33"/>
                  <a:gd name="T11" fmla="*/ 0 h 10"/>
                </a:gdLst>
                <a:ahLst/>
                <a:cxnLst>
                  <a:cxn ang="0">
                    <a:pos x="T0" y="T1"/>
                  </a:cxn>
                  <a:cxn ang="0">
                    <a:pos x="T2" y="T3"/>
                  </a:cxn>
                  <a:cxn ang="0">
                    <a:pos x="T4" y="T5"/>
                  </a:cxn>
                  <a:cxn ang="0">
                    <a:pos x="T6" y="T7"/>
                  </a:cxn>
                  <a:cxn ang="0">
                    <a:pos x="T8" y="T9"/>
                  </a:cxn>
                  <a:cxn ang="0">
                    <a:pos x="T10" y="T11"/>
                  </a:cxn>
                </a:cxnLst>
                <a:rect l="0" t="0" r="r" b="b"/>
                <a:pathLst>
                  <a:path w="33" h="10">
                    <a:moveTo>
                      <a:pt x="33" y="0"/>
                    </a:moveTo>
                    <a:lnTo>
                      <a:pt x="33" y="0"/>
                    </a:lnTo>
                    <a:lnTo>
                      <a:pt x="0" y="0"/>
                    </a:lnTo>
                    <a:lnTo>
                      <a:pt x="0" y="10"/>
                    </a:lnTo>
                    <a:lnTo>
                      <a:pt x="33" y="10"/>
                    </a:lnTo>
                    <a:lnTo>
                      <a:pt x="33" y="0"/>
                    </a:ln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5" name="Freeform 268"/>
              <p:cNvSpPr>
                <a:spLocks noEditPoints="1"/>
              </p:cNvSpPr>
              <p:nvPr/>
            </p:nvSpPr>
            <p:spPr bwMode="auto">
              <a:xfrm>
                <a:off x="4767263" y="4038600"/>
                <a:ext cx="119063" cy="44450"/>
              </a:xfrm>
              <a:custGeom>
                <a:avLst/>
                <a:gdLst>
                  <a:gd name="T0" fmla="*/ 14 w 125"/>
                  <a:gd name="T1" fmla="*/ 15 h 46"/>
                  <a:gd name="T2" fmla="*/ 14 w 125"/>
                  <a:gd name="T3" fmla="*/ 15 h 46"/>
                  <a:gd name="T4" fmla="*/ 110 w 125"/>
                  <a:gd name="T5" fmla="*/ 15 h 46"/>
                  <a:gd name="T6" fmla="*/ 110 w 125"/>
                  <a:gd name="T7" fmla="*/ 31 h 46"/>
                  <a:gd name="T8" fmla="*/ 14 w 125"/>
                  <a:gd name="T9" fmla="*/ 31 h 46"/>
                  <a:gd name="T10" fmla="*/ 14 w 125"/>
                  <a:gd name="T11" fmla="*/ 15 h 46"/>
                  <a:gd name="T12" fmla="*/ 12 w 125"/>
                  <a:gd name="T13" fmla="*/ 46 h 46"/>
                  <a:gd name="T14" fmla="*/ 12 w 125"/>
                  <a:gd name="T15" fmla="*/ 46 h 46"/>
                  <a:gd name="T16" fmla="*/ 113 w 125"/>
                  <a:gd name="T17" fmla="*/ 46 h 46"/>
                  <a:gd name="T18" fmla="*/ 125 w 125"/>
                  <a:gd name="T19" fmla="*/ 34 h 46"/>
                  <a:gd name="T20" fmla="*/ 125 w 125"/>
                  <a:gd name="T21" fmla="*/ 12 h 46"/>
                  <a:gd name="T22" fmla="*/ 113 w 125"/>
                  <a:gd name="T23" fmla="*/ 0 h 46"/>
                  <a:gd name="T24" fmla="*/ 12 w 125"/>
                  <a:gd name="T25" fmla="*/ 0 h 46"/>
                  <a:gd name="T26" fmla="*/ 0 w 125"/>
                  <a:gd name="T27" fmla="*/ 12 h 46"/>
                  <a:gd name="T28" fmla="*/ 0 w 125"/>
                  <a:gd name="T29" fmla="*/ 34 h 46"/>
                  <a:gd name="T30" fmla="*/ 12 w 125"/>
                  <a:gd name="T3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46">
                    <a:moveTo>
                      <a:pt x="14" y="15"/>
                    </a:moveTo>
                    <a:lnTo>
                      <a:pt x="14" y="15"/>
                    </a:lnTo>
                    <a:lnTo>
                      <a:pt x="110" y="15"/>
                    </a:lnTo>
                    <a:lnTo>
                      <a:pt x="110" y="31"/>
                    </a:lnTo>
                    <a:lnTo>
                      <a:pt x="14" y="31"/>
                    </a:lnTo>
                    <a:lnTo>
                      <a:pt x="14" y="15"/>
                    </a:lnTo>
                    <a:close/>
                    <a:moveTo>
                      <a:pt x="12" y="46"/>
                    </a:moveTo>
                    <a:lnTo>
                      <a:pt x="12" y="46"/>
                    </a:lnTo>
                    <a:lnTo>
                      <a:pt x="113" y="46"/>
                    </a:lnTo>
                    <a:cubicBezTo>
                      <a:pt x="120" y="46"/>
                      <a:pt x="125" y="41"/>
                      <a:pt x="125" y="34"/>
                    </a:cubicBezTo>
                    <a:lnTo>
                      <a:pt x="125" y="12"/>
                    </a:lnTo>
                    <a:cubicBezTo>
                      <a:pt x="125" y="6"/>
                      <a:pt x="120" y="0"/>
                      <a:pt x="113" y="0"/>
                    </a:cubicBezTo>
                    <a:lnTo>
                      <a:pt x="12" y="0"/>
                    </a:lnTo>
                    <a:cubicBezTo>
                      <a:pt x="5" y="0"/>
                      <a:pt x="0" y="6"/>
                      <a:pt x="0" y="12"/>
                    </a:cubicBezTo>
                    <a:lnTo>
                      <a:pt x="0" y="34"/>
                    </a:lnTo>
                    <a:cubicBezTo>
                      <a:pt x="0" y="41"/>
                      <a:pt x="5" y="46"/>
                      <a:pt x="12" y="46"/>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6" name="Freeform 269"/>
              <p:cNvSpPr>
                <a:spLocks/>
              </p:cNvSpPr>
              <p:nvPr/>
            </p:nvSpPr>
            <p:spPr bwMode="auto">
              <a:xfrm>
                <a:off x="4835526" y="4056063"/>
                <a:ext cx="31750" cy="9525"/>
              </a:xfrm>
              <a:custGeom>
                <a:avLst/>
                <a:gdLst>
                  <a:gd name="T0" fmla="*/ 0 w 33"/>
                  <a:gd name="T1" fmla="*/ 10 h 10"/>
                  <a:gd name="T2" fmla="*/ 0 w 33"/>
                  <a:gd name="T3" fmla="*/ 10 h 10"/>
                  <a:gd name="T4" fmla="*/ 33 w 33"/>
                  <a:gd name="T5" fmla="*/ 10 h 10"/>
                  <a:gd name="T6" fmla="*/ 33 w 33"/>
                  <a:gd name="T7" fmla="*/ 0 h 10"/>
                  <a:gd name="T8" fmla="*/ 0 w 33"/>
                  <a:gd name="T9" fmla="*/ 0 h 10"/>
                  <a:gd name="T10" fmla="*/ 0 w 33"/>
                  <a:gd name="T11" fmla="*/ 10 h 10"/>
                </a:gdLst>
                <a:ahLst/>
                <a:cxnLst>
                  <a:cxn ang="0">
                    <a:pos x="T0" y="T1"/>
                  </a:cxn>
                  <a:cxn ang="0">
                    <a:pos x="T2" y="T3"/>
                  </a:cxn>
                  <a:cxn ang="0">
                    <a:pos x="T4" y="T5"/>
                  </a:cxn>
                  <a:cxn ang="0">
                    <a:pos x="T6" y="T7"/>
                  </a:cxn>
                  <a:cxn ang="0">
                    <a:pos x="T8" y="T9"/>
                  </a:cxn>
                  <a:cxn ang="0">
                    <a:pos x="T10" y="T11"/>
                  </a:cxn>
                </a:cxnLst>
                <a:rect l="0" t="0" r="r" b="b"/>
                <a:pathLst>
                  <a:path w="33" h="10">
                    <a:moveTo>
                      <a:pt x="0" y="10"/>
                    </a:moveTo>
                    <a:lnTo>
                      <a:pt x="0" y="10"/>
                    </a:lnTo>
                    <a:lnTo>
                      <a:pt x="33" y="10"/>
                    </a:lnTo>
                    <a:lnTo>
                      <a:pt x="33" y="0"/>
                    </a:lnTo>
                    <a:lnTo>
                      <a:pt x="0" y="0"/>
                    </a:lnTo>
                    <a:lnTo>
                      <a:pt x="0" y="10"/>
                    </a:ln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7" name="Freeform 270"/>
              <p:cNvSpPr>
                <a:spLocks noEditPoints="1"/>
              </p:cNvSpPr>
              <p:nvPr/>
            </p:nvSpPr>
            <p:spPr bwMode="auto">
              <a:xfrm>
                <a:off x="4891088" y="4305301"/>
                <a:ext cx="52388" cy="53975"/>
              </a:xfrm>
              <a:custGeom>
                <a:avLst/>
                <a:gdLst>
                  <a:gd name="T0" fmla="*/ 27 w 55"/>
                  <a:gd name="T1" fmla="*/ 46 h 56"/>
                  <a:gd name="T2" fmla="*/ 27 w 55"/>
                  <a:gd name="T3" fmla="*/ 46 h 56"/>
                  <a:gd name="T4" fmla="*/ 10 w 55"/>
                  <a:gd name="T5" fmla="*/ 28 h 56"/>
                  <a:gd name="T6" fmla="*/ 27 w 55"/>
                  <a:gd name="T7" fmla="*/ 10 h 56"/>
                  <a:gd name="T8" fmla="*/ 45 w 55"/>
                  <a:gd name="T9" fmla="*/ 28 h 56"/>
                  <a:gd name="T10" fmla="*/ 27 w 55"/>
                  <a:gd name="T11" fmla="*/ 46 h 56"/>
                  <a:gd name="T12" fmla="*/ 27 w 55"/>
                  <a:gd name="T13" fmla="*/ 0 h 56"/>
                  <a:gd name="T14" fmla="*/ 27 w 55"/>
                  <a:gd name="T15" fmla="*/ 0 h 56"/>
                  <a:gd name="T16" fmla="*/ 0 w 55"/>
                  <a:gd name="T17" fmla="*/ 28 h 56"/>
                  <a:gd name="T18" fmla="*/ 27 w 55"/>
                  <a:gd name="T19" fmla="*/ 56 h 56"/>
                  <a:gd name="T20" fmla="*/ 55 w 55"/>
                  <a:gd name="T21" fmla="*/ 28 h 56"/>
                  <a:gd name="T22" fmla="*/ 27 w 55"/>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56">
                    <a:moveTo>
                      <a:pt x="27" y="46"/>
                    </a:moveTo>
                    <a:lnTo>
                      <a:pt x="27" y="46"/>
                    </a:lnTo>
                    <a:cubicBezTo>
                      <a:pt x="18" y="46"/>
                      <a:pt x="10" y="38"/>
                      <a:pt x="10" y="28"/>
                    </a:cubicBezTo>
                    <a:cubicBezTo>
                      <a:pt x="10" y="18"/>
                      <a:pt x="18" y="10"/>
                      <a:pt x="27" y="10"/>
                    </a:cubicBezTo>
                    <a:cubicBezTo>
                      <a:pt x="37" y="10"/>
                      <a:pt x="45" y="18"/>
                      <a:pt x="45" y="28"/>
                    </a:cubicBezTo>
                    <a:cubicBezTo>
                      <a:pt x="45" y="38"/>
                      <a:pt x="37" y="46"/>
                      <a:pt x="27" y="46"/>
                    </a:cubicBezTo>
                    <a:close/>
                    <a:moveTo>
                      <a:pt x="27" y="0"/>
                    </a:moveTo>
                    <a:lnTo>
                      <a:pt x="27" y="0"/>
                    </a:lnTo>
                    <a:cubicBezTo>
                      <a:pt x="12" y="0"/>
                      <a:pt x="0" y="13"/>
                      <a:pt x="0" y="28"/>
                    </a:cubicBezTo>
                    <a:cubicBezTo>
                      <a:pt x="0" y="43"/>
                      <a:pt x="12" y="56"/>
                      <a:pt x="27" y="56"/>
                    </a:cubicBezTo>
                    <a:cubicBezTo>
                      <a:pt x="43" y="56"/>
                      <a:pt x="55" y="43"/>
                      <a:pt x="55" y="28"/>
                    </a:cubicBezTo>
                    <a:cubicBezTo>
                      <a:pt x="55" y="13"/>
                      <a:pt x="43" y="0"/>
                      <a:pt x="27" y="0"/>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8" name="Freeform 271"/>
              <p:cNvSpPr>
                <a:spLocks noEditPoints="1"/>
              </p:cNvSpPr>
              <p:nvPr/>
            </p:nvSpPr>
            <p:spPr bwMode="auto">
              <a:xfrm>
                <a:off x="4725990" y="3992563"/>
                <a:ext cx="249238" cy="398463"/>
              </a:xfrm>
              <a:custGeom>
                <a:avLst/>
                <a:gdLst>
                  <a:gd name="T0" fmla="*/ 251 w 261"/>
                  <a:gd name="T1" fmla="*/ 360 h 416"/>
                  <a:gd name="T2" fmla="*/ 238 w 261"/>
                  <a:gd name="T3" fmla="*/ 363 h 416"/>
                  <a:gd name="T4" fmla="*/ 230 w 261"/>
                  <a:gd name="T5" fmla="*/ 380 h 416"/>
                  <a:gd name="T6" fmla="*/ 233 w 261"/>
                  <a:gd name="T7" fmla="*/ 394 h 416"/>
                  <a:gd name="T8" fmla="*/ 222 w 261"/>
                  <a:gd name="T9" fmla="*/ 387 h 416"/>
                  <a:gd name="T10" fmla="*/ 203 w 261"/>
                  <a:gd name="T11" fmla="*/ 394 h 416"/>
                  <a:gd name="T12" fmla="*/ 196 w 261"/>
                  <a:gd name="T13" fmla="*/ 406 h 416"/>
                  <a:gd name="T14" fmla="*/ 193 w 261"/>
                  <a:gd name="T15" fmla="*/ 393 h 416"/>
                  <a:gd name="T16" fmla="*/ 175 w 261"/>
                  <a:gd name="T17" fmla="*/ 385 h 416"/>
                  <a:gd name="T18" fmla="*/ 161 w 261"/>
                  <a:gd name="T19" fmla="*/ 388 h 416"/>
                  <a:gd name="T20" fmla="*/ 171 w 261"/>
                  <a:gd name="T21" fmla="*/ 380 h 416"/>
                  <a:gd name="T22" fmla="*/ 163 w 261"/>
                  <a:gd name="T23" fmla="*/ 363 h 416"/>
                  <a:gd name="T24" fmla="*/ 150 w 261"/>
                  <a:gd name="T25" fmla="*/ 360 h 416"/>
                  <a:gd name="T26" fmla="*/ 162 w 261"/>
                  <a:gd name="T27" fmla="*/ 352 h 416"/>
                  <a:gd name="T28" fmla="*/ 168 w 261"/>
                  <a:gd name="T29" fmla="*/ 334 h 416"/>
                  <a:gd name="T30" fmla="*/ 161 w 261"/>
                  <a:gd name="T31" fmla="*/ 323 h 416"/>
                  <a:gd name="T32" fmla="*/ 175 w 261"/>
                  <a:gd name="T33" fmla="*/ 325 h 416"/>
                  <a:gd name="T34" fmla="*/ 193 w 261"/>
                  <a:gd name="T35" fmla="*/ 317 h 416"/>
                  <a:gd name="T36" fmla="*/ 196 w 261"/>
                  <a:gd name="T37" fmla="*/ 304 h 416"/>
                  <a:gd name="T38" fmla="*/ 203 w 261"/>
                  <a:gd name="T39" fmla="*/ 316 h 416"/>
                  <a:gd name="T40" fmla="*/ 222 w 261"/>
                  <a:gd name="T41" fmla="*/ 323 h 416"/>
                  <a:gd name="T42" fmla="*/ 233 w 261"/>
                  <a:gd name="T43" fmla="*/ 316 h 416"/>
                  <a:gd name="T44" fmla="*/ 230 w 261"/>
                  <a:gd name="T45" fmla="*/ 330 h 416"/>
                  <a:gd name="T46" fmla="*/ 238 w 261"/>
                  <a:gd name="T47" fmla="*/ 347 h 416"/>
                  <a:gd name="T48" fmla="*/ 251 w 261"/>
                  <a:gd name="T49" fmla="*/ 350 h 416"/>
                  <a:gd name="T50" fmla="*/ 24 w 261"/>
                  <a:gd name="T51" fmla="*/ 25 h 416"/>
                  <a:gd name="T52" fmla="*/ 188 w 261"/>
                  <a:gd name="T53" fmla="*/ 25 h 416"/>
                  <a:gd name="T54" fmla="*/ 185 w 261"/>
                  <a:gd name="T55" fmla="*/ 302 h 416"/>
                  <a:gd name="T56" fmla="*/ 178 w 261"/>
                  <a:gd name="T57" fmla="*/ 312 h 416"/>
                  <a:gd name="T58" fmla="*/ 168 w 261"/>
                  <a:gd name="T59" fmla="*/ 304 h 416"/>
                  <a:gd name="T60" fmla="*/ 151 w 261"/>
                  <a:gd name="T61" fmla="*/ 319 h 416"/>
                  <a:gd name="T62" fmla="*/ 158 w 261"/>
                  <a:gd name="T63" fmla="*/ 332 h 416"/>
                  <a:gd name="T64" fmla="*/ 146 w 261"/>
                  <a:gd name="T65" fmla="*/ 340 h 416"/>
                  <a:gd name="T66" fmla="*/ 140 w 261"/>
                  <a:gd name="T67" fmla="*/ 364 h 416"/>
                  <a:gd name="T68" fmla="*/ 147 w 261"/>
                  <a:gd name="T69" fmla="*/ 370 h 416"/>
                  <a:gd name="T70" fmla="*/ 155 w 261"/>
                  <a:gd name="T71" fmla="*/ 372 h 416"/>
                  <a:gd name="T72" fmla="*/ 24 w 261"/>
                  <a:gd name="T73" fmla="*/ 25 h 416"/>
                  <a:gd name="T74" fmla="*/ 254 w 261"/>
                  <a:gd name="T75" fmla="*/ 340 h 416"/>
                  <a:gd name="T76" fmla="*/ 247 w 261"/>
                  <a:gd name="T77" fmla="*/ 341 h 416"/>
                  <a:gd name="T78" fmla="*/ 249 w 261"/>
                  <a:gd name="T79" fmla="*/ 328 h 416"/>
                  <a:gd name="T80" fmla="*/ 237 w 261"/>
                  <a:gd name="T81" fmla="*/ 306 h 416"/>
                  <a:gd name="T82" fmla="*/ 232 w 261"/>
                  <a:gd name="T83" fmla="*/ 304 h 416"/>
                  <a:gd name="T84" fmla="*/ 223 w 261"/>
                  <a:gd name="T85" fmla="*/ 312 h 416"/>
                  <a:gd name="T86" fmla="*/ 215 w 261"/>
                  <a:gd name="T87" fmla="*/ 301 h 416"/>
                  <a:gd name="T88" fmla="*/ 213 w 261"/>
                  <a:gd name="T89" fmla="*/ 0 h 416"/>
                  <a:gd name="T90" fmla="*/ 0 w 261"/>
                  <a:gd name="T91" fmla="*/ 397 h 416"/>
                  <a:gd name="T92" fmla="*/ 164 w 261"/>
                  <a:gd name="T93" fmla="*/ 404 h 416"/>
                  <a:gd name="T94" fmla="*/ 168 w 261"/>
                  <a:gd name="T95" fmla="*/ 406 h 416"/>
                  <a:gd name="T96" fmla="*/ 178 w 261"/>
                  <a:gd name="T97" fmla="*/ 398 h 416"/>
                  <a:gd name="T98" fmla="*/ 185 w 261"/>
                  <a:gd name="T99" fmla="*/ 409 h 416"/>
                  <a:gd name="T100" fmla="*/ 209 w 261"/>
                  <a:gd name="T101" fmla="*/ 416 h 416"/>
                  <a:gd name="T102" fmla="*/ 214 w 261"/>
                  <a:gd name="T103" fmla="*/ 401 h 416"/>
                  <a:gd name="T104" fmla="*/ 228 w 261"/>
                  <a:gd name="T105" fmla="*/ 404 h 416"/>
                  <a:gd name="T106" fmla="*/ 235 w 261"/>
                  <a:gd name="T107" fmla="*/ 406 h 416"/>
                  <a:gd name="T108" fmla="*/ 249 w 261"/>
                  <a:gd name="T109" fmla="*/ 382 h 416"/>
                  <a:gd name="T110" fmla="*/ 247 w 261"/>
                  <a:gd name="T111" fmla="*/ 369 h 416"/>
                  <a:gd name="T112" fmla="*/ 261 w 261"/>
                  <a:gd name="T113" fmla="*/ 364 h 416"/>
                  <a:gd name="T114" fmla="*/ 254 w 261"/>
                  <a:gd name="T115" fmla="*/ 34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1" h="416">
                    <a:moveTo>
                      <a:pt x="251" y="360"/>
                    </a:moveTo>
                    <a:lnTo>
                      <a:pt x="251" y="360"/>
                    </a:lnTo>
                    <a:lnTo>
                      <a:pt x="239" y="358"/>
                    </a:lnTo>
                    <a:lnTo>
                      <a:pt x="238" y="363"/>
                    </a:lnTo>
                    <a:cubicBezTo>
                      <a:pt x="237" y="368"/>
                      <a:pt x="235" y="372"/>
                      <a:pt x="232" y="376"/>
                    </a:cubicBezTo>
                    <a:lnTo>
                      <a:pt x="230" y="380"/>
                    </a:lnTo>
                    <a:lnTo>
                      <a:pt x="240" y="387"/>
                    </a:lnTo>
                    <a:lnTo>
                      <a:pt x="233" y="394"/>
                    </a:lnTo>
                    <a:lnTo>
                      <a:pt x="226" y="385"/>
                    </a:lnTo>
                    <a:lnTo>
                      <a:pt x="222" y="387"/>
                    </a:lnTo>
                    <a:cubicBezTo>
                      <a:pt x="217" y="390"/>
                      <a:pt x="213" y="392"/>
                      <a:pt x="208" y="393"/>
                    </a:cubicBezTo>
                    <a:lnTo>
                      <a:pt x="203" y="394"/>
                    </a:lnTo>
                    <a:lnTo>
                      <a:pt x="205" y="406"/>
                    </a:lnTo>
                    <a:lnTo>
                      <a:pt x="196" y="406"/>
                    </a:lnTo>
                    <a:lnTo>
                      <a:pt x="197" y="394"/>
                    </a:lnTo>
                    <a:lnTo>
                      <a:pt x="193" y="393"/>
                    </a:lnTo>
                    <a:cubicBezTo>
                      <a:pt x="188" y="392"/>
                      <a:pt x="183" y="390"/>
                      <a:pt x="179" y="387"/>
                    </a:cubicBezTo>
                    <a:lnTo>
                      <a:pt x="175" y="385"/>
                    </a:lnTo>
                    <a:lnTo>
                      <a:pt x="168" y="394"/>
                    </a:lnTo>
                    <a:lnTo>
                      <a:pt x="161" y="388"/>
                    </a:lnTo>
                    <a:lnTo>
                      <a:pt x="161" y="387"/>
                    </a:lnTo>
                    <a:lnTo>
                      <a:pt x="171" y="380"/>
                    </a:lnTo>
                    <a:lnTo>
                      <a:pt x="168" y="376"/>
                    </a:lnTo>
                    <a:cubicBezTo>
                      <a:pt x="165" y="372"/>
                      <a:pt x="164" y="368"/>
                      <a:pt x="163" y="363"/>
                    </a:cubicBezTo>
                    <a:lnTo>
                      <a:pt x="162" y="358"/>
                    </a:lnTo>
                    <a:lnTo>
                      <a:pt x="150" y="360"/>
                    </a:lnTo>
                    <a:lnTo>
                      <a:pt x="150" y="350"/>
                    </a:lnTo>
                    <a:lnTo>
                      <a:pt x="162" y="352"/>
                    </a:lnTo>
                    <a:lnTo>
                      <a:pt x="163" y="347"/>
                    </a:lnTo>
                    <a:cubicBezTo>
                      <a:pt x="163" y="343"/>
                      <a:pt x="165" y="338"/>
                      <a:pt x="168" y="334"/>
                    </a:cubicBezTo>
                    <a:lnTo>
                      <a:pt x="171" y="330"/>
                    </a:lnTo>
                    <a:lnTo>
                      <a:pt x="161" y="323"/>
                    </a:lnTo>
                    <a:lnTo>
                      <a:pt x="168" y="316"/>
                    </a:lnTo>
                    <a:lnTo>
                      <a:pt x="175" y="325"/>
                    </a:lnTo>
                    <a:lnTo>
                      <a:pt x="179" y="323"/>
                    </a:lnTo>
                    <a:cubicBezTo>
                      <a:pt x="183" y="320"/>
                      <a:pt x="188" y="318"/>
                      <a:pt x="193" y="317"/>
                    </a:cubicBezTo>
                    <a:lnTo>
                      <a:pt x="197" y="316"/>
                    </a:lnTo>
                    <a:lnTo>
                      <a:pt x="196" y="304"/>
                    </a:lnTo>
                    <a:lnTo>
                      <a:pt x="205" y="304"/>
                    </a:lnTo>
                    <a:lnTo>
                      <a:pt x="203" y="316"/>
                    </a:lnTo>
                    <a:lnTo>
                      <a:pt x="208" y="317"/>
                    </a:lnTo>
                    <a:cubicBezTo>
                      <a:pt x="213" y="318"/>
                      <a:pt x="217" y="320"/>
                      <a:pt x="222" y="323"/>
                    </a:cubicBezTo>
                    <a:lnTo>
                      <a:pt x="226" y="325"/>
                    </a:lnTo>
                    <a:lnTo>
                      <a:pt x="233" y="316"/>
                    </a:lnTo>
                    <a:lnTo>
                      <a:pt x="240" y="323"/>
                    </a:lnTo>
                    <a:lnTo>
                      <a:pt x="230" y="330"/>
                    </a:lnTo>
                    <a:lnTo>
                      <a:pt x="232" y="334"/>
                    </a:lnTo>
                    <a:cubicBezTo>
                      <a:pt x="235" y="338"/>
                      <a:pt x="237" y="343"/>
                      <a:pt x="238" y="347"/>
                    </a:cubicBezTo>
                    <a:lnTo>
                      <a:pt x="239" y="352"/>
                    </a:lnTo>
                    <a:lnTo>
                      <a:pt x="251" y="350"/>
                    </a:lnTo>
                    <a:lnTo>
                      <a:pt x="251" y="360"/>
                    </a:lnTo>
                    <a:close/>
                    <a:moveTo>
                      <a:pt x="24" y="25"/>
                    </a:moveTo>
                    <a:lnTo>
                      <a:pt x="24" y="25"/>
                    </a:lnTo>
                    <a:lnTo>
                      <a:pt x="188" y="25"/>
                    </a:lnTo>
                    <a:lnTo>
                      <a:pt x="188" y="296"/>
                    </a:lnTo>
                    <a:cubicBezTo>
                      <a:pt x="186" y="297"/>
                      <a:pt x="185" y="299"/>
                      <a:pt x="185" y="302"/>
                    </a:cubicBezTo>
                    <a:lnTo>
                      <a:pt x="186" y="309"/>
                    </a:lnTo>
                    <a:cubicBezTo>
                      <a:pt x="183" y="310"/>
                      <a:pt x="180" y="311"/>
                      <a:pt x="178" y="312"/>
                    </a:cubicBezTo>
                    <a:lnTo>
                      <a:pt x="173" y="306"/>
                    </a:lnTo>
                    <a:cubicBezTo>
                      <a:pt x="172" y="305"/>
                      <a:pt x="170" y="304"/>
                      <a:pt x="168" y="304"/>
                    </a:cubicBezTo>
                    <a:lnTo>
                      <a:pt x="165" y="305"/>
                    </a:lnTo>
                    <a:lnTo>
                      <a:pt x="151" y="319"/>
                    </a:lnTo>
                    <a:cubicBezTo>
                      <a:pt x="149" y="321"/>
                      <a:pt x="149" y="325"/>
                      <a:pt x="152" y="328"/>
                    </a:cubicBezTo>
                    <a:lnTo>
                      <a:pt x="158" y="332"/>
                    </a:lnTo>
                    <a:cubicBezTo>
                      <a:pt x="156" y="335"/>
                      <a:pt x="155" y="338"/>
                      <a:pt x="154" y="341"/>
                    </a:cubicBezTo>
                    <a:lnTo>
                      <a:pt x="146" y="340"/>
                    </a:lnTo>
                    <a:cubicBezTo>
                      <a:pt x="143" y="340"/>
                      <a:pt x="140" y="343"/>
                      <a:pt x="140" y="346"/>
                    </a:cubicBezTo>
                    <a:lnTo>
                      <a:pt x="140" y="364"/>
                    </a:lnTo>
                    <a:cubicBezTo>
                      <a:pt x="140" y="367"/>
                      <a:pt x="143" y="370"/>
                      <a:pt x="147" y="370"/>
                    </a:cubicBezTo>
                    <a:lnTo>
                      <a:pt x="147" y="370"/>
                    </a:lnTo>
                    <a:lnTo>
                      <a:pt x="154" y="369"/>
                    </a:lnTo>
                    <a:cubicBezTo>
                      <a:pt x="154" y="370"/>
                      <a:pt x="155" y="371"/>
                      <a:pt x="155" y="372"/>
                    </a:cubicBezTo>
                    <a:lnTo>
                      <a:pt x="24" y="372"/>
                    </a:lnTo>
                    <a:lnTo>
                      <a:pt x="24" y="25"/>
                    </a:lnTo>
                    <a:close/>
                    <a:moveTo>
                      <a:pt x="254" y="340"/>
                    </a:moveTo>
                    <a:lnTo>
                      <a:pt x="254" y="340"/>
                    </a:lnTo>
                    <a:lnTo>
                      <a:pt x="254" y="340"/>
                    </a:lnTo>
                    <a:lnTo>
                      <a:pt x="247" y="341"/>
                    </a:lnTo>
                    <a:cubicBezTo>
                      <a:pt x="246" y="338"/>
                      <a:pt x="245" y="335"/>
                      <a:pt x="243" y="332"/>
                    </a:cubicBezTo>
                    <a:lnTo>
                      <a:pt x="249" y="328"/>
                    </a:lnTo>
                    <a:cubicBezTo>
                      <a:pt x="252" y="325"/>
                      <a:pt x="252" y="321"/>
                      <a:pt x="249" y="319"/>
                    </a:cubicBezTo>
                    <a:lnTo>
                      <a:pt x="237" y="306"/>
                    </a:lnTo>
                    <a:lnTo>
                      <a:pt x="234" y="304"/>
                    </a:lnTo>
                    <a:lnTo>
                      <a:pt x="232" y="304"/>
                    </a:lnTo>
                    <a:cubicBezTo>
                      <a:pt x="231" y="304"/>
                      <a:pt x="229" y="305"/>
                      <a:pt x="227" y="307"/>
                    </a:cubicBezTo>
                    <a:lnTo>
                      <a:pt x="223" y="312"/>
                    </a:lnTo>
                    <a:cubicBezTo>
                      <a:pt x="220" y="311"/>
                      <a:pt x="217" y="310"/>
                      <a:pt x="214" y="309"/>
                    </a:cubicBezTo>
                    <a:lnTo>
                      <a:pt x="215" y="301"/>
                    </a:lnTo>
                    <a:cubicBezTo>
                      <a:pt x="215" y="299"/>
                      <a:pt x="214" y="297"/>
                      <a:pt x="213" y="296"/>
                    </a:cubicBezTo>
                    <a:lnTo>
                      <a:pt x="213" y="0"/>
                    </a:lnTo>
                    <a:lnTo>
                      <a:pt x="0" y="0"/>
                    </a:lnTo>
                    <a:lnTo>
                      <a:pt x="0" y="397"/>
                    </a:lnTo>
                    <a:lnTo>
                      <a:pt x="157" y="397"/>
                    </a:lnTo>
                    <a:lnTo>
                      <a:pt x="164" y="404"/>
                    </a:lnTo>
                    <a:lnTo>
                      <a:pt x="166" y="406"/>
                    </a:lnTo>
                    <a:lnTo>
                      <a:pt x="168" y="406"/>
                    </a:lnTo>
                    <a:cubicBezTo>
                      <a:pt x="170" y="406"/>
                      <a:pt x="172" y="405"/>
                      <a:pt x="173" y="403"/>
                    </a:cubicBezTo>
                    <a:lnTo>
                      <a:pt x="178" y="398"/>
                    </a:lnTo>
                    <a:cubicBezTo>
                      <a:pt x="180" y="399"/>
                      <a:pt x="183" y="401"/>
                      <a:pt x="186" y="401"/>
                    </a:cubicBezTo>
                    <a:lnTo>
                      <a:pt x="185" y="409"/>
                    </a:lnTo>
                    <a:cubicBezTo>
                      <a:pt x="185" y="413"/>
                      <a:pt x="188" y="416"/>
                      <a:pt x="191" y="416"/>
                    </a:cubicBezTo>
                    <a:lnTo>
                      <a:pt x="209" y="416"/>
                    </a:lnTo>
                    <a:cubicBezTo>
                      <a:pt x="213" y="416"/>
                      <a:pt x="215" y="413"/>
                      <a:pt x="215" y="408"/>
                    </a:cubicBezTo>
                    <a:lnTo>
                      <a:pt x="214" y="401"/>
                    </a:lnTo>
                    <a:cubicBezTo>
                      <a:pt x="217" y="401"/>
                      <a:pt x="220" y="399"/>
                      <a:pt x="223" y="398"/>
                    </a:cubicBezTo>
                    <a:lnTo>
                      <a:pt x="228" y="404"/>
                    </a:lnTo>
                    <a:cubicBezTo>
                      <a:pt x="229" y="405"/>
                      <a:pt x="231" y="406"/>
                      <a:pt x="232" y="406"/>
                    </a:cubicBezTo>
                    <a:lnTo>
                      <a:pt x="235" y="406"/>
                    </a:lnTo>
                    <a:lnTo>
                      <a:pt x="250" y="391"/>
                    </a:lnTo>
                    <a:cubicBezTo>
                      <a:pt x="252" y="389"/>
                      <a:pt x="252" y="385"/>
                      <a:pt x="249" y="382"/>
                    </a:cubicBezTo>
                    <a:lnTo>
                      <a:pt x="243" y="378"/>
                    </a:lnTo>
                    <a:cubicBezTo>
                      <a:pt x="245" y="375"/>
                      <a:pt x="246" y="372"/>
                      <a:pt x="247" y="369"/>
                    </a:cubicBezTo>
                    <a:lnTo>
                      <a:pt x="254" y="370"/>
                    </a:lnTo>
                    <a:cubicBezTo>
                      <a:pt x="258" y="370"/>
                      <a:pt x="261" y="367"/>
                      <a:pt x="261" y="364"/>
                    </a:cubicBezTo>
                    <a:lnTo>
                      <a:pt x="261" y="346"/>
                    </a:lnTo>
                    <a:cubicBezTo>
                      <a:pt x="261" y="343"/>
                      <a:pt x="258" y="340"/>
                      <a:pt x="254" y="340"/>
                    </a:cubicBezTo>
                    <a:close/>
                  </a:path>
                </a:pathLst>
              </a:custGeom>
              <a:grpFill/>
              <a:ln>
                <a:noFill/>
              </a:ln>
            </p:spPr>
            <p:txBody>
              <a:bodyPr/>
              <a:lstStyle/>
              <a:p>
                <a:pPr defTabSz="724757">
                  <a:defRPr/>
                </a:pPr>
                <a:endParaRPr lang="zh-CN" altLang="en-US" sz="4267"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77" name="矩形 176"/>
            <p:cNvSpPr/>
            <p:nvPr/>
          </p:nvSpPr>
          <p:spPr bwMode="auto">
            <a:xfrm>
              <a:off x="8202801" y="2018256"/>
              <a:ext cx="59773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8" name="矩形 177"/>
            <p:cNvSpPr/>
            <p:nvPr/>
          </p:nvSpPr>
          <p:spPr bwMode="auto">
            <a:xfrm rot="16200000">
              <a:off x="7680012" y="2537806"/>
              <a:ext cx="111630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9" name="矩形 178"/>
            <p:cNvSpPr/>
            <p:nvPr/>
          </p:nvSpPr>
          <p:spPr bwMode="auto">
            <a:xfrm>
              <a:off x="8052632" y="1823850"/>
              <a:ext cx="59773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0" name="矩形 179"/>
            <p:cNvSpPr/>
            <p:nvPr/>
          </p:nvSpPr>
          <p:spPr bwMode="auto">
            <a:xfrm rot="16200000">
              <a:off x="7529843" y="2343400"/>
              <a:ext cx="1116309" cy="7600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89" name="圆角矩形 188"/>
          <p:cNvSpPr/>
          <p:nvPr/>
        </p:nvSpPr>
        <p:spPr bwMode="auto">
          <a:xfrm>
            <a:off x="6583722" y="3009577"/>
            <a:ext cx="3252563" cy="2202691"/>
          </a:xfrm>
          <a:prstGeom prst="roundRect">
            <a:avLst>
              <a:gd name="adj" fmla="val 8547"/>
            </a:avLst>
          </a:prstGeom>
          <a:noFill/>
          <a:ln w="9525" cap="flat" cmpd="sng" algn="ctr">
            <a:solidFill>
              <a:srgbClr val="C7000A"/>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2298F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0" name="文本框 189"/>
          <p:cNvSpPr txBox="1"/>
          <p:nvPr/>
        </p:nvSpPr>
        <p:spPr>
          <a:xfrm>
            <a:off x="5165770" y="6032001"/>
            <a:ext cx="2067453" cy="276999"/>
          </a:xfrm>
          <a:prstGeom prst="rect">
            <a:avLst/>
          </a:prstGeom>
          <a:noFill/>
        </p:spPr>
        <p:txBody>
          <a:bodyPr wrap="square" rtlCol="0">
            <a:spAutoFit/>
          </a:bodyPr>
          <a:lstStyle/>
          <a:p>
            <a:pPr algn="ctr" defTabSz="914478"/>
            <a:r>
              <a:rPr lang="zh-CN" altLang="en-US"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华为云底座</a:t>
            </a:r>
            <a:endParaRPr lang="en-US" altLang="zh-CN" sz="1200" dirty="0" smtClean="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91" name="组合 190"/>
          <p:cNvGrpSpPr/>
          <p:nvPr/>
        </p:nvGrpSpPr>
        <p:grpSpPr>
          <a:xfrm>
            <a:off x="5425516" y="5479994"/>
            <a:ext cx="1313666" cy="397427"/>
            <a:chOff x="3522654" y="5542889"/>
            <a:chExt cx="1313666" cy="397427"/>
          </a:xfrm>
        </p:grpSpPr>
        <p:sp>
          <p:nvSpPr>
            <p:cNvPr id="192" name="Freeform 7"/>
            <p:cNvSpPr>
              <a:spLocks noEditPoints="1"/>
            </p:cNvSpPr>
            <p:nvPr/>
          </p:nvSpPr>
          <p:spPr bwMode="auto">
            <a:xfrm>
              <a:off x="3522654" y="5542889"/>
              <a:ext cx="1313666" cy="397427"/>
            </a:xfrm>
            <a:custGeom>
              <a:avLst/>
              <a:gdLst/>
              <a:ahLst/>
              <a:cxnLst>
                <a:cxn ang="0">
                  <a:pos x="686" y="0"/>
                </a:cxn>
                <a:cxn ang="0">
                  <a:pos x="40" y="0"/>
                </a:cxn>
                <a:cxn ang="0">
                  <a:pos x="0" y="40"/>
                </a:cxn>
                <a:cxn ang="0">
                  <a:pos x="0" y="180"/>
                </a:cxn>
                <a:cxn ang="0">
                  <a:pos x="40" y="220"/>
                </a:cxn>
                <a:cxn ang="0">
                  <a:pos x="686" y="220"/>
                </a:cxn>
                <a:cxn ang="0">
                  <a:pos x="726" y="180"/>
                </a:cxn>
                <a:cxn ang="0">
                  <a:pos x="726" y="40"/>
                </a:cxn>
                <a:cxn ang="0">
                  <a:pos x="686" y="0"/>
                </a:cxn>
                <a:cxn ang="0">
                  <a:pos x="666" y="166"/>
                </a:cxn>
                <a:cxn ang="0">
                  <a:pos x="60" y="166"/>
                </a:cxn>
                <a:cxn ang="0">
                  <a:pos x="60" y="48"/>
                </a:cxn>
                <a:cxn ang="0">
                  <a:pos x="666" y="48"/>
                </a:cxn>
                <a:cxn ang="0">
                  <a:pos x="666" y="166"/>
                </a:cxn>
              </a:cxnLst>
              <a:rect l="0" t="0" r="r" b="b"/>
              <a:pathLst>
                <a:path w="726" h="220">
                  <a:moveTo>
                    <a:pt x="686" y="0"/>
                  </a:moveTo>
                  <a:cubicBezTo>
                    <a:pt x="40" y="0"/>
                    <a:pt x="40" y="0"/>
                    <a:pt x="40" y="0"/>
                  </a:cubicBezTo>
                  <a:cubicBezTo>
                    <a:pt x="18" y="0"/>
                    <a:pt x="0" y="18"/>
                    <a:pt x="0" y="40"/>
                  </a:cubicBezTo>
                  <a:cubicBezTo>
                    <a:pt x="0" y="180"/>
                    <a:pt x="0" y="180"/>
                    <a:pt x="0" y="180"/>
                  </a:cubicBezTo>
                  <a:cubicBezTo>
                    <a:pt x="0" y="203"/>
                    <a:pt x="18" y="220"/>
                    <a:pt x="40" y="220"/>
                  </a:cubicBezTo>
                  <a:cubicBezTo>
                    <a:pt x="686" y="220"/>
                    <a:pt x="686" y="220"/>
                    <a:pt x="686" y="220"/>
                  </a:cubicBezTo>
                  <a:cubicBezTo>
                    <a:pt x="708" y="220"/>
                    <a:pt x="726" y="203"/>
                    <a:pt x="726" y="180"/>
                  </a:cubicBezTo>
                  <a:cubicBezTo>
                    <a:pt x="726" y="40"/>
                    <a:pt x="726" y="40"/>
                    <a:pt x="726" y="40"/>
                  </a:cubicBezTo>
                  <a:cubicBezTo>
                    <a:pt x="726" y="18"/>
                    <a:pt x="708" y="0"/>
                    <a:pt x="686" y="0"/>
                  </a:cubicBezTo>
                  <a:close/>
                  <a:moveTo>
                    <a:pt x="666" y="166"/>
                  </a:moveTo>
                  <a:cubicBezTo>
                    <a:pt x="60" y="166"/>
                    <a:pt x="60" y="166"/>
                    <a:pt x="60" y="166"/>
                  </a:cubicBezTo>
                  <a:cubicBezTo>
                    <a:pt x="60" y="48"/>
                    <a:pt x="60" y="48"/>
                    <a:pt x="60" y="48"/>
                  </a:cubicBezTo>
                  <a:cubicBezTo>
                    <a:pt x="666" y="48"/>
                    <a:pt x="666" y="48"/>
                    <a:pt x="666" y="48"/>
                  </a:cubicBezTo>
                  <a:lnTo>
                    <a:pt x="666" y="166"/>
                  </a:lnTo>
                  <a:close/>
                </a:path>
              </a:pathLst>
            </a:custGeom>
            <a:noFill/>
            <a:ln w="28575">
              <a:solidFill>
                <a:srgbClr val="C7000B"/>
              </a:solid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3" name="Oval 9"/>
            <p:cNvSpPr>
              <a:spLocks noChangeArrowheads="1"/>
            </p:cNvSpPr>
            <p:nvPr/>
          </p:nvSpPr>
          <p:spPr bwMode="auto">
            <a:xfrm>
              <a:off x="3728560" y="5684057"/>
              <a:ext cx="106999" cy="106101"/>
            </a:xfrm>
            <a:prstGeom prst="ellipse">
              <a:avLst/>
            </a:prstGeom>
            <a:noFill/>
            <a:ln w="9525">
              <a:solidFill>
                <a:srgbClr val="C7000A"/>
              </a:solidFill>
              <a:round/>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4" name="Rectangle 10"/>
            <p:cNvSpPr>
              <a:spLocks noChangeArrowheads="1"/>
            </p:cNvSpPr>
            <p:nvPr/>
          </p:nvSpPr>
          <p:spPr bwMode="auto">
            <a:xfrm>
              <a:off x="3911988" y="5723620"/>
              <a:ext cx="743601" cy="28773"/>
            </a:xfrm>
            <a:prstGeom prst="rect">
              <a:avLst/>
            </a:prstGeom>
            <a:noFill/>
            <a:ln w="9525">
              <a:solidFill>
                <a:srgbClr val="C7000A"/>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cxnSp>
        <p:nvCxnSpPr>
          <p:cNvPr id="195" name="直接连接符 194"/>
          <p:cNvCxnSpPr/>
          <p:nvPr/>
        </p:nvCxnSpPr>
        <p:spPr bwMode="auto">
          <a:xfrm>
            <a:off x="6100450" y="1956885"/>
            <a:ext cx="0" cy="3255383"/>
          </a:xfrm>
          <a:prstGeom prst="line">
            <a:avLst/>
          </a:prstGeom>
          <a:noFill/>
          <a:ln w="9525" cap="flat" cmpd="sng" algn="ctr">
            <a:solidFill>
              <a:srgbClr val="EBEBEB">
                <a:lumMod val="50000"/>
              </a:srgbClr>
            </a:solidFill>
            <a:prstDash val="dash"/>
            <a:round/>
            <a:headEnd type="none" w="med" len="med"/>
            <a:tailEnd type="none" w="med" len="med"/>
          </a:ln>
          <a:effectLst/>
        </p:spPr>
      </p:cxnSp>
      <p:pic>
        <p:nvPicPr>
          <p:cNvPr id="196" name="图片 195"/>
          <p:cNvPicPr>
            <a:picLocks noChangeAspect="1"/>
          </p:cNvPicPr>
          <p:nvPr/>
        </p:nvPicPr>
        <p:blipFill>
          <a:blip r:embed="rId3"/>
          <a:stretch>
            <a:fillRect/>
          </a:stretch>
        </p:blipFill>
        <p:spPr>
          <a:xfrm>
            <a:off x="2708699" y="3126150"/>
            <a:ext cx="2989321" cy="1669608"/>
          </a:xfrm>
          <a:prstGeom prst="rect">
            <a:avLst/>
          </a:prstGeom>
        </p:spPr>
      </p:pic>
    </p:spTree>
    <p:extLst>
      <p:ext uri="{BB962C8B-B14F-4D97-AF65-F5344CB8AC3E}">
        <p14:creationId xmlns:p14="http://schemas.microsoft.com/office/powerpoint/2010/main" val="585812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mn-ea"/>
                <a:sym typeface="Huawei Sans" panose="020C0503030203020204" pitchFamily="34" charset="0"/>
              </a:rPr>
              <a:t>RDS for MySQL</a:t>
            </a:r>
            <a:r>
              <a:rPr lang="zh-CN" altLang="en-US" dirty="0">
                <a:cs typeface="+mn-ea"/>
                <a:sym typeface="Huawei Sans" panose="020C0503030203020204" pitchFamily="34" charset="0"/>
              </a:rPr>
              <a:t>的瓶颈 </a:t>
            </a:r>
          </a:p>
        </p:txBody>
      </p:sp>
      <p:grpSp>
        <p:nvGrpSpPr>
          <p:cNvPr id="3" name="组合 2"/>
          <p:cNvGrpSpPr/>
          <p:nvPr/>
        </p:nvGrpSpPr>
        <p:grpSpPr>
          <a:xfrm>
            <a:off x="4400727" y="1806738"/>
            <a:ext cx="6902036" cy="3420594"/>
            <a:chOff x="756676" y="1946441"/>
            <a:chExt cx="6902036" cy="3420594"/>
          </a:xfrm>
        </p:grpSpPr>
        <p:grpSp>
          <p:nvGrpSpPr>
            <p:cNvPr id="4" name="组合 3"/>
            <p:cNvGrpSpPr/>
            <p:nvPr/>
          </p:nvGrpSpPr>
          <p:grpSpPr>
            <a:xfrm>
              <a:off x="1564604" y="1946442"/>
              <a:ext cx="2284107" cy="956793"/>
              <a:chOff x="2202167" y="2250466"/>
              <a:chExt cx="2284107" cy="956793"/>
            </a:xfrm>
          </p:grpSpPr>
          <p:sp>
            <p:nvSpPr>
              <p:cNvPr id="41" name="文本框 40"/>
              <p:cNvSpPr txBox="1"/>
              <p:nvPr/>
            </p:nvSpPr>
            <p:spPr>
              <a:xfrm flipH="1">
                <a:off x="2297492" y="2250466"/>
                <a:ext cx="2188782" cy="391628"/>
              </a:xfrm>
              <a:prstGeom prst="rect">
                <a:avLst/>
              </a:prstGeom>
              <a:noFill/>
            </p:spPr>
            <p:txBody>
              <a:bodyPr wrap="square" lIns="0" tIns="72000" bIns="72000" rtlCol="0" anchor="ctr" anchorCtr="0">
                <a:spAutoFit/>
              </a:bodyPr>
              <a:lstStyle>
                <a:defPPr>
                  <a:defRPr lang="zh-CN"/>
                </a:defPPr>
                <a:lvl1pPr>
                  <a:defRPr sz="20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zh-CN" altLang="en-US" sz="16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rPr>
                  <a:t>浪费计算资源</a:t>
                </a:r>
                <a:endParaRPr lang="en-US" altLang="zh-CN" sz="16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文本框 41"/>
              <p:cNvSpPr txBox="1"/>
              <p:nvPr/>
            </p:nvSpPr>
            <p:spPr>
              <a:xfrm>
                <a:off x="2202167" y="2589269"/>
                <a:ext cx="2266802" cy="61799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pPr>
                  <a:lnSpc>
                    <a:spcPct val="150000"/>
                  </a:lnSpc>
                </a:pPr>
                <a:r>
                  <a:rPr lang="zh-CN" alt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备库往往不承担流量；复制线程会消耗主库</a:t>
                </a:r>
                <a:r>
                  <a:rPr lang="en-US" altLang="zh-CN"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从库计算资源</a:t>
                </a:r>
                <a:endParaRPr lang="en-US" altLang="zh-CN"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 name="组合 4"/>
            <p:cNvGrpSpPr/>
            <p:nvPr/>
          </p:nvGrpSpPr>
          <p:grpSpPr>
            <a:xfrm>
              <a:off x="4380855" y="3397161"/>
              <a:ext cx="739196" cy="536876"/>
              <a:chOff x="4456113" y="69850"/>
              <a:chExt cx="1038225" cy="754063"/>
            </a:xfrm>
            <a:solidFill>
              <a:srgbClr val="92D050"/>
            </a:solidFill>
            <a:effectLst/>
          </p:grpSpPr>
          <p:sp>
            <p:nvSpPr>
              <p:cNvPr id="34" name="Freeform 19"/>
              <p:cNvSpPr>
                <a:spLocks noEditPoints="1"/>
              </p:cNvSpPr>
              <p:nvPr/>
            </p:nvSpPr>
            <p:spPr bwMode="auto">
              <a:xfrm>
                <a:off x="4832351" y="69850"/>
                <a:ext cx="285750" cy="287338"/>
              </a:xfrm>
              <a:custGeom>
                <a:avLst/>
                <a:gdLst>
                  <a:gd name="T0" fmla="*/ 0 w 76"/>
                  <a:gd name="T1" fmla="*/ 38 h 76"/>
                  <a:gd name="T2" fmla="*/ 38 w 76"/>
                  <a:gd name="T3" fmla="*/ 0 h 76"/>
                  <a:gd name="T4" fmla="*/ 38 w 76"/>
                  <a:gd name="T5" fmla="*/ 0 h 76"/>
                  <a:gd name="T6" fmla="*/ 76 w 76"/>
                  <a:gd name="T7" fmla="*/ 38 h 76"/>
                  <a:gd name="T8" fmla="*/ 76 w 76"/>
                  <a:gd name="T9" fmla="*/ 38 h 76"/>
                  <a:gd name="T10" fmla="*/ 38 w 76"/>
                  <a:gd name="T11" fmla="*/ 76 h 76"/>
                  <a:gd name="T12" fmla="*/ 38 w 76"/>
                  <a:gd name="T13" fmla="*/ 76 h 76"/>
                  <a:gd name="T14" fmla="*/ 0 w 76"/>
                  <a:gd name="T15" fmla="*/ 38 h 76"/>
                  <a:gd name="T16" fmla="*/ 9 w 76"/>
                  <a:gd name="T17" fmla="*/ 38 h 76"/>
                  <a:gd name="T18" fmla="*/ 38 w 76"/>
                  <a:gd name="T19" fmla="*/ 67 h 76"/>
                  <a:gd name="T20" fmla="*/ 38 w 76"/>
                  <a:gd name="T21" fmla="*/ 67 h 76"/>
                  <a:gd name="T22" fmla="*/ 67 w 76"/>
                  <a:gd name="T23" fmla="*/ 38 h 76"/>
                  <a:gd name="T24" fmla="*/ 67 w 76"/>
                  <a:gd name="T25" fmla="*/ 38 h 76"/>
                  <a:gd name="T26" fmla="*/ 38 w 76"/>
                  <a:gd name="T27" fmla="*/ 9 h 76"/>
                  <a:gd name="T28" fmla="*/ 38 w 76"/>
                  <a:gd name="T29" fmla="*/ 9 h 76"/>
                  <a:gd name="T30" fmla="*/ 9 w 76"/>
                  <a:gd name="T31" fmla="*/ 38 h 76"/>
                  <a:gd name="T32" fmla="*/ 9 w 76"/>
                  <a:gd name="T33"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76">
                    <a:moveTo>
                      <a:pt x="0" y="38"/>
                    </a:moveTo>
                    <a:cubicBezTo>
                      <a:pt x="0" y="17"/>
                      <a:pt x="17" y="0"/>
                      <a:pt x="38" y="0"/>
                    </a:cubicBezTo>
                    <a:cubicBezTo>
                      <a:pt x="38" y="0"/>
                      <a:pt x="38" y="0"/>
                      <a:pt x="38" y="0"/>
                    </a:cubicBezTo>
                    <a:cubicBezTo>
                      <a:pt x="59" y="0"/>
                      <a:pt x="76" y="17"/>
                      <a:pt x="76" y="38"/>
                    </a:cubicBezTo>
                    <a:cubicBezTo>
                      <a:pt x="76" y="38"/>
                      <a:pt x="76" y="38"/>
                      <a:pt x="76" y="38"/>
                    </a:cubicBezTo>
                    <a:cubicBezTo>
                      <a:pt x="76" y="59"/>
                      <a:pt x="59" y="76"/>
                      <a:pt x="38" y="76"/>
                    </a:cubicBezTo>
                    <a:cubicBezTo>
                      <a:pt x="38" y="76"/>
                      <a:pt x="38" y="76"/>
                      <a:pt x="38" y="76"/>
                    </a:cubicBezTo>
                    <a:cubicBezTo>
                      <a:pt x="17" y="76"/>
                      <a:pt x="0" y="59"/>
                      <a:pt x="0" y="38"/>
                    </a:cubicBezTo>
                    <a:close/>
                    <a:moveTo>
                      <a:pt x="9" y="38"/>
                    </a:moveTo>
                    <a:cubicBezTo>
                      <a:pt x="9" y="54"/>
                      <a:pt x="22" y="67"/>
                      <a:pt x="38" y="67"/>
                    </a:cubicBezTo>
                    <a:cubicBezTo>
                      <a:pt x="38" y="67"/>
                      <a:pt x="38" y="67"/>
                      <a:pt x="38" y="67"/>
                    </a:cubicBezTo>
                    <a:cubicBezTo>
                      <a:pt x="54" y="67"/>
                      <a:pt x="67" y="54"/>
                      <a:pt x="67" y="38"/>
                    </a:cubicBezTo>
                    <a:cubicBezTo>
                      <a:pt x="67" y="38"/>
                      <a:pt x="67" y="38"/>
                      <a:pt x="67" y="38"/>
                    </a:cubicBezTo>
                    <a:cubicBezTo>
                      <a:pt x="67" y="22"/>
                      <a:pt x="54" y="9"/>
                      <a:pt x="38" y="9"/>
                    </a:cubicBezTo>
                    <a:cubicBezTo>
                      <a:pt x="38" y="9"/>
                      <a:pt x="38" y="9"/>
                      <a:pt x="38" y="9"/>
                    </a:cubicBezTo>
                    <a:cubicBezTo>
                      <a:pt x="22" y="9"/>
                      <a:pt x="9" y="22"/>
                      <a:pt x="9" y="38"/>
                    </a:cubicBezTo>
                    <a:cubicBezTo>
                      <a:pt x="9" y="38"/>
                      <a:pt x="9" y="38"/>
                      <a:pt x="9" y="38"/>
                    </a:cubicBez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 name="Freeform 20"/>
              <p:cNvSpPr>
                <a:spLocks noEditPoints="1"/>
              </p:cNvSpPr>
              <p:nvPr/>
            </p:nvSpPr>
            <p:spPr bwMode="auto">
              <a:xfrm>
                <a:off x="4456113" y="533400"/>
                <a:ext cx="285750" cy="290513"/>
              </a:xfrm>
              <a:custGeom>
                <a:avLst/>
                <a:gdLst>
                  <a:gd name="T0" fmla="*/ 0 w 76"/>
                  <a:gd name="T1" fmla="*/ 38 h 77"/>
                  <a:gd name="T2" fmla="*/ 38 w 76"/>
                  <a:gd name="T3" fmla="*/ 0 h 77"/>
                  <a:gd name="T4" fmla="*/ 38 w 76"/>
                  <a:gd name="T5" fmla="*/ 0 h 77"/>
                  <a:gd name="T6" fmla="*/ 76 w 76"/>
                  <a:gd name="T7" fmla="*/ 38 h 77"/>
                  <a:gd name="T8" fmla="*/ 76 w 76"/>
                  <a:gd name="T9" fmla="*/ 38 h 77"/>
                  <a:gd name="T10" fmla="*/ 38 w 76"/>
                  <a:gd name="T11" fmla="*/ 77 h 77"/>
                  <a:gd name="T12" fmla="*/ 38 w 76"/>
                  <a:gd name="T13" fmla="*/ 77 h 77"/>
                  <a:gd name="T14" fmla="*/ 0 w 76"/>
                  <a:gd name="T15" fmla="*/ 38 h 77"/>
                  <a:gd name="T16" fmla="*/ 9 w 76"/>
                  <a:gd name="T17" fmla="*/ 38 h 77"/>
                  <a:gd name="T18" fmla="*/ 38 w 76"/>
                  <a:gd name="T19" fmla="*/ 67 h 77"/>
                  <a:gd name="T20" fmla="*/ 38 w 76"/>
                  <a:gd name="T21" fmla="*/ 67 h 77"/>
                  <a:gd name="T22" fmla="*/ 67 w 76"/>
                  <a:gd name="T23" fmla="*/ 38 h 77"/>
                  <a:gd name="T24" fmla="*/ 67 w 76"/>
                  <a:gd name="T25" fmla="*/ 38 h 77"/>
                  <a:gd name="T26" fmla="*/ 38 w 76"/>
                  <a:gd name="T27" fmla="*/ 10 h 77"/>
                  <a:gd name="T28" fmla="*/ 38 w 76"/>
                  <a:gd name="T29" fmla="*/ 10 h 77"/>
                  <a:gd name="T30" fmla="*/ 9 w 76"/>
                  <a:gd name="T31" fmla="*/ 38 h 77"/>
                  <a:gd name="T32" fmla="*/ 9 w 76"/>
                  <a:gd name="T33"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77">
                    <a:moveTo>
                      <a:pt x="0" y="38"/>
                    </a:moveTo>
                    <a:cubicBezTo>
                      <a:pt x="0" y="17"/>
                      <a:pt x="17" y="0"/>
                      <a:pt x="38" y="0"/>
                    </a:cubicBezTo>
                    <a:cubicBezTo>
                      <a:pt x="38" y="0"/>
                      <a:pt x="38" y="0"/>
                      <a:pt x="38" y="0"/>
                    </a:cubicBezTo>
                    <a:cubicBezTo>
                      <a:pt x="59" y="0"/>
                      <a:pt x="76" y="17"/>
                      <a:pt x="76" y="38"/>
                    </a:cubicBezTo>
                    <a:cubicBezTo>
                      <a:pt x="76" y="38"/>
                      <a:pt x="76" y="38"/>
                      <a:pt x="76" y="38"/>
                    </a:cubicBezTo>
                    <a:cubicBezTo>
                      <a:pt x="76" y="60"/>
                      <a:pt x="59" y="77"/>
                      <a:pt x="38" y="77"/>
                    </a:cubicBezTo>
                    <a:cubicBezTo>
                      <a:pt x="38" y="77"/>
                      <a:pt x="38" y="77"/>
                      <a:pt x="38" y="77"/>
                    </a:cubicBezTo>
                    <a:cubicBezTo>
                      <a:pt x="17" y="77"/>
                      <a:pt x="0" y="60"/>
                      <a:pt x="0" y="38"/>
                    </a:cubicBezTo>
                    <a:close/>
                    <a:moveTo>
                      <a:pt x="9" y="38"/>
                    </a:moveTo>
                    <a:cubicBezTo>
                      <a:pt x="9" y="54"/>
                      <a:pt x="22" y="67"/>
                      <a:pt x="38" y="67"/>
                    </a:cubicBezTo>
                    <a:cubicBezTo>
                      <a:pt x="38" y="67"/>
                      <a:pt x="38" y="67"/>
                      <a:pt x="38" y="67"/>
                    </a:cubicBezTo>
                    <a:cubicBezTo>
                      <a:pt x="54" y="67"/>
                      <a:pt x="66" y="54"/>
                      <a:pt x="67" y="38"/>
                    </a:cubicBezTo>
                    <a:cubicBezTo>
                      <a:pt x="67" y="38"/>
                      <a:pt x="67" y="38"/>
                      <a:pt x="67" y="38"/>
                    </a:cubicBezTo>
                    <a:cubicBezTo>
                      <a:pt x="66" y="23"/>
                      <a:pt x="54" y="10"/>
                      <a:pt x="38" y="10"/>
                    </a:cubicBezTo>
                    <a:cubicBezTo>
                      <a:pt x="38" y="10"/>
                      <a:pt x="38" y="10"/>
                      <a:pt x="38" y="10"/>
                    </a:cubicBezTo>
                    <a:cubicBezTo>
                      <a:pt x="22" y="10"/>
                      <a:pt x="9" y="23"/>
                      <a:pt x="9" y="38"/>
                    </a:cubicBezTo>
                    <a:cubicBezTo>
                      <a:pt x="9" y="38"/>
                      <a:pt x="9" y="38"/>
                      <a:pt x="9" y="38"/>
                    </a:cubicBez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Freeform 21"/>
              <p:cNvSpPr>
                <a:spLocks noEditPoints="1"/>
              </p:cNvSpPr>
              <p:nvPr/>
            </p:nvSpPr>
            <p:spPr bwMode="auto">
              <a:xfrm>
                <a:off x="4832351" y="533400"/>
                <a:ext cx="285750" cy="290513"/>
              </a:xfrm>
              <a:custGeom>
                <a:avLst/>
                <a:gdLst>
                  <a:gd name="T0" fmla="*/ 0 w 76"/>
                  <a:gd name="T1" fmla="*/ 38 h 77"/>
                  <a:gd name="T2" fmla="*/ 38 w 76"/>
                  <a:gd name="T3" fmla="*/ 0 h 77"/>
                  <a:gd name="T4" fmla="*/ 38 w 76"/>
                  <a:gd name="T5" fmla="*/ 0 h 77"/>
                  <a:gd name="T6" fmla="*/ 76 w 76"/>
                  <a:gd name="T7" fmla="*/ 38 h 77"/>
                  <a:gd name="T8" fmla="*/ 76 w 76"/>
                  <a:gd name="T9" fmla="*/ 38 h 77"/>
                  <a:gd name="T10" fmla="*/ 38 w 76"/>
                  <a:gd name="T11" fmla="*/ 77 h 77"/>
                  <a:gd name="T12" fmla="*/ 38 w 76"/>
                  <a:gd name="T13" fmla="*/ 77 h 77"/>
                  <a:gd name="T14" fmla="*/ 0 w 76"/>
                  <a:gd name="T15" fmla="*/ 38 h 77"/>
                  <a:gd name="T16" fmla="*/ 9 w 76"/>
                  <a:gd name="T17" fmla="*/ 38 h 77"/>
                  <a:gd name="T18" fmla="*/ 38 w 76"/>
                  <a:gd name="T19" fmla="*/ 67 h 77"/>
                  <a:gd name="T20" fmla="*/ 38 w 76"/>
                  <a:gd name="T21" fmla="*/ 67 h 77"/>
                  <a:gd name="T22" fmla="*/ 67 w 76"/>
                  <a:gd name="T23" fmla="*/ 38 h 77"/>
                  <a:gd name="T24" fmla="*/ 67 w 76"/>
                  <a:gd name="T25" fmla="*/ 38 h 77"/>
                  <a:gd name="T26" fmla="*/ 38 w 76"/>
                  <a:gd name="T27" fmla="*/ 10 h 77"/>
                  <a:gd name="T28" fmla="*/ 38 w 76"/>
                  <a:gd name="T29" fmla="*/ 10 h 77"/>
                  <a:gd name="T30" fmla="*/ 9 w 76"/>
                  <a:gd name="T31" fmla="*/ 38 h 77"/>
                  <a:gd name="T32" fmla="*/ 9 w 76"/>
                  <a:gd name="T33"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77">
                    <a:moveTo>
                      <a:pt x="0" y="38"/>
                    </a:moveTo>
                    <a:cubicBezTo>
                      <a:pt x="0" y="17"/>
                      <a:pt x="17" y="0"/>
                      <a:pt x="38" y="0"/>
                    </a:cubicBezTo>
                    <a:cubicBezTo>
                      <a:pt x="38" y="0"/>
                      <a:pt x="38" y="0"/>
                      <a:pt x="38" y="0"/>
                    </a:cubicBezTo>
                    <a:cubicBezTo>
                      <a:pt x="59" y="0"/>
                      <a:pt x="76" y="17"/>
                      <a:pt x="76" y="38"/>
                    </a:cubicBezTo>
                    <a:cubicBezTo>
                      <a:pt x="76" y="38"/>
                      <a:pt x="76" y="38"/>
                      <a:pt x="76" y="38"/>
                    </a:cubicBezTo>
                    <a:cubicBezTo>
                      <a:pt x="76" y="60"/>
                      <a:pt x="59" y="77"/>
                      <a:pt x="38" y="77"/>
                    </a:cubicBezTo>
                    <a:cubicBezTo>
                      <a:pt x="38" y="77"/>
                      <a:pt x="38" y="77"/>
                      <a:pt x="38" y="77"/>
                    </a:cubicBezTo>
                    <a:cubicBezTo>
                      <a:pt x="17" y="77"/>
                      <a:pt x="0" y="60"/>
                      <a:pt x="0" y="38"/>
                    </a:cubicBezTo>
                    <a:close/>
                    <a:moveTo>
                      <a:pt x="9" y="38"/>
                    </a:moveTo>
                    <a:cubicBezTo>
                      <a:pt x="9" y="54"/>
                      <a:pt x="22" y="67"/>
                      <a:pt x="38" y="67"/>
                    </a:cubicBezTo>
                    <a:cubicBezTo>
                      <a:pt x="38" y="67"/>
                      <a:pt x="38" y="67"/>
                      <a:pt x="38" y="67"/>
                    </a:cubicBezTo>
                    <a:cubicBezTo>
                      <a:pt x="54" y="67"/>
                      <a:pt x="67" y="54"/>
                      <a:pt x="67" y="38"/>
                    </a:cubicBezTo>
                    <a:cubicBezTo>
                      <a:pt x="67" y="38"/>
                      <a:pt x="67" y="38"/>
                      <a:pt x="67" y="38"/>
                    </a:cubicBezTo>
                    <a:cubicBezTo>
                      <a:pt x="67" y="23"/>
                      <a:pt x="54" y="10"/>
                      <a:pt x="38" y="10"/>
                    </a:cubicBezTo>
                    <a:cubicBezTo>
                      <a:pt x="38" y="10"/>
                      <a:pt x="38" y="10"/>
                      <a:pt x="38" y="10"/>
                    </a:cubicBezTo>
                    <a:cubicBezTo>
                      <a:pt x="22" y="10"/>
                      <a:pt x="9" y="23"/>
                      <a:pt x="9" y="38"/>
                    </a:cubicBezTo>
                    <a:cubicBezTo>
                      <a:pt x="9" y="38"/>
                      <a:pt x="9" y="38"/>
                      <a:pt x="9" y="38"/>
                    </a:cubicBez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Freeform 22"/>
              <p:cNvSpPr>
                <a:spLocks noEditPoints="1"/>
              </p:cNvSpPr>
              <p:nvPr/>
            </p:nvSpPr>
            <p:spPr bwMode="auto">
              <a:xfrm>
                <a:off x="5208588" y="533400"/>
                <a:ext cx="285750" cy="290513"/>
              </a:xfrm>
              <a:custGeom>
                <a:avLst/>
                <a:gdLst>
                  <a:gd name="T0" fmla="*/ 0 w 76"/>
                  <a:gd name="T1" fmla="*/ 38 h 77"/>
                  <a:gd name="T2" fmla="*/ 38 w 76"/>
                  <a:gd name="T3" fmla="*/ 0 h 77"/>
                  <a:gd name="T4" fmla="*/ 38 w 76"/>
                  <a:gd name="T5" fmla="*/ 0 h 77"/>
                  <a:gd name="T6" fmla="*/ 76 w 76"/>
                  <a:gd name="T7" fmla="*/ 38 h 77"/>
                  <a:gd name="T8" fmla="*/ 76 w 76"/>
                  <a:gd name="T9" fmla="*/ 38 h 77"/>
                  <a:gd name="T10" fmla="*/ 38 w 76"/>
                  <a:gd name="T11" fmla="*/ 77 h 77"/>
                  <a:gd name="T12" fmla="*/ 38 w 76"/>
                  <a:gd name="T13" fmla="*/ 77 h 77"/>
                  <a:gd name="T14" fmla="*/ 0 w 76"/>
                  <a:gd name="T15" fmla="*/ 38 h 77"/>
                  <a:gd name="T16" fmla="*/ 9 w 76"/>
                  <a:gd name="T17" fmla="*/ 38 h 77"/>
                  <a:gd name="T18" fmla="*/ 38 w 76"/>
                  <a:gd name="T19" fmla="*/ 67 h 77"/>
                  <a:gd name="T20" fmla="*/ 38 w 76"/>
                  <a:gd name="T21" fmla="*/ 67 h 77"/>
                  <a:gd name="T22" fmla="*/ 67 w 76"/>
                  <a:gd name="T23" fmla="*/ 38 h 77"/>
                  <a:gd name="T24" fmla="*/ 67 w 76"/>
                  <a:gd name="T25" fmla="*/ 38 h 77"/>
                  <a:gd name="T26" fmla="*/ 38 w 76"/>
                  <a:gd name="T27" fmla="*/ 10 h 77"/>
                  <a:gd name="T28" fmla="*/ 38 w 76"/>
                  <a:gd name="T29" fmla="*/ 10 h 77"/>
                  <a:gd name="T30" fmla="*/ 9 w 76"/>
                  <a:gd name="T31" fmla="*/ 38 h 77"/>
                  <a:gd name="T32" fmla="*/ 9 w 76"/>
                  <a:gd name="T33"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77">
                    <a:moveTo>
                      <a:pt x="0" y="38"/>
                    </a:moveTo>
                    <a:cubicBezTo>
                      <a:pt x="0" y="17"/>
                      <a:pt x="17" y="0"/>
                      <a:pt x="38" y="0"/>
                    </a:cubicBezTo>
                    <a:cubicBezTo>
                      <a:pt x="38" y="0"/>
                      <a:pt x="38" y="0"/>
                      <a:pt x="38" y="0"/>
                    </a:cubicBezTo>
                    <a:cubicBezTo>
                      <a:pt x="59" y="0"/>
                      <a:pt x="76" y="17"/>
                      <a:pt x="76" y="38"/>
                    </a:cubicBezTo>
                    <a:cubicBezTo>
                      <a:pt x="76" y="38"/>
                      <a:pt x="76" y="38"/>
                      <a:pt x="76" y="38"/>
                    </a:cubicBezTo>
                    <a:cubicBezTo>
                      <a:pt x="76" y="60"/>
                      <a:pt x="59" y="77"/>
                      <a:pt x="38" y="77"/>
                    </a:cubicBezTo>
                    <a:cubicBezTo>
                      <a:pt x="38" y="77"/>
                      <a:pt x="38" y="77"/>
                      <a:pt x="38" y="77"/>
                    </a:cubicBezTo>
                    <a:cubicBezTo>
                      <a:pt x="17" y="77"/>
                      <a:pt x="0" y="60"/>
                      <a:pt x="0" y="38"/>
                    </a:cubicBezTo>
                    <a:close/>
                    <a:moveTo>
                      <a:pt x="9" y="38"/>
                    </a:moveTo>
                    <a:cubicBezTo>
                      <a:pt x="9" y="54"/>
                      <a:pt x="22" y="67"/>
                      <a:pt x="38" y="67"/>
                    </a:cubicBezTo>
                    <a:cubicBezTo>
                      <a:pt x="38" y="67"/>
                      <a:pt x="38" y="67"/>
                      <a:pt x="38" y="67"/>
                    </a:cubicBezTo>
                    <a:cubicBezTo>
                      <a:pt x="54" y="67"/>
                      <a:pt x="67" y="54"/>
                      <a:pt x="67" y="38"/>
                    </a:cubicBezTo>
                    <a:cubicBezTo>
                      <a:pt x="67" y="38"/>
                      <a:pt x="67" y="38"/>
                      <a:pt x="67" y="38"/>
                    </a:cubicBezTo>
                    <a:cubicBezTo>
                      <a:pt x="67" y="23"/>
                      <a:pt x="54" y="10"/>
                      <a:pt x="38" y="10"/>
                    </a:cubicBezTo>
                    <a:cubicBezTo>
                      <a:pt x="38" y="10"/>
                      <a:pt x="38" y="10"/>
                      <a:pt x="38" y="10"/>
                    </a:cubicBezTo>
                    <a:cubicBezTo>
                      <a:pt x="22" y="10"/>
                      <a:pt x="9" y="23"/>
                      <a:pt x="9" y="38"/>
                    </a:cubicBezTo>
                    <a:cubicBezTo>
                      <a:pt x="9" y="38"/>
                      <a:pt x="9" y="38"/>
                      <a:pt x="9" y="38"/>
                    </a:cubicBez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Freeform 23"/>
              <p:cNvSpPr>
                <a:spLocks/>
              </p:cNvSpPr>
              <p:nvPr/>
            </p:nvSpPr>
            <p:spPr bwMode="auto">
              <a:xfrm>
                <a:off x="5038726" y="303212"/>
                <a:ext cx="252413" cy="290513"/>
              </a:xfrm>
              <a:custGeom>
                <a:avLst/>
                <a:gdLst>
                  <a:gd name="T0" fmla="*/ 0 w 159"/>
                  <a:gd name="T1" fmla="*/ 15 h 183"/>
                  <a:gd name="T2" fmla="*/ 19 w 159"/>
                  <a:gd name="T3" fmla="*/ 0 h 183"/>
                  <a:gd name="T4" fmla="*/ 159 w 159"/>
                  <a:gd name="T5" fmla="*/ 169 h 183"/>
                  <a:gd name="T6" fmla="*/ 140 w 159"/>
                  <a:gd name="T7" fmla="*/ 183 h 183"/>
                  <a:gd name="T8" fmla="*/ 0 w 159"/>
                  <a:gd name="T9" fmla="*/ 15 h 183"/>
                  <a:gd name="T10" fmla="*/ 0 w 159"/>
                  <a:gd name="T11" fmla="*/ 15 h 183"/>
                </a:gdLst>
                <a:ahLst/>
                <a:cxnLst>
                  <a:cxn ang="0">
                    <a:pos x="T0" y="T1"/>
                  </a:cxn>
                  <a:cxn ang="0">
                    <a:pos x="T2" y="T3"/>
                  </a:cxn>
                  <a:cxn ang="0">
                    <a:pos x="T4" y="T5"/>
                  </a:cxn>
                  <a:cxn ang="0">
                    <a:pos x="T6" y="T7"/>
                  </a:cxn>
                  <a:cxn ang="0">
                    <a:pos x="T8" y="T9"/>
                  </a:cxn>
                  <a:cxn ang="0">
                    <a:pos x="T10" y="T11"/>
                  </a:cxn>
                </a:cxnLst>
                <a:rect l="0" t="0" r="r" b="b"/>
                <a:pathLst>
                  <a:path w="159" h="183">
                    <a:moveTo>
                      <a:pt x="0" y="15"/>
                    </a:moveTo>
                    <a:lnTo>
                      <a:pt x="19" y="0"/>
                    </a:lnTo>
                    <a:lnTo>
                      <a:pt x="159" y="169"/>
                    </a:lnTo>
                    <a:lnTo>
                      <a:pt x="140" y="183"/>
                    </a:lnTo>
                    <a:lnTo>
                      <a:pt x="0" y="15"/>
                    </a:lnTo>
                    <a:lnTo>
                      <a:pt x="0" y="15"/>
                    </a:ln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Freeform 24"/>
              <p:cNvSpPr>
                <a:spLocks/>
              </p:cNvSpPr>
              <p:nvPr/>
            </p:nvSpPr>
            <p:spPr bwMode="auto">
              <a:xfrm>
                <a:off x="4662488" y="300037"/>
                <a:ext cx="252413" cy="290513"/>
              </a:xfrm>
              <a:custGeom>
                <a:avLst/>
                <a:gdLst>
                  <a:gd name="T0" fmla="*/ 0 w 159"/>
                  <a:gd name="T1" fmla="*/ 168 h 183"/>
                  <a:gd name="T2" fmla="*/ 140 w 159"/>
                  <a:gd name="T3" fmla="*/ 0 h 183"/>
                  <a:gd name="T4" fmla="*/ 159 w 159"/>
                  <a:gd name="T5" fmla="*/ 14 h 183"/>
                  <a:gd name="T6" fmla="*/ 17 w 159"/>
                  <a:gd name="T7" fmla="*/ 183 h 183"/>
                  <a:gd name="T8" fmla="*/ 0 w 159"/>
                  <a:gd name="T9" fmla="*/ 168 h 183"/>
                  <a:gd name="T10" fmla="*/ 0 w 159"/>
                  <a:gd name="T11" fmla="*/ 168 h 183"/>
                </a:gdLst>
                <a:ahLst/>
                <a:cxnLst>
                  <a:cxn ang="0">
                    <a:pos x="T0" y="T1"/>
                  </a:cxn>
                  <a:cxn ang="0">
                    <a:pos x="T2" y="T3"/>
                  </a:cxn>
                  <a:cxn ang="0">
                    <a:pos x="T4" y="T5"/>
                  </a:cxn>
                  <a:cxn ang="0">
                    <a:pos x="T6" y="T7"/>
                  </a:cxn>
                  <a:cxn ang="0">
                    <a:pos x="T8" y="T9"/>
                  </a:cxn>
                  <a:cxn ang="0">
                    <a:pos x="T10" y="T11"/>
                  </a:cxn>
                </a:cxnLst>
                <a:rect l="0" t="0" r="r" b="b"/>
                <a:pathLst>
                  <a:path w="159" h="183">
                    <a:moveTo>
                      <a:pt x="0" y="168"/>
                    </a:moveTo>
                    <a:lnTo>
                      <a:pt x="140" y="0"/>
                    </a:lnTo>
                    <a:lnTo>
                      <a:pt x="159" y="14"/>
                    </a:lnTo>
                    <a:lnTo>
                      <a:pt x="17" y="183"/>
                    </a:lnTo>
                    <a:lnTo>
                      <a:pt x="0" y="168"/>
                    </a:lnTo>
                    <a:lnTo>
                      <a:pt x="0" y="168"/>
                    </a:ln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Freeform 25"/>
              <p:cNvSpPr>
                <a:spLocks/>
              </p:cNvSpPr>
              <p:nvPr/>
            </p:nvSpPr>
            <p:spPr bwMode="auto">
              <a:xfrm>
                <a:off x="4956176" y="338138"/>
                <a:ext cx="38100" cy="214313"/>
              </a:xfrm>
              <a:custGeom>
                <a:avLst/>
                <a:gdLst>
                  <a:gd name="T0" fmla="*/ 0 w 24"/>
                  <a:gd name="T1" fmla="*/ 135 h 135"/>
                  <a:gd name="T2" fmla="*/ 0 w 24"/>
                  <a:gd name="T3" fmla="*/ 0 h 135"/>
                  <a:gd name="T4" fmla="*/ 24 w 24"/>
                  <a:gd name="T5" fmla="*/ 0 h 135"/>
                  <a:gd name="T6" fmla="*/ 24 w 24"/>
                  <a:gd name="T7" fmla="*/ 135 h 135"/>
                  <a:gd name="T8" fmla="*/ 0 w 24"/>
                  <a:gd name="T9" fmla="*/ 135 h 135"/>
                  <a:gd name="T10" fmla="*/ 0 w 24"/>
                  <a:gd name="T11" fmla="*/ 135 h 135"/>
                </a:gdLst>
                <a:ahLst/>
                <a:cxnLst>
                  <a:cxn ang="0">
                    <a:pos x="T0" y="T1"/>
                  </a:cxn>
                  <a:cxn ang="0">
                    <a:pos x="T2" y="T3"/>
                  </a:cxn>
                  <a:cxn ang="0">
                    <a:pos x="T4" y="T5"/>
                  </a:cxn>
                  <a:cxn ang="0">
                    <a:pos x="T6" y="T7"/>
                  </a:cxn>
                  <a:cxn ang="0">
                    <a:pos x="T8" y="T9"/>
                  </a:cxn>
                  <a:cxn ang="0">
                    <a:pos x="T10" y="T11"/>
                  </a:cxn>
                </a:cxnLst>
                <a:rect l="0" t="0" r="r" b="b"/>
                <a:pathLst>
                  <a:path w="24" h="135">
                    <a:moveTo>
                      <a:pt x="0" y="135"/>
                    </a:moveTo>
                    <a:lnTo>
                      <a:pt x="0" y="0"/>
                    </a:lnTo>
                    <a:lnTo>
                      <a:pt x="24" y="0"/>
                    </a:lnTo>
                    <a:lnTo>
                      <a:pt x="24" y="135"/>
                    </a:lnTo>
                    <a:lnTo>
                      <a:pt x="0" y="135"/>
                    </a:lnTo>
                    <a:lnTo>
                      <a:pt x="0" y="135"/>
                    </a:ln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6" name="Freeform 26"/>
            <p:cNvSpPr>
              <a:spLocks noEditPoints="1"/>
            </p:cNvSpPr>
            <p:nvPr/>
          </p:nvSpPr>
          <p:spPr bwMode="auto">
            <a:xfrm>
              <a:off x="756676" y="3398390"/>
              <a:ext cx="708552" cy="527646"/>
            </a:xfrm>
            <a:custGeom>
              <a:avLst/>
              <a:gdLst>
                <a:gd name="T0" fmla="*/ 99 w 238"/>
                <a:gd name="T1" fmla="*/ 151 h 177"/>
                <a:gd name="T2" fmla="*/ 86 w 238"/>
                <a:gd name="T3" fmla="*/ 164 h 177"/>
                <a:gd name="T4" fmla="*/ 99 w 238"/>
                <a:gd name="T5" fmla="*/ 177 h 177"/>
                <a:gd name="T6" fmla="*/ 111 w 238"/>
                <a:gd name="T7" fmla="*/ 164 h 177"/>
                <a:gd name="T8" fmla="*/ 99 w 238"/>
                <a:gd name="T9" fmla="*/ 151 h 177"/>
                <a:gd name="T10" fmla="*/ 196 w 238"/>
                <a:gd name="T11" fmla="*/ 151 h 177"/>
                <a:gd name="T12" fmla="*/ 183 w 238"/>
                <a:gd name="T13" fmla="*/ 164 h 177"/>
                <a:gd name="T14" fmla="*/ 196 w 238"/>
                <a:gd name="T15" fmla="*/ 177 h 177"/>
                <a:gd name="T16" fmla="*/ 209 w 238"/>
                <a:gd name="T17" fmla="*/ 164 h 177"/>
                <a:gd name="T18" fmla="*/ 196 w 238"/>
                <a:gd name="T19" fmla="*/ 151 h 177"/>
                <a:gd name="T20" fmla="*/ 73 w 238"/>
                <a:gd name="T21" fmla="*/ 124 h 177"/>
                <a:gd name="T22" fmla="*/ 91 w 238"/>
                <a:gd name="T23" fmla="*/ 124 h 177"/>
                <a:gd name="T24" fmla="*/ 92 w 238"/>
                <a:gd name="T25" fmla="*/ 124 h 177"/>
                <a:gd name="T26" fmla="*/ 197 w 238"/>
                <a:gd name="T27" fmla="*/ 124 h 177"/>
                <a:gd name="T28" fmla="*/ 202 w 238"/>
                <a:gd name="T29" fmla="*/ 121 h 177"/>
                <a:gd name="T30" fmla="*/ 237 w 238"/>
                <a:gd name="T31" fmla="*/ 26 h 177"/>
                <a:gd name="T32" fmla="*/ 236 w 238"/>
                <a:gd name="T33" fmla="*/ 22 h 177"/>
                <a:gd name="T34" fmla="*/ 232 w 238"/>
                <a:gd name="T35" fmla="*/ 20 h 177"/>
                <a:gd name="T36" fmla="*/ 57 w 238"/>
                <a:gd name="T37" fmla="*/ 20 h 177"/>
                <a:gd name="T38" fmla="*/ 50 w 238"/>
                <a:gd name="T39" fmla="*/ 3 h 177"/>
                <a:gd name="T40" fmla="*/ 45 w 238"/>
                <a:gd name="T41" fmla="*/ 0 h 177"/>
                <a:gd name="T42" fmla="*/ 5 w 238"/>
                <a:gd name="T43" fmla="*/ 0 h 177"/>
                <a:gd name="T44" fmla="*/ 0 w 238"/>
                <a:gd name="T45" fmla="*/ 5 h 177"/>
                <a:gd name="T46" fmla="*/ 5 w 238"/>
                <a:gd name="T47" fmla="*/ 10 h 177"/>
                <a:gd name="T48" fmla="*/ 42 w 238"/>
                <a:gd name="T49" fmla="*/ 10 h 177"/>
                <a:gd name="T50" fmla="*/ 84 w 238"/>
                <a:gd name="T51" fmla="*/ 114 h 177"/>
                <a:gd name="T52" fmla="*/ 73 w 238"/>
                <a:gd name="T53" fmla="*/ 114 h 177"/>
                <a:gd name="T54" fmla="*/ 59 w 238"/>
                <a:gd name="T55" fmla="*/ 128 h 177"/>
                <a:gd name="T56" fmla="*/ 59 w 238"/>
                <a:gd name="T57" fmla="*/ 132 h 177"/>
                <a:gd name="T58" fmla="*/ 73 w 238"/>
                <a:gd name="T59" fmla="*/ 146 h 177"/>
                <a:gd name="T60" fmla="*/ 218 w 238"/>
                <a:gd name="T61" fmla="*/ 146 h 177"/>
                <a:gd name="T62" fmla="*/ 223 w 238"/>
                <a:gd name="T63" fmla="*/ 141 h 177"/>
                <a:gd name="T64" fmla="*/ 218 w 238"/>
                <a:gd name="T65" fmla="*/ 136 h 177"/>
                <a:gd name="T66" fmla="*/ 73 w 238"/>
                <a:gd name="T67" fmla="*/ 136 h 177"/>
                <a:gd name="T68" fmla="*/ 70 w 238"/>
                <a:gd name="T69" fmla="*/ 135 h 177"/>
                <a:gd name="T70" fmla="*/ 69 w 238"/>
                <a:gd name="T71" fmla="*/ 132 h 177"/>
                <a:gd name="T72" fmla="*/ 69 w 238"/>
                <a:gd name="T73" fmla="*/ 128 h 177"/>
                <a:gd name="T74" fmla="*/ 73 w 238"/>
                <a:gd name="T75" fmla="*/ 124 h 177"/>
                <a:gd name="T76" fmla="*/ 61 w 238"/>
                <a:gd name="T77" fmla="*/ 30 h 177"/>
                <a:gd name="T78" fmla="*/ 225 w 238"/>
                <a:gd name="T79" fmla="*/ 30 h 177"/>
                <a:gd name="T80" fmla="*/ 194 w 238"/>
                <a:gd name="T81" fmla="*/ 114 h 177"/>
                <a:gd name="T82" fmla="*/ 194 w 238"/>
                <a:gd name="T83" fmla="*/ 114 h 177"/>
                <a:gd name="T84" fmla="*/ 193 w 238"/>
                <a:gd name="T85" fmla="*/ 114 h 177"/>
                <a:gd name="T86" fmla="*/ 95 w 238"/>
                <a:gd name="T87" fmla="*/ 114 h 177"/>
                <a:gd name="T88" fmla="*/ 61 w 238"/>
                <a:gd name="T89" fmla="*/ 3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177">
                  <a:moveTo>
                    <a:pt x="99" y="151"/>
                  </a:moveTo>
                  <a:cubicBezTo>
                    <a:pt x="91" y="151"/>
                    <a:pt x="86" y="157"/>
                    <a:pt x="86" y="164"/>
                  </a:cubicBezTo>
                  <a:cubicBezTo>
                    <a:pt x="86" y="171"/>
                    <a:pt x="91" y="177"/>
                    <a:pt x="99" y="177"/>
                  </a:cubicBezTo>
                  <a:cubicBezTo>
                    <a:pt x="106" y="177"/>
                    <a:pt x="111" y="171"/>
                    <a:pt x="111" y="164"/>
                  </a:cubicBezTo>
                  <a:cubicBezTo>
                    <a:pt x="111" y="157"/>
                    <a:pt x="106" y="151"/>
                    <a:pt x="99" y="151"/>
                  </a:cubicBezTo>
                  <a:close/>
                  <a:moveTo>
                    <a:pt x="196" y="151"/>
                  </a:moveTo>
                  <a:cubicBezTo>
                    <a:pt x="189" y="151"/>
                    <a:pt x="183" y="157"/>
                    <a:pt x="183" y="164"/>
                  </a:cubicBezTo>
                  <a:cubicBezTo>
                    <a:pt x="183" y="171"/>
                    <a:pt x="189" y="177"/>
                    <a:pt x="196" y="177"/>
                  </a:cubicBezTo>
                  <a:cubicBezTo>
                    <a:pt x="203" y="177"/>
                    <a:pt x="209" y="171"/>
                    <a:pt x="209" y="164"/>
                  </a:cubicBezTo>
                  <a:cubicBezTo>
                    <a:pt x="209" y="157"/>
                    <a:pt x="203" y="151"/>
                    <a:pt x="196" y="151"/>
                  </a:cubicBezTo>
                  <a:close/>
                  <a:moveTo>
                    <a:pt x="73" y="124"/>
                  </a:moveTo>
                  <a:cubicBezTo>
                    <a:pt x="91" y="124"/>
                    <a:pt x="91" y="124"/>
                    <a:pt x="91" y="124"/>
                  </a:cubicBezTo>
                  <a:cubicBezTo>
                    <a:pt x="91" y="124"/>
                    <a:pt x="91" y="124"/>
                    <a:pt x="92" y="124"/>
                  </a:cubicBezTo>
                  <a:cubicBezTo>
                    <a:pt x="197" y="124"/>
                    <a:pt x="197" y="124"/>
                    <a:pt x="197" y="124"/>
                  </a:cubicBezTo>
                  <a:cubicBezTo>
                    <a:pt x="199" y="124"/>
                    <a:pt x="201" y="123"/>
                    <a:pt x="202" y="121"/>
                  </a:cubicBezTo>
                  <a:cubicBezTo>
                    <a:pt x="237" y="26"/>
                    <a:pt x="237" y="26"/>
                    <a:pt x="237" y="26"/>
                  </a:cubicBezTo>
                  <a:cubicBezTo>
                    <a:pt x="238" y="25"/>
                    <a:pt x="237" y="23"/>
                    <a:pt x="236" y="22"/>
                  </a:cubicBezTo>
                  <a:cubicBezTo>
                    <a:pt x="236" y="21"/>
                    <a:pt x="234" y="20"/>
                    <a:pt x="232" y="20"/>
                  </a:cubicBezTo>
                  <a:cubicBezTo>
                    <a:pt x="57" y="20"/>
                    <a:pt x="57" y="20"/>
                    <a:pt x="57" y="20"/>
                  </a:cubicBezTo>
                  <a:cubicBezTo>
                    <a:pt x="50" y="3"/>
                    <a:pt x="50" y="3"/>
                    <a:pt x="50" y="3"/>
                  </a:cubicBezTo>
                  <a:cubicBezTo>
                    <a:pt x="49" y="1"/>
                    <a:pt x="47" y="0"/>
                    <a:pt x="45" y="0"/>
                  </a:cubicBezTo>
                  <a:cubicBezTo>
                    <a:pt x="5" y="0"/>
                    <a:pt x="5" y="0"/>
                    <a:pt x="5" y="0"/>
                  </a:cubicBezTo>
                  <a:cubicBezTo>
                    <a:pt x="2" y="0"/>
                    <a:pt x="0" y="2"/>
                    <a:pt x="0" y="5"/>
                  </a:cubicBezTo>
                  <a:cubicBezTo>
                    <a:pt x="0" y="7"/>
                    <a:pt x="2" y="10"/>
                    <a:pt x="5" y="10"/>
                  </a:cubicBezTo>
                  <a:cubicBezTo>
                    <a:pt x="42" y="10"/>
                    <a:pt x="42" y="10"/>
                    <a:pt x="42" y="10"/>
                  </a:cubicBezTo>
                  <a:cubicBezTo>
                    <a:pt x="84" y="114"/>
                    <a:pt x="84" y="114"/>
                    <a:pt x="84" y="114"/>
                  </a:cubicBezTo>
                  <a:cubicBezTo>
                    <a:pt x="73" y="114"/>
                    <a:pt x="73" y="114"/>
                    <a:pt x="73" y="114"/>
                  </a:cubicBezTo>
                  <a:cubicBezTo>
                    <a:pt x="65" y="114"/>
                    <a:pt x="59" y="120"/>
                    <a:pt x="59" y="128"/>
                  </a:cubicBezTo>
                  <a:cubicBezTo>
                    <a:pt x="59" y="132"/>
                    <a:pt x="59" y="132"/>
                    <a:pt x="59" y="132"/>
                  </a:cubicBezTo>
                  <a:cubicBezTo>
                    <a:pt x="59" y="140"/>
                    <a:pt x="65" y="146"/>
                    <a:pt x="73" y="146"/>
                  </a:cubicBezTo>
                  <a:cubicBezTo>
                    <a:pt x="218" y="146"/>
                    <a:pt x="218" y="146"/>
                    <a:pt x="218" y="146"/>
                  </a:cubicBezTo>
                  <a:cubicBezTo>
                    <a:pt x="221" y="146"/>
                    <a:pt x="223" y="144"/>
                    <a:pt x="223" y="141"/>
                  </a:cubicBezTo>
                  <a:cubicBezTo>
                    <a:pt x="223" y="138"/>
                    <a:pt x="221" y="136"/>
                    <a:pt x="218" y="136"/>
                  </a:cubicBezTo>
                  <a:cubicBezTo>
                    <a:pt x="73" y="136"/>
                    <a:pt x="73" y="136"/>
                    <a:pt x="73" y="136"/>
                  </a:cubicBezTo>
                  <a:cubicBezTo>
                    <a:pt x="72" y="136"/>
                    <a:pt x="71" y="136"/>
                    <a:pt x="70" y="135"/>
                  </a:cubicBezTo>
                  <a:cubicBezTo>
                    <a:pt x="69" y="134"/>
                    <a:pt x="69" y="133"/>
                    <a:pt x="69" y="132"/>
                  </a:cubicBezTo>
                  <a:cubicBezTo>
                    <a:pt x="69" y="128"/>
                    <a:pt x="69" y="128"/>
                    <a:pt x="69" y="128"/>
                  </a:cubicBezTo>
                  <a:cubicBezTo>
                    <a:pt x="69" y="126"/>
                    <a:pt x="71" y="124"/>
                    <a:pt x="73" y="124"/>
                  </a:cubicBezTo>
                  <a:close/>
                  <a:moveTo>
                    <a:pt x="61" y="30"/>
                  </a:moveTo>
                  <a:cubicBezTo>
                    <a:pt x="225" y="30"/>
                    <a:pt x="225" y="30"/>
                    <a:pt x="225" y="30"/>
                  </a:cubicBezTo>
                  <a:cubicBezTo>
                    <a:pt x="194" y="114"/>
                    <a:pt x="194" y="114"/>
                    <a:pt x="194" y="114"/>
                  </a:cubicBezTo>
                  <a:cubicBezTo>
                    <a:pt x="194" y="114"/>
                    <a:pt x="194" y="114"/>
                    <a:pt x="194" y="114"/>
                  </a:cubicBezTo>
                  <a:cubicBezTo>
                    <a:pt x="194" y="114"/>
                    <a:pt x="194" y="114"/>
                    <a:pt x="193" y="114"/>
                  </a:cubicBezTo>
                  <a:cubicBezTo>
                    <a:pt x="95" y="114"/>
                    <a:pt x="95" y="114"/>
                    <a:pt x="95" y="114"/>
                  </a:cubicBezTo>
                  <a:lnTo>
                    <a:pt x="61" y="30"/>
                  </a:lnTo>
                  <a:close/>
                </a:path>
              </a:pathLst>
            </a:custGeom>
            <a:solidFill>
              <a:srgbClr val="92D050"/>
            </a:solidFill>
            <a:ln>
              <a:solidFill>
                <a:srgbClr val="92D050"/>
              </a:solidFill>
            </a:ln>
            <a:effectLs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 name="Freeform 27"/>
            <p:cNvSpPr>
              <a:spLocks noEditPoints="1"/>
            </p:cNvSpPr>
            <p:nvPr/>
          </p:nvSpPr>
          <p:spPr bwMode="auto">
            <a:xfrm>
              <a:off x="782031" y="4557747"/>
              <a:ext cx="706038" cy="536436"/>
            </a:xfrm>
            <a:custGeom>
              <a:avLst/>
              <a:gdLst>
                <a:gd name="T0" fmla="*/ 118 w 237"/>
                <a:gd name="T1" fmla="*/ 0 h 180"/>
                <a:gd name="T2" fmla="*/ 0 w 237"/>
                <a:gd name="T3" fmla="*/ 117 h 180"/>
                <a:gd name="T4" fmla="*/ 97 w 237"/>
                <a:gd name="T5" fmla="*/ 158 h 180"/>
                <a:gd name="T6" fmla="*/ 137 w 237"/>
                <a:gd name="T7" fmla="*/ 159 h 180"/>
                <a:gd name="T8" fmla="*/ 215 w 237"/>
                <a:gd name="T9" fmla="*/ 144 h 180"/>
                <a:gd name="T10" fmla="*/ 237 w 237"/>
                <a:gd name="T11" fmla="*/ 98 h 180"/>
                <a:gd name="T12" fmla="*/ 90 w 237"/>
                <a:gd name="T13" fmla="*/ 151 h 180"/>
                <a:gd name="T14" fmla="*/ 35 w 237"/>
                <a:gd name="T15" fmla="*/ 139 h 180"/>
                <a:gd name="T16" fmla="*/ 41 w 237"/>
                <a:gd name="T17" fmla="*/ 125 h 180"/>
                <a:gd name="T18" fmla="*/ 48 w 237"/>
                <a:gd name="T19" fmla="*/ 118 h 180"/>
                <a:gd name="T20" fmla="*/ 57 w 237"/>
                <a:gd name="T21" fmla="*/ 115 h 180"/>
                <a:gd name="T22" fmla="*/ 69 w 237"/>
                <a:gd name="T23" fmla="*/ 114 h 180"/>
                <a:gd name="T24" fmla="*/ 79 w 237"/>
                <a:gd name="T25" fmla="*/ 118 h 180"/>
                <a:gd name="T26" fmla="*/ 86 w 237"/>
                <a:gd name="T27" fmla="*/ 125 h 180"/>
                <a:gd name="T28" fmla="*/ 91 w 237"/>
                <a:gd name="T29" fmla="*/ 147 h 180"/>
                <a:gd name="T30" fmla="*/ 150 w 237"/>
                <a:gd name="T31" fmla="*/ 149 h 180"/>
                <a:gd name="T32" fmla="*/ 155 w 237"/>
                <a:gd name="T33" fmla="*/ 125 h 180"/>
                <a:gd name="T34" fmla="*/ 162 w 237"/>
                <a:gd name="T35" fmla="*/ 118 h 180"/>
                <a:gd name="T36" fmla="*/ 172 w 237"/>
                <a:gd name="T37" fmla="*/ 114 h 180"/>
                <a:gd name="T38" fmla="*/ 188 w 237"/>
                <a:gd name="T39" fmla="*/ 116 h 180"/>
                <a:gd name="T40" fmla="*/ 197 w 237"/>
                <a:gd name="T41" fmla="*/ 121 h 180"/>
                <a:gd name="T42" fmla="*/ 203 w 237"/>
                <a:gd name="T43" fmla="*/ 129 h 180"/>
                <a:gd name="T44" fmla="*/ 228 w 237"/>
                <a:gd name="T45" fmla="*/ 117 h 180"/>
                <a:gd name="T46" fmla="*/ 207 w 237"/>
                <a:gd name="T47" fmla="*/ 120 h 180"/>
                <a:gd name="T48" fmla="*/ 203 w 237"/>
                <a:gd name="T49" fmla="*/ 115 h 180"/>
                <a:gd name="T50" fmla="*/ 198 w 237"/>
                <a:gd name="T51" fmla="*/ 111 h 180"/>
                <a:gd name="T52" fmla="*/ 195 w 237"/>
                <a:gd name="T53" fmla="*/ 109 h 180"/>
                <a:gd name="T54" fmla="*/ 187 w 237"/>
                <a:gd name="T55" fmla="*/ 106 h 180"/>
                <a:gd name="T56" fmla="*/ 170 w 237"/>
                <a:gd name="T57" fmla="*/ 106 h 180"/>
                <a:gd name="T58" fmla="*/ 163 w 237"/>
                <a:gd name="T59" fmla="*/ 108 h 180"/>
                <a:gd name="T60" fmla="*/ 157 w 237"/>
                <a:gd name="T61" fmla="*/ 111 h 180"/>
                <a:gd name="T62" fmla="*/ 148 w 237"/>
                <a:gd name="T63" fmla="*/ 119 h 180"/>
                <a:gd name="T64" fmla="*/ 140 w 237"/>
                <a:gd name="T65" fmla="*/ 142 h 180"/>
                <a:gd name="T66" fmla="*/ 106 w 237"/>
                <a:gd name="T67" fmla="*/ 151 h 180"/>
                <a:gd name="T68" fmla="*/ 97 w 237"/>
                <a:gd name="T69" fmla="*/ 125 h 180"/>
                <a:gd name="T70" fmla="*/ 93 w 237"/>
                <a:gd name="T71" fmla="*/ 119 h 180"/>
                <a:gd name="T72" fmla="*/ 87 w 237"/>
                <a:gd name="T73" fmla="*/ 114 h 180"/>
                <a:gd name="T74" fmla="*/ 83 w 237"/>
                <a:gd name="T75" fmla="*/ 111 h 180"/>
                <a:gd name="T76" fmla="*/ 77 w 237"/>
                <a:gd name="T77" fmla="*/ 108 h 180"/>
                <a:gd name="T78" fmla="*/ 71 w 237"/>
                <a:gd name="T79" fmla="*/ 106 h 180"/>
                <a:gd name="T80" fmla="*/ 54 w 237"/>
                <a:gd name="T81" fmla="*/ 106 h 180"/>
                <a:gd name="T82" fmla="*/ 53 w 237"/>
                <a:gd name="T83" fmla="*/ 106 h 180"/>
                <a:gd name="T84" fmla="*/ 45 w 237"/>
                <a:gd name="T85" fmla="*/ 109 h 180"/>
                <a:gd name="T86" fmla="*/ 43 w 237"/>
                <a:gd name="T87" fmla="*/ 111 h 180"/>
                <a:gd name="T88" fmla="*/ 38 w 237"/>
                <a:gd name="T89" fmla="*/ 115 h 180"/>
                <a:gd name="T90" fmla="*/ 34 w 237"/>
                <a:gd name="T91" fmla="*/ 120 h 180"/>
                <a:gd name="T92" fmla="*/ 30 w 237"/>
                <a:gd name="T93" fmla="*/ 125 h 180"/>
                <a:gd name="T94" fmla="*/ 9 w 237"/>
                <a:gd name="T95" fmla="*/ 117 h 180"/>
                <a:gd name="T96" fmla="*/ 47 w 237"/>
                <a:gd name="T97" fmla="*/ 75 h 180"/>
                <a:gd name="T98" fmla="*/ 210 w 237"/>
                <a:gd name="T99" fmla="*/ 79 h 180"/>
                <a:gd name="T100" fmla="*/ 118 w 237"/>
                <a:gd name="T101" fmla="*/ 26 h 180"/>
                <a:gd name="T102" fmla="*/ 167 w 237"/>
                <a:gd name="T103" fmla="*/ 79 h 180"/>
                <a:gd name="T104" fmla="*/ 75 w 237"/>
                <a:gd name="T105" fmla="*/ 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7" h="180">
                  <a:moveTo>
                    <a:pt x="235" y="86"/>
                  </a:moveTo>
                  <a:cubicBezTo>
                    <a:pt x="231" y="77"/>
                    <a:pt x="221" y="70"/>
                    <a:pt x="210" y="70"/>
                  </a:cubicBezTo>
                  <a:cubicBezTo>
                    <a:pt x="198" y="70"/>
                    <a:pt x="198" y="70"/>
                    <a:pt x="198" y="70"/>
                  </a:cubicBezTo>
                  <a:cubicBezTo>
                    <a:pt x="193" y="31"/>
                    <a:pt x="159" y="0"/>
                    <a:pt x="118" y="0"/>
                  </a:cubicBezTo>
                  <a:cubicBezTo>
                    <a:pt x="77" y="0"/>
                    <a:pt x="44" y="31"/>
                    <a:pt x="39" y="70"/>
                  </a:cubicBezTo>
                  <a:cubicBezTo>
                    <a:pt x="27" y="70"/>
                    <a:pt x="27" y="70"/>
                    <a:pt x="27" y="70"/>
                  </a:cubicBezTo>
                  <a:cubicBezTo>
                    <a:pt x="12" y="70"/>
                    <a:pt x="0" y="82"/>
                    <a:pt x="0" y="98"/>
                  </a:cubicBezTo>
                  <a:cubicBezTo>
                    <a:pt x="0" y="117"/>
                    <a:pt x="0" y="117"/>
                    <a:pt x="0" y="117"/>
                  </a:cubicBezTo>
                  <a:cubicBezTo>
                    <a:pt x="0" y="129"/>
                    <a:pt x="8" y="139"/>
                    <a:pt x="18" y="142"/>
                  </a:cubicBezTo>
                  <a:cubicBezTo>
                    <a:pt x="26" y="145"/>
                    <a:pt x="26" y="145"/>
                    <a:pt x="26" y="145"/>
                  </a:cubicBezTo>
                  <a:cubicBezTo>
                    <a:pt x="27" y="165"/>
                    <a:pt x="44" y="180"/>
                    <a:pt x="63" y="180"/>
                  </a:cubicBezTo>
                  <a:cubicBezTo>
                    <a:pt x="78" y="180"/>
                    <a:pt x="91" y="171"/>
                    <a:pt x="97" y="158"/>
                  </a:cubicBezTo>
                  <a:cubicBezTo>
                    <a:pt x="104" y="159"/>
                    <a:pt x="104" y="159"/>
                    <a:pt x="104" y="159"/>
                  </a:cubicBezTo>
                  <a:cubicBezTo>
                    <a:pt x="104" y="159"/>
                    <a:pt x="104" y="159"/>
                    <a:pt x="104" y="159"/>
                  </a:cubicBezTo>
                  <a:cubicBezTo>
                    <a:pt x="109" y="160"/>
                    <a:pt x="113" y="161"/>
                    <a:pt x="118" y="161"/>
                  </a:cubicBezTo>
                  <a:cubicBezTo>
                    <a:pt x="125" y="161"/>
                    <a:pt x="131" y="160"/>
                    <a:pt x="137" y="159"/>
                  </a:cubicBezTo>
                  <a:cubicBezTo>
                    <a:pt x="137" y="159"/>
                    <a:pt x="137" y="159"/>
                    <a:pt x="137" y="159"/>
                  </a:cubicBezTo>
                  <a:cubicBezTo>
                    <a:pt x="143" y="157"/>
                    <a:pt x="143" y="157"/>
                    <a:pt x="143" y="157"/>
                  </a:cubicBezTo>
                  <a:cubicBezTo>
                    <a:pt x="149" y="170"/>
                    <a:pt x="162" y="180"/>
                    <a:pt x="177" y="180"/>
                  </a:cubicBezTo>
                  <a:cubicBezTo>
                    <a:pt x="197" y="180"/>
                    <a:pt x="214" y="164"/>
                    <a:pt x="215" y="144"/>
                  </a:cubicBezTo>
                  <a:cubicBezTo>
                    <a:pt x="217" y="143"/>
                    <a:pt x="219" y="142"/>
                    <a:pt x="223" y="140"/>
                  </a:cubicBezTo>
                  <a:cubicBezTo>
                    <a:pt x="231" y="136"/>
                    <a:pt x="237" y="127"/>
                    <a:pt x="237" y="117"/>
                  </a:cubicBezTo>
                  <a:cubicBezTo>
                    <a:pt x="237" y="98"/>
                    <a:pt x="237" y="98"/>
                    <a:pt x="237" y="98"/>
                  </a:cubicBezTo>
                  <a:cubicBezTo>
                    <a:pt x="237" y="98"/>
                    <a:pt x="237" y="98"/>
                    <a:pt x="237" y="98"/>
                  </a:cubicBezTo>
                  <a:cubicBezTo>
                    <a:pt x="237" y="96"/>
                    <a:pt x="237" y="92"/>
                    <a:pt x="235" y="86"/>
                  </a:cubicBezTo>
                  <a:close/>
                  <a:moveTo>
                    <a:pt x="91" y="147"/>
                  </a:moveTo>
                  <a:cubicBezTo>
                    <a:pt x="91" y="148"/>
                    <a:pt x="91" y="149"/>
                    <a:pt x="91" y="150"/>
                  </a:cubicBezTo>
                  <a:cubicBezTo>
                    <a:pt x="90" y="151"/>
                    <a:pt x="90" y="151"/>
                    <a:pt x="90" y="151"/>
                  </a:cubicBezTo>
                  <a:cubicBezTo>
                    <a:pt x="90" y="151"/>
                    <a:pt x="90" y="151"/>
                    <a:pt x="90" y="151"/>
                  </a:cubicBezTo>
                  <a:cubicBezTo>
                    <a:pt x="87" y="162"/>
                    <a:pt x="76" y="171"/>
                    <a:pt x="63" y="171"/>
                  </a:cubicBezTo>
                  <a:cubicBezTo>
                    <a:pt x="48" y="171"/>
                    <a:pt x="35" y="158"/>
                    <a:pt x="35" y="142"/>
                  </a:cubicBezTo>
                  <a:cubicBezTo>
                    <a:pt x="35" y="141"/>
                    <a:pt x="35" y="140"/>
                    <a:pt x="35" y="139"/>
                  </a:cubicBezTo>
                  <a:cubicBezTo>
                    <a:pt x="35" y="139"/>
                    <a:pt x="35" y="139"/>
                    <a:pt x="35" y="139"/>
                  </a:cubicBezTo>
                  <a:cubicBezTo>
                    <a:pt x="35" y="136"/>
                    <a:pt x="36" y="132"/>
                    <a:pt x="38" y="129"/>
                  </a:cubicBezTo>
                  <a:cubicBezTo>
                    <a:pt x="38" y="129"/>
                    <a:pt x="38" y="129"/>
                    <a:pt x="38" y="129"/>
                  </a:cubicBezTo>
                  <a:cubicBezTo>
                    <a:pt x="39" y="128"/>
                    <a:pt x="40" y="126"/>
                    <a:pt x="41" y="125"/>
                  </a:cubicBezTo>
                  <a:cubicBezTo>
                    <a:pt x="41" y="125"/>
                    <a:pt x="41" y="125"/>
                    <a:pt x="41" y="125"/>
                  </a:cubicBezTo>
                  <a:cubicBezTo>
                    <a:pt x="42" y="123"/>
                    <a:pt x="43" y="122"/>
                    <a:pt x="44" y="121"/>
                  </a:cubicBezTo>
                  <a:cubicBezTo>
                    <a:pt x="44" y="121"/>
                    <a:pt x="45" y="121"/>
                    <a:pt x="45" y="121"/>
                  </a:cubicBezTo>
                  <a:cubicBezTo>
                    <a:pt x="46" y="120"/>
                    <a:pt x="47" y="119"/>
                    <a:pt x="48" y="118"/>
                  </a:cubicBezTo>
                  <a:cubicBezTo>
                    <a:pt x="49" y="118"/>
                    <a:pt x="49" y="118"/>
                    <a:pt x="50" y="117"/>
                  </a:cubicBezTo>
                  <a:cubicBezTo>
                    <a:pt x="51" y="117"/>
                    <a:pt x="52" y="116"/>
                    <a:pt x="53" y="116"/>
                  </a:cubicBezTo>
                  <a:cubicBezTo>
                    <a:pt x="54" y="116"/>
                    <a:pt x="55" y="115"/>
                    <a:pt x="56" y="115"/>
                  </a:cubicBezTo>
                  <a:cubicBezTo>
                    <a:pt x="56" y="115"/>
                    <a:pt x="57" y="115"/>
                    <a:pt x="57" y="115"/>
                  </a:cubicBezTo>
                  <a:cubicBezTo>
                    <a:pt x="57" y="115"/>
                    <a:pt x="57" y="114"/>
                    <a:pt x="57" y="114"/>
                  </a:cubicBezTo>
                  <a:cubicBezTo>
                    <a:pt x="57" y="114"/>
                    <a:pt x="58" y="114"/>
                    <a:pt x="58" y="114"/>
                  </a:cubicBezTo>
                  <a:cubicBezTo>
                    <a:pt x="59" y="114"/>
                    <a:pt x="61" y="114"/>
                    <a:pt x="63" y="114"/>
                  </a:cubicBezTo>
                  <a:cubicBezTo>
                    <a:pt x="65" y="114"/>
                    <a:pt x="67" y="114"/>
                    <a:pt x="69" y="114"/>
                  </a:cubicBezTo>
                  <a:cubicBezTo>
                    <a:pt x="70" y="115"/>
                    <a:pt x="70" y="115"/>
                    <a:pt x="71" y="115"/>
                  </a:cubicBezTo>
                  <a:cubicBezTo>
                    <a:pt x="72" y="115"/>
                    <a:pt x="73" y="116"/>
                    <a:pt x="74" y="116"/>
                  </a:cubicBezTo>
                  <a:cubicBezTo>
                    <a:pt x="75" y="116"/>
                    <a:pt x="76" y="117"/>
                    <a:pt x="77" y="117"/>
                  </a:cubicBezTo>
                  <a:cubicBezTo>
                    <a:pt x="77" y="118"/>
                    <a:pt x="78" y="118"/>
                    <a:pt x="79" y="118"/>
                  </a:cubicBezTo>
                  <a:cubicBezTo>
                    <a:pt x="80" y="119"/>
                    <a:pt x="81" y="120"/>
                    <a:pt x="82" y="121"/>
                  </a:cubicBezTo>
                  <a:cubicBezTo>
                    <a:pt x="82" y="121"/>
                    <a:pt x="82" y="121"/>
                    <a:pt x="82" y="121"/>
                  </a:cubicBezTo>
                  <a:cubicBezTo>
                    <a:pt x="84" y="122"/>
                    <a:pt x="85" y="124"/>
                    <a:pt x="86" y="125"/>
                  </a:cubicBezTo>
                  <a:cubicBezTo>
                    <a:pt x="86" y="125"/>
                    <a:pt x="86" y="125"/>
                    <a:pt x="86" y="125"/>
                  </a:cubicBezTo>
                  <a:cubicBezTo>
                    <a:pt x="87" y="126"/>
                    <a:pt x="88" y="128"/>
                    <a:pt x="89" y="129"/>
                  </a:cubicBezTo>
                  <a:cubicBezTo>
                    <a:pt x="89" y="129"/>
                    <a:pt x="89" y="129"/>
                    <a:pt x="89" y="129"/>
                  </a:cubicBezTo>
                  <a:cubicBezTo>
                    <a:pt x="91" y="133"/>
                    <a:pt x="92" y="138"/>
                    <a:pt x="92" y="142"/>
                  </a:cubicBezTo>
                  <a:cubicBezTo>
                    <a:pt x="92" y="144"/>
                    <a:pt x="92" y="145"/>
                    <a:pt x="91" y="147"/>
                  </a:cubicBezTo>
                  <a:close/>
                  <a:moveTo>
                    <a:pt x="177" y="171"/>
                  </a:moveTo>
                  <a:cubicBezTo>
                    <a:pt x="166" y="171"/>
                    <a:pt x="155" y="164"/>
                    <a:pt x="151" y="153"/>
                  </a:cubicBezTo>
                  <a:cubicBezTo>
                    <a:pt x="150" y="149"/>
                    <a:pt x="150" y="149"/>
                    <a:pt x="150" y="149"/>
                  </a:cubicBezTo>
                  <a:cubicBezTo>
                    <a:pt x="150" y="149"/>
                    <a:pt x="150" y="149"/>
                    <a:pt x="150" y="149"/>
                  </a:cubicBezTo>
                  <a:cubicBezTo>
                    <a:pt x="149" y="147"/>
                    <a:pt x="149" y="145"/>
                    <a:pt x="149" y="142"/>
                  </a:cubicBezTo>
                  <a:cubicBezTo>
                    <a:pt x="149" y="138"/>
                    <a:pt x="150" y="133"/>
                    <a:pt x="152" y="129"/>
                  </a:cubicBezTo>
                  <a:cubicBezTo>
                    <a:pt x="152" y="129"/>
                    <a:pt x="152" y="129"/>
                    <a:pt x="152" y="129"/>
                  </a:cubicBezTo>
                  <a:cubicBezTo>
                    <a:pt x="153" y="128"/>
                    <a:pt x="154" y="126"/>
                    <a:pt x="155" y="125"/>
                  </a:cubicBezTo>
                  <a:cubicBezTo>
                    <a:pt x="155" y="125"/>
                    <a:pt x="155" y="125"/>
                    <a:pt x="155" y="125"/>
                  </a:cubicBezTo>
                  <a:cubicBezTo>
                    <a:pt x="156" y="124"/>
                    <a:pt x="157" y="122"/>
                    <a:pt x="158" y="121"/>
                  </a:cubicBezTo>
                  <a:cubicBezTo>
                    <a:pt x="158" y="121"/>
                    <a:pt x="159" y="121"/>
                    <a:pt x="159" y="121"/>
                  </a:cubicBezTo>
                  <a:cubicBezTo>
                    <a:pt x="160" y="120"/>
                    <a:pt x="161" y="119"/>
                    <a:pt x="162" y="118"/>
                  </a:cubicBezTo>
                  <a:cubicBezTo>
                    <a:pt x="163" y="118"/>
                    <a:pt x="163" y="118"/>
                    <a:pt x="164" y="117"/>
                  </a:cubicBezTo>
                  <a:cubicBezTo>
                    <a:pt x="165" y="117"/>
                    <a:pt x="166" y="116"/>
                    <a:pt x="167" y="116"/>
                  </a:cubicBezTo>
                  <a:cubicBezTo>
                    <a:pt x="168" y="116"/>
                    <a:pt x="169" y="115"/>
                    <a:pt x="170" y="115"/>
                  </a:cubicBezTo>
                  <a:cubicBezTo>
                    <a:pt x="170" y="115"/>
                    <a:pt x="171" y="115"/>
                    <a:pt x="172" y="114"/>
                  </a:cubicBezTo>
                  <a:cubicBezTo>
                    <a:pt x="174" y="114"/>
                    <a:pt x="176" y="114"/>
                    <a:pt x="177" y="114"/>
                  </a:cubicBezTo>
                  <a:cubicBezTo>
                    <a:pt x="179" y="114"/>
                    <a:pt x="181" y="114"/>
                    <a:pt x="183" y="114"/>
                  </a:cubicBezTo>
                  <a:cubicBezTo>
                    <a:pt x="184" y="115"/>
                    <a:pt x="184" y="115"/>
                    <a:pt x="185" y="115"/>
                  </a:cubicBezTo>
                  <a:cubicBezTo>
                    <a:pt x="186" y="115"/>
                    <a:pt x="187" y="116"/>
                    <a:pt x="188" y="116"/>
                  </a:cubicBezTo>
                  <a:cubicBezTo>
                    <a:pt x="189" y="116"/>
                    <a:pt x="190" y="117"/>
                    <a:pt x="191" y="117"/>
                  </a:cubicBezTo>
                  <a:cubicBezTo>
                    <a:pt x="191" y="118"/>
                    <a:pt x="192" y="118"/>
                    <a:pt x="193" y="118"/>
                  </a:cubicBezTo>
                  <a:cubicBezTo>
                    <a:pt x="194" y="119"/>
                    <a:pt x="195" y="120"/>
                    <a:pt x="196" y="121"/>
                  </a:cubicBezTo>
                  <a:cubicBezTo>
                    <a:pt x="196" y="121"/>
                    <a:pt x="196" y="121"/>
                    <a:pt x="197" y="121"/>
                  </a:cubicBezTo>
                  <a:cubicBezTo>
                    <a:pt x="198" y="122"/>
                    <a:pt x="199" y="124"/>
                    <a:pt x="200" y="125"/>
                  </a:cubicBezTo>
                  <a:cubicBezTo>
                    <a:pt x="200" y="125"/>
                    <a:pt x="200" y="125"/>
                    <a:pt x="200" y="125"/>
                  </a:cubicBezTo>
                  <a:cubicBezTo>
                    <a:pt x="201" y="126"/>
                    <a:pt x="202" y="128"/>
                    <a:pt x="203" y="129"/>
                  </a:cubicBezTo>
                  <a:cubicBezTo>
                    <a:pt x="203" y="129"/>
                    <a:pt x="203" y="129"/>
                    <a:pt x="203" y="129"/>
                  </a:cubicBezTo>
                  <a:cubicBezTo>
                    <a:pt x="205" y="133"/>
                    <a:pt x="206" y="138"/>
                    <a:pt x="206" y="142"/>
                  </a:cubicBezTo>
                  <a:cubicBezTo>
                    <a:pt x="206" y="158"/>
                    <a:pt x="193" y="171"/>
                    <a:pt x="177" y="171"/>
                  </a:cubicBezTo>
                  <a:close/>
                  <a:moveTo>
                    <a:pt x="228" y="98"/>
                  </a:moveTo>
                  <a:cubicBezTo>
                    <a:pt x="228" y="117"/>
                    <a:pt x="228" y="117"/>
                    <a:pt x="228" y="117"/>
                  </a:cubicBezTo>
                  <a:cubicBezTo>
                    <a:pt x="228" y="123"/>
                    <a:pt x="224" y="129"/>
                    <a:pt x="218" y="133"/>
                  </a:cubicBezTo>
                  <a:cubicBezTo>
                    <a:pt x="217" y="133"/>
                    <a:pt x="215" y="134"/>
                    <a:pt x="214" y="135"/>
                  </a:cubicBezTo>
                  <a:cubicBezTo>
                    <a:pt x="213" y="131"/>
                    <a:pt x="212" y="128"/>
                    <a:pt x="211" y="125"/>
                  </a:cubicBezTo>
                  <a:cubicBezTo>
                    <a:pt x="210" y="123"/>
                    <a:pt x="208" y="121"/>
                    <a:pt x="207" y="120"/>
                  </a:cubicBezTo>
                  <a:cubicBezTo>
                    <a:pt x="207" y="119"/>
                    <a:pt x="207" y="119"/>
                    <a:pt x="207" y="119"/>
                  </a:cubicBezTo>
                  <a:cubicBezTo>
                    <a:pt x="207" y="119"/>
                    <a:pt x="207" y="119"/>
                    <a:pt x="207" y="119"/>
                  </a:cubicBezTo>
                  <a:cubicBezTo>
                    <a:pt x="206" y="118"/>
                    <a:pt x="204" y="116"/>
                    <a:pt x="203" y="115"/>
                  </a:cubicBezTo>
                  <a:cubicBezTo>
                    <a:pt x="203" y="115"/>
                    <a:pt x="203" y="115"/>
                    <a:pt x="203" y="115"/>
                  </a:cubicBezTo>
                  <a:cubicBezTo>
                    <a:pt x="202" y="114"/>
                    <a:pt x="202" y="114"/>
                    <a:pt x="202" y="114"/>
                  </a:cubicBezTo>
                  <a:cubicBezTo>
                    <a:pt x="202" y="114"/>
                    <a:pt x="202" y="114"/>
                    <a:pt x="202" y="114"/>
                  </a:cubicBezTo>
                  <a:cubicBezTo>
                    <a:pt x="202" y="114"/>
                    <a:pt x="201" y="114"/>
                    <a:pt x="201" y="114"/>
                  </a:cubicBezTo>
                  <a:cubicBezTo>
                    <a:pt x="200" y="113"/>
                    <a:pt x="199" y="112"/>
                    <a:pt x="198" y="111"/>
                  </a:cubicBezTo>
                  <a:cubicBezTo>
                    <a:pt x="198" y="111"/>
                    <a:pt x="197" y="111"/>
                    <a:pt x="197" y="111"/>
                  </a:cubicBezTo>
                  <a:cubicBezTo>
                    <a:pt x="197" y="110"/>
                    <a:pt x="196" y="110"/>
                    <a:pt x="196" y="110"/>
                  </a:cubicBezTo>
                  <a:cubicBezTo>
                    <a:pt x="195" y="109"/>
                    <a:pt x="195" y="109"/>
                    <a:pt x="195" y="109"/>
                  </a:cubicBezTo>
                  <a:cubicBezTo>
                    <a:pt x="195" y="109"/>
                    <a:pt x="195" y="109"/>
                    <a:pt x="195" y="109"/>
                  </a:cubicBezTo>
                  <a:cubicBezTo>
                    <a:pt x="194" y="109"/>
                    <a:pt x="193" y="108"/>
                    <a:pt x="191" y="108"/>
                  </a:cubicBezTo>
                  <a:cubicBezTo>
                    <a:pt x="190" y="107"/>
                    <a:pt x="189" y="107"/>
                    <a:pt x="188" y="106"/>
                  </a:cubicBezTo>
                  <a:cubicBezTo>
                    <a:pt x="188" y="106"/>
                    <a:pt x="188" y="106"/>
                    <a:pt x="188" y="106"/>
                  </a:cubicBezTo>
                  <a:cubicBezTo>
                    <a:pt x="187" y="106"/>
                    <a:pt x="187" y="106"/>
                    <a:pt x="187" y="106"/>
                  </a:cubicBezTo>
                  <a:cubicBezTo>
                    <a:pt x="187" y="106"/>
                    <a:pt x="186" y="106"/>
                    <a:pt x="185" y="106"/>
                  </a:cubicBezTo>
                  <a:cubicBezTo>
                    <a:pt x="182" y="105"/>
                    <a:pt x="180" y="105"/>
                    <a:pt x="177" y="105"/>
                  </a:cubicBezTo>
                  <a:cubicBezTo>
                    <a:pt x="177" y="105"/>
                    <a:pt x="177" y="105"/>
                    <a:pt x="177" y="105"/>
                  </a:cubicBezTo>
                  <a:cubicBezTo>
                    <a:pt x="175" y="105"/>
                    <a:pt x="173" y="105"/>
                    <a:pt x="170" y="106"/>
                  </a:cubicBezTo>
                  <a:cubicBezTo>
                    <a:pt x="169" y="106"/>
                    <a:pt x="168" y="106"/>
                    <a:pt x="167" y="106"/>
                  </a:cubicBezTo>
                  <a:cubicBezTo>
                    <a:pt x="167" y="106"/>
                    <a:pt x="167" y="106"/>
                    <a:pt x="167" y="106"/>
                  </a:cubicBezTo>
                  <a:cubicBezTo>
                    <a:pt x="167" y="106"/>
                    <a:pt x="167" y="106"/>
                    <a:pt x="167" y="106"/>
                  </a:cubicBezTo>
                  <a:cubicBezTo>
                    <a:pt x="166" y="107"/>
                    <a:pt x="165" y="107"/>
                    <a:pt x="163" y="108"/>
                  </a:cubicBezTo>
                  <a:cubicBezTo>
                    <a:pt x="162" y="108"/>
                    <a:pt x="161" y="109"/>
                    <a:pt x="160" y="109"/>
                  </a:cubicBezTo>
                  <a:cubicBezTo>
                    <a:pt x="160" y="109"/>
                    <a:pt x="160" y="109"/>
                    <a:pt x="160" y="109"/>
                  </a:cubicBezTo>
                  <a:cubicBezTo>
                    <a:pt x="159" y="110"/>
                    <a:pt x="158" y="110"/>
                    <a:pt x="157" y="111"/>
                  </a:cubicBezTo>
                  <a:cubicBezTo>
                    <a:pt x="157" y="111"/>
                    <a:pt x="157" y="111"/>
                    <a:pt x="157" y="111"/>
                  </a:cubicBezTo>
                  <a:cubicBezTo>
                    <a:pt x="156" y="112"/>
                    <a:pt x="155" y="113"/>
                    <a:pt x="153" y="114"/>
                  </a:cubicBezTo>
                  <a:cubicBezTo>
                    <a:pt x="153" y="114"/>
                    <a:pt x="153" y="114"/>
                    <a:pt x="153" y="114"/>
                  </a:cubicBezTo>
                  <a:cubicBezTo>
                    <a:pt x="153" y="114"/>
                    <a:pt x="152" y="114"/>
                    <a:pt x="152" y="115"/>
                  </a:cubicBezTo>
                  <a:cubicBezTo>
                    <a:pt x="151" y="116"/>
                    <a:pt x="150" y="117"/>
                    <a:pt x="148" y="119"/>
                  </a:cubicBezTo>
                  <a:cubicBezTo>
                    <a:pt x="148" y="119"/>
                    <a:pt x="148" y="119"/>
                    <a:pt x="148" y="120"/>
                  </a:cubicBezTo>
                  <a:cubicBezTo>
                    <a:pt x="146" y="121"/>
                    <a:pt x="145" y="123"/>
                    <a:pt x="144" y="125"/>
                  </a:cubicBezTo>
                  <a:cubicBezTo>
                    <a:pt x="144" y="125"/>
                    <a:pt x="144" y="125"/>
                    <a:pt x="144" y="125"/>
                  </a:cubicBezTo>
                  <a:cubicBezTo>
                    <a:pt x="141" y="131"/>
                    <a:pt x="140" y="136"/>
                    <a:pt x="140" y="142"/>
                  </a:cubicBezTo>
                  <a:cubicBezTo>
                    <a:pt x="140" y="144"/>
                    <a:pt x="140" y="146"/>
                    <a:pt x="140" y="148"/>
                  </a:cubicBezTo>
                  <a:cubicBezTo>
                    <a:pt x="134" y="150"/>
                    <a:pt x="134" y="150"/>
                    <a:pt x="134" y="150"/>
                  </a:cubicBezTo>
                  <a:cubicBezTo>
                    <a:pt x="129" y="151"/>
                    <a:pt x="124" y="152"/>
                    <a:pt x="118" y="152"/>
                  </a:cubicBezTo>
                  <a:cubicBezTo>
                    <a:pt x="114" y="152"/>
                    <a:pt x="110" y="151"/>
                    <a:pt x="106" y="151"/>
                  </a:cubicBezTo>
                  <a:cubicBezTo>
                    <a:pt x="100" y="149"/>
                    <a:pt x="100" y="149"/>
                    <a:pt x="100" y="149"/>
                  </a:cubicBezTo>
                  <a:cubicBezTo>
                    <a:pt x="100" y="149"/>
                    <a:pt x="100" y="149"/>
                    <a:pt x="100" y="149"/>
                  </a:cubicBezTo>
                  <a:cubicBezTo>
                    <a:pt x="101" y="146"/>
                    <a:pt x="101" y="144"/>
                    <a:pt x="101" y="142"/>
                  </a:cubicBezTo>
                  <a:cubicBezTo>
                    <a:pt x="101" y="136"/>
                    <a:pt x="99" y="131"/>
                    <a:pt x="97" y="125"/>
                  </a:cubicBezTo>
                  <a:cubicBezTo>
                    <a:pt x="96" y="125"/>
                    <a:pt x="96" y="125"/>
                    <a:pt x="96" y="125"/>
                  </a:cubicBezTo>
                  <a:cubicBezTo>
                    <a:pt x="96" y="125"/>
                    <a:pt x="96" y="125"/>
                    <a:pt x="96" y="125"/>
                  </a:cubicBezTo>
                  <a:cubicBezTo>
                    <a:pt x="96" y="123"/>
                    <a:pt x="94" y="122"/>
                    <a:pt x="93" y="120"/>
                  </a:cubicBezTo>
                  <a:cubicBezTo>
                    <a:pt x="93" y="119"/>
                    <a:pt x="93" y="119"/>
                    <a:pt x="93" y="119"/>
                  </a:cubicBezTo>
                  <a:cubicBezTo>
                    <a:pt x="92" y="119"/>
                    <a:pt x="92" y="119"/>
                    <a:pt x="92" y="119"/>
                  </a:cubicBezTo>
                  <a:cubicBezTo>
                    <a:pt x="91" y="117"/>
                    <a:pt x="90" y="116"/>
                    <a:pt x="89" y="115"/>
                  </a:cubicBezTo>
                  <a:cubicBezTo>
                    <a:pt x="88" y="115"/>
                    <a:pt x="88" y="114"/>
                    <a:pt x="88" y="114"/>
                  </a:cubicBezTo>
                  <a:cubicBezTo>
                    <a:pt x="87" y="114"/>
                    <a:pt x="87" y="114"/>
                    <a:pt x="87" y="114"/>
                  </a:cubicBezTo>
                  <a:cubicBezTo>
                    <a:pt x="87" y="114"/>
                    <a:pt x="87" y="114"/>
                    <a:pt x="87" y="114"/>
                  </a:cubicBezTo>
                  <a:cubicBezTo>
                    <a:pt x="86" y="113"/>
                    <a:pt x="85" y="112"/>
                    <a:pt x="84" y="111"/>
                  </a:cubicBezTo>
                  <a:cubicBezTo>
                    <a:pt x="83" y="111"/>
                    <a:pt x="83" y="111"/>
                    <a:pt x="83" y="111"/>
                  </a:cubicBezTo>
                  <a:cubicBezTo>
                    <a:pt x="83" y="111"/>
                    <a:pt x="83" y="111"/>
                    <a:pt x="83" y="111"/>
                  </a:cubicBezTo>
                  <a:cubicBezTo>
                    <a:pt x="83" y="110"/>
                    <a:pt x="82" y="110"/>
                    <a:pt x="81" y="110"/>
                  </a:cubicBezTo>
                  <a:cubicBezTo>
                    <a:pt x="81" y="109"/>
                    <a:pt x="81" y="109"/>
                    <a:pt x="81" y="109"/>
                  </a:cubicBezTo>
                  <a:cubicBezTo>
                    <a:pt x="81" y="109"/>
                    <a:pt x="81" y="109"/>
                    <a:pt x="81" y="109"/>
                  </a:cubicBezTo>
                  <a:cubicBezTo>
                    <a:pt x="80" y="109"/>
                    <a:pt x="79" y="108"/>
                    <a:pt x="77" y="108"/>
                  </a:cubicBezTo>
                  <a:cubicBezTo>
                    <a:pt x="76" y="107"/>
                    <a:pt x="75" y="107"/>
                    <a:pt x="74" y="106"/>
                  </a:cubicBezTo>
                  <a:cubicBezTo>
                    <a:pt x="74" y="106"/>
                    <a:pt x="74" y="106"/>
                    <a:pt x="74" y="106"/>
                  </a:cubicBezTo>
                  <a:cubicBezTo>
                    <a:pt x="73" y="106"/>
                    <a:pt x="73" y="106"/>
                    <a:pt x="73" y="106"/>
                  </a:cubicBezTo>
                  <a:cubicBezTo>
                    <a:pt x="73" y="106"/>
                    <a:pt x="72" y="106"/>
                    <a:pt x="71" y="106"/>
                  </a:cubicBezTo>
                  <a:cubicBezTo>
                    <a:pt x="68" y="105"/>
                    <a:pt x="66" y="105"/>
                    <a:pt x="63" y="105"/>
                  </a:cubicBezTo>
                  <a:cubicBezTo>
                    <a:pt x="61" y="105"/>
                    <a:pt x="59" y="105"/>
                    <a:pt x="56" y="105"/>
                  </a:cubicBezTo>
                  <a:cubicBezTo>
                    <a:pt x="56" y="106"/>
                    <a:pt x="56" y="106"/>
                    <a:pt x="55" y="106"/>
                  </a:cubicBezTo>
                  <a:cubicBezTo>
                    <a:pt x="54" y="106"/>
                    <a:pt x="54" y="106"/>
                    <a:pt x="54" y="106"/>
                  </a:cubicBezTo>
                  <a:cubicBezTo>
                    <a:pt x="54" y="106"/>
                    <a:pt x="54" y="106"/>
                    <a:pt x="54" y="106"/>
                  </a:cubicBezTo>
                  <a:cubicBezTo>
                    <a:pt x="54" y="106"/>
                    <a:pt x="54" y="106"/>
                    <a:pt x="53" y="106"/>
                  </a:cubicBezTo>
                  <a:cubicBezTo>
                    <a:pt x="53" y="106"/>
                    <a:pt x="53" y="106"/>
                    <a:pt x="53" y="106"/>
                  </a:cubicBezTo>
                  <a:cubicBezTo>
                    <a:pt x="53" y="106"/>
                    <a:pt x="53" y="106"/>
                    <a:pt x="53" y="106"/>
                  </a:cubicBezTo>
                  <a:cubicBezTo>
                    <a:pt x="52" y="107"/>
                    <a:pt x="51" y="107"/>
                    <a:pt x="49" y="108"/>
                  </a:cubicBezTo>
                  <a:cubicBezTo>
                    <a:pt x="48" y="108"/>
                    <a:pt x="47" y="109"/>
                    <a:pt x="46" y="109"/>
                  </a:cubicBezTo>
                  <a:cubicBezTo>
                    <a:pt x="46" y="109"/>
                    <a:pt x="46" y="109"/>
                    <a:pt x="46" y="109"/>
                  </a:cubicBezTo>
                  <a:cubicBezTo>
                    <a:pt x="45" y="109"/>
                    <a:pt x="45" y="109"/>
                    <a:pt x="45" y="109"/>
                  </a:cubicBezTo>
                  <a:cubicBezTo>
                    <a:pt x="45" y="110"/>
                    <a:pt x="45" y="110"/>
                    <a:pt x="45" y="110"/>
                  </a:cubicBezTo>
                  <a:cubicBezTo>
                    <a:pt x="45" y="110"/>
                    <a:pt x="45" y="110"/>
                    <a:pt x="45" y="110"/>
                  </a:cubicBezTo>
                  <a:cubicBezTo>
                    <a:pt x="44" y="110"/>
                    <a:pt x="44" y="110"/>
                    <a:pt x="43" y="111"/>
                  </a:cubicBezTo>
                  <a:cubicBezTo>
                    <a:pt x="43" y="111"/>
                    <a:pt x="43" y="111"/>
                    <a:pt x="43" y="111"/>
                  </a:cubicBezTo>
                  <a:cubicBezTo>
                    <a:pt x="43" y="111"/>
                    <a:pt x="43" y="111"/>
                    <a:pt x="43" y="111"/>
                  </a:cubicBezTo>
                  <a:cubicBezTo>
                    <a:pt x="42" y="112"/>
                    <a:pt x="40" y="113"/>
                    <a:pt x="39" y="114"/>
                  </a:cubicBezTo>
                  <a:cubicBezTo>
                    <a:pt x="39" y="114"/>
                    <a:pt x="38" y="114"/>
                    <a:pt x="38" y="115"/>
                  </a:cubicBezTo>
                  <a:cubicBezTo>
                    <a:pt x="38" y="115"/>
                    <a:pt x="38" y="115"/>
                    <a:pt x="38" y="115"/>
                  </a:cubicBezTo>
                  <a:cubicBezTo>
                    <a:pt x="38" y="115"/>
                    <a:pt x="38" y="115"/>
                    <a:pt x="38" y="115"/>
                  </a:cubicBezTo>
                  <a:cubicBezTo>
                    <a:pt x="37" y="116"/>
                    <a:pt x="35" y="117"/>
                    <a:pt x="34" y="119"/>
                  </a:cubicBezTo>
                  <a:cubicBezTo>
                    <a:pt x="34" y="119"/>
                    <a:pt x="34" y="119"/>
                    <a:pt x="34" y="119"/>
                  </a:cubicBezTo>
                  <a:cubicBezTo>
                    <a:pt x="34" y="120"/>
                    <a:pt x="34" y="120"/>
                    <a:pt x="34" y="120"/>
                  </a:cubicBezTo>
                  <a:cubicBezTo>
                    <a:pt x="33" y="120"/>
                    <a:pt x="33" y="120"/>
                    <a:pt x="33" y="120"/>
                  </a:cubicBezTo>
                  <a:cubicBezTo>
                    <a:pt x="32" y="121"/>
                    <a:pt x="31" y="123"/>
                    <a:pt x="30" y="125"/>
                  </a:cubicBezTo>
                  <a:cubicBezTo>
                    <a:pt x="30" y="125"/>
                    <a:pt x="30" y="125"/>
                    <a:pt x="30" y="125"/>
                  </a:cubicBezTo>
                  <a:cubicBezTo>
                    <a:pt x="30" y="125"/>
                    <a:pt x="30" y="125"/>
                    <a:pt x="30" y="125"/>
                  </a:cubicBezTo>
                  <a:cubicBezTo>
                    <a:pt x="28" y="129"/>
                    <a:pt x="27" y="132"/>
                    <a:pt x="26" y="136"/>
                  </a:cubicBezTo>
                  <a:cubicBezTo>
                    <a:pt x="22" y="134"/>
                    <a:pt x="22" y="134"/>
                    <a:pt x="22" y="134"/>
                  </a:cubicBezTo>
                  <a:cubicBezTo>
                    <a:pt x="21" y="134"/>
                    <a:pt x="21" y="134"/>
                    <a:pt x="21" y="134"/>
                  </a:cubicBezTo>
                  <a:cubicBezTo>
                    <a:pt x="14" y="131"/>
                    <a:pt x="9" y="125"/>
                    <a:pt x="9" y="117"/>
                  </a:cubicBezTo>
                  <a:cubicBezTo>
                    <a:pt x="9" y="98"/>
                    <a:pt x="9" y="98"/>
                    <a:pt x="9" y="98"/>
                  </a:cubicBezTo>
                  <a:cubicBezTo>
                    <a:pt x="9" y="87"/>
                    <a:pt x="17" y="79"/>
                    <a:pt x="27" y="79"/>
                  </a:cubicBezTo>
                  <a:cubicBezTo>
                    <a:pt x="43" y="79"/>
                    <a:pt x="43" y="79"/>
                    <a:pt x="43" y="79"/>
                  </a:cubicBezTo>
                  <a:cubicBezTo>
                    <a:pt x="45" y="79"/>
                    <a:pt x="47" y="77"/>
                    <a:pt x="47" y="75"/>
                  </a:cubicBezTo>
                  <a:cubicBezTo>
                    <a:pt x="50" y="38"/>
                    <a:pt x="81" y="9"/>
                    <a:pt x="118" y="9"/>
                  </a:cubicBezTo>
                  <a:cubicBezTo>
                    <a:pt x="156" y="9"/>
                    <a:pt x="187" y="38"/>
                    <a:pt x="189" y="75"/>
                  </a:cubicBezTo>
                  <a:cubicBezTo>
                    <a:pt x="190" y="77"/>
                    <a:pt x="192" y="79"/>
                    <a:pt x="194" y="79"/>
                  </a:cubicBezTo>
                  <a:cubicBezTo>
                    <a:pt x="210" y="79"/>
                    <a:pt x="210" y="79"/>
                    <a:pt x="210" y="79"/>
                  </a:cubicBezTo>
                  <a:cubicBezTo>
                    <a:pt x="217" y="79"/>
                    <a:pt x="225" y="85"/>
                    <a:pt x="226" y="89"/>
                  </a:cubicBezTo>
                  <a:cubicBezTo>
                    <a:pt x="228" y="94"/>
                    <a:pt x="228" y="97"/>
                    <a:pt x="228" y="98"/>
                  </a:cubicBezTo>
                  <a:cubicBezTo>
                    <a:pt x="228" y="98"/>
                    <a:pt x="228" y="98"/>
                    <a:pt x="228" y="98"/>
                  </a:cubicBezTo>
                  <a:close/>
                  <a:moveTo>
                    <a:pt x="118" y="26"/>
                  </a:moveTo>
                  <a:cubicBezTo>
                    <a:pt x="91" y="26"/>
                    <a:pt x="68" y="47"/>
                    <a:pt x="65" y="74"/>
                  </a:cubicBezTo>
                  <a:cubicBezTo>
                    <a:pt x="65" y="75"/>
                    <a:pt x="65" y="77"/>
                    <a:pt x="66" y="78"/>
                  </a:cubicBezTo>
                  <a:cubicBezTo>
                    <a:pt x="67" y="79"/>
                    <a:pt x="68" y="79"/>
                    <a:pt x="69" y="79"/>
                  </a:cubicBezTo>
                  <a:cubicBezTo>
                    <a:pt x="167" y="79"/>
                    <a:pt x="167" y="79"/>
                    <a:pt x="167" y="79"/>
                  </a:cubicBezTo>
                  <a:cubicBezTo>
                    <a:pt x="169" y="79"/>
                    <a:pt x="170" y="79"/>
                    <a:pt x="171" y="78"/>
                  </a:cubicBezTo>
                  <a:cubicBezTo>
                    <a:pt x="172" y="77"/>
                    <a:pt x="172" y="75"/>
                    <a:pt x="172" y="74"/>
                  </a:cubicBezTo>
                  <a:cubicBezTo>
                    <a:pt x="169" y="47"/>
                    <a:pt x="146" y="26"/>
                    <a:pt x="118" y="26"/>
                  </a:cubicBezTo>
                  <a:close/>
                  <a:moveTo>
                    <a:pt x="75" y="70"/>
                  </a:moveTo>
                  <a:cubicBezTo>
                    <a:pt x="79" y="50"/>
                    <a:pt x="97" y="35"/>
                    <a:pt x="118" y="35"/>
                  </a:cubicBezTo>
                  <a:cubicBezTo>
                    <a:pt x="140" y="35"/>
                    <a:pt x="157" y="50"/>
                    <a:pt x="162" y="70"/>
                  </a:cubicBezTo>
                  <a:lnTo>
                    <a:pt x="75" y="70"/>
                  </a:lnTo>
                  <a:close/>
                </a:path>
              </a:pathLst>
            </a:custGeom>
            <a:solidFill>
              <a:srgbClr val="92D050"/>
            </a:solidFill>
            <a:ln>
              <a:solidFill>
                <a:srgbClr val="92D050"/>
              </a:solidFill>
            </a:ln>
            <a:effectLs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8" name="组合 7"/>
            <p:cNvGrpSpPr/>
            <p:nvPr/>
          </p:nvGrpSpPr>
          <p:grpSpPr>
            <a:xfrm>
              <a:off x="4447148" y="4562176"/>
              <a:ext cx="616842" cy="613074"/>
              <a:chOff x="6645276" y="-1306513"/>
              <a:chExt cx="779462" cy="774700"/>
            </a:xfrm>
            <a:solidFill>
              <a:srgbClr val="92D050"/>
            </a:solidFill>
            <a:effectLst/>
          </p:grpSpPr>
          <p:sp>
            <p:nvSpPr>
              <p:cNvPr id="29" name="Freeform 28"/>
              <p:cNvSpPr>
                <a:spLocks/>
              </p:cNvSpPr>
              <p:nvPr/>
            </p:nvSpPr>
            <p:spPr bwMode="auto">
              <a:xfrm>
                <a:off x="6713538" y="-1062038"/>
                <a:ext cx="395288" cy="392113"/>
              </a:xfrm>
              <a:custGeom>
                <a:avLst/>
                <a:gdLst>
                  <a:gd name="T0" fmla="*/ 0 w 249"/>
                  <a:gd name="T1" fmla="*/ 14 h 247"/>
                  <a:gd name="T2" fmla="*/ 16 w 249"/>
                  <a:gd name="T3" fmla="*/ 0 h 247"/>
                  <a:gd name="T4" fmla="*/ 249 w 249"/>
                  <a:gd name="T5" fmla="*/ 232 h 247"/>
                  <a:gd name="T6" fmla="*/ 232 w 249"/>
                  <a:gd name="T7" fmla="*/ 247 h 247"/>
                  <a:gd name="T8" fmla="*/ 0 w 249"/>
                  <a:gd name="T9" fmla="*/ 14 h 247"/>
                  <a:gd name="T10" fmla="*/ 0 w 249"/>
                  <a:gd name="T11" fmla="*/ 14 h 247"/>
                </a:gdLst>
                <a:ahLst/>
                <a:cxnLst>
                  <a:cxn ang="0">
                    <a:pos x="T0" y="T1"/>
                  </a:cxn>
                  <a:cxn ang="0">
                    <a:pos x="T2" y="T3"/>
                  </a:cxn>
                  <a:cxn ang="0">
                    <a:pos x="T4" y="T5"/>
                  </a:cxn>
                  <a:cxn ang="0">
                    <a:pos x="T6" y="T7"/>
                  </a:cxn>
                  <a:cxn ang="0">
                    <a:pos x="T8" y="T9"/>
                  </a:cxn>
                  <a:cxn ang="0">
                    <a:pos x="T10" y="T11"/>
                  </a:cxn>
                </a:cxnLst>
                <a:rect l="0" t="0" r="r" b="b"/>
                <a:pathLst>
                  <a:path w="249" h="247">
                    <a:moveTo>
                      <a:pt x="0" y="14"/>
                    </a:moveTo>
                    <a:lnTo>
                      <a:pt x="16" y="0"/>
                    </a:lnTo>
                    <a:lnTo>
                      <a:pt x="249" y="232"/>
                    </a:lnTo>
                    <a:lnTo>
                      <a:pt x="232" y="247"/>
                    </a:lnTo>
                    <a:lnTo>
                      <a:pt x="0" y="14"/>
                    </a:lnTo>
                    <a:lnTo>
                      <a:pt x="0" y="14"/>
                    </a:ln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Freeform 29"/>
              <p:cNvSpPr>
                <a:spLocks/>
              </p:cNvSpPr>
              <p:nvPr/>
            </p:nvSpPr>
            <p:spPr bwMode="auto">
              <a:xfrm>
                <a:off x="6804026" y="-1152525"/>
                <a:ext cx="393700" cy="395288"/>
              </a:xfrm>
              <a:custGeom>
                <a:avLst/>
                <a:gdLst>
                  <a:gd name="T0" fmla="*/ 0 w 248"/>
                  <a:gd name="T1" fmla="*/ 17 h 249"/>
                  <a:gd name="T2" fmla="*/ 16 w 248"/>
                  <a:gd name="T3" fmla="*/ 0 h 249"/>
                  <a:gd name="T4" fmla="*/ 248 w 248"/>
                  <a:gd name="T5" fmla="*/ 232 h 249"/>
                  <a:gd name="T6" fmla="*/ 232 w 248"/>
                  <a:gd name="T7" fmla="*/ 249 h 249"/>
                  <a:gd name="T8" fmla="*/ 0 w 248"/>
                  <a:gd name="T9" fmla="*/ 17 h 249"/>
                  <a:gd name="T10" fmla="*/ 0 w 248"/>
                  <a:gd name="T11" fmla="*/ 17 h 249"/>
                </a:gdLst>
                <a:ahLst/>
                <a:cxnLst>
                  <a:cxn ang="0">
                    <a:pos x="T0" y="T1"/>
                  </a:cxn>
                  <a:cxn ang="0">
                    <a:pos x="T2" y="T3"/>
                  </a:cxn>
                  <a:cxn ang="0">
                    <a:pos x="T4" y="T5"/>
                  </a:cxn>
                  <a:cxn ang="0">
                    <a:pos x="T6" y="T7"/>
                  </a:cxn>
                  <a:cxn ang="0">
                    <a:pos x="T8" y="T9"/>
                  </a:cxn>
                  <a:cxn ang="0">
                    <a:pos x="T10" y="T11"/>
                  </a:cxn>
                </a:cxnLst>
                <a:rect l="0" t="0" r="r" b="b"/>
                <a:pathLst>
                  <a:path w="248" h="249">
                    <a:moveTo>
                      <a:pt x="0" y="17"/>
                    </a:moveTo>
                    <a:lnTo>
                      <a:pt x="16" y="0"/>
                    </a:lnTo>
                    <a:lnTo>
                      <a:pt x="248" y="232"/>
                    </a:lnTo>
                    <a:lnTo>
                      <a:pt x="232" y="249"/>
                    </a:lnTo>
                    <a:lnTo>
                      <a:pt x="0" y="17"/>
                    </a:lnTo>
                    <a:lnTo>
                      <a:pt x="0" y="17"/>
                    </a:ln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 name="Freeform 30"/>
              <p:cNvSpPr>
                <a:spLocks/>
              </p:cNvSpPr>
              <p:nvPr/>
            </p:nvSpPr>
            <p:spPr bwMode="auto">
              <a:xfrm>
                <a:off x="6889751" y="-1238250"/>
                <a:ext cx="395288" cy="395288"/>
              </a:xfrm>
              <a:custGeom>
                <a:avLst/>
                <a:gdLst>
                  <a:gd name="T0" fmla="*/ 0 w 249"/>
                  <a:gd name="T1" fmla="*/ 16 h 249"/>
                  <a:gd name="T2" fmla="*/ 17 w 249"/>
                  <a:gd name="T3" fmla="*/ 0 h 249"/>
                  <a:gd name="T4" fmla="*/ 249 w 249"/>
                  <a:gd name="T5" fmla="*/ 232 h 249"/>
                  <a:gd name="T6" fmla="*/ 232 w 249"/>
                  <a:gd name="T7" fmla="*/ 249 h 249"/>
                  <a:gd name="T8" fmla="*/ 0 w 249"/>
                  <a:gd name="T9" fmla="*/ 16 h 249"/>
                  <a:gd name="T10" fmla="*/ 0 w 249"/>
                  <a:gd name="T11" fmla="*/ 16 h 249"/>
                </a:gdLst>
                <a:ahLst/>
                <a:cxnLst>
                  <a:cxn ang="0">
                    <a:pos x="T0" y="T1"/>
                  </a:cxn>
                  <a:cxn ang="0">
                    <a:pos x="T2" y="T3"/>
                  </a:cxn>
                  <a:cxn ang="0">
                    <a:pos x="T4" y="T5"/>
                  </a:cxn>
                  <a:cxn ang="0">
                    <a:pos x="T6" y="T7"/>
                  </a:cxn>
                  <a:cxn ang="0">
                    <a:pos x="T8" y="T9"/>
                  </a:cxn>
                  <a:cxn ang="0">
                    <a:pos x="T10" y="T11"/>
                  </a:cxn>
                </a:cxnLst>
                <a:rect l="0" t="0" r="r" b="b"/>
                <a:pathLst>
                  <a:path w="249" h="249">
                    <a:moveTo>
                      <a:pt x="0" y="16"/>
                    </a:moveTo>
                    <a:lnTo>
                      <a:pt x="17" y="0"/>
                    </a:lnTo>
                    <a:lnTo>
                      <a:pt x="249" y="232"/>
                    </a:lnTo>
                    <a:lnTo>
                      <a:pt x="232" y="249"/>
                    </a:lnTo>
                    <a:lnTo>
                      <a:pt x="0" y="16"/>
                    </a:lnTo>
                    <a:lnTo>
                      <a:pt x="0" y="16"/>
                    </a:ln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 name="Freeform 31"/>
              <p:cNvSpPr>
                <a:spLocks noEditPoints="1"/>
              </p:cNvSpPr>
              <p:nvPr/>
            </p:nvSpPr>
            <p:spPr bwMode="auto">
              <a:xfrm>
                <a:off x="7142163" y="-814388"/>
                <a:ext cx="282575" cy="282575"/>
              </a:xfrm>
              <a:custGeom>
                <a:avLst/>
                <a:gdLst>
                  <a:gd name="T0" fmla="*/ 69 w 75"/>
                  <a:gd name="T1" fmla="*/ 75 h 75"/>
                  <a:gd name="T2" fmla="*/ 4 w 75"/>
                  <a:gd name="T3" fmla="*/ 58 h 75"/>
                  <a:gd name="T4" fmla="*/ 0 w 75"/>
                  <a:gd name="T5" fmla="*/ 54 h 75"/>
                  <a:gd name="T6" fmla="*/ 0 w 75"/>
                  <a:gd name="T7" fmla="*/ 54 h 75"/>
                  <a:gd name="T8" fmla="*/ 2 w 75"/>
                  <a:gd name="T9" fmla="*/ 50 h 75"/>
                  <a:gd name="T10" fmla="*/ 2 w 75"/>
                  <a:gd name="T11" fmla="*/ 50 h 75"/>
                  <a:gd name="T12" fmla="*/ 49 w 75"/>
                  <a:gd name="T13" fmla="*/ 2 h 75"/>
                  <a:gd name="T14" fmla="*/ 54 w 75"/>
                  <a:gd name="T15" fmla="*/ 1 h 75"/>
                  <a:gd name="T16" fmla="*/ 54 w 75"/>
                  <a:gd name="T17" fmla="*/ 1 h 75"/>
                  <a:gd name="T18" fmla="*/ 57 w 75"/>
                  <a:gd name="T19" fmla="*/ 4 h 75"/>
                  <a:gd name="T20" fmla="*/ 57 w 75"/>
                  <a:gd name="T21" fmla="*/ 4 h 75"/>
                  <a:gd name="T22" fmla="*/ 75 w 75"/>
                  <a:gd name="T23" fmla="*/ 69 h 75"/>
                  <a:gd name="T24" fmla="*/ 73 w 75"/>
                  <a:gd name="T25" fmla="*/ 74 h 75"/>
                  <a:gd name="T26" fmla="*/ 73 w 75"/>
                  <a:gd name="T27" fmla="*/ 74 h 75"/>
                  <a:gd name="T28" fmla="*/ 70 w 75"/>
                  <a:gd name="T29" fmla="*/ 75 h 75"/>
                  <a:gd name="T30" fmla="*/ 70 w 75"/>
                  <a:gd name="T31" fmla="*/ 75 h 75"/>
                  <a:gd name="T32" fmla="*/ 69 w 75"/>
                  <a:gd name="T33" fmla="*/ 75 h 75"/>
                  <a:gd name="T34" fmla="*/ 14 w 75"/>
                  <a:gd name="T35" fmla="*/ 50 h 75"/>
                  <a:gd name="T36" fmla="*/ 63 w 75"/>
                  <a:gd name="T37" fmla="*/ 63 h 75"/>
                  <a:gd name="T38" fmla="*/ 50 w 75"/>
                  <a:gd name="T39" fmla="*/ 15 h 75"/>
                  <a:gd name="T40" fmla="*/ 14 w 75"/>
                  <a:gd name="T41"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75">
                    <a:moveTo>
                      <a:pt x="69" y="75"/>
                    </a:moveTo>
                    <a:cubicBezTo>
                      <a:pt x="4" y="58"/>
                      <a:pt x="4" y="58"/>
                      <a:pt x="4" y="58"/>
                    </a:cubicBezTo>
                    <a:cubicBezTo>
                      <a:pt x="2" y="57"/>
                      <a:pt x="1" y="56"/>
                      <a:pt x="0" y="54"/>
                    </a:cubicBezTo>
                    <a:cubicBezTo>
                      <a:pt x="0" y="54"/>
                      <a:pt x="0" y="54"/>
                      <a:pt x="0" y="54"/>
                    </a:cubicBezTo>
                    <a:cubicBezTo>
                      <a:pt x="0" y="53"/>
                      <a:pt x="0" y="51"/>
                      <a:pt x="2" y="50"/>
                    </a:cubicBezTo>
                    <a:cubicBezTo>
                      <a:pt x="2" y="50"/>
                      <a:pt x="2" y="50"/>
                      <a:pt x="2" y="50"/>
                    </a:cubicBezTo>
                    <a:cubicBezTo>
                      <a:pt x="49" y="2"/>
                      <a:pt x="49" y="2"/>
                      <a:pt x="49" y="2"/>
                    </a:cubicBezTo>
                    <a:cubicBezTo>
                      <a:pt x="50" y="1"/>
                      <a:pt x="52" y="0"/>
                      <a:pt x="54" y="1"/>
                    </a:cubicBezTo>
                    <a:cubicBezTo>
                      <a:pt x="54" y="1"/>
                      <a:pt x="54" y="1"/>
                      <a:pt x="54" y="1"/>
                    </a:cubicBezTo>
                    <a:cubicBezTo>
                      <a:pt x="55" y="1"/>
                      <a:pt x="57" y="3"/>
                      <a:pt x="57" y="4"/>
                    </a:cubicBezTo>
                    <a:cubicBezTo>
                      <a:pt x="57" y="4"/>
                      <a:pt x="57" y="4"/>
                      <a:pt x="57" y="4"/>
                    </a:cubicBezTo>
                    <a:cubicBezTo>
                      <a:pt x="75" y="69"/>
                      <a:pt x="75" y="69"/>
                      <a:pt x="75" y="69"/>
                    </a:cubicBezTo>
                    <a:cubicBezTo>
                      <a:pt x="75" y="71"/>
                      <a:pt x="75" y="73"/>
                      <a:pt x="73" y="74"/>
                    </a:cubicBezTo>
                    <a:cubicBezTo>
                      <a:pt x="73" y="74"/>
                      <a:pt x="73" y="74"/>
                      <a:pt x="73" y="74"/>
                    </a:cubicBezTo>
                    <a:cubicBezTo>
                      <a:pt x="72" y="75"/>
                      <a:pt x="71" y="75"/>
                      <a:pt x="70" y="75"/>
                    </a:cubicBezTo>
                    <a:cubicBezTo>
                      <a:pt x="70" y="75"/>
                      <a:pt x="70" y="75"/>
                      <a:pt x="70" y="75"/>
                    </a:cubicBezTo>
                    <a:cubicBezTo>
                      <a:pt x="69" y="75"/>
                      <a:pt x="69" y="75"/>
                      <a:pt x="69" y="75"/>
                    </a:cubicBezTo>
                    <a:close/>
                    <a:moveTo>
                      <a:pt x="14" y="50"/>
                    </a:moveTo>
                    <a:cubicBezTo>
                      <a:pt x="63" y="63"/>
                      <a:pt x="63" y="63"/>
                      <a:pt x="63" y="63"/>
                    </a:cubicBezTo>
                    <a:cubicBezTo>
                      <a:pt x="50" y="15"/>
                      <a:pt x="50" y="15"/>
                      <a:pt x="50" y="15"/>
                    </a:cubicBezTo>
                    <a:cubicBezTo>
                      <a:pt x="14" y="50"/>
                      <a:pt x="14" y="50"/>
                      <a:pt x="14" y="50"/>
                    </a:cubicBez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 name="Freeform 32"/>
              <p:cNvSpPr>
                <a:spLocks/>
              </p:cNvSpPr>
              <p:nvPr/>
            </p:nvSpPr>
            <p:spPr bwMode="auto">
              <a:xfrm>
                <a:off x="6645276" y="-1306513"/>
                <a:ext cx="225425" cy="222250"/>
              </a:xfrm>
              <a:custGeom>
                <a:avLst/>
                <a:gdLst>
                  <a:gd name="T0" fmla="*/ 0 w 142"/>
                  <a:gd name="T1" fmla="*/ 126 h 140"/>
                  <a:gd name="T2" fmla="*/ 126 w 142"/>
                  <a:gd name="T3" fmla="*/ 0 h 140"/>
                  <a:gd name="T4" fmla="*/ 142 w 142"/>
                  <a:gd name="T5" fmla="*/ 14 h 140"/>
                  <a:gd name="T6" fmla="*/ 17 w 142"/>
                  <a:gd name="T7" fmla="*/ 140 h 140"/>
                  <a:gd name="T8" fmla="*/ 0 w 142"/>
                  <a:gd name="T9" fmla="*/ 126 h 140"/>
                  <a:gd name="T10" fmla="*/ 0 w 142"/>
                  <a:gd name="T11" fmla="*/ 126 h 140"/>
                </a:gdLst>
                <a:ahLst/>
                <a:cxnLst>
                  <a:cxn ang="0">
                    <a:pos x="T0" y="T1"/>
                  </a:cxn>
                  <a:cxn ang="0">
                    <a:pos x="T2" y="T3"/>
                  </a:cxn>
                  <a:cxn ang="0">
                    <a:pos x="T4" y="T5"/>
                  </a:cxn>
                  <a:cxn ang="0">
                    <a:pos x="T6" y="T7"/>
                  </a:cxn>
                  <a:cxn ang="0">
                    <a:pos x="T8" y="T9"/>
                  </a:cxn>
                  <a:cxn ang="0">
                    <a:pos x="T10" y="T11"/>
                  </a:cxn>
                </a:cxnLst>
                <a:rect l="0" t="0" r="r" b="b"/>
                <a:pathLst>
                  <a:path w="142" h="140">
                    <a:moveTo>
                      <a:pt x="0" y="126"/>
                    </a:moveTo>
                    <a:lnTo>
                      <a:pt x="126" y="0"/>
                    </a:lnTo>
                    <a:lnTo>
                      <a:pt x="142" y="14"/>
                    </a:lnTo>
                    <a:lnTo>
                      <a:pt x="17" y="140"/>
                    </a:lnTo>
                    <a:lnTo>
                      <a:pt x="0" y="126"/>
                    </a:lnTo>
                    <a:lnTo>
                      <a:pt x="0" y="126"/>
                    </a:ln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9" name="组合 8"/>
            <p:cNvGrpSpPr/>
            <p:nvPr/>
          </p:nvGrpSpPr>
          <p:grpSpPr>
            <a:xfrm>
              <a:off x="4421319" y="2175189"/>
              <a:ext cx="625638" cy="521364"/>
              <a:chOff x="5967413" y="1090613"/>
              <a:chExt cx="790575" cy="658813"/>
            </a:xfrm>
            <a:solidFill>
              <a:srgbClr val="92D050"/>
            </a:solidFill>
            <a:effectLst/>
          </p:grpSpPr>
          <p:sp>
            <p:nvSpPr>
              <p:cNvPr id="26" name="Freeform 33"/>
              <p:cNvSpPr>
                <a:spLocks noEditPoints="1"/>
              </p:cNvSpPr>
              <p:nvPr/>
            </p:nvSpPr>
            <p:spPr bwMode="auto">
              <a:xfrm>
                <a:off x="6081713" y="1187450"/>
                <a:ext cx="563563" cy="403225"/>
              </a:xfrm>
              <a:custGeom>
                <a:avLst/>
                <a:gdLst>
                  <a:gd name="T0" fmla="*/ 5 w 150"/>
                  <a:gd name="T1" fmla="*/ 107 h 107"/>
                  <a:gd name="T2" fmla="*/ 2 w 150"/>
                  <a:gd name="T3" fmla="*/ 106 h 107"/>
                  <a:gd name="T4" fmla="*/ 2 w 150"/>
                  <a:gd name="T5" fmla="*/ 106 h 107"/>
                  <a:gd name="T6" fmla="*/ 0 w 150"/>
                  <a:gd name="T7" fmla="*/ 102 h 107"/>
                  <a:gd name="T8" fmla="*/ 0 w 150"/>
                  <a:gd name="T9" fmla="*/ 102 h 107"/>
                  <a:gd name="T10" fmla="*/ 0 w 150"/>
                  <a:gd name="T11" fmla="*/ 4 h 107"/>
                  <a:gd name="T12" fmla="*/ 2 w 150"/>
                  <a:gd name="T13" fmla="*/ 1 h 107"/>
                  <a:gd name="T14" fmla="*/ 2 w 150"/>
                  <a:gd name="T15" fmla="*/ 1 h 107"/>
                  <a:gd name="T16" fmla="*/ 5 w 150"/>
                  <a:gd name="T17" fmla="*/ 0 h 107"/>
                  <a:gd name="T18" fmla="*/ 5 w 150"/>
                  <a:gd name="T19" fmla="*/ 0 h 107"/>
                  <a:gd name="T20" fmla="*/ 145 w 150"/>
                  <a:gd name="T21" fmla="*/ 0 h 107"/>
                  <a:gd name="T22" fmla="*/ 149 w 150"/>
                  <a:gd name="T23" fmla="*/ 1 h 107"/>
                  <a:gd name="T24" fmla="*/ 149 w 150"/>
                  <a:gd name="T25" fmla="*/ 1 h 107"/>
                  <a:gd name="T26" fmla="*/ 150 w 150"/>
                  <a:gd name="T27" fmla="*/ 4 h 107"/>
                  <a:gd name="T28" fmla="*/ 150 w 150"/>
                  <a:gd name="T29" fmla="*/ 4 h 107"/>
                  <a:gd name="T30" fmla="*/ 150 w 150"/>
                  <a:gd name="T31" fmla="*/ 102 h 107"/>
                  <a:gd name="T32" fmla="*/ 149 w 150"/>
                  <a:gd name="T33" fmla="*/ 106 h 107"/>
                  <a:gd name="T34" fmla="*/ 149 w 150"/>
                  <a:gd name="T35" fmla="*/ 106 h 107"/>
                  <a:gd name="T36" fmla="*/ 145 w 150"/>
                  <a:gd name="T37" fmla="*/ 107 h 107"/>
                  <a:gd name="T38" fmla="*/ 145 w 150"/>
                  <a:gd name="T39" fmla="*/ 107 h 107"/>
                  <a:gd name="T40" fmla="*/ 5 w 150"/>
                  <a:gd name="T41" fmla="*/ 107 h 107"/>
                  <a:gd name="T42" fmla="*/ 145 w 150"/>
                  <a:gd name="T43" fmla="*/ 102 h 107"/>
                  <a:gd name="T44" fmla="*/ 145 w 150"/>
                  <a:gd name="T45" fmla="*/ 98 h 107"/>
                  <a:gd name="T46" fmla="*/ 145 w 150"/>
                  <a:gd name="T47" fmla="*/ 102 h 107"/>
                  <a:gd name="T48" fmla="*/ 10 w 150"/>
                  <a:gd name="T49" fmla="*/ 98 h 107"/>
                  <a:gd name="T50" fmla="*/ 141 w 150"/>
                  <a:gd name="T51" fmla="*/ 98 h 107"/>
                  <a:gd name="T52" fmla="*/ 141 w 150"/>
                  <a:gd name="T53" fmla="*/ 9 h 107"/>
                  <a:gd name="T54" fmla="*/ 10 w 150"/>
                  <a:gd name="T55" fmla="*/ 9 h 107"/>
                  <a:gd name="T56" fmla="*/ 10 w 150"/>
                  <a:gd name="T57" fmla="*/ 9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07">
                    <a:moveTo>
                      <a:pt x="5" y="107"/>
                    </a:moveTo>
                    <a:cubicBezTo>
                      <a:pt x="4" y="107"/>
                      <a:pt x="3" y="107"/>
                      <a:pt x="2" y="106"/>
                    </a:cubicBezTo>
                    <a:cubicBezTo>
                      <a:pt x="2" y="106"/>
                      <a:pt x="2" y="106"/>
                      <a:pt x="2" y="106"/>
                    </a:cubicBezTo>
                    <a:cubicBezTo>
                      <a:pt x="1" y="105"/>
                      <a:pt x="0" y="104"/>
                      <a:pt x="0" y="102"/>
                    </a:cubicBezTo>
                    <a:cubicBezTo>
                      <a:pt x="0" y="102"/>
                      <a:pt x="0" y="102"/>
                      <a:pt x="0" y="102"/>
                    </a:cubicBezTo>
                    <a:cubicBezTo>
                      <a:pt x="0" y="4"/>
                      <a:pt x="0" y="4"/>
                      <a:pt x="0" y="4"/>
                    </a:cubicBezTo>
                    <a:cubicBezTo>
                      <a:pt x="0" y="3"/>
                      <a:pt x="1" y="2"/>
                      <a:pt x="2" y="1"/>
                    </a:cubicBezTo>
                    <a:cubicBezTo>
                      <a:pt x="2" y="1"/>
                      <a:pt x="2" y="1"/>
                      <a:pt x="2" y="1"/>
                    </a:cubicBezTo>
                    <a:cubicBezTo>
                      <a:pt x="3" y="0"/>
                      <a:pt x="4" y="0"/>
                      <a:pt x="5" y="0"/>
                    </a:cubicBezTo>
                    <a:cubicBezTo>
                      <a:pt x="5" y="0"/>
                      <a:pt x="5" y="0"/>
                      <a:pt x="5" y="0"/>
                    </a:cubicBezTo>
                    <a:cubicBezTo>
                      <a:pt x="145" y="0"/>
                      <a:pt x="145" y="0"/>
                      <a:pt x="145" y="0"/>
                    </a:cubicBezTo>
                    <a:cubicBezTo>
                      <a:pt x="147" y="0"/>
                      <a:pt x="148" y="0"/>
                      <a:pt x="149" y="1"/>
                    </a:cubicBezTo>
                    <a:cubicBezTo>
                      <a:pt x="149" y="1"/>
                      <a:pt x="149" y="1"/>
                      <a:pt x="149" y="1"/>
                    </a:cubicBezTo>
                    <a:cubicBezTo>
                      <a:pt x="150" y="2"/>
                      <a:pt x="150" y="3"/>
                      <a:pt x="150" y="4"/>
                    </a:cubicBezTo>
                    <a:cubicBezTo>
                      <a:pt x="150" y="4"/>
                      <a:pt x="150" y="4"/>
                      <a:pt x="150" y="4"/>
                    </a:cubicBezTo>
                    <a:cubicBezTo>
                      <a:pt x="150" y="102"/>
                      <a:pt x="150" y="102"/>
                      <a:pt x="150" y="102"/>
                    </a:cubicBezTo>
                    <a:cubicBezTo>
                      <a:pt x="150" y="104"/>
                      <a:pt x="150" y="105"/>
                      <a:pt x="149" y="106"/>
                    </a:cubicBezTo>
                    <a:cubicBezTo>
                      <a:pt x="149" y="106"/>
                      <a:pt x="149" y="106"/>
                      <a:pt x="149" y="106"/>
                    </a:cubicBezTo>
                    <a:cubicBezTo>
                      <a:pt x="148" y="107"/>
                      <a:pt x="147" y="107"/>
                      <a:pt x="145" y="107"/>
                    </a:cubicBezTo>
                    <a:cubicBezTo>
                      <a:pt x="145" y="107"/>
                      <a:pt x="145" y="107"/>
                      <a:pt x="145" y="107"/>
                    </a:cubicBezTo>
                    <a:cubicBezTo>
                      <a:pt x="5" y="107"/>
                      <a:pt x="5" y="107"/>
                      <a:pt x="5" y="107"/>
                    </a:cubicBezTo>
                    <a:close/>
                    <a:moveTo>
                      <a:pt x="145" y="102"/>
                    </a:moveTo>
                    <a:cubicBezTo>
                      <a:pt x="145" y="98"/>
                      <a:pt x="145" y="98"/>
                      <a:pt x="145" y="98"/>
                    </a:cubicBezTo>
                    <a:cubicBezTo>
                      <a:pt x="145" y="102"/>
                      <a:pt x="145" y="102"/>
                      <a:pt x="145" y="102"/>
                    </a:cubicBezTo>
                    <a:close/>
                    <a:moveTo>
                      <a:pt x="10" y="98"/>
                    </a:moveTo>
                    <a:cubicBezTo>
                      <a:pt x="141" y="98"/>
                      <a:pt x="141" y="98"/>
                      <a:pt x="141" y="98"/>
                    </a:cubicBezTo>
                    <a:cubicBezTo>
                      <a:pt x="141" y="9"/>
                      <a:pt x="141" y="9"/>
                      <a:pt x="141" y="9"/>
                    </a:cubicBezTo>
                    <a:cubicBezTo>
                      <a:pt x="10" y="9"/>
                      <a:pt x="10" y="9"/>
                      <a:pt x="10" y="9"/>
                    </a:cubicBezTo>
                    <a:cubicBezTo>
                      <a:pt x="10" y="98"/>
                      <a:pt x="10" y="98"/>
                      <a:pt x="10" y="98"/>
                    </a:cubicBez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Freeform 34"/>
              <p:cNvSpPr>
                <a:spLocks/>
              </p:cNvSpPr>
              <p:nvPr/>
            </p:nvSpPr>
            <p:spPr bwMode="auto">
              <a:xfrm>
                <a:off x="6088063" y="1271588"/>
                <a:ext cx="549275" cy="233363"/>
              </a:xfrm>
              <a:custGeom>
                <a:avLst/>
                <a:gdLst>
                  <a:gd name="T0" fmla="*/ 71 w 146"/>
                  <a:gd name="T1" fmla="*/ 60 h 62"/>
                  <a:gd name="T2" fmla="*/ 57 w 146"/>
                  <a:gd name="T3" fmla="*/ 29 h 62"/>
                  <a:gd name="T4" fmla="*/ 53 w 146"/>
                  <a:gd name="T5" fmla="*/ 38 h 62"/>
                  <a:gd name="T6" fmla="*/ 48 w 146"/>
                  <a:gd name="T7" fmla="*/ 41 h 62"/>
                  <a:gd name="T8" fmla="*/ 48 w 146"/>
                  <a:gd name="T9" fmla="*/ 41 h 62"/>
                  <a:gd name="T10" fmla="*/ 4 w 146"/>
                  <a:gd name="T11" fmla="*/ 41 h 62"/>
                  <a:gd name="T12" fmla="*/ 4 w 146"/>
                  <a:gd name="T13" fmla="*/ 41 h 62"/>
                  <a:gd name="T14" fmla="*/ 0 w 146"/>
                  <a:gd name="T15" fmla="*/ 36 h 62"/>
                  <a:gd name="T16" fmla="*/ 0 w 146"/>
                  <a:gd name="T17" fmla="*/ 36 h 62"/>
                  <a:gd name="T18" fmla="*/ 4 w 146"/>
                  <a:gd name="T19" fmla="*/ 31 h 62"/>
                  <a:gd name="T20" fmla="*/ 4 w 146"/>
                  <a:gd name="T21" fmla="*/ 31 h 62"/>
                  <a:gd name="T22" fmla="*/ 45 w 146"/>
                  <a:gd name="T23" fmla="*/ 31 h 62"/>
                  <a:gd name="T24" fmla="*/ 53 w 146"/>
                  <a:gd name="T25" fmla="*/ 15 h 62"/>
                  <a:gd name="T26" fmla="*/ 57 w 146"/>
                  <a:gd name="T27" fmla="*/ 13 h 62"/>
                  <a:gd name="T28" fmla="*/ 57 w 146"/>
                  <a:gd name="T29" fmla="*/ 13 h 62"/>
                  <a:gd name="T30" fmla="*/ 62 w 146"/>
                  <a:gd name="T31" fmla="*/ 15 h 62"/>
                  <a:gd name="T32" fmla="*/ 62 w 146"/>
                  <a:gd name="T33" fmla="*/ 15 h 62"/>
                  <a:gd name="T34" fmla="*/ 74 w 146"/>
                  <a:gd name="T35" fmla="*/ 44 h 62"/>
                  <a:gd name="T36" fmla="*/ 86 w 146"/>
                  <a:gd name="T37" fmla="*/ 4 h 62"/>
                  <a:gd name="T38" fmla="*/ 90 w 146"/>
                  <a:gd name="T39" fmla="*/ 0 h 62"/>
                  <a:gd name="T40" fmla="*/ 90 w 146"/>
                  <a:gd name="T41" fmla="*/ 0 h 62"/>
                  <a:gd name="T42" fmla="*/ 95 w 146"/>
                  <a:gd name="T43" fmla="*/ 3 h 62"/>
                  <a:gd name="T44" fmla="*/ 95 w 146"/>
                  <a:gd name="T45" fmla="*/ 3 h 62"/>
                  <a:gd name="T46" fmla="*/ 107 w 146"/>
                  <a:gd name="T47" fmla="*/ 31 h 62"/>
                  <a:gd name="T48" fmla="*/ 141 w 146"/>
                  <a:gd name="T49" fmla="*/ 31 h 62"/>
                  <a:gd name="T50" fmla="*/ 146 w 146"/>
                  <a:gd name="T51" fmla="*/ 36 h 62"/>
                  <a:gd name="T52" fmla="*/ 146 w 146"/>
                  <a:gd name="T53" fmla="*/ 36 h 62"/>
                  <a:gd name="T54" fmla="*/ 141 w 146"/>
                  <a:gd name="T55" fmla="*/ 41 h 62"/>
                  <a:gd name="T56" fmla="*/ 141 w 146"/>
                  <a:gd name="T57" fmla="*/ 41 h 62"/>
                  <a:gd name="T58" fmla="*/ 104 w 146"/>
                  <a:gd name="T59" fmla="*/ 41 h 62"/>
                  <a:gd name="T60" fmla="*/ 99 w 146"/>
                  <a:gd name="T61" fmla="*/ 38 h 62"/>
                  <a:gd name="T62" fmla="*/ 99 w 146"/>
                  <a:gd name="T63" fmla="*/ 38 h 62"/>
                  <a:gd name="T64" fmla="*/ 91 w 146"/>
                  <a:gd name="T65" fmla="*/ 19 h 62"/>
                  <a:gd name="T66" fmla="*/ 79 w 146"/>
                  <a:gd name="T67" fmla="*/ 59 h 62"/>
                  <a:gd name="T68" fmla="*/ 75 w 146"/>
                  <a:gd name="T69" fmla="*/ 62 h 62"/>
                  <a:gd name="T70" fmla="*/ 75 w 146"/>
                  <a:gd name="T71" fmla="*/ 62 h 62"/>
                  <a:gd name="T72" fmla="*/ 75 w 146"/>
                  <a:gd name="T73" fmla="*/ 62 h 62"/>
                  <a:gd name="T74" fmla="*/ 75 w 146"/>
                  <a:gd name="T75" fmla="*/ 62 h 62"/>
                  <a:gd name="T76" fmla="*/ 71 w 146"/>
                  <a:gd name="T77" fmla="*/ 6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62">
                    <a:moveTo>
                      <a:pt x="71" y="60"/>
                    </a:moveTo>
                    <a:cubicBezTo>
                      <a:pt x="57" y="29"/>
                      <a:pt x="57" y="29"/>
                      <a:pt x="57" y="29"/>
                    </a:cubicBezTo>
                    <a:cubicBezTo>
                      <a:pt x="53" y="38"/>
                      <a:pt x="53" y="38"/>
                      <a:pt x="53" y="38"/>
                    </a:cubicBezTo>
                    <a:cubicBezTo>
                      <a:pt x="52" y="40"/>
                      <a:pt x="50" y="41"/>
                      <a:pt x="48" y="41"/>
                    </a:cubicBezTo>
                    <a:cubicBezTo>
                      <a:pt x="48" y="41"/>
                      <a:pt x="48" y="41"/>
                      <a:pt x="48" y="41"/>
                    </a:cubicBezTo>
                    <a:cubicBezTo>
                      <a:pt x="4" y="41"/>
                      <a:pt x="4" y="41"/>
                      <a:pt x="4" y="41"/>
                    </a:cubicBezTo>
                    <a:cubicBezTo>
                      <a:pt x="4" y="41"/>
                      <a:pt x="4" y="41"/>
                      <a:pt x="4" y="41"/>
                    </a:cubicBezTo>
                    <a:cubicBezTo>
                      <a:pt x="2" y="41"/>
                      <a:pt x="0" y="39"/>
                      <a:pt x="0" y="36"/>
                    </a:cubicBezTo>
                    <a:cubicBezTo>
                      <a:pt x="0" y="36"/>
                      <a:pt x="0" y="36"/>
                      <a:pt x="0" y="36"/>
                    </a:cubicBezTo>
                    <a:cubicBezTo>
                      <a:pt x="0" y="34"/>
                      <a:pt x="2" y="31"/>
                      <a:pt x="4" y="31"/>
                    </a:cubicBezTo>
                    <a:cubicBezTo>
                      <a:pt x="4" y="31"/>
                      <a:pt x="4" y="31"/>
                      <a:pt x="4" y="31"/>
                    </a:cubicBezTo>
                    <a:cubicBezTo>
                      <a:pt x="45" y="31"/>
                      <a:pt x="45" y="31"/>
                      <a:pt x="45" y="31"/>
                    </a:cubicBezTo>
                    <a:cubicBezTo>
                      <a:pt x="53" y="15"/>
                      <a:pt x="53" y="15"/>
                      <a:pt x="53" y="15"/>
                    </a:cubicBezTo>
                    <a:cubicBezTo>
                      <a:pt x="54" y="14"/>
                      <a:pt x="55" y="12"/>
                      <a:pt x="57" y="13"/>
                    </a:cubicBezTo>
                    <a:cubicBezTo>
                      <a:pt x="57" y="13"/>
                      <a:pt x="57" y="13"/>
                      <a:pt x="57" y="13"/>
                    </a:cubicBezTo>
                    <a:cubicBezTo>
                      <a:pt x="59" y="13"/>
                      <a:pt x="61" y="14"/>
                      <a:pt x="62" y="15"/>
                    </a:cubicBezTo>
                    <a:cubicBezTo>
                      <a:pt x="62" y="15"/>
                      <a:pt x="62" y="15"/>
                      <a:pt x="62" y="15"/>
                    </a:cubicBezTo>
                    <a:cubicBezTo>
                      <a:pt x="74" y="44"/>
                      <a:pt x="74" y="44"/>
                      <a:pt x="74" y="44"/>
                    </a:cubicBezTo>
                    <a:cubicBezTo>
                      <a:pt x="86" y="4"/>
                      <a:pt x="86" y="4"/>
                      <a:pt x="86" y="4"/>
                    </a:cubicBezTo>
                    <a:cubicBezTo>
                      <a:pt x="86" y="2"/>
                      <a:pt x="88" y="0"/>
                      <a:pt x="90" y="0"/>
                    </a:cubicBezTo>
                    <a:cubicBezTo>
                      <a:pt x="90" y="0"/>
                      <a:pt x="90" y="0"/>
                      <a:pt x="90" y="0"/>
                    </a:cubicBezTo>
                    <a:cubicBezTo>
                      <a:pt x="92" y="0"/>
                      <a:pt x="94" y="1"/>
                      <a:pt x="95" y="3"/>
                    </a:cubicBezTo>
                    <a:cubicBezTo>
                      <a:pt x="95" y="3"/>
                      <a:pt x="95" y="3"/>
                      <a:pt x="95" y="3"/>
                    </a:cubicBezTo>
                    <a:cubicBezTo>
                      <a:pt x="107" y="31"/>
                      <a:pt x="107" y="31"/>
                      <a:pt x="107" y="31"/>
                    </a:cubicBezTo>
                    <a:cubicBezTo>
                      <a:pt x="141" y="31"/>
                      <a:pt x="141" y="31"/>
                      <a:pt x="141" y="31"/>
                    </a:cubicBezTo>
                    <a:cubicBezTo>
                      <a:pt x="144" y="31"/>
                      <a:pt x="146" y="34"/>
                      <a:pt x="146" y="36"/>
                    </a:cubicBezTo>
                    <a:cubicBezTo>
                      <a:pt x="146" y="36"/>
                      <a:pt x="146" y="36"/>
                      <a:pt x="146" y="36"/>
                    </a:cubicBezTo>
                    <a:cubicBezTo>
                      <a:pt x="146" y="39"/>
                      <a:pt x="144" y="41"/>
                      <a:pt x="141" y="41"/>
                    </a:cubicBezTo>
                    <a:cubicBezTo>
                      <a:pt x="141" y="41"/>
                      <a:pt x="141" y="41"/>
                      <a:pt x="141" y="41"/>
                    </a:cubicBezTo>
                    <a:cubicBezTo>
                      <a:pt x="104" y="41"/>
                      <a:pt x="104" y="41"/>
                      <a:pt x="104" y="41"/>
                    </a:cubicBezTo>
                    <a:cubicBezTo>
                      <a:pt x="102" y="41"/>
                      <a:pt x="100" y="40"/>
                      <a:pt x="99" y="38"/>
                    </a:cubicBezTo>
                    <a:cubicBezTo>
                      <a:pt x="99" y="38"/>
                      <a:pt x="99" y="38"/>
                      <a:pt x="99" y="38"/>
                    </a:cubicBezTo>
                    <a:cubicBezTo>
                      <a:pt x="91" y="19"/>
                      <a:pt x="91" y="19"/>
                      <a:pt x="91" y="19"/>
                    </a:cubicBezTo>
                    <a:cubicBezTo>
                      <a:pt x="79" y="59"/>
                      <a:pt x="79" y="59"/>
                      <a:pt x="79" y="59"/>
                    </a:cubicBezTo>
                    <a:cubicBezTo>
                      <a:pt x="79" y="61"/>
                      <a:pt x="77" y="62"/>
                      <a:pt x="75" y="62"/>
                    </a:cubicBezTo>
                    <a:cubicBezTo>
                      <a:pt x="75" y="62"/>
                      <a:pt x="75" y="62"/>
                      <a:pt x="75" y="62"/>
                    </a:cubicBezTo>
                    <a:cubicBezTo>
                      <a:pt x="75" y="62"/>
                      <a:pt x="75" y="62"/>
                      <a:pt x="75" y="62"/>
                    </a:cubicBezTo>
                    <a:cubicBezTo>
                      <a:pt x="75" y="62"/>
                      <a:pt x="75" y="62"/>
                      <a:pt x="75" y="62"/>
                    </a:cubicBezTo>
                    <a:cubicBezTo>
                      <a:pt x="73" y="62"/>
                      <a:pt x="71" y="61"/>
                      <a:pt x="71" y="60"/>
                    </a:cubicBez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Freeform 35"/>
              <p:cNvSpPr>
                <a:spLocks/>
              </p:cNvSpPr>
              <p:nvPr/>
            </p:nvSpPr>
            <p:spPr bwMode="auto">
              <a:xfrm>
                <a:off x="5967413" y="1090613"/>
                <a:ext cx="790575" cy="658813"/>
              </a:xfrm>
              <a:custGeom>
                <a:avLst/>
                <a:gdLst>
                  <a:gd name="T0" fmla="*/ 144 w 210"/>
                  <a:gd name="T1" fmla="*/ 174 h 175"/>
                  <a:gd name="T2" fmla="*/ 142 w 210"/>
                  <a:gd name="T3" fmla="*/ 171 h 175"/>
                  <a:gd name="T4" fmla="*/ 142 w 210"/>
                  <a:gd name="T5" fmla="*/ 159 h 175"/>
                  <a:gd name="T6" fmla="*/ 68 w 210"/>
                  <a:gd name="T7" fmla="*/ 171 h 175"/>
                  <a:gd name="T8" fmla="*/ 67 w 210"/>
                  <a:gd name="T9" fmla="*/ 174 h 175"/>
                  <a:gd name="T10" fmla="*/ 63 w 210"/>
                  <a:gd name="T11" fmla="*/ 175 h 175"/>
                  <a:gd name="T12" fmla="*/ 33 w 210"/>
                  <a:gd name="T13" fmla="*/ 174 h 175"/>
                  <a:gd name="T14" fmla="*/ 32 w 210"/>
                  <a:gd name="T15" fmla="*/ 171 h 175"/>
                  <a:gd name="T16" fmla="*/ 32 w 210"/>
                  <a:gd name="T17" fmla="*/ 158 h 175"/>
                  <a:gd name="T18" fmla="*/ 0 w 210"/>
                  <a:gd name="T19" fmla="*/ 121 h 175"/>
                  <a:gd name="T20" fmla="*/ 38 w 210"/>
                  <a:gd name="T21" fmla="*/ 0 h 175"/>
                  <a:gd name="T22" fmla="*/ 172 w 210"/>
                  <a:gd name="T23" fmla="*/ 0 h 175"/>
                  <a:gd name="T24" fmla="*/ 172 w 210"/>
                  <a:gd name="T25" fmla="*/ 9 h 175"/>
                  <a:gd name="T26" fmla="*/ 10 w 210"/>
                  <a:gd name="T27" fmla="*/ 37 h 175"/>
                  <a:gd name="T28" fmla="*/ 10 w 210"/>
                  <a:gd name="T29" fmla="*/ 121 h 175"/>
                  <a:gd name="T30" fmla="*/ 37 w 210"/>
                  <a:gd name="T31" fmla="*/ 149 h 175"/>
                  <a:gd name="T32" fmla="*/ 41 w 210"/>
                  <a:gd name="T33" fmla="*/ 154 h 175"/>
                  <a:gd name="T34" fmla="*/ 59 w 210"/>
                  <a:gd name="T35" fmla="*/ 166 h 175"/>
                  <a:gd name="T36" fmla="*/ 60 w 210"/>
                  <a:gd name="T37" fmla="*/ 151 h 175"/>
                  <a:gd name="T38" fmla="*/ 63 w 210"/>
                  <a:gd name="T39" fmla="*/ 149 h 175"/>
                  <a:gd name="T40" fmla="*/ 147 w 210"/>
                  <a:gd name="T41" fmla="*/ 149 h 175"/>
                  <a:gd name="T42" fmla="*/ 151 w 210"/>
                  <a:gd name="T43" fmla="*/ 151 h 175"/>
                  <a:gd name="T44" fmla="*/ 152 w 210"/>
                  <a:gd name="T45" fmla="*/ 154 h 175"/>
                  <a:gd name="T46" fmla="*/ 169 w 210"/>
                  <a:gd name="T47" fmla="*/ 166 h 175"/>
                  <a:gd name="T48" fmla="*/ 174 w 210"/>
                  <a:gd name="T49" fmla="*/ 149 h 175"/>
                  <a:gd name="T50" fmla="*/ 200 w 210"/>
                  <a:gd name="T51" fmla="*/ 121 h 175"/>
                  <a:gd name="T52" fmla="*/ 200 w 210"/>
                  <a:gd name="T53" fmla="*/ 37 h 175"/>
                  <a:gd name="T54" fmla="*/ 172 w 210"/>
                  <a:gd name="T55" fmla="*/ 9 h 175"/>
                  <a:gd name="T56" fmla="*/ 172 w 210"/>
                  <a:gd name="T57" fmla="*/ 0 h 175"/>
                  <a:gd name="T58" fmla="*/ 210 w 210"/>
                  <a:gd name="T59" fmla="*/ 37 h 175"/>
                  <a:gd name="T60" fmla="*/ 179 w 210"/>
                  <a:gd name="T61" fmla="*/ 158 h 175"/>
                  <a:gd name="T62" fmla="*/ 179 w 210"/>
                  <a:gd name="T63" fmla="*/ 171 h 175"/>
                  <a:gd name="T64" fmla="*/ 177 w 210"/>
                  <a:gd name="T65" fmla="*/ 174 h 175"/>
                  <a:gd name="T66" fmla="*/ 174 w 210"/>
                  <a:gd name="T6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0" h="175">
                    <a:moveTo>
                      <a:pt x="147" y="175"/>
                    </a:moveTo>
                    <a:cubicBezTo>
                      <a:pt x="146" y="175"/>
                      <a:pt x="145" y="175"/>
                      <a:pt x="144" y="174"/>
                    </a:cubicBezTo>
                    <a:cubicBezTo>
                      <a:pt x="144" y="174"/>
                      <a:pt x="144" y="174"/>
                      <a:pt x="144" y="174"/>
                    </a:cubicBezTo>
                    <a:cubicBezTo>
                      <a:pt x="143" y="173"/>
                      <a:pt x="142" y="172"/>
                      <a:pt x="142" y="171"/>
                    </a:cubicBezTo>
                    <a:cubicBezTo>
                      <a:pt x="142" y="171"/>
                      <a:pt x="142" y="171"/>
                      <a:pt x="142" y="171"/>
                    </a:cubicBezTo>
                    <a:cubicBezTo>
                      <a:pt x="142" y="159"/>
                      <a:pt x="142" y="159"/>
                      <a:pt x="142" y="159"/>
                    </a:cubicBezTo>
                    <a:cubicBezTo>
                      <a:pt x="68" y="159"/>
                      <a:pt x="68" y="159"/>
                      <a:pt x="68" y="159"/>
                    </a:cubicBezTo>
                    <a:cubicBezTo>
                      <a:pt x="68" y="171"/>
                      <a:pt x="68" y="171"/>
                      <a:pt x="68" y="171"/>
                    </a:cubicBezTo>
                    <a:cubicBezTo>
                      <a:pt x="68" y="172"/>
                      <a:pt x="68" y="173"/>
                      <a:pt x="67" y="174"/>
                    </a:cubicBezTo>
                    <a:cubicBezTo>
                      <a:pt x="67" y="174"/>
                      <a:pt x="67" y="174"/>
                      <a:pt x="67" y="174"/>
                    </a:cubicBezTo>
                    <a:cubicBezTo>
                      <a:pt x="66" y="175"/>
                      <a:pt x="65" y="175"/>
                      <a:pt x="63" y="175"/>
                    </a:cubicBezTo>
                    <a:cubicBezTo>
                      <a:pt x="63" y="175"/>
                      <a:pt x="63" y="175"/>
                      <a:pt x="63" y="175"/>
                    </a:cubicBezTo>
                    <a:cubicBezTo>
                      <a:pt x="36" y="175"/>
                      <a:pt x="36" y="175"/>
                      <a:pt x="36" y="175"/>
                    </a:cubicBezTo>
                    <a:cubicBezTo>
                      <a:pt x="35" y="175"/>
                      <a:pt x="34" y="175"/>
                      <a:pt x="33" y="174"/>
                    </a:cubicBezTo>
                    <a:cubicBezTo>
                      <a:pt x="33" y="174"/>
                      <a:pt x="33" y="174"/>
                      <a:pt x="33" y="174"/>
                    </a:cubicBezTo>
                    <a:cubicBezTo>
                      <a:pt x="32" y="173"/>
                      <a:pt x="32" y="172"/>
                      <a:pt x="32" y="171"/>
                    </a:cubicBezTo>
                    <a:cubicBezTo>
                      <a:pt x="32" y="171"/>
                      <a:pt x="32" y="171"/>
                      <a:pt x="32" y="171"/>
                    </a:cubicBezTo>
                    <a:cubicBezTo>
                      <a:pt x="32" y="158"/>
                      <a:pt x="32" y="158"/>
                      <a:pt x="32" y="158"/>
                    </a:cubicBezTo>
                    <a:cubicBezTo>
                      <a:pt x="14" y="155"/>
                      <a:pt x="0" y="140"/>
                      <a:pt x="0" y="121"/>
                    </a:cubicBezTo>
                    <a:cubicBezTo>
                      <a:pt x="0" y="121"/>
                      <a:pt x="0" y="121"/>
                      <a:pt x="0" y="121"/>
                    </a:cubicBezTo>
                    <a:cubicBezTo>
                      <a:pt x="0" y="37"/>
                      <a:pt x="0" y="37"/>
                      <a:pt x="0" y="37"/>
                    </a:cubicBezTo>
                    <a:cubicBezTo>
                      <a:pt x="0" y="17"/>
                      <a:pt x="17" y="0"/>
                      <a:pt x="38" y="0"/>
                    </a:cubicBezTo>
                    <a:cubicBezTo>
                      <a:pt x="38" y="0"/>
                      <a:pt x="38" y="0"/>
                      <a:pt x="38" y="0"/>
                    </a:cubicBezTo>
                    <a:cubicBezTo>
                      <a:pt x="172" y="0"/>
                      <a:pt x="172" y="0"/>
                      <a:pt x="172" y="0"/>
                    </a:cubicBezTo>
                    <a:cubicBezTo>
                      <a:pt x="172" y="5"/>
                      <a:pt x="172" y="5"/>
                      <a:pt x="172" y="5"/>
                    </a:cubicBezTo>
                    <a:cubicBezTo>
                      <a:pt x="172" y="9"/>
                      <a:pt x="172" y="9"/>
                      <a:pt x="172" y="9"/>
                    </a:cubicBezTo>
                    <a:cubicBezTo>
                      <a:pt x="38" y="9"/>
                      <a:pt x="38" y="9"/>
                      <a:pt x="38" y="9"/>
                    </a:cubicBezTo>
                    <a:cubicBezTo>
                      <a:pt x="22" y="9"/>
                      <a:pt x="10" y="22"/>
                      <a:pt x="10" y="37"/>
                    </a:cubicBezTo>
                    <a:cubicBezTo>
                      <a:pt x="10" y="37"/>
                      <a:pt x="10" y="37"/>
                      <a:pt x="10" y="37"/>
                    </a:cubicBezTo>
                    <a:cubicBezTo>
                      <a:pt x="10" y="121"/>
                      <a:pt x="10" y="121"/>
                      <a:pt x="10" y="121"/>
                    </a:cubicBezTo>
                    <a:cubicBezTo>
                      <a:pt x="10" y="136"/>
                      <a:pt x="22" y="149"/>
                      <a:pt x="37" y="149"/>
                    </a:cubicBezTo>
                    <a:cubicBezTo>
                      <a:pt x="37" y="149"/>
                      <a:pt x="37" y="149"/>
                      <a:pt x="37" y="149"/>
                    </a:cubicBezTo>
                    <a:cubicBezTo>
                      <a:pt x="39" y="149"/>
                      <a:pt x="41" y="151"/>
                      <a:pt x="41" y="154"/>
                    </a:cubicBezTo>
                    <a:cubicBezTo>
                      <a:pt x="41" y="154"/>
                      <a:pt x="41" y="154"/>
                      <a:pt x="41" y="154"/>
                    </a:cubicBezTo>
                    <a:cubicBezTo>
                      <a:pt x="41" y="166"/>
                      <a:pt x="41" y="166"/>
                      <a:pt x="41" y="166"/>
                    </a:cubicBezTo>
                    <a:cubicBezTo>
                      <a:pt x="59" y="166"/>
                      <a:pt x="59" y="166"/>
                      <a:pt x="59" y="166"/>
                    </a:cubicBezTo>
                    <a:cubicBezTo>
                      <a:pt x="59" y="154"/>
                      <a:pt x="59" y="154"/>
                      <a:pt x="59" y="154"/>
                    </a:cubicBezTo>
                    <a:cubicBezTo>
                      <a:pt x="59" y="153"/>
                      <a:pt x="59" y="152"/>
                      <a:pt x="60" y="151"/>
                    </a:cubicBezTo>
                    <a:cubicBezTo>
                      <a:pt x="60" y="151"/>
                      <a:pt x="60" y="151"/>
                      <a:pt x="60" y="151"/>
                    </a:cubicBezTo>
                    <a:cubicBezTo>
                      <a:pt x="61" y="150"/>
                      <a:pt x="62" y="149"/>
                      <a:pt x="63" y="149"/>
                    </a:cubicBezTo>
                    <a:cubicBezTo>
                      <a:pt x="63" y="149"/>
                      <a:pt x="63" y="149"/>
                      <a:pt x="63" y="149"/>
                    </a:cubicBezTo>
                    <a:cubicBezTo>
                      <a:pt x="147" y="149"/>
                      <a:pt x="147" y="149"/>
                      <a:pt x="147" y="149"/>
                    </a:cubicBezTo>
                    <a:cubicBezTo>
                      <a:pt x="148" y="149"/>
                      <a:pt x="150" y="150"/>
                      <a:pt x="151" y="151"/>
                    </a:cubicBezTo>
                    <a:cubicBezTo>
                      <a:pt x="151" y="151"/>
                      <a:pt x="151" y="151"/>
                      <a:pt x="151" y="151"/>
                    </a:cubicBezTo>
                    <a:cubicBezTo>
                      <a:pt x="151" y="152"/>
                      <a:pt x="152" y="153"/>
                      <a:pt x="152" y="154"/>
                    </a:cubicBezTo>
                    <a:cubicBezTo>
                      <a:pt x="152" y="154"/>
                      <a:pt x="152" y="154"/>
                      <a:pt x="152" y="154"/>
                    </a:cubicBezTo>
                    <a:cubicBezTo>
                      <a:pt x="152" y="166"/>
                      <a:pt x="152" y="166"/>
                      <a:pt x="152" y="166"/>
                    </a:cubicBezTo>
                    <a:cubicBezTo>
                      <a:pt x="169" y="166"/>
                      <a:pt x="169" y="166"/>
                      <a:pt x="169" y="166"/>
                    </a:cubicBezTo>
                    <a:cubicBezTo>
                      <a:pt x="169" y="154"/>
                      <a:pt x="169" y="154"/>
                      <a:pt x="169" y="154"/>
                    </a:cubicBezTo>
                    <a:cubicBezTo>
                      <a:pt x="169" y="151"/>
                      <a:pt x="171" y="149"/>
                      <a:pt x="174" y="149"/>
                    </a:cubicBezTo>
                    <a:cubicBezTo>
                      <a:pt x="174" y="149"/>
                      <a:pt x="174" y="149"/>
                      <a:pt x="174" y="149"/>
                    </a:cubicBezTo>
                    <a:cubicBezTo>
                      <a:pt x="189" y="149"/>
                      <a:pt x="201" y="136"/>
                      <a:pt x="200" y="121"/>
                    </a:cubicBezTo>
                    <a:cubicBezTo>
                      <a:pt x="200" y="121"/>
                      <a:pt x="200" y="121"/>
                      <a:pt x="200" y="121"/>
                    </a:cubicBezTo>
                    <a:cubicBezTo>
                      <a:pt x="200" y="37"/>
                      <a:pt x="200" y="37"/>
                      <a:pt x="200" y="37"/>
                    </a:cubicBezTo>
                    <a:cubicBezTo>
                      <a:pt x="200" y="22"/>
                      <a:pt x="188" y="9"/>
                      <a:pt x="172" y="9"/>
                    </a:cubicBezTo>
                    <a:cubicBezTo>
                      <a:pt x="172" y="9"/>
                      <a:pt x="172" y="9"/>
                      <a:pt x="172" y="9"/>
                    </a:cubicBezTo>
                    <a:cubicBezTo>
                      <a:pt x="172" y="5"/>
                      <a:pt x="172" y="5"/>
                      <a:pt x="172" y="5"/>
                    </a:cubicBezTo>
                    <a:cubicBezTo>
                      <a:pt x="172" y="0"/>
                      <a:pt x="172" y="0"/>
                      <a:pt x="172" y="0"/>
                    </a:cubicBezTo>
                    <a:cubicBezTo>
                      <a:pt x="193" y="0"/>
                      <a:pt x="210" y="17"/>
                      <a:pt x="210" y="37"/>
                    </a:cubicBezTo>
                    <a:cubicBezTo>
                      <a:pt x="210" y="37"/>
                      <a:pt x="210" y="37"/>
                      <a:pt x="210" y="37"/>
                    </a:cubicBezTo>
                    <a:cubicBezTo>
                      <a:pt x="210" y="121"/>
                      <a:pt x="210" y="121"/>
                      <a:pt x="210" y="121"/>
                    </a:cubicBezTo>
                    <a:cubicBezTo>
                      <a:pt x="210" y="140"/>
                      <a:pt x="197" y="155"/>
                      <a:pt x="179" y="158"/>
                    </a:cubicBezTo>
                    <a:cubicBezTo>
                      <a:pt x="179" y="158"/>
                      <a:pt x="179" y="158"/>
                      <a:pt x="179" y="158"/>
                    </a:cubicBezTo>
                    <a:cubicBezTo>
                      <a:pt x="179" y="171"/>
                      <a:pt x="179" y="171"/>
                      <a:pt x="179" y="171"/>
                    </a:cubicBezTo>
                    <a:cubicBezTo>
                      <a:pt x="179" y="172"/>
                      <a:pt x="178" y="173"/>
                      <a:pt x="177" y="174"/>
                    </a:cubicBezTo>
                    <a:cubicBezTo>
                      <a:pt x="177" y="174"/>
                      <a:pt x="177" y="174"/>
                      <a:pt x="177" y="174"/>
                    </a:cubicBezTo>
                    <a:cubicBezTo>
                      <a:pt x="176" y="175"/>
                      <a:pt x="175" y="175"/>
                      <a:pt x="174" y="175"/>
                    </a:cubicBezTo>
                    <a:cubicBezTo>
                      <a:pt x="174" y="175"/>
                      <a:pt x="174" y="175"/>
                      <a:pt x="174" y="175"/>
                    </a:cubicBezTo>
                    <a:cubicBezTo>
                      <a:pt x="147" y="175"/>
                      <a:pt x="147" y="175"/>
                      <a:pt x="147" y="175"/>
                    </a:cubicBezTo>
                    <a:close/>
                  </a:path>
                </a:pathLst>
              </a:custGeom>
              <a:grpFill/>
              <a:ln w="9525">
                <a:solidFill>
                  <a:srgbClr val="92D050"/>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0" name="Freeform 36"/>
            <p:cNvSpPr>
              <a:spLocks noEditPoints="1"/>
            </p:cNvSpPr>
            <p:nvPr/>
          </p:nvSpPr>
          <p:spPr bwMode="auto">
            <a:xfrm>
              <a:off x="900021" y="2123973"/>
              <a:ext cx="508800" cy="590458"/>
            </a:xfrm>
            <a:custGeom>
              <a:avLst/>
              <a:gdLst>
                <a:gd name="T0" fmla="*/ 382 w 405"/>
                <a:gd name="T1" fmla="*/ 45 h 470"/>
                <a:gd name="T2" fmla="*/ 382 w 405"/>
                <a:gd name="T3" fmla="*/ 446 h 470"/>
                <a:gd name="T4" fmla="*/ 24 w 405"/>
                <a:gd name="T5" fmla="*/ 446 h 470"/>
                <a:gd name="T6" fmla="*/ 24 w 405"/>
                <a:gd name="T7" fmla="*/ 45 h 470"/>
                <a:gd name="T8" fmla="*/ 0 w 405"/>
                <a:gd name="T9" fmla="*/ 45 h 470"/>
                <a:gd name="T10" fmla="*/ 0 w 405"/>
                <a:gd name="T11" fmla="*/ 470 h 470"/>
                <a:gd name="T12" fmla="*/ 405 w 405"/>
                <a:gd name="T13" fmla="*/ 470 h 470"/>
                <a:gd name="T14" fmla="*/ 405 w 405"/>
                <a:gd name="T15" fmla="*/ 45 h 470"/>
                <a:gd name="T16" fmla="*/ 382 w 405"/>
                <a:gd name="T17" fmla="*/ 45 h 470"/>
                <a:gd name="T18" fmla="*/ 71 w 405"/>
                <a:gd name="T19" fmla="*/ 0 h 470"/>
                <a:gd name="T20" fmla="*/ 48 w 405"/>
                <a:gd name="T21" fmla="*/ 0 h 470"/>
                <a:gd name="T22" fmla="*/ 48 w 405"/>
                <a:gd name="T23" fmla="*/ 86 h 470"/>
                <a:gd name="T24" fmla="*/ 71 w 405"/>
                <a:gd name="T25" fmla="*/ 86 h 470"/>
                <a:gd name="T26" fmla="*/ 71 w 405"/>
                <a:gd name="T27" fmla="*/ 0 h 470"/>
                <a:gd name="T28" fmla="*/ 128 w 405"/>
                <a:gd name="T29" fmla="*/ 0 h 470"/>
                <a:gd name="T30" fmla="*/ 104 w 405"/>
                <a:gd name="T31" fmla="*/ 0 h 470"/>
                <a:gd name="T32" fmla="*/ 104 w 405"/>
                <a:gd name="T33" fmla="*/ 86 h 470"/>
                <a:gd name="T34" fmla="*/ 128 w 405"/>
                <a:gd name="T35" fmla="*/ 86 h 470"/>
                <a:gd name="T36" fmla="*/ 128 w 405"/>
                <a:gd name="T37" fmla="*/ 0 h 470"/>
                <a:gd name="T38" fmla="*/ 185 w 405"/>
                <a:gd name="T39" fmla="*/ 0 h 470"/>
                <a:gd name="T40" fmla="*/ 164 w 405"/>
                <a:gd name="T41" fmla="*/ 0 h 470"/>
                <a:gd name="T42" fmla="*/ 164 w 405"/>
                <a:gd name="T43" fmla="*/ 86 h 470"/>
                <a:gd name="T44" fmla="*/ 185 w 405"/>
                <a:gd name="T45" fmla="*/ 86 h 470"/>
                <a:gd name="T46" fmla="*/ 185 w 405"/>
                <a:gd name="T47" fmla="*/ 0 h 470"/>
                <a:gd name="T48" fmla="*/ 244 w 405"/>
                <a:gd name="T49" fmla="*/ 0 h 470"/>
                <a:gd name="T50" fmla="*/ 221 w 405"/>
                <a:gd name="T51" fmla="*/ 0 h 470"/>
                <a:gd name="T52" fmla="*/ 221 w 405"/>
                <a:gd name="T53" fmla="*/ 86 h 470"/>
                <a:gd name="T54" fmla="*/ 244 w 405"/>
                <a:gd name="T55" fmla="*/ 86 h 470"/>
                <a:gd name="T56" fmla="*/ 244 w 405"/>
                <a:gd name="T57" fmla="*/ 0 h 470"/>
                <a:gd name="T58" fmla="*/ 301 w 405"/>
                <a:gd name="T59" fmla="*/ 0 h 470"/>
                <a:gd name="T60" fmla="*/ 277 w 405"/>
                <a:gd name="T61" fmla="*/ 0 h 470"/>
                <a:gd name="T62" fmla="*/ 277 w 405"/>
                <a:gd name="T63" fmla="*/ 86 h 470"/>
                <a:gd name="T64" fmla="*/ 301 w 405"/>
                <a:gd name="T65" fmla="*/ 86 h 470"/>
                <a:gd name="T66" fmla="*/ 301 w 405"/>
                <a:gd name="T67" fmla="*/ 0 h 470"/>
                <a:gd name="T68" fmla="*/ 358 w 405"/>
                <a:gd name="T69" fmla="*/ 0 h 470"/>
                <a:gd name="T70" fmla="*/ 334 w 405"/>
                <a:gd name="T71" fmla="*/ 0 h 470"/>
                <a:gd name="T72" fmla="*/ 334 w 405"/>
                <a:gd name="T73" fmla="*/ 86 h 470"/>
                <a:gd name="T74" fmla="*/ 358 w 405"/>
                <a:gd name="T75" fmla="*/ 86 h 470"/>
                <a:gd name="T76" fmla="*/ 358 w 405"/>
                <a:gd name="T77" fmla="*/ 0 h 470"/>
                <a:gd name="T78" fmla="*/ 145 w 405"/>
                <a:gd name="T79" fmla="*/ 218 h 470"/>
                <a:gd name="T80" fmla="*/ 145 w 405"/>
                <a:gd name="T81" fmla="*/ 373 h 470"/>
                <a:gd name="T82" fmla="*/ 168 w 405"/>
                <a:gd name="T83" fmla="*/ 373 h 470"/>
                <a:gd name="T84" fmla="*/ 168 w 405"/>
                <a:gd name="T85" fmla="*/ 162 h 470"/>
                <a:gd name="T86" fmla="*/ 102 w 405"/>
                <a:gd name="T87" fmla="*/ 228 h 470"/>
                <a:gd name="T88" fmla="*/ 119 w 405"/>
                <a:gd name="T89" fmla="*/ 245 h 470"/>
                <a:gd name="T90" fmla="*/ 145 w 405"/>
                <a:gd name="T91" fmla="*/ 218 h 470"/>
                <a:gd name="T92" fmla="*/ 237 w 405"/>
                <a:gd name="T93" fmla="*/ 245 h 470"/>
                <a:gd name="T94" fmla="*/ 237 w 405"/>
                <a:gd name="T95" fmla="*/ 245 h 470"/>
                <a:gd name="T96" fmla="*/ 237 w 405"/>
                <a:gd name="T97" fmla="*/ 245 h 470"/>
                <a:gd name="T98" fmla="*/ 237 w 405"/>
                <a:gd name="T99" fmla="*/ 245 h 470"/>
                <a:gd name="T100" fmla="*/ 287 w 405"/>
                <a:gd name="T101" fmla="*/ 373 h 470"/>
                <a:gd name="T102" fmla="*/ 287 w 405"/>
                <a:gd name="T103" fmla="*/ 162 h 470"/>
                <a:gd name="T104" fmla="*/ 221 w 405"/>
                <a:gd name="T105" fmla="*/ 228 h 470"/>
                <a:gd name="T106" fmla="*/ 237 w 405"/>
                <a:gd name="T107" fmla="*/ 245 h 470"/>
                <a:gd name="T108" fmla="*/ 263 w 405"/>
                <a:gd name="T109" fmla="*/ 218 h 470"/>
                <a:gd name="T110" fmla="*/ 263 w 405"/>
                <a:gd name="T111" fmla="*/ 373 h 470"/>
                <a:gd name="T112" fmla="*/ 287 w 405"/>
                <a:gd name="T113" fmla="*/ 37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5" h="470">
                  <a:moveTo>
                    <a:pt x="382" y="45"/>
                  </a:moveTo>
                  <a:lnTo>
                    <a:pt x="382" y="446"/>
                  </a:lnTo>
                  <a:lnTo>
                    <a:pt x="24" y="446"/>
                  </a:lnTo>
                  <a:lnTo>
                    <a:pt x="24" y="45"/>
                  </a:lnTo>
                  <a:lnTo>
                    <a:pt x="0" y="45"/>
                  </a:lnTo>
                  <a:lnTo>
                    <a:pt x="0" y="470"/>
                  </a:lnTo>
                  <a:lnTo>
                    <a:pt x="405" y="470"/>
                  </a:lnTo>
                  <a:lnTo>
                    <a:pt x="405" y="45"/>
                  </a:lnTo>
                  <a:lnTo>
                    <a:pt x="382" y="45"/>
                  </a:lnTo>
                  <a:close/>
                  <a:moveTo>
                    <a:pt x="71" y="0"/>
                  </a:moveTo>
                  <a:lnTo>
                    <a:pt x="48" y="0"/>
                  </a:lnTo>
                  <a:lnTo>
                    <a:pt x="48" y="86"/>
                  </a:lnTo>
                  <a:lnTo>
                    <a:pt x="71" y="86"/>
                  </a:lnTo>
                  <a:lnTo>
                    <a:pt x="71" y="0"/>
                  </a:lnTo>
                  <a:close/>
                  <a:moveTo>
                    <a:pt x="128" y="0"/>
                  </a:moveTo>
                  <a:lnTo>
                    <a:pt x="104" y="0"/>
                  </a:lnTo>
                  <a:lnTo>
                    <a:pt x="104" y="86"/>
                  </a:lnTo>
                  <a:lnTo>
                    <a:pt x="128" y="86"/>
                  </a:lnTo>
                  <a:lnTo>
                    <a:pt x="128" y="0"/>
                  </a:lnTo>
                  <a:close/>
                  <a:moveTo>
                    <a:pt x="185" y="0"/>
                  </a:moveTo>
                  <a:lnTo>
                    <a:pt x="164" y="0"/>
                  </a:lnTo>
                  <a:lnTo>
                    <a:pt x="164" y="86"/>
                  </a:lnTo>
                  <a:lnTo>
                    <a:pt x="185" y="86"/>
                  </a:lnTo>
                  <a:lnTo>
                    <a:pt x="185" y="0"/>
                  </a:lnTo>
                  <a:close/>
                  <a:moveTo>
                    <a:pt x="244" y="0"/>
                  </a:moveTo>
                  <a:lnTo>
                    <a:pt x="221" y="0"/>
                  </a:lnTo>
                  <a:lnTo>
                    <a:pt x="221" y="86"/>
                  </a:lnTo>
                  <a:lnTo>
                    <a:pt x="244" y="86"/>
                  </a:lnTo>
                  <a:lnTo>
                    <a:pt x="244" y="0"/>
                  </a:lnTo>
                  <a:close/>
                  <a:moveTo>
                    <a:pt x="301" y="0"/>
                  </a:moveTo>
                  <a:lnTo>
                    <a:pt x="277" y="0"/>
                  </a:lnTo>
                  <a:lnTo>
                    <a:pt x="277" y="86"/>
                  </a:lnTo>
                  <a:lnTo>
                    <a:pt x="301" y="86"/>
                  </a:lnTo>
                  <a:lnTo>
                    <a:pt x="301" y="0"/>
                  </a:lnTo>
                  <a:close/>
                  <a:moveTo>
                    <a:pt x="358" y="0"/>
                  </a:moveTo>
                  <a:lnTo>
                    <a:pt x="334" y="0"/>
                  </a:lnTo>
                  <a:lnTo>
                    <a:pt x="334" y="86"/>
                  </a:lnTo>
                  <a:lnTo>
                    <a:pt x="358" y="86"/>
                  </a:lnTo>
                  <a:lnTo>
                    <a:pt x="358" y="0"/>
                  </a:lnTo>
                  <a:close/>
                  <a:moveTo>
                    <a:pt x="145" y="218"/>
                  </a:moveTo>
                  <a:lnTo>
                    <a:pt x="145" y="373"/>
                  </a:lnTo>
                  <a:lnTo>
                    <a:pt x="168" y="373"/>
                  </a:lnTo>
                  <a:lnTo>
                    <a:pt x="168" y="162"/>
                  </a:lnTo>
                  <a:lnTo>
                    <a:pt x="102" y="228"/>
                  </a:lnTo>
                  <a:lnTo>
                    <a:pt x="119" y="245"/>
                  </a:lnTo>
                  <a:lnTo>
                    <a:pt x="145" y="218"/>
                  </a:lnTo>
                  <a:close/>
                  <a:moveTo>
                    <a:pt x="237" y="245"/>
                  </a:moveTo>
                  <a:lnTo>
                    <a:pt x="237" y="245"/>
                  </a:lnTo>
                  <a:lnTo>
                    <a:pt x="237" y="245"/>
                  </a:lnTo>
                  <a:lnTo>
                    <a:pt x="237" y="245"/>
                  </a:lnTo>
                  <a:close/>
                  <a:moveTo>
                    <a:pt x="287" y="373"/>
                  </a:moveTo>
                  <a:lnTo>
                    <a:pt x="287" y="162"/>
                  </a:lnTo>
                  <a:lnTo>
                    <a:pt x="221" y="228"/>
                  </a:lnTo>
                  <a:lnTo>
                    <a:pt x="237" y="245"/>
                  </a:lnTo>
                  <a:lnTo>
                    <a:pt x="263" y="218"/>
                  </a:lnTo>
                  <a:lnTo>
                    <a:pt x="263" y="373"/>
                  </a:lnTo>
                  <a:lnTo>
                    <a:pt x="287" y="373"/>
                  </a:lnTo>
                  <a:close/>
                </a:path>
              </a:pathLst>
            </a:custGeom>
            <a:solidFill>
              <a:srgbClr val="92D050"/>
            </a:solidFill>
            <a:ln>
              <a:solidFill>
                <a:srgbClr val="92D050"/>
              </a:solidFill>
            </a:ln>
            <a:effectLs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1" name="组合 10"/>
            <p:cNvGrpSpPr/>
            <p:nvPr/>
          </p:nvGrpSpPr>
          <p:grpSpPr>
            <a:xfrm>
              <a:off x="1564604" y="3146048"/>
              <a:ext cx="2512708" cy="976387"/>
              <a:chOff x="2202167" y="3450072"/>
              <a:chExt cx="2512708" cy="976387"/>
            </a:xfrm>
          </p:grpSpPr>
          <p:sp>
            <p:nvSpPr>
              <p:cNvPr id="24" name="文本框 23"/>
              <p:cNvSpPr txBox="1"/>
              <p:nvPr/>
            </p:nvSpPr>
            <p:spPr>
              <a:xfrm flipH="1">
                <a:off x="2313438" y="3450072"/>
                <a:ext cx="1858511" cy="391628"/>
              </a:xfrm>
              <a:prstGeom prst="rect">
                <a:avLst/>
              </a:prstGeom>
              <a:noFill/>
            </p:spPr>
            <p:txBody>
              <a:bodyPr wrap="square" lIns="0" tIns="72000" bIns="72000" rtlCol="0" anchor="ctr" anchorCtr="0">
                <a:spAutoFit/>
              </a:bodyPr>
              <a:lstStyle>
                <a:defPPr>
                  <a:defRPr lang="zh-CN"/>
                </a:defPPr>
                <a:lvl1pPr>
                  <a:defRPr sz="20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zh-CN" altLang="en-US" sz="16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rPr>
                  <a:t>浪费存储资源</a:t>
                </a:r>
                <a:endParaRPr lang="en-US" altLang="zh-CN" sz="16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文本框 24"/>
              <p:cNvSpPr txBox="1"/>
              <p:nvPr/>
            </p:nvSpPr>
            <p:spPr>
              <a:xfrm>
                <a:off x="2202167" y="3808469"/>
                <a:ext cx="2512708" cy="61799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pPr>
                  <a:lnSpc>
                    <a:spcPct val="150000"/>
                  </a:lnSpc>
                </a:pPr>
                <a:r>
                  <a:rPr lang="en-US" altLang="zh-CN" sz="1200" b="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EVS </a:t>
                </a:r>
                <a:r>
                  <a:rPr lang="zh-CN" altLang="en-US" sz="1200" b="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是</a:t>
                </a:r>
                <a:r>
                  <a:rPr lang="en-US" altLang="zh-CN"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a:t>
                </a:r>
                <a:r>
                  <a:rPr lang="zh-CN" alt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副本冗余，</a:t>
                </a:r>
                <a:r>
                  <a:rPr lang="en-US" altLang="zh-CN"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3*(N+1)</a:t>
                </a:r>
                <a:r>
                  <a:rPr lang="zh-CN" alt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个副本，冗余严重</a:t>
                </a:r>
                <a:endParaRPr lang="en-US" altLang="zh-CN"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2" name="组合 11"/>
            <p:cNvGrpSpPr/>
            <p:nvPr/>
          </p:nvGrpSpPr>
          <p:grpSpPr>
            <a:xfrm>
              <a:off x="1564604" y="4391336"/>
              <a:ext cx="2512708" cy="975699"/>
              <a:chOff x="2202167" y="4695360"/>
              <a:chExt cx="2512708" cy="975699"/>
            </a:xfrm>
          </p:grpSpPr>
          <p:sp>
            <p:nvSpPr>
              <p:cNvPr id="22" name="文本框 21"/>
              <p:cNvSpPr txBox="1"/>
              <p:nvPr/>
            </p:nvSpPr>
            <p:spPr>
              <a:xfrm flipH="1">
                <a:off x="2313438" y="4695360"/>
                <a:ext cx="1712461" cy="391628"/>
              </a:xfrm>
              <a:prstGeom prst="rect">
                <a:avLst/>
              </a:prstGeom>
              <a:noFill/>
            </p:spPr>
            <p:txBody>
              <a:bodyPr wrap="square" lIns="0" tIns="72000" bIns="72000" rtlCol="0" anchor="ctr" anchorCtr="0">
                <a:spAutoFit/>
              </a:bodyPr>
              <a:lstStyle>
                <a:defPPr>
                  <a:defRPr lang="zh-CN"/>
                </a:defPPr>
                <a:lvl1pPr>
                  <a:defRPr sz="20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zh-CN" altLang="en-US" sz="16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rPr>
                  <a:t>浪费网络资源</a:t>
                </a:r>
                <a:endParaRPr lang="en-US" altLang="zh-CN" sz="16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文本框 22"/>
              <p:cNvSpPr txBox="1"/>
              <p:nvPr/>
            </p:nvSpPr>
            <p:spPr>
              <a:xfrm>
                <a:off x="2202167" y="5053069"/>
                <a:ext cx="2512708" cy="61799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pPr>
                  <a:lnSpc>
                    <a:spcPct val="150000"/>
                  </a:lnSpc>
                </a:pPr>
                <a:r>
                  <a:rPr lang="zh-CN" alt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 多种数据需要走存储网络进行刷盘，性能影响较大</a:t>
                </a:r>
                <a:r>
                  <a:rPr lang="en-US" altLang="zh-CN"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zh-CN" alt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写放大问题</a:t>
                </a:r>
              </a:p>
            </p:txBody>
          </p:sp>
        </p:grpSp>
        <p:grpSp>
          <p:nvGrpSpPr>
            <p:cNvPr id="13" name="组合 12"/>
            <p:cNvGrpSpPr/>
            <p:nvPr/>
          </p:nvGrpSpPr>
          <p:grpSpPr>
            <a:xfrm>
              <a:off x="5146004" y="4391337"/>
              <a:ext cx="2512708" cy="698699"/>
              <a:chOff x="5783567" y="4695361"/>
              <a:chExt cx="2512708" cy="698699"/>
            </a:xfrm>
          </p:grpSpPr>
          <p:sp>
            <p:nvSpPr>
              <p:cNvPr id="20" name="文本框 19"/>
              <p:cNvSpPr txBox="1"/>
              <p:nvPr/>
            </p:nvSpPr>
            <p:spPr>
              <a:xfrm flipH="1">
                <a:off x="5872702" y="4695361"/>
                <a:ext cx="1970761" cy="391628"/>
              </a:xfrm>
              <a:prstGeom prst="rect">
                <a:avLst/>
              </a:prstGeom>
              <a:noFill/>
            </p:spPr>
            <p:txBody>
              <a:bodyPr wrap="square" lIns="0" tIns="72000" bIns="72000" rtlCol="0" anchor="ctr" anchorCtr="0">
                <a:spAutoFit/>
              </a:bodyPr>
              <a:lstStyle>
                <a:defPPr>
                  <a:defRPr lang="zh-CN"/>
                </a:defPPr>
                <a:lvl1pPr>
                  <a:defRPr sz="20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zh-CN" altLang="en-US" sz="16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rPr>
                  <a:t>备份恢复慢</a:t>
                </a:r>
                <a:endParaRPr lang="en-US" altLang="zh-CN" sz="16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文本框 20"/>
              <p:cNvSpPr txBox="1"/>
              <p:nvPr/>
            </p:nvSpPr>
            <p:spPr>
              <a:xfrm>
                <a:off x="5783567" y="5053069"/>
                <a:ext cx="2512708" cy="340991"/>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pPr>
                  <a:lnSpc>
                    <a:spcPct val="150000"/>
                  </a:lnSpc>
                </a:pPr>
                <a:r>
                  <a:rPr lang="zh-CN" alt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对于</a:t>
                </a:r>
                <a:r>
                  <a:rPr lang="en-US" altLang="zh-CN" sz="1200" b="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1T </a:t>
                </a:r>
                <a:r>
                  <a:rPr lang="zh-CN" altLang="en-US" sz="1200" b="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以上</a:t>
                </a:r>
                <a:r>
                  <a:rPr lang="zh-CN" alt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的数据量都以小时计</a:t>
                </a:r>
                <a:endParaRPr lang="en-US" altLang="zh-CN"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4" name="组合 13"/>
            <p:cNvGrpSpPr/>
            <p:nvPr/>
          </p:nvGrpSpPr>
          <p:grpSpPr>
            <a:xfrm>
              <a:off x="5146004" y="3146048"/>
              <a:ext cx="2512708" cy="989087"/>
              <a:chOff x="5783567" y="3450072"/>
              <a:chExt cx="2512708" cy="989087"/>
            </a:xfrm>
          </p:grpSpPr>
          <p:sp>
            <p:nvSpPr>
              <p:cNvPr id="18" name="文本框 17"/>
              <p:cNvSpPr txBox="1"/>
              <p:nvPr/>
            </p:nvSpPr>
            <p:spPr>
              <a:xfrm flipH="1">
                <a:off x="5872702" y="3450072"/>
                <a:ext cx="1430448" cy="391628"/>
              </a:xfrm>
              <a:prstGeom prst="rect">
                <a:avLst/>
              </a:prstGeom>
              <a:noFill/>
            </p:spPr>
            <p:txBody>
              <a:bodyPr wrap="square" lIns="0" tIns="72000" bIns="72000" rtlCol="0" anchor="ctr" anchorCtr="0">
                <a:spAutoFit/>
              </a:bodyPr>
              <a:lstStyle>
                <a:defPPr>
                  <a:defRPr lang="zh-CN"/>
                </a:defPPr>
                <a:lvl1pPr>
                  <a:defRPr sz="20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zh-CN" altLang="en-US" sz="16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rPr>
                  <a:t>复制延迟问题</a:t>
                </a:r>
                <a:endParaRPr lang="en-US" altLang="zh-CN" sz="1600" dirty="0">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文本框 18"/>
              <p:cNvSpPr txBox="1"/>
              <p:nvPr/>
            </p:nvSpPr>
            <p:spPr>
              <a:xfrm>
                <a:off x="5783567" y="3821169"/>
                <a:ext cx="2512708" cy="61799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pPr>
                  <a:lnSpc>
                    <a:spcPct val="150000"/>
                  </a:lnSpc>
                </a:pPr>
                <a:r>
                  <a:rPr lang="zh-CN" alt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只读数据落后；主备倒换受到影响，难于</a:t>
                </a:r>
                <a:r>
                  <a:rPr lang="zh-CN" altLang="en-US" sz="1200" b="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保证 </a:t>
                </a:r>
                <a:r>
                  <a:rPr lang="en-US" altLang="zh-CN" sz="1200" b="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RTO</a:t>
                </a:r>
                <a:endParaRPr lang="en-US" altLang="zh-CN"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5" name="组合 14"/>
            <p:cNvGrpSpPr/>
            <p:nvPr/>
          </p:nvGrpSpPr>
          <p:grpSpPr>
            <a:xfrm>
              <a:off x="5146004" y="1946441"/>
              <a:ext cx="2512708" cy="982194"/>
              <a:chOff x="5783567" y="2250465"/>
              <a:chExt cx="2512708" cy="982194"/>
            </a:xfrm>
          </p:grpSpPr>
          <p:sp>
            <p:nvSpPr>
              <p:cNvPr id="16" name="文本框 15"/>
              <p:cNvSpPr txBox="1"/>
              <p:nvPr/>
            </p:nvSpPr>
            <p:spPr>
              <a:xfrm flipH="1">
                <a:off x="5855444" y="2250465"/>
                <a:ext cx="1626438" cy="391628"/>
              </a:xfrm>
              <a:prstGeom prst="rect">
                <a:avLst/>
              </a:prstGeom>
              <a:noFill/>
            </p:spPr>
            <p:txBody>
              <a:bodyPr wrap="square" lIns="0" tIns="72000" bIns="72000" rtlCol="0" anchor="ctr" anchorCtr="0">
                <a:spAutoFit/>
              </a:bodyPr>
              <a:lstStyle/>
              <a:p>
                <a:r>
                  <a:rPr lang="zh-CN" altLang="en-US" sz="1600" b="1" dirty="0">
                    <a:latin typeface="Huawei Sans" panose="020C0503030203020204" pitchFamily="34" charset="0"/>
                    <a:ea typeface="方正兰亭黑简体" panose="02000000000000000000" pitchFamily="2" charset="-122"/>
                    <a:cs typeface="+mn-ea"/>
                    <a:sym typeface="Huawei Sans" panose="020C0503030203020204" pitchFamily="34" charset="0"/>
                  </a:rPr>
                  <a:t>添加只读很慢</a:t>
                </a:r>
                <a:endParaRPr lang="en-US" altLang="zh-CN" sz="16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文本框 16"/>
              <p:cNvSpPr txBox="1"/>
              <p:nvPr/>
            </p:nvSpPr>
            <p:spPr>
              <a:xfrm>
                <a:off x="5783567" y="2614669"/>
                <a:ext cx="2512708" cy="61799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pPr>
                  <a:lnSpc>
                    <a:spcPct val="150000"/>
                  </a:lnSpc>
                </a:pPr>
                <a:r>
                  <a:rPr lang="en-US" altLang="zh-CN"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zh-CN" alt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往往需要拷贝数据，</a:t>
                </a:r>
                <a:r>
                  <a:rPr lang="zh-CN" altLang="en-US" sz="1200" b="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重放 </a:t>
                </a:r>
                <a:r>
                  <a:rPr lang="en-US" altLang="zh-CN" sz="1200" b="0" dirty="0" err="1"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binlog</a:t>
                </a:r>
                <a:r>
                  <a:rPr lang="zh-CN" alt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，尤其是采用本地盘方案</a:t>
                </a:r>
              </a:p>
            </p:txBody>
          </p:sp>
        </p:grpSp>
      </p:grpSp>
      <p:grpSp>
        <p:nvGrpSpPr>
          <p:cNvPr id="43" name="组合 42"/>
          <p:cNvGrpSpPr/>
          <p:nvPr/>
        </p:nvGrpSpPr>
        <p:grpSpPr>
          <a:xfrm>
            <a:off x="1007888" y="1498946"/>
            <a:ext cx="2686286" cy="4353050"/>
            <a:chOff x="7762994" y="1480183"/>
            <a:chExt cx="2686286" cy="4353050"/>
          </a:xfrm>
        </p:grpSpPr>
        <p:sp>
          <p:nvSpPr>
            <p:cNvPr id="44" name="Freeform 14"/>
            <p:cNvSpPr>
              <a:spLocks/>
            </p:cNvSpPr>
            <p:nvPr/>
          </p:nvSpPr>
          <p:spPr bwMode="auto">
            <a:xfrm>
              <a:off x="8902374" y="2711424"/>
              <a:ext cx="1506825" cy="1192719"/>
            </a:xfrm>
            <a:custGeom>
              <a:avLst/>
              <a:gdLst>
                <a:gd name="T0" fmla="*/ 428 w 429"/>
                <a:gd name="T1" fmla="*/ 0 h 340"/>
                <a:gd name="T2" fmla="*/ 287 w 429"/>
                <a:gd name="T3" fmla="*/ 100 h 340"/>
                <a:gd name="T4" fmla="*/ 176 w 429"/>
                <a:gd name="T5" fmla="*/ 52 h 340"/>
                <a:gd name="T6" fmla="*/ 79 w 429"/>
                <a:gd name="T7" fmla="*/ 151 h 340"/>
                <a:gd name="T8" fmla="*/ 26 w 429"/>
                <a:gd name="T9" fmla="*/ 179 h 340"/>
                <a:gd name="T10" fmla="*/ 0 w 429"/>
                <a:gd name="T11" fmla="*/ 197 h 340"/>
                <a:gd name="T12" fmla="*/ 85 w 429"/>
                <a:gd name="T13" fmla="*/ 339 h 340"/>
                <a:gd name="T14" fmla="*/ 224 w 429"/>
                <a:gd name="T15" fmla="*/ 340 h 340"/>
                <a:gd name="T16" fmla="*/ 251 w 429"/>
                <a:gd name="T17" fmla="*/ 323 h 340"/>
                <a:gd name="T18" fmla="*/ 429 w 429"/>
                <a:gd name="T19" fmla="*/ 24 h 340"/>
                <a:gd name="T20" fmla="*/ 428 w 429"/>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340">
                  <a:moveTo>
                    <a:pt x="428" y="0"/>
                  </a:moveTo>
                  <a:cubicBezTo>
                    <a:pt x="287" y="100"/>
                    <a:pt x="287" y="100"/>
                    <a:pt x="287" y="100"/>
                  </a:cubicBezTo>
                  <a:cubicBezTo>
                    <a:pt x="176" y="52"/>
                    <a:pt x="176" y="52"/>
                    <a:pt x="176" y="52"/>
                  </a:cubicBezTo>
                  <a:cubicBezTo>
                    <a:pt x="167" y="99"/>
                    <a:pt x="134" y="124"/>
                    <a:pt x="79" y="151"/>
                  </a:cubicBezTo>
                  <a:cubicBezTo>
                    <a:pt x="62" y="159"/>
                    <a:pt x="44" y="168"/>
                    <a:pt x="26" y="179"/>
                  </a:cubicBezTo>
                  <a:cubicBezTo>
                    <a:pt x="17" y="185"/>
                    <a:pt x="8" y="191"/>
                    <a:pt x="0" y="197"/>
                  </a:cubicBezTo>
                  <a:cubicBezTo>
                    <a:pt x="85" y="339"/>
                    <a:pt x="85" y="339"/>
                    <a:pt x="85" y="339"/>
                  </a:cubicBezTo>
                  <a:cubicBezTo>
                    <a:pt x="224" y="340"/>
                    <a:pt x="224" y="340"/>
                    <a:pt x="224" y="340"/>
                  </a:cubicBezTo>
                  <a:cubicBezTo>
                    <a:pt x="232" y="334"/>
                    <a:pt x="240" y="328"/>
                    <a:pt x="251" y="323"/>
                  </a:cubicBezTo>
                  <a:cubicBezTo>
                    <a:pt x="359" y="266"/>
                    <a:pt x="429" y="156"/>
                    <a:pt x="429" y="24"/>
                  </a:cubicBezTo>
                  <a:cubicBezTo>
                    <a:pt x="429" y="16"/>
                    <a:pt x="428" y="8"/>
                    <a:pt x="428" y="0"/>
                  </a:cubicBezTo>
                  <a:close/>
                </a:path>
              </a:pathLst>
            </a:custGeom>
            <a:solidFill>
              <a:srgbClr val="92D050"/>
            </a:solidFill>
            <a:ln>
              <a:solidFill>
                <a:srgbClr val="92D050"/>
              </a:solidFill>
            </a:ln>
            <a:effectLs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Freeform 12"/>
            <p:cNvSpPr>
              <a:spLocks/>
            </p:cNvSpPr>
            <p:nvPr/>
          </p:nvSpPr>
          <p:spPr bwMode="auto">
            <a:xfrm>
              <a:off x="9263893" y="1521669"/>
              <a:ext cx="1134934" cy="1477193"/>
            </a:xfrm>
            <a:custGeom>
              <a:avLst/>
              <a:gdLst>
                <a:gd name="T0" fmla="*/ 0 w 323"/>
                <a:gd name="T1" fmla="*/ 249 h 421"/>
                <a:gd name="T2" fmla="*/ 75 w 323"/>
                <a:gd name="T3" fmla="*/ 363 h 421"/>
                <a:gd name="T4" fmla="*/ 75 w 323"/>
                <a:gd name="T5" fmla="*/ 375 h 421"/>
                <a:gd name="T6" fmla="*/ 182 w 323"/>
                <a:gd name="T7" fmla="*/ 421 h 421"/>
                <a:gd name="T8" fmla="*/ 323 w 323"/>
                <a:gd name="T9" fmla="*/ 320 h 421"/>
                <a:gd name="T10" fmla="*/ 44 w 323"/>
                <a:gd name="T11" fmla="*/ 0 h 421"/>
                <a:gd name="T12" fmla="*/ 89 w 323"/>
                <a:gd name="T13" fmla="*/ 151 h 421"/>
                <a:gd name="T14" fmla="*/ 0 w 323"/>
                <a:gd name="T15" fmla="*/ 249 h 4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421">
                  <a:moveTo>
                    <a:pt x="0" y="249"/>
                  </a:moveTo>
                  <a:cubicBezTo>
                    <a:pt x="44" y="268"/>
                    <a:pt x="75" y="312"/>
                    <a:pt x="75" y="363"/>
                  </a:cubicBezTo>
                  <a:cubicBezTo>
                    <a:pt x="75" y="367"/>
                    <a:pt x="75" y="371"/>
                    <a:pt x="75" y="375"/>
                  </a:cubicBezTo>
                  <a:cubicBezTo>
                    <a:pt x="182" y="421"/>
                    <a:pt x="182" y="421"/>
                    <a:pt x="182" y="421"/>
                  </a:cubicBezTo>
                  <a:cubicBezTo>
                    <a:pt x="323" y="320"/>
                    <a:pt x="323" y="320"/>
                    <a:pt x="323" y="320"/>
                  </a:cubicBezTo>
                  <a:cubicBezTo>
                    <a:pt x="305" y="165"/>
                    <a:pt x="193" y="38"/>
                    <a:pt x="44" y="0"/>
                  </a:cubicBezTo>
                  <a:cubicBezTo>
                    <a:pt x="89" y="151"/>
                    <a:pt x="89" y="151"/>
                    <a:pt x="89" y="151"/>
                  </a:cubicBezTo>
                  <a:lnTo>
                    <a:pt x="0" y="249"/>
                  </a:lnTo>
                  <a:close/>
                </a:path>
              </a:pathLst>
            </a:custGeom>
            <a:solidFill>
              <a:srgbClr val="92D050"/>
            </a:solidFill>
            <a:ln>
              <a:solidFill>
                <a:srgbClr val="92D050"/>
              </a:solidFill>
            </a:ln>
            <a:effectLs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Freeform 13"/>
            <p:cNvSpPr>
              <a:spLocks/>
            </p:cNvSpPr>
            <p:nvPr/>
          </p:nvSpPr>
          <p:spPr bwMode="auto">
            <a:xfrm>
              <a:off x="8651976" y="3437426"/>
              <a:ext cx="977881" cy="1377923"/>
            </a:xfrm>
            <a:custGeom>
              <a:avLst/>
              <a:gdLst>
                <a:gd name="T0" fmla="*/ 58 w 278"/>
                <a:gd name="T1" fmla="*/ 0 h 393"/>
                <a:gd name="T2" fmla="*/ 0 w 278"/>
                <a:gd name="T3" fmla="*/ 137 h 393"/>
                <a:gd name="T4" fmla="*/ 0 w 278"/>
                <a:gd name="T5" fmla="*/ 269 h 393"/>
                <a:gd name="T6" fmla="*/ 125 w 278"/>
                <a:gd name="T7" fmla="*/ 393 h 393"/>
                <a:gd name="T8" fmla="*/ 238 w 278"/>
                <a:gd name="T9" fmla="*/ 319 h 393"/>
                <a:gd name="T10" fmla="*/ 249 w 278"/>
                <a:gd name="T11" fmla="*/ 246 h 393"/>
                <a:gd name="T12" fmla="*/ 278 w 278"/>
                <a:gd name="T13" fmla="*/ 148 h 393"/>
                <a:gd name="T14" fmla="*/ 147 w 278"/>
                <a:gd name="T15" fmla="*/ 148 h 393"/>
                <a:gd name="T16" fmla="*/ 58 w 278"/>
                <a:gd name="T1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393">
                  <a:moveTo>
                    <a:pt x="58" y="0"/>
                  </a:moveTo>
                  <a:cubicBezTo>
                    <a:pt x="21" y="31"/>
                    <a:pt x="0" y="68"/>
                    <a:pt x="0" y="137"/>
                  </a:cubicBezTo>
                  <a:cubicBezTo>
                    <a:pt x="0" y="269"/>
                    <a:pt x="0" y="269"/>
                    <a:pt x="0" y="269"/>
                  </a:cubicBezTo>
                  <a:cubicBezTo>
                    <a:pt x="0" y="337"/>
                    <a:pt x="56" y="393"/>
                    <a:pt x="125" y="393"/>
                  </a:cubicBezTo>
                  <a:cubicBezTo>
                    <a:pt x="175" y="393"/>
                    <a:pt x="217" y="362"/>
                    <a:pt x="238" y="319"/>
                  </a:cubicBezTo>
                  <a:cubicBezTo>
                    <a:pt x="251" y="293"/>
                    <a:pt x="249" y="256"/>
                    <a:pt x="249" y="246"/>
                  </a:cubicBezTo>
                  <a:cubicBezTo>
                    <a:pt x="251" y="208"/>
                    <a:pt x="253" y="176"/>
                    <a:pt x="278" y="148"/>
                  </a:cubicBezTo>
                  <a:cubicBezTo>
                    <a:pt x="147" y="148"/>
                    <a:pt x="147" y="148"/>
                    <a:pt x="147" y="148"/>
                  </a:cubicBezTo>
                  <a:lnTo>
                    <a:pt x="58" y="0"/>
                  </a:lnTo>
                  <a:close/>
                </a:path>
              </a:pathLst>
            </a:custGeom>
            <a:solidFill>
              <a:srgbClr val="92D050"/>
            </a:solidFill>
            <a:ln>
              <a:solidFill>
                <a:srgbClr val="92D050"/>
              </a:solidFill>
            </a:ln>
            <a:effectLs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 name="Oval 10"/>
            <p:cNvSpPr>
              <a:spLocks noChangeArrowheads="1"/>
            </p:cNvSpPr>
            <p:nvPr/>
          </p:nvSpPr>
          <p:spPr bwMode="auto">
            <a:xfrm>
              <a:off x="8651976" y="4959067"/>
              <a:ext cx="875648" cy="874166"/>
            </a:xfrm>
            <a:prstGeom prst="ellipse">
              <a:avLst/>
            </a:prstGeom>
            <a:solidFill>
              <a:srgbClr val="0070C0"/>
            </a:solidFill>
            <a:ln>
              <a:solidFill>
                <a:srgbClr val="0070C0"/>
              </a:solidFill>
            </a:ln>
            <a:effectLs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 name="Freeform 11"/>
            <p:cNvSpPr>
              <a:spLocks/>
            </p:cNvSpPr>
            <p:nvPr/>
          </p:nvSpPr>
          <p:spPr bwMode="auto">
            <a:xfrm>
              <a:off x="7998575" y="1480183"/>
              <a:ext cx="1514233" cy="985290"/>
            </a:xfrm>
            <a:custGeom>
              <a:avLst/>
              <a:gdLst>
                <a:gd name="T0" fmla="*/ 232 w 431"/>
                <a:gd name="T1" fmla="*/ 281 h 281"/>
                <a:gd name="T2" fmla="*/ 311 w 431"/>
                <a:gd name="T3" fmla="*/ 250 h 281"/>
                <a:gd name="T4" fmla="*/ 344 w 431"/>
                <a:gd name="T5" fmla="*/ 255 h 281"/>
                <a:gd name="T6" fmla="*/ 431 w 431"/>
                <a:gd name="T7" fmla="*/ 159 h 281"/>
                <a:gd name="T8" fmla="*/ 386 w 431"/>
                <a:gd name="T9" fmla="*/ 8 h 281"/>
                <a:gd name="T10" fmla="*/ 311 w 431"/>
                <a:gd name="T11" fmla="*/ 0 h 281"/>
                <a:gd name="T12" fmla="*/ 0 w 431"/>
                <a:gd name="T13" fmla="*/ 165 h 281"/>
                <a:gd name="T14" fmla="*/ 159 w 431"/>
                <a:gd name="T15" fmla="*/ 163 h 281"/>
                <a:gd name="T16" fmla="*/ 232 w 431"/>
                <a:gd name="T1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1">
                  <a:moveTo>
                    <a:pt x="232" y="281"/>
                  </a:moveTo>
                  <a:cubicBezTo>
                    <a:pt x="254" y="262"/>
                    <a:pt x="281" y="250"/>
                    <a:pt x="311" y="250"/>
                  </a:cubicBezTo>
                  <a:cubicBezTo>
                    <a:pt x="322" y="250"/>
                    <a:pt x="333" y="252"/>
                    <a:pt x="344" y="255"/>
                  </a:cubicBezTo>
                  <a:cubicBezTo>
                    <a:pt x="431" y="159"/>
                    <a:pt x="431" y="159"/>
                    <a:pt x="431" y="159"/>
                  </a:cubicBezTo>
                  <a:cubicBezTo>
                    <a:pt x="386" y="8"/>
                    <a:pt x="386" y="8"/>
                    <a:pt x="386" y="8"/>
                  </a:cubicBezTo>
                  <a:cubicBezTo>
                    <a:pt x="362" y="3"/>
                    <a:pt x="337" y="0"/>
                    <a:pt x="311" y="0"/>
                  </a:cubicBezTo>
                  <a:cubicBezTo>
                    <a:pt x="182" y="0"/>
                    <a:pt x="68" y="65"/>
                    <a:pt x="0" y="165"/>
                  </a:cubicBezTo>
                  <a:cubicBezTo>
                    <a:pt x="159" y="163"/>
                    <a:pt x="159" y="163"/>
                    <a:pt x="159" y="163"/>
                  </a:cubicBezTo>
                  <a:lnTo>
                    <a:pt x="232" y="281"/>
                  </a:lnTo>
                  <a:close/>
                </a:path>
              </a:pathLst>
            </a:custGeom>
            <a:solidFill>
              <a:srgbClr val="92D050"/>
            </a:solidFill>
            <a:ln>
              <a:solidFill>
                <a:srgbClr val="92D050"/>
              </a:solidFill>
            </a:ln>
            <a:effectLs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 name="Freeform 15"/>
            <p:cNvSpPr>
              <a:spLocks/>
            </p:cNvSpPr>
            <p:nvPr/>
          </p:nvSpPr>
          <p:spPr bwMode="auto">
            <a:xfrm>
              <a:off x="7762994" y="2108397"/>
              <a:ext cx="1008996" cy="1146788"/>
            </a:xfrm>
            <a:custGeom>
              <a:avLst/>
              <a:gdLst>
                <a:gd name="T0" fmla="*/ 287 w 287"/>
                <a:gd name="T1" fmla="*/ 113 h 327"/>
                <a:gd name="T2" fmla="*/ 217 w 287"/>
                <a:gd name="T3" fmla="*/ 0 h 327"/>
                <a:gd name="T4" fmla="*/ 57 w 287"/>
                <a:gd name="T5" fmla="*/ 2 h 327"/>
                <a:gd name="T6" fmla="*/ 12 w 287"/>
                <a:gd name="T7" fmla="*/ 116 h 327"/>
                <a:gd name="T8" fmla="*/ 14 w 287"/>
                <a:gd name="T9" fmla="*/ 245 h 327"/>
                <a:gd name="T10" fmla="*/ 126 w 287"/>
                <a:gd name="T11" fmla="*/ 327 h 327"/>
                <a:gd name="T12" fmla="*/ 251 w 287"/>
                <a:gd name="T13" fmla="*/ 204 h 327"/>
                <a:gd name="T14" fmla="*/ 251 w 287"/>
                <a:gd name="T15" fmla="*/ 204 h 327"/>
                <a:gd name="T16" fmla="*/ 251 w 287"/>
                <a:gd name="T17" fmla="*/ 203 h 327"/>
                <a:gd name="T18" fmla="*/ 287 w 287"/>
                <a:gd name="T19" fmla="*/ 11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27">
                  <a:moveTo>
                    <a:pt x="287" y="113"/>
                  </a:moveTo>
                  <a:cubicBezTo>
                    <a:pt x="217" y="0"/>
                    <a:pt x="217" y="0"/>
                    <a:pt x="217" y="0"/>
                  </a:cubicBezTo>
                  <a:cubicBezTo>
                    <a:pt x="57" y="2"/>
                    <a:pt x="57" y="2"/>
                    <a:pt x="57" y="2"/>
                  </a:cubicBezTo>
                  <a:cubicBezTo>
                    <a:pt x="36" y="36"/>
                    <a:pt x="20" y="75"/>
                    <a:pt x="12" y="116"/>
                  </a:cubicBezTo>
                  <a:cubicBezTo>
                    <a:pt x="6" y="141"/>
                    <a:pt x="0" y="206"/>
                    <a:pt x="14" y="245"/>
                  </a:cubicBezTo>
                  <a:cubicBezTo>
                    <a:pt x="31" y="293"/>
                    <a:pt x="72" y="327"/>
                    <a:pt x="126" y="327"/>
                  </a:cubicBezTo>
                  <a:cubicBezTo>
                    <a:pt x="195" y="327"/>
                    <a:pt x="251" y="272"/>
                    <a:pt x="251" y="204"/>
                  </a:cubicBezTo>
                  <a:cubicBezTo>
                    <a:pt x="251" y="204"/>
                    <a:pt x="251" y="204"/>
                    <a:pt x="251" y="204"/>
                  </a:cubicBezTo>
                  <a:cubicBezTo>
                    <a:pt x="251" y="204"/>
                    <a:pt x="251" y="203"/>
                    <a:pt x="251" y="203"/>
                  </a:cubicBezTo>
                  <a:cubicBezTo>
                    <a:pt x="251" y="169"/>
                    <a:pt x="265" y="137"/>
                    <a:pt x="287" y="113"/>
                  </a:cubicBezTo>
                  <a:close/>
                </a:path>
              </a:pathLst>
            </a:custGeom>
            <a:solidFill>
              <a:srgbClr val="92D050"/>
            </a:solidFill>
            <a:ln>
              <a:solidFill>
                <a:srgbClr val="92D050"/>
              </a:solidFill>
            </a:ln>
            <a:effectLs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 name="文本框 49"/>
            <p:cNvSpPr txBox="1"/>
            <p:nvPr/>
          </p:nvSpPr>
          <p:spPr>
            <a:xfrm>
              <a:off x="7915344" y="2443258"/>
              <a:ext cx="853241" cy="338554"/>
            </a:xfrm>
            <a:prstGeom prst="rect">
              <a:avLst/>
            </a:prstGeom>
            <a:noFill/>
          </p:spPr>
          <p:txBody>
            <a:bodyPr wrap="square" rtlCol="0">
              <a:spAutoFit/>
            </a:bodyPr>
            <a:lstStyle/>
            <a:p>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计算</a:t>
              </a:r>
              <a:endParaRPr 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文本框 50"/>
            <p:cNvSpPr txBox="1"/>
            <p:nvPr/>
          </p:nvSpPr>
          <p:spPr>
            <a:xfrm>
              <a:off x="8636192" y="1756879"/>
              <a:ext cx="853241" cy="338554"/>
            </a:xfrm>
            <a:prstGeom prst="rect">
              <a:avLst/>
            </a:prstGeom>
            <a:noFill/>
          </p:spPr>
          <p:txBody>
            <a:bodyPr wrap="square" rtlCol="0">
              <a:spAutoFit/>
            </a:bodyPr>
            <a:lstStyle/>
            <a:p>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存储</a:t>
              </a:r>
              <a:endParaRPr 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文本框 51"/>
            <p:cNvSpPr txBox="1"/>
            <p:nvPr/>
          </p:nvSpPr>
          <p:spPr>
            <a:xfrm>
              <a:off x="9596039" y="2231827"/>
              <a:ext cx="853241" cy="338554"/>
            </a:xfrm>
            <a:prstGeom prst="rect">
              <a:avLst/>
            </a:prstGeom>
            <a:noFill/>
          </p:spPr>
          <p:txBody>
            <a:bodyPr wrap="square" rtlCol="0">
              <a:spAutoFit/>
            </a:bodyPr>
            <a:lstStyle/>
            <a:p>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网络</a:t>
              </a:r>
              <a:endParaRPr 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文本框 52"/>
            <p:cNvSpPr txBox="1"/>
            <p:nvPr/>
          </p:nvSpPr>
          <p:spPr>
            <a:xfrm>
              <a:off x="9369811" y="3255390"/>
              <a:ext cx="853241"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扩展</a:t>
              </a:r>
              <a:endParaRPr 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 name="文本框 53"/>
            <p:cNvSpPr txBox="1"/>
            <p:nvPr/>
          </p:nvSpPr>
          <p:spPr>
            <a:xfrm>
              <a:off x="8761942" y="4159691"/>
              <a:ext cx="853241" cy="400110"/>
            </a:xfrm>
            <a:prstGeom prst="rect">
              <a:avLst/>
            </a:prstGeom>
            <a:noFill/>
          </p:spPr>
          <p:txBody>
            <a:bodyPr wrap="square" rtlCol="0">
              <a:spAutoFit/>
            </a:bodyPr>
            <a:lstStyle/>
            <a:p>
              <a:r>
                <a:rPr lang="zh-CN" altLang="en-US" sz="20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瓶颈</a:t>
              </a:r>
              <a:endParaRPr lang="en-US" sz="20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 name="Freeform 5"/>
            <p:cNvSpPr>
              <a:spLocks noEditPoints="1"/>
            </p:cNvSpPr>
            <p:nvPr/>
          </p:nvSpPr>
          <p:spPr bwMode="auto">
            <a:xfrm>
              <a:off x="8854056" y="5170402"/>
              <a:ext cx="471487" cy="466725"/>
            </a:xfrm>
            <a:custGeom>
              <a:avLst/>
              <a:gdLst>
                <a:gd name="T0" fmla="*/ 135 w 176"/>
                <a:gd name="T1" fmla="*/ 74 h 177"/>
                <a:gd name="T2" fmla="*/ 124 w 176"/>
                <a:gd name="T3" fmla="*/ 18 h 177"/>
                <a:gd name="T4" fmla="*/ 78 w 176"/>
                <a:gd name="T5" fmla="*/ 4 h 177"/>
                <a:gd name="T6" fmla="*/ 42 w 176"/>
                <a:gd name="T7" fmla="*/ 36 h 177"/>
                <a:gd name="T8" fmla="*/ 11 w 176"/>
                <a:gd name="T9" fmla="*/ 92 h 177"/>
                <a:gd name="T10" fmla="*/ 0 w 176"/>
                <a:gd name="T11" fmla="*/ 142 h 177"/>
                <a:gd name="T12" fmla="*/ 36 w 176"/>
                <a:gd name="T13" fmla="*/ 175 h 177"/>
                <a:gd name="T14" fmla="*/ 57 w 176"/>
                <a:gd name="T15" fmla="*/ 175 h 177"/>
                <a:gd name="T16" fmla="*/ 120 w 176"/>
                <a:gd name="T17" fmla="*/ 175 h 177"/>
                <a:gd name="T18" fmla="*/ 140 w 176"/>
                <a:gd name="T19" fmla="*/ 175 h 177"/>
                <a:gd name="T20" fmla="*/ 176 w 176"/>
                <a:gd name="T21" fmla="*/ 142 h 177"/>
                <a:gd name="T22" fmla="*/ 166 w 176"/>
                <a:gd name="T23" fmla="*/ 92 h 177"/>
                <a:gd name="T24" fmla="*/ 88 w 176"/>
                <a:gd name="T25" fmla="*/ 151 h 177"/>
                <a:gd name="T26" fmla="*/ 57 w 176"/>
                <a:gd name="T27" fmla="*/ 26 h 177"/>
                <a:gd name="T28" fmla="*/ 94 w 176"/>
                <a:gd name="T29" fmla="*/ 12 h 177"/>
                <a:gd name="T30" fmla="*/ 125 w 176"/>
                <a:gd name="T31" fmla="*/ 36 h 177"/>
                <a:gd name="T32" fmla="*/ 95 w 176"/>
                <a:gd name="T33" fmla="*/ 94 h 177"/>
                <a:gd name="T34" fmla="*/ 88 w 176"/>
                <a:gd name="T35" fmla="*/ 91 h 177"/>
                <a:gd name="T36" fmla="*/ 82 w 176"/>
                <a:gd name="T37" fmla="*/ 94 h 177"/>
                <a:gd name="T38" fmla="*/ 51 w 176"/>
                <a:gd name="T39" fmla="*/ 77 h 177"/>
                <a:gd name="T40" fmla="*/ 57 w 176"/>
                <a:gd name="T41" fmla="*/ 26 h 177"/>
                <a:gd name="T42" fmla="*/ 41 w 176"/>
                <a:gd name="T43" fmla="*/ 166 h 177"/>
                <a:gd name="T44" fmla="*/ 10 w 176"/>
                <a:gd name="T45" fmla="*/ 142 h 177"/>
                <a:gd name="T46" fmla="*/ 15 w 176"/>
                <a:gd name="T47" fmla="*/ 100 h 177"/>
                <a:gd name="T48" fmla="*/ 49 w 176"/>
                <a:gd name="T49" fmla="*/ 81 h 177"/>
                <a:gd name="T50" fmla="*/ 79 w 176"/>
                <a:gd name="T51" fmla="*/ 98 h 177"/>
                <a:gd name="T52" fmla="*/ 86 w 176"/>
                <a:gd name="T53" fmla="*/ 110 h 177"/>
                <a:gd name="T54" fmla="*/ 86 w 176"/>
                <a:gd name="T55" fmla="*/ 110 h 177"/>
                <a:gd name="T56" fmla="*/ 52 w 176"/>
                <a:gd name="T57" fmla="*/ 166 h 177"/>
                <a:gd name="T58" fmla="*/ 161 w 176"/>
                <a:gd name="T59" fmla="*/ 152 h 177"/>
                <a:gd name="T60" fmla="*/ 124 w 176"/>
                <a:gd name="T61" fmla="*/ 167 h 177"/>
                <a:gd name="T62" fmla="*/ 91 w 176"/>
                <a:gd name="T63" fmla="*/ 147 h 177"/>
                <a:gd name="T64" fmla="*/ 91 w 176"/>
                <a:gd name="T65" fmla="*/ 110 h 177"/>
                <a:gd name="T66" fmla="*/ 97 w 176"/>
                <a:gd name="T67" fmla="*/ 98 h 177"/>
                <a:gd name="T68" fmla="*/ 128 w 176"/>
                <a:gd name="T69" fmla="*/ 81 h 177"/>
                <a:gd name="T70" fmla="*/ 161 w 176"/>
                <a:gd name="T71" fmla="*/ 101 h 177"/>
                <a:gd name="T72" fmla="*/ 167 w 176"/>
                <a:gd name="T73" fmla="*/ 14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7">
                  <a:moveTo>
                    <a:pt x="166" y="92"/>
                  </a:moveTo>
                  <a:cubicBezTo>
                    <a:pt x="135" y="74"/>
                    <a:pt x="135" y="74"/>
                    <a:pt x="135" y="74"/>
                  </a:cubicBezTo>
                  <a:cubicBezTo>
                    <a:pt x="135" y="36"/>
                    <a:pt x="135" y="36"/>
                    <a:pt x="135" y="36"/>
                  </a:cubicBezTo>
                  <a:cubicBezTo>
                    <a:pt x="135" y="30"/>
                    <a:pt x="130" y="22"/>
                    <a:pt x="124" y="18"/>
                  </a:cubicBezTo>
                  <a:cubicBezTo>
                    <a:pt x="99" y="4"/>
                    <a:pt x="99" y="4"/>
                    <a:pt x="99" y="4"/>
                  </a:cubicBezTo>
                  <a:cubicBezTo>
                    <a:pt x="93" y="0"/>
                    <a:pt x="84" y="0"/>
                    <a:pt x="78" y="4"/>
                  </a:cubicBezTo>
                  <a:cubicBezTo>
                    <a:pt x="52" y="18"/>
                    <a:pt x="52" y="18"/>
                    <a:pt x="52" y="18"/>
                  </a:cubicBezTo>
                  <a:cubicBezTo>
                    <a:pt x="46" y="22"/>
                    <a:pt x="42" y="30"/>
                    <a:pt x="42" y="36"/>
                  </a:cubicBezTo>
                  <a:cubicBezTo>
                    <a:pt x="42" y="74"/>
                    <a:pt x="42" y="74"/>
                    <a:pt x="42" y="74"/>
                  </a:cubicBezTo>
                  <a:cubicBezTo>
                    <a:pt x="11" y="92"/>
                    <a:pt x="11" y="92"/>
                    <a:pt x="11" y="92"/>
                  </a:cubicBezTo>
                  <a:cubicBezTo>
                    <a:pt x="5" y="96"/>
                    <a:pt x="0" y="104"/>
                    <a:pt x="0" y="110"/>
                  </a:cubicBezTo>
                  <a:cubicBezTo>
                    <a:pt x="0" y="142"/>
                    <a:pt x="0" y="142"/>
                    <a:pt x="0" y="142"/>
                  </a:cubicBezTo>
                  <a:cubicBezTo>
                    <a:pt x="0" y="149"/>
                    <a:pt x="5" y="156"/>
                    <a:pt x="11" y="160"/>
                  </a:cubicBezTo>
                  <a:cubicBezTo>
                    <a:pt x="36" y="175"/>
                    <a:pt x="36" y="175"/>
                    <a:pt x="36" y="175"/>
                  </a:cubicBezTo>
                  <a:cubicBezTo>
                    <a:pt x="39" y="176"/>
                    <a:pt x="43" y="177"/>
                    <a:pt x="47" y="177"/>
                  </a:cubicBezTo>
                  <a:cubicBezTo>
                    <a:pt x="50" y="177"/>
                    <a:pt x="54" y="176"/>
                    <a:pt x="57" y="175"/>
                  </a:cubicBezTo>
                  <a:cubicBezTo>
                    <a:pt x="88" y="157"/>
                    <a:pt x="88" y="157"/>
                    <a:pt x="88" y="157"/>
                  </a:cubicBezTo>
                  <a:cubicBezTo>
                    <a:pt x="120" y="175"/>
                    <a:pt x="120" y="175"/>
                    <a:pt x="120" y="175"/>
                  </a:cubicBezTo>
                  <a:cubicBezTo>
                    <a:pt x="123" y="176"/>
                    <a:pt x="126" y="177"/>
                    <a:pt x="130" y="177"/>
                  </a:cubicBezTo>
                  <a:cubicBezTo>
                    <a:pt x="134" y="177"/>
                    <a:pt x="137" y="176"/>
                    <a:pt x="140" y="175"/>
                  </a:cubicBezTo>
                  <a:cubicBezTo>
                    <a:pt x="166" y="160"/>
                    <a:pt x="166" y="160"/>
                    <a:pt x="166" y="160"/>
                  </a:cubicBezTo>
                  <a:cubicBezTo>
                    <a:pt x="172" y="157"/>
                    <a:pt x="176" y="149"/>
                    <a:pt x="176" y="142"/>
                  </a:cubicBezTo>
                  <a:cubicBezTo>
                    <a:pt x="176" y="110"/>
                    <a:pt x="176" y="110"/>
                    <a:pt x="176" y="110"/>
                  </a:cubicBezTo>
                  <a:cubicBezTo>
                    <a:pt x="176" y="104"/>
                    <a:pt x="172" y="96"/>
                    <a:pt x="166" y="92"/>
                  </a:cubicBezTo>
                  <a:close/>
                  <a:moveTo>
                    <a:pt x="88" y="151"/>
                  </a:moveTo>
                  <a:cubicBezTo>
                    <a:pt x="88" y="151"/>
                    <a:pt x="88" y="151"/>
                    <a:pt x="88" y="151"/>
                  </a:cubicBezTo>
                  <a:cubicBezTo>
                    <a:pt x="88" y="151"/>
                    <a:pt x="88" y="151"/>
                    <a:pt x="88" y="151"/>
                  </a:cubicBezTo>
                  <a:close/>
                  <a:moveTo>
                    <a:pt x="57" y="26"/>
                  </a:moveTo>
                  <a:cubicBezTo>
                    <a:pt x="82" y="12"/>
                    <a:pt x="82" y="12"/>
                    <a:pt x="82" y="12"/>
                  </a:cubicBezTo>
                  <a:cubicBezTo>
                    <a:pt x="85" y="10"/>
                    <a:pt x="91" y="10"/>
                    <a:pt x="94" y="12"/>
                  </a:cubicBezTo>
                  <a:cubicBezTo>
                    <a:pt x="120" y="26"/>
                    <a:pt x="120" y="26"/>
                    <a:pt x="120" y="26"/>
                  </a:cubicBezTo>
                  <a:cubicBezTo>
                    <a:pt x="123" y="28"/>
                    <a:pt x="125" y="33"/>
                    <a:pt x="125" y="36"/>
                  </a:cubicBezTo>
                  <a:cubicBezTo>
                    <a:pt x="125" y="77"/>
                    <a:pt x="125" y="77"/>
                    <a:pt x="125" y="77"/>
                  </a:cubicBezTo>
                  <a:cubicBezTo>
                    <a:pt x="95" y="94"/>
                    <a:pt x="95" y="94"/>
                    <a:pt x="95" y="94"/>
                  </a:cubicBezTo>
                  <a:cubicBezTo>
                    <a:pt x="95" y="94"/>
                    <a:pt x="95" y="94"/>
                    <a:pt x="95" y="94"/>
                  </a:cubicBezTo>
                  <a:cubicBezTo>
                    <a:pt x="93" y="93"/>
                    <a:pt x="91" y="91"/>
                    <a:pt x="88" y="91"/>
                  </a:cubicBezTo>
                  <a:cubicBezTo>
                    <a:pt x="86" y="91"/>
                    <a:pt x="83" y="93"/>
                    <a:pt x="82" y="94"/>
                  </a:cubicBezTo>
                  <a:cubicBezTo>
                    <a:pt x="82" y="94"/>
                    <a:pt x="82" y="94"/>
                    <a:pt x="82" y="94"/>
                  </a:cubicBezTo>
                  <a:cubicBezTo>
                    <a:pt x="81" y="94"/>
                    <a:pt x="81" y="94"/>
                    <a:pt x="81" y="94"/>
                  </a:cubicBezTo>
                  <a:cubicBezTo>
                    <a:pt x="51" y="77"/>
                    <a:pt x="51" y="77"/>
                    <a:pt x="51" y="77"/>
                  </a:cubicBezTo>
                  <a:cubicBezTo>
                    <a:pt x="51" y="36"/>
                    <a:pt x="51" y="36"/>
                    <a:pt x="51" y="36"/>
                  </a:cubicBezTo>
                  <a:cubicBezTo>
                    <a:pt x="51" y="33"/>
                    <a:pt x="54" y="28"/>
                    <a:pt x="57" y="26"/>
                  </a:cubicBezTo>
                  <a:close/>
                  <a:moveTo>
                    <a:pt x="52" y="166"/>
                  </a:moveTo>
                  <a:cubicBezTo>
                    <a:pt x="49" y="168"/>
                    <a:pt x="44" y="168"/>
                    <a:pt x="41" y="166"/>
                  </a:cubicBezTo>
                  <a:cubicBezTo>
                    <a:pt x="15" y="152"/>
                    <a:pt x="15" y="152"/>
                    <a:pt x="15" y="152"/>
                  </a:cubicBezTo>
                  <a:cubicBezTo>
                    <a:pt x="12" y="150"/>
                    <a:pt x="10" y="145"/>
                    <a:pt x="10" y="142"/>
                  </a:cubicBezTo>
                  <a:cubicBezTo>
                    <a:pt x="10" y="110"/>
                    <a:pt x="10" y="110"/>
                    <a:pt x="10" y="110"/>
                  </a:cubicBezTo>
                  <a:cubicBezTo>
                    <a:pt x="10" y="107"/>
                    <a:pt x="12" y="102"/>
                    <a:pt x="15" y="100"/>
                  </a:cubicBezTo>
                  <a:cubicBezTo>
                    <a:pt x="49" y="81"/>
                    <a:pt x="49" y="81"/>
                    <a:pt x="49" y="81"/>
                  </a:cubicBezTo>
                  <a:cubicBezTo>
                    <a:pt x="49" y="81"/>
                    <a:pt x="49" y="81"/>
                    <a:pt x="49" y="81"/>
                  </a:cubicBezTo>
                  <a:cubicBezTo>
                    <a:pt x="79" y="98"/>
                    <a:pt x="79" y="98"/>
                    <a:pt x="79" y="98"/>
                  </a:cubicBezTo>
                  <a:cubicBezTo>
                    <a:pt x="79" y="98"/>
                    <a:pt x="79" y="98"/>
                    <a:pt x="79" y="98"/>
                  </a:cubicBezTo>
                  <a:cubicBezTo>
                    <a:pt x="79" y="99"/>
                    <a:pt x="79" y="100"/>
                    <a:pt x="79" y="101"/>
                  </a:cubicBezTo>
                  <a:cubicBezTo>
                    <a:pt x="79" y="105"/>
                    <a:pt x="82" y="109"/>
                    <a:pt x="86" y="110"/>
                  </a:cubicBezTo>
                  <a:cubicBezTo>
                    <a:pt x="86" y="110"/>
                    <a:pt x="86" y="110"/>
                    <a:pt x="86" y="110"/>
                  </a:cubicBezTo>
                  <a:cubicBezTo>
                    <a:pt x="86" y="110"/>
                    <a:pt x="86" y="110"/>
                    <a:pt x="86" y="110"/>
                  </a:cubicBezTo>
                  <a:cubicBezTo>
                    <a:pt x="86" y="147"/>
                    <a:pt x="86" y="147"/>
                    <a:pt x="86" y="147"/>
                  </a:cubicBezTo>
                  <a:lnTo>
                    <a:pt x="52" y="166"/>
                  </a:lnTo>
                  <a:close/>
                  <a:moveTo>
                    <a:pt x="167" y="142"/>
                  </a:moveTo>
                  <a:cubicBezTo>
                    <a:pt x="167" y="145"/>
                    <a:pt x="164" y="150"/>
                    <a:pt x="161" y="152"/>
                  </a:cubicBezTo>
                  <a:cubicBezTo>
                    <a:pt x="136" y="167"/>
                    <a:pt x="136" y="167"/>
                    <a:pt x="136" y="167"/>
                  </a:cubicBezTo>
                  <a:cubicBezTo>
                    <a:pt x="133" y="168"/>
                    <a:pt x="127" y="168"/>
                    <a:pt x="124" y="167"/>
                  </a:cubicBezTo>
                  <a:cubicBezTo>
                    <a:pt x="91" y="147"/>
                    <a:pt x="91" y="147"/>
                    <a:pt x="91" y="147"/>
                  </a:cubicBezTo>
                  <a:cubicBezTo>
                    <a:pt x="91" y="147"/>
                    <a:pt x="91" y="147"/>
                    <a:pt x="91" y="147"/>
                  </a:cubicBezTo>
                  <a:cubicBezTo>
                    <a:pt x="91" y="110"/>
                    <a:pt x="91" y="110"/>
                    <a:pt x="91" y="110"/>
                  </a:cubicBezTo>
                  <a:cubicBezTo>
                    <a:pt x="91" y="110"/>
                    <a:pt x="91" y="110"/>
                    <a:pt x="91" y="110"/>
                  </a:cubicBezTo>
                  <a:cubicBezTo>
                    <a:pt x="95" y="109"/>
                    <a:pt x="97" y="105"/>
                    <a:pt x="97" y="101"/>
                  </a:cubicBezTo>
                  <a:cubicBezTo>
                    <a:pt x="97" y="100"/>
                    <a:pt x="97" y="99"/>
                    <a:pt x="97" y="98"/>
                  </a:cubicBezTo>
                  <a:cubicBezTo>
                    <a:pt x="97" y="98"/>
                    <a:pt x="97" y="98"/>
                    <a:pt x="97" y="98"/>
                  </a:cubicBezTo>
                  <a:cubicBezTo>
                    <a:pt x="128" y="81"/>
                    <a:pt x="128" y="81"/>
                    <a:pt x="128" y="81"/>
                  </a:cubicBezTo>
                  <a:cubicBezTo>
                    <a:pt x="128" y="81"/>
                    <a:pt x="128" y="81"/>
                    <a:pt x="128" y="81"/>
                  </a:cubicBezTo>
                  <a:cubicBezTo>
                    <a:pt x="161" y="101"/>
                    <a:pt x="161" y="101"/>
                    <a:pt x="161" y="101"/>
                  </a:cubicBezTo>
                  <a:cubicBezTo>
                    <a:pt x="164" y="102"/>
                    <a:pt x="167" y="107"/>
                    <a:pt x="167" y="110"/>
                  </a:cubicBezTo>
                  <a:lnTo>
                    <a:pt x="167" y="142"/>
                  </a:ln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Tree>
    <p:extLst>
      <p:ext uri="{BB962C8B-B14F-4D97-AF65-F5344CB8AC3E}">
        <p14:creationId xmlns:p14="http://schemas.microsoft.com/office/powerpoint/2010/main" val="3120063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sym typeface="Huawei Sans" panose="020C0503030203020204" pitchFamily="34" charset="0"/>
              </a:rPr>
              <a:t>GaussDB</a:t>
            </a:r>
            <a:r>
              <a:rPr lang="en-US" altLang="zh-CN" dirty="0" smtClean="0">
                <a:sym typeface="Huawei Sans" panose="020C0503030203020204" pitchFamily="34" charset="0"/>
              </a:rPr>
              <a:t>(for </a:t>
            </a:r>
            <a:r>
              <a:rPr lang="en-US" altLang="zh-CN" dirty="0">
                <a:sym typeface="Huawei Sans" panose="020C0503030203020204" pitchFamily="34" charset="0"/>
              </a:rPr>
              <a:t>MySQL)</a:t>
            </a:r>
            <a:r>
              <a:rPr lang="zh-CN" altLang="en-US" dirty="0" smtClean="0">
                <a:cs typeface="+mn-ea"/>
                <a:sym typeface="Huawei Sans" panose="020C0503030203020204" pitchFamily="34" charset="0"/>
              </a:rPr>
              <a:t>云</a:t>
            </a:r>
            <a:r>
              <a:rPr lang="zh-CN" altLang="en-US" dirty="0">
                <a:cs typeface="+mn-ea"/>
                <a:sym typeface="Huawei Sans" panose="020C0503030203020204" pitchFamily="34" charset="0"/>
              </a:rPr>
              <a:t>原生数据库设计</a:t>
            </a:r>
            <a:r>
              <a:rPr lang="zh-CN" altLang="en-US" dirty="0" smtClean="0">
                <a:cs typeface="+mn-ea"/>
                <a:sym typeface="Huawei Sans" panose="020C0503030203020204" pitchFamily="34" charset="0"/>
              </a:rPr>
              <a:t>理念</a:t>
            </a:r>
            <a:endParaRPr lang="zh-CN" altLang="en-US" dirty="0">
              <a:cs typeface="+mn-ea"/>
              <a:sym typeface="Huawei Sans" panose="020C0503030203020204" pitchFamily="34" charset="0"/>
            </a:endParaRPr>
          </a:p>
        </p:txBody>
      </p:sp>
      <p:grpSp>
        <p:nvGrpSpPr>
          <p:cNvPr id="5" name="组合 4"/>
          <p:cNvGrpSpPr/>
          <p:nvPr/>
        </p:nvGrpSpPr>
        <p:grpSpPr>
          <a:xfrm>
            <a:off x="617430" y="1665474"/>
            <a:ext cx="11080118" cy="4618415"/>
            <a:chOff x="617430" y="1276007"/>
            <a:chExt cx="11080118" cy="4618415"/>
          </a:xfrm>
        </p:grpSpPr>
        <p:sp>
          <p:nvSpPr>
            <p:cNvPr id="6" name="文本框 5"/>
            <p:cNvSpPr txBox="1"/>
            <p:nvPr/>
          </p:nvSpPr>
          <p:spPr>
            <a:xfrm>
              <a:off x="617430" y="2590430"/>
              <a:ext cx="1798320" cy="369332"/>
            </a:xfrm>
            <a:prstGeom prst="rect">
              <a:avLst/>
            </a:prstGeom>
            <a:noFill/>
          </p:spPr>
          <p:txBody>
            <a:bodyPr wrap="square" rtlCol="0">
              <a:spAutoFit/>
            </a:bodyPr>
            <a:lstStyle/>
            <a:p>
              <a:pPr algn="ctr"/>
              <a:r>
                <a:rPr lang="en-US" altLang="zh-CN" b="1" dirty="0" err="1">
                  <a:latin typeface="Huawei Sans" panose="020C0503030203020204" pitchFamily="34" charset="0"/>
                  <a:ea typeface="方正兰亭黑简体" panose="02000000000000000000" pitchFamily="2" charset="-122"/>
                  <a:cs typeface="+mn-ea"/>
                  <a:sym typeface="Huawei Sans" panose="020C0503030203020204" pitchFamily="34" charset="0"/>
                </a:rPr>
                <a:t>解耦</a:t>
              </a:r>
              <a:endParaRPr lang="en-US" altLang="zh-CN"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 name="文本框 6"/>
            <p:cNvSpPr txBox="1"/>
            <p:nvPr/>
          </p:nvSpPr>
          <p:spPr>
            <a:xfrm>
              <a:off x="782320" y="3647653"/>
              <a:ext cx="2248535" cy="894156"/>
            </a:xfrm>
            <a:prstGeom prst="rect">
              <a:avLst/>
            </a:prstGeom>
            <a:noFill/>
          </p:spPr>
          <p:txBody>
            <a:bodyPr wrap="square" rtlCol="0">
              <a:spAutoFit/>
            </a:bodyPr>
            <a:lstStyle/>
            <a:p>
              <a:pPr marL="171450" indent="-171450">
                <a:lnSpc>
                  <a:spcPct val="200000"/>
                </a:lnSpc>
                <a:buFont typeface="Wingdings" panose="05000000000000000000" pitchFamily="2" charset="2"/>
                <a:buChar char="ü"/>
              </a:pPr>
              <a:r>
                <a:rPr lang="en-US" altLang="zh-CN" sz="1400" dirty="0" err="1">
                  <a:latin typeface="Huawei Sans" panose="020C0503030203020204" pitchFamily="34" charset="0"/>
                  <a:ea typeface="方正兰亭黑简体" panose="02000000000000000000" pitchFamily="2" charset="-122"/>
                  <a:cs typeface="+mn-ea"/>
                  <a:sym typeface="Huawei Sans" panose="020C0503030203020204" pitchFamily="34" charset="0"/>
                </a:rPr>
                <a:t>计算与存储分离</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171450" indent="-171450">
                <a:lnSpc>
                  <a:spcPct val="200000"/>
                </a:lnSpc>
                <a:buFont typeface="Wingdings" panose="05000000000000000000" pitchFamily="2" charset="2"/>
                <a:buChar char="ü"/>
              </a:pPr>
              <a:r>
                <a:rPr lang="en-US" altLang="zh-CN" sz="1400"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主从解耦</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 name="文本框 7"/>
            <p:cNvSpPr txBox="1"/>
            <p:nvPr/>
          </p:nvSpPr>
          <p:spPr>
            <a:xfrm>
              <a:off x="2738330" y="2590430"/>
              <a:ext cx="2237740" cy="830997"/>
            </a:xfrm>
            <a:prstGeom prst="rect">
              <a:avLst/>
            </a:prstGeom>
            <a:noFill/>
          </p:spPr>
          <p:txBody>
            <a:bodyPr wrap="square" rtlCol="0">
              <a:spAutoFit/>
            </a:bodyPr>
            <a:lstStyle/>
            <a:p>
              <a:pPr algn="ctr"/>
              <a:r>
                <a:rPr lang="en-US" altLang="zh-CN" b="1"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近数据计算下推</a:t>
              </a:r>
              <a:endParaRPr lang="en-US" altLang="zh-CN" b="1"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a:r>
                <a:rPr lang="en-US" altLang="zh-CN"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b="1" dirty="0">
                  <a:latin typeface="Huawei Sans" panose="020C0503030203020204" pitchFamily="34" charset="0"/>
                  <a:ea typeface="方正兰亭黑简体" panose="02000000000000000000" pitchFamily="2" charset="-122"/>
                  <a:cs typeface="+mn-ea"/>
                  <a:sym typeface="Huawei Sans" panose="020C0503030203020204" pitchFamily="34" charset="0"/>
                </a:rPr>
                <a:t>NDP）</a:t>
              </a:r>
            </a:p>
            <a:p>
              <a:pPr algn="ctr"/>
              <a:endParaRPr lang="zh-CN" altLang="en-US" sz="12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 name="文本框 8"/>
            <p:cNvSpPr txBox="1"/>
            <p:nvPr/>
          </p:nvSpPr>
          <p:spPr>
            <a:xfrm>
              <a:off x="2712720" y="3647653"/>
              <a:ext cx="2248535" cy="1325043"/>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altLang="zh-CN" sz="1400" dirty="0" err="1">
                  <a:latin typeface="Huawei Sans" panose="020C0503030203020204" pitchFamily="34" charset="0"/>
                  <a:ea typeface="方正兰亭黑简体" panose="02000000000000000000" pitchFamily="2" charset="-122"/>
                  <a:cs typeface="+mn-ea"/>
                  <a:sym typeface="Huawei Sans" panose="020C0503030203020204" pitchFamily="34" charset="0"/>
                </a:rPr>
                <a:t>IO密集型负载下推到存储节点完成，比如：redo处理，页重构</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文本框 9"/>
            <p:cNvSpPr txBox="1"/>
            <p:nvPr/>
          </p:nvSpPr>
          <p:spPr>
            <a:xfrm>
              <a:off x="5203825" y="2590430"/>
              <a:ext cx="1798320" cy="646331"/>
            </a:xfrm>
            <a:prstGeom prst="rect">
              <a:avLst/>
            </a:prstGeom>
            <a:noFill/>
          </p:spPr>
          <p:txBody>
            <a:bodyPr wrap="square" rtlCol="0">
              <a:spAutoFit/>
            </a:bodyPr>
            <a:lstStyle/>
            <a:p>
              <a:pPr algn="ctr"/>
              <a:r>
                <a:rPr lang="en-US" altLang="zh-CN" b="1" dirty="0" err="1">
                  <a:latin typeface="Huawei Sans" panose="020C0503030203020204" pitchFamily="34" charset="0"/>
                  <a:ea typeface="方正兰亭黑简体" panose="02000000000000000000" pitchFamily="2" charset="-122"/>
                  <a:cs typeface="+mn-ea"/>
                  <a:sym typeface="Huawei Sans" panose="020C0503030203020204" pitchFamily="34" charset="0"/>
                </a:rPr>
                <a:t>充分利用云存储的能力</a:t>
              </a:r>
              <a:endParaRPr lang="en-US" altLang="zh-CN"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 name="文本框 10"/>
            <p:cNvSpPr txBox="1"/>
            <p:nvPr/>
          </p:nvSpPr>
          <p:spPr>
            <a:xfrm>
              <a:off x="4950460" y="3647653"/>
              <a:ext cx="2248535" cy="1325043"/>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altLang="zh-CN" sz="1400" dirty="0" err="1">
                  <a:latin typeface="Huawei Sans" panose="020C0503030203020204" pitchFamily="34" charset="0"/>
                  <a:ea typeface="方正兰亭黑简体" panose="02000000000000000000" pitchFamily="2" charset="-122"/>
                  <a:cs typeface="+mn-ea"/>
                  <a:sym typeface="Huawei Sans" panose="020C0503030203020204" pitchFamily="34" charset="0"/>
                </a:rPr>
                <a:t>存储层实现独立容错和自愈服务</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200000"/>
                </a:lnSpc>
                <a:buFont typeface="Wingdings" panose="05000000000000000000" pitchFamily="2" charset="2"/>
                <a:buChar char="ü"/>
              </a:pPr>
              <a:r>
                <a:rPr lang="en-US" altLang="zh-CN" sz="1400"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共享访问</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400" dirty="0" err="1">
                  <a:latin typeface="Huawei Sans" panose="020C0503030203020204" pitchFamily="34" charset="0"/>
                  <a:ea typeface="方正兰亭黑简体" panose="02000000000000000000" pitchFamily="2" charset="-122"/>
                  <a:cs typeface="+mn-ea"/>
                  <a:sym typeface="Huawei Sans" panose="020C0503030203020204" pitchFamily="34" charset="0"/>
                </a:rPr>
                <a:t>单写多读</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sp>
          <p:nvSpPr>
            <p:cNvPr id="12" name="文本框 11"/>
            <p:cNvSpPr txBox="1"/>
            <p:nvPr/>
          </p:nvSpPr>
          <p:spPr>
            <a:xfrm>
              <a:off x="7359808" y="2623758"/>
              <a:ext cx="1992948" cy="369332"/>
            </a:xfrm>
            <a:prstGeom prst="rect">
              <a:avLst/>
            </a:prstGeom>
            <a:noFill/>
          </p:spPr>
          <p:txBody>
            <a:bodyPr wrap="square" rtlCol="0">
              <a:spAutoFit/>
            </a:bodyPr>
            <a:lstStyle/>
            <a:p>
              <a:pPr algn="ctr"/>
              <a:r>
                <a:rPr lang="en-US" altLang="zh-CN" b="1"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发挥</a:t>
              </a:r>
              <a:r>
                <a:rPr lang="en-US" altLang="zh-CN"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 SSD </a:t>
              </a:r>
              <a:r>
                <a:rPr lang="en-US" altLang="zh-CN" b="1"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的优势</a:t>
              </a:r>
              <a:endParaRPr lang="en-US" altLang="zh-CN"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文本框 12"/>
            <p:cNvSpPr txBox="1"/>
            <p:nvPr/>
          </p:nvSpPr>
          <p:spPr>
            <a:xfrm>
              <a:off x="7178675" y="3647653"/>
              <a:ext cx="2248535" cy="2246769"/>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altLang="zh-CN" sz="1400"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避免随机写带来的写放大</a:t>
              </a:r>
              <a:r>
                <a:rPr lang="en-US" altLang="zh-CN" sz="1400" dirty="0" err="1">
                  <a:latin typeface="Huawei Sans" panose="020C0503030203020204" pitchFamily="34" charset="0"/>
                  <a:ea typeface="方正兰亭黑简体" panose="02000000000000000000" pitchFamily="2" charset="-122"/>
                  <a:cs typeface="+mn-ea"/>
                  <a:sym typeface="Huawei Sans" panose="020C0503030203020204" pitchFamily="34" charset="0"/>
                </a:rPr>
                <a:t>，减少磨损，减小时延</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a:t>
              </a:r>
            </a:p>
            <a:p>
              <a:pPr marL="285750" indent="-285750">
                <a:lnSpc>
                  <a:spcPct val="200000"/>
                </a:lnSpc>
                <a:buFont typeface="Wingdings" panose="05000000000000000000" pitchFamily="2" charset="2"/>
                <a:buChar char="ü"/>
              </a:pPr>
              <a:r>
                <a:rPr lang="en-US" altLang="zh-CN" sz="1400"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充分利用</a:t>
              </a: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 SSD </a:t>
              </a:r>
              <a:r>
                <a:rPr lang="en-US" altLang="zh-CN" sz="1400" dirty="0" err="1" smtClean="0">
                  <a:latin typeface="Huawei Sans" panose="020C0503030203020204" pitchFamily="34" charset="0"/>
                  <a:ea typeface="方正兰亭黑简体" panose="02000000000000000000" pitchFamily="2" charset="-122"/>
                  <a:cs typeface="+mn-ea"/>
                  <a:sym typeface="Huawei Sans" panose="020C0503030203020204" pitchFamily="34" charset="0"/>
                </a:rPr>
                <a:t>的随机读性能</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文本框 13"/>
            <p:cNvSpPr txBox="1"/>
            <p:nvPr/>
          </p:nvSpPr>
          <p:spPr>
            <a:xfrm>
              <a:off x="9640252" y="2623758"/>
              <a:ext cx="1798320" cy="923330"/>
            </a:xfrm>
            <a:prstGeom prst="rect">
              <a:avLst/>
            </a:prstGeom>
            <a:noFill/>
          </p:spPr>
          <p:txBody>
            <a:bodyPr wrap="square" rtlCol="0">
              <a:spAutoFit/>
            </a:bodyPr>
            <a:lstStyle/>
            <a:p>
              <a:pPr algn="ctr"/>
              <a:r>
                <a:rPr lang="zh-CN" altLang="en-US" b="1" dirty="0">
                  <a:latin typeface="Huawei Sans" panose="020C0503030203020204" pitchFamily="34" charset="0"/>
                  <a:ea typeface="方正兰亭黑简体" panose="02000000000000000000" pitchFamily="2" charset="-122"/>
                  <a:cs typeface="+mn-ea"/>
                  <a:sym typeface="Huawei Sans" panose="020C0503030203020204" pitchFamily="34" charset="0"/>
                </a:rPr>
                <a:t>性能瓶颈已经从计算和存储转向网络</a:t>
              </a:r>
            </a:p>
          </p:txBody>
        </p:sp>
        <p:sp>
          <p:nvSpPr>
            <p:cNvPr id="15" name="文本框 14"/>
            <p:cNvSpPr txBox="1"/>
            <p:nvPr/>
          </p:nvSpPr>
          <p:spPr>
            <a:xfrm>
              <a:off x="9449013" y="3680981"/>
              <a:ext cx="2248535" cy="1325043"/>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减少网络流量</a:t>
              </a:r>
            </a:p>
            <a:p>
              <a:pPr marL="285750" indent="-285750">
                <a:lnSpc>
                  <a:spcPct val="200000"/>
                </a:lnSpc>
                <a:buFont typeface="Wingdings" panose="05000000000000000000" pitchFamily="2" charset="2"/>
                <a:buChar char="ü"/>
              </a:pPr>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采用</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新的网络技术和硬件</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比如：</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RDMA</a:t>
              </a:r>
            </a:p>
          </p:txBody>
        </p:sp>
        <p:grpSp>
          <p:nvGrpSpPr>
            <p:cNvPr id="16" name="组合 15"/>
            <p:cNvGrpSpPr/>
            <p:nvPr/>
          </p:nvGrpSpPr>
          <p:grpSpPr>
            <a:xfrm>
              <a:off x="973771" y="1276007"/>
              <a:ext cx="1076960" cy="1076960"/>
              <a:chOff x="1275" y="3150"/>
              <a:chExt cx="1696" cy="1696"/>
            </a:xfrm>
            <a:solidFill>
              <a:srgbClr val="92D050"/>
            </a:solidFill>
          </p:grpSpPr>
          <p:sp>
            <p:nvSpPr>
              <p:cNvPr id="39" name="Oval 8"/>
              <p:cNvSpPr/>
              <p:nvPr/>
            </p:nvSpPr>
            <p:spPr>
              <a:xfrm>
                <a:off x="1275" y="3150"/>
                <a:ext cx="1696" cy="1696"/>
              </a:xfrm>
              <a:prstGeom prst="ellipse">
                <a:avLst/>
              </a:prstGeom>
              <a:grpFill/>
              <a:ln w="12700">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AutoShape 688"/>
              <p:cNvSpPr/>
              <p:nvPr/>
            </p:nvSpPr>
            <p:spPr bwMode="auto">
              <a:xfrm>
                <a:off x="1811" y="3654"/>
                <a:ext cx="664" cy="669"/>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solidFill>
                <a:schemeClr val="bg1"/>
              </a:solidFill>
              <a:ln>
                <a:noFill/>
              </a:ln>
            </p:spPr>
            <p:txBody>
              <a:bodyPr lIns="0" tIns="0" rIns="0" bIns="0"/>
              <a:lstStyle/>
              <a:p>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7" name="组合 16"/>
            <p:cNvGrpSpPr/>
            <p:nvPr/>
          </p:nvGrpSpPr>
          <p:grpSpPr>
            <a:xfrm>
              <a:off x="3425613" y="1276007"/>
              <a:ext cx="1076960" cy="1076960"/>
              <a:chOff x="3425613" y="1348739"/>
              <a:chExt cx="1076960" cy="1076960"/>
            </a:xfrm>
          </p:grpSpPr>
          <p:sp>
            <p:nvSpPr>
              <p:cNvPr id="34" name="Oval 14"/>
              <p:cNvSpPr/>
              <p:nvPr/>
            </p:nvSpPr>
            <p:spPr>
              <a:xfrm>
                <a:off x="3425613" y="1348739"/>
                <a:ext cx="1076960" cy="1076960"/>
              </a:xfrm>
              <a:prstGeom prst="ellipse">
                <a:avLst/>
              </a:prstGeom>
              <a:solidFill>
                <a:srgbClr val="92D050"/>
              </a:solidFill>
              <a:ln w="12700">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35" name="Group 425"/>
              <p:cNvGrpSpPr/>
              <p:nvPr/>
            </p:nvGrpSpPr>
            <p:grpSpPr bwMode="auto">
              <a:xfrm>
                <a:off x="3767878" y="1724024"/>
                <a:ext cx="419100" cy="323850"/>
                <a:chOff x="0" y="0"/>
                <a:chExt cx="572" cy="440"/>
              </a:xfrm>
              <a:solidFill>
                <a:schemeClr val="bg1"/>
              </a:solidFill>
            </p:grpSpPr>
            <p:sp>
              <p:nvSpPr>
                <p:cNvPr id="36" name="AutoShape 422"/>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w="25400">
                  <a:noFill/>
                  <a:miter lim="800000"/>
                  <a:headEnd type="none" w="med" len="med"/>
                  <a:tailEnd type="none" w="med" len="med"/>
                </a:ln>
                <a:extLst/>
              </p:spPr>
              <p:txBody>
                <a:bodyPr lIns="0" tIns="0" rIns="0" bIns="0"/>
                <a:lstStyle/>
                <a:p>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AutoShape 423"/>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w="25400">
                  <a:noFill/>
                  <a:miter lim="800000"/>
                  <a:headEnd type="none" w="med" len="med"/>
                  <a:tailEnd type="none" w="med" len="med"/>
                </a:ln>
                <a:extLst/>
              </p:spPr>
              <p:txBody>
                <a:bodyPr lIns="0" tIns="0" rIns="0" bIns="0"/>
                <a:lstStyle/>
                <a:p>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AutoShape 424"/>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w="25400">
                  <a:noFill/>
                  <a:miter lim="800000"/>
                  <a:headEnd type="none" w="med" len="med"/>
                  <a:tailEnd type="none" w="med" len="med"/>
                </a:ln>
                <a:extLst/>
              </p:spPr>
              <p:txBody>
                <a:bodyPr lIns="0" tIns="0" rIns="0" bIns="0"/>
                <a:lstStyle/>
                <a:p>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18" name="组合 17"/>
            <p:cNvGrpSpPr/>
            <p:nvPr/>
          </p:nvGrpSpPr>
          <p:grpSpPr>
            <a:xfrm>
              <a:off x="5542703" y="1276007"/>
              <a:ext cx="1076960" cy="1076960"/>
              <a:chOff x="5542703" y="1339849"/>
              <a:chExt cx="1076960" cy="1076960"/>
            </a:xfrm>
          </p:grpSpPr>
          <p:sp>
            <p:nvSpPr>
              <p:cNvPr id="29" name="Oval 23"/>
              <p:cNvSpPr/>
              <p:nvPr/>
            </p:nvSpPr>
            <p:spPr>
              <a:xfrm>
                <a:off x="5542703" y="1339849"/>
                <a:ext cx="1076960" cy="1076960"/>
              </a:xfrm>
              <a:prstGeom prst="ellipse">
                <a:avLst/>
              </a:prstGeom>
              <a:solidFill>
                <a:srgbClr val="92D050"/>
              </a:solidFill>
              <a:ln w="12700">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30" name="Group 593"/>
              <p:cNvGrpSpPr/>
              <p:nvPr/>
            </p:nvGrpSpPr>
            <p:grpSpPr bwMode="auto">
              <a:xfrm>
                <a:off x="5870998" y="1696719"/>
                <a:ext cx="425450" cy="351790"/>
                <a:chOff x="0" y="0"/>
                <a:chExt cx="575" cy="480"/>
              </a:xfrm>
              <a:solidFill>
                <a:schemeClr val="bg1"/>
              </a:solidFill>
            </p:grpSpPr>
            <p:sp>
              <p:nvSpPr>
                <p:cNvPr id="31" name="AutoShape 590"/>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w="25400">
                  <a:solidFill>
                    <a:schemeClr val="bg1"/>
                  </a:solidFill>
                  <a:miter lim="800000"/>
                  <a:headEnd type="none" w="med" len="med"/>
                  <a:tailEnd type="none" w="med" len="med"/>
                </a:ln>
                <a:extLst/>
              </p:spPr>
              <p:txBody>
                <a:bodyPr lIns="0" tIns="0" rIns="0" bIns="0"/>
                <a:lstStyle/>
                <a:p>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 name="AutoShape 591"/>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w="25400">
                  <a:solidFill>
                    <a:schemeClr val="bg1"/>
                  </a:solidFill>
                  <a:miter lim="800000"/>
                  <a:headEnd type="none" w="med" len="med"/>
                  <a:tailEnd type="none" w="med" len="med"/>
                </a:ln>
                <a:extLst/>
              </p:spPr>
              <p:txBody>
                <a:bodyPr lIns="0" tIns="0" rIns="0" bIns="0"/>
                <a:lstStyle/>
                <a:p>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 name="AutoShape 592"/>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w="25400">
                  <a:solidFill>
                    <a:schemeClr val="bg1"/>
                  </a:solidFill>
                  <a:miter lim="800000"/>
                  <a:headEnd type="none" w="med" len="med"/>
                  <a:tailEnd type="none" w="med" len="med"/>
                </a:ln>
                <a:extLst/>
              </p:spPr>
              <p:txBody>
                <a:bodyPr lIns="0" tIns="0" rIns="0" bIns="0"/>
                <a:lstStyle/>
                <a:p>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19" name="组合 18"/>
            <p:cNvGrpSpPr/>
            <p:nvPr/>
          </p:nvGrpSpPr>
          <p:grpSpPr>
            <a:xfrm>
              <a:off x="7726260" y="1276007"/>
              <a:ext cx="1076960" cy="1076960"/>
              <a:chOff x="7633123" y="1339849"/>
              <a:chExt cx="1076960" cy="1076960"/>
            </a:xfrm>
          </p:grpSpPr>
          <p:sp>
            <p:nvSpPr>
              <p:cNvPr id="25" name="Oval 32"/>
              <p:cNvSpPr/>
              <p:nvPr/>
            </p:nvSpPr>
            <p:spPr>
              <a:xfrm>
                <a:off x="7633123" y="1339849"/>
                <a:ext cx="1076960" cy="1076960"/>
              </a:xfrm>
              <a:prstGeom prst="ellipse">
                <a:avLst/>
              </a:prstGeom>
              <a:solidFill>
                <a:srgbClr val="92D050"/>
              </a:solidFill>
              <a:ln w="12700">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6" name="Group 90"/>
              <p:cNvGrpSpPr/>
              <p:nvPr/>
            </p:nvGrpSpPr>
            <p:grpSpPr bwMode="auto">
              <a:xfrm>
                <a:off x="7950623" y="1654809"/>
                <a:ext cx="424815" cy="421640"/>
                <a:chOff x="0" y="0"/>
                <a:chExt cx="578" cy="573"/>
              </a:xfrm>
              <a:solidFill>
                <a:schemeClr val="bg1"/>
              </a:solidFill>
            </p:grpSpPr>
            <p:sp>
              <p:nvSpPr>
                <p:cNvPr id="27" name="AutoShape 88"/>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w="25400">
                  <a:noFill/>
                  <a:miter lim="800000"/>
                  <a:headEnd type="none" w="med" len="med"/>
                  <a:tailEnd type="none" w="med" len="med"/>
                </a:ln>
                <a:extLst/>
              </p:spPr>
              <p:txBody>
                <a:bodyPr lIns="0" tIns="0" rIns="0" bIns="0"/>
                <a:lstStyle/>
                <a:p>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AutoShape 89"/>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w="25400">
                  <a:noFill/>
                  <a:miter lim="800000"/>
                  <a:headEnd type="none" w="med" len="med"/>
                  <a:tailEnd type="none" w="med" len="med"/>
                </a:ln>
                <a:extLst/>
              </p:spPr>
              <p:txBody>
                <a:bodyPr lIns="0" tIns="0" rIns="0" bIns="0"/>
                <a:lstStyle/>
                <a:p>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nvGrpSpPr>
            <p:cNvPr id="20" name="组合 19"/>
            <p:cNvGrpSpPr/>
            <p:nvPr/>
          </p:nvGrpSpPr>
          <p:grpSpPr>
            <a:xfrm>
              <a:off x="9718528" y="1276007"/>
              <a:ext cx="1076960" cy="1076960"/>
              <a:chOff x="9718528" y="1276007"/>
              <a:chExt cx="1076960" cy="1076960"/>
            </a:xfrm>
          </p:grpSpPr>
          <p:sp>
            <p:nvSpPr>
              <p:cNvPr id="21" name="Oval 40"/>
              <p:cNvSpPr/>
              <p:nvPr/>
            </p:nvSpPr>
            <p:spPr>
              <a:xfrm>
                <a:off x="9718528" y="1276007"/>
                <a:ext cx="1076960" cy="1076960"/>
              </a:xfrm>
              <a:prstGeom prst="ellipse">
                <a:avLst/>
              </a:prstGeom>
              <a:solidFill>
                <a:srgbClr val="92D050"/>
              </a:solidFill>
              <a:ln w="12700">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2" name="Group 437"/>
              <p:cNvGrpSpPr/>
              <p:nvPr/>
            </p:nvGrpSpPr>
            <p:grpSpPr bwMode="auto">
              <a:xfrm>
                <a:off x="10081048" y="1593850"/>
                <a:ext cx="355600" cy="421640"/>
                <a:chOff x="0" y="0"/>
                <a:chExt cx="483" cy="576"/>
              </a:xfrm>
              <a:solidFill>
                <a:schemeClr val="bg1"/>
              </a:solidFill>
            </p:grpSpPr>
            <p:sp>
              <p:nvSpPr>
                <p:cNvPr id="23" name="AutoShape 435"/>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w="25400">
                  <a:noFill/>
                  <a:miter lim="800000"/>
                  <a:headEnd type="none" w="med" len="med"/>
                  <a:tailEnd type="none" w="med" len="med"/>
                </a:ln>
                <a:extLst/>
              </p:spPr>
              <p:txBody>
                <a:bodyPr lIns="0" tIns="0" rIns="0" bIns="0"/>
                <a:lstStyle/>
                <a:p>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AutoShape 436"/>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w="25400">
                  <a:noFill/>
                  <a:miter lim="800000"/>
                  <a:headEnd type="none" w="med" len="med"/>
                  <a:tailEnd type="none" w="med" len="med"/>
                </a:ln>
                <a:extLst/>
              </p:spPr>
              <p:txBody>
                <a:bodyPr lIns="0" tIns="0" rIns="0" bIns="0"/>
                <a:lstStyle/>
                <a:p>
                  <a:endParaRPr lang="en-US" sz="2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grpSp>
    </p:spTree>
    <p:extLst>
      <p:ext uri="{BB962C8B-B14F-4D97-AF65-F5344CB8AC3E}">
        <p14:creationId xmlns:p14="http://schemas.microsoft.com/office/powerpoint/2010/main" val="2518400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ym typeface="Huawei Sans" panose="020C0503030203020204" pitchFamily="34" charset="0"/>
              </a:rPr>
              <a:t>GaussDB</a:t>
            </a:r>
            <a:r>
              <a:rPr lang="en-US" altLang="zh-CN" dirty="0" smtClean="0">
                <a:sym typeface="Huawei Sans" panose="020C0503030203020204" pitchFamily="34" charset="0"/>
              </a:rPr>
              <a:t>(for </a:t>
            </a:r>
            <a:r>
              <a:rPr lang="en-US" altLang="zh-CN" dirty="0">
                <a:sym typeface="Huawei Sans" panose="020C0503030203020204" pitchFamily="34" charset="0"/>
              </a:rPr>
              <a:t>MySQL)</a:t>
            </a:r>
            <a:r>
              <a:rPr lang="zh-CN" altLang="en-US" dirty="0" smtClean="0">
                <a:cs typeface="+mn-ea"/>
                <a:sym typeface="Huawei Sans" panose="020C0503030203020204" pitchFamily="34" charset="0"/>
              </a:rPr>
              <a:t>系统架构</a:t>
            </a:r>
            <a:endParaRPr lang="zh-CN" altLang="en-US" dirty="0">
              <a:cs typeface="+mn-ea"/>
              <a:sym typeface="Huawei Sans" panose="020C0503030203020204" pitchFamily="34" charset="0"/>
            </a:endParaRPr>
          </a:p>
        </p:txBody>
      </p:sp>
      <p:sp>
        <p:nvSpPr>
          <p:cNvPr id="3" name="矩形 2"/>
          <p:cNvSpPr/>
          <p:nvPr/>
        </p:nvSpPr>
        <p:spPr>
          <a:xfrm>
            <a:off x="749557" y="1430255"/>
            <a:ext cx="5017479" cy="4663644"/>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prstTxWarp prst="textNoShape">
              <a:avLst/>
            </a:prstTxWarp>
          </a:bodyPr>
          <a:lstStyle/>
          <a:p>
            <a:pPr algn="ctr" fontAlgn="base">
              <a:lnSpc>
                <a:spcPct val="150000"/>
              </a:lnSpc>
              <a:spcBef>
                <a:spcPct val="0"/>
              </a:spcBef>
              <a:spcAft>
                <a:spcPct val="0"/>
              </a:spcAft>
              <a:buClr>
                <a:srgbClr val="CC9900"/>
              </a:buClr>
            </a:pPr>
            <a:endParaRPr lang="zh-CN" altLang="en-US" sz="1100" u="sng" kern="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4" name="组合 3"/>
          <p:cNvGrpSpPr/>
          <p:nvPr/>
        </p:nvGrpSpPr>
        <p:grpSpPr>
          <a:xfrm>
            <a:off x="934252" y="1451536"/>
            <a:ext cx="4650405" cy="4353092"/>
            <a:chOff x="626918" y="1146736"/>
            <a:chExt cx="4787145" cy="2852813"/>
          </a:xfrm>
        </p:grpSpPr>
        <p:sp>
          <p:nvSpPr>
            <p:cNvPr id="5" name="矩形 4"/>
            <p:cNvSpPr/>
            <p:nvPr/>
          </p:nvSpPr>
          <p:spPr>
            <a:xfrm>
              <a:off x="774723" y="1146736"/>
              <a:ext cx="742890" cy="141192"/>
            </a:xfrm>
            <a:prstGeom prst="rect">
              <a:avLst/>
            </a:prstGeom>
          </p:spPr>
          <p:txBody>
            <a:bodyPr wrap="square">
              <a:spAutoFit/>
            </a:bodyPr>
            <a:lstStyle/>
            <a:p>
              <a:pPr defTabSz="1219088">
                <a:spcBef>
                  <a:spcPct val="20000"/>
                </a:spcBef>
              </a:pPr>
              <a:r>
                <a:rPr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SQL Nodes</a:t>
              </a:r>
              <a:endParaRPr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 name="圆角矩形 5"/>
            <p:cNvSpPr/>
            <p:nvPr/>
          </p:nvSpPr>
          <p:spPr>
            <a:xfrm>
              <a:off x="840524" y="1453338"/>
              <a:ext cx="1075685" cy="245476"/>
            </a:xfrm>
            <a:prstGeom prst="roundRect">
              <a:avLst/>
            </a:prstGeom>
            <a:solidFill>
              <a:srgbClr val="4572C4"/>
            </a:solidFill>
          </p:spPr>
          <p:txBody>
            <a:bodyPr wrap="square" rtlCol="0" anchor="ctr">
              <a:spAutoFit/>
            </a:bodyPr>
            <a:lstStyle/>
            <a:p>
              <a:pPr algn="ctr"/>
              <a:r>
                <a:rPr kumimoji="1" lang="en-US" altLang="zh-CN"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Replica</a:t>
              </a:r>
              <a:r>
                <a:rPr kumimoji="1" lang="zh-CN" altLang="en-US"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kumimoji="1" lang="en-US" altLang="zh-CN"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SQL node</a:t>
              </a:r>
            </a:p>
            <a:p>
              <a:pPr algn="ctr"/>
              <a:r>
                <a:rPr kumimoji="1" lang="zh-CN" altLang="en-US"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kumimoji="1" lang="en-US" altLang="zh-CN"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read-only</a:t>
              </a:r>
              <a:r>
                <a:rPr kumimoji="1" lang="zh-CN" altLang="en-US"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kumimoji="1" lang="zh-CN" altLang="en-US" sz="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 name="圆角矩形 6"/>
            <p:cNvSpPr/>
            <p:nvPr/>
          </p:nvSpPr>
          <p:spPr>
            <a:xfrm>
              <a:off x="2517670" y="1453337"/>
              <a:ext cx="1075685" cy="245476"/>
            </a:xfrm>
            <a:prstGeom prst="roundRect">
              <a:avLst/>
            </a:prstGeom>
            <a:solidFill>
              <a:srgbClr val="4572C4"/>
            </a:solidFill>
          </p:spPr>
          <p:txBody>
            <a:bodyPr wrap="square" rtlCol="0" anchor="ctr">
              <a:spAutoFit/>
            </a:bodyPr>
            <a:lstStyle/>
            <a:p>
              <a:pPr algn="ctr"/>
              <a:r>
                <a:rPr kumimoji="1" lang="en-US" altLang="zh-CN"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Master</a:t>
              </a:r>
              <a:r>
                <a:rPr kumimoji="1" lang="zh-CN" altLang="en-US"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kumimoji="1" lang="en-US" altLang="zh-CN"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SQL</a:t>
              </a:r>
              <a:r>
                <a:rPr kumimoji="1" lang="zh-CN" altLang="en-US"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kumimoji="1" lang="en-US" altLang="zh-CN"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node</a:t>
              </a:r>
            </a:p>
            <a:p>
              <a:pPr algn="ctr"/>
              <a:r>
                <a:rPr kumimoji="1" lang="zh-CN" altLang="en-US"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kumimoji="1" lang="en-US" altLang="zh-CN"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read-write</a:t>
              </a:r>
              <a:r>
                <a:rPr kumimoji="1" lang="zh-CN" altLang="en-US"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kumimoji="1" lang="zh-CN" altLang="en-US" sz="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 name="圆角矩形 7"/>
            <p:cNvSpPr/>
            <p:nvPr/>
          </p:nvSpPr>
          <p:spPr>
            <a:xfrm>
              <a:off x="4181370" y="1453338"/>
              <a:ext cx="1075685" cy="245476"/>
            </a:xfrm>
            <a:prstGeom prst="roundRect">
              <a:avLst/>
            </a:prstGeom>
            <a:solidFill>
              <a:srgbClr val="4572C4"/>
            </a:solidFill>
          </p:spPr>
          <p:txBody>
            <a:bodyPr wrap="square" rtlCol="0" anchor="ctr">
              <a:spAutoFit/>
            </a:bodyPr>
            <a:lstStyle/>
            <a:p>
              <a:pPr algn="ctr"/>
              <a:r>
                <a:rPr kumimoji="1" lang="en-US" altLang="zh-CN"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Replica</a:t>
              </a:r>
              <a:r>
                <a:rPr kumimoji="1" lang="zh-CN" altLang="en-US"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kumimoji="1" lang="en-US" altLang="zh-CN"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SQL node</a:t>
              </a:r>
            </a:p>
            <a:p>
              <a:pPr algn="ctr"/>
              <a:r>
                <a:rPr kumimoji="1" lang="zh-CN" altLang="en-US"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kumimoji="1" lang="en-US" altLang="zh-CN"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read-only</a:t>
              </a:r>
              <a:r>
                <a:rPr kumimoji="1" lang="zh-CN" altLang="en-US"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kumimoji="1" lang="zh-CN" altLang="en-US" sz="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 name="圆角矩形 8"/>
            <p:cNvSpPr/>
            <p:nvPr/>
          </p:nvSpPr>
          <p:spPr>
            <a:xfrm>
              <a:off x="840523" y="1881646"/>
              <a:ext cx="1075685" cy="156212"/>
            </a:xfrm>
            <a:prstGeom prst="roundRect">
              <a:avLst/>
            </a:prstGeom>
            <a:solidFill>
              <a:srgbClr val="92D050"/>
            </a:solidFill>
          </p:spPr>
          <p:txBody>
            <a:bodyPr wrap="square" rtlCol="0" anchor="ctr">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SAL SQL Module</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圆角矩形 9"/>
            <p:cNvSpPr/>
            <p:nvPr/>
          </p:nvSpPr>
          <p:spPr>
            <a:xfrm>
              <a:off x="2517669" y="1881646"/>
              <a:ext cx="1075685" cy="156212"/>
            </a:xfrm>
            <a:prstGeom prst="roundRect">
              <a:avLst/>
            </a:prstGeom>
            <a:solidFill>
              <a:srgbClr val="92D050"/>
            </a:solidFill>
          </p:spPr>
          <p:txBody>
            <a:bodyPr wrap="square" rtlCol="0" anchor="ctr">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SAL SQL Module</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 name="圆角矩形 10"/>
            <p:cNvSpPr/>
            <p:nvPr/>
          </p:nvSpPr>
          <p:spPr>
            <a:xfrm>
              <a:off x="4177849" y="1881646"/>
              <a:ext cx="1075685" cy="156212"/>
            </a:xfrm>
            <a:prstGeom prst="roundRect">
              <a:avLst/>
            </a:prstGeom>
            <a:solidFill>
              <a:srgbClr val="92D050"/>
            </a:solidFill>
          </p:spPr>
          <p:txBody>
            <a:bodyPr wrap="square" rtlCol="0" anchor="ctr">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SAL SQL Module</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 name="对角圆角矩形 11"/>
            <p:cNvSpPr/>
            <p:nvPr/>
          </p:nvSpPr>
          <p:spPr>
            <a:xfrm>
              <a:off x="839500" y="2299589"/>
              <a:ext cx="4414034" cy="156212"/>
            </a:xfrm>
            <a:prstGeom prst="round2DiagRect">
              <a:avLst/>
            </a:prstGeom>
            <a:solidFill>
              <a:srgbClr val="4572C4"/>
            </a:solidFill>
          </p:spPr>
          <p:txBody>
            <a:bodyPr wrap="square" rtlCol="0" anchor="ctr">
              <a:spAutoFit/>
            </a:bodyPr>
            <a:lstStyle/>
            <a:p>
              <a:pPr algn="ctr"/>
              <a:r>
                <a:rPr kumimoji="1" lang="en-US" altLang="zh-CN" sz="80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RDMA</a:t>
              </a:r>
              <a:endParaRPr kumimoji="1" lang="zh-CN" altLang="en-US" sz="8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圆角矩形 12"/>
            <p:cNvSpPr/>
            <p:nvPr/>
          </p:nvSpPr>
          <p:spPr>
            <a:xfrm>
              <a:off x="778288" y="3024713"/>
              <a:ext cx="1746849" cy="245476"/>
            </a:xfrm>
            <a:prstGeom prst="roundRect">
              <a:avLst/>
            </a:prstGeom>
            <a:solidFill>
              <a:srgbClr val="4572C4"/>
            </a:solidFill>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文本框 13"/>
            <p:cNvSpPr txBox="1"/>
            <p:nvPr/>
          </p:nvSpPr>
          <p:spPr>
            <a:xfrm>
              <a:off x="774723" y="2986137"/>
              <a:ext cx="521774" cy="221872"/>
            </a:xfrm>
            <a:prstGeom prst="rect">
              <a:avLst/>
            </a:prstGeom>
            <a:noFill/>
          </p:spPr>
          <p:txBody>
            <a:bodyPr wrap="none" rtlCol="0">
              <a:spAutoFit/>
            </a:bodyPr>
            <a:lstStyle/>
            <a:p>
              <a:r>
                <a:rPr kumimoji="1" lang="en-US" altLang="zh-CN" sz="800" b="1"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DFV</a:t>
              </a:r>
            </a:p>
            <a:p>
              <a:r>
                <a:rPr kumimoji="1" lang="en-US" altLang="zh-CN" sz="800" b="1"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Server</a:t>
              </a:r>
              <a:endParaRPr kumimoji="1" lang="zh-CN" altLang="en-US" sz="8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圆角矩形 14"/>
            <p:cNvSpPr/>
            <p:nvPr/>
          </p:nvSpPr>
          <p:spPr>
            <a:xfrm>
              <a:off x="1274176" y="2933372"/>
              <a:ext cx="1746849" cy="245476"/>
            </a:xfrm>
            <a:prstGeom prst="roundRect">
              <a:avLst/>
            </a:prstGeom>
            <a:solidFill>
              <a:srgbClr val="92D050"/>
            </a:solidFill>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对角圆角矩形 15"/>
            <p:cNvSpPr/>
            <p:nvPr/>
          </p:nvSpPr>
          <p:spPr>
            <a:xfrm>
              <a:off x="1843662" y="2829848"/>
              <a:ext cx="478715" cy="156212"/>
            </a:xfrm>
            <a:prstGeom prst="round2DiagRect">
              <a:avLst/>
            </a:prstGeom>
            <a:solidFill>
              <a:schemeClr val="bg1"/>
            </a:solidFill>
          </p:spPr>
          <p:txBody>
            <a:bodyPr wrap="square" rtlCol="0" anchor="ctr">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Slice</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对角圆角矩形 16"/>
            <p:cNvSpPr/>
            <p:nvPr/>
          </p:nvSpPr>
          <p:spPr>
            <a:xfrm>
              <a:off x="2413148" y="2826870"/>
              <a:ext cx="478715" cy="156212"/>
            </a:xfrm>
            <a:prstGeom prst="round2DiagRect">
              <a:avLst/>
            </a:prstGeom>
            <a:solidFill>
              <a:schemeClr val="bg1"/>
            </a:solidFill>
          </p:spPr>
          <p:txBody>
            <a:bodyPr wrap="square" rtlCol="0" anchor="ctr">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Slice</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 name="文本框 17"/>
            <p:cNvSpPr txBox="1"/>
            <p:nvPr/>
          </p:nvSpPr>
          <p:spPr>
            <a:xfrm>
              <a:off x="1273853" y="2864148"/>
              <a:ext cx="582279" cy="221872"/>
            </a:xfrm>
            <a:prstGeom prst="rect">
              <a:avLst/>
            </a:prstGeom>
            <a:noFill/>
          </p:spPr>
          <p:txBody>
            <a:bodyPr wrap="square" rtlCol="0">
              <a:spAutoFit/>
            </a:bodyPr>
            <a:lstStyle/>
            <a:p>
              <a:r>
                <a:rPr kumimoji="1" lang="en-US" altLang="zh-CN" sz="8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DFV</a:t>
              </a:r>
            </a:p>
            <a:p>
              <a:r>
                <a:rPr kumimoji="1" lang="en-US" altLang="zh-CN" sz="8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Server</a:t>
              </a:r>
              <a:endParaRPr kumimoji="1" lang="zh-CN" altLang="en-US" sz="8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对角圆角矩形 18"/>
            <p:cNvSpPr/>
            <p:nvPr/>
          </p:nvSpPr>
          <p:spPr>
            <a:xfrm>
              <a:off x="1843662" y="3140853"/>
              <a:ext cx="478715" cy="156212"/>
            </a:xfrm>
            <a:prstGeom prst="round2DiagRect">
              <a:avLst/>
            </a:prstGeom>
            <a:solidFill>
              <a:schemeClr val="bg1"/>
            </a:solidFill>
          </p:spPr>
          <p:txBody>
            <a:bodyPr wrap="square" rtlCol="0" anchor="ctr">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Slice</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对角圆角矩形 19"/>
            <p:cNvSpPr/>
            <p:nvPr/>
          </p:nvSpPr>
          <p:spPr>
            <a:xfrm>
              <a:off x="2413148" y="3137875"/>
              <a:ext cx="478715" cy="156212"/>
            </a:xfrm>
            <a:prstGeom prst="round2DiagRect">
              <a:avLst/>
            </a:prstGeom>
            <a:solidFill>
              <a:schemeClr val="bg1"/>
            </a:solidFill>
          </p:spPr>
          <p:txBody>
            <a:bodyPr wrap="square" rtlCol="0" anchor="ctr">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Slice</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圆角矩形 20"/>
            <p:cNvSpPr/>
            <p:nvPr/>
          </p:nvSpPr>
          <p:spPr>
            <a:xfrm>
              <a:off x="3557697" y="3011621"/>
              <a:ext cx="1746849" cy="245476"/>
            </a:xfrm>
            <a:prstGeom prst="roundRect">
              <a:avLst/>
            </a:prstGeom>
            <a:solidFill>
              <a:srgbClr val="4572C4"/>
            </a:solidFill>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文本框 21"/>
            <p:cNvSpPr txBox="1"/>
            <p:nvPr/>
          </p:nvSpPr>
          <p:spPr>
            <a:xfrm>
              <a:off x="4865224" y="2973045"/>
              <a:ext cx="521774" cy="221872"/>
            </a:xfrm>
            <a:prstGeom prst="rect">
              <a:avLst/>
            </a:prstGeom>
            <a:noFill/>
          </p:spPr>
          <p:txBody>
            <a:bodyPr wrap="none" rtlCol="0">
              <a:spAutoFit/>
            </a:bodyPr>
            <a:lstStyle/>
            <a:p>
              <a:r>
                <a:rPr kumimoji="1" lang="en-US" altLang="zh-CN" sz="800" b="1"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DFV</a:t>
              </a:r>
            </a:p>
            <a:p>
              <a:r>
                <a:rPr kumimoji="1" lang="en-US" altLang="zh-CN" sz="800" b="1"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Server</a:t>
              </a:r>
              <a:endParaRPr kumimoji="1" lang="zh-CN" altLang="en-US" sz="8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圆角矩形 22"/>
            <p:cNvSpPr/>
            <p:nvPr/>
          </p:nvSpPr>
          <p:spPr>
            <a:xfrm>
              <a:off x="3073091" y="2931421"/>
              <a:ext cx="1746849" cy="245476"/>
            </a:xfrm>
            <a:prstGeom prst="roundRect">
              <a:avLst/>
            </a:prstGeom>
            <a:solidFill>
              <a:srgbClr val="92D050"/>
            </a:solidFill>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对角圆角矩形 23"/>
            <p:cNvSpPr/>
            <p:nvPr/>
          </p:nvSpPr>
          <p:spPr>
            <a:xfrm>
              <a:off x="3205535" y="2827897"/>
              <a:ext cx="478715" cy="156212"/>
            </a:xfrm>
            <a:prstGeom prst="round2DiagRect">
              <a:avLst/>
            </a:prstGeom>
            <a:solidFill>
              <a:schemeClr val="bg1"/>
            </a:solidFill>
          </p:spPr>
          <p:txBody>
            <a:bodyPr wrap="square" rtlCol="0" anchor="ctr">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Slice</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对角圆角矩形 24"/>
            <p:cNvSpPr/>
            <p:nvPr/>
          </p:nvSpPr>
          <p:spPr>
            <a:xfrm>
              <a:off x="3775021" y="2824919"/>
              <a:ext cx="478715" cy="156212"/>
            </a:xfrm>
            <a:prstGeom prst="round2DiagRect">
              <a:avLst/>
            </a:prstGeom>
            <a:solidFill>
              <a:schemeClr val="bg1"/>
            </a:solidFill>
          </p:spPr>
          <p:txBody>
            <a:bodyPr wrap="square" rtlCol="0" anchor="ctr">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Slice</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文本框 25"/>
            <p:cNvSpPr txBox="1"/>
            <p:nvPr/>
          </p:nvSpPr>
          <p:spPr>
            <a:xfrm>
              <a:off x="4333446" y="2862197"/>
              <a:ext cx="634365" cy="221872"/>
            </a:xfrm>
            <a:prstGeom prst="rect">
              <a:avLst/>
            </a:prstGeom>
            <a:noFill/>
          </p:spPr>
          <p:txBody>
            <a:bodyPr wrap="square" rtlCol="0">
              <a:spAutoFit/>
            </a:bodyPr>
            <a:lstStyle/>
            <a:p>
              <a:r>
                <a:rPr kumimoji="1" lang="en-US" altLang="zh-CN" sz="8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DFV</a:t>
              </a:r>
            </a:p>
            <a:p>
              <a:r>
                <a:rPr kumimoji="1" lang="en-US" altLang="zh-CN" sz="8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Server</a:t>
              </a:r>
              <a:endParaRPr kumimoji="1" lang="zh-CN" altLang="en-US" sz="8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对角圆角矩形 26"/>
            <p:cNvSpPr/>
            <p:nvPr/>
          </p:nvSpPr>
          <p:spPr>
            <a:xfrm>
              <a:off x="3205535" y="3138902"/>
              <a:ext cx="478715" cy="156212"/>
            </a:xfrm>
            <a:prstGeom prst="round2DiagRect">
              <a:avLst/>
            </a:prstGeom>
            <a:solidFill>
              <a:schemeClr val="bg1"/>
            </a:solidFill>
          </p:spPr>
          <p:txBody>
            <a:bodyPr wrap="square" rtlCol="0" anchor="ctr">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Slice</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对角圆角矩形 27"/>
            <p:cNvSpPr/>
            <p:nvPr/>
          </p:nvSpPr>
          <p:spPr>
            <a:xfrm>
              <a:off x="3775021" y="3135924"/>
              <a:ext cx="478715" cy="156212"/>
            </a:xfrm>
            <a:prstGeom prst="round2DiagRect">
              <a:avLst/>
            </a:prstGeom>
            <a:solidFill>
              <a:schemeClr val="bg1"/>
            </a:solidFill>
          </p:spPr>
          <p:txBody>
            <a:bodyPr wrap="square" rtlCol="0" anchor="ctr">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Slice</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 name="圆角矩形 28"/>
            <p:cNvSpPr/>
            <p:nvPr/>
          </p:nvSpPr>
          <p:spPr>
            <a:xfrm>
              <a:off x="1273855" y="3754073"/>
              <a:ext cx="3546086" cy="245476"/>
            </a:xfrm>
            <a:prstGeom prst="roundRect">
              <a:avLst/>
            </a:prstGeom>
            <a:solidFill>
              <a:srgbClr val="92D050"/>
            </a:solidFill>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单圆角矩形 29"/>
            <p:cNvSpPr/>
            <p:nvPr/>
          </p:nvSpPr>
          <p:spPr>
            <a:xfrm>
              <a:off x="1798119" y="3721192"/>
              <a:ext cx="209734" cy="221872"/>
            </a:xfrm>
            <a:prstGeom prst="round1Rect">
              <a:avLst/>
            </a:prstGeom>
            <a:solidFill>
              <a:srgbClr val="C3C3C3"/>
            </a:solidFill>
            <a:ln>
              <a:solidFill>
                <a:srgbClr val="C3C3C3"/>
              </a:solidFill>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 name="文本框 30"/>
            <p:cNvSpPr txBox="1"/>
            <p:nvPr/>
          </p:nvSpPr>
          <p:spPr>
            <a:xfrm>
              <a:off x="1244152" y="3694485"/>
              <a:ext cx="615832" cy="141192"/>
            </a:xfrm>
            <a:prstGeom prst="rect">
              <a:avLst/>
            </a:prstGeom>
            <a:noFill/>
          </p:spPr>
          <p:txBody>
            <a:bodyPr wrap="none" rtlCol="0">
              <a:spAutoFit/>
            </a:bodyPr>
            <a:lstStyle/>
            <a:p>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Redo</a:t>
              </a:r>
              <a:r>
                <a:rPr kumimoji="1" lang="zh-CN" altLang="en-US"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 </a:t>
              </a: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log</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 name="单圆角矩形 31"/>
            <p:cNvSpPr/>
            <p:nvPr/>
          </p:nvSpPr>
          <p:spPr>
            <a:xfrm>
              <a:off x="2086450" y="3721192"/>
              <a:ext cx="209734" cy="221872"/>
            </a:xfrm>
            <a:prstGeom prst="round1Rect">
              <a:avLst/>
            </a:prstGeom>
            <a:solidFill>
              <a:srgbClr val="C3C3C3"/>
            </a:solidFill>
            <a:ln>
              <a:solidFill>
                <a:srgbClr val="C3C3C3"/>
              </a:solidFill>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 name="单圆角矩形 32"/>
            <p:cNvSpPr/>
            <p:nvPr/>
          </p:nvSpPr>
          <p:spPr>
            <a:xfrm>
              <a:off x="2369603" y="3721481"/>
              <a:ext cx="209734" cy="221872"/>
            </a:xfrm>
            <a:prstGeom prst="round1Rect">
              <a:avLst/>
            </a:prstGeom>
            <a:solidFill>
              <a:srgbClr val="C3C3C3"/>
            </a:solidFill>
            <a:ln>
              <a:solidFill>
                <a:srgbClr val="C3C3C3"/>
              </a:solidFill>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单圆角矩形 33"/>
            <p:cNvSpPr/>
            <p:nvPr/>
          </p:nvSpPr>
          <p:spPr>
            <a:xfrm>
              <a:off x="3119095" y="3719510"/>
              <a:ext cx="209734" cy="221872"/>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5" name="文本框 34"/>
            <p:cNvSpPr txBox="1"/>
            <p:nvPr/>
          </p:nvSpPr>
          <p:spPr>
            <a:xfrm>
              <a:off x="2708003" y="3692803"/>
              <a:ext cx="468970" cy="141192"/>
            </a:xfrm>
            <a:prstGeom prst="rect">
              <a:avLst/>
            </a:prstGeom>
            <a:noFill/>
          </p:spPr>
          <p:txBody>
            <a:bodyPr wrap="none" rtlCol="0">
              <a:spAutoFit/>
            </a:bodyPr>
            <a:lstStyle/>
            <a:p>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Pages</a:t>
              </a:r>
              <a:endParaRPr kumimoji="1"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6" name="单圆角矩形 35"/>
            <p:cNvSpPr/>
            <p:nvPr/>
          </p:nvSpPr>
          <p:spPr>
            <a:xfrm>
              <a:off x="3407426" y="3719510"/>
              <a:ext cx="209734" cy="221872"/>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单圆角矩形 36"/>
            <p:cNvSpPr/>
            <p:nvPr/>
          </p:nvSpPr>
          <p:spPr>
            <a:xfrm>
              <a:off x="3690579" y="3719799"/>
              <a:ext cx="209734" cy="221872"/>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单圆角矩形 37"/>
            <p:cNvSpPr/>
            <p:nvPr/>
          </p:nvSpPr>
          <p:spPr>
            <a:xfrm>
              <a:off x="3972226" y="3721212"/>
              <a:ext cx="209734" cy="221872"/>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9" name="单圆角矩形 38"/>
            <p:cNvSpPr/>
            <p:nvPr/>
          </p:nvSpPr>
          <p:spPr>
            <a:xfrm>
              <a:off x="4260557" y="3721212"/>
              <a:ext cx="209734" cy="221872"/>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0" name="单圆角矩形 39"/>
            <p:cNvSpPr/>
            <p:nvPr/>
          </p:nvSpPr>
          <p:spPr>
            <a:xfrm>
              <a:off x="4543710" y="3721501"/>
              <a:ext cx="209734" cy="221872"/>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1" name="左箭头 40"/>
            <p:cNvSpPr/>
            <p:nvPr/>
          </p:nvSpPr>
          <p:spPr>
            <a:xfrm>
              <a:off x="1929495" y="1363520"/>
              <a:ext cx="571343" cy="440741"/>
            </a:xfrm>
            <a:prstGeom prst="leftArrow">
              <a:avLst/>
            </a:prstGeom>
            <a:solidFill>
              <a:schemeClr val="accent4"/>
            </a:solidFill>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左箭头 41"/>
            <p:cNvSpPr/>
            <p:nvPr/>
          </p:nvSpPr>
          <p:spPr>
            <a:xfrm rot="10800000">
              <a:off x="3603654" y="1368178"/>
              <a:ext cx="571343" cy="440741"/>
            </a:xfrm>
            <a:prstGeom prst="leftArrow">
              <a:avLst/>
            </a:prstGeom>
            <a:solidFill>
              <a:schemeClr val="accent4"/>
            </a:solidFill>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3" name="文本框 42"/>
            <p:cNvSpPr txBox="1"/>
            <p:nvPr/>
          </p:nvSpPr>
          <p:spPr>
            <a:xfrm>
              <a:off x="1861996" y="1227033"/>
              <a:ext cx="709889" cy="221872"/>
            </a:xfrm>
            <a:prstGeom prst="rect">
              <a:avLst/>
            </a:prstGeom>
            <a:noFill/>
          </p:spPr>
          <p:txBody>
            <a:bodyPr wrap="none" rtlCol="0">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Coherence</a:t>
              </a:r>
            </a:p>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traffic</a:t>
              </a:r>
            </a:p>
          </p:txBody>
        </p:sp>
        <p:sp>
          <p:nvSpPr>
            <p:cNvPr id="44" name="文本框 43"/>
            <p:cNvSpPr txBox="1"/>
            <p:nvPr/>
          </p:nvSpPr>
          <p:spPr>
            <a:xfrm>
              <a:off x="3522940" y="1226316"/>
              <a:ext cx="709889" cy="221872"/>
            </a:xfrm>
            <a:prstGeom prst="rect">
              <a:avLst/>
            </a:prstGeom>
            <a:noFill/>
          </p:spPr>
          <p:txBody>
            <a:bodyPr wrap="none" rtlCol="0">
              <a:spAutoFit/>
            </a:bodyPr>
            <a:lstStyle/>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Coherence</a:t>
              </a:r>
            </a:p>
            <a:p>
              <a:pPr algn="ctr"/>
              <a:r>
                <a:rPr kumimoji="1"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traffic</a:t>
              </a:r>
            </a:p>
          </p:txBody>
        </p:sp>
        <p:sp>
          <p:nvSpPr>
            <p:cNvPr id="45" name="上下箭头 44"/>
            <p:cNvSpPr/>
            <p:nvPr/>
          </p:nvSpPr>
          <p:spPr>
            <a:xfrm>
              <a:off x="3022439" y="2056775"/>
              <a:ext cx="45719" cy="234748"/>
            </a:xfrm>
            <a:prstGeom prst="upDownArrow">
              <a:avLst/>
            </a:prstGeom>
            <a:solidFill>
              <a:srgbClr val="86C8F1"/>
            </a:solidFill>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上下箭头 45"/>
            <p:cNvSpPr/>
            <p:nvPr/>
          </p:nvSpPr>
          <p:spPr>
            <a:xfrm>
              <a:off x="3025319" y="2465834"/>
              <a:ext cx="45719" cy="234748"/>
            </a:xfrm>
            <a:prstGeom prst="upDownArrow">
              <a:avLst/>
            </a:prstGeom>
            <a:solidFill>
              <a:srgbClr val="86C8F1"/>
            </a:solidFill>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7" name="矩形 46"/>
            <p:cNvSpPr/>
            <p:nvPr/>
          </p:nvSpPr>
          <p:spPr>
            <a:xfrm>
              <a:off x="3139031" y="2063296"/>
              <a:ext cx="1246126" cy="141192"/>
            </a:xfrm>
            <a:prstGeom prst="rect">
              <a:avLst/>
            </a:prstGeom>
          </p:spPr>
          <p:txBody>
            <a:bodyPr wrap="square">
              <a:spAutoFit/>
            </a:bodyPr>
            <a:lstStyle/>
            <a:p>
              <a:pPr defTabSz="1219088">
                <a:spcBef>
                  <a:spcPct val="20000"/>
                </a:spcBef>
              </a:pPr>
              <a:r>
                <a:rPr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Storage Network</a:t>
              </a:r>
              <a:endParaRPr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 name="矩形 47"/>
            <p:cNvSpPr/>
            <p:nvPr/>
          </p:nvSpPr>
          <p:spPr>
            <a:xfrm>
              <a:off x="626918" y="2479946"/>
              <a:ext cx="1974272" cy="141192"/>
            </a:xfrm>
            <a:prstGeom prst="rect">
              <a:avLst/>
            </a:prstGeom>
          </p:spPr>
          <p:txBody>
            <a:bodyPr wrap="square">
              <a:spAutoFit/>
            </a:bodyPr>
            <a:lstStyle/>
            <a:p>
              <a:pPr algn="ctr" defTabSz="1219088">
                <a:spcBef>
                  <a:spcPct val="20000"/>
                </a:spcBef>
              </a:pPr>
              <a:r>
                <a:rPr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Storage Abstraction Layer(SAL)</a:t>
              </a:r>
              <a:endParaRPr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 name="上下箭头 48"/>
            <p:cNvSpPr/>
            <p:nvPr/>
          </p:nvSpPr>
          <p:spPr>
            <a:xfrm>
              <a:off x="1359897" y="2052854"/>
              <a:ext cx="45719" cy="234748"/>
            </a:xfrm>
            <a:prstGeom prst="upDownArrow">
              <a:avLst/>
            </a:prstGeom>
            <a:solidFill>
              <a:srgbClr val="86C8F1"/>
            </a:solidFill>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 name="上下箭头 49"/>
            <p:cNvSpPr/>
            <p:nvPr/>
          </p:nvSpPr>
          <p:spPr>
            <a:xfrm>
              <a:off x="4712694" y="2052854"/>
              <a:ext cx="45719" cy="234748"/>
            </a:xfrm>
            <a:prstGeom prst="upDownArrow">
              <a:avLst/>
            </a:prstGeom>
            <a:solidFill>
              <a:srgbClr val="86C8F1"/>
            </a:solidFill>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矩形 50"/>
            <p:cNvSpPr/>
            <p:nvPr/>
          </p:nvSpPr>
          <p:spPr>
            <a:xfrm>
              <a:off x="743089" y="3705706"/>
              <a:ext cx="587644" cy="221872"/>
            </a:xfrm>
            <a:prstGeom prst="rect">
              <a:avLst/>
            </a:prstGeom>
          </p:spPr>
          <p:txBody>
            <a:bodyPr wrap="square">
              <a:spAutoFit/>
            </a:bodyPr>
            <a:lstStyle/>
            <a:p>
              <a:pPr defTabSz="1219088">
                <a:spcBef>
                  <a:spcPct val="20000"/>
                </a:spcBef>
              </a:pPr>
              <a:r>
                <a:rPr lang="en-US" altLang="zh-CN" sz="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Storage Nodes</a:t>
              </a:r>
              <a:endParaRPr lang="zh-CN" altLang="en-US" sz="8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矩形 51"/>
            <p:cNvSpPr/>
            <p:nvPr/>
          </p:nvSpPr>
          <p:spPr>
            <a:xfrm>
              <a:off x="753481" y="1531313"/>
              <a:ext cx="4561457" cy="221872"/>
            </a:xfrm>
            <a:prstGeom prst="rect">
              <a:avLst/>
            </a:prstGeom>
            <a:ln w="12700">
              <a:solidFill>
                <a:srgbClr val="C3C3C3"/>
              </a:solidFill>
              <a:prstDash val="sysDot"/>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矩形 52"/>
            <p:cNvSpPr/>
            <p:nvPr/>
          </p:nvSpPr>
          <p:spPr>
            <a:xfrm>
              <a:off x="657168" y="2588753"/>
              <a:ext cx="4756895" cy="221872"/>
            </a:xfrm>
            <a:prstGeom prst="rect">
              <a:avLst/>
            </a:prstGeom>
            <a:ln w="12700">
              <a:solidFill>
                <a:srgbClr val="C3C3C3"/>
              </a:solidFill>
              <a:prstDash val="sysDot"/>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 name="矩形 53"/>
            <p:cNvSpPr/>
            <p:nvPr/>
          </p:nvSpPr>
          <p:spPr>
            <a:xfrm>
              <a:off x="743089" y="3281095"/>
              <a:ext cx="4589759" cy="221872"/>
            </a:xfrm>
            <a:prstGeom prst="rect">
              <a:avLst/>
            </a:prstGeom>
            <a:ln w="12700">
              <a:solidFill>
                <a:srgbClr val="C3C3C3"/>
              </a:solidFill>
              <a:prstDash val="sysDot"/>
            </a:ln>
          </p:spPr>
          <p:txBody>
            <a:bodyPr wrap="square" rtlCol="0" anchor="ctr">
              <a:spAutoFit/>
            </a:bodyPr>
            <a:lstStyle/>
            <a:p>
              <a:pPr algn="ctr"/>
              <a:endParaRPr kumimoji="1" lang="zh-CN" altLang="en-US" sz="1600" b="1" dirty="0">
                <a:solidFill>
                  <a:srgbClr val="00ADED"/>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5" name="组合 54"/>
          <p:cNvGrpSpPr/>
          <p:nvPr/>
        </p:nvGrpSpPr>
        <p:grpSpPr>
          <a:xfrm>
            <a:off x="5995741" y="1430255"/>
            <a:ext cx="5333869" cy="4746431"/>
            <a:chOff x="7169410" y="923501"/>
            <a:chExt cx="4287134" cy="5485645"/>
          </a:xfrm>
        </p:grpSpPr>
        <p:grpSp>
          <p:nvGrpSpPr>
            <p:cNvPr id="56" name="组合 55"/>
            <p:cNvGrpSpPr/>
            <p:nvPr/>
          </p:nvGrpSpPr>
          <p:grpSpPr>
            <a:xfrm>
              <a:off x="7296459" y="923501"/>
              <a:ext cx="4108261" cy="1804428"/>
              <a:chOff x="7296459" y="1199726"/>
              <a:chExt cx="4108261" cy="1804428"/>
            </a:xfrm>
          </p:grpSpPr>
          <p:grpSp>
            <p:nvGrpSpPr>
              <p:cNvPr id="67" name="组合 66"/>
              <p:cNvGrpSpPr/>
              <p:nvPr/>
            </p:nvGrpSpPr>
            <p:grpSpPr>
              <a:xfrm>
                <a:off x="7319708" y="1199726"/>
                <a:ext cx="2133502" cy="518810"/>
                <a:chOff x="7319708" y="1199726"/>
                <a:chExt cx="2133502" cy="518810"/>
              </a:xfrm>
            </p:grpSpPr>
            <p:sp>
              <p:nvSpPr>
                <p:cNvPr id="69" name="圆角矩形 68"/>
                <p:cNvSpPr/>
                <p:nvPr/>
              </p:nvSpPr>
              <p:spPr>
                <a:xfrm>
                  <a:off x="7319708" y="1199726"/>
                  <a:ext cx="2038252" cy="511753"/>
                </a:xfrm>
                <a:prstGeom prst="roundRect">
                  <a:avLst>
                    <a:gd name="adj" fmla="val 451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0" name="文本框 69"/>
                <p:cNvSpPr txBox="1"/>
                <p:nvPr/>
              </p:nvSpPr>
              <p:spPr>
                <a:xfrm>
                  <a:off x="7364558" y="1256112"/>
                  <a:ext cx="2088652" cy="462424"/>
                </a:xfrm>
                <a:prstGeom prst="rect">
                  <a:avLst/>
                </a:prstGeom>
                <a:noFill/>
              </p:spPr>
              <p:txBody>
                <a:bodyPr wrap="square" rtlCol="0">
                  <a:spAutoFit/>
                </a:bodyPr>
                <a:lstStyle/>
                <a:p>
                  <a:pPr marL="80396" defTabSz="304655" eaLnBrk="0" hangingPunct="0">
                    <a:lnSpc>
                      <a:spcPct val="100000"/>
                    </a:lnSpc>
                    <a:spcBef>
                      <a:spcPts val="0"/>
                    </a:spcBef>
                    <a:spcAft>
                      <a:spcPts val="800"/>
                    </a:spcAft>
                    <a:buClr>
                      <a:srgbClr val="FF0000"/>
                    </a:buClr>
                    <a:buSzPct val="85000"/>
                    <a:defRPr/>
                  </a:pPr>
                  <a:r>
                    <a:rPr lang="zh-CN" altLang="en-US" sz="20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共享 </a:t>
                  </a:r>
                  <a:r>
                    <a:rPr lang="en-US" altLang="zh-CN" sz="20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DFV </a:t>
                  </a:r>
                  <a:r>
                    <a:rPr lang="zh-CN" altLang="en-US" sz="20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存储</a:t>
                  </a:r>
                  <a:endParaRPr lang="en-US" altLang="zh-CN" sz="20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68" name="文本框 67"/>
              <p:cNvSpPr txBox="1"/>
              <p:nvPr/>
            </p:nvSpPr>
            <p:spPr>
              <a:xfrm>
                <a:off x="7296459" y="1776955"/>
                <a:ext cx="4108261" cy="1227199"/>
              </a:xfrm>
              <a:prstGeom prst="rect">
                <a:avLst/>
              </a:prstGeom>
              <a:solidFill>
                <a:schemeClr val="bg1">
                  <a:alpha val="75000"/>
                </a:schemeClr>
              </a:solidFill>
              <a:ln>
                <a:solidFill>
                  <a:srgbClr val="92D050"/>
                </a:solidFill>
              </a:ln>
              <a:effectLst>
                <a:outerShdw blurRad="50800" dist="38100" dir="2700000" algn="ctr" rotWithShape="0">
                  <a:schemeClr val="bg1">
                    <a:lumMod val="75000"/>
                    <a:alpha val="75000"/>
                  </a:schemeClr>
                </a:outerShdw>
              </a:effectLst>
            </p:spPr>
            <p:txBody>
              <a:bodyPr wrap="square" rtlCol="0">
                <a:spAutoFit/>
              </a:bodyPr>
              <a:lstStyle/>
              <a:p>
                <a:pPr>
                  <a:lnSpc>
                    <a:spcPct val="150000"/>
                  </a:lnSpc>
                </a:pP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与</a:t>
                </a: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传统</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的 </a:t>
                </a:r>
                <a:r>
                  <a:rPr lang="en-US" altLang="zh-CN"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RDS </a:t>
                </a:r>
                <a:r>
                  <a:rPr lang="en-US" altLang="zh-CN"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for </a:t>
                </a:r>
                <a:r>
                  <a:rPr lang="en-US" altLang="zh-CN"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MySQL </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相比</a:t>
                </a: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，只有一份存储</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 添加</a:t>
                </a: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一个只读节点时，只需添加一个计算节点，无需再额外购买存储。如果只读节点越多，节省的存储成本</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更多</a:t>
                </a:r>
                <a:endParaRPr lang="en-US" altLang="zh-CN"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7" name="组合 56"/>
            <p:cNvGrpSpPr/>
            <p:nvPr/>
          </p:nvGrpSpPr>
          <p:grpSpPr>
            <a:xfrm>
              <a:off x="7169410" y="2942078"/>
              <a:ext cx="4283807" cy="1762532"/>
              <a:chOff x="7107761" y="3205374"/>
              <a:chExt cx="4283807" cy="1762532"/>
            </a:xfrm>
          </p:grpSpPr>
          <p:grpSp>
            <p:nvGrpSpPr>
              <p:cNvPr id="63" name="组合 62"/>
              <p:cNvGrpSpPr/>
              <p:nvPr/>
            </p:nvGrpSpPr>
            <p:grpSpPr>
              <a:xfrm>
                <a:off x="7107761" y="3205374"/>
                <a:ext cx="2958843" cy="499341"/>
                <a:chOff x="7144162" y="1228691"/>
                <a:chExt cx="2958843" cy="499341"/>
              </a:xfrm>
            </p:grpSpPr>
            <p:sp>
              <p:nvSpPr>
                <p:cNvPr id="65" name="圆角矩形 64"/>
                <p:cNvSpPr/>
                <p:nvPr/>
              </p:nvSpPr>
              <p:spPr>
                <a:xfrm>
                  <a:off x="7319708" y="1228691"/>
                  <a:ext cx="2038252" cy="482787"/>
                </a:xfrm>
                <a:prstGeom prst="roundRect">
                  <a:avLst>
                    <a:gd name="adj" fmla="val 451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 name="文本框 65"/>
                <p:cNvSpPr txBox="1"/>
                <p:nvPr/>
              </p:nvSpPr>
              <p:spPr>
                <a:xfrm>
                  <a:off x="7144162" y="1265608"/>
                  <a:ext cx="2958843" cy="462424"/>
                </a:xfrm>
                <a:prstGeom prst="rect">
                  <a:avLst/>
                </a:prstGeom>
                <a:noFill/>
              </p:spPr>
              <p:txBody>
                <a:bodyPr wrap="square" rtlCol="0">
                  <a:spAutoFit/>
                </a:bodyPr>
                <a:lstStyle/>
                <a:p>
                  <a:pPr marL="80396" indent="0" defTabSz="304655" eaLnBrk="0" hangingPunct="0">
                    <a:lnSpc>
                      <a:spcPct val="100000"/>
                    </a:lnSpc>
                    <a:spcBef>
                      <a:spcPts val="0"/>
                    </a:spcBef>
                    <a:spcAft>
                      <a:spcPts val="800"/>
                    </a:spcAft>
                    <a:buClr>
                      <a:srgbClr val="FF0000"/>
                    </a:buClr>
                    <a:buSzPct val="85000"/>
                    <a:buNone/>
                    <a:defRPr/>
                  </a:pPr>
                  <a:r>
                    <a:rPr lang="en-US" altLang="zh-CN" sz="20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   Active-active </a:t>
                  </a:r>
                  <a:r>
                    <a:rPr lang="zh-CN" altLang="en-US" sz="20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架构</a:t>
                  </a:r>
                  <a:endParaRPr lang="en-US" altLang="zh-CN" sz="20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64" name="文本框 63"/>
              <p:cNvSpPr txBox="1"/>
              <p:nvPr/>
            </p:nvSpPr>
            <p:spPr>
              <a:xfrm>
                <a:off x="7283307" y="3740707"/>
                <a:ext cx="4108261" cy="1227199"/>
              </a:xfrm>
              <a:prstGeom prst="rect">
                <a:avLst/>
              </a:prstGeom>
              <a:solidFill>
                <a:schemeClr val="bg1">
                  <a:alpha val="75000"/>
                </a:schemeClr>
              </a:solidFill>
              <a:ln>
                <a:solidFill>
                  <a:srgbClr val="92D050"/>
                </a:solidFill>
              </a:ln>
              <a:effectLst>
                <a:outerShdw blurRad="50800" dist="38100" dir="2700000" algn="ctr" rotWithShape="0">
                  <a:schemeClr val="bg1">
                    <a:lumMod val="75000"/>
                    <a:alpha val="75000"/>
                  </a:schemeClr>
                </a:outerShdw>
              </a:effectLst>
            </p:spPr>
            <p:txBody>
              <a:bodyPr wrap="square" rtlCol="0">
                <a:spAutoFit/>
              </a:bodyPr>
              <a:lstStyle/>
              <a:p>
                <a:pPr marL="80396" indent="0" defTabSz="304655" eaLnBrk="0" hangingPunct="0">
                  <a:lnSpc>
                    <a:spcPct val="150000"/>
                  </a:lnSpc>
                  <a:spcBef>
                    <a:spcPts val="0"/>
                  </a:spcBef>
                  <a:spcAft>
                    <a:spcPts val="800"/>
                  </a:spcAft>
                  <a:buClr>
                    <a:srgbClr val="FF0000"/>
                  </a:buClr>
                  <a:buSzPct val="85000"/>
                  <a:buNone/>
                  <a:defRPr/>
                </a:pP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与传统</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的 </a:t>
                </a:r>
                <a:r>
                  <a:rPr lang="en-US" altLang="zh-CN"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RDS </a:t>
                </a:r>
                <a:r>
                  <a:rPr lang="en-US" altLang="zh-CN"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for </a:t>
                </a:r>
                <a:r>
                  <a:rPr lang="en-US" altLang="zh-CN"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MySQL </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相比</a:t>
                </a: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，不再有备库的存在，所有的只读</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都是 </a:t>
                </a:r>
                <a:r>
                  <a:rPr lang="en-US" altLang="zh-CN"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active </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状态</a:t>
                </a: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，并且承担读</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流量，使得资源利用率</a:t>
                </a: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更</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高</a:t>
                </a:r>
                <a:endParaRPr lang="en-US" altLang="zh-CN"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58" name="组合 57"/>
            <p:cNvGrpSpPr/>
            <p:nvPr/>
          </p:nvGrpSpPr>
          <p:grpSpPr>
            <a:xfrm>
              <a:off x="7296459" y="4604718"/>
              <a:ext cx="4160085" cy="1804428"/>
              <a:chOff x="7208234" y="3176409"/>
              <a:chExt cx="4160085" cy="1804428"/>
            </a:xfrm>
          </p:grpSpPr>
          <p:grpSp>
            <p:nvGrpSpPr>
              <p:cNvPr id="59" name="组合 58"/>
              <p:cNvGrpSpPr/>
              <p:nvPr/>
            </p:nvGrpSpPr>
            <p:grpSpPr>
              <a:xfrm>
                <a:off x="7263418" y="3176409"/>
                <a:ext cx="2958843" cy="537152"/>
                <a:chOff x="7299819" y="1199726"/>
                <a:chExt cx="2958843" cy="537152"/>
              </a:xfrm>
            </p:grpSpPr>
            <p:sp>
              <p:nvSpPr>
                <p:cNvPr id="61" name="圆角矩形 60"/>
                <p:cNvSpPr/>
                <p:nvPr/>
              </p:nvSpPr>
              <p:spPr>
                <a:xfrm>
                  <a:off x="7319708" y="1199726"/>
                  <a:ext cx="2038252" cy="511753"/>
                </a:xfrm>
                <a:prstGeom prst="roundRect">
                  <a:avLst>
                    <a:gd name="adj" fmla="val 451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 name="文本框 61"/>
                <p:cNvSpPr txBox="1"/>
                <p:nvPr/>
              </p:nvSpPr>
              <p:spPr>
                <a:xfrm>
                  <a:off x="7299819" y="1274454"/>
                  <a:ext cx="2958843" cy="462424"/>
                </a:xfrm>
                <a:prstGeom prst="rect">
                  <a:avLst/>
                </a:prstGeom>
                <a:noFill/>
              </p:spPr>
              <p:txBody>
                <a:bodyPr wrap="square" rtlCol="0">
                  <a:spAutoFit/>
                </a:bodyPr>
                <a:lstStyle/>
                <a:p>
                  <a:pPr marL="80396" indent="0" defTabSz="304655" eaLnBrk="0" hangingPunct="0">
                    <a:lnSpc>
                      <a:spcPct val="100000"/>
                    </a:lnSpc>
                    <a:spcBef>
                      <a:spcPts val="0"/>
                    </a:spcBef>
                    <a:spcAft>
                      <a:spcPts val="800"/>
                    </a:spcAft>
                    <a:buClr>
                      <a:srgbClr val="FF0000"/>
                    </a:buClr>
                    <a:buSzPct val="85000"/>
                    <a:buNone/>
                    <a:defRPr/>
                  </a:pPr>
                  <a:r>
                    <a:rPr lang="zh-CN" altLang="en-US" sz="20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日志即数据架构</a:t>
                  </a:r>
                  <a:endParaRPr lang="en-US" altLang="zh-CN" sz="20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60" name="文本框 59"/>
              <p:cNvSpPr txBox="1"/>
              <p:nvPr/>
            </p:nvSpPr>
            <p:spPr>
              <a:xfrm>
                <a:off x="7208234" y="3753638"/>
                <a:ext cx="4160085" cy="1227199"/>
              </a:xfrm>
              <a:prstGeom prst="rect">
                <a:avLst/>
              </a:prstGeom>
              <a:solidFill>
                <a:schemeClr val="bg1">
                  <a:alpha val="75000"/>
                </a:schemeClr>
              </a:solidFill>
              <a:ln>
                <a:solidFill>
                  <a:srgbClr val="92D050"/>
                </a:solidFill>
              </a:ln>
              <a:effectLst>
                <a:outerShdw blurRad="50800" dist="38100" dir="2700000" algn="ctr" rotWithShape="0">
                  <a:schemeClr val="bg1">
                    <a:lumMod val="75000"/>
                    <a:alpha val="75000"/>
                  </a:schemeClr>
                </a:outerShdw>
              </a:effectLst>
            </p:spPr>
            <p:txBody>
              <a:bodyPr wrap="square" rtlCol="0">
                <a:spAutoFit/>
              </a:bodyPr>
              <a:lstStyle/>
              <a:p>
                <a:pPr marL="80396" indent="0" defTabSz="304655" eaLnBrk="0" hangingPunct="0">
                  <a:lnSpc>
                    <a:spcPct val="150000"/>
                  </a:lnSpc>
                  <a:spcBef>
                    <a:spcPts val="0"/>
                  </a:spcBef>
                  <a:spcAft>
                    <a:spcPts val="800"/>
                  </a:spcAft>
                  <a:buClr>
                    <a:srgbClr val="FF0000"/>
                  </a:buClr>
                  <a:buSzPct val="85000"/>
                  <a:buNone/>
                  <a:defRPr/>
                </a:pP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与</a:t>
                </a: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传统</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的 </a:t>
                </a:r>
                <a:r>
                  <a:rPr lang="en-US" altLang="zh-CN"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RDS </a:t>
                </a:r>
                <a:r>
                  <a:rPr lang="en-US" altLang="zh-CN"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for </a:t>
                </a:r>
                <a:r>
                  <a:rPr lang="en-US" altLang="zh-CN"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MySQL </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相比</a:t>
                </a: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，不再需要</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刷 </a:t>
                </a:r>
                <a:r>
                  <a:rPr lang="en-US" altLang="zh-CN"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page</a:t>
                </a: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，所有的更新</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操作仅记录</a:t>
                </a: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日志，不再</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需要 </a:t>
                </a:r>
                <a:r>
                  <a:rPr lang="en-US" altLang="zh-CN"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double </a:t>
                </a:r>
                <a:r>
                  <a:rPr lang="en-US" altLang="zh-CN"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write</a:t>
                </a:r>
                <a:r>
                  <a:rPr lang="zh-CN" altLang="en-US"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。减少了宝贵的网络</a:t>
                </a:r>
                <a:r>
                  <a:rPr lang="zh-CN" altLang="en-US" sz="1400" dirty="0" smtClean="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rPr>
                  <a:t>带宽</a:t>
                </a:r>
                <a:endParaRPr lang="en-US" altLang="zh-CN" sz="1400" dirty="0">
                  <a:solidFill>
                    <a:srgbClr val="2D2015"/>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spTree>
    <p:extLst>
      <p:ext uri="{BB962C8B-B14F-4D97-AF65-F5344CB8AC3E}">
        <p14:creationId xmlns:p14="http://schemas.microsoft.com/office/powerpoint/2010/main" val="2476949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数据库实例生命周期管理</a:t>
            </a:r>
            <a:endParaRPr lang="zh-CN" altLang="en-US" dirty="0">
              <a:cs typeface="Arial" panose="020B0604020202020204" pitchFamily="34" charset="0"/>
              <a:sym typeface="Huawei Sans" panose="020C0503030203020204" pitchFamily="34" charset="0"/>
            </a:endParaRPr>
          </a:p>
        </p:txBody>
      </p:sp>
      <p:sp>
        <p:nvSpPr>
          <p:cNvPr id="59" name="文本占位符 3"/>
          <p:cNvSpPr>
            <a:spLocks noGrp="1"/>
          </p:cNvSpPr>
          <p:nvPr>
            <p:ph type="body" sz="quarter" idx="4294967295"/>
          </p:nvPr>
        </p:nvSpPr>
        <p:spPr>
          <a:xfrm>
            <a:off x="8304213" y="2373313"/>
            <a:ext cx="3887787" cy="3324225"/>
          </a:xfrm>
        </p:spPr>
        <p:txBody>
          <a:bodyPr/>
          <a:lstStyle/>
          <a:p>
            <a:pPr marL="0" indent="0">
              <a:buNone/>
            </a:pPr>
            <a:r>
              <a:rPr lang="zh-CN" altLang="en-US" sz="1400" b="1" dirty="0" smtClean="0">
                <a:sym typeface="Huawei Sans" panose="020C0503030203020204" pitchFamily="34" charset="0"/>
              </a:rPr>
              <a:t>增：</a:t>
            </a:r>
            <a:endParaRPr lang="en-US" altLang="zh-CN" sz="1400" b="1" dirty="0" smtClean="0">
              <a:sym typeface="Huawei Sans" panose="020C0503030203020204" pitchFamily="34" charset="0"/>
            </a:endParaRPr>
          </a:p>
          <a:p>
            <a:r>
              <a:rPr lang="zh-CN" altLang="en-US" sz="1400" dirty="0" smtClean="0">
                <a:sym typeface="Huawei Sans" panose="020C0503030203020204" pitchFamily="34" charset="0"/>
              </a:rPr>
              <a:t>购买数据库实例</a:t>
            </a:r>
            <a:endParaRPr lang="zh-CN" altLang="en-US" sz="1400" dirty="0">
              <a:sym typeface="Huawei Sans" panose="020C0503030203020204" pitchFamily="34" charset="0"/>
            </a:endParaRPr>
          </a:p>
          <a:p>
            <a:r>
              <a:rPr lang="zh-CN" altLang="en-US" sz="1400" dirty="0" smtClean="0">
                <a:sym typeface="Huawei Sans" panose="020C0503030203020204" pitchFamily="34" charset="0"/>
              </a:rPr>
              <a:t>连接数据库实例</a:t>
            </a:r>
            <a:endParaRPr lang="zh-CN" altLang="en-US" sz="1400" dirty="0">
              <a:sym typeface="Huawei Sans" panose="020C0503030203020204" pitchFamily="34" charset="0"/>
            </a:endParaRPr>
          </a:p>
          <a:p>
            <a:r>
              <a:rPr lang="zh-CN" altLang="en-US" sz="1400" dirty="0">
                <a:sym typeface="Huawei Sans" panose="020C0503030203020204" pitchFamily="34" charset="0"/>
              </a:rPr>
              <a:t>设置网络和安全策略</a:t>
            </a:r>
          </a:p>
          <a:p>
            <a:r>
              <a:rPr lang="zh-CN" altLang="en-US" sz="1400" dirty="0">
                <a:sym typeface="Huawei Sans" panose="020C0503030203020204" pitchFamily="34" charset="0"/>
              </a:rPr>
              <a:t>备份</a:t>
            </a:r>
            <a:r>
              <a:rPr lang="zh-CN" altLang="en-US" sz="1400" dirty="0" smtClean="0">
                <a:sym typeface="Huawei Sans" panose="020C0503030203020204" pitchFamily="34" charset="0"/>
              </a:rPr>
              <a:t>数据库</a:t>
            </a:r>
            <a:endParaRPr lang="en-US" altLang="zh-CN" sz="1400" dirty="0" smtClean="0">
              <a:sym typeface="Huawei Sans" panose="020C0503030203020204" pitchFamily="34" charset="0"/>
            </a:endParaRPr>
          </a:p>
          <a:p>
            <a:pPr marL="0" indent="0">
              <a:buNone/>
            </a:pPr>
            <a:endParaRPr lang="en-US" altLang="zh-CN" sz="1400" dirty="0" smtClean="0">
              <a:sym typeface="Huawei Sans" panose="020C0503030203020204" pitchFamily="34" charset="0"/>
            </a:endParaRPr>
          </a:p>
          <a:p>
            <a:pPr marL="0" indent="0">
              <a:buNone/>
            </a:pPr>
            <a:r>
              <a:rPr lang="zh-CN" altLang="en-US" sz="1400" b="1" dirty="0" smtClean="0">
                <a:sym typeface="Huawei Sans" panose="020C0503030203020204" pitchFamily="34" charset="0"/>
              </a:rPr>
              <a:t>查</a:t>
            </a:r>
            <a:r>
              <a:rPr lang="en-US" altLang="zh-CN" sz="1400" b="1" dirty="0" smtClean="0">
                <a:sym typeface="Huawei Sans" panose="020C0503030203020204" pitchFamily="34" charset="0"/>
              </a:rPr>
              <a:t>:</a:t>
            </a:r>
          </a:p>
          <a:p>
            <a:r>
              <a:rPr lang="zh-CN" altLang="en-US" sz="1400" dirty="0">
                <a:sym typeface="Huawei Sans" panose="020C0503030203020204" pitchFamily="34" charset="0"/>
              </a:rPr>
              <a:t>查看数据库实例的信息</a:t>
            </a:r>
          </a:p>
          <a:p>
            <a:r>
              <a:rPr lang="zh-CN" altLang="en-US" sz="1400" dirty="0" smtClean="0">
                <a:sym typeface="Huawei Sans" panose="020C0503030203020204" pitchFamily="34" charset="0"/>
              </a:rPr>
              <a:t>监控</a:t>
            </a:r>
            <a:r>
              <a:rPr lang="zh-CN" altLang="en-US" sz="1400" dirty="0">
                <a:sym typeface="Huawei Sans" panose="020C0503030203020204" pitchFamily="34" charset="0"/>
              </a:rPr>
              <a:t>数据库实例及数据库引擎</a:t>
            </a:r>
          </a:p>
          <a:p>
            <a:r>
              <a:rPr lang="zh-CN" altLang="en-US" sz="1400" dirty="0">
                <a:sym typeface="Huawei Sans" panose="020C0503030203020204" pitchFamily="34" charset="0"/>
              </a:rPr>
              <a:t>查询数据库</a:t>
            </a:r>
            <a:r>
              <a:rPr lang="zh-CN" altLang="en-US" sz="1400" dirty="0" smtClean="0">
                <a:sym typeface="Huawei Sans" panose="020C0503030203020204" pitchFamily="34" charset="0"/>
              </a:rPr>
              <a:t>日志</a:t>
            </a:r>
            <a:endParaRPr lang="zh-CN" altLang="en-US" sz="1400" dirty="0">
              <a:sym typeface="Huawei Sans" panose="020C0503030203020204" pitchFamily="34" charset="0"/>
            </a:endParaRPr>
          </a:p>
          <a:p>
            <a:pPr marL="0" indent="0">
              <a:buNone/>
            </a:pPr>
            <a:endParaRPr lang="zh-CN" altLang="en-US" sz="1400" dirty="0" smtClean="0">
              <a:sym typeface="Huawei Sans" panose="020C0503030203020204" pitchFamily="34" charset="0"/>
            </a:endParaRPr>
          </a:p>
        </p:txBody>
      </p:sp>
      <p:graphicFrame>
        <p:nvGraphicFramePr>
          <p:cNvPr id="58" name="图示 57"/>
          <p:cNvGraphicFramePr/>
          <p:nvPr>
            <p:extLst>
              <p:ext uri="{D42A27DB-BD31-4B8C-83A1-F6EECF244321}">
                <p14:modId xmlns:p14="http://schemas.microsoft.com/office/powerpoint/2010/main" val="2826104484"/>
              </p:ext>
            </p:extLst>
          </p:nvPr>
        </p:nvGraphicFramePr>
        <p:xfrm>
          <a:off x="4466550" y="2312876"/>
          <a:ext cx="2844316" cy="1980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0" name="文本占位符 3"/>
          <p:cNvSpPr txBox="1">
            <a:spLocks/>
          </p:cNvSpPr>
          <p:nvPr/>
        </p:nvSpPr>
        <p:spPr bwMode="auto">
          <a:xfrm>
            <a:off x="4821627" y="4291566"/>
            <a:ext cx="2808312" cy="198022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l" defTabSz="801688" rtl="0" eaLnBrk="0"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Font typeface="Wingdings" pitchFamily="2" charset="2"/>
              <a:buNone/>
            </a:pPr>
            <a:r>
              <a:rPr lang="zh-CN" altLang="en-US" sz="1400" b="1" kern="0" dirty="0">
                <a:latin typeface="Huawei Sans" panose="020C0503030203020204" pitchFamily="34" charset="0"/>
                <a:ea typeface="方正兰亭黑简体" panose="02000000000000000000" pitchFamily="2" charset="-122"/>
                <a:sym typeface="Huawei Sans" panose="020C0503030203020204" pitchFamily="34" charset="0"/>
              </a:rPr>
              <a:t>改</a:t>
            </a:r>
            <a:r>
              <a:rPr lang="zh-CN" altLang="en-US" sz="1400" b="1" kern="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rPr>
              <a:t>扩容</a:t>
            </a:r>
            <a:r>
              <a:rPr lang="zh-CN" altLang="en-US" sz="1400" kern="0" dirty="0">
                <a:latin typeface="Huawei Sans" panose="020C0503030203020204" pitchFamily="34" charset="0"/>
                <a:ea typeface="方正兰亭黑简体" panose="02000000000000000000" pitchFamily="2" charset="-122"/>
                <a:sym typeface="Huawei Sans" panose="020C0503030203020204" pitchFamily="34" charset="0"/>
              </a:rPr>
              <a:t>数据库存储空间</a:t>
            </a:r>
          </a:p>
          <a:p>
            <a:r>
              <a:rPr lang="zh-CN" altLang="en-US" sz="1400" kern="0" dirty="0">
                <a:latin typeface="Huawei Sans" panose="020C0503030203020204" pitchFamily="34" charset="0"/>
                <a:ea typeface="方正兰亭黑简体" panose="02000000000000000000" pitchFamily="2" charset="-122"/>
                <a:sym typeface="Huawei Sans" panose="020C0503030203020204" pitchFamily="34" charset="0"/>
              </a:rPr>
              <a:t>变更</a:t>
            </a:r>
            <a:r>
              <a:rPr lang="en-US" altLang="zh-CN" sz="1400" kern="0" dirty="0">
                <a:latin typeface="Huawei Sans" panose="020C0503030203020204" pitchFamily="34" charset="0"/>
                <a:ea typeface="方正兰亭黑简体" panose="02000000000000000000" pitchFamily="2" charset="-122"/>
                <a:sym typeface="Huawei Sans" panose="020C0503030203020204" pitchFamily="34" charset="0"/>
              </a:rPr>
              <a:t>CPU/</a:t>
            </a:r>
            <a:r>
              <a:rPr lang="zh-CN" altLang="en-US" sz="1400" kern="0" dirty="0">
                <a:latin typeface="Huawei Sans" panose="020C0503030203020204" pitchFamily="34" charset="0"/>
                <a:ea typeface="方正兰亭黑简体" panose="02000000000000000000" pitchFamily="2" charset="-122"/>
                <a:sym typeface="Huawei Sans" panose="020C0503030203020204" pitchFamily="34" charset="0"/>
              </a:rPr>
              <a:t>内存规格</a:t>
            </a:r>
          </a:p>
          <a:p>
            <a:r>
              <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rPr>
              <a:t>恢复</a:t>
            </a:r>
            <a:r>
              <a:rPr lang="zh-CN" altLang="en-US" sz="1400" kern="0" dirty="0">
                <a:latin typeface="Huawei Sans" panose="020C0503030203020204" pitchFamily="34" charset="0"/>
                <a:ea typeface="方正兰亭黑简体" panose="02000000000000000000" pitchFamily="2" charset="-122"/>
                <a:sym typeface="Huawei Sans" panose="020C0503030203020204" pitchFamily="34" charset="0"/>
              </a:rPr>
              <a:t>数据库</a:t>
            </a:r>
          </a:p>
          <a:p>
            <a:r>
              <a:rPr lang="zh-CN" altLang="en-US" sz="1400" kern="0" dirty="0">
                <a:latin typeface="Huawei Sans" panose="020C0503030203020204" pitchFamily="34" charset="0"/>
                <a:ea typeface="方正兰亭黑简体" panose="02000000000000000000" pitchFamily="2" charset="-122"/>
                <a:sym typeface="Huawei Sans" panose="020C0503030203020204" pitchFamily="34" charset="0"/>
              </a:rPr>
              <a:t>配置数据库引擎参数</a:t>
            </a:r>
          </a:p>
          <a:p>
            <a:r>
              <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rPr>
              <a:t>变更实例</a:t>
            </a:r>
          </a:p>
          <a:p>
            <a:pPr marL="0" indent="0">
              <a:buFont typeface="Wingdings" pitchFamily="2" charset="2"/>
              <a:buNone/>
            </a:pPr>
            <a:endPar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占位符 3"/>
          <p:cNvSpPr txBox="1">
            <a:spLocks/>
          </p:cNvSpPr>
          <p:nvPr/>
        </p:nvSpPr>
        <p:spPr bwMode="auto">
          <a:xfrm>
            <a:off x="2411197" y="2495438"/>
            <a:ext cx="1757405" cy="75354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l" defTabSz="801688" rtl="0" eaLnBrk="0"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None/>
            </a:pPr>
            <a:r>
              <a:rPr lang="zh-CN" altLang="en-US" sz="1400" b="1" kern="0" dirty="0" smtClean="0">
                <a:latin typeface="Huawei Sans" panose="020C0503030203020204" pitchFamily="34" charset="0"/>
                <a:ea typeface="方正兰亭黑简体" panose="02000000000000000000" pitchFamily="2" charset="-122"/>
                <a:sym typeface="Huawei Sans" panose="020C0503030203020204" pitchFamily="34" charset="0"/>
              </a:rPr>
              <a:t>删除：</a:t>
            </a:r>
            <a:endParaRPr lang="en-US" altLang="zh-CN" sz="1400" b="1" kern="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rPr>
              <a:t>删除</a:t>
            </a:r>
            <a:r>
              <a:rPr lang="zh-CN" altLang="en-US" sz="1400" kern="0" dirty="0">
                <a:latin typeface="Huawei Sans" panose="020C0503030203020204" pitchFamily="34" charset="0"/>
                <a:ea typeface="方正兰亭黑简体" panose="02000000000000000000" pitchFamily="2" charset="-122"/>
                <a:sym typeface="Huawei Sans" panose="020C0503030203020204" pitchFamily="34" charset="0"/>
              </a:rPr>
              <a:t>数据库</a:t>
            </a:r>
            <a:r>
              <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rPr>
              <a:t>实例</a:t>
            </a:r>
            <a:endParaRPr lang="zh-CN" altLang="en-US" sz="1400" kern="0"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0" indent="0">
              <a:buFont typeface="Wingdings" pitchFamily="2" charset="2"/>
              <a:buNone/>
            </a:pPr>
            <a:endPar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0" indent="0">
              <a:buFont typeface="Wingdings" pitchFamily="2" charset="2"/>
              <a:buNone/>
            </a:pPr>
            <a:endPar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占位符 3"/>
          <p:cNvSpPr txBox="1">
            <a:spLocks/>
          </p:cNvSpPr>
          <p:nvPr/>
        </p:nvSpPr>
        <p:spPr bwMode="auto">
          <a:xfrm>
            <a:off x="2460241" y="4041068"/>
            <a:ext cx="1836204" cy="79208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l" defTabSz="801688" rtl="0" eaLnBrk="0"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None/>
            </a:pPr>
            <a:r>
              <a:rPr lang="zh-CN" altLang="en-US" sz="1400" b="1" kern="0" dirty="0" smtClean="0">
                <a:latin typeface="Huawei Sans" panose="020C0503030203020204" pitchFamily="34" charset="0"/>
                <a:ea typeface="方正兰亭黑简体" panose="02000000000000000000" pitchFamily="2" charset="-122"/>
                <a:sym typeface="Huawei Sans" panose="020C0503030203020204" pitchFamily="34" charset="0"/>
              </a:rPr>
              <a:t>重</a:t>
            </a:r>
            <a:r>
              <a:rPr lang="zh-CN" altLang="en-US" sz="1400" b="1" kern="0" dirty="0">
                <a:latin typeface="Huawei Sans" panose="020C0503030203020204" pitchFamily="34" charset="0"/>
                <a:ea typeface="方正兰亭黑简体" panose="02000000000000000000" pitchFamily="2" charset="-122"/>
                <a:sym typeface="Huawei Sans" panose="020C0503030203020204" pitchFamily="34" charset="0"/>
              </a:rPr>
              <a:t>启：</a:t>
            </a:r>
            <a:endParaRPr lang="en-US" altLang="zh-CN" sz="1400" b="1" kern="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kern="0" dirty="0">
                <a:latin typeface="Huawei Sans" panose="020C0503030203020204" pitchFamily="34" charset="0"/>
                <a:ea typeface="方正兰亭黑简体" panose="02000000000000000000" pitchFamily="2" charset="-122"/>
                <a:sym typeface="Huawei Sans" panose="020C0503030203020204" pitchFamily="34" charset="0"/>
              </a:rPr>
              <a:t>重启</a:t>
            </a:r>
            <a:r>
              <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rPr>
              <a:t>数据库实例</a:t>
            </a:r>
            <a:endParaRPr lang="zh-CN" altLang="en-US" sz="1400" kern="0"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0" indent="0">
              <a:buFont typeface="Wingdings" pitchFamily="2" charset="2"/>
              <a:buNone/>
            </a:pPr>
            <a:endPar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0" indent="0">
              <a:buFont typeface="Wingdings" pitchFamily="2" charset="2"/>
              <a:buNone/>
            </a:pPr>
            <a:endParaRPr lang="zh-CN" altLang="en-US" sz="1400" kern="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文本占位符 3"/>
          <p:cNvSpPr txBox="1">
            <a:spLocks/>
          </p:cNvSpPr>
          <p:nvPr/>
        </p:nvSpPr>
        <p:spPr>
          <a:xfrm>
            <a:off x="731838" y="1047750"/>
            <a:ext cx="10728326" cy="4879805"/>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smtClean="0">
                <a:sym typeface="Huawei Sans" panose="020C0503030203020204" pitchFamily="34" charset="0"/>
              </a:rPr>
              <a:t>数据库实例是在云中运行的独立数据库环境，它是华为云关系型数据库服务的基本构建块。一个数据库实例可以包含多个由用户创建的数据库，并且可以使用与访问独立数据库实例相同的工具和应用程序进行访问。使用华为云关系型数据库</a:t>
            </a:r>
            <a:r>
              <a:rPr lang="en-US" altLang="zh-CN" sz="1800" dirty="0" smtClean="0">
                <a:sym typeface="Huawei Sans" panose="020C0503030203020204" pitchFamily="34" charset="0"/>
              </a:rPr>
              <a:t>API</a:t>
            </a:r>
            <a:r>
              <a:rPr lang="zh-CN" altLang="en-US" sz="1800" dirty="0" smtClean="0">
                <a:sym typeface="Huawei Sans" panose="020C0503030203020204" pitchFamily="34" charset="0"/>
              </a:rPr>
              <a:t>操作或管理控制台可以方便地创建和修改数据库实例。</a:t>
            </a:r>
            <a:endParaRPr lang="en-US" altLang="zh-CN" sz="1800" dirty="0" smtClean="0">
              <a:sym typeface="Huawei Sans" panose="020C0503030203020204" pitchFamily="34" charset="0"/>
            </a:endParaRPr>
          </a:p>
          <a:p>
            <a:endParaRPr lang="zh-CN" altLang="en-US" sz="1800" dirty="0">
              <a:sym typeface="Huawei Sans" panose="020C0503030203020204" pitchFamily="34" charset="0"/>
            </a:endParaRPr>
          </a:p>
        </p:txBody>
      </p:sp>
    </p:spTree>
    <p:extLst>
      <p:ext uri="{BB962C8B-B14F-4D97-AF65-F5344CB8AC3E}">
        <p14:creationId xmlns:p14="http://schemas.microsoft.com/office/powerpoint/2010/main" val="2197163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cs typeface="Arial" panose="020B0604020202020204" pitchFamily="34" charset="0"/>
                <a:sym typeface="Huawei Sans" panose="020C0503030203020204" pitchFamily="34" charset="0"/>
              </a:rPr>
              <a:t>购买</a:t>
            </a:r>
            <a:r>
              <a:rPr lang="zh-CN" altLang="en-US" dirty="0">
                <a:sym typeface="Huawei Sans" panose="020C0503030203020204" pitchFamily="34" charset="0"/>
              </a:rPr>
              <a:t>云数据库</a:t>
            </a:r>
            <a:r>
              <a:rPr lang="en-US" altLang="zh-CN" dirty="0" err="1">
                <a:sym typeface="Huawei Sans" panose="020C0503030203020204" pitchFamily="34" charset="0"/>
              </a:rPr>
              <a:t>GaussDB</a:t>
            </a:r>
            <a:r>
              <a:rPr lang="en-US" altLang="zh-CN" dirty="0">
                <a:sym typeface="Huawei Sans" panose="020C0503030203020204" pitchFamily="34" charset="0"/>
              </a:rPr>
              <a:t>(for MySQL)</a:t>
            </a:r>
            <a:r>
              <a:rPr lang="zh-CN" altLang="en-US" dirty="0" smtClean="0">
                <a:cs typeface="Arial" panose="020B0604020202020204" pitchFamily="34" charset="0"/>
                <a:sym typeface="Huawei Sans" panose="020C0503030203020204" pitchFamily="34" charset="0"/>
              </a:rPr>
              <a:t>实例</a:t>
            </a:r>
            <a:endParaRPr lang="zh-CN" altLang="en-US" dirty="0">
              <a:cs typeface="Arial" panose="020B0604020202020204" pitchFamily="34" charset="0"/>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2731770" y="944563"/>
            <a:ext cx="6574952" cy="5256212"/>
          </a:xfrm>
          <a:prstGeom prst="rect">
            <a:avLst/>
          </a:prstGeom>
          <a:ln>
            <a:solidFill>
              <a:schemeClr val="bg1">
                <a:lumMod val="85000"/>
              </a:schemeClr>
            </a:solidFill>
          </a:ln>
        </p:spPr>
      </p:pic>
    </p:spTree>
    <p:extLst>
      <p:ext uri="{BB962C8B-B14F-4D97-AF65-F5344CB8AC3E}">
        <p14:creationId xmlns:p14="http://schemas.microsoft.com/office/powerpoint/2010/main" val="971632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cs typeface="Arial" panose="020B0604020202020204" pitchFamily="34" charset="0"/>
                <a:sym typeface="Huawei Sans" panose="020C0503030203020204" pitchFamily="34" charset="0"/>
              </a:rPr>
              <a:t>连接</a:t>
            </a:r>
            <a:r>
              <a:rPr lang="en-US" altLang="zh-CN" dirty="0" smtClean="0">
                <a:cs typeface="Arial" panose="020B0604020202020204" pitchFamily="34" charset="0"/>
                <a:sym typeface="Huawei Sans" panose="020C0503030203020204" pitchFamily="34" charset="0"/>
              </a:rPr>
              <a:t>RDS</a:t>
            </a:r>
            <a:r>
              <a:rPr lang="zh-CN" altLang="en-US" dirty="0" smtClean="0">
                <a:cs typeface="Arial" panose="020B0604020202020204" pitchFamily="34" charset="0"/>
                <a:sym typeface="Huawei Sans" panose="020C0503030203020204" pitchFamily="34" charset="0"/>
              </a:rPr>
              <a:t>实例</a:t>
            </a:r>
            <a:endParaRPr lang="zh-CN" altLang="en-US" dirty="0">
              <a:cs typeface="Arial" panose="020B0604020202020204" pitchFamily="34" charset="0"/>
              <a:sym typeface="Huawei Sans" panose="020C0503030203020204" pitchFamily="34" charset="0"/>
            </a:endParaRPr>
          </a:p>
        </p:txBody>
      </p:sp>
      <p:sp>
        <p:nvSpPr>
          <p:cNvPr id="56" name="文本占位符 3"/>
          <p:cNvSpPr>
            <a:spLocks noGrp="1"/>
          </p:cNvSpPr>
          <p:nvPr>
            <p:ph type="body" sz="quarter" idx="10"/>
          </p:nvPr>
        </p:nvSpPr>
        <p:spPr/>
        <p:txBody>
          <a:bodyPr/>
          <a:lstStyle/>
          <a:p>
            <a:pPr marL="0" indent="0">
              <a:buNone/>
            </a:pPr>
            <a:r>
              <a:rPr lang="zh-CN" altLang="en-US" sz="1600" b="1" dirty="0" smtClean="0">
                <a:sym typeface="Huawei Sans" panose="020C0503030203020204" pitchFamily="34" charset="0"/>
              </a:rPr>
              <a:t>操作场景</a:t>
            </a:r>
            <a:endParaRPr lang="zh-CN" altLang="en-US" sz="1600" b="1" dirty="0">
              <a:sym typeface="Huawei Sans" panose="020C0503030203020204" pitchFamily="34" charset="0"/>
            </a:endParaRPr>
          </a:p>
          <a:p>
            <a:pPr marL="0" indent="0">
              <a:buNone/>
            </a:pPr>
            <a:r>
              <a:rPr lang="zh-CN" altLang="en-US" sz="1400" dirty="0">
                <a:sym typeface="Huawei Sans" panose="020C0503030203020204" pitchFamily="34" charset="0"/>
              </a:rPr>
              <a:t>您可以通过数据管理服务（</a:t>
            </a:r>
            <a:r>
              <a:rPr lang="en-US" altLang="zh-CN" sz="1400" dirty="0">
                <a:sym typeface="Huawei Sans" panose="020C0503030203020204" pitchFamily="34" charset="0"/>
              </a:rPr>
              <a:t>Data Admin Service</a:t>
            </a:r>
            <a:r>
              <a:rPr lang="zh-CN" altLang="en-US" sz="1400" dirty="0">
                <a:sym typeface="Huawei Sans" panose="020C0503030203020204" pitchFamily="34" charset="0"/>
              </a:rPr>
              <a:t>，简称</a:t>
            </a:r>
            <a:r>
              <a:rPr lang="en-US" altLang="zh-CN" sz="1400" dirty="0">
                <a:sym typeface="Huawei Sans" panose="020C0503030203020204" pitchFamily="34" charset="0"/>
              </a:rPr>
              <a:t>DAS</a:t>
            </a:r>
            <a:r>
              <a:rPr lang="zh-CN" altLang="en-US" sz="1400" dirty="0">
                <a:sym typeface="Huawei Sans" panose="020C0503030203020204" pitchFamily="34" charset="0"/>
              </a:rPr>
              <a:t>）或</a:t>
            </a:r>
            <a:r>
              <a:rPr lang="zh-CN" altLang="en-US" sz="1400" dirty="0" smtClean="0">
                <a:sym typeface="Huawei Sans" panose="020C0503030203020204" pitchFamily="34" charset="0"/>
              </a:rPr>
              <a:t>其它客户端</a:t>
            </a:r>
            <a:r>
              <a:rPr lang="zh-CN" altLang="en-US" sz="1400" dirty="0">
                <a:sym typeface="Huawei Sans" panose="020C0503030203020204" pitchFamily="34" charset="0"/>
              </a:rPr>
              <a:t>软件连接并管理数据库实例。华为云关系型数据库服务默认为您开通了远程主机登录权限，推荐您使用更安全便捷的数据管理服务连接数据库</a:t>
            </a:r>
            <a:r>
              <a:rPr lang="zh-CN" altLang="en-US" sz="1400" dirty="0" smtClean="0">
                <a:sym typeface="Huawei Sans" panose="020C0503030203020204" pitchFamily="34" charset="0"/>
              </a:rPr>
              <a:t>实例</a:t>
            </a:r>
            <a:endParaRPr lang="en-US" altLang="zh-CN" sz="1400" dirty="0" smtClean="0">
              <a:sym typeface="Huawei Sans" panose="020C0503030203020204" pitchFamily="34" charset="0"/>
            </a:endParaRPr>
          </a:p>
          <a:p>
            <a:pPr marL="0" indent="0">
              <a:buNone/>
            </a:pPr>
            <a:r>
              <a:rPr lang="zh-CN" altLang="en-US" sz="1400" dirty="0" smtClean="0">
                <a:sym typeface="Huawei Sans" panose="020C0503030203020204" pitchFamily="34" charset="0"/>
              </a:rPr>
              <a:t>该页面以</a:t>
            </a:r>
            <a:r>
              <a:rPr lang="en-US" altLang="zh-CN" sz="1400" dirty="0" smtClean="0">
                <a:sym typeface="Huawei Sans" panose="020C0503030203020204" pitchFamily="34" charset="0"/>
              </a:rPr>
              <a:t>DAS</a:t>
            </a:r>
            <a:r>
              <a:rPr lang="zh-CN" altLang="en-US" sz="1400" dirty="0">
                <a:sym typeface="Huawei Sans" panose="020C0503030203020204" pitchFamily="34" charset="0"/>
              </a:rPr>
              <a:t>为</a:t>
            </a:r>
            <a:r>
              <a:rPr lang="zh-CN" altLang="en-US" sz="1400" dirty="0" smtClean="0">
                <a:sym typeface="Huawei Sans" panose="020C0503030203020204" pitchFamily="34" charset="0"/>
              </a:rPr>
              <a:t>例给出操作指导，通过客户端连接数据库实例的操作请参考</a:t>
            </a:r>
            <a:r>
              <a:rPr lang="en-US" altLang="zh-CN" sz="1400" dirty="0" smtClean="0">
                <a:sym typeface="Huawei Sans" panose="020C0503030203020204" pitchFamily="34" charset="0"/>
                <a:hlinkClick r:id="rId3"/>
              </a:rPr>
              <a:t>《</a:t>
            </a:r>
            <a:r>
              <a:rPr lang="zh-CN" altLang="en-US" sz="1400" dirty="0" smtClean="0">
                <a:sym typeface="Huawei Sans" panose="020C0503030203020204" pitchFamily="34" charset="0"/>
                <a:hlinkClick r:id="rId3"/>
              </a:rPr>
              <a:t>关系型数据库快速入门</a:t>
            </a:r>
            <a:r>
              <a:rPr lang="en-US" altLang="zh-CN" sz="1400" dirty="0" smtClean="0">
                <a:sym typeface="Huawei Sans" panose="020C0503030203020204" pitchFamily="34" charset="0"/>
                <a:hlinkClick r:id="rId3"/>
              </a:rPr>
              <a:t>》</a:t>
            </a:r>
            <a:r>
              <a:rPr lang="zh-CN" altLang="en-US" sz="1400" dirty="0" smtClean="0">
                <a:sym typeface="Huawei Sans" panose="020C0503030203020204" pitchFamily="34" charset="0"/>
                <a:hlinkClick r:id="rId3"/>
              </a:rPr>
              <a:t>中的“连接实例”</a:t>
            </a:r>
            <a:endParaRPr lang="en-US" altLang="zh-CN" sz="1400" dirty="0" smtClean="0">
              <a:sym typeface="Huawei Sans" panose="020C0503030203020204" pitchFamily="34" charset="0"/>
            </a:endParaRPr>
          </a:p>
          <a:p>
            <a:pPr marL="0" indent="0">
              <a:buNone/>
            </a:pPr>
            <a:r>
              <a:rPr lang="zh-CN" altLang="en-US" sz="1600" b="1" dirty="0" smtClean="0">
                <a:sym typeface="Huawei Sans" panose="020C0503030203020204" pitchFamily="34" charset="0"/>
              </a:rPr>
              <a:t>操作步骤</a:t>
            </a:r>
            <a:endParaRPr lang="en-US" altLang="zh-CN" sz="1600" b="1" dirty="0" smtClean="0">
              <a:sym typeface="Huawei Sans" panose="020C0503030203020204" pitchFamily="34" charset="0"/>
            </a:endParaRPr>
          </a:p>
          <a:p>
            <a:pPr marL="0" indent="0">
              <a:buNone/>
            </a:pPr>
            <a:endParaRPr lang="zh-CN" altLang="en-US" sz="1600" b="1" dirty="0" smtClean="0">
              <a:sym typeface="Huawei Sans" panose="020C0503030203020204" pitchFamily="34" charset="0"/>
            </a:endParaRPr>
          </a:p>
        </p:txBody>
      </p:sp>
      <p:pic>
        <p:nvPicPr>
          <p:cNvPr id="4" name="图片 3"/>
          <p:cNvPicPr>
            <a:picLocks noChangeAspect="1"/>
          </p:cNvPicPr>
          <p:nvPr/>
        </p:nvPicPr>
        <p:blipFill>
          <a:blip r:embed="rId4"/>
          <a:stretch>
            <a:fillRect/>
          </a:stretch>
        </p:blipFill>
        <p:spPr>
          <a:xfrm>
            <a:off x="1019436" y="3245546"/>
            <a:ext cx="7380820" cy="3135782"/>
          </a:xfrm>
          <a:prstGeom prst="rect">
            <a:avLst/>
          </a:prstGeom>
          <a:ln w="12700">
            <a:solidFill>
              <a:schemeClr val="bg1">
                <a:lumMod val="85000"/>
              </a:schemeClr>
            </a:solidFill>
          </a:ln>
        </p:spPr>
      </p:pic>
    </p:spTree>
    <p:extLst>
      <p:ext uri="{BB962C8B-B14F-4D97-AF65-F5344CB8AC3E}">
        <p14:creationId xmlns:p14="http://schemas.microsoft.com/office/powerpoint/2010/main" val="12622691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Huawei Sans" panose="020C0503030203020204" pitchFamily="34" charset="0"/>
              </a:rPr>
              <a:t>重启</a:t>
            </a:r>
            <a:r>
              <a:rPr lang="zh-CN" altLang="en-US" dirty="0" smtClean="0">
                <a:sym typeface="Huawei Sans" panose="020C0503030203020204" pitchFamily="34" charset="0"/>
              </a:rPr>
              <a:t>实例</a:t>
            </a:r>
            <a:endParaRPr lang="zh-CN" altLang="en-US" dirty="0">
              <a:cs typeface="Arial" panose="020B0604020202020204" pitchFamily="34" charset="0"/>
              <a:sym typeface="Huawei Sans" panose="020C0503030203020204" pitchFamily="34" charset="0"/>
            </a:endParaRPr>
          </a:p>
        </p:txBody>
      </p:sp>
      <p:sp>
        <p:nvSpPr>
          <p:cNvPr id="56" name="文本占位符 3"/>
          <p:cNvSpPr>
            <a:spLocks noGrp="1"/>
          </p:cNvSpPr>
          <p:nvPr>
            <p:ph type="body" sz="quarter" idx="10"/>
          </p:nvPr>
        </p:nvSpPr>
        <p:spPr/>
        <p:txBody>
          <a:bodyPr/>
          <a:lstStyle/>
          <a:p>
            <a:pPr marL="0" indent="0">
              <a:buNone/>
            </a:pPr>
            <a:r>
              <a:rPr lang="zh-CN" altLang="en-US" sz="1600" b="1" dirty="0" smtClean="0">
                <a:sym typeface="Huawei Sans" panose="020C0503030203020204" pitchFamily="34" charset="0"/>
              </a:rPr>
              <a:t>操作场景</a:t>
            </a:r>
            <a:endParaRPr lang="zh-CN" altLang="en-US" sz="1600" b="1" dirty="0">
              <a:sym typeface="Huawei Sans" panose="020C0503030203020204" pitchFamily="34" charset="0"/>
            </a:endParaRPr>
          </a:p>
          <a:p>
            <a:pPr marL="0" indent="0">
              <a:buNone/>
            </a:pPr>
            <a:r>
              <a:rPr lang="zh-CN" altLang="en-US" sz="1400" dirty="0">
                <a:sym typeface="Huawei Sans" panose="020C0503030203020204" pitchFamily="34" charset="0"/>
              </a:rPr>
              <a:t>您可能需要重启数据库实例，通常是出于维护目的。例如：当华为云关系型数据库实例的运行状态为异常时，可以尝试重启实例，使其恢复到可用状态。对于某些运行参数修改，需要重启单个实例使之生效。您可通过控制台对主机和只读实例执行重启</a:t>
            </a:r>
            <a:r>
              <a:rPr lang="zh-CN" altLang="en-US" sz="1400" dirty="0" smtClean="0">
                <a:sym typeface="Huawei Sans" panose="020C0503030203020204" pitchFamily="34" charset="0"/>
              </a:rPr>
              <a:t>操作</a:t>
            </a:r>
            <a:endParaRPr lang="en-US" altLang="zh-CN" sz="1400" dirty="0" smtClean="0">
              <a:sym typeface="Huawei Sans" panose="020C0503030203020204" pitchFamily="34" charset="0"/>
            </a:endParaRPr>
          </a:p>
          <a:p>
            <a:pPr marL="0" indent="0">
              <a:buNone/>
            </a:pPr>
            <a:r>
              <a:rPr lang="zh-CN" altLang="en-US" sz="1600" b="1" dirty="0" smtClean="0">
                <a:sym typeface="Huawei Sans" panose="020C0503030203020204" pitchFamily="34" charset="0"/>
              </a:rPr>
              <a:t>操作步骤</a:t>
            </a:r>
          </a:p>
          <a:p>
            <a:pPr marL="0" indent="0">
              <a:buClr>
                <a:schemeClr val="tx1"/>
              </a:buClr>
              <a:buSzPct val="80000"/>
              <a:buNone/>
            </a:pPr>
            <a:endParaRPr lang="en-US" altLang="zh-CN" sz="1400" dirty="0">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1019436" y="2852936"/>
            <a:ext cx="9419692" cy="3413882"/>
          </a:xfrm>
          <a:prstGeom prst="rect">
            <a:avLst/>
          </a:prstGeom>
          <a:ln w="12700">
            <a:solidFill>
              <a:schemeClr val="bg1">
                <a:lumMod val="85000"/>
              </a:schemeClr>
            </a:solidFill>
          </a:ln>
        </p:spPr>
      </p:pic>
    </p:spTree>
    <p:extLst>
      <p:ext uri="{BB962C8B-B14F-4D97-AF65-F5344CB8AC3E}">
        <p14:creationId xmlns:p14="http://schemas.microsoft.com/office/powerpoint/2010/main" val="11125222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删除实例</a:t>
            </a:r>
            <a:endParaRPr lang="zh-CN" altLang="en-US" dirty="0">
              <a:cs typeface="Arial" panose="020B0604020202020204" pitchFamily="34" charset="0"/>
              <a:sym typeface="Huawei Sans" panose="020C0503030203020204" pitchFamily="34" charset="0"/>
            </a:endParaRPr>
          </a:p>
        </p:txBody>
      </p:sp>
      <p:sp>
        <p:nvSpPr>
          <p:cNvPr id="56" name="文本占位符 3"/>
          <p:cNvSpPr>
            <a:spLocks noGrp="1"/>
          </p:cNvSpPr>
          <p:nvPr>
            <p:ph type="body" sz="quarter" idx="10"/>
          </p:nvPr>
        </p:nvSpPr>
        <p:spPr/>
        <p:txBody>
          <a:bodyPr/>
          <a:lstStyle/>
          <a:p>
            <a:pPr marL="0" indent="0">
              <a:buNone/>
            </a:pPr>
            <a:r>
              <a:rPr lang="zh-CN" altLang="en-US" sz="1600" b="1" dirty="0" smtClean="0">
                <a:sym typeface="Huawei Sans" panose="020C0503030203020204" pitchFamily="34" charset="0"/>
              </a:rPr>
              <a:t>操作场景</a:t>
            </a:r>
            <a:endParaRPr lang="zh-CN" altLang="en-US" sz="1600" b="1" dirty="0">
              <a:sym typeface="Huawei Sans" panose="020C0503030203020204" pitchFamily="34" charset="0"/>
            </a:endParaRPr>
          </a:p>
          <a:p>
            <a:pPr marL="0" indent="0">
              <a:buNone/>
            </a:pPr>
            <a:r>
              <a:rPr lang="zh-CN" altLang="en-US" sz="1400" dirty="0">
                <a:sym typeface="Huawei Sans" panose="020C0503030203020204" pitchFamily="34" charset="0"/>
              </a:rPr>
              <a:t>您可根据业务需要，手动删除如下不使用的实例来释放资源</a:t>
            </a:r>
            <a:r>
              <a:rPr lang="zh-CN" altLang="en-US" sz="1400" dirty="0" smtClean="0">
                <a:sym typeface="Huawei Sans" panose="020C0503030203020204" pitchFamily="34" charset="0"/>
              </a:rPr>
              <a:t>：</a:t>
            </a:r>
            <a:endParaRPr lang="zh-CN" altLang="en-US" sz="1400" dirty="0">
              <a:sym typeface="Huawei Sans" panose="020C0503030203020204" pitchFamily="34" charset="0"/>
            </a:endParaRPr>
          </a:p>
          <a:p>
            <a:r>
              <a:rPr lang="zh-CN" altLang="en-US" sz="1400" dirty="0">
                <a:sym typeface="Huawei Sans" panose="020C0503030203020204" pitchFamily="34" charset="0"/>
              </a:rPr>
              <a:t>主</a:t>
            </a:r>
            <a:r>
              <a:rPr lang="zh-CN" altLang="en-US" sz="1400" dirty="0" smtClean="0">
                <a:sym typeface="Huawei Sans" panose="020C0503030203020204" pitchFamily="34" charset="0"/>
              </a:rPr>
              <a:t>实例</a:t>
            </a:r>
            <a:endParaRPr lang="zh-CN" altLang="en-US" sz="1400" dirty="0">
              <a:sym typeface="Huawei Sans" panose="020C0503030203020204" pitchFamily="34" charset="0"/>
            </a:endParaRPr>
          </a:p>
          <a:p>
            <a:r>
              <a:rPr lang="zh-CN" altLang="en-US" sz="1400" dirty="0">
                <a:sym typeface="Huawei Sans" panose="020C0503030203020204" pitchFamily="34" charset="0"/>
              </a:rPr>
              <a:t>只读</a:t>
            </a:r>
            <a:r>
              <a:rPr lang="zh-CN" altLang="en-US" sz="1400" dirty="0" smtClean="0">
                <a:sym typeface="Huawei Sans" panose="020C0503030203020204" pitchFamily="34" charset="0"/>
              </a:rPr>
              <a:t>实例</a:t>
            </a:r>
            <a:endParaRPr lang="en-US" altLang="zh-CN" sz="1400" dirty="0" smtClean="0">
              <a:sym typeface="Huawei Sans" panose="020C0503030203020204" pitchFamily="34" charset="0"/>
            </a:endParaRPr>
          </a:p>
          <a:p>
            <a:pPr marL="0" indent="0">
              <a:buNone/>
            </a:pPr>
            <a:r>
              <a:rPr lang="zh-CN" altLang="en-US" sz="1600" b="1" dirty="0" smtClean="0">
                <a:sym typeface="Huawei Sans" panose="020C0503030203020204" pitchFamily="34" charset="0"/>
              </a:rPr>
              <a:t>操作步骤</a:t>
            </a:r>
          </a:p>
          <a:p>
            <a:pPr marL="0" indent="0">
              <a:buClr>
                <a:schemeClr val="tx1"/>
              </a:buClr>
              <a:buSzPct val="80000"/>
              <a:buNone/>
            </a:pPr>
            <a:endParaRPr lang="en-US" altLang="zh-CN" sz="1400" dirty="0">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1019436" y="3284984"/>
            <a:ext cx="8244916" cy="2994948"/>
          </a:xfrm>
          <a:prstGeom prst="rect">
            <a:avLst/>
          </a:prstGeom>
          <a:ln w="12700">
            <a:solidFill>
              <a:schemeClr val="bg1">
                <a:lumMod val="85000"/>
              </a:schemeClr>
            </a:solidFill>
          </a:ln>
        </p:spPr>
      </p:pic>
    </p:spTree>
    <p:extLst>
      <p:ext uri="{BB962C8B-B14F-4D97-AF65-F5344CB8AC3E}">
        <p14:creationId xmlns:p14="http://schemas.microsoft.com/office/powerpoint/2010/main" val="503608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31838" y="1178805"/>
            <a:ext cx="5364162" cy="4763326"/>
            <a:chOff x="587793" y="1157348"/>
            <a:chExt cx="6156193" cy="4784678"/>
          </a:xfrm>
        </p:grpSpPr>
        <p:grpSp>
          <p:nvGrpSpPr>
            <p:cNvPr id="5" name="组合 4"/>
            <p:cNvGrpSpPr/>
            <p:nvPr/>
          </p:nvGrpSpPr>
          <p:grpSpPr>
            <a:xfrm>
              <a:off x="587793" y="1157348"/>
              <a:ext cx="4793384" cy="4752358"/>
              <a:chOff x="1884844" y="1337706"/>
              <a:chExt cx="5936623" cy="4897318"/>
            </a:xfrm>
          </p:grpSpPr>
          <p:grpSp>
            <p:nvGrpSpPr>
              <p:cNvPr id="6" name="组合 5"/>
              <p:cNvGrpSpPr/>
              <p:nvPr/>
            </p:nvGrpSpPr>
            <p:grpSpPr>
              <a:xfrm>
                <a:off x="4161645" y="4650857"/>
                <a:ext cx="863188" cy="595111"/>
                <a:chOff x="668338" y="1947863"/>
                <a:chExt cx="492125" cy="315912"/>
              </a:xfrm>
            </p:grpSpPr>
            <p:sp>
              <p:nvSpPr>
                <p:cNvPr id="67" name="Freeform 11"/>
                <p:cNvSpPr>
                  <a:spLocks noEditPoints="1"/>
                </p:cNvSpPr>
                <p:nvPr/>
              </p:nvSpPr>
              <p:spPr bwMode="auto">
                <a:xfrm>
                  <a:off x="747713" y="2101850"/>
                  <a:ext cx="336550" cy="84137"/>
                </a:xfrm>
                <a:custGeom>
                  <a:avLst/>
                  <a:gdLst>
                    <a:gd name="T0" fmla="*/ 0 w 90"/>
                    <a:gd name="T1" fmla="*/ 13 h 22"/>
                    <a:gd name="T2" fmla="*/ 9 w 90"/>
                    <a:gd name="T3" fmla="*/ 22 h 22"/>
                    <a:gd name="T4" fmla="*/ 81 w 90"/>
                    <a:gd name="T5" fmla="*/ 22 h 22"/>
                    <a:gd name="T6" fmla="*/ 90 w 90"/>
                    <a:gd name="T7" fmla="*/ 13 h 22"/>
                    <a:gd name="T8" fmla="*/ 90 w 90"/>
                    <a:gd name="T9" fmla="*/ 9 h 22"/>
                    <a:gd name="T10" fmla="*/ 81 w 90"/>
                    <a:gd name="T11" fmla="*/ 0 h 22"/>
                    <a:gd name="T12" fmla="*/ 9 w 90"/>
                    <a:gd name="T13" fmla="*/ 0 h 22"/>
                    <a:gd name="T14" fmla="*/ 0 w 90"/>
                    <a:gd name="T15" fmla="*/ 9 h 22"/>
                    <a:gd name="T16" fmla="*/ 0 w 90"/>
                    <a:gd name="T17" fmla="*/ 13 h 22"/>
                    <a:gd name="T18" fmla="*/ 5 w 90"/>
                    <a:gd name="T19" fmla="*/ 9 h 22"/>
                    <a:gd name="T20" fmla="*/ 9 w 90"/>
                    <a:gd name="T21" fmla="*/ 6 h 22"/>
                    <a:gd name="T22" fmla="*/ 81 w 90"/>
                    <a:gd name="T23" fmla="*/ 6 h 22"/>
                    <a:gd name="T24" fmla="*/ 85 w 90"/>
                    <a:gd name="T25" fmla="*/ 9 h 22"/>
                    <a:gd name="T26" fmla="*/ 85 w 90"/>
                    <a:gd name="T27" fmla="*/ 13 h 22"/>
                    <a:gd name="T28" fmla="*/ 81 w 90"/>
                    <a:gd name="T29" fmla="*/ 17 h 22"/>
                    <a:gd name="T30" fmla="*/ 9 w 90"/>
                    <a:gd name="T31" fmla="*/ 17 h 22"/>
                    <a:gd name="T32" fmla="*/ 5 w 90"/>
                    <a:gd name="T33" fmla="*/ 13 h 22"/>
                    <a:gd name="T34" fmla="*/ 5 w 90"/>
                    <a:gd name="T3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2">
                      <a:moveTo>
                        <a:pt x="0" y="13"/>
                      </a:moveTo>
                      <a:cubicBezTo>
                        <a:pt x="0" y="18"/>
                        <a:pt x="4" y="22"/>
                        <a:pt x="9" y="22"/>
                      </a:cubicBezTo>
                      <a:cubicBezTo>
                        <a:pt x="81" y="22"/>
                        <a:pt x="81" y="22"/>
                        <a:pt x="81" y="22"/>
                      </a:cubicBezTo>
                      <a:cubicBezTo>
                        <a:pt x="86" y="22"/>
                        <a:pt x="90" y="18"/>
                        <a:pt x="90" y="13"/>
                      </a:cubicBezTo>
                      <a:cubicBezTo>
                        <a:pt x="90" y="9"/>
                        <a:pt x="90" y="9"/>
                        <a:pt x="90" y="9"/>
                      </a:cubicBezTo>
                      <a:cubicBezTo>
                        <a:pt x="90" y="4"/>
                        <a:pt x="86" y="0"/>
                        <a:pt x="81" y="0"/>
                      </a:cubicBezTo>
                      <a:cubicBezTo>
                        <a:pt x="9" y="0"/>
                        <a:pt x="9" y="0"/>
                        <a:pt x="9" y="0"/>
                      </a:cubicBezTo>
                      <a:cubicBezTo>
                        <a:pt x="4" y="0"/>
                        <a:pt x="0" y="4"/>
                        <a:pt x="0" y="9"/>
                      </a:cubicBezTo>
                      <a:lnTo>
                        <a:pt x="0" y="13"/>
                      </a:lnTo>
                      <a:close/>
                      <a:moveTo>
                        <a:pt x="5" y="9"/>
                      </a:moveTo>
                      <a:cubicBezTo>
                        <a:pt x="5" y="7"/>
                        <a:pt x="7" y="6"/>
                        <a:pt x="9" y="6"/>
                      </a:cubicBezTo>
                      <a:cubicBezTo>
                        <a:pt x="81" y="6"/>
                        <a:pt x="81" y="6"/>
                        <a:pt x="81" y="6"/>
                      </a:cubicBezTo>
                      <a:cubicBezTo>
                        <a:pt x="83" y="6"/>
                        <a:pt x="85" y="7"/>
                        <a:pt x="85" y="9"/>
                      </a:cubicBezTo>
                      <a:cubicBezTo>
                        <a:pt x="85" y="13"/>
                        <a:pt x="85" y="13"/>
                        <a:pt x="85" y="13"/>
                      </a:cubicBezTo>
                      <a:cubicBezTo>
                        <a:pt x="85" y="15"/>
                        <a:pt x="83" y="17"/>
                        <a:pt x="81" y="17"/>
                      </a:cubicBezTo>
                      <a:cubicBezTo>
                        <a:pt x="9" y="17"/>
                        <a:pt x="9" y="17"/>
                        <a:pt x="9" y="17"/>
                      </a:cubicBezTo>
                      <a:cubicBezTo>
                        <a:pt x="7" y="17"/>
                        <a:pt x="5" y="15"/>
                        <a:pt x="5" y="13"/>
                      </a:cubicBezTo>
                      <a:lnTo>
                        <a:pt x="5" y="9"/>
                      </a:ln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Oval 12"/>
                <p:cNvSpPr>
                  <a:spLocks noChangeArrowheads="1"/>
                </p:cNvSpPr>
                <p:nvPr/>
              </p:nvSpPr>
              <p:spPr bwMode="auto">
                <a:xfrm>
                  <a:off x="1001713" y="2128838"/>
                  <a:ext cx="30162" cy="30162"/>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Freeform 13"/>
                <p:cNvSpPr>
                  <a:spLocks/>
                </p:cNvSpPr>
                <p:nvPr/>
              </p:nvSpPr>
              <p:spPr bwMode="auto">
                <a:xfrm>
                  <a:off x="747713" y="2205038"/>
                  <a:ext cx="336550" cy="23812"/>
                </a:xfrm>
                <a:custGeom>
                  <a:avLst/>
                  <a:gdLst>
                    <a:gd name="T0" fmla="*/ 3 w 90"/>
                    <a:gd name="T1" fmla="*/ 6 h 6"/>
                    <a:gd name="T2" fmla="*/ 87 w 90"/>
                    <a:gd name="T3" fmla="*/ 6 h 6"/>
                    <a:gd name="T4" fmla="*/ 90 w 90"/>
                    <a:gd name="T5" fmla="*/ 3 h 6"/>
                    <a:gd name="T6" fmla="*/ 87 w 90"/>
                    <a:gd name="T7" fmla="*/ 0 h 6"/>
                    <a:gd name="T8" fmla="*/ 3 w 90"/>
                    <a:gd name="T9" fmla="*/ 0 h 6"/>
                    <a:gd name="T10" fmla="*/ 0 w 90"/>
                    <a:gd name="T11" fmla="*/ 3 h 6"/>
                    <a:gd name="T12" fmla="*/ 3 w 9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0" h="6">
                      <a:moveTo>
                        <a:pt x="3" y="6"/>
                      </a:moveTo>
                      <a:cubicBezTo>
                        <a:pt x="87" y="6"/>
                        <a:pt x="87" y="6"/>
                        <a:pt x="87" y="6"/>
                      </a:cubicBezTo>
                      <a:cubicBezTo>
                        <a:pt x="89" y="6"/>
                        <a:pt x="90" y="4"/>
                        <a:pt x="90" y="3"/>
                      </a:cubicBezTo>
                      <a:cubicBezTo>
                        <a:pt x="90" y="1"/>
                        <a:pt x="89" y="0"/>
                        <a:pt x="87" y="0"/>
                      </a:cubicBezTo>
                      <a:cubicBezTo>
                        <a:pt x="3" y="0"/>
                        <a:pt x="3" y="0"/>
                        <a:pt x="3" y="0"/>
                      </a:cubicBezTo>
                      <a:cubicBezTo>
                        <a:pt x="1" y="0"/>
                        <a:pt x="0" y="1"/>
                        <a:pt x="0" y="3"/>
                      </a:cubicBezTo>
                      <a:cubicBezTo>
                        <a:pt x="0" y="4"/>
                        <a:pt x="1" y="6"/>
                        <a:pt x="3" y="6"/>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Freeform 42"/>
                <p:cNvSpPr>
                  <a:spLocks noEditPoints="1"/>
                </p:cNvSpPr>
                <p:nvPr/>
              </p:nvSpPr>
              <p:spPr bwMode="auto">
                <a:xfrm>
                  <a:off x="668338" y="1947863"/>
                  <a:ext cx="492125" cy="315912"/>
                </a:xfrm>
                <a:custGeom>
                  <a:avLst/>
                  <a:gdLst>
                    <a:gd name="T0" fmla="*/ 101 w 131"/>
                    <a:gd name="T1" fmla="*/ 22 h 82"/>
                    <a:gd name="T2" fmla="*/ 99 w 131"/>
                    <a:gd name="T3" fmla="*/ 22 h 82"/>
                    <a:gd name="T4" fmla="*/ 63 w 131"/>
                    <a:gd name="T5" fmla="*/ 0 h 82"/>
                    <a:gd name="T6" fmla="*/ 23 w 131"/>
                    <a:gd name="T7" fmla="*/ 33 h 82"/>
                    <a:gd name="T8" fmla="*/ 0 w 131"/>
                    <a:gd name="T9" fmla="*/ 58 h 82"/>
                    <a:gd name="T10" fmla="*/ 25 w 131"/>
                    <a:gd name="T11" fmla="*/ 82 h 82"/>
                    <a:gd name="T12" fmla="*/ 101 w 131"/>
                    <a:gd name="T13" fmla="*/ 82 h 82"/>
                    <a:gd name="T14" fmla="*/ 131 w 131"/>
                    <a:gd name="T15" fmla="*/ 52 h 82"/>
                    <a:gd name="T16" fmla="*/ 101 w 131"/>
                    <a:gd name="T17" fmla="*/ 22 h 82"/>
                    <a:gd name="T18" fmla="*/ 101 w 131"/>
                    <a:gd name="T19" fmla="*/ 77 h 82"/>
                    <a:gd name="T20" fmla="*/ 25 w 131"/>
                    <a:gd name="T21" fmla="*/ 77 h 82"/>
                    <a:gd name="T22" fmla="*/ 6 w 131"/>
                    <a:gd name="T23" fmla="*/ 58 h 82"/>
                    <a:gd name="T24" fmla="*/ 25 w 131"/>
                    <a:gd name="T25" fmla="*/ 38 h 82"/>
                    <a:gd name="T26" fmla="*/ 28 w 131"/>
                    <a:gd name="T27" fmla="*/ 39 h 82"/>
                    <a:gd name="T28" fmla="*/ 28 w 131"/>
                    <a:gd name="T29" fmla="*/ 37 h 82"/>
                    <a:gd name="T30" fmla="*/ 29 w 131"/>
                    <a:gd name="T31" fmla="*/ 33 h 82"/>
                    <a:gd name="T32" fmla="*/ 29 w 131"/>
                    <a:gd name="T33" fmla="*/ 33 h 82"/>
                    <a:gd name="T34" fmla="*/ 29 w 131"/>
                    <a:gd name="T35" fmla="*/ 32 h 82"/>
                    <a:gd name="T36" fmla="*/ 29 w 131"/>
                    <a:gd name="T37" fmla="*/ 32 h 82"/>
                    <a:gd name="T38" fmla="*/ 63 w 131"/>
                    <a:gd name="T39" fmla="*/ 6 h 82"/>
                    <a:gd name="T40" fmla="*/ 94 w 131"/>
                    <a:gd name="T41" fmla="*/ 23 h 82"/>
                    <a:gd name="T42" fmla="*/ 83 w 131"/>
                    <a:gd name="T43" fmla="*/ 28 h 82"/>
                    <a:gd name="T44" fmla="*/ 83 w 131"/>
                    <a:gd name="T45" fmla="*/ 32 h 82"/>
                    <a:gd name="T46" fmla="*/ 87 w 131"/>
                    <a:gd name="T47" fmla="*/ 32 h 82"/>
                    <a:gd name="T48" fmla="*/ 98 w 131"/>
                    <a:gd name="T49" fmla="*/ 28 h 82"/>
                    <a:gd name="T50" fmla="*/ 101 w 131"/>
                    <a:gd name="T51" fmla="*/ 28 h 82"/>
                    <a:gd name="T52" fmla="*/ 126 w 131"/>
                    <a:gd name="T53" fmla="*/ 52 h 82"/>
                    <a:gd name="T54" fmla="*/ 101 w 131"/>
                    <a:gd name="T5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1" h="82">
                      <a:moveTo>
                        <a:pt x="101" y="22"/>
                      </a:moveTo>
                      <a:cubicBezTo>
                        <a:pt x="101" y="22"/>
                        <a:pt x="100" y="22"/>
                        <a:pt x="99" y="22"/>
                      </a:cubicBezTo>
                      <a:cubicBezTo>
                        <a:pt x="92" y="9"/>
                        <a:pt x="78" y="0"/>
                        <a:pt x="63" y="0"/>
                      </a:cubicBezTo>
                      <a:cubicBezTo>
                        <a:pt x="44" y="0"/>
                        <a:pt x="27" y="14"/>
                        <a:pt x="23" y="33"/>
                      </a:cubicBezTo>
                      <a:cubicBezTo>
                        <a:pt x="11" y="34"/>
                        <a:pt x="0" y="45"/>
                        <a:pt x="0" y="58"/>
                      </a:cubicBezTo>
                      <a:cubicBezTo>
                        <a:pt x="0" y="71"/>
                        <a:pt x="12" y="82"/>
                        <a:pt x="25" y="82"/>
                      </a:cubicBezTo>
                      <a:cubicBezTo>
                        <a:pt x="101" y="82"/>
                        <a:pt x="101" y="82"/>
                        <a:pt x="101" y="82"/>
                      </a:cubicBezTo>
                      <a:cubicBezTo>
                        <a:pt x="118" y="82"/>
                        <a:pt x="131" y="69"/>
                        <a:pt x="131" y="52"/>
                      </a:cubicBezTo>
                      <a:cubicBezTo>
                        <a:pt x="131" y="36"/>
                        <a:pt x="118" y="22"/>
                        <a:pt x="101" y="22"/>
                      </a:cubicBezTo>
                      <a:close/>
                      <a:moveTo>
                        <a:pt x="101" y="77"/>
                      </a:moveTo>
                      <a:cubicBezTo>
                        <a:pt x="25" y="77"/>
                        <a:pt x="25" y="77"/>
                        <a:pt x="25" y="77"/>
                      </a:cubicBezTo>
                      <a:cubicBezTo>
                        <a:pt x="15" y="77"/>
                        <a:pt x="6" y="68"/>
                        <a:pt x="6" y="58"/>
                      </a:cubicBezTo>
                      <a:cubicBezTo>
                        <a:pt x="6" y="47"/>
                        <a:pt x="15" y="38"/>
                        <a:pt x="25" y="38"/>
                      </a:cubicBezTo>
                      <a:cubicBezTo>
                        <a:pt x="26" y="38"/>
                        <a:pt x="27" y="39"/>
                        <a:pt x="28" y="39"/>
                      </a:cubicBezTo>
                      <a:cubicBezTo>
                        <a:pt x="28" y="38"/>
                        <a:pt x="28" y="38"/>
                        <a:pt x="28" y="37"/>
                      </a:cubicBezTo>
                      <a:cubicBezTo>
                        <a:pt x="28" y="36"/>
                        <a:pt x="28" y="35"/>
                        <a:pt x="29" y="33"/>
                      </a:cubicBezTo>
                      <a:cubicBezTo>
                        <a:pt x="29" y="33"/>
                        <a:pt x="29" y="33"/>
                        <a:pt x="29" y="33"/>
                      </a:cubicBezTo>
                      <a:cubicBezTo>
                        <a:pt x="29" y="33"/>
                        <a:pt x="29" y="33"/>
                        <a:pt x="29" y="32"/>
                      </a:cubicBezTo>
                      <a:cubicBezTo>
                        <a:pt x="29" y="32"/>
                        <a:pt x="29" y="32"/>
                        <a:pt x="29" y="32"/>
                      </a:cubicBezTo>
                      <a:cubicBezTo>
                        <a:pt x="34" y="17"/>
                        <a:pt x="47" y="6"/>
                        <a:pt x="63" y="6"/>
                      </a:cubicBezTo>
                      <a:cubicBezTo>
                        <a:pt x="76" y="6"/>
                        <a:pt x="87" y="13"/>
                        <a:pt x="94" y="23"/>
                      </a:cubicBezTo>
                      <a:cubicBezTo>
                        <a:pt x="90" y="24"/>
                        <a:pt x="86" y="26"/>
                        <a:pt x="83" y="28"/>
                      </a:cubicBezTo>
                      <a:cubicBezTo>
                        <a:pt x="82" y="29"/>
                        <a:pt x="82" y="31"/>
                        <a:pt x="83" y="32"/>
                      </a:cubicBezTo>
                      <a:cubicBezTo>
                        <a:pt x="84" y="33"/>
                        <a:pt x="85" y="33"/>
                        <a:pt x="87" y="32"/>
                      </a:cubicBezTo>
                      <a:cubicBezTo>
                        <a:pt x="90" y="30"/>
                        <a:pt x="94" y="28"/>
                        <a:pt x="98" y="28"/>
                      </a:cubicBezTo>
                      <a:cubicBezTo>
                        <a:pt x="99" y="28"/>
                        <a:pt x="100" y="28"/>
                        <a:pt x="101" y="28"/>
                      </a:cubicBezTo>
                      <a:cubicBezTo>
                        <a:pt x="115" y="28"/>
                        <a:pt x="126" y="39"/>
                        <a:pt x="126" y="52"/>
                      </a:cubicBezTo>
                      <a:cubicBezTo>
                        <a:pt x="126" y="66"/>
                        <a:pt x="115" y="77"/>
                        <a:pt x="101" y="77"/>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 name="组合 6"/>
              <p:cNvGrpSpPr/>
              <p:nvPr/>
            </p:nvGrpSpPr>
            <p:grpSpPr>
              <a:xfrm>
                <a:off x="2704662" y="4685121"/>
                <a:ext cx="877192" cy="547228"/>
                <a:chOff x="668338" y="1947863"/>
                <a:chExt cx="492125" cy="315912"/>
              </a:xfrm>
            </p:grpSpPr>
            <p:sp>
              <p:nvSpPr>
                <p:cNvPr id="63" name="Freeform 11"/>
                <p:cNvSpPr>
                  <a:spLocks noEditPoints="1"/>
                </p:cNvSpPr>
                <p:nvPr/>
              </p:nvSpPr>
              <p:spPr bwMode="auto">
                <a:xfrm>
                  <a:off x="747713" y="2101850"/>
                  <a:ext cx="336550" cy="84137"/>
                </a:xfrm>
                <a:custGeom>
                  <a:avLst/>
                  <a:gdLst>
                    <a:gd name="T0" fmla="*/ 0 w 90"/>
                    <a:gd name="T1" fmla="*/ 13 h 22"/>
                    <a:gd name="T2" fmla="*/ 9 w 90"/>
                    <a:gd name="T3" fmla="*/ 22 h 22"/>
                    <a:gd name="T4" fmla="*/ 81 w 90"/>
                    <a:gd name="T5" fmla="*/ 22 h 22"/>
                    <a:gd name="T6" fmla="*/ 90 w 90"/>
                    <a:gd name="T7" fmla="*/ 13 h 22"/>
                    <a:gd name="T8" fmla="*/ 90 w 90"/>
                    <a:gd name="T9" fmla="*/ 9 h 22"/>
                    <a:gd name="T10" fmla="*/ 81 w 90"/>
                    <a:gd name="T11" fmla="*/ 0 h 22"/>
                    <a:gd name="T12" fmla="*/ 9 w 90"/>
                    <a:gd name="T13" fmla="*/ 0 h 22"/>
                    <a:gd name="T14" fmla="*/ 0 w 90"/>
                    <a:gd name="T15" fmla="*/ 9 h 22"/>
                    <a:gd name="T16" fmla="*/ 0 w 90"/>
                    <a:gd name="T17" fmla="*/ 13 h 22"/>
                    <a:gd name="T18" fmla="*/ 5 w 90"/>
                    <a:gd name="T19" fmla="*/ 9 h 22"/>
                    <a:gd name="T20" fmla="*/ 9 w 90"/>
                    <a:gd name="T21" fmla="*/ 6 h 22"/>
                    <a:gd name="T22" fmla="*/ 81 w 90"/>
                    <a:gd name="T23" fmla="*/ 6 h 22"/>
                    <a:gd name="T24" fmla="*/ 85 w 90"/>
                    <a:gd name="T25" fmla="*/ 9 h 22"/>
                    <a:gd name="T26" fmla="*/ 85 w 90"/>
                    <a:gd name="T27" fmla="*/ 13 h 22"/>
                    <a:gd name="T28" fmla="*/ 81 w 90"/>
                    <a:gd name="T29" fmla="*/ 17 h 22"/>
                    <a:gd name="T30" fmla="*/ 9 w 90"/>
                    <a:gd name="T31" fmla="*/ 17 h 22"/>
                    <a:gd name="T32" fmla="*/ 5 w 90"/>
                    <a:gd name="T33" fmla="*/ 13 h 22"/>
                    <a:gd name="T34" fmla="*/ 5 w 90"/>
                    <a:gd name="T3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2">
                      <a:moveTo>
                        <a:pt x="0" y="13"/>
                      </a:moveTo>
                      <a:cubicBezTo>
                        <a:pt x="0" y="18"/>
                        <a:pt x="4" y="22"/>
                        <a:pt x="9" y="22"/>
                      </a:cubicBezTo>
                      <a:cubicBezTo>
                        <a:pt x="81" y="22"/>
                        <a:pt x="81" y="22"/>
                        <a:pt x="81" y="22"/>
                      </a:cubicBezTo>
                      <a:cubicBezTo>
                        <a:pt x="86" y="22"/>
                        <a:pt x="90" y="18"/>
                        <a:pt x="90" y="13"/>
                      </a:cubicBezTo>
                      <a:cubicBezTo>
                        <a:pt x="90" y="9"/>
                        <a:pt x="90" y="9"/>
                        <a:pt x="90" y="9"/>
                      </a:cubicBezTo>
                      <a:cubicBezTo>
                        <a:pt x="90" y="4"/>
                        <a:pt x="86" y="0"/>
                        <a:pt x="81" y="0"/>
                      </a:cubicBezTo>
                      <a:cubicBezTo>
                        <a:pt x="9" y="0"/>
                        <a:pt x="9" y="0"/>
                        <a:pt x="9" y="0"/>
                      </a:cubicBezTo>
                      <a:cubicBezTo>
                        <a:pt x="4" y="0"/>
                        <a:pt x="0" y="4"/>
                        <a:pt x="0" y="9"/>
                      </a:cubicBezTo>
                      <a:lnTo>
                        <a:pt x="0" y="13"/>
                      </a:lnTo>
                      <a:close/>
                      <a:moveTo>
                        <a:pt x="5" y="9"/>
                      </a:moveTo>
                      <a:cubicBezTo>
                        <a:pt x="5" y="7"/>
                        <a:pt x="7" y="6"/>
                        <a:pt x="9" y="6"/>
                      </a:cubicBezTo>
                      <a:cubicBezTo>
                        <a:pt x="81" y="6"/>
                        <a:pt x="81" y="6"/>
                        <a:pt x="81" y="6"/>
                      </a:cubicBezTo>
                      <a:cubicBezTo>
                        <a:pt x="83" y="6"/>
                        <a:pt x="85" y="7"/>
                        <a:pt x="85" y="9"/>
                      </a:cubicBezTo>
                      <a:cubicBezTo>
                        <a:pt x="85" y="13"/>
                        <a:pt x="85" y="13"/>
                        <a:pt x="85" y="13"/>
                      </a:cubicBezTo>
                      <a:cubicBezTo>
                        <a:pt x="85" y="15"/>
                        <a:pt x="83" y="17"/>
                        <a:pt x="81" y="17"/>
                      </a:cubicBezTo>
                      <a:cubicBezTo>
                        <a:pt x="9" y="17"/>
                        <a:pt x="9" y="17"/>
                        <a:pt x="9" y="17"/>
                      </a:cubicBezTo>
                      <a:cubicBezTo>
                        <a:pt x="7" y="17"/>
                        <a:pt x="5" y="15"/>
                        <a:pt x="5" y="13"/>
                      </a:cubicBezTo>
                      <a:lnTo>
                        <a:pt x="5" y="9"/>
                      </a:ln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Oval 12"/>
                <p:cNvSpPr>
                  <a:spLocks noChangeArrowheads="1"/>
                </p:cNvSpPr>
                <p:nvPr/>
              </p:nvSpPr>
              <p:spPr bwMode="auto">
                <a:xfrm>
                  <a:off x="1001713" y="2128838"/>
                  <a:ext cx="30162" cy="30162"/>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Freeform 13"/>
                <p:cNvSpPr>
                  <a:spLocks/>
                </p:cNvSpPr>
                <p:nvPr/>
              </p:nvSpPr>
              <p:spPr bwMode="auto">
                <a:xfrm>
                  <a:off x="747713" y="2205038"/>
                  <a:ext cx="336550" cy="23812"/>
                </a:xfrm>
                <a:custGeom>
                  <a:avLst/>
                  <a:gdLst>
                    <a:gd name="T0" fmla="*/ 3 w 90"/>
                    <a:gd name="T1" fmla="*/ 6 h 6"/>
                    <a:gd name="T2" fmla="*/ 87 w 90"/>
                    <a:gd name="T3" fmla="*/ 6 h 6"/>
                    <a:gd name="T4" fmla="*/ 90 w 90"/>
                    <a:gd name="T5" fmla="*/ 3 h 6"/>
                    <a:gd name="T6" fmla="*/ 87 w 90"/>
                    <a:gd name="T7" fmla="*/ 0 h 6"/>
                    <a:gd name="T8" fmla="*/ 3 w 90"/>
                    <a:gd name="T9" fmla="*/ 0 h 6"/>
                    <a:gd name="T10" fmla="*/ 0 w 90"/>
                    <a:gd name="T11" fmla="*/ 3 h 6"/>
                    <a:gd name="T12" fmla="*/ 3 w 9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0" h="6">
                      <a:moveTo>
                        <a:pt x="3" y="6"/>
                      </a:moveTo>
                      <a:cubicBezTo>
                        <a:pt x="87" y="6"/>
                        <a:pt x="87" y="6"/>
                        <a:pt x="87" y="6"/>
                      </a:cubicBezTo>
                      <a:cubicBezTo>
                        <a:pt x="89" y="6"/>
                        <a:pt x="90" y="4"/>
                        <a:pt x="90" y="3"/>
                      </a:cubicBezTo>
                      <a:cubicBezTo>
                        <a:pt x="90" y="1"/>
                        <a:pt x="89" y="0"/>
                        <a:pt x="87" y="0"/>
                      </a:cubicBezTo>
                      <a:cubicBezTo>
                        <a:pt x="3" y="0"/>
                        <a:pt x="3" y="0"/>
                        <a:pt x="3" y="0"/>
                      </a:cubicBezTo>
                      <a:cubicBezTo>
                        <a:pt x="1" y="0"/>
                        <a:pt x="0" y="1"/>
                        <a:pt x="0" y="3"/>
                      </a:cubicBezTo>
                      <a:cubicBezTo>
                        <a:pt x="0" y="4"/>
                        <a:pt x="1" y="6"/>
                        <a:pt x="3" y="6"/>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Freeform 42"/>
                <p:cNvSpPr>
                  <a:spLocks noEditPoints="1"/>
                </p:cNvSpPr>
                <p:nvPr/>
              </p:nvSpPr>
              <p:spPr bwMode="auto">
                <a:xfrm>
                  <a:off x="668338" y="1947863"/>
                  <a:ext cx="492125" cy="315912"/>
                </a:xfrm>
                <a:custGeom>
                  <a:avLst/>
                  <a:gdLst>
                    <a:gd name="T0" fmla="*/ 101 w 131"/>
                    <a:gd name="T1" fmla="*/ 22 h 82"/>
                    <a:gd name="T2" fmla="*/ 99 w 131"/>
                    <a:gd name="T3" fmla="*/ 22 h 82"/>
                    <a:gd name="T4" fmla="*/ 63 w 131"/>
                    <a:gd name="T5" fmla="*/ 0 h 82"/>
                    <a:gd name="T6" fmla="*/ 23 w 131"/>
                    <a:gd name="T7" fmla="*/ 33 h 82"/>
                    <a:gd name="T8" fmla="*/ 0 w 131"/>
                    <a:gd name="T9" fmla="*/ 58 h 82"/>
                    <a:gd name="T10" fmla="*/ 25 w 131"/>
                    <a:gd name="T11" fmla="*/ 82 h 82"/>
                    <a:gd name="T12" fmla="*/ 101 w 131"/>
                    <a:gd name="T13" fmla="*/ 82 h 82"/>
                    <a:gd name="T14" fmla="*/ 131 w 131"/>
                    <a:gd name="T15" fmla="*/ 52 h 82"/>
                    <a:gd name="T16" fmla="*/ 101 w 131"/>
                    <a:gd name="T17" fmla="*/ 22 h 82"/>
                    <a:gd name="T18" fmla="*/ 101 w 131"/>
                    <a:gd name="T19" fmla="*/ 77 h 82"/>
                    <a:gd name="T20" fmla="*/ 25 w 131"/>
                    <a:gd name="T21" fmla="*/ 77 h 82"/>
                    <a:gd name="T22" fmla="*/ 6 w 131"/>
                    <a:gd name="T23" fmla="*/ 58 h 82"/>
                    <a:gd name="T24" fmla="*/ 25 w 131"/>
                    <a:gd name="T25" fmla="*/ 38 h 82"/>
                    <a:gd name="T26" fmla="*/ 28 w 131"/>
                    <a:gd name="T27" fmla="*/ 39 h 82"/>
                    <a:gd name="T28" fmla="*/ 28 w 131"/>
                    <a:gd name="T29" fmla="*/ 37 h 82"/>
                    <a:gd name="T30" fmla="*/ 29 w 131"/>
                    <a:gd name="T31" fmla="*/ 33 h 82"/>
                    <a:gd name="T32" fmla="*/ 29 w 131"/>
                    <a:gd name="T33" fmla="*/ 33 h 82"/>
                    <a:gd name="T34" fmla="*/ 29 w 131"/>
                    <a:gd name="T35" fmla="*/ 32 h 82"/>
                    <a:gd name="T36" fmla="*/ 29 w 131"/>
                    <a:gd name="T37" fmla="*/ 32 h 82"/>
                    <a:gd name="T38" fmla="*/ 63 w 131"/>
                    <a:gd name="T39" fmla="*/ 6 h 82"/>
                    <a:gd name="T40" fmla="*/ 94 w 131"/>
                    <a:gd name="T41" fmla="*/ 23 h 82"/>
                    <a:gd name="T42" fmla="*/ 83 w 131"/>
                    <a:gd name="T43" fmla="*/ 28 h 82"/>
                    <a:gd name="T44" fmla="*/ 83 w 131"/>
                    <a:gd name="T45" fmla="*/ 32 h 82"/>
                    <a:gd name="T46" fmla="*/ 87 w 131"/>
                    <a:gd name="T47" fmla="*/ 32 h 82"/>
                    <a:gd name="T48" fmla="*/ 98 w 131"/>
                    <a:gd name="T49" fmla="*/ 28 h 82"/>
                    <a:gd name="T50" fmla="*/ 101 w 131"/>
                    <a:gd name="T51" fmla="*/ 28 h 82"/>
                    <a:gd name="T52" fmla="*/ 126 w 131"/>
                    <a:gd name="T53" fmla="*/ 52 h 82"/>
                    <a:gd name="T54" fmla="*/ 101 w 131"/>
                    <a:gd name="T5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1" h="82">
                      <a:moveTo>
                        <a:pt x="101" y="22"/>
                      </a:moveTo>
                      <a:cubicBezTo>
                        <a:pt x="101" y="22"/>
                        <a:pt x="100" y="22"/>
                        <a:pt x="99" y="22"/>
                      </a:cubicBezTo>
                      <a:cubicBezTo>
                        <a:pt x="92" y="9"/>
                        <a:pt x="78" y="0"/>
                        <a:pt x="63" y="0"/>
                      </a:cubicBezTo>
                      <a:cubicBezTo>
                        <a:pt x="44" y="0"/>
                        <a:pt x="27" y="14"/>
                        <a:pt x="23" y="33"/>
                      </a:cubicBezTo>
                      <a:cubicBezTo>
                        <a:pt x="11" y="34"/>
                        <a:pt x="0" y="45"/>
                        <a:pt x="0" y="58"/>
                      </a:cubicBezTo>
                      <a:cubicBezTo>
                        <a:pt x="0" y="71"/>
                        <a:pt x="12" y="82"/>
                        <a:pt x="25" y="82"/>
                      </a:cubicBezTo>
                      <a:cubicBezTo>
                        <a:pt x="101" y="82"/>
                        <a:pt x="101" y="82"/>
                        <a:pt x="101" y="82"/>
                      </a:cubicBezTo>
                      <a:cubicBezTo>
                        <a:pt x="118" y="82"/>
                        <a:pt x="131" y="69"/>
                        <a:pt x="131" y="52"/>
                      </a:cubicBezTo>
                      <a:cubicBezTo>
                        <a:pt x="131" y="36"/>
                        <a:pt x="118" y="22"/>
                        <a:pt x="101" y="22"/>
                      </a:cubicBezTo>
                      <a:close/>
                      <a:moveTo>
                        <a:pt x="101" y="77"/>
                      </a:moveTo>
                      <a:cubicBezTo>
                        <a:pt x="25" y="77"/>
                        <a:pt x="25" y="77"/>
                        <a:pt x="25" y="77"/>
                      </a:cubicBezTo>
                      <a:cubicBezTo>
                        <a:pt x="15" y="77"/>
                        <a:pt x="6" y="68"/>
                        <a:pt x="6" y="58"/>
                      </a:cubicBezTo>
                      <a:cubicBezTo>
                        <a:pt x="6" y="47"/>
                        <a:pt x="15" y="38"/>
                        <a:pt x="25" y="38"/>
                      </a:cubicBezTo>
                      <a:cubicBezTo>
                        <a:pt x="26" y="38"/>
                        <a:pt x="27" y="39"/>
                        <a:pt x="28" y="39"/>
                      </a:cubicBezTo>
                      <a:cubicBezTo>
                        <a:pt x="28" y="38"/>
                        <a:pt x="28" y="38"/>
                        <a:pt x="28" y="37"/>
                      </a:cubicBezTo>
                      <a:cubicBezTo>
                        <a:pt x="28" y="36"/>
                        <a:pt x="28" y="35"/>
                        <a:pt x="29" y="33"/>
                      </a:cubicBezTo>
                      <a:cubicBezTo>
                        <a:pt x="29" y="33"/>
                        <a:pt x="29" y="33"/>
                        <a:pt x="29" y="33"/>
                      </a:cubicBezTo>
                      <a:cubicBezTo>
                        <a:pt x="29" y="33"/>
                        <a:pt x="29" y="33"/>
                        <a:pt x="29" y="32"/>
                      </a:cubicBezTo>
                      <a:cubicBezTo>
                        <a:pt x="29" y="32"/>
                        <a:pt x="29" y="32"/>
                        <a:pt x="29" y="32"/>
                      </a:cubicBezTo>
                      <a:cubicBezTo>
                        <a:pt x="34" y="17"/>
                        <a:pt x="47" y="6"/>
                        <a:pt x="63" y="6"/>
                      </a:cubicBezTo>
                      <a:cubicBezTo>
                        <a:pt x="76" y="6"/>
                        <a:pt x="87" y="13"/>
                        <a:pt x="94" y="23"/>
                      </a:cubicBezTo>
                      <a:cubicBezTo>
                        <a:pt x="90" y="24"/>
                        <a:pt x="86" y="26"/>
                        <a:pt x="83" y="28"/>
                      </a:cubicBezTo>
                      <a:cubicBezTo>
                        <a:pt x="82" y="29"/>
                        <a:pt x="82" y="31"/>
                        <a:pt x="83" y="32"/>
                      </a:cubicBezTo>
                      <a:cubicBezTo>
                        <a:pt x="84" y="33"/>
                        <a:pt x="85" y="33"/>
                        <a:pt x="87" y="32"/>
                      </a:cubicBezTo>
                      <a:cubicBezTo>
                        <a:pt x="90" y="30"/>
                        <a:pt x="94" y="28"/>
                        <a:pt x="98" y="28"/>
                      </a:cubicBezTo>
                      <a:cubicBezTo>
                        <a:pt x="99" y="28"/>
                        <a:pt x="100" y="28"/>
                        <a:pt x="101" y="28"/>
                      </a:cubicBezTo>
                      <a:cubicBezTo>
                        <a:pt x="115" y="28"/>
                        <a:pt x="126" y="39"/>
                        <a:pt x="126" y="52"/>
                      </a:cubicBezTo>
                      <a:cubicBezTo>
                        <a:pt x="126" y="66"/>
                        <a:pt x="115" y="77"/>
                        <a:pt x="101" y="77"/>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9" name="圆角矩形 8"/>
              <p:cNvSpPr/>
              <p:nvPr/>
            </p:nvSpPr>
            <p:spPr>
              <a:xfrm>
                <a:off x="2424212" y="4448153"/>
                <a:ext cx="4744989" cy="12452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endParaRPr 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 name="组合 9"/>
              <p:cNvGrpSpPr/>
              <p:nvPr/>
            </p:nvGrpSpPr>
            <p:grpSpPr>
              <a:xfrm>
                <a:off x="4228402" y="5532886"/>
                <a:ext cx="1010163" cy="346161"/>
                <a:chOff x="3160713" y="1951038"/>
                <a:chExt cx="423862" cy="307975"/>
              </a:xfrm>
            </p:grpSpPr>
            <p:sp>
              <p:nvSpPr>
                <p:cNvPr id="59" name="Freeform 20"/>
                <p:cNvSpPr>
                  <a:spLocks/>
                </p:cNvSpPr>
                <p:nvPr/>
              </p:nvSpPr>
              <p:spPr bwMode="auto">
                <a:xfrm>
                  <a:off x="3190875" y="1951038"/>
                  <a:ext cx="355600" cy="307975"/>
                </a:xfrm>
                <a:custGeom>
                  <a:avLst/>
                  <a:gdLst>
                    <a:gd name="T0" fmla="*/ 74 w 95"/>
                    <a:gd name="T1" fmla="*/ 80 h 80"/>
                    <a:gd name="T2" fmla="*/ 59 w 95"/>
                    <a:gd name="T3" fmla="*/ 41 h 80"/>
                    <a:gd name="T4" fmla="*/ 47 w 95"/>
                    <a:gd name="T5" fmla="*/ 4 h 80"/>
                    <a:gd name="T6" fmla="*/ 36 w 95"/>
                    <a:gd name="T7" fmla="*/ 41 h 80"/>
                    <a:gd name="T8" fmla="*/ 20 w 95"/>
                    <a:gd name="T9" fmla="*/ 80 h 80"/>
                    <a:gd name="T10" fmla="*/ 4 w 95"/>
                    <a:gd name="T11" fmla="*/ 41 h 80"/>
                    <a:gd name="T12" fmla="*/ 0 w 95"/>
                    <a:gd name="T13" fmla="*/ 21 h 80"/>
                    <a:gd name="T14" fmla="*/ 2 w 95"/>
                    <a:gd name="T15" fmla="*/ 18 h 80"/>
                    <a:gd name="T16" fmla="*/ 4 w 95"/>
                    <a:gd name="T17" fmla="*/ 20 h 80"/>
                    <a:gd name="T18" fmla="*/ 8 w 95"/>
                    <a:gd name="T19" fmla="*/ 40 h 80"/>
                    <a:gd name="T20" fmla="*/ 20 w 95"/>
                    <a:gd name="T21" fmla="*/ 76 h 80"/>
                    <a:gd name="T22" fmla="*/ 31 w 95"/>
                    <a:gd name="T23" fmla="*/ 40 h 80"/>
                    <a:gd name="T24" fmla="*/ 47 w 95"/>
                    <a:gd name="T25" fmla="*/ 0 h 80"/>
                    <a:gd name="T26" fmla="*/ 63 w 95"/>
                    <a:gd name="T27" fmla="*/ 40 h 80"/>
                    <a:gd name="T28" fmla="*/ 74 w 95"/>
                    <a:gd name="T29" fmla="*/ 76 h 80"/>
                    <a:gd name="T30" fmla="*/ 86 w 95"/>
                    <a:gd name="T31" fmla="*/ 40 h 80"/>
                    <a:gd name="T32" fmla="*/ 90 w 95"/>
                    <a:gd name="T33" fmla="*/ 20 h 80"/>
                    <a:gd name="T34" fmla="*/ 93 w 95"/>
                    <a:gd name="T35" fmla="*/ 19 h 80"/>
                    <a:gd name="T36" fmla="*/ 94 w 95"/>
                    <a:gd name="T37" fmla="*/ 21 h 80"/>
                    <a:gd name="T38" fmla="*/ 90 w 95"/>
                    <a:gd name="T39" fmla="*/ 41 h 80"/>
                    <a:gd name="T40" fmla="*/ 74 w 95"/>
                    <a:gd name="T4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80">
                      <a:moveTo>
                        <a:pt x="74" y="80"/>
                      </a:moveTo>
                      <a:cubicBezTo>
                        <a:pt x="66" y="80"/>
                        <a:pt x="61" y="53"/>
                        <a:pt x="59" y="41"/>
                      </a:cubicBezTo>
                      <a:cubicBezTo>
                        <a:pt x="55" y="20"/>
                        <a:pt x="50" y="4"/>
                        <a:pt x="47" y="4"/>
                      </a:cubicBezTo>
                      <a:cubicBezTo>
                        <a:pt x="45" y="4"/>
                        <a:pt x="39" y="20"/>
                        <a:pt x="36" y="41"/>
                      </a:cubicBezTo>
                      <a:cubicBezTo>
                        <a:pt x="34" y="53"/>
                        <a:pt x="28" y="80"/>
                        <a:pt x="20" y="80"/>
                      </a:cubicBezTo>
                      <a:cubicBezTo>
                        <a:pt x="11" y="80"/>
                        <a:pt x="6" y="53"/>
                        <a:pt x="4" y="41"/>
                      </a:cubicBezTo>
                      <a:cubicBezTo>
                        <a:pt x="4" y="40"/>
                        <a:pt x="3" y="30"/>
                        <a:pt x="0" y="21"/>
                      </a:cubicBezTo>
                      <a:cubicBezTo>
                        <a:pt x="0" y="20"/>
                        <a:pt x="0" y="19"/>
                        <a:pt x="2" y="18"/>
                      </a:cubicBezTo>
                      <a:cubicBezTo>
                        <a:pt x="3" y="18"/>
                        <a:pt x="4" y="19"/>
                        <a:pt x="4" y="20"/>
                      </a:cubicBezTo>
                      <a:cubicBezTo>
                        <a:pt x="7" y="30"/>
                        <a:pt x="8" y="40"/>
                        <a:pt x="8" y="40"/>
                      </a:cubicBezTo>
                      <a:cubicBezTo>
                        <a:pt x="12" y="61"/>
                        <a:pt x="17" y="76"/>
                        <a:pt x="20" y="76"/>
                      </a:cubicBezTo>
                      <a:cubicBezTo>
                        <a:pt x="23" y="76"/>
                        <a:pt x="28" y="61"/>
                        <a:pt x="31" y="40"/>
                      </a:cubicBezTo>
                      <a:cubicBezTo>
                        <a:pt x="33" y="28"/>
                        <a:pt x="39" y="0"/>
                        <a:pt x="47" y="0"/>
                      </a:cubicBezTo>
                      <a:cubicBezTo>
                        <a:pt x="56" y="0"/>
                        <a:pt x="61" y="28"/>
                        <a:pt x="63" y="40"/>
                      </a:cubicBezTo>
                      <a:cubicBezTo>
                        <a:pt x="66" y="61"/>
                        <a:pt x="72" y="76"/>
                        <a:pt x="74" y="76"/>
                      </a:cubicBezTo>
                      <a:cubicBezTo>
                        <a:pt x="77" y="76"/>
                        <a:pt x="83" y="61"/>
                        <a:pt x="86" y="40"/>
                      </a:cubicBezTo>
                      <a:cubicBezTo>
                        <a:pt x="86" y="40"/>
                        <a:pt x="88" y="30"/>
                        <a:pt x="90" y="20"/>
                      </a:cubicBezTo>
                      <a:cubicBezTo>
                        <a:pt x="90" y="19"/>
                        <a:pt x="92" y="18"/>
                        <a:pt x="93" y="19"/>
                      </a:cubicBezTo>
                      <a:cubicBezTo>
                        <a:pt x="94" y="19"/>
                        <a:pt x="95" y="20"/>
                        <a:pt x="94" y="21"/>
                      </a:cubicBezTo>
                      <a:cubicBezTo>
                        <a:pt x="92" y="31"/>
                        <a:pt x="90" y="40"/>
                        <a:pt x="90" y="41"/>
                      </a:cubicBezTo>
                      <a:cubicBezTo>
                        <a:pt x="88" y="53"/>
                        <a:pt x="83" y="80"/>
                        <a:pt x="74" y="8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Freeform 44"/>
                <p:cNvSpPr>
                  <a:spLocks/>
                </p:cNvSpPr>
                <p:nvPr/>
              </p:nvSpPr>
              <p:spPr bwMode="auto">
                <a:xfrm>
                  <a:off x="3160713" y="1951038"/>
                  <a:ext cx="423862" cy="307975"/>
                </a:xfrm>
                <a:custGeom>
                  <a:avLst/>
                  <a:gdLst>
                    <a:gd name="T0" fmla="*/ 111 w 113"/>
                    <a:gd name="T1" fmla="*/ 80 h 80"/>
                    <a:gd name="T2" fmla="*/ 95 w 113"/>
                    <a:gd name="T3" fmla="*/ 41 h 80"/>
                    <a:gd name="T4" fmla="*/ 83 w 113"/>
                    <a:gd name="T5" fmla="*/ 4 h 80"/>
                    <a:gd name="T6" fmla="*/ 72 w 113"/>
                    <a:gd name="T7" fmla="*/ 41 h 80"/>
                    <a:gd name="T8" fmla="*/ 56 w 113"/>
                    <a:gd name="T9" fmla="*/ 80 h 80"/>
                    <a:gd name="T10" fmla="*/ 40 w 113"/>
                    <a:gd name="T11" fmla="*/ 41 h 80"/>
                    <a:gd name="T12" fmla="*/ 29 w 113"/>
                    <a:gd name="T13" fmla="*/ 4 h 80"/>
                    <a:gd name="T14" fmla="*/ 17 w 113"/>
                    <a:gd name="T15" fmla="*/ 41 h 80"/>
                    <a:gd name="T16" fmla="*/ 2 w 113"/>
                    <a:gd name="T17" fmla="*/ 80 h 80"/>
                    <a:gd name="T18" fmla="*/ 0 w 113"/>
                    <a:gd name="T19" fmla="*/ 78 h 80"/>
                    <a:gd name="T20" fmla="*/ 2 w 113"/>
                    <a:gd name="T21" fmla="*/ 76 h 80"/>
                    <a:gd name="T22" fmla="*/ 13 w 113"/>
                    <a:gd name="T23" fmla="*/ 40 h 80"/>
                    <a:gd name="T24" fmla="*/ 29 w 113"/>
                    <a:gd name="T25" fmla="*/ 0 h 80"/>
                    <a:gd name="T26" fmla="*/ 45 w 113"/>
                    <a:gd name="T27" fmla="*/ 40 h 80"/>
                    <a:gd name="T28" fmla="*/ 56 w 113"/>
                    <a:gd name="T29" fmla="*/ 76 h 80"/>
                    <a:gd name="T30" fmla="*/ 68 w 113"/>
                    <a:gd name="T31" fmla="*/ 40 h 80"/>
                    <a:gd name="T32" fmla="*/ 83 w 113"/>
                    <a:gd name="T33" fmla="*/ 0 h 80"/>
                    <a:gd name="T34" fmla="*/ 99 w 113"/>
                    <a:gd name="T35" fmla="*/ 40 h 80"/>
                    <a:gd name="T36" fmla="*/ 111 w 113"/>
                    <a:gd name="T37" fmla="*/ 76 h 80"/>
                    <a:gd name="T38" fmla="*/ 113 w 113"/>
                    <a:gd name="T39" fmla="*/ 78 h 80"/>
                    <a:gd name="T40" fmla="*/ 111 w 113"/>
                    <a:gd name="T4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80">
                      <a:moveTo>
                        <a:pt x="111" y="80"/>
                      </a:moveTo>
                      <a:cubicBezTo>
                        <a:pt x="102" y="80"/>
                        <a:pt x="97" y="52"/>
                        <a:pt x="95" y="41"/>
                      </a:cubicBezTo>
                      <a:cubicBezTo>
                        <a:pt x="92" y="20"/>
                        <a:pt x="86" y="4"/>
                        <a:pt x="83" y="4"/>
                      </a:cubicBezTo>
                      <a:cubicBezTo>
                        <a:pt x="81" y="4"/>
                        <a:pt x="75" y="20"/>
                        <a:pt x="72" y="41"/>
                      </a:cubicBezTo>
                      <a:cubicBezTo>
                        <a:pt x="70" y="52"/>
                        <a:pt x="65" y="80"/>
                        <a:pt x="56" y="80"/>
                      </a:cubicBezTo>
                      <a:cubicBezTo>
                        <a:pt x="48" y="80"/>
                        <a:pt x="42" y="52"/>
                        <a:pt x="40" y="41"/>
                      </a:cubicBezTo>
                      <a:cubicBezTo>
                        <a:pt x="37" y="20"/>
                        <a:pt x="32" y="4"/>
                        <a:pt x="29" y="4"/>
                      </a:cubicBezTo>
                      <a:cubicBezTo>
                        <a:pt x="26" y="4"/>
                        <a:pt x="21" y="20"/>
                        <a:pt x="17" y="41"/>
                      </a:cubicBezTo>
                      <a:cubicBezTo>
                        <a:pt x="16" y="52"/>
                        <a:pt x="10" y="80"/>
                        <a:pt x="2" y="80"/>
                      </a:cubicBezTo>
                      <a:cubicBezTo>
                        <a:pt x="0" y="80"/>
                        <a:pt x="0" y="79"/>
                        <a:pt x="0" y="78"/>
                      </a:cubicBezTo>
                      <a:cubicBezTo>
                        <a:pt x="0" y="77"/>
                        <a:pt x="0" y="76"/>
                        <a:pt x="2" y="76"/>
                      </a:cubicBezTo>
                      <a:cubicBezTo>
                        <a:pt x="4" y="76"/>
                        <a:pt x="10" y="61"/>
                        <a:pt x="13" y="40"/>
                      </a:cubicBezTo>
                      <a:cubicBezTo>
                        <a:pt x="15" y="28"/>
                        <a:pt x="20" y="0"/>
                        <a:pt x="29" y="0"/>
                      </a:cubicBezTo>
                      <a:cubicBezTo>
                        <a:pt x="37" y="0"/>
                        <a:pt x="43" y="28"/>
                        <a:pt x="45" y="40"/>
                      </a:cubicBezTo>
                      <a:cubicBezTo>
                        <a:pt x="48" y="61"/>
                        <a:pt x="54" y="76"/>
                        <a:pt x="56" y="76"/>
                      </a:cubicBezTo>
                      <a:cubicBezTo>
                        <a:pt x="59" y="76"/>
                        <a:pt x="64" y="61"/>
                        <a:pt x="68" y="40"/>
                      </a:cubicBezTo>
                      <a:cubicBezTo>
                        <a:pt x="70" y="28"/>
                        <a:pt x="75" y="0"/>
                        <a:pt x="83" y="0"/>
                      </a:cubicBezTo>
                      <a:cubicBezTo>
                        <a:pt x="92" y="0"/>
                        <a:pt x="97" y="28"/>
                        <a:pt x="99" y="40"/>
                      </a:cubicBezTo>
                      <a:cubicBezTo>
                        <a:pt x="103" y="61"/>
                        <a:pt x="108" y="76"/>
                        <a:pt x="111" y="76"/>
                      </a:cubicBezTo>
                      <a:cubicBezTo>
                        <a:pt x="112" y="76"/>
                        <a:pt x="113" y="77"/>
                        <a:pt x="113" y="78"/>
                      </a:cubicBezTo>
                      <a:cubicBezTo>
                        <a:pt x="113" y="79"/>
                        <a:pt x="112" y="80"/>
                        <a:pt x="111" y="80"/>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1" name="组合 10"/>
              <p:cNvGrpSpPr/>
              <p:nvPr/>
            </p:nvGrpSpPr>
            <p:grpSpPr>
              <a:xfrm>
                <a:off x="5619279" y="4630873"/>
                <a:ext cx="892343" cy="595111"/>
                <a:chOff x="668338" y="1947863"/>
                <a:chExt cx="492125" cy="315912"/>
              </a:xfrm>
            </p:grpSpPr>
            <p:sp>
              <p:nvSpPr>
                <p:cNvPr id="55" name="Freeform 11"/>
                <p:cNvSpPr>
                  <a:spLocks noEditPoints="1"/>
                </p:cNvSpPr>
                <p:nvPr/>
              </p:nvSpPr>
              <p:spPr bwMode="auto">
                <a:xfrm>
                  <a:off x="747713" y="2101850"/>
                  <a:ext cx="336550" cy="84137"/>
                </a:xfrm>
                <a:custGeom>
                  <a:avLst/>
                  <a:gdLst>
                    <a:gd name="T0" fmla="*/ 0 w 90"/>
                    <a:gd name="T1" fmla="*/ 13 h 22"/>
                    <a:gd name="T2" fmla="*/ 9 w 90"/>
                    <a:gd name="T3" fmla="*/ 22 h 22"/>
                    <a:gd name="T4" fmla="*/ 81 w 90"/>
                    <a:gd name="T5" fmla="*/ 22 h 22"/>
                    <a:gd name="T6" fmla="*/ 90 w 90"/>
                    <a:gd name="T7" fmla="*/ 13 h 22"/>
                    <a:gd name="T8" fmla="*/ 90 w 90"/>
                    <a:gd name="T9" fmla="*/ 9 h 22"/>
                    <a:gd name="T10" fmla="*/ 81 w 90"/>
                    <a:gd name="T11" fmla="*/ 0 h 22"/>
                    <a:gd name="T12" fmla="*/ 9 w 90"/>
                    <a:gd name="T13" fmla="*/ 0 h 22"/>
                    <a:gd name="T14" fmla="*/ 0 w 90"/>
                    <a:gd name="T15" fmla="*/ 9 h 22"/>
                    <a:gd name="T16" fmla="*/ 0 w 90"/>
                    <a:gd name="T17" fmla="*/ 13 h 22"/>
                    <a:gd name="T18" fmla="*/ 5 w 90"/>
                    <a:gd name="T19" fmla="*/ 9 h 22"/>
                    <a:gd name="T20" fmla="*/ 9 w 90"/>
                    <a:gd name="T21" fmla="*/ 6 h 22"/>
                    <a:gd name="T22" fmla="*/ 81 w 90"/>
                    <a:gd name="T23" fmla="*/ 6 h 22"/>
                    <a:gd name="T24" fmla="*/ 85 w 90"/>
                    <a:gd name="T25" fmla="*/ 9 h 22"/>
                    <a:gd name="T26" fmla="*/ 85 w 90"/>
                    <a:gd name="T27" fmla="*/ 13 h 22"/>
                    <a:gd name="T28" fmla="*/ 81 w 90"/>
                    <a:gd name="T29" fmla="*/ 17 h 22"/>
                    <a:gd name="T30" fmla="*/ 9 w 90"/>
                    <a:gd name="T31" fmla="*/ 17 h 22"/>
                    <a:gd name="T32" fmla="*/ 5 w 90"/>
                    <a:gd name="T33" fmla="*/ 13 h 22"/>
                    <a:gd name="T34" fmla="*/ 5 w 90"/>
                    <a:gd name="T3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2">
                      <a:moveTo>
                        <a:pt x="0" y="13"/>
                      </a:moveTo>
                      <a:cubicBezTo>
                        <a:pt x="0" y="18"/>
                        <a:pt x="4" y="22"/>
                        <a:pt x="9" y="22"/>
                      </a:cubicBezTo>
                      <a:cubicBezTo>
                        <a:pt x="81" y="22"/>
                        <a:pt x="81" y="22"/>
                        <a:pt x="81" y="22"/>
                      </a:cubicBezTo>
                      <a:cubicBezTo>
                        <a:pt x="86" y="22"/>
                        <a:pt x="90" y="18"/>
                        <a:pt x="90" y="13"/>
                      </a:cubicBezTo>
                      <a:cubicBezTo>
                        <a:pt x="90" y="9"/>
                        <a:pt x="90" y="9"/>
                        <a:pt x="90" y="9"/>
                      </a:cubicBezTo>
                      <a:cubicBezTo>
                        <a:pt x="90" y="4"/>
                        <a:pt x="86" y="0"/>
                        <a:pt x="81" y="0"/>
                      </a:cubicBezTo>
                      <a:cubicBezTo>
                        <a:pt x="9" y="0"/>
                        <a:pt x="9" y="0"/>
                        <a:pt x="9" y="0"/>
                      </a:cubicBezTo>
                      <a:cubicBezTo>
                        <a:pt x="4" y="0"/>
                        <a:pt x="0" y="4"/>
                        <a:pt x="0" y="9"/>
                      </a:cubicBezTo>
                      <a:lnTo>
                        <a:pt x="0" y="13"/>
                      </a:lnTo>
                      <a:close/>
                      <a:moveTo>
                        <a:pt x="5" y="9"/>
                      </a:moveTo>
                      <a:cubicBezTo>
                        <a:pt x="5" y="7"/>
                        <a:pt x="7" y="6"/>
                        <a:pt x="9" y="6"/>
                      </a:cubicBezTo>
                      <a:cubicBezTo>
                        <a:pt x="81" y="6"/>
                        <a:pt x="81" y="6"/>
                        <a:pt x="81" y="6"/>
                      </a:cubicBezTo>
                      <a:cubicBezTo>
                        <a:pt x="83" y="6"/>
                        <a:pt x="85" y="7"/>
                        <a:pt x="85" y="9"/>
                      </a:cubicBezTo>
                      <a:cubicBezTo>
                        <a:pt x="85" y="13"/>
                        <a:pt x="85" y="13"/>
                        <a:pt x="85" y="13"/>
                      </a:cubicBezTo>
                      <a:cubicBezTo>
                        <a:pt x="85" y="15"/>
                        <a:pt x="83" y="17"/>
                        <a:pt x="81" y="17"/>
                      </a:cubicBezTo>
                      <a:cubicBezTo>
                        <a:pt x="9" y="17"/>
                        <a:pt x="9" y="17"/>
                        <a:pt x="9" y="17"/>
                      </a:cubicBezTo>
                      <a:cubicBezTo>
                        <a:pt x="7" y="17"/>
                        <a:pt x="5" y="15"/>
                        <a:pt x="5" y="13"/>
                      </a:cubicBezTo>
                      <a:lnTo>
                        <a:pt x="5" y="9"/>
                      </a:ln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Oval 12"/>
                <p:cNvSpPr>
                  <a:spLocks noChangeArrowheads="1"/>
                </p:cNvSpPr>
                <p:nvPr/>
              </p:nvSpPr>
              <p:spPr bwMode="auto">
                <a:xfrm>
                  <a:off x="1001713" y="2128838"/>
                  <a:ext cx="30162" cy="30162"/>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Freeform 13"/>
                <p:cNvSpPr>
                  <a:spLocks/>
                </p:cNvSpPr>
                <p:nvPr/>
              </p:nvSpPr>
              <p:spPr bwMode="auto">
                <a:xfrm>
                  <a:off x="747713" y="2205038"/>
                  <a:ext cx="336550" cy="23812"/>
                </a:xfrm>
                <a:custGeom>
                  <a:avLst/>
                  <a:gdLst>
                    <a:gd name="T0" fmla="*/ 3 w 90"/>
                    <a:gd name="T1" fmla="*/ 6 h 6"/>
                    <a:gd name="T2" fmla="*/ 87 w 90"/>
                    <a:gd name="T3" fmla="*/ 6 h 6"/>
                    <a:gd name="T4" fmla="*/ 90 w 90"/>
                    <a:gd name="T5" fmla="*/ 3 h 6"/>
                    <a:gd name="T6" fmla="*/ 87 w 90"/>
                    <a:gd name="T7" fmla="*/ 0 h 6"/>
                    <a:gd name="T8" fmla="*/ 3 w 90"/>
                    <a:gd name="T9" fmla="*/ 0 h 6"/>
                    <a:gd name="T10" fmla="*/ 0 w 90"/>
                    <a:gd name="T11" fmla="*/ 3 h 6"/>
                    <a:gd name="T12" fmla="*/ 3 w 9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0" h="6">
                      <a:moveTo>
                        <a:pt x="3" y="6"/>
                      </a:moveTo>
                      <a:cubicBezTo>
                        <a:pt x="87" y="6"/>
                        <a:pt x="87" y="6"/>
                        <a:pt x="87" y="6"/>
                      </a:cubicBezTo>
                      <a:cubicBezTo>
                        <a:pt x="89" y="6"/>
                        <a:pt x="90" y="4"/>
                        <a:pt x="90" y="3"/>
                      </a:cubicBezTo>
                      <a:cubicBezTo>
                        <a:pt x="90" y="1"/>
                        <a:pt x="89" y="0"/>
                        <a:pt x="87" y="0"/>
                      </a:cubicBezTo>
                      <a:cubicBezTo>
                        <a:pt x="3" y="0"/>
                        <a:pt x="3" y="0"/>
                        <a:pt x="3" y="0"/>
                      </a:cubicBezTo>
                      <a:cubicBezTo>
                        <a:pt x="1" y="0"/>
                        <a:pt x="0" y="1"/>
                        <a:pt x="0" y="3"/>
                      </a:cubicBezTo>
                      <a:cubicBezTo>
                        <a:pt x="0" y="4"/>
                        <a:pt x="1" y="6"/>
                        <a:pt x="3" y="6"/>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Freeform 42"/>
                <p:cNvSpPr>
                  <a:spLocks noEditPoints="1"/>
                </p:cNvSpPr>
                <p:nvPr/>
              </p:nvSpPr>
              <p:spPr bwMode="auto">
                <a:xfrm>
                  <a:off x="668338" y="1947863"/>
                  <a:ext cx="492125" cy="315912"/>
                </a:xfrm>
                <a:custGeom>
                  <a:avLst/>
                  <a:gdLst>
                    <a:gd name="T0" fmla="*/ 101 w 131"/>
                    <a:gd name="T1" fmla="*/ 22 h 82"/>
                    <a:gd name="T2" fmla="*/ 99 w 131"/>
                    <a:gd name="T3" fmla="*/ 22 h 82"/>
                    <a:gd name="T4" fmla="*/ 63 w 131"/>
                    <a:gd name="T5" fmla="*/ 0 h 82"/>
                    <a:gd name="T6" fmla="*/ 23 w 131"/>
                    <a:gd name="T7" fmla="*/ 33 h 82"/>
                    <a:gd name="T8" fmla="*/ 0 w 131"/>
                    <a:gd name="T9" fmla="*/ 58 h 82"/>
                    <a:gd name="T10" fmla="*/ 25 w 131"/>
                    <a:gd name="T11" fmla="*/ 82 h 82"/>
                    <a:gd name="T12" fmla="*/ 101 w 131"/>
                    <a:gd name="T13" fmla="*/ 82 h 82"/>
                    <a:gd name="T14" fmla="*/ 131 w 131"/>
                    <a:gd name="T15" fmla="*/ 52 h 82"/>
                    <a:gd name="T16" fmla="*/ 101 w 131"/>
                    <a:gd name="T17" fmla="*/ 22 h 82"/>
                    <a:gd name="T18" fmla="*/ 101 w 131"/>
                    <a:gd name="T19" fmla="*/ 77 h 82"/>
                    <a:gd name="T20" fmla="*/ 25 w 131"/>
                    <a:gd name="T21" fmla="*/ 77 h 82"/>
                    <a:gd name="T22" fmla="*/ 6 w 131"/>
                    <a:gd name="T23" fmla="*/ 58 h 82"/>
                    <a:gd name="T24" fmla="*/ 25 w 131"/>
                    <a:gd name="T25" fmla="*/ 38 h 82"/>
                    <a:gd name="T26" fmla="*/ 28 w 131"/>
                    <a:gd name="T27" fmla="*/ 39 h 82"/>
                    <a:gd name="T28" fmla="*/ 28 w 131"/>
                    <a:gd name="T29" fmla="*/ 37 h 82"/>
                    <a:gd name="T30" fmla="*/ 29 w 131"/>
                    <a:gd name="T31" fmla="*/ 33 h 82"/>
                    <a:gd name="T32" fmla="*/ 29 w 131"/>
                    <a:gd name="T33" fmla="*/ 33 h 82"/>
                    <a:gd name="T34" fmla="*/ 29 w 131"/>
                    <a:gd name="T35" fmla="*/ 32 h 82"/>
                    <a:gd name="T36" fmla="*/ 29 w 131"/>
                    <a:gd name="T37" fmla="*/ 32 h 82"/>
                    <a:gd name="T38" fmla="*/ 63 w 131"/>
                    <a:gd name="T39" fmla="*/ 6 h 82"/>
                    <a:gd name="T40" fmla="*/ 94 w 131"/>
                    <a:gd name="T41" fmla="*/ 23 h 82"/>
                    <a:gd name="T42" fmla="*/ 83 w 131"/>
                    <a:gd name="T43" fmla="*/ 28 h 82"/>
                    <a:gd name="T44" fmla="*/ 83 w 131"/>
                    <a:gd name="T45" fmla="*/ 32 h 82"/>
                    <a:gd name="T46" fmla="*/ 87 w 131"/>
                    <a:gd name="T47" fmla="*/ 32 h 82"/>
                    <a:gd name="T48" fmla="*/ 98 w 131"/>
                    <a:gd name="T49" fmla="*/ 28 h 82"/>
                    <a:gd name="T50" fmla="*/ 101 w 131"/>
                    <a:gd name="T51" fmla="*/ 28 h 82"/>
                    <a:gd name="T52" fmla="*/ 126 w 131"/>
                    <a:gd name="T53" fmla="*/ 52 h 82"/>
                    <a:gd name="T54" fmla="*/ 101 w 131"/>
                    <a:gd name="T5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1" h="82">
                      <a:moveTo>
                        <a:pt x="101" y="22"/>
                      </a:moveTo>
                      <a:cubicBezTo>
                        <a:pt x="101" y="22"/>
                        <a:pt x="100" y="22"/>
                        <a:pt x="99" y="22"/>
                      </a:cubicBezTo>
                      <a:cubicBezTo>
                        <a:pt x="92" y="9"/>
                        <a:pt x="78" y="0"/>
                        <a:pt x="63" y="0"/>
                      </a:cubicBezTo>
                      <a:cubicBezTo>
                        <a:pt x="44" y="0"/>
                        <a:pt x="27" y="14"/>
                        <a:pt x="23" y="33"/>
                      </a:cubicBezTo>
                      <a:cubicBezTo>
                        <a:pt x="11" y="34"/>
                        <a:pt x="0" y="45"/>
                        <a:pt x="0" y="58"/>
                      </a:cubicBezTo>
                      <a:cubicBezTo>
                        <a:pt x="0" y="71"/>
                        <a:pt x="12" y="82"/>
                        <a:pt x="25" y="82"/>
                      </a:cubicBezTo>
                      <a:cubicBezTo>
                        <a:pt x="101" y="82"/>
                        <a:pt x="101" y="82"/>
                        <a:pt x="101" y="82"/>
                      </a:cubicBezTo>
                      <a:cubicBezTo>
                        <a:pt x="118" y="82"/>
                        <a:pt x="131" y="69"/>
                        <a:pt x="131" y="52"/>
                      </a:cubicBezTo>
                      <a:cubicBezTo>
                        <a:pt x="131" y="36"/>
                        <a:pt x="118" y="22"/>
                        <a:pt x="101" y="22"/>
                      </a:cubicBezTo>
                      <a:close/>
                      <a:moveTo>
                        <a:pt x="101" y="77"/>
                      </a:moveTo>
                      <a:cubicBezTo>
                        <a:pt x="25" y="77"/>
                        <a:pt x="25" y="77"/>
                        <a:pt x="25" y="77"/>
                      </a:cubicBezTo>
                      <a:cubicBezTo>
                        <a:pt x="15" y="77"/>
                        <a:pt x="6" y="68"/>
                        <a:pt x="6" y="58"/>
                      </a:cubicBezTo>
                      <a:cubicBezTo>
                        <a:pt x="6" y="47"/>
                        <a:pt x="15" y="38"/>
                        <a:pt x="25" y="38"/>
                      </a:cubicBezTo>
                      <a:cubicBezTo>
                        <a:pt x="26" y="38"/>
                        <a:pt x="27" y="39"/>
                        <a:pt x="28" y="39"/>
                      </a:cubicBezTo>
                      <a:cubicBezTo>
                        <a:pt x="28" y="38"/>
                        <a:pt x="28" y="38"/>
                        <a:pt x="28" y="37"/>
                      </a:cubicBezTo>
                      <a:cubicBezTo>
                        <a:pt x="28" y="36"/>
                        <a:pt x="28" y="35"/>
                        <a:pt x="29" y="33"/>
                      </a:cubicBezTo>
                      <a:cubicBezTo>
                        <a:pt x="29" y="33"/>
                        <a:pt x="29" y="33"/>
                        <a:pt x="29" y="33"/>
                      </a:cubicBezTo>
                      <a:cubicBezTo>
                        <a:pt x="29" y="33"/>
                        <a:pt x="29" y="33"/>
                        <a:pt x="29" y="32"/>
                      </a:cubicBezTo>
                      <a:cubicBezTo>
                        <a:pt x="29" y="32"/>
                        <a:pt x="29" y="32"/>
                        <a:pt x="29" y="32"/>
                      </a:cubicBezTo>
                      <a:cubicBezTo>
                        <a:pt x="34" y="17"/>
                        <a:pt x="47" y="6"/>
                        <a:pt x="63" y="6"/>
                      </a:cubicBezTo>
                      <a:cubicBezTo>
                        <a:pt x="76" y="6"/>
                        <a:pt x="87" y="13"/>
                        <a:pt x="94" y="23"/>
                      </a:cubicBezTo>
                      <a:cubicBezTo>
                        <a:pt x="90" y="24"/>
                        <a:pt x="86" y="26"/>
                        <a:pt x="83" y="28"/>
                      </a:cubicBezTo>
                      <a:cubicBezTo>
                        <a:pt x="82" y="29"/>
                        <a:pt x="82" y="31"/>
                        <a:pt x="83" y="32"/>
                      </a:cubicBezTo>
                      <a:cubicBezTo>
                        <a:pt x="84" y="33"/>
                        <a:pt x="85" y="33"/>
                        <a:pt x="87" y="32"/>
                      </a:cubicBezTo>
                      <a:cubicBezTo>
                        <a:pt x="90" y="30"/>
                        <a:pt x="94" y="28"/>
                        <a:pt x="98" y="28"/>
                      </a:cubicBezTo>
                      <a:cubicBezTo>
                        <a:pt x="99" y="28"/>
                        <a:pt x="100" y="28"/>
                        <a:pt x="101" y="28"/>
                      </a:cubicBezTo>
                      <a:cubicBezTo>
                        <a:pt x="115" y="28"/>
                        <a:pt x="126" y="39"/>
                        <a:pt x="126" y="52"/>
                      </a:cubicBezTo>
                      <a:cubicBezTo>
                        <a:pt x="126" y="66"/>
                        <a:pt x="115" y="77"/>
                        <a:pt x="101" y="77"/>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 name="圆角矩形 11"/>
              <p:cNvSpPr/>
              <p:nvPr/>
            </p:nvSpPr>
            <p:spPr>
              <a:xfrm>
                <a:off x="1884844" y="3929387"/>
                <a:ext cx="5936623" cy="23056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endParaRPr 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3" name="组合 12"/>
              <p:cNvGrpSpPr/>
              <p:nvPr/>
            </p:nvGrpSpPr>
            <p:grpSpPr>
              <a:xfrm>
                <a:off x="4205687" y="2925738"/>
                <a:ext cx="785758" cy="755404"/>
                <a:chOff x="1338263" y="2989263"/>
                <a:chExt cx="414338" cy="422275"/>
              </a:xfrm>
            </p:grpSpPr>
            <p:sp>
              <p:nvSpPr>
                <p:cNvPr id="43" name="Freeform 11"/>
                <p:cNvSpPr>
                  <a:spLocks/>
                </p:cNvSpPr>
                <p:nvPr/>
              </p:nvSpPr>
              <p:spPr bwMode="auto">
                <a:xfrm>
                  <a:off x="1357313" y="3016251"/>
                  <a:ext cx="195263" cy="268288"/>
                </a:xfrm>
                <a:custGeom>
                  <a:avLst/>
                  <a:gdLst>
                    <a:gd name="T0" fmla="*/ 7 w 123"/>
                    <a:gd name="T1" fmla="*/ 169 h 169"/>
                    <a:gd name="T2" fmla="*/ 0 w 123"/>
                    <a:gd name="T3" fmla="*/ 164 h 169"/>
                    <a:gd name="T4" fmla="*/ 116 w 123"/>
                    <a:gd name="T5" fmla="*/ 0 h 169"/>
                    <a:gd name="T6" fmla="*/ 123 w 123"/>
                    <a:gd name="T7" fmla="*/ 7 h 169"/>
                    <a:gd name="T8" fmla="*/ 7 w 123"/>
                    <a:gd name="T9" fmla="*/ 169 h 169"/>
                  </a:gdLst>
                  <a:ahLst/>
                  <a:cxnLst>
                    <a:cxn ang="0">
                      <a:pos x="T0" y="T1"/>
                    </a:cxn>
                    <a:cxn ang="0">
                      <a:pos x="T2" y="T3"/>
                    </a:cxn>
                    <a:cxn ang="0">
                      <a:pos x="T4" y="T5"/>
                    </a:cxn>
                    <a:cxn ang="0">
                      <a:pos x="T6" y="T7"/>
                    </a:cxn>
                    <a:cxn ang="0">
                      <a:pos x="T8" y="T9"/>
                    </a:cxn>
                  </a:cxnLst>
                  <a:rect l="0" t="0" r="r" b="b"/>
                  <a:pathLst>
                    <a:path w="123" h="169">
                      <a:moveTo>
                        <a:pt x="7" y="169"/>
                      </a:moveTo>
                      <a:lnTo>
                        <a:pt x="0" y="164"/>
                      </a:lnTo>
                      <a:lnTo>
                        <a:pt x="116" y="0"/>
                      </a:lnTo>
                      <a:lnTo>
                        <a:pt x="123" y="7"/>
                      </a:lnTo>
                      <a:lnTo>
                        <a:pt x="7" y="169"/>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Freeform 12"/>
                <p:cNvSpPr>
                  <a:spLocks/>
                </p:cNvSpPr>
                <p:nvPr/>
              </p:nvSpPr>
              <p:spPr bwMode="auto">
                <a:xfrm>
                  <a:off x="1541463" y="3016251"/>
                  <a:ext cx="195263" cy="268288"/>
                </a:xfrm>
                <a:custGeom>
                  <a:avLst/>
                  <a:gdLst>
                    <a:gd name="T0" fmla="*/ 114 w 123"/>
                    <a:gd name="T1" fmla="*/ 169 h 169"/>
                    <a:gd name="T2" fmla="*/ 0 w 123"/>
                    <a:gd name="T3" fmla="*/ 7 h 169"/>
                    <a:gd name="T4" fmla="*/ 7 w 123"/>
                    <a:gd name="T5" fmla="*/ 0 h 169"/>
                    <a:gd name="T6" fmla="*/ 123 w 123"/>
                    <a:gd name="T7" fmla="*/ 164 h 169"/>
                    <a:gd name="T8" fmla="*/ 114 w 123"/>
                    <a:gd name="T9" fmla="*/ 169 h 169"/>
                  </a:gdLst>
                  <a:ahLst/>
                  <a:cxnLst>
                    <a:cxn ang="0">
                      <a:pos x="T0" y="T1"/>
                    </a:cxn>
                    <a:cxn ang="0">
                      <a:pos x="T2" y="T3"/>
                    </a:cxn>
                    <a:cxn ang="0">
                      <a:pos x="T4" y="T5"/>
                    </a:cxn>
                    <a:cxn ang="0">
                      <a:pos x="T6" y="T7"/>
                    </a:cxn>
                    <a:cxn ang="0">
                      <a:pos x="T8" y="T9"/>
                    </a:cxn>
                  </a:cxnLst>
                  <a:rect l="0" t="0" r="r" b="b"/>
                  <a:pathLst>
                    <a:path w="123" h="169">
                      <a:moveTo>
                        <a:pt x="114" y="169"/>
                      </a:moveTo>
                      <a:lnTo>
                        <a:pt x="0" y="7"/>
                      </a:lnTo>
                      <a:lnTo>
                        <a:pt x="7" y="0"/>
                      </a:lnTo>
                      <a:lnTo>
                        <a:pt x="123" y="164"/>
                      </a:lnTo>
                      <a:lnTo>
                        <a:pt x="114" y="169"/>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Freeform 13"/>
                <p:cNvSpPr>
                  <a:spLocks/>
                </p:cNvSpPr>
                <p:nvPr/>
              </p:nvSpPr>
              <p:spPr bwMode="auto">
                <a:xfrm>
                  <a:off x="1541463" y="3273426"/>
                  <a:ext cx="192088" cy="119063"/>
                </a:xfrm>
                <a:custGeom>
                  <a:avLst/>
                  <a:gdLst>
                    <a:gd name="T0" fmla="*/ 5 w 121"/>
                    <a:gd name="T1" fmla="*/ 75 h 75"/>
                    <a:gd name="T2" fmla="*/ 0 w 121"/>
                    <a:gd name="T3" fmla="*/ 68 h 75"/>
                    <a:gd name="T4" fmla="*/ 116 w 121"/>
                    <a:gd name="T5" fmla="*/ 0 h 75"/>
                    <a:gd name="T6" fmla="*/ 121 w 121"/>
                    <a:gd name="T7" fmla="*/ 10 h 75"/>
                    <a:gd name="T8" fmla="*/ 5 w 121"/>
                    <a:gd name="T9" fmla="*/ 75 h 75"/>
                  </a:gdLst>
                  <a:ahLst/>
                  <a:cxnLst>
                    <a:cxn ang="0">
                      <a:pos x="T0" y="T1"/>
                    </a:cxn>
                    <a:cxn ang="0">
                      <a:pos x="T2" y="T3"/>
                    </a:cxn>
                    <a:cxn ang="0">
                      <a:pos x="T4" y="T5"/>
                    </a:cxn>
                    <a:cxn ang="0">
                      <a:pos x="T6" y="T7"/>
                    </a:cxn>
                    <a:cxn ang="0">
                      <a:pos x="T8" y="T9"/>
                    </a:cxn>
                  </a:cxnLst>
                  <a:rect l="0" t="0" r="r" b="b"/>
                  <a:pathLst>
                    <a:path w="121" h="75">
                      <a:moveTo>
                        <a:pt x="5" y="75"/>
                      </a:moveTo>
                      <a:lnTo>
                        <a:pt x="0" y="68"/>
                      </a:lnTo>
                      <a:lnTo>
                        <a:pt x="116" y="0"/>
                      </a:lnTo>
                      <a:lnTo>
                        <a:pt x="121" y="10"/>
                      </a:lnTo>
                      <a:lnTo>
                        <a:pt x="5" y="75"/>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Freeform 14"/>
                <p:cNvSpPr>
                  <a:spLocks/>
                </p:cNvSpPr>
                <p:nvPr/>
              </p:nvSpPr>
              <p:spPr bwMode="auto">
                <a:xfrm>
                  <a:off x="1357313" y="3273426"/>
                  <a:ext cx="192088" cy="119063"/>
                </a:xfrm>
                <a:custGeom>
                  <a:avLst/>
                  <a:gdLst>
                    <a:gd name="T0" fmla="*/ 116 w 121"/>
                    <a:gd name="T1" fmla="*/ 75 h 75"/>
                    <a:gd name="T2" fmla="*/ 0 w 121"/>
                    <a:gd name="T3" fmla="*/ 10 h 75"/>
                    <a:gd name="T4" fmla="*/ 5 w 121"/>
                    <a:gd name="T5" fmla="*/ 0 h 75"/>
                    <a:gd name="T6" fmla="*/ 121 w 121"/>
                    <a:gd name="T7" fmla="*/ 68 h 75"/>
                    <a:gd name="T8" fmla="*/ 116 w 121"/>
                    <a:gd name="T9" fmla="*/ 75 h 75"/>
                  </a:gdLst>
                  <a:ahLst/>
                  <a:cxnLst>
                    <a:cxn ang="0">
                      <a:pos x="T0" y="T1"/>
                    </a:cxn>
                    <a:cxn ang="0">
                      <a:pos x="T2" y="T3"/>
                    </a:cxn>
                    <a:cxn ang="0">
                      <a:pos x="T4" y="T5"/>
                    </a:cxn>
                    <a:cxn ang="0">
                      <a:pos x="T6" y="T7"/>
                    </a:cxn>
                    <a:cxn ang="0">
                      <a:pos x="T8" y="T9"/>
                    </a:cxn>
                  </a:cxnLst>
                  <a:rect l="0" t="0" r="r" b="b"/>
                  <a:pathLst>
                    <a:path w="121" h="75">
                      <a:moveTo>
                        <a:pt x="116" y="75"/>
                      </a:moveTo>
                      <a:lnTo>
                        <a:pt x="0" y="10"/>
                      </a:lnTo>
                      <a:lnTo>
                        <a:pt x="5" y="0"/>
                      </a:lnTo>
                      <a:lnTo>
                        <a:pt x="121" y="68"/>
                      </a:lnTo>
                      <a:lnTo>
                        <a:pt x="116" y="75"/>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Rectangle 15"/>
                <p:cNvSpPr>
                  <a:spLocks noChangeArrowheads="1"/>
                </p:cNvSpPr>
                <p:nvPr/>
              </p:nvSpPr>
              <p:spPr bwMode="auto">
                <a:xfrm>
                  <a:off x="1538288" y="3024188"/>
                  <a:ext cx="14288" cy="368300"/>
                </a:xfrm>
                <a:prstGeom prst="rect">
                  <a:avLst/>
                </a:prstGeom>
                <a:solidFill>
                  <a:srgbClr val="45454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Freeform 16"/>
                <p:cNvSpPr>
                  <a:spLocks/>
                </p:cNvSpPr>
                <p:nvPr/>
              </p:nvSpPr>
              <p:spPr bwMode="auto">
                <a:xfrm>
                  <a:off x="1519238" y="3173413"/>
                  <a:ext cx="52388" cy="61913"/>
                </a:xfrm>
                <a:custGeom>
                  <a:avLst/>
                  <a:gdLst>
                    <a:gd name="T0" fmla="*/ 16 w 33"/>
                    <a:gd name="T1" fmla="*/ 39 h 39"/>
                    <a:gd name="T2" fmla="*/ 0 w 33"/>
                    <a:gd name="T3" fmla="*/ 0 h 39"/>
                    <a:gd name="T4" fmla="*/ 33 w 33"/>
                    <a:gd name="T5" fmla="*/ 0 h 39"/>
                    <a:gd name="T6" fmla="*/ 16 w 33"/>
                    <a:gd name="T7" fmla="*/ 39 h 39"/>
                  </a:gdLst>
                  <a:ahLst/>
                  <a:cxnLst>
                    <a:cxn ang="0">
                      <a:pos x="T0" y="T1"/>
                    </a:cxn>
                    <a:cxn ang="0">
                      <a:pos x="T2" y="T3"/>
                    </a:cxn>
                    <a:cxn ang="0">
                      <a:pos x="T4" y="T5"/>
                    </a:cxn>
                    <a:cxn ang="0">
                      <a:pos x="T6" y="T7"/>
                    </a:cxn>
                  </a:cxnLst>
                  <a:rect l="0" t="0" r="r" b="b"/>
                  <a:pathLst>
                    <a:path w="33" h="39">
                      <a:moveTo>
                        <a:pt x="16" y="39"/>
                      </a:moveTo>
                      <a:lnTo>
                        <a:pt x="0" y="0"/>
                      </a:lnTo>
                      <a:lnTo>
                        <a:pt x="33" y="0"/>
                      </a:lnTo>
                      <a:lnTo>
                        <a:pt x="16" y="39"/>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Freeform 17"/>
                <p:cNvSpPr>
                  <a:spLocks/>
                </p:cNvSpPr>
                <p:nvPr/>
              </p:nvSpPr>
              <p:spPr bwMode="auto">
                <a:xfrm>
                  <a:off x="1620838" y="3143251"/>
                  <a:ext cx="60325" cy="65088"/>
                </a:xfrm>
                <a:custGeom>
                  <a:avLst/>
                  <a:gdLst>
                    <a:gd name="T0" fmla="*/ 38 w 38"/>
                    <a:gd name="T1" fmla="*/ 41 h 41"/>
                    <a:gd name="T2" fmla="*/ 0 w 38"/>
                    <a:gd name="T3" fmla="*/ 19 h 41"/>
                    <a:gd name="T4" fmla="*/ 26 w 38"/>
                    <a:gd name="T5" fmla="*/ 0 h 41"/>
                    <a:gd name="T6" fmla="*/ 38 w 38"/>
                    <a:gd name="T7" fmla="*/ 41 h 41"/>
                  </a:gdLst>
                  <a:ahLst/>
                  <a:cxnLst>
                    <a:cxn ang="0">
                      <a:pos x="T0" y="T1"/>
                    </a:cxn>
                    <a:cxn ang="0">
                      <a:pos x="T2" y="T3"/>
                    </a:cxn>
                    <a:cxn ang="0">
                      <a:pos x="T4" y="T5"/>
                    </a:cxn>
                    <a:cxn ang="0">
                      <a:pos x="T6" y="T7"/>
                    </a:cxn>
                  </a:cxnLst>
                  <a:rect l="0" t="0" r="r" b="b"/>
                  <a:pathLst>
                    <a:path w="38" h="41">
                      <a:moveTo>
                        <a:pt x="38" y="41"/>
                      </a:moveTo>
                      <a:lnTo>
                        <a:pt x="0" y="19"/>
                      </a:lnTo>
                      <a:lnTo>
                        <a:pt x="26" y="0"/>
                      </a:lnTo>
                      <a:lnTo>
                        <a:pt x="38" y="41"/>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Freeform 18"/>
                <p:cNvSpPr>
                  <a:spLocks/>
                </p:cNvSpPr>
                <p:nvPr/>
              </p:nvSpPr>
              <p:spPr bwMode="auto">
                <a:xfrm>
                  <a:off x="1412875" y="3143251"/>
                  <a:ext cx="57150" cy="65088"/>
                </a:xfrm>
                <a:custGeom>
                  <a:avLst/>
                  <a:gdLst>
                    <a:gd name="T0" fmla="*/ 0 w 36"/>
                    <a:gd name="T1" fmla="*/ 41 h 41"/>
                    <a:gd name="T2" fmla="*/ 36 w 36"/>
                    <a:gd name="T3" fmla="*/ 19 h 41"/>
                    <a:gd name="T4" fmla="*/ 10 w 36"/>
                    <a:gd name="T5" fmla="*/ 0 h 41"/>
                    <a:gd name="T6" fmla="*/ 0 w 36"/>
                    <a:gd name="T7" fmla="*/ 41 h 41"/>
                  </a:gdLst>
                  <a:ahLst/>
                  <a:cxnLst>
                    <a:cxn ang="0">
                      <a:pos x="T0" y="T1"/>
                    </a:cxn>
                    <a:cxn ang="0">
                      <a:pos x="T2" y="T3"/>
                    </a:cxn>
                    <a:cxn ang="0">
                      <a:pos x="T4" y="T5"/>
                    </a:cxn>
                    <a:cxn ang="0">
                      <a:pos x="T6" y="T7"/>
                    </a:cxn>
                  </a:cxnLst>
                  <a:rect l="0" t="0" r="r" b="b"/>
                  <a:pathLst>
                    <a:path w="36" h="41">
                      <a:moveTo>
                        <a:pt x="0" y="41"/>
                      </a:moveTo>
                      <a:lnTo>
                        <a:pt x="36" y="19"/>
                      </a:lnTo>
                      <a:lnTo>
                        <a:pt x="10" y="0"/>
                      </a:lnTo>
                      <a:lnTo>
                        <a:pt x="0" y="41"/>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Oval 19"/>
                <p:cNvSpPr>
                  <a:spLocks noChangeArrowheads="1"/>
                </p:cNvSpPr>
                <p:nvPr/>
              </p:nvSpPr>
              <p:spPr bwMode="auto">
                <a:xfrm>
                  <a:off x="1514475" y="2989263"/>
                  <a:ext cx="65088" cy="6508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Oval 20"/>
                <p:cNvSpPr>
                  <a:spLocks noChangeArrowheads="1"/>
                </p:cNvSpPr>
                <p:nvPr/>
              </p:nvSpPr>
              <p:spPr bwMode="auto">
                <a:xfrm>
                  <a:off x="1522413" y="3360738"/>
                  <a:ext cx="49213" cy="50800"/>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Oval 21"/>
                <p:cNvSpPr>
                  <a:spLocks noChangeArrowheads="1"/>
                </p:cNvSpPr>
                <p:nvPr/>
              </p:nvSpPr>
              <p:spPr bwMode="auto">
                <a:xfrm>
                  <a:off x="1338263" y="3257551"/>
                  <a:ext cx="49213" cy="4603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Oval 22"/>
                <p:cNvSpPr>
                  <a:spLocks noChangeArrowheads="1"/>
                </p:cNvSpPr>
                <p:nvPr/>
              </p:nvSpPr>
              <p:spPr bwMode="auto">
                <a:xfrm>
                  <a:off x="1703388" y="3257551"/>
                  <a:ext cx="49213" cy="4603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4" name="组合 13"/>
              <p:cNvGrpSpPr/>
              <p:nvPr/>
            </p:nvGrpSpPr>
            <p:grpSpPr>
              <a:xfrm>
                <a:off x="6646646" y="3648077"/>
                <a:ext cx="897616" cy="518396"/>
                <a:chOff x="95250" y="3046413"/>
                <a:chExt cx="439738" cy="300038"/>
              </a:xfrm>
            </p:grpSpPr>
            <p:sp>
              <p:nvSpPr>
                <p:cNvPr id="37" name="Oval 5"/>
                <p:cNvSpPr>
                  <a:spLocks noChangeArrowheads="1"/>
                </p:cNvSpPr>
                <p:nvPr/>
              </p:nvSpPr>
              <p:spPr bwMode="auto">
                <a:xfrm>
                  <a:off x="293688" y="3184526"/>
                  <a:ext cx="41275" cy="42863"/>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Oval 6"/>
                <p:cNvSpPr>
                  <a:spLocks noChangeArrowheads="1"/>
                </p:cNvSpPr>
                <p:nvPr/>
              </p:nvSpPr>
              <p:spPr bwMode="auto">
                <a:xfrm>
                  <a:off x="222250" y="3249613"/>
                  <a:ext cx="41275" cy="4603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Freeform 7"/>
                <p:cNvSpPr>
                  <a:spLocks/>
                </p:cNvSpPr>
                <p:nvPr/>
              </p:nvSpPr>
              <p:spPr bwMode="auto">
                <a:xfrm>
                  <a:off x="233363" y="3192463"/>
                  <a:ext cx="90488" cy="92075"/>
                </a:xfrm>
                <a:custGeom>
                  <a:avLst/>
                  <a:gdLst>
                    <a:gd name="T0" fmla="*/ 3 w 24"/>
                    <a:gd name="T1" fmla="*/ 24 h 24"/>
                    <a:gd name="T2" fmla="*/ 1 w 24"/>
                    <a:gd name="T3" fmla="*/ 24 h 24"/>
                    <a:gd name="T4" fmla="*/ 1 w 24"/>
                    <a:gd name="T5" fmla="*/ 21 h 24"/>
                    <a:gd name="T6" fmla="*/ 20 w 24"/>
                    <a:gd name="T7" fmla="*/ 1 h 24"/>
                    <a:gd name="T8" fmla="*/ 23 w 24"/>
                    <a:gd name="T9" fmla="*/ 1 h 24"/>
                    <a:gd name="T10" fmla="*/ 24 w 24"/>
                    <a:gd name="T11" fmla="*/ 4 h 24"/>
                    <a:gd name="T12" fmla="*/ 4 w 24"/>
                    <a:gd name="T13" fmla="*/ 24 h 24"/>
                    <a:gd name="T14" fmla="*/ 3 w 24"/>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3" y="24"/>
                      </a:moveTo>
                      <a:cubicBezTo>
                        <a:pt x="2" y="24"/>
                        <a:pt x="2" y="24"/>
                        <a:pt x="1" y="24"/>
                      </a:cubicBezTo>
                      <a:cubicBezTo>
                        <a:pt x="0" y="23"/>
                        <a:pt x="0" y="22"/>
                        <a:pt x="1" y="21"/>
                      </a:cubicBezTo>
                      <a:cubicBezTo>
                        <a:pt x="20" y="1"/>
                        <a:pt x="20" y="1"/>
                        <a:pt x="20" y="1"/>
                      </a:cubicBezTo>
                      <a:cubicBezTo>
                        <a:pt x="21" y="0"/>
                        <a:pt x="23" y="0"/>
                        <a:pt x="23" y="1"/>
                      </a:cubicBezTo>
                      <a:cubicBezTo>
                        <a:pt x="24" y="2"/>
                        <a:pt x="24" y="3"/>
                        <a:pt x="24" y="4"/>
                      </a:cubicBezTo>
                      <a:cubicBezTo>
                        <a:pt x="4" y="24"/>
                        <a:pt x="4" y="24"/>
                        <a:pt x="4" y="24"/>
                      </a:cubicBezTo>
                      <a:cubicBezTo>
                        <a:pt x="4" y="24"/>
                        <a:pt x="3" y="24"/>
                        <a:pt x="3" y="24"/>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Freeform 8"/>
                <p:cNvSpPr>
                  <a:spLocks/>
                </p:cNvSpPr>
                <p:nvPr/>
              </p:nvSpPr>
              <p:spPr bwMode="auto">
                <a:xfrm>
                  <a:off x="200025" y="3162301"/>
                  <a:ext cx="127000" cy="53975"/>
                </a:xfrm>
                <a:custGeom>
                  <a:avLst/>
                  <a:gdLst>
                    <a:gd name="T0" fmla="*/ 32 w 34"/>
                    <a:gd name="T1" fmla="*/ 14 h 14"/>
                    <a:gd name="T2" fmla="*/ 31 w 34"/>
                    <a:gd name="T3" fmla="*/ 14 h 14"/>
                    <a:gd name="T4" fmla="*/ 2 w 34"/>
                    <a:gd name="T5" fmla="*/ 4 h 14"/>
                    <a:gd name="T6" fmla="*/ 0 w 34"/>
                    <a:gd name="T7" fmla="*/ 1 h 14"/>
                    <a:gd name="T8" fmla="*/ 3 w 34"/>
                    <a:gd name="T9" fmla="*/ 0 h 14"/>
                    <a:gd name="T10" fmla="*/ 33 w 34"/>
                    <a:gd name="T11" fmla="*/ 10 h 14"/>
                    <a:gd name="T12" fmla="*/ 34 w 34"/>
                    <a:gd name="T13" fmla="*/ 13 h 14"/>
                    <a:gd name="T14" fmla="*/ 32 w 3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4">
                      <a:moveTo>
                        <a:pt x="32" y="14"/>
                      </a:moveTo>
                      <a:cubicBezTo>
                        <a:pt x="32" y="14"/>
                        <a:pt x="31" y="14"/>
                        <a:pt x="31" y="14"/>
                      </a:cubicBezTo>
                      <a:cubicBezTo>
                        <a:pt x="2" y="4"/>
                        <a:pt x="2" y="4"/>
                        <a:pt x="2" y="4"/>
                      </a:cubicBezTo>
                      <a:cubicBezTo>
                        <a:pt x="0" y="4"/>
                        <a:pt x="0" y="3"/>
                        <a:pt x="0" y="1"/>
                      </a:cubicBezTo>
                      <a:cubicBezTo>
                        <a:pt x="1" y="0"/>
                        <a:pt x="2" y="0"/>
                        <a:pt x="3" y="0"/>
                      </a:cubicBezTo>
                      <a:cubicBezTo>
                        <a:pt x="33" y="10"/>
                        <a:pt x="33" y="10"/>
                        <a:pt x="33" y="10"/>
                      </a:cubicBezTo>
                      <a:cubicBezTo>
                        <a:pt x="34" y="11"/>
                        <a:pt x="34" y="12"/>
                        <a:pt x="34" y="13"/>
                      </a:cubicBezTo>
                      <a:cubicBezTo>
                        <a:pt x="34" y="14"/>
                        <a:pt x="33" y="14"/>
                        <a:pt x="32" y="14"/>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Freeform 9"/>
                <p:cNvSpPr>
                  <a:spLocks/>
                </p:cNvSpPr>
                <p:nvPr/>
              </p:nvSpPr>
              <p:spPr bwMode="auto">
                <a:xfrm>
                  <a:off x="192088" y="3162301"/>
                  <a:ext cx="57150" cy="106363"/>
                </a:xfrm>
                <a:custGeom>
                  <a:avLst/>
                  <a:gdLst>
                    <a:gd name="T0" fmla="*/ 13 w 15"/>
                    <a:gd name="T1" fmla="*/ 28 h 28"/>
                    <a:gd name="T2" fmla="*/ 11 w 15"/>
                    <a:gd name="T3" fmla="*/ 27 h 28"/>
                    <a:gd name="T4" fmla="*/ 1 w 15"/>
                    <a:gd name="T5" fmla="*/ 4 h 28"/>
                    <a:gd name="T6" fmla="*/ 2 w 15"/>
                    <a:gd name="T7" fmla="*/ 1 h 28"/>
                    <a:gd name="T8" fmla="*/ 5 w 15"/>
                    <a:gd name="T9" fmla="*/ 2 h 28"/>
                    <a:gd name="T10" fmla="*/ 15 w 15"/>
                    <a:gd name="T11" fmla="*/ 25 h 28"/>
                    <a:gd name="T12" fmla="*/ 13 w 15"/>
                    <a:gd name="T13" fmla="*/ 28 h 28"/>
                    <a:gd name="T14" fmla="*/ 13 w 15"/>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8">
                      <a:moveTo>
                        <a:pt x="13" y="28"/>
                      </a:moveTo>
                      <a:cubicBezTo>
                        <a:pt x="12" y="28"/>
                        <a:pt x="11" y="28"/>
                        <a:pt x="11" y="27"/>
                      </a:cubicBezTo>
                      <a:cubicBezTo>
                        <a:pt x="1" y="4"/>
                        <a:pt x="1" y="4"/>
                        <a:pt x="1" y="4"/>
                      </a:cubicBezTo>
                      <a:cubicBezTo>
                        <a:pt x="0" y="3"/>
                        <a:pt x="1" y="1"/>
                        <a:pt x="2" y="1"/>
                      </a:cubicBezTo>
                      <a:cubicBezTo>
                        <a:pt x="3" y="0"/>
                        <a:pt x="4" y="1"/>
                        <a:pt x="5" y="2"/>
                      </a:cubicBezTo>
                      <a:cubicBezTo>
                        <a:pt x="15" y="25"/>
                        <a:pt x="15" y="25"/>
                        <a:pt x="15" y="25"/>
                      </a:cubicBezTo>
                      <a:cubicBezTo>
                        <a:pt x="15" y="26"/>
                        <a:pt x="14" y="28"/>
                        <a:pt x="13" y="28"/>
                      </a:cubicBezTo>
                      <a:cubicBezTo>
                        <a:pt x="13" y="28"/>
                        <a:pt x="13" y="28"/>
                        <a:pt x="13" y="28"/>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Freeform 10"/>
                <p:cNvSpPr>
                  <a:spLocks noEditPoints="1"/>
                </p:cNvSpPr>
                <p:nvPr/>
              </p:nvSpPr>
              <p:spPr bwMode="auto">
                <a:xfrm>
                  <a:off x="95250" y="3046413"/>
                  <a:ext cx="439738" cy="300038"/>
                </a:xfrm>
                <a:custGeom>
                  <a:avLst/>
                  <a:gdLst>
                    <a:gd name="T0" fmla="*/ 57 w 117"/>
                    <a:gd name="T1" fmla="*/ 5 h 78"/>
                    <a:gd name="T2" fmla="*/ 82 w 117"/>
                    <a:gd name="T3" fmla="*/ 25 h 78"/>
                    <a:gd name="T4" fmla="*/ 87 w 117"/>
                    <a:gd name="T5" fmla="*/ 29 h 78"/>
                    <a:gd name="T6" fmla="*/ 87 w 117"/>
                    <a:gd name="T7" fmla="*/ 29 h 78"/>
                    <a:gd name="T8" fmla="*/ 90 w 117"/>
                    <a:gd name="T9" fmla="*/ 29 h 78"/>
                    <a:gd name="T10" fmla="*/ 112 w 117"/>
                    <a:gd name="T11" fmla="*/ 51 h 78"/>
                    <a:gd name="T12" fmla="*/ 90 w 117"/>
                    <a:gd name="T13" fmla="*/ 73 h 78"/>
                    <a:gd name="T14" fmla="*/ 90 w 117"/>
                    <a:gd name="T15" fmla="*/ 73 h 78"/>
                    <a:gd name="T16" fmla="*/ 25 w 117"/>
                    <a:gd name="T17" fmla="*/ 73 h 78"/>
                    <a:gd name="T18" fmla="*/ 25 w 117"/>
                    <a:gd name="T19" fmla="*/ 73 h 78"/>
                    <a:gd name="T20" fmla="*/ 24 w 117"/>
                    <a:gd name="T21" fmla="*/ 73 h 78"/>
                    <a:gd name="T22" fmla="*/ 24 w 117"/>
                    <a:gd name="T23" fmla="*/ 73 h 78"/>
                    <a:gd name="T24" fmla="*/ 5 w 117"/>
                    <a:gd name="T25" fmla="*/ 54 h 78"/>
                    <a:gd name="T26" fmla="*/ 24 w 117"/>
                    <a:gd name="T27" fmla="*/ 35 h 78"/>
                    <a:gd name="T28" fmla="*/ 26 w 117"/>
                    <a:gd name="T29" fmla="*/ 35 h 78"/>
                    <a:gd name="T30" fmla="*/ 27 w 117"/>
                    <a:gd name="T31" fmla="*/ 35 h 78"/>
                    <a:gd name="T32" fmla="*/ 30 w 117"/>
                    <a:gd name="T33" fmla="*/ 34 h 78"/>
                    <a:gd name="T34" fmla="*/ 32 w 117"/>
                    <a:gd name="T35" fmla="*/ 30 h 78"/>
                    <a:gd name="T36" fmla="*/ 57 w 117"/>
                    <a:gd name="T37" fmla="*/ 5 h 78"/>
                    <a:gd name="T38" fmla="*/ 57 w 117"/>
                    <a:gd name="T39" fmla="*/ 0 h 78"/>
                    <a:gd name="T40" fmla="*/ 27 w 117"/>
                    <a:gd name="T41" fmla="*/ 30 h 78"/>
                    <a:gd name="T42" fmla="*/ 24 w 117"/>
                    <a:gd name="T43" fmla="*/ 30 h 78"/>
                    <a:gd name="T44" fmla="*/ 0 w 117"/>
                    <a:gd name="T45" fmla="*/ 54 h 78"/>
                    <a:gd name="T46" fmla="*/ 24 w 117"/>
                    <a:gd name="T47" fmla="*/ 78 h 78"/>
                    <a:gd name="T48" fmla="*/ 25 w 117"/>
                    <a:gd name="T49" fmla="*/ 78 h 78"/>
                    <a:gd name="T50" fmla="*/ 90 w 117"/>
                    <a:gd name="T51" fmla="*/ 78 h 78"/>
                    <a:gd name="T52" fmla="*/ 90 w 117"/>
                    <a:gd name="T53" fmla="*/ 78 h 78"/>
                    <a:gd name="T54" fmla="*/ 90 w 117"/>
                    <a:gd name="T55" fmla="*/ 78 h 78"/>
                    <a:gd name="T56" fmla="*/ 117 w 117"/>
                    <a:gd name="T57" fmla="*/ 51 h 78"/>
                    <a:gd name="T58" fmla="*/ 90 w 117"/>
                    <a:gd name="T59" fmla="*/ 24 h 78"/>
                    <a:gd name="T60" fmla="*/ 87 w 117"/>
                    <a:gd name="T61" fmla="*/ 24 h 78"/>
                    <a:gd name="T62" fmla="*/ 57 w 117"/>
                    <a:gd name="T6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78">
                      <a:moveTo>
                        <a:pt x="57" y="5"/>
                      </a:moveTo>
                      <a:cubicBezTo>
                        <a:pt x="69" y="5"/>
                        <a:pt x="79" y="13"/>
                        <a:pt x="82" y="25"/>
                      </a:cubicBezTo>
                      <a:cubicBezTo>
                        <a:pt x="82" y="27"/>
                        <a:pt x="84" y="29"/>
                        <a:pt x="87" y="29"/>
                      </a:cubicBezTo>
                      <a:cubicBezTo>
                        <a:pt x="87" y="29"/>
                        <a:pt x="87" y="29"/>
                        <a:pt x="87" y="29"/>
                      </a:cubicBezTo>
                      <a:cubicBezTo>
                        <a:pt x="88" y="29"/>
                        <a:pt x="89" y="29"/>
                        <a:pt x="90" y="29"/>
                      </a:cubicBezTo>
                      <a:cubicBezTo>
                        <a:pt x="102" y="29"/>
                        <a:pt x="112" y="39"/>
                        <a:pt x="112" y="51"/>
                      </a:cubicBezTo>
                      <a:cubicBezTo>
                        <a:pt x="112" y="63"/>
                        <a:pt x="102" y="73"/>
                        <a:pt x="90" y="73"/>
                      </a:cubicBezTo>
                      <a:cubicBezTo>
                        <a:pt x="90" y="73"/>
                        <a:pt x="90" y="73"/>
                        <a:pt x="90" y="73"/>
                      </a:cubicBezTo>
                      <a:cubicBezTo>
                        <a:pt x="25" y="73"/>
                        <a:pt x="25" y="73"/>
                        <a:pt x="25" y="73"/>
                      </a:cubicBezTo>
                      <a:cubicBezTo>
                        <a:pt x="25" y="73"/>
                        <a:pt x="25" y="73"/>
                        <a:pt x="25" y="73"/>
                      </a:cubicBezTo>
                      <a:cubicBezTo>
                        <a:pt x="25" y="73"/>
                        <a:pt x="25" y="73"/>
                        <a:pt x="24" y="73"/>
                      </a:cubicBezTo>
                      <a:cubicBezTo>
                        <a:pt x="24" y="73"/>
                        <a:pt x="24" y="73"/>
                        <a:pt x="24" y="73"/>
                      </a:cubicBezTo>
                      <a:cubicBezTo>
                        <a:pt x="14" y="73"/>
                        <a:pt x="5" y="65"/>
                        <a:pt x="5" y="54"/>
                      </a:cubicBezTo>
                      <a:cubicBezTo>
                        <a:pt x="5" y="44"/>
                        <a:pt x="14" y="35"/>
                        <a:pt x="24" y="35"/>
                      </a:cubicBezTo>
                      <a:cubicBezTo>
                        <a:pt x="25" y="35"/>
                        <a:pt x="26" y="35"/>
                        <a:pt x="26" y="35"/>
                      </a:cubicBezTo>
                      <a:cubicBezTo>
                        <a:pt x="27" y="35"/>
                        <a:pt x="27" y="35"/>
                        <a:pt x="27" y="35"/>
                      </a:cubicBezTo>
                      <a:cubicBezTo>
                        <a:pt x="28" y="35"/>
                        <a:pt x="29" y="35"/>
                        <a:pt x="30" y="34"/>
                      </a:cubicBezTo>
                      <a:cubicBezTo>
                        <a:pt x="31" y="33"/>
                        <a:pt x="32" y="32"/>
                        <a:pt x="32" y="30"/>
                      </a:cubicBezTo>
                      <a:cubicBezTo>
                        <a:pt x="32" y="16"/>
                        <a:pt x="43" y="5"/>
                        <a:pt x="57" y="5"/>
                      </a:cubicBezTo>
                      <a:moveTo>
                        <a:pt x="57" y="0"/>
                      </a:moveTo>
                      <a:cubicBezTo>
                        <a:pt x="40" y="0"/>
                        <a:pt x="27" y="14"/>
                        <a:pt x="27" y="30"/>
                      </a:cubicBezTo>
                      <a:cubicBezTo>
                        <a:pt x="26" y="30"/>
                        <a:pt x="25" y="30"/>
                        <a:pt x="24" y="30"/>
                      </a:cubicBezTo>
                      <a:cubicBezTo>
                        <a:pt x="11" y="30"/>
                        <a:pt x="0" y="41"/>
                        <a:pt x="0" y="54"/>
                      </a:cubicBezTo>
                      <a:cubicBezTo>
                        <a:pt x="0" y="67"/>
                        <a:pt x="11" y="78"/>
                        <a:pt x="24" y="78"/>
                      </a:cubicBezTo>
                      <a:cubicBezTo>
                        <a:pt x="25" y="78"/>
                        <a:pt x="25" y="78"/>
                        <a:pt x="25" y="78"/>
                      </a:cubicBezTo>
                      <a:cubicBezTo>
                        <a:pt x="90" y="78"/>
                        <a:pt x="90" y="78"/>
                        <a:pt x="90" y="78"/>
                      </a:cubicBezTo>
                      <a:cubicBezTo>
                        <a:pt x="90" y="78"/>
                        <a:pt x="90" y="78"/>
                        <a:pt x="90" y="78"/>
                      </a:cubicBezTo>
                      <a:cubicBezTo>
                        <a:pt x="90" y="78"/>
                        <a:pt x="90" y="78"/>
                        <a:pt x="90" y="78"/>
                      </a:cubicBezTo>
                      <a:cubicBezTo>
                        <a:pt x="105" y="78"/>
                        <a:pt x="117" y="66"/>
                        <a:pt x="117" y="51"/>
                      </a:cubicBezTo>
                      <a:cubicBezTo>
                        <a:pt x="117" y="36"/>
                        <a:pt x="105" y="24"/>
                        <a:pt x="90" y="24"/>
                      </a:cubicBezTo>
                      <a:cubicBezTo>
                        <a:pt x="89" y="24"/>
                        <a:pt x="88" y="24"/>
                        <a:pt x="87" y="24"/>
                      </a:cubicBezTo>
                      <a:cubicBezTo>
                        <a:pt x="84" y="10"/>
                        <a:pt x="72" y="0"/>
                        <a:pt x="57"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5" name="组合 14"/>
              <p:cNvGrpSpPr/>
              <p:nvPr/>
            </p:nvGrpSpPr>
            <p:grpSpPr>
              <a:xfrm>
                <a:off x="4296526" y="2078848"/>
                <a:ext cx="589025" cy="496368"/>
                <a:chOff x="6659563" y="6438906"/>
                <a:chExt cx="423862" cy="420688"/>
              </a:xfrm>
            </p:grpSpPr>
            <p:sp>
              <p:nvSpPr>
                <p:cNvPr id="33" name="Freeform 4"/>
                <p:cNvSpPr>
                  <a:spLocks noEditPoints="1"/>
                </p:cNvSpPr>
                <p:nvPr/>
              </p:nvSpPr>
              <p:spPr bwMode="auto">
                <a:xfrm>
                  <a:off x="6659563" y="6438906"/>
                  <a:ext cx="423862" cy="420688"/>
                </a:xfrm>
                <a:custGeom>
                  <a:avLst/>
                  <a:gdLst>
                    <a:gd name="T0" fmla="*/ 55 w 110"/>
                    <a:gd name="T1" fmla="*/ 0 h 109"/>
                    <a:gd name="T2" fmla="*/ 0 w 110"/>
                    <a:gd name="T3" fmla="*/ 54 h 109"/>
                    <a:gd name="T4" fmla="*/ 55 w 110"/>
                    <a:gd name="T5" fmla="*/ 109 h 109"/>
                    <a:gd name="T6" fmla="*/ 110 w 110"/>
                    <a:gd name="T7" fmla="*/ 54 h 109"/>
                    <a:gd name="T8" fmla="*/ 55 w 110"/>
                    <a:gd name="T9" fmla="*/ 0 h 109"/>
                    <a:gd name="T10" fmla="*/ 55 w 110"/>
                    <a:gd name="T11" fmla="*/ 104 h 109"/>
                    <a:gd name="T12" fmla="*/ 6 w 110"/>
                    <a:gd name="T13" fmla="*/ 54 h 109"/>
                    <a:gd name="T14" fmla="*/ 55 w 110"/>
                    <a:gd name="T15" fmla="*/ 5 h 109"/>
                    <a:gd name="T16" fmla="*/ 104 w 110"/>
                    <a:gd name="T17" fmla="*/ 54 h 109"/>
                    <a:gd name="T18" fmla="*/ 55 w 110"/>
                    <a:gd name="T19"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9">
                      <a:moveTo>
                        <a:pt x="55" y="0"/>
                      </a:moveTo>
                      <a:cubicBezTo>
                        <a:pt x="25" y="0"/>
                        <a:pt x="0" y="24"/>
                        <a:pt x="0" y="54"/>
                      </a:cubicBezTo>
                      <a:cubicBezTo>
                        <a:pt x="0" y="84"/>
                        <a:pt x="25" y="109"/>
                        <a:pt x="55" y="109"/>
                      </a:cubicBezTo>
                      <a:cubicBezTo>
                        <a:pt x="85" y="109"/>
                        <a:pt x="110" y="84"/>
                        <a:pt x="110" y="54"/>
                      </a:cubicBezTo>
                      <a:cubicBezTo>
                        <a:pt x="110" y="24"/>
                        <a:pt x="85" y="0"/>
                        <a:pt x="55" y="0"/>
                      </a:cubicBezTo>
                      <a:close/>
                      <a:moveTo>
                        <a:pt x="55" y="104"/>
                      </a:moveTo>
                      <a:cubicBezTo>
                        <a:pt x="28" y="104"/>
                        <a:pt x="6" y="82"/>
                        <a:pt x="6" y="54"/>
                      </a:cubicBezTo>
                      <a:cubicBezTo>
                        <a:pt x="6" y="27"/>
                        <a:pt x="28" y="5"/>
                        <a:pt x="55" y="5"/>
                      </a:cubicBezTo>
                      <a:cubicBezTo>
                        <a:pt x="82" y="5"/>
                        <a:pt x="104" y="27"/>
                        <a:pt x="104" y="54"/>
                      </a:cubicBezTo>
                      <a:cubicBezTo>
                        <a:pt x="104" y="82"/>
                        <a:pt x="82" y="104"/>
                        <a:pt x="55" y="104"/>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Freeform 5"/>
                <p:cNvSpPr>
                  <a:spLocks/>
                </p:cNvSpPr>
                <p:nvPr/>
              </p:nvSpPr>
              <p:spPr bwMode="auto">
                <a:xfrm>
                  <a:off x="6751638" y="6751638"/>
                  <a:ext cx="238125" cy="65088"/>
                </a:xfrm>
                <a:custGeom>
                  <a:avLst/>
                  <a:gdLst>
                    <a:gd name="T0" fmla="*/ 31 w 62"/>
                    <a:gd name="T1" fmla="*/ 17 h 17"/>
                    <a:gd name="T2" fmla="*/ 1 w 62"/>
                    <a:gd name="T3" fmla="*/ 5 h 17"/>
                    <a:gd name="T4" fmla="*/ 1 w 62"/>
                    <a:gd name="T5" fmla="*/ 1 h 17"/>
                    <a:gd name="T6" fmla="*/ 5 w 62"/>
                    <a:gd name="T7" fmla="*/ 1 h 17"/>
                    <a:gd name="T8" fmla="*/ 31 w 62"/>
                    <a:gd name="T9" fmla="*/ 12 h 17"/>
                    <a:gd name="T10" fmla="*/ 57 w 62"/>
                    <a:gd name="T11" fmla="*/ 1 h 17"/>
                    <a:gd name="T12" fmla="*/ 61 w 62"/>
                    <a:gd name="T13" fmla="*/ 1 h 17"/>
                    <a:gd name="T14" fmla="*/ 61 w 62"/>
                    <a:gd name="T15" fmla="*/ 5 h 17"/>
                    <a:gd name="T16" fmla="*/ 31 w 6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7">
                      <a:moveTo>
                        <a:pt x="31" y="17"/>
                      </a:moveTo>
                      <a:cubicBezTo>
                        <a:pt x="20" y="17"/>
                        <a:pt x="9" y="13"/>
                        <a:pt x="1" y="5"/>
                      </a:cubicBezTo>
                      <a:cubicBezTo>
                        <a:pt x="0" y="4"/>
                        <a:pt x="0" y="2"/>
                        <a:pt x="1" y="1"/>
                      </a:cubicBezTo>
                      <a:cubicBezTo>
                        <a:pt x="2" y="0"/>
                        <a:pt x="3" y="0"/>
                        <a:pt x="5" y="1"/>
                      </a:cubicBezTo>
                      <a:cubicBezTo>
                        <a:pt x="12" y="8"/>
                        <a:pt x="21" y="12"/>
                        <a:pt x="31" y="12"/>
                      </a:cubicBezTo>
                      <a:cubicBezTo>
                        <a:pt x="41" y="12"/>
                        <a:pt x="50" y="8"/>
                        <a:pt x="57" y="1"/>
                      </a:cubicBezTo>
                      <a:cubicBezTo>
                        <a:pt x="59" y="0"/>
                        <a:pt x="60" y="0"/>
                        <a:pt x="61" y="1"/>
                      </a:cubicBezTo>
                      <a:cubicBezTo>
                        <a:pt x="62" y="2"/>
                        <a:pt x="62" y="4"/>
                        <a:pt x="61" y="5"/>
                      </a:cubicBezTo>
                      <a:cubicBezTo>
                        <a:pt x="53" y="13"/>
                        <a:pt x="42" y="17"/>
                        <a:pt x="31" y="17"/>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ectangle 6"/>
                <p:cNvSpPr>
                  <a:spLocks noChangeArrowheads="1"/>
                </p:cNvSpPr>
                <p:nvPr/>
              </p:nvSpPr>
              <p:spPr bwMode="auto">
                <a:xfrm>
                  <a:off x="6794500" y="6581776"/>
                  <a:ext cx="22225" cy="131763"/>
                </a:xfrm>
                <a:prstGeom prst="rect">
                  <a:avLst/>
                </a:prstGeom>
                <a:solidFill>
                  <a:srgbClr val="15B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Freeform 7"/>
                <p:cNvSpPr>
                  <a:spLocks noEditPoints="1"/>
                </p:cNvSpPr>
                <p:nvPr/>
              </p:nvSpPr>
              <p:spPr bwMode="auto">
                <a:xfrm>
                  <a:off x="6848475" y="6581777"/>
                  <a:ext cx="100012" cy="131763"/>
                </a:xfrm>
                <a:custGeom>
                  <a:avLst/>
                  <a:gdLst>
                    <a:gd name="T0" fmla="*/ 14 w 26"/>
                    <a:gd name="T1" fmla="*/ 22 h 34"/>
                    <a:gd name="T2" fmla="*/ 7 w 26"/>
                    <a:gd name="T3" fmla="*/ 22 h 34"/>
                    <a:gd name="T4" fmla="*/ 7 w 26"/>
                    <a:gd name="T5" fmla="*/ 34 h 34"/>
                    <a:gd name="T6" fmla="*/ 0 w 26"/>
                    <a:gd name="T7" fmla="*/ 34 h 34"/>
                    <a:gd name="T8" fmla="*/ 0 w 26"/>
                    <a:gd name="T9" fmla="*/ 0 h 34"/>
                    <a:gd name="T10" fmla="*/ 14 w 26"/>
                    <a:gd name="T11" fmla="*/ 0 h 34"/>
                    <a:gd name="T12" fmla="*/ 26 w 26"/>
                    <a:gd name="T13" fmla="*/ 11 h 34"/>
                    <a:gd name="T14" fmla="*/ 14 w 26"/>
                    <a:gd name="T15" fmla="*/ 22 h 34"/>
                    <a:gd name="T16" fmla="*/ 14 w 26"/>
                    <a:gd name="T17" fmla="*/ 5 h 34"/>
                    <a:gd name="T18" fmla="*/ 7 w 26"/>
                    <a:gd name="T19" fmla="*/ 5 h 34"/>
                    <a:gd name="T20" fmla="*/ 7 w 26"/>
                    <a:gd name="T21" fmla="*/ 16 h 34"/>
                    <a:gd name="T22" fmla="*/ 14 w 26"/>
                    <a:gd name="T23" fmla="*/ 16 h 34"/>
                    <a:gd name="T24" fmla="*/ 20 w 26"/>
                    <a:gd name="T25" fmla="*/ 11 h 34"/>
                    <a:gd name="T26" fmla="*/ 14 w 26"/>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4">
                      <a:moveTo>
                        <a:pt x="14" y="22"/>
                      </a:moveTo>
                      <a:cubicBezTo>
                        <a:pt x="7" y="22"/>
                        <a:pt x="7" y="22"/>
                        <a:pt x="7" y="22"/>
                      </a:cubicBezTo>
                      <a:cubicBezTo>
                        <a:pt x="7" y="34"/>
                        <a:pt x="7" y="34"/>
                        <a:pt x="7" y="34"/>
                      </a:cubicBezTo>
                      <a:cubicBezTo>
                        <a:pt x="0" y="34"/>
                        <a:pt x="0" y="34"/>
                        <a:pt x="0" y="34"/>
                      </a:cubicBezTo>
                      <a:cubicBezTo>
                        <a:pt x="0" y="0"/>
                        <a:pt x="0" y="0"/>
                        <a:pt x="0" y="0"/>
                      </a:cubicBezTo>
                      <a:cubicBezTo>
                        <a:pt x="14" y="0"/>
                        <a:pt x="14" y="0"/>
                        <a:pt x="14" y="0"/>
                      </a:cubicBezTo>
                      <a:cubicBezTo>
                        <a:pt x="22" y="0"/>
                        <a:pt x="26" y="4"/>
                        <a:pt x="26" y="11"/>
                      </a:cubicBezTo>
                      <a:cubicBezTo>
                        <a:pt x="26" y="17"/>
                        <a:pt x="22" y="22"/>
                        <a:pt x="14" y="22"/>
                      </a:cubicBezTo>
                      <a:close/>
                      <a:moveTo>
                        <a:pt x="14" y="5"/>
                      </a:moveTo>
                      <a:cubicBezTo>
                        <a:pt x="7" y="5"/>
                        <a:pt x="7" y="5"/>
                        <a:pt x="7" y="5"/>
                      </a:cubicBezTo>
                      <a:cubicBezTo>
                        <a:pt x="7" y="16"/>
                        <a:pt x="7" y="16"/>
                        <a:pt x="7" y="16"/>
                      </a:cubicBezTo>
                      <a:cubicBezTo>
                        <a:pt x="14" y="16"/>
                        <a:pt x="14" y="16"/>
                        <a:pt x="14" y="16"/>
                      </a:cubicBezTo>
                      <a:cubicBezTo>
                        <a:pt x="18" y="16"/>
                        <a:pt x="20" y="14"/>
                        <a:pt x="20" y="11"/>
                      </a:cubicBezTo>
                      <a:cubicBezTo>
                        <a:pt x="20" y="8"/>
                        <a:pt x="18" y="5"/>
                        <a:pt x="14" y="5"/>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7" name="直接箭头连接符 16"/>
              <p:cNvCxnSpPr>
                <a:stCxn id="47" idx="2"/>
              </p:cNvCxnSpPr>
              <p:nvPr/>
            </p:nvCxnSpPr>
            <p:spPr>
              <a:xfrm>
                <a:off x="4598567" y="3647064"/>
                <a:ext cx="13548" cy="8010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35"/>
              <p:cNvSpPr txBox="1"/>
              <p:nvPr/>
            </p:nvSpPr>
            <p:spPr>
              <a:xfrm>
                <a:off x="3843616" y="5883464"/>
                <a:ext cx="1720695" cy="318453"/>
              </a:xfrm>
              <a:prstGeom prst="rect">
                <a:avLst/>
              </a:prstGeom>
              <a:noFill/>
            </p:spPr>
            <p:txBody>
              <a:bodyPr wrap="none" rtlCol="0">
                <a:spAutoFit/>
              </a:bodyPr>
              <a:lstStyle/>
              <a:p>
                <a:pPr algn="ctr" defTabSz="914112"/>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Auto Scaling</a:t>
                </a:r>
              </a:p>
            </p:txBody>
          </p:sp>
          <p:sp>
            <p:nvSpPr>
              <p:cNvPr id="19" name="矩形 18"/>
              <p:cNvSpPr/>
              <p:nvPr/>
            </p:nvSpPr>
            <p:spPr>
              <a:xfrm>
                <a:off x="2785794" y="5220386"/>
                <a:ext cx="4224726" cy="318453"/>
              </a:xfrm>
              <a:prstGeom prst="rect">
                <a:avLst/>
              </a:prstGeom>
            </p:spPr>
            <p:txBody>
              <a:bodyPr wrap="none">
                <a:spAutoFit/>
              </a:bodyPr>
              <a:lstStyle/>
              <a:p>
                <a:pPr defTabSz="914112"/>
                <a:r>
                  <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ECS                         </a:t>
                </a:r>
                <a:r>
                  <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p:cNvSpPr txBox="1"/>
              <p:nvPr/>
            </p:nvSpPr>
            <p:spPr>
              <a:xfrm>
                <a:off x="3705497" y="3269224"/>
                <a:ext cx="683995" cy="318453"/>
              </a:xfrm>
              <a:prstGeom prst="rect">
                <a:avLst/>
              </a:prstGeom>
              <a:noFill/>
            </p:spPr>
            <p:txBody>
              <a:bodyPr wrap="none" rtlCol="0">
                <a:spAutoFit/>
              </a:bodyPr>
              <a:lstStyle/>
              <a:p>
                <a:pPr defTabSz="914112"/>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ELB</a:t>
                </a:r>
                <a:endPar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p:cNvSpPr txBox="1"/>
              <p:nvPr/>
            </p:nvSpPr>
            <p:spPr>
              <a:xfrm>
                <a:off x="3702425" y="2140708"/>
                <a:ext cx="620198" cy="318453"/>
              </a:xfrm>
              <a:prstGeom prst="rect">
                <a:avLst/>
              </a:prstGeom>
              <a:noFill/>
            </p:spPr>
            <p:txBody>
              <a:bodyPr wrap="none" rtlCol="0">
                <a:spAutoFit/>
              </a:bodyPr>
              <a:lstStyle/>
              <a:p>
                <a:pPr defTabSz="914112"/>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EIP</a:t>
                </a:r>
                <a:endPar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TextBox 102"/>
              <p:cNvSpPr txBox="1"/>
              <p:nvPr/>
            </p:nvSpPr>
            <p:spPr>
              <a:xfrm>
                <a:off x="7003221" y="4217347"/>
                <a:ext cx="725007" cy="318453"/>
              </a:xfrm>
              <a:prstGeom prst="rect">
                <a:avLst/>
              </a:prstGeom>
              <a:noFill/>
            </p:spPr>
            <p:txBody>
              <a:bodyPr wrap="none" rtlCol="0">
                <a:spAutoFit/>
              </a:bodyPr>
              <a:lstStyle/>
              <a:p>
                <a:pPr algn="ctr" defTabSz="914112"/>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VPC</a:t>
                </a:r>
              </a:p>
            </p:txBody>
          </p:sp>
          <p:grpSp>
            <p:nvGrpSpPr>
              <p:cNvPr id="23" name="组合 25684"/>
              <p:cNvGrpSpPr>
                <a:grpSpLocks/>
              </p:cNvGrpSpPr>
              <p:nvPr/>
            </p:nvGrpSpPr>
            <p:grpSpPr bwMode="auto">
              <a:xfrm>
                <a:off x="4326360" y="1337706"/>
                <a:ext cx="470864" cy="424960"/>
                <a:chOff x="4810126" y="3024982"/>
                <a:chExt cx="682625" cy="688973"/>
              </a:xfrm>
            </p:grpSpPr>
            <p:sp>
              <p:nvSpPr>
                <p:cNvPr id="28" name="Freeform 12"/>
                <p:cNvSpPr>
                  <a:spLocks/>
                </p:cNvSpPr>
                <p:nvPr/>
              </p:nvSpPr>
              <p:spPr bwMode="auto">
                <a:xfrm>
                  <a:off x="4810126" y="3024982"/>
                  <a:ext cx="682625" cy="688973"/>
                </a:xfrm>
                <a:custGeom>
                  <a:avLst/>
                  <a:gdLst>
                    <a:gd name="T0" fmla="*/ 2147483646 w 804"/>
                    <a:gd name="T1" fmla="*/ 2147483646 h 805"/>
                    <a:gd name="T2" fmla="*/ 2147483646 w 804"/>
                    <a:gd name="T3" fmla="*/ 2147483646 h 805"/>
                    <a:gd name="T4" fmla="*/ 2147483646 w 804"/>
                    <a:gd name="T5" fmla="*/ 2147483646 h 805"/>
                    <a:gd name="T6" fmla="*/ 0 w 804"/>
                    <a:gd name="T7" fmla="*/ 2147483646 h 805"/>
                    <a:gd name="T8" fmla="*/ 2147483646 w 804"/>
                    <a:gd name="T9" fmla="*/ 0 h 805"/>
                    <a:gd name="T10" fmla="*/ 2147483646 w 804"/>
                    <a:gd name="T11" fmla="*/ 2147483646 h 8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5">
                      <a:moveTo>
                        <a:pt x="804" y="403"/>
                      </a:moveTo>
                      <a:lnTo>
                        <a:pt x="804" y="403"/>
                      </a:lnTo>
                      <a:cubicBezTo>
                        <a:pt x="804" y="625"/>
                        <a:pt x="624" y="805"/>
                        <a:pt x="402" y="805"/>
                      </a:cubicBezTo>
                      <a:cubicBezTo>
                        <a:pt x="180" y="805"/>
                        <a:pt x="0" y="625"/>
                        <a:pt x="0" y="403"/>
                      </a:cubicBezTo>
                      <a:cubicBezTo>
                        <a:pt x="0" y="181"/>
                        <a:pt x="180" y="0"/>
                        <a:pt x="402" y="0"/>
                      </a:cubicBezTo>
                      <a:cubicBezTo>
                        <a:pt x="624" y="0"/>
                        <a:pt x="804" y="181"/>
                        <a:pt x="804" y="403"/>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112"/>
                  <a:endParaRPr lang="zh-CN" altLang="en-US" sz="3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9" name="组合 25662"/>
                <p:cNvGrpSpPr>
                  <a:grpSpLocks/>
                </p:cNvGrpSpPr>
                <p:nvPr/>
              </p:nvGrpSpPr>
              <p:grpSpPr bwMode="auto">
                <a:xfrm>
                  <a:off x="4927601" y="3164681"/>
                  <a:ext cx="406400" cy="382588"/>
                  <a:chOff x="4927601" y="2949576"/>
                  <a:chExt cx="406400" cy="382588"/>
                </a:xfrm>
              </p:grpSpPr>
              <p:sp>
                <p:nvSpPr>
                  <p:cNvPr id="30" name="Freeform 77"/>
                  <p:cNvSpPr>
                    <a:spLocks noEditPoints="1"/>
                  </p:cNvSpPr>
                  <p:nvPr/>
                </p:nvSpPr>
                <p:spPr bwMode="auto">
                  <a:xfrm>
                    <a:off x="5097463" y="2949576"/>
                    <a:ext cx="169863" cy="171450"/>
                  </a:xfrm>
                  <a:custGeom>
                    <a:avLst/>
                    <a:gdLst>
                      <a:gd name="T0" fmla="*/ 2147483646 w 201"/>
                      <a:gd name="T1" fmla="*/ 2147483646 h 201"/>
                      <a:gd name="T2" fmla="*/ 2147483646 w 201"/>
                      <a:gd name="T3" fmla="*/ 2147483646 h 201"/>
                      <a:gd name="T4" fmla="*/ 2147483646 w 201"/>
                      <a:gd name="T5" fmla="*/ 2147483646 h 201"/>
                      <a:gd name="T6" fmla="*/ 2147483646 w 201"/>
                      <a:gd name="T7" fmla="*/ 2147483646 h 201"/>
                      <a:gd name="T8" fmla="*/ 2147483646 w 201"/>
                      <a:gd name="T9" fmla="*/ 2147483646 h 201"/>
                      <a:gd name="T10" fmla="*/ 2147483646 w 201"/>
                      <a:gd name="T11" fmla="*/ 2147483646 h 201"/>
                      <a:gd name="T12" fmla="*/ 2147483646 w 201"/>
                      <a:gd name="T13" fmla="*/ 2147483646 h 201"/>
                      <a:gd name="T14" fmla="*/ 2147483646 w 201"/>
                      <a:gd name="T15" fmla="*/ 2147483646 h 201"/>
                      <a:gd name="T16" fmla="*/ 2147483646 w 201"/>
                      <a:gd name="T17" fmla="*/ 2147483646 h 201"/>
                      <a:gd name="T18" fmla="*/ 2147483646 w 201"/>
                      <a:gd name="T19" fmla="*/ 0 h 201"/>
                      <a:gd name="T20" fmla="*/ 0 w 201"/>
                      <a:gd name="T21" fmla="*/ 2147483646 h 201"/>
                      <a:gd name="T22" fmla="*/ 2147483646 w 201"/>
                      <a:gd name="T23" fmla="*/ 2147483646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1" h="201">
                        <a:moveTo>
                          <a:pt x="101" y="21"/>
                        </a:moveTo>
                        <a:lnTo>
                          <a:pt x="101" y="21"/>
                        </a:lnTo>
                        <a:cubicBezTo>
                          <a:pt x="145" y="21"/>
                          <a:pt x="181" y="56"/>
                          <a:pt x="181" y="101"/>
                        </a:cubicBezTo>
                        <a:cubicBezTo>
                          <a:pt x="181" y="145"/>
                          <a:pt x="145" y="181"/>
                          <a:pt x="101" y="181"/>
                        </a:cubicBezTo>
                        <a:cubicBezTo>
                          <a:pt x="57" y="181"/>
                          <a:pt x="21" y="145"/>
                          <a:pt x="21" y="101"/>
                        </a:cubicBezTo>
                        <a:cubicBezTo>
                          <a:pt x="21" y="56"/>
                          <a:pt x="57" y="21"/>
                          <a:pt x="101" y="21"/>
                        </a:cubicBezTo>
                        <a:close/>
                        <a:moveTo>
                          <a:pt x="101" y="201"/>
                        </a:moveTo>
                        <a:lnTo>
                          <a:pt x="101" y="201"/>
                        </a:lnTo>
                        <a:cubicBezTo>
                          <a:pt x="156" y="201"/>
                          <a:pt x="201" y="156"/>
                          <a:pt x="201" y="101"/>
                        </a:cubicBezTo>
                        <a:cubicBezTo>
                          <a:pt x="201" y="45"/>
                          <a:pt x="156" y="0"/>
                          <a:pt x="101" y="0"/>
                        </a:cubicBezTo>
                        <a:cubicBezTo>
                          <a:pt x="46" y="0"/>
                          <a:pt x="0" y="45"/>
                          <a:pt x="0" y="101"/>
                        </a:cubicBezTo>
                        <a:cubicBezTo>
                          <a:pt x="0" y="156"/>
                          <a:pt x="46" y="201"/>
                          <a:pt x="101" y="20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112"/>
                    <a:endParaRPr lang="zh-CN" altLang="en-US" sz="3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Freeform 78"/>
                  <p:cNvSpPr>
                    <a:spLocks noEditPoints="1"/>
                  </p:cNvSpPr>
                  <p:nvPr/>
                </p:nvSpPr>
                <p:spPr bwMode="auto">
                  <a:xfrm>
                    <a:off x="4940301" y="3114676"/>
                    <a:ext cx="393700" cy="217488"/>
                  </a:xfrm>
                  <a:custGeom>
                    <a:avLst/>
                    <a:gdLst>
                      <a:gd name="T0" fmla="*/ 2147483646 w 463"/>
                      <a:gd name="T1" fmla="*/ 2147483646 h 253"/>
                      <a:gd name="T2" fmla="*/ 2147483646 w 463"/>
                      <a:gd name="T3" fmla="*/ 2147483646 h 253"/>
                      <a:gd name="T4" fmla="*/ 2147483646 w 463"/>
                      <a:gd name="T5" fmla="*/ 2147483646 h 253"/>
                      <a:gd name="T6" fmla="*/ 2147483646 w 463"/>
                      <a:gd name="T7" fmla="*/ 2147483646 h 253"/>
                      <a:gd name="T8" fmla="*/ 2147483646 w 463"/>
                      <a:gd name="T9" fmla="*/ 2147483646 h 253"/>
                      <a:gd name="T10" fmla="*/ 2147483646 w 463"/>
                      <a:gd name="T11" fmla="*/ 2147483646 h 253"/>
                      <a:gd name="T12" fmla="*/ 2147483646 w 463"/>
                      <a:gd name="T13" fmla="*/ 2147483646 h 253"/>
                      <a:gd name="T14" fmla="*/ 2147483646 w 463"/>
                      <a:gd name="T15" fmla="*/ 2147483646 h 253"/>
                      <a:gd name="T16" fmla="*/ 2147483646 w 463"/>
                      <a:gd name="T17" fmla="*/ 2147483646 h 253"/>
                      <a:gd name="T18" fmla="*/ 2147483646 w 463"/>
                      <a:gd name="T19" fmla="*/ 1270297549 h 253"/>
                      <a:gd name="T20" fmla="*/ 2147483646 w 463"/>
                      <a:gd name="T21" fmla="*/ 1270297549 h 253"/>
                      <a:gd name="T22" fmla="*/ 2147483646 w 463"/>
                      <a:gd name="T23" fmla="*/ 2147483646 h 253"/>
                      <a:gd name="T24" fmla="*/ 2147483646 w 463"/>
                      <a:gd name="T25" fmla="*/ 2147483646 h 253"/>
                      <a:gd name="T26" fmla="*/ 2147483646 w 463"/>
                      <a:gd name="T27" fmla="*/ 2147483646 h 253"/>
                      <a:gd name="T28" fmla="*/ 2147483646 w 463"/>
                      <a:gd name="T29" fmla="*/ 2147483646 h 253"/>
                      <a:gd name="T30" fmla="*/ 2147483646 w 463"/>
                      <a:gd name="T31" fmla="*/ 2147483646 h 253"/>
                      <a:gd name="T32" fmla="*/ 2147483646 w 463"/>
                      <a:gd name="T33" fmla="*/ 2147483646 h 253"/>
                      <a:gd name="T34" fmla="*/ 2147483646 w 463"/>
                      <a:gd name="T35" fmla="*/ 2147483646 h 253"/>
                      <a:gd name="T36" fmla="*/ 2147483646 w 463"/>
                      <a:gd name="T37" fmla="*/ 2147483646 h 253"/>
                      <a:gd name="T38" fmla="*/ 2147483646 w 463"/>
                      <a:gd name="T39" fmla="*/ 1905815537 h 253"/>
                      <a:gd name="T40" fmla="*/ 2147483646 w 463"/>
                      <a:gd name="T41" fmla="*/ 2147483646 h 253"/>
                      <a:gd name="T42" fmla="*/ 2147483646 w 463"/>
                      <a:gd name="T43" fmla="*/ 2147483646 h 253"/>
                      <a:gd name="T44" fmla="*/ 2147483646 w 463"/>
                      <a:gd name="T45" fmla="*/ 2147483646 h 253"/>
                      <a:gd name="T46" fmla="*/ 0 w 463"/>
                      <a:gd name="T47" fmla="*/ 2147483646 h 253"/>
                      <a:gd name="T48" fmla="*/ 0 w 463"/>
                      <a:gd name="T49" fmla="*/ 2147483646 h 253"/>
                      <a:gd name="T50" fmla="*/ 2147483646 w 463"/>
                      <a:gd name="T51" fmla="*/ 2147483646 h 253"/>
                      <a:gd name="T52" fmla="*/ 2147483646 w 463"/>
                      <a:gd name="T53" fmla="*/ 2147483646 h 253"/>
                      <a:gd name="T54" fmla="*/ 2147483646 w 463"/>
                      <a:gd name="T55" fmla="*/ 2147483646 h 253"/>
                      <a:gd name="T56" fmla="*/ 2147483646 w 463"/>
                      <a:gd name="T57" fmla="*/ 2147483646 h 253"/>
                      <a:gd name="T58" fmla="*/ 2147483646 w 463"/>
                      <a:gd name="T59" fmla="*/ 2147483646 h 253"/>
                      <a:gd name="T60" fmla="*/ 2147483646 w 463"/>
                      <a:gd name="T61" fmla="*/ 2147483646 h 253"/>
                      <a:gd name="T62" fmla="*/ 2147483646 w 463"/>
                      <a:gd name="T63" fmla="*/ 2147483646 h 253"/>
                      <a:gd name="T64" fmla="*/ 2147483646 w 463"/>
                      <a:gd name="T65" fmla="*/ 2147483646 h 253"/>
                      <a:gd name="T66" fmla="*/ 2147483646 w 463"/>
                      <a:gd name="T67" fmla="*/ 2147483646 h 253"/>
                      <a:gd name="T68" fmla="*/ 2147483646 w 463"/>
                      <a:gd name="T69" fmla="*/ 2147483646 h 253"/>
                      <a:gd name="T70" fmla="*/ 2147483646 w 463"/>
                      <a:gd name="T71" fmla="*/ 2147483646 h 253"/>
                      <a:gd name="T72" fmla="*/ 2147483646 w 463"/>
                      <a:gd name="T73" fmla="*/ 2147483646 h 253"/>
                      <a:gd name="T74" fmla="*/ 2147483646 w 463"/>
                      <a:gd name="T75" fmla="*/ 2147483646 h 253"/>
                      <a:gd name="T76" fmla="*/ 2147483646 w 463"/>
                      <a:gd name="T77" fmla="*/ 2147483646 h 253"/>
                      <a:gd name="T78" fmla="*/ 2147483646 w 463"/>
                      <a:gd name="T79" fmla="*/ 2147483646 h 253"/>
                      <a:gd name="T80" fmla="*/ 2147483646 w 463"/>
                      <a:gd name="T81" fmla="*/ 2147483646 h 253"/>
                      <a:gd name="T82" fmla="*/ 2147483646 w 463"/>
                      <a:gd name="T83" fmla="*/ 2147483646 h 253"/>
                      <a:gd name="T84" fmla="*/ 2147483646 w 463"/>
                      <a:gd name="T85" fmla="*/ 2147483646 h 253"/>
                      <a:gd name="T86" fmla="*/ 2147483646 w 463"/>
                      <a:gd name="T87" fmla="*/ 2147483646 h 253"/>
                      <a:gd name="T88" fmla="*/ 2147483646 w 463"/>
                      <a:gd name="T89" fmla="*/ 2147483646 h 253"/>
                      <a:gd name="T90" fmla="*/ 2147483646 w 463"/>
                      <a:gd name="T91" fmla="*/ 2147483646 h 253"/>
                      <a:gd name="T92" fmla="*/ 2147483646 w 463"/>
                      <a:gd name="T93" fmla="*/ 2147483646 h 253"/>
                      <a:gd name="T94" fmla="*/ 2147483646 w 463"/>
                      <a:gd name="T95" fmla="*/ 2147483646 h 253"/>
                      <a:gd name="T96" fmla="*/ 2147483646 w 463"/>
                      <a:gd name="T97" fmla="*/ 2147483646 h 253"/>
                      <a:gd name="T98" fmla="*/ 2147483646 w 463"/>
                      <a:gd name="T99" fmla="*/ 2147483646 h 253"/>
                      <a:gd name="T100" fmla="*/ 2147483646 w 463"/>
                      <a:gd name="T101" fmla="*/ 2147483646 h 253"/>
                      <a:gd name="T102" fmla="*/ 2147483646 w 463"/>
                      <a:gd name="T103" fmla="*/ 2147483646 h 253"/>
                      <a:gd name="T104" fmla="*/ 2147483646 w 463"/>
                      <a:gd name="T105" fmla="*/ 2147483646 h 253"/>
                      <a:gd name="T106" fmla="*/ 2147483646 w 463"/>
                      <a:gd name="T107" fmla="*/ 2147483646 h 253"/>
                      <a:gd name="T108" fmla="*/ 2147483646 w 463"/>
                      <a:gd name="T109" fmla="*/ 2147483646 h 253"/>
                      <a:gd name="T110" fmla="*/ 2147483646 w 463"/>
                      <a:gd name="T111" fmla="*/ 1270297549 h 2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63" h="253">
                        <a:moveTo>
                          <a:pt x="173" y="55"/>
                        </a:moveTo>
                        <a:lnTo>
                          <a:pt x="173" y="55"/>
                        </a:lnTo>
                        <a:lnTo>
                          <a:pt x="173" y="157"/>
                        </a:lnTo>
                        <a:lnTo>
                          <a:pt x="16" y="157"/>
                        </a:lnTo>
                        <a:lnTo>
                          <a:pt x="16" y="55"/>
                        </a:lnTo>
                        <a:lnTo>
                          <a:pt x="137" y="55"/>
                        </a:lnTo>
                        <a:lnTo>
                          <a:pt x="138" y="55"/>
                        </a:lnTo>
                        <a:lnTo>
                          <a:pt x="173" y="55"/>
                        </a:lnTo>
                        <a:close/>
                        <a:moveTo>
                          <a:pt x="384" y="2"/>
                        </a:moveTo>
                        <a:lnTo>
                          <a:pt x="384" y="2"/>
                        </a:lnTo>
                        <a:cubicBezTo>
                          <a:pt x="380" y="0"/>
                          <a:pt x="375" y="1"/>
                          <a:pt x="372" y="4"/>
                        </a:cubicBezTo>
                        <a:lnTo>
                          <a:pt x="332" y="48"/>
                        </a:lnTo>
                        <a:lnTo>
                          <a:pt x="309" y="31"/>
                        </a:lnTo>
                        <a:cubicBezTo>
                          <a:pt x="308" y="30"/>
                          <a:pt x="306" y="29"/>
                          <a:pt x="303" y="29"/>
                        </a:cubicBezTo>
                        <a:lnTo>
                          <a:pt x="262" y="29"/>
                        </a:lnTo>
                        <a:cubicBezTo>
                          <a:pt x="260" y="29"/>
                          <a:pt x="258" y="30"/>
                          <a:pt x="256" y="32"/>
                        </a:cubicBezTo>
                        <a:lnTo>
                          <a:pt x="235" y="48"/>
                        </a:lnTo>
                        <a:lnTo>
                          <a:pt x="195" y="4"/>
                        </a:lnTo>
                        <a:cubicBezTo>
                          <a:pt x="191" y="1"/>
                          <a:pt x="186" y="0"/>
                          <a:pt x="182" y="3"/>
                        </a:cubicBezTo>
                        <a:lnTo>
                          <a:pt x="127" y="38"/>
                        </a:lnTo>
                        <a:lnTo>
                          <a:pt x="127" y="39"/>
                        </a:lnTo>
                        <a:lnTo>
                          <a:pt x="8" y="39"/>
                        </a:lnTo>
                        <a:cubicBezTo>
                          <a:pt x="3" y="39"/>
                          <a:pt x="0" y="42"/>
                          <a:pt x="0" y="47"/>
                        </a:cubicBezTo>
                        <a:lnTo>
                          <a:pt x="0" y="165"/>
                        </a:lnTo>
                        <a:cubicBezTo>
                          <a:pt x="0" y="170"/>
                          <a:pt x="3" y="173"/>
                          <a:pt x="8" y="173"/>
                        </a:cubicBezTo>
                        <a:lnTo>
                          <a:pt x="181" y="173"/>
                        </a:lnTo>
                        <a:cubicBezTo>
                          <a:pt x="186" y="173"/>
                          <a:pt x="189" y="170"/>
                          <a:pt x="189" y="165"/>
                        </a:cubicBezTo>
                        <a:lnTo>
                          <a:pt x="189" y="47"/>
                        </a:lnTo>
                        <a:cubicBezTo>
                          <a:pt x="189" y="42"/>
                          <a:pt x="186" y="39"/>
                          <a:pt x="181" y="39"/>
                        </a:cubicBezTo>
                        <a:lnTo>
                          <a:pt x="163" y="39"/>
                        </a:lnTo>
                        <a:lnTo>
                          <a:pt x="186" y="24"/>
                        </a:lnTo>
                        <a:lnTo>
                          <a:pt x="226" y="69"/>
                        </a:lnTo>
                        <a:cubicBezTo>
                          <a:pt x="230" y="72"/>
                          <a:pt x="236" y="73"/>
                          <a:pt x="240" y="70"/>
                        </a:cubicBezTo>
                        <a:lnTo>
                          <a:pt x="262" y="52"/>
                        </a:lnTo>
                        <a:lnTo>
                          <a:pt x="267" y="69"/>
                        </a:lnTo>
                        <a:lnTo>
                          <a:pt x="255" y="150"/>
                        </a:lnTo>
                        <a:lnTo>
                          <a:pt x="285" y="182"/>
                        </a:lnTo>
                        <a:lnTo>
                          <a:pt x="315" y="150"/>
                        </a:lnTo>
                        <a:lnTo>
                          <a:pt x="299" y="70"/>
                        </a:lnTo>
                        <a:lnTo>
                          <a:pt x="303" y="52"/>
                        </a:lnTo>
                        <a:lnTo>
                          <a:pt x="327" y="69"/>
                        </a:lnTo>
                        <a:cubicBezTo>
                          <a:pt x="331" y="72"/>
                          <a:pt x="337" y="72"/>
                          <a:pt x="340" y="68"/>
                        </a:cubicBezTo>
                        <a:lnTo>
                          <a:pt x="382" y="24"/>
                        </a:lnTo>
                        <a:cubicBezTo>
                          <a:pt x="396" y="31"/>
                          <a:pt x="428" y="49"/>
                          <a:pt x="443" y="59"/>
                        </a:cubicBezTo>
                        <a:lnTo>
                          <a:pt x="443" y="222"/>
                        </a:lnTo>
                        <a:lnTo>
                          <a:pt x="401" y="222"/>
                        </a:lnTo>
                        <a:cubicBezTo>
                          <a:pt x="398" y="215"/>
                          <a:pt x="391" y="211"/>
                          <a:pt x="383" y="211"/>
                        </a:cubicBezTo>
                        <a:cubicBezTo>
                          <a:pt x="371" y="211"/>
                          <a:pt x="362" y="220"/>
                          <a:pt x="362" y="232"/>
                        </a:cubicBezTo>
                        <a:cubicBezTo>
                          <a:pt x="362" y="243"/>
                          <a:pt x="371" y="253"/>
                          <a:pt x="383" y="253"/>
                        </a:cubicBezTo>
                        <a:cubicBezTo>
                          <a:pt x="391" y="253"/>
                          <a:pt x="398" y="248"/>
                          <a:pt x="401" y="242"/>
                        </a:cubicBezTo>
                        <a:lnTo>
                          <a:pt x="453" y="242"/>
                        </a:lnTo>
                        <a:cubicBezTo>
                          <a:pt x="459" y="242"/>
                          <a:pt x="463" y="237"/>
                          <a:pt x="463" y="232"/>
                        </a:cubicBezTo>
                        <a:lnTo>
                          <a:pt x="463" y="54"/>
                        </a:lnTo>
                        <a:cubicBezTo>
                          <a:pt x="463" y="51"/>
                          <a:pt x="462" y="48"/>
                          <a:pt x="459" y="46"/>
                        </a:cubicBezTo>
                        <a:cubicBezTo>
                          <a:pt x="443" y="34"/>
                          <a:pt x="387" y="3"/>
                          <a:pt x="384"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112"/>
                    <a:endParaRPr lang="zh-CN" altLang="en-US" sz="3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Freeform 79"/>
                  <p:cNvSpPr>
                    <a:spLocks/>
                  </p:cNvSpPr>
                  <p:nvPr/>
                </p:nvSpPr>
                <p:spPr bwMode="auto">
                  <a:xfrm>
                    <a:off x="4927601" y="3270251"/>
                    <a:ext cx="301625" cy="61913"/>
                  </a:xfrm>
                  <a:custGeom>
                    <a:avLst/>
                    <a:gdLst>
                      <a:gd name="T0" fmla="*/ 2147483646 w 354"/>
                      <a:gd name="T1" fmla="*/ 2147483646 h 71"/>
                      <a:gd name="T2" fmla="*/ 2147483646 w 354"/>
                      <a:gd name="T3" fmla="*/ 2147483646 h 71"/>
                      <a:gd name="T4" fmla="*/ 2147483646 w 354"/>
                      <a:gd name="T5" fmla="*/ 2147483646 h 71"/>
                      <a:gd name="T6" fmla="*/ 2147483646 w 354"/>
                      <a:gd name="T7" fmla="*/ 2147483646 h 71"/>
                      <a:gd name="T8" fmla="*/ 2147483646 w 354"/>
                      <a:gd name="T9" fmla="*/ 2147483646 h 71"/>
                      <a:gd name="T10" fmla="*/ 2147483646 w 354"/>
                      <a:gd name="T11" fmla="*/ 2147483646 h 71"/>
                      <a:gd name="T12" fmla="*/ 2147483646 w 354"/>
                      <a:gd name="T13" fmla="*/ 2147483646 h 71"/>
                      <a:gd name="T14" fmla="*/ 2147483646 w 354"/>
                      <a:gd name="T15" fmla="*/ 0 h 71"/>
                      <a:gd name="T16" fmla="*/ 2147483646 w 354"/>
                      <a:gd name="T17" fmla="*/ 0 h 71"/>
                      <a:gd name="T18" fmla="*/ 0 w 354"/>
                      <a:gd name="T19" fmla="*/ 2147483646 h 71"/>
                      <a:gd name="T20" fmla="*/ 0 w 354"/>
                      <a:gd name="T21" fmla="*/ 2147483646 h 71"/>
                      <a:gd name="T22" fmla="*/ 2147483646 w 354"/>
                      <a:gd name="T23" fmla="*/ 2147483646 h 71"/>
                      <a:gd name="T24" fmla="*/ 2147483646 w 354"/>
                      <a:gd name="T25" fmla="*/ 2147483646 h 71"/>
                      <a:gd name="T26" fmla="*/ 2147483646 w 354"/>
                      <a:gd name="T27" fmla="*/ 2147483646 h 71"/>
                      <a:gd name="T28" fmla="*/ 2147483646 w 354"/>
                      <a:gd name="T29" fmla="*/ 2147483646 h 71"/>
                      <a:gd name="T30" fmla="*/ 2147483646 w 354"/>
                      <a:gd name="T31" fmla="*/ 2147483646 h 71"/>
                      <a:gd name="T32" fmla="*/ 2147483646 w 354"/>
                      <a:gd name="T33" fmla="*/ 2147483646 h 71"/>
                      <a:gd name="T34" fmla="*/ 2147483646 w 354"/>
                      <a:gd name="T35" fmla="*/ 2147483646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4" h="71">
                        <a:moveTo>
                          <a:pt x="333" y="29"/>
                        </a:moveTo>
                        <a:lnTo>
                          <a:pt x="333" y="29"/>
                        </a:lnTo>
                        <a:cubicBezTo>
                          <a:pt x="325" y="29"/>
                          <a:pt x="319" y="33"/>
                          <a:pt x="315" y="40"/>
                        </a:cubicBezTo>
                        <a:lnTo>
                          <a:pt x="145" y="40"/>
                        </a:lnTo>
                        <a:lnTo>
                          <a:pt x="145" y="27"/>
                        </a:lnTo>
                        <a:lnTo>
                          <a:pt x="219" y="27"/>
                        </a:lnTo>
                        <a:lnTo>
                          <a:pt x="219" y="14"/>
                        </a:lnTo>
                        <a:lnTo>
                          <a:pt x="196" y="0"/>
                        </a:lnTo>
                        <a:lnTo>
                          <a:pt x="15" y="0"/>
                        </a:lnTo>
                        <a:lnTo>
                          <a:pt x="0" y="14"/>
                        </a:lnTo>
                        <a:lnTo>
                          <a:pt x="0" y="27"/>
                        </a:lnTo>
                        <a:lnTo>
                          <a:pt x="124" y="27"/>
                        </a:lnTo>
                        <a:lnTo>
                          <a:pt x="124" y="50"/>
                        </a:lnTo>
                        <a:cubicBezTo>
                          <a:pt x="124" y="55"/>
                          <a:pt x="129" y="60"/>
                          <a:pt x="135" y="60"/>
                        </a:cubicBezTo>
                        <a:lnTo>
                          <a:pt x="315" y="60"/>
                        </a:lnTo>
                        <a:cubicBezTo>
                          <a:pt x="318" y="67"/>
                          <a:pt x="325" y="71"/>
                          <a:pt x="333" y="71"/>
                        </a:cubicBezTo>
                        <a:cubicBezTo>
                          <a:pt x="345" y="71"/>
                          <a:pt x="354" y="62"/>
                          <a:pt x="354" y="50"/>
                        </a:cubicBezTo>
                        <a:cubicBezTo>
                          <a:pt x="354" y="38"/>
                          <a:pt x="345" y="29"/>
                          <a:pt x="333" y="2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112"/>
                    <a:endParaRPr lang="zh-CN" altLang="en-US" sz="3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cxnSp>
            <p:nvCxnSpPr>
              <p:cNvPr id="24" name="直接箭头连接符 23"/>
              <p:cNvCxnSpPr/>
              <p:nvPr/>
            </p:nvCxnSpPr>
            <p:spPr>
              <a:xfrm>
                <a:off x="4574191" y="1762664"/>
                <a:ext cx="0" cy="3550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192076" y="5240132"/>
                <a:ext cx="1203485" cy="318453"/>
              </a:xfrm>
              <a:prstGeom prst="rect">
                <a:avLst/>
              </a:prstGeom>
              <a:noFill/>
            </p:spPr>
            <p:txBody>
              <a:bodyPr wrap="none" rtlCol="0">
                <a:spAutoFit/>
              </a:bodyPr>
              <a:lstStyle/>
              <a:p>
                <a:pPr defTabSz="914112"/>
                <a:r>
                  <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7" name="直接箭头连接符 26"/>
              <p:cNvCxnSpPr/>
              <p:nvPr/>
            </p:nvCxnSpPr>
            <p:spPr>
              <a:xfrm>
                <a:off x="4579832" y="2586480"/>
                <a:ext cx="0" cy="3550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80" name="圆角矩形 79"/>
            <p:cNvSpPr/>
            <p:nvPr/>
          </p:nvSpPr>
          <p:spPr>
            <a:xfrm>
              <a:off x="3747270" y="5532000"/>
              <a:ext cx="395086" cy="168130"/>
            </a:xfrm>
            <a:prstGeom prst="roundRect">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圆角矩形 80"/>
            <p:cNvSpPr/>
            <p:nvPr/>
          </p:nvSpPr>
          <p:spPr>
            <a:xfrm>
              <a:off x="4652496" y="5512122"/>
              <a:ext cx="395086" cy="16813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文本框 81"/>
            <p:cNvSpPr txBox="1"/>
            <p:nvPr/>
          </p:nvSpPr>
          <p:spPr>
            <a:xfrm>
              <a:off x="3626601" y="5482735"/>
              <a:ext cx="696974" cy="459291"/>
            </a:xfrm>
            <a:prstGeom prst="rect">
              <a:avLst/>
            </a:prstGeom>
            <a:noFill/>
          </p:spPr>
          <p:txBody>
            <a:bodyPr wrap="square" rtlCol="0">
              <a:spAutoFit/>
            </a:bodyPr>
            <a:lstStyle/>
            <a:p>
              <a:pPr algn="l">
                <a:lnSpc>
                  <a:spcPts val="344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DB</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框 82"/>
            <p:cNvSpPr txBox="1"/>
            <p:nvPr/>
          </p:nvSpPr>
          <p:spPr>
            <a:xfrm>
              <a:off x="4472361" y="5437250"/>
              <a:ext cx="808595" cy="459291"/>
            </a:xfrm>
            <a:prstGeom prst="rect">
              <a:avLst/>
            </a:prstGeom>
            <a:noFill/>
          </p:spPr>
          <p:txBody>
            <a:bodyPr wrap="square" rtlCol="0">
              <a:spAutoFit/>
            </a:bodyPr>
            <a:lstStyle/>
            <a:p>
              <a:pPr algn="l">
                <a:lnSpc>
                  <a:spcPts val="344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DB</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5" name="直接箭头连接符 84"/>
            <p:cNvCxnSpPr>
              <a:stCxn id="63" idx="2"/>
            </p:cNvCxnSpPr>
            <p:nvPr/>
          </p:nvCxnSpPr>
          <p:spPr>
            <a:xfrm>
              <a:off x="1799900" y="4805952"/>
              <a:ext cx="1947370" cy="81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69" idx="1"/>
            </p:cNvCxnSpPr>
            <p:nvPr/>
          </p:nvCxnSpPr>
          <p:spPr>
            <a:xfrm>
              <a:off x="2999297" y="4886082"/>
              <a:ext cx="747973" cy="705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H="1">
              <a:off x="3739957" y="4750058"/>
              <a:ext cx="199157" cy="836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63" idx="14"/>
            </p:cNvCxnSpPr>
            <p:nvPr/>
          </p:nvCxnSpPr>
          <p:spPr>
            <a:xfrm>
              <a:off x="1799900" y="4773809"/>
              <a:ext cx="2847613" cy="766994"/>
            </a:xfrm>
            <a:prstGeom prst="straightConnector1">
              <a:avLst/>
            </a:prstGeom>
            <a:ln w="9525">
              <a:solidFill>
                <a:schemeClr val="tx2">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2796892" y="4866280"/>
              <a:ext cx="1819488" cy="662337"/>
            </a:xfrm>
            <a:prstGeom prst="straightConnector1">
              <a:avLst/>
            </a:prstGeom>
            <a:ln w="9525">
              <a:solidFill>
                <a:schemeClr val="tx2">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3963323" y="4755053"/>
              <a:ext cx="673573" cy="816683"/>
            </a:xfrm>
            <a:prstGeom prst="straightConnector1">
              <a:avLst/>
            </a:prstGeom>
            <a:ln w="9525">
              <a:solidFill>
                <a:schemeClr val="tx2">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8" name="Freeform 21"/>
            <p:cNvSpPr>
              <a:spLocks noEditPoints="1"/>
            </p:cNvSpPr>
            <p:nvPr/>
          </p:nvSpPr>
          <p:spPr bwMode="auto">
            <a:xfrm>
              <a:off x="5864087" y="4450177"/>
              <a:ext cx="573633" cy="512066"/>
            </a:xfrm>
            <a:custGeom>
              <a:avLst/>
              <a:gdLst>
                <a:gd name="T0" fmla="*/ 56 w 112"/>
                <a:gd name="T1" fmla="*/ 4 h 84"/>
                <a:gd name="T2" fmla="*/ 60 w 112"/>
                <a:gd name="T3" fmla="*/ 5 h 84"/>
                <a:gd name="T4" fmla="*/ 106 w 112"/>
                <a:gd name="T5" fmla="*/ 37 h 84"/>
                <a:gd name="T6" fmla="*/ 107 w 112"/>
                <a:gd name="T7" fmla="*/ 39 h 84"/>
                <a:gd name="T8" fmla="*/ 106 w 112"/>
                <a:gd name="T9" fmla="*/ 41 h 84"/>
                <a:gd name="T10" fmla="*/ 62 w 112"/>
                <a:gd name="T11" fmla="*/ 78 h 84"/>
                <a:gd name="T12" fmla="*/ 57 w 112"/>
                <a:gd name="T13" fmla="*/ 80 h 84"/>
                <a:gd name="T14" fmla="*/ 52 w 112"/>
                <a:gd name="T15" fmla="*/ 79 h 84"/>
                <a:gd name="T16" fmla="*/ 7 w 112"/>
                <a:gd name="T17" fmla="*/ 48 h 84"/>
                <a:gd name="T18" fmla="*/ 6 w 112"/>
                <a:gd name="T19" fmla="*/ 45 h 84"/>
                <a:gd name="T20" fmla="*/ 7 w 112"/>
                <a:gd name="T21" fmla="*/ 43 h 84"/>
                <a:gd name="T22" fmla="*/ 51 w 112"/>
                <a:gd name="T23" fmla="*/ 6 h 84"/>
                <a:gd name="T24" fmla="*/ 56 w 112"/>
                <a:gd name="T25" fmla="*/ 4 h 84"/>
                <a:gd name="T26" fmla="*/ 56 w 112"/>
                <a:gd name="T27" fmla="*/ 0 h 84"/>
                <a:gd name="T28" fmla="*/ 48 w 112"/>
                <a:gd name="T29" fmla="*/ 3 h 84"/>
                <a:gd name="T30" fmla="*/ 4 w 112"/>
                <a:gd name="T31" fmla="*/ 40 h 84"/>
                <a:gd name="T32" fmla="*/ 4 w 112"/>
                <a:gd name="T33" fmla="*/ 51 h 84"/>
                <a:gd name="T34" fmla="*/ 50 w 112"/>
                <a:gd name="T35" fmla="*/ 83 h 84"/>
                <a:gd name="T36" fmla="*/ 57 w 112"/>
                <a:gd name="T37" fmla="*/ 84 h 84"/>
                <a:gd name="T38" fmla="*/ 65 w 112"/>
                <a:gd name="T39" fmla="*/ 82 h 84"/>
                <a:gd name="T40" fmla="*/ 108 w 112"/>
                <a:gd name="T41" fmla="*/ 45 h 84"/>
                <a:gd name="T42" fmla="*/ 108 w 112"/>
                <a:gd name="T43" fmla="*/ 33 h 84"/>
                <a:gd name="T44" fmla="*/ 63 w 112"/>
                <a:gd name="T45" fmla="*/ 2 h 84"/>
                <a:gd name="T46" fmla="*/ 56 w 112"/>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84">
                  <a:moveTo>
                    <a:pt x="56" y="4"/>
                  </a:moveTo>
                  <a:cubicBezTo>
                    <a:pt x="58" y="4"/>
                    <a:pt x="59" y="5"/>
                    <a:pt x="60" y="5"/>
                  </a:cubicBezTo>
                  <a:cubicBezTo>
                    <a:pt x="106" y="37"/>
                    <a:pt x="106" y="37"/>
                    <a:pt x="106" y="37"/>
                  </a:cubicBezTo>
                  <a:cubicBezTo>
                    <a:pt x="106" y="37"/>
                    <a:pt x="107" y="38"/>
                    <a:pt x="107" y="39"/>
                  </a:cubicBezTo>
                  <a:cubicBezTo>
                    <a:pt x="107" y="40"/>
                    <a:pt x="106" y="41"/>
                    <a:pt x="106" y="41"/>
                  </a:cubicBezTo>
                  <a:cubicBezTo>
                    <a:pt x="62" y="78"/>
                    <a:pt x="62" y="78"/>
                    <a:pt x="62" y="78"/>
                  </a:cubicBezTo>
                  <a:cubicBezTo>
                    <a:pt x="61" y="79"/>
                    <a:pt x="59" y="80"/>
                    <a:pt x="57" y="80"/>
                  </a:cubicBezTo>
                  <a:cubicBezTo>
                    <a:pt x="55" y="80"/>
                    <a:pt x="53" y="80"/>
                    <a:pt x="52" y="79"/>
                  </a:cubicBezTo>
                  <a:cubicBezTo>
                    <a:pt x="7" y="48"/>
                    <a:pt x="7" y="48"/>
                    <a:pt x="7" y="48"/>
                  </a:cubicBezTo>
                  <a:cubicBezTo>
                    <a:pt x="6" y="47"/>
                    <a:pt x="6" y="46"/>
                    <a:pt x="6" y="45"/>
                  </a:cubicBezTo>
                  <a:cubicBezTo>
                    <a:pt x="6" y="45"/>
                    <a:pt x="6" y="44"/>
                    <a:pt x="7" y="43"/>
                  </a:cubicBezTo>
                  <a:cubicBezTo>
                    <a:pt x="51" y="6"/>
                    <a:pt x="51" y="6"/>
                    <a:pt x="51" y="6"/>
                  </a:cubicBezTo>
                  <a:cubicBezTo>
                    <a:pt x="52" y="5"/>
                    <a:pt x="54" y="4"/>
                    <a:pt x="56" y="4"/>
                  </a:cubicBezTo>
                  <a:moveTo>
                    <a:pt x="56" y="0"/>
                  </a:moveTo>
                  <a:cubicBezTo>
                    <a:pt x="53" y="0"/>
                    <a:pt x="50" y="1"/>
                    <a:pt x="48" y="3"/>
                  </a:cubicBezTo>
                  <a:cubicBezTo>
                    <a:pt x="4" y="40"/>
                    <a:pt x="4" y="40"/>
                    <a:pt x="4" y="40"/>
                  </a:cubicBezTo>
                  <a:cubicBezTo>
                    <a:pt x="0" y="43"/>
                    <a:pt x="0" y="48"/>
                    <a:pt x="4" y="51"/>
                  </a:cubicBezTo>
                  <a:cubicBezTo>
                    <a:pt x="50" y="83"/>
                    <a:pt x="50" y="83"/>
                    <a:pt x="50" y="83"/>
                  </a:cubicBezTo>
                  <a:cubicBezTo>
                    <a:pt x="52" y="84"/>
                    <a:pt x="54" y="84"/>
                    <a:pt x="57" y="84"/>
                  </a:cubicBezTo>
                  <a:cubicBezTo>
                    <a:pt x="59" y="84"/>
                    <a:pt x="63" y="84"/>
                    <a:pt x="65" y="82"/>
                  </a:cubicBezTo>
                  <a:cubicBezTo>
                    <a:pt x="108" y="45"/>
                    <a:pt x="108" y="45"/>
                    <a:pt x="108" y="45"/>
                  </a:cubicBezTo>
                  <a:cubicBezTo>
                    <a:pt x="112" y="41"/>
                    <a:pt x="112" y="36"/>
                    <a:pt x="108" y="33"/>
                  </a:cubicBezTo>
                  <a:cubicBezTo>
                    <a:pt x="63" y="2"/>
                    <a:pt x="63" y="2"/>
                    <a:pt x="63" y="2"/>
                  </a:cubicBezTo>
                  <a:cubicBezTo>
                    <a:pt x="61" y="0"/>
                    <a:pt x="58" y="0"/>
                    <a:pt x="56"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Freeform 45"/>
            <p:cNvSpPr>
              <a:spLocks/>
            </p:cNvSpPr>
            <p:nvPr/>
          </p:nvSpPr>
          <p:spPr bwMode="auto">
            <a:xfrm>
              <a:off x="5870582" y="4809124"/>
              <a:ext cx="556316" cy="268583"/>
            </a:xfrm>
            <a:custGeom>
              <a:avLst/>
              <a:gdLst>
                <a:gd name="T0" fmla="*/ 56 w 109"/>
                <a:gd name="T1" fmla="*/ 44 h 44"/>
                <a:gd name="T2" fmla="*/ 48 w 109"/>
                <a:gd name="T3" fmla="*/ 42 h 44"/>
                <a:gd name="T4" fmla="*/ 2 w 109"/>
                <a:gd name="T5" fmla="*/ 10 h 44"/>
                <a:gd name="T6" fmla="*/ 0 w 109"/>
                <a:gd name="T7" fmla="*/ 8 h 44"/>
                <a:gd name="T8" fmla="*/ 4 w 109"/>
                <a:gd name="T9" fmla="*/ 5 h 44"/>
                <a:gd name="T10" fmla="*/ 5 w 109"/>
                <a:gd name="T11" fmla="*/ 6 h 44"/>
                <a:gd name="T12" fmla="*/ 50 w 109"/>
                <a:gd name="T13" fmla="*/ 38 h 44"/>
                <a:gd name="T14" fmla="*/ 62 w 109"/>
                <a:gd name="T15" fmla="*/ 37 h 44"/>
                <a:gd name="T16" fmla="*/ 106 w 109"/>
                <a:gd name="T17" fmla="*/ 0 h 44"/>
                <a:gd name="T18" fmla="*/ 109 w 109"/>
                <a:gd name="T19" fmla="*/ 3 h 44"/>
                <a:gd name="T20" fmla="*/ 65 w 109"/>
                <a:gd name="T21" fmla="*/ 40 h 44"/>
                <a:gd name="T22" fmla="*/ 56 w 109"/>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44">
                  <a:moveTo>
                    <a:pt x="56" y="44"/>
                  </a:moveTo>
                  <a:cubicBezTo>
                    <a:pt x="53" y="44"/>
                    <a:pt x="50" y="43"/>
                    <a:pt x="48" y="42"/>
                  </a:cubicBezTo>
                  <a:cubicBezTo>
                    <a:pt x="2" y="10"/>
                    <a:pt x="2" y="10"/>
                    <a:pt x="2" y="10"/>
                  </a:cubicBezTo>
                  <a:cubicBezTo>
                    <a:pt x="1" y="10"/>
                    <a:pt x="1" y="9"/>
                    <a:pt x="0" y="8"/>
                  </a:cubicBezTo>
                  <a:cubicBezTo>
                    <a:pt x="4" y="5"/>
                    <a:pt x="4" y="5"/>
                    <a:pt x="4" y="5"/>
                  </a:cubicBezTo>
                  <a:cubicBezTo>
                    <a:pt x="4" y="6"/>
                    <a:pt x="4" y="6"/>
                    <a:pt x="5" y="6"/>
                  </a:cubicBezTo>
                  <a:cubicBezTo>
                    <a:pt x="50" y="38"/>
                    <a:pt x="50" y="38"/>
                    <a:pt x="50" y="38"/>
                  </a:cubicBezTo>
                  <a:cubicBezTo>
                    <a:pt x="53" y="40"/>
                    <a:pt x="59" y="40"/>
                    <a:pt x="62" y="37"/>
                  </a:cubicBezTo>
                  <a:cubicBezTo>
                    <a:pt x="106" y="0"/>
                    <a:pt x="106" y="0"/>
                    <a:pt x="106" y="0"/>
                  </a:cubicBezTo>
                  <a:cubicBezTo>
                    <a:pt x="109" y="3"/>
                    <a:pt x="109" y="3"/>
                    <a:pt x="109" y="3"/>
                  </a:cubicBezTo>
                  <a:cubicBezTo>
                    <a:pt x="65" y="40"/>
                    <a:pt x="65" y="40"/>
                    <a:pt x="65" y="40"/>
                  </a:cubicBezTo>
                  <a:cubicBezTo>
                    <a:pt x="63" y="43"/>
                    <a:pt x="59" y="44"/>
                    <a:pt x="56" y="44"/>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0" name="直接箭头连接符 99"/>
            <p:cNvCxnSpPr/>
            <p:nvPr/>
          </p:nvCxnSpPr>
          <p:spPr>
            <a:xfrm flipH="1">
              <a:off x="4360742" y="4733445"/>
              <a:ext cx="1500407" cy="3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5494533" y="5033921"/>
              <a:ext cx="1249453" cy="370988"/>
            </a:xfrm>
            <a:prstGeom prst="rect">
              <a:avLst/>
            </a:prstGeom>
            <a:noFill/>
          </p:spPr>
          <p:txBody>
            <a:bodyPr wrap="square" rtlCol="0">
              <a:spAutoFit/>
            </a:bodyPr>
            <a:lstStyle/>
            <a:p>
              <a:pPr algn="ct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应用</a:t>
              </a:r>
            </a:p>
          </p:txBody>
        </p:sp>
      </p:grpSp>
      <p:sp>
        <p:nvSpPr>
          <p:cNvPr id="3" name="标题 2"/>
          <p:cNvSpPr>
            <a:spLocks noGrp="1"/>
          </p:cNvSpPr>
          <p:nvPr>
            <p:ph type="title"/>
          </p:nvPr>
        </p:nvSpPr>
        <p:spPr/>
        <p:txBody>
          <a:bodyPr>
            <a:normAutofit/>
          </a:bodyPr>
          <a:lstStyle/>
          <a:p>
            <a:r>
              <a:rPr lang="zh-CN" altLang="en-US" dirty="0">
                <a:sym typeface="Huawei Sans" panose="020C0503030203020204" pitchFamily="34" charset="0"/>
              </a:rPr>
              <a:t>基于鲲鹏云服务构建高</a:t>
            </a:r>
            <a:r>
              <a:rPr lang="zh-CN" altLang="en-US" dirty="0" smtClean="0">
                <a:sym typeface="Huawei Sans" panose="020C0503030203020204" pitchFamily="34" charset="0"/>
              </a:rPr>
              <a:t>可用的</a:t>
            </a:r>
            <a:r>
              <a:rPr lang="en-US" altLang="zh-CN" dirty="0" smtClean="0">
                <a:sym typeface="Huawei Sans" panose="020C0503030203020204" pitchFamily="34" charset="0"/>
              </a:rPr>
              <a:t>Web</a:t>
            </a:r>
            <a:r>
              <a:rPr lang="zh-CN" altLang="en-US" dirty="0" smtClean="0">
                <a:sym typeface="Huawei Sans" panose="020C0503030203020204" pitchFamily="34" charset="0"/>
              </a:rPr>
              <a:t>应用</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a:xfrm>
            <a:off x="6096000" y="1047750"/>
            <a:ext cx="5364163" cy="4879805"/>
          </a:xfrm>
        </p:spPr>
        <p:txBody>
          <a:bodyPr/>
          <a:lstStyle/>
          <a:p>
            <a:pPr>
              <a:lnSpc>
                <a:spcPts val="3440"/>
              </a:lnSpc>
            </a:pPr>
            <a:r>
              <a:rPr lang="zh-CN" altLang="en-US" sz="1800" dirty="0">
                <a:sym typeface="Huawei Sans" panose="020C0503030203020204" pitchFamily="34" charset="0"/>
              </a:rPr>
              <a:t>采用鲲鹏</a:t>
            </a:r>
            <a:r>
              <a:rPr lang="en-US" altLang="zh-CN" sz="1800" dirty="0">
                <a:sym typeface="Huawei Sans" panose="020C0503030203020204" pitchFamily="34" charset="0"/>
              </a:rPr>
              <a:t>ECS</a:t>
            </a:r>
            <a:r>
              <a:rPr lang="zh-CN" altLang="en-US" sz="1800" dirty="0">
                <a:sym typeface="Huawei Sans" panose="020C0503030203020204" pitchFamily="34" charset="0"/>
              </a:rPr>
              <a:t>弹性云服务器部署应用</a:t>
            </a:r>
            <a:endParaRPr lang="en-US" altLang="zh-CN" sz="1800" dirty="0">
              <a:sym typeface="Huawei Sans" panose="020C0503030203020204" pitchFamily="34" charset="0"/>
            </a:endParaRPr>
          </a:p>
          <a:p>
            <a:pPr>
              <a:lnSpc>
                <a:spcPts val="3440"/>
              </a:lnSpc>
            </a:pPr>
            <a:r>
              <a:rPr lang="zh-CN" altLang="en-US" sz="1800" dirty="0">
                <a:sym typeface="Huawei Sans" panose="020C0503030203020204" pitchFamily="34" charset="0"/>
              </a:rPr>
              <a:t>采用</a:t>
            </a:r>
            <a:r>
              <a:rPr lang="en-US" altLang="zh-CN" sz="1800" dirty="0">
                <a:sym typeface="Huawei Sans" panose="020C0503030203020204" pitchFamily="34" charset="0"/>
              </a:rPr>
              <a:t>ELB</a:t>
            </a:r>
            <a:r>
              <a:rPr lang="zh-CN" altLang="en-US" sz="1800" dirty="0">
                <a:sym typeface="Huawei Sans" panose="020C0503030203020204" pitchFamily="34" charset="0"/>
              </a:rPr>
              <a:t>作为负载均衡组件</a:t>
            </a:r>
            <a:endParaRPr lang="en-US" altLang="zh-CN" sz="1800" dirty="0">
              <a:sym typeface="Huawei Sans" panose="020C0503030203020204" pitchFamily="34" charset="0"/>
            </a:endParaRPr>
          </a:p>
          <a:p>
            <a:pPr>
              <a:lnSpc>
                <a:spcPts val="3440"/>
              </a:lnSpc>
            </a:pPr>
            <a:r>
              <a:rPr lang="zh-CN" altLang="en-US" sz="1800" dirty="0">
                <a:sym typeface="Huawei Sans" panose="020C0503030203020204" pitchFamily="34" charset="0"/>
              </a:rPr>
              <a:t>采用</a:t>
            </a:r>
            <a:r>
              <a:rPr lang="en-US" altLang="zh-CN" sz="1800" dirty="0">
                <a:sym typeface="Huawei Sans" panose="020C0503030203020204" pitchFamily="34" charset="0"/>
              </a:rPr>
              <a:t>AS</a:t>
            </a:r>
            <a:r>
              <a:rPr lang="zh-CN" altLang="en-US" sz="1800" dirty="0">
                <a:sym typeface="Huawei Sans" panose="020C0503030203020204" pitchFamily="34" charset="0"/>
              </a:rPr>
              <a:t>弹性伸缩服务作为业务扩缩容监控</a:t>
            </a:r>
            <a:endParaRPr lang="en-US" altLang="zh-CN" sz="1800" dirty="0">
              <a:sym typeface="Huawei Sans" panose="020C0503030203020204" pitchFamily="34" charset="0"/>
            </a:endParaRPr>
          </a:p>
          <a:p>
            <a:pPr>
              <a:lnSpc>
                <a:spcPts val="3440"/>
              </a:lnSpc>
            </a:pPr>
            <a:r>
              <a:rPr lang="zh-CN" altLang="en-US" sz="1800" dirty="0">
                <a:sym typeface="Huawei Sans" panose="020C0503030203020204" pitchFamily="34" charset="0"/>
              </a:rPr>
              <a:t>采用</a:t>
            </a:r>
            <a:r>
              <a:rPr lang="en-US" altLang="zh-CN" sz="1800" dirty="0" err="1">
                <a:sym typeface="Huawei Sans" panose="020C0503030203020204" pitchFamily="34" charset="0"/>
              </a:rPr>
              <a:t>GaussDB</a:t>
            </a:r>
            <a:r>
              <a:rPr lang="en-US" altLang="zh-CN" sz="1800" dirty="0">
                <a:sym typeface="Huawei Sans" panose="020C0503030203020204" pitchFamily="34" charset="0"/>
              </a:rPr>
              <a:t>(for MySQL)</a:t>
            </a:r>
            <a:r>
              <a:rPr lang="zh-CN" altLang="en-US" sz="1800" dirty="0">
                <a:sym typeface="Huawei Sans" panose="020C0503030203020204" pitchFamily="34" charset="0"/>
              </a:rPr>
              <a:t>或其他云数据库作为数据库存储数据</a:t>
            </a:r>
            <a:endParaRPr lang="en-US" altLang="zh-CN" sz="1800" dirty="0">
              <a:sym typeface="Huawei Sans" panose="020C0503030203020204" pitchFamily="34" charset="0"/>
            </a:endParaRPr>
          </a:p>
          <a:p>
            <a:pPr marL="342900" indent="-342900">
              <a:lnSpc>
                <a:spcPts val="3440"/>
              </a:lnSpc>
              <a:buFont typeface="+mj-lt"/>
              <a:buAutoNum type="arabicPeriod"/>
            </a:pPr>
            <a:endParaRPr lang="en-US" altLang="zh-CN" sz="1800" dirty="0">
              <a:sym typeface="Huawei Sans" panose="020C0503030203020204" pitchFamily="34" charset="0"/>
            </a:endParaRPr>
          </a:p>
          <a:p>
            <a:pPr>
              <a:lnSpc>
                <a:spcPts val="3440"/>
              </a:lnSpc>
            </a:pPr>
            <a:r>
              <a:rPr lang="zh-CN" altLang="en-US" sz="1800" b="1" dirty="0">
                <a:sym typeface="Huawei Sans" panose="020C0503030203020204" pitchFamily="34" charset="0"/>
              </a:rPr>
              <a:t>优点：</a:t>
            </a:r>
            <a:endParaRPr lang="en-US" altLang="zh-CN" sz="1800" b="1" dirty="0">
              <a:sym typeface="Huawei Sans" panose="020C0503030203020204" pitchFamily="34" charset="0"/>
            </a:endParaRPr>
          </a:p>
          <a:p>
            <a:pPr lvl="1">
              <a:lnSpc>
                <a:spcPts val="3440"/>
              </a:lnSpc>
            </a:pPr>
            <a:r>
              <a:rPr lang="zh-CN" altLang="en-US" sz="1600" dirty="0">
                <a:sym typeface="Huawei Sans" panose="020C0503030203020204" pitchFamily="34" charset="0"/>
              </a:rPr>
              <a:t>采用华为云</a:t>
            </a:r>
            <a:r>
              <a:rPr lang="en-US" altLang="zh-CN" sz="1600" dirty="0">
                <a:sym typeface="Huawei Sans" panose="020C0503030203020204" pitchFamily="34" charset="0"/>
              </a:rPr>
              <a:t>ELB</a:t>
            </a:r>
            <a:r>
              <a:rPr lang="zh-CN" altLang="en-US" sz="1600" dirty="0">
                <a:sym typeface="Huawei Sans" panose="020C0503030203020204" pitchFamily="34" charset="0"/>
              </a:rPr>
              <a:t>作为负载均衡，免费使用，免运维</a:t>
            </a:r>
            <a:endParaRPr lang="en-US" altLang="zh-CN" sz="1600" dirty="0">
              <a:sym typeface="Huawei Sans" panose="020C0503030203020204" pitchFamily="34" charset="0"/>
            </a:endParaRPr>
          </a:p>
          <a:p>
            <a:pPr lvl="1">
              <a:lnSpc>
                <a:spcPts val="3440"/>
              </a:lnSpc>
            </a:pPr>
            <a:r>
              <a:rPr lang="zh-CN" altLang="en-US" sz="1600" dirty="0">
                <a:sym typeface="Huawei Sans" panose="020C0503030203020204" pitchFamily="34" charset="0"/>
              </a:rPr>
              <a:t>采用华为云</a:t>
            </a:r>
            <a:r>
              <a:rPr lang="en-US" altLang="zh-CN" sz="1600" dirty="0">
                <a:sym typeface="Huawei Sans" panose="020C0503030203020204" pitchFamily="34" charset="0"/>
              </a:rPr>
              <a:t>AS</a:t>
            </a:r>
            <a:r>
              <a:rPr lang="zh-CN" altLang="en-US" sz="1600" dirty="0">
                <a:sym typeface="Huawei Sans" panose="020C0503030203020204" pitchFamily="34" charset="0"/>
              </a:rPr>
              <a:t>弹性伸缩服务实时监控业务，随时按需扩容（基于云上资源无限扩展能力）</a:t>
            </a:r>
            <a:endParaRPr lang="en-US" altLang="zh-CN" sz="1600" dirty="0">
              <a:sym typeface="Huawei Sans" panose="020C0503030203020204" pitchFamily="34" charset="0"/>
            </a:endParaRPr>
          </a:p>
          <a:p>
            <a:endParaRPr lang="zh-CN" altLang="en-US" sz="1800" dirty="0">
              <a:sym typeface="Huawei Sans" panose="020C0503030203020204" pitchFamily="34" charset="0"/>
            </a:endParaRPr>
          </a:p>
        </p:txBody>
      </p:sp>
    </p:spTree>
    <p:extLst>
      <p:ext uri="{BB962C8B-B14F-4D97-AF65-F5344CB8AC3E}">
        <p14:creationId xmlns:p14="http://schemas.microsoft.com/office/powerpoint/2010/main" val="265667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创建</a:t>
            </a:r>
            <a:r>
              <a:rPr lang="zh-CN" altLang="en-US" dirty="0">
                <a:sym typeface="Huawei Sans" panose="020C0503030203020204" pitchFamily="34" charset="0"/>
              </a:rPr>
              <a:t>手动</a:t>
            </a:r>
            <a:r>
              <a:rPr lang="zh-CN" altLang="en-US" dirty="0" smtClean="0">
                <a:sym typeface="Huawei Sans" panose="020C0503030203020204" pitchFamily="34" charset="0"/>
              </a:rPr>
              <a:t>备份</a:t>
            </a:r>
            <a:endParaRPr lang="zh-CN" altLang="en-US" dirty="0">
              <a:cs typeface="Arial" panose="020B0604020202020204" pitchFamily="34" charset="0"/>
              <a:sym typeface="Huawei Sans" panose="020C0503030203020204" pitchFamily="34" charset="0"/>
            </a:endParaRPr>
          </a:p>
        </p:txBody>
      </p:sp>
      <p:sp>
        <p:nvSpPr>
          <p:cNvPr id="56" name="文本占位符 3"/>
          <p:cNvSpPr>
            <a:spLocks noGrp="1"/>
          </p:cNvSpPr>
          <p:nvPr>
            <p:ph type="body" sz="quarter" idx="10"/>
          </p:nvPr>
        </p:nvSpPr>
        <p:spPr/>
        <p:txBody>
          <a:bodyPr/>
          <a:lstStyle/>
          <a:p>
            <a:pPr marL="0" indent="0">
              <a:buNone/>
            </a:pPr>
            <a:r>
              <a:rPr lang="zh-CN" altLang="en-US" sz="1600" b="1" dirty="0" smtClean="0">
                <a:sym typeface="Huawei Sans" panose="020C0503030203020204" pitchFamily="34" charset="0"/>
              </a:rPr>
              <a:t>操作场景</a:t>
            </a:r>
            <a:endParaRPr lang="zh-CN" altLang="en-US" sz="1600" b="1" dirty="0">
              <a:sym typeface="Huawei Sans" panose="020C0503030203020204" pitchFamily="34" charset="0"/>
            </a:endParaRPr>
          </a:p>
          <a:p>
            <a:pPr marL="0" indent="0">
              <a:buNone/>
            </a:pPr>
            <a:r>
              <a:rPr lang="zh-CN" altLang="en-US" sz="1400" dirty="0">
                <a:sym typeface="Huawei Sans" panose="020C0503030203020204" pitchFamily="34" charset="0"/>
              </a:rPr>
              <a:t>华为云关系型数据库服务支持对运行正常的主实例创建手动备份，用户可以通过手动备份恢复数据，从而保证</a:t>
            </a:r>
            <a:r>
              <a:rPr lang="zh-CN" altLang="en-US" sz="1400" dirty="0" smtClean="0">
                <a:sym typeface="Huawei Sans" panose="020C0503030203020204" pitchFamily="34" charset="0"/>
              </a:rPr>
              <a:t>数据可靠性</a:t>
            </a:r>
            <a:endParaRPr lang="en-US" altLang="zh-CN" sz="1400" dirty="0" smtClean="0">
              <a:sym typeface="Huawei Sans" panose="020C0503030203020204" pitchFamily="34" charset="0"/>
            </a:endParaRPr>
          </a:p>
          <a:p>
            <a:pPr marL="0" indent="0">
              <a:buNone/>
            </a:pPr>
            <a:r>
              <a:rPr lang="zh-CN" altLang="en-US" sz="1400" dirty="0">
                <a:sym typeface="Huawei Sans" panose="020C0503030203020204" pitchFamily="34" charset="0"/>
              </a:rPr>
              <a:t>手动备份会一直为您保留，直至您手动删除</a:t>
            </a:r>
            <a:endParaRPr lang="en-US" altLang="zh-CN" sz="1400" dirty="0" smtClean="0">
              <a:sym typeface="Huawei Sans" panose="020C0503030203020204" pitchFamily="34" charset="0"/>
            </a:endParaRPr>
          </a:p>
          <a:p>
            <a:pPr marL="0" indent="0">
              <a:buNone/>
            </a:pPr>
            <a:r>
              <a:rPr lang="zh-CN" altLang="en-US" sz="1600" b="1" dirty="0" smtClean="0">
                <a:sym typeface="Huawei Sans" panose="020C0503030203020204" pitchFamily="34" charset="0"/>
              </a:rPr>
              <a:t>操作步骤</a:t>
            </a:r>
            <a:endParaRPr lang="en-US" altLang="zh-CN" sz="1400" dirty="0">
              <a:sym typeface="Huawei Sans" panose="020C0503030203020204" pitchFamily="34" charset="0"/>
            </a:endParaRPr>
          </a:p>
          <a:p>
            <a:pPr marL="0" indent="0">
              <a:buNone/>
            </a:pPr>
            <a:endParaRPr lang="zh-CN" altLang="en-US" sz="1600" b="1" dirty="0" smtClean="0">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1055440" y="2708920"/>
            <a:ext cx="9905214" cy="3564396"/>
          </a:xfrm>
          <a:prstGeom prst="rect">
            <a:avLst/>
          </a:prstGeom>
          <a:ln w="12700">
            <a:solidFill>
              <a:schemeClr val="bg1">
                <a:lumMod val="85000"/>
              </a:schemeClr>
            </a:solidFill>
          </a:ln>
        </p:spPr>
      </p:pic>
    </p:spTree>
    <p:extLst>
      <p:ext uri="{BB962C8B-B14F-4D97-AF65-F5344CB8AC3E}">
        <p14:creationId xmlns:p14="http://schemas.microsoft.com/office/powerpoint/2010/main" val="22629843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恢复备份</a:t>
            </a:r>
            <a:endParaRPr lang="zh-CN" altLang="en-US" dirty="0">
              <a:cs typeface="Arial" panose="020B0604020202020204" pitchFamily="34" charset="0"/>
              <a:sym typeface="Huawei Sans" panose="020C0503030203020204" pitchFamily="34" charset="0"/>
            </a:endParaRPr>
          </a:p>
        </p:txBody>
      </p:sp>
      <p:sp>
        <p:nvSpPr>
          <p:cNvPr id="56" name="文本占位符 3"/>
          <p:cNvSpPr>
            <a:spLocks noGrp="1"/>
          </p:cNvSpPr>
          <p:nvPr>
            <p:ph type="body" sz="quarter" idx="10"/>
          </p:nvPr>
        </p:nvSpPr>
        <p:spPr/>
        <p:txBody>
          <a:bodyPr/>
          <a:lstStyle/>
          <a:p>
            <a:pPr marL="0" indent="0">
              <a:buNone/>
            </a:pPr>
            <a:r>
              <a:rPr lang="zh-CN" altLang="en-US" sz="1600" b="1" dirty="0" smtClean="0">
                <a:sym typeface="Huawei Sans" panose="020C0503030203020204" pitchFamily="34" charset="0"/>
              </a:rPr>
              <a:t>操作场景</a:t>
            </a:r>
            <a:endParaRPr lang="zh-CN" altLang="en-US" sz="1600" b="1" dirty="0">
              <a:sym typeface="Huawei Sans" panose="020C0503030203020204" pitchFamily="34" charset="0"/>
            </a:endParaRPr>
          </a:p>
          <a:p>
            <a:pPr marL="0" indent="0">
              <a:buNone/>
            </a:pPr>
            <a:r>
              <a:rPr lang="zh-CN" altLang="en-US" sz="1400" dirty="0">
                <a:sym typeface="Huawei Sans" panose="020C0503030203020204" pitchFamily="34" charset="0"/>
              </a:rPr>
              <a:t>华为云关系型数据库服务支持使用已有的自动和手动备份恢复实例数据，可选择恢复到当前实例或恢复到新实例，将实例恢复到备份被创建时的</a:t>
            </a:r>
            <a:r>
              <a:rPr lang="zh-CN" altLang="en-US" sz="1400" dirty="0" smtClean="0">
                <a:sym typeface="Huawei Sans" panose="020C0503030203020204" pitchFamily="34" charset="0"/>
              </a:rPr>
              <a:t>状态</a:t>
            </a:r>
            <a:endParaRPr lang="en-US" altLang="zh-CN" sz="1400" dirty="0" smtClean="0">
              <a:sym typeface="Huawei Sans" panose="020C0503030203020204" pitchFamily="34" charset="0"/>
            </a:endParaRPr>
          </a:p>
          <a:p>
            <a:pPr marL="0" indent="0">
              <a:buNone/>
            </a:pPr>
            <a:r>
              <a:rPr lang="zh-CN" altLang="en-US" sz="1600" b="1" dirty="0" smtClean="0">
                <a:sym typeface="Huawei Sans" panose="020C0503030203020204" pitchFamily="34" charset="0"/>
              </a:rPr>
              <a:t>操作步骤</a:t>
            </a:r>
          </a:p>
          <a:p>
            <a:pPr marL="0" indent="0">
              <a:buClr>
                <a:schemeClr val="tx1"/>
              </a:buClr>
              <a:buSzPct val="80000"/>
              <a:buNone/>
            </a:pPr>
            <a:endParaRPr lang="en-US" altLang="zh-CN" sz="1400" dirty="0">
              <a:sym typeface="Huawei Sans" panose="020C0503030203020204" pitchFamily="34" charset="0"/>
            </a:endParaRPr>
          </a:p>
        </p:txBody>
      </p:sp>
      <p:pic>
        <p:nvPicPr>
          <p:cNvPr id="4" name="图片 3"/>
          <p:cNvPicPr>
            <a:picLocks noChangeAspect="1"/>
          </p:cNvPicPr>
          <p:nvPr/>
        </p:nvPicPr>
        <p:blipFill>
          <a:blip r:embed="rId3"/>
          <a:stretch>
            <a:fillRect/>
          </a:stretch>
        </p:blipFill>
        <p:spPr>
          <a:xfrm>
            <a:off x="1078512" y="2606040"/>
            <a:ext cx="10028988" cy="3682519"/>
          </a:xfrm>
          <a:prstGeom prst="rect">
            <a:avLst/>
          </a:prstGeom>
          <a:ln w="12700">
            <a:solidFill>
              <a:schemeClr val="bg1">
                <a:lumMod val="85000"/>
              </a:schemeClr>
            </a:solidFill>
          </a:ln>
        </p:spPr>
      </p:pic>
    </p:spTree>
    <p:extLst>
      <p:ext uri="{BB962C8B-B14F-4D97-AF65-F5344CB8AC3E}">
        <p14:creationId xmlns:p14="http://schemas.microsoft.com/office/powerpoint/2010/main" val="38676787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配置数据库引擎参数</a:t>
            </a:r>
            <a:endParaRPr lang="zh-CN" altLang="en-US" dirty="0">
              <a:cs typeface="Arial" panose="020B0604020202020204" pitchFamily="34" charset="0"/>
              <a:sym typeface="Huawei Sans" panose="020C0503030203020204" pitchFamily="34" charset="0"/>
            </a:endParaRPr>
          </a:p>
        </p:txBody>
      </p:sp>
      <p:sp>
        <p:nvSpPr>
          <p:cNvPr id="56" name="文本占位符 3"/>
          <p:cNvSpPr>
            <a:spLocks noGrp="1"/>
          </p:cNvSpPr>
          <p:nvPr>
            <p:ph type="body" sz="quarter" idx="10"/>
          </p:nvPr>
        </p:nvSpPr>
        <p:spPr/>
        <p:txBody>
          <a:bodyPr/>
          <a:lstStyle/>
          <a:p>
            <a:pPr marL="0" indent="0">
              <a:buNone/>
            </a:pPr>
            <a:r>
              <a:rPr lang="zh-CN" altLang="en-US" sz="1600" b="1" dirty="0" smtClean="0">
                <a:sym typeface="Huawei Sans" panose="020C0503030203020204" pitchFamily="34" charset="0"/>
              </a:rPr>
              <a:t>操作场景</a:t>
            </a:r>
            <a:endParaRPr lang="zh-CN" altLang="en-US" sz="1600" b="1" dirty="0">
              <a:sym typeface="Huawei Sans" panose="020C0503030203020204" pitchFamily="34" charset="0"/>
            </a:endParaRPr>
          </a:p>
          <a:p>
            <a:pPr marL="0" indent="0">
              <a:buNone/>
            </a:pPr>
            <a:r>
              <a:rPr lang="zh-CN" altLang="en-US" sz="1400" dirty="0">
                <a:sym typeface="Huawei Sans" panose="020C0503030203020204" pitchFamily="34" charset="0"/>
              </a:rPr>
              <a:t>为确保华为云关系型数据库服务发挥出最优性能，用户可根据业务需求对用户创建的参数组里边的参数进行</a:t>
            </a:r>
            <a:r>
              <a:rPr lang="zh-CN" altLang="en-US" sz="1400" dirty="0" smtClean="0">
                <a:sym typeface="Huawei Sans" panose="020C0503030203020204" pitchFamily="34" charset="0"/>
              </a:rPr>
              <a:t>调整</a:t>
            </a:r>
            <a:endParaRPr lang="en-US" altLang="zh-CN" sz="1400" dirty="0" smtClean="0">
              <a:sym typeface="Huawei Sans" panose="020C0503030203020204" pitchFamily="34" charset="0"/>
            </a:endParaRPr>
          </a:p>
          <a:p>
            <a:pPr marL="0" indent="0">
              <a:buNone/>
            </a:pPr>
            <a:r>
              <a:rPr lang="zh-CN" altLang="en-US" sz="1600" b="1" dirty="0" smtClean="0">
                <a:sym typeface="Huawei Sans" panose="020C0503030203020204" pitchFamily="34" charset="0"/>
              </a:rPr>
              <a:t>操作步骤</a:t>
            </a:r>
          </a:p>
          <a:p>
            <a:pPr marL="0" indent="0">
              <a:buClr>
                <a:schemeClr val="tx1"/>
              </a:buClr>
              <a:buSzPct val="80000"/>
              <a:buNone/>
            </a:pPr>
            <a:endParaRPr lang="en-US" altLang="zh-CN" sz="1400" dirty="0">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1019436" y="2384884"/>
            <a:ext cx="10333148" cy="3104953"/>
          </a:xfrm>
          <a:prstGeom prst="rect">
            <a:avLst/>
          </a:prstGeom>
          <a:ln w="12700">
            <a:solidFill>
              <a:schemeClr val="bg1">
                <a:lumMod val="85000"/>
              </a:schemeClr>
            </a:solidFill>
          </a:ln>
        </p:spPr>
      </p:pic>
    </p:spTree>
    <p:extLst>
      <p:ext uri="{BB962C8B-B14F-4D97-AF65-F5344CB8AC3E}">
        <p14:creationId xmlns:p14="http://schemas.microsoft.com/office/powerpoint/2010/main" val="22733646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查看监控指标</a:t>
            </a:r>
            <a:endParaRPr lang="zh-CN" altLang="en-US" dirty="0">
              <a:cs typeface="Arial" panose="020B0604020202020204" pitchFamily="34" charset="0"/>
              <a:sym typeface="Huawei Sans" panose="020C0503030203020204" pitchFamily="34" charset="0"/>
            </a:endParaRPr>
          </a:p>
        </p:txBody>
      </p:sp>
      <p:sp>
        <p:nvSpPr>
          <p:cNvPr id="56" name="文本占位符 3"/>
          <p:cNvSpPr>
            <a:spLocks noGrp="1"/>
          </p:cNvSpPr>
          <p:nvPr>
            <p:ph type="body" sz="quarter" idx="10"/>
          </p:nvPr>
        </p:nvSpPr>
        <p:spPr/>
        <p:txBody>
          <a:bodyPr/>
          <a:lstStyle/>
          <a:p>
            <a:pPr marL="0" indent="0">
              <a:buNone/>
            </a:pPr>
            <a:r>
              <a:rPr lang="zh-CN" altLang="en-US" sz="1600" b="1" dirty="0" smtClean="0">
                <a:sym typeface="Huawei Sans" panose="020C0503030203020204" pitchFamily="34" charset="0"/>
              </a:rPr>
              <a:t>操作场景</a:t>
            </a:r>
            <a:endParaRPr lang="zh-CN" altLang="en-US" sz="1600" b="1" dirty="0">
              <a:sym typeface="Huawei Sans" panose="020C0503030203020204" pitchFamily="34" charset="0"/>
            </a:endParaRPr>
          </a:p>
          <a:p>
            <a:pPr marL="0" indent="0">
              <a:buNone/>
            </a:pPr>
            <a:r>
              <a:rPr lang="zh-CN" altLang="en-US" sz="1400" dirty="0">
                <a:sym typeface="Huawei Sans" panose="020C0503030203020204" pitchFamily="34" charset="0"/>
              </a:rPr>
              <a:t>公有云平台提供的云监控，可以对关系型数据库的运行状态进行日常监控。您可以通过管理控制台，直观地查看关系型数据库的各项监控指标</a:t>
            </a:r>
            <a:r>
              <a:rPr lang="zh-CN" altLang="en-US" sz="1400" dirty="0" smtClean="0">
                <a:sym typeface="Huawei Sans" panose="020C0503030203020204" pitchFamily="34" charset="0"/>
              </a:rPr>
              <a:t>。</a:t>
            </a:r>
            <a:endParaRPr lang="zh-CN" altLang="en-US" sz="1400" dirty="0">
              <a:sym typeface="Huawei Sans" panose="020C0503030203020204" pitchFamily="34" charset="0"/>
            </a:endParaRPr>
          </a:p>
          <a:p>
            <a:pPr marL="0" indent="0">
              <a:buNone/>
            </a:pPr>
            <a:r>
              <a:rPr lang="zh-CN" altLang="en-US" sz="1400" dirty="0">
                <a:sym typeface="Huawei Sans" panose="020C0503030203020204" pitchFamily="34" charset="0"/>
              </a:rPr>
              <a:t>由于监控数据的获取与传输会花费一定时间，因此，云监控显示的是当前时间</a:t>
            </a:r>
            <a:r>
              <a:rPr lang="en-US" altLang="zh-CN" sz="1400" dirty="0">
                <a:sym typeface="Huawei Sans" panose="020C0503030203020204" pitchFamily="34" charset="0"/>
              </a:rPr>
              <a:t>5</a:t>
            </a:r>
            <a:r>
              <a:rPr lang="zh-CN" altLang="en-US" sz="1400" dirty="0">
                <a:sym typeface="Huawei Sans" panose="020C0503030203020204" pitchFamily="34" charset="0"/>
              </a:rPr>
              <a:t>～</a:t>
            </a:r>
            <a:r>
              <a:rPr lang="en-US" altLang="zh-CN" sz="1400" dirty="0">
                <a:sym typeface="Huawei Sans" panose="020C0503030203020204" pitchFamily="34" charset="0"/>
              </a:rPr>
              <a:t>10</a:t>
            </a:r>
            <a:r>
              <a:rPr lang="zh-CN" altLang="en-US" sz="1400" dirty="0">
                <a:sym typeface="Huawei Sans" panose="020C0503030203020204" pitchFamily="34" charset="0"/>
              </a:rPr>
              <a:t>分钟前的关系型数据库状态。如果您的关系型数据库刚创建完成，请等待</a:t>
            </a:r>
            <a:r>
              <a:rPr lang="en-US" altLang="zh-CN" sz="1400" dirty="0">
                <a:sym typeface="Huawei Sans" panose="020C0503030203020204" pitchFamily="34" charset="0"/>
              </a:rPr>
              <a:t>5</a:t>
            </a:r>
            <a:r>
              <a:rPr lang="zh-CN" altLang="en-US" sz="1400" dirty="0">
                <a:sym typeface="Huawei Sans" panose="020C0503030203020204" pitchFamily="34" charset="0"/>
              </a:rPr>
              <a:t>～</a:t>
            </a:r>
            <a:r>
              <a:rPr lang="en-US" altLang="zh-CN" sz="1400" dirty="0">
                <a:sym typeface="Huawei Sans" panose="020C0503030203020204" pitchFamily="34" charset="0"/>
              </a:rPr>
              <a:t>10</a:t>
            </a:r>
            <a:r>
              <a:rPr lang="zh-CN" altLang="en-US" sz="1400" dirty="0">
                <a:sym typeface="Huawei Sans" panose="020C0503030203020204" pitchFamily="34" charset="0"/>
              </a:rPr>
              <a:t>分钟后查看监控数据</a:t>
            </a:r>
            <a:r>
              <a:rPr lang="zh-CN" altLang="en-US" sz="1400" dirty="0" smtClean="0">
                <a:sym typeface="Huawei Sans" panose="020C0503030203020204" pitchFamily="34" charset="0"/>
              </a:rPr>
              <a:t>。</a:t>
            </a:r>
            <a:endParaRPr lang="en-US" altLang="zh-CN" sz="1400" dirty="0" smtClean="0">
              <a:sym typeface="Huawei Sans" panose="020C0503030203020204" pitchFamily="34" charset="0"/>
            </a:endParaRPr>
          </a:p>
          <a:p>
            <a:pPr marL="0" indent="0">
              <a:buNone/>
            </a:pPr>
            <a:r>
              <a:rPr lang="zh-CN" altLang="en-US" sz="1600" b="1" dirty="0" smtClean="0">
                <a:sym typeface="Huawei Sans" panose="020C0503030203020204" pitchFamily="34" charset="0"/>
              </a:rPr>
              <a:t>操作步骤</a:t>
            </a:r>
          </a:p>
          <a:p>
            <a:pPr marL="342900" indent="-342900">
              <a:buClr>
                <a:schemeClr val="tx1"/>
              </a:buClr>
              <a:buSzPct val="80000"/>
              <a:buFont typeface="+mj-lt"/>
              <a:buAutoNum type="arabicPeriod"/>
            </a:pPr>
            <a:r>
              <a:rPr lang="zh-CN" altLang="en-US" sz="1400" dirty="0" smtClean="0">
                <a:sym typeface="Huawei Sans" panose="020C0503030203020204" pitchFamily="34" charset="0"/>
              </a:rPr>
              <a:t>登录</a:t>
            </a:r>
            <a:r>
              <a:rPr lang="zh-CN" altLang="en-US" sz="1400" dirty="0">
                <a:sym typeface="Huawei Sans" panose="020C0503030203020204" pitchFamily="34" charset="0"/>
              </a:rPr>
              <a:t>华为云管理控制台</a:t>
            </a:r>
            <a:endParaRPr lang="en-US" altLang="zh-CN" sz="1400" dirty="0">
              <a:sym typeface="Huawei Sans" panose="020C0503030203020204" pitchFamily="34" charset="0"/>
            </a:endParaRPr>
          </a:p>
          <a:p>
            <a:pPr marL="342900" indent="-342900">
              <a:buClr>
                <a:schemeClr val="tx1"/>
              </a:buClr>
              <a:buSzPct val="80000"/>
              <a:buFont typeface="+mj-lt"/>
              <a:buAutoNum type="arabicPeriod"/>
            </a:pPr>
            <a:r>
              <a:rPr lang="zh-CN" altLang="en-US" sz="1400" dirty="0" smtClean="0">
                <a:sym typeface="Huawei Sans" panose="020C0503030203020204" pitchFamily="34" charset="0"/>
              </a:rPr>
              <a:t>在</a:t>
            </a:r>
            <a:r>
              <a:rPr lang="zh-CN" altLang="en-US" sz="1400" dirty="0">
                <a:sym typeface="Huawei Sans" panose="020C0503030203020204" pitchFamily="34" charset="0"/>
              </a:rPr>
              <a:t>“所有服务”或“服务列表”中选择“管理与部署 </a:t>
            </a:r>
            <a:r>
              <a:rPr lang="en-US" altLang="zh-CN" sz="1400" dirty="0">
                <a:sym typeface="Huawei Sans" panose="020C0503030203020204" pitchFamily="34" charset="0"/>
              </a:rPr>
              <a:t>&gt; </a:t>
            </a:r>
            <a:r>
              <a:rPr lang="zh-CN" altLang="en-US" sz="1400" dirty="0">
                <a:sym typeface="Huawei Sans" panose="020C0503030203020204" pitchFamily="34" charset="0"/>
              </a:rPr>
              <a:t>云监控”，进入“云监控”服务信息</a:t>
            </a:r>
            <a:r>
              <a:rPr lang="zh-CN" altLang="en-US" sz="1400" dirty="0" smtClean="0">
                <a:sym typeface="Huawei Sans" panose="020C0503030203020204" pitchFamily="34" charset="0"/>
              </a:rPr>
              <a:t>页面</a:t>
            </a:r>
            <a:endParaRPr lang="en-US" altLang="zh-CN" sz="1400" dirty="0" smtClean="0">
              <a:sym typeface="Huawei Sans" panose="020C0503030203020204" pitchFamily="34" charset="0"/>
            </a:endParaRPr>
          </a:p>
          <a:p>
            <a:pPr marL="342900" indent="-342900">
              <a:buClr>
                <a:schemeClr val="tx1"/>
              </a:buClr>
              <a:buSzPct val="80000"/>
              <a:buFont typeface="+mj-lt"/>
              <a:buAutoNum type="arabicPeriod"/>
            </a:pPr>
            <a:r>
              <a:rPr lang="zh-CN" altLang="en-US" sz="1400" dirty="0">
                <a:sym typeface="Huawei Sans" panose="020C0503030203020204" pitchFamily="34" charset="0"/>
              </a:rPr>
              <a:t>在左侧导航栏选择“云服务监控 </a:t>
            </a:r>
            <a:r>
              <a:rPr lang="en-US" altLang="zh-CN" sz="1400" dirty="0">
                <a:sym typeface="Huawei Sans" panose="020C0503030203020204" pitchFamily="34" charset="0"/>
              </a:rPr>
              <a:t>&gt; </a:t>
            </a:r>
            <a:r>
              <a:rPr lang="zh-CN" altLang="en-US" sz="1400" dirty="0">
                <a:sym typeface="Huawei Sans" panose="020C0503030203020204" pitchFamily="34" charset="0"/>
              </a:rPr>
              <a:t>关系型数据库</a:t>
            </a:r>
            <a:r>
              <a:rPr lang="zh-CN" altLang="en-US" sz="1400" dirty="0" smtClean="0">
                <a:sym typeface="Huawei Sans" panose="020C0503030203020204" pitchFamily="34" charset="0"/>
              </a:rPr>
              <a:t>”</a:t>
            </a:r>
            <a:endParaRPr lang="en-US" altLang="zh-CN" sz="1400" dirty="0" smtClean="0">
              <a:sym typeface="Huawei Sans" panose="020C0503030203020204" pitchFamily="34" charset="0"/>
            </a:endParaRPr>
          </a:p>
          <a:p>
            <a:pPr marL="342900" indent="-342900">
              <a:buClr>
                <a:schemeClr val="tx1"/>
              </a:buClr>
              <a:buSzPct val="80000"/>
              <a:buFont typeface="+mj-lt"/>
              <a:buAutoNum type="arabicPeriod"/>
            </a:pPr>
            <a:r>
              <a:rPr lang="zh-CN" altLang="en-US" sz="1400" dirty="0">
                <a:sym typeface="Huawei Sans" panose="020C0503030203020204" pitchFamily="34" charset="0"/>
              </a:rPr>
              <a:t>单击目标实例左侧的展开按钮，在需要查看监控详情的实例所在行的“操作”列下单击</a:t>
            </a:r>
            <a:r>
              <a:rPr lang="zh-CN" altLang="en-US" sz="1400" dirty="0" smtClean="0">
                <a:sym typeface="Huawei Sans" panose="020C0503030203020204" pitchFamily="34" charset="0"/>
              </a:rPr>
              <a:t>“查看监控图表”</a:t>
            </a:r>
            <a:endParaRPr lang="en-US" altLang="zh-CN" sz="1400" dirty="0" smtClean="0">
              <a:sym typeface="Huawei Sans" panose="020C0503030203020204" pitchFamily="34" charset="0"/>
            </a:endParaRPr>
          </a:p>
          <a:p>
            <a:pPr marL="342900" indent="-342900">
              <a:buClr>
                <a:schemeClr val="tx1"/>
              </a:buClr>
              <a:buSzPct val="80000"/>
              <a:buFont typeface="+mj-lt"/>
              <a:buAutoNum type="arabicPeriod"/>
            </a:pPr>
            <a:r>
              <a:rPr lang="zh-CN" altLang="en-US" sz="1400" dirty="0" smtClean="0">
                <a:sym typeface="Huawei Sans" panose="020C0503030203020204" pitchFamily="34" charset="0"/>
              </a:rPr>
              <a:t>在关系型</a:t>
            </a:r>
            <a:r>
              <a:rPr lang="zh-CN" altLang="en-US" sz="1400" dirty="0">
                <a:sym typeface="Huawei Sans" panose="020C0503030203020204" pitchFamily="34" charset="0"/>
              </a:rPr>
              <a:t>数据库监控区域，您可以通过选择时长，查看对应时间的监控</a:t>
            </a:r>
            <a:r>
              <a:rPr lang="zh-CN" altLang="en-US" sz="1400" dirty="0" smtClean="0">
                <a:sym typeface="Huawei Sans" panose="020C0503030203020204" pitchFamily="34" charset="0"/>
              </a:rPr>
              <a:t>数据</a:t>
            </a:r>
            <a:endParaRPr lang="en-US" altLang="zh-CN" sz="1400" dirty="0" smtClean="0">
              <a:sym typeface="Huawei Sans" panose="020C0503030203020204" pitchFamily="34" charset="0"/>
            </a:endParaRPr>
          </a:p>
        </p:txBody>
      </p:sp>
    </p:spTree>
    <p:extLst>
      <p:ext uri="{BB962C8B-B14F-4D97-AF65-F5344CB8AC3E}">
        <p14:creationId xmlns:p14="http://schemas.microsoft.com/office/powerpoint/2010/main" val="30991584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cs typeface="+mn-ea"/>
                <a:sym typeface="Huawei Sans" panose="020C0503030203020204" pitchFamily="34" charset="0"/>
              </a:rPr>
              <a:t>鲲鹏云上应用高可用部署</a:t>
            </a:r>
            <a:r>
              <a:rPr lang="zh-CN" altLang="en-US" dirty="0" smtClean="0">
                <a:cs typeface="+mn-ea"/>
                <a:sym typeface="Huawei Sans" panose="020C0503030203020204" pitchFamily="34" charset="0"/>
              </a:rPr>
              <a:t>实验概览</a:t>
            </a:r>
            <a:endParaRPr lang="zh-CN" altLang="en-US" dirty="0">
              <a:cs typeface="+mn-ea"/>
              <a:sym typeface="Huawei Sans" panose="020C0503030203020204" pitchFamily="34" charset="0"/>
            </a:endParaRPr>
          </a:p>
        </p:txBody>
      </p:sp>
      <p:sp>
        <p:nvSpPr>
          <p:cNvPr id="3" name="矩形 2"/>
          <p:cNvSpPr/>
          <p:nvPr/>
        </p:nvSpPr>
        <p:spPr>
          <a:xfrm>
            <a:off x="5788034" y="1437007"/>
            <a:ext cx="2715054" cy="4134231"/>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33" name="直接连接符 32"/>
          <p:cNvCxnSpPr/>
          <p:nvPr/>
        </p:nvCxnSpPr>
        <p:spPr>
          <a:xfrm flipH="1">
            <a:off x="3123305" y="2169828"/>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5774841" y="2169828"/>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8490896" y="2153357"/>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29900" y="3442062"/>
            <a:ext cx="2066591" cy="156966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鲲鹏</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ECS</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购买</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安装</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JDK</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和</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Maven</a:t>
            </a:r>
          </a:p>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克隆项目</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7" name="文本框 36"/>
          <p:cNvSpPr txBox="1"/>
          <p:nvPr/>
        </p:nvSpPr>
        <p:spPr>
          <a:xfrm>
            <a:off x="6025867" y="3442062"/>
            <a:ext cx="2114681" cy="1569660"/>
          </a:xfrm>
          <a:prstGeom prst="rect">
            <a:avLst/>
          </a:prstGeom>
          <a:noFill/>
        </p:spPr>
        <p:txBody>
          <a:bodyPr wrap="none" rtlCol="0">
            <a:spAutoFit/>
          </a:bodyPr>
          <a:lstStyle/>
          <a:p>
            <a:pPr marL="285750" lvl="0" indent="-285750">
              <a:lnSpc>
                <a:spcPct val="150000"/>
              </a:lnSpc>
              <a:buFont typeface="Arial" panose="020B0604020202020204" pitchFamily="34" charset="0"/>
              <a:buChar char="•"/>
              <a:defRPr/>
            </a:pP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配置弹性负载均衡</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lvl="0" indent="-285750">
              <a:lnSpc>
                <a:spcPct val="150000"/>
              </a:lnSpc>
              <a:buFont typeface="Arial" panose="020B0604020202020204" pitchFamily="34" charset="0"/>
              <a:buChar char="•"/>
              <a:defRP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配置</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弹性</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伸缩</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lvl="0" indent="-285750">
              <a:lnSpc>
                <a:spcPct val="150000"/>
              </a:lnSpc>
              <a:buFont typeface="Arial" panose="020B0604020202020204" pitchFamily="34" charset="0"/>
              <a:buChar char="•"/>
              <a:defRP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lvl="0" indent="-285750">
              <a:lnSpc>
                <a:spcPct val="150000"/>
              </a:lnSpc>
              <a:buFont typeface="Arial" panose="020B0604020202020204" pitchFamily="34" charset="0"/>
              <a:buChar char="•"/>
              <a:defRPr/>
            </a:pP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8" name="文本框 37"/>
          <p:cNvSpPr txBox="1"/>
          <p:nvPr/>
        </p:nvSpPr>
        <p:spPr>
          <a:xfrm>
            <a:off x="3329501" y="3442062"/>
            <a:ext cx="2529860" cy="156966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购买</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云数据库</a:t>
            </a:r>
            <a:r>
              <a:rPr lang="en-US" altLang="zh-CN" sz="1600" dirty="0" err="1">
                <a:latin typeface="Huawei Sans" panose="020C0503030203020204" pitchFamily="34" charset="0"/>
                <a:ea typeface="方正兰亭黑简体" panose="02000000000000000000" pitchFamily="2" charset="-122"/>
                <a:cs typeface="+mn-ea"/>
                <a:sym typeface="Huawei Sans" panose="020C0503030203020204" pitchFamily="34" charset="0"/>
              </a:rPr>
              <a:t>GaussDB</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导</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入数据</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对接</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OA</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系统</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右箭头 44"/>
          <p:cNvSpPr/>
          <p:nvPr/>
        </p:nvSpPr>
        <p:spPr>
          <a:xfrm>
            <a:off x="936899" y="2907444"/>
            <a:ext cx="8127092" cy="694944"/>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文本框 19"/>
          <p:cNvSpPr txBox="1"/>
          <p:nvPr/>
        </p:nvSpPr>
        <p:spPr>
          <a:xfrm>
            <a:off x="1097316" y="2067849"/>
            <a:ext cx="1787155" cy="646331"/>
          </a:xfrm>
          <a:prstGeom prst="rect">
            <a:avLst/>
          </a:prstGeom>
          <a:noFill/>
        </p:spPr>
        <p:txBody>
          <a:bodyPr wrap="square" rtlCol="0">
            <a:spAutoFit/>
          </a:bodyPr>
          <a:lstStyle/>
          <a:p>
            <a:pPr algn="ct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鲲鹏</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平台</a:t>
            </a: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部署</a:t>
            </a:r>
            <a:r>
              <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rPr>
              <a:t>OA</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系统应用</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文本框 20"/>
          <p:cNvSpPr txBox="1"/>
          <p:nvPr/>
        </p:nvSpPr>
        <p:spPr>
          <a:xfrm>
            <a:off x="6329431" y="2067848"/>
            <a:ext cx="2008031" cy="646330"/>
          </a:xfrm>
          <a:prstGeom prst="rect">
            <a:avLst/>
          </a:prstGeom>
          <a:noFill/>
        </p:spPr>
        <p:txBody>
          <a:bodyPr wrap="square" rtlCol="0">
            <a:spAutoFit/>
          </a:bodyPr>
          <a:lstStyle/>
          <a:p>
            <a:pPr algn="ct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鲲鹏平台</a:t>
            </a:r>
            <a:r>
              <a:rPr lang="en-US" alt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rPr>
              <a:t>OA</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系统高</a:t>
            </a: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可用部署</a:t>
            </a:r>
          </a:p>
        </p:txBody>
      </p:sp>
      <p:sp>
        <p:nvSpPr>
          <p:cNvPr id="22" name="文本框 21"/>
          <p:cNvSpPr txBox="1"/>
          <p:nvPr/>
        </p:nvSpPr>
        <p:spPr>
          <a:xfrm>
            <a:off x="3842748" y="2067847"/>
            <a:ext cx="1677877" cy="646331"/>
          </a:xfrm>
          <a:prstGeom prst="rect">
            <a:avLst/>
          </a:prstGeom>
          <a:noFill/>
        </p:spPr>
        <p:txBody>
          <a:bodyPr wrap="square" rtlCol="0">
            <a:spAutoFit/>
          </a:bodyPr>
          <a:lstStyle/>
          <a:p>
            <a:pPr algn="ct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鲲鹏平台数据库迁移与部署</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矩形 22"/>
          <p:cNvSpPr/>
          <p:nvPr/>
        </p:nvSpPr>
        <p:spPr>
          <a:xfrm>
            <a:off x="1051620" y="1961167"/>
            <a:ext cx="1923107" cy="778604"/>
          </a:xfrm>
          <a:prstGeom prst="rect">
            <a:avLst/>
          </a:prstGeom>
          <a:no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椭圆 23"/>
          <p:cNvSpPr/>
          <p:nvPr/>
        </p:nvSpPr>
        <p:spPr>
          <a:xfrm>
            <a:off x="761532" y="1606528"/>
            <a:ext cx="576064" cy="576064"/>
          </a:xfrm>
          <a:prstGeom prst="ellipse">
            <a:avLst/>
          </a:prstGeom>
          <a:solidFill>
            <a:srgbClr val="4870B9"/>
          </a:solidFill>
          <a:ln w="25400" cap="flat" cmpd="sng" algn="ctr">
            <a:solidFill>
              <a:srgbClr val="4870B9"/>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01</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矩形 24"/>
          <p:cNvSpPr/>
          <p:nvPr/>
        </p:nvSpPr>
        <p:spPr>
          <a:xfrm>
            <a:off x="3540046" y="1961167"/>
            <a:ext cx="1923107" cy="778604"/>
          </a:xfrm>
          <a:prstGeom prst="rect">
            <a:avLst/>
          </a:prstGeom>
          <a:noFill/>
          <a:ln w="28575">
            <a:solidFill>
              <a:srgbClr val="D8D8D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矩形 25"/>
          <p:cNvSpPr/>
          <p:nvPr/>
        </p:nvSpPr>
        <p:spPr>
          <a:xfrm>
            <a:off x="6316931" y="1961167"/>
            <a:ext cx="1923107" cy="778604"/>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椭圆 26"/>
          <p:cNvSpPr/>
          <p:nvPr/>
        </p:nvSpPr>
        <p:spPr>
          <a:xfrm>
            <a:off x="3350543" y="1606528"/>
            <a:ext cx="576064" cy="576064"/>
          </a:xfrm>
          <a:prstGeom prst="ellipse">
            <a:avLst/>
          </a:prstGeom>
          <a:solidFill>
            <a:srgbClr val="D8D8D8"/>
          </a:solidFill>
          <a:ln w="25400" cap="flat" cmpd="sng" algn="ctr">
            <a:solidFill>
              <a:srgbClr val="D8D8D8"/>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02</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椭圆 27"/>
          <p:cNvSpPr/>
          <p:nvPr/>
        </p:nvSpPr>
        <p:spPr>
          <a:xfrm>
            <a:off x="6079096" y="1606528"/>
            <a:ext cx="576064" cy="576064"/>
          </a:xfrm>
          <a:prstGeom prst="ellipse">
            <a:avLst/>
          </a:prstGeom>
          <a:solidFill>
            <a:srgbClr val="ED6D00"/>
          </a:solidFill>
          <a:ln w="25400" cap="flat" cmpd="sng" algn="ctr">
            <a:solidFill>
              <a:srgbClr val="ED6D00"/>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03</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9098980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高可用云上组网 </a:t>
            </a:r>
            <a:r>
              <a:rPr lang="en-US" altLang="zh-CN" dirty="0" smtClean="0">
                <a:sym typeface="Huawei Sans" panose="020C0503030203020204" pitchFamily="34" charset="0"/>
              </a:rPr>
              <a:t>- </a:t>
            </a:r>
            <a:r>
              <a:rPr lang="zh-CN" altLang="en-US" dirty="0" smtClean="0">
                <a:sym typeface="Huawei Sans" panose="020C0503030203020204" pitchFamily="34" charset="0"/>
              </a:rPr>
              <a:t>负载均衡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6" name="文本占位符 5"/>
          <p:cNvSpPr>
            <a:spLocks noGrp="1"/>
          </p:cNvSpPr>
          <p:nvPr>
            <p:ph type="body" sz="quarter" idx="10"/>
          </p:nvPr>
        </p:nvSpPr>
        <p:spPr/>
        <p:txBody>
          <a:bodyPr/>
          <a:lstStyle/>
          <a:p>
            <a:r>
              <a:rPr lang="zh-CN" altLang="en-US" dirty="0" smtClean="0">
                <a:sym typeface="Huawei Sans" panose="020C0503030203020204" pitchFamily="34" charset="0"/>
              </a:rPr>
              <a:t>单个服务节点一旦故障，就会影响服务的可用性。在云上虚拟网络，如何提供高可用的服务呢？</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8000" y="2895338"/>
            <a:ext cx="536848" cy="536848"/>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7895" y="2933227"/>
            <a:ext cx="536848" cy="53684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2066" y="2970821"/>
            <a:ext cx="468052" cy="468052"/>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9891" y="3021421"/>
            <a:ext cx="468052" cy="468052"/>
          </a:xfrm>
          <a:prstGeom prst="rect">
            <a:avLst/>
          </a:prstGeom>
        </p:spPr>
      </p:pic>
      <p:cxnSp>
        <p:nvCxnSpPr>
          <p:cNvPr id="10" name="直接箭头连接符 9"/>
          <p:cNvCxnSpPr/>
          <p:nvPr/>
        </p:nvCxnSpPr>
        <p:spPr bwMode="auto">
          <a:xfrm>
            <a:off x="4159975" y="3477613"/>
            <a:ext cx="0" cy="43204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3" name="直接箭头连接符 12"/>
          <p:cNvCxnSpPr/>
          <p:nvPr/>
        </p:nvCxnSpPr>
        <p:spPr bwMode="auto">
          <a:xfrm>
            <a:off x="6672064" y="3465004"/>
            <a:ext cx="0" cy="43204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4" name="矩形 13"/>
          <p:cNvSpPr/>
          <p:nvPr/>
        </p:nvSpPr>
        <p:spPr bwMode="auto">
          <a:xfrm>
            <a:off x="2999656" y="3997444"/>
            <a:ext cx="4788532" cy="487485"/>
          </a:xfrm>
          <a:prstGeom prst="rect">
            <a:avLst/>
          </a:prstGeom>
          <a:solidFill>
            <a:srgbClr val="3298FF"/>
          </a:solidFill>
          <a:ln w="19050" cap="flat" cmpd="sng" algn="ctr">
            <a:solidFill>
              <a:srgbClr val="3298FF"/>
            </a:solidFill>
            <a:prstDash val="solid"/>
            <a:round/>
            <a:headEnd type="none" w="med" len="med"/>
            <a:tailEnd type="none" w="med" len="med"/>
          </a:ln>
          <a:effectLst/>
        </p:spPr>
        <p:txBody>
          <a:bodyPr vert="horz" wrap="square" lIns="68553" tIns="34277" rIns="68553" bIns="34277" numCol="1" rtlCol="0" anchor="ctr" anchorCtr="0" compatLnSpc="1">
            <a:prstTxWarp prst="textNoShape">
              <a:avLst/>
            </a:prstTxWarp>
          </a:bodyPr>
          <a:lstStyle/>
          <a:p>
            <a:pPr algn="ctr" defTabSz="685526">
              <a:buClr>
                <a:srgbClr val="CC9900"/>
              </a:buClr>
            </a:pPr>
            <a:r>
              <a:rPr lang="zh-CN" altLang="en-US"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负载平衡</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24059" y="5151033"/>
            <a:ext cx="644860" cy="644860"/>
          </a:xfrm>
          <a:prstGeom prst="rect">
            <a:avLst/>
          </a:prstGeom>
        </p:spPr>
      </p:pic>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4340" y="5107805"/>
            <a:ext cx="644860" cy="644860"/>
          </a:xfrm>
          <a:prstGeom prst="rect">
            <a:avLst/>
          </a:prstGeom>
        </p:spPr>
      </p:pic>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7362" y="5107805"/>
            <a:ext cx="644860" cy="644860"/>
          </a:xfrm>
          <a:prstGeom prst="rect">
            <a:avLst/>
          </a:prstGeom>
        </p:spPr>
      </p:pic>
      <p:sp>
        <p:nvSpPr>
          <p:cNvPr id="15" name="文本框 14"/>
          <p:cNvSpPr txBox="1"/>
          <p:nvPr/>
        </p:nvSpPr>
        <p:spPr bwMode="auto">
          <a:xfrm>
            <a:off x="6034066" y="5107805"/>
            <a:ext cx="492736"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b="1"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bwMode="auto">
          <a:xfrm>
            <a:off x="3884389" y="2413217"/>
            <a:ext cx="72008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a:defRPr sz="1400">
                <a:latin typeface="+mn-ea"/>
                <a:ea typeface="+mn-ea"/>
              </a:defRPr>
            </a:lvl1p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20" name="文本框 19"/>
          <p:cNvSpPr txBox="1"/>
          <p:nvPr/>
        </p:nvSpPr>
        <p:spPr bwMode="auto">
          <a:xfrm>
            <a:off x="6465832" y="2468223"/>
            <a:ext cx="72008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21" name="文本框 20"/>
          <p:cNvSpPr txBox="1"/>
          <p:nvPr/>
        </p:nvSpPr>
        <p:spPr bwMode="auto">
          <a:xfrm>
            <a:off x="3221215" y="5860159"/>
            <a:ext cx="85054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服务器</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p:cNvSpPr txBox="1"/>
          <p:nvPr/>
        </p:nvSpPr>
        <p:spPr bwMode="auto">
          <a:xfrm>
            <a:off x="4943872" y="5860159"/>
            <a:ext cx="85054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服务器</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p:cNvSpPr txBox="1"/>
          <p:nvPr/>
        </p:nvSpPr>
        <p:spPr bwMode="auto">
          <a:xfrm>
            <a:off x="6754518" y="5862098"/>
            <a:ext cx="948114"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服务器</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N</a:t>
            </a:r>
            <a:endPar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 name="直接箭头连接符 23"/>
          <p:cNvCxnSpPr/>
          <p:nvPr/>
        </p:nvCxnSpPr>
        <p:spPr bwMode="auto">
          <a:xfrm>
            <a:off x="3689669" y="4617131"/>
            <a:ext cx="0" cy="391635"/>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28" name="直接箭头连接符 27"/>
          <p:cNvCxnSpPr/>
          <p:nvPr/>
        </p:nvCxnSpPr>
        <p:spPr bwMode="auto">
          <a:xfrm>
            <a:off x="5339916" y="4617132"/>
            <a:ext cx="0" cy="391635"/>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29" name="直接箭头连接符 28"/>
          <p:cNvCxnSpPr/>
          <p:nvPr/>
        </p:nvCxnSpPr>
        <p:spPr bwMode="auto">
          <a:xfrm>
            <a:off x="7140116" y="4617132"/>
            <a:ext cx="0" cy="391635"/>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spTree>
    <p:extLst>
      <p:ext uri="{BB962C8B-B14F-4D97-AF65-F5344CB8AC3E}">
        <p14:creationId xmlns:p14="http://schemas.microsoft.com/office/powerpoint/2010/main" val="29951024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Huawei Sans" panose="020C0503030203020204" pitchFamily="34" charset="0"/>
              </a:rPr>
              <a:t>高可用云上组网 </a:t>
            </a:r>
            <a:r>
              <a:rPr lang="en-US" altLang="zh-CN" dirty="0">
                <a:sym typeface="Huawei Sans" panose="020C0503030203020204" pitchFamily="34" charset="0"/>
              </a:rPr>
              <a:t>- </a:t>
            </a:r>
            <a:r>
              <a:rPr lang="zh-CN" altLang="en-US" dirty="0">
                <a:sym typeface="Huawei Sans" panose="020C0503030203020204" pitchFamily="34" charset="0"/>
              </a:rPr>
              <a:t>负载均衡 </a:t>
            </a:r>
            <a:r>
              <a:rPr lang="en-US" altLang="zh-CN" dirty="0" smtClean="0">
                <a:sym typeface="Huawei Sans" panose="020C0503030203020204" pitchFamily="34" charset="0"/>
              </a:rPr>
              <a:t>(2)</a:t>
            </a:r>
            <a:endParaRPr lang="zh-CN" altLang="en-US" dirty="0">
              <a:cs typeface="Arial" panose="020B0604020202020204" pitchFamily="34" charset="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a:sym typeface="Huawei Sans" panose="020C0503030203020204" pitchFamily="34" charset="0"/>
              </a:rPr>
              <a:t>弹性负载均衡（</a:t>
            </a:r>
            <a:r>
              <a:rPr lang="en-US" altLang="zh-CN" dirty="0">
                <a:sym typeface="Huawei Sans" panose="020C0503030203020204" pitchFamily="34" charset="0"/>
              </a:rPr>
              <a:t>Elastic Load Balance</a:t>
            </a:r>
            <a:r>
              <a:rPr lang="zh-CN" altLang="en-US" dirty="0">
                <a:sym typeface="Huawei Sans" panose="020C0503030203020204" pitchFamily="34" charset="0"/>
              </a:rPr>
              <a:t>）通过将访问流量自动分发到多台弹性云服务器，扩展应用系统对外的服务能力，实现更高水平的应用程序容错性能</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endParaRPr lang="en-US" altLang="zh-CN" dirty="0">
              <a:sym typeface="Huawei Sans" panose="020C0503030203020204" pitchFamily="34" charset="0"/>
            </a:endParaRPr>
          </a:p>
        </p:txBody>
      </p:sp>
      <p:grpSp>
        <p:nvGrpSpPr>
          <p:cNvPr id="2" name="组合 1"/>
          <p:cNvGrpSpPr/>
          <p:nvPr/>
        </p:nvGrpSpPr>
        <p:grpSpPr>
          <a:xfrm>
            <a:off x="3652442" y="2225319"/>
            <a:ext cx="4891706" cy="3960019"/>
            <a:chOff x="3652442" y="2225319"/>
            <a:chExt cx="4891706" cy="3960019"/>
          </a:xfrm>
        </p:grpSpPr>
        <p:sp>
          <p:nvSpPr>
            <p:cNvPr id="5" name="任意多边形 4"/>
            <p:cNvSpPr/>
            <p:nvPr/>
          </p:nvSpPr>
          <p:spPr>
            <a:xfrm>
              <a:off x="4270931" y="2808115"/>
              <a:ext cx="1805382" cy="2763339"/>
            </a:xfrm>
            <a:custGeom>
              <a:avLst/>
              <a:gdLst>
                <a:gd name="connsiteX0" fmla="*/ 2133600 w 2133600"/>
                <a:gd name="connsiteY0" fmla="*/ 0 h 3265714"/>
                <a:gd name="connsiteX1" fmla="*/ 0 w 2133600"/>
                <a:gd name="connsiteY1" fmla="*/ 3265714 h 3265714"/>
                <a:gd name="connsiteX2" fmla="*/ 2119086 w 2133600"/>
                <a:gd name="connsiteY2" fmla="*/ 2061028 h 3265714"/>
                <a:gd name="connsiteX3" fmla="*/ 2133600 w 2133600"/>
                <a:gd name="connsiteY3" fmla="*/ 0 h 3265714"/>
              </a:gdLst>
              <a:ahLst/>
              <a:cxnLst>
                <a:cxn ang="0">
                  <a:pos x="connsiteX0" y="connsiteY0"/>
                </a:cxn>
                <a:cxn ang="0">
                  <a:pos x="connsiteX1" y="connsiteY1"/>
                </a:cxn>
                <a:cxn ang="0">
                  <a:pos x="connsiteX2" y="connsiteY2"/>
                </a:cxn>
                <a:cxn ang="0">
                  <a:pos x="connsiteX3" y="connsiteY3"/>
                </a:cxn>
              </a:cxnLst>
              <a:rect l="l" t="t" r="r" b="b"/>
              <a:pathLst>
                <a:path w="2133600" h="3265714">
                  <a:moveTo>
                    <a:pt x="2133600" y="0"/>
                  </a:moveTo>
                  <a:lnTo>
                    <a:pt x="0" y="3265714"/>
                  </a:lnTo>
                  <a:lnTo>
                    <a:pt x="2119086" y="2061028"/>
                  </a:lnTo>
                  <a:lnTo>
                    <a:pt x="2133600" y="0"/>
                  </a:lnTo>
                  <a:close/>
                </a:path>
              </a:pathLst>
            </a:custGeom>
            <a:gradFill>
              <a:gsLst>
                <a:gs pos="0">
                  <a:srgbClr val="006699"/>
                </a:gs>
                <a:gs pos="100000">
                  <a:srgbClr val="99CCCC"/>
                </a:gs>
              </a:gsLst>
              <a:lin ang="2400000" scaled="0"/>
            </a:gra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B2B2B2"/>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任意多边形 5"/>
            <p:cNvSpPr/>
            <p:nvPr/>
          </p:nvSpPr>
          <p:spPr>
            <a:xfrm>
              <a:off x="6064032" y="2820396"/>
              <a:ext cx="1879070" cy="2751058"/>
            </a:xfrm>
            <a:custGeom>
              <a:avLst/>
              <a:gdLst>
                <a:gd name="connsiteX0" fmla="*/ 29028 w 2220685"/>
                <a:gd name="connsiteY0" fmla="*/ 0 h 3251200"/>
                <a:gd name="connsiteX1" fmla="*/ 2220685 w 2220685"/>
                <a:gd name="connsiteY1" fmla="*/ 3251200 h 3251200"/>
                <a:gd name="connsiteX2" fmla="*/ 0 w 2220685"/>
                <a:gd name="connsiteY2" fmla="*/ 2046514 h 3251200"/>
                <a:gd name="connsiteX3" fmla="*/ 29028 w 2220685"/>
                <a:gd name="connsiteY3" fmla="*/ 0 h 3251200"/>
              </a:gdLst>
              <a:ahLst/>
              <a:cxnLst>
                <a:cxn ang="0">
                  <a:pos x="connsiteX0" y="connsiteY0"/>
                </a:cxn>
                <a:cxn ang="0">
                  <a:pos x="connsiteX1" y="connsiteY1"/>
                </a:cxn>
                <a:cxn ang="0">
                  <a:pos x="connsiteX2" y="connsiteY2"/>
                </a:cxn>
                <a:cxn ang="0">
                  <a:pos x="connsiteX3" y="connsiteY3"/>
                </a:cxn>
              </a:cxnLst>
              <a:rect l="l" t="t" r="r" b="b"/>
              <a:pathLst>
                <a:path w="2220685" h="3251200">
                  <a:moveTo>
                    <a:pt x="29028" y="0"/>
                  </a:moveTo>
                  <a:lnTo>
                    <a:pt x="2220685" y="3251200"/>
                  </a:lnTo>
                  <a:lnTo>
                    <a:pt x="0" y="2046514"/>
                  </a:lnTo>
                  <a:lnTo>
                    <a:pt x="29028" y="0"/>
                  </a:lnTo>
                  <a:close/>
                </a:path>
              </a:pathLst>
            </a:custGeom>
            <a:gradFill flip="none" rotWithShape="1">
              <a:gsLst>
                <a:gs pos="33000">
                  <a:srgbClr val="006699"/>
                </a:gs>
                <a:gs pos="53000">
                  <a:srgbClr val="99CCFF"/>
                </a:gs>
              </a:gsLst>
              <a:lin ang="19500000" scaled="0"/>
              <a:tileRect/>
            </a:gra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B2B2B2"/>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任意多边形 6"/>
            <p:cNvSpPr/>
            <p:nvPr/>
          </p:nvSpPr>
          <p:spPr>
            <a:xfrm>
              <a:off x="4270931" y="4552089"/>
              <a:ext cx="3672171" cy="1031647"/>
            </a:xfrm>
            <a:custGeom>
              <a:avLst/>
              <a:gdLst>
                <a:gd name="connsiteX0" fmla="*/ 0 w 4339771"/>
                <a:gd name="connsiteY0" fmla="*/ 1219200 h 1219200"/>
                <a:gd name="connsiteX1" fmla="*/ 4339771 w 4339771"/>
                <a:gd name="connsiteY1" fmla="*/ 1219200 h 1219200"/>
                <a:gd name="connsiteX2" fmla="*/ 2133600 w 4339771"/>
                <a:gd name="connsiteY2" fmla="*/ 0 h 1219200"/>
                <a:gd name="connsiteX3" fmla="*/ 0 w 4339771"/>
                <a:gd name="connsiteY3" fmla="*/ 1219200 h 1219200"/>
              </a:gdLst>
              <a:ahLst/>
              <a:cxnLst>
                <a:cxn ang="0">
                  <a:pos x="connsiteX0" y="connsiteY0"/>
                </a:cxn>
                <a:cxn ang="0">
                  <a:pos x="connsiteX1" y="connsiteY1"/>
                </a:cxn>
                <a:cxn ang="0">
                  <a:pos x="connsiteX2" y="connsiteY2"/>
                </a:cxn>
                <a:cxn ang="0">
                  <a:pos x="connsiteX3" y="connsiteY3"/>
                </a:cxn>
              </a:cxnLst>
              <a:rect l="l" t="t" r="r" b="b"/>
              <a:pathLst>
                <a:path w="4339771" h="1219200">
                  <a:moveTo>
                    <a:pt x="0" y="1219200"/>
                  </a:moveTo>
                  <a:lnTo>
                    <a:pt x="4339771" y="1219200"/>
                  </a:lnTo>
                  <a:lnTo>
                    <a:pt x="2133600" y="0"/>
                  </a:lnTo>
                  <a:lnTo>
                    <a:pt x="0" y="1219200"/>
                  </a:lnTo>
                  <a:close/>
                </a:path>
              </a:pathLst>
            </a:custGeom>
            <a:gradFill>
              <a:gsLst>
                <a:gs pos="0">
                  <a:srgbClr val="99CCCC">
                    <a:alpha val="0"/>
                  </a:srgbClr>
                </a:gs>
                <a:gs pos="91000">
                  <a:srgbClr val="0070C0"/>
                </a:gs>
              </a:gsLst>
              <a:lin ang="5400000" scaled="0"/>
            </a:gra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B2B2B2"/>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Oval 376"/>
            <p:cNvSpPr>
              <a:spLocks noChangeArrowheads="1"/>
            </p:cNvSpPr>
            <p:nvPr/>
          </p:nvSpPr>
          <p:spPr bwMode="auto">
            <a:xfrm>
              <a:off x="5482003" y="2225319"/>
              <a:ext cx="1218364" cy="1218364"/>
            </a:xfrm>
            <a:prstGeom prst="ellipse">
              <a:avLst/>
            </a:prstGeom>
            <a:solidFill>
              <a:srgbClr val="FFFFFF"/>
            </a:solidFill>
            <a:ln w="57150" cap="rnd" algn="ctr">
              <a:solidFill>
                <a:srgbClr val="FF99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Oval 381"/>
            <p:cNvSpPr>
              <a:spLocks noChangeArrowheads="1"/>
            </p:cNvSpPr>
            <p:nvPr/>
          </p:nvSpPr>
          <p:spPr bwMode="auto">
            <a:xfrm>
              <a:off x="5480659" y="3929954"/>
              <a:ext cx="1218365" cy="1218364"/>
            </a:xfrm>
            <a:prstGeom prst="ellipse">
              <a:avLst/>
            </a:prstGeom>
            <a:solidFill>
              <a:srgbClr val="FFFFFF"/>
            </a:solidFill>
            <a:ln w="57150" cap="rnd" algn="ctr">
              <a:solidFill>
                <a:srgbClr val="C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Oval 385"/>
            <p:cNvSpPr>
              <a:spLocks noChangeArrowheads="1"/>
            </p:cNvSpPr>
            <p:nvPr/>
          </p:nvSpPr>
          <p:spPr bwMode="auto">
            <a:xfrm>
              <a:off x="3653785" y="4966974"/>
              <a:ext cx="1218365" cy="1218364"/>
            </a:xfrm>
            <a:prstGeom prst="ellipse">
              <a:avLst/>
            </a:prstGeom>
            <a:solidFill>
              <a:srgbClr val="FFFFFF"/>
            </a:solidFill>
            <a:ln w="57150" cap="rnd" algn="ctr">
              <a:solidFill>
                <a:srgbClr val="B2B2B2">
                  <a:lumMod val="50000"/>
                </a:srgbClr>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Oval 390"/>
            <p:cNvSpPr>
              <a:spLocks noChangeArrowheads="1"/>
            </p:cNvSpPr>
            <p:nvPr/>
          </p:nvSpPr>
          <p:spPr bwMode="auto">
            <a:xfrm>
              <a:off x="7308878" y="4966974"/>
              <a:ext cx="1218364" cy="1218364"/>
            </a:xfrm>
            <a:prstGeom prst="ellipse">
              <a:avLst/>
            </a:prstGeom>
            <a:solidFill>
              <a:srgbClr val="FFFFFF"/>
            </a:solidFill>
            <a:ln w="57150" cap="rnd" algn="ctr">
              <a:solidFill>
                <a:srgbClr val="0066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Freeform 394"/>
            <p:cNvSpPr>
              <a:spLocks/>
            </p:cNvSpPr>
            <p:nvPr/>
          </p:nvSpPr>
          <p:spPr bwMode="auto">
            <a:xfrm rot="3600000">
              <a:off x="4757969" y="5149661"/>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B2B2B2">
                <a:lumMod val="50000"/>
              </a:srgbClr>
            </a:solidFill>
            <a:ln w="12700" cap="rnd">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Freeform 395"/>
            <p:cNvSpPr>
              <a:spLocks/>
            </p:cNvSpPr>
            <p:nvPr/>
          </p:nvSpPr>
          <p:spPr bwMode="auto">
            <a:xfrm rot="5400000">
              <a:off x="4872149" y="5478767"/>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B2B2B2">
                <a:lumMod val="50000"/>
              </a:srgbClr>
            </a:solidFill>
            <a:ln w="12700" cap="rnd">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Freeform 396"/>
            <p:cNvSpPr>
              <a:spLocks/>
            </p:cNvSpPr>
            <p:nvPr/>
          </p:nvSpPr>
          <p:spPr bwMode="auto">
            <a:xfrm rot="1800000">
              <a:off x="4567222" y="4906526"/>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B2B2B2">
                <a:lumMod val="50000"/>
              </a:srgbClr>
            </a:solidFill>
            <a:ln w="12700" cap="rnd">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Freeform 397"/>
            <p:cNvSpPr>
              <a:spLocks/>
            </p:cNvSpPr>
            <p:nvPr/>
          </p:nvSpPr>
          <p:spPr bwMode="auto">
            <a:xfrm>
              <a:off x="5993796" y="3764729"/>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FF6600"/>
            </a:solidFill>
            <a:ln w="12700" cap="rnd">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Freeform 398"/>
            <p:cNvSpPr>
              <a:spLocks/>
            </p:cNvSpPr>
            <p:nvPr/>
          </p:nvSpPr>
          <p:spPr bwMode="auto">
            <a:xfrm rot="14400000">
              <a:off x="5396033" y="4776226"/>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FF6600"/>
            </a:solidFill>
            <a:ln w="12700" cap="rnd">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Freeform 399"/>
            <p:cNvSpPr>
              <a:spLocks/>
            </p:cNvSpPr>
            <p:nvPr/>
          </p:nvSpPr>
          <p:spPr bwMode="auto">
            <a:xfrm rot="7200000">
              <a:off x="6594247" y="4792346"/>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FF6600"/>
            </a:solidFill>
            <a:ln w="12700" cap="rnd">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Freeform 400"/>
            <p:cNvSpPr>
              <a:spLocks/>
            </p:cNvSpPr>
            <p:nvPr/>
          </p:nvSpPr>
          <p:spPr bwMode="auto">
            <a:xfrm rot="10800000">
              <a:off x="5993796" y="3435623"/>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FF9900"/>
            </a:solidFill>
            <a:ln w="12700" cap="rnd">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Freeform 401"/>
            <p:cNvSpPr>
              <a:spLocks/>
            </p:cNvSpPr>
            <p:nvPr/>
          </p:nvSpPr>
          <p:spPr bwMode="auto">
            <a:xfrm rot="9000000">
              <a:off x="6395440" y="3321444"/>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FF9900"/>
            </a:solidFill>
            <a:ln w="12700" cap="rnd">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Freeform 402"/>
            <p:cNvSpPr>
              <a:spLocks/>
            </p:cNvSpPr>
            <p:nvPr/>
          </p:nvSpPr>
          <p:spPr bwMode="auto">
            <a:xfrm rot="12600000">
              <a:off x="5602899" y="3321444"/>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FF9900"/>
            </a:solidFill>
            <a:ln w="12700" cap="rnd">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Freeform 403"/>
            <p:cNvSpPr>
              <a:spLocks/>
            </p:cNvSpPr>
            <p:nvPr/>
          </p:nvSpPr>
          <p:spPr bwMode="auto">
            <a:xfrm rot="19800000">
              <a:off x="7431117" y="4906526"/>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006699"/>
            </a:solidFill>
            <a:ln w="12700" cap="rnd">
              <a:solidFill>
                <a:srgbClr val="0066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Freeform 404"/>
            <p:cNvSpPr>
              <a:spLocks/>
            </p:cNvSpPr>
            <p:nvPr/>
          </p:nvSpPr>
          <p:spPr bwMode="auto">
            <a:xfrm rot="18000000">
              <a:off x="7240370" y="5149661"/>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006699"/>
            </a:solidFill>
            <a:ln w="12700" cap="rnd">
              <a:solidFill>
                <a:srgbClr val="0066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Freeform 405"/>
            <p:cNvSpPr>
              <a:spLocks/>
            </p:cNvSpPr>
            <p:nvPr/>
          </p:nvSpPr>
          <p:spPr bwMode="auto">
            <a:xfrm rot="16200000">
              <a:off x="7118131" y="5478767"/>
              <a:ext cx="182687" cy="182687"/>
            </a:xfrm>
            <a:custGeom>
              <a:avLst/>
              <a:gdLst>
                <a:gd name="T0" fmla="*/ 108188 w 453"/>
                <a:gd name="T1" fmla="*/ 0 h 454"/>
                <a:gd name="T2" fmla="*/ 0 w 453"/>
                <a:gd name="T3" fmla="*/ 215900 h 454"/>
                <a:gd name="T4" fmla="*/ 215900 w 453"/>
                <a:gd name="T5" fmla="*/ 215900 h 454"/>
                <a:gd name="T6" fmla="*/ 108188 w 453"/>
                <a:gd name="T7" fmla="*/ 0 h 454"/>
                <a:gd name="T8" fmla="*/ 0 60000 65536"/>
                <a:gd name="T9" fmla="*/ 0 60000 65536"/>
                <a:gd name="T10" fmla="*/ 0 60000 65536"/>
                <a:gd name="T11" fmla="*/ 0 60000 65536"/>
                <a:gd name="T12" fmla="*/ 0 w 453"/>
                <a:gd name="T13" fmla="*/ 0 h 454"/>
                <a:gd name="T14" fmla="*/ 453 w 453"/>
                <a:gd name="T15" fmla="*/ 454 h 454"/>
              </a:gdLst>
              <a:ahLst/>
              <a:cxnLst>
                <a:cxn ang="T8">
                  <a:pos x="T0" y="T1"/>
                </a:cxn>
                <a:cxn ang="T9">
                  <a:pos x="T2" y="T3"/>
                </a:cxn>
                <a:cxn ang="T10">
                  <a:pos x="T4" y="T5"/>
                </a:cxn>
                <a:cxn ang="T11">
                  <a:pos x="T6" y="T7"/>
                </a:cxn>
              </a:cxnLst>
              <a:rect l="T12" t="T13" r="T14" b="T15"/>
              <a:pathLst>
                <a:path w="453" h="454">
                  <a:moveTo>
                    <a:pt x="227" y="0"/>
                  </a:moveTo>
                  <a:lnTo>
                    <a:pt x="0" y="454"/>
                  </a:lnTo>
                  <a:lnTo>
                    <a:pt x="453" y="454"/>
                  </a:lnTo>
                  <a:lnTo>
                    <a:pt x="227" y="0"/>
                  </a:lnTo>
                  <a:close/>
                </a:path>
              </a:pathLst>
            </a:custGeom>
            <a:solidFill>
              <a:srgbClr val="006699"/>
            </a:solidFill>
            <a:ln w="12700" cap="rnd">
              <a:solidFill>
                <a:srgbClr val="0066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Text Box 412"/>
            <p:cNvSpPr txBox="1">
              <a:spLocks noChangeArrowheads="1"/>
            </p:cNvSpPr>
            <p:nvPr/>
          </p:nvSpPr>
          <p:spPr bwMode="auto">
            <a:xfrm>
              <a:off x="5426928" y="2659201"/>
              <a:ext cx="1280156" cy="338554"/>
            </a:xfrm>
            <a:prstGeom prst="rect">
              <a:avLst/>
            </a:prstGeom>
            <a:noFill/>
            <a:ln w="9525">
              <a:noFill/>
              <a:miter lim="800000"/>
              <a:headEnd/>
              <a:tailEnd/>
            </a:ln>
          </p:spPr>
          <p:txBody>
            <a:bodyPr anchor="ctr">
              <a:spAutoFit/>
            </a:bodyPr>
            <a:lstStyle/>
            <a:p>
              <a:pPr algn="ctr">
                <a:spcBef>
                  <a:spcPct val="50000"/>
                </a:spcBef>
              </a:pPr>
              <a:r>
                <a:rPr lang="zh-CN" altLang="en-US" sz="1600" b="1" dirty="0" smtClean="0">
                  <a:latin typeface="Huawei Sans" panose="020C0503030203020204" pitchFamily="34" charset="0"/>
                  <a:ea typeface="方正兰亭黑简体" panose="02000000000000000000" pitchFamily="2" charset="-122"/>
                  <a:cs typeface="HY헤드라인M"/>
                  <a:sym typeface="Huawei Sans" panose="020C0503030203020204" pitchFamily="34" charset="0"/>
                </a:rPr>
                <a:t>高可用</a:t>
              </a:r>
              <a:r>
                <a:rPr lang="en-US" altLang="ko-KR" sz="1600" b="1" dirty="0" smtClean="0">
                  <a:latin typeface="Huawei Sans" panose="020C0503030203020204" pitchFamily="34" charset="0"/>
                  <a:ea typeface="方正兰亭黑简体" panose="02000000000000000000" pitchFamily="2" charset="-122"/>
                  <a:cs typeface="HY헤드라인M"/>
                  <a:sym typeface="Huawei Sans" panose="020C0503030203020204" pitchFamily="34" charset="0"/>
                </a:rPr>
                <a:t> </a:t>
              </a:r>
              <a:endParaRPr lang="en-US" altLang="ko-KR" sz="1600" b="1" dirty="0">
                <a:latin typeface="Huawei Sans" panose="020C0503030203020204" pitchFamily="34" charset="0"/>
                <a:ea typeface="方正兰亭黑简体" panose="02000000000000000000" pitchFamily="2" charset="-122"/>
                <a:cs typeface="HY헤드라인M"/>
                <a:sym typeface="Huawei Sans" panose="020C0503030203020204" pitchFamily="34" charset="0"/>
              </a:endParaRPr>
            </a:p>
          </p:txBody>
        </p:sp>
        <p:sp>
          <p:nvSpPr>
            <p:cNvPr id="25" name="Text Box 413"/>
            <p:cNvSpPr txBox="1">
              <a:spLocks noChangeArrowheads="1"/>
            </p:cNvSpPr>
            <p:nvPr/>
          </p:nvSpPr>
          <p:spPr bwMode="auto">
            <a:xfrm>
              <a:off x="3652442" y="5392797"/>
              <a:ext cx="1280155" cy="338554"/>
            </a:xfrm>
            <a:prstGeom prst="rect">
              <a:avLst/>
            </a:prstGeom>
            <a:noFill/>
            <a:ln w="9525">
              <a:noFill/>
              <a:miter lim="800000"/>
              <a:headEnd/>
              <a:tailEnd/>
            </a:ln>
          </p:spPr>
          <p:txBody>
            <a:bodyPr anchor="ctr">
              <a:spAutoFit/>
            </a:bodyPr>
            <a:lstStyle/>
            <a:p>
              <a:pPr algn="ctr">
                <a:spcBef>
                  <a:spcPct val="50000"/>
                </a:spcBef>
              </a:pPr>
              <a:r>
                <a:rPr lang="zh-CN" altLang="en-US" sz="1600" b="1" dirty="0" smtClean="0">
                  <a:latin typeface="Huawei Sans" panose="020C0503030203020204" pitchFamily="34" charset="0"/>
                  <a:ea typeface="方正兰亭黑简体" panose="02000000000000000000" pitchFamily="2" charset="-122"/>
                  <a:cs typeface="HY헤드라인M"/>
                  <a:sym typeface="Huawei Sans" panose="020C0503030203020204" pitchFamily="34" charset="0"/>
                </a:rPr>
                <a:t>超灵活</a:t>
              </a:r>
              <a:endParaRPr lang="en-US" altLang="ko-KR" sz="1600" b="1" dirty="0">
                <a:latin typeface="Huawei Sans" panose="020C0503030203020204" pitchFamily="34" charset="0"/>
                <a:ea typeface="方正兰亭黑简体" panose="02000000000000000000" pitchFamily="2" charset="-122"/>
                <a:cs typeface="HY헤드라인M"/>
                <a:sym typeface="Huawei Sans" panose="020C0503030203020204" pitchFamily="34" charset="0"/>
              </a:endParaRPr>
            </a:p>
          </p:txBody>
        </p:sp>
        <p:sp>
          <p:nvSpPr>
            <p:cNvPr id="26" name="Text Box 414"/>
            <p:cNvSpPr txBox="1">
              <a:spLocks noChangeArrowheads="1"/>
            </p:cNvSpPr>
            <p:nvPr/>
          </p:nvSpPr>
          <p:spPr bwMode="auto">
            <a:xfrm>
              <a:off x="7263992" y="5398201"/>
              <a:ext cx="1280156" cy="338554"/>
            </a:xfrm>
            <a:prstGeom prst="rect">
              <a:avLst/>
            </a:prstGeom>
            <a:noFill/>
            <a:ln w="9525">
              <a:noFill/>
              <a:miter lim="800000"/>
              <a:headEnd/>
              <a:tailEnd/>
            </a:ln>
          </p:spPr>
          <p:txBody>
            <a:bodyPr anchor="ctr">
              <a:spAutoFit/>
            </a:bodyPr>
            <a:lstStyle/>
            <a:p>
              <a:pPr algn="ctr">
                <a:spcBef>
                  <a:spcPct val="50000"/>
                </a:spcBef>
              </a:pPr>
              <a:r>
                <a:rPr lang="zh-CN" altLang="en-US" sz="1600" b="1" dirty="0" smtClean="0">
                  <a:latin typeface="Huawei Sans" panose="020C0503030203020204" pitchFamily="34" charset="0"/>
                  <a:ea typeface="方正兰亭黑简体" panose="02000000000000000000" pitchFamily="2" charset="-122"/>
                  <a:cs typeface="HY헤드라인M"/>
                  <a:sym typeface="Huawei Sans" panose="020C0503030203020204" pitchFamily="34" charset="0"/>
                </a:rPr>
                <a:t>高性能</a:t>
              </a:r>
              <a:endParaRPr lang="en-US" altLang="ko-KR" sz="1600" b="1" dirty="0">
                <a:latin typeface="Huawei Sans" panose="020C0503030203020204" pitchFamily="34" charset="0"/>
                <a:ea typeface="方正兰亭黑简体" panose="02000000000000000000" pitchFamily="2" charset="-122"/>
                <a:cs typeface="HY헤드라인M"/>
                <a:sym typeface="Huawei Sans" panose="020C0503030203020204" pitchFamily="34" charset="0"/>
              </a:endParaRPr>
            </a:p>
          </p:txBody>
        </p:sp>
        <p:sp>
          <p:nvSpPr>
            <p:cNvPr id="27" name="Text Box 415"/>
            <p:cNvSpPr txBox="1">
              <a:spLocks noChangeArrowheads="1"/>
            </p:cNvSpPr>
            <p:nvPr/>
          </p:nvSpPr>
          <p:spPr bwMode="auto">
            <a:xfrm>
              <a:off x="5426928" y="4369210"/>
              <a:ext cx="1280156" cy="338554"/>
            </a:xfrm>
            <a:prstGeom prst="rect">
              <a:avLst/>
            </a:prstGeom>
            <a:noFill/>
            <a:ln w="9525">
              <a:noFill/>
              <a:miter lim="800000"/>
              <a:headEnd/>
              <a:tailEnd/>
            </a:ln>
          </p:spPr>
          <p:txBody>
            <a:bodyPr anchor="ctr">
              <a:spAutoFit/>
            </a:bodyPr>
            <a:lstStyle/>
            <a:p>
              <a:pPr algn="ctr">
                <a:spcBef>
                  <a:spcPct val="50000"/>
                </a:spcBef>
              </a:pPr>
              <a:r>
                <a:rPr lang="zh-CN" altLang="en-US" sz="1600" b="1" dirty="0" smtClean="0">
                  <a:latin typeface="Huawei Sans" panose="020C0503030203020204" pitchFamily="34" charset="0"/>
                  <a:ea typeface="方正兰亭黑简体" panose="02000000000000000000" pitchFamily="2" charset="-122"/>
                  <a:cs typeface="HY헤드라인M"/>
                  <a:sym typeface="Huawei Sans" panose="020C0503030203020204" pitchFamily="34" charset="0"/>
                </a:rPr>
                <a:t>产品优势</a:t>
              </a:r>
              <a:endParaRPr lang="en-US" altLang="ko-KR" sz="1600" b="1" dirty="0">
                <a:latin typeface="Huawei Sans" panose="020C0503030203020204" pitchFamily="34" charset="0"/>
                <a:ea typeface="方正兰亭黑简体" panose="02000000000000000000" pitchFamily="2" charset="-122"/>
                <a:cs typeface="HY헤드라인M"/>
                <a:sym typeface="Huawei Sans" panose="020C0503030203020204" pitchFamily="34" charset="0"/>
              </a:endParaRPr>
            </a:p>
          </p:txBody>
        </p:sp>
      </p:grpSp>
    </p:spTree>
    <p:extLst>
      <p:ext uri="{BB962C8B-B14F-4D97-AF65-F5344CB8AC3E}">
        <p14:creationId xmlns:p14="http://schemas.microsoft.com/office/powerpoint/2010/main" val="22753949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高可用云上组网 </a:t>
            </a:r>
            <a:r>
              <a:rPr lang="en-US" altLang="zh-CN" dirty="0" smtClean="0">
                <a:sym typeface="Huawei Sans" panose="020C0503030203020204" pitchFamily="34" charset="0"/>
              </a:rPr>
              <a:t>- </a:t>
            </a:r>
            <a:r>
              <a:rPr lang="zh-CN" altLang="en-US" dirty="0" smtClean="0">
                <a:sym typeface="Huawei Sans" panose="020C0503030203020204" pitchFamily="34" charset="0"/>
              </a:rPr>
              <a:t>负载均衡 </a:t>
            </a:r>
            <a:r>
              <a:rPr lang="en-US" altLang="zh-CN" dirty="0" smtClean="0">
                <a:sym typeface="Huawei Sans" panose="020C0503030203020204" pitchFamily="34" charset="0"/>
              </a:rPr>
              <a:t>(3)</a:t>
            </a:r>
            <a:endParaRPr lang="zh-CN" altLang="en-US" dirty="0">
              <a:sym typeface="Huawei Sans" panose="020C0503030203020204" pitchFamily="34" charset="0"/>
            </a:endParaRPr>
          </a:p>
        </p:txBody>
      </p:sp>
      <p:sp>
        <p:nvSpPr>
          <p:cNvPr id="6" name="文本占位符 5"/>
          <p:cNvSpPr>
            <a:spLocks noGrp="1"/>
          </p:cNvSpPr>
          <p:nvPr>
            <p:ph type="body" sz="quarter" idx="10"/>
          </p:nvPr>
        </p:nvSpPr>
        <p:spPr/>
        <p:txBody>
          <a:bodyPr/>
          <a:lstStyle/>
          <a:p>
            <a:r>
              <a:rPr lang="zh-CN" altLang="en-US" smtClean="0">
                <a:sym typeface="Huawei Sans" panose="020C0503030203020204" pitchFamily="34" charset="0"/>
              </a:rPr>
              <a:t>负载均衡方案</a:t>
            </a:r>
            <a:endParaRPr lang="en-US" altLang="zh-CN" smtClean="0">
              <a:sym typeface="Huawei Sans" panose="020C0503030203020204" pitchFamily="34" charset="0"/>
            </a:endParaRPr>
          </a:p>
          <a:p>
            <a:pPr lvl="1"/>
            <a:r>
              <a:rPr lang="zh-CN" altLang="en-US" smtClean="0">
                <a:sym typeface="Huawei Sans" panose="020C0503030203020204" pitchFamily="34" charset="0"/>
              </a:rPr>
              <a:t>在</a:t>
            </a:r>
            <a:r>
              <a:rPr lang="en-US" altLang="zh-CN" smtClean="0">
                <a:sym typeface="Huawei Sans" panose="020C0503030203020204" pitchFamily="34" charset="0"/>
              </a:rPr>
              <a:t>VPC/</a:t>
            </a:r>
            <a:r>
              <a:rPr lang="zh-CN" altLang="en-US" smtClean="0">
                <a:sym typeface="Huawei Sans" panose="020C0503030203020204" pitchFamily="34" charset="0"/>
              </a:rPr>
              <a:t>子网内创建弹性负载均衡实例作为服务接口对外提供服务</a:t>
            </a:r>
            <a:endParaRPr lang="en-US" altLang="zh-CN" smtClean="0">
              <a:sym typeface="Huawei Sans" panose="020C0503030203020204" pitchFamily="34" charset="0"/>
            </a:endParaRPr>
          </a:p>
          <a:p>
            <a:pPr lvl="1"/>
            <a:r>
              <a:rPr lang="zh-CN" altLang="en-US" smtClean="0">
                <a:sym typeface="Huawei Sans" panose="020C0503030203020204" pitchFamily="34" charset="0"/>
              </a:rPr>
              <a:t>实例内创建监听业务端口的监听器，配置监听器的后端服务器组，以及流量分发策略</a:t>
            </a:r>
            <a:endParaRPr lang="en-US" altLang="zh-CN" smtClean="0">
              <a:sym typeface="Huawei Sans" panose="020C0503030203020204" pitchFamily="34" charset="0"/>
            </a:endParaRPr>
          </a:p>
          <a:p>
            <a:pPr lvl="1"/>
            <a:r>
              <a:rPr lang="zh-CN" altLang="en-US" smtClean="0">
                <a:sym typeface="Huawei Sans" panose="020C0503030203020204" pitchFamily="34" charset="0"/>
              </a:rPr>
              <a:t>将负责业务处理的服务器加入到对应的后端服务器组中</a:t>
            </a:r>
            <a:endParaRPr lang="en-US" altLang="zh-CN" dirty="0" smtClean="0">
              <a:sym typeface="Huawei Sans" panose="020C0503030203020204" pitchFamily="34" charset="0"/>
            </a:endParaRPr>
          </a:p>
        </p:txBody>
      </p:sp>
      <p:grpSp>
        <p:nvGrpSpPr>
          <p:cNvPr id="5" name="组合 4"/>
          <p:cNvGrpSpPr/>
          <p:nvPr/>
        </p:nvGrpSpPr>
        <p:grpSpPr>
          <a:xfrm>
            <a:off x="3179676" y="3347491"/>
            <a:ext cx="6228692" cy="2975092"/>
            <a:chOff x="3179676" y="3442240"/>
            <a:chExt cx="6228692" cy="2975092"/>
          </a:xfrm>
        </p:grpSpPr>
        <p:sp>
          <p:nvSpPr>
            <p:cNvPr id="7" name="矩形 6"/>
            <p:cNvSpPr/>
            <p:nvPr/>
          </p:nvSpPr>
          <p:spPr bwMode="auto">
            <a:xfrm>
              <a:off x="3179676" y="3442240"/>
              <a:ext cx="6228692" cy="2975092"/>
            </a:xfrm>
            <a:prstGeom prst="rect">
              <a:avLst/>
            </a:prstGeom>
            <a:noFill/>
            <a:ln w="19050" cap="flat" cmpd="sng" algn="ctr">
              <a:solidFill>
                <a:srgbClr val="3298FF"/>
              </a:solidFill>
              <a:prstDash val="sysDash"/>
              <a:round/>
              <a:headEnd type="none" w="med" len="med"/>
              <a:tailEnd type="none" w="med" len="med"/>
            </a:ln>
            <a:effectLst/>
          </p:spPr>
          <p:txBody>
            <a:bodyPr vert="horz" wrap="square" lIns="68553" tIns="34277" rIns="68553" bIns="34277" numCol="1" rtlCol="0" anchor="t" anchorCtr="0" compatLnSpc="1">
              <a:prstTxWarp prst="textNoShape">
                <a:avLst/>
              </a:prstTxWarp>
            </a:bodyPr>
            <a:lstStyle/>
            <a:p>
              <a:pPr defTabSz="685526">
                <a:buClr>
                  <a:srgbClr val="CC9900"/>
                </a:buClr>
              </a:pPr>
              <a:endParaRPr lang="zh-CN" altLang="en-US"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TextBox 53"/>
            <p:cNvSpPr txBox="1"/>
            <p:nvPr/>
          </p:nvSpPr>
          <p:spPr>
            <a:xfrm>
              <a:off x="3291446" y="3552957"/>
              <a:ext cx="280526" cy="184666"/>
            </a:xfrm>
            <a:prstGeom prst="rect">
              <a:avLst/>
            </a:prstGeom>
            <a:noFill/>
          </p:spPr>
          <p:txBody>
            <a:bodyPr wrap="none" lIns="0" tIns="0" rIns="0" bIns="0" rtlCol="0">
              <a:spAutoFit/>
            </a:bodyPr>
            <a:lstStyle/>
            <a:p>
              <a:pPr defTabSz="685526">
                <a:buClr>
                  <a:srgbClr val="CC9900"/>
                </a:buClr>
              </a:pPr>
              <a:r>
                <a:rPr lang="en-US" altLang="zh-CN" sz="1200" dirty="0">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VPC</a:t>
              </a:r>
              <a:endParaRPr lang="zh-CN" altLang="en-US" sz="1200" dirty="0" err="1">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 name="矩形 8"/>
            <p:cNvSpPr/>
            <p:nvPr/>
          </p:nvSpPr>
          <p:spPr bwMode="auto">
            <a:xfrm>
              <a:off x="7644437" y="3727997"/>
              <a:ext cx="1556629" cy="2545320"/>
            </a:xfrm>
            <a:prstGeom prst="rect">
              <a:avLst/>
            </a:prstGeom>
            <a:noFill/>
            <a:ln w="19050" cap="flat" cmpd="sng" algn="ctr">
              <a:solidFill>
                <a:srgbClr val="3298FF"/>
              </a:solidFill>
              <a:prstDash val="sysDash"/>
              <a:round/>
              <a:headEnd type="none" w="med" len="med"/>
              <a:tailEnd type="none" w="med" len="med"/>
            </a:ln>
            <a:effectLst/>
          </p:spPr>
          <p:txBody>
            <a:bodyPr vert="horz" wrap="square" lIns="68553" tIns="34277" rIns="68553" bIns="34277" numCol="1" rtlCol="0" anchor="t" anchorCtr="0" compatLnSpc="1">
              <a:prstTxWarp prst="textNoShape">
                <a:avLst/>
              </a:prstTxWarp>
            </a:bodyPr>
            <a:lstStyle/>
            <a:p>
              <a:pPr defTabSz="685526">
                <a:buClr>
                  <a:srgbClr val="CC9900"/>
                </a:buClr>
              </a:pPr>
              <a:endParaRPr lang="zh-CN" altLang="en-US"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TextBox 53"/>
            <p:cNvSpPr txBox="1"/>
            <p:nvPr/>
          </p:nvSpPr>
          <p:spPr>
            <a:xfrm>
              <a:off x="7732420" y="3977863"/>
              <a:ext cx="1373774" cy="184666"/>
            </a:xfrm>
            <a:prstGeom prst="rect">
              <a:avLst/>
            </a:prstGeom>
            <a:noFill/>
          </p:spPr>
          <p:txBody>
            <a:bodyPr wrap="none" lIns="0" tIns="0" rIns="0" bIns="0" rtlCol="0">
              <a:spAutoFit/>
            </a:bodyPr>
            <a:lstStyle/>
            <a:p>
              <a:pPr defTabSz="685526">
                <a:buClr>
                  <a:srgbClr val="CC9900"/>
                </a:buClr>
              </a:pPr>
              <a:r>
                <a:rPr lang="zh-CN" altLang="en-US" sz="1200" dirty="0" smtClean="0">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子网</a:t>
              </a:r>
              <a:r>
                <a:rPr lang="en-US" altLang="zh-CN" sz="1200" dirty="0" smtClean="0">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:192.168.1.0/24</a:t>
              </a:r>
              <a:endParaRPr lang="zh-CN" altLang="en-US" sz="1200" dirty="0" err="1">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0378" y="5112256"/>
              <a:ext cx="282845" cy="313015"/>
            </a:xfrm>
            <a:prstGeom prst="rect">
              <a:avLst/>
            </a:prstGeom>
            <a:solidFill>
              <a:schemeClr val="bg1"/>
            </a:solidFill>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8435" y="4732112"/>
              <a:ext cx="362520" cy="362520"/>
            </a:xfrm>
            <a:prstGeom prst="rect">
              <a:avLst/>
            </a:prstGeom>
          </p:spPr>
        </p:pic>
        <p:cxnSp>
          <p:nvCxnSpPr>
            <p:cNvPr id="13" name="直接连接符 12"/>
            <p:cNvCxnSpPr>
              <a:stCxn id="21" idx="3"/>
              <a:endCxn id="12" idx="1"/>
            </p:cNvCxnSpPr>
            <p:nvPr/>
          </p:nvCxnSpPr>
          <p:spPr bwMode="auto">
            <a:xfrm flipV="1">
              <a:off x="6598867" y="4913372"/>
              <a:ext cx="269568" cy="38672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4" name="直接连接符 13"/>
            <p:cNvCxnSpPr>
              <a:stCxn id="11" idx="1"/>
              <a:endCxn id="12" idx="3"/>
            </p:cNvCxnSpPr>
            <p:nvPr/>
          </p:nvCxnSpPr>
          <p:spPr bwMode="auto">
            <a:xfrm flipH="1" flipV="1">
              <a:off x="7230955" y="4913372"/>
              <a:ext cx="269423" cy="355392"/>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5" name="TextBox 320"/>
            <p:cNvSpPr txBox="1"/>
            <p:nvPr/>
          </p:nvSpPr>
          <p:spPr>
            <a:xfrm>
              <a:off x="6826998" y="4461453"/>
              <a:ext cx="461665" cy="184666"/>
            </a:xfrm>
            <a:prstGeom prst="rect">
              <a:avLst/>
            </a:prstGeom>
            <a:noFill/>
          </p:spPr>
          <p:txBody>
            <a:bodyPr wrap="none" lIns="0" tIns="0" rIns="0" bIns="0" rtlCol="0">
              <a:spAutoFit/>
            </a:bodyPr>
            <a:lstStyle/>
            <a:p>
              <a:pPr defTabSz="914400" fontAlgn="base">
                <a:spcBef>
                  <a:spcPct val="0"/>
                </a:spcBef>
                <a:spcAft>
                  <a:spcPct val="0"/>
                </a:spcAft>
                <a:buClr>
                  <a:srgbClr val="CC9900"/>
                </a:buClr>
              </a:pPr>
              <a:r>
                <a:rPr lang="zh-CN" altLang="en-US" sz="12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路由器</a:t>
              </a:r>
              <a:endPar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6" name="圆角矩形 15"/>
            <p:cNvSpPr/>
            <p:nvPr/>
          </p:nvSpPr>
          <p:spPr bwMode="auto">
            <a:xfrm>
              <a:off x="8210754" y="4974863"/>
              <a:ext cx="519283" cy="519283"/>
            </a:xfrm>
            <a:prstGeom prst="roundRect">
              <a:avLst/>
            </a:prstGeom>
            <a:solidFill>
              <a:srgbClr val="3298FF"/>
            </a:solidFill>
            <a:ln w="127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4400" fontAlgn="base">
                <a:spcBef>
                  <a:spcPct val="0"/>
                </a:spcBef>
                <a:spcAft>
                  <a:spcPct val="0"/>
                </a:spcAft>
                <a:buClr>
                  <a:srgbClr val="CC9900"/>
                </a:buClr>
              </a:pPr>
              <a:endParaRPr lang="zh-CN" altLang="en-US" sz="1200"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TextBox 26"/>
            <p:cNvSpPr txBox="1"/>
            <p:nvPr/>
          </p:nvSpPr>
          <p:spPr>
            <a:xfrm>
              <a:off x="8185593" y="5061365"/>
              <a:ext cx="445956"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200"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TextBox 38"/>
            <p:cNvSpPr txBox="1"/>
            <p:nvPr/>
          </p:nvSpPr>
          <p:spPr>
            <a:xfrm>
              <a:off x="7874786" y="5522690"/>
              <a:ext cx="1156086" cy="276999"/>
            </a:xfrm>
            <a:prstGeom prst="rect">
              <a:avLst/>
            </a:prstGeom>
            <a:noFill/>
          </p:spPr>
          <p:txBody>
            <a:bodyPr wrap="none" rtlCol="0">
              <a:spAutoFit/>
            </a:bodyPr>
            <a:lstStyle/>
            <a:p>
              <a:pPr algn="ctr" defTabSz="914400" fontAlgn="base">
                <a:spcBef>
                  <a:spcPct val="0"/>
                </a:spcBef>
                <a:spcAft>
                  <a:spcPct val="0"/>
                </a:spcAft>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192.168.1.100</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bwMode="auto">
            <a:xfrm>
              <a:off x="3323692" y="3727996"/>
              <a:ext cx="3133542" cy="2545320"/>
            </a:xfrm>
            <a:prstGeom prst="rect">
              <a:avLst/>
            </a:prstGeom>
            <a:noFill/>
            <a:ln w="19050" cap="flat" cmpd="sng" algn="ctr">
              <a:solidFill>
                <a:srgbClr val="3298FF"/>
              </a:solidFill>
              <a:prstDash val="sysDash"/>
              <a:round/>
              <a:headEnd type="none" w="med" len="med"/>
              <a:tailEnd type="none" w="med" len="med"/>
            </a:ln>
            <a:effectLst/>
          </p:spPr>
          <p:txBody>
            <a:bodyPr vert="horz" wrap="square" lIns="68553" tIns="34277" rIns="68553" bIns="34277" numCol="1" rtlCol="0" anchor="t" anchorCtr="0" compatLnSpc="1">
              <a:prstTxWarp prst="textNoShape">
                <a:avLst/>
              </a:prstTxWarp>
            </a:bodyPr>
            <a:lstStyle/>
            <a:p>
              <a:pPr defTabSz="685526">
                <a:buClr>
                  <a:srgbClr val="CC9900"/>
                </a:buClr>
              </a:pPr>
              <a:endParaRPr lang="zh-CN" altLang="en-US"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TextBox 53"/>
            <p:cNvSpPr txBox="1"/>
            <p:nvPr/>
          </p:nvSpPr>
          <p:spPr>
            <a:xfrm>
              <a:off x="3390832" y="3794010"/>
              <a:ext cx="1373774" cy="184666"/>
            </a:xfrm>
            <a:prstGeom prst="rect">
              <a:avLst/>
            </a:prstGeom>
            <a:noFill/>
          </p:spPr>
          <p:txBody>
            <a:bodyPr wrap="none" lIns="0" tIns="0" rIns="0" bIns="0" rtlCol="0">
              <a:spAutoFit/>
            </a:bodyPr>
            <a:lstStyle/>
            <a:p>
              <a:pPr defTabSz="685526">
                <a:buClr>
                  <a:srgbClr val="CC9900"/>
                </a:buClr>
              </a:pPr>
              <a:r>
                <a:rPr lang="zh-CN" altLang="en-US" sz="1200" dirty="0" smtClean="0">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子网</a:t>
              </a:r>
              <a:r>
                <a:rPr lang="en-US" altLang="zh-CN" sz="1200" dirty="0" smtClean="0">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:192.168.2.0/24</a:t>
              </a:r>
              <a:endParaRPr lang="zh-CN" altLang="en-US" sz="1200" dirty="0" err="1">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6022" y="5143590"/>
              <a:ext cx="282845" cy="313015"/>
            </a:xfrm>
            <a:prstGeom prst="rect">
              <a:avLst/>
            </a:prstGeom>
            <a:solidFill>
              <a:schemeClr val="bg1"/>
            </a:solidFill>
          </p:spPr>
        </p:pic>
        <p:sp>
          <p:nvSpPr>
            <p:cNvPr id="22" name="圆角矩形 21"/>
            <p:cNvSpPr/>
            <p:nvPr/>
          </p:nvSpPr>
          <p:spPr bwMode="auto">
            <a:xfrm>
              <a:off x="3515379" y="5610017"/>
              <a:ext cx="519283" cy="519283"/>
            </a:xfrm>
            <a:prstGeom prst="roundRect">
              <a:avLst/>
            </a:prstGeom>
            <a:solidFill>
              <a:srgbClr val="3298FF"/>
            </a:solidFill>
            <a:ln w="127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4400" fontAlgn="base">
                <a:spcBef>
                  <a:spcPct val="0"/>
                </a:spcBef>
                <a:spcAft>
                  <a:spcPct val="0"/>
                </a:spcAft>
                <a:buClr>
                  <a:srgbClr val="CC9900"/>
                </a:buClr>
              </a:pPr>
              <a:endParaRPr lang="zh-CN" altLang="en-US" sz="1200"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26"/>
            <p:cNvSpPr txBox="1"/>
            <p:nvPr/>
          </p:nvSpPr>
          <p:spPr>
            <a:xfrm>
              <a:off x="3490218" y="5696519"/>
              <a:ext cx="445956"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200"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TextBox 38"/>
            <p:cNvSpPr txBox="1"/>
            <p:nvPr/>
          </p:nvSpPr>
          <p:spPr>
            <a:xfrm>
              <a:off x="3947191" y="5784581"/>
              <a:ext cx="1069525" cy="276999"/>
            </a:xfrm>
            <a:prstGeom prst="rect">
              <a:avLst/>
            </a:prstGeom>
            <a:noFill/>
          </p:spPr>
          <p:txBody>
            <a:bodyPr wrap="none" rtlCol="0">
              <a:spAutoFit/>
            </a:bodyPr>
            <a:lstStyle/>
            <a:p>
              <a:pPr algn="ctr" defTabSz="914400" fontAlgn="base">
                <a:spcBef>
                  <a:spcPct val="0"/>
                </a:spcBef>
                <a:spcAft>
                  <a:spcPct val="0"/>
                </a:spcAft>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192.168.2.10</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圆角矩形 24"/>
            <p:cNvSpPr/>
            <p:nvPr/>
          </p:nvSpPr>
          <p:spPr bwMode="auto">
            <a:xfrm>
              <a:off x="3516681" y="4336446"/>
              <a:ext cx="519283" cy="519283"/>
            </a:xfrm>
            <a:prstGeom prst="roundRect">
              <a:avLst/>
            </a:prstGeom>
            <a:solidFill>
              <a:srgbClr val="3298FF"/>
            </a:solidFill>
            <a:ln w="127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4400" fontAlgn="base">
                <a:spcBef>
                  <a:spcPct val="0"/>
                </a:spcBef>
                <a:spcAft>
                  <a:spcPct val="0"/>
                </a:spcAft>
                <a:buClr>
                  <a:srgbClr val="CC9900"/>
                </a:buClr>
              </a:pPr>
              <a:endParaRPr lang="zh-CN" altLang="en-US" sz="1200"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26"/>
            <p:cNvSpPr txBox="1"/>
            <p:nvPr/>
          </p:nvSpPr>
          <p:spPr>
            <a:xfrm>
              <a:off x="3491520" y="4422948"/>
              <a:ext cx="445956"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200"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TextBox 38"/>
            <p:cNvSpPr txBox="1"/>
            <p:nvPr/>
          </p:nvSpPr>
          <p:spPr>
            <a:xfrm>
              <a:off x="3964633" y="4453045"/>
              <a:ext cx="1069524"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192.168.2.20</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TextBox 38"/>
            <p:cNvSpPr txBox="1"/>
            <p:nvPr/>
          </p:nvSpPr>
          <p:spPr>
            <a:xfrm>
              <a:off x="5342184" y="5707519"/>
              <a:ext cx="1415772" cy="646331"/>
            </a:xfrm>
            <a:prstGeom prst="rect">
              <a:avLst/>
            </a:prstGeom>
            <a:noFill/>
          </p:spPr>
          <p:txBody>
            <a:bodyPr wrap="none" rtlCol="0">
              <a:spAutoFit/>
            </a:bodyPr>
            <a:lstStyle/>
            <a:p>
              <a:pPr algn="ctr" fontAlgn="base">
                <a:buClr>
                  <a:srgbClr val="CC9900"/>
                </a:buClr>
              </a:pP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弹性负载</a:t>
              </a:r>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均衡实例</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400" fontAlgn="base">
                <a:spcBef>
                  <a:spcPct val="0"/>
                </a:spcBef>
                <a:spcAft>
                  <a:spcPct val="0"/>
                </a:spcAft>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192.168.2.11</a:t>
              </a:r>
            </a:p>
            <a:p>
              <a:pPr algn="ctr" defTabSz="914400" fontAlgn="base">
                <a:spcBef>
                  <a:spcPct val="0"/>
                </a:spcBef>
                <a:spcAft>
                  <a:spcPct val="0"/>
                </a:spcAft>
                <a:buClr>
                  <a:srgbClr val="CC9900"/>
                </a:buClr>
              </a:pPr>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监听器端口：</a:t>
              </a: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80</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33"/>
            <p:cNvSpPr/>
            <p:nvPr/>
          </p:nvSpPr>
          <p:spPr bwMode="auto">
            <a:xfrm>
              <a:off x="3516681" y="4975530"/>
              <a:ext cx="519283" cy="519283"/>
            </a:xfrm>
            <a:prstGeom prst="roundRect">
              <a:avLst/>
            </a:prstGeom>
            <a:solidFill>
              <a:srgbClr val="3298FF"/>
            </a:solidFill>
            <a:ln w="127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4400" fontAlgn="base">
                <a:spcBef>
                  <a:spcPct val="0"/>
                </a:spcBef>
                <a:spcAft>
                  <a:spcPct val="0"/>
                </a:spcAft>
                <a:buClr>
                  <a:srgbClr val="CC9900"/>
                </a:buClr>
              </a:pPr>
              <a:endParaRPr lang="zh-CN" altLang="en-US" sz="1200"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TextBox 26"/>
            <p:cNvSpPr txBox="1"/>
            <p:nvPr/>
          </p:nvSpPr>
          <p:spPr>
            <a:xfrm>
              <a:off x="3491520" y="5062032"/>
              <a:ext cx="445956"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200"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TextBox 38"/>
            <p:cNvSpPr txBox="1"/>
            <p:nvPr/>
          </p:nvSpPr>
          <p:spPr>
            <a:xfrm>
              <a:off x="3964633" y="5092129"/>
              <a:ext cx="1069524"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192.168.2.15</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0" name="组合 39"/>
            <p:cNvGrpSpPr/>
            <p:nvPr/>
          </p:nvGrpSpPr>
          <p:grpSpPr>
            <a:xfrm>
              <a:off x="5447785" y="4998133"/>
              <a:ext cx="449263" cy="449262"/>
              <a:chOff x="8214829" y="4148052"/>
              <a:chExt cx="449263" cy="449262"/>
            </a:xfrm>
          </p:grpSpPr>
          <p:sp>
            <p:nvSpPr>
              <p:cNvPr id="41" name="Freeform 55"/>
              <p:cNvSpPr>
                <a:spLocks noEditPoints="1"/>
              </p:cNvSpPr>
              <p:nvPr/>
            </p:nvSpPr>
            <p:spPr bwMode="auto">
              <a:xfrm>
                <a:off x="8214829" y="4148052"/>
                <a:ext cx="449263" cy="449262"/>
              </a:xfrm>
              <a:custGeom>
                <a:avLst/>
                <a:gdLst/>
                <a:ahLst/>
                <a:cxnLst>
                  <a:cxn ang="0">
                    <a:pos x="60" y="6"/>
                  </a:cxn>
                  <a:cxn ang="0">
                    <a:pos x="114" y="60"/>
                  </a:cxn>
                  <a:cxn ang="0">
                    <a:pos x="60" y="115"/>
                  </a:cxn>
                  <a:cxn ang="0">
                    <a:pos x="5" y="60"/>
                  </a:cxn>
                  <a:cxn ang="0">
                    <a:pos x="60" y="6"/>
                  </a:cxn>
                  <a:cxn ang="0">
                    <a:pos x="60" y="0"/>
                  </a:cxn>
                  <a:cxn ang="0">
                    <a:pos x="0" y="60"/>
                  </a:cxn>
                  <a:cxn ang="0">
                    <a:pos x="60" y="120"/>
                  </a:cxn>
                  <a:cxn ang="0">
                    <a:pos x="120" y="60"/>
                  </a:cxn>
                  <a:cxn ang="0">
                    <a:pos x="60" y="0"/>
                  </a:cxn>
                </a:cxnLst>
                <a:rect l="0" t="0" r="r" b="b"/>
                <a:pathLst>
                  <a:path w="120" h="120">
                    <a:moveTo>
                      <a:pt x="60" y="6"/>
                    </a:moveTo>
                    <a:cubicBezTo>
                      <a:pt x="90" y="6"/>
                      <a:pt x="114" y="30"/>
                      <a:pt x="114" y="60"/>
                    </a:cubicBezTo>
                    <a:cubicBezTo>
                      <a:pt x="114" y="91"/>
                      <a:pt x="90" y="115"/>
                      <a:pt x="60" y="115"/>
                    </a:cubicBezTo>
                    <a:cubicBezTo>
                      <a:pt x="30" y="115"/>
                      <a:pt x="5" y="91"/>
                      <a:pt x="5" y="60"/>
                    </a:cubicBezTo>
                    <a:cubicBezTo>
                      <a:pt x="5" y="30"/>
                      <a:pt x="30" y="6"/>
                      <a:pt x="60" y="6"/>
                    </a:cubicBezTo>
                    <a:moveTo>
                      <a:pt x="60" y="0"/>
                    </a:moveTo>
                    <a:cubicBezTo>
                      <a:pt x="27" y="0"/>
                      <a:pt x="0" y="27"/>
                      <a:pt x="0" y="60"/>
                    </a:cubicBezTo>
                    <a:cubicBezTo>
                      <a:pt x="0" y="94"/>
                      <a:pt x="27" y="120"/>
                      <a:pt x="60" y="120"/>
                    </a:cubicBezTo>
                    <a:cubicBezTo>
                      <a:pt x="93" y="120"/>
                      <a:pt x="120" y="94"/>
                      <a:pt x="120" y="60"/>
                    </a:cubicBezTo>
                    <a:cubicBezTo>
                      <a:pt x="120" y="27"/>
                      <a:pt x="93" y="0"/>
                      <a:pt x="60" y="0"/>
                    </a:cubicBezTo>
                    <a:close/>
                  </a:path>
                </a:pathLst>
              </a:custGeom>
              <a:solidFill>
                <a:srgbClr val="3298FF"/>
              </a:solid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2" name="组合 328"/>
              <p:cNvGrpSpPr/>
              <p:nvPr/>
            </p:nvGrpSpPr>
            <p:grpSpPr>
              <a:xfrm>
                <a:off x="8279632" y="4191549"/>
                <a:ext cx="331666" cy="343710"/>
                <a:chOff x="3300418" y="4514854"/>
                <a:chExt cx="655640" cy="679448"/>
              </a:xfrm>
              <a:solidFill>
                <a:srgbClr val="72A7DF"/>
              </a:solidFill>
            </p:grpSpPr>
            <p:sp>
              <p:nvSpPr>
                <p:cNvPr id="43" name="Oval 80"/>
                <p:cNvSpPr>
                  <a:spLocks noChangeArrowheads="1"/>
                </p:cNvSpPr>
                <p:nvPr/>
              </p:nvSpPr>
              <p:spPr bwMode="auto">
                <a:xfrm>
                  <a:off x="3573471" y="4514854"/>
                  <a:ext cx="104775" cy="1047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Oval 81"/>
                <p:cNvSpPr>
                  <a:spLocks noChangeArrowheads="1"/>
                </p:cNvSpPr>
                <p:nvPr/>
              </p:nvSpPr>
              <p:spPr bwMode="auto">
                <a:xfrm>
                  <a:off x="3584582" y="5114927"/>
                  <a:ext cx="79375" cy="793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Oval 82"/>
                <p:cNvSpPr>
                  <a:spLocks noChangeArrowheads="1"/>
                </p:cNvSpPr>
                <p:nvPr/>
              </p:nvSpPr>
              <p:spPr bwMode="auto">
                <a:xfrm>
                  <a:off x="3300418" y="4946651"/>
                  <a:ext cx="77788" cy="777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Oval 83"/>
                <p:cNvSpPr>
                  <a:spLocks noChangeArrowheads="1"/>
                </p:cNvSpPr>
                <p:nvPr/>
              </p:nvSpPr>
              <p:spPr bwMode="auto">
                <a:xfrm>
                  <a:off x="3876683" y="4946651"/>
                  <a:ext cx="79375" cy="777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Freeform 84"/>
                <p:cNvSpPr>
                  <a:spLocks/>
                </p:cNvSpPr>
                <p:nvPr/>
              </p:nvSpPr>
              <p:spPr bwMode="auto">
                <a:xfrm>
                  <a:off x="3617921" y="4556126"/>
                  <a:ext cx="15874" cy="608013"/>
                </a:xfrm>
                <a:custGeom>
                  <a:avLst/>
                  <a:gdLst/>
                  <a:ahLst/>
                  <a:cxnLst>
                    <a:cxn ang="0">
                      <a:pos x="2" y="162"/>
                    </a:cxn>
                    <a:cxn ang="0">
                      <a:pos x="0" y="160"/>
                    </a:cxn>
                    <a:cxn ang="0">
                      <a:pos x="0" y="2"/>
                    </a:cxn>
                    <a:cxn ang="0">
                      <a:pos x="2" y="0"/>
                    </a:cxn>
                    <a:cxn ang="0">
                      <a:pos x="4" y="2"/>
                    </a:cxn>
                    <a:cxn ang="0">
                      <a:pos x="4" y="160"/>
                    </a:cxn>
                    <a:cxn ang="0">
                      <a:pos x="2" y="162"/>
                    </a:cxn>
                  </a:cxnLst>
                  <a:rect l="0" t="0" r="r" b="b"/>
                  <a:pathLst>
                    <a:path w="4" h="162">
                      <a:moveTo>
                        <a:pt x="2" y="162"/>
                      </a:moveTo>
                      <a:cubicBezTo>
                        <a:pt x="1" y="162"/>
                        <a:pt x="0" y="161"/>
                        <a:pt x="0" y="160"/>
                      </a:cubicBezTo>
                      <a:cubicBezTo>
                        <a:pt x="0" y="2"/>
                        <a:pt x="0" y="2"/>
                        <a:pt x="0" y="2"/>
                      </a:cubicBezTo>
                      <a:cubicBezTo>
                        <a:pt x="0" y="1"/>
                        <a:pt x="1" y="0"/>
                        <a:pt x="2" y="0"/>
                      </a:cubicBezTo>
                      <a:cubicBezTo>
                        <a:pt x="3" y="0"/>
                        <a:pt x="4" y="1"/>
                        <a:pt x="4" y="2"/>
                      </a:cubicBezTo>
                      <a:cubicBezTo>
                        <a:pt x="4" y="160"/>
                        <a:pt x="4" y="160"/>
                        <a:pt x="4" y="160"/>
                      </a:cubicBezTo>
                      <a:cubicBezTo>
                        <a:pt x="4" y="161"/>
                        <a:pt x="3" y="162"/>
                        <a:pt x="2" y="162"/>
                      </a:cubicBezTo>
                      <a:close/>
                    </a:path>
                  </a:pathLst>
                </a:custGeom>
                <a:solidFill>
                  <a:srgbClr val="3298FF"/>
                </a:solid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Freeform 85"/>
                <p:cNvSpPr>
                  <a:spLocks/>
                </p:cNvSpPr>
                <p:nvPr/>
              </p:nvSpPr>
              <p:spPr bwMode="auto">
                <a:xfrm>
                  <a:off x="3325813" y="4556125"/>
                  <a:ext cx="603250" cy="619125"/>
                </a:xfrm>
                <a:custGeom>
                  <a:avLst/>
                  <a:gdLst/>
                  <a:ahLst/>
                  <a:cxnLst>
                    <a:cxn ang="0">
                      <a:pos x="80" y="165"/>
                    </a:cxn>
                    <a:cxn ang="0">
                      <a:pos x="78" y="164"/>
                    </a:cxn>
                    <a:cxn ang="0">
                      <a:pos x="2" y="117"/>
                    </a:cxn>
                    <a:cxn ang="0">
                      <a:pos x="0" y="115"/>
                    </a:cxn>
                    <a:cxn ang="0">
                      <a:pos x="1" y="112"/>
                    </a:cxn>
                    <a:cxn ang="0">
                      <a:pos x="75" y="2"/>
                    </a:cxn>
                    <a:cxn ang="0">
                      <a:pos x="79" y="1"/>
                    </a:cxn>
                    <a:cxn ang="0">
                      <a:pos x="80" y="5"/>
                    </a:cxn>
                    <a:cxn ang="0">
                      <a:pos x="7" y="113"/>
                    </a:cxn>
                    <a:cxn ang="0">
                      <a:pos x="80" y="158"/>
                    </a:cxn>
                    <a:cxn ang="0">
                      <a:pos x="156" y="113"/>
                    </a:cxn>
                    <a:cxn ang="0">
                      <a:pos x="160" y="114"/>
                    </a:cxn>
                    <a:cxn ang="0">
                      <a:pos x="159" y="118"/>
                    </a:cxn>
                    <a:cxn ang="0">
                      <a:pos x="81" y="164"/>
                    </a:cxn>
                    <a:cxn ang="0">
                      <a:pos x="80" y="165"/>
                    </a:cxn>
                  </a:cxnLst>
                  <a:rect l="0" t="0" r="r" b="b"/>
                  <a:pathLst>
                    <a:path w="161" h="165">
                      <a:moveTo>
                        <a:pt x="80" y="165"/>
                      </a:moveTo>
                      <a:cubicBezTo>
                        <a:pt x="79" y="165"/>
                        <a:pt x="79" y="164"/>
                        <a:pt x="78" y="164"/>
                      </a:cubicBezTo>
                      <a:cubicBezTo>
                        <a:pt x="2" y="117"/>
                        <a:pt x="2" y="117"/>
                        <a:pt x="2" y="117"/>
                      </a:cubicBezTo>
                      <a:cubicBezTo>
                        <a:pt x="1" y="116"/>
                        <a:pt x="0" y="115"/>
                        <a:pt x="0" y="115"/>
                      </a:cubicBezTo>
                      <a:cubicBezTo>
                        <a:pt x="0" y="114"/>
                        <a:pt x="0" y="113"/>
                        <a:pt x="1" y="112"/>
                      </a:cubicBezTo>
                      <a:cubicBezTo>
                        <a:pt x="75" y="2"/>
                        <a:pt x="75" y="2"/>
                        <a:pt x="75" y="2"/>
                      </a:cubicBezTo>
                      <a:cubicBezTo>
                        <a:pt x="76" y="0"/>
                        <a:pt x="78" y="0"/>
                        <a:pt x="79" y="1"/>
                      </a:cubicBezTo>
                      <a:cubicBezTo>
                        <a:pt x="81" y="2"/>
                        <a:pt x="81" y="4"/>
                        <a:pt x="80" y="5"/>
                      </a:cubicBezTo>
                      <a:cubicBezTo>
                        <a:pt x="7" y="113"/>
                        <a:pt x="7" y="113"/>
                        <a:pt x="7" y="113"/>
                      </a:cubicBezTo>
                      <a:cubicBezTo>
                        <a:pt x="80" y="158"/>
                        <a:pt x="80" y="158"/>
                        <a:pt x="80" y="158"/>
                      </a:cubicBezTo>
                      <a:cubicBezTo>
                        <a:pt x="156" y="113"/>
                        <a:pt x="156" y="113"/>
                        <a:pt x="156" y="113"/>
                      </a:cubicBezTo>
                      <a:cubicBezTo>
                        <a:pt x="157" y="112"/>
                        <a:pt x="159" y="113"/>
                        <a:pt x="160" y="114"/>
                      </a:cubicBezTo>
                      <a:cubicBezTo>
                        <a:pt x="161" y="116"/>
                        <a:pt x="160" y="117"/>
                        <a:pt x="159" y="118"/>
                      </a:cubicBezTo>
                      <a:cubicBezTo>
                        <a:pt x="81" y="164"/>
                        <a:pt x="81" y="164"/>
                        <a:pt x="81" y="164"/>
                      </a:cubicBezTo>
                      <a:cubicBezTo>
                        <a:pt x="81" y="164"/>
                        <a:pt x="80" y="165"/>
                        <a:pt x="80" y="165"/>
                      </a:cubicBezTo>
                      <a:close/>
                    </a:path>
                  </a:pathLst>
                </a:custGeom>
                <a:solidFill>
                  <a:srgbClr val="3298FF"/>
                </a:solid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Freeform 86"/>
                <p:cNvSpPr>
                  <a:spLocks/>
                </p:cNvSpPr>
                <p:nvPr/>
              </p:nvSpPr>
              <p:spPr bwMode="auto">
                <a:xfrm>
                  <a:off x="3611570" y="4552950"/>
                  <a:ext cx="317501" cy="441326"/>
                </a:xfrm>
                <a:custGeom>
                  <a:avLst/>
                  <a:gdLst/>
                  <a:ahLst/>
                  <a:cxnLst>
                    <a:cxn ang="0">
                      <a:pos x="81" y="118"/>
                    </a:cxn>
                    <a:cxn ang="0">
                      <a:pos x="79" y="117"/>
                    </a:cxn>
                    <a:cxn ang="0">
                      <a:pos x="1" y="5"/>
                    </a:cxn>
                    <a:cxn ang="0">
                      <a:pos x="2" y="1"/>
                    </a:cxn>
                    <a:cxn ang="0">
                      <a:pos x="6" y="2"/>
                    </a:cxn>
                    <a:cxn ang="0">
                      <a:pos x="84" y="113"/>
                    </a:cxn>
                    <a:cxn ang="0">
                      <a:pos x="83" y="118"/>
                    </a:cxn>
                    <a:cxn ang="0">
                      <a:pos x="81" y="118"/>
                    </a:cxn>
                  </a:cxnLst>
                  <a:rect l="0" t="0" r="r" b="b"/>
                  <a:pathLst>
                    <a:path w="85" h="118">
                      <a:moveTo>
                        <a:pt x="81" y="118"/>
                      </a:moveTo>
                      <a:cubicBezTo>
                        <a:pt x="81" y="118"/>
                        <a:pt x="80" y="118"/>
                        <a:pt x="79" y="117"/>
                      </a:cubicBezTo>
                      <a:cubicBezTo>
                        <a:pt x="1" y="5"/>
                        <a:pt x="1" y="5"/>
                        <a:pt x="1" y="5"/>
                      </a:cubicBezTo>
                      <a:cubicBezTo>
                        <a:pt x="0" y="4"/>
                        <a:pt x="1" y="2"/>
                        <a:pt x="2" y="1"/>
                      </a:cubicBezTo>
                      <a:cubicBezTo>
                        <a:pt x="3" y="0"/>
                        <a:pt x="5" y="1"/>
                        <a:pt x="6" y="2"/>
                      </a:cubicBezTo>
                      <a:cubicBezTo>
                        <a:pt x="84" y="113"/>
                        <a:pt x="84" y="113"/>
                        <a:pt x="84" y="113"/>
                      </a:cubicBezTo>
                      <a:cubicBezTo>
                        <a:pt x="85" y="115"/>
                        <a:pt x="85" y="117"/>
                        <a:pt x="83" y="118"/>
                      </a:cubicBezTo>
                      <a:cubicBezTo>
                        <a:pt x="83" y="118"/>
                        <a:pt x="82" y="118"/>
                        <a:pt x="81" y="118"/>
                      </a:cubicBezTo>
                      <a:close/>
                    </a:path>
                  </a:pathLst>
                </a:custGeom>
                <a:solidFill>
                  <a:srgbClr val="3298FF"/>
                </a:solid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Freeform 87"/>
                <p:cNvSpPr>
                  <a:spLocks/>
                </p:cNvSpPr>
                <p:nvPr/>
              </p:nvSpPr>
              <p:spPr bwMode="auto">
                <a:xfrm>
                  <a:off x="3581407" y="4811708"/>
                  <a:ext cx="85725" cy="101601"/>
                </a:xfrm>
                <a:custGeom>
                  <a:avLst/>
                  <a:gdLst/>
                  <a:ahLst/>
                  <a:cxnLst>
                    <a:cxn ang="0">
                      <a:pos x="28" y="64"/>
                    </a:cxn>
                    <a:cxn ang="0">
                      <a:pos x="0" y="0"/>
                    </a:cxn>
                    <a:cxn ang="0">
                      <a:pos x="54" y="0"/>
                    </a:cxn>
                    <a:cxn ang="0">
                      <a:pos x="28" y="64"/>
                    </a:cxn>
                  </a:cxnLst>
                  <a:rect l="0" t="0" r="r" b="b"/>
                  <a:pathLst>
                    <a:path w="54" h="64">
                      <a:moveTo>
                        <a:pt x="28" y="64"/>
                      </a:moveTo>
                      <a:lnTo>
                        <a:pt x="0" y="0"/>
                      </a:lnTo>
                      <a:lnTo>
                        <a:pt x="54" y="0"/>
                      </a:lnTo>
                      <a:lnTo>
                        <a:pt x="28" y="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Freeform 88"/>
                <p:cNvSpPr>
                  <a:spLocks/>
                </p:cNvSpPr>
                <p:nvPr/>
              </p:nvSpPr>
              <p:spPr bwMode="auto">
                <a:xfrm>
                  <a:off x="3741747" y="4759327"/>
                  <a:ext cx="93662" cy="104775"/>
                </a:xfrm>
                <a:custGeom>
                  <a:avLst/>
                  <a:gdLst/>
                  <a:ahLst/>
                  <a:cxnLst>
                    <a:cxn ang="0">
                      <a:pos x="59" y="66"/>
                    </a:cxn>
                    <a:cxn ang="0">
                      <a:pos x="0" y="35"/>
                    </a:cxn>
                    <a:cxn ang="0">
                      <a:pos x="43" y="0"/>
                    </a:cxn>
                    <a:cxn ang="0">
                      <a:pos x="59" y="66"/>
                    </a:cxn>
                  </a:cxnLst>
                  <a:rect l="0" t="0" r="r" b="b"/>
                  <a:pathLst>
                    <a:path w="59" h="66">
                      <a:moveTo>
                        <a:pt x="59" y="66"/>
                      </a:moveTo>
                      <a:lnTo>
                        <a:pt x="0" y="35"/>
                      </a:lnTo>
                      <a:lnTo>
                        <a:pt x="43" y="0"/>
                      </a:lnTo>
                      <a:lnTo>
                        <a:pt x="59" y="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Freeform 89"/>
                <p:cNvSpPr>
                  <a:spLocks/>
                </p:cNvSpPr>
                <p:nvPr/>
              </p:nvSpPr>
              <p:spPr bwMode="auto">
                <a:xfrm>
                  <a:off x="3416299" y="4759324"/>
                  <a:ext cx="96838" cy="104775"/>
                </a:xfrm>
                <a:custGeom>
                  <a:avLst/>
                  <a:gdLst/>
                  <a:ahLst/>
                  <a:cxnLst>
                    <a:cxn ang="0">
                      <a:pos x="0" y="66"/>
                    </a:cxn>
                    <a:cxn ang="0">
                      <a:pos x="61" y="35"/>
                    </a:cxn>
                    <a:cxn ang="0">
                      <a:pos x="16" y="0"/>
                    </a:cxn>
                    <a:cxn ang="0">
                      <a:pos x="0" y="66"/>
                    </a:cxn>
                  </a:cxnLst>
                  <a:rect l="0" t="0" r="r" b="b"/>
                  <a:pathLst>
                    <a:path w="61" h="66">
                      <a:moveTo>
                        <a:pt x="0" y="66"/>
                      </a:moveTo>
                      <a:lnTo>
                        <a:pt x="61" y="35"/>
                      </a:lnTo>
                      <a:lnTo>
                        <a:pt x="16" y="0"/>
                      </a:lnTo>
                      <a:lnTo>
                        <a:pt x="0" y="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2" name="任意多边形 1"/>
            <p:cNvSpPr/>
            <p:nvPr/>
          </p:nvSpPr>
          <p:spPr bwMode="auto">
            <a:xfrm>
              <a:off x="5844209" y="4923819"/>
              <a:ext cx="2355574" cy="403195"/>
            </a:xfrm>
            <a:custGeom>
              <a:avLst/>
              <a:gdLst>
                <a:gd name="connsiteX0" fmla="*/ 2355574 w 2355574"/>
                <a:gd name="connsiteY0" fmla="*/ 288296 h 403195"/>
                <a:gd name="connsiteX1" fmla="*/ 1848678 w 2355574"/>
                <a:gd name="connsiteY1" fmla="*/ 337992 h 403195"/>
                <a:gd name="connsiteX2" fmla="*/ 1252330 w 2355574"/>
                <a:gd name="connsiteY2" fmla="*/ 62 h 403195"/>
                <a:gd name="connsiteX3" fmla="*/ 646043 w 2355574"/>
                <a:gd name="connsiteY3" fmla="*/ 367809 h 403195"/>
                <a:gd name="connsiteX4" fmla="*/ 0 w 2355574"/>
                <a:gd name="connsiteY4" fmla="*/ 367809 h 40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574" h="403195">
                  <a:moveTo>
                    <a:pt x="2355574" y="288296"/>
                  </a:moveTo>
                  <a:cubicBezTo>
                    <a:pt x="2194063" y="337163"/>
                    <a:pt x="2032552" y="386031"/>
                    <a:pt x="1848678" y="337992"/>
                  </a:cubicBezTo>
                  <a:cubicBezTo>
                    <a:pt x="1664804" y="289953"/>
                    <a:pt x="1452769" y="-4907"/>
                    <a:pt x="1252330" y="62"/>
                  </a:cubicBezTo>
                  <a:cubicBezTo>
                    <a:pt x="1051891" y="5031"/>
                    <a:pt x="854765" y="306518"/>
                    <a:pt x="646043" y="367809"/>
                  </a:cubicBezTo>
                  <a:cubicBezTo>
                    <a:pt x="437321" y="429100"/>
                    <a:pt x="218660" y="398454"/>
                    <a:pt x="0" y="367809"/>
                  </a:cubicBezTo>
                </a:path>
              </a:pathLst>
            </a:custGeom>
            <a:noFill/>
            <a:ln w="19050"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任意多边形 52"/>
            <p:cNvSpPr/>
            <p:nvPr/>
          </p:nvSpPr>
          <p:spPr bwMode="auto">
            <a:xfrm>
              <a:off x="4913376" y="4561036"/>
              <a:ext cx="719328" cy="414528"/>
            </a:xfrm>
            <a:custGeom>
              <a:avLst/>
              <a:gdLst>
                <a:gd name="connsiteX0" fmla="*/ 0 w 719328"/>
                <a:gd name="connsiteY0" fmla="*/ 0 h 414528"/>
                <a:gd name="connsiteX1" fmla="*/ 487680 w 719328"/>
                <a:gd name="connsiteY1" fmla="*/ 73152 h 414528"/>
                <a:gd name="connsiteX2" fmla="*/ 719328 w 719328"/>
                <a:gd name="connsiteY2" fmla="*/ 414528 h 414528"/>
              </a:gdLst>
              <a:ahLst/>
              <a:cxnLst>
                <a:cxn ang="0">
                  <a:pos x="connsiteX0" y="connsiteY0"/>
                </a:cxn>
                <a:cxn ang="0">
                  <a:pos x="connsiteX1" y="connsiteY1"/>
                </a:cxn>
                <a:cxn ang="0">
                  <a:pos x="connsiteX2" y="connsiteY2"/>
                </a:cxn>
              </a:cxnLst>
              <a:rect l="l" t="t" r="r" b="b"/>
              <a:pathLst>
                <a:path w="719328" h="414528">
                  <a:moveTo>
                    <a:pt x="0" y="0"/>
                  </a:moveTo>
                  <a:cubicBezTo>
                    <a:pt x="183896" y="2032"/>
                    <a:pt x="367792" y="4064"/>
                    <a:pt x="487680" y="73152"/>
                  </a:cubicBezTo>
                  <a:cubicBezTo>
                    <a:pt x="607568" y="142240"/>
                    <a:pt x="672592" y="347472"/>
                    <a:pt x="719328" y="414528"/>
                  </a:cubicBezTo>
                </a:path>
              </a:pathLst>
            </a:custGeom>
            <a:noFill/>
            <a:ln w="19050" cap="flat" cmpd="sng" algn="ctr">
              <a:solidFill>
                <a:srgbClr val="FF0000"/>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任意多边形 53"/>
            <p:cNvSpPr/>
            <p:nvPr/>
          </p:nvSpPr>
          <p:spPr bwMode="auto">
            <a:xfrm rot="1036673">
              <a:off x="4956229" y="5175384"/>
              <a:ext cx="524256" cy="135636"/>
            </a:xfrm>
            <a:custGeom>
              <a:avLst/>
              <a:gdLst>
                <a:gd name="connsiteX0" fmla="*/ 524256 w 524256"/>
                <a:gd name="connsiteY0" fmla="*/ 0 h 135636"/>
                <a:gd name="connsiteX1" fmla="*/ 134112 w 524256"/>
                <a:gd name="connsiteY1" fmla="*/ 121920 h 135636"/>
                <a:gd name="connsiteX2" fmla="*/ 0 w 524256"/>
                <a:gd name="connsiteY2" fmla="*/ 134112 h 135636"/>
              </a:gdLst>
              <a:ahLst/>
              <a:cxnLst>
                <a:cxn ang="0">
                  <a:pos x="connsiteX0" y="connsiteY0"/>
                </a:cxn>
                <a:cxn ang="0">
                  <a:pos x="connsiteX1" y="connsiteY1"/>
                </a:cxn>
                <a:cxn ang="0">
                  <a:pos x="connsiteX2" y="connsiteY2"/>
                </a:cxn>
              </a:cxnLst>
              <a:rect l="l" t="t" r="r" b="b"/>
              <a:pathLst>
                <a:path w="524256" h="135636">
                  <a:moveTo>
                    <a:pt x="524256" y="0"/>
                  </a:moveTo>
                  <a:cubicBezTo>
                    <a:pt x="372872" y="49784"/>
                    <a:pt x="221488" y="99568"/>
                    <a:pt x="134112" y="121920"/>
                  </a:cubicBezTo>
                  <a:cubicBezTo>
                    <a:pt x="46736" y="144272"/>
                    <a:pt x="18288" y="132080"/>
                    <a:pt x="0" y="134112"/>
                  </a:cubicBezTo>
                </a:path>
              </a:pathLst>
            </a:custGeom>
            <a:noFill/>
            <a:ln w="19050" cap="flat" cmpd="sng" algn="ctr">
              <a:solidFill>
                <a:srgbClr val="FF0000"/>
              </a:solidFill>
              <a:prstDash val="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任意多边形 54"/>
            <p:cNvSpPr/>
            <p:nvPr/>
          </p:nvSpPr>
          <p:spPr bwMode="auto">
            <a:xfrm rot="1201731">
              <a:off x="5037636" y="5242509"/>
              <a:ext cx="633984" cy="768878"/>
            </a:xfrm>
            <a:custGeom>
              <a:avLst/>
              <a:gdLst>
                <a:gd name="connsiteX0" fmla="*/ 633984 w 633984"/>
                <a:gd name="connsiteY0" fmla="*/ 0 h 768878"/>
                <a:gd name="connsiteX1" fmla="*/ 377952 w 633984"/>
                <a:gd name="connsiteY1" fmla="*/ 451104 h 768878"/>
                <a:gd name="connsiteX2" fmla="*/ 146304 w 633984"/>
                <a:gd name="connsiteY2" fmla="*/ 719328 h 768878"/>
                <a:gd name="connsiteX3" fmla="*/ 0 w 633984"/>
                <a:gd name="connsiteY3" fmla="*/ 768096 h 768878"/>
              </a:gdLst>
              <a:ahLst/>
              <a:cxnLst>
                <a:cxn ang="0">
                  <a:pos x="connsiteX0" y="connsiteY0"/>
                </a:cxn>
                <a:cxn ang="0">
                  <a:pos x="connsiteX1" y="connsiteY1"/>
                </a:cxn>
                <a:cxn ang="0">
                  <a:pos x="connsiteX2" y="connsiteY2"/>
                </a:cxn>
                <a:cxn ang="0">
                  <a:pos x="connsiteX3" y="connsiteY3"/>
                </a:cxn>
              </a:cxnLst>
              <a:rect l="l" t="t" r="r" b="b"/>
              <a:pathLst>
                <a:path w="633984" h="768878">
                  <a:moveTo>
                    <a:pt x="633984" y="0"/>
                  </a:moveTo>
                  <a:cubicBezTo>
                    <a:pt x="546608" y="165608"/>
                    <a:pt x="459232" y="331216"/>
                    <a:pt x="377952" y="451104"/>
                  </a:cubicBezTo>
                  <a:cubicBezTo>
                    <a:pt x="296672" y="570992"/>
                    <a:pt x="209296" y="666496"/>
                    <a:pt x="146304" y="719328"/>
                  </a:cubicBezTo>
                  <a:cubicBezTo>
                    <a:pt x="83312" y="772160"/>
                    <a:pt x="41656" y="770128"/>
                    <a:pt x="0" y="768096"/>
                  </a:cubicBezTo>
                </a:path>
              </a:pathLst>
            </a:custGeom>
            <a:noFill/>
            <a:ln w="19050" cap="flat" cmpd="sng" algn="ctr">
              <a:solidFill>
                <a:srgbClr val="FF0000"/>
              </a:solidFill>
              <a:prstDash val="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圆角矩形 3"/>
            <p:cNvSpPr/>
            <p:nvPr/>
          </p:nvSpPr>
          <p:spPr bwMode="auto">
            <a:xfrm>
              <a:off x="3403475" y="3977863"/>
              <a:ext cx="1547301" cy="2189036"/>
            </a:xfrm>
            <a:prstGeom prst="roundRect">
              <a:avLst/>
            </a:prstGeom>
            <a:noFill/>
            <a:ln w="19050" cap="flat" cmpd="sng" algn="ctr">
              <a:solidFill>
                <a:srgbClr val="3298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TextBox 38"/>
            <p:cNvSpPr txBox="1"/>
            <p:nvPr/>
          </p:nvSpPr>
          <p:spPr>
            <a:xfrm>
              <a:off x="3638374" y="4053828"/>
              <a:ext cx="1107997" cy="276999"/>
            </a:xfrm>
            <a:prstGeom prst="rect">
              <a:avLst/>
            </a:prstGeom>
            <a:noFill/>
          </p:spPr>
          <p:txBody>
            <a:bodyPr wrap="none" rtlCol="0">
              <a:spAutoFit/>
            </a:bodyPr>
            <a:lstStyle/>
            <a:p>
              <a:pPr algn="ctr" fontAlgn="base">
                <a:buClr>
                  <a:srgbClr val="CC9900"/>
                </a:buClr>
              </a:pPr>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后端服务器组</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0680275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高可用云上组网 </a:t>
            </a:r>
            <a:r>
              <a:rPr lang="en-US" altLang="zh-CN" dirty="0" smtClean="0">
                <a:sym typeface="Huawei Sans" panose="020C0503030203020204" pitchFamily="34" charset="0"/>
              </a:rPr>
              <a:t>- </a:t>
            </a:r>
            <a:r>
              <a:rPr lang="zh-CN" altLang="en-US" dirty="0" smtClean="0">
                <a:sym typeface="Huawei Sans" panose="020C0503030203020204" pitchFamily="34" charset="0"/>
              </a:rPr>
              <a:t>负载均衡 </a:t>
            </a:r>
            <a:r>
              <a:rPr lang="en-US" altLang="zh-CN" dirty="0" smtClean="0">
                <a:sym typeface="Huawei Sans" panose="020C0503030203020204" pitchFamily="34" charset="0"/>
              </a:rPr>
              <a:t>(4)</a:t>
            </a:r>
            <a:endParaRPr lang="zh-CN" altLang="en-US" dirty="0">
              <a:sym typeface="Huawei Sans" panose="020C0503030203020204" pitchFamily="34" charset="0"/>
            </a:endParaRPr>
          </a:p>
        </p:txBody>
      </p:sp>
      <p:sp>
        <p:nvSpPr>
          <p:cNvPr id="6" name="文本占位符 5"/>
          <p:cNvSpPr>
            <a:spLocks noGrp="1"/>
          </p:cNvSpPr>
          <p:nvPr>
            <p:ph type="body" sz="quarter" idx="10"/>
          </p:nvPr>
        </p:nvSpPr>
        <p:spPr/>
        <p:txBody>
          <a:bodyPr/>
          <a:lstStyle/>
          <a:p>
            <a:r>
              <a:rPr lang="zh-CN" altLang="en-US" smtClean="0">
                <a:sym typeface="Huawei Sans" panose="020C0503030203020204" pitchFamily="34" charset="0"/>
              </a:rPr>
              <a:t>基于什么样的协议进行负载均衡？</a:t>
            </a:r>
            <a:endParaRPr lang="en-US" altLang="zh-CN" dirty="0" smtClean="0">
              <a:sym typeface="Huawei Sans" panose="020C0503030203020204" pitchFamily="34" charset="0"/>
            </a:endParaRPr>
          </a:p>
        </p:txBody>
      </p:sp>
      <p:graphicFrame>
        <p:nvGraphicFramePr>
          <p:cNvPr id="51" name="表格 50"/>
          <p:cNvGraphicFramePr>
            <a:graphicFrameLocks noGrp="1"/>
          </p:cNvGraphicFramePr>
          <p:nvPr>
            <p:extLst>
              <p:ext uri="{D42A27DB-BD31-4B8C-83A1-F6EECF244321}">
                <p14:modId xmlns:p14="http://schemas.microsoft.com/office/powerpoint/2010/main" val="4270577763"/>
              </p:ext>
            </p:extLst>
          </p:nvPr>
        </p:nvGraphicFramePr>
        <p:xfrm>
          <a:off x="6550287" y="2168861"/>
          <a:ext cx="5054325" cy="3317632"/>
        </p:xfrm>
        <a:graphic>
          <a:graphicData uri="http://schemas.openxmlformats.org/drawingml/2006/table">
            <a:tbl>
              <a:tblPr/>
              <a:tblGrid>
                <a:gridCol w="942971"/>
                <a:gridCol w="678939"/>
                <a:gridCol w="3432415"/>
              </a:tblGrid>
              <a:tr h="351680">
                <a:tc gridSpan="2">
                  <a:txBody>
                    <a:bodyPr/>
                    <a:lstStyle/>
                    <a:p>
                      <a:pPr marL="0" algn="ctr" defTabSz="914034" rtl="0" eaLnBrk="1" latinLnBrk="0" hangingPunct="1"/>
                      <a:r>
                        <a:rPr lang="zh-CN" altLang="en-US" sz="1600" b="1"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协议类型</a:t>
                      </a:r>
                      <a:endParaRPr lang="zh-CN" altLang="en-US" sz="1600" b="1" kern="1200" dirty="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sz="1400" b="1" dirty="0">
                        <a:solidFill>
                          <a:srgbClr val="3D3F43"/>
                        </a:solidFill>
                        <a:effectLst/>
                        <a:latin typeface="+mn-ea"/>
                        <a:ea typeface="+mn-ea"/>
                      </a:endParaRPr>
                    </a:p>
                  </a:txBody>
                  <a:tcPr marL="40562" marR="16225" marT="40562" marB="162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7FF"/>
                    </a:solidFill>
                  </a:tcPr>
                </a:tc>
                <a:tc>
                  <a:txBody>
                    <a:bodyPr/>
                    <a:lstStyle/>
                    <a:p>
                      <a:pPr marL="0" algn="ctr" defTabSz="914034" rtl="0" eaLnBrk="1" latinLnBrk="0" hangingPunct="1"/>
                      <a:r>
                        <a:rPr lang="zh-CN" altLang="en-US" sz="1600" b="1"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适用场景</a:t>
                      </a:r>
                      <a:endParaRPr lang="zh-CN" altLang="en-US" sz="1600" b="1" kern="1200" dirty="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064804">
                <a:tc rowSpan="2">
                  <a:txBody>
                    <a:bodyPr/>
                    <a:lstStyle/>
                    <a:p>
                      <a:pPr marL="0" algn="l" defTabSz="914034" rtl="0" eaLnBrk="1" latinLnBrk="0" hangingPunct="1"/>
                      <a:r>
                        <a:rPr lang="zh-CN" altLang="en-US"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四层协议</a:t>
                      </a:r>
                    </a:p>
                  </a:txBody>
                  <a:tcPr marL="90000" marR="90000" marT="46800" marB="468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en-US" altLang="zh-CN"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TCP</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zh-CN" altLang="en-US"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适用于注重可靠性，对数据准确性要求高的场景，如文件传输、发送或接收邮件、远程登录。对性能和并发规模有要求的</a:t>
                      </a:r>
                      <a:r>
                        <a:rPr lang="en-US" altLang="zh-CN"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Web</a:t>
                      </a:r>
                      <a:r>
                        <a:rPr lang="zh-CN" altLang="en-US"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应用。</a:t>
                      </a:r>
                      <a:endParaRPr lang="zh-CN" altLang="en-US" sz="1400" kern="1200" dirty="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1521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solidFill>
                          <a:srgbClr val="3D3F43"/>
                        </a:solidFill>
                        <a:effectLst/>
                        <a:latin typeface="+mn-ea"/>
                        <a:ea typeface="+mn-ea"/>
                      </a:endParaRPr>
                    </a:p>
                  </a:txBody>
                  <a:tcPr marL="40562" marR="40562" marT="40562" marB="162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en-US" altLang="zh-CN"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UDP</a:t>
                      </a:r>
                      <a:endParaRPr lang="zh-CN" altLang="en-US" sz="1400" kern="1200" dirty="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zh-CN" altLang="en-US"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适用于关注实时性而相对不注重可靠性的场景，如视频聊天、游戏、金融实时行情推送。</a:t>
                      </a:r>
                      <a:endParaRPr lang="zh-CN" altLang="en-US" sz="1400" kern="1200" dirty="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65617">
                <a:tc rowSpan="2">
                  <a:txBody>
                    <a:bodyPr/>
                    <a:lstStyle/>
                    <a:p>
                      <a:pPr marL="0" algn="l" defTabSz="914034" rtl="0" eaLnBrk="1" latinLnBrk="0" hangingPunct="1"/>
                      <a:r>
                        <a:rPr lang="en-US" altLang="zh-CN"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7</a:t>
                      </a:r>
                      <a:r>
                        <a:rPr lang="zh-CN" altLang="en-US"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层协议</a:t>
                      </a:r>
                      <a:endParaRPr lang="zh-CN" altLang="en-US" sz="1400" kern="1200" dirty="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en-US" altLang="zh-CN"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HTTP</a:t>
                      </a:r>
                      <a:endParaRPr lang="zh-CN" altLang="en-US" sz="1400" kern="1200" dirty="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zh-CN" altLang="en-US"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需要对数据内容进行识别的应用，如</a:t>
                      </a:r>
                      <a:r>
                        <a:rPr lang="en-US" altLang="zh-CN"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Web</a:t>
                      </a:r>
                      <a:r>
                        <a:rPr lang="zh-CN" altLang="en-US"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应用、移动游戏等</a:t>
                      </a:r>
                      <a:endParaRPr lang="zh-CN" altLang="en-US" sz="1400" kern="1200" dirty="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6024">
                <a:tc vMerge="1">
                  <a:txBody>
                    <a:bodyPr/>
                    <a:lstStyle/>
                    <a:p>
                      <a:endParaRPr lang="zh-CN" altLang="en-US" sz="1400" dirty="0">
                        <a:solidFill>
                          <a:srgbClr val="3D3F43"/>
                        </a:solidFill>
                        <a:effectLst/>
                        <a:latin typeface="+mn-ea"/>
                        <a:ea typeface="+mn-ea"/>
                      </a:endParaRPr>
                    </a:p>
                  </a:txBody>
                  <a:tcPr marL="40562" marR="40562" marT="40562" marB="162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en-US" altLang="zh-CN"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HTTPS</a:t>
                      </a:r>
                      <a:endParaRPr lang="zh-CN" altLang="en-US" sz="1400" kern="1200" dirty="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zh-CN" altLang="en-US" sz="1400" kern="1200" dirty="0" smtClean="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需要加密传输的应用</a:t>
                      </a:r>
                      <a:endParaRPr lang="zh-CN" altLang="en-US" sz="1400" kern="1200" dirty="0">
                        <a:solidFill>
                          <a:srgbClr val="3D3F43"/>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r>
            </a:tbl>
          </a:graphicData>
        </a:graphic>
      </p:graphicFrame>
      <p:sp>
        <p:nvSpPr>
          <p:cNvPr id="55" name="矩形 54"/>
          <p:cNvSpPr/>
          <p:nvPr/>
        </p:nvSpPr>
        <p:spPr bwMode="auto">
          <a:xfrm>
            <a:off x="692742" y="2620822"/>
            <a:ext cx="3636404" cy="2680386"/>
          </a:xfrm>
          <a:prstGeom prst="rect">
            <a:avLst/>
          </a:prstGeom>
          <a:noFill/>
          <a:ln w="19050" cap="flat" cmpd="sng" algn="ctr">
            <a:solidFill>
              <a:srgbClr val="3298FF"/>
            </a:solidFill>
            <a:prstDash val="sysDash"/>
            <a:round/>
            <a:headEnd type="none" w="med" len="med"/>
            <a:tailEnd type="none" w="med" len="med"/>
          </a:ln>
          <a:effectLst/>
        </p:spPr>
        <p:txBody>
          <a:bodyPr vert="horz" wrap="square" lIns="68553" tIns="34277" rIns="68553" bIns="34277" numCol="1" rtlCol="0" anchor="t" anchorCtr="0" compatLnSpc="1">
            <a:prstTxWarp prst="textNoShape">
              <a:avLst/>
            </a:prstTxWarp>
          </a:bodyPr>
          <a:lstStyle/>
          <a:p>
            <a:pPr defTabSz="685526">
              <a:buClr>
                <a:srgbClr val="CC9900"/>
              </a:buClr>
            </a:pPr>
            <a:endParaRPr lang="zh-CN" altLang="en-US"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TextBox 53"/>
          <p:cNvSpPr txBox="1"/>
          <p:nvPr/>
        </p:nvSpPr>
        <p:spPr>
          <a:xfrm>
            <a:off x="804512" y="2745789"/>
            <a:ext cx="280526" cy="184666"/>
          </a:xfrm>
          <a:prstGeom prst="rect">
            <a:avLst/>
          </a:prstGeom>
          <a:noFill/>
        </p:spPr>
        <p:txBody>
          <a:bodyPr wrap="none" lIns="0" tIns="0" rIns="0" bIns="0" rtlCol="0">
            <a:spAutoFit/>
          </a:bodyPr>
          <a:lstStyle/>
          <a:p>
            <a:pPr defTabSz="685526">
              <a:buClr>
                <a:srgbClr val="CC9900"/>
              </a:buClr>
            </a:pPr>
            <a:r>
              <a:rPr lang="en-US" altLang="zh-CN" sz="1200" dirty="0">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VPC</a:t>
            </a:r>
            <a:endParaRPr lang="zh-CN" altLang="en-US" sz="1200" dirty="0" err="1">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105" name="图片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231" y="3986434"/>
            <a:ext cx="362520" cy="362520"/>
          </a:xfrm>
          <a:prstGeom prst="rect">
            <a:avLst/>
          </a:prstGeom>
        </p:spPr>
      </p:pic>
      <p:cxnSp>
        <p:nvCxnSpPr>
          <p:cNvPr id="106" name="直接连接符 105"/>
          <p:cNvCxnSpPr>
            <a:stCxn id="114" idx="3"/>
            <a:endCxn id="105" idx="1"/>
          </p:cNvCxnSpPr>
          <p:nvPr/>
        </p:nvCxnSpPr>
        <p:spPr bwMode="auto">
          <a:xfrm flipV="1">
            <a:off x="3109599" y="4167694"/>
            <a:ext cx="140632" cy="1"/>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12" name="矩形 111"/>
          <p:cNvSpPr/>
          <p:nvPr/>
        </p:nvSpPr>
        <p:spPr bwMode="auto">
          <a:xfrm>
            <a:off x="836758" y="3010096"/>
            <a:ext cx="2126962" cy="2147096"/>
          </a:xfrm>
          <a:prstGeom prst="rect">
            <a:avLst/>
          </a:prstGeom>
          <a:noFill/>
          <a:ln w="19050" cap="flat" cmpd="sng" algn="ctr">
            <a:solidFill>
              <a:srgbClr val="3298FF"/>
            </a:solidFill>
            <a:prstDash val="sysDash"/>
            <a:round/>
            <a:headEnd type="none" w="med" len="med"/>
            <a:tailEnd type="none" w="med" len="med"/>
          </a:ln>
          <a:effectLst/>
        </p:spPr>
        <p:txBody>
          <a:bodyPr vert="horz" wrap="square" lIns="68553" tIns="34277" rIns="68553" bIns="34277" numCol="1" rtlCol="0" anchor="t" anchorCtr="0" compatLnSpc="1">
            <a:prstTxWarp prst="textNoShape">
              <a:avLst/>
            </a:prstTxWarp>
          </a:bodyPr>
          <a:lstStyle/>
          <a:p>
            <a:pPr defTabSz="685526">
              <a:buClr>
                <a:srgbClr val="CC9900"/>
              </a:buClr>
            </a:pPr>
            <a:endParaRPr lang="zh-CN" altLang="en-US"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TextBox 53"/>
          <p:cNvSpPr txBox="1"/>
          <p:nvPr/>
        </p:nvSpPr>
        <p:spPr>
          <a:xfrm>
            <a:off x="939390" y="3104964"/>
            <a:ext cx="1373774" cy="184666"/>
          </a:xfrm>
          <a:prstGeom prst="rect">
            <a:avLst/>
          </a:prstGeom>
          <a:noFill/>
        </p:spPr>
        <p:txBody>
          <a:bodyPr wrap="none" lIns="0" tIns="0" rIns="0" bIns="0" rtlCol="0">
            <a:spAutoFit/>
          </a:bodyPr>
          <a:lstStyle/>
          <a:p>
            <a:pPr defTabSz="685526">
              <a:buClr>
                <a:srgbClr val="CC9900"/>
              </a:buClr>
            </a:pPr>
            <a:r>
              <a:rPr lang="zh-CN" altLang="en-US" sz="1200" dirty="0" smtClean="0">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子网</a:t>
            </a:r>
            <a:r>
              <a:rPr lang="en-US" altLang="zh-CN" sz="1200" dirty="0" smtClean="0">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:192.168.2.0/24</a:t>
            </a:r>
            <a:endParaRPr lang="zh-CN" altLang="en-US" sz="1200" dirty="0" err="1">
              <a:solidFill>
                <a:srgbClr val="000000">
                  <a:lumMod val="75000"/>
                  <a:lumOff val="25000"/>
                </a:srgb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114" name="图片 1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6754" y="4011187"/>
            <a:ext cx="282845" cy="313015"/>
          </a:xfrm>
          <a:prstGeom prst="rect">
            <a:avLst/>
          </a:prstGeom>
          <a:solidFill>
            <a:schemeClr val="bg1"/>
          </a:solidFill>
        </p:spPr>
      </p:pic>
      <p:sp>
        <p:nvSpPr>
          <p:cNvPr id="115" name="圆角矩形 114"/>
          <p:cNvSpPr/>
          <p:nvPr/>
        </p:nvSpPr>
        <p:spPr bwMode="auto">
          <a:xfrm>
            <a:off x="2240038" y="3435216"/>
            <a:ext cx="519283" cy="519283"/>
          </a:xfrm>
          <a:prstGeom prst="roundRect">
            <a:avLst/>
          </a:prstGeom>
          <a:solidFill>
            <a:srgbClr val="3298FF"/>
          </a:solidFill>
          <a:ln w="127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4400" fontAlgn="base">
              <a:spcBef>
                <a:spcPct val="0"/>
              </a:spcBef>
              <a:spcAft>
                <a:spcPct val="0"/>
              </a:spcAft>
              <a:buClr>
                <a:srgbClr val="CC9900"/>
              </a:buClr>
            </a:pPr>
            <a:endParaRPr lang="zh-CN" altLang="en-US" sz="1200"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TextBox 26"/>
          <p:cNvSpPr txBox="1"/>
          <p:nvPr/>
        </p:nvSpPr>
        <p:spPr>
          <a:xfrm>
            <a:off x="2214877" y="3521718"/>
            <a:ext cx="445956"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200"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8" name="圆角矩形 117"/>
          <p:cNvSpPr/>
          <p:nvPr/>
        </p:nvSpPr>
        <p:spPr bwMode="auto">
          <a:xfrm>
            <a:off x="1029747" y="3429000"/>
            <a:ext cx="519283" cy="519283"/>
          </a:xfrm>
          <a:prstGeom prst="roundRect">
            <a:avLst/>
          </a:prstGeom>
          <a:solidFill>
            <a:srgbClr val="3298FF"/>
          </a:solidFill>
          <a:ln w="127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4400" fontAlgn="base">
              <a:spcBef>
                <a:spcPct val="0"/>
              </a:spcBef>
              <a:spcAft>
                <a:spcPct val="0"/>
              </a:spcAft>
              <a:buClr>
                <a:srgbClr val="CC9900"/>
              </a:buClr>
            </a:pPr>
            <a:endParaRPr lang="zh-CN" altLang="en-US" sz="1200"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TextBox 26"/>
          <p:cNvSpPr txBox="1"/>
          <p:nvPr/>
        </p:nvSpPr>
        <p:spPr>
          <a:xfrm>
            <a:off x="1004586" y="3515502"/>
            <a:ext cx="445956"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200"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TextBox 38"/>
          <p:cNvSpPr txBox="1"/>
          <p:nvPr/>
        </p:nvSpPr>
        <p:spPr>
          <a:xfrm>
            <a:off x="4366918" y="3810539"/>
            <a:ext cx="1415772" cy="461665"/>
          </a:xfrm>
          <a:prstGeom prst="rect">
            <a:avLst/>
          </a:prstGeom>
          <a:solidFill>
            <a:schemeClr val="bg1"/>
          </a:solidFill>
        </p:spPr>
        <p:txBody>
          <a:bodyPr wrap="none" rtlCol="0">
            <a:spAutoFit/>
          </a:bodyPr>
          <a:lstStyle/>
          <a:p>
            <a:pPr algn="ctr" fontAlgn="base">
              <a:buClr>
                <a:srgbClr val="CC9900"/>
              </a:buClr>
            </a:pP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公网</a:t>
            </a:r>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负载均衡实例</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400" fontAlgn="base">
              <a:spcBef>
                <a:spcPct val="0"/>
              </a:spcBef>
              <a:spcAft>
                <a:spcPct val="0"/>
              </a:spcAft>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116.15.42.5</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2" name="圆角矩形 121"/>
          <p:cNvSpPr/>
          <p:nvPr/>
        </p:nvSpPr>
        <p:spPr bwMode="auto">
          <a:xfrm>
            <a:off x="1623561" y="3429000"/>
            <a:ext cx="519283" cy="519283"/>
          </a:xfrm>
          <a:prstGeom prst="roundRect">
            <a:avLst/>
          </a:prstGeom>
          <a:solidFill>
            <a:srgbClr val="3298FF"/>
          </a:solidFill>
          <a:ln w="127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4400" fontAlgn="base">
              <a:spcBef>
                <a:spcPct val="0"/>
              </a:spcBef>
              <a:spcAft>
                <a:spcPct val="0"/>
              </a:spcAft>
              <a:buClr>
                <a:srgbClr val="CC9900"/>
              </a:buClr>
            </a:pPr>
            <a:endParaRPr lang="zh-CN" altLang="en-US" sz="1200"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3" name="TextBox 26"/>
          <p:cNvSpPr txBox="1"/>
          <p:nvPr/>
        </p:nvSpPr>
        <p:spPr>
          <a:xfrm>
            <a:off x="1598400" y="3515502"/>
            <a:ext cx="445956"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200"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6" name="圆角矩形 145"/>
          <p:cNvSpPr/>
          <p:nvPr/>
        </p:nvSpPr>
        <p:spPr bwMode="auto">
          <a:xfrm>
            <a:off x="2239641" y="4387415"/>
            <a:ext cx="519283" cy="519283"/>
          </a:xfrm>
          <a:prstGeom prst="roundRect">
            <a:avLst/>
          </a:prstGeom>
          <a:solidFill>
            <a:srgbClr val="3298FF"/>
          </a:solidFill>
          <a:ln w="127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4400" fontAlgn="base">
              <a:spcBef>
                <a:spcPct val="0"/>
              </a:spcBef>
              <a:spcAft>
                <a:spcPct val="0"/>
              </a:spcAft>
              <a:buClr>
                <a:srgbClr val="CC9900"/>
              </a:buClr>
            </a:pPr>
            <a:endParaRPr lang="zh-CN" altLang="en-US" sz="1200"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7" name="TextBox 26"/>
          <p:cNvSpPr txBox="1"/>
          <p:nvPr/>
        </p:nvSpPr>
        <p:spPr>
          <a:xfrm>
            <a:off x="2214480" y="4473917"/>
            <a:ext cx="445956"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200"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8" name="圆角矩形 147"/>
          <p:cNvSpPr/>
          <p:nvPr/>
        </p:nvSpPr>
        <p:spPr bwMode="auto">
          <a:xfrm>
            <a:off x="1029350" y="4381199"/>
            <a:ext cx="519283" cy="519283"/>
          </a:xfrm>
          <a:prstGeom prst="roundRect">
            <a:avLst/>
          </a:prstGeom>
          <a:solidFill>
            <a:srgbClr val="3298FF"/>
          </a:solidFill>
          <a:ln w="127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4400" fontAlgn="base">
              <a:spcBef>
                <a:spcPct val="0"/>
              </a:spcBef>
              <a:spcAft>
                <a:spcPct val="0"/>
              </a:spcAft>
              <a:buClr>
                <a:srgbClr val="CC9900"/>
              </a:buClr>
            </a:pPr>
            <a:endParaRPr lang="zh-CN" altLang="en-US" sz="1200"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9" name="TextBox 26"/>
          <p:cNvSpPr txBox="1"/>
          <p:nvPr/>
        </p:nvSpPr>
        <p:spPr>
          <a:xfrm>
            <a:off x="1004189" y="4467701"/>
            <a:ext cx="445956"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200"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0" name="圆角矩形 149"/>
          <p:cNvSpPr/>
          <p:nvPr/>
        </p:nvSpPr>
        <p:spPr bwMode="auto">
          <a:xfrm>
            <a:off x="1623164" y="4381199"/>
            <a:ext cx="519283" cy="519283"/>
          </a:xfrm>
          <a:prstGeom prst="roundRect">
            <a:avLst/>
          </a:prstGeom>
          <a:solidFill>
            <a:srgbClr val="3298FF"/>
          </a:solidFill>
          <a:ln w="127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4400" fontAlgn="base">
              <a:spcBef>
                <a:spcPct val="0"/>
              </a:spcBef>
              <a:spcAft>
                <a:spcPct val="0"/>
              </a:spcAft>
              <a:buClr>
                <a:srgbClr val="CC9900"/>
              </a:buClr>
            </a:pPr>
            <a:endParaRPr lang="zh-CN" altLang="en-US" sz="1200" dirty="0">
              <a:solidFill>
                <a:schemeClr val="tx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1" name="TextBox 26"/>
          <p:cNvSpPr txBox="1"/>
          <p:nvPr/>
        </p:nvSpPr>
        <p:spPr>
          <a:xfrm>
            <a:off x="1598003" y="4467701"/>
            <a:ext cx="445956" cy="276999"/>
          </a:xfrm>
          <a:prstGeom prst="rect">
            <a:avLst/>
          </a:prstGeom>
          <a:noFill/>
        </p:spPr>
        <p:txBody>
          <a:bodyPr wrap="none" rtlCol="0">
            <a:spAutoFit/>
          </a:bodyPr>
          <a:lstStyle/>
          <a:p>
            <a:pPr defTabSz="914400" fontAlgn="base">
              <a:spcBef>
                <a:spcPct val="0"/>
              </a:spcBef>
              <a:spcAft>
                <a:spcPct val="0"/>
              </a:spcAft>
              <a:buClr>
                <a:srgbClr val="CC9900"/>
              </a:buClr>
            </a:pPr>
            <a:r>
              <a:rPr lang="en-US" altLang="zh-CN"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200"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2" name="圆角矩形 151"/>
          <p:cNvSpPr/>
          <p:nvPr/>
        </p:nvSpPr>
        <p:spPr bwMode="auto">
          <a:xfrm>
            <a:off x="928788" y="3328956"/>
            <a:ext cx="1912063" cy="694308"/>
          </a:xfrm>
          <a:prstGeom prst="roundRect">
            <a:avLst/>
          </a:prstGeom>
          <a:noFill/>
          <a:ln w="19050" cap="flat" cmpd="sng" algn="ctr">
            <a:solidFill>
              <a:srgbClr val="3298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3" name="圆角矩形 152"/>
          <p:cNvSpPr/>
          <p:nvPr/>
        </p:nvSpPr>
        <p:spPr bwMode="auto">
          <a:xfrm>
            <a:off x="944207" y="4318868"/>
            <a:ext cx="1912063" cy="694308"/>
          </a:xfrm>
          <a:prstGeom prst="roundRect">
            <a:avLst/>
          </a:prstGeom>
          <a:noFill/>
          <a:ln w="19050" cap="flat" cmpd="sng" algn="ctr">
            <a:solidFill>
              <a:srgbClr val="3298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4" name="图片 1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2039" y="3457751"/>
            <a:ext cx="392234" cy="387876"/>
          </a:xfrm>
          <a:prstGeom prst="rect">
            <a:avLst/>
          </a:prstGeom>
          <a:solidFill>
            <a:schemeClr val="bg1"/>
          </a:solidFill>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7749" y="3945170"/>
            <a:ext cx="445047" cy="445047"/>
          </a:xfrm>
          <a:prstGeom prst="rect">
            <a:avLst/>
          </a:prstGeom>
          <a:solidFill>
            <a:schemeClr val="bg1"/>
          </a:solidFill>
        </p:spPr>
      </p:pic>
      <p:grpSp>
        <p:nvGrpSpPr>
          <p:cNvPr id="159" name="组合 159"/>
          <p:cNvGrpSpPr/>
          <p:nvPr/>
        </p:nvGrpSpPr>
        <p:grpSpPr>
          <a:xfrm>
            <a:off x="5939206" y="3528490"/>
            <a:ext cx="372818" cy="734164"/>
            <a:chOff x="-2665413" y="2789238"/>
            <a:chExt cx="619125" cy="1219200"/>
          </a:xfrm>
        </p:grpSpPr>
        <p:sp>
          <p:nvSpPr>
            <p:cNvPr id="160" name="Freeform 49"/>
            <p:cNvSpPr>
              <a:spLocks/>
            </p:cNvSpPr>
            <p:nvPr/>
          </p:nvSpPr>
          <p:spPr bwMode="auto">
            <a:xfrm>
              <a:off x="-2665413" y="2789238"/>
              <a:ext cx="619125" cy="1219200"/>
            </a:xfrm>
            <a:custGeom>
              <a:avLst/>
              <a:gdLst/>
              <a:ahLst/>
              <a:cxnLst>
                <a:cxn ang="0">
                  <a:pos x="536" y="992"/>
                </a:cxn>
                <a:cxn ang="0">
                  <a:pos x="472" y="1056"/>
                </a:cxn>
                <a:cxn ang="0">
                  <a:pos x="64" y="1056"/>
                </a:cxn>
                <a:cxn ang="0">
                  <a:pos x="0" y="992"/>
                </a:cxn>
                <a:cxn ang="0">
                  <a:pos x="0" y="64"/>
                </a:cxn>
                <a:cxn ang="0">
                  <a:pos x="64" y="0"/>
                </a:cxn>
                <a:cxn ang="0">
                  <a:pos x="472" y="0"/>
                </a:cxn>
                <a:cxn ang="0">
                  <a:pos x="536" y="64"/>
                </a:cxn>
                <a:cxn ang="0">
                  <a:pos x="536" y="992"/>
                </a:cxn>
              </a:cxnLst>
              <a:rect l="0" t="0" r="r" b="b"/>
              <a:pathLst>
                <a:path w="536" h="1056">
                  <a:moveTo>
                    <a:pt x="536" y="992"/>
                  </a:moveTo>
                  <a:cubicBezTo>
                    <a:pt x="536" y="1027"/>
                    <a:pt x="507" y="1056"/>
                    <a:pt x="472" y="1056"/>
                  </a:cubicBezTo>
                  <a:cubicBezTo>
                    <a:pt x="64" y="1056"/>
                    <a:pt x="64" y="1056"/>
                    <a:pt x="64" y="1056"/>
                  </a:cubicBezTo>
                  <a:cubicBezTo>
                    <a:pt x="29" y="1056"/>
                    <a:pt x="0" y="1027"/>
                    <a:pt x="0" y="992"/>
                  </a:cubicBezTo>
                  <a:cubicBezTo>
                    <a:pt x="0" y="64"/>
                    <a:pt x="0" y="64"/>
                    <a:pt x="0" y="64"/>
                  </a:cubicBezTo>
                  <a:cubicBezTo>
                    <a:pt x="0" y="28"/>
                    <a:pt x="29" y="0"/>
                    <a:pt x="64" y="0"/>
                  </a:cubicBezTo>
                  <a:cubicBezTo>
                    <a:pt x="472" y="0"/>
                    <a:pt x="472" y="0"/>
                    <a:pt x="472" y="0"/>
                  </a:cubicBezTo>
                  <a:cubicBezTo>
                    <a:pt x="507" y="0"/>
                    <a:pt x="536" y="28"/>
                    <a:pt x="536" y="64"/>
                  </a:cubicBezTo>
                  <a:lnTo>
                    <a:pt x="536" y="992"/>
                  </a:lnTo>
                  <a:close/>
                </a:path>
              </a:pathLst>
            </a:custGeom>
            <a:solidFill>
              <a:srgbClr val="E0E0E0"/>
            </a:solid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1" name="Freeform 50"/>
            <p:cNvSpPr>
              <a:spLocks/>
            </p:cNvSpPr>
            <p:nvPr/>
          </p:nvSpPr>
          <p:spPr bwMode="auto">
            <a:xfrm>
              <a:off x="-2600325" y="2908300"/>
              <a:ext cx="488950" cy="933450"/>
            </a:xfrm>
            <a:custGeom>
              <a:avLst/>
              <a:gdLst/>
              <a:ahLst/>
              <a:cxnLst>
                <a:cxn ang="0">
                  <a:pos x="424" y="776"/>
                </a:cxn>
                <a:cxn ang="0">
                  <a:pos x="392" y="808"/>
                </a:cxn>
                <a:cxn ang="0">
                  <a:pos x="32" y="808"/>
                </a:cxn>
                <a:cxn ang="0">
                  <a:pos x="0" y="776"/>
                </a:cxn>
                <a:cxn ang="0">
                  <a:pos x="0" y="32"/>
                </a:cxn>
                <a:cxn ang="0">
                  <a:pos x="32" y="0"/>
                </a:cxn>
                <a:cxn ang="0">
                  <a:pos x="392" y="0"/>
                </a:cxn>
                <a:cxn ang="0">
                  <a:pos x="424" y="32"/>
                </a:cxn>
                <a:cxn ang="0">
                  <a:pos x="424" y="776"/>
                </a:cxn>
              </a:cxnLst>
              <a:rect l="0" t="0" r="r" b="b"/>
              <a:pathLst>
                <a:path w="424" h="808">
                  <a:moveTo>
                    <a:pt x="424" y="776"/>
                  </a:moveTo>
                  <a:cubicBezTo>
                    <a:pt x="424" y="794"/>
                    <a:pt x="410" y="808"/>
                    <a:pt x="392" y="808"/>
                  </a:cubicBezTo>
                  <a:cubicBezTo>
                    <a:pt x="32" y="808"/>
                    <a:pt x="32" y="808"/>
                    <a:pt x="32" y="808"/>
                  </a:cubicBezTo>
                  <a:cubicBezTo>
                    <a:pt x="14" y="808"/>
                    <a:pt x="0" y="794"/>
                    <a:pt x="0" y="776"/>
                  </a:cubicBezTo>
                  <a:cubicBezTo>
                    <a:pt x="0" y="32"/>
                    <a:pt x="0" y="32"/>
                    <a:pt x="0" y="32"/>
                  </a:cubicBezTo>
                  <a:cubicBezTo>
                    <a:pt x="0" y="14"/>
                    <a:pt x="14" y="0"/>
                    <a:pt x="32" y="0"/>
                  </a:cubicBezTo>
                  <a:cubicBezTo>
                    <a:pt x="392" y="0"/>
                    <a:pt x="392" y="0"/>
                    <a:pt x="392" y="0"/>
                  </a:cubicBezTo>
                  <a:cubicBezTo>
                    <a:pt x="410" y="0"/>
                    <a:pt x="424" y="14"/>
                    <a:pt x="424" y="32"/>
                  </a:cubicBezTo>
                  <a:lnTo>
                    <a:pt x="424" y="776"/>
                  </a:lnTo>
                  <a:close/>
                </a:path>
              </a:pathLst>
            </a:custGeom>
            <a:solidFill>
              <a:srgbClr val="5D5E5F"/>
            </a:solid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2" name="Line 51"/>
            <p:cNvSpPr>
              <a:spLocks noChangeShapeType="1"/>
            </p:cNvSpPr>
            <p:nvPr/>
          </p:nvSpPr>
          <p:spPr bwMode="auto">
            <a:xfrm>
              <a:off x="-2390775" y="2873375"/>
              <a:ext cx="109537" cy="1588"/>
            </a:xfrm>
            <a:prstGeom prst="line">
              <a:avLst/>
            </a:prstGeom>
            <a:noFill/>
            <a:ln w="9525" cap="rnd">
              <a:solidFill>
                <a:srgbClr val="5D5E5F"/>
              </a:solidFill>
              <a:prstDash val="solid"/>
              <a:miter lim="800000"/>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3" name="Oval 52"/>
            <p:cNvSpPr>
              <a:spLocks noChangeArrowheads="1"/>
            </p:cNvSpPr>
            <p:nvPr/>
          </p:nvSpPr>
          <p:spPr bwMode="auto">
            <a:xfrm>
              <a:off x="-2430463" y="2862263"/>
              <a:ext cx="20637" cy="20638"/>
            </a:xfrm>
            <a:prstGeom prst="ellipse">
              <a:avLst/>
            </a:prstGeom>
            <a:solidFill>
              <a:srgbClr val="5D5E5F"/>
            </a:solid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4" name="Oval 53"/>
            <p:cNvSpPr>
              <a:spLocks noChangeArrowheads="1"/>
            </p:cNvSpPr>
            <p:nvPr/>
          </p:nvSpPr>
          <p:spPr bwMode="auto">
            <a:xfrm>
              <a:off x="-2413000" y="3867150"/>
              <a:ext cx="114300" cy="114300"/>
            </a:xfrm>
            <a:prstGeom prst="ellipse">
              <a:avLst/>
            </a:prstGeom>
            <a:solidFill>
              <a:srgbClr val="5D5E5F"/>
            </a:solidFill>
            <a:ln w="9525">
              <a:no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 name="任意多边形 12"/>
          <p:cNvSpPr/>
          <p:nvPr/>
        </p:nvSpPr>
        <p:spPr bwMode="auto">
          <a:xfrm>
            <a:off x="4259042" y="3376910"/>
            <a:ext cx="1588816" cy="804287"/>
          </a:xfrm>
          <a:custGeom>
            <a:avLst/>
            <a:gdLst>
              <a:gd name="connsiteX0" fmla="*/ 1588816 w 1588816"/>
              <a:gd name="connsiteY0" fmla="*/ 461387 h 804287"/>
              <a:gd name="connsiteX1" fmla="*/ 983026 w 1588816"/>
              <a:gd name="connsiteY1" fmla="*/ 4187 h 804287"/>
              <a:gd name="connsiteX2" fmla="*/ 137206 w 1588816"/>
              <a:gd name="connsiteY2" fmla="*/ 267077 h 804287"/>
              <a:gd name="connsiteX3" fmla="*/ 11476 w 1588816"/>
              <a:gd name="connsiteY3" fmla="*/ 804287 h 804287"/>
            </a:gdLst>
            <a:ahLst/>
            <a:cxnLst>
              <a:cxn ang="0">
                <a:pos x="connsiteX0" y="connsiteY0"/>
              </a:cxn>
              <a:cxn ang="0">
                <a:pos x="connsiteX1" y="connsiteY1"/>
              </a:cxn>
              <a:cxn ang="0">
                <a:pos x="connsiteX2" y="connsiteY2"/>
              </a:cxn>
              <a:cxn ang="0">
                <a:pos x="connsiteX3" y="connsiteY3"/>
              </a:cxn>
            </a:cxnLst>
            <a:rect l="l" t="t" r="r" b="b"/>
            <a:pathLst>
              <a:path w="1588816" h="804287">
                <a:moveTo>
                  <a:pt x="1588816" y="461387"/>
                </a:moveTo>
                <a:cubicBezTo>
                  <a:pt x="1406888" y="248979"/>
                  <a:pt x="1224961" y="36572"/>
                  <a:pt x="983026" y="4187"/>
                </a:cubicBezTo>
                <a:cubicBezTo>
                  <a:pt x="741091" y="-28198"/>
                  <a:pt x="299131" y="133727"/>
                  <a:pt x="137206" y="267077"/>
                </a:cubicBezTo>
                <a:cubicBezTo>
                  <a:pt x="-24719" y="400427"/>
                  <a:pt x="-6622" y="602357"/>
                  <a:pt x="11476" y="804287"/>
                </a:cubicBezTo>
              </a:path>
            </a:pathLst>
          </a:custGeom>
          <a:noFill/>
          <a:ln w="19050"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5" name="TextBox 38"/>
          <p:cNvSpPr txBox="1"/>
          <p:nvPr/>
        </p:nvSpPr>
        <p:spPr>
          <a:xfrm>
            <a:off x="4578516" y="2763981"/>
            <a:ext cx="1173719" cy="646331"/>
          </a:xfrm>
          <a:prstGeom prst="rect">
            <a:avLst/>
          </a:prstGeom>
          <a:solidFill>
            <a:schemeClr val="bg1"/>
          </a:solidFill>
        </p:spPr>
        <p:txBody>
          <a:bodyPr wrap="none" rtlCol="0">
            <a:spAutoFit/>
          </a:bodyPr>
          <a:lstStyle/>
          <a:p>
            <a:pPr algn="ctr" fontAlgn="base">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访问：</a:t>
            </a:r>
            <a:endPar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hlinkClick r:id="rId7"/>
              </a:rPr>
              <a:t>www.123.com</a:t>
            </a:r>
            <a:endPar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www.456.com</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任意多边形 13"/>
          <p:cNvSpPr/>
          <p:nvPr/>
        </p:nvSpPr>
        <p:spPr bwMode="auto">
          <a:xfrm>
            <a:off x="1927368" y="3390316"/>
            <a:ext cx="2240280" cy="856872"/>
          </a:xfrm>
          <a:custGeom>
            <a:avLst/>
            <a:gdLst>
              <a:gd name="connsiteX0" fmla="*/ 2240280 w 2240280"/>
              <a:gd name="connsiteY0" fmla="*/ 790881 h 856872"/>
              <a:gd name="connsiteX1" fmla="*/ 1165860 w 2240280"/>
              <a:gd name="connsiteY1" fmla="*/ 790881 h 856872"/>
              <a:gd name="connsiteX2" fmla="*/ 1062990 w 2240280"/>
              <a:gd name="connsiteY2" fmla="*/ 105081 h 856872"/>
              <a:gd name="connsiteX3" fmla="*/ 0 w 2240280"/>
              <a:gd name="connsiteY3" fmla="*/ 13641 h 856872"/>
            </a:gdLst>
            <a:ahLst/>
            <a:cxnLst>
              <a:cxn ang="0">
                <a:pos x="connsiteX0" y="connsiteY0"/>
              </a:cxn>
              <a:cxn ang="0">
                <a:pos x="connsiteX1" y="connsiteY1"/>
              </a:cxn>
              <a:cxn ang="0">
                <a:pos x="connsiteX2" y="connsiteY2"/>
              </a:cxn>
              <a:cxn ang="0">
                <a:pos x="connsiteX3" y="connsiteY3"/>
              </a:cxn>
            </a:cxnLst>
            <a:rect l="l" t="t" r="r" b="b"/>
            <a:pathLst>
              <a:path w="2240280" h="856872">
                <a:moveTo>
                  <a:pt x="2240280" y="790881"/>
                </a:moveTo>
                <a:cubicBezTo>
                  <a:pt x="1801177" y="848031"/>
                  <a:pt x="1362075" y="905181"/>
                  <a:pt x="1165860" y="790881"/>
                </a:cubicBezTo>
                <a:cubicBezTo>
                  <a:pt x="969645" y="676581"/>
                  <a:pt x="1257300" y="234621"/>
                  <a:pt x="1062990" y="105081"/>
                </a:cubicBezTo>
                <a:cubicBezTo>
                  <a:pt x="868680" y="-24459"/>
                  <a:pt x="434340" y="-5409"/>
                  <a:pt x="0" y="13641"/>
                </a:cubicBezTo>
              </a:path>
            </a:pathLst>
          </a:custGeom>
          <a:noFill/>
          <a:ln w="19050"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6" name="TextBox 38"/>
          <p:cNvSpPr txBox="1"/>
          <p:nvPr/>
        </p:nvSpPr>
        <p:spPr>
          <a:xfrm>
            <a:off x="2938875" y="3151887"/>
            <a:ext cx="1173719" cy="461665"/>
          </a:xfrm>
          <a:prstGeom prst="rect">
            <a:avLst/>
          </a:prstGeom>
          <a:noFill/>
        </p:spPr>
        <p:txBody>
          <a:bodyPr wrap="none" rtlCol="0">
            <a:spAutoFit/>
          </a:bodyPr>
          <a:lstStyle/>
          <a:p>
            <a:pPr algn="ctr" fontAlgn="base">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访问：</a:t>
            </a:r>
            <a:endPar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hlinkClick r:id="rId7"/>
              </a:rPr>
              <a:t>www.123.com</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7" name="任意多边形 166"/>
          <p:cNvSpPr/>
          <p:nvPr/>
        </p:nvSpPr>
        <p:spPr bwMode="auto">
          <a:xfrm flipV="1">
            <a:off x="1897305" y="4102821"/>
            <a:ext cx="2240280" cy="756643"/>
          </a:xfrm>
          <a:custGeom>
            <a:avLst/>
            <a:gdLst>
              <a:gd name="connsiteX0" fmla="*/ 2240280 w 2240280"/>
              <a:gd name="connsiteY0" fmla="*/ 790881 h 856872"/>
              <a:gd name="connsiteX1" fmla="*/ 1165860 w 2240280"/>
              <a:gd name="connsiteY1" fmla="*/ 790881 h 856872"/>
              <a:gd name="connsiteX2" fmla="*/ 1062990 w 2240280"/>
              <a:gd name="connsiteY2" fmla="*/ 105081 h 856872"/>
              <a:gd name="connsiteX3" fmla="*/ 0 w 2240280"/>
              <a:gd name="connsiteY3" fmla="*/ 13641 h 856872"/>
            </a:gdLst>
            <a:ahLst/>
            <a:cxnLst>
              <a:cxn ang="0">
                <a:pos x="connsiteX0" y="connsiteY0"/>
              </a:cxn>
              <a:cxn ang="0">
                <a:pos x="connsiteX1" y="connsiteY1"/>
              </a:cxn>
              <a:cxn ang="0">
                <a:pos x="connsiteX2" y="connsiteY2"/>
              </a:cxn>
              <a:cxn ang="0">
                <a:pos x="connsiteX3" y="connsiteY3"/>
              </a:cxn>
            </a:cxnLst>
            <a:rect l="l" t="t" r="r" b="b"/>
            <a:pathLst>
              <a:path w="2240280" h="856872">
                <a:moveTo>
                  <a:pt x="2240280" y="790881"/>
                </a:moveTo>
                <a:cubicBezTo>
                  <a:pt x="1801177" y="848031"/>
                  <a:pt x="1362075" y="905181"/>
                  <a:pt x="1165860" y="790881"/>
                </a:cubicBezTo>
                <a:cubicBezTo>
                  <a:pt x="969645" y="676581"/>
                  <a:pt x="1257300" y="234621"/>
                  <a:pt x="1062990" y="105081"/>
                </a:cubicBezTo>
                <a:cubicBezTo>
                  <a:pt x="868680" y="-24459"/>
                  <a:pt x="434340" y="-5409"/>
                  <a:pt x="0" y="13641"/>
                </a:cubicBezTo>
              </a:path>
            </a:pathLst>
          </a:custGeom>
          <a:noFill/>
          <a:ln w="19050"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8" name="TextBox 38"/>
          <p:cNvSpPr txBox="1"/>
          <p:nvPr/>
        </p:nvSpPr>
        <p:spPr>
          <a:xfrm>
            <a:off x="2913882" y="4755846"/>
            <a:ext cx="1173719" cy="461665"/>
          </a:xfrm>
          <a:prstGeom prst="rect">
            <a:avLst/>
          </a:prstGeom>
          <a:noFill/>
        </p:spPr>
        <p:txBody>
          <a:bodyPr wrap="none" rtlCol="0">
            <a:spAutoFit/>
          </a:bodyPr>
          <a:lstStyle/>
          <a:p>
            <a:pPr algn="ctr" fontAlgn="base">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访问：</a:t>
            </a:r>
            <a:endPar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buClr>
                <a:srgbClr val="CC9900"/>
              </a:buClr>
            </a:pP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hlinkClick r:id="rId7"/>
              </a:rPr>
              <a:t>www.456.com</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971795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高可用云上组网 </a:t>
            </a:r>
            <a:r>
              <a:rPr lang="en-US" altLang="zh-CN" dirty="0" smtClean="0">
                <a:sym typeface="Huawei Sans" panose="020C0503030203020204" pitchFamily="34" charset="0"/>
              </a:rPr>
              <a:t>- </a:t>
            </a:r>
            <a:r>
              <a:rPr lang="zh-CN" altLang="en-US" dirty="0" smtClean="0">
                <a:sym typeface="Huawei Sans" panose="020C0503030203020204" pitchFamily="34" charset="0"/>
              </a:rPr>
              <a:t>负载均衡 </a:t>
            </a:r>
            <a:r>
              <a:rPr lang="en-US" altLang="zh-CN" dirty="0" smtClean="0">
                <a:sym typeface="Huawei Sans" panose="020C0503030203020204" pitchFamily="34" charset="0"/>
              </a:rPr>
              <a:t>(5)</a:t>
            </a:r>
            <a:endParaRPr lang="zh-CN" altLang="en-US" dirty="0">
              <a:sym typeface="Huawei Sans" panose="020C0503030203020204" pitchFamily="34" charset="0"/>
            </a:endParaRPr>
          </a:p>
        </p:txBody>
      </p:sp>
      <p:sp>
        <p:nvSpPr>
          <p:cNvPr id="6" name="文本占位符 5"/>
          <p:cNvSpPr>
            <a:spLocks noGrp="1"/>
          </p:cNvSpPr>
          <p:nvPr>
            <p:ph type="body" sz="quarter" idx="10"/>
          </p:nvPr>
        </p:nvSpPr>
        <p:spPr/>
        <p:txBody>
          <a:bodyPr/>
          <a:lstStyle/>
          <a:p>
            <a:r>
              <a:rPr lang="zh-CN" altLang="en-US" smtClean="0">
                <a:sym typeface="Huawei Sans" panose="020C0503030203020204" pitchFamily="34" charset="0"/>
              </a:rPr>
              <a:t>基于什么样的策略做业务分发？</a:t>
            </a:r>
            <a:endParaRPr lang="en-US" altLang="zh-CN" dirty="0" smtClean="0">
              <a:sym typeface="Huawei Sans" panose="020C0503030203020204" pitchFamily="34" charset="0"/>
            </a:endParaRPr>
          </a:p>
        </p:txBody>
      </p:sp>
      <p:graphicFrame>
        <p:nvGraphicFramePr>
          <p:cNvPr id="51" name="表格 50"/>
          <p:cNvGraphicFramePr>
            <a:graphicFrameLocks noGrp="1"/>
          </p:cNvGraphicFramePr>
          <p:nvPr>
            <p:extLst>
              <p:ext uri="{D42A27DB-BD31-4B8C-83A1-F6EECF244321}">
                <p14:modId xmlns:p14="http://schemas.microsoft.com/office/powerpoint/2010/main" val="2773994604"/>
              </p:ext>
            </p:extLst>
          </p:nvPr>
        </p:nvGraphicFramePr>
        <p:xfrm>
          <a:off x="1199456" y="1988840"/>
          <a:ext cx="9757084" cy="4191713"/>
        </p:xfrm>
        <a:graphic>
          <a:graphicData uri="http://schemas.openxmlformats.org/drawingml/2006/table">
            <a:tbl>
              <a:tblPr/>
              <a:tblGrid>
                <a:gridCol w="1193905"/>
                <a:gridCol w="741044"/>
                <a:gridCol w="7822135"/>
              </a:tblGrid>
              <a:tr h="495851">
                <a:tc>
                  <a:txBody>
                    <a:bodyPr/>
                    <a:lstStyle/>
                    <a:p>
                      <a:pPr marL="0" algn="ctr" defTabSz="914034" rtl="0" eaLnBrk="1" latinLnBrk="0" hangingPunct="1"/>
                      <a:r>
                        <a:rPr lang="zh-CN" altLang="en-US" sz="1799"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调度算法</a:t>
                      </a:r>
                      <a:endParaRPr lang="zh-CN" altLang="en-US" sz="1799"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034" rtl="0" eaLnBrk="1" latinLnBrk="0" hangingPunct="1"/>
                      <a:r>
                        <a:rPr lang="zh-CN" altLang="en-US" sz="1799"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权重</a:t>
                      </a:r>
                      <a:endParaRPr lang="zh-CN" altLang="en-US" sz="1799"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034" rtl="0" eaLnBrk="1" latinLnBrk="0" hangingPunct="1"/>
                      <a:r>
                        <a:rPr lang="zh-CN" altLang="en-US" sz="1799"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算法策略</a:t>
                      </a:r>
                      <a:endParaRPr lang="zh-CN" altLang="en-US" sz="1799"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959099">
                <a:tc>
                  <a:txBody>
                    <a:bodyPr/>
                    <a:lstStyle/>
                    <a:p>
                      <a:pPr marL="0" algn="l" defTabSz="914034" rtl="0" eaLnBrk="1" latinLnBrk="0" hangingPunct="1"/>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轮询</a:t>
                      </a:r>
                      <a:endParaRPr lang="en-US" altLang="zh-CN"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支持</a:t>
                      </a:r>
                      <a:endParaRPr lang="zh-CN" altLang="en-US" sz="1799"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根据后端服务器的权重，按顺序依次将请求分发给不同的服务器。它用相应的权重表示服务器的处理性能，按照权重的高低以及轮询方式将请求分配给各服务器，相同权重的服务器处理相同数目的连接数。常用于短连接服务，例如</a:t>
                      </a:r>
                      <a:r>
                        <a:rPr lang="en-US" altLang="zh-CN"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HTTP</a:t>
                      </a:r>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等服务。</a:t>
                      </a:r>
                      <a:endParaRPr lang="zh-CN" altLang="en-US" sz="1799"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252745">
                <a:tc>
                  <a:txBody>
                    <a:bodyPr/>
                    <a:lstStyle/>
                    <a:p>
                      <a:pPr marL="0" algn="l" defTabSz="914034" rtl="0" eaLnBrk="1" latinLnBrk="0" hangingPunct="1"/>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最少连接</a:t>
                      </a:r>
                      <a:endParaRPr lang="zh-CN" altLang="en-US" sz="1799"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支持</a:t>
                      </a:r>
                      <a:endParaRPr lang="zh-CN" altLang="en-US" sz="1799"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最少连接是通过当前活跃的连接数来估计服务器负载情况的一种动态调度算法。加权最少连接就是在最少连接数的基础上，根据服务器的不同处理能力，给每个服务器分配不同的权重，使其能够接受相应权值数的服务请求。常用于长连接服务，例如数据库连接等服务。</a:t>
                      </a:r>
                      <a:endParaRPr lang="zh-CN" altLang="en-US" sz="1799"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252745">
                <a:tc>
                  <a:txBody>
                    <a:bodyPr/>
                    <a:lstStyle/>
                    <a:p>
                      <a:pPr marL="0" algn="l" defTabSz="914034" rtl="0" eaLnBrk="1" latinLnBrk="0" hangingPunct="1"/>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源</a:t>
                      </a:r>
                      <a:r>
                        <a:rPr lang="en-US" altLang="zh-CN"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IP</a:t>
                      </a:r>
                      <a:endParaRPr lang="zh-CN" altLang="en-US" sz="1799"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只支持</a:t>
                      </a:r>
                      <a:r>
                        <a:rPr lang="en-US" altLang="zh-CN"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0</a:t>
                      </a:r>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权重</a:t>
                      </a:r>
                      <a:endParaRPr lang="zh-CN" altLang="en-US" sz="1799"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marL="0" algn="l" defTabSz="914034" rtl="0" eaLnBrk="1" latinLnBrk="0" hangingPunct="1"/>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将请求的源</a:t>
                      </a:r>
                      <a:r>
                        <a:rPr lang="en-US" altLang="zh-CN"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IP</a:t>
                      </a:r>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地址进行</a:t>
                      </a:r>
                      <a:r>
                        <a:rPr lang="en-US" altLang="zh-CN"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Hash</a:t>
                      </a:r>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运算，得到一个具体的数值，同时对后端服务器进行编号，按照运算结果将请求分发到对应编号的服务器上。这可以使得对不同源</a:t>
                      </a:r>
                      <a:r>
                        <a:rPr lang="en-US" altLang="zh-CN"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IP</a:t>
                      </a:r>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的访问进行负载分发，同时使得同一个客户端</a:t>
                      </a:r>
                      <a:r>
                        <a:rPr lang="en-US" altLang="zh-CN"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IP</a:t>
                      </a:r>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的请求始终被派发至某特定的服务器。该方式适合负载均衡无</a:t>
                      </a:r>
                      <a:r>
                        <a:rPr lang="en-US" altLang="zh-CN"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cookie</a:t>
                      </a:r>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功能的</a:t>
                      </a:r>
                      <a:r>
                        <a:rPr lang="en-US" altLang="zh-CN"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TCP</a:t>
                      </a:r>
                      <a:r>
                        <a:rPr lang="zh-CN" altLang="en-US" sz="1799"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协议</a:t>
                      </a:r>
                      <a:endParaRPr lang="zh-CN" altLang="en-US" sz="1799"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9906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smtClean="0">
                <a:sym typeface="Huawei Sans" panose="020C0503030203020204" pitchFamily="34" charset="0"/>
              </a:rPr>
              <a:t>Web</a:t>
            </a:r>
            <a:r>
              <a:rPr lang="zh-CN" altLang="en-US" dirty="0" smtClean="0">
                <a:sym typeface="Huawei Sans" panose="020C0503030203020204" pitchFamily="34" charset="0"/>
              </a:rPr>
              <a:t>应用高可用架构</a:t>
            </a:r>
            <a:r>
              <a:rPr lang="zh-CN" altLang="en-US" dirty="0">
                <a:sym typeface="Huawei Sans" panose="020C0503030203020204" pitchFamily="34" charset="0"/>
              </a:rPr>
              <a:t>在线下与在华为云鲲鹏云服务上部署的</a:t>
            </a:r>
            <a:r>
              <a:rPr lang="zh-CN" altLang="en-US" dirty="0" smtClean="0">
                <a:sym typeface="Huawei Sans" panose="020C0503030203020204" pitchFamily="34" charset="0"/>
              </a:rPr>
              <a:t>差异</a:t>
            </a:r>
            <a:br>
              <a:rPr lang="zh-CN" altLang="en-US" dirty="0" smtClean="0">
                <a:sym typeface="Huawei Sans" panose="020C0503030203020204" pitchFamily="34" charset="0"/>
              </a:rPr>
            </a:br>
            <a:endParaRPr lang="zh-CN" altLang="en-US" dirty="0">
              <a:sym typeface="Huawei Sans" panose="020C0503030203020204" pitchFamily="34" charset="0"/>
            </a:endParaRPr>
          </a:p>
        </p:txBody>
      </p:sp>
      <p:sp>
        <p:nvSpPr>
          <p:cNvPr id="3" name="Content Placeholder 2">
            <a:extLst>
              <a:ext uri="{FF2B5EF4-FFF2-40B4-BE49-F238E27FC236}">
                <a16:creationId xmlns="" xmlns:a16="http://schemas.microsoft.com/office/drawing/2014/main" id="{1D7B0514-4060-0E4B-809B-B1B2E3258AB4}"/>
              </a:ext>
            </a:extLst>
          </p:cNvPr>
          <p:cNvSpPr>
            <a:spLocks noGrp="1"/>
          </p:cNvSpPr>
          <p:nvPr>
            <p:ph idx="4294967295"/>
          </p:nvPr>
        </p:nvSpPr>
        <p:spPr>
          <a:xfrm>
            <a:off x="710732" y="5732275"/>
            <a:ext cx="4174897" cy="605329"/>
          </a:xfrm>
        </p:spPr>
        <p:txBody>
          <a:bodyPr/>
          <a:lstStyle/>
          <a:p>
            <a:pPr marL="0" indent="0" algn="ctr">
              <a:lnSpc>
                <a:spcPct val="150000"/>
              </a:lnSpc>
              <a:buNone/>
            </a:pPr>
            <a:r>
              <a:rPr lang="zh-CN" altLang="en-US" sz="1800" b="1" dirty="0" smtClean="0">
                <a:sym typeface="Huawei Sans" panose="020C0503030203020204" pitchFamily="34" charset="0"/>
              </a:rPr>
              <a:t>传统线下高可用</a:t>
            </a:r>
            <a:r>
              <a:rPr lang="zh-CN" altLang="en-US" sz="1800" b="1" dirty="0">
                <a:sym typeface="Huawei Sans" panose="020C0503030203020204" pitchFamily="34" charset="0"/>
              </a:rPr>
              <a:t>部署</a:t>
            </a:r>
            <a:r>
              <a:rPr lang="zh-CN" altLang="en-US" sz="1800" b="1" dirty="0" smtClean="0">
                <a:sym typeface="Huawei Sans" panose="020C0503030203020204" pitchFamily="34" charset="0"/>
              </a:rPr>
              <a:t>方案</a:t>
            </a:r>
            <a:endParaRPr lang="en-US" sz="1800" b="1" dirty="0">
              <a:solidFill>
                <a:schemeClr val="tx1"/>
              </a:solidFill>
              <a:sym typeface="Huawei Sans" panose="020C0503030203020204" pitchFamily="34" charset="0"/>
            </a:endParaRPr>
          </a:p>
        </p:txBody>
      </p:sp>
      <p:sp>
        <p:nvSpPr>
          <p:cNvPr id="366" name="Content Placeholder 2">
            <a:extLst>
              <a:ext uri="{FF2B5EF4-FFF2-40B4-BE49-F238E27FC236}">
                <a16:creationId xmlns="" xmlns:a16="http://schemas.microsoft.com/office/drawing/2014/main" id="{1D7B0514-4060-0E4B-809B-B1B2E3258AB4}"/>
              </a:ext>
            </a:extLst>
          </p:cNvPr>
          <p:cNvSpPr txBox="1">
            <a:spLocks/>
          </p:cNvSpPr>
          <p:nvPr/>
        </p:nvSpPr>
        <p:spPr>
          <a:xfrm>
            <a:off x="7051118" y="5765853"/>
            <a:ext cx="3830341" cy="296648"/>
          </a:xfrm>
          <a:prstGeom prst="rect">
            <a:avLst/>
          </a:prstGeom>
        </p:spPr>
        <p:txBody>
          <a:bodyPr lIns="0" tIns="0" rIns="0" bIns="0"/>
          <a:lstStyle>
            <a:lvl1pPr marL="12373" indent="0" algn="l" defTabSz="1187798" rtl="0" eaLnBrk="1" latinLnBrk="0" hangingPunct="1">
              <a:lnSpc>
                <a:spcPct val="100000"/>
              </a:lnSpc>
              <a:spcBef>
                <a:spcPts val="0"/>
              </a:spcBef>
              <a:buFontTx/>
              <a:buNone/>
              <a:tabLst>
                <a:tab pos="1208420" algn="ctr"/>
              </a:tabLst>
              <a:defRPr sz="1800"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2pPr>
            <a:lvl3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a:lstStyle>
          <a:p>
            <a:pPr marL="0" algn="ctr" defTabSz="914034" fontAlgn="ctr">
              <a:lnSpc>
                <a:spcPct val="150000"/>
              </a:lnSpc>
              <a:spcBef>
                <a:spcPts val="792"/>
              </a:spcBef>
              <a:buSzPct val="50000"/>
            </a:pPr>
            <a:r>
              <a:rPr lang="zh-CN" altLang="en-US" b="1" dirty="0">
                <a:latin typeface="Huawei Sans" panose="020C0503030203020204" pitchFamily="34" charset="0"/>
                <a:ea typeface="方正兰亭黑简体" panose="02000000000000000000" pitchFamily="2" charset="-122"/>
                <a:cs typeface="+mn-cs"/>
                <a:sym typeface="Huawei Sans" panose="020C0503030203020204" pitchFamily="34" charset="0"/>
              </a:rPr>
              <a:t>华为云鲲鹏云服务高可用部署方案</a:t>
            </a:r>
            <a:endParaRPr lang="en-US" b="1" dirty="0">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44" name="文本框 168"/>
          <p:cNvSpPr txBox="1"/>
          <p:nvPr/>
        </p:nvSpPr>
        <p:spPr>
          <a:xfrm>
            <a:off x="1136827" y="3908533"/>
            <a:ext cx="940671" cy="184666"/>
          </a:xfrm>
          <a:prstGeom prst="rect">
            <a:avLst/>
          </a:prstGeom>
          <a:noFill/>
        </p:spPr>
        <p:txBody>
          <a:bodyPr wrap="square" lIns="0" tIns="0" rIns="0" bIns="0" rtlCol="0">
            <a:spAutoFit/>
          </a:bodyPr>
          <a:lstStyle/>
          <a:p>
            <a:pPr defTabSz="914112"/>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服务器</a:t>
            </a:r>
          </a:p>
        </p:txBody>
      </p:sp>
      <p:sp>
        <p:nvSpPr>
          <p:cNvPr id="83" name="文本框 170"/>
          <p:cNvSpPr txBox="1"/>
          <p:nvPr/>
        </p:nvSpPr>
        <p:spPr>
          <a:xfrm>
            <a:off x="1136826" y="5141877"/>
            <a:ext cx="940671" cy="184666"/>
          </a:xfrm>
          <a:prstGeom prst="rect">
            <a:avLst/>
          </a:prstGeom>
          <a:noFill/>
        </p:spPr>
        <p:txBody>
          <a:bodyPr wrap="square" lIns="0" tIns="0" rIns="0" bIns="0" rtlCol="0">
            <a:spAutoFit/>
          </a:bodyPr>
          <a:lstStyle/>
          <a:p>
            <a:pPr defTabSz="914112"/>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存储阵列</a:t>
            </a:r>
          </a:p>
        </p:txBody>
      </p:sp>
      <p:sp>
        <p:nvSpPr>
          <p:cNvPr id="84" name="文本框 201"/>
          <p:cNvSpPr txBox="1"/>
          <p:nvPr/>
        </p:nvSpPr>
        <p:spPr>
          <a:xfrm>
            <a:off x="1136827" y="4547666"/>
            <a:ext cx="940671" cy="184666"/>
          </a:xfrm>
          <a:prstGeom prst="rect">
            <a:avLst/>
          </a:prstGeom>
          <a:noFill/>
        </p:spPr>
        <p:txBody>
          <a:bodyPr wrap="square" lIns="0" tIns="0" rIns="0" bIns="0" rtlCol="0">
            <a:spAutoFit/>
          </a:bodyPr>
          <a:lstStyle/>
          <a:p>
            <a:pPr defTabSz="914112"/>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数据库服务器</a:t>
            </a:r>
          </a:p>
        </p:txBody>
      </p:sp>
      <p:grpSp>
        <p:nvGrpSpPr>
          <p:cNvPr id="85" name="组合 19612"/>
          <p:cNvGrpSpPr>
            <a:grpSpLocks noChangeAspect="1"/>
          </p:cNvGrpSpPr>
          <p:nvPr/>
        </p:nvGrpSpPr>
        <p:grpSpPr>
          <a:xfrm>
            <a:off x="2714183" y="3166102"/>
            <a:ext cx="378054" cy="304249"/>
            <a:chOff x="6245225" y="965201"/>
            <a:chExt cx="439738" cy="355600"/>
          </a:xfrm>
          <a:solidFill>
            <a:srgbClr val="92D050"/>
          </a:solidFill>
        </p:grpSpPr>
        <p:sp>
          <p:nvSpPr>
            <p:cNvPr id="86" name="Freeform 58"/>
            <p:cNvSpPr>
              <a:spLocks/>
            </p:cNvSpPr>
            <p:nvPr/>
          </p:nvSpPr>
          <p:spPr bwMode="auto">
            <a:xfrm>
              <a:off x="6245225" y="965201"/>
              <a:ext cx="439738" cy="344488"/>
            </a:xfrm>
            <a:custGeom>
              <a:avLst/>
              <a:gdLst>
                <a:gd name="T0" fmla="*/ 492 w 517"/>
                <a:gd name="T1" fmla="*/ 402 h 402"/>
                <a:gd name="T2" fmla="*/ 492 w 517"/>
                <a:gd name="T3" fmla="*/ 402 h 402"/>
                <a:gd name="T4" fmla="*/ 418 w 517"/>
                <a:gd name="T5" fmla="*/ 402 h 402"/>
                <a:gd name="T6" fmla="*/ 406 w 517"/>
                <a:gd name="T7" fmla="*/ 389 h 402"/>
                <a:gd name="T8" fmla="*/ 418 w 517"/>
                <a:gd name="T9" fmla="*/ 377 h 402"/>
                <a:gd name="T10" fmla="*/ 492 w 517"/>
                <a:gd name="T11" fmla="*/ 377 h 402"/>
                <a:gd name="T12" fmla="*/ 492 w 517"/>
                <a:gd name="T13" fmla="*/ 24 h 402"/>
                <a:gd name="T14" fmla="*/ 25 w 517"/>
                <a:gd name="T15" fmla="*/ 24 h 402"/>
                <a:gd name="T16" fmla="*/ 25 w 517"/>
                <a:gd name="T17" fmla="*/ 377 h 402"/>
                <a:gd name="T18" fmla="*/ 333 w 517"/>
                <a:gd name="T19" fmla="*/ 377 h 402"/>
                <a:gd name="T20" fmla="*/ 345 w 517"/>
                <a:gd name="T21" fmla="*/ 389 h 402"/>
                <a:gd name="T22" fmla="*/ 333 w 517"/>
                <a:gd name="T23" fmla="*/ 402 h 402"/>
                <a:gd name="T24" fmla="*/ 25 w 517"/>
                <a:gd name="T25" fmla="*/ 402 h 402"/>
                <a:gd name="T26" fmla="*/ 0 w 517"/>
                <a:gd name="T27" fmla="*/ 377 h 402"/>
                <a:gd name="T28" fmla="*/ 0 w 517"/>
                <a:gd name="T29" fmla="*/ 24 h 402"/>
                <a:gd name="T30" fmla="*/ 25 w 517"/>
                <a:gd name="T31" fmla="*/ 0 h 402"/>
                <a:gd name="T32" fmla="*/ 492 w 517"/>
                <a:gd name="T33" fmla="*/ 0 h 402"/>
                <a:gd name="T34" fmla="*/ 517 w 517"/>
                <a:gd name="T35" fmla="*/ 24 h 402"/>
                <a:gd name="T36" fmla="*/ 517 w 517"/>
                <a:gd name="T37" fmla="*/ 377 h 402"/>
                <a:gd name="T38" fmla="*/ 492 w 517"/>
                <a:gd name="T39"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7" h="402">
                  <a:moveTo>
                    <a:pt x="492" y="402"/>
                  </a:moveTo>
                  <a:lnTo>
                    <a:pt x="492" y="402"/>
                  </a:lnTo>
                  <a:lnTo>
                    <a:pt x="418" y="402"/>
                  </a:lnTo>
                  <a:cubicBezTo>
                    <a:pt x="412" y="402"/>
                    <a:pt x="406" y="396"/>
                    <a:pt x="406" y="389"/>
                  </a:cubicBezTo>
                  <a:cubicBezTo>
                    <a:pt x="406" y="383"/>
                    <a:pt x="412" y="377"/>
                    <a:pt x="418" y="377"/>
                  </a:cubicBezTo>
                  <a:lnTo>
                    <a:pt x="492" y="377"/>
                  </a:lnTo>
                  <a:lnTo>
                    <a:pt x="492" y="24"/>
                  </a:lnTo>
                  <a:lnTo>
                    <a:pt x="25" y="24"/>
                  </a:lnTo>
                  <a:lnTo>
                    <a:pt x="25" y="377"/>
                  </a:lnTo>
                  <a:lnTo>
                    <a:pt x="333" y="377"/>
                  </a:lnTo>
                  <a:cubicBezTo>
                    <a:pt x="339" y="377"/>
                    <a:pt x="345" y="383"/>
                    <a:pt x="345" y="389"/>
                  </a:cubicBezTo>
                  <a:cubicBezTo>
                    <a:pt x="345" y="396"/>
                    <a:pt x="339" y="402"/>
                    <a:pt x="333" y="402"/>
                  </a:cubicBezTo>
                  <a:lnTo>
                    <a:pt x="25" y="402"/>
                  </a:lnTo>
                  <a:cubicBezTo>
                    <a:pt x="11" y="402"/>
                    <a:pt x="0" y="391"/>
                    <a:pt x="0" y="377"/>
                  </a:cubicBezTo>
                  <a:lnTo>
                    <a:pt x="0" y="24"/>
                  </a:lnTo>
                  <a:cubicBezTo>
                    <a:pt x="0" y="11"/>
                    <a:pt x="11" y="0"/>
                    <a:pt x="25" y="0"/>
                  </a:cubicBezTo>
                  <a:lnTo>
                    <a:pt x="492" y="0"/>
                  </a:lnTo>
                  <a:cubicBezTo>
                    <a:pt x="506" y="0"/>
                    <a:pt x="517" y="11"/>
                    <a:pt x="517" y="24"/>
                  </a:cubicBezTo>
                  <a:lnTo>
                    <a:pt x="517" y="377"/>
                  </a:lnTo>
                  <a:cubicBezTo>
                    <a:pt x="517" y="391"/>
                    <a:pt x="506" y="402"/>
                    <a:pt x="492" y="402"/>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Freeform 59"/>
            <p:cNvSpPr>
              <a:spLocks/>
            </p:cNvSpPr>
            <p:nvPr/>
          </p:nvSpPr>
          <p:spPr bwMode="auto">
            <a:xfrm>
              <a:off x="6516688" y="1277938"/>
              <a:ext cx="42863" cy="42863"/>
            </a:xfrm>
            <a:custGeom>
              <a:avLst/>
              <a:gdLst>
                <a:gd name="T0" fmla="*/ 26 w 51"/>
                <a:gd name="T1" fmla="*/ 51 h 51"/>
                <a:gd name="T2" fmla="*/ 26 w 51"/>
                <a:gd name="T3" fmla="*/ 51 h 51"/>
                <a:gd name="T4" fmla="*/ 0 w 51"/>
                <a:gd name="T5" fmla="*/ 25 h 51"/>
                <a:gd name="T6" fmla="*/ 26 w 51"/>
                <a:gd name="T7" fmla="*/ 0 h 51"/>
                <a:gd name="T8" fmla="*/ 51 w 51"/>
                <a:gd name="T9" fmla="*/ 25 h 51"/>
                <a:gd name="T10" fmla="*/ 26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6" y="51"/>
                  </a:moveTo>
                  <a:lnTo>
                    <a:pt x="26" y="51"/>
                  </a:lnTo>
                  <a:cubicBezTo>
                    <a:pt x="11" y="51"/>
                    <a:pt x="0" y="39"/>
                    <a:pt x="0" y="25"/>
                  </a:cubicBezTo>
                  <a:cubicBezTo>
                    <a:pt x="0" y="11"/>
                    <a:pt x="11" y="0"/>
                    <a:pt x="26" y="0"/>
                  </a:cubicBezTo>
                  <a:cubicBezTo>
                    <a:pt x="40" y="0"/>
                    <a:pt x="51" y="11"/>
                    <a:pt x="51" y="25"/>
                  </a:cubicBezTo>
                  <a:cubicBezTo>
                    <a:pt x="51" y="39"/>
                    <a:pt x="40" y="51"/>
                    <a:pt x="26"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Freeform 60"/>
            <p:cNvSpPr>
              <a:spLocks/>
            </p:cNvSpPr>
            <p:nvPr/>
          </p:nvSpPr>
          <p:spPr bwMode="auto">
            <a:xfrm>
              <a:off x="6583363" y="1277938"/>
              <a:ext cx="42863"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Freeform 61"/>
            <p:cNvSpPr>
              <a:spLocks/>
            </p:cNvSpPr>
            <p:nvPr/>
          </p:nvSpPr>
          <p:spPr bwMode="auto">
            <a:xfrm>
              <a:off x="6513513" y="1127126"/>
              <a:ext cx="80963" cy="22225"/>
            </a:xfrm>
            <a:custGeom>
              <a:avLst/>
              <a:gdLst>
                <a:gd name="T0" fmla="*/ 96 w 96"/>
                <a:gd name="T1" fmla="*/ 25 h 25"/>
                <a:gd name="T2" fmla="*/ 96 w 96"/>
                <a:gd name="T3" fmla="*/ 25 h 25"/>
                <a:gd name="T4" fmla="*/ 0 w 96"/>
                <a:gd name="T5" fmla="*/ 24 h 25"/>
                <a:gd name="T6" fmla="*/ 0 w 96"/>
                <a:gd name="T7" fmla="*/ 0 h 25"/>
                <a:gd name="T8" fmla="*/ 96 w 96"/>
                <a:gd name="T9" fmla="*/ 0 h 25"/>
                <a:gd name="T10" fmla="*/ 96 w 96"/>
                <a:gd name="T11" fmla="*/ 25 h 25"/>
              </a:gdLst>
              <a:ahLst/>
              <a:cxnLst>
                <a:cxn ang="0">
                  <a:pos x="T0" y="T1"/>
                </a:cxn>
                <a:cxn ang="0">
                  <a:pos x="T2" y="T3"/>
                </a:cxn>
                <a:cxn ang="0">
                  <a:pos x="T4" y="T5"/>
                </a:cxn>
                <a:cxn ang="0">
                  <a:pos x="T6" y="T7"/>
                </a:cxn>
                <a:cxn ang="0">
                  <a:pos x="T8" y="T9"/>
                </a:cxn>
                <a:cxn ang="0">
                  <a:pos x="T10" y="T11"/>
                </a:cxn>
              </a:cxnLst>
              <a:rect l="0" t="0" r="r" b="b"/>
              <a:pathLst>
                <a:path w="96" h="25">
                  <a:moveTo>
                    <a:pt x="96" y="25"/>
                  </a:moveTo>
                  <a:lnTo>
                    <a:pt x="96" y="25"/>
                  </a:lnTo>
                  <a:lnTo>
                    <a:pt x="0" y="24"/>
                  </a:lnTo>
                  <a:lnTo>
                    <a:pt x="0" y="0"/>
                  </a:lnTo>
                  <a:lnTo>
                    <a:pt x="96" y="0"/>
                  </a:lnTo>
                  <a:lnTo>
                    <a:pt x="96" y="2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Freeform 62"/>
            <p:cNvSpPr>
              <a:spLocks/>
            </p:cNvSpPr>
            <p:nvPr/>
          </p:nvSpPr>
          <p:spPr bwMode="auto">
            <a:xfrm>
              <a:off x="6578600" y="1103313"/>
              <a:ext cx="38100" cy="69850"/>
            </a:xfrm>
            <a:custGeom>
              <a:avLst/>
              <a:gdLst>
                <a:gd name="T0" fmla="*/ 0 w 46"/>
                <a:gd name="T1" fmla="*/ 0 h 81"/>
                <a:gd name="T2" fmla="*/ 0 w 46"/>
                <a:gd name="T3" fmla="*/ 0 h 81"/>
                <a:gd name="T4" fmla="*/ 46 w 46"/>
                <a:gd name="T5" fmla="*/ 40 h 81"/>
                <a:gd name="T6" fmla="*/ 0 w 46"/>
                <a:gd name="T7" fmla="*/ 81 h 81"/>
                <a:gd name="T8" fmla="*/ 0 w 46"/>
                <a:gd name="T9" fmla="*/ 0 h 81"/>
              </a:gdLst>
              <a:ahLst/>
              <a:cxnLst>
                <a:cxn ang="0">
                  <a:pos x="T0" y="T1"/>
                </a:cxn>
                <a:cxn ang="0">
                  <a:pos x="T2" y="T3"/>
                </a:cxn>
                <a:cxn ang="0">
                  <a:pos x="T4" y="T5"/>
                </a:cxn>
                <a:cxn ang="0">
                  <a:pos x="T6" y="T7"/>
                </a:cxn>
                <a:cxn ang="0">
                  <a:pos x="T8" y="T9"/>
                </a:cxn>
              </a:cxnLst>
              <a:rect l="0" t="0" r="r" b="b"/>
              <a:pathLst>
                <a:path w="46" h="81">
                  <a:moveTo>
                    <a:pt x="0" y="0"/>
                  </a:moveTo>
                  <a:lnTo>
                    <a:pt x="0" y="0"/>
                  </a:lnTo>
                  <a:lnTo>
                    <a:pt x="46" y="40"/>
                  </a:lnTo>
                  <a:lnTo>
                    <a:pt x="0" y="81"/>
                  </a:lnTo>
                  <a:lnTo>
                    <a:pt x="0" y="0"/>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Freeform 63"/>
            <p:cNvSpPr>
              <a:spLocks/>
            </p:cNvSpPr>
            <p:nvPr/>
          </p:nvSpPr>
          <p:spPr bwMode="auto">
            <a:xfrm>
              <a:off x="6515100" y="1052513"/>
              <a:ext cx="84138" cy="49213"/>
            </a:xfrm>
            <a:custGeom>
              <a:avLst/>
              <a:gdLst>
                <a:gd name="T0" fmla="*/ 9 w 98"/>
                <a:gd name="T1" fmla="*/ 58 h 58"/>
                <a:gd name="T2" fmla="*/ 9 w 98"/>
                <a:gd name="T3" fmla="*/ 58 h 58"/>
                <a:gd name="T4" fmla="*/ 0 w 98"/>
                <a:gd name="T5" fmla="*/ 35 h 58"/>
                <a:gd name="T6" fmla="*/ 89 w 98"/>
                <a:gd name="T7" fmla="*/ 0 h 58"/>
                <a:gd name="T8" fmla="*/ 98 w 98"/>
                <a:gd name="T9" fmla="*/ 23 h 58"/>
                <a:gd name="T10" fmla="*/ 9 w 98"/>
                <a:gd name="T11" fmla="*/ 58 h 58"/>
              </a:gdLst>
              <a:ahLst/>
              <a:cxnLst>
                <a:cxn ang="0">
                  <a:pos x="T0" y="T1"/>
                </a:cxn>
                <a:cxn ang="0">
                  <a:pos x="T2" y="T3"/>
                </a:cxn>
                <a:cxn ang="0">
                  <a:pos x="T4" y="T5"/>
                </a:cxn>
                <a:cxn ang="0">
                  <a:pos x="T6" y="T7"/>
                </a:cxn>
                <a:cxn ang="0">
                  <a:pos x="T8" y="T9"/>
                </a:cxn>
                <a:cxn ang="0">
                  <a:pos x="T10" y="T11"/>
                </a:cxn>
              </a:cxnLst>
              <a:rect l="0" t="0" r="r" b="b"/>
              <a:pathLst>
                <a:path w="98" h="58">
                  <a:moveTo>
                    <a:pt x="9" y="58"/>
                  </a:moveTo>
                  <a:lnTo>
                    <a:pt x="9" y="58"/>
                  </a:lnTo>
                  <a:lnTo>
                    <a:pt x="0" y="35"/>
                  </a:lnTo>
                  <a:lnTo>
                    <a:pt x="89" y="0"/>
                  </a:lnTo>
                  <a:lnTo>
                    <a:pt x="98" y="23"/>
                  </a:lnTo>
                  <a:lnTo>
                    <a:pt x="9" y="58"/>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Freeform 64"/>
            <p:cNvSpPr>
              <a:spLocks/>
            </p:cNvSpPr>
            <p:nvPr/>
          </p:nvSpPr>
          <p:spPr bwMode="auto">
            <a:xfrm>
              <a:off x="6567488" y="1036638"/>
              <a:ext cx="47625" cy="63500"/>
            </a:xfrm>
            <a:custGeom>
              <a:avLst/>
              <a:gdLst>
                <a:gd name="T0" fmla="*/ 0 w 57"/>
                <a:gd name="T1" fmla="*/ 0 h 75"/>
                <a:gd name="T2" fmla="*/ 0 w 57"/>
                <a:gd name="T3" fmla="*/ 0 h 75"/>
                <a:gd name="T4" fmla="*/ 57 w 57"/>
                <a:gd name="T5" fmla="*/ 21 h 75"/>
                <a:gd name="T6" fmla="*/ 30 w 57"/>
                <a:gd name="T7" fmla="*/ 75 h 75"/>
                <a:gd name="T8" fmla="*/ 0 w 57"/>
                <a:gd name="T9" fmla="*/ 0 h 75"/>
              </a:gdLst>
              <a:ahLst/>
              <a:cxnLst>
                <a:cxn ang="0">
                  <a:pos x="T0" y="T1"/>
                </a:cxn>
                <a:cxn ang="0">
                  <a:pos x="T2" y="T3"/>
                </a:cxn>
                <a:cxn ang="0">
                  <a:pos x="T4" y="T5"/>
                </a:cxn>
                <a:cxn ang="0">
                  <a:pos x="T6" y="T7"/>
                </a:cxn>
                <a:cxn ang="0">
                  <a:pos x="T8" y="T9"/>
                </a:cxn>
              </a:cxnLst>
              <a:rect l="0" t="0" r="r" b="b"/>
              <a:pathLst>
                <a:path w="57" h="75">
                  <a:moveTo>
                    <a:pt x="0" y="0"/>
                  </a:moveTo>
                  <a:lnTo>
                    <a:pt x="0" y="0"/>
                  </a:lnTo>
                  <a:lnTo>
                    <a:pt x="57" y="21"/>
                  </a:lnTo>
                  <a:lnTo>
                    <a:pt x="30" y="75"/>
                  </a:lnTo>
                  <a:lnTo>
                    <a:pt x="0" y="0"/>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Freeform 65"/>
            <p:cNvSpPr>
              <a:spLocks/>
            </p:cNvSpPr>
            <p:nvPr/>
          </p:nvSpPr>
          <p:spPr bwMode="auto">
            <a:xfrm>
              <a:off x="6515100" y="1173163"/>
              <a:ext cx="84138" cy="50800"/>
            </a:xfrm>
            <a:custGeom>
              <a:avLst/>
              <a:gdLst>
                <a:gd name="T0" fmla="*/ 89 w 98"/>
                <a:gd name="T1" fmla="*/ 59 h 59"/>
                <a:gd name="T2" fmla="*/ 89 w 98"/>
                <a:gd name="T3" fmla="*/ 59 h 59"/>
                <a:gd name="T4" fmla="*/ 0 w 98"/>
                <a:gd name="T5" fmla="*/ 23 h 59"/>
                <a:gd name="T6" fmla="*/ 9 w 98"/>
                <a:gd name="T7" fmla="*/ 0 h 59"/>
                <a:gd name="T8" fmla="*/ 98 w 98"/>
                <a:gd name="T9" fmla="*/ 36 h 59"/>
                <a:gd name="T10" fmla="*/ 89 w 98"/>
                <a:gd name="T11" fmla="*/ 59 h 59"/>
              </a:gdLst>
              <a:ahLst/>
              <a:cxnLst>
                <a:cxn ang="0">
                  <a:pos x="T0" y="T1"/>
                </a:cxn>
                <a:cxn ang="0">
                  <a:pos x="T2" y="T3"/>
                </a:cxn>
                <a:cxn ang="0">
                  <a:pos x="T4" y="T5"/>
                </a:cxn>
                <a:cxn ang="0">
                  <a:pos x="T6" y="T7"/>
                </a:cxn>
                <a:cxn ang="0">
                  <a:pos x="T8" y="T9"/>
                </a:cxn>
                <a:cxn ang="0">
                  <a:pos x="T10" y="T11"/>
                </a:cxn>
              </a:cxnLst>
              <a:rect l="0" t="0" r="r" b="b"/>
              <a:pathLst>
                <a:path w="98" h="59">
                  <a:moveTo>
                    <a:pt x="89" y="59"/>
                  </a:moveTo>
                  <a:lnTo>
                    <a:pt x="89" y="59"/>
                  </a:lnTo>
                  <a:lnTo>
                    <a:pt x="0" y="23"/>
                  </a:lnTo>
                  <a:lnTo>
                    <a:pt x="9" y="0"/>
                  </a:lnTo>
                  <a:lnTo>
                    <a:pt x="98" y="36"/>
                  </a:lnTo>
                  <a:lnTo>
                    <a:pt x="89" y="59"/>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Freeform 66"/>
            <p:cNvSpPr>
              <a:spLocks/>
            </p:cNvSpPr>
            <p:nvPr/>
          </p:nvSpPr>
          <p:spPr bwMode="auto">
            <a:xfrm>
              <a:off x="6567488" y="1174751"/>
              <a:ext cx="47625" cy="65088"/>
            </a:xfrm>
            <a:custGeom>
              <a:avLst/>
              <a:gdLst>
                <a:gd name="T0" fmla="*/ 0 w 57"/>
                <a:gd name="T1" fmla="*/ 75 h 75"/>
                <a:gd name="T2" fmla="*/ 0 w 57"/>
                <a:gd name="T3" fmla="*/ 75 h 75"/>
                <a:gd name="T4" fmla="*/ 57 w 57"/>
                <a:gd name="T5" fmla="*/ 55 h 75"/>
                <a:gd name="T6" fmla="*/ 30 w 57"/>
                <a:gd name="T7" fmla="*/ 0 h 75"/>
                <a:gd name="T8" fmla="*/ 0 w 57"/>
                <a:gd name="T9" fmla="*/ 75 h 75"/>
              </a:gdLst>
              <a:ahLst/>
              <a:cxnLst>
                <a:cxn ang="0">
                  <a:pos x="T0" y="T1"/>
                </a:cxn>
                <a:cxn ang="0">
                  <a:pos x="T2" y="T3"/>
                </a:cxn>
                <a:cxn ang="0">
                  <a:pos x="T4" y="T5"/>
                </a:cxn>
                <a:cxn ang="0">
                  <a:pos x="T6" y="T7"/>
                </a:cxn>
                <a:cxn ang="0">
                  <a:pos x="T8" y="T9"/>
                </a:cxn>
              </a:cxnLst>
              <a:rect l="0" t="0" r="r" b="b"/>
              <a:pathLst>
                <a:path w="57" h="75">
                  <a:moveTo>
                    <a:pt x="0" y="75"/>
                  </a:moveTo>
                  <a:lnTo>
                    <a:pt x="0" y="75"/>
                  </a:lnTo>
                  <a:lnTo>
                    <a:pt x="57" y="55"/>
                  </a:lnTo>
                  <a:lnTo>
                    <a:pt x="30" y="0"/>
                  </a:lnTo>
                  <a:lnTo>
                    <a:pt x="0" y="7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Freeform 67"/>
            <p:cNvSpPr>
              <a:spLocks/>
            </p:cNvSpPr>
            <p:nvPr/>
          </p:nvSpPr>
          <p:spPr bwMode="auto">
            <a:xfrm>
              <a:off x="6299200" y="1120776"/>
              <a:ext cx="112713" cy="33338"/>
            </a:xfrm>
            <a:custGeom>
              <a:avLst/>
              <a:gdLst>
                <a:gd name="T0" fmla="*/ 132 w 132"/>
                <a:gd name="T1" fmla="*/ 39 h 39"/>
                <a:gd name="T2" fmla="*/ 132 w 132"/>
                <a:gd name="T3" fmla="*/ 39 h 39"/>
                <a:gd name="T4" fmla="*/ 0 w 132"/>
                <a:gd name="T5" fmla="*/ 39 h 39"/>
                <a:gd name="T6" fmla="*/ 0 w 132"/>
                <a:gd name="T7" fmla="*/ 0 h 39"/>
                <a:gd name="T8" fmla="*/ 132 w 132"/>
                <a:gd name="T9" fmla="*/ 0 h 39"/>
                <a:gd name="T10" fmla="*/ 132 w 132"/>
                <a:gd name="T11" fmla="*/ 39 h 39"/>
              </a:gdLst>
              <a:ahLst/>
              <a:cxnLst>
                <a:cxn ang="0">
                  <a:pos x="T0" y="T1"/>
                </a:cxn>
                <a:cxn ang="0">
                  <a:pos x="T2" y="T3"/>
                </a:cxn>
                <a:cxn ang="0">
                  <a:pos x="T4" y="T5"/>
                </a:cxn>
                <a:cxn ang="0">
                  <a:pos x="T6" y="T7"/>
                </a:cxn>
                <a:cxn ang="0">
                  <a:pos x="T8" y="T9"/>
                </a:cxn>
                <a:cxn ang="0">
                  <a:pos x="T10" y="T11"/>
                </a:cxn>
              </a:cxnLst>
              <a:rect l="0" t="0" r="r" b="b"/>
              <a:pathLst>
                <a:path w="132" h="39">
                  <a:moveTo>
                    <a:pt x="132" y="39"/>
                  </a:moveTo>
                  <a:lnTo>
                    <a:pt x="132" y="39"/>
                  </a:lnTo>
                  <a:lnTo>
                    <a:pt x="0" y="39"/>
                  </a:lnTo>
                  <a:lnTo>
                    <a:pt x="0" y="0"/>
                  </a:lnTo>
                  <a:lnTo>
                    <a:pt x="132" y="0"/>
                  </a:lnTo>
                  <a:lnTo>
                    <a:pt x="132" y="39"/>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Freeform 68"/>
            <p:cNvSpPr>
              <a:spLocks/>
            </p:cNvSpPr>
            <p:nvPr/>
          </p:nvSpPr>
          <p:spPr bwMode="auto">
            <a:xfrm>
              <a:off x="6388100" y="1087438"/>
              <a:ext cx="57150" cy="101600"/>
            </a:xfrm>
            <a:custGeom>
              <a:avLst/>
              <a:gdLst>
                <a:gd name="T0" fmla="*/ 0 w 67"/>
                <a:gd name="T1" fmla="*/ 0 h 118"/>
                <a:gd name="T2" fmla="*/ 0 w 67"/>
                <a:gd name="T3" fmla="*/ 0 h 118"/>
                <a:gd name="T4" fmla="*/ 67 w 67"/>
                <a:gd name="T5" fmla="*/ 59 h 118"/>
                <a:gd name="T6" fmla="*/ 0 w 67"/>
                <a:gd name="T7" fmla="*/ 118 h 118"/>
                <a:gd name="T8" fmla="*/ 0 w 67"/>
                <a:gd name="T9" fmla="*/ 0 h 118"/>
              </a:gdLst>
              <a:ahLst/>
              <a:cxnLst>
                <a:cxn ang="0">
                  <a:pos x="T0" y="T1"/>
                </a:cxn>
                <a:cxn ang="0">
                  <a:pos x="T2" y="T3"/>
                </a:cxn>
                <a:cxn ang="0">
                  <a:pos x="T4" y="T5"/>
                </a:cxn>
                <a:cxn ang="0">
                  <a:pos x="T6" y="T7"/>
                </a:cxn>
                <a:cxn ang="0">
                  <a:pos x="T8" y="T9"/>
                </a:cxn>
              </a:cxnLst>
              <a:rect l="0" t="0" r="r" b="b"/>
              <a:pathLst>
                <a:path w="67" h="118">
                  <a:moveTo>
                    <a:pt x="0" y="0"/>
                  </a:moveTo>
                  <a:lnTo>
                    <a:pt x="0" y="0"/>
                  </a:lnTo>
                  <a:lnTo>
                    <a:pt x="67" y="59"/>
                  </a:lnTo>
                  <a:lnTo>
                    <a:pt x="0" y="118"/>
                  </a:lnTo>
                  <a:lnTo>
                    <a:pt x="0" y="0"/>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Freeform 69"/>
            <p:cNvSpPr>
              <a:spLocks/>
            </p:cNvSpPr>
            <p:nvPr/>
          </p:nvSpPr>
          <p:spPr bwMode="auto">
            <a:xfrm>
              <a:off x="6457950" y="1071563"/>
              <a:ext cx="33338" cy="131763"/>
            </a:xfrm>
            <a:custGeom>
              <a:avLst/>
              <a:gdLst>
                <a:gd name="T0" fmla="*/ 40 w 40"/>
                <a:gd name="T1" fmla="*/ 138 h 153"/>
                <a:gd name="T2" fmla="*/ 40 w 40"/>
                <a:gd name="T3" fmla="*/ 138 h 153"/>
                <a:gd name="T4" fmla="*/ 23 w 40"/>
                <a:gd name="T5" fmla="*/ 153 h 153"/>
                <a:gd name="T6" fmla="*/ 18 w 40"/>
                <a:gd name="T7" fmla="*/ 153 h 153"/>
                <a:gd name="T8" fmla="*/ 0 w 40"/>
                <a:gd name="T9" fmla="*/ 138 h 153"/>
                <a:gd name="T10" fmla="*/ 0 w 40"/>
                <a:gd name="T11" fmla="*/ 15 h 153"/>
                <a:gd name="T12" fmla="*/ 18 w 40"/>
                <a:gd name="T13" fmla="*/ 0 h 153"/>
                <a:gd name="T14" fmla="*/ 23 w 40"/>
                <a:gd name="T15" fmla="*/ 0 h 153"/>
                <a:gd name="T16" fmla="*/ 40 w 40"/>
                <a:gd name="T17" fmla="*/ 15 h 153"/>
                <a:gd name="T18" fmla="*/ 40 w 40"/>
                <a:gd name="T19" fmla="*/ 1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53">
                  <a:moveTo>
                    <a:pt x="40" y="138"/>
                  </a:moveTo>
                  <a:lnTo>
                    <a:pt x="40" y="138"/>
                  </a:lnTo>
                  <a:cubicBezTo>
                    <a:pt x="40" y="146"/>
                    <a:pt x="32" y="153"/>
                    <a:pt x="23" y="153"/>
                  </a:cubicBezTo>
                  <a:lnTo>
                    <a:pt x="18" y="153"/>
                  </a:lnTo>
                  <a:cubicBezTo>
                    <a:pt x="8" y="153"/>
                    <a:pt x="0" y="146"/>
                    <a:pt x="0" y="138"/>
                  </a:cubicBezTo>
                  <a:lnTo>
                    <a:pt x="0" y="15"/>
                  </a:lnTo>
                  <a:cubicBezTo>
                    <a:pt x="0" y="7"/>
                    <a:pt x="8" y="0"/>
                    <a:pt x="18" y="0"/>
                  </a:cubicBezTo>
                  <a:lnTo>
                    <a:pt x="23" y="0"/>
                  </a:lnTo>
                  <a:cubicBezTo>
                    <a:pt x="32" y="0"/>
                    <a:pt x="40" y="7"/>
                    <a:pt x="40" y="15"/>
                  </a:cubicBezTo>
                  <a:lnTo>
                    <a:pt x="40" y="138"/>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98" name="文本框 313"/>
          <p:cNvSpPr txBox="1"/>
          <p:nvPr/>
        </p:nvSpPr>
        <p:spPr>
          <a:xfrm>
            <a:off x="2113269" y="3228189"/>
            <a:ext cx="550864" cy="184666"/>
          </a:xfrm>
          <a:prstGeom prst="rect">
            <a:avLst/>
          </a:prstGeom>
          <a:noFill/>
        </p:spPr>
        <p:txBody>
          <a:bodyPr wrap="square" lIns="0" tIns="0" rIns="0" bIns="0" rtlCol="0">
            <a:spAutoFit/>
          </a:bodyPr>
          <a:lstStyle/>
          <a:p>
            <a:pPr algn="ctr" defTabSz="914112"/>
            <a:r>
              <a:rPr lang="en-US" altLang="zh-CN" sz="1200" dirty="0" err="1"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nginx</a:t>
            </a:r>
            <a:endPar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9" name="组合 98"/>
          <p:cNvGrpSpPr/>
          <p:nvPr/>
        </p:nvGrpSpPr>
        <p:grpSpPr>
          <a:xfrm>
            <a:off x="2197707" y="3729427"/>
            <a:ext cx="2169552" cy="538288"/>
            <a:chOff x="1487077" y="2381443"/>
            <a:chExt cx="1080000" cy="414000"/>
          </a:xfrm>
        </p:grpSpPr>
        <p:sp>
          <p:nvSpPr>
            <p:cNvPr id="100" name="矩形 99"/>
            <p:cNvSpPr/>
            <p:nvPr/>
          </p:nvSpPr>
          <p:spPr bwMode="auto">
            <a:xfrm>
              <a:off x="1487077" y="2381443"/>
              <a:ext cx="1080000" cy="414000"/>
            </a:xfrm>
            <a:prstGeom prst="rect">
              <a:avLst/>
            </a:prstGeom>
            <a:solidFill>
              <a:srgbClr val="92D050">
                <a:alpha val="20000"/>
              </a:srgbClr>
            </a:solidFill>
            <a:ln w="12700" cap="flat" cmpd="sng" algn="ctr">
              <a:noFill/>
              <a:prstDash val="solid"/>
              <a:miter lim="800000"/>
            </a:ln>
            <a:effectLst/>
            <a:extLst/>
          </p:spPr>
          <p:txBody>
            <a:bodyPr rot="0" spcFirstLastPara="0" vertOverflow="overflow" horzOverflow="overflow" vert="horz" wrap="square" lIns="121900" tIns="60950" rIns="121900" bIns="60950" numCol="1" spcCol="0" rtlCol="0" fromWordArt="0" anchor="ctr" anchorCtr="0" forceAA="0" compatLnSpc="1">
              <a:prstTxWarp prst="textNoShape">
                <a:avLst/>
              </a:prstTxWarp>
              <a:noAutofit/>
            </a:bodyPr>
            <a:lstStyle/>
            <a:p>
              <a:pPr algn="ctr" defTabSz="914112"/>
              <a:endParaRPr lang="zh-CN" altLang="en-US" sz="1799" kern="0">
                <a:solidFill>
                  <a:sysClr val="window" lastClr="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1" name="组合 100"/>
            <p:cNvGrpSpPr/>
            <p:nvPr/>
          </p:nvGrpSpPr>
          <p:grpSpPr>
            <a:xfrm>
              <a:off x="1644832" y="2444443"/>
              <a:ext cx="764490" cy="288000"/>
              <a:chOff x="1613075" y="2435443"/>
              <a:chExt cx="764490" cy="288000"/>
            </a:xfrm>
          </p:grpSpPr>
          <p:grpSp>
            <p:nvGrpSpPr>
              <p:cNvPr id="102" name="组合 18401"/>
              <p:cNvGrpSpPr>
                <a:grpSpLocks noChangeAspect="1"/>
              </p:cNvGrpSpPr>
              <p:nvPr/>
            </p:nvGrpSpPr>
            <p:grpSpPr>
              <a:xfrm>
                <a:off x="1613075" y="2435443"/>
                <a:ext cx="152534" cy="288000"/>
                <a:chOff x="7499351" y="736601"/>
                <a:chExt cx="227013" cy="428625"/>
              </a:xfrm>
              <a:solidFill>
                <a:srgbClr val="666666"/>
              </a:solidFill>
            </p:grpSpPr>
            <p:sp>
              <p:nvSpPr>
                <p:cNvPr id="131"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2"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5"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6"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7"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8"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9"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0"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1"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2"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3"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03" name="组合 18401"/>
              <p:cNvGrpSpPr>
                <a:grpSpLocks noChangeAspect="1"/>
              </p:cNvGrpSpPr>
              <p:nvPr/>
            </p:nvGrpSpPr>
            <p:grpSpPr>
              <a:xfrm>
                <a:off x="1919053" y="2435443"/>
                <a:ext cx="152534" cy="288000"/>
                <a:chOff x="7499351" y="736601"/>
                <a:chExt cx="227013" cy="428625"/>
              </a:xfrm>
              <a:solidFill>
                <a:srgbClr val="666666"/>
              </a:solidFill>
            </p:grpSpPr>
            <p:sp>
              <p:nvSpPr>
                <p:cNvPr id="118"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2"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3"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5"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6"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7"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8"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9"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0"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04" name="组合 18401"/>
              <p:cNvGrpSpPr>
                <a:grpSpLocks noChangeAspect="1"/>
              </p:cNvGrpSpPr>
              <p:nvPr/>
            </p:nvGrpSpPr>
            <p:grpSpPr>
              <a:xfrm>
                <a:off x="2225031" y="2435443"/>
                <a:ext cx="152534" cy="288000"/>
                <a:chOff x="7499351" y="736601"/>
                <a:chExt cx="227013" cy="428625"/>
              </a:xfrm>
              <a:solidFill>
                <a:srgbClr val="666666"/>
              </a:solidFill>
            </p:grpSpPr>
            <p:sp>
              <p:nvSpPr>
                <p:cNvPr id="105"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1"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4"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7"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grpSp>
        <p:nvGrpSpPr>
          <p:cNvPr id="189" name="组合 188"/>
          <p:cNvGrpSpPr/>
          <p:nvPr/>
        </p:nvGrpSpPr>
        <p:grpSpPr>
          <a:xfrm>
            <a:off x="2197707" y="4368560"/>
            <a:ext cx="2169552" cy="538288"/>
            <a:chOff x="1487077" y="3295467"/>
            <a:chExt cx="1080000" cy="414000"/>
          </a:xfrm>
        </p:grpSpPr>
        <p:sp>
          <p:nvSpPr>
            <p:cNvPr id="190" name="矩形 189"/>
            <p:cNvSpPr/>
            <p:nvPr/>
          </p:nvSpPr>
          <p:spPr bwMode="auto">
            <a:xfrm>
              <a:off x="1487077" y="3295467"/>
              <a:ext cx="1080000" cy="414000"/>
            </a:xfrm>
            <a:prstGeom prst="rect">
              <a:avLst/>
            </a:prstGeom>
            <a:solidFill>
              <a:srgbClr val="666666">
                <a:alpha val="20000"/>
              </a:srgbClr>
            </a:solidFill>
            <a:ln w="12700" cap="flat" cmpd="sng" algn="ctr">
              <a:noFill/>
              <a:prstDash val="solid"/>
              <a:miter lim="800000"/>
            </a:ln>
            <a:effectLst/>
            <a:extLst/>
          </p:spPr>
          <p:txBody>
            <a:bodyPr rot="0" spcFirstLastPara="0" vertOverflow="overflow" horzOverflow="overflow" vert="horz" wrap="square" lIns="121900" tIns="60950" rIns="121900" bIns="60950" numCol="1" spcCol="0" rtlCol="0" fromWordArt="0" anchor="ctr" anchorCtr="0" forceAA="0" compatLnSpc="1">
              <a:prstTxWarp prst="textNoShape">
                <a:avLst/>
              </a:prstTxWarp>
              <a:noAutofit/>
            </a:bodyPr>
            <a:lstStyle/>
            <a:p>
              <a:pPr algn="ctr" defTabSz="914112"/>
              <a:endParaRPr lang="zh-CN" altLang="en-US" sz="1799" kern="0">
                <a:solidFill>
                  <a:sysClr val="window" lastClr="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91" name="组合 190"/>
            <p:cNvGrpSpPr/>
            <p:nvPr/>
          </p:nvGrpSpPr>
          <p:grpSpPr>
            <a:xfrm>
              <a:off x="1644832" y="3358467"/>
              <a:ext cx="764490" cy="288000"/>
              <a:chOff x="1613075" y="3386949"/>
              <a:chExt cx="764490" cy="288000"/>
            </a:xfrm>
          </p:grpSpPr>
          <p:grpSp>
            <p:nvGrpSpPr>
              <p:cNvPr id="192" name="组合 18401"/>
              <p:cNvGrpSpPr>
                <a:grpSpLocks noChangeAspect="1"/>
              </p:cNvGrpSpPr>
              <p:nvPr/>
            </p:nvGrpSpPr>
            <p:grpSpPr>
              <a:xfrm>
                <a:off x="1613075" y="3386949"/>
                <a:ext cx="152534" cy="288000"/>
                <a:chOff x="7499351" y="736601"/>
                <a:chExt cx="227013" cy="428625"/>
              </a:xfrm>
              <a:solidFill>
                <a:srgbClr val="666666"/>
              </a:solidFill>
            </p:grpSpPr>
            <p:sp>
              <p:nvSpPr>
                <p:cNvPr id="207"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8"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9"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0"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1"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2"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3"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4"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5"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6"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7"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8"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9"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93" name="组合 18401"/>
              <p:cNvGrpSpPr>
                <a:grpSpLocks noChangeAspect="1"/>
              </p:cNvGrpSpPr>
              <p:nvPr/>
            </p:nvGrpSpPr>
            <p:grpSpPr>
              <a:xfrm>
                <a:off x="2225031" y="3386949"/>
                <a:ext cx="152534" cy="288000"/>
                <a:chOff x="7499351" y="736601"/>
                <a:chExt cx="227013" cy="428625"/>
              </a:xfrm>
              <a:solidFill>
                <a:srgbClr val="666666"/>
              </a:solidFill>
            </p:grpSpPr>
            <p:sp>
              <p:nvSpPr>
                <p:cNvPr id="194"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5"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6"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7"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8"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9"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0"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1"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2"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3"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4"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5"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6"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grpSp>
        <p:nvGrpSpPr>
          <p:cNvPr id="220" name="组合 219"/>
          <p:cNvGrpSpPr/>
          <p:nvPr/>
        </p:nvGrpSpPr>
        <p:grpSpPr>
          <a:xfrm>
            <a:off x="2197707" y="4962771"/>
            <a:ext cx="2169552" cy="538288"/>
            <a:chOff x="1487077" y="3752478"/>
            <a:chExt cx="1080000" cy="414000"/>
          </a:xfrm>
        </p:grpSpPr>
        <p:sp>
          <p:nvSpPr>
            <p:cNvPr id="221" name="矩形 220"/>
            <p:cNvSpPr/>
            <p:nvPr/>
          </p:nvSpPr>
          <p:spPr bwMode="auto">
            <a:xfrm>
              <a:off x="1487077" y="3752478"/>
              <a:ext cx="1080000" cy="414000"/>
            </a:xfrm>
            <a:prstGeom prst="rect">
              <a:avLst/>
            </a:prstGeom>
            <a:solidFill>
              <a:srgbClr val="666666">
                <a:alpha val="20000"/>
              </a:srgbClr>
            </a:solidFill>
            <a:ln w="12700" cap="flat" cmpd="sng" algn="ctr">
              <a:noFill/>
              <a:prstDash val="solid"/>
              <a:miter lim="800000"/>
            </a:ln>
            <a:effectLst/>
            <a:extLst/>
          </p:spPr>
          <p:txBody>
            <a:bodyPr rot="0" spcFirstLastPara="0" vertOverflow="overflow" horzOverflow="overflow" vert="horz" wrap="square" lIns="121900" tIns="60950" rIns="121900" bIns="60950" numCol="1" spcCol="0" rtlCol="0" fromWordArt="0" anchor="ctr" anchorCtr="0" forceAA="0" compatLnSpc="1">
              <a:prstTxWarp prst="textNoShape">
                <a:avLst/>
              </a:prstTxWarp>
              <a:noAutofit/>
            </a:bodyPr>
            <a:lstStyle/>
            <a:p>
              <a:pPr algn="ctr" defTabSz="914112"/>
              <a:endParaRPr lang="zh-CN" altLang="en-US" sz="1799" kern="0">
                <a:solidFill>
                  <a:sysClr val="window" lastClr="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22" name="组合 221"/>
            <p:cNvGrpSpPr/>
            <p:nvPr/>
          </p:nvGrpSpPr>
          <p:grpSpPr>
            <a:xfrm>
              <a:off x="1644832" y="3833478"/>
              <a:ext cx="764490" cy="252000"/>
              <a:chOff x="1613075" y="3880702"/>
              <a:chExt cx="764490" cy="252000"/>
            </a:xfrm>
          </p:grpSpPr>
          <p:grpSp>
            <p:nvGrpSpPr>
              <p:cNvPr id="223" name="组合 16582"/>
              <p:cNvGrpSpPr>
                <a:grpSpLocks noChangeAspect="1"/>
              </p:cNvGrpSpPr>
              <p:nvPr/>
            </p:nvGrpSpPr>
            <p:grpSpPr>
              <a:xfrm>
                <a:off x="1613075" y="3880702"/>
                <a:ext cx="219541" cy="252000"/>
                <a:chOff x="8407400" y="2055813"/>
                <a:chExt cx="360363" cy="458788"/>
              </a:xfrm>
              <a:solidFill>
                <a:srgbClr val="666666"/>
              </a:solidFill>
            </p:grpSpPr>
            <p:sp>
              <p:nvSpPr>
                <p:cNvPr id="22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24" name="组合 16582"/>
              <p:cNvGrpSpPr>
                <a:grpSpLocks noChangeAspect="1"/>
              </p:cNvGrpSpPr>
              <p:nvPr/>
            </p:nvGrpSpPr>
            <p:grpSpPr>
              <a:xfrm>
                <a:off x="2158024" y="3880702"/>
                <a:ext cx="219541" cy="252000"/>
                <a:chOff x="8407400" y="2055813"/>
                <a:chExt cx="360363" cy="458788"/>
              </a:xfrm>
              <a:solidFill>
                <a:srgbClr val="666666"/>
              </a:solidFill>
            </p:grpSpPr>
            <p:sp>
              <p:nvSpPr>
                <p:cNvPr id="22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724774">
                    <a:defRPr/>
                  </a:pPr>
                  <a:endParaRPr lang="zh-CN" altLang="en-US" sz="4267">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cxnSp>
        <p:nvCxnSpPr>
          <p:cNvPr id="233" name="直接连接符 232"/>
          <p:cNvCxnSpPr/>
          <p:nvPr/>
        </p:nvCxnSpPr>
        <p:spPr>
          <a:xfrm>
            <a:off x="2903210" y="3458043"/>
            <a:ext cx="0" cy="271385"/>
          </a:xfrm>
          <a:prstGeom prst="line">
            <a:avLst/>
          </a:prstGeom>
          <a:ln w="9525">
            <a:solidFill>
              <a:schemeClr val="bg1">
                <a:lumMod val="50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8" name="矩形 130"/>
          <p:cNvSpPr>
            <a:spLocks noChangeArrowheads="1"/>
          </p:cNvSpPr>
          <p:nvPr/>
        </p:nvSpPr>
        <p:spPr bwMode="auto">
          <a:xfrm>
            <a:off x="1041608" y="2302827"/>
            <a:ext cx="3905011" cy="3555735"/>
          </a:xfrm>
          <a:prstGeom prst="rect">
            <a:avLst/>
          </a:prstGeom>
          <a:noFill/>
          <a:ln w="12700" cap="flat" cmpd="sng" algn="ctr">
            <a:solidFill>
              <a:schemeClr val="tx1"/>
            </a:solidFill>
            <a:prstDash val="dash"/>
            <a:miter lim="800000"/>
          </a:ln>
          <a:effectLst/>
        </p:spPr>
        <p:txBody>
          <a:bodyPr rot="0" spcFirstLastPara="0" vertOverflow="overflow" horzOverflow="overflow" vert="horz" wrap="square" lIns="121900" tIns="60950" rIns="121900" bIns="60950" numCol="1" spcCol="0" rtlCol="0" fromWordArt="0" anchor="ctr" anchorCtr="0" forceAA="0" compatLnSpc="1">
            <a:prstTxWarp prst="textNoShape">
              <a:avLst/>
            </a:prstTxWarp>
            <a:noAutofit/>
          </a:bodyPr>
          <a:lstStyle/>
          <a:p>
            <a:pPr algn="ctr" defTabSz="914112"/>
            <a:endParaRPr lang="zh-CN" altLang="en-US" sz="1799" kern="0" dirty="0">
              <a:solidFill>
                <a:sysClr val="window" lastClr="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9" name="直接连接符 258"/>
          <p:cNvCxnSpPr/>
          <p:nvPr/>
        </p:nvCxnSpPr>
        <p:spPr>
          <a:xfrm>
            <a:off x="2895600" y="1421278"/>
            <a:ext cx="7311" cy="1759368"/>
          </a:xfrm>
          <a:prstGeom prst="line">
            <a:avLst/>
          </a:prstGeom>
          <a:ln w="9525">
            <a:solidFill>
              <a:schemeClr val="bg1">
                <a:lumMod val="5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60" name="组合 259"/>
          <p:cNvGrpSpPr/>
          <p:nvPr/>
        </p:nvGrpSpPr>
        <p:grpSpPr>
          <a:xfrm>
            <a:off x="2483957" y="999710"/>
            <a:ext cx="799571" cy="468077"/>
            <a:chOff x="3661154" y="1212178"/>
            <a:chExt cx="612000" cy="360000"/>
          </a:xfrm>
        </p:grpSpPr>
        <p:sp>
          <p:nvSpPr>
            <p:cNvPr id="261" name="Freeform 424"/>
            <p:cNvSpPr>
              <a:spLocks noEditPoints="1"/>
            </p:cNvSpPr>
            <p:nvPr/>
          </p:nvSpPr>
          <p:spPr bwMode="auto">
            <a:xfrm>
              <a:off x="3661154" y="1212178"/>
              <a:ext cx="612000" cy="360000"/>
            </a:xfrm>
            <a:custGeom>
              <a:avLst/>
              <a:gdLst>
                <a:gd name="T0" fmla="*/ 2147483647 w 157"/>
                <a:gd name="T1" fmla="*/ 2147483647 h 102"/>
                <a:gd name="T2" fmla="*/ 2147483647 w 157"/>
                <a:gd name="T3" fmla="*/ 2147483647 h 102"/>
                <a:gd name="T4" fmla="*/ 2147483647 w 157"/>
                <a:gd name="T5" fmla="*/ 0 h 102"/>
                <a:gd name="T6" fmla="*/ 2147483647 w 157"/>
                <a:gd name="T7" fmla="*/ 2147483647 h 102"/>
                <a:gd name="T8" fmla="*/ 2147483647 w 157"/>
                <a:gd name="T9" fmla="*/ 2147483647 h 102"/>
                <a:gd name="T10" fmla="*/ 0 w 157"/>
                <a:gd name="T11" fmla="*/ 2147483647 h 102"/>
                <a:gd name="T12" fmla="*/ 2147483647 w 157"/>
                <a:gd name="T13" fmla="*/ 2147483647 h 102"/>
                <a:gd name="T14" fmla="*/ 2147483647 w 157"/>
                <a:gd name="T15" fmla="*/ 2147483647 h 102"/>
                <a:gd name="T16" fmla="*/ 2147483647 w 157"/>
                <a:gd name="T17" fmla="*/ 2147483647 h 102"/>
                <a:gd name="T18" fmla="*/ 2147483647 w 157"/>
                <a:gd name="T19" fmla="*/ 2147483647 h 102"/>
                <a:gd name="T20" fmla="*/ 2147483647 w 157"/>
                <a:gd name="T21" fmla="*/ 2147483647 h 102"/>
                <a:gd name="T22" fmla="*/ 2147483647 w 157"/>
                <a:gd name="T23" fmla="*/ 2147483647 h 102"/>
                <a:gd name="T24" fmla="*/ 2147483647 w 157"/>
                <a:gd name="T25" fmla="*/ 2147483647 h 102"/>
                <a:gd name="T26" fmla="*/ 2147483647 w 157"/>
                <a:gd name="T27" fmla="*/ 2147483647 h 102"/>
                <a:gd name="T28" fmla="*/ 2147483647 w 157"/>
                <a:gd name="T29" fmla="*/ 2147483647 h 102"/>
                <a:gd name="T30" fmla="*/ 2147483647 w 157"/>
                <a:gd name="T31" fmla="*/ 2147483647 h 102"/>
                <a:gd name="T32" fmla="*/ 2147483647 w 157"/>
                <a:gd name="T33" fmla="*/ 2147483647 h 102"/>
                <a:gd name="T34" fmla="*/ 2147483647 w 157"/>
                <a:gd name="T35" fmla="*/ 2147483647 h 102"/>
                <a:gd name="T36" fmla="*/ 2147483647 w 157"/>
                <a:gd name="T37" fmla="*/ 2147483647 h 102"/>
                <a:gd name="T38" fmla="*/ 2147483647 w 157"/>
                <a:gd name="T39" fmla="*/ 2147483647 h 102"/>
                <a:gd name="T40" fmla="*/ 2147483647 w 157"/>
                <a:gd name="T41" fmla="*/ 2147483647 h 102"/>
                <a:gd name="T42" fmla="*/ 2147483647 w 157"/>
                <a:gd name="T43" fmla="*/ 2147483647 h 102"/>
                <a:gd name="T44" fmla="*/ 2147483647 w 157"/>
                <a:gd name="T45" fmla="*/ 2147483647 h 102"/>
                <a:gd name="T46" fmla="*/ 2147483647 w 157"/>
                <a:gd name="T47" fmla="*/ 2147483647 h 102"/>
                <a:gd name="T48" fmla="*/ 2147483647 w 157"/>
                <a:gd name="T49" fmla="*/ 2147483647 h 102"/>
                <a:gd name="T50" fmla="*/ 2147483647 w 157"/>
                <a:gd name="T51" fmla="*/ 2147483647 h 102"/>
                <a:gd name="T52" fmla="*/ 2147483647 w 157"/>
                <a:gd name="T53" fmla="*/ 2147483647 h 102"/>
                <a:gd name="T54" fmla="*/ 2147483647 w 157"/>
                <a:gd name="T55" fmla="*/ 2147483647 h 10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7"/>
                <a:gd name="T85" fmla="*/ 0 h 102"/>
                <a:gd name="T86" fmla="*/ 157 w 157"/>
                <a:gd name="T87" fmla="*/ 102 h 10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7" h="102">
                  <a:moveTo>
                    <a:pt x="129" y="46"/>
                  </a:moveTo>
                  <a:cubicBezTo>
                    <a:pt x="129" y="46"/>
                    <a:pt x="129" y="46"/>
                    <a:pt x="129" y="46"/>
                  </a:cubicBezTo>
                  <a:cubicBezTo>
                    <a:pt x="129" y="20"/>
                    <a:pt x="109" y="0"/>
                    <a:pt x="83" y="0"/>
                  </a:cubicBezTo>
                  <a:cubicBezTo>
                    <a:pt x="61" y="0"/>
                    <a:pt x="43" y="15"/>
                    <a:pt x="38" y="36"/>
                  </a:cubicBezTo>
                  <a:cubicBezTo>
                    <a:pt x="36" y="36"/>
                    <a:pt x="35" y="35"/>
                    <a:pt x="33" y="35"/>
                  </a:cubicBezTo>
                  <a:cubicBezTo>
                    <a:pt x="15" y="35"/>
                    <a:pt x="0" y="50"/>
                    <a:pt x="0" y="69"/>
                  </a:cubicBezTo>
                  <a:cubicBezTo>
                    <a:pt x="0" y="87"/>
                    <a:pt x="15" y="102"/>
                    <a:pt x="33" y="102"/>
                  </a:cubicBezTo>
                  <a:cubicBezTo>
                    <a:pt x="58" y="102"/>
                    <a:pt x="58" y="102"/>
                    <a:pt x="58" y="102"/>
                  </a:cubicBezTo>
                  <a:cubicBezTo>
                    <a:pt x="129" y="102"/>
                    <a:pt x="129" y="102"/>
                    <a:pt x="129" y="102"/>
                  </a:cubicBezTo>
                  <a:cubicBezTo>
                    <a:pt x="145" y="102"/>
                    <a:pt x="157" y="90"/>
                    <a:pt x="157" y="74"/>
                  </a:cubicBezTo>
                  <a:cubicBezTo>
                    <a:pt x="157" y="59"/>
                    <a:pt x="145" y="47"/>
                    <a:pt x="129" y="46"/>
                  </a:cubicBezTo>
                  <a:moveTo>
                    <a:pt x="129" y="97"/>
                  </a:moveTo>
                  <a:cubicBezTo>
                    <a:pt x="35" y="97"/>
                    <a:pt x="35" y="97"/>
                    <a:pt x="35" y="97"/>
                  </a:cubicBezTo>
                  <a:cubicBezTo>
                    <a:pt x="34" y="97"/>
                    <a:pt x="34" y="97"/>
                    <a:pt x="33" y="97"/>
                  </a:cubicBezTo>
                  <a:cubicBezTo>
                    <a:pt x="33" y="97"/>
                    <a:pt x="33" y="97"/>
                    <a:pt x="33" y="97"/>
                  </a:cubicBezTo>
                  <a:cubicBezTo>
                    <a:pt x="18" y="97"/>
                    <a:pt x="5" y="84"/>
                    <a:pt x="5" y="69"/>
                  </a:cubicBezTo>
                  <a:cubicBezTo>
                    <a:pt x="5" y="53"/>
                    <a:pt x="18" y="41"/>
                    <a:pt x="33" y="41"/>
                  </a:cubicBezTo>
                  <a:cubicBezTo>
                    <a:pt x="35" y="41"/>
                    <a:pt x="37" y="41"/>
                    <a:pt x="40" y="42"/>
                  </a:cubicBezTo>
                  <a:cubicBezTo>
                    <a:pt x="40" y="42"/>
                    <a:pt x="41" y="42"/>
                    <a:pt x="42" y="41"/>
                  </a:cubicBezTo>
                  <a:cubicBezTo>
                    <a:pt x="43" y="41"/>
                    <a:pt x="43" y="40"/>
                    <a:pt x="43" y="40"/>
                  </a:cubicBezTo>
                  <a:cubicBezTo>
                    <a:pt x="46" y="20"/>
                    <a:pt x="63" y="5"/>
                    <a:pt x="83" y="5"/>
                  </a:cubicBezTo>
                  <a:cubicBezTo>
                    <a:pt x="106" y="5"/>
                    <a:pt x="124" y="23"/>
                    <a:pt x="124" y="46"/>
                  </a:cubicBezTo>
                  <a:cubicBezTo>
                    <a:pt x="124" y="47"/>
                    <a:pt x="124" y="48"/>
                    <a:pt x="124" y="49"/>
                  </a:cubicBezTo>
                  <a:cubicBezTo>
                    <a:pt x="124" y="50"/>
                    <a:pt x="124" y="51"/>
                    <a:pt x="124" y="51"/>
                  </a:cubicBezTo>
                  <a:cubicBezTo>
                    <a:pt x="125" y="52"/>
                    <a:pt x="126" y="52"/>
                    <a:pt x="127" y="52"/>
                  </a:cubicBezTo>
                  <a:cubicBezTo>
                    <a:pt x="127" y="52"/>
                    <a:pt x="128" y="52"/>
                    <a:pt x="129" y="52"/>
                  </a:cubicBezTo>
                  <a:cubicBezTo>
                    <a:pt x="142" y="52"/>
                    <a:pt x="152" y="62"/>
                    <a:pt x="152" y="74"/>
                  </a:cubicBezTo>
                  <a:cubicBezTo>
                    <a:pt x="152" y="87"/>
                    <a:pt x="142" y="97"/>
                    <a:pt x="129" y="97"/>
                  </a:cubicBezTo>
                </a:path>
              </a:pathLst>
            </a:custGeom>
            <a:solidFill>
              <a:srgbClr val="FBA000"/>
            </a:solidFill>
            <a:ln w="9525">
              <a:noFill/>
              <a:round/>
              <a:headEnd/>
              <a:tailEnd/>
            </a:ln>
          </p:spPr>
          <p:txBody>
            <a:bodyPr/>
            <a:lstStyle/>
            <a:p>
              <a:pPr defTabSz="914112"/>
              <a:endParaRPr lang="zh-CN" altLang="en-US" sz="3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2" name="Text Box 15"/>
            <p:cNvSpPr txBox="1">
              <a:spLocks noChangeArrowheads="1"/>
            </p:cNvSpPr>
            <p:nvPr/>
          </p:nvSpPr>
          <p:spPr bwMode="gray">
            <a:xfrm>
              <a:off x="3710764" y="1384311"/>
              <a:ext cx="501196" cy="126296"/>
            </a:xfrm>
            <a:prstGeom prst="rect">
              <a:avLst/>
            </a:prstGeom>
            <a:noFill/>
            <a:ln w="9525" algn="ctr">
              <a:noFill/>
              <a:miter lim="800000"/>
              <a:headEnd/>
              <a:tailEnd/>
            </a:ln>
          </p:spPr>
          <p:txBody>
            <a:bodyPr wrap="square" lIns="0" tIns="0" rIns="0" bIns="0">
              <a:spAutoFit/>
            </a:bodyPr>
            <a:lstStyle/>
            <a:p>
              <a:pPr algn="ctr" defTabSz="914112">
                <a:spcBef>
                  <a:spcPts val="1195"/>
                </a:spcBef>
                <a:buSzPct val="70000"/>
                <a:defRPr/>
              </a:pPr>
              <a:r>
                <a:rPr lang="en-US" altLang="zh-CN" sz="1067" b="1" dirty="0">
                  <a:solidFill>
                    <a:srgbClr val="1D1D1A"/>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Internet</a:t>
              </a:r>
            </a:p>
          </p:txBody>
        </p:sp>
      </p:grpSp>
      <p:grpSp>
        <p:nvGrpSpPr>
          <p:cNvPr id="263" name="组合 298"/>
          <p:cNvGrpSpPr>
            <a:grpSpLocks/>
          </p:cNvGrpSpPr>
          <p:nvPr/>
        </p:nvGrpSpPr>
        <p:grpSpPr bwMode="auto">
          <a:xfrm>
            <a:off x="2704477" y="1634732"/>
            <a:ext cx="376269" cy="374461"/>
            <a:chOff x="2185077" y="5949950"/>
            <a:chExt cx="498475" cy="498475"/>
          </a:xfrm>
          <a:solidFill>
            <a:srgbClr val="666666"/>
          </a:solidFill>
        </p:grpSpPr>
        <p:sp>
          <p:nvSpPr>
            <p:cNvPr id="264" name="Freeform 16"/>
            <p:cNvSpPr>
              <a:spLocks noEditPoints="1"/>
            </p:cNvSpPr>
            <p:nvPr/>
          </p:nvSpPr>
          <p:spPr bwMode="auto">
            <a:xfrm>
              <a:off x="2295021" y="6137141"/>
              <a:ext cx="104332" cy="126196"/>
            </a:xfrm>
            <a:custGeom>
              <a:avLst/>
              <a:gdLst/>
              <a:ahLst/>
              <a:cxnLst>
                <a:cxn ang="0">
                  <a:pos x="17" y="47"/>
                </a:cxn>
                <a:cxn ang="0">
                  <a:pos x="25" y="46"/>
                </a:cxn>
                <a:cxn ang="0">
                  <a:pos x="30" y="43"/>
                </a:cxn>
                <a:cxn ang="0">
                  <a:pos x="34" y="39"/>
                </a:cxn>
                <a:cxn ang="0">
                  <a:pos x="38" y="32"/>
                </a:cxn>
                <a:cxn ang="0">
                  <a:pos x="39" y="23"/>
                </a:cxn>
                <a:cxn ang="0">
                  <a:pos x="37" y="12"/>
                </a:cxn>
                <a:cxn ang="0">
                  <a:pos x="31" y="4"/>
                </a:cxn>
                <a:cxn ang="0">
                  <a:pos x="25" y="0"/>
                </a:cxn>
                <a:cxn ang="0">
                  <a:pos x="16" y="0"/>
                </a:cxn>
                <a:cxn ang="0">
                  <a:pos x="0" y="0"/>
                </a:cxn>
                <a:cxn ang="0">
                  <a:pos x="0" y="47"/>
                </a:cxn>
                <a:cxn ang="0">
                  <a:pos x="17" y="47"/>
                </a:cxn>
                <a:cxn ang="0">
                  <a:pos x="6" y="5"/>
                </a:cxn>
                <a:cxn ang="0">
                  <a:pos x="16" y="5"/>
                </a:cxn>
                <a:cxn ang="0">
                  <a:pos x="24" y="6"/>
                </a:cxn>
                <a:cxn ang="0">
                  <a:pos x="30" y="11"/>
                </a:cxn>
                <a:cxn ang="0">
                  <a:pos x="32" y="23"/>
                </a:cxn>
                <a:cxn ang="0">
                  <a:pos x="31" y="32"/>
                </a:cxn>
                <a:cxn ang="0">
                  <a:pos x="28" y="38"/>
                </a:cxn>
                <a:cxn ang="0">
                  <a:pos x="24" y="40"/>
                </a:cxn>
                <a:cxn ang="0">
                  <a:pos x="16" y="41"/>
                </a:cxn>
                <a:cxn ang="0">
                  <a:pos x="6" y="41"/>
                </a:cxn>
                <a:cxn ang="0">
                  <a:pos x="6" y="5"/>
                </a:cxn>
              </a:cxnLst>
              <a:rect l="0" t="0" r="r" b="b"/>
              <a:pathLst>
                <a:path w="39" h="47">
                  <a:moveTo>
                    <a:pt x="17" y="47"/>
                  </a:moveTo>
                  <a:cubicBezTo>
                    <a:pt x="20" y="47"/>
                    <a:pt x="22" y="46"/>
                    <a:pt x="25" y="46"/>
                  </a:cubicBezTo>
                  <a:cubicBezTo>
                    <a:pt x="27" y="45"/>
                    <a:pt x="29" y="45"/>
                    <a:pt x="30" y="43"/>
                  </a:cubicBezTo>
                  <a:cubicBezTo>
                    <a:pt x="32" y="42"/>
                    <a:pt x="33" y="41"/>
                    <a:pt x="34" y="39"/>
                  </a:cubicBezTo>
                  <a:cubicBezTo>
                    <a:pt x="36" y="37"/>
                    <a:pt x="37" y="35"/>
                    <a:pt x="38" y="32"/>
                  </a:cubicBezTo>
                  <a:cubicBezTo>
                    <a:pt x="38" y="30"/>
                    <a:pt x="39" y="26"/>
                    <a:pt x="39" y="23"/>
                  </a:cubicBezTo>
                  <a:cubicBezTo>
                    <a:pt x="39" y="19"/>
                    <a:pt x="38" y="15"/>
                    <a:pt x="37" y="12"/>
                  </a:cubicBezTo>
                  <a:cubicBezTo>
                    <a:pt x="36" y="8"/>
                    <a:pt x="34" y="6"/>
                    <a:pt x="31" y="4"/>
                  </a:cubicBezTo>
                  <a:cubicBezTo>
                    <a:pt x="30" y="2"/>
                    <a:pt x="27" y="1"/>
                    <a:pt x="25" y="0"/>
                  </a:cubicBezTo>
                  <a:cubicBezTo>
                    <a:pt x="23" y="0"/>
                    <a:pt x="20" y="0"/>
                    <a:pt x="16" y="0"/>
                  </a:cubicBezTo>
                  <a:cubicBezTo>
                    <a:pt x="0" y="0"/>
                    <a:pt x="0" y="0"/>
                    <a:pt x="0" y="0"/>
                  </a:cubicBezTo>
                  <a:cubicBezTo>
                    <a:pt x="0" y="47"/>
                    <a:pt x="0" y="47"/>
                    <a:pt x="0" y="47"/>
                  </a:cubicBezTo>
                  <a:lnTo>
                    <a:pt x="17" y="47"/>
                  </a:lnTo>
                  <a:close/>
                  <a:moveTo>
                    <a:pt x="6" y="5"/>
                  </a:moveTo>
                  <a:cubicBezTo>
                    <a:pt x="16" y="5"/>
                    <a:pt x="16" y="5"/>
                    <a:pt x="16" y="5"/>
                  </a:cubicBezTo>
                  <a:cubicBezTo>
                    <a:pt x="20" y="5"/>
                    <a:pt x="22" y="5"/>
                    <a:pt x="24" y="6"/>
                  </a:cubicBezTo>
                  <a:cubicBezTo>
                    <a:pt x="26" y="7"/>
                    <a:pt x="28" y="9"/>
                    <a:pt x="30" y="11"/>
                  </a:cubicBezTo>
                  <a:cubicBezTo>
                    <a:pt x="32" y="14"/>
                    <a:pt x="32" y="18"/>
                    <a:pt x="32" y="23"/>
                  </a:cubicBezTo>
                  <a:cubicBezTo>
                    <a:pt x="32" y="26"/>
                    <a:pt x="32" y="29"/>
                    <a:pt x="31" y="32"/>
                  </a:cubicBezTo>
                  <a:cubicBezTo>
                    <a:pt x="30" y="34"/>
                    <a:pt x="29" y="36"/>
                    <a:pt x="28" y="38"/>
                  </a:cubicBezTo>
                  <a:cubicBezTo>
                    <a:pt x="27" y="39"/>
                    <a:pt x="25" y="40"/>
                    <a:pt x="24" y="40"/>
                  </a:cubicBezTo>
                  <a:cubicBezTo>
                    <a:pt x="22" y="41"/>
                    <a:pt x="19" y="41"/>
                    <a:pt x="16" y="41"/>
                  </a:cubicBezTo>
                  <a:cubicBezTo>
                    <a:pt x="6" y="41"/>
                    <a:pt x="6" y="41"/>
                    <a:pt x="6" y="41"/>
                  </a:cubicBezTo>
                  <a:lnTo>
                    <a:pt x="6" y="5"/>
                  </a:lnTo>
                  <a:close/>
                </a:path>
              </a:pathLst>
            </a:custGeom>
            <a:grpFill/>
            <a:ln w="9525">
              <a:noFill/>
              <a:round/>
              <a:headEnd/>
              <a:tailEnd/>
            </a:ln>
          </p:spPr>
          <p:txBody>
            <a:bodyPr/>
            <a:lstStyle/>
            <a:p>
              <a:pPr defTabSz="914112">
                <a:defRPr/>
              </a:pPr>
              <a:endParaRPr lang="zh-CN" altLang="en-US" sz="3200">
                <a:solidFill>
                  <a:srgbClr val="1D1D1A">
                    <a:lumMod val="65000"/>
                    <a:lumOff val="35000"/>
                  </a:srgb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5" name="Freeform 17"/>
            <p:cNvSpPr>
              <a:spLocks/>
            </p:cNvSpPr>
            <p:nvPr/>
          </p:nvSpPr>
          <p:spPr bwMode="auto">
            <a:xfrm>
              <a:off x="2418674" y="6137141"/>
              <a:ext cx="98536" cy="126196"/>
            </a:xfrm>
            <a:custGeom>
              <a:avLst/>
              <a:gdLst/>
              <a:ahLst/>
              <a:cxnLst>
                <a:cxn ang="0">
                  <a:pos x="10" y="17"/>
                </a:cxn>
                <a:cxn ang="0">
                  <a:pos x="52" y="79"/>
                </a:cxn>
                <a:cxn ang="0">
                  <a:pos x="62" y="79"/>
                </a:cxn>
                <a:cxn ang="0">
                  <a:pos x="62" y="0"/>
                </a:cxn>
                <a:cxn ang="0">
                  <a:pos x="52" y="0"/>
                </a:cxn>
                <a:cxn ang="0">
                  <a:pos x="52" y="62"/>
                </a:cxn>
                <a:cxn ang="0">
                  <a:pos x="12" y="0"/>
                </a:cxn>
                <a:cxn ang="0">
                  <a:pos x="0" y="0"/>
                </a:cxn>
                <a:cxn ang="0">
                  <a:pos x="0" y="79"/>
                </a:cxn>
                <a:cxn ang="0">
                  <a:pos x="10" y="79"/>
                </a:cxn>
                <a:cxn ang="0">
                  <a:pos x="10" y="17"/>
                </a:cxn>
              </a:cxnLst>
              <a:rect l="0" t="0" r="r" b="b"/>
              <a:pathLst>
                <a:path w="62" h="79">
                  <a:moveTo>
                    <a:pt x="10" y="17"/>
                  </a:moveTo>
                  <a:lnTo>
                    <a:pt x="52" y="79"/>
                  </a:lnTo>
                  <a:lnTo>
                    <a:pt x="62" y="79"/>
                  </a:lnTo>
                  <a:lnTo>
                    <a:pt x="62" y="0"/>
                  </a:lnTo>
                  <a:lnTo>
                    <a:pt x="52" y="0"/>
                  </a:lnTo>
                  <a:lnTo>
                    <a:pt x="52" y="62"/>
                  </a:lnTo>
                  <a:lnTo>
                    <a:pt x="12" y="0"/>
                  </a:lnTo>
                  <a:lnTo>
                    <a:pt x="0" y="0"/>
                  </a:lnTo>
                  <a:lnTo>
                    <a:pt x="0" y="79"/>
                  </a:lnTo>
                  <a:lnTo>
                    <a:pt x="10" y="79"/>
                  </a:lnTo>
                  <a:lnTo>
                    <a:pt x="10" y="17"/>
                  </a:lnTo>
                  <a:close/>
                </a:path>
              </a:pathLst>
            </a:custGeom>
            <a:grpFill/>
            <a:ln w="9525">
              <a:noFill/>
              <a:round/>
              <a:headEnd/>
              <a:tailEnd/>
            </a:ln>
          </p:spPr>
          <p:txBody>
            <a:bodyPr/>
            <a:lstStyle/>
            <a:p>
              <a:pPr defTabSz="914112">
                <a:defRPr/>
              </a:pPr>
              <a:endParaRPr lang="zh-CN" altLang="en-US" sz="3200">
                <a:solidFill>
                  <a:srgbClr val="1D1D1A">
                    <a:lumMod val="65000"/>
                    <a:lumOff val="35000"/>
                  </a:srgb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6" name="Freeform 18"/>
            <p:cNvSpPr>
              <a:spLocks/>
            </p:cNvSpPr>
            <p:nvPr/>
          </p:nvSpPr>
          <p:spPr bwMode="auto">
            <a:xfrm>
              <a:off x="2542326" y="6135038"/>
              <a:ext cx="96604" cy="128299"/>
            </a:xfrm>
            <a:custGeom>
              <a:avLst/>
              <a:gdLst/>
              <a:ahLst/>
              <a:cxnLst>
                <a:cxn ang="0">
                  <a:pos x="26" y="42"/>
                </a:cxn>
                <a:cxn ang="0">
                  <a:pos x="20" y="43"/>
                </a:cxn>
                <a:cxn ang="0">
                  <a:pos x="12" y="41"/>
                </a:cxn>
                <a:cxn ang="0">
                  <a:pos x="8" y="38"/>
                </a:cxn>
                <a:cxn ang="0">
                  <a:pos x="6" y="32"/>
                </a:cxn>
                <a:cxn ang="0">
                  <a:pos x="0" y="33"/>
                </a:cxn>
                <a:cxn ang="0">
                  <a:pos x="2" y="41"/>
                </a:cxn>
                <a:cxn ang="0">
                  <a:pos x="9" y="47"/>
                </a:cxn>
                <a:cxn ang="0">
                  <a:pos x="20" y="48"/>
                </a:cxn>
                <a:cxn ang="0">
                  <a:pos x="29" y="47"/>
                </a:cxn>
                <a:cxn ang="0">
                  <a:pos x="35" y="41"/>
                </a:cxn>
                <a:cxn ang="0">
                  <a:pos x="37" y="34"/>
                </a:cxn>
                <a:cxn ang="0">
                  <a:pos x="35" y="28"/>
                </a:cxn>
                <a:cxn ang="0">
                  <a:pos x="29" y="23"/>
                </a:cxn>
                <a:cxn ang="0">
                  <a:pos x="19" y="20"/>
                </a:cxn>
                <a:cxn ang="0">
                  <a:pos x="9" y="17"/>
                </a:cxn>
                <a:cxn ang="0">
                  <a:pos x="8" y="12"/>
                </a:cxn>
                <a:cxn ang="0">
                  <a:pos x="10" y="7"/>
                </a:cxn>
                <a:cxn ang="0">
                  <a:pos x="18" y="5"/>
                </a:cxn>
                <a:cxn ang="0">
                  <a:pos x="27" y="8"/>
                </a:cxn>
                <a:cxn ang="0">
                  <a:pos x="30" y="14"/>
                </a:cxn>
                <a:cxn ang="0">
                  <a:pos x="36" y="14"/>
                </a:cxn>
                <a:cxn ang="0">
                  <a:pos x="34" y="6"/>
                </a:cxn>
                <a:cxn ang="0">
                  <a:pos x="27" y="1"/>
                </a:cxn>
                <a:cxn ang="0">
                  <a:pos x="18" y="0"/>
                </a:cxn>
                <a:cxn ang="0">
                  <a:pos x="10" y="1"/>
                </a:cxn>
                <a:cxn ang="0">
                  <a:pos x="4" y="6"/>
                </a:cxn>
                <a:cxn ang="0">
                  <a:pos x="2" y="13"/>
                </a:cxn>
                <a:cxn ang="0">
                  <a:pos x="3" y="19"/>
                </a:cxn>
                <a:cxn ang="0">
                  <a:pos x="8" y="23"/>
                </a:cxn>
                <a:cxn ang="0">
                  <a:pos x="17" y="26"/>
                </a:cxn>
                <a:cxn ang="0">
                  <a:pos x="26" y="28"/>
                </a:cxn>
                <a:cxn ang="0">
                  <a:pos x="30" y="31"/>
                </a:cxn>
                <a:cxn ang="0">
                  <a:pos x="31" y="35"/>
                </a:cxn>
                <a:cxn ang="0">
                  <a:pos x="30" y="39"/>
                </a:cxn>
                <a:cxn ang="0">
                  <a:pos x="26" y="42"/>
                </a:cxn>
              </a:cxnLst>
              <a:rect l="0" t="0" r="r" b="b"/>
              <a:pathLst>
                <a:path w="37" h="48">
                  <a:moveTo>
                    <a:pt x="26" y="42"/>
                  </a:moveTo>
                  <a:cubicBezTo>
                    <a:pt x="24" y="43"/>
                    <a:pt x="22" y="43"/>
                    <a:pt x="20" y="43"/>
                  </a:cubicBezTo>
                  <a:cubicBezTo>
                    <a:pt x="17" y="43"/>
                    <a:pt x="14" y="42"/>
                    <a:pt x="12" y="41"/>
                  </a:cubicBezTo>
                  <a:cubicBezTo>
                    <a:pt x="10" y="41"/>
                    <a:pt x="9" y="39"/>
                    <a:pt x="8" y="38"/>
                  </a:cubicBezTo>
                  <a:cubicBezTo>
                    <a:pt x="7" y="36"/>
                    <a:pt x="6" y="34"/>
                    <a:pt x="6" y="32"/>
                  </a:cubicBezTo>
                  <a:cubicBezTo>
                    <a:pt x="0" y="33"/>
                    <a:pt x="0" y="33"/>
                    <a:pt x="0" y="33"/>
                  </a:cubicBezTo>
                  <a:cubicBezTo>
                    <a:pt x="0" y="36"/>
                    <a:pt x="1" y="38"/>
                    <a:pt x="2" y="41"/>
                  </a:cubicBezTo>
                  <a:cubicBezTo>
                    <a:pt x="4" y="43"/>
                    <a:pt x="6" y="45"/>
                    <a:pt x="9" y="47"/>
                  </a:cubicBezTo>
                  <a:cubicBezTo>
                    <a:pt x="12" y="48"/>
                    <a:pt x="16" y="48"/>
                    <a:pt x="20" y="48"/>
                  </a:cubicBezTo>
                  <a:cubicBezTo>
                    <a:pt x="23" y="48"/>
                    <a:pt x="26" y="48"/>
                    <a:pt x="29" y="47"/>
                  </a:cubicBezTo>
                  <a:cubicBezTo>
                    <a:pt x="32" y="45"/>
                    <a:pt x="34" y="44"/>
                    <a:pt x="35" y="41"/>
                  </a:cubicBezTo>
                  <a:cubicBezTo>
                    <a:pt x="37" y="39"/>
                    <a:pt x="37" y="37"/>
                    <a:pt x="37" y="34"/>
                  </a:cubicBezTo>
                  <a:cubicBezTo>
                    <a:pt x="37" y="32"/>
                    <a:pt x="37" y="30"/>
                    <a:pt x="35" y="28"/>
                  </a:cubicBezTo>
                  <a:cubicBezTo>
                    <a:pt x="34" y="26"/>
                    <a:pt x="32" y="24"/>
                    <a:pt x="29" y="23"/>
                  </a:cubicBezTo>
                  <a:cubicBezTo>
                    <a:pt x="27" y="22"/>
                    <a:pt x="24" y="21"/>
                    <a:pt x="19" y="20"/>
                  </a:cubicBezTo>
                  <a:cubicBezTo>
                    <a:pt x="14" y="19"/>
                    <a:pt x="11" y="18"/>
                    <a:pt x="9" y="17"/>
                  </a:cubicBezTo>
                  <a:cubicBezTo>
                    <a:pt x="8" y="15"/>
                    <a:pt x="8" y="14"/>
                    <a:pt x="8" y="12"/>
                  </a:cubicBezTo>
                  <a:cubicBezTo>
                    <a:pt x="8" y="10"/>
                    <a:pt x="8" y="9"/>
                    <a:pt x="10" y="7"/>
                  </a:cubicBezTo>
                  <a:cubicBezTo>
                    <a:pt x="12" y="6"/>
                    <a:pt x="15" y="5"/>
                    <a:pt x="18" y="5"/>
                  </a:cubicBezTo>
                  <a:cubicBezTo>
                    <a:pt x="22" y="5"/>
                    <a:pt x="25" y="6"/>
                    <a:pt x="27" y="8"/>
                  </a:cubicBezTo>
                  <a:cubicBezTo>
                    <a:pt x="28" y="9"/>
                    <a:pt x="30" y="11"/>
                    <a:pt x="30" y="14"/>
                  </a:cubicBezTo>
                  <a:cubicBezTo>
                    <a:pt x="36" y="14"/>
                    <a:pt x="36" y="14"/>
                    <a:pt x="36" y="14"/>
                  </a:cubicBezTo>
                  <a:cubicBezTo>
                    <a:pt x="36" y="11"/>
                    <a:pt x="35" y="9"/>
                    <a:pt x="34" y="6"/>
                  </a:cubicBezTo>
                  <a:cubicBezTo>
                    <a:pt x="32" y="4"/>
                    <a:pt x="30" y="3"/>
                    <a:pt x="27" y="1"/>
                  </a:cubicBezTo>
                  <a:cubicBezTo>
                    <a:pt x="25" y="0"/>
                    <a:pt x="22" y="0"/>
                    <a:pt x="18" y="0"/>
                  </a:cubicBezTo>
                  <a:cubicBezTo>
                    <a:pt x="15" y="0"/>
                    <a:pt x="12" y="0"/>
                    <a:pt x="10" y="1"/>
                  </a:cubicBezTo>
                  <a:cubicBezTo>
                    <a:pt x="7" y="2"/>
                    <a:pt x="5" y="4"/>
                    <a:pt x="4" y="6"/>
                  </a:cubicBezTo>
                  <a:cubicBezTo>
                    <a:pt x="2" y="8"/>
                    <a:pt x="2" y="10"/>
                    <a:pt x="2" y="13"/>
                  </a:cubicBezTo>
                  <a:cubicBezTo>
                    <a:pt x="2" y="15"/>
                    <a:pt x="2" y="17"/>
                    <a:pt x="3" y="19"/>
                  </a:cubicBezTo>
                  <a:cubicBezTo>
                    <a:pt x="4" y="20"/>
                    <a:pt x="6" y="22"/>
                    <a:pt x="8" y="23"/>
                  </a:cubicBezTo>
                  <a:cubicBezTo>
                    <a:pt x="10" y="24"/>
                    <a:pt x="13" y="25"/>
                    <a:pt x="17" y="26"/>
                  </a:cubicBezTo>
                  <a:cubicBezTo>
                    <a:pt x="22" y="27"/>
                    <a:pt x="24" y="28"/>
                    <a:pt x="26" y="28"/>
                  </a:cubicBezTo>
                  <a:cubicBezTo>
                    <a:pt x="28" y="29"/>
                    <a:pt x="29" y="30"/>
                    <a:pt x="30" y="31"/>
                  </a:cubicBezTo>
                  <a:cubicBezTo>
                    <a:pt x="31" y="32"/>
                    <a:pt x="31" y="33"/>
                    <a:pt x="31" y="35"/>
                  </a:cubicBezTo>
                  <a:cubicBezTo>
                    <a:pt x="31" y="36"/>
                    <a:pt x="31" y="38"/>
                    <a:pt x="30" y="39"/>
                  </a:cubicBezTo>
                  <a:cubicBezTo>
                    <a:pt x="29" y="40"/>
                    <a:pt x="28" y="41"/>
                    <a:pt x="26" y="42"/>
                  </a:cubicBezTo>
                  <a:close/>
                </a:path>
              </a:pathLst>
            </a:custGeom>
            <a:grpFill/>
            <a:ln w="9525">
              <a:noFill/>
              <a:round/>
              <a:headEnd/>
              <a:tailEnd/>
            </a:ln>
          </p:spPr>
          <p:txBody>
            <a:bodyPr/>
            <a:lstStyle/>
            <a:p>
              <a:pPr defTabSz="914112">
                <a:defRPr/>
              </a:pPr>
              <a:endParaRPr lang="zh-CN" altLang="en-US" sz="3200">
                <a:solidFill>
                  <a:srgbClr val="1D1D1A">
                    <a:lumMod val="65000"/>
                    <a:lumOff val="35000"/>
                  </a:srgb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7" name="Freeform 19"/>
            <p:cNvSpPr>
              <a:spLocks noEditPoints="1"/>
            </p:cNvSpPr>
            <p:nvPr/>
          </p:nvSpPr>
          <p:spPr bwMode="auto">
            <a:xfrm>
              <a:off x="2185077" y="5949950"/>
              <a:ext cx="498475" cy="498475"/>
            </a:xfrm>
            <a:custGeom>
              <a:avLst/>
              <a:gdLst/>
              <a:ahLst/>
              <a:cxnLst>
                <a:cxn ang="0">
                  <a:pos x="94" y="0"/>
                </a:cxn>
                <a:cxn ang="0">
                  <a:pos x="0" y="94"/>
                </a:cxn>
                <a:cxn ang="0">
                  <a:pos x="94" y="188"/>
                </a:cxn>
                <a:cxn ang="0">
                  <a:pos x="188" y="94"/>
                </a:cxn>
                <a:cxn ang="0">
                  <a:pos x="94" y="0"/>
                </a:cxn>
                <a:cxn ang="0">
                  <a:pos x="170" y="55"/>
                </a:cxn>
                <a:cxn ang="0">
                  <a:pos x="142" y="55"/>
                </a:cxn>
                <a:cxn ang="0">
                  <a:pos x="120" y="12"/>
                </a:cxn>
                <a:cxn ang="0">
                  <a:pos x="170" y="55"/>
                </a:cxn>
                <a:cxn ang="0">
                  <a:pos x="90" y="9"/>
                </a:cxn>
                <a:cxn ang="0">
                  <a:pos x="90" y="55"/>
                </a:cxn>
                <a:cxn ang="0">
                  <a:pos x="54" y="55"/>
                </a:cxn>
                <a:cxn ang="0">
                  <a:pos x="90" y="9"/>
                </a:cxn>
                <a:cxn ang="0">
                  <a:pos x="98" y="9"/>
                </a:cxn>
                <a:cxn ang="0">
                  <a:pos x="134" y="55"/>
                </a:cxn>
                <a:cxn ang="0">
                  <a:pos x="98" y="55"/>
                </a:cxn>
                <a:cxn ang="0">
                  <a:pos x="98" y="9"/>
                </a:cxn>
                <a:cxn ang="0">
                  <a:pos x="68" y="12"/>
                </a:cxn>
                <a:cxn ang="0">
                  <a:pos x="46" y="55"/>
                </a:cxn>
                <a:cxn ang="0">
                  <a:pos x="18" y="55"/>
                </a:cxn>
                <a:cxn ang="0">
                  <a:pos x="68" y="12"/>
                </a:cxn>
                <a:cxn ang="0">
                  <a:pos x="14" y="63"/>
                </a:cxn>
                <a:cxn ang="0">
                  <a:pos x="174" y="63"/>
                </a:cxn>
                <a:cxn ang="0">
                  <a:pos x="180" y="94"/>
                </a:cxn>
                <a:cxn ang="0">
                  <a:pos x="174" y="127"/>
                </a:cxn>
                <a:cxn ang="0">
                  <a:pos x="15" y="127"/>
                </a:cxn>
                <a:cxn ang="0">
                  <a:pos x="8" y="94"/>
                </a:cxn>
                <a:cxn ang="0">
                  <a:pos x="14" y="63"/>
                </a:cxn>
                <a:cxn ang="0">
                  <a:pos x="90" y="180"/>
                </a:cxn>
                <a:cxn ang="0">
                  <a:pos x="55" y="135"/>
                </a:cxn>
                <a:cxn ang="0">
                  <a:pos x="90" y="135"/>
                </a:cxn>
                <a:cxn ang="0">
                  <a:pos x="90" y="180"/>
                </a:cxn>
                <a:cxn ang="0">
                  <a:pos x="98" y="180"/>
                </a:cxn>
                <a:cxn ang="0">
                  <a:pos x="98" y="135"/>
                </a:cxn>
                <a:cxn ang="0">
                  <a:pos x="134" y="135"/>
                </a:cxn>
                <a:cxn ang="0">
                  <a:pos x="98" y="180"/>
                </a:cxn>
                <a:cxn ang="0">
                  <a:pos x="18" y="135"/>
                </a:cxn>
                <a:cxn ang="0">
                  <a:pos x="46" y="135"/>
                </a:cxn>
                <a:cxn ang="0">
                  <a:pos x="68" y="176"/>
                </a:cxn>
                <a:cxn ang="0">
                  <a:pos x="18" y="135"/>
                </a:cxn>
                <a:cxn ang="0">
                  <a:pos x="120" y="176"/>
                </a:cxn>
                <a:cxn ang="0">
                  <a:pos x="142" y="135"/>
                </a:cxn>
                <a:cxn ang="0">
                  <a:pos x="170" y="135"/>
                </a:cxn>
                <a:cxn ang="0">
                  <a:pos x="120" y="176"/>
                </a:cxn>
              </a:cxnLst>
              <a:rect l="0" t="0" r="r" b="b"/>
              <a:pathLst>
                <a:path w="188" h="188">
                  <a:moveTo>
                    <a:pt x="94" y="0"/>
                  </a:moveTo>
                  <a:cubicBezTo>
                    <a:pt x="42" y="0"/>
                    <a:pt x="0" y="42"/>
                    <a:pt x="0" y="94"/>
                  </a:cubicBezTo>
                  <a:cubicBezTo>
                    <a:pt x="0" y="146"/>
                    <a:pt x="42" y="188"/>
                    <a:pt x="94" y="188"/>
                  </a:cubicBezTo>
                  <a:cubicBezTo>
                    <a:pt x="146" y="188"/>
                    <a:pt x="188" y="146"/>
                    <a:pt x="188" y="94"/>
                  </a:cubicBezTo>
                  <a:cubicBezTo>
                    <a:pt x="188" y="42"/>
                    <a:pt x="146" y="0"/>
                    <a:pt x="94" y="0"/>
                  </a:cubicBezTo>
                  <a:close/>
                  <a:moveTo>
                    <a:pt x="170" y="55"/>
                  </a:moveTo>
                  <a:cubicBezTo>
                    <a:pt x="142" y="55"/>
                    <a:pt x="142" y="55"/>
                    <a:pt x="142" y="55"/>
                  </a:cubicBezTo>
                  <a:cubicBezTo>
                    <a:pt x="137" y="36"/>
                    <a:pt x="130" y="22"/>
                    <a:pt x="120" y="12"/>
                  </a:cubicBezTo>
                  <a:cubicBezTo>
                    <a:pt x="142" y="19"/>
                    <a:pt x="160" y="35"/>
                    <a:pt x="170" y="55"/>
                  </a:cubicBezTo>
                  <a:close/>
                  <a:moveTo>
                    <a:pt x="90" y="9"/>
                  </a:moveTo>
                  <a:cubicBezTo>
                    <a:pt x="90" y="55"/>
                    <a:pt x="90" y="55"/>
                    <a:pt x="90" y="55"/>
                  </a:cubicBezTo>
                  <a:cubicBezTo>
                    <a:pt x="54" y="55"/>
                    <a:pt x="54" y="55"/>
                    <a:pt x="54" y="55"/>
                  </a:cubicBezTo>
                  <a:cubicBezTo>
                    <a:pt x="62" y="29"/>
                    <a:pt x="75" y="11"/>
                    <a:pt x="90" y="9"/>
                  </a:cubicBezTo>
                  <a:close/>
                  <a:moveTo>
                    <a:pt x="98" y="9"/>
                  </a:moveTo>
                  <a:cubicBezTo>
                    <a:pt x="113" y="11"/>
                    <a:pt x="127" y="29"/>
                    <a:pt x="134" y="55"/>
                  </a:cubicBezTo>
                  <a:cubicBezTo>
                    <a:pt x="98" y="55"/>
                    <a:pt x="98" y="55"/>
                    <a:pt x="98" y="55"/>
                  </a:cubicBezTo>
                  <a:lnTo>
                    <a:pt x="98" y="9"/>
                  </a:lnTo>
                  <a:close/>
                  <a:moveTo>
                    <a:pt x="68" y="12"/>
                  </a:moveTo>
                  <a:cubicBezTo>
                    <a:pt x="59" y="22"/>
                    <a:pt x="51" y="36"/>
                    <a:pt x="46" y="55"/>
                  </a:cubicBezTo>
                  <a:cubicBezTo>
                    <a:pt x="18" y="55"/>
                    <a:pt x="18" y="55"/>
                    <a:pt x="18" y="55"/>
                  </a:cubicBezTo>
                  <a:cubicBezTo>
                    <a:pt x="28" y="35"/>
                    <a:pt x="46" y="19"/>
                    <a:pt x="68" y="12"/>
                  </a:cubicBezTo>
                  <a:close/>
                  <a:moveTo>
                    <a:pt x="14" y="63"/>
                  </a:moveTo>
                  <a:cubicBezTo>
                    <a:pt x="174" y="63"/>
                    <a:pt x="174" y="63"/>
                    <a:pt x="174" y="63"/>
                  </a:cubicBezTo>
                  <a:cubicBezTo>
                    <a:pt x="178" y="72"/>
                    <a:pt x="180" y="83"/>
                    <a:pt x="180" y="94"/>
                  </a:cubicBezTo>
                  <a:cubicBezTo>
                    <a:pt x="180" y="106"/>
                    <a:pt x="178" y="117"/>
                    <a:pt x="174" y="127"/>
                  </a:cubicBezTo>
                  <a:cubicBezTo>
                    <a:pt x="15" y="127"/>
                    <a:pt x="15" y="127"/>
                    <a:pt x="15" y="127"/>
                  </a:cubicBezTo>
                  <a:cubicBezTo>
                    <a:pt x="11" y="117"/>
                    <a:pt x="8" y="106"/>
                    <a:pt x="8" y="94"/>
                  </a:cubicBezTo>
                  <a:cubicBezTo>
                    <a:pt x="8" y="83"/>
                    <a:pt x="10" y="72"/>
                    <a:pt x="14" y="63"/>
                  </a:cubicBezTo>
                  <a:close/>
                  <a:moveTo>
                    <a:pt x="90" y="180"/>
                  </a:moveTo>
                  <a:cubicBezTo>
                    <a:pt x="75" y="177"/>
                    <a:pt x="62" y="160"/>
                    <a:pt x="55" y="135"/>
                  </a:cubicBezTo>
                  <a:cubicBezTo>
                    <a:pt x="90" y="135"/>
                    <a:pt x="90" y="135"/>
                    <a:pt x="90" y="135"/>
                  </a:cubicBezTo>
                  <a:lnTo>
                    <a:pt x="90" y="180"/>
                  </a:lnTo>
                  <a:close/>
                  <a:moveTo>
                    <a:pt x="98" y="180"/>
                  </a:moveTo>
                  <a:cubicBezTo>
                    <a:pt x="98" y="135"/>
                    <a:pt x="98" y="135"/>
                    <a:pt x="98" y="135"/>
                  </a:cubicBezTo>
                  <a:cubicBezTo>
                    <a:pt x="134" y="135"/>
                    <a:pt x="134" y="135"/>
                    <a:pt x="134" y="135"/>
                  </a:cubicBezTo>
                  <a:cubicBezTo>
                    <a:pt x="126" y="160"/>
                    <a:pt x="113" y="177"/>
                    <a:pt x="98" y="180"/>
                  </a:cubicBezTo>
                  <a:close/>
                  <a:moveTo>
                    <a:pt x="18" y="135"/>
                  </a:moveTo>
                  <a:cubicBezTo>
                    <a:pt x="46" y="135"/>
                    <a:pt x="46" y="135"/>
                    <a:pt x="46" y="135"/>
                  </a:cubicBezTo>
                  <a:cubicBezTo>
                    <a:pt x="51" y="152"/>
                    <a:pt x="59" y="167"/>
                    <a:pt x="68" y="176"/>
                  </a:cubicBezTo>
                  <a:cubicBezTo>
                    <a:pt x="47" y="169"/>
                    <a:pt x="29" y="154"/>
                    <a:pt x="18" y="135"/>
                  </a:cubicBezTo>
                  <a:close/>
                  <a:moveTo>
                    <a:pt x="120" y="176"/>
                  </a:moveTo>
                  <a:cubicBezTo>
                    <a:pt x="129" y="167"/>
                    <a:pt x="137" y="152"/>
                    <a:pt x="142" y="135"/>
                  </a:cubicBezTo>
                  <a:cubicBezTo>
                    <a:pt x="170" y="135"/>
                    <a:pt x="170" y="135"/>
                    <a:pt x="170" y="135"/>
                  </a:cubicBezTo>
                  <a:cubicBezTo>
                    <a:pt x="159" y="154"/>
                    <a:pt x="142" y="169"/>
                    <a:pt x="120" y="176"/>
                  </a:cubicBezTo>
                  <a:close/>
                </a:path>
              </a:pathLst>
            </a:custGeom>
            <a:grpFill/>
            <a:ln w="9525">
              <a:noFill/>
              <a:round/>
              <a:headEnd/>
              <a:tailEnd/>
            </a:ln>
          </p:spPr>
          <p:txBody>
            <a:bodyPr/>
            <a:lstStyle/>
            <a:p>
              <a:pPr defTabSz="914112">
                <a:defRPr/>
              </a:pPr>
              <a:endParaRPr lang="zh-CN" altLang="en-US" sz="3200">
                <a:solidFill>
                  <a:srgbClr val="1D1D1A">
                    <a:lumMod val="65000"/>
                    <a:lumOff val="35000"/>
                  </a:srgb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268" name="直接连接符 267"/>
          <p:cNvCxnSpPr>
            <a:stCxn id="270" idx="7"/>
          </p:cNvCxnSpPr>
          <p:nvPr/>
        </p:nvCxnSpPr>
        <p:spPr>
          <a:xfrm flipH="1">
            <a:off x="3308075" y="1242060"/>
            <a:ext cx="421635" cy="15341"/>
          </a:xfrm>
          <a:prstGeom prst="line">
            <a:avLst/>
          </a:prstGeom>
          <a:ln w="9525">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0" name="Freeform 6"/>
          <p:cNvSpPr>
            <a:spLocks noChangeAspect="1" noEditPoints="1"/>
          </p:cNvSpPr>
          <p:nvPr/>
        </p:nvSpPr>
        <p:spPr bwMode="auto">
          <a:xfrm>
            <a:off x="3729711" y="957792"/>
            <a:ext cx="420424" cy="339003"/>
          </a:xfrm>
          <a:custGeom>
            <a:avLst/>
            <a:gdLst>
              <a:gd name="T0" fmla="*/ 195 w 458"/>
              <a:gd name="T1" fmla="*/ 203 h 384"/>
              <a:gd name="T2" fmla="*/ 188 w 458"/>
              <a:gd name="T3" fmla="*/ 171 h 384"/>
              <a:gd name="T4" fmla="*/ 223 w 458"/>
              <a:gd name="T5" fmla="*/ 84 h 384"/>
              <a:gd name="T6" fmla="*/ 154 w 458"/>
              <a:gd name="T7" fmla="*/ 0 h 384"/>
              <a:gd name="T8" fmla="*/ 85 w 458"/>
              <a:gd name="T9" fmla="*/ 84 h 384"/>
              <a:gd name="T10" fmla="*/ 120 w 458"/>
              <a:gd name="T11" fmla="*/ 171 h 384"/>
              <a:gd name="T12" fmla="*/ 113 w 458"/>
              <a:gd name="T13" fmla="*/ 203 h 384"/>
              <a:gd name="T14" fmla="*/ 0 w 458"/>
              <a:gd name="T15" fmla="*/ 322 h 384"/>
              <a:gd name="T16" fmla="*/ 0 w 458"/>
              <a:gd name="T17" fmla="*/ 323 h 384"/>
              <a:gd name="T18" fmla="*/ 0 w 458"/>
              <a:gd name="T19" fmla="*/ 324 h 384"/>
              <a:gd name="T20" fmla="*/ 154 w 458"/>
              <a:gd name="T21" fmla="*/ 384 h 384"/>
              <a:gd name="T22" fmla="*/ 308 w 458"/>
              <a:gd name="T23" fmla="*/ 324 h 384"/>
              <a:gd name="T24" fmla="*/ 308 w 458"/>
              <a:gd name="T25" fmla="*/ 323 h 384"/>
              <a:gd name="T26" fmla="*/ 308 w 458"/>
              <a:gd name="T27" fmla="*/ 322 h 384"/>
              <a:gd name="T28" fmla="*/ 195 w 458"/>
              <a:gd name="T29" fmla="*/ 203 h 384"/>
              <a:gd name="T30" fmla="*/ 458 w 458"/>
              <a:gd name="T31" fmla="*/ 275 h 384"/>
              <a:gd name="T32" fmla="*/ 350 w 458"/>
              <a:gd name="T33" fmla="*/ 173 h 384"/>
              <a:gd name="T34" fmla="*/ 344 w 458"/>
              <a:gd name="T35" fmla="*/ 146 h 384"/>
              <a:gd name="T36" fmla="*/ 377 w 458"/>
              <a:gd name="T37" fmla="*/ 72 h 384"/>
              <a:gd name="T38" fmla="*/ 312 w 458"/>
              <a:gd name="T39" fmla="*/ 0 h 384"/>
              <a:gd name="T40" fmla="*/ 246 w 458"/>
              <a:gd name="T41" fmla="*/ 72 h 384"/>
              <a:gd name="T42" fmla="*/ 279 w 458"/>
              <a:gd name="T43" fmla="*/ 146 h 384"/>
              <a:gd name="T44" fmla="*/ 273 w 458"/>
              <a:gd name="T45" fmla="*/ 173 h 384"/>
              <a:gd name="T46" fmla="*/ 215 w 458"/>
              <a:gd name="T47" fmla="*/ 197 h 384"/>
              <a:gd name="T48" fmla="*/ 240 w 458"/>
              <a:gd name="T49" fmla="*/ 208 h 384"/>
              <a:gd name="T50" fmla="*/ 277 w 458"/>
              <a:gd name="T51" fmla="*/ 195 h 384"/>
              <a:gd name="T52" fmla="*/ 280 w 458"/>
              <a:gd name="T53" fmla="*/ 195 h 384"/>
              <a:gd name="T54" fmla="*/ 282 w 458"/>
              <a:gd name="T55" fmla="*/ 194 h 384"/>
              <a:gd name="T56" fmla="*/ 304 w 458"/>
              <a:gd name="T57" fmla="*/ 171 h 384"/>
              <a:gd name="T58" fmla="*/ 299 w 458"/>
              <a:gd name="T59" fmla="*/ 134 h 384"/>
              <a:gd name="T60" fmla="*/ 296 w 458"/>
              <a:gd name="T61" fmla="*/ 131 h 384"/>
              <a:gd name="T62" fmla="*/ 293 w 458"/>
              <a:gd name="T63" fmla="*/ 128 h 384"/>
              <a:gd name="T64" fmla="*/ 268 w 458"/>
              <a:gd name="T65" fmla="*/ 72 h 384"/>
              <a:gd name="T66" fmla="*/ 312 w 458"/>
              <a:gd name="T67" fmla="*/ 22 h 384"/>
              <a:gd name="T68" fmla="*/ 355 w 458"/>
              <a:gd name="T69" fmla="*/ 72 h 384"/>
              <a:gd name="T70" fmla="*/ 330 w 458"/>
              <a:gd name="T71" fmla="*/ 128 h 384"/>
              <a:gd name="T72" fmla="*/ 327 w 458"/>
              <a:gd name="T73" fmla="*/ 131 h 384"/>
              <a:gd name="T74" fmla="*/ 325 w 458"/>
              <a:gd name="T75" fmla="*/ 134 h 384"/>
              <a:gd name="T76" fmla="*/ 319 w 458"/>
              <a:gd name="T77" fmla="*/ 171 h 384"/>
              <a:gd name="T78" fmla="*/ 341 w 458"/>
              <a:gd name="T79" fmla="*/ 194 h 384"/>
              <a:gd name="T80" fmla="*/ 344 w 458"/>
              <a:gd name="T81" fmla="*/ 195 h 384"/>
              <a:gd name="T82" fmla="*/ 346 w 458"/>
              <a:gd name="T83" fmla="*/ 195 h 384"/>
              <a:gd name="T84" fmla="*/ 436 w 458"/>
              <a:gd name="T85" fmla="*/ 274 h 384"/>
              <a:gd name="T86" fmla="*/ 436 w 458"/>
              <a:gd name="T87" fmla="*/ 275 h 384"/>
              <a:gd name="T88" fmla="*/ 318 w 458"/>
              <a:gd name="T89" fmla="*/ 306 h 384"/>
              <a:gd name="T90" fmla="*/ 319 w 458"/>
              <a:gd name="T91" fmla="*/ 322 h 384"/>
              <a:gd name="T92" fmla="*/ 319 w 458"/>
              <a:gd name="T93" fmla="*/ 323 h 384"/>
              <a:gd name="T94" fmla="*/ 319 w 458"/>
              <a:gd name="T95" fmla="*/ 324 h 384"/>
              <a:gd name="T96" fmla="*/ 319 w 458"/>
              <a:gd name="T97" fmla="*/ 328 h 384"/>
              <a:gd name="T98" fmla="*/ 458 w 458"/>
              <a:gd name="T99" fmla="*/ 277 h 384"/>
              <a:gd name="T100" fmla="*/ 458 w 458"/>
              <a:gd name="T101" fmla="*/ 276 h 384"/>
              <a:gd name="T102" fmla="*/ 458 w 458"/>
              <a:gd name="T103" fmla="*/ 27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8" h="384">
                <a:moveTo>
                  <a:pt x="195" y="203"/>
                </a:moveTo>
                <a:cubicBezTo>
                  <a:pt x="177" y="194"/>
                  <a:pt x="186" y="175"/>
                  <a:pt x="188" y="171"/>
                </a:cubicBezTo>
                <a:cubicBezTo>
                  <a:pt x="209" y="153"/>
                  <a:pt x="223" y="119"/>
                  <a:pt x="223" y="84"/>
                </a:cubicBezTo>
                <a:cubicBezTo>
                  <a:pt x="223" y="33"/>
                  <a:pt x="192" y="0"/>
                  <a:pt x="154" y="0"/>
                </a:cubicBezTo>
                <a:cubicBezTo>
                  <a:pt x="116" y="0"/>
                  <a:pt x="85" y="33"/>
                  <a:pt x="85" y="84"/>
                </a:cubicBezTo>
                <a:cubicBezTo>
                  <a:pt x="85" y="119"/>
                  <a:pt x="99" y="153"/>
                  <a:pt x="120" y="171"/>
                </a:cubicBezTo>
                <a:cubicBezTo>
                  <a:pt x="123" y="175"/>
                  <a:pt x="131" y="194"/>
                  <a:pt x="113" y="203"/>
                </a:cubicBezTo>
                <a:cubicBezTo>
                  <a:pt x="48" y="218"/>
                  <a:pt x="0" y="269"/>
                  <a:pt x="0" y="322"/>
                </a:cubicBezTo>
                <a:cubicBezTo>
                  <a:pt x="0" y="322"/>
                  <a:pt x="0" y="323"/>
                  <a:pt x="0" y="323"/>
                </a:cubicBezTo>
                <a:cubicBezTo>
                  <a:pt x="0" y="323"/>
                  <a:pt x="0" y="324"/>
                  <a:pt x="0" y="324"/>
                </a:cubicBezTo>
                <a:cubicBezTo>
                  <a:pt x="0" y="355"/>
                  <a:pt x="69" y="384"/>
                  <a:pt x="154" y="384"/>
                </a:cubicBezTo>
                <a:cubicBezTo>
                  <a:pt x="239" y="384"/>
                  <a:pt x="308" y="355"/>
                  <a:pt x="308" y="324"/>
                </a:cubicBezTo>
                <a:cubicBezTo>
                  <a:pt x="308" y="324"/>
                  <a:pt x="308" y="323"/>
                  <a:pt x="308" y="323"/>
                </a:cubicBezTo>
                <a:cubicBezTo>
                  <a:pt x="308" y="323"/>
                  <a:pt x="308" y="322"/>
                  <a:pt x="308" y="322"/>
                </a:cubicBezTo>
                <a:cubicBezTo>
                  <a:pt x="308" y="269"/>
                  <a:pt x="260" y="218"/>
                  <a:pt x="195" y="203"/>
                </a:cubicBezTo>
                <a:close/>
                <a:moveTo>
                  <a:pt x="458" y="275"/>
                </a:moveTo>
                <a:cubicBezTo>
                  <a:pt x="458" y="229"/>
                  <a:pt x="412" y="187"/>
                  <a:pt x="350" y="173"/>
                </a:cubicBezTo>
                <a:cubicBezTo>
                  <a:pt x="333" y="166"/>
                  <a:pt x="342" y="150"/>
                  <a:pt x="344" y="146"/>
                </a:cubicBezTo>
                <a:cubicBezTo>
                  <a:pt x="364" y="130"/>
                  <a:pt x="377" y="101"/>
                  <a:pt x="377" y="72"/>
                </a:cubicBezTo>
                <a:cubicBezTo>
                  <a:pt x="377" y="28"/>
                  <a:pt x="348" y="0"/>
                  <a:pt x="312" y="0"/>
                </a:cubicBezTo>
                <a:cubicBezTo>
                  <a:pt x="275" y="0"/>
                  <a:pt x="246" y="28"/>
                  <a:pt x="246" y="72"/>
                </a:cubicBezTo>
                <a:cubicBezTo>
                  <a:pt x="246" y="101"/>
                  <a:pt x="259" y="130"/>
                  <a:pt x="279" y="146"/>
                </a:cubicBezTo>
                <a:cubicBezTo>
                  <a:pt x="282" y="150"/>
                  <a:pt x="290" y="166"/>
                  <a:pt x="273" y="173"/>
                </a:cubicBezTo>
                <a:cubicBezTo>
                  <a:pt x="251" y="178"/>
                  <a:pt x="231" y="186"/>
                  <a:pt x="215" y="197"/>
                </a:cubicBezTo>
                <a:cubicBezTo>
                  <a:pt x="224" y="200"/>
                  <a:pt x="232" y="204"/>
                  <a:pt x="240" y="208"/>
                </a:cubicBezTo>
                <a:cubicBezTo>
                  <a:pt x="252" y="203"/>
                  <a:pt x="264" y="198"/>
                  <a:pt x="277" y="195"/>
                </a:cubicBezTo>
                <a:cubicBezTo>
                  <a:pt x="280" y="195"/>
                  <a:pt x="280" y="195"/>
                  <a:pt x="280" y="195"/>
                </a:cubicBezTo>
                <a:cubicBezTo>
                  <a:pt x="282" y="194"/>
                  <a:pt x="282" y="194"/>
                  <a:pt x="282" y="194"/>
                </a:cubicBezTo>
                <a:cubicBezTo>
                  <a:pt x="296" y="188"/>
                  <a:pt x="302" y="178"/>
                  <a:pt x="304" y="171"/>
                </a:cubicBezTo>
                <a:cubicBezTo>
                  <a:pt x="309" y="155"/>
                  <a:pt x="302" y="140"/>
                  <a:pt x="299" y="134"/>
                </a:cubicBezTo>
                <a:cubicBezTo>
                  <a:pt x="296" y="131"/>
                  <a:pt x="296" y="131"/>
                  <a:pt x="296" y="131"/>
                </a:cubicBezTo>
                <a:cubicBezTo>
                  <a:pt x="293" y="128"/>
                  <a:pt x="293" y="128"/>
                  <a:pt x="293" y="128"/>
                </a:cubicBezTo>
                <a:cubicBezTo>
                  <a:pt x="278" y="117"/>
                  <a:pt x="268" y="94"/>
                  <a:pt x="268" y="72"/>
                </a:cubicBezTo>
                <a:cubicBezTo>
                  <a:pt x="268" y="43"/>
                  <a:pt x="286" y="22"/>
                  <a:pt x="312" y="22"/>
                </a:cubicBezTo>
                <a:cubicBezTo>
                  <a:pt x="337" y="22"/>
                  <a:pt x="355" y="43"/>
                  <a:pt x="355" y="72"/>
                </a:cubicBezTo>
                <a:cubicBezTo>
                  <a:pt x="355" y="94"/>
                  <a:pt x="345" y="117"/>
                  <a:pt x="330" y="128"/>
                </a:cubicBezTo>
                <a:cubicBezTo>
                  <a:pt x="327" y="131"/>
                  <a:pt x="327" y="131"/>
                  <a:pt x="327" y="131"/>
                </a:cubicBezTo>
                <a:cubicBezTo>
                  <a:pt x="325" y="134"/>
                  <a:pt x="325" y="134"/>
                  <a:pt x="325" y="134"/>
                </a:cubicBezTo>
                <a:cubicBezTo>
                  <a:pt x="321" y="140"/>
                  <a:pt x="314" y="155"/>
                  <a:pt x="319" y="171"/>
                </a:cubicBezTo>
                <a:cubicBezTo>
                  <a:pt x="322" y="178"/>
                  <a:pt x="327" y="188"/>
                  <a:pt x="341" y="194"/>
                </a:cubicBezTo>
                <a:cubicBezTo>
                  <a:pt x="344" y="195"/>
                  <a:pt x="344" y="195"/>
                  <a:pt x="344" y="195"/>
                </a:cubicBezTo>
                <a:cubicBezTo>
                  <a:pt x="346" y="195"/>
                  <a:pt x="346" y="195"/>
                  <a:pt x="346" y="195"/>
                </a:cubicBezTo>
                <a:cubicBezTo>
                  <a:pt x="397" y="206"/>
                  <a:pt x="435" y="240"/>
                  <a:pt x="436" y="274"/>
                </a:cubicBezTo>
                <a:cubicBezTo>
                  <a:pt x="436" y="275"/>
                  <a:pt x="436" y="275"/>
                  <a:pt x="436" y="275"/>
                </a:cubicBezTo>
                <a:cubicBezTo>
                  <a:pt x="430" y="284"/>
                  <a:pt x="389" y="305"/>
                  <a:pt x="318" y="306"/>
                </a:cubicBezTo>
                <a:cubicBezTo>
                  <a:pt x="319" y="311"/>
                  <a:pt x="319" y="316"/>
                  <a:pt x="319" y="322"/>
                </a:cubicBezTo>
                <a:cubicBezTo>
                  <a:pt x="319" y="322"/>
                  <a:pt x="319" y="323"/>
                  <a:pt x="319" y="323"/>
                </a:cubicBezTo>
                <a:cubicBezTo>
                  <a:pt x="319" y="323"/>
                  <a:pt x="319" y="324"/>
                  <a:pt x="319" y="324"/>
                </a:cubicBezTo>
                <a:cubicBezTo>
                  <a:pt x="319" y="325"/>
                  <a:pt x="319" y="327"/>
                  <a:pt x="319" y="328"/>
                </a:cubicBezTo>
                <a:cubicBezTo>
                  <a:pt x="396" y="327"/>
                  <a:pt x="458" y="302"/>
                  <a:pt x="458" y="277"/>
                </a:cubicBezTo>
                <a:cubicBezTo>
                  <a:pt x="458" y="276"/>
                  <a:pt x="458" y="276"/>
                  <a:pt x="458" y="276"/>
                </a:cubicBezTo>
                <a:cubicBezTo>
                  <a:pt x="458" y="275"/>
                  <a:pt x="458" y="275"/>
                  <a:pt x="458" y="275"/>
                </a:cubicBezTo>
                <a:close/>
              </a:path>
            </a:pathLst>
          </a:custGeom>
          <a:solidFill>
            <a:srgbClr val="FBA000"/>
          </a:solidFill>
          <a:ln>
            <a:noFill/>
          </a:ln>
        </p:spPr>
        <p:txBody>
          <a:bodyPr vert="horz" wrap="square" lIns="121900" tIns="60950" rIns="121900" bIns="60950" numCol="1" anchor="t" anchorCtr="0" compatLnSpc="1">
            <a:prstTxWarp prst="textNoShape">
              <a:avLst/>
            </a:prstTxWarp>
          </a:bodyPr>
          <a:lstStyle/>
          <a:p>
            <a:pPr defTabSz="914112"/>
            <a:endParaRPr lang="zh-CN" altLang="en-US" sz="3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1078980" y="2983252"/>
            <a:ext cx="822503" cy="455189"/>
          </a:xfrm>
          <a:prstGeom prst="rect">
            <a:avLst/>
          </a:prstGeom>
          <a:noFill/>
        </p:spPr>
        <p:txBody>
          <a:bodyPr wrap="square" rtlCol="0">
            <a:spAutoFit/>
          </a:bodyPr>
          <a:lstStyle/>
          <a:p>
            <a:pPr defTabSz="914112">
              <a:lnSpc>
                <a:spcPts val="3439"/>
              </a:lnSpc>
            </a:pPr>
            <a:r>
              <a:rPr lang="zh-CN" altLang="en-US" sz="105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负载均衡</a:t>
            </a:r>
            <a:endParaRPr lang="en-US" sz="105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76" name="组合 275"/>
          <p:cNvGrpSpPr/>
          <p:nvPr/>
        </p:nvGrpSpPr>
        <p:grpSpPr>
          <a:xfrm>
            <a:off x="5662640" y="1223520"/>
            <a:ext cx="5768259" cy="4635042"/>
            <a:chOff x="531828" y="1337706"/>
            <a:chExt cx="7289639" cy="4897318"/>
          </a:xfrm>
        </p:grpSpPr>
        <p:grpSp>
          <p:nvGrpSpPr>
            <p:cNvPr id="277" name="组合 276"/>
            <p:cNvGrpSpPr/>
            <p:nvPr/>
          </p:nvGrpSpPr>
          <p:grpSpPr>
            <a:xfrm>
              <a:off x="4161645" y="4650857"/>
              <a:ext cx="863188" cy="595111"/>
              <a:chOff x="668338" y="1947863"/>
              <a:chExt cx="492125" cy="315912"/>
            </a:xfrm>
          </p:grpSpPr>
          <p:sp>
            <p:nvSpPr>
              <p:cNvPr id="339" name="Freeform 11"/>
              <p:cNvSpPr>
                <a:spLocks noEditPoints="1"/>
              </p:cNvSpPr>
              <p:nvPr/>
            </p:nvSpPr>
            <p:spPr bwMode="auto">
              <a:xfrm>
                <a:off x="747713" y="2101850"/>
                <a:ext cx="336550" cy="84137"/>
              </a:xfrm>
              <a:custGeom>
                <a:avLst/>
                <a:gdLst>
                  <a:gd name="T0" fmla="*/ 0 w 90"/>
                  <a:gd name="T1" fmla="*/ 13 h 22"/>
                  <a:gd name="T2" fmla="*/ 9 w 90"/>
                  <a:gd name="T3" fmla="*/ 22 h 22"/>
                  <a:gd name="T4" fmla="*/ 81 w 90"/>
                  <a:gd name="T5" fmla="*/ 22 h 22"/>
                  <a:gd name="T6" fmla="*/ 90 w 90"/>
                  <a:gd name="T7" fmla="*/ 13 h 22"/>
                  <a:gd name="T8" fmla="*/ 90 w 90"/>
                  <a:gd name="T9" fmla="*/ 9 h 22"/>
                  <a:gd name="T10" fmla="*/ 81 w 90"/>
                  <a:gd name="T11" fmla="*/ 0 h 22"/>
                  <a:gd name="T12" fmla="*/ 9 w 90"/>
                  <a:gd name="T13" fmla="*/ 0 h 22"/>
                  <a:gd name="T14" fmla="*/ 0 w 90"/>
                  <a:gd name="T15" fmla="*/ 9 h 22"/>
                  <a:gd name="T16" fmla="*/ 0 w 90"/>
                  <a:gd name="T17" fmla="*/ 13 h 22"/>
                  <a:gd name="T18" fmla="*/ 5 w 90"/>
                  <a:gd name="T19" fmla="*/ 9 h 22"/>
                  <a:gd name="T20" fmla="*/ 9 w 90"/>
                  <a:gd name="T21" fmla="*/ 6 h 22"/>
                  <a:gd name="T22" fmla="*/ 81 w 90"/>
                  <a:gd name="T23" fmla="*/ 6 h 22"/>
                  <a:gd name="T24" fmla="*/ 85 w 90"/>
                  <a:gd name="T25" fmla="*/ 9 h 22"/>
                  <a:gd name="T26" fmla="*/ 85 w 90"/>
                  <a:gd name="T27" fmla="*/ 13 h 22"/>
                  <a:gd name="T28" fmla="*/ 81 w 90"/>
                  <a:gd name="T29" fmla="*/ 17 h 22"/>
                  <a:gd name="T30" fmla="*/ 9 w 90"/>
                  <a:gd name="T31" fmla="*/ 17 h 22"/>
                  <a:gd name="T32" fmla="*/ 5 w 90"/>
                  <a:gd name="T33" fmla="*/ 13 h 22"/>
                  <a:gd name="T34" fmla="*/ 5 w 90"/>
                  <a:gd name="T3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2">
                    <a:moveTo>
                      <a:pt x="0" y="13"/>
                    </a:moveTo>
                    <a:cubicBezTo>
                      <a:pt x="0" y="18"/>
                      <a:pt x="4" y="22"/>
                      <a:pt x="9" y="22"/>
                    </a:cubicBezTo>
                    <a:cubicBezTo>
                      <a:pt x="81" y="22"/>
                      <a:pt x="81" y="22"/>
                      <a:pt x="81" y="22"/>
                    </a:cubicBezTo>
                    <a:cubicBezTo>
                      <a:pt x="86" y="22"/>
                      <a:pt x="90" y="18"/>
                      <a:pt x="90" y="13"/>
                    </a:cubicBezTo>
                    <a:cubicBezTo>
                      <a:pt x="90" y="9"/>
                      <a:pt x="90" y="9"/>
                      <a:pt x="90" y="9"/>
                    </a:cubicBezTo>
                    <a:cubicBezTo>
                      <a:pt x="90" y="4"/>
                      <a:pt x="86" y="0"/>
                      <a:pt x="81" y="0"/>
                    </a:cubicBezTo>
                    <a:cubicBezTo>
                      <a:pt x="9" y="0"/>
                      <a:pt x="9" y="0"/>
                      <a:pt x="9" y="0"/>
                    </a:cubicBezTo>
                    <a:cubicBezTo>
                      <a:pt x="4" y="0"/>
                      <a:pt x="0" y="4"/>
                      <a:pt x="0" y="9"/>
                    </a:cubicBezTo>
                    <a:lnTo>
                      <a:pt x="0" y="13"/>
                    </a:lnTo>
                    <a:close/>
                    <a:moveTo>
                      <a:pt x="5" y="9"/>
                    </a:moveTo>
                    <a:cubicBezTo>
                      <a:pt x="5" y="7"/>
                      <a:pt x="7" y="6"/>
                      <a:pt x="9" y="6"/>
                    </a:cubicBezTo>
                    <a:cubicBezTo>
                      <a:pt x="81" y="6"/>
                      <a:pt x="81" y="6"/>
                      <a:pt x="81" y="6"/>
                    </a:cubicBezTo>
                    <a:cubicBezTo>
                      <a:pt x="83" y="6"/>
                      <a:pt x="85" y="7"/>
                      <a:pt x="85" y="9"/>
                    </a:cubicBezTo>
                    <a:cubicBezTo>
                      <a:pt x="85" y="13"/>
                      <a:pt x="85" y="13"/>
                      <a:pt x="85" y="13"/>
                    </a:cubicBezTo>
                    <a:cubicBezTo>
                      <a:pt x="85" y="15"/>
                      <a:pt x="83" y="17"/>
                      <a:pt x="81" y="17"/>
                    </a:cubicBezTo>
                    <a:cubicBezTo>
                      <a:pt x="9" y="17"/>
                      <a:pt x="9" y="17"/>
                      <a:pt x="9" y="17"/>
                    </a:cubicBezTo>
                    <a:cubicBezTo>
                      <a:pt x="7" y="17"/>
                      <a:pt x="5" y="15"/>
                      <a:pt x="5" y="13"/>
                    </a:cubicBezTo>
                    <a:lnTo>
                      <a:pt x="5" y="9"/>
                    </a:ln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0" name="Oval 12"/>
              <p:cNvSpPr>
                <a:spLocks noChangeArrowheads="1"/>
              </p:cNvSpPr>
              <p:nvPr/>
            </p:nvSpPr>
            <p:spPr bwMode="auto">
              <a:xfrm>
                <a:off x="1001713" y="2128838"/>
                <a:ext cx="30162" cy="30162"/>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1" name="Freeform 13"/>
              <p:cNvSpPr>
                <a:spLocks/>
              </p:cNvSpPr>
              <p:nvPr/>
            </p:nvSpPr>
            <p:spPr bwMode="auto">
              <a:xfrm>
                <a:off x="747713" y="2205038"/>
                <a:ext cx="336550" cy="23812"/>
              </a:xfrm>
              <a:custGeom>
                <a:avLst/>
                <a:gdLst>
                  <a:gd name="T0" fmla="*/ 3 w 90"/>
                  <a:gd name="T1" fmla="*/ 6 h 6"/>
                  <a:gd name="T2" fmla="*/ 87 w 90"/>
                  <a:gd name="T3" fmla="*/ 6 h 6"/>
                  <a:gd name="T4" fmla="*/ 90 w 90"/>
                  <a:gd name="T5" fmla="*/ 3 h 6"/>
                  <a:gd name="T6" fmla="*/ 87 w 90"/>
                  <a:gd name="T7" fmla="*/ 0 h 6"/>
                  <a:gd name="T8" fmla="*/ 3 w 90"/>
                  <a:gd name="T9" fmla="*/ 0 h 6"/>
                  <a:gd name="T10" fmla="*/ 0 w 90"/>
                  <a:gd name="T11" fmla="*/ 3 h 6"/>
                  <a:gd name="T12" fmla="*/ 3 w 9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0" h="6">
                    <a:moveTo>
                      <a:pt x="3" y="6"/>
                    </a:moveTo>
                    <a:cubicBezTo>
                      <a:pt x="87" y="6"/>
                      <a:pt x="87" y="6"/>
                      <a:pt x="87" y="6"/>
                    </a:cubicBezTo>
                    <a:cubicBezTo>
                      <a:pt x="89" y="6"/>
                      <a:pt x="90" y="4"/>
                      <a:pt x="90" y="3"/>
                    </a:cubicBezTo>
                    <a:cubicBezTo>
                      <a:pt x="90" y="1"/>
                      <a:pt x="89" y="0"/>
                      <a:pt x="87" y="0"/>
                    </a:cubicBezTo>
                    <a:cubicBezTo>
                      <a:pt x="3" y="0"/>
                      <a:pt x="3" y="0"/>
                      <a:pt x="3" y="0"/>
                    </a:cubicBezTo>
                    <a:cubicBezTo>
                      <a:pt x="1" y="0"/>
                      <a:pt x="0" y="1"/>
                      <a:pt x="0" y="3"/>
                    </a:cubicBezTo>
                    <a:cubicBezTo>
                      <a:pt x="0" y="4"/>
                      <a:pt x="1" y="6"/>
                      <a:pt x="3" y="6"/>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2" name="Freeform 42"/>
              <p:cNvSpPr>
                <a:spLocks noEditPoints="1"/>
              </p:cNvSpPr>
              <p:nvPr/>
            </p:nvSpPr>
            <p:spPr bwMode="auto">
              <a:xfrm>
                <a:off x="668338" y="1947863"/>
                <a:ext cx="492125" cy="315912"/>
              </a:xfrm>
              <a:custGeom>
                <a:avLst/>
                <a:gdLst>
                  <a:gd name="T0" fmla="*/ 101 w 131"/>
                  <a:gd name="T1" fmla="*/ 22 h 82"/>
                  <a:gd name="T2" fmla="*/ 99 w 131"/>
                  <a:gd name="T3" fmla="*/ 22 h 82"/>
                  <a:gd name="T4" fmla="*/ 63 w 131"/>
                  <a:gd name="T5" fmla="*/ 0 h 82"/>
                  <a:gd name="T6" fmla="*/ 23 w 131"/>
                  <a:gd name="T7" fmla="*/ 33 h 82"/>
                  <a:gd name="T8" fmla="*/ 0 w 131"/>
                  <a:gd name="T9" fmla="*/ 58 h 82"/>
                  <a:gd name="T10" fmla="*/ 25 w 131"/>
                  <a:gd name="T11" fmla="*/ 82 h 82"/>
                  <a:gd name="T12" fmla="*/ 101 w 131"/>
                  <a:gd name="T13" fmla="*/ 82 h 82"/>
                  <a:gd name="T14" fmla="*/ 131 w 131"/>
                  <a:gd name="T15" fmla="*/ 52 h 82"/>
                  <a:gd name="T16" fmla="*/ 101 w 131"/>
                  <a:gd name="T17" fmla="*/ 22 h 82"/>
                  <a:gd name="T18" fmla="*/ 101 w 131"/>
                  <a:gd name="T19" fmla="*/ 77 h 82"/>
                  <a:gd name="T20" fmla="*/ 25 w 131"/>
                  <a:gd name="T21" fmla="*/ 77 h 82"/>
                  <a:gd name="T22" fmla="*/ 6 w 131"/>
                  <a:gd name="T23" fmla="*/ 58 h 82"/>
                  <a:gd name="T24" fmla="*/ 25 w 131"/>
                  <a:gd name="T25" fmla="*/ 38 h 82"/>
                  <a:gd name="T26" fmla="*/ 28 w 131"/>
                  <a:gd name="T27" fmla="*/ 39 h 82"/>
                  <a:gd name="T28" fmla="*/ 28 w 131"/>
                  <a:gd name="T29" fmla="*/ 37 h 82"/>
                  <a:gd name="T30" fmla="*/ 29 w 131"/>
                  <a:gd name="T31" fmla="*/ 33 h 82"/>
                  <a:gd name="T32" fmla="*/ 29 w 131"/>
                  <a:gd name="T33" fmla="*/ 33 h 82"/>
                  <a:gd name="T34" fmla="*/ 29 w 131"/>
                  <a:gd name="T35" fmla="*/ 32 h 82"/>
                  <a:gd name="T36" fmla="*/ 29 w 131"/>
                  <a:gd name="T37" fmla="*/ 32 h 82"/>
                  <a:gd name="T38" fmla="*/ 63 w 131"/>
                  <a:gd name="T39" fmla="*/ 6 h 82"/>
                  <a:gd name="T40" fmla="*/ 94 w 131"/>
                  <a:gd name="T41" fmla="*/ 23 h 82"/>
                  <a:gd name="T42" fmla="*/ 83 w 131"/>
                  <a:gd name="T43" fmla="*/ 28 h 82"/>
                  <a:gd name="T44" fmla="*/ 83 w 131"/>
                  <a:gd name="T45" fmla="*/ 32 h 82"/>
                  <a:gd name="T46" fmla="*/ 87 w 131"/>
                  <a:gd name="T47" fmla="*/ 32 h 82"/>
                  <a:gd name="T48" fmla="*/ 98 w 131"/>
                  <a:gd name="T49" fmla="*/ 28 h 82"/>
                  <a:gd name="T50" fmla="*/ 101 w 131"/>
                  <a:gd name="T51" fmla="*/ 28 h 82"/>
                  <a:gd name="T52" fmla="*/ 126 w 131"/>
                  <a:gd name="T53" fmla="*/ 52 h 82"/>
                  <a:gd name="T54" fmla="*/ 101 w 131"/>
                  <a:gd name="T5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1" h="82">
                    <a:moveTo>
                      <a:pt x="101" y="22"/>
                    </a:moveTo>
                    <a:cubicBezTo>
                      <a:pt x="101" y="22"/>
                      <a:pt x="100" y="22"/>
                      <a:pt x="99" y="22"/>
                    </a:cubicBezTo>
                    <a:cubicBezTo>
                      <a:pt x="92" y="9"/>
                      <a:pt x="78" y="0"/>
                      <a:pt x="63" y="0"/>
                    </a:cubicBezTo>
                    <a:cubicBezTo>
                      <a:pt x="44" y="0"/>
                      <a:pt x="27" y="14"/>
                      <a:pt x="23" y="33"/>
                    </a:cubicBezTo>
                    <a:cubicBezTo>
                      <a:pt x="11" y="34"/>
                      <a:pt x="0" y="45"/>
                      <a:pt x="0" y="58"/>
                    </a:cubicBezTo>
                    <a:cubicBezTo>
                      <a:pt x="0" y="71"/>
                      <a:pt x="12" y="82"/>
                      <a:pt x="25" y="82"/>
                    </a:cubicBezTo>
                    <a:cubicBezTo>
                      <a:pt x="101" y="82"/>
                      <a:pt x="101" y="82"/>
                      <a:pt x="101" y="82"/>
                    </a:cubicBezTo>
                    <a:cubicBezTo>
                      <a:pt x="118" y="82"/>
                      <a:pt x="131" y="69"/>
                      <a:pt x="131" y="52"/>
                    </a:cubicBezTo>
                    <a:cubicBezTo>
                      <a:pt x="131" y="36"/>
                      <a:pt x="118" y="22"/>
                      <a:pt x="101" y="22"/>
                    </a:cubicBezTo>
                    <a:close/>
                    <a:moveTo>
                      <a:pt x="101" y="77"/>
                    </a:moveTo>
                    <a:cubicBezTo>
                      <a:pt x="25" y="77"/>
                      <a:pt x="25" y="77"/>
                      <a:pt x="25" y="77"/>
                    </a:cubicBezTo>
                    <a:cubicBezTo>
                      <a:pt x="15" y="77"/>
                      <a:pt x="6" y="68"/>
                      <a:pt x="6" y="58"/>
                    </a:cubicBezTo>
                    <a:cubicBezTo>
                      <a:pt x="6" y="47"/>
                      <a:pt x="15" y="38"/>
                      <a:pt x="25" y="38"/>
                    </a:cubicBezTo>
                    <a:cubicBezTo>
                      <a:pt x="26" y="38"/>
                      <a:pt x="27" y="39"/>
                      <a:pt x="28" y="39"/>
                    </a:cubicBezTo>
                    <a:cubicBezTo>
                      <a:pt x="28" y="38"/>
                      <a:pt x="28" y="38"/>
                      <a:pt x="28" y="37"/>
                    </a:cubicBezTo>
                    <a:cubicBezTo>
                      <a:pt x="28" y="36"/>
                      <a:pt x="28" y="35"/>
                      <a:pt x="29" y="33"/>
                    </a:cubicBezTo>
                    <a:cubicBezTo>
                      <a:pt x="29" y="33"/>
                      <a:pt x="29" y="33"/>
                      <a:pt x="29" y="33"/>
                    </a:cubicBezTo>
                    <a:cubicBezTo>
                      <a:pt x="29" y="33"/>
                      <a:pt x="29" y="33"/>
                      <a:pt x="29" y="32"/>
                    </a:cubicBezTo>
                    <a:cubicBezTo>
                      <a:pt x="29" y="32"/>
                      <a:pt x="29" y="32"/>
                      <a:pt x="29" y="32"/>
                    </a:cubicBezTo>
                    <a:cubicBezTo>
                      <a:pt x="34" y="17"/>
                      <a:pt x="47" y="6"/>
                      <a:pt x="63" y="6"/>
                    </a:cubicBezTo>
                    <a:cubicBezTo>
                      <a:pt x="76" y="6"/>
                      <a:pt x="87" y="13"/>
                      <a:pt x="94" y="23"/>
                    </a:cubicBezTo>
                    <a:cubicBezTo>
                      <a:pt x="90" y="24"/>
                      <a:pt x="86" y="26"/>
                      <a:pt x="83" y="28"/>
                    </a:cubicBezTo>
                    <a:cubicBezTo>
                      <a:pt x="82" y="29"/>
                      <a:pt x="82" y="31"/>
                      <a:pt x="83" y="32"/>
                    </a:cubicBezTo>
                    <a:cubicBezTo>
                      <a:pt x="84" y="33"/>
                      <a:pt x="85" y="33"/>
                      <a:pt x="87" y="32"/>
                    </a:cubicBezTo>
                    <a:cubicBezTo>
                      <a:pt x="90" y="30"/>
                      <a:pt x="94" y="28"/>
                      <a:pt x="98" y="28"/>
                    </a:cubicBezTo>
                    <a:cubicBezTo>
                      <a:pt x="99" y="28"/>
                      <a:pt x="100" y="28"/>
                      <a:pt x="101" y="28"/>
                    </a:cubicBezTo>
                    <a:cubicBezTo>
                      <a:pt x="115" y="28"/>
                      <a:pt x="126" y="39"/>
                      <a:pt x="126" y="52"/>
                    </a:cubicBezTo>
                    <a:cubicBezTo>
                      <a:pt x="126" y="66"/>
                      <a:pt x="115" y="77"/>
                      <a:pt x="101" y="77"/>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78" name="组合 277"/>
            <p:cNvGrpSpPr/>
            <p:nvPr/>
          </p:nvGrpSpPr>
          <p:grpSpPr>
            <a:xfrm>
              <a:off x="2704662" y="4685121"/>
              <a:ext cx="877192" cy="547228"/>
              <a:chOff x="668338" y="1947863"/>
              <a:chExt cx="492125" cy="315912"/>
            </a:xfrm>
          </p:grpSpPr>
          <p:sp>
            <p:nvSpPr>
              <p:cNvPr id="335" name="Freeform 11"/>
              <p:cNvSpPr>
                <a:spLocks noEditPoints="1"/>
              </p:cNvSpPr>
              <p:nvPr/>
            </p:nvSpPr>
            <p:spPr bwMode="auto">
              <a:xfrm>
                <a:off x="747713" y="2101850"/>
                <a:ext cx="336550" cy="84137"/>
              </a:xfrm>
              <a:custGeom>
                <a:avLst/>
                <a:gdLst>
                  <a:gd name="T0" fmla="*/ 0 w 90"/>
                  <a:gd name="T1" fmla="*/ 13 h 22"/>
                  <a:gd name="T2" fmla="*/ 9 w 90"/>
                  <a:gd name="T3" fmla="*/ 22 h 22"/>
                  <a:gd name="T4" fmla="*/ 81 w 90"/>
                  <a:gd name="T5" fmla="*/ 22 h 22"/>
                  <a:gd name="T6" fmla="*/ 90 w 90"/>
                  <a:gd name="T7" fmla="*/ 13 h 22"/>
                  <a:gd name="T8" fmla="*/ 90 w 90"/>
                  <a:gd name="T9" fmla="*/ 9 h 22"/>
                  <a:gd name="T10" fmla="*/ 81 w 90"/>
                  <a:gd name="T11" fmla="*/ 0 h 22"/>
                  <a:gd name="T12" fmla="*/ 9 w 90"/>
                  <a:gd name="T13" fmla="*/ 0 h 22"/>
                  <a:gd name="T14" fmla="*/ 0 w 90"/>
                  <a:gd name="T15" fmla="*/ 9 h 22"/>
                  <a:gd name="T16" fmla="*/ 0 w 90"/>
                  <a:gd name="T17" fmla="*/ 13 h 22"/>
                  <a:gd name="T18" fmla="*/ 5 w 90"/>
                  <a:gd name="T19" fmla="*/ 9 h 22"/>
                  <a:gd name="T20" fmla="*/ 9 w 90"/>
                  <a:gd name="T21" fmla="*/ 6 h 22"/>
                  <a:gd name="T22" fmla="*/ 81 w 90"/>
                  <a:gd name="T23" fmla="*/ 6 h 22"/>
                  <a:gd name="T24" fmla="*/ 85 w 90"/>
                  <a:gd name="T25" fmla="*/ 9 h 22"/>
                  <a:gd name="T26" fmla="*/ 85 w 90"/>
                  <a:gd name="T27" fmla="*/ 13 h 22"/>
                  <a:gd name="T28" fmla="*/ 81 w 90"/>
                  <a:gd name="T29" fmla="*/ 17 h 22"/>
                  <a:gd name="T30" fmla="*/ 9 w 90"/>
                  <a:gd name="T31" fmla="*/ 17 h 22"/>
                  <a:gd name="T32" fmla="*/ 5 w 90"/>
                  <a:gd name="T33" fmla="*/ 13 h 22"/>
                  <a:gd name="T34" fmla="*/ 5 w 90"/>
                  <a:gd name="T3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2">
                    <a:moveTo>
                      <a:pt x="0" y="13"/>
                    </a:moveTo>
                    <a:cubicBezTo>
                      <a:pt x="0" y="18"/>
                      <a:pt x="4" y="22"/>
                      <a:pt x="9" y="22"/>
                    </a:cubicBezTo>
                    <a:cubicBezTo>
                      <a:pt x="81" y="22"/>
                      <a:pt x="81" y="22"/>
                      <a:pt x="81" y="22"/>
                    </a:cubicBezTo>
                    <a:cubicBezTo>
                      <a:pt x="86" y="22"/>
                      <a:pt x="90" y="18"/>
                      <a:pt x="90" y="13"/>
                    </a:cubicBezTo>
                    <a:cubicBezTo>
                      <a:pt x="90" y="9"/>
                      <a:pt x="90" y="9"/>
                      <a:pt x="90" y="9"/>
                    </a:cubicBezTo>
                    <a:cubicBezTo>
                      <a:pt x="90" y="4"/>
                      <a:pt x="86" y="0"/>
                      <a:pt x="81" y="0"/>
                    </a:cubicBezTo>
                    <a:cubicBezTo>
                      <a:pt x="9" y="0"/>
                      <a:pt x="9" y="0"/>
                      <a:pt x="9" y="0"/>
                    </a:cubicBezTo>
                    <a:cubicBezTo>
                      <a:pt x="4" y="0"/>
                      <a:pt x="0" y="4"/>
                      <a:pt x="0" y="9"/>
                    </a:cubicBezTo>
                    <a:lnTo>
                      <a:pt x="0" y="13"/>
                    </a:lnTo>
                    <a:close/>
                    <a:moveTo>
                      <a:pt x="5" y="9"/>
                    </a:moveTo>
                    <a:cubicBezTo>
                      <a:pt x="5" y="7"/>
                      <a:pt x="7" y="6"/>
                      <a:pt x="9" y="6"/>
                    </a:cubicBezTo>
                    <a:cubicBezTo>
                      <a:pt x="81" y="6"/>
                      <a:pt x="81" y="6"/>
                      <a:pt x="81" y="6"/>
                    </a:cubicBezTo>
                    <a:cubicBezTo>
                      <a:pt x="83" y="6"/>
                      <a:pt x="85" y="7"/>
                      <a:pt x="85" y="9"/>
                    </a:cubicBezTo>
                    <a:cubicBezTo>
                      <a:pt x="85" y="13"/>
                      <a:pt x="85" y="13"/>
                      <a:pt x="85" y="13"/>
                    </a:cubicBezTo>
                    <a:cubicBezTo>
                      <a:pt x="85" y="15"/>
                      <a:pt x="83" y="17"/>
                      <a:pt x="81" y="17"/>
                    </a:cubicBezTo>
                    <a:cubicBezTo>
                      <a:pt x="9" y="17"/>
                      <a:pt x="9" y="17"/>
                      <a:pt x="9" y="17"/>
                    </a:cubicBezTo>
                    <a:cubicBezTo>
                      <a:pt x="7" y="17"/>
                      <a:pt x="5" y="15"/>
                      <a:pt x="5" y="13"/>
                    </a:cubicBezTo>
                    <a:lnTo>
                      <a:pt x="5" y="9"/>
                    </a:ln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6" name="Oval 12"/>
              <p:cNvSpPr>
                <a:spLocks noChangeArrowheads="1"/>
              </p:cNvSpPr>
              <p:nvPr/>
            </p:nvSpPr>
            <p:spPr bwMode="auto">
              <a:xfrm>
                <a:off x="1001713" y="2128838"/>
                <a:ext cx="30162" cy="30162"/>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7" name="Freeform 13"/>
              <p:cNvSpPr>
                <a:spLocks/>
              </p:cNvSpPr>
              <p:nvPr/>
            </p:nvSpPr>
            <p:spPr bwMode="auto">
              <a:xfrm>
                <a:off x="747713" y="2205038"/>
                <a:ext cx="336550" cy="23812"/>
              </a:xfrm>
              <a:custGeom>
                <a:avLst/>
                <a:gdLst>
                  <a:gd name="T0" fmla="*/ 3 w 90"/>
                  <a:gd name="T1" fmla="*/ 6 h 6"/>
                  <a:gd name="T2" fmla="*/ 87 w 90"/>
                  <a:gd name="T3" fmla="*/ 6 h 6"/>
                  <a:gd name="T4" fmla="*/ 90 w 90"/>
                  <a:gd name="T5" fmla="*/ 3 h 6"/>
                  <a:gd name="T6" fmla="*/ 87 w 90"/>
                  <a:gd name="T7" fmla="*/ 0 h 6"/>
                  <a:gd name="T8" fmla="*/ 3 w 90"/>
                  <a:gd name="T9" fmla="*/ 0 h 6"/>
                  <a:gd name="T10" fmla="*/ 0 w 90"/>
                  <a:gd name="T11" fmla="*/ 3 h 6"/>
                  <a:gd name="T12" fmla="*/ 3 w 9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0" h="6">
                    <a:moveTo>
                      <a:pt x="3" y="6"/>
                    </a:moveTo>
                    <a:cubicBezTo>
                      <a:pt x="87" y="6"/>
                      <a:pt x="87" y="6"/>
                      <a:pt x="87" y="6"/>
                    </a:cubicBezTo>
                    <a:cubicBezTo>
                      <a:pt x="89" y="6"/>
                      <a:pt x="90" y="4"/>
                      <a:pt x="90" y="3"/>
                    </a:cubicBezTo>
                    <a:cubicBezTo>
                      <a:pt x="90" y="1"/>
                      <a:pt x="89" y="0"/>
                      <a:pt x="87" y="0"/>
                    </a:cubicBezTo>
                    <a:cubicBezTo>
                      <a:pt x="3" y="0"/>
                      <a:pt x="3" y="0"/>
                      <a:pt x="3" y="0"/>
                    </a:cubicBezTo>
                    <a:cubicBezTo>
                      <a:pt x="1" y="0"/>
                      <a:pt x="0" y="1"/>
                      <a:pt x="0" y="3"/>
                    </a:cubicBezTo>
                    <a:cubicBezTo>
                      <a:pt x="0" y="4"/>
                      <a:pt x="1" y="6"/>
                      <a:pt x="3" y="6"/>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8" name="Freeform 42"/>
              <p:cNvSpPr>
                <a:spLocks noEditPoints="1"/>
              </p:cNvSpPr>
              <p:nvPr/>
            </p:nvSpPr>
            <p:spPr bwMode="auto">
              <a:xfrm>
                <a:off x="668338" y="1947863"/>
                <a:ext cx="492125" cy="315912"/>
              </a:xfrm>
              <a:custGeom>
                <a:avLst/>
                <a:gdLst>
                  <a:gd name="T0" fmla="*/ 101 w 131"/>
                  <a:gd name="T1" fmla="*/ 22 h 82"/>
                  <a:gd name="T2" fmla="*/ 99 w 131"/>
                  <a:gd name="T3" fmla="*/ 22 h 82"/>
                  <a:gd name="T4" fmla="*/ 63 w 131"/>
                  <a:gd name="T5" fmla="*/ 0 h 82"/>
                  <a:gd name="T6" fmla="*/ 23 w 131"/>
                  <a:gd name="T7" fmla="*/ 33 h 82"/>
                  <a:gd name="T8" fmla="*/ 0 w 131"/>
                  <a:gd name="T9" fmla="*/ 58 h 82"/>
                  <a:gd name="T10" fmla="*/ 25 w 131"/>
                  <a:gd name="T11" fmla="*/ 82 h 82"/>
                  <a:gd name="T12" fmla="*/ 101 w 131"/>
                  <a:gd name="T13" fmla="*/ 82 h 82"/>
                  <a:gd name="T14" fmla="*/ 131 w 131"/>
                  <a:gd name="T15" fmla="*/ 52 h 82"/>
                  <a:gd name="T16" fmla="*/ 101 w 131"/>
                  <a:gd name="T17" fmla="*/ 22 h 82"/>
                  <a:gd name="T18" fmla="*/ 101 w 131"/>
                  <a:gd name="T19" fmla="*/ 77 h 82"/>
                  <a:gd name="T20" fmla="*/ 25 w 131"/>
                  <a:gd name="T21" fmla="*/ 77 h 82"/>
                  <a:gd name="T22" fmla="*/ 6 w 131"/>
                  <a:gd name="T23" fmla="*/ 58 h 82"/>
                  <a:gd name="T24" fmla="*/ 25 w 131"/>
                  <a:gd name="T25" fmla="*/ 38 h 82"/>
                  <a:gd name="T26" fmla="*/ 28 w 131"/>
                  <a:gd name="T27" fmla="*/ 39 h 82"/>
                  <a:gd name="T28" fmla="*/ 28 w 131"/>
                  <a:gd name="T29" fmla="*/ 37 h 82"/>
                  <a:gd name="T30" fmla="*/ 29 w 131"/>
                  <a:gd name="T31" fmla="*/ 33 h 82"/>
                  <a:gd name="T32" fmla="*/ 29 w 131"/>
                  <a:gd name="T33" fmla="*/ 33 h 82"/>
                  <a:gd name="T34" fmla="*/ 29 w 131"/>
                  <a:gd name="T35" fmla="*/ 32 h 82"/>
                  <a:gd name="T36" fmla="*/ 29 w 131"/>
                  <a:gd name="T37" fmla="*/ 32 h 82"/>
                  <a:gd name="T38" fmla="*/ 63 w 131"/>
                  <a:gd name="T39" fmla="*/ 6 h 82"/>
                  <a:gd name="T40" fmla="*/ 94 w 131"/>
                  <a:gd name="T41" fmla="*/ 23 h 82"/>
                  <a:gd name="T42" fmla="*/ 83 w 131"/>
                  <a:gd name="T43" fmla="*/ 28 h 82"/>
                  <a:gd name="T44" fmla="*/ 83 w 131"/>
                  <a:gd name="T45" fmla="*/ 32 h 82"/>
                  <a:gd name="T46" fmla="*/ 87 w 131"/>
                  <a:gd name="T47" fmla="*/ 32 h 82"/>
                  <a:gd name="T48" fmla="*/ 98 w 131"/>
                  <a:gd name="T49" fmla="*/ 28 h 82"/>
                  <a:gd name="T50" fmla="*/ 101 w 131"/>
                  <a:gd name="T51" fmla="*/ 28 h 82"/>
                  <a:gd name="T52" fmla="*/ 126 w 131"/>
                  <a:gd name="T53" fmla="*/ 52 h 82"/>
                  <a:gd name="T54" fmla="*/ 101 w 131"/>
                  <a:gd name="T5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1" h="82">
                    <a:moveTo>
                      <a:pt x="101" y="22"/>
                    </a:moveTo>
                    <a:cubicBezTo>
                      <a:pt x="101" y="22"/>
                      <a:pt x="100" y="22"/>
                      <a:pt x="99" y="22"/>
                    </a:cubicBezTo>
                    <a:cubicBezTo>
                      <a:pt x="92" y="9"/>
                      <a:pt x="78" y="0"/>
                      <a:pt x="63" y="0"/>
                    </a:cubicBezTo>
                    <a:cubicBezTo>
                      <a:pt x="44" y="0"/>
                      <a:pt x="27" y="14"/>
                      <a:pt x="23" y="33"/>
                    </a:cubicBezTo>
                    <a:cubicBezTo>
                      <a:pt x="11" y="34"/>
                      <a:pt x="0" y="45"/>
                      <a:pt x="0" y="58"/>
                    </a:cubicBezTo>
                    <a:cubicBezTo>
                      <a:pt x="0" y="71"/>
                      <a:pt x="12" y="82"/>
                      <a:pt x="25" y="82"/>
                    </a:cubicBezTo>
                    <a:cubicBezTo>
                      <a:pt x="101" y="82"/>
                      <a:pt x="101" y="82"/>
                      <a:pt x="101" y="82"/>
                    </a:cubicBezTo>
                    <a:cubicBezTo>
                      <a:pt x="118" y="82"/>
                      <a:pt x="131" y="69"/>
                      <a:pt x="131" y="52"/>
                    </a:cubicBezTo>
                    <a:cubicBezTo>
                      <a:pt x="131" y="36"/>
                      <a:pt x="118" y="22"/>
                      <a:pt x="101" y="22"/>
                    </a:cubicBezTo>
                    <a:close/>
                    <a:moveTo>
                      <a:pt x="101" y="77"/>
                    </a:moveTo>
                    <a:cubicBezTo>
                      <a:pt x="25" y="77"/>
                      <a:pt x="25" y="77"/>
                      <a:pt x="25" y="77"/>
                    </a:cubicBezTo>
                    <a:cubicBezTo>
                      <a:pt x="15" y="77"/>
                      <a:pt x="6" y="68"/>
                      <a:pt x="6" y="58"/>
                    </a:cubicBezTo>
                    <a:cubicBezTo>
                      <a:pt x="6" y="47"/>
                      <a:pt x="15" y="38"/>
                      <a:pt x="25" y="38"/>
                    </a:cubicBezTo>
                    <a:cubicBezTo>
                      <a:pt x="26" y="38"/>
                      <a:pt x="27" y="39"/>
                      <a:pt x="28" y="39"/>
                    </a:cubicBezTo>
                    <a:cubicBezTo>
                      <a:pt x="28" y="38"/>
                      <a:pt x="28" y="38"/>
                      <a:pt x="28" y="37"/>
                    </a:cubicBezTo>
                    <a:cubicBezTo>
                      <a:pt x="28" y="36"/>
                      <a:pt x="28" y="35"/>
                      <a:pt x="29" y="33"/>
                    </a:cubicBezTo>
                    <a:cubicBezTo>
                      <a:pt x="29" y="33"/>
                      <a:pt x="29" y="33"/>
                      <a:pt x="29" y="33"/>
                    </a:cubicBezTo>
                    <a:cubicBezTo>
                      <a:pt x="29" y="33"/>
                      <a:pt x="29" y="33"/>
                      <a:pt x="29" y="32"/>
                    </a:cubicBezTo>
                    <a:cubicBezTo>
                      <a:pt x="29" y="32"/>
                      <a:pt x="29" y="32"/>
                      <a:pt x="29" y="32"/>
                    </a:cubicBezTo>
                    <a:cubicBezTo>
                      <a:pt x="34" y="17"/>
                      <a:pt x="47" y="6"/>
                      <a:pt x="63" y="6"/>
                    </a:cubicBezTo>
                    <a:cubicBezTo>
                      <a:pt x="76" y="6"/>
                      <a:pt x="87" y="13"/>
                      <a:pt x="94" y="23"/>
                    </a:cubicBezTo>
                    <a:cubicBezTo>
                      <a:pt x="90" y="24"/>
                      <a:pt x="86" y="26"/>
                      <a:pt x="83" y="28"/>
                    </a:cubicBezTo>
                    <a:cubicBezTo>
                      <a:pt x="82" y="29"/>
                      <a:pt x="82" y="31"/>
                      <a:pt x="83" y="32"/>
                    </a:cubicBezTo>
                    <a:cubicBezTo>
                      <a:pt x="84" y="33"/>
                      <a:pt x="85" y="33"/>
                      <a:pt x="87" y="32"/>
                    </a:cubicBezTo>
                    <a:cubicBezTo>
                      <a:pt x="90" y="30"/>
                      <a:pt x="94" y="28"/>
                      <a:pt x="98" y="28"/>
                    </a:cubicBezTo>
                    <a:cubicBezTo>
                      <a:pt x="99" y="28"/>
                      <a:pt x="100" y="28"/>
                      <a:pt x="101" y="28"/>
                    </a:cubicBezTo>
                    <a:cubicBezTo>
                      <a:pt x="115" y="28"/>
                      <a:pt x="126" y="39"/>
                      <a:pt x="126" y="52"/>
                    </a:cubicBezTo>
                    <a:cubicBezTo>
                      <a:pt x="126" y="66"/>
                      <a:pt x="115" y="77"/>
                      <a:pt x="101" y="77"/>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79" name="组合 278"/>
            <p:cNvGrpSpPr/>
            <p:nvPr/>
          </p:nvGrpSpPr>
          <p:grpSpPr>
            <a:xfrm>
              <a:off x="747211" y="4823268"/>
              <a:ext cx="710447" cy="646671"/>
              <a:chOff x="4391025" y="1912938"/>
              <a:chExt cx="420687" cy="396874"/>
            </a:xfrm>
          </p:grpSpPr>
          <p:sp>
            <p:nvSpPr>
              <p:cNvPr id="333" name="Freeform 21"/>
              <p:cNvSpPr>
                <a:spLocks noEditPoints="1"/>
              </p:cNvSpPr>
              <p:nvPr/>
            </p:nvSpPr>
            <p:spPr bwMode="auto">
              <a:xfrm>
                <a:off x="4391025" y="1912938"/>
                <a:ext cx="420687" cy="323850"/>
              </a:xfrm>
              <a:custGeom>
                <a:avLst/>
                <a:gdLst>
                  <a:gd name="T0" fmla="*/ 56 w 112"/>
                  <a:gd name="T1" fmla="*/ 4 h 84"/>
                  <a:gd name="T2" fmla="*/ 60 w 112"/>
                  <a:gd name="T3" fmla="*/ 5 h 84"/>
                  <a:gd name="T4" fmla="*/ 106 w 112"/>
                  <a:gd name="T5" fmla="*/ 37 h 84"/>
                  <a:gd name="T6" fmla="*/ 107 w 112"/>
                  <a:gd name="T7" fmla="*/ 39 h 84"/>
                  <a:gd name="T8" fmla="*/ 106 w 112"/>
                  <a:gd name="T9" fmla="*/ 41 h 84"/>
                  <a:gd name="T10" fmla="*/ 62 w 112"/>
                  <a:gd name="T11" fmla="*/ 78 h 84"/>
                  <a:gd name="T12" fmla="*/ 57 w 112"/>
                  <a:gd name="T13" fmla="*/ 80 h 84"/>
                  <a:gd name="T14" fmla="*/ 52 w 112"/>
                  <a:gd name="T15" fmla="*/ 79 h 84"/>
                  <a:gd name="T16" fmla="*/ 7 w 112"/>
                  <a:gd name="T17" fmla="*/ 48 h 84"/>
                  <a:gd name="T18" fmla="*/ 6 w 112"/>
                  <a:gd name="T19" fmla="*/ 45 h 84"/>
                  <a:gd name="T20" fmla="*/ 7 w 112"/>
                  <a:gd name="T21" fmla="*/ 43 h 84"/>
                  <a:gd name="T22" fmla="*/ 51 w 112"/>
                  <a:gd name="T23" fmla="*/ 6 h 84"/>
                  <a:gd name="T24" fmla="*/ 56 w 112"/>
                  <a:gd name="T25" fmla="*/ 4 h 84"/>
                  <a:gd name="T26" fmla="*/ 56 w 112"/>
                  <a:gd name="T27" fmla="*/ 0 h 84"/>
                  <a:gd name="T28" fmla="*/ 48 w 112"/>
                  <a:gd name="T29" fmla="*/ 3 h 84"/>
                  <a:gd name="T30" fmla="*/ 4 w 112"/>
                  <a:gd name="T31" fmla="*/ 40 h 84"/>
                  <a:gd name="T32" fmla="*/ 4 w 112"/>
                  <a:gd name="T33" fmla="*/ 51 h 84"/>
                  <a:gd name="T34" fmla="*/ 50 w 112"/>
                  <a:gd name="T35" fmla="*/ 83 h 84"/>
                  <a:gd name="T36" fmla="*/ 57 w 112"/>
                  <a:gd name="T37" fmla="*/ 84 h 84"/>
                  <a:gd name="T38" fmla="*/ 65 w 112"/>
                  <a:gd name="T39" fmla="*/ 82 h 84"/>
                  <a:gd name="T40" fmla="*/ 108 w 112"/>
                  <a:gd name="T41" fmla="*/ 45 h 84"/>
                  <a:gd name="T42" fmla="*/ 108 w 112"/>
                  <a:gd name="T43" fmla="*/ 33 h 84"/>
                  <a:gd name="T44" fmla="*/ 63 w 112"/>
                  <a:gd name="T45" fmla="*/ 2 h 84"/>
                  <a:gd name="T46" fmla="*/ 56 w 112"/>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84">
                    <a:moveTo>
                      <a:pt x="56" y="4"/>
                    </a:moveTo>
                    <a:cubicBezTo>
                      <a:pt x="58" y="4"/>
                      <a:pt x="59" y="5"/>
                      <a:pt x="60" y="5"/>
                    </a:cubicBezTo>
                    <a:cubicBezTo>
                      <a:pt x="106" y="37"/>
                      <a:pt x="106" y="37"/>
                      <a:pt x="106" y="37"/>
                    </a:cubicBezTo>
                    <a:cubicBezTo>
                      <a:pt x="106" y="37"/>
                      <a:pt x="107" y="38"/>
                      <a:pt x="107" y="39"/>
                    </a:cubicBezTo>
                    <a:cubicBezTo>
                      <a:pt x="107" y="40"/>
                      <a:pt x="106" y="41"/>
                      <a:pt x="106" y="41"/>
                    </a:cubicBezTo>
                    <a:cubicBezTo>
                      <a:pt x="62" y="78"/>
                      <a:pt x="62" y="78"/>
                      <a:pt x="62" y="78"/>
                    </a:cubicBezTo>
                    <a:cubicBezTo>
                      <a:pt x="61" y="79"/>
                      <a:pt x="59" y="80"/>
                      <a:pt x="57" y="80"/>
                    </a:cubicBezTo>
                    <a:cubicBezTo>
                      <a:pt x="55" y="80"/>
                      <a:pt x="53" y="80"/>
                      <a:pt x="52" y="79"/>
                    </a:cubicBezTo>
                    <a:cubicBezTo>
                      <a:pt x="7" y="48"/>
                      <a:pt x="7" y="48"/>
                      <a:pt x="7" y="48"/>
                    </a:cubicBezTo>
                    <a:cubicBezTo>
                      <a:pt x="6" y="47"/>
                      <a:pt x="6" y="46"/>
                      <a:pt x="6" y="45"/>
                    </a:cubicBezTo>
                    <a:cubicBezTo>
                      <a:pt x="6" y="45"/>
                      <a:pt x="6" y="44"/>
                      <a:pt x="7" y="43"/>
                    </a:cubicBezTo>
                    <a:cubicBezTo>
                      <a:pt x="51" y="6"/>
                      <a:pt x="51" y="6"/>
                      <a:pt x="51" y="6"/>
                    </a:cubicBezTo>
                    <a:cubicBezTo>
                      <a:pt x="52" y="5"/>
                      <a:pt x="54" y="4"/>
                      <a:pt x="56" y="4"/>
                    </a:cubicBezTo>
                    <a:moveTo>
                      <a:pt x="56" y="0"/>
                    </a:moveTo>
                    <a:cubicBezTo>
                      <a:pt x="53" y="0"/>
                      <a:pt x="50" y="1"/>
                      <a:pt x="48" y="3"/>
                    </a:cubicBezTo>
                    <a:cubicBezTo>
                      <a:pt x="4" y="40"/>
                      <a:pt x="4" y="40"/>
                      <a:pt x="4" y="40"/>
                    </a:cubicBezTo>
                    <a:cubicBezTo>
                      <a:pt x="0" y="43"/>
                      <a:pt x="0" y="48"/>
                      <a:pt x="4" y="51"/>
                    </a:cubicBezTo>
                    <a:cubicBezTo>
                      <a:pt x="50" y="83"/>
                      <a:pt x="50" y="83"/>
                      <a:pt x="50" y="83"/>
                    </a:cubicBezTo>
                    <a:cubicBezTo>
                      <a:pt x="52" y="84"/>
                      <a:pt x="54" y="84"/>
                      <a:pt x="57" y="84"/>
                    </a:cubicBezTo>
                    <a:cubicBezTo>
                      <a:pt x="59" y="84"/>
                      <a:pt x="63" y="84"/>
                      <a:pt x="65" y="82"/>
                    </a:cubicBezTo>
                    <a:cubicBezTo>
                      <a:pt x="108" y="45"/>
                      <a:pt x="108" y="45"/>
                      <a:pt x="108" y="45"/>
                    </a:cubicBezTo>
                    <a:cubicBezTo>
                      <a:pt x="112" y="41"/>
                      <a:pt x="112" y="36"/>
                      <a:pt x="108" y="33"/>
                    </a:cubicBezTo>
                    <a:cubicBezTo>
                      <a:pt x="63" y="2"/>
                      <a:pt x="63" y="2"/>
                      <a:pt x="63" y="2"/>
                    </a:cubicBezTo>
                    <a:cubicBezTo>
                      <a:pt x="61" y="0"/>
                      <a:pt x="58" y="0"/>
                      <a:pt x="56"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4" name="Freeform 45"/>
              <p:cNvSpPr>
                <a:spLocks/>
              </p:cNvSpPr>
              <p:nvPr/>
            </p:nvSpPr>
            <p:spPr bwMode="auto">
              <a:xfrm>
                <a:off x="4395788" y="2139950"/>
                <a:ext cx="407987" cy="169862"/>
              </a:xfrm>
              <a:custGeom>
                <a:avLst/>
                <a:gdLst>
                  <a:gd name="T0" fmla="*/ 56 w 109"/>
                  <a:gd name="T1" fmla="*/ 44 h 44"/>
                  <a:gd name="T2" fmla="*/ 48 w 109"/>
                  <a:gd name="T3" fmla="*/ 42 h 44"/>
                  <a:gd name="T4" fmla="*/ 2 w 109"/>
                  <a:gd name="T5" fmla="*/ 10 h 44"/>
                  <a:gd name="T6" fmla="*/ 0 w 109"/>
                  <a:gd name="T7" fmla="*/ 8 h 44"/>
                  <a:gd name="T8" fmla="*/ 4 w 109"/>
                  <a:gd name="T9" fmla="*/ 5 h 44"/>
                  <a:gd name="T10" fmla="*/ 5 w 109"/>
                  <a:gd name="T11" fmla="*/ 6 h 44"/>
                  <a:gd name="T12" fmla="*/ 50 w 109"/>
                  <a:gd name="T13" fmla="*/ 38 h 44"/>
                  <a:gd name="T14" fmla="*/ 62 w 109"/>
                  <a:gd name="T15" fmla="*/ 37 h 44"/>
                  <a:gd name="T16" fmla="*/ 106 w 109"/>
                  <a:gd name="T17" fmla="*/ 0 h 44"/>
                  <a:gd name="T18" fmla="*/ 109 w 109"/>
                  <a:gd name="T19" fmla="*/ 3 h 44"/>
                  <a:gd name="T20" fmla="*/ 65 w 109"/>
                  <a:gd name="T21" fmla="*/ 40 h 44"/>
                  <a:gd name="T22" fmla="*/ 56 w 109"/>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44">
                    <a:moveTo>
                      <a:pt x="56" y="44"/>
                    </a:moveTo>
                    <a:cubicBezTo>
                      <a:pt x="53" y="44"/>
                      <a:pt x="50" y="43"/>
                      <a:pt x="48" y="42"/>
                    </a:cubicBezTo>
                    <a:cubicBezTo>
                      <a:pt x="2" y="10"/>
                      <a:pt x="2" y="10"/>
                      <a:pt x="2" y="10"/>
                    </a:cubicBezTo>
                    <a:cubicBezTo>
                      <a:pt x="1" y="10"/>
                      <a:pt x="1" y="9"/>
                      <a:pt x="0" y="8"/>
                    </a:cubicBezTo>
                    <a:cubicBezTo>
                      <a:pt x="4" y="5"/>
                      <a:pt x="4" y="5"/>
                      <a:pt x="4" y="5"/>
                    </a:cubicBezTo>
                    <a:cubicBezTo>
                      <a:pt x="4" y="6"/>
                      <a:pt x="4" y="6"/>
                      <a:pt x="5" y="6"/>
                    </a:cubicBezTo>
                    <a:cubicBezTo>
                      <a:pt x="50" y="38"/>
                      <a:pt x="50" y="38"/>
                      <a:pt x="50" y="38"/>
                    </a:cubicBezTo>
                    <a:cubicBezTo>
                      <a:pt x="53" y="40"/>
                      <a:pt x="59" y="40"/>
                      <a:pt x="62" y="37"/>
                    </a:cubicBezTo>
                    <a:cubicBezTo>
                      <a:pt x="106" y="0"/>
                      <a:pt x="106" y="0"/>
                      <a:pt x="106" y="0"/>
                    </a:cubicBezTo>
                    <a:cubicBezTo>
                      <a:pt x="109" y="3"/>
                      <a:pt x="109" y="3"/>
                      <a:pt x="109" y="3"/>
                    </a:cubicBezTo>
                    <a:cubicBezTo>
                      <a:pt x="65" y="40"/>
                      <a:pt x="65" y="40"/>
                      <a:pt x="65" y="40"/>
                    </a:cubicBezTo>
                    <a:cubicBezTo>
                      <a:pt x="63" y="43"/>
                      <a:pt x="59" y="44"/>
                      <a:pt x="56" y="44"/>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80" name="圆角矩形 279"/>
            <p:cNvSpPr/>
            <p:nvPr/>
          </p:nvSpPr>
          <p:spPr>
            <a:xfrm>
              <a:off x="2424212" y="4448153"/>
              <a:ext cx="4744989" cy="12452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endParaRPr 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81" name="组合 280"/>
            <p:cNvGrpSpPr/>
            <p:nvPr/>
          </p:nvGrpSpPr>
          <p:grpSpPr>
            <a:xfrm>
              <a:off x="4228402" y="5532886"/>
              <a:ext cx="1010163" cy="346161"/>
              <a:chOff x="3160713" y="1951038"/>
              <a:chExt cx="423862" cy="307975"/>
            </a:xfrm>
          </p:grpSpPr>
          <p:sp>
            <p:nvSpPr>
              <p:cNvPr id="331" name="Freeform 20"/>
              <p:cNvSpPr>
                <a:spLocks/>
              </p:cNvSpPr>
              <p:nvPr/>
            </p:nvSpPr>
            <p:spPr bwMode="auto">
              <a:xfrm>
                <a:off x="3190875" y="1951038"/>
                <a:ext cx="355600" cy="307975"/>
              </a:xfrm>
              <a:custGeom>
                <a:avLst/>
                <a:gdLst>
                  <a:gd name="T0" fmla="*/ 74 w 95"/>
                  <a:gd name="T1" fmla="*/ 80 h 80"/>
                  <a:gd name="T2" fmla="*/ 59 w 95"/>
                  <a:gd name="T3" fmla="*/ 41 h 80"/>
                  <a:gd name="T4" fmla="*/ 47 w 95"/>
                  <a:gd name="T5" fmla="*/ 4 h 80"/>
                  <a:gd name="T6" fmla="*/ 36 w 95"/>
                  <a:gd name="T7" fmla="*/ 41 h 80"/>
                  <a:gd name="T8" fmla="*/ 20 w 95"/>
                  <a:gd name="T9" fmla="*/ 80 h 80"/>
                  <a:gd name="T10" fmla="*/ 4 w 95"/>
                  <a:gd name="T11" fmla="*/ 41 h 80"/>
                  <a:gd name="T12" fmla="*/ 0 w 95"/>
                  <a:gd name="T13" fmla="*/ 21 h 80"/>
                  <a:gd name="T14" fmla="*/ 2 w 95"/>
                  <a:gd name="T15" fmla="*/ 18 h 80"/>
                  <a:gd name="T16" fmla="*/ 4 w 95"/>
                  <a:gd name="T17" fmla="*/ 20 h 80"/>
                  <a:gd name="T18" fmla="*/ 8 w 95"/>
                  <a:gd name="T19" fmla="*/ 40 h 80"/>
                  <a:gd name="T20" fmla="*/ 20 w 95"/>
                  <a:gd name="T21" fmla="*/ 76 h 80"/>
                  <a:gd name="T22" fmla="*/ 31 w 95"/>
                  <a:gd name="T23" fmla="*/ 40 h 80"/>
                  <a:gd name="T24" fmla="*/ 47 w 95"/>
                  <a:gd name="T25" fmla="*/ 0 h 80"/>
                  <a:gd name="T26" fmla="*/ 63 w 95"/>
                  <a:gd name="T27" fmla="*/ 40 h 80"/>
                  <a:gd name="T28" fmla="*/ 74 w 95"/>
                  <a:gd name="T29" fmla="*/ 76 h 80"/>
                  <a:gd name="T30" fmla="*/ 86 w 95"/>
                  <a:gd name="T31" fmla="*/ 40 h 80"/>
                  <a:gd name="T32" fmla="*/ 90 w 95"/>
                  <a:gd name="T33" fmla="*/ 20 h 80"/>
                  <a:gd name="T34" fmla="*/ 93 w 95"/>
                  <a:gd name="T35" fmla="*/ 19 h 80"/>
                  <a:gd name="T36" fmla="*/ 94 w 95"/>
                  <a:gd name="T37" fmla="*/ 21 h 80"/>
                  <a:gd name="T38" fmla="*/ 90 w 95"/>
                  <a:gd name="T39" fmla="*/ 41 h 80"/>
                  <a:gd name="T40" fmla="*/ 74 w 95"/>
                  <a:gd name="T4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80">
                    <a:moveTo>
                      <a:pt x="74" y="80"/>
                    </a:moveTo>
                    <a:cubicBezTo>
                      <a:pt x="66" y="80"/>
                      <a:pt x="61" y="53"/>
                      <a:pt x="59" y="41"/>
                    </a:cubicBezTo>
                    <a:cubicBezTo>
                      <a:pt x="55" y="20"/>
                      <a:pt x="50" y="4"/>
                      <a:pt x="47" y="4"/>
                    </a:cubicBezTo>
                    <a:cubicBezTo>
                      <a:pt x="45" y="4"/>
                      <a:pt x="39" y="20"/>
                      <a:pt x="36" y="41"/>
                    </a:cubicBezTo>
                    <a:cubicBezTo>
                      <a:pt x="34" y="53"/>
                      <a:pt x="28" y="80"/>
                      <a:pt x="20" y="80"/>
                    </a:cubicBezTo>
                    <a:cubicBezTo>
                      <a:pt x="11" y="80"/>
                      <a:pt x="6" y="53"/>
                      <a:pt x="4" y="41"/>
                    </a:cubicBezTo>
                    <a:cubicBezTo>
                      <a:pt x="4" y="40"/>
                      <a:pt x="3" y="30"/>
                      <a:pt x="0" y="21"/>
                    </a:cubicBezTo>
                    <a:cubicBezTo>
                      <a:pt x="0" y="20"/>
                      <a:pt x="0" y="19"/>
                      <a:pt x="2" y="18"/>
                    </a:cubicBezTo>
                    <a:cubicBezTo>
                      <a:pt x="3" y="18"/>
                      <a:pt x="4" y="19"/>
                      <a:pt x="4" y="20"/>
                    </a:cubicBezTo>
                    <a:cubicBezTo>
                      <a:pt x="7" y="30"/>
                      <a:pt x="8" y="40"/>
                      <a:pt x="8" y="40"/>
                    </a:cubicBezTo>
                    <a:cubicBezTo>
                      <a:pt x="12" y="61"/>
                      <a:pt x="17" y="76"/>
                      <a:pt x="20" y="76"/>
                    </a:cubicBezTo>
                    <a:cubicBezTo>
                      <a:pt x="23" y="76"/>
                      <a:pt x="28" y="61"/>
                      <a:pt x="31" y="40"/>
                    </a:cubicBezTo>
                    <a:cubicBezTo>
                      <a:pt x="33" y="28"/>
                      <a:pt x="39" y="0"/>
                      <a:pt x="47" y="0"/>
                    </a:cubicBezTo>
                    <a:cubicBezTo>
                      <a:pt x="56" y="0"/>
                      <a:pt x="61" y="28"/>
                      <a:pt x="63" y="40"/>
                    </a:cubicBezTo>
                    <a:cubicBezTo>
                      <a:pt x="66" y="61"/>
                      <a:pt x="72" y="76"/>
                      <a:pt x="74" y="76"/>
                    </a:cubicBezTo>
                    <a:cubicBezTo>
                      <a:pt x="77" y="76"/>
                      <a:pt x="83" y="61"/>
                      <a:pt x="86" y="40"/>
                    </a:cubicBezTo>
                    <a:cubicBezTo>
                      <a:pt x="86" y="40"/>
                      <a:pt x="88" y="30"/>
                      <a:pt x="90" y="20"/>
                    </a:cubicBezTo>
                    <a:cubicBezTo>
                      <a:pt x="90" y="19"/>
                      <a:pt x="92" y="18"/>
                      <a:pt x="93" y="19"/>
                    </a:cubicBezTo>
                    <a:cubicBezTo>
                      <a:pt x="94" y="19"/>
                      <a:pt x="95" y="20"/>
                      <a:pt x="94" y="21"/>
                    </a:cubicBezTo>
                    <a:cubicBezTo>
                      <a:pt x="92" y="31"/>
                      <a:pt x="90" y="40"/>
                      <a:pt x="90" y="41"/>
                    </a:cubicBezTo>
                    <a:cubicBezTo>
                      <a:pt x="88" y="53"/>
                      <a:pt x="83" y="80"/>
                      <a:pt x="74" y="8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2" name="Freeform 44"/>
              <p:cNvSpPr>
                <a:spLocks/>
              </p:cNvSpPr>
              <p:nvPr/>
            </p:nvSpPr>
            <p:spPr bwMode="auto">
              <a:xfrm>
                <a:off x="3160713" y="1951038"/>
                <a:ext cx="423862" cy="307975"/>
              </a:xfrm>
              <a:custGeom>
                <a:avLst/>
                <a:gdLst>
                  <a:gd name="T0" fmla="*/ 111 w 113"/>
                  <a:gd name="T1" fmla="*/ 80 h 80"/>
                  <a:gd name="T2" fmla="*/ 95 w 113"/>
                  <a:gd name="T3" fmla="*/ 41 h 80"/>
                  <a:gd name="T4" fmla="*/ 83 w 113"/>
                  <a:gd name="T5" fmla="*/ 4 h 80"/>
                  <a:gd name="T6" fmla="*/ 72 w 113"/>
                  <a:gd name="T7" fmla="*/ 41 h 80"/>
                  <a:gd name="T8" fmla="*/ 56 w 113"/>
                  <a:gd name="T9" fmla="*/ 80 h 80"/>
                  <a:gd name="T10" fmla="*/ 40 w 113"/>
                  <a:gd name="T11" fmla="*/ 41 h 80"/>
                  <a:gd name="T12" fmla="*/ 29 w 113"/>
                  <a:gd name="T13" fmla="*/ 4 h 80"/>
                  <a:gd name="T14" fmla="*/ 17 w 113"/>
                  <a:gd name="T15" fmla="*/ 41 h 80"/>
                  <a:gd name="T16" fmla="*/ 2 w 113"/>
                  <a:gd name="T17" fmla="*/ 80 h 80"/>
                  <a:gd name="T18" fmla="*/ 0 w 113"/>
                  <a:gd name="T19" fmla="*/ 78 h 80"/>
                  <a:gd name="T20" fmla="*/ 2 w 113"/>
                  <a:gd name="T21" fmla="*/ 76 h 80"/>
                  <a:gd name="T22" fmla="*/ 13 w 113"/>
                  <a:gd name="T23" fmla="*/ 40 h 80"/>
                  <a:gd name="T24" fmla="*/ 29 w 113"/>
                  <a:gd name="T25" fmla="*/ 0 h 80"/>
                  <a:gd name="T26" fmla="*/ 45 w 113"/>
                  <a:gd name="T27" fmla="*/ 40 h 80"/>
                  <a:gd name="T28" fmla="*/ 56 w 113"/>
                  <a:gd name="T29" fmla="*/ 76 h 80"/>
                  <a:gd name="T30" fmla="*/ 68 w 113"/>
                  <a:gd name="T31" fmla="*/ 40 h 80"/>
                  <a:gd name="T32" fmla="*/ 83 w 113"/>
                  <a:gd name="T33" fmla="*/ 0 h 80"/>
                  <a:gd name="T34" fmla="*/ 99 w 113"/>
                  <a:gd name="T35" fmla="*/ 40 h 80"/>
                  <a:gd name="T36" fmla="*/ 111 w 113"/>
                  <a:gd name="T37" fmla="*/ 76 h 80"/>
                  <a:gd name="T38" fmla="*/ 113 w 113"/>
                  <a:gd name="T39" fmla="*/ 78 h 80"/>
                  <a:gd name="T40" fmla="*/ 111 w 113"/>
                  <a:gd name="T4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80">
                    <a:moveTo>
                      <a:pt x="111" y="80"/>
                    </a:moveTo>
                    <a:cubicBezTo>
                      <a:pt x="102" y="80"/>
                      <a:pt x="97" y="52"/>
                      <a:pt x="95" y="41"/>
                    </a:cubicBezTo>
                    <a:cubicBezTo>
                      <a:pt x="92" y="20"/>
                      <a:pt x="86" y="4"/>
                      <a:pt x="83" y="4"/>
                    </a:cubicBezTo>
                    <a:cubicBezTo>
                      <a:pt x="81" y="4"/>
                      <a:pt x="75" y="20"/>
                      <a:pt x="72" y="41"/>
                    </a:cubicBezTo>
                    <a:cubicBezTo>
                      <a:pt x="70" y="52"/>
                      <a:pt x="65" y="80"/>
                      <a:pt x="56" y="80"/>
                    </a:cubicBezTo>
                    <a:cubicBezTo>
                      <a:pt x="48" y="80"/>
                      <a:pt x="42" y="52"/>
                      <a:pt x="40" y="41"/>
                    </a:cubicBezTo>
                    <a:cubicBezTo>
                      <a:pt x="37" y="20"/>
                      <a:pt x="32" y="4"/>
                      <a:pt x="29" y="4"/>
                    </a:cubicBezTo>
                    <a:cubicBezTo>
                      <a:pt x="26" y="4"/>
                      <a:pt x="21" y="20"/>
                      <a:pt x="17" y="41"/>
                    </a:cubicBezTo>
                    <a:cubicBezTo>
                      <a:pt x="16" y="52"/>
                      <a:pt x="10" y="80"/>
                      <a:pt x="2" y="80"/>
                    </a:cubicBezTo>
                    <a:cubicBezTo>
                      <a:pt x="0" y="80"/>
                      <a:pt x="0" y="79"/>
                      <a:pt x="0" y="78"/>
                    </a:cubicBezTo>
                    <a:cubicBezTo>
                      <a:pt x="0" y="77"/>
                      <a:pt x="0" y="76"/>
                      <a:pt x="2" y="76"/>
                    </a:cubicBezTo>
                    <a:cubicBezTo>
                      <a:pt x="4" y="76"/>
                      <a:pt x="10" y="61"/>
                      <a:pt x="13" y="40"/>
                    </a:cubicBezTo>
                    <a:cubicBezTo>
                      <a:pt x="15" y="28"/>
                      <a:pt x="20" y="0"/>
                      <a:pt x="29" y="0"/>
                    </a:cubicBezTo>
                    <a:cubicBezTo>
                      <a:pt x="37" y="0"/>
                      <a:pt x="43" y="28"/>
                      <a:pt x="45" y="40"/>
                    </a:cubicBezTo>
                    <a:cubicBezTo>
                      <a:pt x="48" y="61"/>
                      <a:pt x="54" y="76"/>
                      <a:pt x="56" y="76"/>
                    </a:cubicBezTo>
                    <a:cubicBezTo>
                      <a:pt x="59" y="76"/>
                      <a:pt x="64" y="61"/>
                      <a:pt x="68" y="40"/>
                    </a:cubicBezTo>
                    <a:cubicBezTo>
                      <a:pt x="70" y="28"/>
                      <a:pt x="75" y="0"/>
                      <a:pt x="83" y="0"/>
                    </a:cubicBezTo>
                    <a:cubicBezTo>
                      <a:pt x="92" y="0"/>
                      <a:pt x="97" y="28"/>
                      <a:pt x="99" y="40"/>
                    </a:cubicBezTo>
                    <a:cubicBezTo>
                      <a:pt x="103" y="61"/>
                      <a:pt x="108" y="76"/>
                      <a:pt x="111" y="76"/>
                    </a:cubicBezTo>
                    <a:cubicBezTo>
                      <a:pt x="112" y="76"/>
                      <a:pt x="113" y="77"/>
                      <a:pt x="113" y="78"/>
                    </a:cubicBezTo>
                    <a:cubicBezTo>
                      <a:pt x="113" y="79"/>
                      <a:pt x="112" y="80"/>
                      <a:pt x="111" y="80"/>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82" name="组合 281"/>
            <p:cNvGrpSpPr/>
            <p:nvPr/>
          </p:nvGrpSpPr>
          <p:grpSpPr>
            <a:xfrm>
              <a:off x="5619279" y="4630873"/>
              <a:ext cx="892343" cy="595111"/>
              <a:chOff x="668338" y="1947863"/>
              <a:chExt cx="492125" cy="315912"/>
            </a:xfrm>
          </p:grpSpPr>
          <p:sp>
            <p:nvSpPr>
              <p:cNvPr id="327" name="Freeform 11"/>
              <p:cNvSpPr>
                <a:spLocks noEditPoints="1"/>
              </p:cNvSpPr>
              <p:nvPr/>
            </p:nvSpPr>
            <p:spPr bwMode="auto">
              <a:xfrm>
                <a:off x="747713" y="2101850"/>
                <a:ext cx="336550" cy="84137"/>
              </a:xfrm>
              <a:custGeom>
                <a:avLst/>
                <a:gdLst>
                  <a:gd name="T0" fmla="*/ 0 w 90"/>
                  <a:gd name="T1" fmla="*/ 13 h 22"/>
                  <a:gd name="T2" fmla="*/ 9 w 90"/>
                  <a:gd name="T3" fmla="*/ 22 h 22"/>
                  <a:gd name="T4" fmla="*/ 81 w 90"/>
                  <a:gd name="T5" fmla="*/ 22 h 22"/>
                  <a:gd name="T6" fmla="*/ 90 w 90"/>
                  <a:gd name="T7" fmla="*/ 13 h 22"/>
                  <a:gd name="T8" fmla="*/ 90 w 90"/>
                  <a:gd name="T9" fmla="*/ 9 h 22"/>
                  <a:gd name="T10" fmla="*/ 81 w 90"/>
                  <a:gd name="T11" fmla="*/ 0 h 22"/>
                  <a:gd name="T12" fmla="*/ 9 w 90"/>
                  <a:gd name="T13" fmla="*/ 0 h 22"/>
                  <a:gd name="T14" fmla="*/ 0 w 90"/>
                  <a:gd name="T15" fmla="*/ 9 h 22"/>
                  <a:gd name="T16" fmla="*/ 0 w 90"/>
                  <a:gd name="T17" fmla="*/ 13 h 22"/>
                  <a:gd name="T18" fmla="*/ 5 w 90"/>
                  <a:gd name="T19" fmla="*/ 9 h 22"/>
                  <a:gd name="T20" fmla="*/ 9 w 90"/>
                  <a:gd name="T21" fmla="*/ 6 h 22"/>
                  <a:gd name="T22" fmla="*/ 81 w 90"/>
                  <a:gd name="T23" fmla="*/ 6 h 22"/>
                  <a:gd name="T24" fmla="*/ 85 w 90"/>
                  <a:gd name="T25" fmla="*/ 9 h 22"/>
                  <a:gd name="T26" fmla="*/ 85 w 90"/>
                  <a:gd name="T27" fmla="*/ 13 h 22"/>
                  <a:gd name="T28" fmla="*/ 81 w 90"/>
                  <a:gd name="T29" fmla="*/ 17 h 22"/>
                  <a:gd name="T30" fmla="*/ 9 w 90"/>
                  <a:gd name="T31" fmla="*/ 17 h 22"/>
                  <a:gd name="T32" fmla="*/ 5 w 90"/>
                  <a:gd name="T33" fmla="*/ 13 h 22"/>
                  <a:gd name="T34" fmla="*/ 5 w 90"/>
                  <a:gd name="T3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2">
                    <a:moveTo>
                      <a:pt x="0" y="13"/>
                    </a:moveTo>
                    <a:cubicBezTo>
                      <a:pt x="0" y="18"/>
                      <a:pt x="4" y="22"/>
                      <a:pt x="9" y="22"/>
                    </a:cubicBezTo>
                    <a:cubicBezTo>
                      <a:pt x="81" y="22"/>
                      <a:pt x="81" y="22"/>
                      <a:pt x="81" y="22"/>
                    </a:cubicBezTo>
                    <a:cubicBezTo>
                      <a:pt x="86" y="22"/>
                      <a:pt x="90" y="18"/>
                      <a:pt x="90" y="13"/>
                    </a:cubicBezTo>
                    <a:cubicBezTo>
                      <a:pt x="90" y="9"/>
                      <a:pt x="90" y="9"/>
                      <a:pt x="90" y="9"/>
                    </a:cubicBezTo>
                    <a:cubicBezTo>
                      <a:pt x="90" y="4"/>
                      <a:pt x="86" y="0"/>
                      <a:pt x="81" y="0"/>
                    </a:cubicBezTo>
                    <a:cubicBezTo>
                      <a:pt x="9" y="0"/>
                      <a:pt x="9" y="0"/>
                      <a:pt x="9" y="0"/>
                    </a:cubicBezTo>
                    <a:cubicBezTo>
                      <a:pt x="4" y="0"/>
                      <a:pt x="0" y="4"/>
                      <a:pt x="0" y="9"/>
                    </a:cubicBezTo>
                    <a:lnTo>
                      <a:pt x="0" y="13"/>
                    </a:lnTo>
                    <a:close/>
                    <a:moveTo>
                      <a:pt x="5" y="9"/>
                    </a:moveTo>
                    <a:cubicBezTo>
                      <a:pt x="5" y="7"/>
                      <a:pt x="7" y="6"/>
                      <a:pt x="9" y="6"/>
                    </a:cubicBezTo>
                    <a:cubicBezTo>
                      <a:pt x="81" y="6"/>
                      <a:pt x="81" y="6"/>
                      <a:pt x="81" y="6"/>
                    </a:cubicBezTo>
                    <a:cubicBezTo>
                      <a:pt x="83" y="6"/>
                      <a:pt x="85" y="7"/>
                      <a:pt x="85" y="9"/>
                    </a:cubicBezTo>
                    <a:cubicBezTo>
                      <a:pt x="85" y="13"/>
                      <a:pt x="85" y="13"/>
                      <a:pt x="85" y="13"/>
                    </a:cubicBezTo>
                    <a:cubicBezTo>
                      <a:pt x="85" y="15"/>
                      <a:pt x="83" y="17"/>
                      <a:pt x="81" y="17"/>
                    </a:cubicBezTo>
                    <a:cubicBezTo>
                      <a:pt x="9" y="17"/>
                      <a:pt x="9" y="17"/>
                      <a:pt x="9" y="17"/>
                    </a:cubicBezTo>
                    <a:cubicBezTo>
                      <a:pt x="7" y="17"/>
                      <a:pt x="5" y="15"/>
                      <a:pt x="5" y="13"/>
                    </a:cubicBezTo>
                    <a:lnTo>
                      <a:pt x="5" y="9"/>
                    </a:ln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8" name="Oval 12"/>
              <p:cNvSpPr>
                <a:spLocks noChangeArrowheads="1"/>
              </p:cNvSpPr>
              <p:nvPr/>
            </p:nvSpPr>
            <p:spPr bwMode="auto">
              <a:xfrm>
                <a:off x="1001713" y="2128838"/>
                <a:ext cx="30162" cy="30162"/>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9" name="Freeform 13"/>
              <p:cNvSpPr>
                <a:spLocks/>
              </p:cNvSpPr>
              <p:nvPr/>
            </p:nvSpPr>
            <p:spPr bwMode="auto">
              <a:xfrm>
                <a:off x="747713" y="2205038"/>
                <a:ext cx="336550" cy="23812"/>
              </a:xfrm>
              <a:custGeom>
                <a:avLst/>
                <a:gdLst>
                  <a:gd name="T0" fmla="*/ 3 w 90"/>
                  <a:gd name="T1" fmla="*/ 6 h 6"/>
                  <a:gd name="T2" fmla="*/ 87 w 90"/>
                  <a:gd name="T3" fmla="*/ 6 h 6"/>
                  <a:gd name="T4" fmla="*/ 90 w 90"/>
                  <a:gd name="T5" fmla="*/ 3 h 6"/>
                  <a:gd name="T6" fmla="*/ 87 w 90"/>
                  <a:gd name="T7" fmla="*/ 0 h 6"/>
                  <a:gd name="T8" fmla="*/ 3 w 90"/>
                  <a:gd name="T9" fmla="*/ 0 h 6"/>
                  <a:gd name="T10" fmla="*/ 0 w 90"/>
                  <a:gd name="T11" fmla="*/ 3 h 6"/>
                  <a:gd name="T12" fmla="*/ 3 w 9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0" h="6">
                    <a:moveTo>
                      <a:pt x="3" y="6"/>
                    </a:moveTo>
                    <a:cubicBezTo>
                      <a:pt x="87" y="6"/>
                      <a:pt x="87" y="6"/>
                      <a:pt x="87" y="6"/>
                    </a:cubicBezTo>
                    <a:cubicBezTo>
                      <a:pt x="89" y="6"/>
                      <a:pt x="90" y="4"/>
                      <a:pt x="90" y="3"/>
                    </a:cubicBezTo>
                    <a:cubicBezTo>
                      <a:pt x="90" y="1"/>
                      <a:pt x="89" y="0"/>
                      <a:pt x="87" y="0"/>
                    </a:cubicBezTo>
                    <a:cubicBezTo>
                      <a:pt x="3" y="0"/>
                      <a:pt x="3" y="0"/>
                      <a:pt x="3" y="0"/>
                    </a:cubicBezTo>
                    <a:cubicBezTo>
                      <a:pt x="1" y="0"/>
                      <a:pt x="0" y="1"/>
                      <a:pt x="0" y="3"/>
                    </a:cubicBezTo>
                    <a:cubicBezTo>
                      <a:pt x="0" y="4"/>
                      <a:pt x="1" y="6"/>
                      <a:pt x="3" y="6"/>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0" name="Freeform 42"/>
              <p:cNvSpPr>
                <a:spLocks noEditPoints="1"/>
              </p:cNvSpPr>
              <p:nvPr/>
            </p:nvSpPr>
            <p:spPr bwMode="auto">
              <a:xfrm>
                <a:off x="668338" y="1947863"/>
                <a:ext cx="492125" cy="315912"/>
              </a:xfrm>
              <a:custGeom>
                <a:avLst/>
                <a:gdLst>
                  <a:gd name="T0" fmla="*/ 101 w 131"/>
                  <a:gd name="T1" fmla="*/ 22 h 82"/>
                  <a:gd name="T2" fmla="*/ 99 w 131"/>
                  <a:gd name="T3" fmla="*/ 22 h 82"/>
                  <a:gd name="T4" fmla="*/ 63 w 131"/>
                  <a:gd name="T5" fmla="*/ 0 h 82"/>
                  <a:gd name="T6" fmla="*/ 23 w 131"/>
                  <a:gd name="T7" fmla="*/ 33 h 82"/>
                  <a:gd name="T8" fmla="*/ 0 w 131"/>
                  <a:gd name="T9" fmla="*/ 58 h 82"/>
                  <a:gd name="T10" fmla="*/ 25 w 131"/>
                  <a:gd name="T11" fmla="*/ 82 h 82"/>
                  <a:gd name="T12" fmla="*/ 101 w 131"/>
                  <a:gd name="T13" fmla="*/ 82 h 82"/>
                  <a:gd name="T14" fmla="*/ 131 w 131"/>
                  <a:gd name="T15" fmla="*/ 52 h 82"/>
                  <a:gd name="T16" fmla="*/ 101 w 131"/>
                  <a:gd name="T17" fmla="*/ 22 h 82"/>
                  <a:gd name="T18" fmla="*/ 101 w 131"/>
                  <a:gd name="T19" fmla="*/ 77 h 82"/>
                  <a:gd name="T20" fmla="*/ 25 w 131"/>
                  <a:gd name="T21" fmla="*/ 77 h 82"/>
                  <a:gd name="T22" fmla="*/ 6 w 131"/>
                  <a:gd name="T23" fmla="*/ 58 h 82"/>
                  <a:gd name="T24" fmla="*/ 25 w 131"/>
                  <a:gd name="T25" fmla="*/ 38 h 82"/>
                  <a:gd name="T26" fmla="*/ 28 w 131"/>
                  <a:gd name="T27" fmla="*/ 39 h 82"/>
                  <a:gd name="T28" fmla="*/ 28 w 131"/>
                  <a:gd name="T29" fmla="*/ 37 h 82"/>
                  <a:gd name="T30" fmla="*/ 29 w 131"/>
                  <a:gd name="T31" fmla="*/ 33 h 82"/>
                  <a:gd name="T32" fmla="*/ 29 w 131"/>
                  <a:gd name="T33" fmla="*/ 33 h 82"/>
                  <a:gd name="T34" fmla="*/ 29 w 131"/>
                  <a:gd name="T35" fmla="*/ 32 h 82"/>
                  <a:gd name="T36" fmla="*/ 29 w 131"/>
                  <a:gd name="T37" fmla="*/ 32 h 82"/>
                  <a:gd name="T38" fmla="*/ 63 w 131"/>
                  <a:gd name="T39" fmla="*/ 6 h 82"/>
                  <a:gd name="T40" fmla="*/ 94 w 131"/>
                  <a:gd name="T41" fmla="*/ 23 h 82"/>
                  <a:gd name="T42" fmla="*/ 83 w 131"/>
                  <a:gd name="T43" fmla="*/ 28 h 82"/>
                  <a:gd name="T44" fmla="*/ 83 w 131"/>
                  <a:gd name="T45" fmla="*/ 32 h 82"/>
                  <a:gd name="T46" fmla="*/ 87 w 131"/>
                  <a:gd name="T47" fmla="*/ 32 h 82"/>
                  <a:gd name="T48" fmla="*/ 98 w 131"/>
                  <a:gd name="T49" fmla="*/ 28 h 82"/>
                  <a:gd name="T50" fmla="*/ 101 w 131"/>
                  <a:gd name="T51" fmla="*/ 28 h 82"/>
                  <a:gd name="T52" fmla="*/ 126 w 131"/>
                  <a:gd name="T53" fmla="*/ 52 h 82"/>
                  <a:gd name="T54" fmla="*/ 101 w 131"/>
                  <a:gd name="T5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1" h="82">
                    <a:moveTo>
                      <a:pt x="101" y="22"/>
                    </a:moveTo>
                    <a:cubicBezTo>
                      <a:pt x="101" y="22"/>
                      <a:pt x="100" y="22"/>
                      <a:pt x="99" y="22"/>
                    </a:cubicBezTo>
                    <a:cubicBezTo>
                      <a:pt x="92" y="9"/>
                      <a:pt x="78" y="0"/>
                      <a:pt x="63" y="0"/>
                    </a:cubicBezTo>
                    <a:cubicBezTo>
                      <a:pt x="44" y="0"/>
                      <a:pt x="27" y="14"/>
                      <a:pt x="23" y="33"/>
                    </a:cubicBezTo>
                    <a:cubicBezTo>
                      <a:pt x="11" y="34"/>
                      <a:pt x="0" y="45"/>
                      <a:pt x="0" y="58"/>
                    </a:cubicBezTo>
                    <a:cubicBezTo>
                      <a:pt x="0" y="71"/>
                      <a:pt x="12" y="82"/>
                      <a:pt x="25" y="82"/>
                    </a:cubicBezTo>
                    <a:cubicBezTo>
                      <a:pt x="101" y="82"/>
                      <a:pt x="101" y="82"/>
                      <a:pt x="101" y="82"/>
                    </a:cubicBezTo>
                    <a:cubicBezTo>
                      <a:pt x="118" y="82"/>
                      <a:pt x="131" y="69"/>
                      <a:pt x="131" y="52"/>
                    </a:cubicBezTo>
                    <a:cubicBezTo>
                      <a:pt x="131" y="36"/>
                      <a:pt x="118" y="22"/>
                      <a:pt x="101" y="22"/>
                    </a:cubicBezTo>
                    <a:close/>
                    <a:moveTo>
                      <a:pt x="101" y="77"/>
                    </a:moveTo>
                    <a:cubicBezTo>
                      <a:pt x="25" y="77"/>
                      <a:pt x="25" y="77"/>
                      <a:pt x="25" y="77"/>
                    </a:cubicBezTo>
                    <a:cubicBezTo>
                      <a:pt x="15" y="77"/>
                      <a:pt x="6" y="68"/>
                      <a:pt x="6" y="58"/>
                    </a:cubicBezTo>
                    <a:cubicBezTo>
                      <a:pt x="6" y="47"/>
                      <a:pt x="15" y="38"/>
                      <a:pt x="25" y="38"/>
                    </a:cubicBezTo>
                    <a:cubicBezTo>
                      <a:pt x="26" y="38"/>
                      <a:pt x="27" y="39"/>
                      <a:pt x="28" y="39"/>
                    </a:cubicBezTo>
                    <a:cubicBezTo>
                      <a:pt x="28" y="38"/>
                      <a:pt x="28" y="38"/>
                      <a:pt x="28" y="37"/>
                    </a:cubicBezTo>
                    <a:cubicBezTo>
                      <a:pt x="28" y="36"/>
                      <a:pt x="28" y="35"/>
                      <a:pt x="29" y="33"/>
                    </a:cubicBezTo>
                    <a:cubicBezTo>
                      <a:pt x="29" y="33"/>
                      <a:pt x="29" y="33"/>
                      <a:pt x="29" y="33"/>
                    </a:cubicBezTo>
                    <a:cubicBezTo>
                      <a:pt x="29" y="33"/>
                      <a:pt x="29" y="33"/>
                      <a:pt x="29" y="32"/>
                    </a:cubicBezTo>
                    <a:cubicBezTo>
                      <a:pt x="29" y="32"/>
                      <a:pt x="29" y="32"/>
                      <a:pt x="29" y="32"/>
                    </a:cubicBezTo>
                    <a:cubicBezTo>
                      <a:pt x="34" y="17"/>
                      <a:pt x="47" y="6"/>
                      <a:pt x="63" y="6"/>
                    </a:cubicBezTo>
                    <a:cubicBezTo>
                      <a:pt x="76" y="6"/>
                      <a:pt x="87" y="13"/>
                      <a:pt x="94" y="23"/>
                    </a:cubicBezTo>
                    <a:cubicBezTo>
                      <a:pt x="90" y="24"/>
                      <a:pt x="86" y="26"/>
                      <a:pt x="83" y="28"/>
                    </a:cubicBezTo>
                    <a:cubicBezTo>
                      <a:pt x="82" y="29"/>
                      <a:pt x="82" y="31"/>
                      <a:pt x="83" y="32"/>
                    </a:cubicBezTo>
                    <a:cubicBezTo>
                      <a:pt x="84" y="33"/>
                      <a:pt x="85" y="33"/>
                      <a:pt x="87" y="32"/>
                    </a:cubicBezTo>
                    <a:cubicBezTo>
                      <a:pt x="90" y="30"/>
                      <a:pt x="94" y="28"/>
                      <a:pt x="98" y="28"/>
                    </a:cubicBezTo>
                    <a:cubicBezTo>
                      <a:pt x="99" y="28"/>
                      <a:pt x="100" y="28"/>
                      <a:pt x="101" y="28"/>
                    </a:cubicBezTo>
                    <a:cubicBezTo>
                      <a:pt x="115" y="28"/>
                      <a:pt x="126" y="39"/>
                      <a:pt x="126" y="52"/>
                    </a:cubicBezTo>
                    <a:cubicBezTo>
                      <a:pt x="126" y="66"/>
                      <a:pt x="115" y="77"/>
                      <a:pt x="101" y="77"/>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83" name="圆角矩形 282"/>
            <p:cNvSpPr/>
            <p:nvPr/>
          </p:nvSpPr>
          <p:spPr>
            <a:xfrm>
              <a:off x="1884844" y="3929387"/>
              <a:ext cx="5936623" cy="23056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endParaRPr 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84" name="组合 283"/>
            <p:cNvGrpSpPr/>
            <p:nvPr/>
          </p:nvGrpSpPr>
          <p:grpSpPr>
            <a:xfrm>
              <a:off x="4205687" y="2925738"/>
              <a:ext cx="785758" cy="755404"/>
              <a:chOff x="1338263" y="2989263"/>
              <a:chExt cx="414338" cy="422275"/>
            </a:xfrm>
          </p:grpSpPr>
          <p:sp>
            <p:nvSpPr>
              <p:cNvPr id="315" name="Freeform 11"/>
              <p:cNvSpPr>
                <a:spLocks/>
              </p:cNvSpPr>
              <p:nvPr/>
            </p:nvSpPr>
            <p:spPr bwMode="auto">
              <a:xfrm>
                <a:off x="1357313" y="3016251"/>
                <a:ext cx="195263" cy="268288"/>
              </a:xfrm>
              <a:custGeom>
                <a:avLst/>
                <a:gdLst>
                  <a:gd name="T0" fmla="*/ 7 w 123"/>
                  <a:gd name="T1" fmla="*/ 169 h 169"/>
                  <a:gd name="T2" fmla="*/ 0 w 123"/>
                  <a:gd name="T3" fmla="*/ 164 h 169"/>
                  <a:gd name="T4" fmla="*/ 116 w 123"/>
                  <a:gd name="T5" fmla="*/ 0 h 169"/>
                  <a:gd name="T6" fmla="*/ 123 w 123"/>
                  <a:gd name="T7" fmla="*/ 7 h 169"/>
                  <a:gd name="T8" fmla="*/ 7 w 123"/>
                  <a:gd name="T9" fmla="*/ 169 h 169"/>
                </a:gdLst>
                <a:ahLst/>
                <a:cxnLst>
                  <a:cxn ang="0">
                    <a:pos x="T0" y="T1"/>
                  </a:cxn>
                  <a:cxn ang="0">
                    <a:pos x="T2" y="T3"/>
                  </a:cxn>
                  <a:cxn ang="0">
                    <a:pos x="T4" y="T5"/>
                  </a:cxn>
                  <a:cxn ang="0">
                    <a:pos x="T6" y="T7"/>
                  </a:cxn>
                  <a:cxn ang="0">
                    <a:pos x="T8" y="T9"/>
                  </a:cxn>
                </a:cxnLst>
                <a:rect l="0" t="0" r="r" b="b"/>
                <a:pathLst>
                  <a:path w="123" h="169">
                    <a:moveTo>
                      <a:pt x="7" y="169"/>
                    </a:moveTo>
                    <a:lnTo>
                      <a:pt x="0" y="164"/>
                    </a:lnTo>
                    <a:lnTo>
                      <a:pt x="116" y="0"/>
                    </a:lnTo>
                    <a:lnTo>
                      <a:pt x="123" y="7"/>
                    </a:lnTo>
                    <a:lnTo>
                      <a:pt x="7" y="169"/>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6" name="Freeform 12"/>
              <p:cNvSpPr>
                <a:spLocks/>
              </p:cNvSpPr>
              <p:nvPr/>
            </p:nvSpPr>
            <p:spPr bwMode="auto">
              <a:xfrm>
                <a:off x="1541463" y="3016251"/>
                <a:ext cx="195263" cy="268288"/>
              </a:xfrm>
              <a:custGeom>
                <a:avLst/>
                <a:gdLst>
                  <a:gd name="T0" fmla="*/ 114 w 123"/>
                  <a:gd name="T1" fmla="*/ 169 h 169"/>
                  <a:gd name="T2" fmla="*/ 0 w 123"/>
                  <a:gd name="T3" fmla="*/ 7 h 169"/>
                  <a:gd name="T4" fmla="*/ 7 w 123"/>
                  <a:gd name="T5" fmla="*/ 0 h 169"/>
                  <a:gd name="T6" fmla="*/ 123 w 123"/>
                  <a:gd name="T7" fmla="*/ 164 h 169"/>
                  <a:gd name="T8" fmla="*/ 114 w 123"/>
                  <a:gd name="T9" fmla="*/ 169 h 169"/>
                </a:gdLst>
                <a:ahLst/>
                <a:cxnLst>
                  <a:cxn ang="0">
                    <a:pos x="T0" y="T1"/>
                  </a:cxn>
                  <a:cxn ang="0">
                    <a:pos x="T2" y="T3"/>
                  </a:cxn>
                  <a:cxn ang="0">
                    <a:pos x="T4" y="T5"/>
                  </a:cxn>
                  <a:cxn ang="0">
                    <a:pos x="T6" y="T7"/>
                  </a:cxn>
                  <a:cxn ang="0">
                    <a:pos x="T8" y="T9"/>
                  </a:cxn>
                </a:cxnLst>
                <a:rect l="0" t="0" r="r" b="b"/>
                <a:pathLst>
                  <a:path w="123" h="169">
                    <a:moveTo>
                      <a:pt x="114" y="169"/>
                    </a:moveTo>
                    <a:lnTo>
                      <a:pt x="0" y="7"/>
                    </a:lnTo>
                    <a:lnTo>
                      <a:pt x="7" y="0"/>
                    </a:lnTo>
                    <a:lnTo>
                      <a:pt x="123" y="164"/>
                    </a:lnTo>
                    <a:lnTo>
                      <a:pt x="114" y="169"/>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7" name="Freeform 13"/>
              <p:cNvSpPr>
                <a:spLocks/>
              </p:cNvSpPr>
              <p:nvPr/>
            </p:nvSpPr>
            <p:spPr bwMode="auto">
              <a:xfrm>
                <a:off x="1541463" y="3273426"/>
                <a:ext cx="192088" cy="119063"/>
              </a:xfrm>
              <a:custGeom>
                <a:avLst/>
                <a:gdLst>
                  <a:gd name="T0" fmla="*/ 5 w 121"/>
                  <a:gd name="T1" fmla="*/ 75 h 75"/>
                  <a:gd name="T2" fmla="*/ 0 w 121"/>
                  <a:gd name="T3" fmla="*/ 68 h 75"/>
                  <a:gd name="T4" fmla="*/ 116 w 121"/>
                  <a:gd name="T5" fmla="*/ 0 h 75"/>
                  <a:gd name="T6" fmla="*/ 121 w 121"/>
                  <a:gd name="T7" fmla="*/ 10 h 75"/>
                  <a:gd name="T8" fmla="*/ 5 w 121"/>
                  <a:gd name="T9" fmla="*/ 75 h 75"/>
                </a:gdLst>
                <a:ahLst/>
                <a:cxnLst>
                  <a:cxn ang="0">
                    <a:pos x="T0" y="T1"/>
                  </a:cxn>
                  <a:cxn ang="0">
                    <a:pos x="T2" y="T3"/>
                  </a:cxn>
                  <a:cxn ang="0">
                    <a:pos x="T4" y="T5"/>
                  </a:cxn>
                  <a:cxn ang="0">
                    <a:pos x="T6" y="T7"/>
                  </a:cxn>
                  <a:cxn ang="0">
                    <a:pos x="T8" y="T9"/>
                  </a:cxn>
                </a:cxnLst>
                <a:rect l="0" t="0" r="r" b="b"/>
                <a:pathLst>
                  <a:path w="121" h="75">
                    <a:moveTo>
                      <a:pt x="5" y="75"/>
                    </a:moveTo>
                    <a:lnTo>
                      <a:pt x="0" y="68"/>
                    </a:lnTo>
                    <a:lnTo>
                      <a:pt x="116" y="0"/>
                    </a:lnTo>
                    <a:lnTo>
                      <a:pt x="121" y="10"/>
                    </a:lnTo>
                    <a:lnTo>
                      <a:pt x="5" y="75"/>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8" name="Freeform 14"/>
              <p:cNvSpPr>
                <a:spLocks/>
              </p:cNvSpPr>
              <p:nvPr/>
            </p:nvSpPr>
            <p:spPr bwMode="auto">
              <a:xfrm>
                <a:off x="1357313" y="3273426"/>
                <a:ext cx="192088" cy="119063"/>
              </a:xfrm>
              <a:custGeom>
                <a:avLst/>
                <a:gdLst>
                  <a:gd name="T0" fmla="*/ 116 w 121"/>
                  <a:gd name="T1" fmla="*/ 75 h 75"/>
                  <a:gd name="T2" fmla="*/ 0 w 121"/>
                  <a:gd name="T3" fmla="*/ 10 h 75"/>
                  <a:gd name="T4" fmla="*/ 5 w 121"/>
                  <a:gd name="T5" fmla="*/ 0 h 75"/>
                  <a:gd name="T6" fmla="*/ 121 w 121"/>
                  <a:gd name="T7" fmla="*/ 68 h 75"/>
                  <a:gd name="T8" fmla="*/ 116 w 121"/>
                  <a:gd name="T9" fmla="*/ 75 h 75"/>
                </a:gdLst>
                <a:ahLst/>
                <a:cxnLst>
                  <a:cxn ang="0">
                    <a:pos x="T0" y="T1"/>
                  </a:cxn>
                  <a:cxn ang="0">
                    <a:pos x="T2" y="T3"/>
                  </a:cxn>
                  <a:cxn ang="0">
                    <a:pos x="T4" y="T5"/>
                  </a:cxn>
                  <a:cxn ang="0">
                    <a:pos x="T6" y="T7"/>
                  </a:cxn>
                  <a:cxn ang="0">
                    <a:pos x="T8" y="T9"/>
                  </a:cxn>
                </a:cxnLst>
                <a:rect l="0" t="0" r="r" b="b"/>
                <a:pathLst>
                  <a:path w="121" h="75">
                    <a:moveTo>
                      <a:pt x="116" y="75"/>
                    </a:moveTo>
                    <a:lnTo>
                      <a:pt x="0" y="10"/>
                    </a:lnTo>
                    <a:lnTo>
                      <a:pt x="5" y="0"/>
                    </a:lnTo>
                    <a:lnTo>
                      <a:pt x="121" y="68"/>
                    </a:lnTo>
                    <a:lnTo>
                      <a:pt x="116" y="75"/>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9" name="Rectangle 15"/>
              <p:cNvSpPr>
                <a:spLocks noChangeArrowheads="1"/>
              </p:cNvSpPr>
              <p:nvPr/>
            </p:nvSpPr>
            <p:spPr bwMode="auto">
              <a:xfrm>
                <a:off x="1538288" y="3024188"/>
                <a:ext cx="14288" cy="368300"/>
              </a:xfrm>
              <a:prstGeom prst="rect">
                <a:avLst/>
              </a:prstGeom>
              <a:solidFill>
                <a:srgbClr val="45454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0" name="Freeform 16"/>
              <p:cNvSpPr>
                <a:spLocks/>
              </p:cNvSpPr>
              <p:nvPr/>
            </p:nvSpPr>
            <p:spPr bwMode="auto">
              <a:xfrm>
                <a:off x="1519238" y="3173413"/>
                <a:ext cx="52388" cy="61913"/>
              </a:xfrm>
              <a:custGeom>
                <a:avLst/>
                <a:gdLst>
                  <a:gd name="T0" fmla="*/ 16 w 33"/>
                  <a:gd name="T1" fmla="*/ 39 h 39"/>
                  <a:gd name="T2" fmla="*/ 0 w 33"/>
                  <a:gd name="T3" fmla="*/ 0 h 39"/>
                  <a:gd name="T4" fmla="*/ 33 w 33"/>
                  <a:gd name="T5" fmla="*/ 0 h 39"/>
                  <a:gd name="T6" fmla="*/ 16 w 33"/>
                  <a:gd name="T7" fmla="*/ 39 h 39"/>
                </a:gdLst>
                <a:ahLst/>
                <a:cxnLst>
                  <a:cxn ang="0">
                    <a:pos x="T0" y="T1"/>
                  </a:cxn>
                  <a:cxn ang="0">
                    <a:pos x="T2" y="T3"/>
                  </a:cxn>
                  <a:cxn ang="0">
                    <a:pos x="T4" y="T5"/>
                  </a:cxn>
                  <a:cxn ang="0">
                    <a:pos x="T6" y="T7"/>
                  </a:cxn>
                </a:cxnLst>
                <a:rect l="0" t="0" r="r" b="b"/>
                <a:pathLst>
                  <a:path w="33" h="39">
                    <a:moveTo>
                      <a:pt x="16" y="39"/>
                    </a:moveTo>
                    <a:lnTo>
                      <a:pt x="0" y="0"/>
                    </a:lnTo>
                    <a:lnTo>
                      <a:pt x="33" y="0"/>
                    </a:lnTo>
                    <a:lnTo>
                      <a:pt x="16" y="39"/>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1" name="Freeform 17"/>
              <p:cNvSpPr>
                <a:spLocks/>
              </p:cNvSpPr>
              <p:nvPr/>
            </p:nvSpPr>
            <p:spPr bwMode="auto">
              <a:xfrm>
                <a:off x="1620838" y="3143251"/>
                <a:ext cx="60325" cy="65088"/>
              </a:xfrm>
              <a:custGeom>
                <a:avLst/>
                <a:gdLst>
                  <a:gd name="T0" fmla="*/ 38 w 38"/>
                  <a:gd name="T1" fmla="*/ 41 h 41"/>
                  <a:gd name="T2" fmla="*/ 0 w 38"/>
                  <a:gd name="T3" fmla="*/ 19 h 41"/>
                  <a:gd name="T4" fmla="*/ 26 w 38"/>
                  <a:gd name="T5" fmla="*/ 0 h 41"/>
                  <a:gd name="T6" fmla="*/ 38 w 38"/>
                  <a:gd name="T7" fmla="*/ 41 h 41"/>
                </a:gdLst>
                <a:ahLst/>
                <a:cxnLst>
                  <a:cxn ang="0">
                    <a:pos x="T0" y="T1"/>
                  </a:cxn>
                  <a:cxn ang="0">
                    <a:pos x="T2" y="T3"/>
                  </a:cxn>
                  <a:cxn ang="0">
                    <a:pos x="T4" y="T5"/>
                  </a:cxn>
                  <a:cxn ang="0">
                    <a:pos x="T6" y="T7"/>
                  </a:cxn>
                </a:cxnLst>
                <a:rect l="0" t="0" r="r" b="b"/>
                <a:pathLst>
                  <a:path w="38" h="41">
                    <a:moveTo>
                      <a:pt x="38" y="41"/>
                    </a:moveTo>
                    <a:lnTo>
                      <a:pt x="0" y="19"/>
                    </a:lnTo>
                    <a:lnTo>
                      <a:pt x="26" y="0"/>
                    </a:lnTo>
                    <a:lnTo>
                      <a:pt x="38" y="41"/>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2" name="Freeform 18"/>
              <p:cNvSpPr>
                <a:spLocks/>
              </p:cNvSpPr>
              <p:nvPr/>
            </p:nvSpPr>
            <p:spPr bwMode="auto">
              <a:xfrm>
                <a:off x="1412875" y="3143251"/>
                <a:ext cx="57150" cy="65088"/>
              </a:xfrm>
              <a:custGeom>
                <a:avLst/>
                <a:gdLst>
                  <a:gd name="T0" fmla="*/ 0 w 36"/>
                  <a:gd name="T1" fmla="*/ 41 h 41"/>
                  <a:gd name="T2" fmla="*/ 36 w 36"/>
                  <a:gd name="T3" fmla="*/ 19 h 41"/>
                  <a:gd name="T4" fmla="*/ 10 w 36"/>
                  <a:gd name="T5" fmla="*/ 0 h 41"/>
                  <a:gd name="T6" fmla="*/ 0 w 36"/>
                  <a:gd name="T7" fmla="*/ 41 h 41"/>
                </a:gdLst>
                <a:ahLst/>
                <a:cxnLst>
                  <a:cxn ang="0">
                    <a:pos x="T0" y="T1"/>
                  </a:cxn>
                  <a:cxn ang="0">
                    <a:pos x="T2" y="T3"/>
                  </a:cxn>
                  <a:cxn ang="0">
                    <a:pos x="T4" y="T5"/>
                  </a:cxn>
                  <a:cxn ang="0">
                    <a:pos x="T6" y="T7"/>
                  </a:cxn>
                </a:cxnLst>
                <a:rect l="0" t="0" r="r" b="b"/>
                <a:pathLst>
                  <a:path w="36" h="41">
                    <a:moveTo>
                      <a:pt x="0" y="41"/>
                    </a:moveTo>
                    <a:lnTo>
                      <a:pt x="36" y="19"/>
                    </a:lnTo>
                    <a:lnTo>
                      <a:pt x="10" y="0"/>
                    </a:lnTo>
                    <a:lnTo>
                      <a:pt x="0" y="41"/>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3" name="Oval 19"/>
              <p:cNvSpPr>
                <a:spLocks noChangeArrowheads="1"/>
              </p:cNvSpPr>
              <p:nvPr/>
            </p:nvSpPr>
            <p:spPr bwMode="auto">
              <a:xfrm>
                <a:off x="1514475" y="2989263"/>
                <a:ext cx="65088" cy="6508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4" name="Oval 20"/>
              <p:cNvSpPr>
                <a:spLocks noChangeArrowheads="1"/>
              </p:cNvSpPr>
              <p:nvPr/>
            </p:nvSpPr>
            <p:spPr bwMode="auto">
              <a:xfrm>
                <a:off x="1522413" y="3360738"/>
                <a:ext cx="49213" cy="50800"/>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5" name="Oval 21"/>
              <p:cNvSpPr>
                <a:spLocks noChangeArrowheads="1"/>
              </p:cNvSpPr>
              <p:nvPr/>
            </p:nvSpPr>
            <p:spPr bwMode="auto">
              <a:xfrm>
                <a:off x="1338263" y="3257551"/>
                <a:ext cx="49213" cy="4603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6" name="Oval 22"/>
              <p:cNvSpPr>
                <a:spLocks noChangeArrowheads="1"/>
              </p:cNvSpPr>
              <p:nvPr/>
            </p:nvSpPr>
            <p:spPr bwMode="auto">
              <a:xfrm>
                <a:off x="1703388" y="3257551"/>
                <a:ext cx="49213" cy="4603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85" name="组合 284"/>
            <p:cNvGrpSpPr/>
            <p:nvPr/>
          </p:nvGrpSpPr>
          <p:grpSpPr>
            <a:xfrm>
              <a:off x="6646646" y="3648077"/>
              <a:ext cx="897616" cy="518396"/>
              <a:chOff x="95250" y="3046413"/>
              <a:chExt cx="439738" cy="300038"/>
            </a:xfrm>
          </p:grpSpPr>
          <p:sp>
            <p:nvSpPr>
              <p:cNvPr id="309" name="Oval 5"/>
              <p:cNvSpPr>
                <a:spLocks noChangeArrowheads="1"/>
              </p:cNvSpPr>
              <p:nvPr/>
            </p:nvSpPr>
            <p:spPr bwMode="auto">
              <a:xfrm>
                <a:off x="293688" y="3184526"/>
                <a:ext cx="41275" cy="42863"/>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0" name="Oval 6"/>
              <p:cNvSpPr>
                <a:spLocks noChangeArrowheads="1"/>
              </p:cNvSpPr>
              <p:nvPr/>
            </p:nvSpPr>
            <p:spPr bwMode="auto">
              <a:xfrm>
                <a:off x="222250" y="3249613"/>
                <a:ext cx="41275" cy="4603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1" name="Freeform 7"/>
              <p:cNvSpPr>
                <a:spLocks/>
              </p:cNvSpPr>
              <p:nvPr/>
            </p:nvSpPr>
            <p:spPr bwMode="auto">
              <a:xfrm>
                <a:off x="233363" y="3192463"/>
                <a:ext cx="90488" cy="92075"/>
              </a:xfrm>
              <a:custGeom>
                <a:avLst/>
                <a:gdLst>
                  <a:gd name="T0" fmla="*/ 3 w 24"/>
                  <a:gd name="T1" fmla="*/ 24 h 24"/>
                  <a:gd name="T2" fmla="*/ 1 w 24"/>
                  <a:gd name="T3" fmla="*/ 24 h 24"/>
                  <a:gd name="T4" fmla="*/ 1 w 24"/>
                  <a:gd name="T5" fmla="*/ 21 h 24"/>
                  <a:gd name="T6" fmla="*/ 20 w 24"/>
                  <a:gd name="T7" fmla="*/ 1 h 24"/>
                  <a:gd name="T8" fmla="*/ 23 w 24"/>
                  <a:gd name="T9" fmla="*/ 1 h 24"/>
                  <a:gd name="T10" fmla="*/ 24 w 24"/>
                  <a:gd name="T11" fmla="*/ 4 h 24"/>
                  <a:gd name="T12" fmla="*/ 4 w 24"/>
                  <a:gd name="T13" fmla="*/ 24 h 24"/>
                  <a:gd name="T14" fmla="*/ 3 w 24"/>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3" y="24"/>
                    </a:moveTo>
                    <a:cubicBezTo>
                      <a:pt x="2" y="24"/>
                      <a:pt x="2" y="24"/>
                      <a:pt x="1" y="24"/>
                    </a:cubicBezTo>
                    <a:cubicBezTo>
                      <a:pt x="0" y="23"/>
                      <a:pt x="0" y="22"/>
                      <a:pt x="1" y="21"/>
                    </a:cubicBezTo>
                    <a:cubicBezTo>
                      <a:pt x="20" y="1"/>
                      <a:pt x="20" y="1"/>
                      <a:pt x="20" y="1"/>
                    </a:cubicBezTo>
                    <a:cubicBezTo>
                      <a:pt x="21" y="0"/>
                      <a:pt x="23" y="0"/>
                      <a:pt x="23" y="1"/>
                    </a:cubicBezTo>
                    <a:cubicBezTo>
                      <a:pt x="24" y="2"/>
                      <a:pt x="24" y="3"/>
                      <a:pt x="24" y="4"/>
                    </a:cubicBezTo>
                    <a:cubicBezTo>
                      <a:pt x="4" y="24"/>
                      <a:pt x="4" y="24"/>
                      <a:pt x="4" y="24"/>
                    </a:cubicBezTo>
                    <a:cubicBezTo>
                      <a:pt x="4" y="24"/>
                      <a:pt x="3" y="24"/>
                      <a:pt x="3" y="24"/>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2" name="Freeform 8"/>
              <p:cNvSpPr>
                <a:spLocks/>
              </p:cNvSpPr>
              <p:nvPr/>
            </p:nvSpPr>
            <p:spPr bwMode="auto">
              <a:xfrm>
                <a:off x="200025" y="3162301"/>
                <a:ext cx="127000" cy="53975"/>
              </a:xfrm>
              <a:custGeom>
                <a:avLst/>
                <a:gdLst>
                  <a:gd name="T0" fmla="*/ 32 w 34"/>
                  <a:gd name="T1" fmla="*/ 14 h 14"/>
                  <a:gd name="T2" fmla="*/ 31 w 34"/>
                  <a:gd name="T3" fmla="*/ 14 h 14"/>
                  <a:gd name="T4" fmla="*/ 2 w 34"/>
                  <a:gd name="T5" fmla="*/ 4 h 14"/>
                  <a:gd name="T6" fmla="*/ 0 w 34"/>
                  <a:gd name="T7" fmla="*/ 1 h 14"/>
                  <a:gd name="T8" fmla="*/ 3 w 34"/>
                  <a:gd name="T9" fmla="*/ 0 h 14"/>
                  <a:gd name="T10" fmla="*/ 33 w 34"/>
                  <a:gd name="T11" fmla="*/ 10 h 14"/>
                  <a:gd name="T12" fmla="*/ 34 w 34"/>
                  <a:gd name="T13" fmla="*/ 13 h 14"/>
                  <a:gd name="T14" fmla="*/ 32 w 3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4">
                    <a:moveTo>
                      <a:pt x="32" y="14"/>
                    </a:moveTo>
                    <a:cubicBezTo>
                      <a:pt x="32" y="14"/>
                      <a:pt x="31" y="14"/>
                      <a:pt x="31" y="14"/>
                    </a:cubicBezTo>
                    <a:cubicBezTo>
                      <a:pt x="2" y="4"/>
                      <a:pt x="2" y="4"/>
                      <a:pt x="2" y="4"/>
                    </a:cubicBezTo>
                    <a:cubicBezTo>
                      <a:pt x="0" y="4"/>
                      <a:pt x="0" y="3"/>
                      <a:pt x="0" y="1"/>
                    </a:cubicBezTo>
                    <a:cubicBezTo>
                      <a:pt x="1" y="0"/>
                      <a:pt x="2" y="0"/>
                      <a:pt x="3" y="0"/>
                    </a:cubicBezTo>
                    <a:cubicBezTo>
                      <a:pt x="33" y="10"/>
                      <a:pt x="33" y="10"/>
                      <a:pt x="33" y="10"/>
                    </a:cubicBezTo>
                    <a:cubicBezTo>
                      <a:pt x="34" y="11"/>
                      <a:pt x="34" y="12"/>
                      <a:pt x="34" y="13"/>
                    </a:cubicBezTo>
                    <a:cubicBezTo>
                      <a:pt x="34" y="14"/>
                      <a:pt x="33" y="14"/>
                      <a:pt x="32" y="14"/>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3" name="Freeform 9"/>
              <p:cNvSpPr>
                <a:spLocks/>
              </p:cNvSpPr>
              <p:nvPr/>
            </p:nvSpPr>
            <p:spPr bwMode="auto">
              <a:xfrm>
                <a:off x="192088" y="3162301"/>
                <a:ext cx="57150" cy="106363"/>
              </a:xfrm>
              <a:custGeom>
                <a:avLst/>
                <a:gdLst>
                  <a:gd name="T0" fmla="*/ 13 w 15"/>
                  <a:gd name="T1" fmla="*/ 28 h 28"/>
                  <a:gd name="T2" fmla="*/ 11 w 15"/>
                  <a:gd name="T3" fmla="*/ 27 h 28"/>
                  <a:gd name="T4" fmla="*/ 1 w 15"/>
                  <a:gd name="T5" fmla="*/ 4 h 28"/>
                  <a:gd name="T6" fmla="*/ 2 w 15"/>
                  <a:gd name="T7" fmla="*/ 1 h 28"/>
                  <a:gd name="T8" fmla="*/ 5 w 15"/>
                  <a:gd name="T9" fmla="*/ 2 h 28"/>
                  <a:gd name="T10" fmla="*/ 15 w 15"/>
                  <a:gd name="T11" fmla="*/ 25 h 28"/>
                  <a:gd name="T12" fmla="*/ 13 w 15"/>
                  <a:gd name="T13" fmla="*/ 28 h 28"/>
                  <a:gd name="T14" fmla="*/ 13 w 15"/>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8">
                    <a:moveTo>
                      <a:pt x="13" y="28"/>
                    </a:moveTo>
                    <a:cubicBezTo>
                      <a:pt x="12" y="28"/>
                      <a:pt x="11" y="28"/>
                      <a:pt x="11" y="27"/>
                    </a:cubicBezTo>
                    <a:cubicBezTo>
                      <a:pt x="1" y="4"/>
                      <a:pt x="1" y="4"/>
                      <a:pt x="1" y="4"/>
                    </a:cubicBezTo>
                    <a:cubicBezTo>
                      <a:pt x="0" y="3"/>
                      <a:pt x="1" y="1"/>
                      <a:pt x="2" y="1"/>
                    </a:cubicBezTo>
                    <a:cubicBezTo>
                      <a:pt x="3" y="0"/>
                      <a:pt x="4" y="1"/>
                      <a:pt x="5" y="2"/>
                    </a:cubicBezTo>
                    <a:cubicBezTo>
                      <a:pt x="15" y="25"/>
                      <a:pt x="15" y="25"/>
                      <a:pt x="15" y="25"/>
                    </a:cubicBezTo>
                    <a:cubicBezTo>
                      <a:pt x="15" y="26"/>
                      <a:pt x="14" y="28"/>
                      <a:pt x="13" y="28"/>
                    </a:cubicBezTo>
                    <a:cubicBezTo>
                      <a:pt x="13" y="28"/>
                      <a:pt x="13" y="28"/>
                      <a:pt x="13" y="28"/>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4" name="Freeform 10"/>
              <p:cNvSpPr>
                <a:spLocks noEditPoints="1"/>
              </p:cNvSpPr>
              <p:nvPr/>
            </p:nvSpPr>
            <p:spPr bwMode="auto">
              <a:xfrm>
                <a:off x="95250" y="3046413"/>
                <a:ext cx="439738" cy="300038"/>
              </a:xfrm>
              <a:custGeom>
                <a:avLst/>
                <a:gdLst>
                  <a:gd name="T0" fmla="*/ 57 w 117"/>
                  <a:gd name="T1" fmla="*/ 5 h 78"/>
                  <a:gd name="T2" fmla="*/ 82 w 117"/>
                  <a:gd name="T3" fmla="*/ 25 h 78"/>
                  <a:gd name="T4" fmla="*/ 87 w 117"/>
                  <a:gd name="T5" fmla="*/ 29 h 78"/>
                  <a:gd name="T6" fmla="*/ 87 w 117"/>
                  <a:gd name="T7" fmla="*/ 29 h 78"/>
                  <a:gd name="T8" fmla="*/ 90 w 117"/>
                  <a:gd name="T9" fmla="*/ 29 h 78"/>
                  <a:gd name="T10" fmla="*/ 112 w 117"/>
                  <a:gd name="T11" fmla="*/ 51 h 78"/>
                  <a:gd name="T12" fmla="*/ 90 w 117"/>
                  <a:gd name="T13" fmla="*/ 73 h 78"/>
                  <a:gd name="T14" fmla="*/ 90 w 117"/>
                  <a:gd name="T15" fmla="*/ 73 h 78"/>
                  <a:gd name="T16" fmla="*/ 25 w 117"/>
                  <a:gd name="T17" fmla="*/ 73 h 78"/>
                  <a:gd name="T18" fmla="*/ 25 w 117"/>
                  <a:gd name="T19" fmla="*/ 73 h 78"/>
                  <a:gd name="T20" fmla="*/ 24 w 117"/>
                  <a:gd name="T21" fmla="*/ 73 h 78"/>
                  <a:gd name="T22" fmla="*/ 24 w 117"/>
                  <a:gd name="T23" fmla="*/ 73 h 78"/>
                  <a:gd name="T24" fmla="*/ 5 w 117"/>
                  <a:gd name="T25" fmla="*/ 54 h 78"/>
                  <a:gd name="T26" fmla="*/ 24 w 117"/>
                  <a:gd name="T27" fmla="*/ 35 h 78"/>
                  <a:gd name="T28" fmla="*/ 26 w 117"/>
                  <a:gd name="T29" fmla="*/ 35 h 78"/>
                  <a:gd name="T30" fmla="*/ 27 w 117"/>
                  <a:gd name="T31" fmla="*/ 35 h 78"/>
                  <a:gd name="T32" fmla="*/ 30 w 117"/>
                  <a:gd name="T33" fmla="*/ 34 h 78"/>
                  <a:gd name="T34" fmla="*/ 32 w 117"/>
                  <a:gd name="T35" fmla="*/ 30 h 78"/>
                  <a:gd name="T36" fmla="*/ 57 w 117"/>
                  <a:gd name="T37" fmla="*/ 5 h 78"/>
                  <a:gd name="T38" fmla="*/ 57 w 117"/>
                  <a:gd name="T39" fmla="*/ 0 h 78"/>
                  <a:gd name="T40" fmla="*/ 27 w 117"/>
                  <a:gd name="T41" fmla="*/ 30 h 78"/>
                  <a:gd name="T42" fmla="*/ 24 w 117"/>
                  <a:gd name="T43" fmla="*/ 30 h 78"/>
                  <a:gd name="T44" fmla="*/ 0 w 117"/>
                  <a:gd name="T45" fmla="*/ 54 h 78"/>
                  <a:gd name="T46" fmla="*/ 24 w 117"/>
                  <a:gd name="T47" fmla="*/ 78 h 78"/>
                  <a:gd name="T48" fmla="*/ 25 w 117"/>
                  <a:gd name="T49" fmla="*/ 78 h 78"/>
                  <a:gd name="T50" fmla="*/ 90 w 117"/>
                  <a:gd name="T51" fmla="*/ 78 h 78"/>
                  <a:gd name="T52" fmla="*/ 90 w 117"/>
                  <a:gd name="T53" fmla="*/ 78 h 78"/>
                  <a:gd name="T54" fmla="*/ 90 w 117"/>
                  <a:gd name="T55" fmla="*/ 78 h 78"/>
                  <a:gd name="T56" fmla="*/ 117 w 117"/>
                  <a:gd name="T57" fmla="*/ 51 h 78"/>
                  <a:gd name="T58" fmla="*/ 90 w 117"/>
                  <a:gd name="T59" fmla="*/ 24 h 78"/>
                  <a:gd name="T60" fmla="*/ 87 w 117"/>
                  <a:gd name="T61" fmla="*/ 24 h 78"/>
                  <a:gd name="T62" fmla="*/ 57 w 117"/>
                  <a:gd name="T6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78">
                    <a:moveTo>
                      <a:pt x="57" y="5"/>
                    </a:moveTo>
                    <a:cubicBezTo>
                      <a:pt x="69" y="5"/>
                      <a:pt x="79" y="13"/>
                      <a:pt x="82" y="25"/>
                    </a:cubicBezTo>
                    <a:cubicBezTo>
                      <a:pt x="82" y="27"/>
                      <a:pt x="84" y="29"/>
                      <a:pt x="87" y="29"/>
                    </a:cubicBezTo>
                    <a:cubicBezTo>
                      <a:pt x="87" y="29"/>
                      <a:pt x="87" y="29"/>
                      <a:pt x="87" y="29"/>
                    </a:cubicBezTo>
                    <a:cubicBezTo>
                      <a:pt x="88" y="29"/>
                      <a:pt x="89" y="29"/>
                      <a:pt x="90" y="29"/>
                    </a:cubicBezTo>
                    <a:cubicBezTo>
                      <a:pt x="102" y="29"/>
                      <a:pt x="112" y="39"/>
                      <a:pt x="112" y="51"/>
                    </a:cubicBezTo>
                    <a:cubicBezTo>
                      <a:pt x="112" y="63"/>
                      <a:pt x="102" y="73"/>
                      <a:pt x="90" y="73"/>
                    </a:cubicBezTo>
                    <a:cubicBezTo>
                      <a:pt x="90" y="73"/>
                      <a:pt x="90" y="73"/>
                      <a:pt x="90" y="73"/>
                    </a:cubicBezTo>
                    <a:cubicBezTo>
                      <a:pt x="25" y="73"/>
                      <a:pt x="25" y="73"/>
                      <a:pt x="25" y="73"/>
                    </a:cubicBezTo>
                    <a:cubicBezTo>
                      <a:pt x="25" y="73"/>
                      <a:pt x="25" y="73"/>
                      <a:pt x="25" y="73"/>
                    </a:cubicBezTo>
                    <a:cubicBezTo>
                      <a:pt x="25" y="73"/>
                      <a:pt x="25" y="73"/>
                      <a:pt x="24" y="73"/>
                    </a:cubicBezTo>
                    <a:cubicBezTo>
                      <a:pt x="24" y="73"/>
                      <a:pt x="24" y="73"/>
                      <a:pt x="24" y="73"/>
                    </a:cubicBezTo>
                    <a:cubicBezTo>
                      <a:pt x="14" y="73"/>
                      <a:pt x="5" y="65"/>
                      <a:pt x="5" y="54"/>
                    </a:cubicBezTo>
                    <a:cubicBezTo>
                      <a:pt x="5" y="44"/>
                      <a:pt x="14" y="35"/>
                      <a:pt x="24" y="35"/>
                    </a:cubicBezTo>
                    <a:cubicBezTo>
                      <a:pt x="25" y="35"/>
                      <a:pt x="26" y="35"/>
                      <a:pt x="26" y="35"/>
                    </a:cubicBezTo>
                    <a:cubicBezTo>
                      <a:pt x="27" y="35"/>
                      <a:pt x="27" y="35"/>
                      <a:pt x="27" y="35"/>
                    </a:cubicBezTo>
                    <a:cubicBezTo>
                      <a:pt x="28" y="35"/>
                      <a:pt x="29" y="35"/>
                      <a:pt x="30" y="34"/>
                    </a:cubicBezTo>
                    <a:cubicBezTo>
                      <a:pt x="31" y="33"/>
                      <a:pt x="32" y="32"/>
                      <a:pt x="32" y="30"/>
                    </a:cubicBezTo>
                    <a:cubicBezTo>
                      <a:pt x="32" y="16"/>
                      <a:pt x="43" y="5"/>
                      <a:pt x="57" y="5"/>
                    </a:cubicBezTo>
                    <a:moveTo>
                      <a:pt x="57" y="0"/>
                    </a:moveTo>
                    <a:cubicBezTo>
                      <a:pt x="40" y="0"/>
                      <a:pt x="27" y="14"/>
                      <a:pt x="27" y="30"/>
                    </a:cubicBezTo>
                    <a:cubicBezTo>
                      <a:pt x="26" y="30"/>
                      <a:pt x="25" y="30"/>
                      <a:pt x="24" y="30"/>
                    </a:cubicBezTo>
                    <a:cubicBezTo>
                      <a:pt x="11" y="30"/>
                      <a:pt x="0" y="41"/>
                      <a:pt x="0" y="54"/>
                    </a:cubicBezTo>
                    <a:cubicBezTo>
                      <a:pt x="0" y="67"/>
                      <a:pt x="11" y="78"/>
                      <a:pt x="24" y="78"/>
                    </a:cubicBezTo>
                    <a:cubicBezTo>
                      <a:pt x="25" y="78"/>
                      <a:pt x="25" y="78"/>
                      <a:pt x="25" y="78"/>
                    </a:cubicBezTo>
                    <a:cubicBezTo>
                      <a:pt x="90" y="78"/>
                      <a:pt x="90" y="78"/>
                      <a:pt x="90" y="78"/>
                    </a:cubicBezTo>
                    <a:cubicBezTo>
                      <a:pt x="90" y="78"/>
                      <a:pt x="90" y="78"/>
                      <a:pt x="90" y="78"/>
                    </a:cubicBezTo>
                    <a:cubicBezTo>
                      <a:pt x="90" y="78"/>
                      <a:pt x="90" y="78"/>
                      <a:pt x="90" y="78"/>
                    </a:cubicBezTo>
                    <a:cubicBezTo>
                      <a:pt x="105" y="78"/>
                      <a:pt x="117" y="66"/>
                      <a:pt x="117" y="51"/>
                    </a:cubicBezTo>
                    <a:cubicBezTo>
                      <a:pt x="117" y="36"/>
                      <a:pt x="105" y="24"/>
                      <a:pt x="90" y="24"/>
                    </a:cubicBezTo>
                    <a:cubicBezTo>
                      <a:pt x="89" y="24"/>
                      <a:pt x="88" y="24"/>
                      <a:pt x="87" y="24"/>
                    </a:cubicBezTo>
                    <a:cubicBezTo>
                      <a:pt x="84" y="10"/>
                      <a:pt x="72" y="0"/>
                      <a:pt x="57"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86" name="组合 285"/>
            <p:cNvGrpSpPr/>
            <p:nvPr/>
          </p:nvGrpSpPr>
          <p:grpSpPr>
            <a:xfrm>
              <a:off x="4296526" y="2078848"/>
              <a:ext cx="589025" cy="496368"/>
              <a:chOff x="6659563" y="6438906"/>
              <a:chExt cx="423862" cy="420688"/>
            </a:xfrm>
          </p:grpSpPr>
          <p:sp>
            <p:nvSpPr>
              <p:cNvPr id="305" name="Freeform 4"/>
              <p:cNvSpPr>
                <a:spLocks noEditPoints="1"/>
              </p:cNvSpPr>
              <p:nvPr/>
            </p:nvSpPr>
            <p:spPr bwMode="auto">
              <a:xfrm>
                <a:off x="6659563" y="6438906"/>
                <a:ext cx="423862" cy="420688"/>
              </a:xfrm>
              <a:custGeom>
                <a:avLst/>
                <a:gdLst>
                  <a:gd name="T0" fmla="*/ 55 w 110"/>
                  <a:gd name="T1" fmla="*/ 0 h 109"/>
                  <a:gd name="T2" fmla="*/ 0 w 110"/>
                  <a:gd name="T3" fmla="*/ 54 h 109"/>
                  <a:gd name="T4" fmla="*/ 55 w 110"/>
                  <a:gd name="T5" fmla="*/ 109 h 109"/>
                  <a:gd name="T6" fmla="*/ 110 w 110"/>
                  <a:gd name="T7" fmla="*/ 54 h 109"/>
                  <a:gd name="T8" fmla="*/ 55 w 110"/>
                  <a:gd name="T9" fmla="*/ 0 h 109"/>
                  <a:gd name="T10" fmla="*/ 55 w 110"/>
                  <a:gd name="T11" fmla="*/ 104 h 109"/>
                  <a:gd name="T12" fmla="*/ 6 w 110"/>
                  <a:gd name="T13" fmla="*/ 54 h 109"/>
                  <a:gd name="T14" fmla="*/ 55 w 110"/>
                  <a:gd name="T15" fmla="*/ 5 h 109"/>
                  <a:gd name="T16" fmla="*/ 104 w 110"/>
                  <a:gd name="T17" fmla="*/ 54 h 109"/>
                  <a:gd name="T18" fmla="*/ 55 w 110"/>
                  <a:gd name="T19"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9">
                    <a:moveTo>
                      <a:pt x="55" y="0"/>
                    </a:moveTo>
                    <a:cubicBezTo>
                      <a:pt x="25" y="0"/>
                      <a:pt x="0" y="24"/>
                      <a:pt x="0" y="54"/>
                    </a:cubicBezTo>
                    <a:cubicBezTo>
                      <a:pt x="0" y="84"/>
                      <a:pt x="25" y="109"/>
                      <a:pt x="55" y="109"/>
                    </a:cubicBezTo>
                    <a:cubicBezTo>
                      <a:pt x="85" y="109"/>
                      <a:pt x="110" y="84"/>
                      <a:pt x="110" y="54"/>
                    </a:cubicBezTo>
                    <a:cubicBezTo>
                      <a:pt x="110" y="24"/>
                      <a:pt x="85" y="0"/>
                      <a:pt x="55" y="0"/>
                    </a:cubicBezTo>
                    <a:close/>
                    <a:moveTo>
                      <a:pt x="55" y="104"/>
                    </a:moveTo>
                    <a:cubicBezTo>
                      <a:pt x="28" y="104"/>
                      <a:pt x="6" y="82"/>
                      <a:pt x="6" y="54"/>
                    </a:cubicBezTo>
                    <a:cubicBezTo>
                      <a:pt x="6" y="27"/>
                      <a:pt x="28" y="5"/>
                      <a:pt x="55" y="5"/>
                    </a:cubicBezTo>
                    <a:cubicBezTo>
                      <a:pt x="82" y="5"/>
                      <a:pt x="104" y="27"/>
                      <a:pt x="104" y="54"/>
                    </a:cubicBezTo>
                    <a:cubicBezTo>
                      <a:pt x="104" y="82"/>
                      <a:pt x="82" y="104"/>
                      <a:pt x="55" y="104"/>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6" name="Freeform 5"/>
              <p:cNvSpPr>
                <a:spLocks/>
              </p:cNvSpPr>
              <p:nvPr/>
            </p:nvSpPr>
            <p:spPr bwMode="auto">
              <a:xfrm>
                <a:off x="6751638" y="6751638"/>
                <a:ext cx="238125" cy="65088"/>
              </a:xfrm>
              <a:custGeom>
                <a:avLst/>
                <a:gdLst>
                  <a:gd name="T0" fmla="*/ 31 w 62"/>
                  <a:gd name="T1" fmla="*/ 17 h 17"/>
                  <a:gd name="T2" fmla="*/ 1 w 62"/>
                  <a:gd name="T3" fmla="*/ 5 h 17"/>
                  <a:gd name="T4" fmla="*/ 1 w 62"/>
                  <a:gd name="T5" fmla="*/ 1 h 17"/>
                  <a:gd name="T6" fmla="*/ 5 w 62"/>
                  <a:gd name="T7" fmla="*/ 1 h 17"/>
                  <a:gd name="T8" fmla="*/ 31 w 62"/>
                  <a:gd name="T9" fmla="*/ 12 h 17"/>
                  <a:gd name="T10" fmla="*/ 57 w 62"/>
                  <a:gd name="T11" fmla="*/ 1 h 17"/>
                  <a:gd name="T12" fmla="*/ 61 w 62"/>
                  <a:gd name="T13" fmla="*/ 1 h 17"/>
                  <a:gd name="T14" fmla="*/ 61 w 62"/>
                  <a:gd name="T15" fmla="*/ 5 h 17"/>
                  <a:gd name="T16" fmla="*/ 31 w 6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7">
                    <a:moveTo>
                      <a:pt x="31" y="17"/>
                    </a:moveTo>
                    <a:cubicBezTo>
                      <a:pt x="20" y="17"/>
                      <a:pt x="9" y="13"/>
                      <a:pt x="1" y="5"/>
                    </a:cubicBezTo>
                    <a:cubicBezTo>
                      <a:pt x="0" y="4"/>
                      <a:pt x="0" y="2"/>
                      <a:pt x="1" y="1"/>
                    </a:cubicBezTo>
                    <a:cubicBezTo>
                      <a:pt x="2" y="0"/>
                      <a:pt x="3" y="0"/>
                      <a:pt x="5" y="1"/>
                    </a:cubicBezTo>
                    <a:cubicBezTo>
                      <a:pt x="12" y="8"/>
                      <a:pt x="21" y="12"/>
                      <a:pt x="31" y="12"/>
                    </a:cubicBezTo>
                    <a:cubicBezTo>
                      <a:pt x="41" y="12"/>
                      <a:pt x="50" y="8"/>
                      <a:pt x="57" y="1"/>
                    </a:cubicBezTo>
                    <a:cubicBezTo>
                      <a:pt x="59" y="0"/>
                      <a:pt x="60" y="0"/>
                      <a:pt x="61" y="1"/>
                    </a:cubicBezTo>
                    <a:cubicBezTo>
                      <a:pt x="62" y="2"/>
                      <a:pt x="62" y="4"/>
                      <a:pt x="61" y="5"/>
                    </a:cubicBezTo>
                    <a:cubicBezTo>
                      <a:pt x="53" y="13"/>
                      <a:pt x="42" y="17"/>
                      <a:pt x="31" y="17"/>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7" name="Rectangle 6"/>
              <p:cNvSpPr>
                <a:spLocks noChangeArrowheads="1"/>
              </p:cNvSpPr>
              <p:nvPr/>
            </p:nvSpPr>
            <p:spPr bwMode="auto">
              <a:xfrm>
                <a:off x="6794500" y="6581776"/>
                <a:ext cx="22225" cy="131763"/>
              </a:xfrm>
              <a:prstGeom prst="rect">
                <a:avLst/>
              </a:prstGeom>
              <a:solidFill>
                <a:srgbClr val="15B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8" name="Freeform 7"/>
              <p:cNvSpPr>
                <a:spLocks noEditPoints="1"/>
              </p:cNvSpPr>
              <p:nvPr/>
            </p:nvSpPr>
            <p:spPr bwMode="auto">
              <a:xfrm>
                <a:off x="6848475" y="6581777"/>
                <a:ext cx="100012" cy="131763"/>
              </a:xfrm>
              <a:custGeom>
                <a:avLst/>
                <a:gdLst>
                  <a:gd name="T0" fmla="*/ 14 w 26"/>
                  <a:gd name="T1" fmla="*/ 22 h 34"/>
                  <a:gd name="T2" fmla="*/ 7 w 26"/>
                  <a:gd name="T3" fmla="*/ 22 h 34"/>
                  <a:gd name="T4" fmla="*/ 7 w 26"/>
                  <a:gd name="T5" fmla="*/ 34 h 34"/>
                  <a:gd name="T6" fmla="*/ 0 w 26"/>
                  <a:gd name="T7" fmla="*/ 34 h 34"/>
                  <a:gd name="T8" fmla="*/ 0 w 26"/>
                  <a:gd name="T9" fmla="*/ 0 h 34"/>
                  <a:gd name="T10" fmla="*/ 14 w 26"/>
                  <a:gd name="T11" fmla="*/ 0 h 34"/>
                  <a:gd name="T12" fmla="*/ 26 w 26"/>
                  <a:gd name="T13" fmla="*/ 11 h 34"/>
                  <a:gd name="T14" fmla="*/ 14 w 26"/>
                  <a:gd name="T15" fmla="*/ 22 h 34"/>
                  <a:gd name="T16" fmla="*/ 14 w 26"/>
                  <a:gd name="T17" fmla="*/ 5 h 34"/>
                  <a:gd name="T18" fmla="*/ 7 w 26"/>
                  <a:gd name="T19" fmla="*/ 5 h 34"/>
                  <a:gd name="T20" fmla="*/ 7 w 26"/>
                  <a:gd name="T21" fmla="*/ 16 h 34"/>
                  <a:gd name="T22" fmla="*/ 14 w 26"/>
                  <a:gd name="T23" fmla="*/ 16 h 34"/>
                  <a:gd name="T24" fmla="*/ 20 w 26"/>
                  <a:gd name="T25" fmla="*/ 11 h 34"/>
                  <a:gd name="T26" fmla="*/ 14 w 26"/>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4">
                    <a:moveTo>
                      <a:pt x="14" y="22"/>
                    </a:moveTo>
                    <a:cubicBezTo>
                      <a:pt x="7" y="22"/>
                      <a:pt x="7" y="22"/>
                      <a:pt x="7" y="22"/>
                    </a:cubicBezTo>
                    <a:cubicBezTo>
                      <a:pt x="7" y="34"/>
                      <a:pt x="7" y="34"/>
                      <a:pt x="7" y="34"/>
                    </a:cubicBezTo>
                    <a:cubicBezTo>
                      <a:pt x="0" y="34"/>
                      <a:pt x="0" y="34"/>
                      <a:pt x="0" y="34"/>
                    </a:cubicBezTo>
                    <a:cubicBezTo>
                      <a:pt x="0" y="0"/>
                      <a:pt x="0" y="0"/>
                      <a:pt x="0" y="0"/>
                    </a:cubicBezTo>
                    <a:cubicBezTo>
                      <a:pt x="14" y="0"/>
                      <a:pt x="14" y="0"/>
                      <a:pt x="14" y="0"/>
                    </a:cubicBezTo>
                    <a:cubicBezTo>
                      <a:pt x="22" y="0"/>
                      <a:pt x="26" y="4"/>
                      <a:pt x="26" y="11"/>
                    </a:cubicBezTo>
                    <a:cubicBezTo>
                      <a:pt x="26" y="17"/>
                      <a:pt x="22" y="22"/>
                      <a:pt x="14" y="22"/>
                    </a:cubicBezTo>
                    <a:close/>
                    <a:moveTo>
                      <a:pt x="14" y="5"/>
                    </a:moveTo>
                    <a:cubicBezTo>
                      <a:pt x="7" y="5"/>
                      <a:pt x="7" y="5"/>
                      <a:pt x="7" y="5"/>
                    </a:cubicBezTo>
                    <a:cubicBezTo>
                      <a:pt x="7" y="16"/>
                      <a:pt x="7" y="16"/>
                      <a:pt x="7" y="16"/>
                    </a:cubicBezTo>
                    <a:cubicBezTo>
                      <a:pt x="14" y="16"/>
                      <a:pt x="14" y="16"/>
                      <a:pt x="14" y="16"/>
                    </a:cubicBezTo>
                    <a:cubicBezTo>
                      <a:pt x="18" y="16"/>
                      <a:pt x="20" y="14"/>
                      <a:pt x="20" y="11"/>
                    </a:cubicBezTo>
                    <a:cubicBezTo>
                      <a:pt x="20" y="8"/>
                      <a:pt x="18" y="5"/>
                      <a:pt x="14" y="5"/>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914112"/>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287" name="直接箭头连接符 286"/>
            <p:cNvCxnSpPr>
              <a:stCxn id="333" idx="4"/>
            </p:cNvCxnSpPr>
            <p:nvPr/>
          </p:nvCxnSpPr>
          <p:spPr>
            <a:xfrm>
              <a:off x="1419598" y="5080829"/>
              <a:ext cx="1029988" cy="139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8" name="直接箭头连接符 287"/>
            <p:cNvCxnSpPr>
              <a:stCxn id="319" idx="2"/>
            </p:cNvCxnSpPr>
            <p:nvPr/>
          </p:nvCxnSpPr>
          <p:spPr>
            <a:xfrm>
              <a:off x="4598567" y="3647064"/>
              <a:ext cx="13548" cy="8010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9" name="TextBox 35"/>
            <p:cNvSpPr txBox="1"/>
            <p:nvPr/>
          </p:nvSpPr>
          <p:spPr>
            <a:xfrm>
              <a:off x="3939023" y="5883464"/>
              <a:ext cx="1529881" cy="325056"/>
            </a:xfrm>
            <a:prstGeom prst="rect">
              <a:avLst/>
            </a:prstGeom>
            <a:noFill/>
          </p:spPr>
          <p:txBody>
            <a:bodyPr wrap="none" rtlCol="0">
              <a:spAutoFit/>
            </a:bodyPr>
            <a:lstStyle/>
            <a:p>
              <a:pPr algn="ctr" defTabSz="914112"/>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Auto Scaling</a:t>
              </a:r>
            </a:p>
          </p:txBody>
        </p:sp>
        <p:sp>
          <p:nvSpPr>
            <p:cNvPr id="291" name="矩形 290"/>
            <p:cNvSpPr/>
            <p:nvPr/>
          </p:nvSpPr>
          <p:spPr>
            <a:xfrm>
              <a:off x="2785794" y="5220386"/>
              <a:ext cx="3756231" cy="325056"/>
            </a:xfrm>
            <a:prstGeom prst="rect">
              <a:avLst/>
            </a:prstGeom>
          </p:spPr>
          <p:txBody>
            <a:bodyPr wrap="none">
              <a:spAutoFit/>
            </a:bodyPr>
            <a:lstStyle/>
            <a:p>
              <a:pPr defTabSz="914112"/>
              <a:r>
                <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ECS                         </a:t>
              </a:r>
              <a:r>
                <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2" name="文本框 291"/>
            <p:cNvSpPr txBox="1"/>
            <p:nvPr/>
          </p:nvSpPr>
          <p:spPr>
            <a:xfrm>
              <a:off x="3705497" y="3269225"/>
              <a:ext cx="608144" cy="325056"/>
            </a:xfrm>
            <a:prstGeom prst="rect">
              <a:avLst/>
            </a:prstGeom>
            <a:noFill/>
          </p:spPr>
          <p:txBody>
            <a:bodyPr wrap="none" rtlCol="0">
              <a:spAutoFit/>
            </a:bodyPr>
            <a:lstStyle/>
            <a:p>
              <a:pPr defTabSz="914112"/>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ELB</a:t>
              </a:r>
              <a:endPar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3" name="文本框 292"/>
            <p:cNvSpPr txBox="1"/>
            <p:nvPr/>
          </p:nvSpPr>
          <p:spPr>
            <a:xfrm>
              <a:off x="3702425" y="2140708"/>
              <a:ext cx="551422" cy="325056"/>
            </a:xfrm>
            <a:prstGeom prst="rect">
              <a:avLst/>
            </a:prstGeom>
            <a:noFill/>
          </p:spPr>
          <p:txBody>
            <a:bodyPr wrap="none" rtlCol="0">
              <a:spAutoFit/>
            </a:bodyPr>
            <a:lstStyle/>
            <a:p>
              <a:pPr defTabSz="914112"/>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EIP</a:t>
              </a:r>
              <a:endPar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4" name="TextBox 102"/>
            <p:cNvSpPr txBox="1"/>
            <p:nvPr/>
          </p:nvSpPr>
          <p:spPr>
            <a:xfrm>
              <a:off x="7043420" y="4217347"/>
              <a:ext cx="644609" cy="325056"/>
            </a:xfrm>
            <a:prstGeom prst="rect">
              <a:avLst/>
            </a:prstGeom>
            <a:noFill/>
          </p:spPr>
          <p:txBody>
            <a:bodyPr wrap="none" rtlCol="0">
              <a:spAutoFit/>
            </a:bodyPr>
            <a:lstStyle/>
            <a:p>
              <a:pPr algn="ctr" defTabSz="914112"/>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VPC</a:t>
              </a:r>
            </a:p>
          </p:txBody>
        </p:sp>
        <p:grpSp>
          <p:nvGrpSpPr>
            <p:cNvPr id="295" name="组合 25684"/>
            <p:cNvGrpSpPr>
              <a:grpSpLocks/>
            </p:cNvGrpSpPr>
            <p:nvPr/>
          </p:nvGrpSpPr>
          <p:grpSpPr bwMode="auto">
            <a:xfrm>
              <a:off x="4326360" y="1337706"/>
              <a:ext cx="470864" cy="424960"/>
              <a:chOff x="4810126" y="3024982"/>
              <a:chExt cx="682625" cy="688973"/>
            </a:xfrm>
          </p:grpSpPr>
          <p:sp>
            <p:nvSpPr>
              <p:cNvPr id="300" name="Freeform 12"/>
              <p:cNvSpPr>
                <a:spLocks/>
              </p:cNvSpPr>
              <p:nvPr/>
            </p:nvSpPr>
            <p:spPr bwMode="auto">
              <a:xfrm>
                <a:off x="4810126" y="3024982"/>
                <a:ext cx="682625" cy="688973"/>
              </a:xfrm>
              <a:custGeom>
                <a:avLst/>
                <a:gdLst>
                  <a:gd name="T0" fmla="*/ 2147483646 w 804"/>
                  <a:gd name="T1" fmla="*/ 2147483646 h 805"/>
                  <a:gd name="T2" fmla="*/ 2147483646 w 804"/>
                  <a:gd name="T3" fmla="*/ 2147483646 h 805"/>
                  <a:gd name="T4" fmla="*/ 2147483646 w 804"/>
                  <a:gd name="T5" fmla="*/ 2147483646 h 805"/>
                  <a:gd name="T6" fmla="*/ 0 w 804"/>
                  <a:gd name="T7" fmla="*/ 2147483646 h 805"/>
                  <a:gd name="T8" fmla="*/ 2147483646 w 804"/>
                  <a:gd name="T9" fmla="*/ 0 h 805"/>
                  <a:gd name="T10" fmla="*/ 2147483646 w 804"/>
                  <a:gd name="T11" fmla="*/ 2147483646 h 8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5">
                    <a:moveTo>
                      <a:pt x="804" y="403"/>
                    </a:moveTo>
                    <a:lnTo>
                      <a:pt x="804" y="403"/>
                    </a:lnTo>
                    <a:cubicBezTo>
                      <a:pt x="804" y="625"/>
                      <a:pt x="624" y="805"/>
                      <a:pt x="402" y="805"/>
                    </a:cubicBezTo>
                    <a:cubicBezTo>
                      <a:pt x="180" y="805"/>
                      <a:pt x="0" y="625"/>
                      <a:pt x="0" y="403"/>
                    </a:cubicBezTo>
                    <a:cubicBezTo>
                      <a:pt x="0" y="181"/>
                      <a:pt x="180" y="0"/>
                      <a:pt x="402" y="0"/>
                    </a:cubicBezTo>
                    <a:cubicBezTo>
                      <a:pt x="624" y="0"/>
                      <a:pt x="804" y="181"/>
                      <a:pt x="804" y="403"/>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112"/>
                <a:endParaRPr lang="zh-CN" altLang="en-US" sz="3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01" name="组合 25662"/>
              <p:cNvGrpSpPr>
                <a:grpSpLocks/>
              </p:cNvGrpSpPr>
              <p:nvPr/>
            </p:nvGrpSpPr>
            <p:grpSpPr bwMode="auto">
              <a:xfrm>
                <a:off x="4927601" y="3164681"/>
                <a:ext cx="406400" cy="382588"/>
                <a:chOff x="4927601" y="2949576"/>
                <a:chExt cx="406400" cy="382588"/>
              </a:xfrm>
            </p:grpSpPr>
            <p:sp>
              <p:nvSpPr>
                <p:cNvPr id="302" name="Freeform 77"/>
                <p:cNvSpPr>
                  <a:spLocks noEditPoints="1"/>
                </p:cNvSpPr>
                <p:nvPr/>
              </p:nvSpPr>
              <p:spPr bwMode="auto">
                <a:xfrm>
                  <a:off x="5097463" y="2949576"/>
                  <a:ext cx="169863" cy="171450"/>
                </a:xfrm>
                <a:custGeom>
                  <a:avLst/>
                  <a:gdLst>
                    <a:gd name="T0" fmla="*/ 2147483646 w 201"/>
                    <a:gd name="T1" fmla="*/ 2147483646 h 201"/>
                    <a:gd name="T2" fmla="*/ 2147483646 w 201"/>
                    <a:gd name="T3" fmla="*/ 2147483646 h 201"/>
                    <a:gd name="T4" fmla="*/ 2147483646 w 201"/>
                    <a:gd name="T5" fmla="*/ 2147483646 h 201"/>
                    <a:gd name="T6" fmla="*/ 2147483646 w 201"/>
                    <a:gd name="T7" fmla="*/ 2147483646 h 201"/>
                    <a:gd name="T8" fmla="*/ 2147483646 w 201"/>
                    <a:gd name="T9" fmla="*/ 2147483646 h 201"/>
                    <a:gd name="T10" fmla="*/ 2147483646 w 201"/>
                    <a:gd name="T11" fmla="*/ 2147483646 h 201"/>
                    <a:gd name="T12" fmla="*/ 2147483646 w 201"/>
                    <a:gd name="T13" fmla="*/ 2147483646 h 201"/>
                    <a:gd name="T14" fmla="*/ 2147483646 w 201"/>
                    <a:gd name="T15" fmla="*/ 2147483646 h 201"/>
                    <a:gd name="T16" fmla="*/ 2147483646 w 201"/>
                    <a:gd name="T17" fmla="*/ 2147483646 h 201"/>
                    <a:gd name="T18" fmla="*/ 2147483646 w 201"/>
                    <a:gd name="T19" fmla="*/ 0 h 201"/>
                    <a:gd name="T20" fmla="*/ 0 w 201"/>
                    <a:gd name="T21" fmla="*/ 2147483646 h 201"/>
                    <a:gd name="T22" fmla="*/ 2147483646 w 201"/>
                    <a:gd name="T23" fmla="*/ 2147483646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1" h="201">
                      <a:moveTo>
                        <a:pt x="101" y="21"/>
                      </a:moveTo>
                      <a:lnTo>
                        <a:pt x="101" y="21"/>
                      </a:lnTo>
                      <a:cubicBezTo>
                        <a:pt x="145" y="21"/>
                        <a:pt x="181" y="56"/>
                        <a:pt x="181" y="101"/>
                      </a:cubicBezTo>
                      <a:cubicBezTo>
                        <a:pt x="181" y="145"/>
                        <a:pt x="145" y="181"/>
                        <a:pt x="101" y="181"/>
                      </a:cubicBezTo>
                      <a:cubicBezTo>
                        <a:pt x="57" y="181"/>
                        <a:pt x="21" y="145"/>
                        <a:pt x="21" y="101"/>
                      </a:cubicBezTo>
                      <a:cubicBezTo>
                        <a:pt x="21" y="56"/>
                        <a:pt x="57" y="21"/>
                        <a:pt x="101" y="21"/>
                      </a:cubicBezTo>
                      <a:close/>
                      <a:moveTo>
                        <a:pt x="101" y="201"/>
                      </a:moveTo>
                      <a:lnTo>
                        <a:pt x="101" y="201"/>
                      </a:lnTo>
                      <a:cubicBezTo>
                        <a:pt x="156" y="201"/>
                        <a:pt x="201" y="156"/>
                        <a:pt x="201" y="101"/>
                      </a:cubicBezTo>
                      <a:cubicBezTo>
                        <a:pt x="201" y="45"/>
                        <a:pt x="156" y="0"/>
                        <a:pt x="101" y="0"/>
                      </a:cubicBezTo>
                      <a:cubicBezTo>
                        <a:pt x="46" y="0"/>
                        <a:pt x="0" y="45"/>
                        <a:pt x="0" y="101"/>
                      </a:cubicBezTo>
                      <a:cubicBezTo>
                        <a:pt x="0" y="156"/>
                        <a:pt x="46" y="201"/>
                        <a:pt x="101" y="20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112"/>
                  <a:endParaRPr lang="zh-CN" altLang="en-US" sz="3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3" name="Freeform 78"/>
                <p:cNvSpPr>
                  <a:spLocks noEditPoints="1"/>
                </p:cNvSpPr>
                <p:nvPr/>
              </p:nvSpPr>
              <p:spPr bwMode="auto">
                <a:xfrm>
                  <a:off x="4940301" y="3114676"/>
                  <a:ext cx="393700" cy="217488"/>
                </a:xfrm>
                <a:custGeom>
                  <a:avLst/>
                  <a:gdLst>
                    <a:gd name="T0" fmla="*/ 2147483646 w 463"/>
                    <a:gd name="T1" fmla="*/ 2147483646 h 253"/>
                    <a:gd name="T2" fmla="*/ 2147483646 w 463"/>
                    <a:gd name="T3" fmla="*/ 2147483646 h 253"/>
                    <a:gd name="T4" fmla="*/ 2147483646 w 463"/>
                    <a:gd name="T5" fmla="*/ 2147483646 h 253"/>
                    <a:gd name="T6" fmla="*/ 2147483646 w 463"/>
                    <a:gd name="T7" fmla="*/ 2147483646 h 253"/>
                    <a:gd name="T8" fmla="*/ 2147483646 w 463"/>
                    <a:gd name="T9" fmla="*/ 2147483646 h 253"/>
                    <a:gd name="T10" fmla="*/ 2147483646 w 463"/>
                    <a:gd name="T11" fmla="*/ 2147483646 h 253"/>
                    <a:gd name="T12" fmla="*/ 2147483646 w 463"/>
                    <a:gd name="T13" fmla="*/ 2147483646 h 253"/>
                    <a:gd name="T14" fmla="*/ 2147483646 w 463"/>
                    <a:gd name="T15" fmla="*/ 2147483646 h 253"/>
                    <a:gd name="T16" fmla="*/ 2147483646 w 463"/>
                    <a:gd name="T17" fmla="*/ 2147483646 h 253"/>
                    <a:gd name="T18" fmla="*/ 2147483646 w 463"/>
                    <a:gd name="T19" fmla="*/ 1270297549 h 253"/>
                    <a:gd name="T20" fmla="*/ 2147483646 w 463"/>
                    <a:gd name="T21" fmla="*/ 1270297549 h 253"/>
                    <a:gd name="T22" fmla="*/ 2147483646 w 463"/>
                    <a:gd name="T23" fmla="*/ 2147483646 h 253"/>
                    <a:gd name="T24" fmla="*/ 2147483646 w 463"/>
                    <a:gd name="T25" fmla="*/ 2147483646 h 253"/>
                    <a:gd name="T26" fmla="*/ 2147483646 w 463"/>
                    <a:gd name="T27" fmla="*/ 2147483646 h 253"/>
                    <a:gd name="T28" fmla="*/ 2147483646 w 463"/>
                    <a:gd name="T29" fmla="*/ 2147483646 h 253"/>
                    <a:gd name="T30" fmla="*/ 2147483646 w 463"/>
                    <a:gd name="T31" fmla="*/ 2147483646 h 253"/>
                    <a:gd name="T32" fmla="*/ 2147483646 w 463"/>
                    <a:gd name="T33" fmla="*/ 2147483646 h 253"/>
                    <a:gd name="T34" fmla="*/ 2147483646 w 463"/>
                    <a:gd name="T35" fmla="*/ 2147483646 h 253"/>
                    <a:gd name="T36" fmla="*/ 2147483646 w 463"/>
                    <a:gd name="T37" fmla="*/ 2147483646 h 253"/>
                    <a:gd name="T38" fmla="*/ 2147483646 w 463"/>
                    <a:gd name="T39" fmla="*/ 1905815537 h 253"/>
                    <a:gd name="T40" fmla="*/ 2147483646 w 463"/>
                    <a:gd name="T41" fmla="*/ 2147483646 h 253"/>
                    <a:gd name="T42" fmla="*/ 2147483646 w 463"/>
                    <a:gd name="T43" fmla="*/ 2147483646 h 253"/>
                    <a:gd name="T44" fmla="*/ 2147483646 w 463"/>
                    <a:gd name="T45" fmla="*/ 2147483646 h 253"/>
                    <a:gd name="T46" fmla="*/ 0 w 463"/>
                    <a:gd name="T47" fmla="*/ 2147483646 h 253"/>
                    <a:gd name="T48" fmla="*/ 0 w 463"/>
                    <a:gd name="T49" fmla="*/ 2147483646 h 253"/>
                    <a:gd name="T50" fmla="*/ 2147483646 w 463"/>
                    <a:gd name="T51" fmla="*/ 2147483646 h 253"/>
                    <a:gd name="T52" fmla="*/ 2147483646 w 463"/>
                    <a:gd name="T53" fmla="*/ 2147483646 h 253"/>
                    <a:gd name="T54" fmla="*/ 2147483646 w 463"/>
                    <a:gd name="T55" fmla="*/ 2147483646 h 253"/>
                    <a:gd name="T56" fmla="*/ 2147483646 w 463"/>
                    <a:gd name="T57" fmla="*/ 2147483646 h 253"/>
                    <a:gd name="T58" fmla="*/ 2147483646 w 463"/>
                    <a:gd name="T59" fmla="*/ 2147483646 h 253"/>
                    <a:gd name="T60" fmla="*/ 2147483646 w 463"/>
                    <a:gd name="T61" fmla="*/ 2147483646 h 253"/>
                    <a:gd name="T62" fmla="*/ 2147483646 w 463"/>
                    <a:gd name="T63" fmla="*/ 2147483646 h 253"/>
                    <a:gd name="T64" fmla="*/ 2147483646 w 463"/>
                    <a:gd name="T65" fmla="*/ 2147483646 h 253"/>
                    <a:gd name="T66" fmla="*/ 2147483646 w 463"/>
                    <a:gd name="T67" fmla="*/ 2147483646 h 253"/>
                    <a:gd name="T68" fmla="*/ 2147483646 w 463"/>
                    <a:gd name="T69" fmla="*/ 2147483646 h 253"/>
                    <a:gd name="T70" fmla="*/ 2147483646 w 463"/>
                    <a:gd name="T71" fmla="*/ 2147483646 h 253"/>
                    <a:gd name="T72" fmla="*/ 2147483646 w 463"/>
                    <a:gd name="T73" fmla="*/ 2147483646 h 253"/>
                    <a:gd name="T74" fmla="*/ 2147483646 w 463"/>
                    <a:gd name="T75" fmla="*/ 2147483646 h 253"/>
                    <a:gd name="T76" fmla="*/ 2147483646 w 463"/>
                    <a:gd name="T77" fmla="*/ 2147483646 h 253"/>
                    <a:gd name="T78" fmla="*/ 2147483646 w 463"/>
                    <a:gd name="T79" fmla="*/ 2147483646 h 253"/>
                    <a:gd name="T80" fmla="*/ 2147483646 w 463"/>
                    <a:gd name="T81" fmla="*/ 2147483646 h 253"/>
                    <a:gd name="T82" fmla="*/ 2147483646 w 463"/>
                    <a:gd name="T83" fmla="*/ 2147483646 h 253"/>
                    <a:gd name="T84" fmla="*/ 2147483646 w 463"/>
                    <a:gd name="T85" fmla="*/ 2147483646 h 253"/>
                    <a:gd name="T86" fmla="*/ 2147483646 w 463"/>
                    <a:gd name="T87" fmla="*/ 2147483646 h 253"/>
                    <a:gd name="T88" fmla="*/ 2147483646 w 463"/>
                    <a:gd name="T89" fmla="*/ 2147483646 h 253"/>
                    <a:gd name="T90" fmla="*/ 2147483646 w 463"/>
                    <a:gd name="T91" fmla="*/ 2147483646 h 253"/>
                    <a:gd name="T92" fmla="*/ 2147483646 w 463"/>
                    <a:gd name="T93" fmla="*/ 2147483646 h 253"/>
                    <a:gd name="T94" fmla="*/ 2147483646 w 463"/>
                    <a:gd name="T95" fmla="*/ 2147483646 h 253"/>
                    <a:gd name="T96" fmla="*/ 2147483646 w 463"/>
                    <a:gd name="T97" fmla="*/ 2147483646 h 253"/>
                    <a:gd name="T98" fmla="*/ 2147483646 w 463"/>
                    <a:gd name="T99" fmla="*/ 2147483646 h 253"/>
                    <a:gd name="T100" fmla="*/ 2147483646 w 463"/>
                    <a:gd name="T101" fmla="*/ 2147483646 h 253"/>
                    <a:gd name="T102" fmla="*/ 2147483646 w 463"/>
                    <a:gd name="T103" fmla="*/ 2147483646 h 253"/>
                    <a:gd name="T104" fmla="*/ 2147483646 w 463"/>
                    <a:gd name="T105" fmla="*/ 2147483646 h 253"/>
                    <a:gd name="T106" fmla="*/ 2147483646 w 463"/>
                    <a:gd name="T107" fmla="*/ 2147483646 h 253"/>
                    <a:gd name="T108" fmla="*/ 2147483646 w 463"/>
                    <a:gd name="T109" fmla="*/ 2147483646 h 253"/>
                    <a:gd name="T110" fmla="*/ 2147483646 w 463"/>
                    <a:gd name="T111" fmla="*/ 1270297549 h 2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63" h="253">
                      <a:moveTo>
                        <a:pt x="173" y="55"/>
                      </a:moveTo>
                      <a:lnTo>
                        <a:pt x="173" y="55"/>
                      </a:lnTo>
                      <a:lnTo>
                        <a:pt x="173" y="157"/>
                      </a:lnTo>
                      <a:lnTo>
                        <a:pt x="16" y="157"/>
                      </a:lnTo>
                      <a:lnTo>
                        <a:pt x="16" y="55"/>
                      </a:lnTo>
                      <a:lnTo>
                        <a:pt x="137" y="55"/>
                      </a:lnTo>
                      <a:lnTo>
                        <a:pt x="138" y="55"/>
                      </a:lnTo>
                      <a:lnTo>
                        <a:pt x="173" y="55"/>
                      </a:lnTo>
                      <a:close/>
                      <a:moveTo>
                        <a:pt x="384" y="2"/>
                      </a:moveTo>
                      <a:lnTo>
                        <a:pt x="384" y="2"/>
                      </a:lnTo>
                      <a:cubicBezTo>
                        <a:pt x="380" y="0"/>
                        <a:pt x="375" y="1"/>
                        <a:pt x="372" y="4"/>
                      </a:cubicBezTo>
                      <a:lnTo>
                        <a:pt x="332" y="48"/>
                      </a:lnTo>
                      <a:lnTo>
                        <a:pt x="309" y="31"/>
                      </a:lnTo>
                      <a:cubicBezTo>
                        <a:pt x="308" y="30"/>
                        <a:pt x="306" y="29"/>
                        <a:pt x="303" y="29"/>
                      </a:cubicBezTo>
                      <a:lnTo>
                        <a:pt x="262" y="29"/>
                      </a:lnTo>
                      <a:cubicBezTo>
                        <a:pt x="260" y="29"/>
                        <a:pt x="258" y="30"/>
                        <a:pt x="256" y="32"/>
                      </a:cubicBezTo>
                      <a:lnTo>
                        <a:pt x="235" y="48"/>
                      </a:lnTo>
                      <a:lnTo>
                        <a:pt x="195" y="4"/>
                      </a:lnTo>
                      <a:cubicBezTo>
                        <a:pt x="191" y="1"/>
                        <a:pt x="186" y="0"/>
                        <a:pt x="182" y="3"/>
                      </a:cubicBezTo>
                      <a:lnTo>
                        <a:pt x="127" y="38"/>
                      </a:lnTo>
                      <a:lnTo>
                        <a:pt x="127" y="39"/>
                      </a:lnTo>
                      <a:lnTo>
                        <a:pt x="8" y="39"/>
                      </a:lnTo>
                      <a:cubicBezTo>
                        <a:pt x="3" y="39"/>
                        <a:pt x="0" y="42"/>
                        <a:pt x="0" y="47"/>
                      </a:cubicBezTo>
                      <a:lnTo>
                        <a:pt x="0" y="165"/>
                      </a:lnTo>
                      <a:cubicBezTo>
                        <a:pt x="0" y="170"/>
                        <a:pt x="3" y="173"/>
                        <a:pt x="8" y="173"/>
                      </a:cubicBezTo>
                      <a:lnTo>
                        <a:pt x="181" y="173"/>
                      </a:lnTo>
                      <a:cubicBezTo>
                        <a:pt x="186" y="173"/>
                        <a:pt x="189" y="170"/>
                        <a:pt x="189" y="165"/>
                      </a:cubicBezTo>
                      <a:lnTo>
                        <a:pt x="189" y="47"/>
                      </a:lnTo>
                      <a:cubicBezTo>
                        <a:pt x="189" y="42"/>
                        <a:pt x="186" y="39"/>
                        <a:pt x="181" y="39"/>
                      </a:cubicBezTo>
                      <a:lnTo>
                        <a:pt x="163" y="39"/>
                      </a:lnTo>
                      <a:lnTo>
                        <a:pt x="186" y="24"/>
                      </a:lnTo>
                      <a:lnTo>
                        <a:pt x="226" y="69"/>
                      </a:lnTo>
                      <a:cubicBezTo>
                        <a:pt x="230" y="72"/>
                        <a:pt x="236" y="73"/>
                        <a:pt x="240" y="70"/>
                      </a:cubicBezTo>
                      <a:lnTo>
                        <a:pt x="262" y="52"/>
                      </a:lnTo>
                      <a:lnTo>
                        <a:pt x="267" y="69"/>
                      </a:lnTo>
                      <a:lnTo>
                        <a:pt x="255" y="150"/>
                      </a:lnTo>
                      <a:lnTo>
                        <a:pt x="285" y="182"/>
                      </a:lnTo>
                      <a:lnTo>
                        <a:pt x="315" y="150"/>
                      </a:lnTo>
                      <a:lnTo>
                        <a:pt x="299" y="70"/>
                      </a:lnTo>
                      <a:lnTo>
                        <a:pt x="303" y="52"/>
                      </a:lnTo>
                      <a:lnTo>
                        <a:pt x="327" y="69"/>
                      </a:lnTo>
                      <a:cubicBezTo>
                        <a:pt x="331" y="72"/>
                        <a:pt x="337" y="72"/>
                        <a:pt x="340" y="68"/>
                      </a:cubicBezTo>
                      <a:lnTo>
                        <a:pt x="382" y="24"/>
                      </a:lnTo>
                      <a:cubicBezTo>
                        <a:pt x="396" y="31"/>
                        <a:pt x="428" y="49"/>
                        <a:pt x="443" y="59"/>
                      </a:cubicBezTo>
                      <a:lnTo>
                        <a:pt x="443" y="222"/>
                      </a:lnTo>
                      <a:lnTo>
                        <a:pt x="401" y="222"/>
                      </a:lnTo>
                      <a:cubicBezTo>
                        <a:pt x="398" y="215"/>
                        <a:pt x="391" y="211"/>
                        <a:pt x="383" y="211"/>
                      </a:cubicBezTo>
                      <a:cubicBezTo>
                        <a:pt x="371" y="211"/>
                        <a:pt x="362" y="220"/>
                        <a:pt x="362" y="232"/>
                      </a:cubicBezTo>
                      <a:cubicBezTo>
                        <a:pt x="362" y="243"/>
                        <a:pt x="371" y="253"/>
                        <a:pt x="383" y="253"/>
                      </a:cubicBezTo>
                      <a:cubicBezTo>
                        <a:pt x="391" y="253"/>
                        <a:pt x="398" y="248"/>
                        <a:pt x="401" y="242"/>
                      </a:cubicBezTo>
                      <a:lnTo>
                        <a:pt x="453" y="242"/>
                      </a:lnTo>
                      <a:cubicBezTo>
                        <a:pt x="459" y="242"/>
                        <a:pt x="463" y="237"/>
                        <a:pt x="463" y="232"/>
                      </a:cubicBezTo>
                      <a:lnTo>
                        <a:pt x="463" y="54"/>
                      </a:lnTo>
                      <a:cubicBezTo>
                        <a:pt x="463" y="51"/>
                        <a:pt x="462" y="48"/>
                        <a:pt x="459" y="46"/>
                      </a:cubicBezTo>
                      <a:cubicBezTo>
                        <a:pt x="443" y="34"/>
                        <a:pt x="387" y="3"/>
                        <a:pt x="384"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112"/>
                  <a:endParaRPr lang="zh-CN" altLang="en-US" sz="3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4" name="Freeform 79"/>
                <p:cNvSpPr>
                  <a:spLocks/>
                </p:cNvSpPr>
                <p:nvPr/>
              </p:nvSpPr>
              <p:spPr bwMode="auto">
                <a:xfrm>
                  <a:off x="4927601" y="3270251"/>
                  <a:ext cx="301625" cy="61913"/>
                </a:xfrm>
                <a:custGeom>
                  <a:avLst/>
                  <a:gdLst>
                    <a:gd name="T0" fmla="*/ 2147483646 w 354"/>
                    <a:gd name="T1" fmla="*/ 2147483646 h 71"/>
                    <a:gd name="T2" fmla="*/ 2147483646 w 354"/>
                    <a:gd name="T3" fmla="*/ 2147483646 h 71"/>
                    <a:gd name="T4" fmla="*/ 2147483646 w 354"/>
                    <a:gd name="T5" fmla="*/ 2147483646 h 71"/>
                    <a:gd name="T6" fmla="*/ 2147483646 w 354"/>
                    <a:gd name="T7" fmla="*/ 2147483646 h 71"/>
                    <a:gd name="T8" fmla="*/ 2147483646 w 354"/>
                    <a:gd name="T9" fmla="*/ 2147483646 h 71"/>
                    <a:gd name="T10" fmla="*/ 2147483646 w 354"/>
                    <a:gd name="T11" fmla="*/ 2147483646 h 71"/>
                    <a:gd name="T12" fmla="*/ 2147483646 w 354"/>
                    <a:gd name="T13" fmla="*/ 2147483646 h 71"/>
                    <a:gd name="T14" fmla="*/ 2147483646 w 354"/>
                    <a:gd name="T15" fmla="*/ 0 h 71"/>
                    <a:gd name="T16" fmla="*/ 2147483646 w 354"/>
                    <a:gd name="T17" fmla="*/ 0 h 71"/>
                    <a:gd name="T18" fmla="*/ 0 w 354"/>
                    <a:gd name="T19" fmla="*/ 2147483646 h 71"/>
                    <a:gd name="T20" fmla="*/ 0 w 354"/>
                    <a:gd name="T21" fmla="*/ 2147483646 h 71"/>
                    <a:gd name="T22" fmla="*/ 2147483646 w 354"/>
                    <a:gd name="T23" fmla="*/ 2147483646 h 71"/>
                    <a:gd name="T24" fmla="*/ 2147483646 w 354"/>
                    <a:gd name="T25" fmla="*/ 2147483646 h 71"/>
                    <a:gd name="T26" fmla="*/ 2147483646 w 354"/>
                    <a:gd name="T27" fmla="*/ 2147483646 h 71"/>
                    <a:gd name="T28" fmla="*/ 2147483646 w 354"/>
                    <a:gd name="T29" fmla="*/ 2147483646 h 71"/>
                    <a:gd name="T30" fmla="*/ 2147483646 w 354"/>
                    <a:gd name="T31" fmla="*/ 2147483646 h 71"/>
                    <a:gd name="T32" fmla="*/ 2147483646 w 354"/>
                    <a:gd name="T33" fmla="*/ 2147483646 h 71"/>
                    <a:gd name="T34" fmla="*/ 2147483646 w 354"/>
                    <a:gd name="T35" fmla="*/ 2147483646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4" h="71">
                      <a:moveTo>
                        <a:pt x="333" y="29"/>
                      </a:moveTo>
                      <a:lnTo>
                        <a:pt x="333" y="29"/>
                      </a:lnTo>
                      <a:cubicBezTo>
                        <a:pt x="325" y="29"/>
                        <a:pt x="319" y="33"/>
                        <a:pt x="315" y="40"/>
                      </a:cubicBezTo>
                      <a:lnTo>
                        <a:pt x="145" y="40"/>
                      </a:lnTo>
                      <a:lnTo>
                        <a:pt x="145" y="27"/>
                      </a:lnTo>
                      <a:lnTo>
                        <a:pt x="219" y="27"/>
                      </a:lnTo>
                      <a:lnTo>
                        <a:pt x="219" y="14"/>
                      </a:lnTo>
                      <a:lnTo>
                        <a:pt x="196" y="0"/>
                      </a:lnTo>
                      <a:lnTo>
                        <a:pt x="15" y="0"/>
                      </a:lnTo>
                      <a:lnTo>
                        <a:pt x="0" y="14"/>
                      </a:lnTo>
                      <a:lnTo>
                        <a:pt x="0" y="27"/>
                      </a:lnTo>
                      <a:lnTo>
                        <a:pt x="124" y="27"/>
                      </a:lnTo>
                      <a:lnTo>
                        <a:pt x="124" y="50"/>
                      </a:lnTo>
                      <a:cubicBezTo>
                        <a:pt x="124" y="55"/>
                        <a:pt x="129" y="60"/>
                        <a:pt x="135" y="60"/>
                      </a:cubicBezTo>
                      <a:lnTo>
                        <a:pt x="315" y="60"/>
                      </a:lnTo>
                      <a:cubicBezTo>
                        <a:pt x="318" y="67"/>
                        <a:pt x="325" y="71"/>
                        <a:pt x="333" y="71"/>
                      </a:cubicBezTo>
                      <a:cubicBezTo>
                        <a:pt x="345" y="71"/>
                        <a:pt x="354" y="62"/>
                        <a:pt x="354" y="50"/>
                      </a:cubicBezTo>
                      <a:cubicBezTo>
                        <a:pt x="354" y="38"/>
                        <a:pt x="345" y="29"/>
                        <a:pt x="333" y="2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112"/>
                  <a:endParaRPr lang="zh-CN" altLang="en-US" sz="3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cxnSp>
          <p:nvCxnSpPr>
            <p:cNvPr id="296" name="直接箭头连接符 295"/>
            <p:cNvCxnSpPr/>
            <p:nvPr/>
          </p:nvCxnSpPr>
          <p:spPr>
            <a:xfrm>
              <a:off x="4574191" y="1762664"/>
              <a:ext cx="0" cy="3550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7" name="文本框 296"/>
            <p:cNvSpPr txBox="1"/>
            <p:nvPr/>
          </p:nvSpPr>
          <p:spPr>
            <a:xfrm>
              <a:off x="531828" y="5459017"/>
              <a:ext cx="1155109" cy="325056"/>
            </a:xfrm>
            <a:prstGeom prst="rect">
              <a:avLst/>
            </a:prstGeom>
            <a:noFill/>
          </p:spPr>
          <p:txBody>
            <a:bodyPr wrap="none" rtlCol="0">
              <a:spAutoFit/>
            </a:bodyPr>
            <a:lstStyle/>
            <a:p>
              <a:pPr defTabSz="914112"/>
              <a:r>
                <a:rPr lang="en-US" altLang="zh-CN" sz="1399"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399"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应用</a:t>
              </a:r>
              <a:endPar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8" name="文本框 297"/>
            <p:cNvSpPr txBox="1"/>
            <p:nvPr/>
          </p:nvSpPr>
          <p:spPr>
            <a:xfrm>
              <a:off x="4192076" y="5240132"/>
              <a:ext cx="1070026" cy="325056"/>
            </a:xfrm>
            <a:prstGeom prst="rect">
              <a:avLst/>
            </a:prstGeom>
            <a:noFill/>
          </p:spPr>
          <p:txBody>
            <a:bodyPr wrap="none" rtlCol="0">
              <a:spAutoFit/>
            </a:bodyPr>
            <a:lstStyle/>
            <a:p>
              <a:pPr defTabSz="914112"/>
              <a:r>
                <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3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9" name="直接箭头连接符 298"/>
            <p:cNvCxnSpPr/>
            <p:nvPr/>
          </p:nvCxnSpPr>
          <p:spPr>
            <a:xfrm>
              <a:off x="4579832" y="2586480"/>
              <a:ext cx="0" cy="3550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2635377" y="2324479"/>
            <a:ext cx="913723" cy="453457"/>
          </a:xfrm>
          <a:prstGeom prst="rect">
            <a:avLst/>
          </a:prstGeom>
          <a:noFill/>
        </p:spPr>
        <p:txBody>
          <a:bodyPr wrap="square" rtlCol="0">
            <a:spAutoFit/>
          </a:bodyPr>
          <a:lstStyle/>
          <a:p>
            <a:pPr defTabSz="914112">
              <a:lnSpc>
                <a:spcPts val="3439"/>
              </a:lnSpc>
            </a:pPr>
            <a:r>
              <a:rPr lang="zh-CN" altLang="en-US" sz="1000" b="1"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公网</a:t>
            </a:r>
            <a:r>
              <a:rPr lang="en-US" altLang="zh-CN" sz="1000" b="1"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IP</a:t>
            </a:r>
            <a:endParaRPr lang="en-US" sz="1000" b="1"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9" name="直接连接符 18"/>
          <p:cNvCxnSpPr>
            <a:endCxn id="305" idx="6"/>
          </p:cNvCxnSpPr>
          <p:nvPr/>
        </p:nvCxnSpPr>
        <p:spPr>
          <a:xfrm flipV="1">
            <a:off x="3076547" y="2157708"/>
            <a:ext cx="5590507" cy="449253"/>
          </a:xfrm>
          <a:prstGeom prst="line">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315" idx="3"/>
          </p:cNvCxnSpPr>
          <p:nvPr/>
        </p:nvCxnSpPr>
        <p:spPr>
          <a:xfrm flipV="1">
            <a:off x="3144272" y="2791012"/>
            <a:ext cx="5747081" cy="479675"/>
          </a:xfrm>
          <a:prstGeom prst="line">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5" idx="4"/>
            <a:endCxn id="338" idx="19"/>
          </p:cNvCxnSpPr>
          <p:nvPr/>
        </p:nvCxnSpPr>
        <p:spPr>
          <a:xfrm>
            <a:off x="4021662" y="4157484"/>
            <a:ext cx="3694144" cy="27207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332" idx="7"/>
          </p:cNvCxnSpPr>
          <p:nvPr/>
        </p:nvCxnSpPr>
        <p:spPr>
          <a:xfrm>
            <a:off x="4485573" y="3701465"/>
            <a:ext cx="4222403" cy="1660469"/>
          </a:xfrm>
          <a:prstGeom prst="line">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176721" y="867444"/>
            <a:ext cx="35645" cy="5611770"/>
          </a:xfrm>
          <a:prstGeom prst="line">
            <a:avLst/>
          </a:prstGeom>
          <a:ln w="19050">
            <a:solidFill>
              <a:schemeClr val="bg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6103505" y="2107587"/>
            <a:ext cx="218142" cy="192501"/>
          </a:xfrm>
          <a:prstGeom prst="ellipse">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r>
              <a:rPr lang="en-US" sz="1799"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344" name="椭圆 343"/>
          <p:cNvSpPr/>
          <p:nvPr/>
        </p:nvSpPr>
        <p:spPr>
          <a:xfrm>
            <a:off x="6275175" y="2767880"/>
            <a:ext cx="218142" cy="192501"/>
          </a:xfrm>
          <a:prstGeom prst="ellipse">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r>
              <a:rPr lang="en-US" sz="1799"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345" name="椭圆 344"/>
          <p:cNvSpPr/>
          <p:nvPr/>
        </p:nvSpPr>
        <p:spPr>
          <a:xfrm>
            <a:off x="5735295" y="4119236"/>
            <a:ext cx="218142" cy="192501"/>
          </a:xfrm>
          <a:prstGeom prst="ellipse">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r>
              <a:rPr lang="en-US" sz="1799"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
        <p:nvSpPr>
          <p:cNvPr id="346" name="椭圆 345"/>
          <p:cNvSpPr/>
          <p:nvPr/>
        </p:nvSpPr>
        <p:spPr>
          <a:xfrm>
            <a:off x="4638434" y="4100686"/>
            <a:ext cx="218142" cy="192501"/>
          </a:xfrm>
          <a:prstGeom prst="ellipse">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r>
              <a:rPr lang="en-US" sz="1799"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4</a:t>
            </a:r>
          </a:p>
        </p:txBody>
      </p:sp>
      <p:grpSp>
        <p:nvGrpSpPr>
          <p:cNvPr id="239" name="组合 572"/>
          <p:cNvGrpSpPr/>
          <p:nvPr/>
        </p:nvGrpSpPr>
        <p:grpSpPr>
          <a:xfrm>
            <a:off x="4211083" y="3591098"/>
            <a:ext cx="327665" cy="303872"/>
            <a:chOff x="4902797" y="3439194"/>
            <a:chExt cx="347571" cy="246006"/>
          </a:xfrm>
          <a:solidFill>
            <a:srgbClr val="92D050"/>
          </a:solidFill>
        </p:grpSpPr>
        <p:sp>
          <p:nvSpPr>
            <p:cNvPr id="240" name="AutoShape 26"/>
            <p:cNvSpPr>
              <a:spLocks noChangeAspect="1" noChangeArrowheads="1" noTextEdit="1"/>
            </p:cNvSpPr>
            <p:nvPr/>
          </p:nvSpPr>
          <p:spPr bwMode="auto">
            <a:xfrm>
              <a:off x="4902797" y="3440751"/>
              <a:ext cx="347571" cy="242892"/>
            </a:xfrm>
            <a:prstGeom prst="rect">
              <a:avLst/>
            </a:prstGeom>
            <a:grpFill/>
            <a:ln w="9525">
              <a:noFill/>
              <a:miter lim="800000"/>
              <a:headEnd/>
              <a:tailEnd/>
            </a:ln>
          </p:spPr>
          <p:txBody>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1" name="Freeform 28"/>
            <p:cNvSpPr>
              <a:spLocks/>
            </p:cNvSpPr>
            <p:nvPr/>
          </p:nvSpPr>
          <p:spPr bwMode="auto">
            <a:xfrm>
              <a:off x="4902797" y="3439194"/>
              <a:ext cx="347571" cy="246006"/>
            </a:xfrm>
            <a:custGeom>
              <a:avLst/>
              <a:gdLst/>
              <a:ahLst/>
              <a:cxnLst>
                <a:cxn ang="0">
                  <a:pos x="185" y="134"/>
                </a:cxn>
                <a:cxn ang="0">
                  <a:pos x="159" y="67"/>
                </a:cxn>
                <a:cxn ang="0">
                  <a:pos x="140" y="8"/>
                </a:cxn>
                <a:cxn ang="0">
                  <a:pos x="121" y="67"/>
                </a:cxn>
                <a:cxn ang="0">
                  <a:pos x="95" y="134"/>
                </a:cxn>
                <a:cxn ang="0">
                  <a:pos x="68" y="67"/>
                </a:cxn>
                <a:cxn ang="0">
                  <a:pos x="50" y="8"/>
                </a:cxn>
                <a:cxn ang="0">
                  <a:pos x="31" y="67"/>
                </a:cxn>
                <a:cxn ang="0">
                  <a:pos x="4" y="134"/>
                </a:cxn>
                <a:cxn ang="0">
                  <a:pos x="0" y="130"/>
                </a:cxn>
                <a:cxn ang="0">
                  <a:pos x="4" y="126"/>
                </a:cxn>
                <a:cxn ang="0">
                  <a:pos x="23" y="66"/>
                </a:cxn>
                <a:cxn ang="0">
                  <a:pos x="50" y="0"/>
                </a:cxn>
                <a:cxn ang="0">
                  <a:pos x="76" y="66"/>
                </a:cxn>
                <a:cxn ang="0">
                  <a:pos x="95" y="126"/>
                </a:cxn>
                <a:cxn ang="0">
                  <a:pos x="113" y="66"/>
                </a:cxn>
                <a:cxn ang="0">
                  <a:pos x="140" y="0"/>
                </a:cxn>
                <a:cxn ang="0">
                  <a:pos x="166" y="66"/>
                </a:cxn>
                <a:cxn ang="0">
                  <a:pos x="185" y="126"/>
                </a:cxn>
                <a:cxn ang="0">
                  <a:pos x="189" y="130"/>
                </a:cxn>
                <a:cxn ang="0">
                  <a:pos x="185" y="134"/>
                </a:cxn>
              </a:cxnLst>
              <a:rect l="0" t="0" r="r" b="b"/>
              <a:pathLst>
                <a:path w="189" h="134">
                  <a:moveTo>
                    <a:pt x="185" y="134"/>
                  </a:moveTo>
                  <a:cubicBezTo>
                    <a:pt x="171" y="134"/>
                    <a:pt x="163" y="92"/>
                    <a:pt x="159" y="67"/>
                  </a:cubicBezTo>
                  <a:cubicBezTo>
                    <a:pt x="154" y="37"/>
                    <a:pt x="145" y="9"/>
                    <a:pt x="140" y="8"/>
                  </a:cubicBezTo>
                  <a:cubicBezTo>
                    <a:pt x="135" y="9"/>
                    <a:pt x="126" y="37"/>
                    <a:pt x="121" y="67"/>
                  </a:cubicBezTo>
                  <a:cubicBezTo>
                    <a:pt x="117" y="92"/>
                    <a:pt x="109" y="134"/>
                    <a:pt x="95" y="134"/>
                  </a:cubicBezTo>
                  <a:cubicBezTo>
                    <a:pt x="81" y="134"/>
                    <a:pt x="72" y="92"/>
                    <a:pt x="68" y="67"/>
                  </a:cubicBezTo>
                  <a:cubicBezTo>
                    <a:pt x="63" y="37"/>
                    <a:pt x="55" y="9"/>
                    <a:pt x="50" y="8"/>
                  </a:cubicBezTo>
                  <a:cubicBezTo>
                    <a:pt x="45" y="9"/>
                    <a:pt x="36" y="37"/>
                    <a:pt x="31" y="67"/>
                  </a:cubicBezTo>
                  <a:cubicBezTo>
                    <a:pt x="27" y="92"/>
                    <a:pt x="18" y="134"/>
                    <a:pt x="4" y="134"/>
                  </a:cubicBezTo>
                  <a:cubicBezTo>
                    <a:pt x="2" y="134"/>
                    <a:pt x="0" y="132"/>
                    <a:pt x="0" y="130"/>
                  </a:cubicBezTo>
                  <a:cubicBezTo>
                    <a:pt x="0" y="128"/>
                    <a:pt x="2" y="126"/>
                    <a:pt x="4" y="126"/>
                  </a:cubicBezTo>
                  <a:cubicBezTo>
                    <a:pt x="9" y="125"/>
                    <a:pt x="18" y="97"/>
                    <a:pt x="23" y="66"/>
                  </a:cubicBezTo>
                  <a:cubicBezTo>
                    <a:pt x="27" y="41"/>
                    <a:pt x="36" y="0"/>
                    <a:pt x="50" y="0"/>
                  </a:cubicBezTo>
                  <a:cubicBezTo>
                    <a:pt x="63" y="0"/>
                    <a:pt x="72" y="41"/>
                    <a:pt x="76" y="66"/>
                  </a:cubicBezTo>
                  <a:cubicBezTo>
                    <a:pt x="81" y="97"/>
                    <a:pt x="90" y="125"/>
                    <a:pt x="95" y="126"/>
                  </a:cubicBezTo>
                  <a:cubicBezTo>
                    <a:pt x="100" y="125"/>
                    <a:pt x="108" y="97"/>
                    <a:pt x="113" y="66"/>
                  </a:cubicBezTo>
                  <a:cubicBezTo>
                    <a:pt x="117" y="41"/>
                    <a:pt x="126" y="0"/>
                    <a:pt x="140" y="0"/>
                  </a:cubicBezTo>
                  <a:cubicBezTo>
                    <a:pt x="154" y="0"/>
                    <a:pt x="162" y="41"/>
                    <a:pt x="166" y="66"/>
                  </a:cubicBezTo>
                  <a:cubicBezTo>
                    <a:pt x="171" y="97"/>
                    <a:pt x="180" y="125"/>
                    <a:pt x="185" y="126"/>
                  </a:cubicBezTo>
                  <a:cubicBezTo>
                    <a:pt x="187" y="126"/>
                    <a:pt x="189" y="128"/>
                    <a:pt x="189" y="130"/>
                  </a:cubicBezTo>
                  <a:cubicBezTo>
                    <a:pt x="189" y="132"/>
                    <a:pt x="187" y="134"/>
                    <a:pt x="185" y="134"/>
                  </a:cubicBezTo>
                  <a:close/>
                </a:path>
              </a:pathLst>
            </a:custGeom>
            <a:grpFill/>
            <a:ln w="9525">
              <a:solidFill>
                <a:srgbClr val="FFFFFF"/>
              </a:solidFill>
              <a:round/>
              <a:headEnd/>
              <a:tailEnd/>
            </a:ln>
          </p:spPr>
          <p:txBody>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2" name="Freeform 29"/>
            <p:cNvSpPr>
              <a:spLocks/>
            </p:cNvSpPr>
            <p:nvPr/>
          </p:nvSpPr>
          <p:spPr bwMode="auto">
            <a:xfrm>
              <a:off x="4932951" y="3442368"/>
              <a:ext cx="292023" cy="239657"/>
            </a:xfrm>
            <a:custGeom>
              <a:avLst/>
              <a:gdLst/>
              <a:ahLst/>
              <a:cxnLst>
                <a:cxn ang="0">
                  <a:pos x="127" y="130"/>
                </a:cxn>
                <a:cxn ang="0">
                  <a:pos x="122" y="130"/>
                </a:cxn>
                <a:cxn ang="0">
                  <a:pos x="98" y="65"/>
                </a:cxn>
                <a:cxn ang="0">
                  <a:pos x="77" y="4"/>
                </a:cxn>
                <a:cxn ang="0">
                  <a:pos x="56" y="65"/>
                </a:cxn>
                <a:cxn ang="0">
                  <a:pos x="32" y="130"/>
                </a:cxn>
                <a:cxn ang="0">
                  <a:pos x="7" y="65"/>
                </a:cxn>
                <a:cxn ang="0">
                  <a:pos x="0" y="33"/>
                </a:cxn>
                <a:cxn ang="0">
                  <a:pos x="2" y="30"/>
                </a:cxn>
                <a:cxn ang="0">
                  <a:pos x="4" y="31"/>
                </a:cxn>
                <a:cxn ang="0">
                  <a:pos x="11" y="65"/>
                </a:cxn>
                <a:cxn ang="0">
                  <a:pos x="32" y="126"/>
                </a:cxn>
                <a:cxn ang="0">
                  <a:pos x="52" y="65"/>
                </a:cxn>
                <a:cxn ang="0">
                  <a:pos x="77" y="0"/>
                </a:cxn>
                <a:cxn ang="0">
                  <a:pos x="102" y="65"/>
                </a:cxn>
                <a:cxn ang="0">
                  <a:pos x="122" y="126"/>
                </a:cxn>
                <a:cxn ang="0">
                  <a:pos x="127" y="126"/>
                </a:cxn>
                <a:cxn ang="0">
                  <a:pos x="148" y="65"/>
                </a:cxn>
                <a:cxn ang="0">
                  <a:pos x="155" y="32"/>
                </a:cxn>
                <a:cxn ang="0">
                  <a:pos x="157" y="31"/>
                </a:cxn>
                <a:cxn ang="0">
                  <a:pos x="159" y="33"/>
                </a:cxn>
                <a:cxn ang="0">
                  <a:pos x="152" y="65"/>
                </a:cxn>
                <a:cxn ang="0">
                  <a:pos x="127" y="130"/>
                </a:cxn>
              </a:cxnLst>
              <a:rect l="0" t="0" r="r" b="b"/>
              <a:pathLst>
                <a:path w="159" h="130">
                  <a:moveTo>
                    <a:pt x="127" y="130"/>
                  </a:moveTo>
                  <a:cubicBezTo>
                    <a:pt x="122" y="130"/>
                    <a:pt x="122" y="130"/>
                    <a:pt x="122" y="130"/>
                  </a:cubicBezTo>
                  <a:cubicBezTo>
                    <a:pt x="109" y="130"/>
                    <a:pt x="99" y="76"/>
                    <a:pt x="98" y="65"/>
                  </a:cubicBezTo>
                  <a:cubicBezTo>
                    <a:pt x="94" y="40"/>
                    <a:pt x="84" y="4"/>
                    <a:pt x="77" y="4"/>
                  </a:cubicBezTo>
                  <a:cubicBezTo>
                    <a:pt x="70" y="4"/>
                    <a:pt x="61" y="35"/>
                    <a:pt x="56" y="65"/>
                  </a:cubicBezTo>
                  <a:cubicBezTo>
                    <a:pt x="55" y="76"/>
                    <a:pt x="45" y="130"/>
                    <a:pt x="32" y="130"/>
                  </a:cubicBezTo>
                  <a:cubicBezTo>
                    <a:pt x="18" y="130"/>
                    <a:pt x="9" y="76"/>
                    <a:pt x="7" y="65"/>
                  </a:cubicBezTo>
                  <a:cubicBezTo>
                    <a:pt x="7" y="65"/>
                    <a:pt x="5" y="48"/>
                    <a:pt x="0" y="33"/>
                  </a:cubicBezTo>
                  <a:cubicBezTo>
                    <a:pt x="0" y="31"/>
                    <a:pt x="1" y="30"/>
                    <a:pt x="2" y="30"/>
                  </a:cubicBezTo>
                  <a:cubicBezTo>
                    <a:pt x="3" y="30"/>
                    <a:pt x="4" y="30"/>
                    <a:pt x="4" y="31"/>
                  </a:cubicBezTo>
                  <a:cubicBezTo>
                    <a:pt x="9" y="48"/>
                    <a:pt x="11" y="64"/>
                    <a:pt x="11" y="65"/>
                  </a:cubicBezTo>
                  <a:cubicBezTo>
                    <a:pt x="16" y="95"/>
                    <a:pt x="25" y="126"/>
                    <a:pt x="32" y="126"/>
                  </a:cubicBezTo>
                  <a:cubicBezTo>
                    <a:pt x="39" y="126"/>
                    <a:pt x="48" y="90"/>
                    <a:pt x="52" y="65"/>
                  </a:cubicBezTo>
                  <a:cubicBezTo>
                    <a:pt x="54" y="54"/>
                    <a:pt x="64" y="0"/>
                    <a:pt x="77" y="0"/>
                  </a:cubicBezTo>
                  <a:cubicBezTo>
                    <a:pt x="91" y="0"/>
                    <a:pt x="100" y="54"/>
                    <a:pt x="102" y="65"/>
                  </a:cubicBezTo>
                  <a:cubicBezTo>
                    <a:pt x="106" y="95"/>
                    <a:pt x="115" y="126"/>
                    <a:pt x="122" y="126"/>
                  </a:cubicBezTo>
                  <a:cubicBezTo>
                    <a:pt x="127" y="126"/>
                    <a:pt x="127" y="126"/>
                    <a:pt x="127" y="126"/>
                  </a:cubicBezTo>
                  <a:cubicBezTo>
                    <a:pt x="135" y="126"/>
                    <a:pt x="144" y="90"/>
                    <a:pt x="148" y="65"/>
                  </a:cubicBezTo>
                  <a:cubicBezTo>
                    <a:pt x="148" y="64"/>
                    <a:pt x="151" y="48"/>
                    <a:pt x="155" y="32"/>
                  </a:cubicBezTo>
                  <a:cubicBezTo>
                    <a:pt x="155" y="31"/>
                    <a:pt x="156" y="31"/>
                    <a:pt x="157" y="31"/>
                  </a:cubicBezTo>
                  <a:cubicBezTo>
                    <a:pt x="158" y="31"/>
                    <a:pt x="159" y="32"/>
                    <a:pt x="159" y="33"/>
                  </a:cubicBezTo>
                  <a:cubicBezTo>
                    <a:pt x="154" y="49"/>
                    <a:pt x="152" y="65"/>
                    <a:pt x="152" y="65"/>
                  </a:cubicBezTo>
                  <a:cubicBezTo>
                    <a:pt x="150" y="76"/>
                    <a:pt x="141" y="130"/>
                    <a:pt x="127" y="130"/>
                  </a:cubicBezTo>
                  <a:close/>
                </a:path>
              </a:pathLst>
            </a:custGeom>
            <a:grpFill/>
            <a:ln w="9525">
              <a:solidFill>
                <a:srgbClr val="FFFFFF"/>
              </a:solidFill>
              <a:round/>
              <a:headEnd/>
              <a:tailEnd/>
            </a:ln>
          </p:spPr>
          <p:txBody>
            <a:bodyPr/>
            <a:lstStyle/>
            <a:p>
              <a:pPr marL="0" marR="0" lvl="0" indent="0"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3" name="文本框 242"/>
          <p:cNvSpPr txBox="1"/>
          <p:nvPr/>
        </p:nvSpPr>
        <p:spPr>
          <a:xfrm>
            <a:off x="3615807" y="3162821"/>
            <a:ext cx="1384166" cy="400110"/>
          </a:xfrm>
          <a:prstGeom prst="rect">
            <a:avLst/>
          </a:prstGeom>
          <a:noFill/>
        </p:spPr>
        <p:txBody>
          <a:bodyPr wrap="square" rtlCol="0">
            <a:spAutoFit/>
          </a:bodyPr>
          <a:lstStyle/>
          <a:p>
            <a:pPr defTabSz="914478"/>
            <a:r>
              <a:rPr lang="zh-CN" alt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监控平台：应对业务高峰与低谷</a:t>
            </a:r>
            <a:endParaRPr lang="en-US" sz="10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44" name="图片 243"/>
          <p:cNvPicPr>
            <a:picLocks noChangeAspect="1"/>
          </p:cNvPicPr>
          <p:nvPr/>
        </p:nvPicPr>
        <p:blipFill>
          <a:blip r:embed="rId3"/>
          <a:stretch>
            <a:fillRect/>
          </a:stretch>
        </p:blipFill>
        <p:spPr>
          <a:xfrm>
            <a:off x="4188605" y="2495195"/>
            <a:ext cx="622253" cy="612459"/>
          </a:xfrm>
          <a:prstGeom prst="rect">
            <a:avLst/>
          </a:prstGeom>
        </p:spPr>
      </p:pic>
      <p:cxnSp>
        <p:nvCxnSpPr>
          <p:cNvPr id="245" name="直接箭头连接符 244"/>
          <p:cNvCxnSpPr/>
          <p:nvPr/>
        </p:nvCxnSpPr>
        <p:spPr>
          <a:xfrm flipH="1">
            <a:off x="2844851" y="3024542"/>
            <a:ext cx="1575535" cy="846283"/>
          </a:xfrm>
          <a:prstGeom prst="straightConnector1">
            <a:avLst/>
          </a:prstGeom>
          <a:noFill/>
          <a:ln w="9525" cap="flat" cmpd="sng" algn="ctr">
            <a:solidFill>
              <a:srgbClr val="4276AA">
                <a:shade val="95000"/>
                <a:satMod val="105000"/>
              </a:srgbClr>
            </a:solidFill>
            <a:prstDash val="solid"/>
            <a:tailEnd type="triangle"/>
          </a:ln>
          <a:effectLst/>
        </p:spPr>
      </p:cxnSp>
      <p:cxnSp>
        <p:nvCxnSpPr>
          <p:cNvPr id="246" name="直接箭头连接符 245"/>
          <p:cNvCxnSpPr/>
          <p:nvPr/>
        </p:nvCxnSpPr>
        <p:spPr>
          <a:xfrm flipH="1">
            <a:off x="3324334" y="3008982"/>
            <a:ext cx="1050581" cy="938011"/>
          </a:xfrm>
          <a:prstGeom prst="straightConnector1">
            <a:avLst/>
          </a:prstGeom>
          <a:noFill/>
          <a:ln w="9525" cap="flat" cmpd="sng" algn="ctr">
            <a:solidFill>
              <a:srgbClr val="4276AA">
                <a:shade val="95000"/>
                <a:satMod val="105000"/>
              </a:srgbClr>
            </a:solidFill>
            <a:prstDash val="solid"/>
            <a:tailEnd type="triangle"/>
          </a:ln>
          <a:effectLst/>
        </p:spPr>
      </p:cxnSp>
      <p:cxnSp>
        <p:nvCxnSpPr>
          <p:cNvPr id="247" name="直接箭头连接符 246"/>
          <p:cNvCxnSpPr/>
          <p:nvPr/>
        </p:nvCxnSpPr>
        <p:spPr>
          <a:xfrm flipH="1">
            <a:off x="3884707" y="3047603"/>
            <a:ext cx="465011" cy="855483"/>
          </a:xfrm>
          <a:prstGeom prst="straightConnector1">
            <a:avLst/>
          </a:prstGeom>
          <a:noFill/>
          <a:ln w="9525" cap="flat" cmpd="sng" algn="ctr">
            <a:solidFill>
              <a:srgbClr val="4276AA">
                <a:shade val="95000"/>
                <a:satMod val="105000"/>
              </a:srgbClr>
            </a:solidFill>
            <a:prstDash val="solid"/>
            <a:tailEnd type="triangle"/>
          </a:ln>
          <a:effectLst/>
        </p:spPr>
      </p:cxnSp>
      <p:sp>
        <p:nvSpPr>
          <p:cNvPr id="4" name="圆角矩形 3"/>
          <p:cNvSpPr/>
          <p:nvPr/>
        </p:nvSpPr>
        <p:spPr>
          <a:xfrm>
            <a:off x="9985809" y="5501060"/>
            <a:ext cx="928954" cy="203739"/>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latin typeface="Huawei Sans" panose="020C0503030203020204" pitchFamily="34" charset="0"/>
                <a:ea typeface="方正兰亭黑简体" panose="02000000000000000000" pitchFamily="2" charset="-122"/>
                <a:sym typeface="Huawei Sans" panose="020C0503030203020204" pitchFamily="34" charset="0"/>
              </a:rPr>
              <a:t>RDS</a:t>
            </a:r>
            <a:r>
              <a:rPr lang="zh-CN" altLang="en-US" sz="1100" dirty="0" smtClean="0">
                <a:latin typeface="Huawei Sans" panose="020C0503030203020204" pitchFamily="34" charset="0"/>
                <a:ea typeface="方正兰亭黑简体" panose="02000000000000000000" pitchFamily="2" charset="-122"/>
                <a:sym typeface="Huawei Sans" panose="020C0503030203020204" pitchFamily="34" charset="0"/>
              </a:rPr>
              <a:t>数据库</a:t>
            </a:r>
            <a:endParaRPr lang="zh-CN" altLang="en-US"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 name="直接箭头连接符 5"/>
          <p:cNvCxnSpPr>
            <a:stCxn id="337" idx="3"/>
            <a:endCxn id="4" idx="0"/>
          </p:cNvCxnSpPr>
          <p:nvPr/>
        </p:nvCxnSpPr>
        <p:spPr>
          <a:xfrm>
            <a:off x="7952814" y="4813289"/>
            <a:ext cx="2497473" cy="687771"/>
          </a:xfrm>
          <a:prstGeom prst="straightConnector1">
            <a:avLst/>
          </a:prstGeom>
          <a:ln>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endCxn id="4" idx="0"/>
          </p:cNvCxnSpPr>
          <p:nvPr/>
        </p:nvCxnSpPr>
        <p:spPr>
          <a:xfrm>
            <a:off x="8840994" y="4822068"/>
            <a:ext cx="1609293" cy="678992"/>
          </a:xfrm>
          <a:prstGeom prst="straightConnector1">
            <a:avLst/>
          </a:prstGeom>
          <a:ln>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endCxn id="4" idx="0"/>
          </p:cNvCxnSpPr>
          <p:nvPr/>
        </p:nvCxnSpPr>
        <p:spPr>
          <a:xfrm>
            <a:off x="9968426" y="4768149"/>
            <a:ext cx="481861" cy="732910"/>
          </a:xfrm>
          <a:prstGeom prst="straightConnector1">
            <a:avLst/>
          </a:prstGeom>
          <a:ln>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572765" y="1633659"/>
            <a:ext cx="1890083" cy="467116"/>
          </a:xfrm>
          <a:prstGeom prst="rect">
            <a:avLst/>
          </a:prstGeom>
          <a:noFill/>
        </p:spPr>
        <p:txBody>
          <a:bodyPr wrap="square" rtlCol="0">
            <a:spAutoFit/>
          </a:bodyPr>
          <a:lstStyle/>
          <a:p>
            <a:pPr algn="l">
              <a:lnSpc>
                <a:spcPts val="3440"/>
              </a:lnSpc>
            </a:pPr>
            <a:r>
              <a:rPr lang="zh-CN" altLang="en-US"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公网：网线 </a:t>
            </a:r>
            <a:r>
              <a:rPr lang="en-US" altLang="zh-CN"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VS EIP</a:t>
            </a:r>
            <a:endParaRPr lang="zh-CN" altLang="en-US"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0" name="文本框 249"/>
          <p:cNvSpPr txBox="1"/>
          <p:nvPr/>
        </p:nvSpPr>
        <p:spPr>
          <a:xfrm>
            <a:off x="4647105" y="2364876"/>
            <a:ext cx="3268884" cy="467116"/>
          </a:xfrm>
          <a:prstGeom prst="rect">
            <a:avLst/>
          </a:prstGeom>
          <a:noFill/>
        </p:spPr>
        <p:txBody>
          <a:bodyPr wrap="square" rtlCol="0">
            <a:spAutoFit/>
          </a:bodyPr>
          <a:lstStyle/>
          <a:p>
            <a:pPr algn="ctr">
              <a:lnSpc>
                <a:spcPts val="3440"/>
              </a:lnSpc>
            </a:pPr>
            <a:r>
              <a:rPr lang="zh-CN" altLang="en-US"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负载均衡：</a:t>
            </a:r>
            <a:r>
              <a:rPr lang="en-US" altLang="zh-CN" sz="1400" dirty="0" err="1"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nginx</a:t>
            </a:r>
            <a:r>
              <a:rPr lang="zh-CN" altLang="en-US"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自建 </a:t>
            </a:r>
            <a:r>
              <a:rPr lang="en-US" altLang="zh-CN"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VS ELB</a:t>
            </a:r>
            <a:endParaRPr lang="zh-CN" altLang="en-US"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1" name="文本框 250"/>
          <p:cNvSpPr txBox="1"/>
          <p:nvPr/>
        </p:nvSpPr>
        <p:spPr>
          <a:xfrm>
            <a:off x="5138199" y="3564278"/>
            <a:ext cx="3268884" cy="467116"/>
          </a:xfrm>
          <a:prstGeom prst="rect">
            <a:avLst/>
          </a:prstGeom>
          <a:noFill/>
        </p:spPr>
        <p:txBody>
          <a:bodyPr wrap="square" rtlCol="0">
            <a:spAutoFit/>
          </a:bodyPr>
          <a:lstStyle/>
          <a:p>
            <a:pPr algn="l">
              <a:lnSpc>
                <a:spcPts val="3440"/>
              </a:lnSpc>
            </a:pPr>
            <a:r>
              <a:rPr lang="zh-CN" altLang="en-US"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弹性伸缩：自建监控 </a:t>
            </a:r>
            <a:r>
              <a:rPr lang="en-US" altLang="zh-CN"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VS AS</a:t>
            </a:r>
            <a:endParaRPr lang="zh-CN" altLang="en-US"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2" name="文本框 251"/>
          <p:cNvSpPr txBox="1"/>
          <p:nvPr/>
        </p:nvSpPr>
        <p:spPr>
          <a:xfrm>
            <a:off x="3639946" y="4117629"/>
            <a:ext cx="3153741" cy="467116"/>
          </a:xfrm>
          <a:prstGeom prst="rect">
            <a:avLst/>
          </a:prstGeom>
          <a:noFill/>
        </p:spPr>
        <p:txBody>
          <a:bodyPr wrap="square" rtlCol="0">
            <a:spAutoFit/>
          </a:bodyPr>
          <a:lstStyle/>
          <a:p>
            <a:pPr algn="l">
              <a:lnSpc>
                <a:spcPts val="3440"/>
              </a:lnSpc>
            </a:pPr>
            <a:r>
              <a:rPr lang="zh-CN" altLang="en-US"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服务器：物理服务器 </a:t>
            </a:r>
            <a:r>
              <a:rPr lang="en-US" altLang="zh-CN"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VS </a:t>
            </a:r>
            <a:r>
              <a:rPr lang="zh-CN" altLang="en-US"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rPr>
              <a:t>ECS</a:t>
            </a:r>
            <a:endParaRPr lang="zh-CN" altLang="en-US" sz="1400" dirty="0" smtClean="0">
              <a:ln w="0"/>
              <a:solidFill>
                <a:srgbClr val="C00000"/>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Freeform 35"/>
          <p:cNvSpPr>
            <a:spLocks noEditPoints="1"/>
          </p:cNvSpPr>
          <p:nvPr/>
        </p:nvSpPr>
        <p:spPr bwMode="auto">
          <a:xfrm>
            <a:off x="829822" y="2079652"/>
            <a:ext cx="564403" cy="374461"/>
          </a:xfrm>
          <a:custGeom>
            <a:avLst/>
            <a:gdLst/>
            <a:ahLst/>
            <a:cxnLst>
              <a:cxn ang="0">
                <a:pos x="14413" y="6228"/>
              </a:cxn>
              <a:cxn ang="0">
                <a:pos x="9353" y="6994"/>
              </a:cxn>
              <a:cxn ang="0">
                <a:pos x="8638" y="12659"/>
              </a:cxn>
              <a:cxn ang="0">
                <a:pos x="7871" y="1685"/>
              </a:cxn>
              <a:cxn ang="0">
                <a:pos x="7360" y="0"/>
              </a:cxn>
              <a:cxn ang="0">
                <a:pos x="3680" y="1685"/>
              </a:cxn>
              <a:cxn ang="0">
                <a:pos x="1534" y="12659"/>
              </a:cxn>
              <a:cxn ang="0">
                <a:pos x="0" y="13986"/>
              </a:cxn>
              <a:cxn ang="0">
                <a:pos x="15946" y="12659"/>
              </a:cxn>
              <a:cxn ang="0">
                <a:pos x="15334" y="6994"/>
              </a:cxn>
              <a:cxn ang="0">
                <a:pos x="5827" y="6125"/>
              </a:cxn>
              <a:cxn ang="0">
                <a:pos x="7002" y="8371"/>
              </a:cxn>
              <a:cxn ang="0">
                <a:pos x="5827" y="6125"/>
              </a:cxn>
              <a:cxn ang="0">
                <a:pos x="3731" y="9137"/>
              </a:cxn>
              <a:cxn ang="0">
                <a:pos x="2555" y="11382"/>
              </a:cxn>
              <a:cxn ang="0">
                <a:pos x="2555" y="3318"/>
              </a:cxn>
              <a:cxn ang="0">
                <a:pos x="3731" y="5564"/>
              </a:cxn>
              <a:cxn ang="0">
                <a:pos x="2555" y="3318"/>
              </a:cxn>
              <a:cxn ang="0">
                <a:pos x="10393" y="8065"/>
              </a:cxn>
              <a:cxn ang="0">
                <a:pos x="9525" y="9494"/>
              </a:cxn>
              <a:cxn ang="0">
                <a:pos x="13818" y="10464"/>
              </a:cxn>
              <a:cxn ang="0">
                <a:pos x="14687" y="11893"/>
              </a:cxn>
              <a:cxn ang="0">
                <a:pos x="13818" y="10464"/>
              </a:cxn>
              <a:cxn ang="0">
                <a:pos x="13256" y="10464"/>
              </a:cxn>
              <a:cxn ang="0">
                <a:pos x="12387" y="11893"/>
              </a:cxn>
              <a:cxn ang="0">
                <a:pos x="10955" y="10464"/>
              </a:cxn>
              <a:cxn ang="0">
                <a:pos x="11825" y="11893"/>
              </a:cxn>
              <a:cxn ang="0">
                <a:pos x="10955" y="10464"/>
              </a:cxn>
              <a:cxn ang="0">
                <a:pos x="10393" y="10464"/>
              </a:cxn>
              <a:cxn ang="0">
                <a:pos x="9525" y="11893"/>
              </a:cxn>
              <a:cxn ang="0">
                <a:pos x="13818" y="8065"/>
              </a:cxn>
              <a:cxn ang="0">
                <a:pos x="14687" y="9494"/>
              </a:cxn>
              <a:cxn ang="0">
                <a:pos x="13818" y="8065"/>
              </a:cxn>
              <a:cxn ang="0">
                <a:pos x="13256" y="8065"/>
              </a:cxn>
              <a:cxn ang="0">
                <a:pos x="12387" y="9494"/>
              </a:cxn>
              <a:cxn ang="0">
                <a:pos x="10955" y="8065"/>
              </a:cxn>
              <a:cxn ang="0">
                <a:pos x="11825" y="9494"/>
              </a:cxn>
              <a:cxn ang="0">
                <a:pos x="10955" y="8065"/>
              </a:cxn>
            </a:cxnLst>
            <a:rect l="0" t="0" r="r" b="b"/>
            <a:pathLst>
              <a:path w="16560" h="13986">
                <a:moveTo>
                  <a:pt x="14413" y="6994"/>
                </a:moveTo>
                <a:lnTo>
                  <a:pt x="14413" y="6228"/>
                </a:lnTo>
                <a:lnTo>
                  <a:pt x="9353" y="6228"/>
                </a:lnTo>
                <a:lnTo>
                  <a:pt x="9353" y="6994"/>
                </a:lnTo>
                <a:lnTo>
                  <a:pt x="8638" y="6994"/>
                </a:lnTo>
                <a:lnTo>
                  <a:pt x="8638" y="12659"/>
                </a:lnTo>
                <a:lnTo>
                  <a:pt x="7871" y="12659"/>
                </a:lnTo>
                <a:lnTo>
                  <a:pt x="7871" y="1685"/>
                </a:lnTo>
                <a:lnTo>
                  <a:pt x="7360" y="1685"/>
                </a:lnTo>
                <a:lnTo>
                  <a:pt x="7360" y="0"/>
                </a:lnTo>
                <a:lnTo>
                  <a:pt x="3680" y="1021"/>
                </a:lnTo>
                <a:lnTo>
                  <a:pt x="3680" y="1685"/>
                </a:lnTo>
                <a:lnTo>
                  <a:pt x="1534" y="1685"/>
                </a:lnTo>
                <a:lnTo>
                  <a:pt x="1534" y="12659"/>
                </a:lnTo>
                <a:lnTo>
                  <a:pt x="767" y="12659"/>
                </a:lnTo>
                <a:lnTo>
                  <a:pt x="0" y="13986"/>
                </a:lnTo>
                <a:lnTo>
                  <a:pt x="16560" y="13986"/>
                </a:lnTo>
                <a:lnTo>
                  <a:pt x="15946" y="12659"/>
                </a:lnTo>
                <a:lnTo>
                  <a:pt x="15334" y="12659"/>
                </a:lnTo>
                <a:lnTo>
                  <a:pt x="15334" y="6994"/>
                </a:lnTo>
                <a:lnTo>
                  <a:pt x="14413" y="6994"/>
                </a:lnTo>
                <a:close/>
                <a:moveTo>
                  <a:pt x="5827" y="6125"/>
                </a:moveTo>
                <a:lnTo>
                  <a:pt x="7002" y="6125"/>
                </a:lnTo>
                <a:lnTo>
                  <a:pt x="7002" y="8371"/>
                </a:lnTo>
                <a:lnTo>
                  <a:pt x="5827" y="8371"/>
                </a:lnTo>
                <a:lnTo>
                  <a:pt x="5827" y="6125"/>
                </a:lnTo>
                <a:close/>
                <a:moveTo>
                  <a:pt x="2555" y="9137"/>
                </a:moveTo>
                <a:lnTo>
                  <a:pt x="3731" y="9137"/>
                </a:lnTo>
                <a:lnTo>
                  <a:pt x="3731" y="11382"/>
                </a:lnTo>
                <a:lnTo>
                  <a:pt x="2555" y="11382"/>
                </a:lnTo>
                <a:lnTo>
                  <a:pt x="2555" y="9137"/>
                </a:lnTo>
                <a:close/>
                <a:moveTo>
                  <a:pt x="2555" y="3318"/>
                </a:moveTo>
                <a:lnTo>
                  <a:pt x="3731" y="3318"/>
                </a:lnTo>
                <a:lnTo>
                  <a:pt x="3731" y="5564"/>
                </a:lnTo>
                <a:lnTo>
                  <a:pt x="2555" y="5564"/>
                </a:lnTo>
                <a:lnTo>
                  <a:pt x="2555" y="3318"/>
                </a:lnTo>
                <a:close/>
                <a:moveTo>
                  <a:pt x="9525" y="8065"/>
                </a:moveTo>
                <a:lnTo>
                  <a:pt x="10393" y="8065"/>
                </a:lnTo>
                <a:lnTo>
                  <a:pt x="10393" y="9494"/>
                </a:lnTo>
                <a:lnTo>
                  <a:pt x="9525" y="9494"/>
                </a:lnTo>
                <a:lnTo>
                  <a:pt x="9525" y="8065"/>
                </a:lnTo>
                <a:close/>
                <a:moveTo>
                  <a:pt x="13818" y="10464"/>
                </a:moveTo>
                <a:lnTo>
                  <a:pt x="14687" y="10464"/>
                </a:lnTo>
                <a:lnTo>
                  <a:pt x="14687" y="11893"/>
                </a:lnTo>
                <a:lnTo>
                  <a:pt x="13818" y="11893"/>
                </a:lnTo>
                <a:lnTo>
                  <a:pt x="13818" y="10464"/>
                </a:lnTo>
                <a:close/>
                <a:moveTo>
                  <a:pt x="12387" y="10464"/>
                </a:moveTo>
                <a:lnTo>
                  <a:pt x="13256" y="10464"/>
                </a:lnTo>
                <a:lnTo>
                  <a:pt x="13256" y="11893"/>
                </a:lnTo>
                <a:lnTo>
                  <a:pt x="12387" y="11893"/>
                </a:lnTo>
                <a:lnTo>
                  <a:pt x="12387" y="10464"/>
                </a:lnTo>
                <a:close/>
                <a:moveTo>
                  <a:pt x="10955" y="10464"/>
                </a:moveTo>
                <a:lnTo>
                  <a:pt x="11825" y="10464"/>
                </a:lnTo>
                <a:lnTo>
                  <a:pt x="11825" y="11893"/>
                </a:lnTo>
                <a:lnTo>
                  <a:pt x="10955" y="11893"/>
                </a:lnTo>
                <a:lnTo>
                  <a:pt x="10955" y="10464"/>
                </a:lnTo>
                <a:close/>
                <a:moveTo>
                  <a:pt x="9525" y="10464"/>
                </a:moveTo>
                <a:lnTo>
                  <a:pt x="10393" y="10464"/>
                </a:lnTo>
                <a:lnTo>
                  <a:pt x="10393" y="11893"/>
                </a:lnTo>
                <a:lnTo>
                  <a:pt x="9525" y="11893"/>
                </a:lnTo>
                <a:lnTo>
                  <a:pt x="9525" y="10464"/>
                </a:lnTo>
                <a:close/>
                <a:moveTo>
                  <a:pt x="13818" y="8065"/>
                </a:moveTo>
                <a:lnTo>
                  <a:pt x="14687" y="8065"/>
                </a:lnTo>
                <a:lnTo>
                  <a:pt x="14687" y="9494"/>
                </a:lnTo>
                <a:lnTo>
                  <a:pt x="13818" y="9494"/>
                </a:lnTo>
                <a:lnTo>
                  <a:pt x="13818" y="8065"/>
                </a:lnTo>
                <a:close/>
                <a:moveTo>
                  <a:pt x="12387" y="8065"/>
                </a:moveTo>
                <a:lnTo>
                  <a:pt x="13256" y="8065"/>
                </a:lnTo>
                <a:lnTo>
                  <a:pt x="13256" y="9494"/>
                </a:lnTo>
                <a:lnTo>
                  <a:pt x="12387" y="9494"/>
                </a:lnTo>
                <a:lnTo>
                  <a:pt x="12387" y="8065"/>
                </a:lnTo>
                <a:close/>
                <a:moveTo>
                  <a:pt x="10955" y="8065"/>
                </a:moveTo>
                <a:lnTo>
                  <a:pt x="11825" y="8065"/>
                </a:lnTo>
                <a:lnTo>
                  <a:pt x="11825" y="9494"/>
                </a:lnTo>
                <a:lnTo>
                  <a:pt x="10955" y="9494"/>
                </a:lnTo>
                <a:lnTo>
                  <a:pt x="10955" y="8065"/>
                </a:lnTo>
                <a:close/>
              </a:path>
            </a:pathLst>
          </a:custGeom>
          <a:solidFill>
            <a:srgbClr val="FBA000"/>
          </a:solidFill>
          <a:ln w="9525">
            <a:noFill/>
            <a:round/>
            <a:headEnd/>
            <a:tailEnd/>
          </a:ln>
        </p:spPr>
        <p:txBody>
          <a:bodyPr vert="horz" wrap="square" lIns="121900" tIns="60950" rIns="121900" bIns="60950" numCol="1" anchor="t" anchorCtr="0" compatLnSpc="1">
            <a:prstTxWarp prst="textNoShape">
              <a:avLst/>
            </a:prstTxWarp>
          </a:bodyPr>
          <a:lstStyle/>
          <a:p>
            <a:pPr defTabSz="914112">
              <a:defRPr/>
            </a:pPr>
            <a:endParaRPr lang="zh-CN" altLang="en-US" sz="17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3536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cs typeface="Arial" panose="020B0604020202020204" pitchFamily="34" charset="0"/>
                <a:sym typeface="Huawei Sans" panose="020C0503030203020204" pitchFamily="34" charset="0"/>
              </a:rPr>
              <a:t>ELB</a:t>
            </a:r>
            <a:r>
              <a:rPr lang="zh-CN" altLang="en-US" dirty="0">
                <a:cs typeface="Arial" panose="020B0604020202020204" pitchFamily="34" charset="0"/>
                <a:sym typeface="Huawei Sans" panose="020C0503030203020204" pitchFamily="34" charset="0"/>
              </a:rPr>
              <a:t>产品架构</a:t>
            </a:r>
          </a:p>
        </p:txBody>
      </p:sp>
      <p:sp>
        <p:nvSpPr>
          <p:cNvPr id="36" name="文本占位符 35"/>
          <p:cNvSpPr>
            <a:spLocks noGrp="1"/>
          </p:cNvSpPr>
          <p:nvPr>
            <p:ph type="body" sz="quarter" idx="10"/>
          </p:nvPr>
        </p:nvSpPr>
        <p:spPr/>
        <p:txBody>
          <a:bodyPr/>
          <a:lstStyle/>
          <a:p>
            <a:r>
              <a:rPr lang="en-US" altLang="zh-CN" kern="0" dirty="0">
                <a:cs typeface="Arial" panose="020B0604020202020204" pitchFamily="34" charset="0"/>
                <a:sym typeface="Huawei Sans" panose="020C0503030203020204" pitchFamily="34" charset="0"/>
              </a:rPr>
              <a:t>Load Balancer – ELB</a:t>
            </a:r>
            <a:r>
              <a:rPr lang="zh-CN" altLang="zh-CN" kern="0" dirty="0">
                <a:cs typeface="Arial" panose="020B0604020202020204" pitchFamily="34" charset="0"/>
                <a:sym typeface="Huawei Sans" panose="020C0503030203020204" pitchFamily="34" charset="0"/>
              </a:rPr>
              <a:t>实例</a:t>
            </a:r>
            <a:r>
              <a:rPr lang="en-US" altLang="zh-CN" kern="0" dirty="0">
                <a:cs typeface="Arial" panose="020B0604020202020204" pitchFamily="34" charset="0"/>
                <a:sym typeface="Huawei Sans" panose="020C0503030203020204" pitchFamily="34" charset="0"/>
              </a:rPr>
              <a:t> </a:t>
            </a:r>
          </a:p>
          <a:p>
            <a:r>
              <a:rPr lang="en-US" altLang="zh-CN" kern="0" dirty="0">
                <a:cs typeface="Arial" panose="020B0604020202020204" pitchFamily="34" charset="0"/>
                <a:sym typeface="Huawei Sans" panose="020C0503030203020204" pitchFamily="34" charset="0"/>
              </a:rPr>
              <a:t>Listener – </a:t>
            </a:r>
            <a:r>
              <a:rPr lang="zh-CN" altLang="en-US" kern="0" dirty="0">
                <a:cs typeface="Arial" panose="020B0604020202020204" pitchFamily="34" charset="0"/>
                <a:sym typeface="Huawei Sans" panose="020C0503030203020204" pitchFamily="34" charset="0"/>
              </a:rPr>
              <a:t>监听器</a:t>
            </a:r>
            <a:endParaRPr lang="en-US" altLang="zh-CN" kern="0" dirty="0">
              <a:cs typeface="Arial" panose="020B0604020202020204" pitchFamily="34" charset="0"/>
              <a:sym typeface="Huawei Sans" panose="020C0503030203020204" pitchFamily="34" charset="0"/>
            </a:endParaRPr>
          </a:p>
          <a:p>
            <a:r>
              <a:rPr lang="en-US" altLang="zh-CN" kern="0" dirty="0">
                <a:cs typeface="Arial" panose="020B0604020202020204" pitchFamily="34" charset="0"/>
                <a:sym typeface="Huawei Sans" panose="020C0503030203020204" pitchFamily="34" charset="0"/>
              </a:rPr>
              <a:t>Member – </a:t>
            </a:r>
            <a:r>
              <a:rPr lang="zh-CN" altLang="en-US" kern="0" dirty="0">
                <a:cs typeface="Arial" panose="020B0604020202020204" pitchFamily="34" charset="0"/>
                <a:sym typeface="Huawei Sans" panose="020C0503030203020204" pitchFamily="34" charset="0"/>
              </a:rPr>
              <a:t>后端云服务器</a:t>
            </a:r>
            <a:endParaRPr lang="en-US" altLang="zh-CN" kern="0" dirty="0">
              <a:cs typeface="Arial" panose="020B0604020202020204" pitchFamily="34" charset="0"/>
              <a:sym typeface="Huawei Sans" panose="020C0503030203020204" pitchFamily="34" charset="0"/>
            </a:endParaRPr>
          </a:p>
          <a:p>
            <a:r>
              <a:rPr lang="en-US" altLang="zh-CN" kern="0" dirty="0">
                <a:cs typeface="Arial" panose="020B0604020202020204" pitchFamily="34" charset="0"/>
                <a:sym typeface="Huawei Sans" panose="020C0503030203020204" pitchFamily="34" charset="0"/>
              </a:rPr>
              <a:t>Pool – </a:t>
            </a:r>
            <a:r>
              <a:rPr lang="zh-CN" altLang="en-US" kern="0" dirty="0">
                <a:cs typeface="Arial" panose="020B0604020202020204" pitchFamily="34" charset="0"/>
                <a:sym typeface="Huawei Sans" panose="020C0503030203020204" pitchFamily="34" charset="0"/>
              </a:rPr>
              <a:t>后端云服务器组</a:t>
            </a:r>
            <a:endParaRPr lang="en-US" altLang="zh-CN" kern="0" dirty="0">
              <a:cs typeface="Arial" panose="020B0604020202020204" pitchFamily="34" charset="0"/>
              <a:sym typeface="Huawei Sans" panose="020C0503030203020204" pitchFamily="34" charset="0"/>
            </a:endParaRPr>
          </a:p>
          <a:p>
            <a:r>
              <a:rPr lang="en-US" altLang="zh-CN" kern="0" dirty="0">
                <a:cs typeface="Arial" panose="020B0604020202020204" pitchFamily="34" charset="0"/>
                <a:sym typeface="Huawei Sans" panose="020C0503030203020204" pitchFamily="34" charset="0"/>
              </a:rPr>
              <a:t>Health Check – </a:t>
            </a:r>
            <a:r>
              <a:rPr lang="zh-CN" altLang="en-US" kern="0" dirty="0">
                <a:cs typeface="Arial" panose="020B0604020202020204" pitchFamily="34" charset="0"/>
                <a:sym typeface="Huawei Sans" panose="020C0503030203020204" pitchFamily="34" charset="0"/>
              </a:rPr>
              <a:t>健康检查</a:t>
            </a:r>
          </a:p>
          <a:p>
            <a:endParaRPr lang="zh-CN" altLang="en-US" dirty="0">
              <a:sym typeface="Huawei Sans" panose="020C0503030203020204" pitchFamily="34" charset="0"/>
            </a:endParaRPr>
          </a:p>
        </p:txBody>
      </p:sp>
      <p:sp>
        <p:nvSpPr>
          <p:cNvPr id="5" name="圆角矩形 4"/>
          <p:cNvSpPr/>
          <p:nvPr/>
        </p:nvSpPr>
        <p:spPr bwMode="auto">
          <a:xfrm>
            <a:off x="6101333" y="908720"/>
            <a:ext cx="3240360"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Load Balancer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5"/>
          <p:cNvSpPr/>
          <p:nvPr/>
        </p:nvSpPr>
        <p:spPr bwMode="auto">
          <a:xfrm>
            <a:off x="5995417" y="1508787"/>
            <a:ext cx="1008112"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Listener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圆角矩形 6"/>
          <p:cNvSpPr/>
          <p:nvPr/>
        </p:nvSpPr>
        <p:spPr bwMode="auto">
          <a:xfrm>
            <a:off x="5951984" y="2048846"/>
            <a:ext cx="1080120" cy="252028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
          <p:cNvSpPr/>
          <p:nvPr/>
        </p:nvSpPr>
        <p:spPr bwMode="auto">
          <a:xfrm>
            <a:off x="6023992" y="2468893"/>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8"/>
          <p:cNvSpPr/>
          <p:nvPr/>
        </p:nvSpPr>
        <p:spPr bwMode="auto">
          <a:xfrm>
            <a:off x="7219553" y="1508787"/>
            <a:ext cx="1008112"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Listener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9"/>
          <p:cNvSpPr/>
          <p:nvPr/>
        </p:nvSpPr>
        <p:spPr bwMode="auto">
          <a:xfrm>
            <a:off x="8443689" y="1508787"/>
            <a:ext cx="1008112"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Listener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圆角矩形 10"/>
          <p:cNvSpPr/>
          <p:nvPr/>
        </p:nvSpPr>
        <p:spPr bwMode="auto">
          <a:xfrm>
            <a:off x="6023992" y="2888940"/>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11"/>
          <p:cNvSpPr/>
          <p:nvPr/>
        </p:nvSpPr>
        <p:spPr bwMode="auto">
          <a:xfrm>
            <a:off x="6023992" y="3308987"/>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圆角矩形 12"/>
          <p:cNvSpPr/>
          <p:nvPr/>
        </p:nvSpPr>
        <p:spPr bwMode="auto">
          <a:xfrm>
            <a:off x="6023992" y="3729033"/>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圆角矩形 13"/>
          <p:cNvSpPr/>
          <p:nvPr/>
        </p:nvSpPr>
        <p:spPr bwMode="auto">
          <a:xfrm>
            <a:off x="7185645" y="2048846"/>
            <a:ext cx="1080120" cy="252028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圆角矩形 14"/>
          <p:cNvSpPr/>
          <p:nvPr/>
        </p:nvSpPr>
        <p:spPr bwMode="auto">
          <a:xfrm>
            <a:off x="7291561" y="2468893"/>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圆角矩形 15"/>
          <p:cNvSpPr/>
          <p:nvPr/>
        </p:nvSpPr>
        <p:spPr bwMode="auto">
          <a:xfrm>
            <a:off x="7291561" y="2888940"/>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圆角矩形 16"/>
          <p:cNvSpPr/>
          <p:nvPr/>
        </p:nvSpPr>
        <p:spPr bwMode="auto">
          <a:xfrm>
            <a:off x="7291561" y="3308987"/>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17"/>
          <p:cNvSpPr/>
          <p:nvPr/>
        </p:nvSpPr>
        <p:spPr bwMode="auto">
          <a:xfrm>
            <a:off x="7291561" y="3729033"/>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圆角矩形 18"/>
          <p:cNvSpPr/>
          <p:nvPr/>
        </p:nvSpPr>
        <p:spPr bwMode="auto">
          <a:xfrm>
            <a:off x="8415114" y="2048846"/>
            <a:ext cx="1080120" cy="252028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圆角矩形 19"/>
          <p:cNvSpPr/>
          <p:nvPr/>
        </p:nvSpPr>
        <p:spPr bwMode="auto">
          <a:xfrm>
            <a:off x="8487122" y="2468893"/>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圆角矩形 20"/>
          <p:cNvSpPr/>
          <p:nvPr/>
        </p:nvSpPr>
        <p:spPr bwMode="auto">
          <a:xfrm>
            <a:off x="8487122" y="2888940"/>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圆角矩形 21"/>
          <p:cNvSpPr/>
          <p:nvPr/>
        </p:nvSpPr>
        <p:spPr bwMode="auto">
          <a:xfrm>
            <a:off x="8487122" y="3308987"/>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圆角矩形 22"/>
          <p:cNvSpPr/>
          <p:nvPr/>
        </p:nvSpPr>
        <p:spPr bwMode="auto">
          <a:xfrm>
            <a:off x="8487122" y="3729033"/>
            <a:ext cx="936104" cy="30003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Member</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 name="直接连接符 23"/>
          <p:cNvCxnSpPr>
            <a:stCxn id="5" idx="2"/>
            <a:endCxn id="6" idx="0"/>
          </p:cNvCxnSpPr>
          <p:nvPr/>
        </p:nvCxnSpPr>
        <p:spPr bwMode="auto">
          <a:xfrm flipH="1">
            <a:off x="6499473" y="1208753"/>
            <a:ext cx="1222040" cy="30003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直接连接符 24"/>
          <p:cNvCxnSpPr>
            <a:stCxn id="5" idx="2"/>
            <a:endCxn id="9" idx="0"/>
          </p:cNvCxnSpPr>
          <p:nvPr/>
        </p:nvCxnSpPr>
        <p:spPr bwMode="auto">
          <a:xfrm>
            <a:off x="7721513" y="1208753"/>
            <a:ext cx="2096" cy="30003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直接连接符 25"/>
          <p:cNvCxnSpPr>
            <a:stCxn id="5" idx="2"/>
            <a:endCxn id="10" idx="0"/>
          </p:cNvCxnSpPr>
          <p:nvPr/>
        </p:nvCxnSpPr>
        <p:spPr bwMode="auto">
          <a:xfrm>
            <a:off x="7721513" y="1208753"/>
            <a:ext cx="1226232" cy="30003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直接连接符 26"/>
          <p:cNvCxnSpPr>
            <a:stCxn id="6" idx="2"/>
            <a:endCxn id="7" idx="0"/>
          </p:cNvCxnSpPr>
          <p:nvPr/>
        </p:nvCxnSpPr>
        <p:spPr bwMode="auto">
          <a:xfrm flipH="1">
            <a:off x="6492045" y="1808820"/>
            <a:ext cx="7429" cy="240027"/>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连接符 27"/>
          <p:cNvCxnSpPr>
            <a:stCxn id="9" idx="2"/>
            <a:endCxn id="14" idx="0"/>
          </p:cNvCxnSpPr>
          <p:nvPr/>
        </p:nvCxnSpPr>
        <p:spPr bwMode="auto">
          <a:xfrm>
            <a:off x="7723609" y="1808820"/>
            <a:ext cx="2096" cy="240027"/>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9" name="直接连接符 28"/>
          <p:cNvCxnSpPr>
            <a:stCxn id="10" idx="2"/>
            <a:endCxn id="19" idx="0"/>
          </p:cNvCxnSpPr>
          <p:nvPr/>
        </p:nvCxnSpPr>
        <p:spPr bwMode="auto">
          <a:xfrm>
            <a:off x="8947746" y="1808820"/>
            <a:ext cx="7429" cy="240027"/>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0" name="圆角矩形 29"/>
          <p:cNvSpPr/>
          <p:nvPr/>
        </p:nvSpPr>
        <p:spPr bwMode="auto">
          <a:xfrm>
            <a:off x="5957317" y="4941168"/>
            <a:ext cx="1080120" cy="50405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Health</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Check</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圆角矩形 30"/>
          <p:cNvSpPr/>
          <p:nvPr/>
        </p:nvSpPr>
        <p:spPr bwMode="auto">
          <a:xfrm>
            <a:off x="7262986" y="4941168"/>
            <a:ext cx="936104" cy="50405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Health</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Check</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圆角矩形 31"/>
          <p:cNvSpPr/>
          <p:nvPr/>
        </p:nvSpPr>
        <p:spPr bwMode="auto">
          <a:xfrm>
            <a:off x="8549605" y="4905164"/>
            <a:ext cx="864096" cy="50405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Health</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Check</a:t>
            </a:r>
            <a:endPar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3" name="直接连接符 32"/>
          <p:cNvCxnSpPr>
            <a:stCxn id="7" idx="2"/>
            <a:endCxn id="30" idx="0"/>
          </p:cNvCxnSpPr>
          <p:nvPr/>
        </p:nvCxnSpPr>
        <p:spPr bwMode="auto">
          <a:xfrm>
            <a:off x="6492044" y="4569126"/>
            <a:ext cx="5333" cy="37204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p:cNvCxnSpPr>
            <a:stCxn id="14" idx="2"/>
            <a:endCxn id="31" idx="0"/>
          </p:cNvCxnSpPr>
          <p:nvPr/>
        </p:nvCxnSpPr>
        <p:spPr bwMode="auto">
          <a:xfrm>
            <a:off x="7725705" y="4569126"/>
            <a:ext cx="5333" cy="37204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直接连接符 34"/>
          <p:cNvCxnSpPr>
            <a:endCxn id="32" idx="0"/>
          </p:cNvCxnSpPr>
          <p:nvPr/>
        </p:nvCxnSpPr>
        <p:spPr bwMode="auto">
          <a:xfrm>
            <a:off x="8974224" y="4569126"/>
            <a:ext cx="7429" cy="33603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 name="文本框 1"/>
          <p:cNvSpPr txBox="1"/>
          <p:nvPr/>
        </p:nvSpPr>
        <p:spPr bwMode="auto">
          <a:xfrm>
            <a:off x="6192310" y="4224909"/>
            <a:ext cx="562525"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Pool</a:t>
            </a:r>
            <a:endPar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38" name="文本框 37"/>
          <p:cNvSpPr txBox="1"/>
          <p:nvPr/>
        </p:nvSpPr>
        <p:spPr bwMode="auto">
          <a:xfrm>
            <a:off x="7447108" y="4218894"/>
            <a:ext cx="562525"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Pool</a:t>
            </a:r>
            <a:endPar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39" name="文本框 38"/>
          <p:cNvSpPr txBox="1"/>
          <p:nvPr/>
        </p:nvSpPr>
        <p:spPr bwMode="auto">
          <a:xfrm>
            <a:off x="8673911" y="4206908"/>
            <a:ext cx="562525"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Pool</a:t>
            </a:r>
            <a:endPar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Tree>
    <p:extLst>
      <p:ext uri="{BB962C8B-B14F-4D97-AF65-F5344CB8AC3E}">
        <p14:creationId xmlns:p14="http://schemas.microsoft.com/office/powerpoint/2010/main" val="1936082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panose="020B0604020202020204" pitchFamily="34" charset="0"/>
                <a:sym typeface="Huawei Sans" panose="020C0503030203020204" pitchFamily="34" charset="0"/>
              </a:rPr>
              <a:t>ELB</a:t>
            </a:r>
            <a:r>
              <a:rPr lang="zh-CN" altLang="en-US" dirty="0">
                <a:cs typeface="Arial" panose="020B0604020202020204" pitchFamily="34" charset="0"/>
                <a:sym typeface="Huawei Sans" panose="020C0503030203020204" pitchFamily="34" charset="0"/>
              </a:rPr>
              <a:t>管理操作</a:t>
            </a:r>
            <a:endParaRPr lang="en-US" dirty="0">
              <a:cs typeface="Arial" panose="020B0604020202020204" pitchFamily="34" charset="0"/>
              <a:sym typeface="Huawei Sans" panose="020C0503030203020204" pitchFamily="34" charset="0"/>
            </a:endParaRPr>
          </a:p>
        </p:txBody>
      </p:sp>
      <p:grpSp>
        <p:nvGrpSpPr>
          <p:cNvPr id="3" name="Group 3"/>
          <p:cNvGrpSpPr>
            <a:grpSpLocks/>
          </p:cNvGrpSpPr>
          <p:nvPr/>
        </p:nvGrpSpPr>
        <p:grpSpPr bwMode="auto">
          <a:xfrm>
            <a:off x="3827748" y="1988840"/>
            <a:ext cx="3352800" cy="3429000"/>
            <a:chOff x="2064" y="1614"/>
            <a:chExt cx="1686" cy="1735"/>
          </a:xfrm>
        </p:grpSpPr>
        <p:sp>
          <p:nvSpPr>
            <p:cNvPr id="4" name="Oval 4"/>
            <p:cNvSpPr>
              <a:spLocks noChangeArrowheads="1"/>
            </p:cNvSpPr>
            <p:nvPr/>
          </p:nvSpPr>
          <p:spPr bwMode="gray">
            <a:xfrm>
              <a:off x="2068" y="1614"/>
              <a:ext cx="1676" cy="1681"/>
            </a:xfrm>
            <a:prstGeom prst="ellipse">
              <a:avLst/>
            </a:prstGeom>
            <a:gradFill rotWithShape="1">
              <a:gsLst>
                <a:gs pos="0">
                  <a:schemeClr val="bg1">
                    <a:gamma/>
                    <a:shade val="0"/>
                    <a:invGamma/>
                    <a:alpha val="27000"/>
                  </a:schemeClr>
                </a:gs>
                <a:gs pos="50000">
                  <a:schemeClr val="bg1">
                    <a:alpha val="0"/>
                  </a:schemeClr>
                </a:gs>
                <a:gs pos="100000">
                  <a:schemeClr val="bg1">
                    <a:gamma/>
                    <a:shade val="0"/>
                    <a:invGamma/>
                    <a:alpha val="27000"/>
                  </a:schemeClr>
                </a:gs>
              </a:gsLst>
              <a:lin ang="2700000" scaled="1"/>
            </a:gradFill>
            <a:ln w="9525">
              <a:noFill/>
              <a:round/>
              <a:headEnd/>
              <a:tailEnd/>
            </a:ln>
            <a:effectLst/>
          </p:spPr>
          <p:txBody>
            <a:bodyPr wrap="none" anchor="ctr"/>
            <a:lstStyle/>
            <a:p>
              <a:pPr>
                <a:defRPr/>
              </a:pP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Picture 5" descr="aa"/>
            <p:cNvPicPr>
              <a:picLocks noChangeAspect="1" noChangeArrowheads="1"/>
            </p:cNvPicPr>
            <p:nvPr/>
          </p:nvPicPr>
          <p:blipFill>
            <a:blip r:embed="rId2" cstate="print"/>
            <a:srcRect/>
            <a:stretch>
              <a:fillRect/>
            </a:stretch>
          </p:blipFill>
          <p:spPr bwMode="gray">
            <a:xfrm>
              <a:off x="2064" y="1614"/>
              <a:ext cx="1683" cy="1694"/>
            </a:xfrm>
            <a:prstGeom prst="rect">
              <a:avLst/>
            </a:prstGeom>
            <a:noFill/>
            <a:ln w="9525">
              <a:noFill/>
              <a:miter lim="800000"/>
              <a:headEnd/>
              <a:tailEnd/>
            </a:ln>
          </p:spPr>
        </p:pic>
        <p:sp>
          <p:nvSpPr>
            <p:cNvPr id="6" name="Arc 6"/>
            <p:cNvSpPr>
              <a:spLocks/>
            </p:cNvSpPr>
            <p:nvPr/>
          </p:nvSpPr>
          <p:spPr bwMode="black">
            <a:xfrm>
              <a:off x="2912" y="1616"/>
              <a:ext cx="837" cy="847"/>
            </a:xfrm>
            <a:custGeom>
              <a:avLst/>
              <a:gdLst>
                <a:gd name="T0" fmla="*/ 0 w 21597"/>
                <a:gd name="T1" fmla="*/ 0 h 21600"/>
                <a:gd name="T2" fmla="*/ 0 w 21597"/>
                <a:gd name="T3" fmla="*/ 0 h 21600"/>
                <a:gd name="T4" fmla="*/ 0 w 21597"/>
                <a:gd name="T5" fmla="*/ 0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91" y="0"/>
                    <a:pt x="21403" y="9456"/>
                    <a:pt x="21597" y="21245"/>
                  </a:cubicBezTo>
                </a:path>
                <a:path w="21597" h="21600" stroke="0" extrusionOk="0">
                  <a:moveTo>
                    <a:pt x="-1" y="0"/>
                  </a:moveTo>
                  <a:cubicBezTo>
                    <a:pt x="11791" y="0"/>
                    <a:pt x="21403" y="9456"/>
                    <a:pt x="21597" y="21245"/>
                  </a:cubicBezTo>
                  <a:lnTo>
                    <a:pt x="0" y="21600"/>
                  </a:lnTo>
                  <a:lnTo>
                    <a:pt x="-1" y="0"/>
                  </a:lnTo>
                  <a:close/>
                </a:path>
              </a:pathLst>
            </a:custGeom>
            <a:solidFill>
              <a:schemeClr val="folHlink">
                <a:alpha val="58823"/>
              </a:schemeClr>
            </a:solidFill>
            <a:ln w="9525">
              <a:no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Arc 7"/>
            <p:cNvSpPr>
              <a:spLocks/>
            </p:cNvSpPr>
            <p:nvPr/>
          </p:nvSpPr>
          <p:spPr bwMode="gray">
            <a:xfrm rot="5400000">
              <a:off x="2898" y="2453"/>
              <a:ext cx="862" cy="842"/>
            </a:xfrm>
            <a:custGeom>
              <a:avLst/>
              <a:gdLst>
                <a:gd name="T0" fmla="*/ 0 w 22011"/>
                <a:gd name="T1" fmla="*/ 0 h 21670"/>
                <a:gd name="T2" fmla="*/ 0 w 22011"/>
                <a:gd name="T3" fmla="*/ 0 h 21670"/>
                <a:gd name="T4" fmla="*/ 0 w 22011"/>
                <a:gd name="T5" fmla="*/ 0 h 21670"/>
                <a:gd name="T6" fmla="*/ 0 60000 65536"/>
                <a:gd name="T7" fmla="*/ 0 60000 65536"/>
                <a:gd name="T8" fmla="*/ 0 60000 65536"/>
                <a:gd name="T9" fmla="*/ 0 w 22011"/>
                <a:gd name="T10" fmla="*/ 0 h 21670"/>
                <a:gd name="T11" fmla="*/ 22011 w 22011"/>
                <a:gd name="T12" fmla="*/ 21670 h 21670"/>
              </a:gdLst>
              <a:ahLst/>
              <a:cxnLst>
                <a:cxn ang="T6">
                  <a:pos x="T0" y="T1"/>
                </a:cxn>
                <a:cxn ang="T7">
                  <a:pos x="T2" y="T3"/>
                </a:cxn>
                <a:cxn ang="T8">
                  <a:pos x="T4" y="T5"/>
                </a:cxn>
              </a:cxnLst>
              <a:rect l="T9" t="T10" r="T11" b="T12"/>
              <a:pathLst>
                <a:path w="22011" h="21670" fill="none" extrusionOk="0">
                  <a:moveTo>
                    <a:pt x="-1" y="3"/>
                  </a:moveTo>
                  <a:cubicBezTo>
                    <a:pt x="136" y="1"/>
                    <a:pt x="273" y="-1"/>
                    <a:pt x="411" y="0"/>
                  </a:cubicBezTo>
                  <a:cubicBezTo>
                    <a:pt x="12340" y="0"/>
                    <a:pt x="22011" y="9670"/>
                    <a:pt x="22011" y="21600"/>
                  </a:cubicBezTo>
                  <a:cubicBezTo>
                    <a:pt x="22011" y="21623"/>
                    <a:pt x="22010" y="21646"/>
                    <a:pt x="22010" y="21669"/>
                  </a:cubicBezTo>
                </a:path>
                <a:path w="22011" h="21670" stroke="0" extrusionOk="0">
                  <a:moveTo>
                    <a:pt x="-1" y="3"/>
                  </a:moveTo>
                  <a:cubicBezTo>
                    <a:pt x="136" y="1"/>
                    <a:pt x="273" y="-1"/>
                    <a:pt x="411" y="0"/>
                  </a:cubicBezTo>
                  <a:cubicBezTo>
                    <a:pt x="12340" y="0"/>
                    <a:pt x="22011" y="9670"/>
                    <a:pt x="22011" y="21600"/>
                  </a:cubicBezTo>
                  <a:cubicBezTo>
                    <a:pt x="22011" y="21623"/>
                    <a:pt x="22010" y="21646"/>
                    <a:pt x="22010" y="21669"/>
                  </a:cubicBezTo>
                  <a:lnTo>
                    <a:pt x="411" y="21600"/>
                  </a:lnTo>
                  <a:lnTo>
                    <a:pt x="-1" y="3"/>
                  </a:lnTo>
                  <a:close/>
                </a:path>
              </a:pathLst>
            </a:custGeom>
            <a:solidFill>
              <a:srgbClr val="93C052">
                <a:alpha val="50195"/>
              </a:srgbClr>
            </a:solidFill>
            <a:ln w="9525">
              <a:no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Arc 8"/>
            <p:cNvSpPr>
              <a:spLocks/>
            </p:cNvSpPr>
            <p:nvPr/>
          </p:nvSpPr>
          <p:spPr bwMode="gray">
            <a:xfrm rot="5400000" flipH="1" flipV="1">
              <a:off x="2071" y="1620"/>
              <a:ext cx="844" cy="844"/>
            </a:xfrm>
            <a:custGeom>
              <a:avLst/>
              <a:gdLst>
                <a:gd name="T0" fmla="*/ 0 w 21600"/>
                <a:gd name="T1" fmla="*/ 0 h 21787"/>
                <a:gd name="T2" fmla="*/ 0 w 21600"/>
                <a:gd name="T3" fmla="*/ 0 h 21787"/>
                <a:gd name="T4" fmla="*/ 0 w 21600"/>
                <a:gd name="T5" fmla="*/ 0 h 21787"/>
                <a:gd name="T6" fmla="*/ 0 60000 65536"/>
                <a:gd name="T7" fmla="*/ 0 60000 65536"/>
                <a:gd name="T8" fmla="*/ 0 60000 65536"/>
                <a:gd name="T9" fmla="*/ 0 w 21600"/>
                <a:gd name="T10" fmla="*/ 0 h 21787"/>
                <a:gd name="T11" fmla="*/ 21600 w 21600"/>
                <a:gd name="T12" fmla="*/ 21787 h 21787"/>
              </a:gdLst>
              <a:ahLst/>
              <a:cxnLst>
                <a:cxn ang="T6">
                  <a:pos x="T0" y="T1"/>
                </a:cxn>
                <a:cxn ang="T7">
                  <a:pos x="T2" y="T3"/>
                </a:cxn>
                <a:cxn ang="T8">
                  <a:pos x="T4" y="T5"/>
                </a:cxn>
              </a:cxnLst>
              <a:rect l="T9" t="T10" r="T11" b="T12"/>
              <a:pathLst>
                <a:path w="21600" h="21787" fill="none" extrusionOk="0">
                  <a:moveTo>
                    <a:pt x="425" y="0"/>
                  </a:moveTo>
                  <a:cubicBezTo>
                    <a:pt x="12187" y="232"/>
                    <a:pt x="21600" y="9832"/>
                    <a:pt x="21600" y="21596"/>
                  </a:cubicBezTo>
                  <a:cubicBezTo>
                    <a:pt x="21600" y="21659"/>
                    <a:pt x="21599" y="21723"/>
                    <a:pt x="21599" y="21787"/>
                  </a:cubicBezTo>
                </a:path>
                <a:path w="21600" h="21787" stroke="0" extrusionOk="0">
                  <a:moveTo>
                    <a:pt x="425" y="0"/>
                  </a:moveTo>
                  <a:cubicBezTo>
                    <a:pt x="12187" y="232"/>
                    <a:pt x="21600" y="9832"/>
                    <a:pt x="21600" y="21596"/>
                  </a:cubicBezTo>
                  <a:cubicBezTo>
                    <a:pt x="21600" y="21659"/>
                    <a:pt x="21599" y="21723"/>
                    <a:pt x="21599" y="21787"/>
                  </a:cubicBezTo>
                  <a:lnTo>
                    <a:pt x="0" y="21596"/>
                  </a:lnTo>
                  <a:lnTo>
                    <a:pt x="425" y="0"/>
                  </a:lnTo>
                  <a:close/>
                </a:path>
              </a:pathLst>
            </a:custGeom>
            <a:solidFill>
              <a:srgbClr val="93C052">
                <a:alpha val="50195"/>
              </a:srgbClr>
            </a:solidFill>
            <a:ln w="9525">
              <a:no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Arc 9"/>
            <p:cNvSpPr>
              <a:spLocks/>
            </p:cNvSpPr>
            <p:nvPr/>
          </p:nvSpPr>
          <p:spPr bwMode="black">
            <a:xfrm rot="10419033">
              <a:off x="2115" y="2395"/>
              <a:ext cx="840" cy="954"/>
            </a:xfrm>
            <a:custGeom>
              <a:avLst/>
              <a:gdLst>
                <a:gd name="T0" fmla="*/ 0 w 21600"/>
                <a:gd name="T1" fmla="*/ 0 h 24319"/>
                <a:gd name="T2" fmla="*/ 0 w 21600"/>
                <a:gd name="T3" fmla="*/ 0 h 24319"/>
                <a:gd name="T4" fmla="*/ 0 w 21600"/>
                <a:gd name="T5" fmla="*/ 0 h 24319"/>
                <a:gd name="T6" fmla="*/ 0 60000 65536"/>
                <a:gd name="T7" fmla="*/ 0 60000 65536"/>
                <a:gd name="T8" fmla="*/ 0 60000 65536"/>
                <a:gd name="T9" fmla="*/ 0 w 21600"/>
                <a:gd name="T10" fmla="*/ 0 h 24319"/>
                <a:gd name="T11" fmla="*/ 21600 w 21600"/>
                <a:gd name="T12" fmla="*/ 24319 h 24319"/>
              </a:gdLst>
              <a:ahLst/>
              <a:cxnLst>
                <a:cxn ang="T6">
                  <a:pos x="T0" y="T1"/>
                </a:cxn>
                <a:cxn ang="T7">
                  <a:pos x="T2" y="T3"/>
                </a:cxn>
                <a:cxn ang="T8">
                  <a:pos x="T4" y="T5"/>
                </a:cxn>
              </a:cxnLst>
              <a:rect l="T9" t="T10" r="T11" b="T12"/>
              <a:pathLst>
                <a:path w="21600" h="24319" fill="none" extrusionOk="0">
                  <a:moveTo>
                    <a:pt x="2373" y="-1"/>
                  </a:moveTo>
                  <a:cubicBezTo>
                    <a:pt x="13317" y="1209"/>
                    <a:pt x="21600" y="10458"/>
                    <a:pt x="21600" y="21469"/>
                  </a:cubicBezTo>
                  <a:cubicBezTo>
                    <a:pt x="21600" y="22422"/>
                    <a:pt x="21536" y="23374"/>
                    <a:pt x="21411" y="24319"/>
                  </a:cubicBezTo>
                </a:path>
                <a:path w="21600" h="24319" stroke="0" extrusionOk="0">
                  <a:moveTo>
                    <a:pt x="2373" y="-1"/>
                  </a:moveTo>
                  <a:cubicBezTo>
                    <a:pt x="13317" y="1209"/>
                    <a:pt x="21600" y="10458"/>
                    <a:pt x="21600" y="21469"/>
                  </a:cubicBezTo>
                  <a:cubicBezTo>
                    <a:pt x="21600" y="22422"/>
                    <a:pt x="21536" y="23374"/>
                    <a:pt x="21411" y="24319"/>
                  </a:cubicBezTo>
                  <a:lnTo>
                    <a:pt x="0" y="21469"/>
                  </a:lnTo>
                  <a:lnTo>
                    <a:pt x="2373" y="-1"/>
                  </a:lnTo>
                  <a:close/>
                </a:path>
              </a:pathLst>
            </a:custGeom>
            <a:solidFill>
              <a:schemeClr val="folHlink">
                <a:alpha val="50195"/>
              </a:schemeClr>
            </a:solidFill>
            <a:ln w="9525">
              <a:no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WordArt 10"/>
            <p:cNvSpPr>
              <a:spLocks noChangeArrowheads="1" noChangeShapeType="1" noTextEdit="1"/>
            </p:cNvSpPr>
            <p:nvPr/>
          </p:nvSpPr>
          <p:spPr bwMode="gray">
            <a:xfrm rot="-2622708">
              <a:off x="2261" y="1927"/>
              <a:ext cx="845" cy="625"/>
            </a:xfrm>
            <a:prstGeom prst="rect">
              <a:avLst/>
            </a:prstGeom>
          </p:spPr>
          <p:txBody>
            <a:bodyPr spcFirstLastPara="1" wrap="none" fromWordArt="1" anchor="ctr">
              <a:prstTxWarp prst="textArchUp">
                <a:avLst>
                  <a:gd name="adj" fmla="val 12208396"/>
                </a:avLst>
              </a:prstTxWarp>
            </a:bodyPr>
            <a:lstStyle/>
            <a:p>
              <a:pPr algn="ctr"/>
              <a:r>
                <a:rPr lang="zh-CN" altLang="en-US" kern="10" dirty="0" smtClean="0">
                  <a:ln w="6350">
                    <a:solidFill>
                      <a:srgbClr val="FFFFFF"/>
                    </a:solidFill>
                    <a:round/>
                    <a:headEnd/>
                    <a:tailEnd/>
                  </a:ln>
                  <a:solidFill>
                    <a:srgbClr val="FFFFFF"/>
                  </a:solidFill>
                  <a:latin typeface="Huawei Sans" panose="020C0503030203020204" pitchFamily="34" charset="0"/>
                  <a:ea typeface="方正兰亭黑简体" panose="02000000000000000000" pitchFamily="2" charset="-122"/>
                  <a:cs typeface="Verdana"/>
                  <a:sym typeface="Huawei Sans" panose="020C0503030203020204" pitchFamily="34" charset="0"/>
                </a:rPr>
                <a:t>负载均衡管理</a:t>
              </a:r>
              <a:endParaRPr lang="zh-CN" altLang="en-US" kern="10" dirty="0">
                <a:ln w="6350">
                  <a:solidFill>
                    <a:srgbClr val="FFFFFF"/>
                  </a:solidFill>
                  <a:round/>
                  <a:headEnd/>
                  <a:tailEnd/>
                </a:ln>
                <a:solidFill>
                  <a:srgbClr val="FFFFFF"/>
                </a:solidFill>
                <a:latin typeface="Huawei Sans" panose="020C0503030203020204" pitchFamily="34" charset="0"/>
                <a:ea typeface="方正兰亭黑简体" panose="02000000000000000000" pitchFamily="2" charset="-122"/>
                <a:cs typeface="Verdana"/>
                <a:sym typeface="Huawei Sans" panose="020C0503030203020204" pitchFamily="34" charset="0"/>
              </a:endParaRPr>
            </a:p>
          </p:txBody>
        </p:sp>
        <p:sp>
          <p:nvSpPr>
            <p:cNvPr id="11" name="WordArt 11"/>
            <p:cNvSpPr>
              <a:spLocks noChangeArrowheads="1" noChangeShapeType="1" noTextEdit="1"/>
            </p:cNvSpPr>
            <p:nvPr/>
          </p:nvSpPr>
          <p:spPr bwMode="gray">
            <a:xfrm rot="2686923">
              <a:off x="2744" y="1938"/>
              <a:ext cx="843" cy="625"/>
            </a:xfrm>
            <a:prstGeom prst="rect">
              <a:avLst/>
            </a:prstGeom>
          </p:spPr>
          <p:txBody>
            <a:bodyPr spcFirstLastPara="1" wrap="none" fromWordArt="1" anchor="ctr">
              <a:prstTxWarp prst="textArchUp">
                <a:avLst>
                  <a:gd name="adj" fmla="val 12211372"/>
                </a:avLst>
              </a:prstTxWarp>
            </a:bodyPr>
            <a:lstStyle/>
            <a:p>
              <a:pPr algn="ctr"/>
              <a:r>
                <a:rPr lang="zh-CN" altLang="en-US" kern="10" dirty="0" smtClean="0">
                  <a:ln w="6350">
                    <a:solidFill>
                      <a:srgbClr val="FFFFFF"/>
                    </a:solidFill>
                    <a:round/>
                    <a:headEnd/>
                    <a:tailEnd/>
                  </a:ln>
                  <a:solidFill>
                    <a:srgbClr val="FFFFFF"/>
                  </a:solidFill>
                  <a:latin typeface="Huawei Sans" panose="020C0503030203020204" pitchFamily="34" charset="0"/>
                  <a:ea typeface="方正兰亭黑简体" panose="02000000000000000000" pitchFamily="2" charset="-122"/>
                  <a:cs typeface="Verdana"/>
                  <a:sym typeface="Huawei Sans" panose="020C0503030203020204" pitchFamily="34" charset="0"/>
                </a:rPr>
                <a:t>监听器管理</a:t>
              </a:r>
              <a:endParaRPr lang="zh-CN" altLang="en-US" kern="10" dirty="0">
                <a:ln w="6350">
                  <a:solidFill>
                    <a:srgbClr val="FFFFFF"/>
                  </a:solidFill>
                  <a:round/>
                  <a:headEnd/>
                  <a:tailEnd/>
                </a:ln>
                <a:solidFill>
                  <a:srgbClr val="FFFFFF"/>
                </a:solidFill>
                <a:latin typeface="Huawei Sans" panose="020C0503030203020204" pitchFamily="34" charset="0"/>
                <a:ea typeface="方正兰亭黑简体" panose="02000000000000000000" pitchFamily="2" charset="-122"/>
                <a:cs typeface="Verdana"/>
                <a:sym typeface="Huawei Sans" panose="020C0503030203020204" pitchFamily="34" charset="0"/>
              </a:endParaRPr>
            </a:p>
          </p:txBody>
        </p:sp>
        <p:sp>
          <p:nvSpPr>
            <p:cNvPr id="12" name="WordArt 12"/>
            <p:cNvSpPr>
              <a:spLocks noChangeArrowheads="1" noChangeShapeType="1" noTextEdit="1"/>
            </p:cNvSpPr>
            <p:nvPr/>
          </p:nvSpPr>
          <p:spPr bwMode="gray">
            <a:xfrm rot="2760178">
              <a:off x="2197" y="2629"/>
              <a:ext cx="785" cy="312"/>
            </a:xfrm>
            <a:prstGeom prst="rect">
              <a:avLst/>
            </a:prstGeom>
          </p:spPr>
          <p:txBody>
            <a:bodyPr spcFirstLastPara="1" wrap="none" fromWordArt="1" anchor="ctr">
              <a:prstTxWarp prst="textArchDown">
                <a:avLst>
                  <a:gd name="adj" fmla="val 433212"/>
                </a:avLst>
              </a:prstTxWarp>
            </a:bodyPr>
            <a:lstStyle/>
            <a:p>
              <a:pPr algn="ctr"/>
              <a:r>
                <a:rPr lang="zh-CN" altLang="en-US" kern="10" dirty="0" smtClean="0">
                  <a:ln w="6350">
                    <a:solidFill>
                      <a:srgbClr val="FFFFFF"/>
                    </a:solidFill>
                    <a:round/>
                    <a:headEnd/>
                    <a:tailEnd/>
                  </a:ln>
                  <a:solidFill>
                    <a:srgbClr val="FFFFFF"/>
                  </a:solidFill>
                  <a:latin typeface="Huawei Sans" panose="020C0503030203020204" pitchFamily="34" charset="0"/>
                  <a:ea typeface="方正兰亭黑简体" panose="02000000000000000000" pitchFamily="2" charset="-122"/>
                  <a:cs typeface="Verdana"/>
                  <a:sym typeface="Huawei Sans" panose="020C0503030203020204" pitchFamily="34" charset="0"/>
                </a:rPr>
                <a:t>后端服务器组管理</a:t>
              </a:r>
              <a:endParaRPr lang="zh-CN" altLang="en-US" kern="10" dirty="0">
                <a:ln w="6350">
                  <a:solidFill>
                    <a:srgbClr val="FFFFFF"/>
                  </a:solidFill>
                  <a:round/>
                  <a:headEnd/>
                  <a:tailEnd/>
                </a:ln>
                <a:solidFill>
                  <a:srgbClr val="FFFFFF"/>
                </a:solidFill>
                <a:latin typeface="Huawei Sans" panose="020C0503030203020204" pitchFamily="34" charset="0"/>
                <a:ea typeface="方正兰亭黑简体" panose="02000000000000000000" pitchFamily="2" charset="-122"/>
                <a:cs typeface="Verdana"/>
                <a:sym typeface="Huawei Sans" panose="020C0503030203020204" pitchFamily="34" charset="0"/>
              </a:endParaRPr>
            </a:p>
          </p:txBody>
        </p:sp>
        <p:sp>
          <p:nvSpPr>
            <p:cNvPr id="13" name="WordArt 13"/>
            <p:cNvSpPr>
              <a:spLocks noChangeArrowheads="1" noChangeShapeType="1" noTextEdit="1"/>
            </p:cNvSpPr>
            <p:nvPr/>
          </p:nvSpPr>
          <p:spPr bwMode="gray">
            <a:xfrm rot="-2515986">
              <a:off x="2849" y="2613"/>
              <a:ext cx="777" cy="315"/>
            </a:xfrm>
            <a:prstGeom prst="rect">
              <a:avLst/>
            </a:prstGeom>
          </p:spPr>
          <p:txBody>
            <a:bodyPr spcFirstLastPara="1" wrap="none" fromWordArt="1" anchor="ctr">
              <a:prstTxWarp prst="textArchDown">
                <a:avLst>
                  <a:gd name="adj" fmla="val 441787"/>
                </a:avLst>
              </a:prstTxWarp>
            </a:bodyPr>
            <a:lstStyle/>
            <a:p>
              <a:pPr algn="ctr"/>
              <a:r>
                <a:rPr lang="zh-CN" altLang="en-US" kern="10" dirty="0" smtClean="0">
                  <a:ln w="6350">
                    <a:solidFill>
                      <a:srgbClr val="FFFFFF"/>
                    </a:solidFill>
                    <a:round/>
                    <a:headEnd/>
                    <a:tailEnd/>
                  </a:ln>
                  <a:solidFill>
                    <a:srgbClr val="FFFFFF"/>
                  </a:solidFill>
                  <a:latin typeface="Huawei Sans" panose="020C0503030203020204" pitchFamily="34" charset="0"/>
                  <a:ea typeface="方正兰亭黑简体" panose="02000000000000000000" pitchFamily="2" charset="-122"/>
                  <a:cs typeface="Verdana"/>
                  <a:sym typeface="Huawei Sans" panose="020C0503030203020204" pitchFamily="34" charset="0"/>
                </a:rPr>
                <a:t>证书管理</a:t>
              </a:r>
              <a:endParaRPr lang="en-US" altLang="zh-CN" kern="10" dirty="0" smtClean="0">
                <a:ln w="6350">
                  <a:solidFill>
                    <a:srgbClr val="FFFFFF"/>
                  </a:solidFill>
                  <a:round/>
                  <a:headEnd/>
                  <a:tailEnd/>
                </a:ln>
                <a:solidFill>
                  <a:srgbClr val="FFFFFF"/>
                </a:solidFill>
                <a:latin typeface="Huawei Sans" panose="020C0503030203020204" pitchFamily="34" charset="0"/>
                <a:ea typeface="方正兰亭黑简体" panose="02000000000000000000" pitchFamily="2" charset="-122"/>
                <a:cs typeface="Verdana"/>
                <a:sym typeface="Huawei Sans" panose="020C0503030203020204" pitchFamily="34" charset="0"/>
              </a:endParaRPr>
            </a:p>
          </p:txBody>
        </p:sp>
        <p:grpSp>
          <p:nvGrpSpPr>
            <p:cNvPr id="14" name="Group 14"/>
            <p:cNvGrpSpPr>
              <a:grpSpLocks/>
            </p:cNvGrpSpPr>
            <p:nvPr/>
          </p:nvGrpSpPr>
          <p:grpSpPr bwMode="auto">
            <a:xfrm>
              <a:off x="2457" y="2000"/>
              <a:ext cx="901" cy="888"/>
              <a:chOff x="2457" y="2000"/>
              <a:chExt cx="901" cy="888"/>
            </a:xfrm>
          </p:grpSpPr>
          <p:pic>
            <p:nvPicPr>
              <p:cNvPr id="16" name="Picture 15" descr="circuler_1"/>
              <p:cNvPicPr>
                <a:picLocks noChangeAspect="1" noChangeArrowheads="1"/>
              </p:cNvPicPr>
              <p:nvPr/>
            </p:nvPicPr>
            <p:blipFill>
              <a:blip r:embed="rId3" cstate="print"/>
              <a:srcRect/>
              <a:stretch>
                <a:fillRect/>
              </a:stretch>
            </p:blipFill>
            <p:spPr bwMode="ltGray">
              <a:xfrm>
                <a:off x="2457" y="2000"/>
                <a:ext cx="901" cy="886"/>
              </a:xfrm>
              <a:prstGeom prst="rect">
                <a:avLst/>
              </a:prstGeom>
              <a:noFill/>
              <a:ln w="9525">
                <a:noFill/>
                <a:miter lim="800000"/>
                <a:headEnd/>
                <a:tailEnd/>
              </a:ln>
            </p:spPr>
          </p:pic>
          <p:sp>
            <p:nvSpPr>
              <p:cNvPr id="17" name="Oval 16"/>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Freeform 17"/>
              <p:cNvSpPr>
                <a:spLocks/>
              </p:cNvSpPr>
              <p:nvPr/>
            </p:nvSpPr>
            <p:spPr bwMode="ltGray">
              <a:xfrm>
                <a:off x="2550" y="2018"/>
                <a:ext cx="703" cy="308"/>
              </a:xfrm>
              <a:custGeom>
                <a:avLst/>
                <a:gdLst>
                  <a:gd name="T0" fmla="*/ 1 w 1321"/>
                  <a:gd name="T1" fmla="*/ 0 h 712"/>
                  <a:gd name="T2" fmla="*/ 1 w 1321"/>
                  <a:gd name="T3" fmla="*/ 0 h 712"/>
                  <a:gd name="T4" fmla="*/ 1 w 1321"/>
                  <a:gd name="T5" fmla="*/ 0 h 712"/>
                  <a:gd name="T6" fmla="*/ 1 w 1321"/>
                  <a:gd name="T7" fmla="*/ 0 h 712"/>
                  <a:gd name="T8" fmla="*/ 1 w 1321"/>
                  <a:gd name="T9" fmla="*/ 0 h 712"/>
                  <a:gd name="T10" fmla="*/ 1 w 1321"/>
                  <a:gd name="T11" fmla="*/ 0 h 712"/>
                  <a:gd name="T12" fmla="*/ 1 w 1321"/>
                  <a:gd name="T13" fmla="*/ 0 h 712"/>
                  <a:gd name="T14" fmla="*/ 1 w 1321"/>
                  <a:gd name="T15" fmla="*/ 0 h 712"/>
                  <a:gd name="T16" fmla="*/ 1 w 1321"/>
                  <a:gd name="T17" fmla="*/ 0 h 712"/>
                  <a:gd name="T18" fmla="*/ 1 w 1321"/>
                  <a:gd name="T19" fmla="*/ 0 h 712"/>
                  <a:gd name="T20" fmla="*/ 1 w 1321"/>
                  <a:gd name="T21" fmla="*/ 0 h 712"/>
                  <a:gd name="T22" fmla="*/ 1 w 1321"/>
                  <a:gd name="T23" fmla="*/ 0 h 712"/>
                  <a:gd name="T24" fmla="*/ 1 w 1321"/>
                  <a:gd name="T25" fmla="*/ 0 h 712"/>
                  <a:gd name="T26" fmla="*/ 1 w 1321"/>
                  <a:gd name="T27" fmla="*/ 0 h 712"/>
                  <a:gd name="T28" fmla="*/ 1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1 w 1321"/>
                  <a:gd name="T87" fmla="*/ 0 h 712"/>
                  <a:gd name="T88" fmla="*/ 1 w 1321"/>
                  <a:gd name="T89" fmla="*/ 0 h 712"/>
                  <a:gd name="T90" fmla="*/ 1 w 1321"/>
                  <a:gd name="T91" fmla="*/ 0 h 712"/>
                  <a:gd name="T92" fmla="*/ 1 w 1321"/>
                  <a:gd name="T93" fmla="*/ 0 h 712"/>
                  <a:gd name="T94" fmla="*/ 1 w 1321"/>
                  <a:gd name="T95" fmla="*/ 0 h 712"/>
                  <a:gd name="T96" fmla="*/ 1 w 1321"/>
                  <a:gd name="T97" fmla="*/ 0 h 712"/>
                  <a:gd name="T98" fmla="*/ 1 w 1321"/>
                  <a:gd name="T99" fmla="*/ 0 h 712"/>
                  <a:gd name="T100" fmla="*/ 1 w 1321"/>
                  <a:gd name="T101" fmla="*/ 0 h 712"/>
                  <a:gd name="T102" fmla="*/ 1 w 1321"/>
                  <a:gd name="T103" fmla="*/ 0 h 712"/>
                  <a:gd name="T104" fmla="*/ 1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9" name="Group 18"/>
              <p:cNvGrpSpPr>
                <a:grpSpLocks/>
              </p:cNvGrpSpPr>
              <p:nvPr/>
            </p:nvGrpSpPr>
            <p:grpSpPr bwMode="auto">
              <a:xfrm rot="-1297425" flipH="1" flipV="1">
                <a:off x="2525" y="2693"/>
                <a:ext cx="781" cy="188"/>
                <a:chOff x="2532" y="1051"/>
                <a:chExt cx="893" cy="246"/>
              </a:xfrm>
            </p:grpSpPr>
            <p:grpSp>
              <p:nvGrpSpPr>
                <p:cNvPr id="20" name="Group 19"/>
                <p:cNvGrpSpPr>
                  <a:grpSpLocks/>
                </p:cNvGrpSpPr>
                <p:nvPr/>
              </p:nvGrpSpPr>
              <p:grpSpPr bwMode="auto">
                <a:xfrm>
                  <a:off x="2532" y="1051"/>
                  <a:ext cx="743" cy="185"/>
                  <a:chOff x="1565" y="2568"/>
                  <a:chExt cx="1118" cy="279"/>
                </a:xfrm>
              </p:grpSpPr>
              <p:sp>
                <p:nvSpPr>
                  <p:cNvPr id="26" name="AutoShape 20"/>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zh-CN">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AutoShape 21"/>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zh-CN">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AutoShape 22"/>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zh-CN">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AutoShape 23"/>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zh-CN">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 name="Group 24"/>
                <p:cNvGrpSpPr>
                  <a:grpSpLocks/>
                </p:cNvGrpSpPr>
                <p:nvPr/>
              </p:nvGrpSpPr>
              <p:grpSpPr bwMode="auto">
                <a:xfrm rot="1353540">
                  <a:off x="2682" y="1111"/>
                  <a:ext cx="743" cy="186"/>
                  <a:chOff x="1565" y="2568"/>
                  <a:chExt cx="1118" cy="279"/>
                </a:xfrm>
              </p:grpSpPr>
              <p:sp>
                <p:nvSpPr>
                  <p:cNvPr id="22" name="AutoShape 25"/>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zh-CN">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AutoShape 26"/>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zh-CN">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AutoShape 27"/>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zh-CN">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AutoShape 28"/>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zh-CN">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sp>
          <p:nvSpPr>
            <p:cNvPr id="15" name="Rectangle 29"/>
            <p:cNvSpPr>
              <a:spLocks noChangeArrowheads="1"/>
            </p:cNvSpPr>
            <p:nvPr/>
          </p:nvSpPr>
          <p:spPr bwMode="gray">
            <a:xfrm>
              <a:off x="2752" y="2332"/>
              <a:ext cx="315" cy="202"/>
            </a:xfrm>
            <a:prstGeom prst="rect">
              <a:avLst/>
            </a:prstGeom>
            <a:noFill/>
            <a:ln w="9525" algn="ctr">
              <a:noFill/>
              <a:miter lim="800000"/>
              <a:headEnd/>
              <a:tailEnd/>
            </a:ln>
          </p:spPr>
          <p:txBody>
            <a:bodyPr wrap="none" anchor="ctr">
              <a:spAutoFit/>
            </a:bodyPr>
            <a:lstStyle/>
            <a:p>
              <a:pPr algn="ctr"/>
              <a:r>
                <a:rPr lang="en-US" altLang="zh-CN" sz="2000" b="1" dirty="0" smtClean="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rPr>
                <a:t>ELB</a:t>
              </a:r>
              <a:endParaRPr lang="en-US" altLang="zh-CN" sz="2000" b="1" dirty="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0" name="AutoShape 30"/>
          <p:cNvSpPr>
            <a:spLocks/>
          </p:cNvSpPr>
          <p:nvPr/>
        </p:nvSpPr>
        <p:spPr bwMode="auto">
          <a:xfrm>
            <a:off x="7180548" y="1607840"/>
            <a:ext cx="2362200" cy="838200"/>
          </a:xfrm>
          <a:prstGeom prst="accentCallout2">
            <a:avLst>
              <a:gd name="adj1" fmla="val 13634"/>
              <a:gd name="adj2" fmla="val -3227"/>
              <a:gd name="adj3" fmla="val 13634"/>
              <a:gd name="adj4" fmla="val -24125"/>
              <a:gd name="adj5" fmla="val 92236"/>
              <a:gd name="adj6" fmla="val -39583"/>
            </a:avLst>
          </a:prstGeom>
          <a:noFill/>
          <a:ln w="9525">
            <a:solidFill>
              <a:schemeClr val="tx2"/>
            </a:solidFill>
            <a:miter lim="800000"/>
            <a:headEnd type="triangle" w="med" len="med"/>
            <a:tailEnd type="oval" w="med" len="med"/>
          </a:ln>
        </p:spPr>
        <p:txBody>
          <a:bodyPr anchor="ctr"/>
          <a:lstStyle/>
          <a:p>
            <a:pPr marL="285750" indent="-285750">
              <a:buClr>
                <a:schemeClr val="bg1">
                  <a:lumMod val="50000"/>
                </a:schemeClr>
              </a:buClr>
              <a:buSzPct val="60000"/>
              <a:buFont typeface="Wingdings" panose="05000000000000000000" pitchFamily="2" charset="2"/>
              <a:buChar char="l"/>
            </a:pPr>
            <a:r>
              <a:rPr lang="zh-CN" altLang="en-US" sz="1600" dirty="0" smtClean="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rPr>
              <a:t>添加监听器</a:t>
            </a:r>
            <a:endParaRPr lang="en-US" altLang="zh-CN" sz="1600" dirty="0" smtClean="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Clr>
                <a:schemeClr val="bg1">
                  <a:lumMod val="50000"/>
                </a:schemeClr>
              </a:buClr>
              <a:buSzPct val="60000"/>
              <a:buFont typeface="Wingdings" panose="05000000000000000000" pitchFamily="2" charset="2"/>
              <a:buChar char="l"/>
            </a:pPr>
            <a:r>
              <a:rPr lang="zh-CN" altLang="en-US" sz="1600" dirty="0" smtClean="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rPr>
              <a:t>修改监听器</a:t>
            </a:r>
            <a:endParaRPr lang="en-US" altLang="zh-CN" sz="1600" dirty="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Clr>
                <a:schemeClr val="bg1">
                  <a:lumMod val="50000"/>
                </a:schemeClr>
              </a:buClr>
              <a:buSzPct val="60000"/>
              <a:buFont typeface="Wingdings" panose="05000000000000000000" pitchFamily="2" charset="2"/>
              <a:buChar char="l"/>
            </a:pPr>
            <a:r>
              <a:rPr lang="zh-CN" altLang="en-US" sz="1600" dirty="0" smtClean="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rPr>
              <a:t>删除监听器</a:t>
            </a:r>
            <a:endParaRPr lang="en-US" altLang="zh-CN" sz="1600" dirty="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AutoShape 31"/>
          <p:cNvSpPr>
            <a:spLocks/>
          </p:cNvSpPr>
          <p:nvPr/>
        </p:nvSpPr>
        <p:spPr bwMode="auto">
          <a:xfrm>
            <a:off x="7180548" y="5113040"/>
            <a:ext cx="2362200" cy="838200"/>
          </a:xfrm>
          <a:prstGeom prst="accentCallout2">
            <a:avLst>
              <a:gd name="adj1" fmla="val 13634"/>
              <a:gd name="adj2" fmla="val -3227"/>
              <a:gd name="adj3" fmla="val 13634"/>
              <a:gd name="adj4" fmla="val -18616"/>
              <a:gd name="adj5" fmla="val -40343"/>
              <a:gd name="adj6" fmla="val -34005"/>
            </a:avLst>
          </a:prstGeom>
          <a:noFill/>
          <a:ln w="9525">
            <a:solidFill>
              <a:schemeClr val="tx2"/>
            </a:solidFill>
            <a:miter lim="800000"/>
            <a:headEnd type="triangle" w="med" len="med"/>
            <a:tailEnd type="oval" w="med" len="med"/>
          </a:ln>
        </p:spPr>
        <p:txBody>
          <a:bodyPr anchor="ctr"/>
          <a:lstStyle/>
          <a:p>
            <a:pPr marL="285750" indent="-285750">
              <a:buClr>
                <a:schemeClr val="bg1">
                  <a:lumMod val="50000"/>
                </a:schemeClr>
              </a:buClr>
              <a:buSzPct val="60000"/>
              <a:buFont typeface="Wingdings" panose="05000000000000000000" pitchFamily="2" charset="2"/>
              <a:buChar char="l"/>
            </a:pPr>
            <a:r>
              <a:rPr lang="zh-CN" altLang="en-US" sz="1600" dirty="0" smtClean="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rPr>
              <a:t>创建证书</a:t>
            </a:r>
            <a:endParaRPr lang="en-US" altLang="zh-CN" sz="1600" dirty="0" smtClean="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Clr>
                <a:schemeClr val="bg1">
                  <a:lumMod val="50000"/>
                </a:schemeClr>
              </a:buClr>
              <a:buSzPct val="60000"/>
              <a:buFont typeface="Wingdings" panose="05000000000000000000" pitchFamily="2" charset="2"/>
              <a:buChar char="l"/>
            </a:pPr>
            <a:r>
              <a:rPr lang="zh-CN" altLang="en-US" sz="1600" dirty="0" smtClean="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rPr>
              <a:t>修改证书</a:t>
            </a:r>
            <a:endParaRPr lang="en-US" altLang="zh-CN" sz="1600" dirty="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Clr>
                <a:schemeClr val="bg1">
                  <a:lumMod val="50000"/>
                </a:schemeClr>
              </a:buClr>
              <a:buSzPct val="60000"/>
              <a:buFont typeface="Wingdings" panose="05000000000000000000" pitchFamily="2" charset="2"/>
              <a:buChar char="l"/>
            </a:pPr>
            <a:r>
              <a:rPr lang="zh-CN" altLang="en-US" sz="1600" dirty="0" smtClean="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rPr>
              <a:t>删除证书</a:t>
            </a:r>
            <a:endParaRPr lang="en-US" altLang="zh-CN" sz="1600" dirty="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AutoShape 32"/>
          <p:cNvSpPr>
            <a:spLocks/>
          </p:cNvSpPr>
          <p:nvPr/>
        </p:nvSpPr>
        <p:spPr bwMode="auto">
          <a:xfrm flipH="1">
            <a:off x="1713966" y="1615778"/>
            <a:ext cx="2070919" cy="838200"/>
          </a:xfrm>
          <a:prstGeom prst="accentCallout2">
            <a:avLst>
              <a:gd name="adj1" fmla="val 13634"/>
              <a:gd name="adj2" fmla="val -3333"/>
              <a:gd name="adj3" fmla="val 13634"/>
              <a:gd name="adj4" fmla="val -18819"/>
              <a:gd name="adj5" fmla="val 89769"/>
              <a:gd name="adj6" fmla="val -34444"/>
            </a:avLst>
          </a:prstGeom>
          <a:noFill/>
          <a:ln w="9525">
            <a:solidFill>
              <a:schemeClr val="tx2"/>
            </a:solidFill>
            <a:miter lim="800000"/>
            <a:headEnd type="triangle" w="med" len="med"/>
            <a:tailEnd type="oval" w="med" len="med"/>
          </a:ln>
        </p:spPr>
        <p:txBody>
          <a:bodyPr anchor="ctr"/>
          <a:lstStyle/>
          <a:p>
            <a:pPr marL="342900" indent="-342900" algn="r">
              <a:buClr>
                <a:schemeClr val="bg1">
                  <a:lumMod val="50000"/>
                </a:schemeClr>
              </a:buClr>
              <a:buSzPct val="60000"/>
              <a:buFont typeface="Wingdings" panose="05000000000000000000" pitchFamily="2" charset="2"/>
              <a:buChar char="l"/>
            </a:pPr>
            <a:r>
              <a:rPr lang="zh-CN" altLang="en-US" sz="1600" dirty="0" smtClean="0">
                <a:solidFill>
                  <a:srgbClr val="1C1C1C"/>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创建</a:t>
            </a:r>
            <a:r>
              <a:rPr lang="en-US" altLang="zh-CN" sz="1600" dirty="0" smtClean="0">
                <a:solidFill>
                  <a:srgbClr val="1C1C1C"/>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ELB</a:t>
            </a:r>
          </a:p>
          <a:p>
            <a:pPr marL="342900" indent="-342900" algn="r">
              <a:buClr>
                <a:schemeClr val="bg1">
                  <a:lumMod val="50000"/>
                </a:schemeClr>
              </a:buClr>
              <a:buSzPct val="60000"/>
              <a:buFont typeface="Wingdings" panose="05000000000000000000" pitchFamily="2" charset="2"/>
              <a:buChar char="l"/>
            </a:pPr>
            <a:r>
              <a:rPr lang="zh-CN" altLang="en-US" sz="1600" dirty="0" smtClean="0">
                <a:solidFill>
                  <a:srgbClr val="1C1C1C"/>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删除</a:t>
            </a:r>
            <a:r>
              <a:rPr lang="en-US" altLang="zh-CN" sz="1600" dirty="0" smtClean="0">
                <a:solidFill>
                  <a:srgbClr val="1C1C1C"/>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ELB</a:t>
            </a:r>
          </a:p>
        </p:txBody>
      </p:sp>
      <p:sp>
        <p:nvSpPr>
          <p:cNvPr id="33" name="AutoShape 33"/>
          <p:cNvSpPr>
            <a:spLocks/>
          </p:cNvSpPr>
          <p:nvPr/>
        </p:nvSpPr>
        <p:spPr bwMode="auto">
          <a:xfrm>
            <a:off x="1687798" y="5147965"/>
            <a:ext cx="2139950" cy="803275"/>
          </a:xfrm>
          <a:prstGeom prst="accentCallout2">
            <a:avLst>
              <a:gd name="adj1" fmla="val 14231"/>
              <a:gd name="adj2" fmla="val 103227"/>
              <a:gd name="adj3" fmla="val 14231"/>
              <a:gd name="adj4" fmla="val 118750"/>
              <a:gd name="adj5" fmla="val -46838"/>
              <a:gd name="adj6" fmla="val 130106"/>
            </a:avLst>
          </a:prstGeom>
          <a:noFill/>
          <a:ln w="9525">
            <a:solidFill>
              <a:schemeClr val="tx2"/>
            </a:solidFill>
            <a:miter lim="800000"/>
            <a:headEnd type="triangle" w="med" len="med"/>
            <a:tailEnd type="oval" w="med" len="med"/>
          </a:ln>
        </p:spPr>
        <p:txBody>
          <a:bodyPr anchor="ctr"/>
          <a:lstStyle/>
          <a:p>
            <a:pPr marL="285750" indent="-285750" algn="r">
              <a:buClr>
                <a:schemeClr val="bg1">
                  <a:lumMod val="50000"/>
                </a:schemeClr>
              </a:buClr>
              <a:buSzPct val="60000"/>
              <a:buFont typeface="Wingdings" panose="05000000000000000000" pitchFamily="2" charset="2"/>
              <a:buChar char="l"/>
            </a:pPr>
            <a:r>
              <a:rPr lang="zh-CN" altLang="en-US" sz="1600" dirty="0" smtClean="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rPr>
              <a:t>添加后端服务器组</a:t>
            </a:r>
            <a:endParaRPr lang="en-US" altLang="zh-CN" sz="1600" dirty="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r">
              <a:buClr>
                <a:schemeClr val="bg1">
                  <a:lumMod val="50000"/>
                </a:schemeClr>
              </a:buClr>
              <a:buSzPct val="60000"/>
              <a:buFont typeface="Wingdings" panose="05000000000000000000" pitchFamily="2" charset="2"/>
              <a:buChar char="l"/>
            </a:pPr>
            <a:r>
              <a:rPr lang="zh-CN" altLang="en-US" sz="1600" dirty="0" smtClean="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rPr>
              <a:t>移除后端服务器组</a:t>
            </a:r>
            <a:endParaRPr lang="en-US" altLang="zh-CN" sz="1600" dirty="0">
              <a:solidFill>
                <a:srgbClr val="1C1C1C"/>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280592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Huawei Sans" panose="020C0503030203020204" pitchFamily="34" charset="0"/>
              </a:rPr>
              <a:t>弹性</a:t>
            </a:r>
            <a:r>
              <a:rPr lang="zh-CN" altLang="zh-CN" dirty="0" smtClean="0">
                <a:sym typeface="Huawei Sans" panose="020C0503030203020204" pitchFamily="34" charset="0"/>
              </a:rPr>
              <a:t>负载</a:t>
            </a:r>
            <a:r>
              <a:rPr lang="zh-CN" altLang="zh-CN" dirty="0">
                <a:sym typeface="Huawei Sans" panose="020C0503030203020204" pitchFamily="34" charset="0"/>
              </a:rPr>
              <a:t>均衡管理</a:t>
            </a:r>
            <a:endParaRPr 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a:sym typeface="Huawei Sans" panose="020C0503030203020204" pitchFamily="34" charset="0"/>
              </a:rPr>
              <a:t>创建弹性负载均衡</a:t>
            </a:r>
          </a:p>
          <a:p>
            <a:r>
              <a:rPr lang="zh-CN" altLang="en-US" dirty="0">
                <a:sym typeface="Huawei Sans" panose="020C0503030203020204" pitchFamily="34" charset="0"/>
              </a:rPr>
              <a:t>查询弹性负载均衡</a:t>
            </a:r>
          </a:p>
          <a:p>
            <a:r>
              <a:rPr lang="zh-CN" altLang="en-US" dirty="0">
                <a:sym typeface="Huawei Sans" panose="020C0503030203020204" pitchFamily="34" charset="0"/>
              </a:rPr>
              <a:t>启用弹性负载均衡</a:t>
            </a:r>
          </a:p>
          <a:p>
            <a:r>
              <a:rPr lang="zh-CN" altLang="en-US" dirty="0">
                <a:sym typeface="Huawei Sans" panose="020C0503030203020204" pitchFamily="34" charset="0"/>
              </a:rPr>
              <a:t>停用弹性负载均衡</a:t>
            </a:r>
          </a:p>
          <a:p>
            <a:r>
              <a:rPr lang="zh-CN" altLang="en-US" dirty="0">
                <a:sym typeface="Huawei Sans" panose="020C0503030203020204" pitchFamily="34" charset="0"/>
              </a:rPr>
              <a:t>删除弹性负载均衡</a:t>
            </a:r>
          </a:p>
          <a:p>
            <a:r>
              <a:rPr lang="zh-CN" altLang="en-US" dirty="0">
                <a:sym typeface="Huawei Sans" panose="020C0503030203020204" pitchFamily="34" charset="0"/>
              </a:rPr>
              <a:t>调整</a:t>
            </a:r>
            <a:r>
              <a:rPr lang="zh-CN" altLang="en-US" dirty="0" smtClean="0">
                <a:sym typeface="Huawei Sans" panose="020C0503030203020204" pitchFamily="34" charset="0"/>
              </a:rPr>
              <a:t>带宽</a:t>
            </a:r>
            <a:endParaRPr lang="zh-CN" altLang="en-US" dirty="0">
              <a:sym typeface="Huawei Sans" panose="020C0503030203020204" pitchFamily="34" charset="0"/>
            </a:endParaRPr>
          </a:p>
        </p:txBody>
      </p:sp>
    </p:spTree>
    <p:extLst>
      <p:ext uri="{BB962C8B-B14F-4D97-AF65-F5344CB8AC3E}">
        <p14:creationId xmlns:p14="http://schemas.microsoft.com/office/powerpoint/2010/main" val="39754131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创建弹性负载均衡</a:t>
            </a:r>
            <a:endParaRPr lang="en-US" dirty="0">
              <a:sym typeface="Huawei Sans" panose="020C0503030203020204" pitchFamily="34" charset="0"/>
            </a:endParaRPr>
          </a:p>
        </p:txBody>
      </p:sp>
      <p:pic>
        <p:nvPicPr>
          <p:cNvPr id="4" name="图片 3"/>
          <p:cNvPicPr>
            <a:picLocks noChangeAspect="1"/>
          </p:cNvPicPr>
          <p:nvPr/>
        </p:nvPicPr>
        <p:blipFill>
          <a:blip r:embed="rId3"/>
          <a:stretch>
            <a:fillRect/>
          </a:stretch>
        </p:blipFill>
        <p:spPr>
          <a:xfrm>
            <a:off x="1070132" y="1304765"/>
            <a:ext cx="6430024" cy="5039572"/>
          </a:xfrm>
          <a:prstGeom prst="rect">
            <a:avLst/>
          </a:prstGeom>
          <a:ln w="12700">
            <a:solidFill>
              <a:schemeClr val="bg1">
                <a:lumMod val="85000"/>
              </a:schemeClr>
            </a:solidFill>
          </a:ln>
        </p:spPr>
      </p:pic>
    </p:spTree>
    <p:extLst>
      <p:ext uri="{BB962C8B-B14F-4D97-AF65-F5344CB8AC3E}">
        <p14:creationId xmlns:p14="http://schemas.microsoft.com/office/powerpoint/2010/main" val="2548289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Huawei Sans" panose="020C0503030203020204" pitchFamily="34" charset="0"/>
              </a:rPr>
              <a:t>创建负载</a:t>
            </a:r>
            <a:r>
              <a:rPr lang="zh-CN" altLang="en-US" dirty="0" smtClean="0">
                <a:sym typeface="Huawei Sans" panose="020C0503030203020204" pitchFamily="34" charset="0"/>
              </a:rPr>
              <a:t>均衡 </a:t>
            </a:r>
            <a:r>
              <a:rPr lang="en-US" altLang="zh-CN" dirty="0" smtClean="0">
                <a:sym typeface="Huawei Sans" panose="020C0503030203020204" pitchFamily="34" charset="0"/>
              </a:rPr>
              <a:t>- </a:t>
            </a:r>
            <a:r>
              <a:rPr lang="zh-CN" altLang="en-US" dirty="0" smtClean="0">
                <a:sym typeface="Huawei Sans" panose="020C0503030203020204" pitchFamily="34" charset="0"/>
              </a:rPr>
              <a:t>配置参数</a:t>
            </a:r>
            <a:r>
              <a:rPr lang="zh-CN" altLang="en-US" dirty="0">
                <a:sym typeface="Huawei Sans" panose="020C0503030203020204" pitchFamily="34" charset="0"/>
              </a:rPr>
              <a:t>（</a:t>
            </a:r>
            <a:r>
              <a:rPr lang="en-US" altLang="zh-CN" dirty="0" smtClean="0">
                <a:sym typeface="Huawei Sans" panose="020C0503030203020204" pitchFamily="34" charset="0"/>
              </a:rPr>
              <a:t>1/2</a:t>
            </a:r>
            <a:r>
              <a:rPr lang="zh-CN" altLang="en-US" dirty="0" smtClean="0">
                <a:sym typeface="Huawei Sans" panose="020C0503030203020204" pitchFamily="34" charset="0"/>
              </a:rPr>
              <a:t>）</a:t>
            </a:r>
            <a:endParaRPr lang="en-US" dirty="0">
              <a:sym typeface="Huawei Sans" panose="020C0503030203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366244688"/>
              </p:ext>
            </p:extLst>
          </p:nvPr>
        </p:nvGraphicFramePr>
        <p:xfrm>
          <a:off x="1014607" y="1319012"/>
          <a:ext cx="9037004" cy="4741390"/>
        </p:xfrm>
        <a:graphic>
          <a:graphicData uri="http://schemas.openxmlformats.org/drawingml/2006/table">
            <a:tbl>
              <a:tblPr firstRow="1" firstCol="1" lastRow="1" lastCol="1" bandRow="1" bandCol="1"/>
              <a:tblGrid>
                <a:gridCol w="1331864"/>
                <a:gridCol w="6089789"/>
                <a:gridCol w="1615351"/>
              </a:tblGrid>
              <a:tr h="453804">
                <a:tc>
                  <a:txBody>
                    <a:bodyPr/>
                    <a:lstStyle/>
                    <a:p>
                      <a:pPr algn="ctr">
                        <a:lnSpc>
                          <a:spcPts val="1200"/>
                        </a:lnSpc>
                        <a:spcBef>
                          <a:spcPts val="400"/>
                        </a:spcBef>
                        <a:spcAft>
                          <a:spcPts val="400"/>
                        </a:spcAft>
                      </a:pPr>
                      <a:r>
                        <a:rPr lang="zh-CN" sz="1600" b="1" dirty="0" smtClean="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rPr>
                        <a:t>参数</a:t>
                      </a:r>
                      <a:endParaRPr lang="zh-CN" sz="1600" b="1" dirty="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lnSpc>
                          <a:spcPts val="1200"/>
                        </a:lnSpc>
                        <a:spcBef>
                          <a:spcPts val="400"/>
                        </a:spcBef>
                        <a:spcAft>
                          <a:spcPts val="400"/>
                        </a:spcAft>
                      </a:pPr>
                      <a:r>
                        <a:rPr lang="zh-CN" sz="1600" b="1" dirty="0" smtClean="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rPr>
                        <a:t>说明</a:t>
                      </a:r>
                      <a:endParaRPr lang="zh-CN" sz="1600" b="1" dirty="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lnSpc>
                          <a:spcPts val="1200"/>
                        </a:lnSpc>
                        <a:spcBef>
                          <a:spcPts val="400"/>
                        </a:spcBef>
                        <a:spcAft>
                          <a:spcPts val="400"/>
                        </a:spcAft>
                      </a:pPr>
                      <a:r>
                        <a:rPr lang="zh-CN" sz="1600" b="1" dirty="0" smtClean="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rPr>
                        <a:t>取值</a:t>
                      </a:r>
                      <a:r>
                        <a:rPr lang="zh-CN" sz="1600" b="1" dirty="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rPr>
                        <a:t>样例</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r>
              <a:tr h="368775">
                <a:tc>
                  <a:txBody>
                    <a:bodyPr/>
                    <a:lstStyle/>
                    <a:p>
                      <a:pPr algn="ctr">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名称</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弹性</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负载均衡器的名称。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400"/>
                        </a:spcBef>
                        <a:spcAft>
                          <a:spcPts val="400"/>
                        </a:spcAft>
                      </a:pPr>
                      <a:r>
                        <a:rPr 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elb_01</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8608">
                <a:tc>
                  <a:txBody>
                    <a:bodyPr/>
                    <a:lstStyle/>
                    <a:p>
                      <a:pPr algn="ctr">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类型</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可选</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公网或者私网。</a:t>
                      </a:r>
                    </a:p>
                    <a:p>
                      <a:pPr marL="285750" lvl="0" indent="-285750">
                        <a:lnSpc>
                          <a:spcPts val="1200"/>
                        </a:lnSpc>
                        <a:spcBef>
                          <a:spcPts val="400"/>
                        </a:spcBef>
                        <a:spcAft>
                          <a:spcPts val="400"/>
                        </a:spcAft>
                        <a:buClrTx/>
                        <a:buSzPct val="100000"/>
                        <a:buFont typeface="Arial" panose="020B0604020202020204" pitchFamily="34" charset="0"/>
                        <a:buChar char="•"/>
                        <a:tabLst>
                          <a:tab pos="180340" algn="l"/>
                        </a:tabLst>
                      </a:pP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公网：在公网环境中使用弹性负载均衡。</a:t>
                      </a:r>
                    </a:p>
                    <a:p>
                      <a:pPr marL="285750" lvl="0" indent="-285750">
                        <a:lnSpc>
                          <a:spcPts val="1200"/>
                        </a:lnSpc>
                        <a:spcBef>
                          <a:spcPts val="400"/>
                        </a:spcBef>
                        <a:spcAft>
                          <a:spcPts val="400"/>
                        </a:spcAft>
                        <a:buClrTx/>
                        <a:buSzPct val="100000"/>
                        <a:buFont typeface="Arial" panose="020B0604020202020204" pitchFamily="34" charset="0"/>
                        <a:buChar char="•"/>
                        <a:tabLst>
                          <a:tab pos="180340" algn="l"/>
                        </a:tabLst>
                      </a:pP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私网：在同一个子网内使用弹性负载</a:t>
                      </a: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均衡</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私</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018">
                <a:tc>
                  <a:txBody>
                    <a:bodyPr/>
                    <a:lstStyle/>
                    <a:p>
                      <a:pPr algn="ctr">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所属</a:t>
                      </a:r>
                      <a:r>
                        <a:rPr lang="en-US"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VPC</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所属</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虚拟私有云。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400"/>
                        </a:spcBef>
                        <a:spcAft>
                          <a:spcPts val="400"/>
                        </a:spcAft>
                      </a:pPr>
                      <a:r>
                        <a:rPr 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VPC_01</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237">
                <a:tc>
                  <a:txBody>
                    <a:bodyPr/>
                    <a:lstStyle/>
                    <a:p>
                      <a:pPr algn="ctr">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子网</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弹性</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负载均衡类型为私网情况下，选择的负载均衡所在的子网。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400"/>
                        </a:spcBef>
                        <a:spcAft>
                          <a:spcPts val="400"/>
                        </a:spcAft>
                      </a:pPr>
                      <a:r>
                        <a:rPr 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subnet01</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3114">
                <a:tc>
                  <a:txBody>
                    <a:bodyPr/>
                    <a:lstStyle/>
                    <a:p>
                      <a:pPr marL="0" marR="0" lvl="0" indent="0" algn="ctr" defTabSz="914400" rtl="0" eaLnBrk="1" fontAlgn="auto" latinLnBrk="0" hangingPunct="1">
                        <a:lnSpc>
                          <a:spcPts val="1200"/>
                        </a:lnSpc>
                        <a:spcBef>
                          <a:spcPts val="400"/>
                        </a:spcBef>
                        <a:spcAft>
                          <a:spcPts val="400"/>
                        </a:spcAft>
                        <a:buClrTx/>
                        <a:buSzTx/>
                        <a:buFontTx/>
                        <a:buNone/>
                        <a:tabLst/>
                        <a:defRPr/>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虚拟</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200"/>
                        </a:lnSpc>
                        <a:spcBef>
                          <a:spcPts val="400"/>
                        </a:spcBef>
                        <a:spcAft>
                          <a:spcPts val="400"/>
                        </a:spcAft>
                        <a:buClrTx/>
                        <a:buSzTx/>
                        <a:buFontTx/>
                        <a:buNone/>
                        <a:tabLst/>
                        <a:defRPr/>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自动分配或手动分配。选择手动分配时需要输入相应的</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手动分配</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6834">
                <a:tc>
                  <a:txBody>
                    <a:bodyPr/>
                    <a:lstStyle/>
                    <a:p>
                      <a:pPr algn="ctr">
                        <a:lnSpc>
                          <a:spcPts val="1200"/>
                        </a:lnSpc>
                        <a:spcBef>
                          <a:spcPts val="400"/>
                        </a:spcBef>
                        <a:spcAft>
                          <a:spcPts val="400"/>
                        </a:spcAft>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弹性公网</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您可以根据实际情况选择以下方式：</a:t>
                      </a:r>
                    </a:p>
                    <a:p>
                      <a:pPr marL="285750" indent="-285750">
                        <a:buFont typeface="Arial" panose="020B0604020202020204" pitchFamily="34" charset="0"/>
                        <a:buChar char="•"/>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新创建：新创建一个弹性</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p>
                    <a:p>
                      <a:pPr marL="285750" indent="-285750">
                        <a:buFont typeface="Arial" panose="020B0604020202020204" pitchFamily="34" charset="0"/>
                        <a:buChar char="•"/>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使用已有：使用已有弹性</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创建负载均衡器，需在页面选择已有弹性</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ts val="12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使用已有</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09864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Huawei Sans" panose="020C0503030203020204" pitchFamily="34" charset="0"/>
              </a:rPr>
              <a:t>创建负载均衡 </a:t>
            </a:r>
            <a:r>
              <a:rPr lang="en-US" altLang="zh-CN" dirty="0">
                <a:sym typeface="Huawei Sans" panose="020C0503030203020204" pitchFamily="34" charset="0"/>
              </a:rPr>
              <a:t>- </a:t>
            </a:r>
            <a:r>
              <a:rPr lang="zh-CN" altLang="en-US" dirty="0">
                <a:sym typeface="Huawei Sans" panose="020C0503030203020204" pitchFamily="34" charset="0"/>
              </a:rPr>
              <a:t>配置参数</a:t>
            </a:r>
            <a:r>
              <a:rPr lang="zh-CN" altLang="en-US" dirty="0" smtClean="0">
                <a:sym typeface="Huawei Sans" panose="020C0503030203020204" pitchFamily="34" charset="0"/>
              </a:rPr>
              <a:t>（</a:t>
            </a:r>
            <a:r>
              <a:rPr lang="en-US" altLang="zh-CN" dirty="0" smtClean="0">
                <a:sym typeface="Huawei Sans" panose="020C0503030203020204" pitchFamily="34" charset="0"/>
              </a:rPr>
              <a:t>2/2</a:t>
            </a:r>
            <a:r>
              <a:rPr lang="zh-CN" altLang="en-US" dirty="0" smtClean="0">
                <a:sym typeface="Huawei Sans" panose="020C0503030203020204" pitchFamily="34" charset="0"/>
              </a:rPr>
              <a:t>）</a:t>
            </a:r>
            <a:endParaRPr lang="en-US" dirty="0">
              <a:sym typeface="Huawei Sans" panose="020C0503030203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668016442"/>
              </p:ext>
            </p:extLst>
          </p:nvPr>
        </p:nvGraphicFramePr>
        <p:xfrm>
          <a:off x="1011747" y="1448780"/>
          <a:ext cx="9109012" cy="4032449"/>
        </p:xfrm>
        <a:graphic>
          <a:graphicData uri="http://schemas.openxmlformats.org/drawingml/2006/table">
            <a:tbl>
              <a:tblPr firstRow="1" firstCol="1" lastRow="1" lastCol="1" bandRow="1" bandCol="1"/>
              <a:tblGrid>
                <a:gridCol w="1363575"/>
                <a:gridCol w="6161261"/>
                <a:gridCol w="1584176"/>
              </a:tblGrid>
              <a:tr h="552619">
                <a:tc>
                  <a:txBody>
                    <a:bodyPr/>
                    <a:lstStyle/>
                    <a:p>
                      <a:pPr algn="ctr">
                        <a:lnSpc>
                          <a:spcPct val="100000"/>
                        </a:lnSpc>
                        <a:spcBef>
                          <a:spcPts val="400"/>
                        </a:spcBef>
                        <a:spcAft>
                          <a:spcPts val="400"/>
                        </a:spcAft>
                      </a:pPr>
                      <a:r>
                        <a:rPr lang="zh-CN" sz="1600" b="1" dirty="0" smtClean="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rPr>
                        <a:t>参数</a:t>
                      </a:r>
                      <a:endParaRPr lang="zh-CN" sz="1600" b="1" dirty="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lnSpc>
                          <a:spcPct val="100000"/>
                        </a:lnSpc>
                        <a:spcBef>
                          <a:spcPts val="400"/>
                        </a:spcBef>
                        <a:spcAft>
                          <a:spcPts val="400"/>
                        </a:spcAft>
                      </a:pPr>
                      <a:r>
                        <a:rPr lang="zh-CN" sz="1600" b="1" dirty="0" smtClean="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rPr>
                        <a:t>说明</a:t>
                      </a:r>
                      <a:endParaRPr lang="zh-CN" sz="1600" b="1" dirty="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lnSpc>
                          <a:spcPct val="100000"/>
                        </a:lnSpc>
                        <a:spcBef>
                          <a:spcPts val="400"/>
                        </a:spcBef>
                        <a:spcAft>
                          <a:spcPts val="400"/>
                        </a:spcAft>
                      </a:pPr>
                      <a:r>
                        <a:rPr lang="zh-CN" sz="1600" b="1" dirty="0" smtClean="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rPr>
                        <a:t>取值</a:t>
                      </a:r>
                      <a:r>
                        <a:rPr lang="zh-CN" sz="1600" b="1" dirty="0">
                          <a:effectLst/>
                          <a:latin typeface="Huawei Sans" panose="020C0503030203020204" pitchFamily="34" charset="0"/>
                          <a:ea typeface="方正兰亭黑简体" panose="02000000000000000000" pitchFamily="2" charset="-122"/>
                          <a:cs typeface="Book Antiqua" panose="02040602050305030304" pitchFamily="18" charset="0"/>
                          <a:sym typeface="Huawei Sans" panose="020C0503030203020204" pitchFamily="34" charset="0"/>
                        </a:rPr>
                        <a:t>样例</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r>
              <a:tr h="1162754">
                <a:tc>
                  <a:txBody>
                    <a:bodyPr/>
                    <a:lstStyle/>
                    <a:p>
                      <a:pPr algn="ctr">
                        <a:lnSpc>
                          <a:spcPct val="1000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弹性公网</a:t>
                      </a:r>
                      <a:r>
                        <a:rPr lang="en-US" alt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类型</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使用新创建弹性公网</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时，选择的弹性</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的链路类型</a:t>
                      </a:r>
                    </a:p>
                    <a:p>
                      <a:pPr marL="285750" indent="-285750" algn="l">
                        <a:lnSpc>
                          <a:spcPct val="100000"/>
                        </a:lnSpc>
                        <a:buFont typeface="Arial" panose="020B0604020202020204" pitchFamily="34" charset="0"/>
                        <a:buChar char="•"/>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静态</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BGP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：网络结构发生变化时，无法实时自动调整网络设置以保障用户体验。</a:t>
                      </a:r>
                    </a:p>
                    <a:p>
                      <a:pPr marL="285750" indent="-285750" algn="l">
                        <a:lnSpc>
                          <a:spcPct val="100000"/>
                        </a:lnSpc>
                        <a:buFont typeface="Arial" panose="020B0604020202020204" pitchFamily="34" charset="0"/>
                        <a:buChar char="•"/>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全动态</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BGP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：可以根据设定的寻路协议实时自动优化网络结构，以保证客户使用的网络持续稳定、高效。</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全动态</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BGP</a:t>
                      </a:r>
                    </a:p>
                    <a:p>
                      <a:pPr algn="l">
                        <a:lnSpc>
                          <a:spcPct val="100000"/>
                        </a:lnSpc>
                        <a:spcBef>
                          <a:spcPts val="400"/>
                        </a:spcBef>
                        <a:spcAft>
                          <a:spcPts val="400"/>
                        </a:spcAft>
                      </a:pP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6912">
                <a:tc>
                  <a:txBody>
                    <a:bodyPr/>
                    <a:lstStyle/>
                    <a:p>
                      <a:pPr algn="ctr">
                        <a:lnSpc>
                          <a:spcPct val="1000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计费方式</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使用新创建弹性</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时，按带宽计费或者按流量计费。</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按宽带计费</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6912">
                <a:tc>
                  <a:txBody>
                    <a:bodyPr/>
                    <a:lstStyle/>
                    <a:p>
                      <a:pPr algn="ctr">
                        <a:lnSpc>
                          <a:spcPct val="1000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带宽</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使用新创建弹性</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时，公网带宽大小。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en-US" alt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100</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7468">
                <a:tc>
                  <a:txBody>
                    <a:bodyPr/>
                    <a:lstStyle/>
                    <a:p>
                      <a:pPr algn="ctr">
                        <a:lnSpc>
                          <a:spcPct val="1000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描述</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负载</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均衡器相关</a:t>
                      </a: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描述</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5784">
                <a:tc>
                  <a:txBody>
                    <a:bodyPr/>
                    <a:lstStyle/>
                    <a:p>
                      <a:pPr algn="ctr">
                        <a:lnSpc>
                          <a:spcPct val="1000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标签</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标签用于标识云资源，可对云资源进行分类和搜索。标签由标签“键”和标签“值”组成，标签键用于标记标签，标签值用于表示具体的标签内容。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l">
                        <a:lnSpc>
                          <a:spcPct val="100000"/>
                        </a:lnSpc>
                        <a:spcBef>
                          <a:spcPts val="400"/>
                        </a:spcBef>
                        <a:spcAft>
                          <a:spcPts val="400"/>
                        </a:spcAft>
                      </a:pP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624106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Huawei Sans" panose="020C0503030203020204" pitchFamily="34" charset="0"/>
              </a:rPr>
              <a:t>监听器</a:t>
            </a:r>
            <a:r>
              <a:rPr lang="zh-CN" altLang="zh-CN" dirty="0">
                <a:sym typeface="Huawei Sans" panose="020C0503030203020204" pitchFamily="34" charset="0"/>
              </a:rPr>
              <a:t>管理</a:t>
            </a:r>
            <a:endParaRPr 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a:sym typeface="Huawei Sans" panose="020C0503030203020204" pitchFamily="34" charset="0"/>
              </a:rPr>
              <a:t>添加监听器</a:t>
            </a:r>
          </a:p>
          <a:p>
            <a:r>
              <a:rPr lang="zh-CN" altLang="en-US" dirty="0">
                <a:sym typeface="Huawei Sans" panose="020C0503030203020204" pitchFamily="34" charset="0"/>
              </a:rPr>
              <a:t>修改监听器</a:t>
            </a:r>
          </a:p>
          <a:p>
            <a:r>
              <a:rPr lang="zh-CN" altLang="en-US" dirty="0">
                <a:sym typeface="Huawei Sans" panose="020C0503030203020204" pitchFamily="34" charset="0"/>
              </a:rPr>
              <a:t>删除监听器</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1586573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ym typeface="Huawei Sans" panose="020C0503030203020204" pitchFamily="34" charset="0"/>
              </a:rPr>
              <a:t>添加</a:t>
            </a:r>
            <a:r>
              <a:rPr lang="zh-CN" altLang="zh-CN" dirty="0">
                <a:sym typeface="Huawei Sans" panose="020C0503030203020204" pitchFamily="34" charset="0"/>
              </a:rPr>
              <a:t>监听器</a:t>
            </a:r>
            <a:endParaRPr lang="en-US" dirty="0">
              <a:sym typeface="Huawei Sans" panose="020C0503030203020204" pitchFamily="34" charset="0"/>
            </a:endParaRPr>
          </a:p>
        </p:txBody>
      </p:sp>
      <p:pic>
        <p:nvPicPr>
          <p:cNvPr id="3" name="图片 2"/>
          <p:cNvPicPr>
            <a:picLocks noChangeAspect="1"/>
          </p:cNvPicPr>
          <p:nvPr/>
        </p:nvPicPr>
        <p:blipFill>
          <a:blip r:embed="rId3"/>
          <a:stretch>
            <a:fillRect/>
          </a:stretch>
        </p:blipFill>
        <p:spPr>
          <a:xfrm>
            <a:off x="1008063" y="1233488"/>
            <a:ext cx="4715662" cy="3934677"/>
          </a:xfrm>
          <a:prstGeom prst="rect">
            <a:avLst/>
          </a:prstGeom>
          <a:ln>
            <a:solidFill>
              <a:schemeClr val="bg1">
                <a:lumMod val="65000"/>
              </a:schemeClr>
            </a:solidFill>
          </a:ln>
        </p:spPr>
      </p:pic>
      <p:pic>
        <p:nvPicPr>
          <p:cNvPr id="4" name="图片 3"/>
          <p:cNvPicPr>
            <a:picLocks noChangeAspect="1"/>
          </p:cNvPicPr>
          <p:nvPr/>
        </p:nvPicPr>
        <p:blipFill>
          <a:blip r:embed="rId4"/>
          <a:stretch>
            <a:fillRect/>
          </a:stretch>
        </p:blipFill>
        <p:spPr>
          <a:xfrm>
            <a:off x="6190243" y="1233488"/>
            <a:ext cx="5184576" cy="2570935"/>
          </a:xfrm>
          <a:prstGeom prst="rect">
            <a:avLst/>
          </a:prstGeom>
          <a:ln>
            <a:solidFill>
              <a:schemeClr val="bg1">
                <a:lumMod val="65000"/>
              </a:schemeClr>
            </a:solidFill>
          </a:ln>
        </p:spPr>
      </p:pic>
      <p:pic>
        <p:nvPicPr>
          <p:cNvPr id="5" name="图片 4"/>
          <p:cNvPicPr>
            <a:picLocks noChangeAspect="1"/>
          </p:cNvPicPr>
          <p:nvPr/>
        </p:nvPicPr>
        <p:blipFill>
          <a:blip r:embed="rId5"/>
          <a:stretch>
            <a:fillRect/>
          </a:stretch>
        </p:blipFill>
        <p:spPr>
          <a:xfrm>
            <a:off x="6190243" y="3877163"/>
            <a:ext cx="5061197" cy="2108121"/>
          </a:xfrm>
          <a:prstGeom prst="rect">
            <a:avLst/>
          </a:prstGeom>
          <a:ln>
            <a:solidFill>
              <a:schemeClr val="bg1">
                <a:lumMod val="65000"/>
              </a:schemeClr>
            </a:solidFill>
          </a:ln>
        </p:spPr>
      </p:pic>
    </p:spTree>
    <p:extLst>
      <p:ext uri="{BB962C8B-B14F-4D97-AF65-F5344CB8AC3E}">
        <p14:creationId xmlns:p14="http://schemas.microsoft.com/office/powerpoint/2010/main" val="28872359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panose="020B0604020202020204" pitchFamily="34" charset="0"/>
                <a:sym typeface="Huawei Sans" panose="020C0503030203020204" pitchFamily="34" charset="0"/>
              </a:rPr>
              <a:t>ELB</a:t>
            </a:r>
            <a:r>
              <a:rPr lang="zh-CN" altLang="zh-CN" dirty="0">
                <a:cs typeface="Arial" panose="020B0604020202020204" pitchFamily="34" charset="0"/>
                <a:sym typeface="Huawei Sans" panose="020C0503030203020204" pitchFamily="34" charset="0"/>
              </a:rPr>
              <a:t>添加监听器</a:t>
            </a:r>
            <a:r>
              <a:rPr lang="en-US" altLang="zh-CN" dirty="0">
                <a:cs typeface="Arial" panose="020B0604020202020204" pitchFamily="34" charset="0"/>
                <a:sym typeface="Huawei Sans" panose="020C0503030203020204" pitchFamily="34" charset="0"/>
              </a:rPr>
              <a:t> - </a:t>
            </a:r>
            <a:r>
              <a:rPr lang="zh-CN" altLang="en-US" dirty="0">
                <a:cs typeface="Arial" panose="020B0604020202020204" pitchFamily="34" charset="0"/>
                <a:sym typeface="Huawei Sans" panose="020C0503030203020204" pitchFamily="34" charset="0"/>
              </a:rPr>
              <a:t>参数</a:t>
            </a:r>
            <a:r>
              <a:rPr lang="zh-CN" altLang="en-US" dirty="0" smtClean="0">
                <a:cs typeface="Arial" panose="020B0604020202020204" pitchFamily="34" charset="0"/>
                <a:sym typeface="Huawei Sans" panose="020C0503030203020204" pitchFamily="34" charset="0"/>
              </a:rPr>
              <a:t>说明 </a:t>
            </a:r>
            <a:r>
              <a:rPr lang="en-US" altLang="zh-CN" dirty="0" smtClean="0">
                <a:cs typeface="Arial" panose="020B0604020202020204" pitchFamily="34" charset="0"/>
                <a:sym typeface="Huawei Sans" panose="020C0503030203020204" pitchFamily="34" charset="0"/>
              </a:rPr>
              <a:t>(1/3</a:t>
            </a:r>
            <a:r>
              <a:rPr lang="en-US" altLang="zh-CN" dirty="0">
                <a:cs typeface="Arial" panose="020B0604020202020204" pitchFamily="34" charset="0"/>
                <a:sym typeface="Huawei Sans" panose="020C0503030203020204" pitchFamily="34" charset="0"/>
              </a:rPr>
              <a:t>)</a:t>
            </a:r>
            <a:endParaRPr lang="en-US" dirty="0">
              <a:cs typeface="Arial" panose="020B0604020202020204" pitchFamily="34" charset="0"/>
              <a:sym typeface="Huawei Sans" panose="020C0503030203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853037351"/>
              </p:ext>
            </p:extLst>
          </p:nvPr>
        </p:nvGraphicFramePr>
        <p:xfrm>
          <a:off x="1019436" y="1304764"/>
          <a:ext cx="9649072" cy="4183476"/>
        </p:xfrm>
        <a:graphic>
          <a:graphicData uri="http://schemas.openxmlformats.org/drawingml/2006/table">
            <a:tbl>
              <a:tblPr firstRow="1" firstCol="1" lastRow="1" lastCol="1" bandRow="1" bandCol="1"/>
              <a:tblGrid>
                <a:gridCol w="1126966"/>
                <a:gridCol w="1229418"/>
                <a:gridCol w="5636503"/>
                <a:gridCol w="1656185"/>
              </a:tblGrid>
              <a:tr h="396044">
                <a:tc>
                  <a:txBody>
                    <a:bodyPr/>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zh-CN" altLang="en-US" sz="1600" b="1"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配置类型</a:t>
                      </a:r>
                    </a:p>
                  </a:txBody>
                  <a:tcPr marL="48044" marR="4804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lnSpc>
                          <a:spcPct val="100000"/>
                        </a:lnSpc>
                        <a:spcBef>
                          <a:spcPts val="400"/>
                        </a:spcBef>
                        <a:spcAft>
                          <a:spcPts val="400"/>
                        </a:spcAft>
                      </a:pPr>
                      <a:r>
                        <a:rPr lang="zh-CN" sz="16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参数</a:t>
                      </a:r>
                      <a:endParaRPr lang="en-US" altLang="zh-CN" sz="16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8044" marR="48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lnSpc>
                          <a:spcPct val="100000"/>
                        </a:lnSpc>
                        <a:spcBef>
                          <a:spcPts val="400"/>
                        </a:spcBef>
                        <a:spcAft>
                          <a:spcPts val="400"/>
                        </a:spcAft>
                      </a:pPr>
                      <a:r>
                        <a:rPr lang="zh-CN" sz="16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说明</a:t>
                      </a:r>
                      <a:endParaRPr lang="zh-CN" sz="1600" b="1"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8044" marR="48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lnSpc>
                          <a:spcPct val="100000"/>
                        </a:lnSpc>
                        <a:spcBef>
                          <a:spcPts val="400"/>
                        </a:spcBef>
                        <a:spcAft>
                          <a:spcPts val="400"/>
                        </a:spcAft>
                      </a:pPr>
                      <a:r>
                        <a:rPr lang="zh-CN" sz="16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取值</a:t>
                      </a:r>
                      <a:r>
                        <a:rPr lang="zh-CN" sz="1600" b="1"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样例</a:t>
                      </a:r>
                    </a:p>
                  </a:txBody>
                  <a:tcPr marL="48044" marR="4804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r>
              <a:tr h="389271">
                <a:tc rowSpan="6">
                  <a:txBody>
                    <a:bodyPr/>
                    <a:lstStyle/>
                    <a:p>
                      <a:pPr algn="ctr">
                        <a:lnSpc>
                          <a:spcPts val="1200"/>
                        </a:lnSpc>
                        <a:spcBef>
                          <a:spcPts val="400"/>
                        </a:spcBef>
                        <a:spcAft>
                          <a:spcPts val="400"/>
                        </a:spcAft>
                      </a:pPr>
                      <a:endParaRPr lang="en-US" alt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ctr">
                        <a:lnSpc>
                          <a:spcPts val="12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监听器</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1046" marR="41046"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名称</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1046" marR="4104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监听器</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名称。</a:t>
                      </a:r>
                    </a:p>
                  </a:txBody>
                  <a:tcPr marL="41046" marR="4104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Bef>
                          <a:spcPts val="400"/>
                        </a:spcBef>
                        <a:spcAft>
                          <a:spcPts val="400"/>
                        </a:spcAft>
                      </a:pPr>
                      <a:r>
                        <a:rPr 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Listener01</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1046" marR="41046"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3832">
                <a:tc vMerge="1">
                  <a:txBody>
                    <a:bodyPr/>
                    <a:lstStyle/>
                    <a:p>
                      <a:pPr>
                        <a:lnSpc>
                          <a:spcPts val="1200"/>
                        </a:lnSpc>
                        <a:spcBef>
                          <a:spcPts val="400"/>
                        </a:spcBef>
                        <a:spcAft>
                          <a:spcPts val="400"/>
                        </a:spcAft>
                      </a:pPr>
                      <a:endParaRPr lang="zh-CN" sz="1400" dirty="0">
                        <a:effectLst/>
                        <a:latin typeface="+mn-lt"/>
                        <a:ea typeface="+mn-ea"/>
                        <a:cs typeface="Arial" panose="020B0604020202020204" pitchFamily="34" charset="0"/>
                      </a:endParaRPr>
                    </a:p>
                  </a:txBody>
                  <a:tcPr marL="41046" marR="41046"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ts val="12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前端</a:t>
                      </a:r>
                      <a:r>
                        <a:rPr lang="zh-CN" alt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协议</a:t>
                      </a:r>
                      <a:r>
                        <a:rPr lang="en-US" alt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zh-CN" alt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端口</a:t>
                      </a:r>
                      <a:endParaRPr lang="zh-CN" alt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1046" marR="4104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云</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服务开通的协议和端口。</a:t>
                      </a:r>
                    </a:p>
                    <a:p>
                      <a:pPr marL="342900" lvl="0" indent="-342900" algn="l">
                        <a:lnSpc>
                          <a:spcPts val="1200"/>
                        </a:lnSpc>
                        <a:spcBef>
                          <a:spcPts val="400"/>
                        </a:spcBef>
                        <a:spcAft>
                          <a:spcPts val="400"/>
                        </a:spcAft>
                        <a:buClr>
                          <a:schemeClr val="bg1">
                            <a:lumMod val="50000"/>
                          </a:schemeClr>
                        </a:buClr>
                        <a:buSzPct val="60000"/>
                        <a:buFont typeface="Wingdings" panose="05000000000000000000" pitchFamily="2" charset="2"/>
                        <a:buChar char=""/>
                        <a:tabLst>
                          <a:tab pos="180340" algn="l"/>
                        </a:tabLst>
                      </a:pPr>
                      <a:r>
                        <a:rPr lang="en-US"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TCP</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4</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层负载均衡服务</a:t>
                      </a:r>
                    </a:p>
                    <a:p>
                      <a:pPr marL="342900" lvl="0" indent="-342900" algn="l">
                        <a:lnSpc>
                          <a:spcPts val="1200"/>
                        </a:lnSpc>
                        <a:spcBef>
                          <a:spcPts val="400"/>
                        </a:spcBef>
                        <a:spcAft>
                          <a:spcPts val="400"/>
                        </a:spcAft>
                        <a:buClr>
                          <a:schemeClr val="bg1">
                            <a:lumMod val="50000"/>
                          </a:schemeClr>
                        </a:buClr>
                        <a:buSzPct val="60000"/>
                        <a:buFont typeface="Wingdings" panose="05000000000000000000" pitchFamily="2" charset="2"/>
                        <a:buChar char=""/>
                        <a:tabLst>
                          <a:tab pos="180340" algn="l"/>
                        </a:tabLst>
                      </a:pPr>
                      <a:r>
                        <a:rPr lang="en-US"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UDP</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4</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层负载均衡</a:t>
                      </a: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服务</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42900" lvl="0" indent="-342900" algn="l">
                        <a:lnSpc>
                          <a:spcPts val="1200"/>
                        </a:lnSpc>
                        <a:spcBef>
                          <a:spcPts val="400"/>
                        </a:spcBef>
                        <a:spcAft>
                          <a:spcPts val="400"/>
                        </a:spcAft>
                        <a:buClr>
                          <a:schemeClr val="bg1">
                            <a:lumMod val="50000"/>
                          </a:schemeClr>
                        </a:buClr>
                        <a:buSzPct val="60000"/>
                        <a:buFont typeface="Wingdings" panose="05000000000000000000" pitchFamily="2" charset="2"/>
                        <a:buChar char=""/>
                        <a:tabLst>
                          <a:tab pos="180340" algn="l"/>
                        </a:tabLst>
                      </a:pPr>
                      <a:r>
                        <a:rPr 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HTTP/HTTPS</a:t>
                      </a: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7</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层负载均衡服务</a:t>
                      </a:r>
                    </a:p>
                  </a:txBody>
                  <a:tcPr marL="41046" marR="4104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Bef>
                          <a:spcPts val="400"/>
                        </a:spcBef>
                        <a:spcAft>
                          <a:spcPts val="400"/>
                        </a:spcAft>
                      </a:pPr>
                      <a:r>
                        <a:rPr 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TCP/22</a:t>
                      </a:r>
                    </a:p>
                    <a:p>
                      <a:pPr algn="l">
                        <a:lnSpc>
                          <a:spcPts val="1200"/>
                        </a:lnSpc>
                        <a:spcBef>
                          <a:spcPts val="400"/>
                        </a:spcBef>
                        <a:spcAft>
                          <a:spcPts val="400"/>
                        </a:spcAft>
                      </a:pPr>
                      <a:r>
                        <a:rPr 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HTTP/80</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1046" marR="41046"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210">
                <a:tc vMerge="1">
                  <a:txBody>
                    <a:bodyPr/>
                    <a:lstStyle/>
                    <a:p>
                      <a:pPr>
                        <a:lnSpc>
                          <a:spcPts val="1200"/>
                        </a:lnSpc>
                        <a:spcBef>
                          <a:spcPts val="400"/>
                        </a:spcBef>
                        <a:spcAft>
                          <a:spcPts val="400"/>
                        </a:spcAft>
                      </a:pPr>
                      <a:endParaRPr lang="zh-CN" sz="1400" dirty="0">
                        <a:effectLst/>
                        <a:latin typeface="+mn-ea"/>
                        <a:ea typeface="+mn-ea"/>
                        <a:cs typeface="Arial" panose="020B0604020202020204" pitchFamily="34" charset="0"/>
                      </a:endParaRPr>
                    </a:p>
                  </a:txBody>
                  <a:tcPr marL="41046" marR="41046"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双向认证</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用户需要在</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HTTPS</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监听上同时绑定服务器证书与</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CA</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证书，才能进行服务端与客户端的双向认证。</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Huawei Sans" panose="020C0503030203020204" pitchFamily="34" charset="0"/>
                          <a:ea typeface="方正兰亭黑简体" panose="02000000000000000000" pitchFamily="2" charset="-122"/>
                          <a:sym typeface="Huawei Sans" panose="020C0503030203020204" pitchFamily="34" charset="0"/>
                        </a:rPr>
                        <a:t>-</a:t>
                      </a:r>
                    </a:p>
                  </a:txBody>
                  <a:tcPr marL="38100" marR="38100" marT="38100" marB="381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929">
                <a:tc vMerge="1">
                  <a:txBody>
                    <a:bodyPr/>
                    <a:lstStyle/>
                    <a:p>
                      <a:pPr>
                        <a:lnSpc>
                          <a:spcPts val="1200"/>
                        </a:lnSpc>
                        <a:spcBef>
                          <a:spcPts val="400"/>
                        </a:spcBef>
                        <a:spcAft>
                          <a:spcPts val="400"/>
                        </a:spcAft>
                      </a:pPr>
                      <a:endParaRPr lang="zh-CN" sz="1400" dirty="0">
                        <a:effectLst/>
                        <a:latin typeface="+mn-ea"/>
                        <a:ea typeface="+mn-ea"/>
                        <a:cs typeface="Arial" panose="020B0604020202020204" pitchFamily="34" charset="0"/>
                      </a:endParaRPr>
                    </a:p>
                  </a:txBody>
                  <a:tcPr marL="41046" marR="41046"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400"/>
                        </a:spcBef>
                        <a:spcAft>
                          <a:spcPts val="400"/>
                        </a:spcAft>
                      </a:pPr>
                      <a:r>
                        <a:rPr lang="en-US" alt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CA</a:t>
                      </a: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证书</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协议类型为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HTTPS</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时，需使用证书。且双向认证开关打开时为必选参数。</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Huawei Sans" panose="020C0503030203020204" pitchFamily="34" charset="0"/>
                          <a:ea typeface="方正兰亭黑简体" panose="02000000000000000000" pitchFamily="2" charset="-122"/>
                          <a:sym typeface="Huawei Sans" panose="020C0503030203020204" pitchFamily="34" charset="0"/>
                        </a:rPr>
                        <a:t>-</a:t>
                      </a:r>
                    </a:p>
                  </a:txBody>
                  <a:tcPr marL="38100" marR="38100" marT="38100" marB="381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8631">
                <a:tc vMerge="1">
                  <a:txBody>
                    <a:bodyPr/>
                    <a:lstStyle/>
                    <a:p>
                      <a:pPr>
                        <a:lnSpc>
                          <a:spcPts val="1200"/>
                        </a:lnSpc>
                        <a:spcBef>
                          <a:spcPts val="400"/>
                        </a:spcBef>
                        <a:spcAft>
                          <a:spcPts val="400"/>
                        </a:spcAft>
                      </a:pPr>
                      <a:endParaRPr lang="zh-CN" sz="1400" dirty="0">
                        <a:effectLst/>
                        <a:latin typeface="+mn-ea"/>
                        <a:ea typeface="+mn-ea"/>
                        <a:cs typeface="Arial" panose="020B0604020202020204" pitchFamily="34" charset="0"/>
                      </a:endParaRPr>
                    </a:p>
                  </a:txBody>
                  <a:tcPr marL="41046" marR="41046"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服务器</a:t>
                      </a: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证书</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HTTPS</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的负载均衡使用的证书</a:t>
                      </a: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en-US" alt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l">
                        <a:lnSpc>
                          <a:spcPct val="100000"/>
                        </a:lnSpc>
                        <a:spcBef>
                          <a:spcPts val="400"/>
                        </a:spcBef>
                        <a:spcAft>
                          <a:spcPts val="400"/>
                        </a:spcAft>
                      </a:pP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当且仅当</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负载均衡器协议为</a:t>
                      </a:r>
                      <a:r>
                        <a:rPr lang="en-US"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HTTPS</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该</a:t>
                      </a:r>
                      <a:r>
                        <a:rPr 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选项才</a:t>
                      </a:r>
                      <a:r>
                        <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有效。</a:t>
                      </a: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en-US" sz="1400" dirty="0" err="1"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certmiij</a:t>
                      </a:r>
                      <a:r>
                        <a:rPr 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/9125267e1b1a4526b346cdfb9b9f856a</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0791">
                <a:tc vMerge="1">
                  <a:txBody>
                    <a:bodyPr/>
                    <a:lstStyle/>
                    <a:p>
                      <a:pPr>
                        <a:lnSpc>
                          <a:spcPts val="1200"/>
                        </a:lnSpc>
                        <a:spcBef>
                          <a:spcPts val="400"/>
                        </a:spcBef>
                        <a:spcAft>
                          <a:spcPts val="400"/>
                        </a:spcAft>
                      </a:pPr>
                      <a:endParaRPr lang="zh-CN" sz="1400" dirty="0">
                        <a:effectLst/>
                        <a:latin typeface="+mn-ea"/>
                        <a:ea typeface="+mn-ea"/>
                        <a:cs typeface="Arial" panose="020B0604020202020204" pitchFamily="34" charset="0"/>
                      </a:endParaRPr>
                    </a:p>
                  </a:txBody>
                  <a:tcPr marL="41046" marR="41046"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ts val="1200"/>
                        </a:lnSpc>
                        <a:spcBef>
                          <a:spcPts val="400"/>
                        </a:spcBef>
                        <a:spcAft>
                          <a:spcPts val="400"/>
                        </a:spcAft>
                      </a:pPr>
                      <a:r>
                        <a:rPr lang="zh-CN" altLang="en-US"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描述</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1046" marR="4104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200"/>
                        </a:lnSpc>
                        <a:spcBef>
                          <a:spcPts val="400"/>
                        </a:spcBef>
                        <a:spcAft>
                          <a:spcPts val="400"/>
                        </a:spcAft>
                        <a:buClr>
                          <a:schemeClr val="bg1">
                            <a:lumMod val="50000"/>
                          </a:schemeClr>
                        </a:buClr>
                        <a:buSzPct val="60000"/>
                        <a:buFont typeface="Wingdings" panose="05000000000000000000" pitchFamily="2" charset="2"/>
                        <a:buNone/>
                        <a:tabLst>
                          <a:tab pos="180340" algn="l"/>
                        </a:tabLst>
                        <a:defRPr/>
                      </a:pP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algn="l" defTabSz="914400" rtl="0" eaLnBrk="1" fontAlgn="auto" latinLnBrk="0" hangingPunct="1">
                        <a:lnSpc>
                          <a:spcPts val="1200"/>
                        </a:lnSpc>
                        <a:spcBef>
                          <a:spcPts val="400"/>
                        </a:spcBef>
                        <a:spcAft>
                          <a:spcPts val="400"/>
                        </a:spcAft>
                        <a:buClr>
                          <a:schemeClr val="bg1">
                            <a:lumMod val="50000"/>
                          </a:schemeClr>
                        </a:buClr>
                        <a:buSzPct val="60000"/>
                        <a:buFont typeface="Wingdings" panose="05000000000000000000" pitchFamily="2" charset="2"/>
                        <a:buNone/>
                        <a:tabLst>
                          <a:tab pos="180340" algn="l"/>
                        </a:tabLst>
                        <a:defRPr/>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对于监听器描述。</a:t>
                      </a:r>
                    </a:p>
                    <a:p>
                      <a:pPr marL="342900" lvl="0" indent="-342900" algn="l">
                        <a:lnSpc>
                          <a:spcPts val="1200"/>
                        </a:lnSpc>
                        <a:spcBef>
                          <a:spcPts val="400"/>
                        </a:spcBef>
                        <a:spcAft>
                          <a:spcPts val="400"/>
                        </a:spcAft>
                        <a:buClr>
                          <a:schemeClr val="bg1">
                            <a:lumMod val="50000"/>
                          </a:schemeClr>
                        </a:buClr>
                        <a:buSzPct val="60000"/>
                        <a:buFont typeface="Wingdings" panose="05000000000000000000" pitchFamily="2" charset="2"/>
                        <a:buChar char=""/>
                        <a:tabLst>
                          <a:tab pos="180340" algn="l"/>
                        </a:tabLst>
                      </a:pP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1046" marR="4104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ts val="1200"/>
                        </a:lnSpc>
                        <a:spcBef>
                          <a:spcPts val="400"/>
                        </a:spcBef>
                        <a:spcAft>
                          <a:spcPts val="400"/>
                        </a:spcAft>
                      </a:pPr>
                      <a:r>
                        <a:rPr lang="en-US" altLang="zh-CN" sz="14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sz="14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1046" marR="41046"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26354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panose="020B0604020202020204" pitchFamily="34" charset="0"/>
                <a:sym typeface="Huawei Sans" panose="020C0503030203020204" pitchFamily="34" charset="0"/>
              </a:rPr>
              <a:t>ELB</a:t>
            </a:r>
            <a:r>
              <a:rPr lang="zh-CN" altLang="zh-CN" dirty="0">
                <a:cs typeface="Arial" panose="020B0604020202020204" pitchFamily="34" charset="0"/>
                <a:sym typeface="Huawei Sans" panose="020C0503030203020204" pitchFamily="34" charset="0"/>
              </a:rPr>
              <a:t>添加监听器</a:t>
            </a:r>
            <a:r>
              <a:rPr lang="en-US" altLang="zh-CN" dirty="0">
                <a:cs typeface="Arial" panose="020B0604020202020204" pitchFamily="34" charset="0"/>
                <a:sym typeface="Huawei Sans" panose="020C0503030203020204" pitchFamily="34" charset="0"/>
              </a:rPr>
              <a:t> - </a:t>
            </a:r>
            <a:r>
              <a:rPr lang="zh-CN" altLang="en-US" dirty="0">
                <a:cs typeface="Arial" panose="020B0604020202020204" pitchFamily="34" charset="0"/>
                <a:sym typeface="Huawei Sans" panose="020C0503030203020204" pitchFamily="34" charset="0"/>
              </a:rPr>
              <a:t>参数</a:t>
            </a:r>
            <a:r>
              <a:rPr lang="zh-CN" altLang="en-US" dirty="0" smtClean="0">
                <a:cs typeface="Arial" panose="020B0604020202020204" pitchFamily="34" charset="0"/>
                <a:sym typeface="Huawei Sans" panose="020C0503030203020204" pitchFamily="34" charset="0"/>
              </a:rPr>
              <a:t>说明 </a:t>
            </a:r>
            <a:r>
              <a:rPr lang="en-US" altLang="zh-CN" dirty="0" smtClean="0">
                <a:cs typeface="Arial" panose="020B0604020202020204" pitchFamily="34" charset="0"/>
                <a:sym typeface="Huawei Sans" panose="020C0503030203020204" pitchFamily="34" charset="0"/>
              </a:rPr>
              <a:t>(2/3</a:t>
            </a:r>
            <a:r>
              <a:rPr lang="en-US" altLang="zh-CN" dirty="0">
                <a:cs typeface="Arial" panose="020B0604020202020204" pitchFamily="34" charset="0"/>
                <a:sym typeface="Huawei Sans" panose="020C0503030203020204" pitchFamily="34" charset="0"/>
              </a:rPr>
              <a:t>)</a:t>
            </a:r>
            <a:endParaRPr lang="en-US" dirty="0">
              <a:cs typeface="Arial" panose="020B0604020202020204" pitchFamily="34" charset="0"/>
              <a:sym typeface="Huawei Sans" panose="020C0503030203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347808032"/>
              </p:ext>
            </p:extLst>
          </p:nvPr>
        </p:nvGraphicFramePr>
        <p:xfrm>
          <a:off x="1010415" y="1376772"/>
          <a:ext cx="9613068" cy="4380442"/>
        </p:xfrm>
        <a:graphic>
          <a:graphicData uri="http://schemas.openxmlformats.org/drawingml/2006/table">
            <a:tbl>
              <a:tblPr firstRow="1" firstCol="1" lastRow="1" lastCol="1" bandRow="1" bandCol="1"/>
              <a:tblGrid>
                <a:gridCol w="1269161"/>
                <a:gridCol w="1507176"/>
                <a:gridCol w="5170929"/>
                <a:gridCol w="1665802"/>
              </a:tblGrid>
              <a:tr h="396044">
                <a:tc>
                  <a:txBody>
                    <a:bodyPr/>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zh-CN" altLang="en-US" sz="1800" b="1"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配置类型</a:t>
                      </a:r>
                    </a:p>
                  </a:txBody>
                  <a:tcPr marL="48044" marR="4804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Bef>
                          <a:spcPts val="400"/>
                        </a:spcBef>
                        <a:spcAft>
                          <a:spcPts val="400"/>
                        </a:spcAft>
                      </a:pPr>
                      <a:r>
                        <a:rPr lang="zh-CN" sz="18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参数</a:t>
                      </a:r>
                      <a:endParaRPr lang="en-US" altLang="zh-CN" sz="18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8044" marR="48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Bef>
                          <a:spcPts val="400"/>
                        </a:spcBef>
                        <a:spcAft>
                          <a:spcPts val="400"/>
                        </a:spcAft>
                      </a:pPr>
                      <a:r>
                        <a:rPr lang="zh-CN" sz="18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说明</a:t>
                      </a:r>
                      <a:endParaRPr lang="zh-CN" sz="1800" b="1"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8044" marR="48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Bef>
                          <a:spcPts val="400"/>
                        </a:spcBef>
                        <a:spcAft>
                          <a:spcPts val="400"/>
                        </a:spcAft>
                      </a:pPr>
                      <a:r>
                        <a:rPr lang="zh-CN" sz="18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取值</a:t>
                      </a:r>
                      <a:r>
                        <a:rPr lang="zh-CN" sz="1800" b="1"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样例</a:t>
                      </a:r>
                    </a:p>
                  </a:txBody>
                  <a:tcPr marL="48044" marR="4804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50379">
                <a:tc rowSpan="7">
                  <a:txBody>
                    <a:bodyPr/>
                    <a:lstStyle/>
                    <a:p>
                      <a:pPr algn="ctr">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后端服务器组</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后端云服务器组</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把具有相同特性的后端云服务器放在一个组。</a:t>
                      </a:r>
                    </a:p>
                    <a:p>
                      <a:pPr marL="285750" indent="-285750" algn="l">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新创建</a:t>
                      </a:r>
                    </a:p>
                    <a:p>
                      <a:pPr marL="285750" indent="-285750" algn="l">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使用已有</a:t>
                      </a: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新创建</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2874">
                <a:tc vMerge="1">
                  <a:txBody>
                    <a:bodyPr/>
                    <a:lstStyle/>
                    <a:p>
                      <a:pPr>
                        <a:lnSpc>
                          <a:spcPct val="100000"/>
                        </a:lnSpc>
                        <a:spcBef>
                          <a:spcPts val="400"/>
                        </a:spcBef>
                        <a:spcAft>
                          <a:spcPts val="400"/>
                        </a:spcAft>
                      </a:pPr>
                      <a:endParaRPr lang="zh-CN" sz="1400" dirty="0">
                        <a:effectLst/>
                        <a:latin typeface="+mn-lt"/>
                        <a:ea typeface="+mn-ea"/>
                        <a:cs typeface="Arial" panose="020B0604020202020204" pitchFamily="34" charset="0"/>
                      </a:endParaRPr>
                    </a:p>
                  </a:txBody>
                  <a:tcPr marL="80272" marR="80272"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名称</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400"/>
                        </a:spcBef>
                        <a:spcAft>
                          <a:spcPts val="400"/>
                        </a:spcAft>
                        <a:buClr>
                          <a:schemeClr val="bg1">
                            <a:lumMod val="50000"/>
                          </a:schemeClr>
                        </a:buClr>
                        <a:buSzPct val="60000"/>
                        <a:buFont typeface="Wingdings" panose="05000000000000000000" pitchFamily="2" charset="2"/>
                        <a:buNone/>
                        <a:tabLst>
                          <a:tab pos="180340" algn="l"/>
                        </a:tabLst>
                        <a:defRPr/>
                      </a:pP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后端云服务器组名称。</a:t>
                      </a: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pool-i28r</a:t>
                      </a:r>
                    </a:p>
                  </a:txBody>
                  <a:tcPr marL="80272" marR="80272"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221">
                <a:tc vMerge="1">
                  <a:txBody>
                    <a:bodyPr/>
                    <a:lstStyle/>
                    <a:p>
                      <a:pPr>
                        <a:lnSpc>
                          <a:spcPct val="100000"/>
                        </a:lnSpc>
                        <a:spcBef>
                          <a:spcPts val="400"/>
                        </a:spcBef>
                        <a:spcAft>
                          <a:spcPts val="400"/>
                        </a:spcAft>
                      </a:pPr>
                      <a:endParaRPr lang="zh-CN" sz="1400" dirty="0">
                        <a:effectLst/>
                        <a:latin typeface="+mn-lt"/>
                        <a:ea typeface="+mn-ea"/>
                        <a:cs typeface="Arial" panose="020B0604020202020204" pitchFamily="34" charset="0"/>
                      </a:endParaRPr>
                    </a:p>
                  </a:txBody>
                  <a:tcPr marL="80272" marR="80272"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分配策略类型</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负载均衡采用的算法。</a:t>
                      </a:r>
                      <a:endPar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包含加权轮询算法，加权最少连接和源</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算法。</a:t>
                      </a: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加权</a:t>
                      </a:r>
                      <a:r>
                        <a:rPr lang="zh-CN"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轮询</a:t>
                      </a:r>
                      <a:r>
                        <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算法</a:t>
                      </a:r>
                    </a:p>
                  </a:txBody>
                  <a:tcPr marL="80272" marR="80272"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251">
                <a:tc vMerge="1">
                  <a:txBody>
                    <a:bodyPr/>
                    <a:lstStyle/>
                    <a:p>
                      <a:pPr>
                        <a:lnSpc>
                          <a:spcPct val="100000"/>
                        </a:lnSpc>
                        <a:spcBef>
                          <a:spcPts val="400"/>
                        </a:spcBef>
                        <a:spcAft>
                          <a:spcPts val="400"/>
                        </a:spcAft>
                      </a:pPr>
                      <a:endParaRPr lang="zh-CN" sz="1400" dirty="0">
                        <a:effectLst/>
                        <a:latin typeface="+mn-lt"/>
                        <a:ea typeface="+mn-ea"/>
                        <a:cs typeface="Arial" panose="020B0604020202020204" pitchFamily="34" charset="0"/>
                      </a:endParaRPr>
                    </a:p>
                  </a:txBody>
                  <a:tcPr marL="80272" marR="80272"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400"/>
                        </a:spcBef>
                        <a:spcAft>
                          <a:spcPts val="400"/>
                        </a:spcAft>
                      </a:pPr>
                      <a:r>
                        <a:rPr lang="zh-CN"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会话保持</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开启会话保持后，弹性负载均衡将属于同一个会话的请求都转发到同一个云服务器进行处理。</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Bef>
                          <a:spcPts val="400"/>
                        </a:spcBef>
                        <a:spcAft>
                          <a:spcPts val="400"/>
                        </a:spcAft>
                      </a:pPr>
                      <a:r>
                        <a:rPr 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ON</a:t>
                      </a:r>
                      <a:endParaRPr lang="zh-CN" altLang="en-US"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4291">
                <a:tc vMerge="1">
                  <a:txBody>
                    <a:bodyPr/>
                    <a:lstStyle/>
                    <a:p>
                      <a:pPr>
                        <a:lnSpc>
                          <a:spcPct val="100000"/>
                        </a:lnSpc>
                        <a:spcBef>
                          <a:spcPts val="400"/>
                        </a:spcBef>
                        <a:spcAft>
                          <a:spcPts val="400"/>
                        </a:spcAft>
                      </a:pPr>
                      <a:endParaRPr lang="zh-CN" sz="1400" dirty="0">
                        <a:effectLst/>
                        <a:latin typeface="+mn-lt"/>
                        <a:ea typeface="+mn-ea"/>
                        <a:cs typeface="Arial" panose="020B0604020202020204" pitchFamily="34" charset="0"/>
                      </a:endParaRPr>
                    </a:p>
                  </a:txBody>
                  <a:tcPr marL="80272" marR="80272"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会话保持类型</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会话保持的方式包括：</a:t>
                      </a:r>
                    </a:p>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源</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HTTP_COOKIE</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，应用程序</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COOKIE</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200"/>
                        </a:lnSpc>
                        <a:spcBef>
                          <a:spcPts val="400"/>
                        </a:spcBef>
                        <a:spcAft>
                          <a:spcPts val="400"/>
                        </a:spcAft>
                        <a:buClrTx/>
                        <a:buSzTx/>
                        <a:buFontTx/>
                        <a:buNone/>
                        <a:tabLst/>
                        <a:defRPr/>
                      </a:pP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源</a:t>
                      </a:r>
                      <a:r>
                        <a:rPr 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IP</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a:t>
                      </a:r>
                    </a:p>
                    <a:p>
                      <a:pPr algn="l">
                        <a:lnSpc>
                          <a:spcPts val="1200"/>
                        </a:lnSpc>
                        <a:spcBef>
                          <a:spcPts val="400"/>
                        </a:spcBef>
                        <a:spcAft>
                          <a:spcPts val="400"/>
                        </a:spcAft>
                      </a:pPr>
                      <a:endParaRPr lang="zh-CN" altLang="en-US"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470">
                <a:tc vMerge="1">
                  <a:txBody>
                    <a:bodyPr/>
                    <a:lstStyle/>
                    <a:p>
                      <a:pPr>
                        <a:lnSpc>
                          <a:spcPct val="100000"/>
                        </a:lnSpc>
                        <a:spcBef>
                          <a:spcPts val="400"/>
                        </a:spcBef>
                        <a:spcAft>
                          <a:spcPts val="400"/>
                        </a:spcAft>
                      </a:pPr>
                      <a:endParaRPr lang="zh-CN" sz="1400" dirty="0">
                        <a:effectLst/>
                        <a:latin typeface="+mn-lt"/>
                        <a:ea typeface="+mn-ea"/>
                        <a:cs typeface="Arial" panose="020B0604020202020204" pitchFamily="34" charset="0"/>
                      </a:endParaRPr>
                    </a:p>
                  </a:txBody>
                  <a:tcPr marL="80272" marR="80272"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cookie</a:t>
                      </a: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名称</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当会话保持选择应用程序</a:t>
                      </a: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COOKIE</a:t>
                      </a: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时，需要填写</a:t>
                      </a: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cookie</a:t>
                      </a: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名称。</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cookie1223</a:t>
                      </a:r>
                    </a:p>
                  </a:txBody>
                  <a:tcPr marL="38100" marR="38100" marT="38100" marB="381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7502">
                <a:tc vMerge="1">
                  <a:txBody>
                    <a:bodyPr/>
                    <a:lstStyle/>
                    <a:p>
                      <a:endParaRPr lang="en-US"/>
                    </a:p>
                  </a:txBody>
                  <a:tcPr/>
                </a:tc>
                <a:tc>
                  <a:txBody>
                    <a:bodyPr/>
                    <a:lstStyle/>
                    <a:p>
                      <a:pPr algn="l"/>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描述</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后端云服务器组的</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描述</a:t>
                      </a:r>
                      <a:endPar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38100" marR="38100" marT="38100" marB="381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06629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b="1" dirty="0" smtClean="0">
                <a:sym typeface="Huawei Sans" panose="020C0503030203020204" pitchFamily="34" charset="0"/>
              </a:rPr>
              <a:t>鲲鹏</a:t>
            </a:r>
            <a:r>
              <a:rPr lang="zh-CN" altLang="en-US" b="1" dirty="0">
                <a:sym typeface="Huawei Sans" panose="020C0503030203020204" pitchFamily="34" charset="0"/>
              </a:rPr>
              <a:t>云上应用高可用</a:t>
            </a:r>
            <a:r>
              <a:rPr lang="zh-CN" altLang="en-US" b="1" dirty="0" smtClean="0">
                <a:sym typeface="Huawei Sans" panose="020C0503030203020204" pitchFamily="34" charset="0"/>
              </a:rPr>
              <a:t>部署实验</a:t>
            </a:r>
            <a:endParaRPr lang="en-US" altLang="zh-CN" b="1" dirty="0" smtClean="0">
              <a:sym typeface="Huawei Sans" panose="020C0503030203020204" pitchFamily="34" charset="0"/>
            </a:endParaRPr>
          </a:p>
          <a:p>
            <a:pPr lvl="1"/>
            <a:r>
              <a:rPr lang="zh-CN" altLang="en-US" dirty="0">
                <a:solidFill>
                  <a:schemeClr val="bg1">
                    <a:lumMod val="50000"/>
                  </a:schemeClr>
                </a:solidFill>
                <a:sym typeface="Huawei Sans" panose="020C0503030203020204" pitchFamily="34" charset="0"/>
              </a:rPr>
              <a:t>应用高可用</a:t>
            </a:r>
            <a:r>
              <a:rPr lang="zh-CN" altLang="en-US" dirty="0" smtClean="0">
                <a:solidFill>
                  <a:schemeClr val="bg1">
                    <a:lumMod val="50000"/>
                  </a:schemeClr>
                </a:solidFill>
                <a:sym typeface="Huawei Sans" panose="020C0503030203020204" pitchFamily="34" charset="0"/>
              </a:rPr>
              <a:t>架构介绍</a:t>
            </a:r>
            <a:endParaRPr lang="en-US" altLang="zh-CN" b="1" dirty="0" smtClean="0">
              <a:solidFill>
                <a:schemeClr val="bg1">
                  <a:lumMod val="50000"/>
                </a:schemeClr>
              </a:solidFill>
              <a:sym typeface="Huawei Sans" panose="020C0503030203020204" pitchFamily="34" charset="0"/>
            </a:endParaRPr>
          </a:p>
          <a:p>
            <a:pPr lvl="1"/>
            <a:r>
              <a:rPr lang="zh-CN" altLang="en-US" dirty="0" smtClean="0">
                <a:sym typeface="Huawei Sans" panose="020C0503030203020204" pitchFamily="34" charset="0"/>
              </a:rPr>
              <a:t>实验介绍</a:t>
            </a:r>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39533174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panose="020B0604020202020204" pitchFamily="34" charset="0"/>
                <a:sym typeface="Huawei Sans" panose="020C0503030203020204" pitchFamily="34" charset="0"/>
              </a:rPr>
              <a:t>ELB</a:t>
            </a:r>
            <a:r>
              <a:rPr lang="zh-CN" altLang="zh-CN" dirty="0">
                <a:cs typeface="Arial" panose="020B0604020202020204" pitchFamily="34" charset="0"/>
                <a:sym typeface="Huawei Sans" panose="020C0503030203020204" pitchFamily="34" charset="0"/>
              </a:rPr>
              <a:t>添加监听器</a:t>
            </a:r>
            <a:r>
              <a:rPr lang="en-US" altLang="zh-CN" dirty="0">
                <a:cs typeface="Arial" panose="020B0604020202020204" pitchFamily="34" charset="0"/>
                <a:sym typeface="Huawei Sans" panose="020C0503030203020204" pitchFamily="34" charset="0"/>
              </a:rPr>
              <a:t> - </a:t>
            </a:r>
            <a:r>
              <a:rPr lang="zh-CN" altLang="en-US" dirty="0">
                <a:cs typeface="Arial" panose="020B0604020202020204" pitchFamily="34" charset="0"/>
                <a:sym typeface="Huawei Sans" panose="020C0503030203020204" pitchFamily="34" charset="0"/>
              </a:rPr>
              <a:t>参数</a:t>
            </a:r>
            <a:r>
              <a:rPr lang="zh-CN" altLang="en-US" dirty="0" smtClean="0">
                <a:cs typeface="Arial" panose="020B0604020202020204" pitchFamily="34" charset="0"/>
                <a:sym typeface="Huawei Sans" panose="020C0503030203020204" pitchFamily="34" charset="0"/>
              </a:rPr>
              <a:t>说明 </a:t>
            </a:r>
            <a:r>
              <a:rPr lang="en-US" altLang="zh-CN" dirty="0" smtClean="0">
                <a:cs typeface="Arial" panose="020B0604020202020204" pitchFamily="34" charset="0"/>
                <a:sym typeface="Huawei Sans" panose="020C0503030203020204" pitchFamily="34" charset="0"/>
              </a:rPr>
              <a:t>(3/3</a:t>
            </a:r>
            <a:r>
              <a:rPr lang="en-US" altLang="zh-CN" dirty="0">
                <a:cs typeface="Arial" panose="020B0604020202020204" pitchFamily="34" charset="0"/>
                <a:sym typeface="Huawei Sans" panose="020C0503030203020204" pitchFamily="34" charset="0"/>
              </a:rPr>
              <a:t>)</a:t>
            </a:r>
            <a:endParaRPr lang="en-US" dirty="0">
              <a:cs typeface="Arial" panose="020B0604020202020204" pitchFamily="34" charset="0"/>
              <a:sym typeface="Huawei Sans" panose="020C0503030203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256754950"/>
              </p:ext>
            </p:extLst>
          </p:nvPr>
        </p:nvGraphicFramePr>
        <p:xfrm>
          <a:off x="1008063" y="1376772"/>
          <a:ext cx="9649071" cy="4977214"/>
        </p:xfrm>
        <a:graphic>
          <a:graphicData uri="http://schemas.openxmlformats.org/drawingml/2006/table">
            <a:tbl>
              <a:tblPr firstRow="1" firstCol="1" lastRow="1" lastCol="1" bandRow="1" bandCol="1"/>
              <a:tblGrid>
                <a:gridCol w="1184363"/>
                <a:gridCol w="1602373"/>
                <a:gridCol w="5181521"/>
                <a:gridCol w="1680814"/>
              </a:tblGrid>
              <a:tr h="468052">
                <a:tc>
                  <a:txBody>
                    <a:bodyPr/>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zh-CN" altLang="en-US" sz="1600" b="1"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配置类型</a:t>
                      </a:r>
                    </a:p>
                  </a:txBody>
                  <a:tcPr marL="48044" marR="4804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Bef>
                          <a:spcPts val="400"/>
                        </a:spcBef>
                        <a:spcAft>
                          <a:spcPts val="400"/>
                        </a:spcAft>
                      </a:pPr>
                      <a:r>
                        <a:rPr lang="zh-CN" sz="16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参数</a:t>
                      </a:r>
                      <a:endParaRPr lang="en-US" altLang="zh-CN" sz="16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8044" marR="48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Bef>
                          <a:spcPts val="400"/>
                        </a:spcBef>
                        <a:spcAft>
                          <a:spcPts val="400"/>
                        </a:spcAft>
                      </a:pPr>
                      <a:r>
                        <a:rPr lang="zh-CN" sz="16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说明</a:t>
                      </a:r>
                      <a:endParaRPr lang="zh-CN" sz="1600" b="1"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48044" marR="48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Bef>
                          <a:spcPts val="400"/>
                        </a:spcBef>
                        <a:spcAft>
                          <a:spcPts val="400"/>
                        </a:spcAft>
                      </a:pPr>
                      <a:r>
                        <a:rPr lang="zh-CN" sz="1600" b="1"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取值</a:t>
                      </a:r>
                      <a:r>
                        <a:rPr lang="zh-CN" sz="1600" b="1"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样例</a:t>
                      </a:r>
                    </a:p>
                  </a:txBody>
                  <a:tcPr marL="48044" marR="4804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795398">
                <a:tc rowSpan="8">
                  <a:txBody>
                    <a:bodyPr/>
                    <a:lstStyle/>
                    <a:p>
                      <a:pPr algn="ctr">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健康检查</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是否开启</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开启健康检查。</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Bef>
                          <a:spcPts val="400"/>
                        </a:spcBef>
                        <a:spcAft>
                          <a:spcPts val="400"/>
                        </a:spcAft>
                      </a:pPr>
                      <a:endParaRPr 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l">
                        <a:lnSpc>
                          <a:spcPts val="1200"/>
                        </a:lnSpc>
                        <a:spcBef>
                          <a:spcPts val="400"/>
                        </a:spcBef>
                        <a:spcAft>
                          <a:spcPts val="400"/>
                        </a:spcAft>
                      </a:pPr>
                      <a:r>
                        <a:rPr 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ON</a:t>
                      </a:r>
                      <a:endParaRPr lang="zh-CN" altLang="en-US"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9662">
                <a:tc vMerge="1">
                  <a:txBody>
                    <a:bodyPr/>
                    <a:lstStyle/>
                    <a:p>
                      <a:pPr>
                        <a:lnSpc>
                          <a:spcPct val="100000"/>
                        </a:lnSpc>
                        <a:spcBef>
                          <a:spcPts val="400"/>
                        </a:spcBef>
                        <a:spcAft>
                          <a:spcPts val="400"/>
                        </a:spcAft>
                      </a:pPr>
                      <a:endParaRPr lang="zh-CN" sz="1400" dirty="0">
                        <a:effectLst/>
                        <a:latin typeface="+mn-ea"/>
                        <a:ea typeface="+mn-ea"/>
                        <a:cs typeface="Arial" panose="020B0604020202020204" pitchFamily="34" charset="0"/>
                      </a:endParaRPr>
                    </a:p>
                  </a:txBody>
                  <a:tcPr marL="80272" marR="80272"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健康检查协议</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健康检查支持</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TCP</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和</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HTTP</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方式，设置后不可修改。</a:t>
                      </a:r>
                    </a:p>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当前端协议选择</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UDP</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，健康检查协议默认为</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UDP</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en-US" altLang="zh-CN"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TCP</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9662">
                <a:tc vMerge="1">
                  <a:txBody>
                    <a:bodyPr/>
                    <a:lstStyle/>
                    <a:p>
                      <a:endParaRPr lang="en-US"/>
                    </a:p>
                  </a:txBody>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域名</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健康检查的请求域名。默认值为空，由数字、字母、‘</a:t>
                      </a: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组成的字符串，只能以数字或字符开头。只有健康检查协议为</a:t>
                      </a: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HTTP</a:t>
                      </a: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时，需要设置。</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www.elb.com</a:t>
                      </a:r>
                    </a:p>
                  </a:txBody>
                  <a:tcPr marL="38100" marR="38100" marT="38100" marB="381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9662">
                <a:tc vMerge="1">
                  <a:txBody>
                    <a:bodyPr/>
                    <a:lstStyle/>
                    <a:p>
                      <a:endParaRPr lang="en-US"/>
                    </a:p>
                  </a:txBody>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健康检查端口</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健康检查端口号，取值范围</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65535]</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，为可选参数。</a:t>
                      </a: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en-US" altLang="zh-CN"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80</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52">
                <a:tc vMerge="1">
                  <a:txBody>
                    <a:bodyPr/>
                    <a:lstStyle/>
                    <a:p>
                      <a:pPr>
                        <a:lnSpc>
                          <a:spcPct val="100000"/>
                        </a:lnSpc>
                        <a:spcBef>
                          <a:spcPts val="400"/>
                        </a:spcBef>
                        <a:spcAft>
                          <a:spcPts val="400"/>
                        </a:spcAft>
                      </a:pPr>
                      <a:endParaRPr lang="zh-CN" sz="1400" dirty="0">
                        <a:effectLst/>
                        <a:latin typeface="+mn-ea"/>
                        <a:ea typeface="+mn-ea"/>
                        <a:cs typeface="Arial" panose="020B0604020202020204" pitchFamily="34" charset="0"/>
                      </a:endParaRPr>
                    </a:p>
                  </a:txBody>
                  <a:tcPr marL="80272" marR="80272"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检查周期（秒）</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每次健康检查响应的最大间隔时间。</a:t>
                      </a:r>
                    </a:p>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取值范围：</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1-50</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秒</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400"/>
                        </a:spcBef>
                        <a:spcAft>
                          <a:spcPts val="400"/>
                        </a:spcAft>
                      </a:pPr>
                      <a:r>
                        <a:rPr 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5</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80272" marR="80272"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548">
                <a:tc vMerge="1">
                  <a:txBody>
                    <a:bodyPr/>
                    <a:lstStyle/>
                    <a:p>
                      <a:pPr>
                        <a:lnSpc>
                          <a:spcPct val="100000"/>
                        </a:lnSpc>
                        <a:spcBef>
                          <a:spcPts val="400"/>
                        </a:spcBef>
                        <a:spcAft>
                          <a:spcPts val="400"/>
                        </a:spcAft>
                      </a:pPr>
                      <a:endParaRPr lang="zh-CN" sz="1400" dirty="0">
                        <a:effectLst/>
                        <a:latin typeface="+mn-ea"/>
                        <a:ea typeface="+mn-ea"/>
                        <a:cs typeface="Arial" panose="020B0604020202020204" pitchFamily="34" charset="0"/>
                      </a:endParaRPr>
                    </a:p>
                  </a:txBody>
                  <a:tcPr marL="80272" marR="80272"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超时时间（秒）</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每次健康检查响应的最大超时时间。范围</a:t>
                      </a: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[1-50]</a:t>
                      </a:r>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a:t>
                      </a:r>
                    </a:p>
                  </a:txBody>
                  <a:tcPr marL="38100" marR="38100" marT="38100" marB="381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548">
                <a:tc vMerge="1">
                  <a:txBody>
                    <a:bodyPr/>
                    <a:lstStyle/>
                    <a:p>
                      <a:endParaRPr lang="zh-CN" altLang="en-US"/>
                    </a:p>
                  </a:txBody>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检查路径</a:t>
                      </a:r>
                      <a:endPar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指定健康检查的</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URL</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地址的路径。当“健康检查协议”为</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HTTP</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时生效。长度范围：</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80]</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/test.html</a:t>
                      </a:r>
                      <a:endParaRPr 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38100" marR="38100" marT="38100" marB="381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0612">
                <a:tc vMerge="1">
                  <a:txBody>
                    <a:bodyPr/>
                    <a:lstStyle/>
                    <a:p>
                      <a:pPr>
                        <a:lnSpc>
                          <a:spcPct val="100000"/>
                        </a:lnSpc>
                        <a:spcBef>
                          <a:spcPts val="400"/>
                        </a:spcBef>
                        <a:spcAft>
                          <a:spcPts val="400"/>
                        </a:spcAft>
                      </a:pPr>
                      <a:endParaRPr lang="zh-CN" sz="1400" dirty="0">
                        <a:effectLst/>
                        <a:latin typeface="+mn-ea"/>
                        <a:ea typeface="+mn-ea"/>
                        <a:cs typeface="Arial" panose="020B0604020202020204" pitchFamily="34" charset="0"/>
                      </a:endParaRPr>
                    </a:p>
                  </a:txBody>
                  <a:tcPr marL="80272" marR="80272"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最大重试次数</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zh-CN" altLang="en-US" sz="16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健康检查最大的重试次数，范围</a:t>
                      </a:r>
                      <a:r>
                        <a:rPr lang="en-US" altLang="zh-CN" sz="16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[1-10]</a:t>
                      </a:r>
                      <a:r>
                        <a:rPr lang="zh-CN" altLang="en-US" sz="16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3</a:t>
                      </a:r>
                    </a:p>
                  </a:txBody>
                  <a:tcPr marL="38100" marR="38100" marT="38100" marB="381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428886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后端服务器组</a:t>
            </a:r>
            <a:r>
              <a:rPr lang="zh-CN" altLang="zh-CN" dirty="0" smtClean="0">
                <a:sym typeface="Huawei Sans" panose="020C0503030203020204" pitchFamily="34" charset="0"/>
              </a:rPr>
              <a:t>管理</a:t>
            </a:r>
            <a:endParaRPr 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a:sym typeface="Huawei Sans" panose="020C0503030203020204" pitchFamily="34" charset="0"/>
              </a:rPr>
              <a:t>添加后端服务器组</a:t>
            </a:r>
          </a:p>
          <a:p>
            <a:r>
              <a:rPr lang="zh-CN" altLang="en-US" dirty="0">
                <a:sym typeface="Huawei Sans" panose="020C0503030203020204" pitchFamily="34" charset="0"/>
              </a:rPr>
              <a:t>移除后端服务器组</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26629744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Huawei Sans" panose="020C0503030203020204" pitchFamily="34" charset="0"/>
              </a:rPr>
              <a:t>添加</a:t>
            </a:r>
            <a:r>
              <a:rPr lang="zh-CN" altLang="zh-CN" dirty="0" smtClean="0">
                <a:sym typeface="Huawei Sans" panose="020C0503030203020204" pitchFamily="34" charset="0"/>
              </a:rPr>
              <a:t>后端服务器</a:t>
            </a:r>
            <a:r>
              <a:rPr lang="zh-CN" altLang="en-US" dirty="0" smtClean="0">
                <a:sym typeface="Huawei Sans" panose="020C0503030203020204" pitchFamily="34" charset="0"/>
              </a:rPr>
              <a:t>组</a:t>
            </a:r>
            <a:endParaRPr lang="en-US" dirty="0">
              <a:sym typeface="Huawei Sans" panose="020C0503030203020204" pitchFamily="34" charset="0"/>
            </a:endParaRPr>
          </a:p>
        </p:txBody>
      </p:sp>
      <p:pic>
        <p:nvPicPr>
          <p:cNvPr id="5" name="图片 4"/>
          <p:cNvPicPr>
            <a:picLocks noChangeAspect="1"/>
          </p:cNvPicPr>
          <p:nvPr/>
        </p:nvPicPr>
        <p:blipFill>
          <a:blip r:embed="rId3"/>
          <a:stretch>
            <a:fillRect/>
          </a:stretch>
        </p:blipFill>
        <p:spPr>
          <a:xfrm>
            <a:off x="1127448" y="1448780"/>
            <a:ext cx="10236848" cy="4752528"/>
          </a:xfrm>
          <a:prstGeom prst="rect">
            <a:avLst/>
          </a:prstGeom>
          <a:ln w="12700">
            <a:solidFill>
              <a:schemeClr val="bg1">
                <a:lumMod val="85000"/>
              </a:schemeClr>
            </a:solidFill>
          </a:ln>
        </p:spPr>
      </p:pic>
    </p:spTree>
    <p:extLst>
      <p:ext uri="{BB962C8B-B14F-4D97-AF65-F5344CB8AC3E}">
        <p14:creationId xmlns:p14="http://schemas.microsoft.com/office/powerpoint/2010/main" val="30886150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高可用云上组网 </a:t>
            </a:r>
            <a:r>
              <a:rPr lang="en-US" altLang="zh-CN" dirty="0">
                <a:sym typeface="Huawei Sans" panose="020C0503030203020204" pitchFamily="34" charset="0"/>
              </a:rPr>
              <a:t>-</a:t>
            </a:r>
            <a:r>
              <a:rPr lang="en-US" altLang="zh-CN" dirty="0" smtClean="0">
                <a:sym typeface="Huawei Sans" panose="020C0503030203020204" pitchFamily="34" charset="0"/>
              </a:rPr>
              <a:t> </a:t>
            </a:r>
            <a:r>
              <a:rPr lang="zh-CN" altLang="en-US" dirty="0" smtClean="0">
                <a:sym typeface="Huawei Sans" panose="020C0503030203020204" pitchFamily="34" charset="0"/>
              </a:rPr>
              <a:t>弹性伸缩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79" name="TextBox 206"/>
          <p:cNvSpPr txBox="1"/>
          <p:nvPr/>
        </p:nvSpPr>
        <p:spPr>
          <a:xfrm>
            <a:off x="731838" y="1134442"/>
            <a:ext cx="10728325" cy="705642"/>
          </a:xfrm>
          <a:prstGeom prst="rect">
            <a:avLst/>
          </a:prstGeom>
          <a:solidFill>
            <a:srgbClr val="EBF9F1">
              <a:alpha val="37000"/>
            </a:srgbClr>
          </a:solidFill>
        </p:spPr>
        <p:txBody>
          <a:bodyPr wrap="square" rtlCol="0">
            <a:spAutoFit/>
          </a:bodyPr>
          <a:lstStyle/>
          <a:p>
            <a:pPr>
              <a:lnSpc>
                <a:spcPct val="150000"/>
              </a:lnSpc>
              <a:buNone/>
            </a:pPr>
            <a:r>
              <a:rPr lang="zh-CN" altLang="en-US" sz="1400"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弹性</a:t>
            </a:r>
            <a:r>
              <a:rPr lang="zh-CN" altLang="en-US" sz="14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伸缩（</a:t>
            </a:r>
            <a:r>
              <a:rPr lang="en-US" altLang="zh-CN" sz="14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Auto Scaling</a:t>
            </a:r>
            <a:r>
              <a:rPr lang="zh-CN" altLang="en-US" sz="14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可根据用户的业务需求和预设策略，自动调整计算资源或弹性</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资源，使云服务器数量或弹性</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带宽自动随业务负载增长而增加，随业务负载降低而减少</a:t>
            </a:r>
            <a:r>
              <a:rPr lang="zh-CN" alt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，节省云上业务资费，保证</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业务平稳健康运行</a:t>
            </a:r>
            <a:r>
              <a:rPr lang="zh-CN" alt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0" name="组合 79"/>
          <p:cNvGrpSpPr/>
          <p:nvPr/>
        </p:nvGrpSpPr>
        <p:grpSpPr>
          <a:xfrm>
            <a:off x="742615" y="2202688"/>
            <a:ext cx="4260270" cy="944302"/>
            <a:chOff x="6096628" y="1441068"/>
            <a:chExt cx="4996512" cy="1321528"/>
          </a:xfrm>
        </p:grpSpPr>
        <p:sp>
          <p:nvSpPr>
            <p:cNvPr id="81" name="同侧圆角矩形 80"/>
            <p:cNvSpPr/>
            <p:nvPr/>
          </p:nvSpPr>
          <p:spPr bwMode="auto">
            <a:xfrm>
              <a:off x="6107039" y="1841878"/>
              <a:ext cx="4921835" cy="916257"/>
            </a:xfrm>
            <a:prstGeom prst="round2SameRect">
              <a:avLst>
                <a:gd name="adj1" fmla="val 0"/>
                <a:gd name="adj2" fmla="val 0"/>
              </a:avLst>
            </a:prstGeom>
            <a:solidFill>
              <a:schemeClr val="bg1"/>
            </a:solidFill>
            <a:ln w="12700" algn="ctr">
              <a:noFill/>
              <a:round/>
              <a:headEnd/>
              <a:tailEnd/>
            </a:ln>
            <a:effectLst>
              <a:outerShdw blurRad="63500" sx="101000" sy="101000" algn="ctr" rotWithShape="0">
                <a:prstClr val="black">
                  <a:alpha val="20000"/>
                </a:prstClr>
              </a:outerShdw>
            </a:effectLst>
          </p:spPr>
          <p:txBody>
            <a:bodyPr wrap="none" lIns="68552" tIns="34276" rIns="68552" bIns="34276" anchor="ctr"/>
            <a:lstStyle/>
            <a:p>
              <a:pPr eaLnBrk="0" hangingPunct="0">
                <a:buClr>
                  <a:srgbClr val="990000"/>
                </a:buClr>
                <a:buSzPct val="60000"/>
                <a:buNone/>
              </a:pPr>
              <a:endParaRPr lang="zh-CN" altLang="zh-CN" sz="16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2" name="同侧圆角矩形 81"/>
            <p:cNvSpPr/>
            <p:nvPr/>
          </p:nvSpPr>
          <p:spPr>
            <a:xfrm>
              <a:off x="6096628" y="1441068"/>
              <a:ext cx="4929046" cy="405287"/>
            </a:xfrm>
            <a:prstGeom prst="round2SameRect">
              <a:avLst/>
            </a:prstGeom>
            <a:solidFill>
              <a:srgbClr val="4F81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b="1" kern="0" dirty="0" smtClean="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rPr>
                <a:t>丰富的伸缩对象：</a:t>
              </a:r>
              <a:r>
                <a:rPr lang="en-US" altLang="zh-CN" sz="1400" b="1" kern="0" dirty="0" smtClean="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rPr>
                <a:t>ECS</a:t>
              </a:r>
              <a:r>
                <a:rPr lang="zh-CN" altLang="en-US" sz="1400" b="1" kern="0" dirty="0" smtClean="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rPr>
                <a:t>实例及弹性</a:t>
              </a:r>
              <a:r>
                <a:rPr lang="en-US" altLang="zh-CN" sz="1400" b="1" kern="0" dirty="0" smtClean="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b="1" kern="0" dirty="0" smtClean="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rPr>
                <a:t>带宽</a:t>
              </a:r>
              <a:endParaRPr lang="zh-CN" altLang="en-US" sz="1400" b="1" kern="0" dirty="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TextBox 91"/>
            <p:cNvSpPr txBox="1"/>
            <p:nvPr/>
          </p:nvSpPr>
          <p:spPr>
            <a:xfrm>
              <a:off x="6159565" y="1858071"/>
              <a:ext cx="4933575" cy="904525"/>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用户可根据业务访问量的变化，配置伸缩策略，通过弹性伸缩服务控制伸缩组中云服务器的数量或弹性</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带宽，进行扩容和减容操作，从而保证服务正常运行。</a:t>
              </a:r>
              <a:endParaRPr lang="en-US" sz="1200" dirty="0" err="1">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84" name="组合 83"/>
          <p:cNvGrpSpPr/>
          <p:nvPr/>
        </p:nvGrpSpPr>
        <p:grpSpPr>
          <a:xfrm>
            <a:off x="736467" y="3332230"/>
            <a:ext cx="4228754" cy="990277"/>
            <a:chOff x="6096628" y="1441068"/>
            <a:chExt cx="4959549" cy="1385869"/>
          </a:xfrm>
        </p:grpSpPr>
        <p:sp>
          <p:nvSpPr>
            <p:cNvPr id="85" name="同侧圆角矩形 84"/>
            <p:cNvSpPr/>
            <p:nvPr/>
          </p:nvSpPr>
          <p:spPr bwMode="auto">
            <a:xfrm>
              <a:off x="6096630" y="1866726"/>
              <a:ext cx="4925650" cy="896453"/>
            </a:xfrm>
            <a:prstGeom prst="round2SameRect">
              <a:avLst>
                <a:gd name="adj1" fmla="val 0"/>
                <a:gd name="adj2" fmla="val 0"/>
              </a:avLst>
            </a:prstGeom>
            <a:solidFill>
              <a:schemeClr val="bg1"/>
            </a:solidFill>
            <a:ln w="12700" algn="ctr">
              <a:noFill/>
              <a:round/>
              <a:headEnd/>
              <a:tailEnd/>
            </a:ln>
            <a:effectLst>
              <a:outerShdw blurRad="63500" sx="101000" sy="101000" algn="ctr" rotWithShape="0">
                <a:prstClr val="black">
                  <a:alpha val="20000"/>
                </a:prstClr>
              </a:outerShdw>
            </a:effectLst>
          </p:spPr>
          <p:txBody>
            <a:bodyPr wrap="none" lIns="68552" tIns="34276" rIns="68552" bIns="34276" anchor="ctr"/>
            <a:lstStyle/>
            <a:p>
              <a:pPr eaLnBrk="0" hangingPunct="0">
                <a:buClr>
                  <a:srgbClr val="990000"/>
                </a:buClr>
                <a:buSzPct val="60000"/>
                <a:buNone/>
              </a:pPr>
              <a:endParaRPr lang="zh-CN" altLang="zh-CN" sz="16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6" name="同侧圆角矩形 85"/>
            <p:cNvSpPr/>
            <p:nvPr/>
          </p:nvSpPr>
          <p:spPr>
            <a:xfrm>
              <a:off x="6096628" y="1441068"/>
              <a:ext cx="4929046" cy="405287"/>
            </a:xfrm>
            <a:prstGeom prst="round2SameRect">
              <a:avLst/>
            </a:prstGeom>
            <a:solidFill>
              <a:srgbClr val="4F81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b="1" kern="0" dirty="0" smtClean="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rPr>
                <a:t>丰富的监控告警伸缩策略</a:t>
              </a:r>
              <a:endParaRPr lang="zh-CN" altLang="en-US" sz="1400" b="1" kern="0" dirty="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TextBox 91"/>
            <p:cNvSpPr txBox="1"/>
            <p:nvPr/>
          </p:nvSpPr>
          <p:spPr>
            <a:xfrm>
              <a:off x="6122602" y="1922412"/>
              <a:ext cx="4933575" cy="904525"/>
            </a:xfrm>
            <a:prstGeom prst="rect">
              <a:avLst/>
            </a:prstGeom>
            <a:noFill/>
          </p:spPr>
          <p:txBody>
            <a:bodyPr wrap="square" rtlCol="0">
              <a:spAutoFit/>
            </a:bodyPr>
            <a:lstStyle/>
            <a:p>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对于具有随机性</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的访问量</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波动的业务，</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可</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通过华为云云</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监控服务，对</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CPU/MEM/Network</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等指标进行监控，触发伸缩活动；</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88" name="组合 87"/>
          <p:cNvGrpSpPr/>
          <p:nvPr/>
        </p:nvGrpSpPr>
        <p:grpSpPr>
          <a:xfrm>
            <a:off x="724780" y="4401699"/>
            <a:ext cx="4208383" cy="835471"/>
            <a:chOff x="6090016" y="1441068"/>
            <a:chExt cx="4935658" cy="1169222"/>
          </a:xfrm>
        </p:grpSpPr>
        <p:sp>
          <p:nvSpPr>
            <p:cNvPr id="89" name="同侧圆角矩形 88"/>
            <p:cNvSpPr/>
            <p:nvPr/>
          </p:nvSpPr>
          <p:spPr bwMode="auto">
            <a:xfrm>
              <a:off x="6117453" y="1854304"/>
              <a:ext cx="4904562" cy="755986"/>
            </a:xfrm>
            <a:prstGeom prst="round2SameRect">
              <a:avLst>
                <a:gd name="adj1" fmla="val 0"/>
                <a:gd name="adj2" fmla="val 0"/>
              </a:avLst>
            </a:prstGeom>
            <a:solidFill>
              <a:schemeClr val="bg1"/>
            </a:solidFill>
            <a:ln w="12700" algn="ctr">
              <a:noFill/>
              <a:round/>
              <a:headEnd/>
              <a:tailEnd/>
            </a:ln>
            <a:effectLst>
              <a:outerShdw blurRad="63500" sx="101000" sy="101000" algn="ctr" rotWithShape="0">
                <a:prstClr val="black">
                  <a:alpha val="20000"/>
                </a:prstClr>
              </a:outerShdw>
            </a:effectLst>
          </p:spPr>
          <p:txBody>
            <a:bodyPr wrap="none" lIns="68552" tIns="34276" rIns="68552" bIns="34276" anchor="ctr"/>
            <a:lstStyle/>
            <a:p>
              <a:pPr eaLnBrk="0" hangingPunct="0">
                <a:buClr>
                  <a:srgbClr val="990000"/>
                </a:buClr>
                <a:buSzPct val="60000"/>
                <a:buNone/>
              </a:pPr>
              <a:endParaRPr lang="zh-CN" altLang="zh-CN" sz="16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0" name="同侧圆角矩形 89"/>
            <p:cNvSpPr/>
            <p:nvPr/>
          </p:nvSpPr>
          <p:spPr>
            <a:xfrm>
              <a:off x="6096628" y="1441068"/>
              <a:ext cx="4929046" cy="405287"/>
            </a:xfrm>
            <a:prstGeom prst="round2SameRect">
              <a:avLst/>
            </a:prstGeom>
            <a:solidFill>
              <a:srgbClr val="4F81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b="1" kern="0" dirty="0" smtClean="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rPr>
                <a:t>定时周期伸缩策略</a:t>
              </a:r>
              <a:endParaRPr lang="zh-CN" altLang="en-US" sz="1400" b="1" kern="0" dirty="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TextBox 91"/>
            <p:cNvSpPr txBox="1"/>
            <p:nvPr/>
          </p:nvSpPr>
          <p:spPr>
            <a:xfrm>
              <a:off x="6090016" y="1942023"/>
              <a:ext cx="4933575" cy="646089"/>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对于有规律可预期的访问量波动，可通过配置定时调度策略，实现定时</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周期性伸缩。</a:t>
              </a:r>
            </a:p>
          </p:txBody>
        </p:sp>
      </p:grpSp>
      <p:sp>
        <p:nvSpPr>
          <p:cNvPr id="92" name="矩形 91"/>
          <p:cNvSpPr/>
          <p:nvPr/>
        </p:nvSpPr>
        <p:spPr>
          <a:xfrm>
            <a:off x="558579" y="1929181"/>
            <a:ext cx="4483223" cy="297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弹性伸缩服务优势</a:t>
            </a:r>
            <a:endParaRPr 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3" name="组合 92"/>
          <p:cNvGrpSpPr/>
          <p:nvPr/>
        </p:nvGrpSpPr>
        <p:grpSpPr>
          <a:xfrm>
            <a:off x="735220" y="5395553"/>
            <a:ext cx="4208383" cy="835471"/>
            <a:chOff x="6090016" y="1441068"/>
            <a:chExt cx="4935658" cy="1169222"/>
          </a:xfrm>
        </p:grpSpPr>
        <p:sp>
          <p:nvSpPr>
            <p:cNvPr id="94" name="同侧圆角矩形 93"/>
            <p:cNvSpPr/>
            <p:nvPr/>
          </p:nvSpPr>
          <p:spPr bwMode="auto">
            <a:xfrm>
              <a:off x="6117453" y="1854304"/>
              <a:ext cx="4904562" cy="755986"/>
            </a:xfrm>
            <a:prstGeom prst="round2SameRect">
              <a:avLst>
                <a:gd name="adj1" fmla="val 0"/>
                <a:gd name="adj2" fmla="val 0"/>
              </a:avLst>
            </a:prstGeom>
            <a:solidFill>
              <a:schemeClr val="bg1"/>
            </a:solidFill>
            <a:ln w="12700" algn="ctr">
              <a:noFill/>
              <a:round/>
              <a:headEnd/>
              <a:tailEnd/>
            </a:ln>
            <a:effectLst>
              <a:outerShdw blurRad="63500" sx="101000" sy="101000" algn="ctr" rotWithShape="0">
                <a:prstClr val="black">
                  <a:alpha val="20000"/>
                </a:prstClr>
              </a:outerShdw>
            </a:effectLst>
          </p:spPr>
          <p:txBody>
            <a:bodyPr wrap="none" lIns="68552" tIns="34276" rIns="68552" bIns="34276" anchor="ctr"/>
            <a:lstStyle/>
            <a:p>
              <a:pPr eaLnBrk="0" hangingPunct="0">
                <a:buClr>
                  <a:srgbClr val="990000"/>
                </a:buClr>
                <a:buSzPct val="60000"/>
                <a:buNone/>
              </a:pPr>
              <a:endParaRPr lang="zh-CN" altLang="zh-CN" sz="16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5" name="同侧圆角矩形 94"/>
            <p:cNvSpPr/>
            <p:nvPr/>
          </p:nvSpPr>
          <p:spPr>
            <a:xfrm>
              <a:off x="6096628" y="1441068"/>
              <a:ext cx="4929046" cy="405287"/>
            </a:xfrm>
            <a:prstGeom prst="round2SameRect">
              <a:avLst/>
            </a:prstGeom>
            <a:solidFill>
              <a:srgbClr val="4F81B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b="1" kern="0" dirty="0" smtClean="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rPr>
                <a:t>灵活的伸缩活动管理功能</a:t>
              </a:r>
              <a:endParaRPr lang="zh-CN" altLang="en-US" sz="1400" b="1" kern="0" dirty="0">
                <a:solidFill>
                  <a:sysClr val="window" lastClr="FFFFFF"/>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TextBox 91"/>
            <p:cNvSpPr txBox="1"/>
            <p:nvPr/>
          </p:nvSpPr>
          <p:spPr>
            <a:xfrm>
              <a:off x="6090016" y="1942023"/>
              <a:ext cx="4933575" cy="646089"/>
            </a:xfrm>
            <a:prstGeom prst="rect">
              <a:avLst/>
            </a:prstGeom>
            <a:noFill/>
          </p:spPr>
          <p:txBody>
            <a:bodyPr wrap="square" rtlCol="0">
              <a:spAutoFit/>
            </a:bodyPr>
            <a:lstStyle/>
            <a:p>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支持多种伸缩过程管理，包括生命周期挂钩，实例保护，实例备用，满足个性化管理。</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97" name="矩形 96"/>
          <p:cNvSpPr/>
          <p:nvPr/>
        </p:nvSpPr>
        <p:spPr>
          <a:xfrm>
            <a:off x="4869602" y="1959773"/>
            <a:ext cx="6982380" cy="297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弹性伸缩服务系统架构</a:t>
            </a:r>
            <a:endParaRPr 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8" name="组合 118"/>
          <p:cNvGrpSpPr/>
          <p:nvPr/>
        </p:nvGrpSpPr>
        <p:grpSpPr>
          <a:xfrm>
            <a:off x="5027966" y="2456995"/>
            <a:ext cx="6743000" cy="3827341"/>
            <a:chOff x="1297488" y="1848164"/>
            <a:chExt cx="8004466" cy="3829156"/>
          </a:xfrm>
        </p:grpSpPr>
        <p:pic>
          <p:nvPicPr>
            <p:cNvPr id="99" name="Picture 3" descr="E:\BUI_HwClouds\Doc\VI\2.产品\架构图图标集合\弹性伸缩服务\images\弹性伸缩服务964_17.png"/>
            <p:cNvPicPr>
              <a:picLocks noChangeAspect="1" noChangeArrowheads="1"/>
            </p:cNvPicPr>
            <p:nvPr/>
          </p:nvPicPr>
          <p:blipFill>
            <a:blip r:embed="rId3" cstate="print">
              <a:grayscl/>
            </a:blip>
            <a:srcRect/>
            <a:stretch>
              <a:fillRect/>
            </a:stretch>
          </p:blipFill>
          <p:spPr bwMode="auto">
            <a:xfrm>
              <a:off x="1370149" y="3160027"/>
              <a:ext cx="790575" cy="571500"/>
            </a:xfrm>
            <a:prstGeom prst="rect">
              <a:avLst/>
            </a:prstGeom>
            <a:noFill/>
          </p:spPr>
        </p:pic>
        <p:pic>
          <p:nvPicPr>
            <p:cNvPr id="100" name="Picture 5" descr="E:\BUI_HwClouds\Doc\VI\2.产品\架构图图标集合\弹性伸缩服务\images\弹性伸缩服务964_07.png"/>
            <p:cNvPicPr>
              <a:picLocks noChangeAspect="1" noChangeArrowheads="1"/>
            </p:cNvPicPr>
            <p:nvPr/>
          </p:nvPicPr>
          <p:blipFill>
            <a:blip r:embed="rId4" cstate="print">
              <a:grayscl/>
            </a:blip>
            <a:srcRect/>
            <a:stretch>
              <a:fillRect/>
            </a:stretch>
          </p:blipFill>
          <p:spPr bwMode="auto">
            <a:xfrm>
              <a:off x="6876678" y="3068960"/>
              <a:ext cx="809625" cy="714375"/>
            </a:xfrm>
            <a:prstGeom prst="rect">
              <a:avLst/>
            </a:prstGeom>
            <a:noFill/>
          </p:spPr>
        </p:pic>
        <p:pic>
          <p:nvPicPr>
            <p:cNvPr id="101" name="Picture 6" descr="E:\BUI_HwClouds\Doc\VI\2.产品\架构图图标集合\弹性伸缩服务\images\弹性伸缩服务964_09.png"/>
            <p:cNvPicPr>
              <a:picLocks noChangeAspect="1" noChangeArrowheads="1"/>
            </p:cNvPicPr>
            <p:nvPr/>
          </p:nvPicPr>
          <p:blipFill>
            <a:blip r:embed="rId5" cstate="print">
              <a:grayscl/>
            </a:blip>
            <a:srcRect/>
            <a:stretch>
              <a:fillRect/>
            </a:stretch>
          </p:blipFill>
          <p:spPr bwMode="auto">
            <a:xfrm>
              <a:off x="4655737" y="3068960"/>
              <a:ext cx="1162050" cy="714375"/>
            </a:xfrm>
            <a:prstGeom prst="rect">
              <a:avLst/>
            </a:prstGeom>
            <a:noFill/>
          </p:spPr>
        </p:pic>
        <p:pic>
          <p:nvPicPr>
            <p:cNvPr id="102" name="Picture 7" descr="E:\BUI_HwClouds\Doc\VI\2.产品\架构图图标集合\弹性伸缩服务\images\弹性伸缩服务964_12.png"/>
            <p:cNvPicPr>
              <a:picLocks noChangeAspect="1" noChangeArrowheads="1"/>
            </p:cNvPicPr>
            <p:nvPr/>
          </p:nvPicPr>
          <p:blipFill>
            <a:blip r:embed="rId6" cstate="print">
              <a:grayscl/>
            </a:blip>
            <a:srcRect/>
            <a:stretch>
              <a:fillRect/>
            </a:stretch>
          </p:blipFill>
          <p:spPr bwMode="auto">
            <a:xfrm>
              <a:off x="4864620" y="4873388"/>
              <a:ext cx="781050" cy="571500"/>
            </a:xfrm>
            <a:prstGeom prst="rect">
              <a:avLst/>
            </a:prstGeom>
            <a:noFill/>
          </p:spPr>
        </p:pic>
        <p:pic>
          <p:nvPicPr>
            <p:cNvPr id="103" name="Picture 8" descr="E:\BUI_HwClouds\Doc\VI\2.产品\架构图图标集合\弹性伸缩服务\images\弹性伸缩服务964_14.png"/>
            <p:cNvPicPr>
              <a:picLocks noChangeAspect="1" noChangeArrowheads="1"/>
            </p:cNvPicPr>
            <p:nvPr/>
          </p:nvPicPr>
          <p:blipFill>
            <a:blip r:embed="rId7" cstate="print">
              <a:grayscl/>
            </a:blip>
            <a:srcRect/>
            <a:stretch>
              <a:fillRect/>
            </a:stretch>
          </p:blipFill>
          <p:spPr bwMode="auto">
            <a:xfrm>
              <a:off x="8415625" y="3116608"/>
              <a:ext cx="685099" cy="619125"/>
            </a:xfrm>
            <a:prstGeom prst="rect">
              <a:avLst/>
            </a:prstGeom>
            <a:noFill/>
          </p:spPr>
        </p:pic>
        <p:pic>
          <p:nvPicPr>
            <p:cNvPr id="104" name="Picture 5" descr="E:\BUI_HwClouds\Doc\VI\2.产品\架构图图标集合\弹性伸缩服务\images\弹性伸缩服务964_07.png"/>
            <p:cNvPicPr>
              <a:picLocks noChangeAspect="1" noChangeArrowheads="1"/>
            </p:cNvPicPr>
            <p:nvPr/>
          </p:nvPicPr>
          <p:blipFill>
            <a:blip r:embed="rId4" cstate="print">
              <a:grayscl/>
            </a:blip>
            <a:srcRect/>
            <a:stretch>
              <a:fillRect/>
            </a:stretch>
          </p:blipFill>
          <p:spPr bwMode="auto">
            <a:xfrm>
              <a:off x="2795758" y="3068961"/>
              <a:ext cx="798303" cy="704385"/>
            </a:xfrm>
            <a:prstGeom prst="rect">
              <a:avLst/>
            </a:prstGeom>
            <a:noFill/>
          </p:spPr>
        </p:pic>
        <p:cxnSp>
          <p:nvCxnSpPr>
            <p:cNvPr id="105" name="直接连接符 104"/>
            <p:cNvCxnSpPr/>
            <p:nvPr/>
          </p:nvCxnSpPr>
          <p:spPr>
            <a:xfrm>
              <a:off x="1764110" y="2132856"/>
              <a:ext cx="6984776" cy="0"/>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1764110" y="2132856"/>
              <a:ext cx="0" cy="936104"/>
            </a:xfrm>
            <a:prstGeom prst="straightConnector1">
              <a:avLst/>
            </a:prstGeom>
            <a:ln w="12700">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1764110" y="3933056"/>
              <a:ext cx="0" cy="1224136"/>
            </a:xfrm>
            <a:prstGeom prst="straightConnector1">
              <a:avLst/>
            </a:prstGeom>
            <a:ln w="12700">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1764110" y="5157192"/>
              <a:ext cx="3096344" cy="0"/>
            </a:xfrm>
            <a:prstGeom prst="straightConnector1">
              <a:avLst/>
            </a:prstGeom>
            <a:ln w="12700">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H="1">
              <a:off x="5724550" y="5157192"/>
              <a:ext cx="3024336" cy="0"/>
            </a:xfrm>
            <a:prstGeom prst="straightConnector1">
              <a:avLst/>
            </a:prstGeom>
            <a:ln w="12700">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8748886" y="3933056"/>
              <a:ext cx="0" cy="1224136"/>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8748886" y="2132856"/>
              <a:ext cx="0" cy="864096"/>
            </a:xfrm>
            <a:prstGeom prst="straightConnector1">
              <a:avLst/>
            </a:prstGeom>
            <a:ln w="12700">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H="1">
              <a:off x="2196158" y="3427574"/>
              <a:ext cx="432048" cy="0"/>
            </a:xfrm>
            <a:prstGeom prst="straightConnector1">
              <a:avLst/>
            </a:prstGeom>
            <a:ln w="12700">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7884790" y="3427574"/>
              <a:ext cx="504056" cy="0"/>
            </a:xfrm>
            <a:prstGeom prst="straightConnector1">
              <a:avLst/>
            </a:prstGeom>
            <a:ln w="12700">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5806480" y="3426148"/>
              <a:ext cx="998190" cy="2852"/>
            </a:xfrm>
            <a:prstGeom prst="straightConnector1">
              <a:avLst/>
            </a:prstGeom>
            <a:ln w="12700">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04" idx="3"/>
              <a:endCxn id="101" idx="1"/>
            </p:cNvCxnSpPr>
            <p:nvPr/>
          </p:nvCxnSpPr>
          <p:spPr>
            <a:xfrm>
              <a:off x="3594061" y="3421153"/>
              <a:ext cx="1061676" cy="4993"/>
            </a:xfrm>
            <a:prstGeom prst="straightConnector1">
              <a:avLst/>
            </a:prstGeom>
            <a:ln w="12700">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6" name="圆角矩形 115"/>
            <p:cNvSpPr/>
            <p:nvPr/>
          </p:nvSpPr>
          <p:spPr>
            <a:xfrm>
              <a:off x="2628206" y="2636912"/>
              <a:ext cx="5256584" cy="1368152"/>
            </a:xfrm>
            <a:prstGeom prst="roundRect">
              <a:avLst>
                <a:gd name="adj" fmla="val 6147"/>
              </a:avLst>
            </a:prstGeom>
            <a:noFill/>
            <a:ln w="12700">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7" name="TextBox 42"/>
            <p:cNvSpPr txBox="1"/>
            <p:nvPr/>
          </p:nvSpPr>
          <p:spPr>
            <a:xfrm>
              <a:off x="1933342" y="4955875"/>
              <a:ext cx="2595922" cy="461884"/>
            </a:xfrm>
            <a:prstGeom prst="rect">
              <a:avLst/>
            </a:prstGeom>
            <a:solidFill>
              <a:srgbClr val="F2F6FA"/>
            </a:solidFill>
            <a:ln w="12700">
              <a:noFill/>
            </a:ln>
          </p:spPr>
          <p:txBody>
            <a:bodyPr wrap="none" rtlCol="0">
              <a:spAutoFit/>
            </a:bodyPr>
            <a:lstStyle/>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CPU/MEM/Network</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指标监控</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监控触发伸缩</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8" name="TextBox 44"/>
            <p:cNvSpPr txBox="1"/>
            <p:nvPr/>
          </p:nvSpPr>
          <p:spPr>
            <a:xfrm>
              <a:off x="6695151" y="5024209"/>
              <a:ext cx="1568363" cy="277130"/>
            </a:xfrm>
            <a:prstGeom prst="rect">
              <a:avLst/>
            </a:prstGeom>
            <a:solidFill>
              <a:srgbClr val="F2F6FA"/>
            </a:solidFill>
            <a:ln w="12700">
              <a:noFill/>
            </a:ln>
          </p:spPr>
          <p:txBody>
            <a:bodyPr wrap="none" rtlCol="0">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定时</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周期性伸缩</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TextBox 45"/>
            <p:cNvSpPr txBox="1"/>
            <p:nvPr/>
          </p:nvSpPr>
          <p:spPr>
            <a:xfrm>
              <a:off x="5945548" y="3265741"/>
              <a:ext cx="584569" cy="277130"/>
            </a:xfrm>
            <a:prstGeom prst="rect">
              <a:avLst/>
            </a:prstGeom>
            <a:solidFill>
              <a:srgbClr val="F2F6FA"/>
            </a:solidFill>
            <a:ln w="12700">
              <a:noFill/>
            </a:ln>
          </p:spPr>
          <p:txBody>
            <a:bodyPr wrap="none" rtlCol="0">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减容</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TextBox 46"/>
            <p:cNvSpPr txBox="1"/>
            <p:nvPr/>
          </p:nvSpPr>
          <p:spPr>
            <a:xfrm>
              <a:off x="3836739" y="3265741"/>
              <a:ext cx="548747" cy="461884"/>
            </a:xfrm>
            <a:prstGeom prst="rect">
              <a:avLst/>
            </a:prstGeom>
            <a:solidFill>
              <a:srgbClr val="F2F6FA"/>
            </a:solidFill>
            <a:ln w="12700">
              <a:noFill/>
            </a:ln>
          </p:spPr>
          <p:txBody>
            <a:bodyPr wrap="square" rtlCol="0">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扩容</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TextBox 47"/>
            <p:cNvSpPr txBox="1"/>
            <p:nvPr/>
          </p:nvSpPr>
          <p:spPr>
            <a:xfrm>
              <a:off x="2903998" y="1848164"/>
              <a:ext cx="864097" cy="461884"/>
            </a:xfrm>
            <a:prstGeom prst="rect">
              <a:avLst/>
            </a:prstGeom>
            <a:solidFill>
              <a:srgbClr val="F2F6FA"/>
            </a:solidFill>
            <a:ln w="12700">
              <a:noFill/>
            </a:ln>
          </p:spPr>
          <p:txBody>
            <a:bodyPr wrap="square" rtlCol="0">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配置策略</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2" name="TextBox 49"/>
            <p:cNvSpPr txBox="1"/>
            <p:nvPr/>
          </p:nvSpPr>
          <p:spPr>
            <a:xfrm>
              <a:off x="2578682" y="2730130"/>
              <a:ext cx="1224137" cy="277130"/>
            </a:xfrm>
            <a:prstGeom prst="rect">
              <a:avLst/>
            </a:prstGeom>
            <a:noFill/>
            <a:ln w="19050">
              <a:noFill/>
            </a:ln>
          </p:spPr>
          <p:txBody>
            <a:bodyPr wrap="square" rtlCol="0">
              <a:spAutoFit/>
            </a:bodyPr>
            <a:lstStyle/>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300</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访问量</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3" name="TextBox 50"/>
            <p:cNvSpPr txBox="1"/>
            <p:nvPr/>
          </p:nvSpPr>
          <p:spPr>
            <a:xfrm>
              <a:off x="4547122" y="2747261"/>
              <a:ext cx="1368152" cy="277130"/>
            </a:xfrm>
            <a:prstGeom prst="rect">
              <a:avLst/>
            </a:prstGeom>
            <a:noFill/>
            <a:ln w="19050">
              <a:noFill/>
            </a:ln>
          </p:spPr>
          <p:txBody>
            <a:bodyPr wrap="square" rtlCol="0">
              <a:spAutoFit/>
            </a:bodyPr>
            <a:lstStyle>
              <a:defPPr>
                <a:defRPr lang="zh-CN"/>
              </a:defPPr>
              <a:lvl1pPr algn="ctr">
                <a:defRPr sz="1000">
                  <a:latin typeface="微软雅黑" pitchFamily="34" charset="-122"/>
                  <a:ea typeface="微软雅黑" pitchFamily="34" charset="-122"/>
                </a:defRPr>
              </a:lvl1p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1000</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访问量</a:t>
              </a:r>
            </a:p>
          </p:txBody>
        </p:sp>
        <p:sp>
          <p:nvSpPr>
            <p:cNvPr id="124" name="TextBox 51"/>
            <p:cNvSpPr txBox="1"/>
            <p:nvPr/>
          </p:nvSpPr>
          <p:spPr>
            <a:xfrm>
              <a:off x="6562384" y="2730130"/>
              <a:ext cx="1430237" cy="277130"/>
            </a:xfrm>
            <a:prstGeom prst="rect">
              <a:avLst/>
            </a:prstGeom>
            <a:noFill/>
            <a:ln w="19050">
              <a:noFill/>
            </a:ln>
          </p:spPr>
          <p:txBody>
            <a:bodyPr wrap="square" rtlCol="0">
              <a:spAutoFit/>
            </a:bodyPr>
            <a:lstStyle>
              <a:defPPr>
                <a:defRPr lang="zh-CN"/>
              </a:defPPr>
              <a:lvl1pPr algn="ctr">
                <a:defRPr sz="1000">
                  <a:latin typeface="微软雅黑" pitchFamily="34" charset="-122"/>
                  <a:ea typeface="微软雅黑" pitchFamily="34" charset="-122"/>
                </a:defRPr>
              </a:lvl1p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300</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访问量</a:t>
              </a:r>
            </a:p>
          </p:txBody>
        </p:sp>
        <p:sp>
          <p:nvSpPr>
            <p:cNvPr id="125" name="TextBox 52"/>
            <p:cNvSpPr txBox="1"/>
            <p:nvPr/>
          </p:nvSpPr>
          <p:spPr>
            <a:xfrm>
              <a:off x="1297488" y="3729535"/>
              <a:ext cx="936103" cy="277130"/>
            </a:xfrm>
            <a:prstGeom prst="rect">
              <a:avLst/>
            </a:prstGeom>
            <a:noFill/>
            <a:ln w="19050">
              <a:noFill/>
            </a:ln>
          </p:spPr>
          <p:txBody>
            <a:bodyPr wrap="square" rtlCol="0">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云监控</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6" name="TextBox 53"/>
            <p:cNvSpPr txBox="1"/>
            <p:nvPr/>
          </p:nvSpPr>
          <p:spPr>
            <a:xfrm>
              <a:off x="2474865" y="3714077"/>
              <a:ext cx="1676816" cy="277130"/>
            </a:xfrm>
            <a:prstGeom prst="rect">
              <a:avLst/>
            </a:prstGeom>
            <a:noFill/>
            <a:ln w="19050">
              <a:noFill/>
            </a:ln>
          </p:spPr>
          <p:txBody>
            <a:bodyPr wrap="square" rtlCol="0">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云服务器</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弹性</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IP</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7" name="TextBox 56"/>
            <p:cNvSpPr txBox="1"/>
            <p:nvPr/>
          </p:nvSpPr>
          <p:spPr>
            <a:xfrm>
              <a:off x="8235407" y="3689591"/>
              <a:ext cx="1066547" cy="277130"/>
            </a:xfrm>
            <a:prstGeom prst="rect">
              <a:avLst/>
            </a:prstGeom>
            <a:noFill/>
            <a:ln w="19050">
              <a:noFill/>
            </a:ln>
          </p:spPr>
          <p:txBody>
            <a:bodyPr wrap="square" rtlCol="0">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定时调度</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8" name="直接箭头连接符 127"/>
            <p:cNvCxnSpPr/>
            <p:nvPr/>
          </p:nvCxnSpPr>
          <p:spPr>
            <a:xfrm flipV="1">
              <a:off x="5247275" y="4005064"/>
              <a:ext cx="0" cy="792088"/>
            </a:xfrm>
            <a:prstGeom prst="straightConnector1">
              <a:avLst/>
            </a:prstGeom>
            <a:ln w="12700">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5224661" y="2420888"/>
              <a:ext cx="0" cy="216024"/>
            </a:xfrm>
            <a:prstGeom prst="straightConnector1">
              <a:avLst/>
            </a:prstGeom>
            <a:ln w="12700">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0" name="TextBox 68"/>
            <p:cNvSpPr txBox="1"/>
            <p:nvPr/>
          </p:nvSpPr>
          <p:spPr>
            <a:xfrm>
              <a:off x="4276361" y="5400190"/>
              <a:ext cx="1947610" cy="277130"/>
            </a:xfrm>
            <a:prstGeom prst="rect">
              <a:avLst/>
            </a:prstGeom>
            <a:noFill/>
            <a:ln w="19050">
              <a:noFill/>
            </a:ln>
          </p:spPr>
          <p:txBody>
            <a:bodyPr wrap="square" rtlCol="0">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弹性伸缩服务</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1" name="TextBox 57"/>
            <p:cNvSpPr txBox="1"/>
            <p:nvPr/>
          </p:nvSpPr>
          <p:spPr>
            <a:xfrm>
              <a:off x="4777118" y="4300953"/>
              <a:ext cx="949922" cy="277130"/>
            </a:xfrm>
            <a:prstGeom prst="rect">
              <a:avLst/>
            </a:prstGeom>
            <a:solidFill>
              <a:srgbClr val="F2F6FA"/>
            </a:solidFill>
            <a:ln w="12700">
              <a:noFill/>
            </a:ln>
          </p:spPr>
          <p:txBody>
            <a:bodyPr wrap="none" rtlCol="0">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伸缩控制</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2" name="Picture 4" descr="E:\BUI_HwClouds\Doc\VI\2.产品\架构图图标集合\弹性伸缩服务\images\弹性伸缩服务964_03.png"/>
            <p:cNvPicPr>
              <a:picLocks noChangeAspect="1" noChangeArrowheads="1"/>
            </p:cNvPicPr>
            <p:nvPr/>
          </p:nvPicPr>
          <p:blipFill>
            <a:blip r:embed="rId8" cstate="print">
              <a:grayscl/>
            </a:blip>
            <a:srcRect/>
            <a:stretch>
              <a:fillRect/>
            </a:stretch>
          </p:blipFill>
          <p:spPr bwMode="auto">
            <a:xfrm>
              <a:off x="4826533" y="1892472"/>
              <a:ext cx="771525" cy="457200"/>
            </a:xfrm>
            <a:prstGeom prst="rect">
              <a:avLst/>
            </a:prstGeom>
            <a:noFill/>
          </p:spPr>
        </p:pic>
      </p:grpSp>
    </p:spTree>
    <p:extLst>
      <p:ext uri="{BB962C8B-B14F-4D97-AF65-F5344CB8AC3E}">
        <p14:creationId xmlns:p14="http://schemas.microsoft.com/office/powerpoint/2010/main" val="41269930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高可用云上组网 </a:t>
            </a:r>
            <a:r>
              <a:rPr lang="en-US" altLang="zh-CN" dirty="0">
                <a:sym typeface="Huawei Sans" panose="020C0503030203020204" pitchFamily="34" charset="0"/>
              </a:rPr>
              <a:t>-</a:t>
            </a:r>
            <a:r>
              <a:rPr lang="en-US" altLang="zh-CN" dirty="0" smtClean="0">
                <a:sym typeface="Huawei Sans" panose="020C0503030203020204" pitchFamily="34" charset="0"/>
              </a:rPr>
              <a:t> </a:t>
            </a:r>
            <a:r>
              <a:rPr lang="zh-CN" altLang="en-US" dirty="0" smtClean="0">
                <a:sym typeface="Huawei Sans" panose="020C0503030203020204" pitchFamily="34" charset="0"/>
              </a:rPr>
              <a:t>弹性伸缩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mtClean="0">
                <a:sym typeface="Huawei Sans" panose="020C0503030203020204" pitchFamily="34" charset="0"/>
              </a:rPr>
              <a:t>使用弹性伸缩服务实现动态扩展</a:t>
            </a:r>
            <a:endParaRPr lang="zh-CN" altLang="en-US" dirty="0">
              <a:sym typeface="Huawei Sans" panose="020C0503030203020204" pitchFamily="34" charset="0"/>
            </a:endParaRPr>
          </a:p>
        </p:txBody>
      </p:sp>
      <p:sp>
        <p:nvSpPr>
          <p:cNvPr id="142" name="TextBox 75"/>
          <p:cNvSpPr txBox="1"/>
          <p:nvPr/>
        </p:nvSpPr>
        <p:spPr>
          <a:xfrm>
            <a:off x="6674178" y="4634032"/>
            <a:ext cx="4457068" cy="1569660"/>
          </a:xfrm>
          <a:prstGeom prst="rect">
            <a:avLst/>
          </a:prstGeom>
          <a:noFill/>
          <a:ln>
            <a:solidFill>
              <a:srgbClr val="1F497D">
                <a:lumMod val="40000"/>
                <a:lumOff val="60000"/>
              </a:srgbClr>
            </a:solidFill>
            <a:prstDash val="dash"/>
          </a:ln>
        </p:spPr>
        <p:txBody>
          <a:bodyPr wrap="square" rtlCol="0">
            <a:spAutoFit/>
          </a:bodyPr>
          <a:lstStyle/>
          <a:p>
            <a:pPr marL="0" marR="0" lvl="0" indent="0" defTabSz="1219444"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具体场景</a:t>
            </a:r>
            <a:endParaRPr kumimoji="0" lang="en-US" altLang="zh-CN"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企业网站、电商、移动应用等</a:t>
            </a:r>
            <a:endParaRPr kumimoji="0" lang="en-US" altLang="zh-CN" sz="12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defTabSz="1219444"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业务特点</a:t>
            </a:r>
            <a:endParaRPr kumimoji="0" lang="en-US" altLang="zh-CN"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业务请求有突发式暴增或者访问量起伏不定</a:t>
            </a:r>
            <a:endParaRPr kumimoji="0" lang="en-US" altLang="zh-CN" sz="12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defTabSz="1219444"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常用部署</a:t>
            </a:r>
            <a:endParaRPr kumimoji="0" lang="en-US" altLang="zh-CN"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使用弹性伸缩服务，在需要时才向应用程序添加新实例，并在不需要时终止。对于预期内的营销活动或者未知的业务高峰，无需提前准备大量云服务器，从而降低了系统稳定运行的成本</a:t>
            </a:r>
          </a:p>
        </p:txBody>
      </p:sp>
      <p:sp>
        <p:nvSpPr>
          <p:cNvPr id="143" name="圆角矩形 142"/>
          <p:cNvSpPr/>
          <p:nvPr/>
        </p:nvSpPr>
        <p:spPr>
          <a:xfrm>
            <a:off x="7649899" y="3399469"/>
            <a:ext cx="1056442" cy="310719"/>
          </a:xfrm>
          <a:prstGeom prst="roundRect">
            <a:avLst/>
          </a:prstGeom>
          <a:solidFill>
            <a:srgbClr val="92D050"/>
          </a:solidFill>
          <a:ln w="25400" cap="flat" cmpd="sng" algn="ctr">
            <a:noFill/>
            <a:prstDash val="solid"/>
          </a:ln>
          <a:effectLst/>
        </p:spPr>
        <p:txBody>
          <a:bodyPr rtlCol="0" anchor="ct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低成本</a:t>
            </a:r>
          </a:p>
        </p:txBody>
      </p:sp>
      <p:sp>
        <p:nvSpPr>
          <p:cNvPr id="144" name="圆角矩形 143"/>
          <p:cNvSpPr/>
          <p:nvPr/>
        </p:nvSpPr>
        <p:spPr>
          <a:xfrm>
            <a:off x="7649899" y="4198847"/>
            <a:ext cx="1056442" cy="310719"/>
          </a:xfrm>
          <a:prstGeom prst="roundRect">
            <a:avLst/>
          </a:prstGeom>
          <a:solidFill>
            <a:srgbClr val="4BACC6"/>
          </a:solidFill>
          <a:ln w="25400" cap="flat" cmpd="sng" algn="ctr">
            <a:noFill/>
            <a:prstDash val="solid"/>
          </a:ln>
          <a:effectLst/>
        </p:spPr>
        <p:txBody>
          <a:bodyPr rtlCol="0" anchor="ct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自动化</a:t>
            </a:r>
          </a:p>
        </p:txBody>
      </p:sp>
      <p:sp>
        <p:nvSpPr>
          <p:cNvPr id="145" name="圆角矩形 144"/>
          <p:cNvSpPr/>
          <p:nvPr/>
        </p:nvSpPr>
        <p:spPr>
          <a:xfrm>
            <a:off x="8890943" y="4198847"/>
            <a:ext cx="1056442" cy="310719"/>
          </a:xfrm>
          <a:prstGeom prst="roundRect">
            <a:avLst/>
          </a:prstGeom>
          <a:solidFill>
            <a:srgbClr val="FF0000"/>
          </a:solidFill>
          <a:ln w="25400" cap="flat" cmpd="sng" algn="ctr">
            <a:noFill/>
            <a:prstDash val="solid"/>
          </a:ln>
          <a:effectLst/>
        </p:spPr>
        <p:txBody>
          <a:bodyPr rtlCol="0" anchor="ct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策略灵活</a:t>
            </a:r>
          </a:p>
        </p:txBody>
      </p:sp>
      <p:sp>
        <p:nvSpPr>
          <p:cNvPr id="146" name="圆角矩形 145"/>
          <p:cNvSpPr/>
          <p:nvPr/>
        </p:nvSpPr>
        <p:spPr>
          <a:xfrm>
            <a:off x="8890943" y="3813475"/>
            <a:ext cx="1056442" cy="310719"/>
          </a:xfrm>
          <a:prstGeom prst="roundRect">
            <a:avLst/>
          </a:prstGeom>
          <a:solidFill>
            <a:srgbClr val="F79646"/>
          </a:solidFill>
          <a:ln w="25400" cap="flat" cmpd="sng" algn="ctr">
            <a:noFill/>
            <a:prstDash val="solid"/>
          </a:ln>
          <a:effectLst/>
        </p:spPr>
        <p:txBody>
          <a:bodyPr rtlCol="0" anchor="ct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健康检查</a:t>
            </a:r>
          </a:p>
        </p:txBody>
      </p:sp>
      <p:sp>
        <p:nvSpPr>
          <p:cNvPr id="147" name="圆角矩形 146"/>
          <p:cNvSpPr/>
          <p:nvPr/>
        </p:nvSpPr>
        <p:spPr>
          <a:xfrm>
            <a:off x="8902712" y="3391646"/>
            <a:ext cx="1056442" cy="310719"/>
          </a:xfrm>
          <a:prstGeom prst="roundRect">
            <a:avLst/>
          </a:prstGeom>
          <a:solidFill>
            <a:srgbClr val="C0504D"/>
          </a:solidFill>
          <a:ln w="25400" cap="flat" cmpd="sng" algn="ctr">
            <a:noFill/>
            <a:prstDash val="solid"/>
          </a:ln>
          <a:effectLst/>
        </p:spPr>
        <p:txBody>
          <a:bodyPr rtlCol="0" anchor="ct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可视化</a:t>
            </a:r>
          </a:p>
        </p:txBody>
      </p:sp>
      <p:sp>
        <p:nvSpPr>
          <p:cNvPr id="148" name="圆角矩形 147"/>
          <p:cNvSpPr/>
          <p:nvPr/>
        </p:nvSpPr>
        <p:spPr>
          <a:xfrm>
            <a:off x="7649899" y="3814354"/>
            <a:ext cx="1056442" cy="310719"/>
          </a:xfrm>
          <a:prstGeom prst="roundRect">
            <a:avLst/>
          </a:prstGeom>
          <a:solidFill>
            <a:srgbClr val="ABE5C5"/>
          </a:solidFill>
          <a:ln w="25400" cap="flat" cmpd="sng" algn="ctr">
            <a:noFill/>
            <a:prstDash val="solid"/>
          </a:ln>
          <a:effectLst/>
        </p:spPr>
        <p:txBody>
          <a:bodyPr rtlCol="0" anchor="ct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高可用</a:t>
            </a:r>
          </a:p>
        </p:txBody>
      </p:sp>
      <p:sp>
        <p:nvSpPr>
          <p:cNvPr id="149" name="圆角矩形 148"/>
          <p:cNvSpPr/>
          <p:nvPr/>
        </p:nvSpPr>
        <p:spPr>
          <a:xfrm>
            <a:off x="8233370" y="1646738"/>
            <a:ext cx="1056442" cy="310719"/>
          </a:xfrm>
          <a:prstGeom prst="roundRect">
            <a:avLst/>
          </a:prstGeom>
          <a:solidFill>
            <a:srgbClr val="1F497D"/>
          </a:solidFill>
          <a:ln w="25400" cap="flat" cmpd="sng" algn="ctr">
            <a:noFill/>
            <a:prstDash val="solid"/>
          </a:ln>
          <a:effectLst/>
        </p:spPr>
        <p:txBody>
          <a:bodyPr rtlCol="0" anchor="ct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资源浪费</a:t>
            </a:r>
          </a:p>
        </p:txBody>
      </p:sp>
      <p:sp>
        <p:nvSpPr>
          <p:cNvPr id="150" name="圆角矩形 149"/>
          <p:cNvSpPr/>
          <p:nvPr/>
        </p:nvSpPr>
        <p:spPr>
          <a:xfrm>
            <a:off x="8233370" y="2323190"/>
            <a:ext cx="1056442" cy="310719"/>
          </a:xfrm>
          <a:prstGeom prst="roundRect">
            <a:avLst/>
          </a:prstGeom>
          <a:solidFill>
            <a:srgbClr val="1F497D"/>
          </a:solidFill>
          <a:ln w="25400" cap="flat" cmpd="sng" algn="ctr">
            <a:noFill/>
            <a:prstDash val="solid"/>
          </a:ln>
          <a:effectLst/>
        </p:spPr>
        <p:txBody>
          <a:bodyPr rtlCol="0" anchor="ct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人力维护</a:t>
            </a:r>
          </a:p>
        </p:txBody>
      </p:sp>
      <p:sp>
        <p:nvSpPr>
          <p:cNvPr id="151" name="圆角矩形 150"/>
          <p:cNvSpPr/>
          <p:nvPr/>
        </p:nvSpPr>
        <p:spPr>
          <a:xfrm>
            <a:off x="8233370" y="1982867"/>
            <a:ext cx="1056442" cy="310719"/>
          </a:xfrm>
          <a:prstGeom prst="roundRect">
            <a:avLst/>
          </a:prstGeom>
          <a:solidFill>
            <a:srgbClr val="1F497D"/>
          </a:solidFill>
          <a:ln w="25400" cap="flat" cmpd="sng" algn="ctr">
            <a:noFill/>
            <a:prstDash val="solid"/>
          </a:ln>
          <a:effectLst/>
        </p:spPr>
        <p:txBody>
          <a:bodyPr rtlCol="0" anchor="ct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低可用</a:t>
            </a:r>
          </a:p>
        </p:txBody>
      </p:sp>
      <p:sp>
        <p:nvSpPr>
          <p:cNvPr id="152" name="右箭头 151"/>
          <p:cNvSpPr/>
          <p:nvPr/>
        </p:nvSpPr>
        <p:spPr>
          <a:xfrm rot="5400000">
            <a:off x="8626923" y="2611195"/>
            <a:ext cx="279987" cy="426128"/>
          </a:xfrm>
          <a:prstGeom prst="rightArrow">
            <a:avLst/>
          </a:prstGeom>
          <a:noFill/>
          <a:ln w="25400" cap="flat" cmpd="sng" algn="ctr">
            <a:solidFill>
              <a:sysClr val="window" lastClr="FFFFFF">
                <a:lumMod val="50000"/>
              </a:sysClr>
            </a:solidFill>
            <a:prstDash val="solid"/>
          </a:ln>
          <a:effectLst/>
        </p:spPr>
        <p:txBody>
          <a:bodyPr rtlCol="0" anchor="ctr"/>
          <a:lstStyle/>
          <a:p>
            <a:pPr marL="0" marR="0" lvl="0" indent="0" algn="ctr" defTabSz="1219444"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3" name="Picture 2"/>
          <p:cNvPicPr>
            <a:picLocks noChangeAspect="1" noChangeArrowheads="1"/>
          </p:cNvPicPr>
          <p:nvPr/>
        </p:nvPicPr>
        <p:blipFill>
          <a:blip r:embed="rId3" cstate="print"/>
          <a:srcRect/>
          <a:stretch>
            <a:fillRect/>
          </a:stretch>
        </p:blipFill>
        <p:spPr bwMode="auto">
          <a:xfrm>
            <a:off x="989036" y="1586698"/>
            <a:ext cx="4490511" cy="4764272"/>
          </a:xfrm>
          <a:prstGeom prst="rect">
            <a:avLst/>
          </a:prstGeom>
          <a:noFill/>
          <a:ln w="9525">
            <a:solidFill>
              <a:schemeClr val="bg1">
                <a:lumMod val="85000"/>
              </a:schemeClr>
            </a:solidFill>
            <a:miter lim="800000"/>
            <a:headEnd/>
            <a:tailEnd/>
          </a:ln>
        </p:spPr>
      </p:pic>
      <p:sp>
        <p:nvSpPr>
          <p:cNvPr id="154" name="TextBox 75"/>
          <p:cNvSpPr txBox="1"/>
          <p:nvPr/>
        </p:nvSpPr>
        <p:spPr>
          <a:xfrm>
            <a:off x="7635868" y="3003955"/>
            <a:ext cx="2306723" cy="338554"/>
          </a:xfrm>
          <a:prstGeom prst="rect">
            <a:avLst/>
          </a:prstGeom>
          <a:noFill/>
          <a:ln>
            <a:solidFill>
              <a:srgbClr val="1F497D">
                <a:lumMod val="40000"/>
                <a:lumOff val="60000"/>
              </a:srgbClr>
            </a:solidFill>
            <a:prstDash val="dash"/>
          </a:ln>
        </p:spPr>
        <p:txBody>
          <a:bodyPr wrap="square" rtlCol="0">
            <a:spAutoFit/>
          </a:bodyP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C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应用弹性伸缩后</a:t>
            </a:r>
          </a:p>
        </p:txBody>
      </p:sp>
      <p:sp>
        <p:nvSpPr>
          <p:cNvPr id="155" name="TextBox 75"/>
          <p:cNvSpPr txBox="1"/>
          <p:nvPr/>
        </p:nvSpPr>
        <p:spPr>
          <a:xfrm>
            <a:off x="7605274" y="1302588"/>
            <a:ext cx="2306723" cy="338554"/>
          </a:xfrm>
          <a:prstGeom prst="rect">
            <a:avLst/>
          </a:prstGeom>
          <a:noFill/>
          <a:ln>
            <a:solidFill>
              <a:srgbClr val="1F497D">
                <a:lumMod val="40000"/>
                <a:lumOff val="60000"/>
              </a:srgbClr>
            </a:solidFill>
            <a:prstDash val="dash"/>
          </a:ln>
        </p:spPr>
        <p:txBody>
          <a:bodyPr wrap="square" rtlCol="0">
            <a:spAutoFit/>
          </a:bodyPr>
          <a:lstStyle/>
          <a:p>
            <a:pPr marL="0" marR="0" lvl="0" indent="0" algn="ctr" defTabSz="1219444"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C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应用弹性伸缩前</a:t>
            </a:r>
          </a:p>
        </p:txBody>
      </p:sp>
    </p:spTree>
    <p:extLst>
      <p:ext uri="{BB962C8B-B14F-4D97-AF65-F5344CB8AC3E}">
        <p14:creationId xmlns:p14="http://schemas.microsoft.com/office/powerpoint/2010/main" val="25681467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AS</a:t>
            </a:r>
            <a:r>
              <a:rPr lang="zh-CN" altLang="en-US" dirty="0" smtClean="0">
                <a:sym typeface="Huawei Sans" panose="020C0503030203020204" pitchFamily="34" charset="0"/>
              </a:rPr>
              <a:t>应用场景</a:t>
            </a:r>
            <a:endParaRPr lang="zh-CN" altLang="en-US" dirty="0">
              <a:sym typeface="Huawei Sans" panose="020C0503030203020204" pitchFamily="34" charset="0"/>
            </a:endParaRPr>
          </a:p>
        </p:txBody>
      </p:sp>
      <p:sp>
        <p:nvSpPr>
          <p:cNvPr id="5" name="文本占位符 4"/>
          <p:cNvSpPr>
            <a:spLocks noGrp="1"/>
          </p:cNvSpPr>
          <p:nvPr>
            <p:ph type="body" sz="quarter" idx="4294967295"/>
          </p:nvPr>
        </p:nvSpPr>
        <p:spPr>
          <a:xfrm>
            <a:off x="884238" y="1247775"/>
            <a:ext cx="11307762" cy="4679950"/>
          </a:xfrm>
        </p:spPr>
        <p:txBody>
          <a:bodyPr/>
          <a:lstStyle/>
          <a:p>
            <a:pPr marL="0" indent="0">
              <a:buNone/>
            </a:pPr>
            <a:r>
              <a:rPr lang="en-US" dirty="0" smtClean="0">
                <a:sym typeface="Huawei Sans" panose="020C0503030203020204" pitchFamily="34" charset="0"/>
              </a:rPr>
              <a:t> </a:t>
            </a:r>
            <a:endParaRPr 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50646642"/>
              </p:ext>
            </p:extLst>
          </p:nvPr>
        </p:nvGraphicFramePr>
        <p:xfrm>
          <a:off x="1091444" y="1665547"/>
          <a:ext cx="10380889" cy="4239591"/>
        </p:xfrm>
        <a:graphic>
          <a:graphicData uri="http://schemas.openxmlformats.org/drawingml/2006/table">
            <a:tbl>
              <a:tblPr firstRow="1" bandRow="1">
                <a:tableStyleId>{073A0DAA-6AF3-43AB-8588-CEC1D06C72B9}</a:tableStyleId>
              </a:tblPr>
              <a:tblGrid>
                <a:gridCol w="3204357"/>
                <a:gridCol w="7176532"/>
              </a:tblGrid>
              <a:tr h="355253">
                <a:tc>
                  <a:txBody>
                    <a:bodyPr/>
                    <a:lstStyle/>
                    <a:p>
                      <a:r>
                        <a:rPr lang="zh-CN" alt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典型应用场景</a:t>
                      </a:r>
                      <a:endParaRPr 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场景描述</a:t>
                      </a:r>
                      <a:endParaRPr 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86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8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应用服务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r>
                        <a:rPr lang="zh-CN"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常见</a:t>
                      </a:r>
                      <a:r>
                        <a:rPr lang="en-US"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 Web </a:t>
                      </a:r>
                      <a:r>
                        <a:rPr lang="zh-CN"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服务的逻辑层服务器扩缩容。</a:t>
                      </a:r>
                      <a:endParaRPr lang="zh-CN" altLang="zh-CN" sz="1800" b="0" dirty="0" smtClean="0">
                        <a:effectLst/>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如企业网站、电商、视频网站、在线教育、移动应用等，客户端的请求通过负载均衡到达应用服务器。当访问量快速变化时，弹性伸缩服务可根据请求量弹性扩缩应用服务器的数量。</a:t>
                      </a:r>
                      <a:r>
                        <a:rPr lang="zh-CN" altLang="en-US"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若您使用</a:t>
                      </a:r>
                      <a:r>
                        <a:rPr lang="zh-CN" altLang="en-US" sz="1800" b="0" kern="1200" baseline="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了伸缩带宽功能，弹性伸缩服务也可根据访问流量多少自动调整</a:t>
                      </a:r>
                      <a:r>
                        <a:rPr lang="en-US" altLang="zh-CN" sz="1800" b="0" kern="1200" baseline="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IP</a:t>
                      </a:r>
                      <a:r>
                        <a:rPr lang="zh-CN" altLang="en-US" sz="1800" b="0" kern="1200" baseline="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公网带宽大小。</a:t>
                      </a:r>
                      <a:endParaRPr lang="zh-CN" altLang="zh-CN" sz="1800" b="0" dirty="0" smtClean="0">
                        <a:effectLst/>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48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高性能计算集群部署</a:t>
                      </a:r>
                      <a:endParaRPr lang="zh-CN" altLang="en-US" sz="18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r>
                        <a:rPr lang="zh-CN"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常见</a:t>
                      </a:r>
                      <a:r>
                        <a:rPr lang="en-US"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 Web </a:t>
                      </a:r>
                      <a:r>
                        <a:rPr lang="zh-CN"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服务的分布式后台扩缩容。</a:t>
                      </a:r>
                      <a:endParaRPr lang="zh-CN" altLang="zh-CN" sz="1800" b="0" dirty="0" smtClean="0">
                        <a:effectLst/>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如分布式大数据计算的计算节点、数据检索服务器等后端计算集群，根据计算量大小实时调整集群服务器数量。</a:t>
                      </a:r>
                      <a:endParaRPr lang="zh-CN" altLang="zh-CN" sz="1800" b="0" dirty="0" smtClean="0">
                        <a:effectLst/>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38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请求类服务器部署</a:t>
                      </a:r>
                      <a:endParaRPr lang="zh-CN" altLang="en-US" sz="18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r>
                        <a:rPr lang="zh-CN"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用于发送请求或收集数据的服务器集群的部署。</a:t>
                      </a:r>
                      <a:endParaRPr lang="zh-CN" altLang="zh-CN" sz="1800" b="0" dirty="0" smtClean="0">
                        <a:effectLst/>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此类服务有明显的时效性，可依靠弹性伸缩服务快速完成请求服务器的创建部署和</a:t>
                      </a:r>
                      <a:r>
                        <a:rPr lang="zh-CN" altLang="en-US"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容量的扩大或缩小</a:t>
                      </a:r>
                      <a:r>
                        <a:rPr lang="zh-CN" altLang="zh-CN" sz="18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zh-CN" altLang="zh-CN" sz="1800" b="0" dirty="0" smtClean="0">
                        <a:effectLst/>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430101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伸缩组向导式创建流程式</a:t>
            </a:r>
            <a:endParaRPr lang="zh-CN" altLang="en-US" dirty="0">
              <a:sym typeface="Huawei Sans" panose="020C0503030203020204" pitchFamily="34" charset="0"/>
            </a:endParaRPr>
          </a:p>
        </p:txBody>
      </p:sp>
      <p:grpSp>
        <p:nvGrpSpPr>
          <p:cNvPr id="3" name="组合 29"/>
          <p:cNvGrpSpPr/>
          <p:nvPr/>
        </p:nvGrpSpPr>
        <p:grpSpPr>
          <a:xfrm>
            <a:off x="1439727" y="2323858"/>
            <a:ext cx="2487159" cy="1429178"/>
            <a:chOff x="3492108" y="1275606"/>
            <a:chExt cx="2052000" cy="1116124"/>
          </a:xfrm>
        </p:grpSpPr>
        <p:sp>
          <p:nvSpPr>
            <p:cNvPr id="5" name="对角圆角矩形 4"/>
            <p:cNvSpPr/>
            <p:nvPr/>
          </p:nvSpPr>
          <p:spPr>
            <a:xfrm>
              <a:off x="3492108" y="1671730"/>
              <a:ext cx="2052000" cy="720000"/>
            </a:xfrm>
            <a:prstGeom prst="round2Diag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450"/>
                </a:spcAft>
                <a:buClr>
                  <a:schemeClr val="tx2"/>
                </a:buClr>
              </a:pPr>
              <a:r>
                <a:rPr lang="zh-CN" altLang="en-US" sz="1600"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创建伸缩组</a:t>
              </a:r>
            </a:p>
          </p:txBody>
        </p:sp>
        <p:sp>
          <p:nvSpPr>
            <p:cNvPr id="6" name="TextBox 6"/>
            <p:cNvSpPr txBox="1"/>
            <p:nvPr/>
          </p:nvSpPr>
          <p:spPr>
            <a:xfrm>
              <a:off x="4355976" y="1275606"/>
              <a:ext cx="288000" cy="304192"/>
            </a:xfrm>
            <a:prstGeom prst="ellipse">
              <a:avLst/>
            </a:prstGeom>
            <a:solidFill>
              <a:schemeClr val="bg1">
                <a:lumMod val="50000"/>
              </a:schemeClr>
            </a:solidFill>
            <a:ln w="19050">
              <a:noFill/>
            </a:ln>
          </p:spPr>
          <p:txBody>
            <a:bodyPr wrap="square" lIns="0" tIns="0" rIns="0" bIns="0" rtlCol="0">
              <a:spAutoFit/>
            </a:bodyPr>
            <a:lstStyle/>
            <a:p>
              <a:pPr marL="270000" indent="-270000" algn="ctr">
                <a:spcBef>
                  <a:spcPts val="0"/>
                </a:spcBef>
                <a:spcAft>
                  <a:spcPts val="450"/>
                </a:spcAft>
                <a:buClr>
                  <a:schemeClr val="tx2"/>
                </a:buClr>
              </a:pPr>
              <a:r>
                <a:rPr lang="en-US" altLang="zh-CN"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a:t>
              </a:r>
              <a:endParaRPr lang="zh-CN" altLang="en-US"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7" name="组合 28"/>
          <p:cNvGrpSpPr/>
          <p:nvPr/>
        </p:nvGrpSpPr>
        <p:grpSpPr>
          <a:xfrm>
            <a:off x="3528036" y="2359861"/>
            <a:ext cx="3360128" cy="1383075"/>
            <a:chOff x="5616192" y="1275606"/>
            <a:chExt cx="2772232" cy="1080120"/>
          </a:xfrm>
        </p:grpSpPr>
        <p:cxnSp>
          <p:nvCxnSpPr>
            <p:cNvPr id="8" name="直接箭头连接符 7"/>
            <p:cNvCxnSpPr/>
            <p:nvPr/>
          </p:nvCxnSpPr>
          <p:spPr>
            <a:xfrm>
              <a:off x="5616192" y="1995686"/>
              <a:ext cx="684000" cy="0"/>
            </a:xfrm>
            <a:prstGeom prst="straightConnector1">
              <a:avLst/>
            </a:prstGeom>
            <a:ln w="28575">
              <a:solidFill>
                <a:srgbClr val="404040"/>
              </a:solidFill>
              <a:prstDash val="dash"/>
              <a:miter lim="800000"/>
              <a:tailEnd type="triangle"/>
            </a:ln>
            <a:effectLst/>
          </p:spPr>
          <p:style>
            <a:lnRef idx="2">
              <a:schemeClr val="accent1"/>
            </a:lnRef>
            <a:fillRef idx="0">
              <a:schemeClr val="accent1"/>
            </a:fillRef>
            <a:effectRef idx="1">
              <a:schemeClr val="accent1"/>
            </a:effectRef>
            <a:fontRef idx="minor">
              <a:schemeClr val="tx1"/>
            </a:fontRef>
          </p:style>
        </p:cxnSp>
        <p:grpSp>
          <p:nvGrpSpPr>
            <p:cNvPr id="9" name="组合 31"/>
            <p:cNvGrpSpPr/>
            <p:nvPr/>
          </p:nvGrpSpPr>
          <p:grpSpPr>
            <a:xfrm>
              <a:off x="6336196" y="1275606"/>
              <a:ext cx="2052228" cy="1080120"/>
              <a:chOff x="6336196" y="1275606"/>
              <a:chExt cx="2052228" cy="1080120"/>
            </a:xfrm>
          </p:grpSpPr>
          <p:sp>
            <p:nvSpPr>
              <p:cNvPr id="10" name="对角圆角矩形 9"/>
              <p:cNvSpPr/>
              <p:nvPr/>
            </p:nvSpPr>
            <p:spPr>
              <a:xfrm>
                <a:off x="6336196" y="1635726"/>
                <a:ext cx="2052228" cy="720000"/>
              </a:xfrm>
              <a:prstGeom prst="round2Diag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450"/>
                  </a:spcAft>
                  <a:buClr>
                    <a:schemeClr val="tx2"/>
                  </a:buClr>
                </a:pPr>
                <a:r>
                  <a:rPr lang="zh-CN" altLang="en-US" sz="1600"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创建伸缩配置</a:t>
                </a:r>
              </a:p>
            </p:txBody>
          </p:sp>
          <p:sp>
            <p:nvSpPr>
              <p:cNvPr id="11" name="TextBox 11"/>
              <p:cNvSpPr txBox="1"/>
              <p:nvPr/>
            </p:nvSpPr>
            <p:spPr>
              <a:xfrm>
                <a:off x="7200308" y="1275606"/>
                <a:ext cx="288000" cy="304192"/>
              </a:xfrm>
              <a:prstGeom prst="ellipse">
                <a:avLst/>
              </a:prstGeom>
              <a:solidFill>
                <a:schemeClr val="bg1">
                  <a:lumMod val="50000"/>
                </a:schemeClr>
              </a:solidFill>
              <a:ln w="19050">
                <a:noFill/>
              </a:ln>
            </p:spPr>
            <p:txBody>
              <a:bodyPr wrap="square" lIns="0" tIns="0" rIns="0" bIns="0" rtlCol="0">
                <a:spAutoFit/>
              </a:bodyPr>
              <a:lstStyle/>
              <a:p>
                <a:pPr marL="270000" indent="-270000" algn="ctr">
                  <a:spcBef>
                    <a:spcPts val="0"/>
                  </a:spcBef>
                  <a:spcAft>
                    <a:spcPts val="450"/>
                  </a:spcAft>
                  <a:buClr>
                    <a:schemeClr val="tx2"/>
                  </a:buClr>
                </a:pPr>
                <a:r>
                  <a:rPr lang="en-US" altLang="zh-CN"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2</a:t>
                </a:r>
                <a:endParaRPr lang="zh-CN" altLang="en-US"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grpSp>
        <p:nvGrpSpPr>
          <p:cNvPr id="12" name="组合 31"/>
          <p:cNvGrpSpPr/>
          <p:nvPr/>
        </p:nvGrpSpPr>
        <p:grpSpPr>
          <a:xfrm>
            <a:off x="6336272" y="2359861"/>
            <a:ext cx="3360128" cy="1383075"/>
            <a:chOff x="5616192" y="1275606"/>
            <a:chExt cx="2772232" cy="1080120"/>
          </a:xfrm>
        </p:grpSpPr>
        <p:cxnSp>
          <p:nvCxnSpPr>
            <p:cNvPr id="13" name="直接箭头连接符 12"/>
            <p:cNvCxnSpPr/>
            <p:nvPr/>
          </p:nvCxnSpPr>
          <p:spPr>
            <a:xfrm>
              <a:off x="5616192" y="1995686"/>
              <a:ext cx="684000" cy="0"/>
            </a:xfrm>
            <a:prstGeom prst="straightConnector1">
              <a:avLst/>
            </a:prstGeom>
            <a:ln w="28575">
              <a:solidFill>
                <a:srgbClr val="404040"/>
              </a:solidFill>
              <a:prstDash val="dash"/>
              <a:miter lim="800000"/>
              <a:tailEnd type="triangle"/>
            </a:ln>
            <a:effectLst/>
          </p:spPr>
          <p:style>
            <a:lnRef idx="2">
              <a:schemeClr val="accent1"/>
            </a:lnRef>
            <a:fillRef idx="0">
              <a:schemeClr val="accent1"/>
            </a:fillRef>
            <a:effectRef idx="1">
              <a:schemeClr val="accent1"/>
            </a:effectRef>
            <a:fontRef idx="minor">
              <a:schemeClr val="tx1"/>
            </a:fontRef>
          </p:style>
        </p:cxnSp>
        <p:grpSp>
          <p:nvGrpSpPr>
            <p:cNvPr id="14" name="组合 31"/>
            <p:cNvGrpSpPr/>
            <p:nvPr/>
          </p:nvGrpSpPr>
          <p:grpSpPr>
            <a:xfrm>
              <a:off x="6336196" y="1275606"/>
              <a:ext cx="2052228" cy="1080120"/>
              <a:chOff x="6336196" y="1275606"/>
              <a:chExt cx="2052228" cy="1080120"/>
            </a:xfrm>
          </p:grpSpPr>
          <p:sp>
            <p:nvSpPr>
              <p:cNvPr id="15" name="对角圆角矩形 14"/>
              <p:cNvSpPr/>
              <p:nvPr/>
            </p:nvSpPr>
            <p:spPr>
              <a:xfrm>
                <a:off x="6336196" y="1635726"/>
                <a:ext cx="2052228" cy="720000"/>
              </a:xfrm>
              <a:prstGeom prst="round2Diag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450"/>
                  </a:spcAft>
                  <a:buClr>
                    <a:schemeClr val="tx2"/>
                  </a:buClr>
                </a:pPr>
                <a:r>
                  <a:rPr lang="zh-CN" altLang="en-US" sz="1600"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创建伸缩策略</a:t>
                </a:r>
              </a:p>
            </p:txBody>
          </p:sp>
          <p:sp>
            <p:nvSpPr>
              <p:cNvPr id="16" name="TextBox 21"/>
              <p:cNvSpPr txBox="1"/>
              <p:nvPr/>
            </p:nvSpPr>
            <p:spPr>
              <a:xfrm>
                <a:off x="7200308" y="1275606"/>
                <a:ext cx="288000" cy="304192"/>
              </a:xfrm>
              <a:prstGeom prst="ellipse">
                <a:avLst/>
              </a:prstGeom>
              <a:solidFill>
                <a:schemeClr val="bg1">
                  <a:lumMod val="50000"/>
                </a:schemeClr>
              </a:solidFill>
              <a:ln w="19050">
                <a:noFill/>
              </a:ln>
            </p:spPr>
            <p:txBody>
              <a:bodyPr wrap="square" lIns="0" tIns="0" rIns="0" bIns="0" rtlCol="0">
                <a:spAutoFit/>
              </a:bodyPr>
              <a:lstStyle/>
              <a:p>
                <a:pPr marL="270000" indent="-270000" algn="ctr">
                  <a:spcBef>
                    <a:spcPts val="0"/>
                  </a:spcBef>
                  <a:spcAft>
                    <a:spcPts val="450"/>
                  </a:spcAft>
                  <a:buClr>
                    <a:schemeClr val="tx2"/>
                  </a:buClr>
                </a:pPr>
                <a:r>
                  <a:rPr lang="en-US" altLang="zh-CN"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3</a:t>
                </a:r>
                <a:endParaRPr lang="zh-CN" altLang="en-US"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spTree>
    <p:extLst>
      <p:ext uri="{BB962C8B-B14F-4D97-AF65-F5344CB8AC3E}">
        <p14:creationId xmlns:p14="http://schemas.microsoft.com/office/powerpoint/2010/main" val="343939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lide(fromLef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配置参数</a:t>
            </a:r>
            <a:r>
              <a:rPr lang="en-US" altLang="zh-CN" dirty="0">
                <a:sym typeface="Huawei Sans" panose="020C0503030203020204" pitchFamily="34" charset="0"/>
              </a:rPr>
              <a:t> </a:t>
            </a:r>
            <a:r>
              <a:rPr lang="en-US" altLang="zh-CN" dirty="0" smtClean="0">
                <a:sym typeface="Huawei Sans" panose="020C0503030203020204" pitchFamily="34" charset="0"/>
              </a:rPr>
              <a:t>– </a:t>
            </a:r>
            <a:r>
              <a:rPr lang="zh-CN" altLang="en-US" dirty="0" smtClean="0">
                <a:sym typeface="Huawei Sans" panose="020C0503030203020204" pitchFamily="34" charset="0"/>
              </a:rPr>
              <a:t>创建伸缩组</a:t>
            </a:r>
            <a:r>
              <a:rPr lang="en-US" altLang="zh-CN" dirty="0" smtClean="0">
                <a:sym typeface="Huawei Sans" panose="020C0503030203020204" pitchFamily="34" charset="0"/>
              </a:rPr>
              <a:t>_1</a:t>
            </a:r>
            <a:endParaRPr lang="zh-CN" altLang="en-US" dirty="0">
              <a:sym typeface="Huawei Sans" panose="020C0503030203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514" y="1131570"/>
            <a:ext cx="7433770" cy="5177750"/>
          </a:xfrm>
          <a:prstGeom prst="rect">
            <a:avLst/>
          </a:prstGeom>
          <a:ln>
            <a:solidFill>
              <a:schemeClr val="bg1">
                <a:lumMod val="65000"/>
              </a:schemeClr>
            </a:solidFill>
          </a:ln>
        </p:spPr>
      </p:pic>
    </p:spTree>
    <p:extLst>
      <p:ext uri="{BB962C8B-B14F-4D97-AF65-F5344CB8AC3E}">
        <p14:creationId xmlns:p14="http://schemas.microsoft.com/office/powerpoint/2010/main" val="36680575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Huawei Sans" panose="020C0503030203020204" pitchFamily="34" charset="0"/>
              </a:rPr>
              <a:t>配置参数</a:t>
            </a:r>
            <a:r>
              <a:rPr lang="en-US" altLang="zh-CN" dirty="0">
                <a:sym typeface="Huawei Sans" panose="020C0503030203020204" pitchFamily="34" charset="0"/>
              </a:rPr>
              <a:t> – </a:t>
            </a:r>
            <a:r>
              <a:rPr lang="zh-CN" altLang="en-US" dirty="0">
                <a:sym typeface="Huawei Sans" panose="020C0503030203020204" pitchFamily="34" charset="0"/>
              </a:rPr>
              <a:t>创建伸缩</a:t>
            </a:r>
            <a:r>
              <a:rPr lang="zh-CN" altLang="en-US" dirty="0" smtClean="0">
                <a:sym typeface="Huawei Sans" panose="020C0503030203020204" pitchFamily="34" charset="0"/>
              </a:rPr>
              <a:t>组</a:t>
            </a:r>
            <a:r>
              <a:rPr lang="en-US" altLang="zh-CN" dirty="0" smtClean="0">
                <a:sym typeface="Huawei Sans" panose="020C0503030203020204" pitchFamily="34" charset="0"/>
              </a:rPr>
              <a:t>_2</a:t>
            </a:r>
            <a:endParaRPr lang="zh-CN" altLang="en-US" dirty="0">
              <a:sym typeface="Huawei Sans" panose="020C0503030203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468" y="1268760"/>
            <a:ext cx="7848872" cy="5079016"/>
          </a:xfrm>
          <a:prstGeom prst="rect">
            <a:avLst/>
          </a:prstGeom>
          <a:ln>
            <a:solidFill>
              <a:schemeClr val="bg1">
                <a:lumMod val="65000"/>
              </a:schemeClr>
            </a:solidFill>
          </a:ln>
        </p:spPr>
      </p:pic>
    </p:spTree>
    <p:extLst>
      <p:ext uri="{BB962C8B-B14F-4D97-AF65-F5344CB8AC3E}">
        <p14:creationId xmlns:p14="http://schemas.microsoft.com/office/powerpoint/2010/main" val="31499078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参数</a:t>
            </a:r>
            <a:r>
              <a:rPr lang="zh-CN" altLang="en-US" dirty="0">
                <a:sym typeface="Huawei Sans" panose="020C0503030203020204" pitchFamily="34" charset="0"/>
              </a:rPr>
              <a:t>说明 </a:t>
            </a:r>
            <a:r>
              <a:rPr lang="en-US" altLang="zh-CN" dirty="0">
                <a:sym typeface="Huawei Sans" panose="020C0503030203020204" pitchFamily="34" charset="0"/>
              </a:rPr>
              <a:t>– </a:t>
            </a:r>
            <a:r>
              <a:rPr lang="zh-CN" altLang="en-US" dirty="0">
                <a:sym typeface="Huawei Sans" panose="020C0503030203020204" pitchFamily="34" charset="0"/>
              </a:rPr>
              <a:t>创建伸缩组参数</a:t>
            </a:r>
          </a:p>
        </p:txBody>
      </p:sp>
      <p:graphicFrame>
        <p:nvGraphicFramePr>
          <p:cNvPr id="2" name="表格 1"/>
          <p:cNvGraphicFramePr>
            <a:graphicFrameLocks noGrp="1"/>
          </p:cNvGraphicFramePr>
          <p:nvPr>
            <p:extLst>
              <p:ext uri="{D42A27DB-BD31-4B8C-83A1-F6EECF244321}">
                <p14:modId xmlns:p14="http://schemas.microsoft.com/office/powerpoint/2010/main" val="140401750"/>
              </p:ext>
            </p:extLst>
          </p:nvPr>
        </p:nvGraphicFramePr>
        <p:xfrm>
          <a:off x="1109446" y="1302692"/>
          <a:ext cx="9973107" cy="4937138"/>
        </p:xfrm>
        <a:graphic>
          <a:graphicData uri="http://schemas.openxmlformats.org/drawingml/2006/table">
            <a:tbl>
              <a:tblPr firstRow="1" bandRow="1">
                <a:tableStyleId>{5C22544A-7EE6-4342-B048-85BDC9FD1C3A}</a:tableStyleId>
              </a:tblPr>
              <a:tblGrid>
                <a:gridCol w="1656184"/>
                <a:gridCol w="6840760"/>
                <a:gridCol w="1476163"/>
              </a:tblGrid>
              <a:tr h="422691">
                <a:tc>
                  <a:txBody>
                    <a:bodyPr/>
                    <a:lstStyle/>
                    <a:p>
                      <a:pPr marL="0" algn="l" defTabSz="914400" rtl="0" eaLnBrk="1" latinLnBrk="0" hangingPunct="1">
                        <a:lnSpc>
                          <a:spcPct val="150000"/>
                        </a:lnSpc>
                        <a:spcAft>
                          <a:spcPts val="0"/>
                        </a:spcAft>
                      </a:pPr>
                      <a:r>
                        <a:rPr lang="zh-CN" sz="14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参数</a:t>
                      </a:r>
                      <a:endParaRPr lang="en-US" sz="14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50000"/>
                        </a:lnSpc>
                        <a:spcAft>
                          <a:spcPts val="0"/>
                        </a:spcAft>
                      </a:pPr>
                      <a:r>
                        <a:rPr lang="zh-CN" sz="14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解释</a:t>
                      </a:r>
                      <a:endParaRPr lang="en-US" sz="14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取值样例</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2691">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最大</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最小实例数</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最大</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最小实例数是指伸缩组中云服务器个数的最大值</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最小值。</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10/5</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台</a:t>
                      </a:r>
                      <a:endParaRPr lang="en-US"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2691">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期望实例数</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期望实例数是指伸缩组中期望的云服务器数量。</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6</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台</a:t>
                      </a:r>
                      <a:endParaRPr lang="en-US"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7836">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可用分区</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指在同一地域下，电力、网络隔离的物理区域，可用分区之内内网互通，不同可用分区之间物理隔离。</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5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7193">
                <a:tc>
                  <a:txBody>
                    <a:bodyPr/>
                    <a:lstStyle/>
                    <a:p>
                      <a:pPr>
                        <a:lnSpc>
                          <a:spcPct val="150000"/>
                        </a:lnSpc>
                        <a:spcAft>
                          <a:spcPts val="0"/>
                        </a:spcAft>
                      </a:pP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VPC</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弹性云服务器使用的网络是虚拟私有云（</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VPC</a:t>
                      </a: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）提供的。同一伸缩组内的弹性云服务器均属于该</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VPC</a:t>
                      </a: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0040">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子网</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默认情况下，一个</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VPC</a:t>
                      </a: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子网内的弹性云服务器均可以进行通信，不同</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VPC</a:t>
                      </a: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子网内的弹性云服务器不能进行通信。</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05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4036">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安全组</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用户可以在安全组中定义各种访问规则，当弹性云服务器加入该安全组后，即受到这些访问规则的保护。</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05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2691">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负载均衡</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可选参数。选择使用负载均衡器后，访问流量将自动分发到伸缩组内的所有弹性云服务器，扩展应用系统对外的服务能力，实现更高水平的应用程序容错性能。</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5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2691">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健康检查方式</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健康检查会将异常的云服务器从伸缩组中移除，并重新创建新的云服务器，伸缩组的健康检查方式包括以下两种：云服务器健康检查、弹性负载均衡健康检查。</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5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148">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健康检查间隔</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伸缩组执行健康检查的周期。</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5</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分钟</a:t>
                      </a:r>
                      <a:endParaRPr lang="en-US"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8725">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实例移除策略</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实例优先被移除的策略。当满足条件时，会触发实例移除活动。</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5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2691">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移除实例时是否释放弹性</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IP</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若伸缩组的伸缩配置使用了弹性</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IP</a:t>
                      </a: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，在进行伸的活动时，会给创建出来的云服务器绑定一个弹性</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IP</a:t>
                      </a: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。若勾选“是”，当进行缩的活动时，会将云服务器上的弹性</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IP</a:t>
                      </a: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释放，否则仅做解绑定操作，保留弹性</a:t>
                      </a:r>
                      <a:r>
                        <a:rPr lang="en-US" sz="1050" kern="1200" dirty="0">
                          <a:effectLst/>
                          <a:latin typeface="Huawei Sans" panose="020C0503030203020204" pitchFamily="34" charset="0"/>
                          <a:ea typeface="方正兰亭黑简体" panose="02000000000000000000" pitchFamily="2" charset="-122"/>
                          <a:sym typeface="Huawei Sans" panose="020C0503030203020204" pitchFamily="34" charset="0"/>
                        </a:rPr>
                        <a:t>IP</a:t>
                      </a:r>
                      <a:r>
                        <a:rPr lang="zh-CN" sz="1050" kern="1200" dirty="0">
                          <a:effectLst/>
                          <a:latin typeface="Huawei Sans" panose="020C0503030203020204" pitchFamily="34" charset="0"/>
                          <a:ea typeface="方正兰亭黑简体" panose="02000000000000000000" pitchFamily="2" charset="-122"/>
                          <a:sym typeface="Huawei Sans" panose="020C0503030203020204" pitchFamily="34" charset="0"/>
                        </a:rPr>
                        <a:t>资源。</a:t>
                      </a:r>
                      <a:endParaRPr lang="en-US" sz="105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1944" marR="71944" marT="35972" marB="359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5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861688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Huawei Sans" panose="020C0503030203020204" pitchFamily="34" charset="0"/>
              </a:rPr>
              <a:t>鲲鹏云上应用高可用部署</a:t>
            </a:r>
            <a:r>
              <a:rPr lang="zh-CN" altLang="en-US" dirty="0" smtClean="0">
                <a:sym typeface="Huawei Sans" panose="020C0503030203020204" pitchFamily="34" charset="0"/>
              </a:rPr>
              <a:t>实验</a:t>
            </a:r>
            <a:endParaRPr lang="zh-CN" altLang="en-US" dirty="0">
              <a:sym typeface="Huawei Sans" panose="020C0503030203020204" pitchFamily="34" charset="0"/>
            </a:endParaRPr>
          </a:p>
        </p:txBody>
      </p:sp>
      <p:sp>
        <p:nvSpPr>
          <p:cNvPr id="5" name="文本占位符 4"/>
          <p:cNvSpPr>
            <a:spLocks noGrp="1"/>
          </p:cNvSpPr>
          <p:nvPr>
            <p:ph type="body" sz="quarter" idx="10"/>
          </p:nvPr>
        </p:nvSpPr>
        <p:spPr>
          <a:xfrm>
            <a:off x="731838" y="1047750"/>
            <a:ext cx="4857432" cy="4879805"/>
          </a:xfrm>
        </p:spPr>
        <p:txBody>
          <a:bodyPr/>
          <a:lstStyle/>
          <a:p>
            <a:r>
              <a:rPr lang="zh-CN" altLang="en-US" dirty="0">
                <a:sym typeface="Huawei Sans" panose="020C0503030203020204" pitchFamily="34" charset="0"/>
              </a:rPr>
              <a:t>通过本实验，你能获得什么？</a:t>
            </a:r>
          </a:p>
          <a:p>
            <a:pPr lvl="1"/>
            <a:r>
              <a:rPr lang="zh-CN" altLang="en-US" sz="2000" dirty="0">
                <a:solidFill>
                  <a:prstClr val="black"/>
                </a:solidFill>
                <a:sym typeface="Huawei Sans" panose="020C0503030203020204" pitchFamily="34" charset="0"/>
              </a:rPr>
              <a:t>行业常见</a:t>
            </a:r>
            <a:r>
              <a:rPr lang="en-US" altLang="zh-CN" sz="2000" dirty="0" smtClean="0">
                <a:solidFill>
                  <a:prstClr val="black"/>
                </a:solidFill>
                <a:sym typeface="Huawei Sans" panose="020C0503030203020204" pitchFamily="34" charset="0"/>
              </a:rPr>
              <a:t>Java Web</a:t>
            </a:r>
            <a:r>
              <a:rPr lang="zh-CN" altLang="en-US" sz="2000" dirty="0">
                <a:solidFill>
                  <a:prstClr val="black"/>
                </a:solidFill>
                <a:sym typeface="Huawei Sans" panose="020C0503030203020204" pitchFamily="34" charset="0"/>
              </a:rPr>
              <a:t>应用技术架构</a:t>
            </a:r>
            <a:r>
              <a:rPr lang="zh-CN" altLang="en-US" sz="2000" dirty="0" smtClean="0">
                <a:solidFill>
                  <a:prstClr val="black"/>
                </a:solidFill>
                <a:sym typeface="Huawei Sans" panose="020C0503030203020204" pitchFamily="34" charset="0"/>
              </a:rPr>
              <a:t>及</a:t>
            </a:r>
            <a:r>
              <a:rPr lang="zh-CN" altLang="en-US" sz="2000" dirty="0">
                <a:solidFill>
                  <a:prstClr val="black"/>
                </a:solidFill>
                <a:sym typeface="Huawei Sans" panose="020C0503030203020204" pitchFamily="34" charset="0"/>
              </a:rPr>
              <a:t>部署</a:t>
            </a:r>
            <a:r>
              <a:rPr lang="zh-CN" altLang="en-US" sz="2000" dirty="0" smtClean="0">
                <a:solidFill>
                  <a:prstClr val="black"/>
                </a:solidFill>
                <a:sym typeface="Huawei Sans" panose="020C0503030203020204" pitchFamily="34" charset="0"/>
              </a:rPr>
              <a:t>到</a:t>
            </a:r>
            <a:r>
              <a:rPr lang="zh-CN" altLang="en-US" sz="2000" dirty="0">
                <a:solidFill>
                  <a:prstClr val="black"/>
                </a:solidFill>
                <a:sym typeface="Huawei Sans" panose="020C0503030203020204" pitchFamily="34" charset="0"/>
              </a:rPr>
              <a:t>鲲鹏云服务上的通用</a:t>
            </a:r>
            <a:r>
              <a:rPr lang="zh-CN" altLang="en-US" sz="2000" dirty="0" smtClean="0">
                <a:solidFill>
                  <a:prstClr val="black"/>
                </a:solidFill>
                <a:sym typeface="Huawei Sans" panose="020C0503030203020204" pitchFamily="34" charset="0"/>
              </a:rPr>
              <a:t>方法</a:t>
            </a:r>
            <a:endParaRPr lang="zh-CN" altLang="en-US" dirty="0">
              <a:sym typeface="Huawei Sans" panose="020C0503030203020204" pitchFamily="34" charset="0"/>
            </a:endParaRPr>
          </a:p>
          <a:p>
            <a:pPr lvl="1"/>
            <a:r>
              <a:rPr lang="zh-CN" altLang="en-US" dirty="0" smtClean="0">
                <a:sym typeface="Huawei Sans" panose="020C0503030203020204" pitchFamily="34" charset="0"/>
              </a:rPr>
              <a:t>掌握</a:t>
            </a:r>
            <a:r>
              <a:rPr lang="en-US" altLang="zh-CN" dirty="0" err="1" smtClean="0">
                <a:sym typeface="Huawei Sans" panose="020C0503030203020204" pitchFamily="34" charset="0"/>
              </a:rPr>
              <a:t>GaussDB</a:t>
            </a:r>
            <a:r>
              <a:rPr lang="en-US" altLang="zh-CN" dirty="0" smtClean="0">
                <a:sym typeface="Huawei Sans" panose="020C0503030203020204" pitchFamily="34" charset="0"/>
              </a:rPr>
              <a:t>(for MySQL)</a:t>
            </a:r>
            <a:r>
              <a:rPr lang="zh-CN" altLang="en-US" dirty="0" smtClean="0">
                <a:sym typeface="Huawei Sans" panose="020C0503030203020204" pitchFamily="34" charset="0"/>
              </a:rPr>
              <a:t>数据库的</a:t>
            </a:r>
            <a:r>
              <a:rPr lang="zh-CN" altLang="en-US" dirty="0">
                <a:sym typeface="Huawei Sans" panose="020C0503030203020204" pitchFamily="34" charset="0"/>
              </a:rPr>
              <a:t>云</a:t>
            </a:r>
            <a:r>
              <a:rPr lang="zh-CN" altLang="en-US" dirty="0" smtClean="0">
                <a:sym typeface="Huawei Sans" panose="020C0503030203020204" pitchFamily="34" charset="0"/>
              </a:rPr>
              <a:t>上迁移和部署</a:t>
            </a:r>
            <a:r>
              <a:rPr lang="zh-CN" altLang="en-US" dirty="0">
                <a:sym typeface="Huawei Sans" panose="020C0503030203020204" pitchFamily="34" charset="0"/>
              </a:rPr>
              <a:t>方法</a:t>
            </a:r>
          </a:p>
          <a:p>
            <a:pPr lvl="1"/>
            <a:r>
              <a:rPr lang="zh-CN" altLang="en-US" dirty="0" smtClean="0">
                <a:sym typeface="Huawei Sans" panose="020C0503030203020204" pitchFamily="34" charset="0"/>
              </a:rPr>
              <a:t>基于弹性负载均衡</a:t>
            </a:r>
            <a:r>
              <a:rPr lang="en-US" altLang="zh-CN" dirty="0" smtClean="0">
                <a:sym typeface="Huawei Sans" panose="020C0503030203020204" pitchFamily="34" charset="0"/>
              </a:rPr>
              <a:t>ELB</a:t>
            </a:r>
            <a:r>
              <a:rPr lang="zh-CN" altLang="en-US" dirty="0" smtClean="0">
                <a:sym typeface="Huawei Sans" panose="020C0503030203020204" pitchFamily="34" charset="0"/>
              </a:rPr>
              <a:t>、弹性伸缩</a:t>
            </a:r>
            <a:r>
              <a:rPr lang="en-US" altLang="zh-CN" dirty="0" smtClean="0">
                <a:sym typeface="Huawei Sans" panose="020C0503030203020204" pitchFamily="34" charset="0"/>
              </a:rPr>
              <a:t>AS</a:t>
            </a:r>
            <a:r>
              <a:rPr lang="zh-CN" altLang="en-US" dirty="0" smtClean="0">
                <a:sym typeface="Huawei Sans" panose="020C0503030203020204" pitchFamily="34" charset="0"/>
              </a:rPr>
              <a:t>构建</a:t>
            </a:r>
            <a:r>
              <a:rPr lang="zh-CN" altLang="en-US" dirty="0">
                <a:sym typeface="Huawei Sans" panose="020C0503030203020204" pitchFamily="34" charset="0"/>
              </a:rPr>
              <a:t>高</a:t>
            </a:r>
            <a:r>
              <a:rPr lang="zh-CN" altLang="en-US" dirty="0" smtClean="0">
                <a:sym typeface="Huawei Sans" panose="020C0503030203020204" pitchFamily="34" charset="0"/>
              </a:rPr>
              <a:t>可用</a:t>
            </a:r>
            <a:r>
              <a:rPr lang="en-US" altLang="zh-CN" dirty="0" smtClean="0">
                <a:sym typeface="Huawei Sans" panose="020C0503030203020204" pitchFamily="34" charset="0"/>
              </a:rPr>
              <a:t>Java Web</a:t>
            </a:r>
            <a:r>
              <a:rPr lang="zh-CN" altLang="en-US" dirty="0">
                <a:sym typeface="Huawei Sans" panose="020C0503030203020204" pitchFamily="34" charset="0"/>
              </a:rPr>
              <a:t>应用实战</a:t>
            </a:r>
            <a:r>
              <a:rPr lang="zh-CN" altLang="en-US" dirty="0" smtClean="0">
                <a:sym typeface="Huawei Sans" panose="020C0503030203020204" pitchFamily="34" charset="0"/>
              </a:rPr>
              <a:t>体验</a:t>
            </a:r>
            <a:endParaRPr lang="zh-CN" altLang="en-US" dirty="0">
              <a:sym typeface="Huawei Sans" panose="020C0503030203020204" pitchFamily="34" charset="0"/>
            </a:endParaRPr>
          </a:p>
        </p:txBody>
      </p:sp>
      <p:pic>
        <p:nvPicPr>
          <p:cNvPr id="6" name="图片 5"/>
          <p:cNvPicPr>
            <a:picLocks noChangeAspect="1"/>
          </p:cNvPicPr>
          <p:nvPr/>
        </p:nvPicPr>
        <p:blipFill>
          <a:blip r:embed="rId3"/>
          <a:stretch>
            <a:fillRect/>
          </a:stretch>
        </p:blipFill>
        <p:spPr>
          <a:xfrm>
            <a:off x="5595004" y="1410159"/>
            <a:ext cx="5973870" cy="4186889"/>
          </a:xfrm>
          <a:prstGeom prst="rect">
            <a:avLst/>
          </a:prstGeom>
        </p:spPr>
      </p:pic>
    </p:spTree>
    <p:extLst>
      <p:ext uri="{BB962C8B-B14F-4D97-AF65-F5344CB8AC3E}">
        <p14:creationId xmlns:p14="http://schemas.microsoft.com/office/powerpoint/2010/main" val="156733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Huawei Sans" panose="020C0503030203020204" pitchFamily="34" charset="0"/>
              </a:rPr>
              <a:t>配置参数 </a:t>
            </a:r>
            <a:r>
              <a:rPr lang="en-US" altLang="zh-CN" dirty="0">
                <a:sym typeface="Huawei Sans" panose="020C0503030203020204" pitchFamily="34" charset="0"/>
              </a:rPr>
              <a:t>– </a:t>
            </a:r>
            <a:r>
              <a:rPr lang="zh-CN" altLang="en-US" dirty="0">
                <a:sym typeface="Huawei Sans" panose="020C0503030203020204" pitchFamily="34" charset="0"/>
              </a:rPr>
              <a:t>创建伸缩</a:t>
            </a:r>
            <a:r>
              <a:rPr lang="zh-CN" altLang="en-US" dirty="0" smtClean="0">
                <a:sym typeface="Huawei Sans" panose="020C0503030203020204" pitchFamily="34" charset="0"/>
              </a:rPr>
              <a:t>配置</a:t>
            </a:r>
            <a:r>
              <a:rPr lang="en-US" altLang="zh-CN" dirty="0" smtClean="0">
                <a:sym typeface="Huawei Sans" panose="020C0503030203020204" pitchFamily="34" charset="0"/>
              </a:rPr>
              <a:t>_1</a:t>
            </a:r>
            <a:endParaRPr lang="zh-CN" altLang="en-US" dirty="0">
              <a:sym typeface="Huawei Sans" panose="020C0503030203020204"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473" y="1134865"/>
            <a:ext cx="8712967" cy="5065910"/>
          </a:xfrm>
          <a:prstGeom prst="rect">
            <a:avLst/>
          </a:prstGeom>
          <a:ln>
            <a:solidFill>
              <a:schemeClr val="bg1">
                <a:lumMod val="65000"/>
              </a:schemeClr>
            </a:solidFill>
          </a:ln>
        </p:spPr>
      </p:pic>
    </p:spTree>
    <p:extLst>
      <p:ext uri="{BB962C8B-B14F-4D97-AF65-F5344CB8AC3E}">
        <p14:creationId xmlns:p14="http://schemas.microsoft.com/office/powerpoint/2010/main" val="13326065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Huawei Sans" panose="020C0503030203020204" pitchFamily="34" charset="0"/>
              </a:rPr>
              <a:t>配置参数 </a:t>
            </a:r>
            <a:r>
              <a:rPr lang="en-US" altLang="zh-CN" dirty="0">
                <a:sym typeface="Huawei Sans" panose="020C0503030203020204" pitchFamily="34" charset="0"/>
              </a:rPr>
              <a:t>– </a:t>
            </a:r>
            <a:r>
              <a:rPr lang="zh-CN" altLang="en-US" dirty="0">
                <a:sym typeface="Huawei Sans" panose="020C0503030203020204" pitchFamily="34" charset="0"/>
              </a:rPr>
              <a:t>创建伸缩</a:t>
            </a:r>
            <a:r>
              <a:rPr lang="zh-CN" altLang="en-US" dirty="0" smtClean="0">
                <a:sym typeface="Huawei Sans" panose="020C0503030203020204" pitchFamily="34" charset="0"/>
              </a:rPr>
              <a:t>配置</a:t>
            </a:r>
            <a:r>
              <a:rPr lang="en-US" altLang="zh-CN" dirty="0" smtClean="0">
                <a:sym typeface="Huawei Sans" panose="020C0503030203020204" pitchFamily="34" charset="0"/>
              </a:rPr>
              <a:t>_2</a:t>
            </a:r>
            <a:endParaRPr lang="zh-CN" altLang="en-US" dirty="0">
              <a:sym typeface="Huawei Sans" panose="020C0503030203020204"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095" y="1157917"/>
            <a:ext cx="7968257" cy="5042858"/>
          </a:xfrm>
          <a:prstGeom prst="rect">
            <a:avLst/>
          </a:prstGeom>
          <a:ln>
            <a:solidFill>
              <a:schemeClr val="bg1">
                <a:lumMod val="65000"/>
              </a:schemeClr>
            </a:solidFill>
          </a:ln>
        </p:spPr>
      </p:pic>
    </p:spTree>
    <p:extLst>
      <p:ext uri="{BB962C8B-B14F-4D97-AF65-F5344CB8AC3E}">
        <p14:creationId xmlns:p14="http://schemas.microsoft.com/office/powerpoint/2010/main" val="25726748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配置</a:t>
            </a:r>
            <a:r>
              <a:rPr lang="zh-CN" altLang="en-US" dirty="0">
                <a:sym typeface="Huawei Sans" panose="020C0503030203020204" pitchFamily="34" charset="0"/>
              </a:rPr>
              <a:t>参数 </a:t>
            </a:r>
            <a:r>
              <a:rPr lang="en-US" altLang="zh-CN" dirty="0">
                <a:sym typeface="Huawei Sans" panose="020C0503030203020204" pitchFamily="34" charset="0"/>
              </a:rPr>
              <a:t>– </a:t>
            </a:r>
            <a:r>
              <a:rPr lang="zh-CN" altLang="en-US" dirty="0">
                <a:sym typeface="Huawei Sans" panose="020C0503030203020204" pitchFamily="34" charset="0"/>
              </a:rPr>
              <a:t>创建伸缩配置</a:t>
            </a:r>
            <a:r>
              <a:rPr lang="zh-CN" altLang="en-US" dirty="0" smtClean="0">
                <a:sym typeface="Huawei Sans" panose="020C0503030203020204" pitchFamily="34" charset="0"/>
              </a:rPr>
              <a:t>参数</a:t>
            </a:r>
            <a:endParaRPr lang="zh-CN" altLang="en-US" dirty="0">
              <a:sym typeface="Huawei Sans" panose="020C0503030203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733711479"/>
              </p:ext>
            </p:extLst>
          </p:nvPr>
        </p:nvGraphicFramePr>
        <p:xfrm>
          <a:off x="1008063" y="1268760"/>
          <a:ext cx="10436449" cy="4953096"/>
        </p:xfrm>
        <a:graphic>
          <a:graphicData uri="http://schemas.openxmlformats.org/drawingml/2006/table">
            <a:tbl>
              <a:tblPr firstRow="1" bandRow="1">
                <a:tableStyleId>{073A0DAA-6AF3-43AB-8588-CEC1D06C72B9}</a:tableStyleId>
              </a:tblPr>
              <a:tblGrid>
                <a:gridCol w="965600"/>
                <a:gridCol w="6775027"/>
                <a:gridCol w="2695822"/>
              </a:tblGrid>
              <a:tr h="324036">
                <a:tc>
                  <a:txBody>
                    <a:bodyPr/>
                    <a:lstStyle/>
                    <a:p>
                      <a:pPr marL="0" algn="l" defTabSz="914400" rtl="0" eaLnBrk="1" latinLnBrk="0" hangingPunct="1"/>
                      <a:r>
                        <a:rPr lang="zh-CN" altLang="en-US" sz="14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参数</a:t>
                      </a:r>
                      <a:endParaRPr lang="en-US" sz="14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14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解释</a:t>
                      </a:r>
                      <a:endParaRPr lang="en-US" sz="14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14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取值样例</a:t>
                      </a:r>
                      <a:endParaRPr lang="en-US" sz="14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2312">
                <a:tc>
                  <a:txBody>
                    <a:bodyPr/>
                    <a:lstStyle/>
                    <a:p>
                      <a:pPr marL="0" algn="l" defTabSz="914400" rtl="0" eaLnBrk="1" latinLnBrk="0" hangingPunct="1">
                        <a:lnSpc>
                          <a:spcPct val="150000"/>
                        </a:lnSpc>
                        <a:spcBef>
                          <a:spcPts val="400"/>
                        </a:spcBef>
                        <a:spcAft>
                          <a:spcPts val="0"/>
                        </a:spcAft>
                      </a:pP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配置名称</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创建伸缩配置的名称。</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8458">
                <a:tc>
                  <a:txBody>
                    <a:bodyPr/>
                    <a:lstStyle/>
                    <a:p>
                      <a:pPr marL="0" algn="l" defTabSz="914400" rtl="0" eaLnBrk="1" latinLnBrk="0" hangingPunct="1">
                        <a:lnSpc>
                          <a:spcPct val="150000"/>
                        </a:lnSpc>
                        <a:spcBef>
                          <a:spcPts val="400"/>
                        </a:spcBef>
                        <a:spcAft>
                          <a:spcPts val="0"/>
                        </a:spcAft>
                      </a:pP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配置模板</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选择“使用新模板”</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algn="l" defTabSz="914400" rtl="0" eaLnBrk="1" latinLnBrk="0" hangingPunct="1">
                        <a:lnSpc>
                          <a:spcPct val="150000"/>
                        </a:lnSpc>
                        <a:spcBef>
                          <a:spcPts val="400"/>
                        </a:spcBef>
                        <a:spcAft>
                          <a:spcPts val="0"/>
                        </a:spcAft>
                      </a:pP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重新选择云服务器类型、</a:t>
                      </a:r>
                      <a:r>
                        <a:rPr lang="en-US" sz="1050" kern="1200" dirty="0" err="1">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vCPU</a:t>
                      </a: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、内存、镜像、磁盘等参数信息，创建新的弹性伸缩配置。</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使用新模板</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646">
                <a:tc>
                  <a:txBody>
                    <a:bodyPr/>
                    <a:lstStyle/>
                    <a:p>
                      <a:pPr marL="0" algn="l" defTabSz="914400" rtl="0" eaLnBrk="1" latinLnBrk="0" hangingPunct="1">
                        <a:lnSpc>
                          <a:spcPct val="150000"/>
                        </a:lnSpc>
                        <a:spcBef>
                          <a:spcPts val="400"/>
                        </a:spcBef>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规格</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公有</a:t>
                      </a:r>
                      <a:r>
                        <a:rPr 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云提供</a:t>
                      </a: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了多种类型的弹性</a:t>
                      </a:r>
                      <a:r>
                        <a:rPr 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云服务器，</a:t>
                      </a: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针对不同的应用场景，可以选择不同规格的弹性云服务器</a:t>
                      </a:r>
                      <a:r>
                        <a:rPr 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sz="1050" kern="120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内存优化型</a:t>
                      </a:r>
                      <a:endParaRPr lang="en-US" sz="1050" kern="120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2028">
                <a:tc>
                  <a:txBody>
                    <a:bodyPr/>
                    <a:lstStyle/>
                    <a:p>
                      <a:pPr marL="0" algn="l" defTabSz="914400" rtl="0" eaLnBrk="1" latinLnBrk="0" hangingPunct="1">
                        <a:lnSpc>
                          <a:spcPct val="150000"/>
                        </a:lnSpc>
                        <a:spcBef>
                          <a:spcPts val="400"/>
                        </a:spcBef>
                        <a:spcAft>
                          <a:spcPts val="0"/>
                        </a:spcAft>
                      </a:pPr>
                      <a:r>
                        <a:rPr 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镜像</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defTabSz="914400" rtl="0" eaLnBrk="1" latinLnBrk="0" hangingPunct="1">
                        <a:lnSpc>
                          <a:spcPct val="150000"/>
                        </a:lnSpc>
                        <a:spcBef>
                          <a:spcPts val="400"/>
                        </a:spcBef>
                        <a:spcAft>
                          <a:spcPts val="0"/>
                        </a:spcAft>
                        <a:buSzPts val="650"/>
                        <a:buFont typeface="Wingdings" panose="05000000000000000000" pitchFamily="2" charset="2"/>
                        <a:buNone/>
                        <a:tabLst>
                          <a:tab pos="180340" algn="l"/>
                        </a:tabLst>
                      </a:pP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公共</a:t>
                      </a:r>
                      <a:r>
                        <a:rPr 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镜像</a:t>
                      </a:r>
                      <a:r>
                        <a:rPr lang="zh-CN" alt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私有镜像</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共享镜像</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公共镜像</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marL="0" algn="l" defTabSz="914400" rtl="0" eaLnBrk="1" latinLnBrk="0" hangingPunct="1">
                        <a:lnSpc>
                          <a:spcPct val="150000"/>
                        </a:lnSpc>
                        <a:spcBef>
                          <a:spcPts val="400"/>
                        </a:spcBef>
                        <a:spcAft>
                          <a:spcPts val="0"/>
                        </a:spcAft>
                      </a:pP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磁盘</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也称云硬盘，包括系统盘和数据盘</a:t>
                      </a:r>
                      <a:r>
                        <a:rPr 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algn="l" defTabSz="914400" rtl="0" eaLnBrk="1" latinLnBrk="0" hangingPunct="1">
                        <a:lnSpc>
                          <a:spcPct val="150000"/>
                        </a:lnSpc>
                        <a:spcBef>
                          <a:spcPts val="400"/>
                        </a:spcBef>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硬盘类型：</a:t>
                      </a:r>
                      <a:r>
                        <a:rPr 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普通</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IO</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、高</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IO</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、超高</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“系统盘”</a:t>
                      </a: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选为“普通</a:t>
                      </a:r>
                      <a:r>
                        <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IO</a:t>
                      </a:r>
                      <a:r>
                        <a:rPr lang="zh-CN"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4248">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安全组</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安全组是一个逻辑上的分组，用来实现安全组内和组间弹性云服务器的访问控制，加强弹性云服务器云主机的安全保护。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69196">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弹性公网</a:t>
                      </a:r>
                      <a:r>
                        <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IP</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弹性公网</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IP</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是指将公网</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IP</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地址和路由网络中关联的弹性云服务器绑定，以实现虚拟私有云内的弹性云服务器通过固定的公网</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IP</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地址对外提供访问服务。根据实际情况选择以下两种方式：</a:t>
                      </a:r>
                      <a:endPar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lvl="0" indent="0" algn="l" defTabSz="914400" rtl="0" eaLnBrk="1" latinLnBrk="0" hangingPunct="1">
                        <a:lnSpc>
                          <a:spcPct val="150000"/>
                        </a:lnSpc>
                        <a:spcBef>
                          <a:spcPts val="400"/>
                        </a:spcBef>
                        <a:spcAft>
                          <a:spcPts val="0"/>
                        </a:spcAft>
                        <a:buSzPts val="650"/>
                        <a:buFont typeface="Wingdings" panose="05000000000000000000" pitchFamily="2" charset="2"/>
                        <a:buNone/>
                        <a:tabLst>
                          <a:tab pos="180340" algn="l"/>
                        </a:tabLs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不使用：弹性云服务器不能与互联网互通，仅可作为私有网络中部署业务或者集群所需弹性云服务器进行使用。</a:t>
                      </a:r>
                      <a:endPar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lvl="0" indent="0" algn="l" defTabSz="914400" rtl="0" eaLnBrk="1" latinLnBrk="0" hangingPunct="1">
                        <a:lnSpc>
                          <a:spcPct val="150000"/>
                        </a:lnSpc>
                        <a:spcBef>
                          <a:spcPts val="400"/>
                        </a:spcBef>
                        <a:spcAft>
                          <a:spcPts val="0"/>
                        </a:spcAft>
                        <a:buSzPts val="650"/>
                        <a:buFont typeface="Wingdings" panose="05000000000000000000" pitchFamily="2" charset="2"/>
                        <a:buNone/>
                        <a:tabLst>
                          <a:tab pos="180340" algn="l"/>
                        </a:tabLs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自动分配：自动为每台弹性云服务器分配独享带宽的弹性</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IP</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，带宽值可以由您设定。</a:t>
                      </a:r>
                      <a:endPar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自动分配</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200">
                <a:tc>
                  <a:txBody>
                    <a:bodyPr/>
                    <a:lstStyle/>
                    <a:p>
                      <a:pPr marL="0" algn="l" defTabSz="914400" rtl="0" eaLnBrk="1" latinLnBrk="0" hangingPunct="1">
                        <a:lnSpc>
                          <a:spcPct val="150000"/>
                        </a:lnSpc>
                        <a:spcBef>
                          <a:spcPts val="400"/>
                        </a:spcBef>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登录方式</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50000"/>
                        </a:lnSpc>
                        <a:spcBef>
                          <a:spcPts val="40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使用密钥对作为弹性云服务器的鉴权方式，请在密钥对页面先创建或导入密钥对。</a:t>
                      </a:r>
                      <a:endPar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秘钥对</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8458">
                <a:tc>
                  <a:txBody>
                    <a:bodyPr/>
                    <a:lstStyle/>
                    <a:p>
                      <a:pPr marL="0" algn="l" defTabSz="914400" rtl="0" eaLnBrk="1" latinLnBrk="0" hangingPunct="1">
                        <a:lnSpc>
                          <a:spcPct val="150000"/>
                        </a:lnSpc>
                        <a:spcBef>
                          <a:spcPts val="400"/>
                        </a:spcBef>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高级配置</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高级配置可对文件注入、用户数据注入和云服务器组进行配置。可选择“暂不配置”和“现在配置”。</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072368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Huawei Sans" panose="020C0503030203020204" pitchFamily="34" charset="0"/>
              </a:rPr>
              <a:t>配置参数 </a:t>
            </a:r>
            <a:r>
              <a:rPr lang="en-US" altLang="zh-CN" dirty="0">
                <a:sym typeface="Huawei Sans" panose="020C0503030203020204" pitchFamily="34" charset="0"/>
              </a:rPr>
              <a:t>– </a:t>
            </a:r>
            <a:r>
              <a:rPr lang="zh-CN" altLang="en-US" dirty="0">
                <a:sym typeface="Huawei Sans" panose="020C0503030203020204" pitchFamily="34" charset="0"/>
              </a:rPr>
              <a:t>添加</a:t>
            </a:r>
            <a:r>
              <a:rPr lang="zh-CN" altLang="en-US" dirty="0" smtClean="0">
                <a:sym typeface="Huawei Sans" panose="020C0503030203020204" pitchFamily="34" charset="0"/>
              </a:rPr>
              <a:t>伸缩策略</a:t>
            </a:r>
            <a:endParaRPr lang="zh-CN" altLang="en-US" dirty="0">
              <a:sym typeface="Huawei Sans" panose="020C0503030203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476" y="1102268"/>
            <a:ext cx="6804756" cy="5098507"/>
          </a:xfrm>
          <a:prstGeom prst="rect">
            <a:avLst/>
          </a:prstGeom>
          <a:ln>
            <a:solidFill>
              <a:schemeClr val="bg1">
                <a:lumMod val="65000"/>
              </a:schemeClr>
            </a:solidFill>
          </a:ln>
        </p:spPr>
      </p:pic>
    </p:spTree>
    <p:extLst>
      <p:ext uri="{BB962C8B-B14F-4D97-AF65-F5344CB8AC3E}">
        <p14:creationId xmlns:p14="http://schemas.microsoft.com/office/powerpoint/2010/main" val="1688953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Huawei Sans" panose="020C0503030203020204" pitchFamily="34" charset="0"/>
              </a:rPr>
              <a:t>配置参数 </a:t>
            </a:r>
            <a:r>
              <a:rPr lang="en-US" altLang="zh-CN" dirty="0">
                <a:sym typeface="Huawei Sans" panose="020C0503030203020204" pitchFamily="34" charset="0"/>
              </a:rPr>
              <a:t>– </a:t>
            </a:r>
            <a:r>
              <a:rPr lang="zh-CN" altLang="en-US" dirty="0" smtClean="0">
                <a:sym typeface="Huawei Sans" panose="020C0503030203020204" pitchFamily="34" charset="0"/>
              </a:rPr>
              <a:t>伸缩策略参数说明</a:t>
            </a:r>
            <a:endParaRPr lang="zh-CN" altLang="en-US" dirty="0">
              <a:sym typeface="Huawei Sans" panose="020C0503030203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806133801"/>
              </p:ext>
            </p:extLst>
          </p:nvPr>
        </p:nvGraphicFramePr>
        <p:xfrm>
          <a:off x="1357055" y="1102916"/>
          <a:ext cx="9477890" cy="5119767"/>
        </p:xfrm>
        <a:graphic>
          <a:graphicData uri="http://schemas.openxmlformats.org/drawingml/2006/table">
            <a:tbl>
              <a:tblPr firstRow="1" bandRow="1">
                <a:tableStyleId>{073A0DAA-6AF3-43AB-8588-CEC1D06C72B9}</a:tableStyleId>
              </a:tblPr>
              <a:tblGrid>
                <a:gridCol w="836930"/>
                <a:gridCol w="6084676"/>
                <a:gridCol w="2556284"/>
              </a:tblGrid>
              <a:tr h="363554">
                <a:tc>
                  <a:txBody>
                    <a:bodyPr/>
                    <a:lstStyle/>
                    <a:p>
                      <a:pPr marL="0" algn="l" defTabSz="914400" rtl="0" eaLnBrk="1" latinLnBrk="0" hangingPunct="1">
                        <a:lnSpc>
                          <a:spcPct val="150000"/>
                        </a:lnSpc>
                        <a:spcAft>
                          <a:spcPts val="0"/>
                        </a:spcAft>
                      </a:pPr>
                      <a:r>
                        <a:rPr lang="zh-CN" altLang="en-US" sz="14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参数</a:t>
                      </a:r>
                      <a:endParaRPr lang="en-US" sz="14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altLang="en-US" sz="14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解释</a:t>
                      </a:r>
                      <a:endParaRPr lang="en-US" sz="14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altLang="en-US" sz="14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取值样例</a:t>
                      </a:r>
                      <a:endParaRPr lang="en-US" sz="14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8420">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策略名称</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创建伸缩策略的名称。</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as-policy-p6g5</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5478">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策略类型</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告警策略、定时策略、周期策略</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告警策略</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4705">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监控类型</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设置告警的监控类型，可选择系统监控或自定义监控。</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系统监控</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15299">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触发告警</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Bef>
                          <a:spcPts val="400"/>
                        </a:spcBef>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可选择已有的告警和新建告警。若选择新建告警，需配置如下参数：</a:t>
                      </a:r>
                      <a:endPar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indent="0" algn="l" defTabSz="914400" rtl="0" eaLnBrk="1" fontAlgn="auto" latinLnBrk="0" hangingPunct="1">
                        <a:lnSpc>
                          <a:spcPct val="150000"/>
                        </a:lnSpc>
                        <a:spcBef>
                          <a:spcPts val="40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告警名称：新建告警的名称，例如</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as-alarm-7o1u</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indent="0" algn="l" defTabSz="914400" rtl="0" eaLnBrk="1" fontAlgn="auto" latinLnBrk="0" hangingPunct="1">
                        <a:lnSpc>
                          <a:spcPct val="150000"/>
                        </a:lnSpc>
                        <a:spcBef>
                          <a:spcPts val="40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触发条件：选择弹性伸缩支持的监控指标及对监控质保设定的条件，例如</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CPU</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利用率最大值</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&gt;70%</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indent="0" algn="l" defTabSz="914400" rtl="0" eaLnBrk="1" fontAlgn="auto" latinLnBrk="0" hangingPunct="1">
                        <a:lnSpc>
                          <a:spcPct val="150000"/>
                        </a:lnSpc>
                        <a:spcBef>
                          <a:spcPts val="40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监控周期：设定对弹性伸缩支持的监控指标监控的周期，例如</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5</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分钟。</a:t>
                      </a:r>
                      <a:endPar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indent="0" algn="l" defTabSz="914400" rtl="0" eaLnBrk="1" fontAlgn="auto" latinLnBrk="0" hangingPunct="1">
                        <a:lnSpc>
                          <a:spcPct val="150000"/>
                        </a:lnSpc>
                        <a:spcBef>
                          <a:spcPts val="40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连续出现次数：在监控周期内，连续达到触发条件几次后，开始执行伸缩活动，例如</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1</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次。</a:t>
                      </a:r>
                      <a:endPar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38875">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执行动作</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50000"/>
                        </a:lnSpc>
                        <a:spcBef>
                          <a:spcPts val="40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设置伸缩活动执行动作及实例的个数。执行动作包括：</a:t>
                      </a:r>
                      <a:endPar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lvl="0" indent="0" algn="l" defTabSz="914400" rtl="0" eaLnBrk="1" fontAlgn="auto" latinLnBrk="0" hangingPunct="1">
                        <a:lnSpc>
                          <a:spcPct val="150000"/>
                        </a:lnSpc>
                        <a:spcBef>
                          <a:spcPts val="40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增加：当执行伸缩活动时，向伸缩组增加实例。</a:t>
                      </a:r>
                      <a:endPar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lvl="0" indent="0" algn="l" defTabSz="914400" rtl="0" eaLnBrk="1" fontAlgn="auto" latinLnBrk="0" hangingPunct="1">
                        <a:lnSpc>
                          <a:spcPct val="150000"/>
                        </a:lnSpc>
                        <a:spcBef>
                          <a:spcPts val="40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减少：当执行伸缩活动时，从伸缩组中减少实例。</a:t>
                      </a:r>
                      <a:endParaRPr lang="en-US" altLang="zh-CN"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lvl="0" indent="0" algn="l" defTabSz="914400" rtl="0" eaLnBrk="1" fontAlgn="auto" latinLnBrk="0" hangingPunct="1">
                        <a:lnSpc>
                          <a:spcPct val="150000"/>
                        </a:lnSpc>
                        <a:spcBef>
                          <a:spcPts val="40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设置为：将伸缩组中的期望实例数设置为固定值。</a:t>
                      </a:r>
                      <a:endPar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增加</a:t>
                      </a: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1</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个实例</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0212">
                <a:tc>
                  <a:txBody>
                    <a:bodyPr/>
                    <a:lstStyle/>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冷却时间</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冷却时间是指冷却伸缩活动的时间，在每次伸缩活动完成之后，系统开始计算冷却时间。</a:t>
                      </a:r>
                    </a:p>
                    <a:p>
                      <a:pPr marL="0" algn="l" defTabSz="914400" rtl="0" eaLnBrk="1" latinLnBrk="0" hangingPunct="1">
                        <a:lnSpc>
                          <a:spcPct val="150000"/>
                        </a:lnSpc>
                        <a:spcAft>
                          <a:spcPts val="0"/>
                        </a:spcAft>
                      </a:pP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伸缩组在冷却时间内，会拒绝由告警策略触发的伸缩活动，其他类型的伸缩策略（如定时策略和周期策略等）触发的伸缩活动不受限制，但会重新开始计算冷却时间，单位为秒。</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900</a:t>
                      </a:r>
                      <a:r>
                        <a:rPr lang="zh-CN" altLang="en-US" sz="105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秒</a:t>
                      </a:r>
                      <a:endParaRPr lang="en-US" sz="1050" kern="1200" dirty="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648484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cs typeface="+mn-ea"/>
                <a:sym typeface="Huawei Sans" panose="020C0503030203020204" pitchFamily="34" charset="0"/>
              </a:rPr>
              <a:t>鲲鹏云上应用高可用部署实验概览</a:t>
            </a:r>
            <a:endParaRPr lang="zh-CN" altLang="en-US" dirty="0">
              <a:cs typeface="+mn-ea"/>
              <a:sym typeface="Huawei Sans" panose="020C0503030203020204" pitchFamily="34" charset="0"/>
            </a:endParaRPr>
          </a:p>
        </p:txBody>
      </p:sp>
      <p:sp>
        <p:nvSpPr>
          <p:cNvPr id="8" name="文本框 7"/>
          <p:cNvSpPr txBox="1"/>
          <p:nvPr/>
        </p:nvSpPr>
        <p:spPr>
          <a:xfrm>
            <a:off x="1097316" y="2067849"/>
            <a:ext cx="1787155" cy="646331"/>
          </a:xfrm>
          <a:prstGeom prst="rect">
            <a:avLst/>
          </a:prstGeom>
          <a:noFill/>
        </p:spPr>
        <p:txBody>
          <a:bodyPr wrap="square" rtlCol="0">
            <a:spAutoFit/>
          </a:bodyPr>
          <a:lstStyle/>
          <a:p>
            <a:pPr algn="ct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鲲鹏</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平台</a:t>
            </a: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部署</a:t>
            </a:r>
            <a:r>
              <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rPr>
              <a:t>OA</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系统应用</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文本框 9"/>
          <p:cNvSpPr txBox="1"/>
          <p:nvPr/>
        </p:nvSpPr>
        <p:spPr>
          <a:xfrm>
            <a:off x="6329431" y="2067848"/>
            <a:ext cx="2008031" cy="646330"/>
          </a:xfrm>
          <a:prstGeom prst="rect">
            <a:avLst/>
          </a:prstGeom>
          <a:noFill/>
        </p:spPr>
        <p:txBody>
          <a:bodyPr wrap="square" rtlCol="0">
            <a:spAutoFit/>
          </a:bodyPr>
          <a:lstStyle/>
          <a:p>
            <a:pPr algn="ct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鲲鹏平台</a:t>
            </a:r>
            <a:r>
              <a:rPr lang="en-US" alt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rPr>
              <a:t>OA</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系统高</a:t>
            </a:r>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可用部署</a:t>
            </a:r>
          </a:p>
        </p:txBody>
      </p:sp>
      <p:sp>
        <p:nvSpPr>
          <p:cNvPr id="12" name="文本框 11"/>
          <p:cNvSpPr txBox="1"/>
          <p:nvPr/>
        </p:nvSpPr>
        <p:spPr>
          <a:xfrm>
            <a:off x="3842748" y="2067847"/>
            <a:ext cx="1677877" cy="646331"/>
          </a:xfrm>
          <a:prstGeom prst="rect">
            <a:avLst/>
          </a:prstGeom>
          <a:noFill/>
        </p:spPr>
        <p:txBody>
          <a:bodyPr wrap="square" rtlCol="0">
            <a:spAutoFit/>
          </a:bodyPr>
          <a:lstStyle/>
          <a:p>
            <a:pPr algn="ct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鲲鹏平台数据库迁移与部署</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0" name="直接连接符 19"/>
          <p:cNvCxnSpPr/>
          <p:nvPr/>
        </p:nvCxnSpPr>
        <p:spPr>
          <a:xfrm flipH="1">
            <a:off x="3123305" y="2169828"/>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774841" y="2169828"/>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490896" y="2153357"/>
            <a:ext cx="12192" cy="286512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929900" y="3442062"/>
            <a:ext cx="2066591" cy="156966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鲲鹏</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ECS</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购买</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安装</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JDK</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和</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Maven</a:t>
            </a:r>
          </a:p>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克隆项目</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文本框 13"/>
          <p:cNvSpPr txBox="1"/>
          <p:nvPr/>
        </p:nvSpPr>
        <p:spPr>
          <a:xfrm>
            <a:off x="6025867" y="3442062"/>
            <a:ext cx="2114681" cy="1569660"/>
          </a:xfrm>
          <a:prstGeom prst="rect">
            <a:avLst/>
          </a:prstGeom>
          <a:noFill/>
        </p:spPr>
        <p:txBody>
          <a:bodyPr wrap="none" rtlCol="0">
            <a:spAutoFit/>
          </a:bodyPr>
          <a:lstStyle/>
          <a:p>
            <a:pPr marL="285750" lvl="0" indent="-285750">
              <a:lnSpc>
                <a:spcPct val="150000"/>
              </a:lnSpc>
              <a:buFont typeface="Arial" panose="020B0604020202020204" pitchFamily="34" charset="0"/>
              <a:buChar char="•"/>
              <a:defRPr/>
            </a:pP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配置弹性负载均衡</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lvl="0" indent="-285750">
              <a:lnSpc>
                <a:spcPct val="150000"/>
              </a:lnSpc>
              <a:buFont typeface="Arial" panose="020B0604020202020204" pitchFamily="34" charset="0"/>
              <a:buChar char="•"/>
              <a:defRP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配置</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弹性</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伸缩</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lvl="0" indent="-285750">
              <a:lnSpc>
                <a:spcPct val="150000"/>
              </a:lnSpc>
              <a:buFont typeface="Arial" panose="020B0604020202020204" pitchFamily="34" charset="0"/>
              <a:buChar char="•"/>
              <a:defRP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lvl="0" indent="-285750">
              <a:lnSpc>
                <a:spcPct val="150000"/>
              </a:lnSpc>
              <a:buFont typeface="Arial" panose="020B0604020202020204" pitchFamily="34" charset="0"/>
              <a:buChar char="•"/>
              <a:defRPr/>
            </a:pP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文本框 14"/>
          <p:cNvSpPr txBox="1"/>
          <p:nvPr/>
        </p:nvSpPr>
        <p:spPr>
          <a:xfrm>
            <a:off x="3329501" y="3442062"/>
            <a:ext cx="2529860" cy="156966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购买</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云数据库</a:t>
            </a:r>
            <a:r>
              <a:rPr lang="en-US" altLang="zh-CN" sz="1600" dirty="0" err="1">
                <a:latin typeface="Huawei Sans" panose="020C0503030203020204" pitchFamily="34" charset="0"/>
                <a:ea typeface="方正兰亭黑简体" panose="02000000000000000000" pitchFamily="2" charset="-122"/>
                <a:cs typeface="+mn-ea"/>
                <a:sym typeface="Huawei Sans" panose="020C0503030203020204" pitchFamily="34" charset="0"/>
              </a:rPr>
              <a:t>GaussDB</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导</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入数据</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对接</a:t>
            </a: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OA</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系统</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矩形 23"/>
          <p:cNvSpPr/>
          <p:nvPr/>
        </p:nvSpPr>
        <p:spPr>
          <a:xfrm>
            <a:off x="1051620" y="1961167"/>
            <a:ext cx="1923107" cy="778604"/>
          </a:xfrm>
          <a:prstGeom prst="rect">
            <a:avLst/>
          </a:prstGeom>
          <a:no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椭圆 24"/>
          <p:cNvSpPr/>
          <p:nvPr/>
        </p:nvSpPr>
        <p:spPr>
          <a:xfrm>
            <a:off x="761532" y="1606528"/>
            <a:ext cx="576064" cy="576064"/>
          </a:xfrm>
          <a:prstGeom prst="ellipse">
            <a:avLst/>
          </a:prstGeom>
          <a:solidFill>
            <a:srgbClr val="4870B9"/>
          </a:solidFill>
          <a:ln w="25400" cap="flat" cmpd="sng" algn="ctr">
            <a:solidFill>
              <a:srgbClr val="4870B9"/>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01</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矩形 26"/>
          <p:cNvSpPr/>
          <p:nvPr/>
        </p:nvSpPr>
        <p:spPr>
          <a:xfrm>
            <a:off x="3540046" y="1961167"/>
            <a:ext cx="1923107" cy="778604"/>
          </a:xfrm>
          <a:prstGeom prst="rect">
            <a:avLst/>
          </a:prstGeom>
          <a:noFill/>
          <a:ln w="28575">
            <a:solidFill>
              <a:srgbClr val="D8D8D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矩形 27"/>
          <p:cNvSpPr/>
          <p:nvPr/>
        </p:nvSpPr>
        <p:spPr>
          <a:xfrm>
            <a:off x="6316931" y="1961167"/>
            <a:ext cx="1923107" cy="778604"/>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椭圆 25"/>
          <p:cNvSpPr/>
          <p:nvPr/>
        </p:nvSpPr>
        <p:spPr>
          <a:xfrm>
            <a:off x="3350543" y="1606528"/>
            <a:ext cx="576064" cy="576064"/>
          </a:xfrm>
          <a:prstGeom prst="ellipse">
            <a:avLst/>
          </a:prstGeom>
          <a:solidFill>
            <a:srgbClr val="D8D8D8"/>
          </a:solidFill>
          <a:ln w="25400" cap="flat" cmpd="sng" algn="ctr">
            <a:solidFill>
              <a:srgbClr val="D8D8D8"/>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02</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椭圆 29"/>
          <p:cNvSpPr/>
          <p:nvPr/>
        </p:nvSpPr>
        <p:spPr>
          <a:xfrm>
            <a:off x="6079096" y="1606528"/>
            <a:ext cx="576064" cy="576064"/>
          </a:xfrm>
          <a:prstGeom prst="ellipse">
            <a:avLst/>
          </a:prstGeom>
          <a:solidFill>
            <a:srgbClr val="ED6D00"/>
          </a:solidFill>
          <a:ln w="25400" cap="flat" cmpd="sng" algn="ctr">
            <a:solidFill>
              <a:srgbClr val="ED6D00"/>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03</a:t>
            </a:r>
            <a:endParaRPr kumimoji="0" lang="zh-CN" altLang="en-US" sz="18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 name="右箭头 6"/>
          <p:cNvSpPr/>
          <p:nvPr/>
        </p:nvSpPr>
        <p:spPr>
          <a:xfrm>
            <a:off x="936899" y="2907444"/>
            <a:ext cx="8127092" cy="694944"/>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 name="矩形 2"/>
          <p:cNvSpPr/>
          <p:nvPr/>
        </p:nvSpPr>
        <p:spPr>
          <a:xfrm>
            <a:off x="747404" y="1437007"/>
            <a:ext cx="2388094" cy="4134231"/>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1762454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ECS</a:t>
            </a:r>
            <a:r>
              <a:rPr lang="zh-CN" altLang="en-US" dirty="0" smtClean="0">
                <a:sym typeface="Huawei Sans" panose="020C0503030203020204" pitchFamily="34" charset="0"/>
              </a:rPr>
              <a:t>的概念及优势</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a:sym typeface="Huawei Sans" panose="020C0503030203020204" pitchFamily="34" charset="0"/>
              </a:rPr>
              <a:t>弹性云服务器（</a:t>
            </a:r>
            <a:r>
              <a:rPr lang="en-US" altLang="zh-CN" dirty="0">
                <a:sym typeface="Huawei Sans" panose="020C0503030203020204" pitchFamily="34" charset="0"/>
              </a:rPr>
              <a:t>Elastic Cloud Server</a:t>
            </a:r>
            <a:r>
              <a:rPr lang="zh-CN" altLang="en-US" dirty="0">
                <a:sym typeface="Huawei Sans" panose="020C0503030203020204" pitchFamily="34" charset="0"/>
              </a:rPr>
              <a:t>）是一种可随时自助获取、可弹性伸缩的云服务器，帮助用户打造可靠、安全、灵活、高效的应用环境</a:t>
            </a:r>
            <a:r>
              <a:rPr lang="zh-CN" altLang="en-US" dirty="0" smtClean="0">
                <a:sym typeface="Huawei Sans" panose="020C0503030203020204" pitchFamily="34" charset="0"/>
              </a:rPr>
              <a:t>。</a:t>
            </a:r>
            <a:endParaRPr lang="en-US" altLang="zh-CN" dirty="0">
              <a:sym typeface="Huawei Sans" panose="020C0503030203020204" pitchFamily="34" charset="0"/>
            </a:endParaRPr>
          </a:p>
        </p:txBody>
      </p:sp>
      <p:grpSp>
        <p:nvGrpSpPr>
          <p:cNvPr id="5" name="组合 39"/>
          <p:cNvGrpSpPr/>
          <p:nvPr/>
        </p:nvGrpSpPr>
        <p:grpSpPr>
          <a:xfrm>
            <a:off x="3946664" y="2291745"/>
            <a:ext cx="4274271" cy="3611096"/>
            <a:chOff x="2506759" y="1436278"/>
            <a:chExt cx="3986661" cy="3128712"/>
          </a:xfrm>
        </p:grpSpPr>
        <p:grpSp>
          <p:nvGrpSpPr>
            <p:cNvPr id="6" name="组合 38"/>
            <p:cNvGrpSpPr>
              <a:grpSpLocks/>
            </p:cNvGrpSpPr>
            <p:nvPr/>
          </p:nvGrpSpPr>
          <p:grpSpPr bwMode="auto">
            <a:xfrm>
              <a:off x="3819897" y="1666010"/>
              <a:ext cx="1404987" cy="1047911"/>
              <a:chOff x="-108604" y="80473"/>
              <a:chExt cx="1998038" cy="1489818"/>
            </a:xfrm>
          </p:grpSpPr>
          <p:sp>
            <p:nvSpPr>
              <p:cNvPr id="22" name="六边形 39"/>
              <p:cNvSpPr>
                <a:spLocks noChangeArrowheads="1"/>
              </p:cNvSpPr>
              <p:nvPr/>
            </p:nvSpPr>
            <p:spPr bwMode="auto">
              <a:xfrm>
                <a:off x="39730" y="80473"/>
                <a:ext cx="1728193" cy="1489818"/>
              </a:xfrm>
              <a:prstGeom prst="hexagon">
                <a:avLst>
                  <a:gd name="adj" fmla="val 24999"/>
                  <a:gd name="vf" fmla="val 115470"/>
                </a:avLst>
              </a:prstGeom>
              <a:solidFill>
                <a:srgbClr val="3B79CE"/>
              </a:solidFill>
              <a:ln w="25400" cap="flat" cmpd="sng">
                <a:noFill/>
                <a:bevel/>
                <a:headEnd/>
                <a:tailEnd/>
              </a:ln>
            </p:spPr>
            <p:txBody>
              <a:bodyPr anchor="ctr"/>
              <a:lstStyle/>
              <a:p>
                <a:pPr algn="ctr" defTabSz="1219352" fontAlgn="auto">
                  <a:spcBef>
                    <a:spcPts val="0"/>
                  </a:spcBef>
                  <a:spcAft>
                    <a:spcPts val="0"/>
                  </a:spcAft>
                  <a:defRPr/>
                </a:pPr>
                <a:endParaRPr lang="zh-CN" altLang="zh-CN" sz="2000" kern="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40"/>
              <p:cNvSpPr>
                <a:spLocks noChangeArrowheads="1"/>
              </p:cNvSpPr>
              <p:nvPr/>
            </p:nvSpPr>
            <p:spPr bwMode="auto">
              <a:xfrm>
                <a:off x="-108604" y="522448"/>
                <a:ext cx="1998038" cy="492850"/>
              </a:xfrm>
              <a:prstGeom prst="rect">
                <a:avLst/>
              </a:prstGeom>
              <a:noFill/>
              <a:ln w="9525">
                <a:noFill/>
                <a:miter lim="800000"/>
                <a:headEnd/>
                <a:tailEnd/>
              </a:ln>
            </p:spPr>
            <p:txBody>
              <a:bodyPr wrap="square">
                <a:spAutoFit/>
              </a:bodyPr>
              <a:lstStyle/>
              <a:p>
                <a:pPr algn="ctr"/>
                <a:r>
                  <a:rPr lang="zh-CN" altLang="en-US" sz="20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安全保障</a:t>
                </a:r>
                <a:endParaRPr lang="zh-CN" altLang="en-US" sz="20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 name="组合 50"/>
            <p:cNvGrpSpPr>
              <a:grpSpLocks/>
            </p:cNvGrpSpPr>
            <p:nvPr/>
          </p:nvGrpSpPr>
          <p:grpSpPr bwMode="auto">
            <a:xfrm>
              <a:off x="3927870" y="3518192"/>
              <a:ext cx="1271110" cy="1046798"/>
              <a:chOff x="44943" y="1189744"/>
              <a:chExt cx="1807649" cy="1489822"/>
            </a:xfrm>
          </p:grpSpPr>
          <p:sp>
            <p:nvSpPr>
              <p:cNvPr id="20" name="六边形 51"/>
              <p:cNvSpPr>
                <a:spLocks noChangeArrowheads="1"/>
              </p:cNvSpPr>
              <p:nvPr/>
            </p:nvSpPr>
            <p:spPr bwMode="auto">
              <a:xfrm>
                <a:off x="100225" y="1189744"/>
                <a:ext cx="1728192" cy="1489822"/>
              </a:xfrm>
              <a:prstGeom prst="hexagon">
                <a:avLst>
                  <a:gd name="adj" fmla="val 24999"/>
                  <a:gd name="vf" fmla="val 115470"/>
                </a:avLst>
              </a:prstGeom>
              <a:solidFill>
                <a:srgbClr val="00B0F0"/>
              </a:solidFill>
              <a:ln w="25400" cap="flat" cmpd="sng">
                <a:noFill/>
                <a:bevel/>
                <a:headEnd/>
                <a:tailEnd/>
              </a:ln>
            </p:spPr>
            <p:txBody>
              <a:bodyPr anchor="ctr"/>
              <a:lstStyle/>
              <a:p>
                <a:pPr algn="ctr" defTabSz="1219352" fontAlgn="auto">
                  <a:spcBef>
                    <a:spcPts val="0"/>
                  </a:spcBef>
                  <a:spcAft>
                    <a:spcPts val="0"/>
                  </a:spcAft>
                  <a:defRPr/>
                </a:pPr>
                <a:endParaRPr lang="zh-CN" altLang="zh-CN" sz="2000" kern="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52"/>
              <p:cNvSpPr>
                <a:spLocks noChangeArrowheads="1"/>
              </p:cNvSpPr>
              <p:nvPr/>
            </p:nvSpPr>
            <p:spPr bwMode="auto">
              <a:xfrm>
                <a:off x="44943" y="1680307"/>
                <a:ext cx="1807649" cy="493375"/>
              </a:xfrm>
              <a:prstGeom prst="rect">
                <a:avLst/>
              </a:prstGeom>
              <a:noFill/>
              <a:ln w="9525">
                <a:noFill/>
                <a:miter lim="800000"/>
                <a:headEnd/>
                <a:tailEnd/>
              </a:ln>
            </p:spPr>
            <p:txBody>
              <a:bodyPr wrap="square">
                <a:spAutoFit/>
              </a:bodyPr>
              <a:lstStyle/>
              <a:p>
                <a:pPr algn="ctr" defTabSz="1219352" fontAlgn="auto">
                  <a:spcBef>
                    <a:spcPts val="0"/>
                  </a:spcBef>
                  <a:spcAft>
                    <a:spcPts val="0"/>
                  </a:spcAft>
                  <a:defRPr/>
                </a:pPr>
                <a:r>
                  <a:rPr lang="zh-CN" altLang="en-US" sz="2000" b="1" kern="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弹性伸缩</a:t>
                </a:r>
              </a:p>
            </p:txBody>
          </p:sp>
        </p:grpSp>
        <p:grpSp>
          <p:nvGrpSpPr>
            <p:cNvPr id="8" name="组合 53"/>
            <p:cNvGrpSpPr>
              <a:grpSpLocks/>
            </p:cNvGrpSpPr>
            <p:nvPr/>
          </p:nvGrpSpPr>
          <p:grpSpPr bwMode="auto">
            <a:xfrm>
              <a:off x="2800584" y="2662370"/>
              <a:ext cx="1269994" cy="1046797"/>
              <a:chOff x="-159964" y="-805048"/>
              <a:chExt cx="1807650" cy="1489821"/>
            </a:xfrm>
          </p:grpSpPr>
          <p:sp>
            <p:nvSpPr>
              <p:cNvPr id="18" name="六边形 54"/>
              <p:cNvSpPr>
                <a:spLocks noChangeArrowheads="1"/>
              </p:cNvSpPr>
              <p:nvPr/>
            </p:nvSpPr>
            <p:spPr bwMode="auto">
              <a:xfrm>
                <a:off x="-126257" y="-805048"/>
                <a:ext cx="1728192" cy="1489821"/>
              </a:xfrm>
              <a:prstGeom prst="hexagon">
                <a:avLst>
                  <a:gd name="adj" fmla="val 24999"/>
                  <a:gd name="vf" fmla="val 115470"/>
                </a:avLst>
              </a:prstGeom>
              <a:solidFill>
                <a:srgbClr val="FFC000"/>
              </a:solidFill>
              <a:ln w="25400" cap="flat" cmpd="sng">
                <a:noFill/>
                <a:bevel/>
                <a:headEnd/>
                <a:tailEnd/>
              </a:ln>
            </p:spPr>
            <p:txBody>
              <a:bodyPr anchor="ctr"/>
              <a:lstStyle/>
              <a:p>
                <a:pPr algn="ctr" defTabSz="1219352" fontAlgn="auto">
                  <a:spcBef>
                    <a:spcPts val="0"/>
                  </a:spcBef>
                  <a:spcAft>
                    <a:spcPts val="0"/>
                  </a:spcAft>
                  <a:defRPr/>
                </a:pPr>
                <a:endParaRPr lang="zh-CN" altLang="zh-CN" sz="2000" kern="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55"/>
              <p:cNvSpPr>
                <a:spLocks noChangeArrowheads="1"/>
              </p:cNvSpPr>
              <p:nvPr/>
            </p:nvSpPr>
            <p:spPr bwMode="auto">
              <a:xfrm>
                <a:off x="-159964" y="-314485"/>
                <a:ext cx="1807650" cy="493375"/>
              </a:xfrm>
              <a:prstGeom prst="rect">
                <a:avLst/>
              </a:prstGeom>
              <a:noFill/>
              <a:ln w="9525">
                <a:noFill/>
                <a:miter lim="800000"/>
                <a:headEnd/>
                <a:tailEnd/>
              </a:ln>
            </p:spPr>
            <p:txBody>
              <a:bodyPr>
                <a:spAutoFit/>
              </a:bodyPr>
              <a:lstStyle/>
              <a:p>
                <a:pPr algn="ctr" defTabSz="1219352" fontAlgn="auto">
                  <a:spcBef>
                    <a:spcPts val="0"/>
                  </a:spcBef>
                  <a:spcAft>
                    <a:spcPts val="0"/>
                  </a:spcAft>
                  <a:defRPr/>
                </a:pPr>
                <a:r>
                  <a:rPr lang="zh-CN" altLang="en-US" sz="2000" b="1" kern="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稳定可靠</a:t>
                </a:r>
              </a:p>
            </p:txBody>
          </p:sp>
        </p:grpSp>
        <p:grpSp>
          <p:nvGrpSpPr>
            <p:cNvPr id="9" name="组合 56"/>
            <p:cNvGrpSpPr>
              <a:grpSpLocks/>
            </p:cNvGrpSpPr>
            <p:nvPr/>
          </p:nvGrpSpPr>
          <p:grpSpPr bwMode="auto">
            <a:xfrm>
              <a:off x="4949951" y="2697615"/>
              <a:ext cx="1421713" cy="1046797"/>
              <a:chOff x="108125" y="-750824"/>
              <a:chExt cx="2021824" cy="1489821"/>
            </a:xfrm>
          </p:grpSpPr>
          <p:sp>
            <p:nvSpPr>
              <p:cNvPr id="16" name="六边形 57"/>
              <p:cNvSpPr>
                <a:spLocks noChangeArrowheads="1"/>
              </p:cNvSpPr>
              <p:nvPr/>
            </p:nvSpPr>
            <p:spPr bwMode="auto">
              <a:xfrm>
                <a:off x="205570" y="-750824"/>
                <a:ext cx="1728192" cy="1489821"/>
              </a:xfrm>
              <a:prstGeom prst="hexagon">
                <a:avLst>
                  <a:gd name="adj" fmla="val 24999"/>
                  <a:gd name="vf" fmla="val 115470"/>
                </a:avLst>
              </a:prstGeom>
              <a:solidFill>
                <a:srgbClr val="FD7A2A"/>
              </a:solidFill>
              <a:ln w="25400" cap="flat" cmpd="sng">
                <a:noFill/>
                <a:bevel/>
                <a:headEnd/>
                <a:tailEnd/>
              </a:ln>
            </p:spPr>
            <p:txBody>
              <a:bodyPr anchor="ctr"/>
              <a:lstStyle/>
              <a:p>
                <a:pPr algn="ctr" defTabSz="1219352" fontAlgn="auto">
                  <a:spcBef>
                    <a:spcPts val="0"/>
                  </a:spcBef>
                  <a:spcAft>
                    <a:spcPts val="0"/>
                  </a:spcAft>
                  <a:defRPr/>
                </a:pPr>
                <a:endParaRPr lang="zh-CN" altLang="zh-CN" sz="2000" kern="0" dirty="0" smtClea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58"/>
              <p:cNvSpPr>
                <a:spLocks noChangeArrowheads="1"/>
              </p:cNvSpPr>
              <p:nvPr/>
            </p:nvSpPr>
            <p:spPr bwMode="auto">
              <a:xfrm>
                <a:off x="108125" y="-237381"/>
                <a:ext cx="2021824" cy="493375"/>
              </a:xfrm>
              <a:prstGeom prst="rect">
                <a:avLst/>
              </a:prstGeom>
              <a:noFill/>
              <a:ln w="9525">
                <a:noFill/>
                <a:miter lim="800000"/>
                <a:headEnd/>
                <a:tailEnd/>
              </a:ln>
            </p:spPr>
            <p:txBody>
              <a:bodyPr wrap="square">
                <a:spAutoFit/>
              </a:bodyPr>
              <a:lstStyle/>
              <a:p>
                <a:pPr algn="ctr"/>
                <a:r>
                  <a:rPr lang="zh-CN" altLang="en-US" sz="20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软硬结合</a:t>
                </a:r>
                <a:endParaRPr lang="zh-CN" altLang="en-US" sz="20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0" name="直接连接符 25"/>
            <p:cNvSpPr>
              <a:spLocks noChangeShapeType="1"/>
            </p:cNvSpPr>
            <p:nvPr/>
          </p:nvSpPr>
          <p:spPr bwMode="auto">
            <a:xfrm flipH="1" flipV="1">
              <a:off x="4529590" y="1450068"/>
              <a:ext cx="0" cy="182876"/>
            </a:xfrm>
            <a:prstGeom prst="line">
              <a:avLst/>
            </a:prstGeom>
            <a:noFill/>
            <a:ln w="19050" cap="flat" cmpd="sng">
              <a:solidFill>
                <a:srgbClr val="3C78CE"/>
              </a:solidFill>
              <a:bevel/>
              <a:headEnd/>
              <a:tailEnd/>
            </a:ln>
          </p:spPr>
          <p:txBody>
            <a:bodyPr/>
            <a:lstStyle/>
            <a:p>
              <a:pPr defTabSz="1219352" fontAlgn="auto">
                <a:spcBef>
                  <a:spcPts val="0"/>
                </a:spcBef>
                <a:spcAft>
                  <a:spcPts val="0"/>
                </a:spcAft>
                <a:defRPr/>
              </a:pPr>
              <a:endParaRPr lang="zh-CN" altLang="en-US" sz="1600" kern="0"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直接连接符 26"/>
            <p:cNvSpPr>
              <a:spLocks noChangeShapeType="1"/>
            </p:cNvSpPr>
            <p:nvPr/>
          </p:nvSpPr>
          <p:spPr bwMode="auto">
            <a:xfrm flipV="1">
              <a:off x="3108342" y="1436278"/>
              <a:ext cx="2842496" cy="0"/>
            </a:xfrm>
            <a:prstGeom prst="line">
              <a:avLst/>
            </a:prstGeom>
            <a:noFill/>
            <a:ln w="19050" cap="flat" cmpd="sng">
              <a:solidFill>
                <a:srgbClr val="3C78CE"/>
              </a:solidFill>
              <a:bevel/>
              <a:headEnd/>
              <a:tailEnd/>
            </a:ln>
          </p:spPr>
          <p:txBody>
            <a:bodyPr/>
            <a:lstStyle/>
            <a:p>
              <a:pPr defTabSz="1219352" fontAlgn="auto">
                <a:spcBef>
                  <a:spcPts val="0"/>
                </a:spcBef>
                <a:spcAft>
                  <a:spcPts val="0"/>
                </a:spcAft>
                <a:defRPr/>
              </a:pPr>
              <a:endParaRPr lang="zh-CN" altLang="en-US" sz="1600" kern="0"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直接连接符 20"/>
            <p:cNvSpPr>
              <a:spLocks noChangeShapeType="1"/>
            </p:cNvSpPr>
            <p:nvPr/>
          </p:nvSpPr>
          <p:spPr bwMode="auto">
            <a:xfrm flipH="1">
              <a:off x="6262914" y="3173504"/>
              <a:ext cx="230506" cy="0"/>
            </a:xfrm>
            <a:prstGeom prst="line">
              <a:avLst/>
            </a:prstGeom>
            <a:noFill/>
            <a:ln w="19050" cap="flat" cmpd="sng">
              <a:solidFill>
                <a:srgbClr val="FF8500"/>
              </a:solidFill>
              <a:bevel/>
              <a:headEnd/>
              <a:tailEnd/>
            </a:ln>
          </p:spPr>
          <p:txBody>
            <a:bodyPr/>
            <a:lstStyle/>
            <a:p>
              <a:pPr defTabSz="1219352" fontAlgn="auto">
                <a:spcBef>
                  <a:spcPts val="0"/>
                </a:spcBef>
                <a:spcAft>
                  <a:spcPts val="0"/>
                </a:spcAft>
                <a:defRPr/>
              </a:pPr>
              <a:endParaRPr lang="zh-CN" altLang="en-US" sz="1600" kern="0"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直接连接符 21"/>
            <p:cNvSpPr>
              <a:spLocks noChangeShapeType="1"/>
            </p:cNvSpPr>
            <p:nvPr/>
          </p:nvSpPr>
          <p:spPr bwMode="auto">
            <a:xfrm flipH="1" flipV="1">
              <a:off x="6468973" y="2408049"/>
              <a:ext cx="24447" cy="1569725"/>
            </a:xfrm>
            <a:prstGeom prst="line">
              <a:avLst/>
            </a:prstGeom>
            <a:noFill/>
            <a:ln w="19050" cap="flat" cmpd="sng">
              <a:solidFill>
                <a:srgbClr val="FF8500"/>
              </a:solidFill>
              <a:bevel/>
              <a:headEnd/>
              <a:tailEnd/>
            </a:ln>
          </p:spPr>
          <p:txBody>
            <a:bodyPr/>
            <a:lstStyle/>
            <a:p>
              <a:pPr defTabSz="1219352" fontAlgn="auto">
                <a:spcBef>
                  <a:spcPts val="0"/>
                </a:spcBef>
                <a:spcAft>
                  <a:spcPts val="0"/>
                </a:spcAft>
                <a:defRPr/>
              </a:pPr>
              <a:endParaRPr lang="zh-CN" altLang="en-US" sz="1600" kern="0"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直接连接符 20"/>
            <p:cNvSpPr>
              <a:spLocks noChangeShapeType="1"/>
            </p:cNvSpPr>
            <p:nvPr/>
          </p:nvSpPr>
          <p:spPr bwMode="auto">
            <a:xfrm flipH="1">
              <a:off x="2531207" y="3211803"/>
              <a:ext cx="230506" cy="0"/>
            </a:xfrm>
            <a:prstGeom prst="line">
              <a:avLst/>
            </a:prstGeom>
            <a:noFill/>
            <a:ln w="19050" cap="flat" cmpd="sng">
              <a:solidFill>
                <a:srgbClr val="FF8500"/>
              </a:solidFill>
              <a:bevel/>
              <a:headEnd/>
              <a:tailEnd/>
            </a:ln>
          </p:spPr>
          <p:txBody>
            <a:bodyPr/>
            <a:lstStyle/>
            <a:p>
              <a:pPr defTabSz="1219352" fontAlgn="auto">
                <a:spcBef>
                  <a:spcPts val="0"/>
                </a:spcBef>
                <a:spcAft>
                  <a:spcPts val="0"/>
                </a:spcAft>
                <a:defRPr/>
              </a:pPr>
              <a:endParaRPr lang="zh-CN" altLang="en-US" sz="1600" kern="0"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直接连接符 21"/>
            <p:cNvSpPr>
              <a:spLocks noChangeShapeType="1"/>
            </p:cNvSpPr>
            <p:nvPr/>
          </p:nvSpPr>
          <p:spPr bwMode="auto">
            <a:xfrm flipH="1" flipV="1">
              <a:off x="2506759" y="2476019"/>
              <a:ext cx="24447" cy="1569728"/>
            </a:xfrm>
            <a:prstGeom prst="line">
              <a:avLst/>
            </a:prstGeom>
            <a:noFill/>
            <a:ln w="19050" cap="flat" cmpd="sng">
              <a:solidFill>
                <a:srgbClr val="FF8500"/>
              </a:solidFill>
              <a:bevel/>
              <a:headEnd/>
              <a:tailEnd/>
            </a:ln>
          </p:spPr>
          <p:txBody>
            <a:bodyPr/>
            <a:lstStyle/>
            <a:p>
              <a:pPr defTabSz="1219352" fontAlgn="auto">
                <a:spcBef>
                  <a:spcPts val="0"/>
                </a:spcBef>
                <a:spcAft>
                  <a:spcPts val="0"/>
                </a:spcAft>
                <a:defRPr/>
              </a:pPr>
              <a:endParaRPr lang="zh-CN" altLang="en-US" sz="1600" kern="0"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 name="直接连接符 26"/>
          <p:cNvSpPr>
            <a:spLocks noChangeShapeType="1"/>
          </p:cNvSpPr>
          <p:nvPr/>
        </p:nvSpPr>
        <p:spPr bwMode="auto">
          <a:xfrm flipV="1">
            <a:off x="4541933" y="6214903"/>
            <a:ext cx="3047562" cy="0"/>
          </a:xfrm>
          <a:prstGeom prst="line">
            <a:avLst/>
          </a:prstGeom>
          <a:noFill/>
          <a:ln w="19050" cap="flat" cmpd="sng">
            <a:solidFill>
              <a:schemeClr val="tx2">
                <a:lumMod val="60000"/>
                <a:lumOff val="40000"/>
              </a:schemeClr>
            </a:solidFill>
            <a:bevel/>
            <a:headEnd/>
            <a:tailEnd/>
          </a:ln>
        </p:spPr>
        <p:txBody>
          <a:bodyPr/>
          <a:lstStyle/>
          <a:p>
            <a:pPr defTabSz="1219352" fontAlgn="auto">
              <a:spcBef>
                <a:spcPts val="0"/>
              </a:spcBef>
              <a:spcAft>
                <a:spcPts val="0"/>
              </a:spcAft>
              <a:defRPr/>
            </a:pPr>
            <a:endParaRPr lang="zh-CN" altLang="en-US" sz="1600" kern="0"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直接连接符 25"/>
          <p:cNvSpPr>
            <a:spLocks noChangeShapeType="1"/>
          </p:cNvSpPr>
          <p:nvPr/>
        </p:nvSpPr>
        <p:spPr bwMode="auto">
          <a:xfrm flipH="1" flipV="1">
            <a:off x="5880676" y="5989249"/>
            <a:ext cx="0" cy="211071"/>
          </a:xfrm>
          <a:prstGeom prst="line">
            <a:avLst/>
          </a:prstGeom>
          <a:noFill/>
          <a:ln w="19050" cap="flat" cmpd="sng">
            <a:solidFill>
              <a:srgbClr val="FF0000"/>
            </a:solidFill>
            <a:bevel/>
            <a:headEnd/>
            <a:tailEnd/>
          </a:ln>
        </p:spPr>
        <p:txBody>
          <a:bodyPr/>
          <a:lstStyle/>
          <a:p>
            <a:pPr defTabSz="1219352" fontAlgn="auto">
              <a:spcBef>
                <a:spcPts val="0"/>
              </a:spcBef>
              <a:spcAft>
                <a:spcPts val="0"/>
              </a:spcAft>
              <a:defRPr/>
            </a:pPr>
            <a:endParaRPr lang="zh-CN" altLang="en-US" sz="1600" kern="0"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239560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0B7D1-9D1B-4D75-900E-434169096BEF}">
  <ds:schemaRefs>
    <ds:schemaRef ds:uri="http://schemas.microsoft.com/sharepoint/v3/contenttype/forms"/>
  </ds:schemaRefs>
</ds:datastoreItem>
</file>

<file path=customXml/itemProps2.xml><?xml version="1.0" encoding="utf-8"?>
<ds:datastoreItem xmlns:ds="http://schemas.openxmlformats.org/officeDocument/2006/customXml" ds:itemID="{A1A4E927-2E19-40DA-AC21-D3EBC4321306}">
  <ds:schemaRefs>
    <ds:schemaRef ds:uri="http://schemas.microsoft.com/office/2006/documentManagement/types"/>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3BB0E4A-51FC-4B4D-8B7E-209EA6035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5018</TotalTime>
  <Words>10993</Words>
  <Application>Microsoft Office PowerPoint</Application>
  <PresentationFormat>宽屏</PresentationFormat>
  <Paragraphs>1240</Paragraphs>
  <Slides>74</Slides>
  <Notes>61</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74</vt:i4>
      </vt:variant>
    </vt:vector>
  </HeadingPairs>
  <TitlesOfParts>
    <vt:vector size="91" baseType="lpstr">
      <vt:lpstr>-apple-system</vt:lpstr>
      <vt:lpstr>FrutigerNext LT Regular</vt:lpstr>
      <vt:lpstr>HY헤드라인M</vt:lpstr>
      <vt:lpstr>方正兰亭黑简体</vt:lpstr>
      <vt:lpstr>华文细黑</vt:lpstr>
      <vt:lpstr>宋体</vt:lpstr>
      <vt:lpstr>Microsoft YaHei</vt:lpstr>
      <vt:lpstr>Microsoft YaHei</vt:lpstr>
      <vt:lpstr>Arial</vt:lpstr>
      <vt:lpstr>Book Antiqua</vt:lpstr>
      <vt:lpstr>Huawei Sans</vt:lpstr>
      <vt:lpstr>Verdana</vt:lpstr>
      <vt:lpstr>Wingdings</vt:lpstr>
      <vt:lpstr>1_标题页模板</vt:lpstr>
      <vt:lpstr>2_功能页模板</vt:lpstr>
      <vt:lpstr>3_内容页模板</vt:lpstr>
      <vt:lpstr>4_感谢页模板</vt:lpstr>
      <vt:lpstr>实验配套理论 鲲鹏云上应用高可用部署实验</vt:lpstr>
      <vt:lpstr>PowerPoint 演示文稿</vt:lpstr>
      <vt:lpstr>行业常见高可用Web应用架构示例</vt:lpstr>
      <vt:lpstr>基于鲲鹏云服务构建高可用的Web应用</vt:lpstr>
      <vt:lpstr>Web应用高可用架构在线下与在华为云鲲鹏云服务上部署的差异 </vt:lpstr>
      <vt:lpstr>PowerPoint 演示文稿</vt:lpstr>
      <vt:lpstr>鲲鹏云上应用高可用部署实验</vt:lpstr>
      <vt:lpstr>鲲鹏云上应用高可用部署实验概览</vt:lpstr>
      <vt:lpstr>ECS的概念及优势</vt:lpstr>
      <vt:lpstr>ECS应用场景</vt:lpstr>
      <vt:lpstr>华为云鲲鹏弹性云服务器型号和场景</vt:lpstr>
      <vt:lpstr>ECS购买流程</vt:lpstr>
      <vt:lpstr>Step1 配置ECS规格</vt:lpstr>
      <vt:lpstr>Step2 选择镜像并创建磁盘</vt:lpstr>
      <vt:lpstr>Step3 配置网络</vt:lpstr>
      <vt:lpstr>Step4 选择登录方式</vt:lpstr>
      <vt:lpstr>Step5 确认配置并购买</vt:lpstr>
      <vt:lpstr>Java项目从源码到可执行程序</vt:lpstr>
      <vt:lpstr>Java项目的编译构建</vt:lpstr>
      <vt:lpstr>Java构建工具</vt:lpstr>
      <vt:lpstr>Maven介绍</vt:lpstr>
      <vt:lpstr>Maven依赖管理</vt:lpstr>
      <vt:lpstr>Maven仓库搜索顺序</vt:lpstr>
      <vt:lpstr>鲲鹏Maven</vt:lpstr>
      <vt:lpstr>如何配置优先搜索鲲鹏Maven仓</vt:lpstr>
      <vt:lpstr>鲲鹏云上应用高可用部署实验概览</vt:lpstr>
      <vt:lpstr>华为云数据库相关服务</vt:lpstr>
      <vt:lpstr>华为云RDS概述 </vt:lpstr>
      <vt:lpstr>华为云RDS应用场景</vt:lpstr>
      <vt:lpstr>云数据库GaussDB (for MySQL)</vt:lpstr>
      <vt:lpstr>灵活的部署形态：主备/分布式</vt:lpstr>
      <vt:lpstr>RDS for MySQL的瓶颈 </vt:lpstr>
      <vt:lpstr>GaussDB(for MySQL)云原生数据库设计理念</vt:lpstr>
      <vt:lpstr>GaussDB(for MySQL)系统架构</vt:lpstr>
      <vt:lpstr>数据库实例生命周期管理</vt:lpstr>
      <vt:lpstr>购买云数据库GaussDB(for MySQL)实例</vt:lpstr>
      <vt:lpstr>连接RDS实例</vt:lpstr>
      <vt:lpstr>重启实例</vt:lpstr>
      <vt:lpstr>删除实例</vt:lpstr>
      <vt:lpstr>创建手动备份</vt:lpstr>
      <vt:lpstr>恢复备份</vt:lpstr>
      <vt:lpstr>配置数据库引擎参数</vt:lpstr>
      <vt:lpstr>查看监控指标</vt:lpstr>
      <vt:lpstr>鲲鹏云上应用高可用部署实验概览</vt:lpstr>
      <vt:lpstr>高可用云上组网 - 负载均衡 (1)</vt:lpstr>
      <vt:lpstr>高可用云上组网 - 负载均衡 (2)</vt:lpstr>
      <vt:lpstr>高可用云上组网 - 负载均衡 (3)</vt:lpstr>
      <vt:lpstr>高可用云上组网 - 负载均衡 (4)</vt:lpstr>
      <vt:lpstr>高可用云上组网 - 负载均衡 (5)</vt:lpstr>
      <vt:lpstr>ELB产品架构</vt:lpstr>
      <vt:lpstr>ELB管理操作</vt:lpstr>
      <vt:lpstr>弹性负载均衡管理</vt:lpstr>
      <vt:lpstr>创建弹性负载均衡</vt:lpstr>
      <vt:lpstr>创建负载均衡 - 配置参数（1/2）</vt:lpstr>
      <vt:lpstr>创建负载均衡 - 配置参数（2/2）</vt:lpstr>
      <vt:lpstr>监听器管理</vt:lpstr>
      <vt:lpstr>添加监听器</vt:lpstr>
      <vt:lpstr>ELB添加监听器 - 参数说明 (1/3)</vt:lpstr>
      <vt:lpstr>ELB添加监听器 - 参数说明 (2/3)</vt:lpstr>
      <vt:lpstr>ELB添加监听器 - 参数说明 (3/3)</vt:lpstr>
      <vt:lpstr>后端服务器组管理</vt:lpstr>
      <vt:lpstr>添加后端服务器组</vt:lpstr>
      <vt:lpstr>高可用云上组网 - 弹性伸缩 (1)</vt:lpstr>
      <vt:lpstr>高可用云上组网 - 弹性伸缩 (2)</vt:lpstr>
      <vt:lpstr>AS应用场景</vt:lpstr>
      <vt:lpstr>伸缩组向导式创建流程式</vt:lpstr>
      <vt:lpstr>配置参数 – 创建伸缩组_1</vt:lpstr>
      <vt:lpstr>配置参数 – 创建伸缩组_2</vt:lpstr>
      <vt:lpstr>参数说明 – 创建伸缩组参数</vt:lpstr>
      <vt:lpstr>配置参数 – 创建伸缩配置_1</vt:lpstr>
      <vt:lpstr>配置参数 – 创建伸缩配置_2</vt:lpstr>
      <vt:lpstr>配置参数 – 创建伸缩配置参数</vt:lpstr>
      <vt:lpstr>配置参数 – 添加伸缩策略</vt:lpstr>
      <vt:lpstr>配置参数 – 伸缩策略参数说明</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wangtengyanzjhw</cp:lastModifiedBy>
  <cp:revision>276</cp:revision>
  <cp:lastPrinted>2020-07-31T09:33:18Z</cp:lastPrinted>
  <dcterms:created xsi:type="dcterms:W3CDTF">2018-11-29T10:16:29Z</dcterms:created>
  <dcterms:modified xsi:type="dcterms:W3CDTF">2020-08-21T07:57:08Z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(3)A75OFpikrFcaayLaf2Mi8qyPAIM8Dpm5YuypVM9tFuB46zoni0o9RLkn58rx0ai2ZB7eEzvL
YoWTcwRtvLKNak3yz9C/3gKIB4R4HXWeoE/yHRzpG9WFwLXJxSogl6JtH43HX7M10iCUnzWb
MV9+bk/e4ezZLEAL5vcIvnaz4arVPnbozX4luLdetZ6EaziKEV++7fDjyNM3OOyY4qlz/Ou8
HuNoys/JiYNTLbnQ9Y</vt:lpwstr>
  </property>
  <property fmtid="{D5CDD505-2E9C-101B-9397-08002B2CF9AE}" pid="3" name="_2015_ms_pID_7253431">
    <vt:lpwstr>5nYZ9D3bSQTuNxJHGNx6LZt0K7D50XBrsSdiJSBgOdkcybFZBvLFWG
htidJcTXZiHtMI/wWe16p18TOiSkACF0Qmw3KmMNQj+e4xhNGOVVAP3ieianReZnF0uatgkS
XG7Jp3pEjS1wPnXgtp8GSaTXQS3LXlNrTSuM3Gl7rp7opK/Nk6e/j/HUkh+wPhYV2CmdNHZL
BNoofy1uaVP/RA/LLBL3pzZZ8kTdaAwyH579</vt:lpwstr>
  </property>
  <property fmtid="{D5CDD505-2E9C-101B-9397-08002B2CF9AE}" pid="4" name="_2015_ms_pID_7253432">
    <vt:lpwstr>mQ==</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1597996600</vt:lpwstr>
  </property>
</Properties>
</file>