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63" r:id="rId5"/>
    <p:sldId id="259" r:id="rId6"/>
    <p:sldId id="285" r:id="rId7"/>
    <p:sldId id="286" r:id="rId8"/>
    <p:sldId id="275" r:id="rId9"/>
    <p:sldId id="287" r:id="rId10"/>
    <p:sldId id="292" r:id="rId11"/>
    <p:sldId id="265" r:id="rId12"/>
    <p:sldId id="288" r:id="rId13"/>
    <p:sldId id="276" r:id="rId14"/>
    <p:sldId id="289" r:id="rId15"/>
    <p:sldId id="291" r:id="rId16"/>
    <p:sldId id="290" r:id="rId17"/>
    <p:sldId id="301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方正粗倩简体" panose="03000509000000000000" pitchFamily="65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Calibri Light" panose="020F0302020204030204" charset="0"/>
      <p:regular r:id="rId29"/>
      <p: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2" autoAdjust="0"/>
  </p:normalViewPr>
  <p:slideViewPr>
    <p:cSldViewPr snapToGrid="0" showGuides="1">
      <p:cViewPr varScale="1">
        <p:scale>
          <a:sx n="75" d="100"/>
          <a:sy n="75" d="100"/>
        </p:scale>
        <p:origin x="300" y="44"/>
      </p:cViewPr>
      <p:guideLst>
        <p:guide orient="horz" pos="2104"/>
        <p:guide orient="horz" pos="3861"/>
        <p:guide pos="3842"/>
        <p:guide pos="5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400" y="3664397"/>
            <a:ext cx="377117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移动智能应用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开发第一阶段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 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65" y="4543586"/>
            <a:ext cx="588341" cy="844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4938" y="1767433"/>
            <a:ext cx="40227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知心</a:t>
            </a:r>
            <a:r>
              <a:rPr lang="en-US" altLang="zh-CN" sz="80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endParaRPr lang="en-US" altLang="zh-CN" sz="80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31425" y="6197600"/>
            <a:ext cx="206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组长</a:t>
            </a:r>
            <a:r>
              <a:rPr lang="en-US" altLang="zh-CN"/>
              <a:t>&amp;</a:t>
            </a:r>
            <a:r>
              <a:rPr lang="zh-CN" altLang="en-US"/>
              <a:t>组员：</a:t>
            </a:r>
            <a:r>
              <a:rPr lang="zh-CN" altLang="en-US"/>
              <a:t>张帆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47665" y="46431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汇报：22组</a:t>
            </a:r>
            <a:endParaRPr lang="zh-CN" altLang="en-US"/>
          </a:p>
          <a:p>
            <a:r>
              <a:rPr lang="zh-CN" altLang="en-US"/>
              <a:t>2021/10/22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2800" y="1332230"/>
            <a:ext cx="3061335" cy="5107305"/>
            <a:chOff x="1668749" y="1908980"/>
            <a:chExt cx="2248829" cy="4122623"/>
          </a:xfrm>
        </p:grpSpPr>
        <p:grpSp>
          <p:nvGrpSpPr>
            <p:cNvPr id="40" name="组合 39"/>
            <p:cNvGrpSpPr/>
            <p:nvPr/>
          </p:nvGrpSpPr>
          <p:grpSpPr>
            <a:xfrm>
              <a:off x="1668749" y="1908980"/>
              <a:ext cx="2248829" cy="4122623"/>
              <a:chOff x="1668749" y="1908980"/>
              <a:chExt cx="2248829" cy="412262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8749" y="1908980"/>
                <a:ext cx="2248829" cy="4122623"/>
              </a:xfrm>
              <a:prstGeom prst="rect">
                <a:avLst/>
              </a:prstGeom>
            </p:spPr>
          </p:pic>
          <p:sp>
            <p:nvSpPr>
              <p:cNvPr id="39" name="椭圆 38"/>
              <p:cNvSpPr/>
              <p:nvPr/>
            </p:nvSpPr>
            <p:spPr>
              <a:xfrm>
                <a:off x="2526793" y="5393467"/>
                <a:ext cx="532739" cy="5327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7" b="1589"/>
            <a:stretch>
              <a:fillRect/>
            </a:stretch>
          </p:blipFill>
          <p:spPr>
            <a:xfrm>
              <a:off x="1799899" y="2616445"/>
              <a:ext cx="1970457" cy="2799760"/>
            </a:xfrm>
            <a:prstGeom prst="rect">
              <a:avLst/>
            </a:prstGeom>
          </p:spPr>
        </p:pic>
      </p:grpSp>
      <p:sp>
        <p:nvSpPr>
          <p:cNvPr id="9" name="椭圆 8"/>
          <p:cNvSpPr/>
          <p:nvPr/>
        </p:nvSpPr>
        <p:spPr>
          <a:xfrm>
            <a:off x="3022475" y="376632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stCxn id="9" idx="7"/>
            <a:endCxn id="15" idx="2"/>
          </p:cNvCxnSpPr>
          <p:nvPr/>
        </p:nvCxnSpPr>
        <p:spPr>
          <a:xfrm flipV="1">
            <a:off x="3114659" y="2392762"/>
            <a:ext cx="1659255" cy="1389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 flipV="1">
            <a:off x="2198395" y="3820456"/>
            <a:ext cx="6331585" cy="384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32" idx="2"/>
          </p:cNvCxnSpPr>
          <p:nvPr/>
        </p:nvCxnSpPr>
        <p:spPr>
          <a:xfrm>
            <a:off x="3481631" y="4901799"/>
            <a:ext cx="1204595" cy="695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73930" y="1005205"/>
            <a:ext cx="3014980" cy="2774315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54297" y="2104370"/>
              <a:ext cx="1585162" cy="118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通过新闻接口的URL获取返回的JSON数据，将JSON数据转换为News对象，将数据显示在页面上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6300" y="4011295"/>
            <a:ext cx="3423285" cy="3170555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73901" y="4360443"/>
              <a:ext cx="1585162" cy="1689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智能聊天机器人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将语音数据转换为文本数据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通过图灵接口的URL获取返回的JSON数据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将JSON数据转换为TalkBean对象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获取对象中的内容，再将其转换为语音输出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9955" y="2120265"/>
            <a:ext cx="3266440" cy="3399790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79729" y="2618691"/>
              <a:ext cx="2053476" cy="225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通过城市URL获取城市JSON数据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将JSON数据转换为城市对象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通过天气URL获取天气JSON数据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将天气JSON数据转换为天气对象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在页面显示天气信息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6" y="259773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开发日程表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75865" y="1485265"/>
          <a:ext cx="7378700" cy="3963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9350"/>
                <a:gridCol w="3689350"/>
              </a:tblGrid>
              <a:tr h="7658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UI设计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第4-7周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latin typeface="宋体" panose="02010600030101010101" pitchFamily="2" charset="-122"/>
                        </a:rPr>
                        <a:t> </a:t>
                      </a: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2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交互设计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66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功能实现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第8-13周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3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整体测试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第14-15周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6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细节优化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第16周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0565" y="2894330"/>
            <a:ext cx="184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产品推广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及运营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1.服务器成本:应用的制作及维护，随着应用的成长在逐步升级。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2.研发成本:由于软件的目标是集合用户常用功能，研发此平台的费用不会太高，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团队保证软件的研发和维护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3.营销成本:在线推广的广告费用。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4.人力资源成本：人员数目根据项目的大小而定。需要的项目团队包含软件研发、测试及维护团队。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社区论坛 ：即基于网络论坛所进行的口碑性营销。强调互动，与用户进行充分信息互换，不露痕迹地抓住用户的心，而绝非简单的信息发布和广告帖。 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2.通讯工具：微信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、QQ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3.广告：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投放线上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吸引眼球的广告。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.校园推广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大学生对新鲜事物喜闻乐见，另外所使用的手机大多比较新，支持相关软件，在大学生群体中推广的潜在价值比较大，校园推广时主要采用宣传单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1115" y="1443990"/>
            <a:ext cx="101276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1.广告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在保证软件正常运作、满足用户体验感的同时，植入广告，利用广告获取所需的资金。同时与本应用合作的商家可以竞价排名，在软件开屏界面提供广告位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应用内购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本应用发展到一定阶段时，可以根据用户需求，不定期发售一批官方纪念品，包括摆件，挂件，衣物，贴图，文具等多种产品，每次发售品都各不相同，并且限量发售，以扩大影响力。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3.社会捐赠:用户在获得良好体验的同时，可以根据自己的满意程度进行相应金额的打赏，以感谢平台的帮助和付出。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5768" y="2601596"/>
            <a:ext cx="516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8000" spc="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造字工房尚雅准宋 G0v1 常规体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6617" y="2372999"/>
            <a:ext cx="5578764" cy="1780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3"/>
          <p:cNvSpPr/>
          <p:nvPr/>
        </p:nvSpPr>
        <p:spPr>
          <a:xfrm>
            <a:off x="3928676" y="4375594"/>
            <a:ext cx="4334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Nulla imperdiet volutpat dui at fermentum </a:t>
            </a:r>
            <a:r>
              <a:rPr lang="en-US" altLang="zh-CN" sz="800" noProof="1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amet</a:t>
            </a:r>
            <a:endParaRPr lang="en-US" sz="800" noProof="1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54255" y="6262253"/>
            <a:ext cx="683490" cy="138546"/>
            <a:chOff x="5754255" y="6262253"/>
            <a:chExt cx="683490" cy="138546"/>
          </a:xfrm>
        </p:grpSpPr>
        <p:sp>
          <p:nvSpPr>
            <p:cNvPr id="19" name="椭圆 18"/>
            <p:cNvSpPr/>
            <p:nvPr/>
          </p:nvSpPr>
          <p:spPr>
            <a:xfrm>
              <a:off x="5754255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026727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99199" y="6262253"/>
              <a:ext cx="138546" cy="1385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1889" y="925501"/>
            <a:ext cx="3362038" cy="1"/>
            <a:chOff x="4391889" y="925501"/>
            <a:chExt cx="3362038" cy="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4391889" y="925502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347527" y="925501"/>
              <a:ext cx="40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4618181" y="756224"/>
            <a:ext cx="290945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知心</a:t>
            </a:r>
            <a:r>
              <a:rPr lang="en-US" altLang="zh-CN" sz="1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App</a:t>
            </a:r>
            <a:endParaRPr lang="en-US" altLang="zh-CN" sz="1600" spc="300" dirty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2469">
        <p15:prstTrans prst="drape"/>
      </p:transition>
    </mc:Choice>
    <mc:Fallback>
      <p:transition spd="slow" advTm="24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75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75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75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75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ldLvl="0" animBg="1"/>
      <p:bldP spid="1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4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491" y="3524090"/>
            <a:ext cx="450233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4396" y="2021398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市场分析与用户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58540" y="3456517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4397" y="4712060"/>
            <a:ext cx="306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产品推广与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40" y="2572426"/>
            <a:ext cx="4419983" cy="11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70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540" y="2967683"/>
            <a:ext cx="1682642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40" y="4270885"/>
            <a:ext cx="1688738" cy="53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4990" y="2963545"/>
            <a:ext cx="201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市场分析与用户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项目立意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69720" y="1342390"/>
            <a:ext cx="91916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互联网产业飞速发展，大量App也如同雨后春笋般冒出来，诸如餐饮类的美团、饿了没，通讯类的QQ、微信，视频类的腾讯视频、爱奇艺视频等，但应用市场上缺乏集中用户常用功能的App，基于以上原则，本项目的目的就是设计一个集中部分用户常用功能的App—知心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是一款以便利用户、服务用户为原则的手机应用软件，将部分用户常用的功能集中起来，同时顺应时代潮流，加入新时代人工智能元素，让用户能够使用与以前有所不同的App。是一款基于Android开发的聊天机器人新闻天气的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2960" y="1103630"/>
            <a:ext cx="103765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前市场上主流的手机操作系统有两种，那就是Android和IOS。Android系统是谷歌开发的并且最重要的是开放源代码，而IOS则是苹果公司研发的，不开放源代码。就当今用户使用手机情况来看，安卓手机占据大约60%的手机市场，而苹果手机大约占30%的市场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很多App提供的功能较为单一，不能一次性满足用户几种不同的要求，本项目一次集成了新闻浏览模块、天气预报模块，开发的App的用户市场存量客观。目前处于人工智能和大数据飞速发展的时代，为了让用户体会到大数据与人工智能的魅力，感受新时代的气息，项目在应用中还添加了图灵机器人以及语音识别等功能模块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30" y="2048510"/>
            <a:ext cx="9191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本用户主要针对想要集中多功能的应用的用户。本应用能便利用户，在用户使用的App的时候帮助用户节省时间，同时提供多种功能，例如浏览新闻、查询天气、与智能机器人对话等。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8390" y="2934335"/>
            <a:ext cx="109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731" y="398838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06525"/>
            <a:ext cx="110617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8016" y="418523"/>
            <a:ext cx="6123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642110"/>
            <a:ext cx="10526395" cy="2856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ccel="6600" decel="66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5700" decel="57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708b8d89-3a49-43b0-a681-4dd3bc3d6f7c}"/>
  <p:tag name="TABLE_ENDDRAG_ORIGIN_RECT" val="581*312"/>
  <p:tag name="TABLE_ENDDRAG_RECT" val="242*153*581*3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WPS 演示</Application>
  <PresentationFormat>宽屏</PresentationFormat>
  <Paragraphs>121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方正兰亭细黑_GBK</vt:lpstr>
      <vt:lpstr>黑体</vt:lpstr>
      <vt:lpstr>微软雅黑</vt:lpstr>
      <vt:lpstr>方正粗倩简体</vt:lpstr>
      <vt:lpstr>Open Sans</vt:lpstr>
      <vt:lpstr>Segoe Print</vt:lpstr>
      <vt:lpstr>造字工房尚雅准宋 G0v1 常规体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86135</cp:lastModifiedBy>
  <cp:revision>93</cp:revision>
  <dcterms:created xsi:type="dcterms:W3CDTF">2016-07-06T05:14:00Z</dcterms:created>
  <dcterms:modified xsi:type="dcterms:W3CDTF">2021-10-22T02:14:42Z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2052-11.1.0.10567</vt:lpwstr>
  </property>
  <property fmtid="{D5CDD505-2E9C-101B-9397-08002B2CF9AE}" pid="3" name="ICV">
    <vt:lpwstr>FA2EBF4BBC4B426294FC0594EFC5C1AC</vt:lpwstr>
  </property>
</Properties>
</file>