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480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3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6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6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3D3CA-2A4C-4CDC-BF8C-114A90087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 fontScale="90000"/>
          </a:bodyPr>
          <a:lstStyle/>
          <a:p>
            <a:r>
              <a:rPr lang="en-US" dirty="0"/>
              <a:t>Feeding the World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CC8BE-9FC7-F63B-EA2E-CC775FBBC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dirty="0"/>
              <a:t>Transnational Poultry Value Chains: from Georgia to The Gambia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4" name="Picture 3" descr="Aesthetic liquid watercolor and ink">
            <a:extLst>
              <a:ext uri="{FF2B5EF4-FFF2-40B4-BE49-F238E27FC236}">
                <a16:creationId xmlns:a16="http://schemas.microsoft.com/office/drawing/2014/main" id="{B9C2EE2F-AF8B-855C-95F5-2C1E0826B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1" r="36293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3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FB54-AF34-33AF-13F5-6104B7BE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85C4-E0DA-A1A3-AACD-6777C3297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722019"/>
          </a:xfrm>
        </p:spPr>
        <p:txBody>
          <a:bodyPr/>
          <a:lstStyle/>
          <a:p>
            <a:r>
              <a:rPr lang="en-US" dirty="0"/>
              <a:t>Dissertation project in Anthropology	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Multisited</a:t>
            </a:r>
            <a:r>
              <a:rPr lang="en-US" dirty="0"/>
              <a:t>: Fieldwork in Georgia and The Gambia</a:t>
            </a:r>
          </a:p>
          <a:p>
            <a:r>
              <a:rPr lang="en-US" dirty="0"/>
              <a:t>An exploration of the complex ways that poultry supply chains knit very different parts of the world together. Specific theoretical questions:</a:t>
            </a:r>
          </a:p>
          <a:p>
            <a:pPr lvl="1"/>
            <a:r>
              <a:rPr lang="en-US" dirty="0"/>
              <a:t>How is “value” transmitted across the linkages between producers and consumers?</a:t>
            </a:r>
          </a:p>
          <a:p>
            <a:pPr lvl="1"/>
            <a:r>
              <a:rPr lang="en-US" dirty="0"/>
              <a:t>What kinds of narratives (political and otherwise) do both places tell about the flow of chickens? </a:t>
            </a:r>
          </a:p>
          <a:p>
            <a:pPr lvl="1"/>
            <a:r>
              <a:rPr lang="en-US" dirty="0"/>
              <a:t>What impacts does this supply chain have on each place? </a:t>
            </a:r>
          </a:p>
        </p:txBody>
      </p:sp>
    </p:spTree>
    <p:extLst>
      <p:ext uri="{BB962C8B-B14F-4D97-AF65-F5344CB8AC3E}">
        <p14:creationId xmlns:p14="http://schemas.microsoft.com/office/powerpoint/2010/main" val="349834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69AA-52C2-E0A1-5601-96478D14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2C9B-C404-C595-6703-991CDE71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 possibilities for statistical analyses to compliment my more qualitative methods</a:t>
            </a:r>
          </a:p>
          <a:p>
            <a:r>
              <a:rPr lang="en-US" dirty="0"/>
              <a:t>Design a consumer survey to be administered in The Gambia in Winter 2023</a:t>
            </a:r>
          </a:p>
          <a:p>
            <a:r>
              <a:rPr lang="en-US" dirty="0"/>
              <a:t>Potential collaboration on analysis in Spring 2024</a:t>
            </a:r>
          </a:p>
          <a:p>
            <a:r>
              <a:rPr lang="en-US" dirty="0"/>
              <a:t>1. Access economics impact on both sides of the trade flow</a:t>
            </a:r>
          </a:p>
          <a:p>
            <a:r>
              <a:rPr lang="en-US" dirty="0"/>
              <a:t>(Gambia : Household, Local industry; Georgia: economics changes)</a:t>
            </a:r>
          </a:p>
          <a:p>
            <a:r>
              <a:rPr lang="en-US" dirty="0"/>
              <a:t>2. US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China</a:t>
            </a:r>
            <a:r>
              <a:rPr lang="zh-CN" altLang="en-US" dirty="0"/>
              <a:t> </a:t>
            </a:r>
            <a:r>
              <a:rPr lang="en-US" altLang="zh-CN" dirty="0"/>
              <a:t>competition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4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D637-C46B-F285-57C1-E86BE89B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6C01-0B66-7865-C18E-E4BB6E19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Qual: Interviews, participant-observation, landscape surveys</a:t>
            </a:r>
          </a:p>
          <a:p>
            <a:r>
              <a:rPr lang="en-US" dirty="0"/>
              <a:t>Trade statistics</a:t>
            </a:r>
          </a:p>
          <a:p>
            <a:r>
              <a:rPr lang="en-US" dirty="0"/>
              <a:t>GPA statistics</a:t>
            </a:r>
          </a:p>
          <a:p>
            <a:r>
              <a:rPr lang="en-US" dirty="0"/>
              <a:t>Pilot Survey (March and April 2023)</a:t>
            </a:r>
          </a:p>
          <a:p>
            <a:pPr lvl="1"/>
            <a:r>
              <a:rPr lang="en-US" dirty="0"/>
              <a:t>Households n=42</a:t>
            </a:r>
          </a:p>
          <a:p>
            <a:pPr lvl="1"/>
            <a:r>
              <a:rPr lang="en-US" dirty="0"/>
              <a:t>Vendors n=13</a:t>
            </a:r>
          </a:p>
        </p:txBody>
      </p:sp>
    </p:spTree>
    <p:extLst>
      <p:ext uri="{BB962C8B-B14F-4D97-AF65-F5344CB8AC3E}">
        <p14:creationId xmlns:p14="http://schemas.microsoft.com/office/powerpoint/2010/main" val="290335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0103-A2BF-E513-F40C-231D7D57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B865-C13C-4F01-F24D-C784C40D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4"/>
            <a:ext cx="10213200" cy="5172075"/>
          </a:xfrm>
        </p:spPr>
        <p:txBody>
          <a:bodyPr/>
          <a:lstStyle/>
          <a:p>
            <a:r>
              <a:rPr lang="en-US" dirty="0"/>
              <a:t>42 total participating households</a:t>
            </a:r>
          </a:p>
          <a:p>
            <a:r>
              <a:rPr lang="en-US" dirty="0"/>
              <a:t>Data includes weekly consumption of chicken legs, amount paid, household size, preparation methods, market location, compound location, perceptions of the product</a:t>
            </a:r>
          </a:p>
          <a:p>
            <a:r>
              <a:rPr lang="en-US" dirty="0"/>
              <a:t>Basic stats (household):</a:t>
            </a:r>
          </a:p>
          <a:p>
            <a:pPr lvl="1"/>
            <a:r>
              <a:rPr lang="en-US" dirty="0"/>
              <a:t>Average weekly consumption: 4.51 kg; price 522 GMD</a:t>
            </a:r>
          </a:p>
          <a:p>
            <a:pPr lvl="1"/>
            <a:r>
              <a:rPr lang="en-US" dirty="0"/>
              <a:t>Median weekly consumption: 4 kg; price 460 GMD</a:t>
            </a:r>
          </a:p>
          <a:p>
            <a:r>
              <a:rPr lang="en-US" dirty="0"/>
              <a:t>Weekly consumption (per person): </a:t>
            </a:r>
          </a:p>
          <a:p>
            <a:pPr lvl="1"/>
            <a:r>
              <a:rPr lang="en-US" dirty="0"/>
              <a:t>Average: .56 kg; Median .38 kg</a:t>
            </a:r>
          </a:p>
        </p:txBody>
      </p:sp>
    </p:spTree>
    <p:extLst>
      <p:ext uri="{BB962C8B-B14F-4D97-AF65-F5344CB8AC3E}">
        <p14:creationId xmlns:p14="http://schemas.microsoft.com/office/powerpoint/2010/main" val="332569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3FE5-0D53-D455-8105-3D2C1037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3FFB-6AF0-F242-E444-B8BCB898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Survey of corner stores selling frozen chicken (n=14)</a:t>
            </a:r>
          </a:p>
          <a:p>
            <a:pPr marL="0" indent="0">
              <a:buNone/>
            </a:pPr>
            <a:r>
              <a:rPr lang="en-US" dirty="0"/>
              <a:t>Data includes years in operation, supplier and client information, location, perceptions of the product and cost/profit analysis</a:t>
            </a:r>
          </a:p>
          <a:p>
            <a:pPr marL="0" indent="0">
              <a:buNone/>
            </a:pPr>
            <a:r>
              <a:rPr lang="en-US" dirty="0"/>
              <a:t>Average profit off of American chicken: 12%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6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E330-B9BD-55A6-721E-70EF6AF4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USDA Trade Statistics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704C-2A76-1B6D-0A7C-2419125A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volume in Metric Tons to Gambia from 2000 – Present</a:t>
            </a:r>
          </a:p>
          <a:p>
            <a:r>
              <a:rPr lang="en-US" dirty="0"/>
              <a:t>Massive growth in poultry exports – from 2,651 MT in 200 to 34, 375 MT in 2022</a:t>
            </a:r>
          </a:p>
          <a:p>
            <a:pPr lvl="1"/>
            <a:r>
              <a:rPr lang="en-US" dirty="0"/>
              <a:t>1196% increase</a:t>
            </a:r>
          </a:p>
        </p:txBody>
      </p:sp>
    </p:spTree>
    <p:extLst>
      <p:ext uri="{BB962C8B-B14F-4D97-AF65-F5344CB8AC3E}">
        <p14:creationId xmlns:p14="http://schemas.microsoft.com/office/powerpoint/2010/main" val="222830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B450-EDF7-0197-4A83-F03CAA27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Exports from Port of Savannah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93AA-A2CF-47D2-868A-D45D288B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volume of refrigerated poultry products (TEU) 2018-2022 to African states</a:t>
            </a:r>
          </a:p>
          <a:p>
            <a:r>
              <a:rPr lang="en-US" dirty="0"/>
              <a:t>Gambia as percentage of total African poultry exports: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AC3E5-F54B-3B2C-394C-DF0E52C06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42724"/>
              </p:ext>
            </p:extLst>
          </p:nvPr>
        </p:nvGraphicFramePr>
        <p:xfrm>
          <a:off x="1684192" y="36592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697009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41152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34161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83647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0851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88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27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FC3A-64C6-6B43-C4E4-DEAC9204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directions of analysis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D746-726E-04D6-B883-875FF6CA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Relationship between US-China Competition and Poultry Exports</a:t>
            </a:r>
          </a:p>
          <a:p>
            <a:r>
              <a:rPr lang="en-US" dirty="0"/>
              <a:t>Compare profit margins for corner vendors and poultry integrator companies</a:t>
            </a:r>
          </a:p>
          <a:p>
            <a:r>
              <a:rPr lang="en-US" dirty="0"/>
              <a:t>Relationship between refrigerated capacity at Port of Savannah and poultry production in Georgia/export quantity</a:t>
            </a:r>
          </a:p>
          <a:p>
            <a:r>
              <a:rPr lang="en-US" dirty="0"/>
              <a:t>Examine value transfers between Gambia and Georgia via calories and cost of chicken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3176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438</Words>
  <Application>Microsoft Macintosh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Goudy Old Style</vt:lpstr>
      <vt:lpstr>Wingdings</vt:lpstr>
      <vt:lpstr>FrostyVTI</vt:lpstr>
      <vt:lpstr>Feeding the World </vt:lpstr>
      <vt:lpstr>Basic Information </vt:lpstr>
      <vt:lpstr>Objectives</vt:lpstr>
      <vt:lpstr>Current Data </vt:lpstr>
      <vt:lpstr>Household Survey </vt:lpstr>
      <vt:lpstr>Vendor Survey </vt:lpstr>
      <vt:lpstr>USDA Trade Statistics </vt:lpstr>
      <vt:lpstr>Exports from Port of Savannah </vt:lpstr>
      <vt:lpstr>Potential directions of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Feeding the World </dc:title>
  <dc:creator>Martin Aucoin</dc:creator>
  <cp:lastModifiedBy>Zhang, Ruicheng</cp:lastModifiedBy>
  <cp:revision>6</cp:revision>
  <dcterms:created xsi:type="dcterms:W3CDTF">2023-10-20T23:27:18Z</dcterms:created>
  <dcterms:modified xsi:type="dcterms:W3CDTF">2023-10-30T16:24:31Z</dcterms:modified>
</cp:coreProperties>
</file>