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4" r:id="rId4"/>
    <p:sldId id="265" r:id="rId5"/>
    <p:sldId id="258" r:id="rId6"/>
    <p:sldId id="266" r:id="rId7"/>
    <p:sldId id="259" r:id="rId8"/>
    <p:sldId id="269" r:id="rId9"/>
    <p:sldId id="267" r:id="rId10"/>
    <p:sldId id="268" r:id="rId11"/>
    <p:sldId id="262" r:id="rId12"/>
    <p:sldId id="270" r:id="rId13"/>
    <p:sldId id="271" r:id="rId14"/>
    <p:sldId id="272" r:id="rId15"/>
    <p:sldId id="263" r:id="rId16"/>
    <p:sldId id="273" r:id="rId17"/>
    <p:sldId id="27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69"/>
    <a:srgbClr val="46464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7" autoAdjust="0"/>
  </p:normalViewPr>
  <p:slideViewPr>
    <p:cSldViewPr snapToGrid="0">
      <p:cViewPr varScale="1">
        <p:scale>
          <a:sx n="85" d="100"/>
          <a:sy n="85" d="100"/>
        </p:scale>
        <p:origin x="8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526A7-F447-4B8A-B633-2F063F9476F7}" type="datetimeFigureOut">
              <a:rPr lang="zh-CN" altLang="en-US" smtClean="0"/>
              <a:t>2017/4/13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92CC4-83E3-4CCA-A872-E63ABC3F8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2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92CC4-83E3-4CCA-A872-E63ABC3F87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5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92CC4-83E3-4CCA-A872-E63ABC3F87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45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957D-83E5-44D7-A690-3E9A8F1E1592}" type="datetime1">
              <a:rPr lang="en-US" altLang="zh-CN" smtClean="0"/>
              <a:t>4/13/2017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8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183C-DDA6-46CA-A578-A6AB98A23BA0}" type="datetime1">
              <a:rPr lang="en-US" altLang="zh-CN" smtClean="0"/>
              <a:t>4/13/2017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0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4B42-9BE5-49BC-9697-4C6DA32B5B16}" type="datetime1">
              <a:rPr lang="en-US" altLang="zh-CN" smtClean="0"/>
              <a:t>4/13/2017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8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F05E-E193-441B-B111-11572047A99F}" type="datetime1">
              <a:rPr lang="en-US" altLang="zh-CN" smtClean="0"/>
              <a:t>4/13/2017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6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5490-F588-4CE6-94B1-8BE56A65F789}" type="datetime1">
              <a:rPr lang="en-US" altLang="zh-CN" smtClean="0"/>
              <a:t>4/13/2017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15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4E4F-EC20-4693-A203-3B4600EF3A8D}" type="datetime1">
              <a:rPr lang="en-US" altLang="zh-CN" smtClean="0"/>
              <a:t>4/13/2017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3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DFDDE-C01E-4514-BF26-E85F61D97C69}" type="datetime1">
              <a:rPr lang="en-US" altLang="zh-CN" smtClean="0"/>
              <a:t>4/13/2017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57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2B0D-0C9B-42C7-A66C-323819385377}" type="datetime1">
              <a:rPr lang="en-US" altLang="zh-CN" smtClean="0"/>
              <a:t>4/13/2017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90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AAE6-6A76-47AB-ABB4-A94D0B7BFCFD}" type="datetime1">
              <a:rPr lang="en-US" altLang="zh-CN" smtClean="0"/>
              <a:t>4/13/2017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15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A092-0805-49D5-A7D0-8C50E4F99CED}" type="datetime1">
              <a:rPr lang="en-US" altLang="zh-CN" smtClean="0"/>
              <a:t>4/13/2017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2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C681-28E1-4051-9842-4370B601C316}" type="datetime1">
              <a:rPr lang="en-US" altLang="zh-CN" smtClean="0"/>
              <a:t>4/13/2017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05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0E933-885D-4698-90D7-505492D40EAC}" type="datetime1">
              <a:rPr lang="en-US" altLang="zh-CN" smtClean="0"/>
              <a:t>4/13/2017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E5DA2-75D1-4EE7-AFC5-DF8CF9764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31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26521" y="1122363"/>
            <a:ext cx="9270521" cy="3225350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Overcoming </a:t>
            </a:r>
            <a:r>
              <a:rPr lang="en-US" altLang="zh-CN" sz="4800" dirty="0" err="1" smtClean="0"/>
              <a:t>microenvironmental</a:t>
            </a:r>
            <a:r>
              <a:rPr lang="en-US" altLang="zh-CN" sz="4800" dirty="0" smtClean="0"/>
              <a:t> stresses through</a:t>
            </a:r>
            <a:br>
              <a:rPr lang="en-US" altLang="zh-CN" sz="4800" dirty="0" smtClean="0"/>
            </a:br>
            <a:r>
              <a:rPr lang="en-US" altLang="zh-CN" sz="4800" dirty="0" smtClean="0"/>
              <a:t>DNA methylation in cancer</a:t>
            </a:r>
            <a:endParaRPr lang="zh-CN" altLang="en-US" sz="4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6637-381F-4F99-8645-9F575C7DED7E}" type="datetime1">
              <a:rPr lang="en-US" altLang="zh-CN" smtClean="0"/>
              <a:t>4/13/2017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94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996"/>
            <a:ext cx="9144000" cy="51435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F05E-E193-441B-B111-11572047A99F}" type="datetime1">
              <a:rPr lang="en-US" altLang="zh-CN" smtClean="0"/>
              <a:t>4/14/2017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9144000" cy="897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464646"/>
                </a:solidFill>
              </a:rPr>
              <a:t>More Input --- Transcription Factors</a:t>
            </a:r>
            <a:endParaRPr lang="zh-CN" altLang="en-US" dirty="0">
              <a:solidFill>
                <a:srgbClr val="464646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" y="793627"/>
            <a:ext cx="8195091" cy="0"/>
          </a:xfrm>
          <a:prstGeom prst="line">
            <a:avLst/>
          </a:prstGeom>
          <a:ln>
            <a:solidFill>
              <a:srgbClr val="696969"/>
            </a:solidFill>
            <a:headEnd type="oval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72164" y="2841916"/>
            <a:ext cx="6999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The same holds true for tumor samples. Gene body and gene’s transcription factor proves to be better predictors.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5837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F05E-E193-441B-B111-11572047A99F}" type="datetime1">
              <a:rPr lang="en-US" altLang="zh-CN" smtClean="0"/>
              <a:t>4/15/2017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997"/>
            <a:ext cx="9144000" cy="5143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83411" y="2595695"/>
            <a:ext cx="71771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Things are basically the same when we look at better-performing models (models that have 60% or higher percentage of deviance explained) in normal samples.</a:t>
            </a:r>
            <a:endParaRPr lang="zh-CN" altLang="en-US" sz="3200" dirty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0" y="0"/>
            <a:ext cx="9144000" cy="897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464646"/>
                </a:solidFill>
              </a:rPr>
              <a:t>More Input --- Transcription Factors</a:t>
            </a:r>
            <a:endParaRPr lang="zh-CN" altLang="en-US" dirty="0">
              <a:solidFill>
                <a:srgbClr val="464646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3" y="793627"/>
            <a:ext cx="8195091" cy="0"/>
          </a:xfrm>
          <a:prstGeom prst="line">
            <a:avLst/>
          </a:prstGeom>
          <a:ln>
            <a:solidFill>
              <a:srgbClr val="696969"/>
            </a:solidFill>
            <a:headEnd type="oval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8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996"/>
            <a:ext cx="9144000" cy="51435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F05E-E193-441B-B111-11572047A99F}" type="datetime1">
              <a:rPr lang="en-US" altLang="zh-CN" smtClean="0"/>
              <a:t>4/15/2017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83411" y="2595694"/>
            <a:ext cx="71771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In tumor samples, however, the “</a:t>
            </a:r>
            <a:r>
              <a:rPr lang="en-US" altLang="zh-CN" sz="3200" dirty="0" err="1" smtClean="0"/>
              <a:t>Tfmethy</a:t>
            </a:r>
            <a:r>
              <a:rPr lang="en-US" altLang="zh-CN" sz="3200" dirty="0" smtClean="0"/>
              <a:t>” group doesn’t stand out as much anymore. This could be a result of </a:t>
            </a:r>
            <a:r>
              <a:rPr lang="en-US" altLang="zh-CN" sz="3200" dirty="0" err="1" smtClean="0"/>
              <a:t>misregulations</a:t>
            </a:r>
            <a:r>
              <a:rPr lang="en-US" altLang="zh-CN" sz="3200" dirty="0" smtClean="0"/>
              <a:t> of transcription factors in tumor cells.</a:t>
            </a:r>
            <a:endParaRPr lang="zh-CN" altLang="en-US" sz="32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0" y="0"/>
            <a:ext cx="9144000" cy="897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464646"/>
                </a:solidFill>
              </a:rPr>
              <a:t>More Input --- Transcription Factors</a:t>
            </a:r>
            <a:endParaRPr lang="zh-CN" altLang="en-US" dirty="0">
              <a:solidFill>
                <a:srgbClr val="464646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3" y="793627"/>
            <a:ext cx="8195091" cy="0"/>
          </a:xfrm>
          <a:prstGeom prst="line">
            <a:avLst/>
          </a:prstGeom>
          <a:ln>
            <a:solidFill>
              <a:srgbClr val="696969"/>
            </a:solidFill>
            <a:headEnd type="oval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50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995"/>
            <a:ext cx="9144000" cy="51435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F05E-E193-441B-B111-11572047A99F}" type="datetime1">
              <a:rPr lang="en-US" altLang="zh-CN" smtClean="0"/>
              <a:t>4/15/2017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83411" y="2103251"/>
            <a:ext cx="71771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When we look at the value of the coefficients in the models, there’s no significant difference in other cases. However, for 60% coverage tumor sample models, we do observe more negative coefficients than positive ones.</a:t>
            </a:r>
            <a:endParaRPr lang="zh-CN" altLang="en-US" sz="32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0" y="0"/>
            <a:ext cx="9144000" cy="897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464646"/>
                </a:solidFill>
              </a:rPr>
              <a:t>Distribution of Coefficients</a:t>
            </a:r>
            <a:endParaRPr lang="zh-CN" altLang="en-US" dirty="0">
              <a:solidFill>
                <a:srgbClr val="464646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3" y="793627"/>
            <a:ext cx="8195091" cy="0"/>
          </a:xfrm>
          <a:prstGeom prst="line">
            <a:avLst/>
          </a:prstGeom>
          <a:ln>
            <a:solidFill>
              <a:srgbClr val="696969"/>
            </a:solidFill>
            <a:headEnd type="oval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884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random walks, we calculated enrichment scores for pathways / gene sets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Genes that are predicted by transcription factors are calculated separately</a:t>
            </a:r>
          </a:p>
          <a:p>
            <a:endParaRPr lang="en-US" altLang="zh-CN" dirty="0"/>
          </a:p>
          <a:p>
            <a:r>
              <a:rPr lang="en-US" altLang="zh-CN" dirty="0" smtClean="0"/>
              <a:t>The results need further confirmation as R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values weren’t calculated</a:t>
            </a:r>
            <a:endParaRPr lang="zh-CN" altLang="en-US" baseline="30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F05E-E193-441B-B111-11572047A99F}" type="datetime1">
              <a:rPr lang="en-US" altLang="zh-CN" smtClean="0"/>
              <a:t>4/15/2017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9144000" cy="897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464646"/>
                </a:solidFill>
              </a:rPr>
              <a:t>Gene Set Enrichment Analysis</a:t>
            </a:r>
            <a:endParaRPr lang="zh-CN" altLang="en-US" dirty="0">
              <a:solidFill>
                <a:srgbClr val="464646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" y="793627"/>
            <a:ext cx="6918381" cy="0"/>
          </a:xfrm>
          <a:prstGeom prst="line">
            <a:avLst/>
          </a:prstGeom>
          <a:ln>
            <a:solidFill>
              <a:srgbClr val="696969"/>
            </a:solidFill>
            <a:headEnd type="oval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0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F05E-E193-441B-B111-11572047A99F}" type="datetime1">
              <a:rPr lang="en-US" altLang="zh-CN" smtClean="0"/>
              <a:t>4/14/2017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9144000" cy="897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464646"/>
                </a:solidFill>
              </a:rPr>
              <a:t>Gene Set Enrichment Analysis</a:t>
            </a:r>
            <a:endParaRPr lang="zh-CN" altLang="en-US" dirty="0">
              <a:solidFill>
                <a:srgbClr val="464646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" y="793627"/>
            <a:ext cx="6918381" cy="0"/>
          </a:xfrm>
          <a:prstGeom prst="line">
            <a:avLst/>
          </a:prstGeom>
          <a:ln>
            <a:solidFill>
              <a:srgbClr val="696969"/>
            </a:solidFill>
            <a:headEnd type="oval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69203"/>
              </p:ext>
            </p:extLst>
          </p:nvPr>
        </p:nvGraphicFramePr>
        <p:xfrm>
          <a:off x="620728" y="1910278"/>
          <a:ext cx="7894622" cy="3968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7570"/>
                <a:gridCol w="1137052"/>
              </a:tblGrid>
              <a:tr h="537151"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Genes</a:t>
                      </a:r>
                      <a:endParaRPr lang="en-US" sz="1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34" marR="12034" marT="12034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71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smtClean="0">
                          <a:effectLst/>
                        </a:rPr>
                        <a:t>Pathways / Gene</a:t>
                      </a:r>
                      <a:r>
                        <a:rPr lang="en-US" sz="1700" u="none" strike="noStrike" baseline="0" dirty="0" smtClean="0">
                          <a:effectLst/>
                        </a:rPr>
                        <a:t> Sets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Enrichment Score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KUROKAWA_LIVER_CANCER_EARLY_RECURRENCE_DN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0.97579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89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WUNDER_INFLAMMATORY_RESPONSE_AND_CHOLESTEROL_DN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0.96421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noFill/>
                  </a:tcPr>
                </a:tc>
              </a:tr>
              <a:tr h="289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RHSA1236977:Endosomal_Vacuolar_pathway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0.95369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noFill/>
                  </a:tcPr>
                </a:tc>
              </a:tr>
              <a:tr h="289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REACTOME_ENDOSOMAL_VACUOLAR_PATHWAY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0.95105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noFill/>
                  </a:tcPr>
                </a:tc>
              </a:tr>
              <a:tr h="289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BIOCARTA_TH1TH2_PATHWAY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0.94939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noFill/>
                  </a:tcPr>
                </a:tc>
              </a:tr>
              <a:tr h="289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BIOCARTA_TCYTOTOXIC_PATHWAY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0.94827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noFill/>
                  </a:tcPr>
                </a:tc>
              </a:tr>
              <a:tr h="289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REACTOME_TRANSLOCATION_OF_ZAP_70_TO_IMMUNOLOGICAL_SYNAPSE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0.9447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noFill/>
                  </a:tcPr>
                </a:tc>
              </a:tr>
              <a:tr h="289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BIOCARTA_IL5_PATHWAY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0.94369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noFill/>
                  </a:tcPr>
                </a:tc>
              </a:tr>
              <a:tr h="289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GOMacro:T_cell_receptor_complex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0.94333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noFill/>
                  </a:tcPr>
                </a:tc>
              </a:tr>
              <a:tr h="289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BIOCARTA_CTL_PATHWAY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</a:rPr>
                        <a:t>0.94307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034" marR="12034" marT="1203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32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F05E-E193-441B-B111-11572047A99F}" type="datetime1">
              <a:rPr lang="en-US" altLang="zh-CN" smtClean="0"/>
              <a:t>4/15/2017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日期占位符 3"/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63F05E-E193-441B-B111-11572047A99F}" type="datetime1">
              <a:rPr lang="en-US" altLang="zh-CN" smtClean="0"/>
              <a:pPr/>
              <a:t>4/14/2017</a:t>
            </a:fld>
            <a:endParaRPr lang="zh-CN" altLang="en-US"/>
          </a:p>
        </p:txBody>
      </p:sp>
      <p:sp>
        <p:nvSpPr>
          <p:cNvPr id="8" name="灯片编号占位符 4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3E5DA2-75D1-4EE7-AFC5-DF8CF9764E9A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0" y="0"/>
            <a:ext cx="9144000" cy="897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464646"/>
                </a:solidFill>
              </a:rPr>
              <a:t>Gene Set Enrichment Analysis</a:t>
            </a:r>
            <a:endParaRPr lang="zh-CN" altLang="en-US" dirty="0">
              <a:solidFill>
                <a:srgbClr val="464646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4" y="793627"/>
            <a:ext cx="6918381" cy="0"/>
          </a:xfrm>
          <a:prstGeom prst="line">
            <a:avLst/>
          </a:prstGeom>
          <a:ln>
            <a:solidFill>
              <a:srgbClr val="696969"/>
            </a:solidFill>
            <a:headEnd type="oval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852239"/>
              </p:ext>
            </p:extLst>
          </p:nvPr>
        </p:nvGraphicFramePr>
        <p:xfrm>
          <a:off x="628650" y="2073248"/>
          <a:ext cx="7886700" cy="3566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0871"/>
                <a:gridCol w="1145829"/>
              </a:tblGrid>
              <a:tr h="27497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Transcription Factor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 Predictable Genes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2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Pathways / Gene Sets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Enrichment Score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BIOCARTA_ASBCELL_PATHWAY 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  <a:latin typeface="+mn-lt"/>
                        </a:rPr>
                        <a:t>0.99488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74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+mn-lt"/>
                        </a:rPr>
                        <a:t>BIOCARTA_CSK_PATHWAY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  <a:latin typeface="+mn-lt"/>
                        </a:rPr>
                        <a:t>0.98982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noFill/>
                  </a:tcPr>
                </a:tc>
              </a:tr>
              <a:tr h="274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BIOCARTA_IL5_PATHWAY 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  <a:latin typeface="+mn-lt"/>
                        </a:rPr>
                        <a:t>0.98982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noFill/>
                  </a:tcPr>
                </a:tc>
              </a:tr>
              <a:tr h="274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+mn-lt"/>
                        </a:rPr>
                        <a:t>BIOCARTA_TCRA_PATHWAY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  <a:latin typeface="+mn-lt"/>
                        </a:rPr>
                        <a:t>0.98982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noFill/>
                  </a:tcPr>
                </a:tc>
              </a:tr>
              <a:tr h="274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GUTIERREZ_WALDENSTROEMS_MACROGLOBULINEMIA_2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  <a:latin typeface="+mn-lt"/>
                        </a:rPr>
                        <a:t>0.98901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noFill/>
                  </a:tcPr>
                </a:tc>
              </a:tr>
              <a:tr h="274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+mn-lt"/>
                        </a:rPr>
                        <a:t>RHSA202430:Translocation_of_ZAP70_to_Immunological_synapse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  <a:latin typeface="+mn-lt"/>
                        </a:rPr>
                        <a:t>0.98718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noFill/>
                  </a:tcPr>
                </a:tc>
              </a:tr>
              <a:tr h="274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+mn-lt"/>
                        </a:rPr>
                        <a:t>RHSA389948:PD1_signaling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  <a:latin typeface="+mn-lt"/>
                        </a:rPr>
                        <a:t>0.98718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noFill/>
                  </a:tcPr>
                </a:tc>
              </a:tr>
              <a:tr h="274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+mn-lt"/>
                        </a:rPr>
                        <a:t>RHSA202427:Phosphorylation_of_CD3_and_TCR_zeta_chains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  <a:latin typeface="+mn-lt"/>
                        </a:rPr>
                        <a:t>0.98718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noFill/>
                  </a:tcPr>
                </a:tc>
              </a:tr>
              <a:tr h="274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  <a:latin typeface="+mn-lt"/>
                        </a:rPr>
                        <a:t>PID_TCR_PATHWAY 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  <a:latin typeface="+mn-lt"/>
                        </a:rPr>
                        <a:t>0.98608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noFill/>
                  </a:tcPr>
                </a:tc>
              </a:tr>
              <a:tr h="274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REACTOME_PHOSPHORYLATION_OF_CD3_AND_TCR_ZETA_CHAINS 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 dirty="0">
                          <a:effectLst/>
                          <a:latin typeface="+mn-lt"/>
                        </a:rPr>
                        <a:t>0.98537</a:t>
                      </a:r>
                      <a:endParaRPr lang="en-US" altLang="zh-CN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684" marR="7684" marT="768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20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47011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dirty="0" smtClean="0"/>
              <a:t>Thank You!</a:t>
            </a:r>
            <a:endParaRPr lang="zh-CN" altLang="en-US" sz="6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F05E-E193-441B-B111-11572047A99F}" type="datetime1">
              <a:rPr lang="en-US" altLang="zh-CN" smtClean="0"/>
              <a:t>4/15/2017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714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464646"/>
                </a:solidFill>
              </a:rPr>
              <a:t>Outline</a:t>
            </a:r>
            <a:endParaRPr lang="zh-CN" altLang="en-US" dirty="0">
              <a:solidFill>
                <a:srgbClr val="46464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51078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An overview of gene expression and DNA methylation data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Gene expression prediction with GLMs</a:t>
            </a:r>
          </a:p>
          <a:p>
            <a:pPr lvl="1"/>
            <a:r>
              <a:rPr lang="en-US" altLang="zh-CN" dirty="0" smtClean="0"/>
              <a:t>Gene methylation</a:t>
            </a:r>
          </a:p>
          <a:p>
            <a:pPr lvl="1"/>
            <a:r>
              <a:rPr lang="en-US" altLang="zh-CN" dirty="0" smtClean="0"/>
              <a:t>Transcription factor methylation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Gene Set Enrichment Analysis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F05E-E193-441B-B111-11572047A99F}" type="datetime1">
              <a:rPr lang="en-US" altLang="zh-CN" smtClean="0"/>
              <a:t>4/13/2017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2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0" y="793627"/>
            <a:ext cx="1923691" cy="0"/>
          </a:xfrm>
          <a:prstGeom prst="line">
            <a:avLst/>
          </a:prstGeom>
          <a:ln>
            <a:solidFill>
              <a:srgbClr val="696969"/>
            </a:solidFill>
            <a:headEnd type="oval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512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F05E-E193-441B-B111-11572047A99F}" type="datetime1">
              <a:rPr lang="en-US" altLang="zh-CN" smtClean="0"/>
              <a:t>4/14/2017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9144000" cy="897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464646"/>
                </a:solidFill>
              </a:rPr>
              <a:t>Methylation Data</a:t>
            </a:r>
            <a:endParaRPr lang="zh-CN" altLang="en-US" dirty="0">
              <a:solidFill>
                <a:srgbClr val="464646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" y="793627"/>
            <a:ext cx="4157930" cy="0"/>
          </a:xfrm>
          <a:prstGeom prst="line">
            <a:avLst/>
          </a:prstGeom>
          <a:ln>
            <a:solidFill>
              <a:srgbClr val="696969"/>
            </a:solidFill>
            <a:headEnd type="oval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967365"/>
              </p:ext>
            </p:extLst>
          </p:nvPr>
        </p:nvGraphicFramePr>
        <p:xfrm>
          <a:off x="698740" y="1277360"/>
          <a:ext cx="7625751" cy="4576490"/>
        </p:xfrm>
        <a:graphic>
          <a:graphicData uri="http://schemas.openxmlformats.org/drawingml/2006/table">
            <a:tbl>
              <a:tblPr firstRow="1"/>
              <a:tblGrid>
                <a:gridCol w="2541917"/>
                <a:gridCol w="2541917"/>
                <a:gridCol w="2541917"/>
              </a:tblGrid>
              <a:tr h="2364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Cancer 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Tumor : 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BLCA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hypomethylated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115940</a:t>
                      </a: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BLCA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hypermethylated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48140</a:t>
                      </a: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4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BLCA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insignificant</a:t>
                      </a: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126249</a:t>
                      </a: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BRCA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hypomethylated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102357</a:t>
                      </a: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BRCA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hypermethylated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103329</a:t>
                      </a: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4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BRCA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insignificant</a:t>
                      </a: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76287</a:t>
                      </a: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COAD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hypomethylated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81489</a:t>
                      </a: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COAD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hypermethylated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102978</a:t>
                      </a: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4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COAD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insignificant</a:t>
                      </a: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108945</a:t>
                      </a: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ESCA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hypomethylated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42566</a:t>
                      </a: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ESCA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hypermethylated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68300</a:t>
                      </a: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4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ESCA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insignificant</a:t>
                      </a: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179322</a:t>
                      </a:r>
                    </a:p>
                  </a:txBody>
                  <a:tcPr marL="7684" marR="7684" marT="7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…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12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66747" y="2890391"/>
            <a:ext cx="6410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No global pattern, but generally DNA is </a:t>
            </a:r>
            <a:r>
              <a:rPr lang="en-US" altLang="zh-CN" sz="3200" dirty="0" err="1" smtClean="0"/>
              <a:t>hypomethylated</a:t>
            </a:r>
            <a:r>
              <a:rPr lang="en-US" altLang="zh-CN" sz="3200" dirty="0" smtClean="0"/>
              <a:t> in cancer cells.</a:t>
            </a:r>
            <a:endParaRPr lang="zh-CN" altLang="en-US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F05E-E193-441B-B111-11572047A99F}" type="datetime1">
              <a:rPr lang="en-US" altLang="zh-CN" smtClean="0"/>
              <a:t>4/14/2017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9144000" cy="897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464646"/>
                </a:solidFill>
              </a:rPr>
              <a:t>Methylation Data</a:t>
            </a:r>
            <a:endParaRPr lang="zh-CN" altLang="en-US" dirty="0">
              <a:solidFill>
                <a:srgbClr val="464646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" y="793627"/>
            <a:ext cx="4157930" cy="0"/>
          </a:xfrm>
          <a:prstGeom prst="line">
            <a:avLst/>
          </a:prstGeom>
          <a:ln>
            <a:solidFill>
              <a:srgbClr val="696969"/>
            </a:solidFill>
            <a:headEnd type="oval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435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F05E-E193-441B-B111-11572047A99F}" type="datetime1">
              <a:rPr lang="en-US" altLang="zh-CN" smtClean="0"/>
              <a:t>4/14/2017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9144000" cy="897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464646"/>
                </a:solidFill>
              </a:rPr>
              <a:t>Expression </a:t>
            </a:r>
            <a:r>
              <a:rPr lang="en-US" altLang="zh-CN" dirty="0">
                <a:solidFill>
                  <a:srgbClr val="464646"/>
                </a:solidFill>
              </a:rPr>
              <a:t>Data</a:t>
            </a:r>
            <a:endParaRPr lang="zh-CN" altLang="en-US" dirty="0">
              <a:solidFill>
                <a:srgbClr val="464646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" y="793627"/>
            <a:ext cx="3812873" cy="0"/>
          </a:xfrm>
          <a:prstGeom prst="line">
            <a:avLst/>
          </a:prstGeom>
          <a:ln>
            <a:solidFill>
              <a:srgbClr val="696969"/>
            </a:solidFill>
            <a:headEnd type="oval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57764"/>
              </p:ext>
            </p:extLst>
          </p:nvPr>
        </p:nvGraphicFramePr>
        <p:xfrm>
          <a:off x="698740" y="1277360"/>
          <a:ext cx="7625751" cy="4566950"/>
        </p:xfrm>
        <a:graphic>
          <a:graphicData uri="http://schemas.openxmlformats.org/drawingml/2006/table">
            <a:tbl>
              <a:tblPr firstRow="1"/>
              <a:tblGrid>
                <a:gridCol w="2541917"/>
                <a:gridCol w="2541917"/>
                <a:gridCol w="2541917"/>
              </a:tblGrid>
              <a:tr h="2364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Cancer 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Tumor : 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Count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BLCA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down-regulated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4001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BLCA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up-regulated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3850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4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BLCA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insignificant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4937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BRCA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down-regulated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5853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BRCA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up-regulated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5285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4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BRCA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insignificant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1930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COAD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down-regulated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5052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COAD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up-regulated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4630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4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COAD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insignificant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3034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ESCA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down-regulated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166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ESCA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up-regulated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1910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4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ESCA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insignificant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2393</a:t>
                      </a: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2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…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5299" marR="5299" marT="52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35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F05E-E193-441B-B111-11572047A99F}" type="datetime1">
              <a:rPr lang="en-US" altLang="zh-CN" smtClean="0"/>
              <a:t>4/14/2017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66747" y="2644170"/>
            <a:ext cx="6410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Again, we don’t see a global pattern.</a:t>
            </a:r>
          </a:p>
          <a:p>
            <a:pPr algn="ctr"/>
            <a:r>
              <a:rPr lang="en-US" altLang="zh-CN" sz="3200" dirty="0" smtClean="0"/>
              <a:t>ESCA probably seems abnormal due to its small sample size.</a:t>
            </a:r>
            <a:endParaRPr lang="zh-CN" altLang="en-US" sz="32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0" y="0"/>
            <a:ext cx="9144000" cy="897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464646"/>
                </a:solidFill>
              </a:rPr>
              <a:t>Expression </a:t>
            </a:r>
            <a:r>
              <a:rPr lang="en-US" altLang="zh-CN" dirty="0">
                <a:solidFill>
                  <a:srgbClr val="464646"/>
                </a:solidFill>
              </a:rPr>
              <a:t>Data</a:t>
            </a:r>
            <a:endParaRPr lang="zh-CN" altLang="en-US" dirty="0">
              <a:solidFill>
                <a:srgbClr val="464646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" y="793627"/>
            <a:ext cx="3812873" cy="0"/>
          </a:xfrm>
          <a:prstGeom prst="line">
            <a:avLst/>
          </a:prstGeom>
          <a:ln>
            <a:solidFill>
              <a:srgbClr val="696969"/>
            </a:solidFill>
            <a:headEnd type="oval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0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Split DNA methylation data into following groups: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And build GLMs to predict gene expression level with methylation data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F05E-E193-441B-B111-11572047A99F}" type="datetime1">
              <a:rPr lang="en-US" altLang="zh-CN" smtClean="0"/>
              <a:t>4/14/2017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9144000" cy="897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464646"/>
                </a:solidFill>
              </a:rPr>
              <a:t>Generalized Linear Model</a:t>
            </a:r>
            <a:endParaRPr lang="zh-CN" altLang="en-US" dirty="0">
              <a:solidFill>
                <a:srgbClr val="464646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" y="793627"/>
            <a:ext cx="6047115" cy="0"/>
          </a:xfrm>
          <a:prstGeom prst="line">
            <a:avLst/>
          </a:prstGeom>
          <a:ln>
            <a:solidFill>
              <a:srgbClr val="696969"/>
            </a:solidFill>
            <a:headEnd type="oval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595562"/>
            <a:ext cx="70485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34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51078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In addition to previous groups, we added the methylation level of each gene’s transcription factor(s) (if any) as a new group named “</a:t>
            </a:r>
            <a:r>
              <a:rPr lang="en-US" altLang="zh-CN" dirty="0" err="1" smtClean="0"/>
              <a:t>Tfmethy</a:t>
            </a:r>
            <a:r>
              <a:rPr lang="en-US" altLang="zh-CN" dirty="0" smtClean="0"/>
              <a:t>”, and use them together to build a GLM</a:t>
            </a:r>
          </a:p>
          <a:p>
            <a:pPr lvl="1"/>
            <a:r>
              <a:rPr lang="en-US" altLang="zh-CN" dirty="0" smtClean="0"/>
              <a:t>Databases used: TRED, Neph2012, ENCODE, Marbach2016, TRRUST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 As the generated models have different numbers of predictors, we picked best-performing models with 2 to 5 predictors in each GLM to standardize the results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F05E-E193-441B-B111-11572047A99F}" type="datetime1">
              <a:rPr lang="en-US" altLang="zh-CN" smtClean="0"/>
              <a:t>4/14/2017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9144000" cy="897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464646"/>
                </a:solidFill>
              </a:rPr>
              <a:t>More Input --- Transcription Factors</a:t>
            </a:r>
            <a:endParaRPr lang="zh-CN" altLang="en-US" dirty="0">
              <a:solidFill>
                <a:srgbClr val="464646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" y="793627"/>
            <a:ext cx="8195091" cy="0"/>
          </a:xfrm>
          <a:prstGeom prst="line">
            <a:avLst/>
          </a:prstGeom>
          <a:ln>
            <a:solidFill>
              <a:srgbClr val="696969"/>
            </a:solidFill>
            <a:headEnd type="oval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6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F05E-E193-441B-B111-11572047A99F}" type="datetime1">
              <a:rPr lang="en-US" altLang="zh-CN" smtClean="0"/>
              <a:t>4/14/2017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DA2-75D1-4EE7-AFC5-DF8CF9764E9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0"/>
            <a:ext cx="9144000" cy="897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464646"/>
                </a:solidFill>
              </a:rPr>
              <a:t>More Input --- Transcription Factors</a:t>
            </a:r>
            <a:endParaRPr lang="zh-CN" altLang="en-US" dirty="0">
              <a:solidFill>
                <a:srgbClr val="464646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" y="793627"/>
            <a:ext cx="8195091" cy="0"/>
          </a:xfrm>
          <a:prstGeom prst="line">
            <a:avLst/>
          </a:prstGeom>
          <a:ln>
            <a:solidFill>
              <a:srgbClr val="696969"/>
            </a:solidFill>
            <a:headEnd type="oval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997"/>
            <a:ext cx="9144000" cy="5143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72164" y="2595695"/>
            <a:ext cx="69996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We can see clearly from the figure that groups “body” and “</a:t>
            </a:r>
            <a:r>
              <a:rPr lang="en-US" altLang="zh-CN" sz="3200" dirty="0" err="1" smtClean="0"/>
              <a:t>Tfmethy</a:t>
            </a:r>
            <a:r>
              <a:rPr lang="en-US" altLang="zh-CN" sz="3200" dirty="0" smtClean="0"/>
              <a:t>” are much better predictors in this case (normal samples with 5 predictors for each GLM).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171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1705</TotalTime>
  <Words>583</Words>
  <Application>Microsoft Office PowerPoint</Application>
  <PresentationFormat>全屏显示(4:3)</PresentationFormat>
  <Paragraphs>216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Overcoming microenvironmental stresses through DNA methylation in cancer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Overcoming microenvironmental stresses through DNA methylation in cancer</dc:title>
  <dc:creator>Yi Zhou</dc:creator>
  <cp:lastModifiedBy>Yi Zhou</cp:lastModifiedBy>
  <cp:revision>31</cp:revision>
  <dcterms:created xsi:type="dcterms:W3CDTF">2017-04-13T12:40:32Z</dcterms:created>
  <dcterms:modified xsi:type="dcterms:W3CDTF">2017-04-14T17:06:01Z</dcterms:modified>
</cp:coreProperties>
</file>