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84" r:id="rId3"/>
    <p:sldId id="261" r:id="rId4"/>
    <p:sldId id="262" r:id="rId5"/>
    <p:sldId id="281" r:id="rId6"/>
    <p:sldId id="280" r:id="rId7"/>
    <p:sldId id="282" r:id="rId8"/>
    <p:sldId id="264" r:id="rId9"/>
    <p:sldId id="283" r:id="rId10"/>
    <p:sldId id="265" r:id="rId11"/>
    <p:sldId id="266" r:id="rId12"/>
    <p:sldId id="267" r:id="rId13"/>
    <p:sldId id="268" r:id="rId14"/>
    <p:sldId id="28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EF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921" autoAdjust="0"/>
  </p:normalViewPr>
  <p:slideViewPr>
    <p:cSldViewPr snapToGrid="0" showGuides="1">
      <p:cViewPr varScale="1">
        <p:scale>
          <a:sx n="109" d="100"/>
          <a:sy n="109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0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8D3C95-2BA4-479E-ACDC-C5C409F34E31}" type="doc">
      <dgm:prSet loTypeId="urn:microsoft.com/office/officeart/2005/8/layout/equation1" loCatId="process" qsTypeId="urn:microsoft.com/office/officeart/2005/8/quickstyle/simple1#1" qsCatId="simple" csTypeId="urn:microsoft.com/office/officeart/2005/8/colors/accent1_2#1" csCatId="accent1" phldr="1"/>
      <dgm:spPr/>
    </dgm:pt>
    <dgm:pt modelId="{F287AB3A-A2B7-4A38-AB0B-3CBD09BB3AA1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US" dirty="0"/>
            <a:t> </a:t>
          </a:r>
        </a:p>
      </dgm:t>
    </dgm:pt>
    <dgm:pt modelId="{5488D9B4-B768-4152-8CE7-7FD358887378}" type="parTrans" cxnId="{759070B2-5E4D-4EF2-A390-A36C666D622B}">
      <dgm:prSet/>
      <dgm:spPr/>
      <dgm:t>
        <a:bodyPr/>
        <a:lstStyle/>
        <a:p>
          <a:endParaRPr lang="en-US"/>
        </a:p>
      </dgm:t>
    </dgm:pt>
    <dgm:pt modelId="{512B1F71-11A5-410D-A26D-80729AA62518}" type="sibTrans" cxnId="{759070B2-5E4D-4EF2-A390-A36C666D622B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</dgm:pt>
    <dgm:pt modelId="{6729FCCA-A76F-488B-B410-7B687B9C7ED9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US" dirty="0"/>
            <a:t> </a:t>
          </a:r>
        </a:p>
      </dgm:t>
    </dgm:pt>
    <dgm:pt modelId="{CEE03FCC-063D-4998-8A80-919B65F2A18C}" type="parTrans" cxnId="{8E3E0627-541B-45B5-8135-A982F68F4AD2}">
      <dgm:prSet/>
      <dgm:spPr/>
      <dgm:t>
        <a:bodyPr/>
        <a:lstStyle/>
        <a:p>
          <a:endParaRPr lang="en-US"/>
        </a:p>
      </dgm:t>
    </dgm:pt>
    <dgm:pt modelId="{B669BD95-C65C-413E-9ABB-BF5FC72EDECC}" type="sibTrans" cxnId="{8E3E0627-541B-45B5-8135-A982F68F4AD2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</dgm:pt>
    <dgm:pt modelId="{66E1D970-7B91-43C0-B717-4436EED48437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0F7B4DE3-B92A-4A1A-A411-6BA2644BAC08}" type="parTrans" cxnId="{0DB0180C-0D1E-4928-911E-27A66F99391B}">
      <dgm:prSet/>
      <dgm:spPr/>
      <dgm:t>
        <a:bodyPr/>
        <a:lstStyle/>
        <a:p>
          <a:endParaRPr lang="en-US"/>
        </a:p>
      </dgm:t>
    </dgm:pt>
    <dgm:pt modelId="{6995A28A-3BF4-4294-86BB-5EC9C642042B}" type="sibTrans" cxnId="{0DB0180C-0D1E-4928-911E-27A66F99391B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</dgm:pt>
    <dgm:pt modelId="{5AE1DB29-A5AC-4EF7-8C56-4C0375719653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US" dirty="0"/>
            <a:t> </a:t>
          </a:r>
        </a:p>
      </dgm:t>
    </dgm:pt>
    <dgm:pt modelId="{3F5C2F8E-CF69-4470-8BE0-061A697D2BBE}" type="sibTrans" cxnId="{B224AAA0-8B71-4820-9D17-9F5CAC3F9BE3}">
      <dgm:prSet/>
      <dgm:spPr/>
      <dgm:t>
        <a:bodyPr/>
        <a:lstStyle/>
        <a:p>
          <a:endParaRPr lang="en-US"/>
        </a:p>
      </dgm:t>
    </dgm:pt>
    <dgm:pt modelId="{48C3A9F7-FF62-4F46-8B9B-927CDAA25808}" type="parTrans" cxnId="{B224AAA0-8B71-4820-9D17-9F5CAC3F9BE3}">
      <dgm:prSet/>
      <dgm:spPr/>
      <dgm:t>
        <a:bodyPr/>
        <a:lstStyle/>
        <a:p>
          <a:endParaRPr lang="en-US"/>
        </a:p>
      </dgm:t>
    </dgm:pt>
    <dgm:pt modelId="{1D1D630D-7577-49BA-A00A-E90C2CC3ED7B}" type="pres">
      <dgm:prSet presAssocID="{B88D3C95-2BA4-479E-ACDC-C5C409F34E31}" presName="linearFlow" presStyleCnt="0">
        <dgm:presLayoutVars>
          <dgm:dir/>
          <dgm:resizeHandles val="exact"/>
        </dgm:presLayoutVars>
      </dgm:prSet>
      <dgm:spPr/>
    </dgm:pt>
    <dgm:pt modelId="{4EA252BD-4EBF-4F20-94C8-BBCA1A8D0798}" type="pres">
      <dgm:prSet presAssocID="{F287AB3A-A2B7-4A38-AB0B-3CBD09BB3AA1}" presName="node" presStyleLbl="node1" presStyleIdx="0" presStyleCnt="4">
        <dgm:presLayoutVars>
          <dgm:bulletEnabled val="1"/>
        </dgm:presLayoutVars>
      </dgm:prSet>
      <dgm:spPr/>
    </dgm:pt>
    <dgm:pt modelId="{1D993B9D-86EC-4D56-BA84-35D60D32E2FF}" type="pres">
      <dgm:prSet presAssocID="{512B1F71-11A5-410D-A26D-80729AA62518}" presName="spacerL" presStyleCnt="0"/>
      <dgm:spPr/>
    </dgm:pt>
    <dgm:pt modelId="{5506D057-A871-4805-82AD-67B730412317}" type="pres">
      <dgm:prSet presAssocID="{512B1F71-11A5-410D-A26D-80729AA62518}" presName="sibTrans" presStyleLbl="sibTrans2D1" presStyleIdx="0" presStyleCnt="3"/>
      <dgm:spPr/>
    </dgm:pt>
    <dgm:pt modelId="{8A0501A4-0082-4184-BC38-ABEC08DBC33B}" type="pres">
      <dgm:prSet presAssocID="{512B1F71-11A5-410D-A26D-80729AA62518}" presName="spacerR" presStyleCnt="0"/>
      <dgm:spPr/>
    </dgm:pt>
    <dgm:pt modelId="{B46D1F60-7EDE-4514-83ED-424A3527C306}" type="pres">
      <dgm:prSet presAssocID="{6729FCCA-A76F-488B-B410-7B687B9C7ED9}" presName="node" presStyleLbl="node1" presStyleIdx="1" presStyleCnt="4">
        <dgm:presLayoutVars>
          <dgm:bulletEnabled val="1"/>
        </dgm:presLayoutVars>
      </dgm:prSet>
      <dgm:spPr/>
    </dgm:pt>
    <dgm:pt modelId="{353FCC5A-9493-4245-B0B9-1523C54794DB}" type="pres">
      <dgm:prSet presAssocID="{B669BD95-C65C-413E-9ABB-BF5FC72EDECC}" presName="spacerL" presStyleCnt="0"/>
      <dgm:spPr/>
    </dgm:pt>
    <dgm:pt modelId="{9281EC85-E685-4C01-8F26-14566506DA10}" type="pres">
      <dgm:prSet presAssocID="{B669BD95-C65C-413E-9ABB-BF5FC72EDECC}" presName="sibTrans" presStyleLbl="sibTrans2D1" presStyleIdx="1" presStyleCnt="3"/>
      <dgm:spPr/>
    </dgm:pt>
    <dgm:pt modelId="{045261F1-5E7F-483C-8A4B-D96242EC75DB}" type="pres">
      <dgm:prSet presAssocID="{B669BD95-C65C-413E-9ABB-BF5FC72EDECC}" presName="spacerR" presStyleCnt="0"/>
      <dgm:spPr/>
    </dgm:pt>
    <dgm:pt modelId="{A4E60773-6B4A-429A-AD94-AFAADD2511CA}" type="pres">
      <dgm:prSet presAssocID="{66E1D970-7B91-43C0-B717-4436EED48437}" presName="node" presStyleLbl="node1" presStyleIdx="2" presStyleCnt="4">
        <dgm:presLayoutVars>
          <dgm:bulletEnabled val="1"/>
        </dgm:presLayoutVars>
      </dgm:prSet>
      <dgm:spPr/>
    </dgm:pt>
    <dgm:pt modelId="{F474308C-CB91-423C-B3B6-66A0799866B0}" type="pres">
      <dgm:prSet presAssocID="{6995A28A-3BF4-4294-86BB-5EC9C642042B}" presName="spacerL" presStyleCnt="0"/>
      <dgm:spPr/>
    </dgm:pt>
    <dgm:pt modelId="{F4E29824-58F2-48DC-A243-BE5C0E126FBF}" type="pres">
      <dgm:prSet presAssocID="{6995A28A-3BF4-4294-86BB-5EC9C642042B}" presName="sibTrans" presStyleLbl="sibTrans2D1" presStyleIdx="2" presStyleCnt="3"/>
      <dgm:spPr/>
    </dgm:pt>
    <dgm:pt modelId="{E44004CD-52CB-4B63-B411-8F8936390068}" type="pres">
      <dgm:prSet presAssocID="{6995A28A-3BF4-4294-86BB-5EC9C642042B}" presName="spacerR" presStyleCnt="0"/>
      <dgm:spPr/>
    </dgm:pt>
    <dgm:pt modelId="{C4AE82C8-B9B8-48B6-B2F4-F8251516BD66}" type="pres">
      <dgm:prSet presAssocID="{5AE1DB29-A5AC-4EF7-8C56-4C0375719653}" presName="node" presStyleLbl="node1" presStyleIdx="3" presStyleCnt="4">
        <dgm:presLayoutVars>
          <dgm:bulletEnabled val="1"/>
        </dgm:presLayoutVars>
      </dgm:prSet>
      <dgm:spPr/>
    </dgm:pt>
  </dgm:ptLst>
  <dgm:cxnLst>
    <dgm:cxn modelId="{0DB0180C-0D1E-4928-911E-27A66F99391B}" srcId="{B88D3C95-2BA4-479E-ACDC-C5C409F34E31}" destId="{66E1D970-7B91-43C0-B717-4436EED48437}" srcOrd="2" destOrd="0" parTransId="{0F7B4DE3-B92A-4A1A-A411-6BA2644BAC08}" sibTransId="{6995A28A-3BF4-4294-86BB-5EC9C642042B}"/>
    <dgm:cxn modelId="{E8032C0D-160A-4AA3-8137-76A6B7D49E57}" type="presOf" srcId="{B88D3C95-2BA4-479E-ACDC-C5C409F34E31}" destId="{1D1D630D-7577-49BA-A00A-E90C2CC3ED7B}" srcOrd="0" destOrd="0" presId="urn:microsoft.com/office/officeart/2005/8/layout/equation1"/>
    <dgm:cxn modelId="{F054A710-C1A3-40C6-94C7-AB46DD4ADB01}" type="presOf" srcId="{512B1F71-11A5-410D-A26D-80729AA62518}" destId="{5506D057-A871-4805-82AD-67B730412317}" srcOrd="0" destOrd="0" presId="urn:microsoft.com/office/officeart/2005/8/layout/equation1"/>
    <dgm:cxn modelId="{8E3E0627-541B-45B5-8135-A982F68F4AD2}" srcId="{B88D3C95-2BA4-479E-ACDC-C5C409F34E31}" destId="{6729FCCA-A76F-488B-B410-7B687B9C7ED9}" srcOrd="1" destOrd="0" parTransId="{CEE03FCC-063D-4998-8A80-919B65F2A18C}" sibTransId="{B669BD95-C65C-413E-9ABB-BF5FC72EDECC}"/>
    <dgm:cxn modelId="{75E2DD65-F91E-4D0C-B511-D358C52A9477}" type="presOf" srcId="{66E1D970-7B91-43C0-B717-4436EED48437}" destId="{A4E60773-6B4A-429A-AD94-AFAADD2511CA}" srcOrd="0" destOrd="0" presId="urn:microsoft.com/office/officeart/2005/8/layout/equation1"/>
    <dgm:cxn modelId="{0CCC4D4E-5610-4155-A427-E9455B83F5DE}" type="presOf" srcId="{B669BD95-C65C-413E-9ABB-BF5FC72EDECC}" destId="{9281EC85-E685-4C01-8F26-14566506DA10}" srcOrd="0" destOrd="0" presId="urn:microsoft.com/office/officeart/2005/8/layout/equation1"/>
    <dgm:cxn modelId="{AAED0551-9486-4F64-B9A8-123142A2D3C9}" type="presOf" srcId="{6729FCCA-A76F-488B-B410-7B687B9C7ED9}" destId="{B46D1F60-7EDE-4514-83ED-424A3527C306}" srcOrd="0" destOrd="0" presId="urn:microsoft.com/office/officeart/2005/8/layout/equation1"/>
    <dgm:cxn modelId="{B829AB91-A6A3-42D7-932B-524A346A7D5E}" type="presOf" srcId="{6995A28A-3BF4-4294-86BB-5EC9C642042B}" destId="{F4E29824-58F2-48DC-A243-BE5C0E126FBF}" srcOrd="0" destOrd="0" presId="urn:microsoft.com/office/officeart/2005/8/layout/equation1"/>
    <dgm:cxn modelId="{A7612994-3689-465E-A8F4-0648A6DB3F6C}" type="presOf" srcId="{5AE1DB29-A5AC-4EF7-8C56-4C0375719653}" destId="{C4AE82C8-B9B8-48B6-B2F4-F8251516BD66}" srcOrd="0" destOrd="0" presId="urn:microsoft.com/office/officeart/2005/8/layout/equation1"/>
    <dgm:cxn modelId="{B224AAA0-8B71-4820-9D17-9F5CAC3F9BE3}" srcId="{B88D3C95-2BA4-479E-ACDC-C5C409F34E31}" destId="{5AE1DB29-A5AC-4EF7-8C56-4C0375719653}" srcOrd="3" destOrd="0" parTransId="{48C3A9F7-FF62-4F46-8B9B-927CDAA25808}" sibTransId="{3F5C2F8E-CF69-4470-8BE0-061A697D2BBE}"/>
    <dgm:cxn modelId="{759070B2-5E4D-4EF2-A390-A36C666D622B}" srcId="{B88D3C95-2BA4-479E-ACDC-C5C409F34E31}" destId="{F287AB3A-A2B7-4A38-AB0B-3CBD09BB3AA1}" srcOrd="0" destOrd="0" parTransId="{5488D9B4-B768-4152-8CE7-7FD358887378}" sibTransId="{512B1F71-11A5-410D-A26D-80729AA62518}"/>
    <dgm:cxn modelId="{2793A6F7-0939-47BD-B6E7-F0D174E03CF3}" type="presOf" srcId="{F287AB3A-A2B7-4A38-AB0B-3CBD09BB3AA1}" destId="{4EA252BD-4EBF-4F20-94C8-BBCA1A8D0798}" srcOrd="0" destOrd="0" presId="urn:microsoft.com/office/officeart/2005/8/layout/equation1"/>
    <dgm:cxn modelId="{B0AD0904-EAB9-4D04-A869-298998A6E01E}" type="presParOf" srcId="{1D1D630D-7577-49BA-A00A-E90C2CC3ED7B}" destId="{4EA252BD-4EBF-4F20-94C8-BBCA1A8D0798}" srcOrd="0" destOrd="0" presId="urn:microsoft.com/office/officeart/2005/8/layout/equation1"/>
    <dgm:cxn modelId="{23C08638-53FC-4395-AB0C-17767C4263F7}" type="presParOf" srcId="{1D1D630D-7577-49BA-A00A-E90C2CC3ED7B}" destId="{1D993B9D-86EC-4D56-BA84-35D60D32E2FF}" srcOrd="1" destOrd="0" presId="urn:microsoft.com/office/officeart/2005/8/layout/equation1"/>
    <dgm:cxn modelId="{5DCEF5F5-B70B-4405-8B06-7E2CE26AEEF3}" type="presParOf" srcId="{1D1D630D-7577-49BA-A00A-E90C2CC3ED7B}" destId="{5506D057-A871-4805-82AD-67B730412317}" srcOrd="2" destOrd="0" presId="urn:microsoft.com/office/officeart/2005/8/layout/equation1"/>
    <dgm:cxn modelId="{E9DF036E-E86F-409F-9323-E1459ACD2474}" type="presParOf" srcId="{1D1D630D-7577-49BA-A00A-E90C2CC3ED7B}" destId="{8A0501A4-0082-4184-BC38-ABEC08DBC33B}" srcOrd="3" destOrd="0" presId="urn:microsoft.com/office/officeart/2005/8/layout/equation1"/>
    <dgm:cxn modelId="{906D9BB2-5BD2-44E0-B2A0-C49A826D72F8}" type="presParOf" srcId="{1D1D630D-7577-49BA-A00A-E90C2CC3ED7B}" destId="{B46D1F60-7EDE-4514-83ED-424A3527C306}" srcOrd="4" destOrd="0" presId="urn:microsoft.com/office/officeart/2005/8/layout/equation1"/>
    <dgm:cxn modelId="{A20FA311-CF4A-4591-9EE3-583F6F1C1324}" type="presParOf" srcId="{1D1D630D-7577-49BA-A00A-E90C2CC3ED7B}" destId="{353FCC5A-9493-4245-B0B9-1523C54794DB}" srcOrd="5" destOrd="0" presId="urn:microsoft.com/office/officeart/2005/8/layout/equation1"/>
    <dgm:cxn modelId="{513D3477-E3AD-4EBA-8C22-B472F75AC9BA}" type="presParOf" srcId="{1D1D630D-7577-49BA-A00A-E90C2CC3ED7B}" destId="{9281EC85-E685-4C01-8F26-14566506DA10}" srcOrd="6" destOrd="0" presId="urn:microsoft.com/office/officeart/2005/8/layout/equation1"/>
    <dgm:cxn modelId="{C6849E30-29B2-4FD3-80AD-711AE4220486}" type="presParOf" srcId="{1D1D630D-7577-49BA-A00A-E90C2CC3ED7B}" destId="{045261F1-5E7F-483C-8A4B-D96242EC75DB}" srcOrd="7" destOrd="0" presId="urn:microsoft.com/office/officeart/2005/8/layout/equation1"/>
    <dgm:cxn modelId="{2A9B93D1-657A-4563-8000-9F07B6C0A4C4}" type="presParOf" srcId="{1D1D630D-7577-49BA-A00A-E90C2CC3ED7B}" destId="{A4E60773-6B4A-429A-AD94-AFAADD2511CA}" srcOrd="8" destOrd="0" presId="urn:microsoft.com/office/officeart/2005/8/layout/equation1"/>
    <dgm:cxn modelId="{8D8CA17A-0851-4DEE-9573-73D04811AD1E}" type="presParOf" srcId="{1D1D630D-7577-49BA-A00A-E90C2CC3ED7B}" destId="{F474308C-CB91-423C-B3B6-66A0799866B0}" srcOrd="9" destOrd="0" presId="urn:microsoft.com/office/officeart/2005/8/layout/equation1"/>
    <dgm:cxn modelId="{5745EE0B-08BB-4680-A0FA-BD1D8CF285BA}" type="presParOf" srcId="{1D1D630D-7577-49BA-A00A-E90C2CC3ED7B}" destId="{F4E29824-58F2-48DC-A243-BE5C0E126FBF}" srcOrd="10" destOrd="0" presId="urn:microsoft.com/office/officeart/2005/8/layout/equation1"/>
    <dgm:cxn modelId="{5164B1FB-76BD-4610-AB98-F93C42995D2C}" type="presParOf" srcId="{1D1D630D-7577-49BA-A00A-E90C2CC3ED7B}" destId="{E44004CD-52CB-4B63-B411-8F8936390068}" srcOrd="11" destOrd="0" presId="urn:microsoft.com/office/officeart/2005/8/layout/equation1"/>
    <dgm:cxn modelId="{63E1BDCA-0D23-4644-90F7-B2CC36EFB5BC}" type="presParOf" srcId="{1D1D630D-7577-49BA-A00A-E90C2CC3ED7B}" destId="{C4AE82C8-B9B8-48B6-B2F4-F8251516BD66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DD1C56-38BE-4B06-999E-6A352B99EF12}" type="doc">
      <dgm:prSet loTypeId="urn:microsoft.com/office/officeart/2009/3/layout/RandomtoResultProcess#1" loCatId="process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2AC36FF2-0F55-4929-AB4F-72945F23C789}">
      <dgm:prSet phldrT="[Text]" custT="1"/>
      <dgm:spPr/>
      <dgm:t>
        <a:bodyPr/>
        <a:lstStyle/>
        <a:p>
          <a:r>
            <a:rPr lang="zh-CN" alt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智能家居项目计划</a:t>
          </a: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5CF05410-396C-4668-8F00-31CB8E9EE601}" type="sibTrans" cxnId="{383888CC-4F16-47B7-BB44-6B3B3F1E1B8F}">
      <dgm:prSet/>
      <dgm:spPr/>
      <dgm:t>
        <a:bodyPr/>
        <a:lstStyle/>
        <a:p>
          <a:endParaRPr lang="en-US"/>
        </a:p>
      </dgm:t>
    </dgm:pt>
    <dgm:pt modelId="{7F586292-D4D6-47E0-A3EC-0C518D95DD8D}" type="parTrans" cxnId="{383888CC-4F16-47B7-BB44-6B3B3F1E1B8F}">
      <dgm:prSet/>
      <dgm:spPr/>
      <dgm:t>
        <a:bodyPr/>
        <a:lstStyle/>
        <a:p>
          <a:endParaRPr lang="en-US"/>
        </a:p>
      </dgm:t>
    </dgm:pt>
    <dgm:pt modelId="{8190D7D5-3327-4201-BD2A-C9407A73189F}" type="pres">
      <dgm:prSet presAssocID="{CBDD1C56-38BE-4B06-999E-6A352B99EF12}" presName="Name0" presStyleCnt="0">
        <dgm:presLayoutVars>
          <dgm:dir/>
          <dgm:animOne val="branch"/>
          <dgm:animLvl val="lvl"/>
        </dgm:presLayoutVars>
      </dgm:prSet>
      <dgm:spPr/>
    </dgm:pt>
    <dgm:pt modelId="{6850F739-4A2E-483A-A807-2835CE6591E7}" type="pres">
      <dgm:prSet presAssocID="{2AC36FF2-0F55-4929-AB4F-72945F23C789}" presName="chaos" presStyleCnt="0"/>
      <dgm:spPr/>
    </dgm:pt>
    <dgm:pt modelId="{0FF22C34-7C14-43FB-AE9E-F604E13BE935}" type="pres">
      <dgm:prSet presAssocID="{2AC36FF2-0F55-4929-AB4F-72945F23C789}" presName="parTx1" presStyleLbl="revTx" presStyleIdx="0" presStyleCnt="1"/>
      <dgm:spPr/>
    </dgm:pt>
    <dgm:pt modelId="{D409B525-6221-4071-B9C0-C821B93C475F}" type="pres">
      <dgm:prSet presAssocID="{2AC36FF2-0F55-4929-AB4F-72945F23C789}" presName="c1" presStyleLbl="node1" presStyleIdx="0" presStyleCnt="18" custLinFactX="35215" custLinFactNeighborX="100000" custLinFactNeighborY="58646"/>
      <dgm:spPr>
        <a:solidFill>
          <a:schemeClr val="tx1">
            <a:lumMod val="85000"/>
            <a:lumOff val="15000"/>
          </a:schemeClr>
        </a:solidFill>
      </dgm:spPr>
    </dgm:pt>
    <dgm:pt modelId="{7A3DC123-538E-4B91-96A6-AE1FF02DF684}" type="pres">
      <dgm:prSet presAssocID="{2AC36FF2-0F55-4929-AB4F-72945F23C789}" presName="c2" presStyleLbl="node1" presStyleIdx="1" presStyleCnt="18" custScaleX="237174" custScaleY="237174" custLinFactX="68259" custLinFactNeighborX="100000" custLinFactNeighborY="59753"/>
      <dgm:spPr>
        <a:solidFill>
          <a:schemeClr val="tx1">
            <a:lumMod val="50000"/>
            <a:lumOff val="50000"/>
          </a:schemeClr>
        </a:solidFill>
        <a:ln>
          <a:noFill/>
        </a:ln>
      </dgm:spPr>
    </dgm:pt>
    <dgm:pt modelId="{10540229-AD05-47F6-9682-82DE9666E980}" type="pres">
      <dgm:prSet presAssocID="{2AC36FF2-0F55-4929-AB4F-72945F23C789}" presName="c3" presStyleLbl="node1" presStyleIdx="2" presStyleCnt="18" custScaleX="131164" custScaleY="131164" custLinFactX="47519" custLinFactNeighborX="100000" custLinFactNeighborY="47462"/>
      <dgm:spPr>
        <a:solidFill>
          <a:schemeClr val="tx1">
            <a:lumMod val="75000"/>
            <a:lumOff val="25000"/>
          </a:schemeClr>
        </a:solidFill>
      </dgm:spPr>
    </dgm:pt>
    <dgm:pt modelId="{A3D5AFA2-5A46-49BD-9A55-48E048F2E3DB}" type="pres">
      <dgm:prSet presAssocID="{2AC36FF2-0F55-4929-AB4F-72945F23C789}" presName="c4" presStyleLbl="node1" presStyleIdx="3" presStyleCnt="18" custLinFactNeighborX="87020" custLinFactNeighborY="95464"/>
      <dgm:spPr>
        <a:solidFill>
          <a:schemeClr val="tx1">
            <a:lumMod val="85000"/>
            <a:lumOff val="15000"/>
          </a:schemeClr>
        </a:solidFill>
      </dgm:spPr>
    </dgm:pt>
    <dgm:pt modelId="{3AA0A34E-82ED-4BF3-9405-4D2E7A009AEB}" type="pres">
      <dgm:prSet presAssocID="{2AC36FF2-0F55-4929-AB4F-72945F23C789}" presName="c5" presStyleLbl="node1" presStyleIdx="4" presStyleCnt="18"/>
      <dgm:spPr>
        <a:noFill/>
        <a:ln>
          <a:solidFill>
            <a:schemeClr val="tx1">
              <a:lumMod val="75000"/>
              <a:lumOff val="25000"/>
            </a:schemeClr>
          </a:solidFill>
        </a:ln>
      </dgm:spPr>
    </dgm:pt>
    <dgm:pt modelId="{4C5FF5C7-2630-4A6A-9068-BA77D102CD5C}" type="pres">
      <dgm:prSet presAssocID="{2AC36FF2-0F55-4929-AB4F-72945F23C789}" presName="c6" presStyleLbl="node1" presStyleIdx="5" presStyleCnt="18"/>
      <dgm:spPr>
        <a:noFill/>
      </dgm:spPr>
    </dgm:pt>
    <dgm:pt modelId="{E13C60BE-49FB-4313-A26F-128FFC1FF6A5}" type="pres">
      <dgm:prSet presAssocID="{2AC36FF2-0F55-4929-AB4F-72945F23C789}" presName="c7" presStyleLbl="node1" presStyleIdx="6" presStyleCnt="18" custLinFactNeighborX="-73340" custLinFactNeighborY="85320"/>
      <dgm:spPr>
        <a:solidFill>
          <a:schemeClr val="tx1">
            <a:lumMod val="75000"/>
            <a:lumOff val="25000"/>
          </a:schemeClr>
        </a:solidFill>
      </dgm:spPr>
    </dgm:pt>
    <dgm:pt modelId="{E9E97039-6B16-4D50-99DB-F988D9D21DC4}" type="pres">
      <dgm:prSet presAssocID="{2AC36FF2-0F55-4929-AB4F-72945F23C789}" presName="c8" presStyleLbl="node1" presStyleIdx="7" presStyleCnt="18" custScaleX="208099" custScaleY="208099" custLinFactNeighborX="-58063" custLinFactNeighborY="67365"/>
      <dgm:spPr>
        <a:solidFill>
          <a:schemeClr val="tx1">
            <a:lumMod val="50000"/>
            <a:lumOff val="50000"/>
          </a:schemeClr>
        </a:solidFill>
      </dgm:spPr>
    </dgm:pt>
    <dgm:pt modelId="{BFB0EEF0-C99D-4D51-BAF2-15B6004C8B5B}" type="pres">
      <dgm:prSet presAssocID="{2AC36FF2-0F55-4929-AB4F-72945F23C789}" presName="c9" presStyleLbl="node1" presStyleIdx="8" presStyleCnt="18" custLinFactX="-100000" custLinFactY="-100000" custLinFactNeighborX="-141811" custLinFactNeighborY="-165903"/>
      <dgm:spPr>
        <a:solidFill>
          <a:schemeClr val="tx1">
            <a:lumMod val="85000"/>
            <a:lumOff val="15000"/>
          </a:schemeClr>
        </a:solidFill>
      </dgm:spPr>
    </dgm:pt>
    <dgm:pt modelId="{0C31541D-97BA-4C57-A2F7-EC5F232793A7}" type="pres">
      <dgm:prSet presAssocID="{2AC36FF2-0F55-4929-AB4F-72945F23C789}" presName="c10" presStyleLbl="node1" presStyleIdx="9" presStyleCnt="18" custLinFactNeighborX="59959" custLinFactNeighborY="-43349"/>
      <dgm:spPr>
        <a:solidFill>
          <a:schemeClr val="tx1">
            <a:lumMod val="50000"/>
            <a:lumOff val="50000"/>
          </a:schemeClr>
        </a:solidFill>
      </dgm:spPr>
    </dgm:pt>
    <dgm:pt modelId="{EDD3A353-1C0E-4D8B-93BA-CC4B09185B19}" type="pres">
      <dgm:prSet presAssocID="{2AC36FF2-0F55-4929-AB4F-72945F23C789}" presName="c11" presStyleLbl="node1" presStyleIdx="10" presStyleCnt="18"/>
      <dgm:spPr>
        <a:noFill/>
        <a:ln>
          <a:solidFill>
            <a:schemeClr val="tx1">
              <a:lumMod val="75000"/>
              <a:lumOff val="25000"/>
            </a:schemeClr>
          </a:solidFill>
        </a:ln>
      </dgm:spPr>
    </dgm:pt>
    <dgm:pt modelId="{029B34B6-EFDC-499E-AD37-A35C8DFF5080}" type="pres">
      <dgm:prSet presAssocID="{2AC36FF2-0F55-4929-AB4F-72945F23C789}" presName="c12" presStyleLbl="node1" presStyleIdx="11" presStyleCnt="18" custLinFactNeighborX="55209" custLinFactNeighborY="-11796"/>
      <dgm:spPr>
        <a:solidFill>
          <a:schemeClr val="tx1">
            <a:lumMod val="50000"/>
            <a:lumOff val="50000"/>
          </a:schemeClr>
        </a:solidFill>
      </dgm:spPr>
    </dgm:pt>
    <dgm:pt modelId="{2C21A320-698E-433C-B87D-B029C56067B0}" type="pres">
      <dgm:prSet presAssocID="{2AC36FF2-0F55-4929-AB4F-72945F23C789}" presName="c13" presStyleLbl="node1" presStyleIdx="12" presStyleCnt="18" custLinFactNeighborX="11907" custLinFactNeighborY="-27864"/>
      <dgm:spPr>
        <a:solidFill>
          <a:schemeClr val="tx1">
            <a:lumMod val="75000"/>
            <a:lumOff val="25000"/>
          </a:schemeClr>
        </a:solidFill>
      </dgm:spPr>
    </dgm:pt>
    <dgm:pt modelId="{D4E70686-E7A1-4103-9F9B-D9DD314B9A90}" type="pres">
      <dgm:prSet presAssocID="{2AC36FF2-0F55-4929-AB4F-72945F23C789}" presName="c14" presStyleLbl="node1" presStyleIdx="13" presStyleCnt="18"/>
      <dgm:spPr>
        <a:noFill/>
      </dgm:spPr>
    </dgm:pt>
    <dgm:pt modelId="{D6B3EEE3-6C8F-4D59-9F76-9336A679F527}" type="pres">
      <dgm:prSet presAssocID="{2AC36FF2-0F55-4929-AB4F-72945F23C789}" presName="c15" presStyleLbl="node1" presStyleIdx="14" presStyleCnt="18" custFlipVert="1" custFlipHor="1" custScaleX="153263" custScaleY="153263" custLinFactNeighborX="-31495" custLinFactNeighborY="-64892"/>
      <dgm:spPr>
        <a:solidFill>
          <a:schemeClr val="tx1">
            <a:lumMod val="50000"/>
            <a:lumOff val="50000"/>
          </a:schemeClr>
        </a:solidFill>
      </dgm:spPr>
    </dgm:pt>
    <dgm:pt modelId="{C7BAB597-B76A-43F8-BA68-755E48797927}" type="pres">
      <dgm:prSet presAssocID="{2AC36FF2-0F55-4929-AB4F-72945F23C789}" presName="c16" presStyleLbl="node1" presStyleIdx="15" presStyleCnt="18" custLinFactX="-65299" custLinFactNeighborX="-100000" custLinFactNeighborY="-95434"/>
      <dgm:spPr>
        <a:solidFill>
          <a:schemeClr val="tx1">
            <a:lumMod val="85000"/>
            <a:lumOff val="15000"/>
          </a:schemeClr>
        </a:solidFill>
      </dgm:spPr>
    </dgm:pt>
    <dgm:pt modelId="{34DF53EA-43D7-4C40-97D8-2D0F11D4CF84}" type="pres">
      <dgm:prSet presAssocID="{2AC36FF2-0F55-4929-AB4F-72945F23C789}" presName="c17" presStyleLbl="node1" presStyleIdx="16" presStyleCnt="18" custScaleX="106600" custScaleY="106600" custLinFactNeighborX="-44331" custLinFactNeighborY="-8307"/>
      <dgm:spPr>
        <a:solidFill>
          <a:schemeClr val="tx1">
            <a:lumMod val="75000"/>
            <a:lumOff val="25000"/>
          </a:schemeClr>
        </a:solidFill>
      </dgm:spPr>
    </dgm:pt>
    <dgm:pt modelId="{CB5A8C3A-5BC4-48CA-B457-5902504320E6}" type="pres">
      <dgm:prSet presAssocID="{2AC36FF2-0F55-4929-AB4F-72945F23C789}" presName="c18" presStyleLbl="node1" presStyleIdx="17" presStyleCnt="18" custScaleX="132065" custScaleY="132065" custLinFactNeighborX="-83865" custLinFactNeighborY="-27886"/>
      <dgm:spPr>
        <a:solidFill>
          <a:schemeClr val="tx1">
            <a:lumMod val="50000"/>
            <a:lumOff val="50000"/>
          </a:schemeClr>
        </a:solidFill>
      </dgm:spPr>
    </dgm:pt>
  </dgm:ptLst>
  <dgm:cxnLst>
    <dgm:cxn modelId="{6BF05E1D-CBAC-4D88-AE45-30877D67808A}" type="presOf" srcId="{2AC36FF2-0F55-4929-AB4F-72945F23C789}" destId="{0FF22C34-7C14-43FB-AE9E-F604E13BE935}" srcOrd="0" destOrd="0" presId="urn:microsoft.com/office/officeart/2009/3/layout/RandomtoResultProcess#1"/>
    <dgm:cxn modelId="{6CED53A3-AB33-4ED9-8E51-FB8B81891CA8}" type="presOf" srcId="{CBDD1C56-38BE-4B06-999E-6A352B99EF12}" destId="{8190D7D5-3327-4201-BD2A-C9407A73189F}" srcOrd="0" destOrd="0" presId="urn:microsoft.com/office/officeart/2009/3/layout/RandomtoResultProcess#1"/>
    <dgm:cxn modelId="{383888CC-4F16-47B7-BB44-6B3B3F1E1B8F}" srcId="{CBDD1C56-38BE-4B06-999E-6A352B99EF12}" destId="{2AC36FF2-0F55-4929-AB4F-72945F23C789}" srcOrd="0" destOrd="0" parTransId="{7F586292-D4D6-47E0-A3EC-0C518D95DD8D}" sibTransId="{5CF05410-396C-4668-8F00-31CB8E9EE601}"/>
    <dgm:cxn modelId="{743DE9A0-BB30-41ED-9CB3-066911C86980}" type="presParOf" srcId="{8190D7D5-3327-4201-BD2A-C9407A73189F}" destId="{6850F739-4A2E-483A-A807-2835CE6591E7}" srcOrd="0" destOrd="0" presId="urn:microsoft.com/office/officeart/2009/3/layout/RandomtoResultProcess#1"/>
    <dgm:cxn modelId="{1E89134A-8D81-49D3-88DD-899D3C708620}" type="presParOf" srcId="{6850F739-4A2E-483A-A807-2835CE6591E7}" destId="{0FF22C34-7C14-43FB-AE9E-F604E13BE935}" srcOrd="0" destOrd="0" presId="urn:microsoft.com/office/officeart/2009/3/layout/RandomtoResultProcess#1"/>
    <dgm:cxn modelId="{96D334F1-5EF3-452A-B1A8-B687ED6A55D3}" type="presParOf" srcId="{6850F739-4A2E-483A-A807-2835CE6591E7}" destId="{D409B525-6221-4071-B9C0-C821B93C475F}" srcOrd="1" destOrd="0" presId="urn:microsoft.com/office/officeart/2009/3/layout/RandomtoResultProcess#1"/>
    <dgm:cxn modelId="{0A95365D-1510-451A-80C4-18FB98639A9D}" type="presParOf" srcId="{6850F739-4A2E-483A-A807-2835CE6591E7}" destId="{7A3DC123-538E-4B91-96A6-AE1FF02DF684}" srcOrd="2" destOrd="0" presId="urn:microsoft.com/office/officeart/2009/3/layout/RandomtoResultProcess#1"/>
    <dgm:cxn modelId="{2569DDAE-5437-47E9-AEC5-85BDF47FAE8F}" type="presParOf" srcId="{6850F739-4A2E-483A-A807-2835CE6591E7}" destId="{10540229-AD05-47F6-9682-82DE9666E980}" srcOrd="3" destOrd="0" presId="urn:microsoft.com/office/officeart/2009/3/layout/RandomtoResultProcess#1"/>
    <dgm:cxn modelId="{9E189666-A4BC-41D7-9455-9F4239E1FC56}" type="presParOf" srcId="{6850F739-4A2E-483A-A807-2835CE6591E7}" destId="{A3D5AFA2-5A46-49BD-9A55-48E048F2E3DB}" srcOrd="4" destOrd="0" presId="urn:microsoft.com/office/officeart/2009/3/layout/RandomtoResultProcess#1"/>
    <dgm:cxn modelId="{9535C833-7409-4A06-AD77-E9C0F23C6BB6}" type="presParOf" srcId="{6850F739-4A2E-483A-A807-2835CE6591E7}" destId="{3AA0A34E-82ED-4BF3-9405-4D2E7A009AEB}" srcOrd="5" destOrd="0" presId="urn:microsoft.com/office/officeart/2009/3/layout/RandomtoResultProcess#1"/>
    <dgm:cxn modelId="{1D52D7AB-A7FE-4106-8199-28E9B47711DE}" type="presParOf" srcId="{6850F739-4A2E-483A-A807-2835CE6591E7}" destId="{4C5FF5C7-2630-4A6A-9068-BA77D102CD5C}" srcOrd="6" destOrd="0" presId="urn:microsoft.com/office/officeart/2009/3/layout/RandomtoResultProcess#1"/>
    <dgm:cxn modelId="{0D22F3BD-7A00-456E-9F00-1AFE07C39813}" type="presParOf" srcId="{6850F739-4A2E-483A-A807-2835CE6591E7}" destId="{E13C60BE-49FB-4313-A26F-128FFC1FF6A5}" srcOrd="7" destOrd="0" presId="urn:microsoft.com/office/officeart/2009/3/layout/RandomtoResultProcess#1"/>
    <dgm:cxn modelId="{F06FDB8C-E41C-4324-BCF0-9E0041D31622}" type="presParOf" srcId="{6850F739-4A2E-483A-A807-2835CE6591E7}" destId="{E9E97039-6B16-4D50-99DB-F988D9D21DC4}" srcOrd="8" destOrd="0" presId="urn:microsoft.com/office/officeart/2009/3/layout/RandomtoResultProcess#1"/>
    <dgm:cxn modelId="{E6FE8511-E85F-4B4C-B699-6750517FF3AC}" type="presParOf" srcId="{6850F739-4A2E-483A-A807-2835CE6591E7}" destId="{BFB0EEF0-C99D-4D51-BAF2-15B6004C8B5B}" srcOrd="9" destOrd="0" presId="urn:microsoft.com/office/officeart/2009/3/layout/RandomtoResultProcess#1"/>
    <dgm:cxn modelId="{9137BA12-1EBC-48B4-A653-D85CEEE556E6}" type="presParOf" srcId="{6850F739-4A2E-483A-A807-2835CE6591E7}" destId="{0C31541D-97BA-4C57-A2F7-EC5F232793A7}" srcOrd="10" destOrd="0" presId="urn:microsoft.com/office/officeart/2009/3/layout/RandomtoResultProcess#1"/>
    <dgm:cxn modelId="{1D73B1FB-8218-478B-A5EF-E8B22AD11F52}" type="presParOf" srcId="{6850F739-4A2E-483A-A807-2835CE6591E7}" destId="{EDD3A353-1C0E-4D8B-93BA-CC4B09185B19}" srcOrd="11" destOrd="0" presId="urn:microsoft.com/office/officeart/2009/3/layout/RandomtoResultProcess#1"/>
    <dgm:cxn modelId="{167F421B-AA78-465E-A912-AAF48880C00E}" type="presParOf" srcId="{6850F739-4A2E-483A-A807-2835CE6591E7}" destId="{029B34B6-EFDC-499E-AD37-A35C8DFF5080}" srcOrd="12" destOrd="0" presId="urn:microsoft.com/office/officeart/2009/3/layout/RandomtoResultProcess#1"/>
    <dgm:cxn modelId="{0BC4D11E-9916-4843-8E35-B5CA4006900F}" type="presParOf" srcId="{6850F739-4A2E-483A-A807-2835CE6591E7}" destId="{2C21A320-698E-433C-B87D-B029C56067B0}" srcOrd="13" destOrd="0" presId="urn:microsoft.com/office/officeart/2009/3/layout/RandomtoResultProcess#1"/>
    <dgm:cxn modelId="{1CCBBE4C-8A73-4CF4-A2E5-C30B800CF1C0}" type="presParOf" srcId="{6850F739-4A2E-483A-A807-2835CE6591E7}" destId="{D4E70686-E7A1-4103-9F9B-D9DD314B9A90}" srcOrd="14" destOrd="0" presId="urn:microsoft.com/office/officeart/2009/3/layout/RandomtoResultProcess#1"/>
    <dgm:cxn modelId="{9DD9B6F2-B001-463C-B0E3-AD00151688D4}" type="presParOf" srcId="{6850F739-4A2E-483A-A807-2835CE6591E7}" destId="{D6B3EEE3-6C8F-4D59-9F76-9336A679F527}" srcOrd="15" destOrd="0" presId="urn:microsoft.com/office/officeart/2009/3/layout/RandomtoResultProcess#1"/>
    <dgm:cxn modelId="{D8D19698-899A-45AB-9DD8-7212E789E658}" type="presParOf" srcId="{6850F739-4A2E-483A-A807-2835CE6591E7}" destId="{C7BAB597-B76A-43F8-BA68-755E48797927}" srcOrd="16" destOrd="0" presId="urn:microsoft.com/office/officeart/2009/3/layout/RandomtoResultProcess#1"/>
    <dgm:cxn modelId="{DD97833B-EFAD-487E-B372-E05301B7516F}" type="presParOf" srcId="{6850F739-4A2E-483A-A807-2835CE6591E7}" destId="{34DF53EA-43D7-4C40-97D8-2D0F11D4CF84}" srcOrd="17" destOrd="0" presId="urn:microsoft.com/office/officeart/2009/3/layout/RandomtoResultProcess#1"/>
    <dgm:cxn modelId="{B0E92A16-D89B-4EFE-B6D1-B28B2429B3BA}" type="presParOf" srcId="{6850F739-4A2E-483A-A807-2835CE6591E7}" destId="{CB5A8C3A-5BC4-48CA-B457-5902504320E6}" srcOrd="18" destOrd="0" presId="urn:microsoft.com/office/officeart/2009/3/layout/RandomtoResultProcess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252BD-4EBF-4F20-94C8-BBCA1A8D0798}">
      <dsp:nvSpPr>
        <dsp:cNvPr id="0" name=""/>
        <dsp:cNvSpPr/>
      </dsp:nvSpPr>
      <dsp:spPr>
        <a:xfrm>
          <a:off x="5599" y="1660586"/>
          <a:ext cx="1555627" cy="1555627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233415" y="1888402"/>
        <a:ext cx="1099995" cy="1099995"/>
      </dsp:txXfrm>
    </dsp:sp>
    <dsp:sp modelId="{5506D057-A871-4805-82AD-67B730412317}">
      <dsp:nvSpPr>
        <dsp:cNvPr id="0" name=""/>
        <dsp:cNvSpPr/>
      </dsp:nvSpPr>
      <dsp:spPr>
        <a:xfrm>
          <a:off x="1687544" y="1987267"/>
          <a:ext cx="902264" cy="902264"/>
        </a:xfrm>
        <a:prstGeom prst="mathPlus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807139" y="2332293"/>
        <a:ext cx="663074" cy="212212"/>
      </dsp:txXfrm>
    </dsp:sp>
    <dsp:sp modelId="{B46D1F60-7EDE-4514-83ED-424A3527C306}">
      <dsp:nvSpPr>
        <dsp:cNvPr id="0" name=""/>
        <dsp:cNvSpPr/>
      </dsp:nvSpPr>
      <dsp:spPr>
        <a:xfrm>
          <a:off x="2716125" y="1660586"/>
          <a:ext cx="1555627" cy="1555627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2943941" y="1888402"/>
        <a:ext cx="1099995" cy="1099995"/>
      </dsp:txXfrm>
    </dsp:sp>
    <dsp:sp modelId="{9281EC85-E685-4C01-8F26-14566506DA10}">
      <dsp:nvSpPr>
        <dsp:cNvPr id="0" name=""/>
        <dsp:cNvSpPr/>
      </dsp:nvSpPr>
      <dsp:spPr>
        <a:xfrm>
          <a:off x="4398069" y="1987267"/>
          <a:ext cx="902264" cy="902264"/>
        </a:xfrm>
        <a:prstGeom prst="mathPlus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517664" y="2332293"/>
        <a:ext cx="663074" cy="212212"/>
      </dsp:txXfrm>
    </dsp:sp>
    <dsp:sp modelId="{A4E60773-6B4A-429A-AD94-AFAADD2511CA}">
      <dsp:nvSpPr>
        <dsp:cNvPr id="0" name=""/>
        <dsp:cNvSpPr/>
      </dsp:nvSpPr>
      <dsp:spPr>
        <a:xfrm>
          <a:off x="5426651" y="1660586"/>
          <a:ext cx="1555627" cy="1555627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5654467" y="1888402"/>
        <a:ext cx="1099995" cy="1099995"/>
      </dsp:txXfrm>
    </dsp:sp>
    <dsp:sp modelId="{F4E29824-58F2-48DC-A243-BE5C0E126FBF}">
      <dsp:nvSpPr>
        <dsp:cNvPr id="0" name=""/>
        <dsp:cNvSpPr/>
      </dsp:nvSpPr>
      <dsp:spPr>
        <a:xfrm>
          <a:off x="7108595" y="1987267"/>
          <a:ext cx="902264" cy="902264"/>
        </a:xfrm>
        <a:prstGeom prst="mathEqual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/>
        </a:p>
      </dsp:txBody>
      <dsp:txXfrm>
        <a:off x="7228190" y="2173133"/>
        <a:ext cx="663074" cy="530532"/>
      </dsp:txXfrm>
    </dsp:sp>
    <dsp:sp modelId="{C4AE82C8-B9B8-48B6-B2F4-F8251516BD66}">
      <dsp:nvSpPr>
        <dsp:cNvPr id="0" name=""/>
        <dsp:cNvSpPr/>
      </dsp:nvSpPr>
      <dsp:spPr>
        <a:xfrm>
          <a:off x="8137176" y="1660586"/>
          <a:ext cx="1555627" cy="1555627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8364992" y="1888402"/>
        <a:ext cx="1099995" cy="1099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22C34-7C14-43FB-AE9E-F604E13BE935}">
      <dsp:nvSpPr>
        <dsp:cNvPr id="0" name=""/>
        <dsp:cNvSpPr/>
      </dsp:nvSpPr>
      <dsp:spPr>
        <a:xfrm>
          <a:off x="657482" y="1397086"/>
          <a:ext cx="3815751" cy="1257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智能家居项目计划</a:t>
          </a: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657482" y="1397086"/>
        <a:ext cx="3815751" cy="1257463"/>
      </dsp:txXfrm>
    </dsp:sp>
    <dsp:sp modelId="{D409B525-6221-4071-B9C0-C821B93C475F}">
      <dsp:nvSpPr>
        <dsp:cNvPr id="0" name=""/>
        <dsp:cNvSpPr/>
      </dsp:nvSpPr>
      <dsp:spPr>
        <a:xfrm>
          <a:off x="1063558" y="1192649"/>
          <a:ext cx="303525" cy="303525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DC123-538E-4B91-96A6-AE1FF02DF684}">
      <dsp:nvSpPr>
        <dsp:cNvPr id="0" name=""/>
        <dsp:cNvSpPr/>
      </dsp:nvSpPr>
      <dsp:spPr>
        <a:xfrm>
          <a:off x="1168144" y="562894"/>
          <a:ext cx="719884" cy="719884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40229-AD05-47F6-9682-82DE9666E980}">
      <dsp:nvSpPr>
        <dsp:cNvPr id="0" name=""/>
        <dsp:cNvSpPr/>
      </dsp:nvSpPr>
      <dsp:spPr>
        <a:xfrm>
          <a:off x="2004835" y="826752"/>
          <a:ext cx="625611" cy="625611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5AFA2-5A46-49BD-9A55-48E048F2E3DB}">
      <dsp:nvSpPr>
        <dsp:cNvPr id="0" name=""/>
        <dsp:cNvSpPr/>
      </dsp:nvSpPr>
      <dsp:spPr>
        <a:xfrm>
          <a:off x="2064601" y="497023"/>
          <a:ext cx="303525" cy="303525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0A34E-82ED-4BF3-9405-4D2E7A009AEB}">
      <dsp:nvSpPr>
        <dsp:cNvPr id="0" name=""/>
        <dsp:cNvSpPr/>
      </dsp:nvSpPr>
      <dsp:spPr>
        <a:xfrm>
          <a:off x="2352889" y="37291"/>
          <a:ext cx="303525" cy="303525"/>
        </a:xfrm>
        <a:prstGeom prst="ellipse">
          <a:avLst/>
        </a:prstGeom>
        <a:noFill/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FF5C7-2630-4A6A-9068-BA77D102CD5C}">
      <dsp:nvSpPr>
        <dsp:cNvPr id="0" name=""/>
        <dsp:cNvSpPr/>
      </dsp:nvSpPr>
      <dsp:spPr>
        <a:xfrm>
          <a:off x="3032787" y="334746"/>
          <a:ext cx="303525" cy="303525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C60BE-49FB-4313-A26F-128FFC1FF6A5}">
      <dsp:nvSpPr>
        <dsp:cNvPr id="0" name=""/>
        <dsp:cNvSpPr/>
      </dsp:nvSpPr>
      <dsp:spPr>
        <a:xfrm>
          <a:off x="3107914" y="954164"/>
          <a:ext cx="476968" cy="476968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97039-6B16-4D50-99DB-F988D9D21DC4}">
      <dsp:nvSpPr>
        <dsp:cNvPr id="0" name=""/>
        <dsp:cNvSpPr/>
      </dsp:nvSpPr>
      <dsp:spPr>
        <a:xfrm>
          <a:off x="3712343" y="1055059"/>
          <a:ext cx="631633" cy="631633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0EEF0-C99D-4D51-BAF2-15B6004C8B5B}">
      <dsp:nvSpPr>
        <dsp:cNvPr id="0" name=""/>
        <dsp:cNvSpPr/>
      </dsp:nvSpPr>
      <dsp:spPr>
        <a:xfrm>
          <a:off x="3573636" y="674989"/>
          <a:ext cx="303525" cy="303525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1541D-97BA-4C57-A2F7-EC5F232793A7}">
      <dsp:nvSpPr>
        <dsp:cNvPr id="0" name=""/>
        <dsp:cNvSpPr/>
      </dsp:nvSpPr>
      <dsp:spPr>
        <a:xfrm>
          <a:off x="2565905" y="251371"/>
          <a:ext cx="780494" cy="780494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3A353-1C0E-4D8B-93BA-CC4B09185B19}">
      <dsp:nvSpPr>
        <dsp:cNvPr id="0" name=""/>
        <dsp:cNvSpPr/>
      </dsp:nvSpPr>
      <dsp:spPr>
        <a:xfrm>
          <a:off x="440678" y="2204464"/>
          <a:ext cx="303525" cy="303525"/>
        </a:xfrm>
        <a:prstGeom prst="ellipse">
          <a:avLst/>
        </a:prstGeom>
        <a:noFill/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B34B6-EFDC-499E-AD37-A35C8DFF5080}">
      <dsp:nvSpPr>
        <dsp:cNvPr id="0" name=""/>
        <dsp:cNvSpPr/>
      </dsp:nvSpPr>
      <dsp:spPr>
        <a:xfrm>
          <a:off x="958969" y="2530643"/>
          <a:ext cx="476968" cy="476968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1A320-698E-433C-B87D-B029C56067B0}">
      <dsp:nvSpPr>
        <dsp:cNvPr id="0" name=""/>
        <dsp:cNvSpPr/>
      </dsp:nvSpPr>
      <dsp:spPr>
        <a:xfrm>
          <a:off x="1415651" y="2733542"/>
          <a:ext cx="693773" cy="693773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70686-E7A1-4103-9F9B-D9DD314B9A90}">
      <dsp:nvSpPr>
        <dsp:cNvPr id="0" name=""/>
        <dsp:cNvSpPr/>
      </dsp:nvSpPr>
      <dsp:spPr>
        <a:xfrm>
          <a:off x="2225409" y="3479272"/>
          <a:ext cx="303525" cy="303525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3EEE3-6C8F-4D59-9F76-9336A679F527}">
      <dsp:nvSpPr>
        <dsp:cNvPr id="0" name=""/>
        <dsp:cNvSpPr/>
      </dsp:nvSpPr>
      <dsp:spPr>
        <a:xfrm flipH="1" flipV="1">
          <a:off x="2118138" y="2490317"/>
          <a:ext cx="731016" cy="731016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AB597-B76A-43F8-BA68-755E48797927}">
      <dsp:nvSpPr>
        <dsp:cNvPr id="0" name=""/>
        <dsp:cNvSpPr/>
      </dsp:nvSpPr>
      <dsp:spPr>
        <a:xfrm>
          <a:off x="2318594" y="3232099"/>
          <a:ext cx="303525" cy="303525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F53EA-43D7-4C40-97D8-2D0F11D4CF84}">
      <dsp:nvSpPr>
        <dsp:cNvPr id="0" name=""/>
        <dsp:cNvSpPr/>
      </dsp:nvSpPr>
      <dsp:spPr>
        <a:xfrm>
          <a:off x="2872310" y="2761342"/>
          <a:ext cx="739562" cy="739562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A8C3A-5BC4-48CA-B457-5902504320E6}">
      <dsp:nvSpPr>
        <dsp:cNvPr id="0" name=""/>
        <dsp:cNvSpPr/>
      </dsp:nvSpPr>
      <dsp:spPr>
        <a:xfrm>
          <a:off x="3661140" y="2462416"/>
          <a:ext cx="629909" cy="629909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#1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nodeVertAlign" val="t"/>
          <dgm:param type="fallback" val="2D"/>
        </dgm:alg>
      </dgm:if>
      <dgm:else name="Name3">
        <dgm:alg type="lin">
          <dgm:param type="linDir" val="from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497FA-7DC5-47ED-97F5-8D5CD6A6FD52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15.png"/><Relationship Id="rId18" Type="http://schemas.microsoft.com/office/2007/relationships/hdphoto" Target="../media/hdphoto1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12" Type="http://schemas.microsoft.com/office/2007/relationships/hdphoto" Target="../media/hdphoto8.wdp"/><Relationship Id="rId17" Type="http://schemas.openxmlformats.org/officeDocument/2006/relationships/image" Target="../media/image17.png"/><Relationship Id="rId2" Type="http://schemas.openxmlformats.org/officeDocument/2006/relationships/diagramData" Target="../diagrams/data2.xml"/><Relationship Id="rId16" Type="http://schemas.microsoft.com/office/2007/relationships/hdphoto" Target="../media/hdphoto10.wdp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16.png"/><Relationship Id="rId10" Type="http://schemas.microsoft.com/office/2007/relationships/hdphoto" Target="../media/hdphoto7.wdp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3.png"/><Relationship Id="rId14" Type="http://schemas.microsoft.com/office/2007/relationships/hdphoto" Target="../media/hdphoto9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U-B418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CU-B418/Intelligent-Furnitu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U-B418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ithub.com/SCU-B418/Intelligent-Furnitu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U-B418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CU-B418/Intelligent-Furnitu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U-B418/Intelligent-Furniture" TargetMode="External"/><Relationship Id="rId2" Type="http://schemas.openxmlformats.org/officeDocument/2006/relationships/hyperlink" Target="https://github.com/SCU-B41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12" Type="http://schemas.microsoft.com/office/2007/relationships/hdphoto" Target="../media/hdphoto3.wdp"/><Relationship Id="rId2" Type="http://schemas.openxmlformats.org/officeDocument/2006/relationships/diagramData" Target="../diagrams/data1.xml"/><Relationship Id="rId16" Type="http://schemas.openxmlformats.org/officeDocument/2006/relationships/hyperlink" Target="https://github.com/SCU-B418/Intelligent-Furniture" TargetMode="Externa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5" Type="http://schemas.openxmlformats.org/officeDocument/2006/relationships/hyperlink" Target="https://github.com/SCU-B418" TargetMode="External"/><Relationship Id="rId10" Type="http://schemas.microsoft.com/office/2007/relationships/hdphoto" Target="../media/hdphoto2.wdp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Relationship Id="rId1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文本框 4"/>
          <p:cNvSpPr txBox="1"/>
          <p:nvPr/>
        </p:nvSpPr>
        <p:spPr>
          <a:xfrm>
            <a:off x="3559107" y="2303725"/>
            <a:ext cx="81112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长虹智能家居项目组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进展与计划</a:t>
            </a:r>
          </a:p>
        </p:txBody>
      </p:sp>
      <p:sp>
        <p:nvSpPr>
          <p:cNvPr id="44" name="文本框 6"/>
          <p:cNvSpPr txBox="1"/>
          <p:nvPr/>
        </p:nvSpPr>
        <p:spPr>
          <a:xfrm>
            <a:off x="9816583" y="4190068"/>
            <a:ext cx="1853764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12.12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文本框 43"/>
          <p:cNvSpPr txBox="1"/>
          <p:nvPr/>
        </p:nvSpPr>
        <p:spPr>
          <a:xfrm>
            <a:off x="5837070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02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452731" y="3609987"/>
            <a:ext cx="49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智能家居项目计划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421642" y="4133207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2018.12.16 - 2019.1.16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98304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智能家居项目计划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67215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Ideas And Methods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5" name="Oval 38"/>
          <p:cNvSpPr/>
          <p:nvPr/>
        </p:nvSpPr>
        <p:spPr>
          <a:xfrm>
            <a:off x="9649525" y="3253299"/>
            <a:ext cx="1220883" cy="12208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2B617"/>
              </a:solidFill>
            </a:endParaRPr>
          </a:p>
        </p:txBody>
      </p:sp>
      <p:sp>
        <p:nvSpPr>
          <p:cNvPr id="36" name="Oval 36"/>
          <p:cNvSpPr/>
          <p:nvPr/>
        </p:nvSpPr>
        <p:spPr>
          <a:xfrm>
            <a:off x="8304840" y="3215361"/>
            <a:ext cx="1220883" cy="12208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2B617"/>
              </a:solidFill>
            </a:endParaRPr>
          </a:p>
        </p:txBody>
      </p:sp>
      <p:sp>
        <p:nvSpPr>
          <p:cNvPr id="39" name="Oval 37"/>
          <p:cNvSpPr/>
          <p:nvPr/>
        </p:nvSpPr>
        <p:spPr>
          <a:xfrm>
            <a:off x="9403857" y="3700905"/>
            <a:ext cx="339477" cy="33947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40" name="Diagram 8"/>
          <p:cNvGraphicFramePr/>
          <p:nvPr>
            <p:extLst>
              <p:ext uri="{D42A27DB-BD31-4B8C-83A1-F6EECF244321}">
                <p14:modId xmlns:p14="http://schemas.microsoft.com/office/powerpoint/2010/main" val="2094557957"/>
              </p:ext>
            </p:extLst>
          </p:nvPr>
        </p:nvGraphicFramePr>
        <p:xfrm>
          <a:off x="653343" y="2011765"/>
          <a:ext cx="5131738" cy="3862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Right Brace 17"/>
          <p:cNvSpPr/>
          <p:nvPr/>
        </p:nvSpPr>
        <p:spPr>
          <a:xfrm>
            <a:off x="5411707" y="1962449"/>
            <a:ext cx="746749" cy="3961218"/>
          </a:xfrm>
          <a:prstGeom prst="rightBrace">
            <a:avLst>
              <a:gd name="adj1" fmla="val 115126"/>
              <a:gd name="adj2" fmla="val 4792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Oval 18"/>
          <p:cNvSpPr/>
          <p:nvPr/>
        </p:nvSpPr>
        <p:spPr>
          <a:xfrm>
            <a:off x="6944093" y="3204415"/>
            <a:ext cx="1220883" cy="12208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2B617"/>
              </a:solidFill>
            </a:endParaRPr>
          </a:p>
        </p:txBody>
      </p:sp>
      <p:pic>
        <p:nvPicPr>
          <p:cNvPr id="43" name="Picture 23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103" y="3573986"/>
            <a:ext cx="440704" cy="440704"/>
          </a:xfrm>
          <a:prstGeom prst="rect">
            <a:avLst/>
          </a:prstGeom>
        </p:spPr>
      </p:pic>
      <p:sp>
        <p:nvSpPr>
          <p:cNvPr id="51" name="Oval 19"/>
          <p:cNvSpPr/>
          <p:nvPr/>
        </p:nvSpPr>
        <p:spPr>
          <a:xfrm>
            <a:off x="8072189" y="3694001"/>
            <a:ext cx="339477" cy="33947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8" name="Picture 1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857" y="4751438"/>
            <a:ext cx="205657" cy="205657"/>
          </a:xfrm>
          <a:prstGeom prst="rect">
            <a:avLst/>
          </a:prstGeom>
        </p:spPr>
      </p:pic>
      <p:pic>
        <p:nvPicPr>
          <p:cNvPr id="59" name="Picture 20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974" y="2817324"/>
            <a:ext cx="257236" cy="257236"/>
          </a:xfrm>
          <a:prstGeom prst="rect">
            <a:avLst/>
          </a:prstGeom>
        </p:spPr>
      </p:pic>
      <p:pic>
        <p:nvPicPr>
          <p:cNvPr id="60" name="Picture 21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35" y="2505115"/>
            <a:ext cx="303541" cy="303541"/>
          </a:xfrm>
          <a:prstGeom prst="rect">
            <a:avLst/>
          </a:prstGeom>
        </p:spPr>
      </p:pic>
      <p:pic>
        <p:nvPicPr>
          <p:cNvPr id="61" name="Picture 2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439" y="3593899"/>
            <a:ext cx="539684" cy="539683"/>
          </a:xfrm>
          <a:prstGeom prst="rect">
            <a:avLst/>
          </a:prstGeom>
        </p:spPr>
      </p:pic>
      <p:pic>
        <p:nvPicPr>
          <p:cNvPr id="62" name="Picture 9"/>
          <p:cNvPicPr>
            <a:picLocks noChangeAspect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63" y="3585375"/>
            <a:ext cx="548207" cy="548207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6705671" y="2271975"/>
            <a:ext cx="4164737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中搜集家电数据，例如其他品牌家电网站，百度搜索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向长虹集团寻求家居领域的数据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6705671" y="1962449"/>
            <a:ext cx="1319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数据搜集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6705671" y="4928652"/>
            <a:ext cx="4164737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根据编写的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智能家居需求分析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V1.0.md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进行系统各分块功能的研发主要从以下三个方面进行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6705671" y="4619126"/>
            <a:ext cx="193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系统分块功能研发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98304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智能家居项目计划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67215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Ideas And Methods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41522" y="1981529"/>
            <a:ext cx="9908956" cy="4886029"/>
            <a:chOff x="1065980" y="1952852"/>
            <a:chExt cx="10052131" cy="4956627"/>
          </a:xfrm>
        </p:grpSpPr>
        <p:sp>
          <p:nvSpPr>
            <p:cNvPr id="30" name="Oval 2"/>
            <p:cNvSpPr/>
            <p:nvPr/>
          </p:nvSpPr>
          <p:spPr>
            <a:xfrm>
              <a:off x="1756997" y="1990802"/>
              <a:ext cx="1907012" cy="19070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1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1555" y="2395607"/>
              <a:ext cx="743198" cy="11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Oval 76"/>
            <p:cNvSpPr/>
            <p:nvPr/>
          </p:nvSpPr>
          <p:spPr>
            <a:xfrm>
              <a:off x="5178864" y="1952852"/>
              <a:ext cx="1910173" cy="19070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3" name="Picture 7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7433" y="2468345"/>
              <a:ext cx="993037" cy="94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Oval 78"/>
            <p:cNvSpPr/>
            <p:nvPr/>
          </p:nvSpPr>
          <p:spPr>
            <a:xfrm>
              <a:off x="8550130" y="2009778"/>
              <a:ext cx="1910173" cy="19070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7" name="Picture 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7585" y="2449370"/>
              <a:ext cx="1113214" cy="1094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Rectangle 73"/>
            <p:cNvSpPr/>
            <p:nvPr/>
          </p:nvSpPr>
          <p:spPr bwMode="auto">
            <a:xfrm>
              <a:off x="7892322" y="4144490"/>
              <a:ext cx="3225789" cy="31625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Rectangle 32"/>
            <p:cNvSpPr/>
            <p:nvPr/>
          </p:nvSpPr>
          <p:spPr bwMode="auto">
            <a:xfrm>
              <a:off x="7867022" y="4144490"/>
              <a:ext cx="189752" cy="3162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" name="Rectangle 70"/>
            <p:cNvSpPr/>
            <p:nvPr/>
          </p:nvSpPr>
          <p:spPr bwMode="auto">
            <a:xfrm>
              <a:off x="4489430" y="4144490"/>
              <a:ext cx="3225789" cy="31625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" name="Rectangle 33"/>
            <p:cNvSpPr/>
            <p:nvPr/>
          </p:nvSpPr>
          <p:spPr bwMode="auto">
            <a:xfrm>
              <a:off x="4476780" y="4144490"/>
              <a:ext cx="202402" cy="3162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" name="Rectangle 64"/>
            <p:cNvSpPr/>
            <p:nvPr/>
          </p:nvSpPr>
          <p:spPr bwMode="auto">
            <a:xfrm>
              <a:off x="1086539" y="4144490"/>
              <a:ext cx="3225789" cy="31625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Rectangle 34"/>
            <p:cNvSpPr/>
            <p:nvPr/>
          </p:nvSpPr>
          <p:spPr bwMode="auto">
            <a:xfrm>
              <a:off x="1073889" y="4144490"/>
              <a:ext cx="202402" cy="3162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018457" y="4091412"/>
              <a:ext cx="14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text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5429253" y="4091412"/>
              <a:ext cx="14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text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8840049" y="4091412"/>
              <a:ext cx="14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text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65980" y="4963870"/>
              <a:ext cx="32463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阅读自然语言理解论文，特别是问答系统论文并分享；</a:t>
              </a:r>
            </a:p>
            <a:p>
              <a:pPr algn="just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确定问答系统的开发工具、引擎、模式；</a:t>
              </a:r>
            </a:p>
            <a:p>
              <a:pPr algn="just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规划一下阶段代码工作；</a:t>
              </a: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029637" y="4654344"/>
              <a:ext cx="1634373" cy="343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研究开发部分</a:t>
              </a: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4468871" y="4963870"/>
              <a:ext cx="3246348" cy="14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 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智能家居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FAQ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系统架构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1.0.md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进行开发，构建召回模型，使用其他对话数据集完成粗粒度的对话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</a:p>
            <a:p>
              <a:pPr algn="just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使用百度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AnyQ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的各个功能，看是否可以用到项目的检索模块中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阅读相关文献，完善模块功能</a:t>
              </a: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5432527" y="4654344"/>
              <a:ext cx="1634372" cy="343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FAQ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问答部分</a:t>
              </a: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7867022" y="4963870"/>
              <a:ext cx="3246348" cy="1945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just">
                <a:lnSpc>
                  <a:spcPct val="125000"/>
                </a:lnSpc>
                <a:buAutoNum type="arabicPeriod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确定业务场景、系统功能、用户意图、意图相关的词槽和特征词，以文档和代码的形式记录下来；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 algn="just">
                <a:lnSpc>
                  <a:spcPct val="125000"/>
                </a:lnSpc>
                <a:buAutoNum type="arabicPeriod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熟练使用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rasa</a:t>
              </a:r>
            </a:p>
            <a:p>
              <a:pPr marL="228600" indent="-228600" algn="just">
                <a:lnSpc>
                  <a:spcPct val="125000"/>
                </a:lnSpc>
                <a:buAutoNum type="arabicPeriod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严格按照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rasa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的要求将智能家居常有的技能编写成文件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 algn="just">
                <a:lnSpc>
                  <a:spcPct val="125000"/>
                </a:lnSpc>
                <a:buAutoNum type="arabicPeriod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rasa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开发出两个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</a:p>
            <a:p>
              <a:pPr marL="228600" indent="-228600" algn="just">
                <a:lnSpc>
                  <a:spcPct val="125000"/>
                </a:lnSpc>
                <a:buAutoNum type="arabicPeriod"/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830678" y="4654344"/>
              <a:ext cx="1629624" cy="343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用户指令部分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98304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智能家居项目计划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67215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Ideas And Methods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28509" y="2168920"/>
            <a:ext cx="9223855" cy="3429625"/>
            <a:chOff x="1243993" y="2090252"/>
            <a:chExt cx="9600024" cy="3569493"/>
          </a:xfrm>
        </p:grpSpPr>
        <p:sp>
          <p:nvSpPr>
            <p:cNvPr id="35" name="Oval 2"/>
            <p:cNvSpPr/>
            <p:nvPr/>
          </p:nvSpPr>
          <p:spPr>
            <a:xfrm>
              <a:off x="2811650" y="2667495"/>
              <a:ext cx="2215620" cy="221562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Oval 37"/>
            <p:cNvSpPr/>
            <p:nvPr/>
          </p:nvSpPr>
          <p:spPr>
            <a:xfrm>
              <a:off x="5209416" y="2124041"/>
              <a:ext cx="1385509" cy="138849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Oval 38"/>
            <p:cNvSpPr/>
            <p:nvPr/>
          </p:nvSpPr>
          <p:spPr>
            <a:xfrm>
              <a:off x="1243993" y="2124041"/>
              <a:ext cx="1385509" cy="138849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Oval 39"/>
            <p:cNvSpPr/>
            <p:nvPr/>
          </p:nvSpPr>
          <p:spPr>
            <a:xfrm>
              <a:off x="5209416" y="4229180"/>
              <a:ext cx="1385509" cy="138550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41"/>
            <p:cNvSpPr/>
            <p:nvPr/>
          </p:nvSpPr>
          <p:spPr>
            <a:xfrm>
              <a:off x="1243993" y="4235152"/>
              <a:ext cx="1385509" cy="138550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1" name="Straight Connector 5"/>
            <p:cNvCxnSpPr/>
            <p:nvPr/>
          </p:nvCxnSpPr>
          <p:spPr>
            <a:xfrm>
              <a:off x="2563810" y="3148244"/>
              <a:ext cx="334433" cy="146314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4"/>
            <p:cNvCxnSpPr/>
            <p:nvPr/>
          </p:nvCxnSpPr>
          <p:spPr>
            <a:xfrm flipV="1">
              <a:off x="2602629" y="4360564"/>
              <a:ext cx="391167" cy="256797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6"/>
            <p:cNvCxnSpPr/>
            <p:nvPr/>
          </p:nvCxnSpPr>
          <p:spPr>
            <a:xfrm flipV="1">
              <a:off x="4940675" y="3148244"/>
              <a:ext cx="361308" cy="146314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48"/>
            <p:cNvCxnSpPr/>
            <p:nvPr/>
          </p:nvCxnSpPr>
          <p:spPr>
            <a:xfrm>
              <a:off x="4857067" y="4360564"/>
              <a:ext cx="432973" cy="256797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7737" y="2470418"/>
              <a:ext cx="713658" cy="716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0173" y="3091509"/>
              <a:ext cx="1140656" cy="1269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0510" y="2425629"/>
              <a:ext cx="725602" cy="785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Rectangle 65"/>
            <p:cNvSpPr/>
            <p:nvPr/>
          </p:nvSpPr>
          <p:spPr bwMode="auto">
            <a:xfrm>
              <a:off x="7230947" y="2159873"/>
              <a:ext cx="3424954" cy="31054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3" name="Rectangle 88"/>
            <p:cNvSpPr/>
            <p:nvPr/>
          </p:nvSpPr>
          <p:spPr bwMode="auto">
            <a:xfrm>
              <a:off x="7233932" y="2159873"/>
              <a:ext cx="235896" cy="3045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" name="Rectangle 79"/>
            <p:cNvSpPr/>
            <p:nvPr/>
          </p:nvSpPr>
          <p:spPr bwMode="auto">
            <a:xfrm>
              <a:off x="7236919" y="3207964"/>
              <a:ext cx="3424954" cy="29561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6" name="Rectangle 89"/>
            <p:cNvSpPr/>
            <p:nvPr/>
          </p:nvSpPr>
          <p:spPr bwMode="auto">
            <a:xfrm>
              <a:off x="7230947" y="3213936"/>
              <a:ext cx="217978" cy="29561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90"/>
            <p:cNvSpPr/>
            <p:nvPr/>
          </p:nvSpPr>
          <p:spPr bwMode="auto">
            <a:xfrm>
              <a:off x="7230947" y="4653031"/>
              <a:ext cx="3424954" cy="31054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" name="Rectangle 96"/>
            <p:cNvSpPr/>
            <p:nvPr/>
          </p:nvSpPr>
          <p:spPr bwMode="auto">
            <a:xfrm>
              <a:off x="7239714" y="4653031"/>
              <a:ext cx="235896" cy="31950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90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7525" y="4533753"/>
              <a:ext cx="782335" cy="78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9821" y="4527781"/>
              <a:ext cx="764419" cy="773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文本框 91"/>
            <p:cNvSpPr txBox="1"/>
            <p:nvPr/>
          </p:nvSpPr>
          <p:spPr>
            <a:xfrm>
              <a:off x="7091588" y="2090252"/>
              <a:ext cx="1409394" cy="384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FAQ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7230947" y="3156842"/>
              <a:ext cx="1409394" cy="384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指令控制</a:t>
              </a: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7351879" y="4597036"/>
              <a:ext cx="1409394" cy="384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研究开发</a:t>
              </a: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7230948" y="2510357"/>
              <a:ext cx="3424954" cy="554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实现粗粒度的机器人对话系统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阅读对话系统领域文章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篇</a:t>
              </a: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7230948" y="3512821"/>
              <a:ext cx="3613069" cy="1035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125000"/>
                </a:lnSpc>
                <a:buAutoNum type="arabicPeriod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严格按照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rasa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的要求将智能家居常有的技能编写成文件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lnSpc>
                  <a:spcPct val="125000"/>
                </a:lnSpc>
                <a:buAutoNum type="arabicPeriod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rasa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开发出两个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</a:p>
            <a:p>
              <a:pPr marL="228600" indent="-228600">
                <a:lnSpc>
                  <a:spcPct val="125000"/>
                </a:lnSpc>
                <a:buAutoNum type="arabicPeriod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整理好对话引擎所需的基本数据</a:t>
              </a: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7193320" y="5105109"/>
              <a:ext cx="3424954" cy="554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完成智能家居对话系统研发指南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阅读论文，准备下一阶段代码工作</a:t>
              </a: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E60BFFF8-BF2C-4547-8AEC-81527C0EBB02}"/>
              </a:ext>
            </a:extLst>
          </p:cNvPr>
          <p:cNvSpPr txBox="1"/>
          <p:nvPr/>
        </p:nvSpPr>
        <p:spPr>
          <a:xfrm>
            <a:off x="4538512" y="1589055"/>
            <a:ext cx="495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预期成果如下：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文本框 19"/>
          <p:cNvSpPr txBox="1"/>
          <p:nvPr/>
        </p:nvSpPr>
        <p:spPr>
          <a:xfrm>
            <a:off x="4985006" y="3138906"/>
            <a:ext cx="6754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方正粗宋简体" panose="03000509000000000000" pitchFamily="65" charset="-122"/>
                <a:cs typeface="Arial" panose="020B0604020202020204" pitchFamily="34" charset="0"/>
              </a:rPr>
              <a:t>THANK YOU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方正粗宋简体" panose="03000509000000000000" pitchFamily="65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F4BB6D-A3E4-4D65-9F12-CC023A8DDE13}"/>
              </a:ext>
            </a:extLst>
          </p:cNvPr>
          <p:cNvSpPr/>
          <p:nvPr/>
        </p:nvSpPr>
        <p:spPr>
          <a:xfrm>
            <a:off x="3926175" y="3244334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确定问答系统的开发工具、引擎、模式；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4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69BEB24-1494-4AF9-8C92-5EDA450563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" t="1640" r="4127" b="44900"/>
          <a:stretch/>
        </p:blipFill>
        <p:spPr>
          <a:xfrm>
            <a:off x="-73129" y="1604237"/>
            <a:ext cx="4815059" cy="349567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53788CB-8460-4B2A-A8BB-DA8325CF83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9" t="-1885" r="37754" b="1885"/>
          <a:stretch/>
        </p:blipFill>
        <p:spPr>
          <a:xfrm>
            <a:off x="8457155" y="1579542"/>
            <a:ext cx="3572937" cy="3605649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FBA72130-E3B0-4008-8322-7A8CFC8DCD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" t="55498" r="37676" b="18"/>
          <a:stretch/>
        </p:blipFill>
        <p:spPr>
          <a:xfrm>
            <a:off x="4729824" y="1634529"/>
            <a:ext cx="3690217" cy="349567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65A6B8D-AC5F-4675-BD3B-D801A87C5620}"/>
              </a:ext>
            </a:extLst>
          </p:cNvPr>
          <p:cNvSpPr txBox="1"/>
          <p:nvPr/>
        </p:nvSpPr>
        <p:spPr>
          <a:xfrm>
            <a:off x="4308928" y="531153"/>
            <a:ext cx="3970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b="1" dirty="0"/>
              <a:t>项目进度安排</a:t>
            </a:r>
            <a:r>
              <a:rPr lang="zh-CN" altLang="en-US" sz="3600" b="1" dirty="0"/>
              <a:t>概览</a:t>
            </a:r>
            <a:endParaRPr lang="zh-CN" altLang="zh-CN" sz="36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90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文本框 40"/>
          <p:cNvSpPr txBox="1"/>
          <p:nvPr/>
        </p:nvSpPr>
        <p:spPr>
          <a:xfrm>
            <a:off x="5803139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01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18800" y="3609987"/>
            <a:ext cx="49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387711" y="4133207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2018.10 - 2018.12.15</a:t>
            </a:r>
            <a:endParaRPr lang="zh-CN" altLang="en-US" dirty="0">
              <a:ln>
                <a:solidFill>
                  <a:srgbClr val="00762F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668210" y="302224"/>
            <a:ext cx="4959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37121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2018.10 – 2018.12</a:t>
            </a:r>
            <a:endParaRPr lang="zh-CN" altLang="en-US" sz="1200" dirty="0">
              <a:ln>
                <a:solidFill>
                  <a:srgbClr val="00762F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7778" r="4878" b="6666"/>
          <a:stretch>
            <a:fillRect/>
          </a:stretch>
        </p:blipFill>
        <p:spPr>
          <a:xfrm>
            <a:off x="941919" y="1601448"/>
            <a:ext cx="3794057" cy="214525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59" name="Oval 66"/>
          <p:cNvSpPr>
            <a:spLocks noChangeArrowheads="1"/>
          </p:cNvSpPr>
          <p:nvPr/>
        </p:nvSpPr>
        <p:spPr bwMode="auto">
          <a:xfrm>
            <a:off x="5628139" y="1601447"/>
            <a:ext cx="493138" cy="5025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6910382" y="2385126"/>
            <a:ext cx="379957" cy="378819"/>
            <a:chOff x="6760032" y="3590699"/>
            <a:chExt cx="530225" cy="528638"/>
          </a:xfrm>
          <a:solidFill>
            <a:schemeClr val="bg1"/>
          </a:solidFill>
        </p:grpSpPr>
        <p:sp>
          <p:nvSpPr>
            <p:cNvPr id="61" name="Freeform 67"/>
            <p:cNvSpPr>
              <a:spLocks noEditPoints="1"/>
            </p:cNvSpPr>
            <p:nvPr/>
          </p:nvSpPr>
          <p:spPr bwMode="auto">
            <a:xfrm>
              <a:off x="6760032" y="3590699"/>
              <a:ext cx="196850" cy="195263"/>
            </a:xfrm>
            <a:custGeom>
              <a:avLst/>
              <a:gdLst>
                <a:gd name="T0" fmla="*/ 51 w 102"/>
                <a:gd name="T1" fmla="*/ 0 h 101"/>
                <a:gd name="T2" fmla="*/ 0 w 102"/>
                <a:gd name="T3" fmla="*/ 51 h 101"/>
                <a:gd name="T4" fmla="*/ 51 w 102"/>
                <a:gd name="T5" fmla="*/ 101 h 101"/>
                <a:gd name="T6" fmla="*/ 102 w 102"/>
                <a:gd name="T7" fmla="*/ 51 h 101"/>
                <a:gd name="T8" fmla="*/ 51 w 102"/>
                <a:gd name="T9" fmla="*/ 0 h 101"/>
                <a:gd name="T10" fmla="*/ 51 w 102"/>
                <a:gd name="T11" fmla="*/ 74 h 101"/>
                <a:gd name="T12" fmla="*/ 27 w 102"/>
                <a:gd name="T13" fmla="*/ 51 h 101"/>
                <a:gd name="T14" fmla="*/ 51 w 102"/>
                <a:gd name="T15" fmla="*/ 27 h 101"/>
                <a:gd name="T16" fmla="*/ 75 w 102"/>
                <a:gd name="T17" fmla="*/ 51 h 101"/>
                <a:gd name="T18" fmla="*/ 51 w 102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2" y="79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5" y="38"/>
                    <a:pt x="75" y="51"/>
                  </a:cubicBezTo>
                  <a:cubicBezTo>
                    <a:pt x="75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Freeform 68"/>
            <p:cNvSpPr>
              <a:spLocks noEditPoints="1"/>
            </p:cNvSpPr>
            <p:nvPr/>
          </p:nvSpPr>
          <p:spPr bwMode="auto">
            <a:xfrm>
              <a:off x="6979107" y="3590699"/>
              <a:ext cx="195263" cy="195263"/>
            </a:xfrm>
            <a:custGeom>
              <a:avLst/>
              <a:gdLst>
                <a:gd name="T0" fmla="*/ 51 w 101"/>
                <a:gd name="T1" fmla="*/ 0 h 101"/>
                <a:gd name="T2" fmla="*/ 0 w 101"/>
                <a:gd name="T3" fmla="*/ 51 h 101"/>
                <a:gd name="T4" fmla="*/ 51 w 101"/>
                <a:gd name="T5" fmla="*/ 101 h 101"/>
                <a:gd name="T6" fmla="*/ 101 w 101"/>
                <a:gd name="T7" fmla="*/ 51 h 101"/>
                <a:gd name="T8" fmla="*/ 51 w 101"/>
                <a:gd name="T9" fmla="*/ 0 h 101"/>
                <a:gd name="T10" fmla="*/ 51 w 101"/>
                <a:gd name="T11" fmla="*/ 74 h 101"/>
                <a:gd name="T12" fmla="*/ 27 w 101"/>
                <a:gd name="T13" fmla="*/ 51 h 101"/>
                <a:gd name="T14" fmla="*/ 51 w 101"/>
                <a:gd name="T15" fmla="*/ 27 h 101"/>
                <a:gd name="T16" fmla="*/ 74 w 101"/>
                <a:gd name="T17" fmla="*/ 51 h 101"/>
                <a:gd name="T18" fmla="*/ 51 w 101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1" y="79"/>
                    <a:pt x="101" y="51"/>
                  </a:cubicBezTo>
                  <a:cubicBezTo>
                    <a:pt x="101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4" y="38"/>
                    <a:pt x="74" y="51"/>
                  </a:cubicBezTo>
                  <a:cubicBezTo>
                    <a:pt x="74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Freeform 69"/>
            <p:cNvSpPr/>
            <p:nvPr/>
          </p:nvSpPr>
          <p:spPr bwMode="auto">
            <a:xfrm>
              <a:off x="6804482" y="3808187"/>
              <a:ext cx="327025" cy="185738"/>
            </a:xfrm>
            <a:custGeom>
              <a:avLst/>
              <a:gdLst>
                <a:gd name="T0" fmla="*/ 158 w 169"/>
                <a:gd name="T1" fmla="*/ 96 h 96"/>
                <a:gd name="T2" fmla="*/ 11 w 169"/>
                <a:gd name="T3" fmla="*/ 96 h 96"/>
                <a:gd name="T4" fmla="*/ 0 w 169"/>
                <a:gd name="T5" fmla="*/ 84 h 96"/>
                <a:gd name="T6" fmla="*/ 0 w 169"/>
                <a:gd name="T7" fmla="*/ 12 h 96"/>
                <a:gd name="T8" fmla="*/ 11 w 169"/>
                <a:gd name="T9" fmla="*/ 0 h 96"/>
                <a:gd name="T10" fmla="*/ 158 w 169"/>
                <a:gd name="T11" fmla="*/ 0 h 96"/>
                <a:gd name="T12" fmla="*/ 169 w 169"/>
                <a:gd name="T13" fmla="*/ 12 h 96"/>
                <a:gd name="T14" fmla="*/ 169 w 169"/>
                <a:gd name="T15" fmla="*/ 84 h 96"/>
                <a:gd name="T16" fmla="*/ 158 w 169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96">
                  <a:moveTo>
                    <a:pt x="158" y="96"/>
                  </a:moveTo>
                  <a:cubicBezTo>
                    <a:pt x="11" y="96"/>
                    <a:pt x="11" y="96"/>
                    <a:pt x="11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4" y="0"/>
                    <a:pt x="169" y="5"/>
                    <a:pt x="169" y="12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9" y="91"/>
                    <a:pt x="164" y="96"/>
                    <a:pt x="158" y="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7152144" y="3838349"/>
              <a:ext cx="26988" cy="127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" name="Freeform 71"/>
            <p:cNvSpPr/>
            <p:nvPr/>
          </p:nvSpPr>
          <p:spPr bwMode="auto">
            <a:xfrm>
              <a:off x="7201357" y="3793899"/>
              <a:ext cx="88900" cy="215900"/>
            </a:xfrm>
            <a:custGeom>
              <a:avLst/>
              <a:gdLst>
                <a:gd name="T0" fmla="*/ 56 w 56"/>
                <a:gd name="T1" fmla="*/ 136 h 136"/>
                <a:gd name="T2" fmla="*/ 0 w 56"/>
                <a:gd name="T3" fmla="*/ 108 h 136"/>
                <a:gd name="T4" fmla="*/ 0 w 56"/>
                <a:gd name="T5" fmla="*/ 28 h 136"/>
                <a:gd name="T6" fmla="*/ 56 w 56"/>
                <a:gd name="T7" fmla="*/ 0 h 136"/>
                <a:gd name="T8" fmla="*/ 56 w 56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36">
                  <a:moveTo>
                    <a:pt x="56" y="136"/>
                  </a:moveTo>
                  <a:lnTo>
                    <a:pt x="0" y="108"/>
                  </a:lnTo>
                  <a:lnTo>
                    <a:pt x="0" y="28"/>
                  </a:lnTo>
                  <a:lnTo>
                    <a:pt x="56" y="0"/>
                  </a:lnTo>
                  <a:lnTo>
                    <a:pt x="56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" name="Freeform 72"/>
            <p:cNvSpPr/>
            <p:nvPr/>
          </p:nvSpPr>
          <p:spPr bwMode="auto">
            <a:xfrm>
              <a:off x="6804482" y="4016149"/>
              <a:ext cx="104775" cy="103188"/>
            </a:xfrm>
            <a:custGeom>
              <a:avLst/>
              <a:gdLst>
                <a:gd name="T0" fmla="*/ 21 w 66"/>
                <a:gd name="T1" fmla="*/ 65 h 65"/>
                <a:gd name="T2" fmla="*/ 0 w 66"/>
                <a:gd name="T3" fmla="*/ 65 h 65"/>
                <a:gd name="T4" fmla="*/ 45 w 66"/>
                <a:gd name="T5" fmla="*/ 0 h 65"/>
                <a:gd name="T6" fmla="*/ 66 w 66"/>
                <a:gd name="T7" fmla="*/ 0 h 65"/>
                <a:gd name="T8" fmla="*/ 21 w 66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21" y="65"/>
                  </a:moveTo>
                  <a:lnTo>
                    <a:pt x="0" y="65"/>
                  </a:lnTo>
                  <a:lnTo>
                    <a:pt x="45" y="0"/>
                  </a:lnTo>
                  <a:lnTo>
                    <a:pt x="66" y="0"/>
                  </a:lnTo>
                  <a:lnTo>
                    <a:pt x="2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" name="Freeform 73"/>
            <p:cNvSpPr/>
            <p:nvPr/>
          </p:nvSpPr>
          <p:spPr bwMode="auto">
            <a:xfrm>
              <a:off x="7026732" y="4016149"/>
              <a:ext cx="103188" cy="103188"/>
            </a:xfrm>
            <a:custGeom>
              <a:avLst/>
              <a:gdLst>
                <a:gd name="T0" fmla="*/ 44 w 65"/>
                <a:gd name="T1" fmla="*/ 65 h 65"/>
                <a:gd name="T2" fmla="*/ 65 w 65"/>
                <a:gd name="T3" fmla="*/ 65 h 65"/>
                <a:gd name="T4" fmla="*/ 21 w 65"/>
                <a:gd name="T5" fmla="*/ 0 h 65"/>
                <a:gd name="T6" fmla="*/ 0 w 65"/>
                <a:gd name="T7" fmla="*/ 0 h 65"/>
                <a:gd name="T8" fmla="*/ 44 w 65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44" y="65"/>
                  </a:moveTo>
                  <a:lnTo>
                    <a:pt x="65" y="65"/>
                  </a:lnTo>
                  <a:lnTo>
                    <a:pt x="21" y="0"/>
                  </a:lnTo>
                  <a:lnTo>
                    <a:pt x="0" y="0"/>
                  </a:lnTo>
                  <a:lnTo>
                    <a:pt x="44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880805" y="4326626"/>
            <a:ext cx="408396" cy="437975"/>
            <a:chOff x="8471357" y="3524024"/>
            <a:chExt cx="569912" cy="611188"/>
          </a:xfrm>
          <a:solidFill>
            <a:schemeClr val="bg1"/>
          </a:solidFill>
        </p:grpSpPr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8733294" y="3524024"/>
              <a:ext cx="23813" cy="714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" name="Freeform 76"/>
            <p:cNvSpPr>
              <a:spLocks noEditPoints="1"/>
            </p:cNvSpPr>
            <p:nvPr/>
          </p:nvSpPr>
          <p:spPr bwMode="auto">
            <a:xfrm>
              <a:off x="8501519" y="3612924"/>
              <a:ext cx="496888" cy="496888"/>
            </a:xfrm>
            <a:custGeom>
              <a:avLst/>
              <a:gdLst>
                <a:gd name="T0" fmla="*/ 0 w 257"/>
                <a:gd name="T1" fmla="*/ 129 h 257"/>
                <a:gd name="T2" fmla="*/ 257 w 257"/>
                <a:gd name="T3" fmla="*/ 129 h 257"/>
                <a:gd name="T4" fmla="*/ 227 w 257"/>
                <a:gd name="T5" fmla="*/ 66 h 257"/>
                <a:gd name="T6" fmla="*/ 212 w 257"/>
                <a:gd name="T7" fmla="*/ 96 h 257"/>
                <a:gd name="T8" fmla="*/ 227 w 257"/>
                <a:gd name="T9" fmla="*/ 66 h 257"/>
                <a:gd name="T10" fmla="*/ 199 w 257"/>
                <a:gd name="T11" fmla="*/ 54 h 257"/>
                <a:gd name="T12" fmla="*/ 218 w 257"/>
                <a:gd name="T13" fmla="*/ 54 h 257"/>
                <a:gd name="T14" fmla="*/ 200 w 257"/>
                <a:gd name="T15" fmla="*/ 161 h 257"/>
                <a:gd name="T16" fmla="*/ 158 w 257"/>
                <a:gd name="T17" fmla="*/ 192 h 257"/>
                <a:gd name="T18" fmla="*/ 161 w 257"/>
                <a:gd name="T19" fmla="*/ 149 h 257"/>
                <a:gd name="T20" fmla="*/ 161 w 257"/>
                <a:gd name="T21" fmla="*/ 108 h 257"/>
                <a:gd name="T22" fmla="*/ 203 w 257"/>
                <a:gd name="T23" fmla="*/ 129 h 257"/>
                <a:gd name="T24" fmla="*/ 161 w 257"/>
                <a:gd name="T25" fmla="*/ 149 h 257"/>
                <a:gd name="T26" fmla="*/ 156 w 257"/>
                <a:gd name="T27" fmla="*/ 54 h 257"/>
                <a:gd name="T28" fmla="*/ 186 w 257"/>
                <a:gd name="T29" fmla="*/ 54 h 257"/>
                <a:gd name="T30" fmla="*/ 107 w 257"/>
                <a:gd name="T31" fmla="*/ 129 h 257"/>
                <a:gd name="T32" fmla="*/ 149 w 257"/>
                <a:gd name="T33" fmla="*/ 108 h 257"/>
                <a:gd name="T34" fmla="*/ 149 w 257"/>
                <a:gd name="T35" fmla="*/ 149 h 257"/>
                <a:gd name="T36" fmla="*/ 149 w 257"/>
                <a:gd name="T37" fmla="*/ 161 h 257"/>
                <a:gd name="T38" fmla="*/ 111 w 257"/>
                <a:gd name="T39" fmla="*/ 192 h 257"/>
                <a:gd name="T40" fmla="*/ 149 w 257"/>
                <a:gd name="T41" fmla="*/ 161 h 257"/>
                <a:gd name="T42" fmla="*/ 111 w 257"/>
                <a:gd name="T43" fmla="*/ 66 h 257"/>
                <a:gd name="T44" fmla="*/ 149 w 257"/>
                <a:gd name="T45" fmla="*/ 96 h 257"/>
                <a:gd name="T46" fmla="*/ 129 w 257"/>
                <a:gd name="T47" fmla="*/ 12 h 257"/>
                <a:gd name="T48" fmla="*/ 113 w 257"/>
                <a:gd name="T49" fmla="*/ 54 h 257"/>
                <a:gd name="T50" fmla="*/ 112 w 257"/>
                <a:gd name="T51" fmla="*/ 15 h 257"/>
                <a:gd name="T52" fmla="*/ 72 w 257"/>
                <a:gd name="T53" fmla="*/ 54 h 257"/>
                <a:gd name="T54" fmla="*/ 99 w 257"/>
                <a:gd name="T55" fmla="*/ 192 h 257"/>
                <a:gd name="T56" fmla="*/ 57 w 257"/>
                <a:gd name="T57" fmla="*/ 161 h 257"/>
                <a:gd name="T58" fmla="*/ 99 w 257"/>
                <a:gd name="T59" fmla="*/ 192 h 257"/>
                <a:gd name="T60" fmla="*/ 57 w 257"/>
                <a:gd name="T61" fmla="*/ 96 h 257"/>
                <a:gd name="T62" fmla="*/ 99 w 257"/>
                <a:gd name="T63" fmla="*/ 66 h 257"/>
                <a:gd name="T64" fmla="*/ 80 w 257"/>
                <a:gd name="T65" fmla="*/ 23 h 257"/>
                <a:gd name="T66" fmla="*/ 39 w 257"/>
                <a:gd name="T67" fmla="*/ 54 h 257"/>
                <a:gd name="T68" fmla="*/ 14 w 257"/>
                <a:gd name="T69" fmla="*/ 108 h 257"/>
                <a:gd name="T70" fmla="*/ 42 w 257"/>
                <a:gd name="T71" fmla="*/ 129 h 257"/>
                <a:gd name="T72" fmla="*/ 14 w 257"/>
                <a:gd name="T73" fmla="*/ 149 h 257"/>
                <a:gd name="T74" fmla="*/ 14 w 257"/>
                <a:gd name="T75" fmla="*/ 108 h 257"/>
                <a:gd name="T76" fmla="*/ 58 w 257"/>
                <a:gd name="T77" fmla="*/ 203 h 257"/>
                <a:gd name="T78" fmla="*/ 39 w 257"/>
                <a:gd name="T79" fmla="*/ 203 h 257"/>
                <a:gd name="T80" fmla="*/ 101 w 257"/>
                <a:gd name="T81" fmla="*/ 203 h 257"/>
                <a:gd name="T82" fmla="*/ 72 w 257"/>
                <a:gd name="T83" fmla="*/ 203 h 257"/>
                <a:gd name="T84" fmla="*/ 113 w 257"/>
                <a:gd name="T85" fmla="*/ 203 h 257"/>
                <a:gd name="T86" fmla="*/ 129 w 257"/>
                <a:gd name="T87" fmla="*/ 245 h 257"/>
                <a:gd name="T88" fmla="*/ 156 w 257"/>
                <a:gd name="T89" fmla="*/ 203 h 257"/>
                <a:gd name="T90" fmla="*/ 145 w 257"/>
                <a:gd name="T91" fmla="*/ 242 h 257"/>
                <a:gd name="T92" fmla="*/ 199 w 257"/>
                <a:gd name="T93" fmla="*/ 203 h 257"/>
                <a:gd name="T94" fmla="*/ 178 w 257"/>
                <a:gd name="T95" fmla="*/ 234 h 257"/>
                <a:gd name="T96" fmla="*/ 204 w 257"/>
                <a:gd name="T97" fmla="*/ 192 h 257"/>
                <a:gd name="T98" fmla="*/ 241 w 257"/>
                <a:gd name="T99" fmla="*/ 161 h 257"/>
                <a:gd name="T100" fmla="*/ 214 w 257"/>
                <a:gd name="T101" fmla="*/ 149 h 257"/>
                <a:gd name="T102" fmla="*/ 214 w 257"/>
                <a:gd name="T103" fmla="*/ 108 h 257"/>
                <a:gd name="T104" fmla="*/ 245 w 257"/>
                <a:gd name="T105" fmla="*/ 129 h 257"/>
                <a:gd name="T106" fmla="*/ 214 w 257"/>
                <a:gd name="T107" fmla="*/ 14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7" h="257">
                  <a:moveTo>
                    <a:pt x="129" y="0"/>
                  </a:moveTo>
                  <a:cubicBezTo>
                    <a:pt x="58" y="0"/>
                    <a:pt x="0" y="58"/>
                    <a:pt x="0" y="129"/>
                  </a:cubicBezTo>
                  <a:cubicBezTo>
                    <a:pt x="0" y="199"/>
                    <a:pt x="58" y="257"/>
                    <a:pt x="129" y="257"/>
                  </a:cubicBezTo>
                  <a:cubicBezTo>
                    <a:pt x="199" y="257"/>
                    <a:pt x="257" y="199"/>
                    <a:pt x="257" y="129"/>
                  </a:cubicBezTo>
                  <a:cubicBezTo>
                    <a:pt x="257" y="58"/>
                    <a:pt x="199" y="0"/>
                    <a:pt x="129" y="0"/>
                  </a:cubicBezTo>
                  <a:moveTo>
                    <a:pt x="227" y="66"/>
                  </a:moveTo>
                  <a:cubicBezTo>
                    <a:pt x="233" y="75"/>
                    <a:pt x="237" y="85"/>
                    <a:pt x="241" y="96"/>
                  </a:cubicBezTo>
                  <a:cubicBezTo>
                    <a:pt x="212" y="96"/>
                    <a:pt x="212" y="96"/>
                    <a:pt x="212" y="96"/>
                  </a:cubicBezTo>
                  <a:cubicBezTo>
                    <a:pt x="210" y="85"/>
                    <a:pt x="207" y="75"/>
                    <a:pt x="204" y="66"/>
                  </a:cubicBezTo>
                  <a:lnTo>
                    <a:pt x="227" y="66"/>
                  </a:lnTo>
                  <a:close/>
                  <a:moveTo>
                    <a:pt x="218" y="54"/>
                  </a:moveTo>
                  <a:cubicBezTo>
                    <a:pt x="199" y="54"/>
                    <a:pt x="199" y="54"/>
                    <a:pt x="199" y="54"/>
                  </a:cubicBezTo>
                  <a:cubicBezTo>
                    <a:pt x="193" y="42"/>
                    <a:pt x="186" y="31"/>
                    <a:pt x="178" y="23"/>
                  </a:cubicBezTo>
                  <a:cubicBezTo>
                    <a:pt x="193" y="30"/>
                    <a:pt x="207" y="41"/>
                    <a:pt x="218" y="54"/>
                  </a:cubicBezTo>
                  <a:moveTo>
                    <a:pt x="161" y="161"/>
                  </a:moveTo>
                  <a:cubicBezTo>
                    <a:pt x="200" y="161"/>
                    <a:pt x="200" y="161"/>
                    <a:pt x="200" y="161"/>
                  </a:cubicBezTo>
                  <a:cubicBezTo>
                    <a:pt x="198" y="172"/>
                    <a:pt x="195" y="182"/>
                    <a:pt x="191" y="192"/>
                  </a:cubicBezTo>
                  <a:cubicBezTo>
                    <a:pt x="158" y="192"/>
                    <a:pt x="158" y="192"/>
                    <a:pt x="158" y="192"/>
                  </a:cubicBezTo>
                  <a:cubicBezTo>
                    <a:pt x="159" y="181"/>
                    <a:pt x="160" y="171"/>
                    <a:pt x="161" y="161"/>
                  </a:cubicBezTo>
                  <a:moveTo>
                    <a:pt x="161" y="149"/>
                  </a:moveTo>
                  <a:cubicBezTo>
                    <a:pt x="162" y="142"/>
                    <a:pt x="162" y="135"/>
                    <a:pt x="162" y="129"/>
                  </a:cubicBezTo>
                  <a:cubicBezTo>
                    <a:pt x="162" y="122"/>
                    <a:pt x="162" y="115"/>
                    <a:pt x="161" y="108"/>
                  </a:cubicBezTo>
                  <a:cubicBezTo>
                    <a:pt x="202" y="108"/>
                    <a:pt x="202" y="108"/>
                    <a:pt x="202" y="108"/>
                  </a:cubicBezTo>
                  <a:cubicBezTo>
                    <a:pt x="203" y="115"/>
                    <a:pt x="203" y="122"/>
                    <a:pt x="203" y="129"/>
                  </a:cubicBezTo>
                  <a:cubicBezTo>
                    <a:pt x="203" y="136"/>
                    <a:pt x="203" y="142"/>
                    <a:pt x="202" y="149"/>
                  </a:cubicBezTo>
                  <a:lnTo>
                    <a:pt x="161" y="149"/>
                  </a:lnTo>
                  <a:close/>
                  <a:moveTo>
                    <a:pt x="186" y="54"/>
                  </a:moveTo>
                  <a:cubicBezTo>
                    <a:pt x="156" y="54"/>
                    <a:pt x="156" y="54"/>
                    <a:pt x="156" y="54"/>
                  </a:cubicBezTo>
                  <a:cubicBezTo>
                    <a:pt x="154" y="39"/>
                    <a:pt x="150" y="25"/>
                    <a:pt x="145" y="15"/>
                  </a:cubicBezTo>
                  <a:cubicBezTo>
                    <a:pt x="161" y="21"/>
                    <a:pt x="175" y="35"/>
                    <a:pt x="186" y="54"/>
                  </a:cubicBezTo>
                  <a:moveTo>
                    <a:pt x="108" y="149"/>
                  </a:moveTo>
                  <a:cubicBezTo>
                    <a:pt x="108" y="143"/>
                    <a:pt x="107" y="136"/>
                    <a:pt x="107" y="129"/>
                  </a:cubicBezTo>
                  <a:cubicBezTo>
                    <a:pt x="107" y="121"/>
                    <a:pt x="108" y="115"/>
                    <a:pt x="108" y="108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50" y="115"/>
                    <a:pt x="150" y="121"/>
                    <a:pt x="150" y="129"/>
                  </a:cubicBezTo>
                  <a:cubicBezTo>
                    <a:pt x="150" y="136"/>
                    <a:pt x="150" y="143"/>
                    <a:pt x="149" y="149"/>
                  </a:cubicBezTo>
                  <a:lnTo>
                    <a:pt x="108" y="149"/>
                  </a:lnTo>
                  <a:close/>
                  <a:moveTo>
                    <a:pt x="149" y="161"/>
                  </a:moveTo>
                  <a:cubicBezTo>
                    <a:pt x="148" y="172"/>
                    <a:pt x="147" y="183"/>
                    <a:pt x="146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10" y="183"/>
                    <a:pt x="109" y="172"/>
                    <a:pt x="108" y="161"/>
                  </a:cubicBezTo>
                  <a:lnTo>
                    <a:pt x="149" y="161"/>
                  </a:lnTo>
                  <a:close/>
                  <a:moveTo>
                    <a:pt x="108" y="96"/>
                  </a:moveTo>
                  <a:cubicBezTo>
                    <a:pt x="109" y="85"/>
                    <a:pt x="110" y="75"/>
                    <a:pt x="111" y="66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147" y="75"/>
                    <a:pt x="148" y="85"/>
                    <a:pt x="149" y="96"/>
                  </a:cubicBezTo>
                  <a:lnTo>
                    <a:pt x="108" y="96"/>
                  </a:lnTo>
                  <a:close/>
                  <a:moveTo>
                    <a:pt x="129" y="12"/>
                  </a:moveTo>
                  <a:cubicBezTo>
                    <a:pt x="132" y="12"/>
                    <a:pt x="139" y="26"/>
                    <a:pt x="144" y="54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8" y="26"/>
                    <a:pt x="125" y="12"/>
                    <a:pt x="129" y="12"/>
                  </a:cubicBezTo>
                  <a:moveTo>
                    <a:pt x="112" y="15"/>
                  </a:moveTo>
                  <a:cubicBezTo>
                    <a:pt x="107" y="25"/>
                    <a:pt x="104" y="39"/>
                    <a:pt x="101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82" y="35"/>
                    <a:pt x="96" y="21"/>
                    <a:pt x="112" y="15"/>
                  </a:cubicBezTo>
                  <a:moveTo>
                    <a:pt x="99" y="192"/>
                  </a:moveTo>
                  <a:cubicBezTo>
                    <a:pt x="66" y="192"/>
                    <a:pt x="66" y="192"/>
                    <a:pt x="66" y="192"/>
                  </a:cubicBezTo>
                  <a:cubicBezTo>
                    <a:pt x="62" y="182"/>
                    <a:pt x="59" y="172"/>
                    <a:pt x="57" y="161"/>
                  </a:cubicBezTo>
                  <a:cubicBezTo>
                    <a:pt x="97" y="161"/>
                    <a:pt x="97" y="161"/>
                    <a:pt x="97" y="161"/>
                  </a:cubicBezTo>
                  <a:cubicBezTo>
                    <a:pt x="97" y="171"/>
                    <a:pt x="98" y="181"/>
                    <a:pt x="99" y="192"/>
                  </a:cubicBezTo>
                  <a:moveTo>
                    <a:pt x="97" y="96"/>
                  </a:moveTo>
                  <a:cubicBezTo>
                    <a:pt x="57" y="96"/>
                    <a:pt x="57" y="96"/>
                    <a:pt x="57" y="96"/>
                  </a:cubicBezTo>
                  <a:cubicBezTo>
                    <a:pt x="59" y="85"/>
                    <a:pt x="62" y="75"/>
                    <a:pt x="66" y="66"/>
                  </a:cubicBezTo>
                  <a:cubicBezTo>
                    <a:pt x="99" y="66"/>
                    <a:pt x="99" y="66"/>
                    <a:pt x="99" y="66"/>
                  </a:cubicBezTo>
                  <a:cubicBezTo>
                    <a:pt x="98" y="76"/>
                    <a:pt x="97" y="86"/>
                    <a:pt x="97" y="96"/>
                  </a:cubicBezTo>
                  <a:moveTo>
                    <a:pt x="80" y="23"/>
                  </a:moveTo>
                  <a:cubicBezTo>
                    <a:pt x="71" y="31"/>
                    <a:pt x="64" y="42"/>
                    <a:pt x="58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50" y="41"/>
                    <a:pt x="64" y="30"/>
                    <a:pt x="80" y="23"/>
                  </a:cubicBezTo>
                  <a:moveTo>
                    <a:pt x="14" y="108"/>
                  </a:moveTo>
                  <a:cubicBezTo>
                    <a:pt x="43" y="108"/>
                    <a:pt x="43" y="108"/>
                    <a:pt x="43" y="108"/>
                  </a:cubicBezTo>
                  <a:cubicBezTo>
                    <a:pt x="43" y="115"/>
                    <a:pt x="42" y="122"/>
                    <a:pt x="42" y="129"/>
                  </a:cubicBezTo>
                  <a:cubicBezTo>
                    <a:pt x="42" y="136"/>
                    <a:pt x="43" y="142"/>
                    <a:pt x="43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3" y="142"/>
                    <a:pt x="12" y="136"/>
                    <a:pt x="12" y="129"/>
                  </a:cubicBezTo>
                  <a:cubicBezTo>
                    <a:pt x="12" y="122"/>
                    <a:pt x="13" y="115"/>
                    <a:pt x="14" y="108"/>
                  </a:cubicBezTo>
                  <a:moveTo>
                    <a:pt x="39" y="203"/>
                  </a:moveTo>
                  <a:cubicBezTo>
                    <a:pt x="58" y="203"/>
                    <a:pt x="58" y="203"/>
                    <a:pt x="58" y="203"/>
                  </a:cubicBezTo>
                  <a:cubicBezTo>
                    <a:pt x="64" y="215"/>
                    <a:pt x="71" y="226"/>
                    <a:pt x="80" y="234"/>
                  </a:cubicBezTo>
                  <a:cubicBezTo>
                    <a:pt x="64" y="227"/>
                    <a:pt x="50" y="217"/>
                    <a:pt x="39" y="203"/>
                  </a:cubicBezTo>
                  <a:moveTo>
                    <a:pt x="72" y="203"/>
                  </a:moveTo>
                  <a:cubicBezTo>
                    <a:pt x="101" y="203"/>
                    <a:pt x="101" y="203"/>
                    <a:pt x="101" y="203"/>
                  </a:cubicBezTo>
                  <a:cubicBezTo>
                    <a:pt x="104" y="219"/>
                    <a:pt x="107" y="232"/>
                    <a:pt x="112" y="242"/>
                  </a:cubicBezTo>
                  <a:cubicBezTo>
                    <a:pt x="96" y="236"/>
                    <a:pt x="82" y="223"/>
                    <a:pt x="72" y="203"/>
                  </a:cubicBezTo>
                  <a:moveTo>
                    <a:pt x="129" y="245"/>
                  </a:moveTo>
                  <a:cubicBezTo>
                    <a:pt x="125" y="245"/>
                    <a:pt x="118" y="231"/>
                    <a:pt x="113" y="203"/>
                  </a:cubicBezTo>
                  <a:cubicBezTo>
                    <a:pt x="144" y="203"/>
                    <a:pt x="144" y="203"/>
                    <a:pt x="144" y="203"/>
                  </a:cubicBezTo>
                  <a:cubicBezTo>
                    <a:pt x="139" y="231"/>
                    <a:pt x="132" y="245"/>
                    <a:pt x="129" y="245"/>
                  </a:cubicBezTo>
                  <a:moveTo>
                    <a:pt x="145" y="242"/>
                  </a:moveTo>
                  <a:cubicBezTo>
                    <a:pt x="150" y="232"/>
                    <a:pt x="154" y="219"/>
                    <a:pt x="156" y="203"/>
                  </a:cubicBezTo>
                  <a:cubicBezTo>
                    <a:pt x="186" y="203"/>
                    <a:pt x="186" y="203"/>
                    <a:pt x="186" y="203"/>
                  </a:cubicBezTo>
                  <a:cubicBezTo>
                    <a:pt x="175" y="223"/>
                    <a:pt x="161" y="236"/>
                    <a:pt x="145" y="242"/>
                  </a:cubicBezTo>
                  <a:moveTo>
                    <a:pt x="178" y="234"/>
                  </a:moveTo>
                  <a:cubicBezTo>
                    <a:pt x="186" y="226"/>
                    <a:pt x="193" y="215"/>
                    <a:pt x="199" y="203"/>
                  </a:cubicBezTo>
                  <a:cubicBezTo>
                    <a:pt x="218" y="203"/>
                    <a:pt x="218" y="203"/>
                    <a:pt x="218" y="203"/>
                  </a:cubicBezTo>
                  <a:cubicBezTo>
                    <a:pt x="207" y="217"/>
                    <a:pt x="193" y="227"/>
                    <a:pt x="178" y="234"/>
                  </a:cubicBezTo>
                  <a:moveTo>
                    <a:pt x="227" y="192"/>
                  </a:moveTo>
                  <a:cubicBezTo>
                    <a:pt x="204" y="192"/>
                    <a:pt x="204" y="192"/>
                    <a:pt x="204" y="192"/>
                  </a:cubicBezTo>
                  <a:cubicBezTo>
                    <a:pt x="207" y="182"/>
                    <a:pt x="210" y="172"/>
                    <a:pt x="212" y="161"/>
                  </a:cubicBezTo>
                  <a:cubicBezTo>
                    <a:pt x="241" y="161"/>
                    <a:pt x="241" y="161"/>
                    <a:pt x="241" y="161"/>
                  </a:cubicBezTo>
                  <a:cubicBezTo>
                    <a:pt x="237" y="172"/>
                    <a:pt x="233" y="182"/>
                    <a:pt x="227" y="192"/>
                  </a:cubicBezTo>
                  <a:moveTo>
                    <a:pt x="214" y="149"/>
                  </a:moveTo>
                  <a:cubicBezTo>
                    <a:pt x="215" y="142"/>
                    <a:pt x="215" y="136"/>
                    <a:pt x="215" y="129"/>
                  </a:cubicBezTo>
                  <a:cubicBezTo>
                    <a:pt x="215" y="122"/>
                    <a:pt x="215" y="115"/>
                    <a:pt x="214" y="108"/>
                  </a:cubicBezTo>
                  <a:cubicBezTo>
                    <a:pt x="243" y="108"/>
                    <a:pt x="243" y="108"/>
                    <a:pt x="243" y="108"/>
                  </a:cubicBezTo>
                  <a:cubicBezTo>
                    <a:pt x="245" y="115"/>
                    <a:pt x="245" y="122"/>
                    <a:pt x="245" y="129"/>
                  </a:cubicBezTo>
                  <a:cubicBezTo>
                    <a:pt x="245" y="136"/>
                    <a:pt x="245" y="142"/>
                    <a:pt x="243" y="149"/>
                  </a:cubicBezTo>
                  <a:lnTo>
                    <a:pt x="214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" name="Freeform 77"/>
            <p:cNvSpPr/>
            <p:nvPr/>
          </p:nvSpPr>
          <p:spPr bwMode="auto">
            <a:xfrm>
              <a:off x="8968244" y="3601812"/>
              <a:ext cx="73025" cy="125413"/>
            </a:xfrm>
            <a:custGeom>
              <a:avLst/>
              <a:gdLst>
                <a:gd name="T0" fmla="*/ 19 w 38"/>
                <a:gd name="T1" fmla="*/ 0 h 65"/>
                <a:gd name="T2" fmla="*/ 19 w 38"/>
                <a:gd name="T3" fmla="*/ 0 h 65"/>
                <a:gd name="T4" fmla="*/ 1 w 38"/>
                <a:gd name="T5" fmla="*/ 33 h 65"/>
                <a:gd name="T6" fmla="*/ 0 w 38"/>
                <a:gd name="T7" fmla="*/ 33 h 65"/>
                <a:gd name="T8" fmla="*/ 19 w 38"/>
                <a:gd name="T9" fmla="*/ 65 h 65"/>
                <a:gd name="T10" fmla="*/ 19 w 38"/>
                <a:gd name="T11" fmla="*/ 65 h 65"/>
                <a:gd name="T12" fmla="*/ 38 w 38"/>
                <a:gd name="T13" fmla="*/ 33 h 65"/>
                <a:gd name="T14" fmla="*/ 38 w 38"/>
                <a:gd name="T15" fmla="*/ 33 h 65"/>
                <a:gd name="T16" fmla="*/ 19 w 38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8"/>
                    <a:pt x="13" y="33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3" y="33"/>
                    <a:pt x="19" y="47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47"/>
                    <a:pt x="25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25" y="33"/>
                    <a:pt x="19" y="18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" name="Freeform 78"/>
            <p:cNvSpPr/>
            <p:nvPr/>
          </p:nvSpPr>
          <p:spPr bwMode="auto">
            <a:xfrm>
              <a:off x="8471357" y="4009799"/>
              <a:ext cx="73025" cy="125413"/>
            </a:xfrm>
            <a:custGeom>
              <a:avLst/>
              <a:gdLst>
                <a:gd name="T0" fmla="*/ 19 w 38"/>
                <a:gd name="T1" fmla="*/ 0 h 65"/>
                <a:gd name="T2" fmla="*/ 19 w 38"/>
                <a:gd name="T3" fmla="*/ 0 h 65"/>
                <a:gd name="T4" fmla="*/ 0 w 38"/>
                <a:gd name="T5" fmla="*/ 32 h 65"/>
                <a:gd name="T6" fmla="*/ 0 w 38"/>
                <a:gd name="T7" fmla="*/ 32 h 65"/>
                <a:gd name="T8" fmla="*/ 19 w 38"/>
                <a:gd name="T9" fmla="*/ 65 h 65"/>
                <a:gd name="T10" fmla="*/ 19 w 38"/>
                <a:gd name="T11" fmla="*/ 65 h 65"/>
                <a:gd name="T12" fmla="*/ 37 w 38"/>
                <a:gd name="T13" fmla="*/ 32 h 65"/>
                <a:gd name="T14" fmla="*/ 38 w 38"/>
                <a:gd name="T15" fmla="*/ 32 h 65"/>
                <a:gd name="T16" fmla="*/ 19 w 38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8"/>
                    <a:pt x="13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3" y="32"/>
                    <a:pt x="19" y="47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47"/>
                    <a:pt x="25" y="32"/>
                    <a:pt x="3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25" y="32"/>
                    <a:pt x="19" y="18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6483823" y="1513443"/>
            <a:ext cx="3331822" cy="407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项目调研：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设计原则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发展历史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国内外研究现状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-Google Home</a:t>
            </a:r>
          </a:p>
          <a:p>
            <a:pPr algn="just">
              <a:lnSpc>
                <a:spcPct val="125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海尔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U-Home</a:t>
            </a:r>
          </a:p>
          <a:p>
            <a:pPr algn="just">
              <a:lnSpc>
                <a:spcPct val="125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HiLink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米家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MIJIA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（小米音响）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天猫精灵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483823" y="1122120"/>
            <a:ext cx="318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2018.10 - 2018.11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CC320F-934F-4D32-886F-421E932551FA}"/>
              </a:ext>
            </a:extLst>
          </p:cNvPr>
          <p:cNvSpPr txBox="1"/>
          <p:nvPr/>
        </p:nvSpPr>
        <p:spPr>
          <a:xfrm>
            <a:off x="6353252" y="5317333"/>
            <a:ext cx="3735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成果：参考 </a:t>
            </a:r>
            <a:r>
              <a:rPr lang="zh-CN" altLang="en-US" b="1" dirty="0"/>
              <a:t>智能家居项目调研</a:t>
            </a:r>
            <a:r>
              <a:rPr lang="en-US" altLang="zh-CN" b="1" dirty="0"/>
              <a:t>.md</a:t>
            </a:r>
            <a:endParaRPr lang="en-US" altLang="zh-CN" dirty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A0C181-164E-44B0-9C70-67D0C2CE7654}"/>
              </a:ext>
            </a:extLst>
          </p:cNvPr>
          <p:cNvSpPr txBox="1"/>
          <p:nvPr/>
        </p:nvSpPr>
        <p:spPr>
          <a:xfrm>
            <a:off x="1197294" y="6282267"/>
            <a:ext cx="9635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注：项目成果均以文档，代码的方式存至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所在的 </a:t>
            </a:r>
            <a:r>
              <a:rPr lang="en-US" altLang="zh-CN" dirty="0">
                <a:hlinkClick r:id="rId3"/>
              </a:rPr>
              <a:t>SCU-B418</a:t>
            </a:r>
            <a:r>
              <a:rPr lang="en-US" altLang="zh-CN" dirty="0"/>
              <a:t>/</a:t>
            </a:r>
            <a:r>
              <a:rPr lang="en-US" altLang="zh-CN" b="1" dirty="0">
                <a:hlinkClick r:id="rId4"/>
              </a:rPr>
              <a:t>Intelligent-Furniture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7" name="Oval 66">
            <a:extLst>
              <a:ext uri="{FF2B5EF4-FFF2-40B4-BE49-F238E27FC236}">
                <a16:creationId xmlns:a16="http://schemas.microsoft.com/office/drawing/2014/main" id="{406F5E41-7E02-4CE8-A561-F5064D4F6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178" y="5251353"/>
            <a:ext cx="493138" cy="5025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668210" y="302224"/>
            <a:ext cx="4959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项目进展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37121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2018.10 – 2018.12</a:t>
            </a:r>
            <a:endParaRPr kumimoji="0" lang="zh-CN" altLang="en-US" sz="1200" b="0" i="0" u="none" strike="noStrike" kern="1200" cap="none" spc="0" normalizeH="0" baseline="0" noProof="0" dirty="0">
              <a:ln>
                <a:solidFill>
                  <a:srgbClr val="00762F"/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7778" r="4878" b="6666"/>
          <a:stretch>
            <a:fillRect/>
          </a:stretch>
        </p:blipFill>
        <p:spPr>
          <a:xfrm>
            <a:off x="941919" y="1601448"/>
            <a:ext cx="3794057" cy="214525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grpSp>
        <p:nvGrpSpPr>
          <p:cNvPr id="60" name="组合 59"/>
          <p:cNvGrpSpPr/>
          <p:nvPr/>
        </p:nvGrpSpPr>
        <p:grpSpPr>
          <a:xfrm>
            <a:off x="6910382" y="2385126"/>
            <a:ext cx="379957" cy="378819"/>
            <a:chOff x="6760032" y="3590699"/>
            <a:chExt cx="530225" cy="528638"/>
          </a:xfrm>
          <a:solidFill>
            <a:schemeClr val="bg1"/>
          </a:solidFill>
        </p:grpSpPr>
        <p:sp>
          <p:nvSpPr>
            <p:cNvPr id="61" name="Freeform 67"/>
            <p:cNvSpPr>
              <a:spLocks noEditPoints="1"/>
            </p:cNvSpPr>
            <p:nvPr/>
          </p:nvSpPr>
          <p:spPr bwMode="auto">
            <a:xfrm>
              <a:off x="6760032" y="3590699"/>
              <a:ext cx="196850" cy="195263"/>
            </a:xfrm>
            <a:custGeom>
              <a:avLst/>
              <a:gdLst>
                <a:gd name="T0" fmla="*/ 51 w 102"/>
                <a:gd name="T1" fmla="*/ 0 h 101"/>
                <a:gd name="T2" fmla="*/ 0 w 102"/>
                <a:gd name="T3" fmla="*/ 51 h 101"/>
                <a:gd name="T4" fmla="*/ 51 w 102"/>
                <a:gd name="T5" fmla="*/ 101 h 101"/>
                <a:gd name="T6" fmla="*/ 102 w 102"/>
                <a:gd name="T7" fmla="*/ 51 h 101"/>
                <a:gd name="T8" fmla="*/ 51 w 102"/>
                <a:gd name="T9" fmla="*/ 0 h 101"/>
                <a:gd name="T10" fmla="*/ 51 w 102"/>
                <a:gd name="T11" fmla="*/ 74 h 101"/>
                <a:gd name="T12" fmla="*/ 27 w 102"/>
                <a:gd name="T13" fmla="*/ 51 h 101"/>
                <a:gd name="T14" fmla="*/ 51 w 102"/>
                <a:gd name="T15" fmla="*/ 27 h 101"/>
                <a:gd name="T16" fmla="*/ 75 w 102"/>
                <a:gd name="T17" fmla="*/ 51 h 101"/>
                <a:gd name="T18" fmla="*/ 51 w 102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2" y="79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5" y="38"/>
                    <a:pt x="75" y="51"/>
                  </a:cubicBezTo>
                  <a:cubicBezTo>
                    <a:pt x="75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68"/>
            <p:cNvSpPr>
              <a:spLocks noEditPoints="1"/>
            </p:cNvSpPr>
            <p:nvPr/>
          </p:nvSpPr>
          <p:spPr bwMode="auto">
            <a:xfrm>
              <a:off x="6979107" y="3590699"/>
              <a:ext cx="195263" cy="195263"/>
            </a:xfrm>
            <a:custGeom>
              <a:avLst/>
              <a:gdLst>
                <a:gd name="T0" fmla="*/ 51 w 101"/>
                <a:gd name="T1" fmla="*/ 0 h 101"/>
                <a:gd name="T2" fmla="*/ 0 w 101"/>
                <a:gd name="T3" fmla="*/ 51 h 101"/>
                <a:gd name="T4" fmla="*/ 51 w 101"/>
                <a:gd name="T5" fmla="*/ 101 h 101"/>
                <a:gd name="T6" fmla="*/ 101 w 101"/>
                <a:gd name="T7" fmla="*/ 51 h 101"/>
                <a:gd name="T8" fmla="*/ 51 w 101"/>
                <a:gd name="T9" fmla="*/ 0 h 101"/>
                <a:gd name="T10" fmla="*/ 51 w 101"/>
                <a:gd name="T11" fmla="*/ 74 h 101"/>
                <a:gd name="T12" fmla="*/ 27 w 101"/>
                <a:gd name="T13" fmla="*/ 51 h 101"/>
                <a:gd name="T14" fmla="*/ 51 w 101"/>
                <a:gd name="T15" fmla="*/ 27 h 101"/>
                <a:gd name="T16" fmla="*/ 74 w 101"/>
                <a:gd name="T17" fmla="*/ 51 h 101"/>
                <a:gd name="T18" fmla="*/ 51 w 101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1" y="79"/>
                    <a:pt x="101" y="51"/>
                  </a:cubicBezTo>
                  <a:cubicBezTo>
                    <a:pt x="101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4" y="38"/>
                    <a:pt x="74" y="51"/>
                  </a:cubicBezTo>
                  <a:cubicBezTo>
                    <a:pt x="74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69"/>
            <p:cNvSpPr/>
            <p:nvPr/>
          </p:nvSpPr>
          <p:spPr bwMode="auto">
            <a:xfrm>
              <a:off x="6804482" y="3808187"/>
              <a:ext cx="327025" cy="185738"/>
            </a:xfrm>
            <a:custGeom>
              <a:avLst/>
              <a:gdLst>
                <a:gd name="T0" fmla="*/ 158 w 169"/>
                <a:gd name="T1" fmla="*/ 96 h 96"/>
                <a:gd name="T2" fmla="*/ 11 w 169"/>
                <a:gd name="T3" fmla="*/ 96 h 96"/>
                <a:gd name="T4" fmla="*/ 0 w 169"/>
                <a:gd name="T5" fmla="*/ 84 h 96"/>
                <a:gd name="T6" fmla="*/ 0 w 169"/>
                <a:gd name="T7" fmla="*/ 12 h 96"/>
                <a:gd name="T8" fmla="*/ 11 w 169"/>
                <a:gd name="T9" fmla="*/ 0 h 96"/>
                <a:gd name="T10" fmla="*/ 158 w 169"/>
                <a:gd name="T11" fmla="*/ 0 h 96"/>
                <a:gd name="T12" fmla="*/ 169 w 169"/>
                <a:gd name="T13" fmla="*/ 12 h 96"/>
                <a:gd name="T14" fmla="*/ 169 w 169"/>
                <a:gd name="T15" fmla="*/ 84 h 96"/>
                <a:gd name="T16" fmla="*/ 158 w 169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96">
                  <a:moveTo>
                    <a:pt x="158" y="96"/>
                  </a:moveTo>
                  <a:cubicBezTo>
                    <a:pt x="11" y="96"/>
                    <a:pt x="11" y="96"/>
                    <a:pt x="11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4" y="0"/>
                    <a:pt x="169" y="5"/>
                    <a:pt x="169" y="12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9" y="91"/>
                    <a:pt x="164" y="96"/>
                    <a:pt x="158" y="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7152144" y="3838349"/>
              <a:ext cx="26988" cy="127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71"/>
            <p:cNvSpPr/>
            <p:nvPr/>
          </p:nvSpPr>
          <p:spPr bwMode="auto">
            <a:xfrm>
              <a:off x="7201357" y="3793899"/>
              <a:ext cx="88900" cy="215900"/>
            </a:xfrm>
            <a:custGeom>
              <a:avLst/>
              <a:gdLst>
                <a:gd name="T0" fmla="*/ 56 w 56"/>
                <a:gd name="T1" fmla="*/ 136 h 136"/>
                <a:gd name="T2" fmla="*/ 0 w 56"/>
                <a:gd name="T3" fmla="*/ 108 h 136"/>
                <a:gd name="T4" fmla="*/ 0 w 56"/>
                <a:gd name="T5" fmla="*/ 28 h 136"/>
                <a:gd name="T6" fmla="*/ 56 w 56"/>
                <a:gd name="T7" fmla="*/ 0 h 136"/>
                <a:gd name="T8" fmla="*/ 56 w 56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36">
                  <a:moveTo>
                    <a:pt x="56" y="136"/>
                  </a:moveTo>
                  <a:lnTo>
                    <a:pt x="0" y="108"/>
                  </a:lnTo>
                  <a:lnTo>
                    <a:pt x="0" y="28"/>
                  </a:lnTo>
                  <a:lnTo>
                    <a:pt x="56" y="0"/>
                  </a:lnTo>
                  <a:lnTo>
                    <a:pt x="56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72"/>
            <p:cNvSpPr/>
            <p:nvPr/>
          </p:nvSpPr>
          <p:spPr bwMode="auto">
            <a:xfrm>
              <a:off x="6804482" y="4016149"/>
              <a:ext cx="104775" cy="103188"/>
            </a:xfrm>
            <a:custGeom>
              <a:avLst/>
              <a:gdLst>
                <a:gd name="T0" fmla="*/ 21 w 66"/>
                <a:gd name="T1" fmla="*/ 65 h 65"/>
                <a:gd name="T2" fmla="*/ 0 w 66"/>
                <a:gd name="T3" fmla="*/ 65 h 65"/>
                <a:gd name="T4" fmla="*/ 45 w 66"/>
                <a:gd name="T5" fmla="*/ 0 h 65"/>
                <a:gd name="T6" fmla="*/ 66 w 66"/>
                <a:gd name="T7" fmla="*/ 0 h 65"/>
                <a:gd name="T8" fmla="*/ 21 w 66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21" y="65"/>
                  </a:moveTo>
                  <a:lnTo>
                    <a:pt x="0" y="65"/>
                  </a:lnTo>
                  <a:lnTo>
                    <a:pt x="45" y="0"/>
                  </a:lnTo>
                  <a:lnTo>
                    <a:pt x="66" y="0"/>
                  </a:lnTo>
                  <a:lnTo>
                    <a:pt x="2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73"/>
            <p:cNvSpPr/>
            <p:nvPr/>
          </p:nvSpPr>
          <p:spPr bwMode="auto">
            <a:xfrm>
              <a:off x="7026732" y="4016149"/>
              <a:ext cx="103188" cy="103188"/>
            </a:xfrm>
            <a:custGeom>
              <a:avLst/>
              <a:gdLst>
                <a:gd name="T0" fmla="*/ 44 w 65"/>
                <a:gd name="T1" fmla="*/ 65 h 65"/>
                <a:gd name="T2" fmla="*/ 65 w 65"/>
                <a:gd name="T3" fmla="*/ 65 h 65"/>
                <a:gd name="T4" fmla="*/ 21 w 65"/>
                <a:gd name="T5" fmla="*/ 0 h 65"/>
                <a:gd name="T6" fmla="*/ 0 w 65"/>
                <a:gd name="T7" fmla="*/ 0 h 65"/>
                <a:gd name="T8" fmla="*/ 44 w 65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44" y="65"/>
                  </a:moveTo>
                  <a:lnTo>
                    <a:pt x="65" y="65"/>
                  </a:lnTo>
                  <a:lnTo>
                    <a:pt x="21" y="0"/>
                  </a:lnTo>
                  <a:lnTo>
                    <a:pt x="0" y="0"/>
                  </a:lnTo>
                  <a:lnTo>
                    <a:pt x="44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880805" y="4326626"/>
            <a:ext cx="408396" cy="437975"/>
            <a:chOff x="8471357" y="3524024"/>
            <a:chExt cx="569912" cy="611188"/>
          </a:xfrm>
          <a:solidFill>
            <a:schemeClr val="bg1"/>
          </a:solidFill>
        </p:grpSpPr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8733294" y="3524024"/>
              <a:ext cx="23813" cy="714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76"/>
            <p:cNvSpPr>
              <a:spLocks noEditPoints="1"/>
            </p:cNvSpPr>
            <p:nvPr/>
          </p:nvSpPr>
          <p:spPr bwMode="auto">
            <a:xfrm>
              <a:off x="8501519" y="3612924"/>
              <a:ext cx="496888" cy="496888"/>
            </a:xfrm>
            <a:custGeom>
              <a:avLst/>
              <a:gdLst>
                <a:gd name="T0" fmla="*/ 0 w 257"/>
                <a:gd name="T1" fmla="*/ 129 h 257"/>
                <a:gd name="T2" fmla="*/ 257 w 257"/>
                <a:gd name="T3" fmla="*/ 129 h 257"/>
                <a:gd name="T4" fmla="*/ 227 w 257"/>
                <a:gd name="T5" fmla="*/ 66 h 257"/>
                <a:gd name="T6" fmla="*/ 212 w 257"/>
                <a:gd name="T7" fmla="*/ 96 h 257"/>
                <a:gd name="T8" fmla="*/ 227 w 257"/>
                <a:gd name="T9" fmla="*/ 66 h 257"/>
                <a:gd name="T10" fmla="*/ 199 w 257"/>
                <a:gd name="T11" fmla="*/ 54 h 257"/>
                <a:gd name="T12" fmla="*/ 218 w 257"/>
                <a:gd name="T13" fmla="*/ 54 h 257"/>
                <a:gd name="T14" fmla="*/ 200 w 257"/>
                <a:gd name="T15" fmla="*/ 161 h 257"/>
                <a:gd name="T16" fmla="*/ 158 w 257"/>
                <a:gd name="T17" fmla="*/ 192 h 257"/>
                <a:gd name="T18" fmla="*/ 161 w 257"/>
                <a:gd name="T19" fmla="*/ 149 h 257"/>
                <a:gd name="T20" fmla="*/ 161 w 257"/>
                <a:gd name="T21" fmla="*/ 108 h 257"/>
                <a:gd name="T22" fmla="*/ 203 w 257"/>
                <a:gd name="T23" fmla="*/ 129 h 257"/>
                <a:gd name="T24" fmla="*/ 161 w 257"/>
                <a:gd name="T25" fmla="*/ 149 h 257"/>
                <a:gd name="T26" fmla="*/ 156 w 257"/>
                <a:gd name="T27" fmla="*/ 54 h 257"/>
                <a:gd name="T28" fmla="*/ 186 w 257"/>
                <a:gd name="T29" fmla="*/ 54 h 257"/>
                <a:gd name="T30" fmla="*/ 107 w 257"/>
                <a:gd name="T31" fmla="*/ 129 h 257"/>
                <a:gd name="T32" fmla="*/ 149 w 257"/>
                <a:gd name="T33" fmla="*/ 108 h 257"/>
                <a:gd name="T34" fmla="*/ 149 w 257"/>
                <a:gd name="T35" fmla="*/ 149 h 257"/>
                <a:gd name="T36" fmla="*/ 149 w 257"/>
                <a:gd name="T37" fmla="*/ 161 h 257"/>
                <a:gd name="T38" fmla="*/ 111 w 257"/>
                <a:gd name="T39" fmla="*/ 192 h 257"/>
                <a:gd name="T40" fmla="*/ 149 w 257"/>
                <a:gd name="T41" fmla="*/ 161 h 257"/>
                <a:gd name="T42" fmla="*/ 111 w 257"/>
                <a:gd name="T43" fmla="*/ 66 h 257"/>
                <a:gd name="T44" fmla="*/ 149 w 257"/>
                <a:gd name="T45" fmla="*/ 96 h 257"/>
                <a:gd name="T46" fmla="*/ 129 w 257"/>
                <a:gd name="T47" fmla="*/ 12 h 257"/>
                <a:gd name="T48" fmla="*/ 113 w 257"/>
                <a:gd name="T49" fmla="*/ 54 h 257"/>
                <a:gd name="T50" fmla="*/ 112 w 257"/>
                <a:gd name="T51" fmla="*/ 15 h 257"/>
                <a:gd name="T52" fmla="*/ 72 w 257"/>
                <a:gd name="T53" fmla="*/ 54 h 257"/>
                <a:gd name="T54" fmla="*/ 99 w 257"/>
                <a:gd name="T55" fmla="*/ 192 h 257"/>
                <a:gd name="T56" fmla="*/ 57 w 257"/>
                <a:gd name="T57" fmla="*/ 161 h 257"/>
                <a:gd name="T58" fmla="*/ 99 w 257"/>
                <a:gd name="T59" fmla="*/ 192 h 257"/>
                <a:gd name="T60" fmla="*/ 57 w 257"/>
                <a:gd name="T61" fmla="*/ 96 h 257"/>
                <a:gd name="T62" fmla="*/ 99 w 257"/>
                <a:gd name="T63" fmla="*/ 66 h 257"/>
                <a:gd name="T64" fmla="*/ 80 w 257"/>
                <a:gd name="T65" fmla="*/ 23 h 257"/>
                <a:gd name="T66" fmla="*/ 39 w 257"/>
                <a:gd name="T67" fmla="*/ 54 h 257"/>
                <a:gd name="T68" fmla="*/ 14 w 257"/>
                <a:gd name="T69" fmla="*/ 108 h 257"/>
                <a:gd name="T70" fmla="*/ 42 w 257"/>
                <a:gd name="T71" fmla="*/ 129 h 257"/>
                <a:gd name="T72" fmla="*/ 14 w 257"/>
                <a:gd name="T73" fmla="*/ 149 h 257"/>
                <a:gd name="T74" fmla="*/ 14 w 257"/>
                <a:gd name="T75" fmla="*/ 108 h 257"/>
                <a:gd name="T76" fmla="*/ 58 w 257"/>
                <a:gd name="T77" fmla="*/ 203 h 257"/>
                <a:gd name="T78" fmla="*/ 39 w 257"/>
                <a:gd name="T79" fmla="*/ 203 h 257"/>
                <a:gd name="T80" fmla="*/ 101 w 257"/>
                <a:gd name="T81" fmla="*/ 203 h 257"/>
                <a:gd name="T82" fmla="*/ 72 w 257"/>
                <a:gd name="T83" fmla="*/ 203 h 257"/>
                <a:gd name="T84" fmla="*/ 113 w 257"/>
                <a:gd name="T85" fmla="*/ 203 h 257"/>
                <a:gd name="T86" fmla="*/ 129 w 257"/>
                <a:gd name="T87" fmla="*/ 245 h 257"/>
                <a:gd name="T88" fmla="*/ 156 w 257"/>
                <a:gd name="T89" fmla="*/ 203 h 257"/>
                <a:gd name="T90" fmla="*/ 145 w 257"/>
                <a:gd name="T91" fmla="*/ 242 h 257"/>
                <a:gd name="T92" fmla="*/ 199 w 257"/>
                <a:gd name="T93" fmla="*/ 203 h 257"/>
                <a:gd name="T94" fmla="*/ 178 w 257"/>
                <a:gd name="T95" fmla="*/ 234 h 257"/>
                <a:gd name="T96" fmla="*/ 204 w 257"/>
                <a:gd name="T97" fmla="*/ 192 h 257"/>
                <a:gd name="T98" fmla="*/ 241 w 257"/>
                <a:gd name="T99" fmla="*/ 161 h 257"/>
                <a:gd name="T100" fmla="*/ 214 w 257"/>
                <a:gd name="T101" fmla="*/ 149 h 257"/>
                <a:gd name="T102" fmla="*/ 214 w 257"/>
                <a:gd name="T103" fmla="*/ 108 h 257"/>
                <a:gd name="T104" fmla="*/ 245 w 257"/>
                <a:gd name="T105" fmla="*/ 129 h 257"/>
                <a:gd name="T106" fmla="*/ 214 w 257"/>
                <a:gd name="T107" fmla="*/ 14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7" h="257">
                  <a:moveTo>
                    <a:pt x="129" y="0"/>
                  </a:moveTo>
                  <a:cubicBezTo>
                    <a:pt x="58" y="0"/>
                    <a:pt x="0" y="58"/>
                    <a:pt x="0" y="129"/>
                  </a:cubicBezTo>
                  <a:cubicBezTo>
                    <a:pt x="0" y="199"/>
                    <a:pt x="58" y="257"/>
                    <a:pt x="129" y="257"/>
                  </a:cubicBezTo>
                  <a:cubicBezTo>
                    <a:pt x="199" y="257"/>
                    <a:pt x="257" y="199"/>
                    <a:pt x="257" y="129"/>
                  </a:cubicBezTo>
                  <a:cubicBezTo>
                    <a:pt x="257" y="58"/>
                    <a:pt x="199" y="0"/>
                    <a:pt x="129" y="0"/>
                  </a:cubicBezTo>
                  <a:moveTo>
                    <a:pt x="227" y="66"/>
                  </a:moveTo>
                  <a:cubicBezTo>
                    <a:pt x="233" y="75"/>
                    <a:pt x="237" y="85"/>
                    <a:pt x="241" y="96"/>
                  </a:cubicBezTo>
                  <a:cubicBezTo>
                    <a:pt x="212" y="96"/>
                    <a:pt x="212" y="96"/>
                    <a:pt x="212" y="96"/>
                  </a:cubicBezTo>
                  <a:cubicBezTo>
                    <a:pt x="210" y="85"/>
                    <a:pt x="207" y="75"/>
                    <a:pt x="204" y="66"/>
                  </a:cubicBezTo>
                  <a:lnTo>
                    <a:pt x="227" y="66"/>
                  </a:lnTo>
                  <a:close/>
                  <a:moveTo>
                    <a:pt x="218" y="54"/>
                  </a:moveTo>
                  <a:cubicBezTo>
                    <a:pt x="199" y="54"/>
                    <a:pt x="199" y="54"/>
                    <a:pt x="199" y="54"/>
                  </a:cubicBezTo>
                  <a:cubicBezTo>
                    <a:pt x="193" y="42"/>
                    <a:pt x="186" y="31"/>
                    <a:pt x="178" y="23"/>
                  </a:cubicBezTo>
                  <a:cubicBezTo>
                    <a:pt x="193" y="30"/>
                    <a:pt x="207" y="41"/>
                    <a:pt x="218" y="54"/>
                  </a:cubicBezTo>
                  <a:moveTo>
                    <a:pt x="161" y="161"/>
                  </a:moveTo>
                  <a:cubicBezTo>
                    <a:pt x="200" y="161"/>
                    <a:pt x="200" y="161"/>
                    <a:pt x="200" y="161"/>
                  </a:cubicBezTo>
                  <a:cubicBezTo>
                    <a:pt x="198" y="172"/>
                    <a:pt x="195" y="182"/>
                    <a:pt x="191" y="192"/>
                  </a:cubicBezTo>
                  <a:cubicBezTo>
                    <a:pt x="158" y="192"/>
                    <a:pt x="158" y="192"/>
                    <a:pt x="158" y="192"/>
                  </a:cubicBezTo>
                  <a:cubicBezTo>
                    <a:pt x="159" y="181"/>
                    <a:pt x="160" y="171"/>
                    <a:pt x="161" y="161"/>
                  </a:cubicBezTo>
                  <a:moveTo>
                    <a:pt x="161" y="149"/>
                  </a:moveTo>
                  <a:cubicBezTo>
                    <a:pt x="162" y="142"/>
                    <a:pt x="162" y="135"/>
                    <a:pt x="162" y="129"/>
                  </a:cubicBezTo>
                  <a:cubicBezTo>
                    <a:pt x="162" y="122"/>
                    <a:pt x="162" y="115"/>
                    <a:pt x="161" y="108"/>
                  </a:cubicBezTo>
                  <a:cubicBezTo>
                    <a:pt x="202" y="108"/>
                    <a:pt x="202" y="108"/>
                    <a:pt x="202" y="108"/>
                  </a:cubicBezTo>
                  <a:cubicBezTo>
                    <a:pt x="203" y="115"/>
                    <a:pt x="203" y="122"/>
                    <a:pt x="203" y="129"/>
                  </a:cubicBezTo>
                  <a:cubicBezTo>
                    <a:pt x="203" y="136"/>
                    <a:pt x="203" y="142"/>
                    <a:pt x="202" y="149"/>
                  </a:cubicBezTo>
                  <a:lnTo>
                    <a:pt x="161" y="149"/>
                  </a:lnTo>
                  <a:close/>
                  <a:moveTo>
                    <a:pt x="186" y="54"/>
                  </a:moveTo>
                  <a:cubicBezTo>
                    <a:pt x="156" y="54"/>
                    <a:pt x="156" y="54"/>
                    <a:pt x="156" y="54"/>
                  </a:cubicBezTo>
                  <a:cubicBezTo>
                    <a:pt x="154" y="39"/>
                    <a:pt x="150" y="25"/>
                    <a:pt x="145" y="15"/>
                  </a:cubicBezTo>
                  <a:cubicBezTo>
                    <a:pt x="161" y="21"/>
                    <a:pt x="175" y="35"/>
                    <a:pt x="186" y="54"/>
                  </a:cubicBezTo>
                  <a:moveTo>
                    <a:pt x="108" y="149"/>
                  </a:moveTo>
                  <a:cubicBezTo>
                    <a:pt x="108" y="143"/>
                    <a:pt x="107" y="136"/>
                    <a:pt x="107" y="129"/>
                  </a:cubicBezTo>
                  <a:cubicBezTo>
                    <a:pt x="107" y="121"/>
                    <a:pt x="108" y="115"/>
                    <a:pt x="108" y="108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50" y="115"/>
                    <a:pt x="150" y="121"/>
                    <a:pt x="150" y="129"/>
                  </a:cubicBezTo>
                  <a:cubicBezTo>
                    <a:pt x="150" y="136"/>
                    <a:pt x="150" y="143"/>
                    <a:pt x="149" y="149"/>
                  </a:cubicBezTo>
                  <a:lnTo>
                    <a:pt x="108" y="149"/>
                  </a:lnTo>
                  <a:close/>
                  <a:moveTo>
                    <a:pt x="149" y="161"/>
                  </a:moveTo>
                  <a:cubicBezTo>
                    <a:pt x="148" y="172"/>
                    <a:pt x="147" y="183"/>
                    <a:pt x="146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10" y="183"/>
                    <a:pt x="109" y="172"/>
                    <a:pt x="108" y="161"/>
                  </a:cubicBezTo>
                  <a:lnTo>
                    <a:pt x="149" y="161"/>
                  </a:lnTo>
                  <a:close/>
                  <a:moveTo>
                    <a:pt x="108" y="96"/>
                  </a:moveTo>
                  <a:cubicBezTo>
                    <a:pt x="109" y="85"/>
                    <a:pt x="110" y="75"/>
                    <a:pt x="111" y="66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147" y="75"/>
                    <a:pt x="148" y="85"/>
                    <a:pt x="149" y="96"/>
                  </a:cubicBezTo>
                  <a:lnTo>
                    <a:pt x="108" y="96"/>
                  </a:lnTo>
                  <a:close/>
                  <a:moveTo>
                    <a:pt x="129" y="12"/>
                  </a:moveTo>
                  <a:cubicBezTo>
                    <a:pt x="132" y="12"/>
                    <a:pt x="139" y="26"/>
                    <a:pt x="144" y="54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8" y="26"/>
                    <a:pt x="125" y="12"/>
                    <a:pt x="129" y="12"/>
                  </a:cubicBezTo>
                  <a:moveTo>
                    <a:pt x="112" y="15"/>
                  </a:moveTo>
                  <a:cubicBezTo>
                    <a:pt x="107" y="25"/>
                    <a:pt x="104" y="39"/>
                    <a:pt x="101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82" y="35"/>
                    <a:pt x="96" y="21"/>
                    <a:pt x="112" y="15"/>
                  </a:cubicBezTo>
                  <a:moveTo>
                    <a:pt x="99" y="192"/>
                  </a:moveTo>
                  <a:cubicBezTo>
                    <a:pt x="66" y="192"/>
                    <a:pt x="66" y="192"/>
                    <a:pt x="66" y="192"/>
                  </a:cubicBezTo>
                  <a:cubicBezTo>
                    <a:pt x="62" y="182"/>
                    <a:pt x="59" y="172"/>
                    <a:pt x="57" y="161"/>
                  </a:cubicBezTo>
                  <a:cubicBezTo>
                    <a:pt x="97" y="161"/>
                    <a:pt x="97" y="161"/>
                    <a:pt x="97" y="161"/>
                  </a:cubicBezTo>
                  <a:cubicBezTo>
                    <a:pt x="97" y="171"/>
                    <a:pt x="98" y="181"/>
                    <a:pt x="99" y="192"/>
                  </a:cubicBezTo>
                  <a:moveTo>
                    <a:pt x="97" y="96"/>
                  </a:moveTo>
                  <a:cubicBezTo>
                    <a:pt x="57" y="96"/>
                    <a:pt x="57" y="96"/>
                    <a:pt x="57" y="96"/>
                  </a:cubicBezTo>
                  <a:cubicBezTo>
                    <a:pt x="59" y="85"/>
                    <a:pt x="62" y="75"/>
                    <a:pt x="66" y="66"/>
                  </a:cubicBezTo>
                  <a:cubicBezTo>
                    <a:pt x="99" y="66"/>
                    <a:pt x="99" y="66"/>
                    <a:pt x="99" y="66"/>
                  </a:cubicBezTo>
                  <a:cubicBezTo>
                    <a:pt x="98" y="76"/>
                    <a:pt x="97" y="86"/>
                    <a:pt x="97" y="96"/>
                  </a:cubicBezTo>
                  <a:moveTo>
                    <a:pt x="80" y="23"/>
                  </a:moveTo>
                  <a:cubicBezTo>
                    <a:pt x="71" y="31"/>
                    <a:pt x="64" y="42"/>
                    <a:pt x="58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50" y="41"/>
                    <a:pt x="64" y="30"/>
                    <a:pt x="80" y="23"/>
                  </a:cubicBezTo>
                  <a:moveTo>
                    <a:pt x="14" y="108"/>
                  </a:moveTo>
                  <a:cubicBezTo>
                    <a:pt x="43" y="108"/>
                    <a:pt x="43" y="108"/>
                    <a:pt x="43" y="108"/>
                  </a:cubicBezTo>
                  <a:cubicBezTo>
                    <a:pt x="43" y="115"/>
                    <a:pt x="42" y="122"/>
                    <a:pt x="42" y="129"/>
                  </a:cubicBezTo>
                  <a:cubicBezTo>
                    <a:pt x="42" y="136"/>
                    <a:pt x="43" y="142"/>
                    <a:pt x="43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3" y="142"/>
                    <a:pt x="12" y="136"/>
                    <a:pt x="12" y="129"/>
                  </a:cubicBezTo>
                  <a:cubicBezTo>
                    <a:pt x="12" y="122"/>
                    <a:pt x="13" y="115"/>
                    <a:pt x="14" y="108"/>
                  </a:cubicBezTo>
                  <a:moveTo>
                    <a:pt x="39" y="203"/>
                  </a:moveTo>
                  <a:cubicBezTo>
                    <a:pt x="58" y="203"/>
                    <a:pt x="58" y="203"/>
                    <a:pt x="58" y="203"/>
                  </a:cubicBezTo>
                  <a:cubicBezTo>
                    <a:pt x="64" y="215"/>
                    <a:pt x="71" y="226"/>
                    <a:pt x="80" y="234"/>
                  </a:cubicBezTo>
                  <a:cubicBezTo>
                    <a:pt x="64" y="227"/>
                    <a:pt x="50" y="217"/>
                    <a:pt x="39" y="203"/>
                  </a:cubicBezTo>
                  <a:moveTo>
                    <a:pt x="72" y="203"/>
                  </a:moveTo>
                  <a:cubicBezTo>
                    <a:pt x="101" y="203"/>
                    <a:pt x="101" y="203"/>
                    <a:pt x="101" y="203"/>
                  </a:cubicBezTo>
                  <a:cubicBezTo>
                    <a:pt x="104" y="219"/>
                    <a:pt x="107" y="232"/>
                    <a:pt x="112" y="242"/>
                  </a:cubicBezTo>
                  <a:cubicBezTo>
                    <a:pt x="96" y="236"/>
                    <a:pt x="82" y="223"/>
                    <a:pt x="72" y="203"/>
                  </a:cubicBezTo>
                  <a:moveTo>
                    <a:pt x="129" y="245"/>
                  </a:moveTo>
                  <a:cubicBezTo>
                    <a:pt x="125" y="245"/>
                    <a:pt x="118" y="231"/>
                    <a:pt x="113" y="203"/>
                  </a:cubicBezTo>
                  <a:cubicBezTo>
                    <a:pt x="144" y="203"/>
                    <a:pt x="144" y="203"/>
                    <a:pt x="144" y="203"/>
                  </a:cubicBezTo>
                  <a:cubicBezTo>
                    <a:pt x="139" y="231"/>
                    <a:pt x="132" y="245"/>
                    <a:pt x="129" y="245"/>
                  </a:cubicBezTo>
                  <a:moveTo>
                    <a:pt x="145" y="242"/>
                  </a:moveTo>
                  <a:cubicBezTo>
                    <a:pt x="150" y="232"/>
                    <a:pt x="154" y="219"/>
                    <a:pt x="156" y="203"/>
                  </a:cubicBezTo>
                  <a:cubicBezTo>
                    <a:pt x="186" y="203"/>
                    <a:pt x="186" y="203"/>
                    <a:pt x="186" y="203"/>
                  </a:cubicBezTo>
                  <a:cubicBezTo>
                    <a:pt x="175" y="223"/>
                    <a:pt x="161" y="236"/>
                    <a:pt x="145" y="242"/>
                  </a:cubicBezTo>
                  <a:moveTo>
                    <a:pt x="178" y="234"/>
                  </a:moveTo>
                  <a:cubicBezTo>
                    <a:pt x="186" y="226"/>
                    <a:pt x="193" y="215"/>
                    <a:pt x="199" y="203"/>
                  </a:cubicBezTo>
                  <a:cubicBezTo>
                    <a:pt x="218" y="203"/>
                    <a:pt x="218" y="203"/>
                    <a:pt x="218" y="203"/>
                  </a:cubicBezTo>
                  <a:cubicBezTo>
                    <a:pt x="207" y="217"/>
                    <a:pt x="193" y="227"/>
                    <a:pt x="178" y="234"/>
                  </a:cubicBezTo>
                  <a:moveTo>
                    <a:pt x="227" y="192"/>
                  </a:moveTo>
                  <a:cubicBezTo>
                    <a:pt x="204" y="192"/>
                    <a:pt x="204" y="192"/>
                    <a:pt x="204" y="192"/>
                  </a:cubicBezTo>
                  <a:cubicBezTo>
                    <a:pt x="207" y="182"/>
                    <a:pt x="210" y="172"/>
                    <a:pt x="212" y="161"/>
                  </a:cubicBezTo>
                  <a:cubicBezTo>
                    <a:pt x="241" y="161"/>
                    <a:pt x="241" y="161"/>
                    <a:pt x="241" y="161"/>
                  </a:cubicBezTo>
                  <a:cubicBezTo>
                    <a:pt x="237" y="172"/>
                    <a:pt x="233" y="182"/>
                    <a:pt x="227" y="192"/>
                  </a:cubicBezTo>
                  <a:moveTo>
                    <a:pt x="214" y="149"/>
                  </a:moveTo>
                  <a:cubicBezTo>
                    <a:pt x="215" y="142"/>
                    <a:pt x="215" y="136"/>
                    <a:pt x="215" y="129"/>
                  </a:cubicBezTo>
                  <a:cubicBezTo>
                    <a:pt x="215" y="122"/>
                    <a:pt x="215" y="115"/>
                    <a:pt x="214" y="108"/>
                  </a:cubicBezTo>
                  <a:cubicBezTo>
                    <a:pt x="243" y="108"/>
                    <a:pt x="243" y="108"/>
                    <a:pt x="243" y="108"/>
                  </a:cubicBezTo>
                  <a:cubicBezTo>
                    <a:pt x="245" y="115"/>
                    <a:pt x="245" y="122"/>
                    <a:pt x="245" y="129"/>
                  </a:cubicBezTo>
                  <a:cubicBezTo>
                    <a:pt x="245" y="136"/>
                    <a:pt x="245" y="142"/>
                    <a:pt x="243" y="149"/>
                  </a:cubicBezTo>
                  <a:lnTo>
                    <a:pt x="214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77"/>
            <p:cNvSpPr/>
            <p:nvPr/>
          </p:nvSpPr>
          <p:spPr bwMode="auto">
            <a:xfrm>
              <a:off x="8968244" y="3601812"/>
              <a:ext cx="73025" cy="125413"/>
            </a:xfrm>
            <a:custGeom>
              <a:avLst/>
              <a:gdLst>
                <a:gd name="T0" fmla="*/ 19 w 38"/>
                <a:gd name="T1" fmla="*/ 0 h 65"/>
                <a:gd name="T2" fmla="*/ 19 w 38"/>
                <a:gd name="T3" fmla="*/ 0 h 65"/>
                <a:gd name="T4" fmla="*/ 1 w 38"/>
                <a:gd name="T5" fmla="*/ 33 h 65"/>
                <a:gd name="T6" fmla="*/ 0 w 38"/>
                <a:gd name="T7" fmla="*/ 33 h 65"/>
                <a:gd name="T8" fmla="*/ 19 w 38"/>
                <a:gd name="T9" fmla="*/ 65 h 65"/>
                <a:gd name="T10" fmla="*/ 19 w 38"/>
                <a:gd name="T11" fmla="*/ 65 h 65"/>
                <a:gd name="T12" fmla="*/ 38 w 38"/>
                <a:gd name="T13" fmla="*/ 33 h 65"/>
                <a:gd name="T14" fmla="*/ 38 w 38"/>
                <a:gd name="T15" fmla="*/ 33 h 65"/>
                <a:gd name="T16" fmla="*/ 19 w 38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8"/>
                    <a:pt x="13" y="33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3" y="33"/>
                    <a:pt x="19" y="47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47"/>
                    <a:pt x="25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25" y="33"/>
                    <a:pt x="19" y="18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78"/>
            <p:cNvSpPr/>
            <p:nvPr/>
          </p:nvSpPr>
          <p:spPr bwMode="auto">
            <a:xfrm>
              <a:off x="8471357" y="4009799"/>
              <a:ext cx="73025" cy="125413"/>
            </a:xfrm>
            <a:custGeom>
              <a:avLst/>
              <a:gdLst>
                <a:gd name="T0" fmla="*/ 19 w 38"/>
                <a:gd name="T1" fmla="*/ 0 h 65"/>
                <a:gd name="T2" fmla="*/ 19 w 38"/>
                <a:gd name="T3" fmla="*/ 0 h 65"/>
                <a:gd name="T4" fmla="*/ 0 w 38"/>
                <a:gd name="T5" fmla="*/ 32 h 65"/>
                <a:gd name="T6" fmla="*/ 0 w 38"/>
                <a:gd name="T7" fmla="*/ 32 h 65"/>
                <a:gd name="T8" fmla="*/ 19 w 38"/>
                <a:gd name="T9" fmla="*/ 65 h 65"/>
                <a:gd name="T10" fmla="*/ 19 w 38"/>
                <a:gd name="T11" fmla="*/ 65 h 65"/>
                <a:gd name="T12" fmla="*/ 37 w 38"/>
                <a:gd name="T13" fmla="*/ 32 h 65"/>
                <a:gd name="T14" fmla="*/ 38 w 38"/>
                <a:gd name="T15" fmla="*/ 32 h 65"/>
                <a:gd name="T16" fmla="*/ 19 w 38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8"/>
                    <a:pt x="13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3" y="32"/>
                    <a:pt x="19" y="47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47"/>
                    <a:pt x="25" y="32"/>
                    <a:pt x="3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25" y="32"/>
                    <a:pt x="19" y="18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6483822" y="1513443"/>
            <a:ext cx="3735405" cy="2033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协同开发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编写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使用指南，并学习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阅读智能音箱，对话系统相关文章与文献。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483823" y="1122120"/>
            <a:ext cx="318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2018.10 - 2018.11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CC320F-934F-4D32-886F-421E932551FA}"/>
              </a:ext>
            </a:extLst>
          </p:cNvPr>
          <p:cNvSpPr txBox="1"/>
          <p:nvPr/>
        </p:nvSpPr>
        <p:spPr>
          <a:xfrm>
            <a:off x="6353252" y="5317333"/>
            <a:ext cx="447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成果：如图，参考 </a:t>
            </a:r>
            <a:r>
              <a:rPr lang="en-US" altLang="zh-CN" b="1" dirty="0"/>
              <a:t>git</a:t>
            </a:r>
            <a:r>
              <a:rPr lang="zh-CN" altLang="en-US" b="1" dirty="0"/>
              <a:t>使用指南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A0C181-164E-44B0-9C70-67D0C2CE7654}"/>
              </a:ext>
            </a:extLst>
          </p:cNvPr>
          <p:cNvSpPr txBox="1"/>
          <p:nvPr/>
        </p:nvSpPr>
        <p:spPr>
          <a:xfrm>
            <a:off x="1197294" y="6282267"/>
            <a:ext cx="9635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注：项目成果均以文档，代码的方式存至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所在的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hlinkClick r:id="rId3"/>
              </a:rPr>
              <a:t>SCU-B418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hlinkClick r:id="rId4"/>
              </a:rPr>
              <a:t>Intelligent-Furniture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2061684-2ED5-492E-9869-0203DFBA3A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497" y="3471493"/>
            <a:ext cx="4727584" cy="1381318"/>
          </a:xfrm>
          <a:prstGeom prst="rect">
            <a:avLst/>
          </a:prstGeom>
        </p:spPr>
      </p:pic>
      <p:sp>
        <p:nvSpPr>
          <p:cNvPr id="37" name="Oval 66">
            <a:extLst>
              <a:ext uri="{FF2B5EF4-FFF2-40B4-BE49-F238E27FC236}">
                <a16:creationId xmlns:a16="http://schemas.microsoft.com/office/drawing/2014/main" id="{A141A35D-04DC-403C-825D-263DFF9E7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033" y="1585544"/>
            <a:ext cx="493138" cy="5025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Oval 66">
            <a:extLst>
              <a:ext uri="{FF2B5EF4-FFF2-40B4-BE49-F238E27FC236}">
                <a16:creationId xmlns:a16="http://schemas.microsoft.com/office/drawing/2014/main" id="{35C2A87B-D097-4308-B2C4-AFA794A59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227" y="5272456"/>
            <a:ext cx="493138" cy="5025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294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668210" y="302224"/>
            <a:ext cx="4959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项目进展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37121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2018.10 – 2018.12</a:t>
            </a:r>
            <a:endParaRPr kumimoji="0" lang="zh-CN" altLang="en-US" sz="1200" b="0" i="0" u="none" strike="noStrike" kern="1200" cap="none" spc="0" normalizeH="0" baseline="0" noProof="0" dirty="0">
              <a:ln>
                <a:solidFill>
                  <a:srgbClr val="00762F"/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7778" r="4878" b="6666"/>
          <a:stretch>
            <a:fillRect/>
          </a:stretch>
        </p:blipFill>
        <p:spPr>
          <a:xfrm>
            <a:off x="941919" y="1601448"/>
            <a:ext cx="3794057" cy="214525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grpSp>
        <p:nvGrpSpPr>
          <p:cNvPr id="60" name="组合 59"/>
          <p:cNvGrpSpPr/>
          <p:nvPr/>
        </p:nvGrpSpPr>
        <p:grpSpPr>
          <a:xfrm>
            <a:off x="6910382" y="2385126"/>
            <a:ext cx="379957" cy="378819"/>
            <a:chOff x="6760032" y="3590699"/>
            <a:chExt cx="530225" cy="528638"/>
          </a:xfrm>
          <a:solidFill>
            <a:schemeClr val="bg1"/>
          </a:solidFill>
        </p:grpSpPr>
        <p:sp>
          <p:nvSpPr>
            <p:cNvPr id="61" name="Freeform 67"/>
            <p:cNvSpPr>
              <a:spLocks noEditPoints="1"/>
            </p:cNvSpPr>
            <p:nvPr/>
          </p:nvSpPr>
          <p:spPr bwMode="auto">
            <a:xfrm>
              <a:off x="6760032" y="3590699"/>
              <a:ext cx="196850" cy="195263"/>
            </a:xfrm>
            <a:custGeom>
              <a:avLst/>
              <a:gdLst>
                <a:gd name="T0" fmla="*/ 51 w 102"/>
                <a:gd name="T1" fmla="*/ 0 h 101"/>
                <a:gd name="T2" fmla="*/ 0 w 102"/>
                <a:gd name="T3" fmla="*/ 51 h 101"/>
                <a:gd name="T4" fmla="*/ 51 w 102"/>
                <a:gd name="T5" fmla="*/ 101 h 101"/>
                <a:gd name="T6" fmla="*/ 102 w 102"/>
                <a:gd name="T7" fmla="*/ 51 h 101"/>
                <a:gd name="T8" fmla="*/ 51 w 102"/>
                <a:gd name="T9" fmla="*/ 0 h 101"/>
                <a:gd name="T10" fmla="*/ 51 w 102"/>
                <a:gd name="T11" fmla="*/ 74 h 101"/>
                <a:gd name="T12" fmla="*/ 27 w 102"/>
                <a:gd name="T13" fmla="*/ 51 h 101"/>
                <a:gd name="T14" fmla="*/ 51 w 102"/>
                <a:gd name="T15" fmla="*/ 27 h 101"/>
                <a:gd name="T16" fmla="*/ 75 w 102"/>
                <a:gd name="T17" fmla="*/ 51 h 101"/>
                <a:gd name="T18" fmla="*/ 51 w 102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2" y="79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5" y="38"/>
                    <a:pt x="75" y="51"/>
                  </a:cubicBezTo>
                  <a:cubicBezTo>
                    <a:pt x="75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68"/>
            <p:cNvSpPr>
              <a:spLocks noEditPoints="1"/>
            </p:cNvSpPr>
            <p:nvPr/>
          </p:nvSpPr>
          <p:spPr bwMode="auto">
            <a:xfrm>
              <a:off x="6979107" y="3590699"/>
              <a:ext cx="195263" cy="195263"/>
            </a:xfrm>
            <a:custGeom>
              <a:avLst/>
              <a:gdLst>
                <a:gd name="T0" fmla="*/ 51 w 101"/>
                <a:gd name="T1" fmla="*/ 0 h 101"/>
                <a:gd name="T2" fmla="*/ 0 w 101"/>
                <a:gd name="T3" fmla="*/ 51 h 101"/>
                <a:gd name="T4" fmla="*/ 51 w 101"/>
                <a:gd name="T5" fmla="*/ 101 h 101"/>
                <a:gd name="T6" fmla="*/ 101 w 101"/>
                <a:gd name="T7" fmla="*/ 51 h 101"/>
                <a:gd name="T8" fmla="*/ 51 w 101"/>
                <a:gd name="T9" fmla="*/ 0 h 101"/>
                <a:gd name="T10" fmla="*/ 51 w 101"/>
                <a:gd name="T11" fmla="*/ 74 h 101"/>
                <a:gd name="T12" fmla="*/ 27 w 101"/>
                <a:gd name="T13" fmla="*/ 51 h 101"/>
                <a:gd name="T14" fmla="*/ 51 w 101"/>
                <a:gd name="T15" fmla="*/ 27 h 101"/>
                <a:gd name="T16" fmla="*/ 74 w 101"/>
                <a:gd name="T17" fmla="*/ 51 h 101"/>
                <a:gd name="T18" fmla="*/ 51 w 101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1" y="79"/>
                    <a:pt x="101" y="51"/>
                  </a:cubicBezTo>
                  <a:cubicBezTo>
                    <a:pt x="101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4" y="38"/>
                    <a:pt x="74" y="51"/>
                  </a:cubicBezTo>
                  <a:cubicBezTo>
                    <a:pt x="74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69"/>
            <p:cNvSpPr/>
            <p:nvPr/>
          </p:nvSpPr>
          <p:spPr bwMode="auto">
            <a:xfrm>
              <a:off x="6804482" y="3808187"/>
              <a:ext cx="327025" cy="185738"/>
            </a:xfrm>
            <a:custGeom>
              <a:avLst/>
              <a:gdLst>
                <a:gd name="T0" fmla="*/ 158 w 169"/>
                <a:gd name="T1" fmla="*/ 96 h 96"/>
                <a:gd name="T2" fmla="*/ 11 w 169"/>
                <a:gd name="T3" fmla="*/ 96 h 96"/>
                <a:gd name="T4" fmla="*/ 0 w 169"/>
                <a:gd name="T5" fmla="*/ 84 h 96"/>
                <a:gd name="T6" fmla="*/ 0 w 169"/>
                <a:gd name="T7" fmla="*/ 12 h 96"/>
                <a:gd name="T8" fmla="*/ 11 w 169"/>
                <a:gd name="T9" fmla="*/ 0 h 96"/>
                <a:gd name="T10" fmla="*/ 158 w 169"/>
                <a:gd name="T11" fmla="*/ 0 h 96"/>
                <a:gd name="T12" fmla="*/ 169 w 169"/>
                <a:gd name="T13" fmla="*/ 12 h 96"/>
                <a:gd name="T14" fmla="*/ 169 w 169"/>
                <a:gd name="T15" fmla="*/ 84 h 96"/>
                <a:gd name="T16" fmla="*/ 158 w 169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96">
                  <a:moveTo>
                    <a:pt x="158" y="96"/>
                  </a:moveTo>
                  <a:cubicBezTo>
                    <a:pt x="11" y="96"/>
                    <a:pt x="11" y="96"/>
                    <a:pt x="11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4" y="0"/>
                    <a:pt x="169" y="5"/>
                    <a:pt x="169" y="12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9" y="91"/>
                    <a:pt x="164" y="96"/>
                    <a:pt x="158" y="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7152144" y="3838349"/>
              <a:ext cx="26988" cy="127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71"/>
            <p:cNvSpPr/>
            <p:nvPr/>
          </p:nvSpPr>
          <p:spPr bwMode="auto">
            <a:xfrm>
              <a:off x="7201357" y="3793899"/>
              <a:ext cx="88900" cy="215900"/>
            </a:xfrm>
            <a:custGeom>
              <a:avLst/>
              <a:gdLst>
                <a:gd name="T0" fmla="*/ 56 w 56"/>
                <a:gd name="T1" fmla="*/ 136 h 136"/>
                <a:gd name="T2" fmla="*/ 0 w 56"/>
                <a:gd name="T3" fmla="*/ 108 h 136"/>
                <a:gd name="T4" fmla="*/ 0 w 56"/>
                <a:gd name="T5" fmla="*/ 28 h 136"/>
                <a:gd name="T6" fmla="*/ 56 w 56"/>
                <a:gd name="T7" fmla="*/ 0 h 136"/>
                <a:gd name="T8" fmla="*/ 56 w 56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36">
                  <a:moveTo>
                    <a:pt x="56" y="136"/>
                  </a:moveTo>
                  <a:lnTo>
                    <a:pt x="0" y="108"/>
                  </a:lnTo>
                  <a:lnTo>
                    <a:pt x="0" y="28"/>
                  </a:lnTo>
                  <a:lnTo>
                    <a:pt x="56" y="0"/>
                  </a:lnTo>
                  <a:lnTo>
                    <a:pt x="56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72"/>
            <p:cNvSpPr/>
            <p:nvPr/>
          </p:nvSpPr>
          <p:spPr bwMode="auto">
            <a:xfrm>
              <a:off x="6804482" y="4016149"/>
              <a:ext cx="104775" cy="103188"/>
            </a:xfrm>
            <a:custGeom>
              <a:avLst/>
              <a:gdLst>
                <a:gd name="T0" fmla="*/ 21 w 66"/>
                <a:gd name="T1" fmla="*/ 65 h 65"/>
                <a:gd name="T2" fmla="*/ 0 w 66"/>
                <a:gd name="T3" fmla="*/ 65 h 65"/>
                <a:gd name="T4" fmla="*/ 45 w 66"/>
                <a:gd name="T5" fmla="*/ 0 h 65"/>
                <a:gd name="T6" fmla="*/ 66 w 66"/>
                <a:gd name="T7" fmla="*/ 0 h 65"/>
                <a:gd name="T8" fmla="*/ 21 w 66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21" y="65"/>
                  </a:moveTo>
                  <a:lnTo>
                    <a:pt x="0" y="65"/>
                  </a:lnTo>
                  <a:lnTo>
                    <a:pt x="45" y="0"/>
                  </a:lnTo>
                  <a:lnTo>
                    <a:pt x="66" y="0"/>
                  </a:lnTo>
                  <a:lnTo>
                    <a:pt x="2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73"/>
            <p:cNvSpPr/>
            <p:nvPr/>
          </p:nvSpPr>
          <p:spPr bwMode="auto">
            <a:xfrm>
              <a:off x="7026732" y="4016149"/>
              <a:ext cx="103188" cy="103188"/>
            </a:xfrm>
            <a:custGeom>
              <a:avLst/>
              <a:gdLst>
                <a:gd name="T0" fmla="*/ 44 w 65"/>
                <a:gd name="T1" fmla="*/ 65 h 65"/>
                <a:gd name="T2" fmla="*/ 65 w 65"/>
                <a:gd name="T3" fmla="*/ 65 h 65"/>
                <a:gd name="T4" fmla="*/ 21 w 65"/>
                <a:gd name="T5" fmla="*/ 0 h 65"/>
                <a:gd name="T6" fmla="*/ 0 w 65"/>
                <a:gd name="T7" fmla="*/ 0 h 65"/>
                <a:gd name="T8" fmla="*/ 44 w 65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44" y="65"/>
                  </a:moveTo>
                  <a:lnTo>
                    <a:pt x="65" y="65"/>
                  </a:lnTo>
                  <a:lnTo>
                    <a:pt x="21" y="0"/>
                  </a:lnTo>
                  <a:lnTo>
                    <a:pt x="0" y="0"/>
                  </a:lnTo>
                  <a:lnTo>
                    <a:pt x="44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880805" y="4326626"/>
            <a:ext cx="408396" cy="437975"/>
            <a:chOff x="8471357" y="3524024"/>
            <a:chExt cx="569912" cy="611188"/>
          </a:xfrm>
          <a:solidFill>
            <a:schemeClr val="bg1"/>
          </a:solidFill>
        </p:grpSpPr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8733294" y="3524024"/>
              <a:ext cx="23813" cy="714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76"/>
            <p:cNvSpPr>
              <a:spLocks noEditPoints="1"/>
            </p:cNvSpPr>
            <p:nvPr/>
          </p:nvSpPr>
          <p:spPr bwMode="auto">
            <a:xfrm>
              <a:off x="8501519" y="3612924"/>
              <a:ext cx="496888" cy="496888"/>
            </a:xfrm>
            <a:custGeom>
              <a:avLst/>
              <a:gdLst>
                <a:gd name="T0" fmla="*/ 0 w 257"/>
                <a:gd name="T1" fmla="*/ 129 h 257"/>
                <a:gd name="T2" fmla="*/ 257 w 257"/>
                <a:gd name="T3" fmla="*/ 129 h 257"/>
                <a:gd name="T4" fmla="*/ 227 w 257"/>
                <a:gd name="T5" fmla="*/ 66 h 257"/>
                <a:gd name="T6" fmla="*/ 212 w 257"/>
                <a:gd name="T7" fmla="*/ 96 h 257"/>
                <a:gd name="T8" fmla="*/ 227 w 257"/>
                <a:gd name="T9" fmla="*/ 66 h 257"/>
                <a:gd name="T10" fmla="*/ 199 w 257"/>
                <a:gd name="T11" fmla="*/ 54 h 257"/>
                <a:gd name="T12" fmla="*/ 218 w 257"/>
                <a:gd name="T13" fmla="*/ 54 h 257"/>
                <a:gd name="T14" fmla="*/ 200 w 257"/>
                <a:gd name="T15" fmla="*/ 161 h 257"/>
                <a:gd name="T16" fmla="*/ 158 w 257"/>
                <a:gd name="T17" fmla="*/ 192 h 257"/>
                <a:gd name="T18" fmla="*/ 161 w 257"/>
                <a:gd name="T19" fmla="*/ 149 h 257"/>
                <a:gd name="T20" fmla="*/ 161 w 257"/>
                <a:gd name="T21" fmla="*/ 108 h 257"/>
                <a:gd name="T22" fmla="*/ 203 w 257"/>
                <a:gd name="T23" fmla="*/ 129 h 257"/>
                <a:gd name="T24" fmla="*/ 161 w 257"/>
                <a:gd name="T25" fmla="*/ 149 h 257"/>
                <a:gd name="T26" fmla="*/ 156 w 257"/>
                <a:gd name="T27" fmla="*/ 54 h 257"/>
                <a:gd name="T28" fmla="*/ 186 w 257"/>
                <a:gd name="T29" fmla="*/ 54 h 257"/>
                <a:gd name="T30" fmla="*/ 107 w 257"/>
                <a:gd name="T31" fmla="*/ 129 h 257"/>
                <a:gd name="T32" fmla="*/ 149 w 257"/>
                <a:gd name="T33" fmla="*/ 108 h 257"/>
                <a:gd name="T34" fmla="*/ 149 w 257"/>
                <a:gd name="T35" fmla="*/ 149 h 257"/>
                <a:gd name="T36" fmla="*/ 149 w 257"/>
                <a:gd name="T37" fmla="*/ 161 h 257"/>
                <a:gd name="T38" fmla="*/ 111 w 257"/>
                <a:gd name="T39" fmla="*/ 192 h 257"/>
                <a:gd name="T40" fmla="*/ 149 w 257"/>
                <a:gd name="T41" fmla="*/ 161 h 257"/>
                <a:gd name="T42" fmla="*/ 111 w 257"/>
                <a:gd name="T43" fmla="*/ 66 h 257"/>
                <a:gd name="T44" fmla="*/ 149 w 257"/>
                <a:gd name="T45" fmla="*/ 96 h 257"/>
                <a:gd name="T46" fmla="*/ 129 w 257"/>
                <a:gd name="T47" fmla="*/ 12 h 257"/>
                <a:gd name="T48" fmla="*/ 113 w 257"/>
                <a:gd name="T49" fmla="*/ 54 h 257"/>
                <a:gd name="T50" fmla="*/ 112 w 257"/>
                <a:gd name="T51" fmla="*/ 15 h 257"/>
                <a:gd name="T52" fmla="*/ 72 w 257"/>
                <a:gd name="T53" fmla="*/ 54 h 257"/>
                <a:gd name="T54" fmla="*/ 99 w 257"/>
                <a:gd name="T55" fmla="*/ 192 h 257"/>
                <a:gd name="T56" fmla="*/ 57 w 257"/>
                <a:gd name="T57" fmla="*/ 161 h 257"/>
                <a:gd name="T58" fmla="*/ 99 w 257"/>
                <a:gd name="T59" fmla="*/ 192 h 257"/>
                <a:gd name="T60" fmla="*/ 57 w 257"/>
                <a:gd name="T61" fmla="*/ 96 h 257"/>
                <a:gd name="T62" fmla="*/ 99 w 257"/>
                <a:gd name="T63" fmla="*/ 66 h 257"/>
                <a:gd name="T64" fmla="*/ 80 w 257"/>
                <a:gd name="T65" fmla="*/ 23 h 257"/>
                <a:gd name="T66" fmla="*/ 39 w 257"/>
                <a:gd name="T67" fmla="*/ 54 h 257"/>
                <a:gd name="T68" fmla="*/ 14 w 257"/>
                <a:gd name="T69" fmla="*/ 108 h 257"/>
                <a:gd name="T70" fmla="*/ 42 w 257"/>
                <a:gd name="T71" fmla="*/ 129 h 257"/>
                <a:gd name="T72" fmla="*/ 14 w 257"/>
                <a:gd name="T73" fmla="*/ 149 h 257"/>
                <a:gd name="T74" fmla="*/ 14 w 257"/>
                <a:gd name="T75" fmla="*/ 108 h 257"/>
                <a:gd name="T76" fmla="*/ 58 w 257"/>
                <a:gd name="T77" fmla="*/ 203 h 257"/>
                <a:gd name="T78" fmla="*/ 39 w 257"/>
                <a:gd name="T79" fmla="*/ 203 h 257"/>
                <a:gd name="T80" fmla="*/ 101 w 257"/>
                <a:gd name="T81" fmla="*/ 203 h 257"/>
                <a:gd name="T82" fmla="*/ 72 w 257"/>
                <a:gd name="T83" fmla="*/ 203 h 257"/>
                <a:gd name="T84" fmla="*/ 113 w 257"/>
                <a:gd name="T85" fmla="*/ 203 h 257"/>
                <a:gd name="T86" fmla="*/ 129 w 257"/>
                <a:gd name="T87" fmla="*/ 245 h 257"/>
                <a:gd name="T88" fmla="*/ 156 w 257"/>
                <a:gd name="T89" fmla="*/ 203 h 257"/>
                <a:gd name="T90" fmla="*/ 145 w 257"/>
                <a:gd name="T91" fmla="*/ 242 h 257"/>
                <a:gd name="T92" fmla="*/ 199 w 257"/>
                <a:gd name="T93" fmla="*/ 203 h 257"/>
                <a:gd name="T94" fmla="*/ 178 w 257"/>
                <a:gd name="T95" fmla="*/ 234 h 257"/>
                <a:gd name="T96" fmla="*/ 204 w 257"/>
                <a:gd name="T97" fmla="*/ 192 h 257"/>
                <a:gd name="T98" fmla="*/ 241 w 257"/>
                <a:gd name="T99" fmla="*/ 161 h 257"/>
                <a:gd name="T100" fmla="*/ 214 w 257"/>
                <a:gd name="T101" fmla="*/ 149 h 257"/>
                <a:gd name="T102" fmla="*/ 214 w 257"/>
                <a:gd name="T103" fmla="*/ 108 h 257"/>
                <a:gd name="T104" fmla="*/ 245 w 257"/>
                <a:gd name="T105" fmla="*/ 129 h 257"/>
                <a:gd name="T106" fmla="*/ 214 w 257"/>
                <a:gd name="T107" fmla="*/ 14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7" h="257">
                  <a:moveTo>
                    <a:pt x="129" y="0"/>
                  </a:moveTo>
                  <a:cubicBezTo>
                    <a:pt x="58" y="0"/>
                    <a:pt x="0" y="58"/>
                    <a:pt x="0" y="129"/>
                  </a:cubicBezTo>
                  <a:cubicBezTo>
                    <a:pt x="0" y="199"/>
                    <a:pt x="58" y="257"/>
                    <a:pt x="129" y="257"/>
                  </a:cubicBezTo>
                  <a:cubicBezTo>
                    <a:pt x="199" y="257"/>
                    <a:pt x="257" y="199"/>
                    <a:pt x="257" y="129"/>
                  </a:cubicBezTo>
                  <a:cubicBezTo>
                    <a:pt x="257" y="58"/>
                    <a:pt x="199" y="0"/>
                    <a:pt x="129" y="0"/>
                  </a:cubicBezTo>
                  <a:moveTo>
                    <a:pt x="227" y="66"/>
                  </a:moveTo>
                  <a:cubicBezTo>
                    <a:pt x="233" y="75"/>
                    <a:pt x="237" y="85"/>
                    <a:pt x="241" y="96"/>
                  </a:cubicBezTo>
                  <a:cubicBezTo>
                    <a:pt x="212" y="96"/>
                    <a:pt x="212" y="96"/>
                    <a:pt x="212" y="96"/>
                  </a:cubicBezTo>
                  <a:cubicBezTo>
                    <a:pt x="210" y="85"/>
                    <a:pt x="207" y="75"/>
                    <a:pt x="204" y="66"/>
                  </a:cubicBezTo>
                  <a:lnTo>
                    <a:pt x="227" y="66"/>
                  </a:lnTo>
                  <a:close/>
                  <a:moveTo>
                    <a:pt x="218" y="54"/>
                  </a:moveTo>
                  <a:cubicBezTo>
                    <a:pt x="199" y="54"/>
                    <a:pt x="199" y="54"/>
                    <a:pt x="199" y="54"/>
                  </a:cubicBezTo>
                  <a:cubicBezTo>
                    <a:pt x="193" y="42"/>
                    <a:pt x="186" y="31"/>
                    <a:pt x="178" y="23"/>
                  </a:cubicBezTo>
                  <a:cubicBezTo>
                    <a:pt x="193" y="30"/>
                    <a:pt x="207" y="41"/>
                    <a:pt x="218" y="54"/>
                  </a:cubicBezTo>
                  <a:moveTo>
                    <a:pt x="161" y="161"/>
                  </a:moveTo>
                  <a:cubicBezTo>
                    <a:pt x="200" y="161"/>
                    <a:pt x="200" y="161"/>
                    <a:pt x="200" y="161"/>
                  </a:cubicBezTo>
                  <a:cubicBezTo>
                    <a:pt x="198" y="172"/>
                    <a:pt x="195" y="182"/>
                    <a:pt x="191" y="192"/>
                  </a:cubicBezTo>
                  <a:cubicBezTo>
                    <a:pt x="158" y="192"/>
                    <a:pt x="158" y="192"/>
                    <a:pt x="158" y="192"/>
                  </a:cubicBezTo>
                  <a:cubicBezTo>
                    <a:pt x="159" y="181"/>
                    <a:pt x="160" y="171"/>
                    <a:pt x="161" y="161"/>
                  </a:cubicBezTo>
                  <a:moveTo>
                    <a:pt x="161" y="149"/>
                  </a:moveTo>
                  <a:cubicBezTo>
                    <a:pt x="162" y="142"/>
                    <a:pt x="162" y="135"/>
                    <a:pt x="162" y="129"/>
                  </a:cubicBezTo>
                  <a:cubicBezTo>
                    <a:pt x="162" y="122"/>
                    <a:pt x="162" y="115"/>
                    <a:pt x="161" y="108"/>
                  </a:cubicBezTo>
                  <a:cubicBezTo>
                    <a:pt x="202" y="108"/>
                    <a:pt x="202" y="108"/>
                    <a:pt x="202" y="108"/>
                  </a:cubicBezTo>
                  <a:cubicBezTo>
                    <a:pt x="203" y="115"/>
                    <a:pt x="203" y="122"/>
                    <a:pt x="203" y="129"/>
                  </a:cubicBezTo>
                  <a:cubicBezTo>
                    <a:pt x="203" y="136"/>
                    <a:pt x="203" y="142"/>
                    <a:pt x="202" y="149"/>
                  </a:cubicBezTo>
                  <a:lnTo>
                    <a:pt x="161" y="149"/>
                  </a:lnTo>
                  <a:close/>
                  <a:moveTo>
                    <a:pt x="186" y="54"/>
                  </a:moveTo>
                  <a:cubicBezTo>
                    <a:pt x="156" y="54"/>
                    <a:pt x="156" y="54"/>
                    <a:pt x="156" y="54"/>
                  </a:cubicBezTo>
                  <a:cubicBezTo>
                    <a:pt x="154" y="39"/>
                    <a:pt x="150" y="25"/>
                    <a:pt x="145" y="15"/>
                  </a:cubicBezTo>
                  <a:cubicBezTo>
                    <a:pt x="161" y="21"/>
                    <a:pt x="175" y="35"/>
                    <a:pt x="186" y="54"/>
                  </a:cubicBezTo>
                  <a:moveTo>
                    <a:pt x="108" y="149"/>
                  </a:moveTo>
                  <a:cubicBezTo>
                    <a:pt x="108" y="143"/>
                    <a:pt x="107" y="136"/>
                    <a:pt x="107" y="129"/>
                  </a:cubicBezTo>
                  <a:cubicBezTo>
                    <a:pt x="107" y="121"/>
                    <a:pt x="108" y="115"/>
                    <a:pt x="108" y="108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50" y="115"/>
                    <a:pt x="150" y="121"/>
                    <a:pt x="150" y="129"/>
                  </a:cubicBezTo>
                  <a:cubicBezTo>
                    <a:pt x="150" y="136"/>
                    <a:pt x="150" y="143"/>
                    <a:pt x="149" y="149"/>
                  </a:cubicBezTo>
                  <a:lnTo>
                    <a:pt x="108" y="149"/>
                  </a:lnTo>
                  <a:close/>
                  <a:moveTo>
                    <a:pt x="149" y="161"/>
                  </a:moveTo>
                  <a:cubicBezTo>
                    <a:pt x="148" y="172"/>
                    <a:pt x="147" y="183"/>
                    <a:pt x="146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10" y="183"/>
                    <a:pt x="109" y="172"/>
                    <a:pt x="108" y="161"/>
                  </a:cubicBezTo>
                  <a:lnTo>
                    <a:pt x="149" y="161"/>
                  </a:lnTo>
                  <a:close/>
                  <a:moveTo>
                    <a:pt x="108" y="96"/>
                  </a:moveTo>
                  <a:cubicBezTo>
                    <a:pt x="109" y="85"/>
                    <a:pt x="110" y="75"/>
                    <a:pt x="111" y="66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147" y="75"/>
                    <a:pt x="148" y="85"/>
                    <a:pt x="149" y="96"/>
                  </a:cubicBezTo>
                  <a:lnTo>
                    <a:pt x="108" y="96"/>
                  </a:lnTo>
                  <a:close/>
                  <a:moveTo>
                    <a:pt x="129" y="12"/>
                  </a:moveTo>
                  <a:cubicBezTo>
                    <a:pt x="132" y="12"/>
                    <a:pt x="139" y="26"/>
                    <a:pt x="144" y="54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8" y="26"/>
                    <a:pt x="125" y="12"/>
                    <a:pt x="129" y="12"/>
                  </a:cubicBezTo>
                  <a:moveTo>
                    <a:pt x="112" y="15"/>
                  </a:moveTo>
                  <a:cubicBezTo>
                    <a:pt x="107" y="25"/>
                    <a:pt x="104" y="39"/>
                    <a:pt x="101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82" y="35"/>
                    <a:pt x="96" y="21"/>
                    <a:pt x="112" y="15"/>
                  </a:cubicBezTo>
                  <a:moveTo>
                    <a:pt x="99" y="192"/>
                  </a:moveTo>
                  <a:cubicBezTo>
                    <a:pt x="66" y="192"/>
                    <a:pt x="66" y="192"/>
                    <a:pt x="66" y="192"/>
                  </a:cubicBezTo>
                  <a:cubicBezTo>
                    <a:pt x="62" y="182"/>
                    <a:pt x="59" y="172"/>
                    <a:pt x="57" y="161"/>
                  </a:cubicBezTo>
                  <a:cubicBezTo>
                    <a:pt x="97" y="161"/>
                    <a:pt x="97" y="161"/>
                    <a:pt x="97" y="161"/>
                  </a:cubicBezTo>
                  <a:cubicBezTo>
                    <a:pt x="97" y="171"/>
                    <a:pt x="98" y="181"/>
                    <a:pt x="99" y="192"/>
                  </a:cubicBezTo>
                  <a:moveTo>
                    <a:pt x="97" y="96"/>
                  </a:moveTo>
                  <a:cubicBezTo>
                    <a:pt x="57" y="96"/>
                    <a:pt x="57" y="96"/>
                    <a:pt x="57" y="96"/>
                  </a:cubicBezTo>
                  <a:cubicBezTo>
                    <a:pt x="59" y="85"/>
                    <a:pt x="62" y="75"/>
                    <a:pt x="66" y="66"/>
                  </a:cubicBezTo>
                  <a:cubicBezTo>
                    <a:pt x="99" y="66"/>
                    <a:pt x="99" y="66"/>
                    <a:pt x="99" y="66"/>
                  </a:cubicBezTo>
                  <a:cubicBezTo>
                    <a:pt x="98" y="76"/>
                    <a:pt x="97" y="86"/>
                    <a:pt x="97" y="96"/>
                  </a:cubicBezTo>
                  <a:moveTo>
                    <a:pt x="80" y="23"/>
                  </a:moveTo>
                  <a:cubicBezTo>
                    <a:pt x="71" y="31"/>
                    <a:pt x="64" y="42"/>
                    <a:pt x="58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50" y="41"/>
                    <a:pt x="64" y="30"/>
                    <a:pt x="80" y="23"/>
                  </a:cubicBezTo>
                  <a:moveTo>
                    <a:pt x="14" y="108"/>
                  </a:moveTo>
                  <a:cubicBezTo>
                    <a:pt x="43" y="108"/>
                    <a:pt x="43" y="108"/>
                    <a:pt x="43" y="108"/>
                  </a:cubicBezTo>
                  <a:cubicBezTo>
                    <a:pt x="43" y="115"/>
                    <a:pt x="42" y="122"/>
                    <a:pt x="42" y="129"/>
                  </a:cubicBezTo>
                  <a:cubicBezTo>
                    <a:pt x="42" y="136"/>
                    <a:pt x="43" y="142"/>
                    <a:pt x="43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3" y="142"/>
                    <a:pt x="12" y="136"/>
                    <a:pt x="12" y="129"/>
                  </a:cubicBezTo>
                  <a:cubicBezTo>
                    <a:pt x="12" y="122"/>
                    <a:pt x="13" y="115"/>
                    <a:pt x="14" y="108"/>
                  </a:cubicBezTo>
                  <a:moveTo>
                    <a:pt x="39" y="203"/>
                  </a:moveTo>
                  <a:cubicBezTo>
                    <a:pt x="58" y="203"/>
                    <a:pt x="58" y="203"/>
                    <a:pt x="58" y="203"/>
                  </a:cubicBezTo>
                  <a:cubicBezTo>
                    <a:pt x="64" y="215"/>
                    <a:pt x="71" y="226"/>
                    <a:pt x="80" y="234"/>
                  </a:cubicBezTo>
                  <a:cubicBezTo>
                    <a:pt x="64" y="227"/>
                    <a:pt x="50" y="217"/>
                    <a:pt x="39" y="203"/>
                  </a:cubicBezTo>
                  <a:moveTo>
                    <a:pt x="72" y="203"/>
                  </a:moveTo>
                  <a:cubicBezTo>
                    <a:pt x="101" y="203"/>
                    <a:pt x="101" y="203"/>
                    <a:pt x="101" y="203"/>
                  </a:cubicBezTo>
                  <a:cubicBezTo>
                    <a:pt x="104" y="219"/>
                    <a:pt x="107" y="232"/>
                    <a:pt x="112" y="242"/>
                  </a:cubicBezTo>
                  <a:cubicBezTo>
                    <a:pt x="96" y="236"/>
                    <a:pt x="82" y="223"/>
                    <a:pt x="72" y="203"/>
                  </a:cubicBezTo>
                  <a:moveTo>
                    <a:pt x="129" y="245"/>
                  </a:moveTo>
                  <a:cubicBezTo>
                    <a:pt x="125" y="245"/>
                    <a:pt x="118" y="231"/>
                    <a:pt x="113" y="203"/>
                  </a:cubicBezTo>
                  <a:cubicBezTo>
                    <a:pt x="144" y="203"/>
                    <a:pt x="144" y="203"/>
                    <a:pt x="144" y="203"/>
                  </a:cubicBezTo>
                  <a:cubicBezTo>
                    <a:pt x="139" y="231"/>
                    <a:pt x="132" y="245"/>
                    <a:pt x="129" y="245"/>
                  </a:cubicBezTo>
                  <a:moveTo>
                    <a:pt x="145" y="242"/>
                  </a:moveTo>
                  <a:cubicBezTo>
                    <a:pt x="150" y="232"/>
                    <a:pt x="154" y="219"/>
                    <a:pt x="156" y="203"/>
                  </a:cubicBezTo>
                  <a:cubicBezTo>
                    <a:pt x="186" y="203"/>
                    <a:pt x="186" y="203"/>
                    <a:pt x="186" y="203"/>
                  </a:cubicBezTo>
                  <a:cubicBezTo>
                    <a:pt x="175" y="223"/>
                    <a:pt x="161" y="236"/>
                    <a:pt x="145" y="242"/>
                  </a:cubicBezTo>
                  <a:moveTo>
                    <a:pt x="178" y="234"/>
                  </a:moveTo>
                  <a:cubicBezTo>
                    <a:pt x="186" y="226"/>
                    <a:pt x="193" y="215"/>
                    <a:pt x="199" y="203"/>
                  </a:cubicBezTo>
                  <a:cubicBezTo>
                    <a:pt x="218" y="203"/>
                    <a:pt x="218" y="203"/>
                    <a:pt x="218" y="203"/>
                  </a:cubicBezTo>
                  <a:cubicBezTo>
                    <a:pt x="207" y="217"/>
                    <a:pt x="193" y="227"/>
                    <a:pt x="178" y="234"/>
                  </a:cubicBezTo>
                  <a:moveTo>
                    <a:pt x="227" y="192"/>
                  </a:moveTo>
                  <a:cubicBezTo>
                    <a:pt x="204" y="192"/>
                    <a:pt x="204" y="192"/>
                    <a:pt x="204" y="192"/>
                  </a:cubicBezTo>
                  <a:cubicBezTo>
                    <a:pt x="207" y="182"/>
                    <a:pt x="210" y="172"/>
                    <a:pt x="212" y="161"/>
                  </a:cubicBezTo>
                  <a:cubicBezTo>
                    <a:pt x="241" y="161"/>
                    <a:pt x="241" y="161"/>
                    <a:pt x="241" y="161"/>
                  </a:cubicBezTo>
                  <a:cubicBezTo>
                    <a:pt x="237" y="172"/>
                    <a:pt x="233" y="182"/>
                    <a:pt x="227" y="192"/>
                  </a:cubicBezTo>
                  <a:moveTo>
                    <a:pt x="214" y="149"/>
                  </a:moveTo>
                  <a:cubicBezTo>
                    <a:pt x="215" y="142"/>
                    <a:pt x="215" y="136"/>
                    <a:pt x="215" y="129"/>
                  </a:cubicBezTo>
                  <a:cubicBezTo>
                    <a:pt x="215" y="122"/>
                    <a:pt x="215" y="115"/>
                    <a:pt x="214" y="108"/>
                  </a:cubicBezTo>
                  <a:cubicBezTo>
                    <a:pt x="243" y="108"/>
                    <a:pt x="243" y="108"/>
                    <a:pt x="243" y="108"/>
                  </a:cubicBezTo>
                  <a:cubicBezTo>
                    <a:pt x="245" y="115"/>
                    <a:pt x="245" y="122"/>
                    <a:pt x="245" y="129"/>
                  </a:cubicBezTo>
                  <a:cubicBezTo>
                    <a:pt x="245" y="136"/>
                    <a:pt x="245" y="142"/>
                    <a:pt x="243" y="149"/>
                  </a:cubicBezTo>
                  <a:lnTo>
                    <a:pt x="214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77"/>
            <p:cNvSpPr/>
            <p:nvPr/>
          </p:nvSpPr>
          <p:spPr bwMode="auto">
            <a:xfrm>
              <a:off x="8968244" y="3601812"/>
              <a:ext cx="73025" cy="125413"/>
            </a:xfrm>
            <a:custGeom>
              <a:avLst/>
              <a:gdLst>
                <a:gd name="T0" fmla="*/ 19 w 38"/>
                <a:gd name="T1" fmla="*/ 0 h 65"/>
                <a:gd name="T2" fmla="*/ 19 w 38"/>
                <a:gd name="T3" fmla="*/ 0 h 65"/>
                <a:gd name="T4" fmla="*/ 1 w 38"/>
                <a:gd name="T5" fmla="*/ 33 h 65"/>
                <a:gd name="T6" fmla="*/ 0 w 38"/>
                <a:gd name="T7" fmla="*/ 33 h 65"/>
                <a:gd name="T8" fmla="*/ 19 w 38"/>
                <a:gd name="T9" fmla="*/ 65 h 65"/>
                <a:gd name="T10" fmla="*/ 19 w 38"/>
                <a:gd name="T11" fmla="*/ 65 h 65"/>
                <a:gd name="T12" fmla="*/ 38 w 38"/>
                <a:gd name="T13" fmla="*/ 33 h 65"/>
                <a:gd name="T14" fmla="*/ 38 w 38"/>
                <a:gd name="T15" fmla="*/ 33 h 65"/>
                <a:gd name="T16" fmla="*/ 19 w 38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8"/>
                    <a:pt x="13" y="33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3" y="33"/>
                    <a:pt x="19" y="47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47"/>
                    <a:pt x="25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25" y="33"/>
                    <a:pt x="19" y="18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78"/>
            <p:cNvSpPr/>
            <p:nvPr/>
          </p:nvSpPr>
          <p:spPr bwMode="auto">
            <a:xfrm>
              <a:off x="8471357" y="4009799"/>
              <a:ext cx="73025" cy="125413"/>
            </a:xfrm>
            <a:custGeom>
              <a:avLst/>
              <a:gdLst>
                <a:gd name="T0" fmla="*/ 19 w 38"/>
                <a:gd name="T1" fmla="*/ 0 h 65"/>
                <a:gd name="T2" fmla="*/ 19 w 38"/>
                <a:gd name="T3" fmla="*/ 0 h 65"/>
                <a:gd name="T4" fmla="*/ 0 w 38"/>
                <a:gd name="T5" fmla="*/ 32 h 65"/>
                <a:gd name="T6" fmla="*/ 0 w 38"/>
                <a:gd name="T7" fmla="*/ 32 h 65"/>
                <a:gd name="T8" fmla="*/ 19 w 38"/>
                <a:gd name="T9" fmla="*/ 65 h 65"/>
                <a:gd name="T10" fmla="*/ 19 w 38"/>
                <a:gd name="T11" fmla="*/ 65 h 65"/>
                <a:gd name="T12" fmla="*/ 37 w 38"/>
                <a:gd name="T13" fmla="*/ 32 h 65"/>
                <a:gd name="T14" fmla="*/ 38 w 38"/>
                <a:gd name="T15" fmla="*/ 32 h 65"/>
                <a:gd name="T16" fmla="*/ 19 w 38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8"/>
                    <a:pt x="13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3" y="32"/>
                    <a:pt x="19" y="47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47"/>
                    <a:pt x="25" y="32"/>
                    <a:pt x="3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25" y="32"/>
                    <a:pt x="19" y="18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6483823" y="1513443"/>
            <a:ext cx="3331822" cy="422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资料整理：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比赛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模型公园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工具搜集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国内其他领域优秀平台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搜狗 问问医生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UNIT2.0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FAQ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自动问答系统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-RASA</a:t>
            </a: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对话数据集搜集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483823" y="1122120"/>
            <a:ext cx="318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2018.11 - 2018.12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CC320F-934F-4D32-886F-421E932551FA}"/>
              </a:ext>
            </a:extLst>
          </p:cNvPr>
          <p:cNvSpPr txBox="1"/>
          <p:nvPr/>
        </p:nvSpPr>
        <p:spPr>
          <a:xfrm>
            <a:off x="6353252" y="5317333"/>
            <a:ext cx="447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成果：参考 </a:t>
            </a:r>
            <a:r>
              <a:rPr lang="zh-CN" altLang="en-US" b="1" dirty="0"/>
              <a:t>智能家居项目资料整理</a:t>
            </a:r>
            <a:r>
              <a:rPr lang="en-US" altLang="zh-CN" b="1" dirty="0"/>
              <a:t>.md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A0C181-164E-44B0-9C70-67D0C2CE7654}"/>
              </a:ext>
            </a:extLst>
          </p:cNvPr>
          <p:cNvSpPr txBox="1"/>
          <p:nvPr/>
        </p:nvSpPr>
        <p:spPr>
          <a:xfrm>
            <a:off x="1197294" y="6282267"/>
            <a:ext cx="9635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注：项目成果均以文档，代码的方式存至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所在的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hlinkClick r:id="rId3"/>
              </a:rPr>
              <a:t>SCU-B418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hlinkClick r:id="rId4"/>
              </a:rPr>
              <a:t>Intelligent-Furniture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Oval 66">
            <a:extLst>
              <a:ext uri="{FF2B5EF4-FFF2-40B4-BE49-F238E27FC236}">
                <a16:creationId xmlns:a16="http://schemas.microsoft.com/office/drawing/2014/main" id="{2890412B-7F76-4DD5-8CF1-B8673CC0F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139" y="1601447"/>
            <a:ext cx="493138" cy="5025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Oval 66">
            <a:extLst>
              <a:ext uri="{FF2B5EF4-FFF2-40B4-BE49-F238E27FC236}">
                <a16:creationId xmlns:a16="http://schemas.microsoft.com/office/drawing/2014/main" id="{ED73FBD3-66AE-4866-B0D3-8BD64F036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178" y="5256553"/>
            <a:ext cx="493138" cy="5025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317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668210" y="302224"/>
            <a:ext cx="4959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项目进展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37121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2018.10 – 2018.12</a:t>
            </a:r>
            <a:endParaRPr kumimoji="0" lang="zh-CN" altLang="en-US" sz="1200" b="0" i="0" u="none" strike="noStrike" kern="1200" cap="none" spc="0" normalizeH="0" baseline="0" noProof="0" dirty="0">
              <a:ln>
                <a:solidFill>
                  <a:srgbClr val="00762F"/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9" name="Oval 66"/>
          <p:cNvSpPr>
            <a:spLocks noChangeArrowheads="1"/>
          </p:cNvSpPr>
          <p:nvPr/>
        </p:nvSpPr>
        <p:spPr bwMode="auto">
          <a:xfrm>
            <a:off x="5628139" y="1541992"/>
            <a:ext cx="493138" cy="45614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6910382" y="2385126"/>
            <a:ext cx="379957" cy="378819"/>
            <a:chOff x="6760032" y="3590699"/>
            <a:chExt cx="530225" cy="528638"/>
          </a:xfrm>
          <a:solidFill>
            <a:schemeClr val="bg1"/>
          </a:solidFill>
        </p:grpSpPr>
        <p:sp>
          <p:nvSpPr>
            <p:cNvPr id="61" name="Freeform 67"/>
            <p:cNvSpPr>
              <a:spLocks noEditPoints="1"/>
            </p:cNvSpPr>
            <p:nvPr/>
          </p:nvSpPr>
          <p:spPr bwMode="auto">
            <a:xfrm>
              <a:off x="6760032" y="3590699"/>
              <a:ext cx="196850" cy="195263"/>
            </a:xfrm>
            <a:custGeom>
              <a:avLst/>
              <a:gdLst>
                <a:gd name="T0" fmla="*/ 51 w 102"/>
                <a:gd name="T1" fmla="*/ 0 h 101"/>
                <a:gd name="T2" fmla="*/ 0 w 102"/>
                <a:gd name="T3" fmla="*/ 51 h 101"/>
                <a:gd name="T4" fmla="*/ 51 w 102"/>
                <a:gd name="T5" fmla="*/ 101 h 101"/>
                <a:gd name="T6" fmla="*/ 102 w 102"/>
                <a:gd name="T7" fmla="*/ 51 h 101"/>
                <a:gd name="T8" fmla="*/ 51 w 102"/>
                <a:gd name="T9" fmla="*/ 0 h 101"/>
                <a:gd name="T10" fmla="*/ 51 w 102"/>
                <a:gd name="T11" fmla="*/ 74 h 101"/>
                <a:gd name="T12" fmla="*/ 27 w 102"/>
                <a:gd name="T13" fmla="*/ 51 h 101"/>
                <a:gd name="T14" fmla="*/ 51 w 102"/>
                <a:gd name="T15" fmla="*/ 27 h 101"/>
                <a:gd name="T16" fmla="*/ 75 w 102"/>
                <a:gd name="T17" fmla="*/ 51 h 101"/>
                <a:gd name="T18" fmla="*/ 51 w 102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2" y="79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5" y="38"/>
                    <a:pt x="75" y="51"/>
                  </a:cubicBezTo>
                  <a:cubicBezTo>
                    <a:pt x="75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68"/>
            <p:cNvSpPr>
              <a:spLocks noEditPoints="1"/>
            </p:cNvSpPr>
            <p:nvPr/>
          </p:nvSpPr>
          <p:spPr bwMode="auto">
            <a:xfrm>
              <a:off x="6979107" y="3590699"/>
              <a:ext cx="195263" cy="195263"/>
            </a:xfrm>
            <a:custGeom>
              <a:avLst/>
              <a:gdLst>
                <a:gd name="T0" fmla="*/ 51 w 101"/>
                <a:gd name="T1" fmla="*/ 0 h 101"/>
                <a:gd name="T2" fmla="*/ 0 w 101"/>
                <a:gd name="T3" fmla="*/ 51 h 101"/>
                <a:gd name="T4" fmla="*/ 51 w 101"/>
                <a:gd name="T5" fmla="*/ 101 h 101"/>
                <a:gd name="T6" fmla="*/ 101 w 101"/>
                <a:gd name="T7" fmla="*/ 51 h 101"/>
                <a:gd name="T8" fmla="*/ 51 w 101"/>
                <a:gd name="T9" fmla="*/ 0 h 101"/>
                <a:gd name="T10" fmla="*/ 51 w 101"/>
                <a:gd name="T11" fmla="*/ 74 h 101"/>
                <a:gd name="T12" fmla="*/ 27 w 101"/>
                <a:gd name="T13" fmla="*/ 51 h 101"/>
                <a:gd name="T14" fmla="*/ 51 w 101"/>
                <a:gd name="T15" fmla="*/ 27 h 101"/>
                <a:gd name="T16" fmla="*/ 74 w 101"/>
                <a:gd name="T17" fmla="*/ 51 h 101"/>
                <a:gd name="T18" fmla="*/ 51 w 101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1" y="79"/>
                    <a:pt x="101" y="51"/>
                  </a:cubicBezTo>
                  <a:cubicBezTo>
                    <a:pt x="101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4" y="38"/>
                    <a:pt x="74" y="51"/>
                  </a:cubicBezTo>
                  <a:cubicBezTo>
                    <a:pt x="74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69"/>
            <p:cNvSpPr/>
            <p:nvPr/>
          </p:nvSpPr>
          <p:spPr bwMode="auto">
            <a:xfrm>
              <a:off x="6804482" y="3808187"/>
              <a:ext cx="327025" cy="185738"/>
            </a:xfrm>
            <a:custGeom>
              <a:avLst/>
              <a:gdLst>
                <a:gd name="T0" fmla="*/ 158 w 169"/>
                <a:gd name="T1" fmla="*/ 96 h 96"/>
                <a:gd name="T2" fmla="*/ 11 w 169"/>
                <a:gd name="T3" fmla="*/ 96 h 96"/>
                <a:gd name="T4" fmla="*/ 0 w 169"/>
                <a:gd name="T5" fmla="*/ 84 h 96"/>
                <a:gd name="T6" fmla="*/ 0 w 169"/>
                <a:gd name="T7" fmla="*/ 12 h 96"/>
                <a:gd name="T8" fmla="*/ 11 w 169"/>
                <a:gd name="T9" fmla="*/ 0 h 96"/>
                <a:gd name="T10" fmla="*/ 158 w 169"/>
                <a:gd name="T11" fmla="*/ 0 h 96"/>
                <a:gd name="T12" fmla="*/ 169 w 169"/>
                <a:gd name="T13" fmla="*/ 12 h 96"/>
                <a:gd name="T14" fmla="*/ 169 w 169"/>
                <a:gd name="T15" fmla="*/ 84 h 96"/>
                <a:gd name="T16" fmla="*/ 158 w 169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96">
                  <a:moveTo>
                    <a:pt x="158" y="96"/>
                  </a:moveTo>
                  <a:cubicBezTo>
                    <a:pt x="11" y="96"/>
                    <a:pt x="11" y="96"/>
                    <a:pt x="11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4" y="0"/>
                    <a:pt x="169" y="5"/>
                    <a:pt x="169" y="12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9" y="91"/>
                    <a:pt x="164" y="96"/>
                    <a:pt x="158" y="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7152144" y="3838349"/>
              <a:ext cx="26988" cy="127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71"/>
            <p:cNvSpPr/>
            <p:nvPr/>
          </p:nvSpPr>
          <p:spPr bwMode="auto">
            <a:xfrm>
              <a:off x="7201357" y="3793899"/>
              <a:ext cx="88900" cy="215900"/>
            </a:xfrm>
            <a:custGeom>
              <a:avLst/>
              <a:gdLst>
                <a:gd name="T0" fmla="*/ 56 w 56"/>
                <a:gd name="T1" fmla="*/ 136 h 136"/>
                <a:gd name="T2" fmla="*/ 0 w 56"/>
                <a:gd name="T3" fmla="*/ 108 h 136"/>
                <a:gd name="T4" fmla="*/ 0 w 56"/>
                <a:gd name="T5" fmla="*/ 28 h 136"/>
                <a:gd name="T6" fmla="*/ 56 w 56"/>
                <a:gd name="T7" fmla="*/ 0 h 136"/>
                <a:gd name="T8" fmla="*/ 56 w 56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36">
                  <a:moveTo>
                    <a:pt x="56" y="136"/>
                  </a:moveTo>
                  <a:lnTo>
                    <a:pt x="0" y="108"/>
                  </a:lnTo>
                  <a:lnTo>
                    <a:pt x="0" y="28"/>
                  </a:lnTo>
                  <a:lnTo>
                    <a:pt x="56" y="0"/>
                  </a:lnTo>
                  <a:lnTo>
                    <a:pt x="56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72"/>
            <p:cNvSpPr/>
            <p:nvPr/>
          </p:nvSpPr>
          <p:spPr bwMode="auto">
            <a:xfrm>
              <a:off x="6804482" y="4016149"/>
              <a:ext cx="104775" cy="103188"/>
            </a:xfrm>
            <a:custGeom>
              <a:avLst/>
              <a:gdLst>
                <a:gd name="T0" fmla="*/ 21 w 66"/>
                <a:gd name="T1" fmla="*/ 65 h 65"/>
                <a:gd name="T2" fmla="*/ 0 w 66"/>
                <a:gd name="T3" fmla="*/ 65 h 65"/>
                <a:gd name="T4" fmla="*/ 45 w 66"/>
                <a:gd name="T5" fmla="*/ 0 h 65"/>
                <a:gd name="T6" fmla="*/ 66 w 66"/>
                <a:gd name="T7" fmla="*/ 0 h 65"/>
                <a:gd name="T8" fmla="*/ 21 w 66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21" y="65"/>
                  </a:moveTo>
                  <a:lnTo>
                    <a:pt x="0" y="65"/>
                  </a:lnTo>
                  <a:lnTo>
                    <a:pt x="45" y="0"/>
                  </a:lnTo>
                  <a:lnTo>
                    <a:pt x="66" y="0"/>
                  </a:lnTo>
                  <a:lnTo>
                    <a:pt x="2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73"/>
            <p:cNvSpPr/>
            <p:nvPr/>
          </p:nvSpPr>
          <p:spPr bwMode="auto">
            <a:xfrm>
              <a:off x="7026732" y="4016149"/>
              <a:ext cx="103188" cy="103188"/>
            </a:xfrm>
            <a:custGeom>
              <a:avLst/>
              <a:gdLst>
                <a:gd name="T0" fmla="*/ 44 w 65"/>
                <a:gd name="T1" fmla="*/ 65 h 65"/>
                <a:gd name="T2" fmla="*/ 65 w 65"/>
                <a:gd name="T3" fmla="*/ 65 h 65"/>
                <a:gd name="T4" fmla="*/ 21 w 65"/>
                <a:gd name="T5" fmla="*/ 0 h 65"/>
                <a:gd name="T6" fmla="*/ 0 w 65"/>
                <a:gd name="T7" fmla="*/ 0 h 65"/>
                <a:gd name="T8" fmla="*/ 44 w 65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44" y="65"/>
                  </a:moveTo>
                  <a:lnTo>
                    <a:pt x="65" y="65"/>
                  </a:lnTo>
                  <a:lnTo>
                    <a:pt x="21" y="0"/>
                  </a:lnTo>
                  <a:lnTo>
                    <a:pt x="0" y="0"/>
                  </a:lnTo>
                  <a:lnTo>
                    <a:pt x="44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880805" y="4326626"/>
            <a:ext cx="408396" cy="437975"/>
            <a:chOff x="8471357" y="3524024"/>
            <a:chExt cx="569912" cy="611188"/>
          </a:xfrm>
          <a:solidFill>
            <a:schemeClr val="bg1"/>
          </a:solidFill>
        </p:grpSpPr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8733294" y="3524024"/>
              <a:ext cx="23813" cy="714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76"/>
            <p:cNvSpPr>
              <a:spLocks noEditPoints="1"/>
            </p:cNvSpPr>
            <p:nvPr/>
          </p:nvSpPr>
          <p:spPr bwMode="auto">
            <a:xfrm>
              <a:off x="8501519" y="3612924"/>
              <a:ext cx="496888" cy="496888"/>
            </a:xfrm>
            <a:custGeom>
              <a:avLst/>
              <a:gdLst>
                <a:gd name="T0" fmla="*/ 0 w 257"/>
                <a:gd name="T1" fmla="*/ 129 h 257"/>
                <a:gd name="T2" fmla="*/ 257 w 257"/>
                <a:gd name="T3" fmla="*/ 129 h 257"/>
                <a:gd name="T4" fmla="*/ 227 w 257"/>
                <a:gd name="T5" fmla="*/ 66 h 257"/>
                <a:gd name="T6" fmla="*/ 212 w 257"/>
                <a:gd name="T7" fmla="*/ 96 h 257"/>
                <a:gd name="T8" fmla="*/ 227 w 257"/>
                <a:gd name="T9" fmla="*/ 66 h 257"/>
                <a:gd name="T10" fmla="*/ 199 w 257"/>
                <a:gd name="T11" fmla="*/ 54 h 257"/>
                <a:gd name="T12" fmla="*/ 218 w 257"/>
                <a:gd name="T13" fmla="*/ 54 h 257"/>
                <a:gd name="T14" fmla="*/ 200 w 257"/>
                <a:gd name="T15" fmla="*/ 161 h 257"/>
                <a:gd name="T16" fmla="*/ 158 w 257"/>
                <a:gd name="T17" fmla="*/ 192 h 257"/>
                <a:gd name="T18" fmla="*/ 161 w 257"/>
                <a:gd name="T19" fmla="*/ 149 h 257"/>
                <a:gd name="T20" fmla="*/ 161 w 257"/>
                <a:gd name="T21" fmla="*/ 108 h 257"/>
                <a:gd name="T22" fmla="*/ 203 w 257"/>
                <a:gd name="T23" fmla="*/ 129 h 257"/>
                <a:gd name="T24" fmla="*/ 161 w 257"/>
                <a:gd name="T25" fmla="*/ 149 h 257"/>
                <a:gd name="T26" fmla="*/ 156 w 257"/>
                <a:gd name="T27" fmla="*/ 54 h 257"/>
                <a:gd name="T28" fmla="*/ 186 w 257"/>
                <a:gd name="T29" fmla="*/ 54 h 257"/>
                <a:gd name="T30" fmla="*/ 107 w 257"/>
                <a:gd name="T31" fmla="*/ 129 h 257"/>
                <a:gd name="T32" fmla="*/ 149 w 257"/>
                <a:gd name="T33" fmla="*/ 108 h 257"/>
                <a:gd name="T34" fmla="*/ 149 w 257"/>
                <a:gd name="T35" fmla="*/ 149 h 257"/>
                <a:gd name="T36" fmla="*/ 149 w 257"/>
                <a:gd name="T37" fmla="*/ 161 h 257"/>
                <a:gd name="T38" fmla="*/ 111 w 257"/>
                <a:gd name="T39" fmla="*/ 192 h 257"/>
                <a:gd name="T40" fmla="*/ 149 w 257"/>
                <a:gd name="T41" fmla="*/ 161 h 257"/>
                <a:gd name="T42" fmla="*/ 111 w 257"/>
                <a:gd name="T43" fmla="*/ 66 h 257"/>
                <a:gd name="T44" fmla="*/ 149 w 257"/>
                <a:gd name="T45" fmla="*/ 96 h 257"/>
                <a:gd name="T46" fmla="*/ 129 w 257"/>
                <a:gd name="T47" fmla="*/ 12 h 257"/>
                <a:gd name="T48" fmla="*/ 113 w 257"/>
                <a:gd name="T49" fmla="*/ 54 h 257"/>
                <a:gd name="T50" fmla="*/ 112 w 257"/>
                <a:gd name="T51" fmla="*/ 15 h 257"/>
                <a:gd name="T52" fmla="*/ 72 w 257"/>
                <a:gd name="T53" fmla="*/ 54 h 257"/>
                <a:gd name="T54" fmla="*/ 99 w 257"/>
                <a:gd name="T55" fmla="*/ 192 h 257"/>
                <a:gd name="T56" fmla="*/ 57 w 257"/>
                <a:gd name="T57" fmla="*/ 161 h 257"/>
                <a:gd name="T58" fmla="*/ 99 w 257"/>
                <a:gd name="T59" fmla="*/ 192 h 257"/>
                <a:gd name="T60" fmla="*/ 57 w 257"/>
                <a:gd name="T61" fmla="*/ 96 h 257"/>
                <a:gd name="T62" fmla="*/ 99 w 257"/>
                <a:gd name="T63" fmla="*/ 66 h 257"/>
                <a:gd name="T64" fmla="*/ 80 w 257"/>
                <a:gd name="T65" fmla="*/ 23 h 257"/>
                <a:gd name="T66" fmla="*/ 39 w 257"/>
                <a:gd name="T67" fmla="*/ 54 h 257"/>
                <a:gd name="T68" fmla="*/ 14 w 257"/>
                <a:gd name="T69" fmla="*/ 108 h 257"/>
                <a:gd name="T70" fmla="*/ 42 w 257"/>
                <a:gd name="T71" fmla="*/ 129 h 257"/>
                <a:gd name="T72" fmla="*/ 14 w 257"/>
                <a:gd name="T73" fmla="*/ 149 h 257"/>
                <a:gd name="T74" fmla="*/ 14 w 257"/>
                <a:gd name="T75" fmla="*/ 108 h 257"/>
                <a:gd name="T76" fmla="*/ 58 w 257"/>
                <a:gd name="T77" fmla="*/ 203 h 257"/>
                <a:gd name="T78" fmla="*/ 39 w 257"/>
                <a:gd name="T79" fmla="*/ 203 h 257"/>
                <a:gd name="T80" fmla="*/ 101 w 257"/>
                <a:gd name="T81" fmla="*/ 203 h 257"/>
                <a:gd name="T82" fmla="*/ 72 w 257"/>
                <a:gd name="T83" fmla="*/ 203 h 257"/>
                <a:gd name="T84" fmla="*/ 113 w 257"/>
                <a:gd name="T85" fmla="*/ 203 h 257"/>
                <a:gd name="T86" fmla="*/ 129 w 257"/>
                <a:gd name="T87" fmla="*/ 245 h 257"/>
                <a:gd name="T88" fmla="*/ 156 w 257"/>
                <a:gd name="T89" fmla="*/ 203 h 257"/>
                <a:gd name="T90" fmla="*/ 145 w 257"/>
                <a:gd name="T91" fmla="*/ 242 h 257"/>
                <a:gd name="T92" fmla="*/ 199 w 257"/>
                <a:gd name="T93" fmla="*/ 203 h 257"/>
                <a:gd name="T94" fmla="*/ 178 w 257"/>
                <a:gd name="T95" fmla="*/ 234 h 257"/>
                <a:gd name="T96" fmla="*/ 204 w 257"/>
                <a:gd name="T97" fmla="*/ 192 h 257"/>
                <a:gd name="T98" fmla="*/ 241 w 257"/>
                <a:gd name="T99" fmla="*/ 161 h 257"/>
                <a:gd name="T100" fmla="*/ 214 w 257"/>
                <a:gd name="T101" fmla="*/ 149 h 257"/>
                <a:gd name="T102" fmla="*/ 214 w 257"/>
                <a:gd name="T103" fmla="*/ 108 h 257"/>
                <a:gd name="T104" fmla="*/ 245 w 257"/>
                <a:gd name="T105" fmla="*/ 129 h 257"/>
                <a:gd name="T106" fmla="*/ 214 w 257"/>
                <a:gd name="T107" fmla="*/ 14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7" h="257">
                  <a:moveTo>
                    <a:pt x="129" y="0"/>
                  </a:moveTo>
                  <a:cubicBezTo>
                    <a:pt x="58" y="0"/>
                    <a:pt x="0" y="58"/>
                    <a:pt x="0" y="129"/>
                  </a:cubicBezTo>
                  <a:cubicBezTo>
                    <a:pt x="0" y="199"/>
                    <a:pt x="58" y="257"/>
                    <a:pt x="129" y="257"/>
                  </a:cubicBezTo>
                  <a:cubicBezTo>
                    <a:pt x="199" y="257"/>
                    <a:pt x="257" y="199"/>
                    <a:pt x="257" y="129"/>
                  </a:cubicBezTo>
                  <a:cubicBezTo>
                    <a:pt x="257" y="58"/>
                    <a:pt x="199" y="0"/>
                    <a:pt x="129" y="0"/>
                  </a:cubicBezTo>
                  <a:moveTo>
                    <a:pt x="227" y="66"/>
                  </a:moveTo>
                  <a:cubicBezTo>
                    <a:pt x="233" y="75"/>
                    <a:pt x="237" y="85"/>
                    <a:pt x="241" y="96"/>
                  </a:cubicBezTo>
                  <a:cubicBezTo>
                    <a:pt x="212" y="96"/>
                    <a:pt x="212" y="96"/>
                    <a:pt x="212" y="96"/>
                  </a:cubicBezTo>
                  <a:cubicBezTo>
                    <a:pt x="210" y="85"/>
                    <a:pt x="207" y="75"/>
                    <a:pt x="204" y="66"/>
                  </a:cubicBezTo>
                  <a:lnTo>
                    <a:pt x="227" y="66"/>
                  </a:lnTo>
                  <a:close/>
                  <a:moveTo>
                    <a:pt x="218" y="54"/>
                  </a:moveTo>
                  <a:cubicBezTo>
                    <a:pt x="199" y="54"/>
                    <a:pt x="199" y="54"/>
                    <a:pt x="199" y="54"/>
                  </a:cubicBezTo>
                  <a:cubicBezTo>
                    <a:pt x="193" y="42"/>
                    <a:pt x="186" y="31"/>
                    <a:pt x="178" y="23"/>
                  </a:cubicBezTo>
                  <a:cubicBezTo>
                    <a:pt x="193" y="30"/>
                    <a:pt x="207" y="41"/>
                    <a:pt x="218" y="54"/>
                  </a:cubicBezTo>
                  <a:moveTo>
                    <a:pt x="161" y="161"/>
                  </a:moveTo>
                  <a:cubicBezTo>
                    <a:pt x="200" y="161"/>
                    <a:pt x="200" y="161"/>
                    <a:pt x="200" y="161"/>
                  </a:cubicBezTo>
                  <a:cubicBezTo>
                    <a:pt x="198" y="172"/>
                    <a:pt x="195" y="182"/>
                    <a:pt x="191" y="192"/>
                  </a:cubicBezTo>
                  <a:cubicBezTo>
                    <a:pt x="158" y="192"/>
                    <a:pt x="158" y="192"/>
                    <a:pt x="158" y="192"/>
                  </a:cubicBezTo>
                  <a:cubicBezTo>
                    <a:pt x="159" y="181"/>
                    <a:pt x="160" y="171"/>
                    <a:pt x="161" y="161"/>
                  </a:cubicBezTo>
                  <a:moveTo>
                    <a:pt x="161" y="149"/>
                  </a:moveTo>
                  <a:cubicBezTo>
                    <a:pt x="162" y="142"/>
                    <a:pt x="162" y="135"/>
                    <a:pt x="162" y="129"/>
                  </a:cubicBezTo>
                  <a:cubicBezTo>
                    <a:pt x="162" y="122"/>
                    <a:pt x="162" y="115"/>
                    <a:pt x="161" y="108"/>
                  </a:cubicBezTo>
                  <a:cubicBezTo>
                    <a:pt x="202" y="108"/>
                    <a:pt x="202" y="108"/>
                    <a:pt x="202" y="108"/>
                  </a:cubicBezTo>
                  <a:cubicBezTo>
                    <a:pt x="203" y="115"/>
                    <a:pt x="203" y="122"/>
                    <a:pt x="203" y="129"/>
                  </a:cubicBezTo>
                  <a:cubicBezTo>
                    <a:pt x="203" y="136"/>
                    <a:pt x="203" y="142"/>
                    <a:pt x="202" y="149"/>
                  </a:cubicBezTo>
                  <a:lnTo>
                    <a:pt x="161" y="149"/>
                  </a:lnTo>
                  <a:close/>
                  <a:moveTo>
                    <a:pt x="186" y="54"/>
                  </a:moveTo>
                  <a:cubicBezTo>
                    <a:pt x="156" y="54"/>
                    <a:pt x="156" y="54"/>
                    <a:pt x="156" y="54"/>
                  </a:cubicBezTo>
                  <a:cubicBezTo>
                    <a:pt x="154" y="39"/>
                    <a:pt x="150" y="25"/>
                    <a:pt x="145" y="15"/>
                  </a:cubicBezTo>
                  <a:cubicBezTo>
                    <a:pt x="161" y="21"/>
                    <a:pt x="175" y="35"/>
                    <a:pt x="186" y="54"/>
                  </a:cubicBezTo>
                  <a:moveTo>
                    <a:pt x="108" y="149"/>
                  </a:moveTo>
                  <a:cubicBezTo>
                    <a:pt x="108" y="143"/>
                    <a:pt x="107" y="136"/>
                    <a:pt x="107" y="129"/>
                  </a:cubicBezTo>
                  <a:cubicBezTo>
                    <a:pt x="107" y="121"/>
                    <a:pt x="108" y="115"/>
                    <a:pt x="108" y="108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50" y="115"/>
                    <a:pt x="150" y="121"/>
                    <a:pt x="150" y="129"/>
                  </a:cubicBezTo>
                  <a:cubicBezTo>
                    <a:pt x="150" y="136"/>
                    <a:pt x="150" y="143"/>
                    <a:pt x="149" y="149"/>
                  </a:cubicBezTo>
                  <a:lnTo>
                    <a:pt x="108" y="149"/>
                  </a:lnTo>
                  <a:close/>
                  <a:moveTo>
                    <a:pt x="149" y="161"/>
                  </a:moveTo>
                  <a:cubicBezTo>
                    <a:pt x="148" y="172"/>
                    <a:pt x="147" y="183"/>
                    <a:pt x="146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10" y="183"/>
                    <a:pt x="109" y="172"/>
                    <a:pt x="108" y="161"/>
                  </a:cubicBezTo>
                  <a:lnTo>
                    <a:pt x="149" y="161"/>
                  </a:lnTo>
                  <a:close/>
                  <a:moveTo>
                    <a:pt x="108" y="96"/>
                  </a:moveTo>
                  <a:cubicBezTo>
                    <a:pt x="109" y="85"/>
                    <a:pt x="110" y="75"/>
                    <a:pt x="111" y="66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147" y="75"/>
                    <a:pt x="148" y="85"/>
                    <a:pt x="149" y="96"/>
                  </a:cubicBezTo>
                  <a:lnTo>
                    <a:pt x="108" y="96"/>
                  </a:lnTo>
                  <a:close/>
                  <a:moveTo>
                    <a:pt x="129" y="12"/>
                  </a:moveTo>
                  <a:cubicBezTo>
                    <a:pt x="132" y="12"/>
                    <a:pt x="139" y="26"/>
                    <a:pt x="144" y="54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8" y="26"/>
                    <a:pt x="125" y="12"/>
                    <a:pt x="129" y="12"/>
                  </a:cubicBezTo>
                  <a:moveTo>
                    <a:pt x="112" y="15"/>
                  </a:moveTo>
                  <a:cubicBezTo>
                    <a:pt x="107" y="25"/>
                    <a:pt x="104" y="39"/>
                    <a:pt x="101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82" y="35"/>
                    <a:pt x="96" y="21"/>
                    <a:pt x="112" y="15"/>
                  </a:cubicBezTo>
                  <a:moveTo>
                    <a:pt x="99" y="192"/>
                  </a:moveTo>
                  <a:cubicBezTo>
                    <a:pt x="66" y="192"/>
                    <a:pt x="66" y="192"/>
                    <a:pt x="66" y="192"/>
                  </a:cubicBezTo>
                  <a:cubicBezTo>
                    <a:pt x="62" y="182"/>
                    <a:pt x="59" y="172"/>
                    <a:pt x="57" y="161"/>
                  </a:cubicBezTo>
                  <a:cubicBezTo>
                    <a:pt x="97" y="161"/>
                    <a:pt x="97" y="161"/>
                    <a:pt x="97" y="161"/>
                  </a:cubicBezTo>
                  <a:cubicBezTo>
                    <a:pt x="97" y="171"/>
                    <a:pt x="98" y="181"/>
                    <a:pt x="99" y="192"/>
                  </a:cubicBezTo>
                  <a:moveTo>
                    <a:pt x="97" y="96"/>
                  </a:moveTo>
                  <a:cubicBezTo>
                    <a:pt x="57" y="96"/>
                    <a:pt x="57" y="96"/>
                    <a:pt x="57" y="96"/>
                  </a:cubicBezTo>
                  <a:cubicBezTo>
                    <a:pt x="59" y="85"/>
                    <a:pt x="62" y="75"/>
                    <a:pt x="66" y="66"/>
                  </a:cubicBezTo>
                  <a:cubicBezTo>
                    <a:pt x="99" y="66"/>
                    <a:pt x="99" y="66"/>
                    <a:pt x="99" y="66"/>
                  </a:cubicBezTo>
                  <a:cubicBezTo>
                    <a:pt x="98" y="76"/>
                    <a:pt x="97" y="86"/>
                    <a:pt x="97" y="96"/>
                  </a:cubicBezTo>
                  <a:moveTo>
                    <a:pt x="80" y="23"/>
                  </a:moveTo>
                  <a:cubicBezTo>
                    <a:pt x="71" y="31"/>
                    <a:pt x="64" y="42"/>
                    <a:pt x="58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50" y="41"/>
                    <a:pt x="64" y="30"/>
                    <a:pt x="80" y="23"/>
                  </a:cubicBezTo>
                  <a:moveTo>
                    <a:pt x="14" y="108"/>
                  </a:moveTo>
                  <a:cubicBezTo>
                    <a:pt x="43" y="108"/>
                    <a:pt x="43" y="108"/>
                    <a:pt x="43" y="108"/>
                  </a:cubicBezTo>
                  <a:cubicBezTo>
                    <a:pt x="43" y="115"/>
                    <a:pt x="42" y="122"/>
                    <a:pt x="42" y="129"/>
                  </a:cubicBezTo>
                  <a:cubicBezTo>
                    <a:pt x="42" y="136"/>
                    <a:pt x="43" y="142"/>
                    <a:pt x="43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3" y="142"/>
                    <a:pt x="12" y="136"/>
                    <a:pt x="12" y="129"/>
                  </a:cubicBezTo>
                  <a:cubicBezTo>
                    <a:pt x="12" y="122"/>
                    <a:pt x="13" y="115"/>
                    <a:pt x="14" y="108"/>
                  </a:cubicBezTo>
                  <a:moveTo>
                    <a:pt x="39" y="203"/>
                  </a:moveTo>
                  <a:cubicBezTo>
                    <a:pt x="58" y="203"/>
                    <a:pt x="58" y="203"/>
                    <a:pt x="58" y="203"/>
                  </a:cubicBezTo>
                  <a:cubicBezTo>
                    <a:pt x="64" y="215"/>
                    <a:pt x="71" y="226"/>
                    <a:pt x="80" y="234"/>
                  </a:cubicBezTo>
                  <a:cubicBezTo>
                    <a:pt x="64" y="227"/>
                    <a:pt x="50" y="217"/>
                    <a:pt x="39" y="203"/>
                  </a:cubicBezTo>
                  <a:moveTo>
                    <a:pt x="72" y="203"/>
                  </a:moveTo>
                  <a:cubicBezTo>
                    <a:pt x="101" y="203"/>
                    <a:pt x="101" y="203"/>
                    <a:pt x="101" y="203"/>
                  </a:cubicBezTo>
                  <a:cubicBezTo>
                    <a:pt x="104" y="219"/>
                    <a:pt x="107" y="232"/>
                    <a:pt x="112" y="242"/>
                  </a:cubicBezTo>
                  <a:cubicBezTo>
                    <a:pt x="96" y="236"/>
                    <a:pt x="82" y="223"/>
                    <a:pt x="72" y="203"/>
                  </a:cubicBezTo>
                  <a:moveTo>
                    <a:pt x="129" y="245"/>
                  </a:moveTo>
                  <a:cubicBezTo>
                    <a:pt x="125" y="245"/>
                    <a:pt x="118" y="231"/>
                    <a:pt x="113" y="203"/>
                  </a:cubicBezTo>
                  <a:cubicBezTo>
                    <a:pt x="144" y="203"/>
                    <a:pt x="144" y="203"/>
                    <a:pt x="144" y="203"/>
                  </a:cubicBezTo>
                  <a:cubicBezTo>
                    <a:pt x="139" y="231"/>
                    <a:pt x="132" y="245"/>
                    <a:pt x="129" y="245"/>
                  </a:cubicBezTo>
                  <a:moveTo>
                    <a:pt x="145" y="242"/>
                  </a:moveTo>
                  <a:cubicBezTo>
                    <a:pt x="150" y="232"/>
                    <a:pt x="154" y="219"/>
                    <a:pt x="156" y="203"/>
                  </a:cubicBezTo>
                  <a:cubicBezTo>
                    <a:pt x="186" y="203"/>
                    <a:pt x="186" y="203"/>
                    <a:pt x="186" y="203"/>
                  </a:cubicBezTo>
                  <a:cubicBezTo>
                    <a:pt x="175" y="223"/>
                    <a:pt x="161" y="236"/>
                    <a:pt x="145" y="242"/>
                  </a:cubicBezTo>
                  <a:moveTo>
                    <a:pt x="178" y="234"/>
                  </a:moveTo>
                  <a:cubicBezTo>
                    <a:pt x="186" y="226"/>
                    <a:pt x="193" y="215"/>
                    <a:pt x="199" y="203"/>
                  </a:cubicBezTo>
                  <a:cubicBezTo>
                    <a:pt x="218" y="203"/>
                    <a:pt x="218" y="203"/>
                    <a:pt x="218" y="203"/>
                  </a:cubicBezTo>
                  <a:cubicBezTo>
                    <a:pt x="207" y="217"/>
                    <a:pt x="193" y="227"/>
                    <a:pt x="178" y="234"/>
                  </a:cubicBezTo>
                  <a:moveTo>
                    <a:pt x="227" y="192"/>
                  </a:moveTo>
                  <a:cubicBezTo>
                    <a:pt x="204" y="192"/>
                    <a:pt x="204" y="192"/>
                    <a:pt x="204" y="192"/>
                  </a:cubicBezTo>
                  <a:cubicBezTo>
                    <a:pt x="207" y="182"/>
                    <a:pt x="210" y="172"/>
                    <a:pt x="212" y="161"/>
                  </a:cubicBezTo>
                  <a:cubicBezTo>
                    <a:pt x="241" y="161"/>
                    <a:pt x="241" y="161"/>
                    <a:pt x="241" y="161"/>
                  </a:cubicBezTo>
                  <a:cubicBezTo>
                    <a:pt x="237" y="172"/>
                    <a:pt x="233" y="182"/>
                    <a:pt x="227" y="192"/>
                  </a:cubicBezTo>
                  <a:moveTo>
                    <a:pt x="214" y="149"/>
                  </a:moveTo>
                  <a:cubicBezTo>
                    <a:pt x="215" y="142"/>
                    <a:pt x="215" y="136"/>
                    <a:pt x="215" y="129"/>
                  </a:cubicBezTo>
                  <a:cubicBezTo>
                    <a:pt x="215" y="122"/>
                    <a:pt x="215" y="115"/>
                    <a:pt x="214" y="108"/>
                  </a:cubicBezTo>
                  <a:cubicBezTo>
                    <a:pt x="243" y="108"/>
                    <a:pt x="243" y="108"/>
                    <a:pt x="243" y="108"/>
                  </a:cubicBezTo>
                  <a:cubicBezTo>
                    <a:pt x="245" y="115"/>
                    <a:pt x="245" y="122"/>
                    <a:pt x="245" y="129"/>
                  </a:cubicBezTo>
                  <a:cubicBezTo>
                    <a:pt x="245" y="136"/>
                    <a:pt x="245" y="142"/>
                    <a:pt x="243" y="149"/>
                  </a:cubicBezTo>
                  <a:lnTo>
                    <a:pt x="214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77"/>
            <p:cNvSpPr/>
            <p:nvPr/>
          </p:nvSpPr>
          <p:spPr bwMode="auto">
            <a:xfrm>
              <a:off x="8968244" y="3601812"/>
              <a:ext cx="73025" cy="125413"/>
            </a:xfrm>
            <a:custGeom>
              <a:avLst/>
              <a:gdLst>
                <a:gd name="T0" fmla="*/ 19 w 38"/>
                <a:gd name="T1" fmla="*/ 0 h 65"/>
                <a:gd name="T2" fmla="*/ 19 w 38"/>
                <a:gd name="T3" fmla="*/ 0 h 65"/>
                <a:gd name="T4" fmla="*/ 1 w 38"/>
                <a:gd name="T5" fmla="*/ 33 h 65"/>
                <a:gd name="T6" fmla="*/ 0 w 38"/>
                <a:gd name="T7" fmla="*/ 33 h 65"/>
                <a:gd name="T8" fmla="*/ 19 w 38"/>
                <a:gd name="T9" fmla="*/ 65 h 65"/>
                <a:gd name="T10" fmla="*/ 19 w 38"/>
                <a:gd name="T11" fmla="*/ 65 h 65"/>
                <a:gd name="T12" fmla="*/ 38 w 38"/>
                <a:gd name="T13" fmla="*/ 33 h 65"/>
                <a:gd name="T14" fmla="*/ 38 w 38"/>
                <a:gd name="T15" fmla="*/ 33 h 65"/>
                <a:gd name="T16" fmla="*/ 19 w 38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8"/>
                    <a:pt x="13" y="33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3" y="33"/>
                    <a:pt x="19" y="47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47"/>
                    <a:pt x="25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25" y="33"/>
                    <a:pt x="19" y="18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78"/>
            <p:cNvSpPr/>
            <p:nvPr/>
          </p:nvSpPr>
          <p:spPr bwMode="auto">
            <a:xfrm>
              <a:off x="8471357" y="4009799"/>
              <a:ext cx="73025" cy="125413"/>
            </a:xfrm>
            <a:custGeom>
              <a:avLst/>
              <a:gdLst>
                <a:gd name="T0" fmla="*/ 19 w 38"/>
                <a:gd name="T1" fmla="*/ 0 h 65"/>
                <a:gd name="T2" fmla="*/ 19 w 38"/>
                <a:gd name="T3" fmla="*/ 0 h 65"/>
                <a:gd name="T4" fmla="*/ 0 w 38"/>
                <a:gd name="T5" fmla="*/ 32 h 65"/>
                <a:gd name="T6" fmla="*/ 0 w 38"/>
                <a:gd name="T7" fmla="*/ 32 h 65"/>
                <a:gd name="T8" fmla="*/ 19 w 38"/>
                <a:gd name="T9" fmla="*/ 65 h 65"/>
                <a:gd name="T10" fmla="*/ 19 w 38"/>
                <a:gd name="T11" fmla="*/ 65 h 65"/>
                <a:gd name="T12" fmla="*/ 37 w 38"/>
                <a:gd name="T13" fmla="*/ 32 h 65"/>
                <a:gd name="T14" fmla="*/ 38 w 38"/>
                <a:gd name="T15" fmla="*/ 32 h 65"/>
                <a:gd name="T16" fmla="*/ 19 w 38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8"/>
                    <a:pt x="13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3" y="32"/>
                    <a:pt x="19" y="47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47"/>
                    <a:pt x="25" y="32"/>
                    <a:pt x="3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25" y="32"/>
                    <a:pt x="19" y="18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6483823" y="1513443"/>
            <a:ext cx="3331822" cy="253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资料整理，文章阅读：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对话数据集搜集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 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万中文词向量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阅读聊天机器人，对话系统，知识图谱等相关文章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483823" y="1122120"/>
            <a:ext cx="318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2018.11 - 2018.12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CC320F-934F-4D32-886F-421E932551FA}"/>
              </a:ext>
            </a:extLst>
          </p:cNvPr>
          <p:cNvSpPr txBox="1"/>
          <p:nvPr/>
        </p:nvSpPr>
        <p:spPr>
          <a:xfrm>
            <a:off x="6353252" y="5317333"/>
            <a:ext cx="447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成果：参考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智能家居项目资料整理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.md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A0C181-164E-44B0-9C70-67D0C2CE7654}"/>
              </a:ext>
            </a:extLst>
          </p:cNvPr>
          <p:cNvSpPr txBox="1"/>
          <p:nvPr/>
        </p:nvSpPr>
        <p:spPr>
          <a:xfrm>
            <a:off x="1197294" y="6282267"/>
            <a:ext cx="9635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注：项目成果均以文档，代码的方式存至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所在的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hlinkClick r:id="rId2"/>
              </a:rPr>
              <a:t>SCU-B418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hlinkClick r:id="rId3"/>
              </a:rPr>
              <a:t>Intelligent-Furniture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983DD66-C79F-41B6-85B3-3E929A587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0" y="997815"/>
            <a:ext cx="4985235" cy="4849272"/>
          </a:xfrm>
          <a:prstGeom prst="rect">
            <a:avLst/>
          </a:prstGeom>
        </p:spPr>
      </p:pic>
      <p:sp>
        <p:nvSpPr>
          <p:cNvPr id="39" name="Oval 66">
            <a:extLst>
              <a:ext uri="{FF2B5EF4-FFF2-40B4-BE49-F238E27FC236}">
                <a16:creationId xmlns:a16="http://schemas.microsoft.com/office/drawing/2014/main" id="{4CC5D36B-08BC-4594-B006-459C7C77D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026" y="5269023"/>
            <a:ext cx="493138" cy="45614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91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668210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37121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2018.10 – 2018.12</a:t>
            </a:r>
            <a:endParaRPr lang="zh-CN" altLang="en-US" sz="1200" dirty="0">
              <a:ln>
                <a:solidFill>
                  <a:srgbClr val="00762F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20" name="Diagram 17"/>
          <p:cNvGraphicFramePr/>
          <p:nvPr>
            <p:extLst>
              <p:ext uri="{D42A27DB-BD31-4B8C-83A1-F6EECF244321}">
                <p14:modId xmlns:p14="http://schemas.microsoft.com/office/powerpoint/2010/main" val="2705064404"/>
              </p:ext>
            </p:extLst>
          </p:nvPr>
        </p:nvGraphicFramePr>
        <p:xfrm>
          <a:off x="1165897" y="-402537"/>
          <a:ext cx="9698404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Picture 1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192" y="1884245"/>
            <a:ext cx="227354" cy="352776"/>
          </a:xfrm>
          <a:prstGeom prst="rect">
            <a:avLst/>
          </a:prstGeom>
        </p:spPr>
      </p:pic>
      <p:pic>
        <p:nvPicPr>
          <p:cNvPr id="22" name="Picture 19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70" b="-1"/>
          <a:stretch>
            <a:fillRect/>
          </a:stretch>
        </p:blipFill>
        <p:spPr>
          <a:xfrm>
            <a:off x="7163001" y="1834702"/>
            <a:ext cx="412085" cy="402319"/>
          </a:xfrm>
          <a:prstGeom prst="rect">
            <a:avLst/>
          </a:prstGeom>
        </p:spPr>
      </p:pic>
      <p:pic>
        <p:nvPicPr>
          <p:cNvPr id="23" name="Picture 20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408" y="1758661"/>
            <a:ext cx="554400" cy="554400"/>
          </a:xfrm>
          <a:prstGeom prst="rect">
            <a:avLst/>
          </a:prstGeom>
        </p:spPr>
      </p:pic>
      <p:pic>
        <p:nvPicPr>
          <p:cNvPr id="28" name="Picture 2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908" y="1794140"/>
            <a:ext cx="483445" cy="48344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172506" y="3899652"/>
            <a:ext cx="2092954" cy="141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参考百度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平台进行自然语言理解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(NLU)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，熟悉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平台的使用方法，并且思考实现功能的原理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346902" y="3042337"/>
            <a:ext cx="1319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阅读百度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开发文档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745611" y="3938957"/>
            <a:ext cx="2092954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根据平台教程做了一个简单的火车票查询，酒店语音助手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117447" y="3061854"/>
            <a:ext cx="1319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学习使用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465994" y="3942036"/>
            <a:ext cx="2092954" cy="141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查阅相关资料，仿照百度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AnyQ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系统构建智能家居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问答系统，编写智能家居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1.0.md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831356" y="3113561"/>
            <a:ext cx="1319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问答系统构建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9186377" y="3938957"/>
            <a:ext cx="2092954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智能客服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 正是我们智能家居自然语言理解系统需要应对的主要场景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526063" y="3165447"/>
            <a:ext cx="1319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编写智能家居需求分析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V1.0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01EB78-658E-46DD-B6CE-54DC8FE40964}"/>
              </a:ext>
            </a:extLst>
          </p:cNvPr>
          <p:cNvSpPr txBox="1"/>
          <p:nvPr/>
        </p:nvSpPr>
        <p:spPr>
          <a:xfrm>
            <a:off x="1197294" y="6282267"/>
            <a:ext cx="9635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注：项目成果均以文档，代码的方式存至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所在的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hlinkClick r:id="rId15"/>
              </a:rPr>
              <a:t>SCU-B418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hlinkClick r:id="rId16"/>
              </a:rPr>
              <a:t>Intelligent-Furniture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576999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45910" y="642542"/>
            <a:ext cx="5022106" cy="30777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2018.12 –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至今</a:t>
            </a:r>
          </a:p>
        </p:txBody>
      </p:sp>
      <p:pic>
        <p:nvPicPr>
          <p:cNvPr id="38" name="Picture 3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589" y="1958743"/>
            <a:ext cx="1383954" cy="1490436"/>
          </a:xfrm>
          <a:prstGeom prst="rect">
            <a:avLst/>
          </a:prstGeom>
        </p:spPr>
      </p:pic>
      <p:sp>
        <p:nvSpPr>
          <p:cNvPr id="39" name="Cube 12"/>
          <p:cNvSpPr/>
          <p:nvPr/>
        </p:nvSpPr>
        <p:spPr>
          <a:xfrm>
            <a:off x="1980605" y="3526147"/>
            <a:ext cx="1873538" cy="1004854"/>
          </a:xfrm>
          <a:prstGeom prst="cube">
            <a:avLst>
              <a:gd name="adj" fmla="val 1198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50"/>
          <p:cNvSpPr/>
          <p:nvPr/>
        </p:nvSpPr>
        <p:spPr>
          <a:xfrm>
            <a:off x="3741222" y="3179006"/>
            <a:ext cx="2181916" cy="1351995"/>
          </a:xfrm>
          <a:prstGeom prst="cube">
            <a:avLst>
              <a:gd name="adj" fmla="val 876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51"/>
          <p:cNvSpPr/>
          <p:nvPr/>
        </p:nvSpPr>
        <p:spPr>
          <a:xfrm>
            <a:off x="5799363" y="2780929"/>
            <a:ext cx="2181916" cy="1750072"/>
          </a:xfrm>
          <a:prstGeom prst="cube">
            <a:avLst>
              <a:gd name="adj" fmla="val 440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52"/>
          <p:cNvSpPr/>
          <p:nvPr/>
        </p:nvSpPr>
        <p:spPr>
          <a:xfrm>
            <a:off x="7899917" y="2367358"/>
            <a:ext cx="2181916" cy="2163643"/>
          </a:xfrm>
          <a:prstGeom prst="cube">
            <a:avLst>
              <a:gd name="adj" fmla="val 440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文本框 50"/>
          <p:cNvSpPr txBox="1"/>
          <p:nvPr/>
        </p:nvSpPr>
        <p:spPr>
          <a:xfrm>
            <a:off x="8354472" y="3271749"/>
            <a:ext cx="135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text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226626" y="3455910"/>
            <a:ext cx="135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text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072002" y="3674754"/>
            <a:ext cx="135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text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183830" y="3854753"/>
            <a:ext cx="135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text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073838" y="5184328"/>
            <a:ext cx="1760616" cy="840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抓取了长虹家电网站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286431" y="4670553"/>
            <a:ext cx="1109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数据抓取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967064" y="5199795"/>
            <a:ext cx="1760616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部署了百度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AnyQ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的运行环境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</a:p>
          <a:p>
            <a:pPr algn="just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2..FAQ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粗粒度相似度计算构建中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4159967" y="4670553"/>
            <a:ext cx="1528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系统功能构建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043836" y="5184328"/>
            <a:ext cx="1760616" cy="144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熟悉对话引擎</a:t>
            </a:r>
            <a:r>
              <a:rPr lang="en-US" altLang="zh-CN" dirty="0" err="1"/>
              <a:t>rasa_core</a:t>
            </a:r>
            <a:endParaRPr lang="en-US" altLang="zh-CN" dirty="0"/>
          </a:p>
          <a:p>
            <a:pPr algn="just">
              <a:lnSpc>
                <a:spcPct val="125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准备引擎所需资料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6339330" y="4670553"/>
            <a:ext cx="1528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系统功能构建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171189" y="5209520"/>
            <a:ext cx="1760616" cy="76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阅读相关文章，把握自然语言理解和知识图谱知识和技术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8405771" y="4670553"/>
            <a:ext cx="1528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系统功能构建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95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858</Words>
  <Application>Microsoft Office PowerPoint</Application>
  <PresentationFormat>宽屏</PresentationFormat>
  <Paragraphs>131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华文仿宋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wangjiawei</cp:lastModifiedBy>
  <cp:revision>42</cp:revision>
  <dcterms:created xsi:type="dcterms:W3CDTF">2017-05-25T05:33:00Z</dcterms:created>
  <dcterms:modified xsi:type="dcterms:W3CDTF">2018-12-11T11:17:13Z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