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4" r:id="rId5"/>
    <p:sldId id="268" r:id="rId6"/>
    <p:sldId id="269" r:id="rId7"/>
    <p:sldId id="263" r:id="rId8"/>
    <p:sldId id="260" r:id="rId9"/>
    <p:sldId id="261" r:id="rId10"/>
    <p:sldId id="270" r:id="rId11"/>
    <p:sldId id="262" r:id="rId12"/>
    <p:sldId id="266" r:id="rId13"/>
    <p:sldId id="257" r:id="rId14"/>
    <p:sldId id="265" r:id="rId15"/>
    <p:sldId id="267" r:id="rId16"/>
    <p:sldId id="273" r:id="rId17"/>
    <p:sldId id="276" r:id="rId18"/>
    <p:sldId id="272" r:id="rId19"/>
    <p:sldId id="275" r:id="rId20"/>
    <p:sldId id="277" r:id="rId21"/>
    <p:sldId id="27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83510"/>
            <a:ext cx="9144000" cy="3477895"/>
          </a:xfrm>
        </p:spPr>
        <p:txBody>
          <a:bodyPr/>
          <a:p>
            <a:r>
              <a:rPr lang="zh-CN" altLang="en-US" sz="3600"/>
              <a:t>关于词嵌入的交流分享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200"/>
          </a:p>
          <a:p>
            <a:r>
              <a:rPr lang="zh-CN" altLang="en-US" sz="3200"/>
              <a:t>                                                                </a:t>
            </a:r>
            <a:r>
              <a:rPr lang="zh-CN" altLang="en-US"/>
              <a:t>申航杰</a:t>
            </a:r>
            <a:endParaRPr lang="zh-CN" altLang="en-US"/>
          </a:p>
          <a:p>
            <a:endParaRPr lang="zh-CN" altLang="en-US" sz="3200"/>
          </a:p>
          <a:p>
            <a:r>
              <a:rPr lang="zh-CN" altLang="en-US" sz="3200"/>
              <a:t>          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245" y="235585"/>
            <a:ext cx="2853055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Embedding</a:t>
            </a:r>
            <a:r>
              <a:rPr lang="zh-CN" altLang="en-US" sz="2800"/>
              <a:t>层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1191260"/>
            <a:ext cx="12028805" cy="4714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245" y="235585"/>
            <a:ext cx="2853055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Embedding</a:t>
            </a:r>
            <a:r>
              <a:rPr lang="zh-CN" altLang="en-US" sz="2800"/>
              <a:t>层</a:t>
            </a:r>
            <a:endParaRPr lang="zh-CN" altLang="en-US" sz="2800"/>
          </a:p>
        </p:txBody>
      </p:sp>
      <p:pic>
        <p:nvPicPr>
          <p:cNvPr id="4" name="图片 3" descr="SOR{{YA6D[{32[5[GW]$X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489075"/>
            <a:ext cx="10057765" cy="3427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38830" y="5375275"/>
            <a:ext cx="241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二维张量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410710" y="5577205"/>
            <a:ext cx="1178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756910" y="5393055"/>
            <a:ext cx="156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三维张量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675" y="629285"/>
            <a:ext cx="6985000" cy="755015"/>
          </a:xfrm>
        </p:spPr>
        <p:txBody>
          <a:bodyPr>
            <a:normAutofit fontScale="90000"/>
          </a:bodyPr>
          <a:p>
            <a:pPr algn="l"/>
            <a:r>
              <a:rPr lang="zh-CN" altLang="en-US" sz="2800"/>
              <a:t>keras中embedding层是如何将一个正整数（下标）转化为具有固定大小的向量的？</a:t>
            </a:r>
            <a:endParaRPr lang="zh-CN" altLang="en-US" sz="2800"/>
          </a:p>
        </p:txBody>
      </p:sp>
      <p:pic>
        <p:nvPicPr>
          <p:cNvPr id="4" name="图片 3" descr="~7$24[]Z}4S_$]VQJQT[GY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819910"/>
            <a:ext cx="9514205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0" y="509270"/>
            <a:ext cx="4424680" cy="755015"/>
          </a:xfrm>
        </p:spPr>
        <p:txBody>
          <a:bodyPr>
            <a:normAutofit/>
          </a:bodyPr>
          <a:p>
            <a:pPr algn="l"/>
            <a:r>
              <a:rPr lang="zh-CN" altLang="en-US" sz="2800"/>
              <a:t>词嵌入的两种方式</a:t>
            </a:r>
            <a:endParaRPr lang="zh-CN" altLang="en-US" sz="2800"/>
          </a:p>
        </p:txBody>
      </p:sp>
      <p:pic>
        <p:nvPicPr>
          <p:cNvPr id="5" name="图片 4" descr="BS)E}01FT}0R7UC~9BYA4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2263140"/>
            <a:ext cx="10058400" cy="842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3943350"/>
            <a:ext cx="9893935" cy="72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zh-CN" altLang="en-US" sz="2800"/>
              <a:t>减少训练数据？</a:t>
            </a:r>
            <a:endParaRPr lang="zh-CN" altLang="en-US" sz="2800"/>
          </a:p>
        </p:txBody>
      </p:sp>
      <p:pic>
        <p:nvPicPr>
          <p:cNvPr id="7" name="图片 6" descr="3JN86X69B}JS6O@J46F}XQ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212215"/>
            <a:ext cx="6571615" cy="3314065"/>
          </a:xfrm>
          <a:prstGeom prst="rect">
            <a:avLst/>
          </a:prstGeom>
        </p:spPr>
      </p:pic>
      <p:pic>
        <p:nvPicPr>
          <p:cNvPr id="6" name="图片 5" descr="0YQ6(4Y$V_U(E_[@@Y6@2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55" y="2847975"/>
            <a:ext cx="6543040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Glove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1235075"/>
            <a:ext cx="8676005" cy="2124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3359150"/>
            <a:ext cx="10276205" cy="1838325"/>
          </a:xfrm>
          <a:prstGeom prst="rect">
            <a:avLst/>
          </a:prstGeom>
        </p:spPr>
      </p:pic>
      <p:pic>
        <p:nvPicPr>
          <p:cNvPr id="6" name="图片 5" descr="AR~7ZD)2]_BUC)@M@U{[D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20" y="5324475"/>
            <a:ext cx="578104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331724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Glove&amp;&amp;Word2vec</a:t>
            </a:r>
            <a:endParaRPr lang="en-US" altLang="zh-CN" sz="2800"/>
          </a:p>
        </p:txBody>
      </p:sp>
      <p:pic>
        <p:nvPicPr>
          <p:cNvPr id="4" name="图片 3" descr="IA1WIW)E9484TJR}@GA[J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1727200"/>
            <a:ext cx="10058400" cy="28086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Glove</a:t>
            </a:r>
            <a:endParaRPr lang="en-US" altLang="zh-CN" sz="2800"/>
          </a:p>
        </p:txBody>
      </p:sp>
      <p:pic>
        <p:nvPicPr>
          <p:cNvPr id="4" name="图片 3" descr="PJ]NYX~N~WG0REXF0TU@9W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865" y="1104900"/>
            <a:ext cx="8961755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Glove</a:t>
            </a:r>
            <a:endParaRPr lang="en-US" altLang="zh-CN" sz="2800"/>
          </a:p>
        </p:txBody>
      </p:sp>
      <p:pic>
        <p:nvPicPr>
          <p:cNvPr id="3" name="图片 2" descr="40OUQQP@7WUSVX%}6)7T~`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955" y="1710055"/>
            <a:ext cx="6562090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Extend</a:t>
            </a:r>
            <a:endParaRPr lang="en-US" altLang="zh-CN" sz="28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178560" y="1410335"/>
            <a:ext cx="2876550" cy="14814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EMLo</a:t>
            </a:r>
            <a:endParaRPr lang="en-US" altLang="zh-CN" sz="2800"/>
          </a:p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FastText</a:t>
            </a:r>
            <a:r>
              <a:rPr lang="zh-CN" altLang="en-US" sz="2800"/>
              <a:t>（</a:t>
            </a:r>
            <a:r>
              <a:rPr lang="en-US" altLang="zh-CN" sz="2800"/>
              <a:t>cw2vec</a:t>
            </a:r>
            <a:r>
              <a:rPr lang="zh-CN" altLang="en-US" sz="2800"/>
              <a:t>）</a:t>
            </a:r>
            <a:endParaRPr lang="en-US" altLang="zh-CN" sz="2800"/>
          </a:p>
          <a:p>
            <a:pPr algn="l"/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370" y="402590"/>
            <a:ext cx="2317750" cy="755015"/>
          </a:xfrm>
        </p:spPr>
        <p:txBody>
          <a:bodyPr>
            <a:normAutofit/>
          </a:bodyPr>
          <a:p>
            <a:pPr algn="l"/>
            <a:r>
              <a:rPr lang="zh-CN" altLang="en-US" sz="2800"/>
              <a:t>词嵌入</a:t>
            </a:r>
            <a:endParaRPr lang="zh-CN" altLang="en-US" sz="2800"/>
          </a:p>
        </p:txBody>
      </p:sp>
      <p:pic>
        <p:nvPicPr>
          <p:cNvPr id="3" name="图片 2" descr="25)WQ42}JNX7_LV)~{4W(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810510"/>
            <a:ext cx="10057765" cy="2632075"/>
          </a:xfrm>
          <a:prstGeom prst="rect">
            <a:avLst/>
          </a:prstGeom>
        </p:spPr>
      </p:pic>
      <p:pic>
        <p:nvPicPr>
          <p:cNvPr id="5" name="图片 4" descr="]6OOH%%}5VWBCM82$60O(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19275"/>
            <a:ext cx="100584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83510"/>
            <a:ext cx="9144000" cy="3477895"/>
          </a:xfrm>
        </p:spPr>
        <p:txBody>
          <a:bodyPr/>
          <a:p>
            <a:r>
              <a:rPr lang="zh-CN" altLang="en-US" sz="3600"/>
              <a:t>谢谢聆听</a:t>
            </a:r>
            <a:endParaRPr lang="zh-CN" altLang="en-US" sz="3600"/>
          </a:p>
          <a:p>
            <a:endParaRPr lang="zh-CN" altLang="en-US" sz="3200"/>
          </a:p>
          <a:p>
            <a:r>
              <a:rPr lang="zh-CN" altLang="en-US" sz="3200"/>
              <a:t>                                                                </a:t>
            </a:r>
            <a:r>
              <a:rPr lang="zh-CN" altLang="en-US"/>
              <a:t>申航杰</a:t>
            </a:r>
            <a:endParaRPr lang="zh-CN" altLang="en-US"/>
          </a:p>
          <a:p>
            <a:endParaRPr lang="zh-CN" altLang="en-US" sz="3200"/>
          </a:p>
          <a:p>
            <a:r>
              <a:rPr lang="zh-CN" altLang="en-US" sz="3200"/>
              <a:t>          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0" y="235585"/>
            <a:ext cx="3305175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word2vec-NNLM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774190"/>
            <a:ext cx="951420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0" y="23558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word2vec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213485" y="1478915"/>
            <a:ext cx="20002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复杂度计算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NNLM</a:t>
            </a:r>
            <a:r>
              <a:rPr lang="zh-CN" altLang="en-US" sz="2400"/>
              <a:t>：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RNNLM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2623820"/>
            <a:ext cx="4380865" cy="571500"/>
          </a:xfrm>
          <a:prstGeom prst="rect">
            <a:avLst/>
          </a:prstGeom>
        </p:spPr>
      </p:pic>
      <p:pic>
        <p:nvPicPr>
          <p:cNvPr id="6" name="图片 5" descr="LG6W1RMYW$}8S_Z48$[E4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4457065"/>
            <a:ext cx="277114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0" y="235585"/>
            <a:ext cx="3305175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word2vec</a:t>
            </a:r>
            <a:endParaRPr lang="en-US" altLang="zh-CN" sz="2800"/>
          </a:p>
        </p:txBody>
      </p:sp>
      <p:pic>
        <p:nvPicPr>
          <p:cNvPr id="3" name="图片 2" descr="M63_L}`7`DN[`O}0FU6H63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1142365"/>
            <a:ext cx="8026400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0" y="23558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word2vec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213485" y="1478915"/>
            <a:ext cx="20002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复杂度计算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NNLM</a:t>
            </a:r>
            <a:r>
              <a:rPr lang="zh-CN" altLang="en-US" sz="2400"/>
              <a:t>：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RNNLM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2623820"/>
            <a:ext cx="4380865" cy="571500"/>
          </a:xfrm>
          <a:prstGeom prst="rect">
            <a:avLst/>
          </a:prstGeom>
        </p:spPr>
      </p:pic>
      <p:pic>
        <p:nvPicPr>
          <p:cNvPr id="6" name="图片 5" descr="LG6W1RMYW$}8S_Z48$[E4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4457065"/>
            <a:ext cx="2771140" cy="438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0185" y="2217420"/>
            <a:ext cx="25361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CBOW: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1200"/>
          </a:p>
          <a:p>
            <a:endParaRPr lang="en-US" altLang="zh-CN" sz="2400"/>
          </a:p>
          <a:p>
            <a:r>
              <a:rPr lang="en-US" altLang="zh-CN" sz="2400"/>
              <a:t>SG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8" name="图片 7" descr="XT(HHS@})R~35O9%S5Q@OQ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95" y="2709545"/>
            <a:ext cx="3618865" cy="485775"/>
          </a:xfrm>
          <a:prstGeom prst="rect">
            <a:avLst/>
          </a:prstGeom>
        </p:spPr>
      </p:pic>
      <p:pic>
        <p:nvPicPr>
          <p:cNvPr id="9" name="图片 8" descr="1(UY`ZESM~_XB3R58_8BGW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495" y="4457065"/>
            <a:ext cx="350456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word2vec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195" y="1334135"/>
            <a:ext cx="8618855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word2vec</a:t>
            </a:r>
            <a:endParaRPr lang="en-US" altLang="zh-CN" sz="2800"/>
          </a:p>
        </p:txBody>
      </p:sp>
      <p:pic>
        <p:nvPicPr>
          <p:cNvPr id="4" name="图片 3" descr="P_%W7U@VQCVWAAL~[{U[XO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780" y="2587625"/>
            <a:ext cx="7076440" cy="1276350"/>
          </a:xfrm>
          <a:prstGeom prst="rect">
            <a:avLst/>
          </a:prstGeom>
        </p:spPr>
      </p:pic>
      <p:pic>
        <p:nvPicPr>
          <p:cNvPr id="5" name="图片 4" descr=")`I8DJMX782[5$5I@WV]K~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0" y="4614545"/>
            <a:ext cx="371411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735" y="259715"/>
            <a:ext cx="2317750" cy="755015"/>
          </a:xfrm>
        </p:spPr>
        <p:txBody>
          <a:bodyPr>
            <a:normAutofit/>
          </a:bodyPr>
          <a:p>
            <a:pPr algn="l"/>
            <a:r>
              <a:rPr lang="en-US" altLang="zh-CN" sz="2800"/>
              <a:t>word2vec</a:t>
            </a:r>
            <a:endParaRPr lang="en-US" altLang="zh-CN" sz="2800"/>
          </a:p>
        </p:txBody>
      </p:sp>
      <p:pic>
        <p:nvPicPr>
          <p:cNvPr id="3" name="图片 2" descr="5UZ(ZDM[QRE$%LPNU~5$P@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1235710"/>
            <a:ext cx="6514465" cy="3218815"/>
          </a:xfrm>
          <a:prstGeom prst="rect">
            <a:avLst/>
          </a:prstGeom>
        </p:spPr>
      </p:pic>
      <p:pic>
        <p:nvPicPr>
          <p:cNvPr id="6" name="图片 5" descr="8M4EKGUNIVS}KXC3M}]%~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10" y="3195955"/>
            <a:ext cx="6447790" cy="3275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Wingdings</vt:lpstr>
      <vt:lpstr>Office 主题</vt:lpstr>
      <vt:lpstr>PowerPoint 演示文稿</vt:lpstr>
      <vt:lpstr>keras中embedding层是如何将一个正整数（下标）转化为具有固定大小的向量的？</vt:lpstr>
      <vt:lpstr>word2vec</vt:lpstr>
      <vt:lpstr>word2vec</vt:lpstr>
      <vt:lpstr>word2vec-NNLM</vt:lpstr>
      <vt:lpstr>word2vec</vt:lpstr>
      <vt:lpstr>word2vec</vt:lpstr>
      <vt:lpstr>word2vec</vt:lpstr>
      <vt:lpstr>word2vec</vt:lpstr>
      <vt:lpstr>word2vec</vt:lpstr>
      <vt:lpstr>Embedding层</vt:lpstr>
      <vt:lpstr>PowerPoint 演示文稿</vt:lpstr>
      <vt:lpstr>词嵌入</vt:lpstr>
      <vt:lpstr>word2vec</vt:lpstr>
      <vt:lpstr>Glove</vt:lpstr>
      <vt:lpstr>Glove</vt:lpstr>
      <vt:lpstr>Glove</vt:lpstr>
      <vt:lpstr>Glove</vt:lpstr>
      <vt:lpstr>Extend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b41800</dc:creator>
  <cp:lastModifiedBy>WhiteIn</cp:lastModifiedBy>
  <cp:revision>7</cp:revision>
  <dcterms:created xsi:type="dcterms:W3CDTF">2018-12-02T06:29:23Z</dcterms:created>
  <dcterms:modified xsi:type="dcterms:W3CDTF">2018-12-03T07:22:28Z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