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p:restoredTop sz="94660"/>
  </p:normalViewPr>
  <p:slideViewPr>
    <p:cSldViewPr showGuides="0" snapToGrid="1" snapToObjects="0">
      <p:cViewPr varScale="1">
        <p:scale>
          <a:sx n="84" d="100"/>
          <a:sy n="84" d="100"/>
        </p:scale>
        <p:origin x="-1152" y="-78"/>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tableStyles" Target="tableStyle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69" name=""/>
        <p:cNvGrpSpPr/>
        <p:nvPr/>
      </p:nvGrpSpPr>
      <p:grpSpPr>
        <a:xfrm>
          <a:off x="0" y="0"/>
          <a:ext cx="0" cy="0"/>
          <a:chOff x="0" y="0"/>
          <a:chExt cx="0" cy="0"/>
        </a:xfrm>
      </p:grpSpPr>
      <p:sp>
        <p:nvSpPr>
          <p:cNvPr id="10492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92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92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92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2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92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4" name=""/>
        <p:cNvGrpSpPr/>
        <p:nvPr/>
      </p:nvGrpSpPr>
      <p:grpSpPr>
        <a:xfrm>
          <a:off x="0" y="0"/>
          <a:ext cx="0" cy="0"/>
          <a:chOff x="0" y="0"/>
          <a:chExt cx="0" cy="0"/>
        </a:xfrm>
      </p:grpSpPr>
      <p:sp>
        <p:nvSpPr>
          <p:cNvPr id="1048582" name="标题 1"/>
          <p:cNvSpPr>
            <a:spLocks noGrp="1"/>
          </p:cNvSpPr>
          <p:nvPr>
            <p:ph type="ctrTitle"/>
          </p:nvPr>
        </p:nvSpPr>
        <p:spPr>
          <a:xfrm>
            <a:off x="685800" y="2130425"/>
            <a:ext cx="7772400" cy="1470025"/>
          </a:xfrm>
        </p:spPr>
        <p:txBody>
          <a:bodyPr/>
          <a:p>
            <a:r>
              <a:rPr altLang="en-US" lang="zh-CN" smtClean="0"/>
              <a:t>单击此处编辑母版标题样式</a:t>
            </a:r>
            <a:endParaRPr altLang="en-US" lang="zh-CN"/>
          </a:p>
        </p:txBody>
      </p:sp>
      <p:sp>
        <p:nvSpPr>
          <p:cNvPr id="1048583" name="副标题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altLang="en-US" lang="zh-CN" smtClean="0"/>
              <a:t>单击此处编辑母版副标题样式</a:t>
            </a:r>
            <a:endParaRPr altLang="en-US" lang="zh-CN"/>
          </a:p>
        </p:txBody>
      </p:sp>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66" name=""/>
        <p:cNvGrpSpPr/>
        <p:nvPr/>
      </p:nvGrpSpPr>
      <p:grpSpPr>
        <a:xfrm>
          <a:off x="0" y="0"/>
          <a:ext cx="0" cy="0"/>
          <a:chOff x="0" y="0"/>
          <a:chExt cx="0" cy="0"/>
        </a:xfrm>
      </p:grpSpPr>
      <p:sp>
        <p:nvSpPr>
          <p:cNvPr id="1049205" name="标题 1"/>
          <p:cNvSpPr>
            <a:spLocks noGrp="1"/>
          </p:cNvSpPr>
          <p:nvPr>
            <p:ph type="title"/>
          </p:nvPr>
        </p:nvSpPr>
        <p:spPr/>
        <p:txBody>
          <a:bodyPr/>
          <a:p>
            <a:r>
              <a:rPr altLang="en-US" lang="zh-CN" smtClean="0"/>
              <a:t>单击此处编辑母版标题样式</a:t>
            </a:r>
            <a:endParaRPr altLang="en-US" lang="zh-CN"/>
          </a:p>
        </p:txBody>
      </p:sp>
      <p:sp>
        <p:nvSpPr>
          <p:cNvPr id="1049206"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67" name=""/>
        <p:cNvGrpSpPr/>
        <p:nvPr/>
      </p:nvGrpSpPr>
      <p:grpSpPr>
        <a:xfrm>
          <a:off x="0" y="0"/>
          <a:ext cx="0" cy="0"/>
          <a:chOff x="0" y="0"/>
          <a:chExt cx="0" cy="0"/>
        </a:xfrm>
      </p:grpSpPr>
      <p:sp>
        <p:nvSpPr>
          <p:cNvPr id="1049207" name="竖排标题 1"/>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9208" name="竖排文字占位符 2"/>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8" name=""/>
        <p:cNvGrpSpPr/>
        <p:nvPr/>
      </p:nvGrpSpPr>
      <p:grpSpPr>
        <a:xfrm>
          <a:off x="0" y="0"/>
          <a:ext cx="0" cy="0"/>
          <a:chOff x="0" y="0"/>
          <a:chExt cx="0" cy="0"/>
        </a:xfrm>
      </p:grpSpPr>
      <p:sp>
        <p:nvSpPr>
          <p:cNvPr id="1048586" name="标题 1"/>
          <p:cNvSpPr>
            <a:spLocks noGrp="1"/>
          </p:cNvSpPr>
          <p:nvPr>
            <p:ph type="title"/>
          </p:nvPr>
        </p:nvSpPr>
        <p:spPr/>
        <p:txBody>
          <a:bodyPr/>
          <a:p>
            <a:r>
              <a:rPr altLang="en-US" lang="zh-CN" smtClean="0"/>
              <a:t>单击此处编辑母版标题样式</a:t>
            </a:r>
            <a:endParaRPr altLang="en-US" lang="zh-CN"/>
          </a:p>
        </p:txBody>
      </p:sp>
      <p:sp>
        <p:nvSpPr>
          <p:cNvPr id="1048587"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59" name=""/>
        <p:cNvGrpSpPr/>
        <p:nvPr/>
      </p:nvGrpSpPr>
      <p:grpSpPr>
        <a:xfrm>
          <a:off x="0" y="0"/>
          <a:ext cx="0" cy="0"/>
          <a:chOff x="0" y="0"/>
          <a:chExt cx="0" cy="0"/>
        </a:xfrm>
      </p:grpSpPr>
      <p:sp>
        <p:nvSpPr>
          <p:cNvPr id="1049188"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189" name="文本占位符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smtClean="0"/>
              <a:t>单击此处编辑母版文本样式</a:t>
            </a:r>
          </a:p>
        </p:txBody>
      </p:sp>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60" name=""/>
        <p:cNvGrpSpPr/>
        <p:nvPr/>
      </p:nvGrpSpPr>
      <p:grpSpPr>
        <a:xfrm>
          <a:off x="0" y="0"/>
          <a:ext cx="0" cy="0"/>
          <a:chOff x="0" y="0"/>
          <a:chExt cx="0" cy="0"/>
        </a:xfrm>
      </p:grpSpPr>
      <p:sp>
        <p:nvSpPr>
          <p:cNvPr id="1049190" name="标题 1"/>
          <p:cNvSpPr>
            <a:spLocks noGrp="1"/>
          </p:cNvSpPr>
          <p:nvPr>
            <p:ph type="title"/>
          </p:nvPr>
        </p:nvSpPr>
        <p:spPr/>
        <p:txBody>
          <a:bodyPr/>
          <a:p>
            <a:r>
              <a:rPr altLang="en-US" lang="zh-CN" smtClean="0"/>
              <a:t>单击此处编辑母版标题样式</a:t>
            </a:r>
            <a:endParaRPr altLang="en-US" lang="zh-CN"/>
          </a:p>
        </p:txBody>
      </p:sp>
      <p:sp>
        <p:nvSpPr>
          <p:cNvPr id="1049191"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192"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61" name=""/>
        <p:cNvGrpSpPr/>
        <p:nvPr/>
      </p:nvGrpSpPr>
      <p:grpSpPr>
        <a:xfrm>
          <a:off x="0" y="0"/>
          <a:ext cx="0" cy="0"/>
          <a:chOff x="0" y="0"/>
          <a:chExt cx="0" cy="0"/>
        </a:xfrm>
      </p:grpSpPr>
      <p:sp>
        <p:nvSpPr>
          <p:cNvPr id="1049193" name="标题 1"/>
          <p:cNvSpPr>
            <a:spLocks noGrp="1"/>
          </p:cNvSpPr>
          <p:nvPr>
            <p:ph type="title"/>
          </p:nvPr>
        </p:nvSpPr>
        <p:spPr/>
        <p:txBody>
          <a:bodyPr/>
          <a:p>
            <a:r>
              <a:rPr altLang="en-US" lang="zh-CN" smtClean="0"/>
              <a:t>单击此处编辑母版标题样式</a:t>
            </a:r>
            <a:endParaRPr altLang="en-US" lang="zh-CN"/>
          </a:p>
        </p:txBody>
      </p:sp>
      <p:sp>
        <p:nvSpPr>
          <p:cNvPr id="1049194"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195"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196"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197"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62" name=""/>
        <p:cNvGrpSpPr/>
        <p:nvPr/>
      </p:nvGrpSpPr>
      <p:grpSpPr>
        <a:xfrm>
          <a:off x="0" y="0"/>
          <a:ext cx="0" cy="0"/>
          <a:chOff x="0" y="0"/>
          <a:chExt cx="0" cy="0"/>
        </a:xfrm>
      </p:grpSpPr>
      <p:sp>
        <p:nvSpPr>
          <p:cNvPr id="1049198" name="标题 1"/>
          <p:cNvSpPr>
            <a:spLocks noGrp="1"/>
          </p:cNvSpPr>
          <p:nvPr>
            <p:ph type="title"/>
          </p:nvPr>
        </p:nvSpPr>
        <p:spPr/>
        <p:txBody>
          <a:bodyPr/>
          <a:p>
            <a:r>
              <a:rPr altLang="en-US" lang="zh-CN" smtClean="0"/>
              <a:t>单击此处编辑母版标题样式</a:t>
            </a:r>
            <a:endParaRPr altLang="en-US" lang="zh-CN"/>
          </a:p>
        </p:txBody>
      </p:sp>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63" name=""/>
        <p:cNvGrpSpPr/>
        <p:nvPr/>
      </p:nvGrpSpPr>
      <p:grpSpPr>
        <a:xfrm>
          <a:off x="0" y="0"/>
          <a:ext cx="0" cy="0"/>
          <a:chOff x="0" y="0"/>
          <a:chExt cx="0" cy="0"/>
        </a:xfrm>
      </p:grpSpPr>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64" name=""/>
        <p:cNvGrpSpPr/>
        <p:nvPr/>
      </p:nvGrpSpPr>
      <p:grpSpPr>
        <a:xfrm>
          <a:off x="0" y="0"/>
          <a:ext cx="0" cy="0"/>
          <a:chOff x="0" y="0"/>
          <a:chExt cx="0" cy="0"/>
        </a:xfrm>
      </p:grpSpPr>
      <p:sp>
        <p:nvSpPr>
          <p:cNvPr id="1049199"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9200"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201"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65" name=""/>
        <p:cNvGrpSpPr/>
        <p:nvPr/>
      </p:nvGrpSpPr>
      <p:grpSpPr>
        <a:xfrm>
          <a:off x="0" y="0"/>
          <a:ext cx="0" cy="0"/>
          <a:chOff x="0" y="0"/>
          <a:chExt cx="0" cy="0"/>
        </a:xfrm>
      </p:grpSpPr>
      <p:sp>
        <p:nvSpPr>
          <p:cNvPr id="1049202"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9203" name="图片占位符 2"/>
          <p:cNvSpPr>
            <a:spLocks noGrp="1"/>
          </p:cNvSpPr>
          <p:nvPr>
            <p:ph type="pic" idx="1"/>
          </p:nvPr>
        </p:nvSpPr>
        <p:spPr>
          <a:xfrm>
            <a:off x="1792288" y="612775"/>
            <a:ext cx="5486400" cy="4114800"/>
          </a:xfrm>
        </p:spPr>
        <p:txBody>
          <a:bodyPr bIns="45720" lIns="91440" rIns="91440" rtlCol="0" tIns="45720" vert="horz">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auto" hangingPunct="1" indent="0" latinLnBrk="0" lvl="0" marL="0" marR="0" rtl="0">
              <a:lnSpc>
                <a:spcPct val="100000"/>
              </a:lnSpc>
              <a:spcBef>
                <a:spcPct val="20000"/>
              </a:spcBef>
              <a:spcAft>
                <a:spcPts val="0"/>
              </a:spcAft>
              <a:buClrTx/>
              <a:buSzTx/>
              <a:buFont typeface="Arial" pitchFamily="34" charset="0"/>
              <a:buNone/>
            </a:pPr>
            <a:endParaRPr altLang="en-US" baseline="0" b="0" cap="none" sz="3200" i="0" kern="1200" kumimoji="0" lang="zh-CN" noProof="0" normalizeH="0" spc="0" strike="noStrike" u="none" smtClean="0">
              <a:ln>
                <a:noFill/>
              </a:ln>
              <a:solidFill>
                <a:schemeClr val="tx1"/>
              </a:solidFill>
              <a:effectLst/>
              <a:uLnTx/>
              <a:uFillTx/>
              <a:latin typeface="+mn-lt"/>
              <a:ea typeface="+mn-ea"/>
              <a:cs typeface="+mn-cs"/>
            </a:endParaRPr>
          </a:p>
        </p:txBody>
      </p:sp>
      <p:sp>
        <p:nvSpPr>
          <p:cNvPr id="1049204"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2" name=""/>
        <p:cNvGrpSpPr/>
        <p:nvPr/>
      </p:nvGrpSpPr>
      <p:grpSpPr>
        <a:xfrm rot="0">
          <a:off x="0" y="0"/>
          <a:ext cx="0" cy="0"/>
          <a:chOff x="0" y="0"/>
          <a:chExt cx="0" cy="0"/>
        </a:xfrm>
      </p:grpSpPr>
      <p:sp>
        <p:nvSpPr>
          <p:cNvPr id="1048576" name="标题占位符 1"/>
          <p:cNvSpPr/>
          <p:nvPr>
            <p:ph type="title" sz="full" idx="0"/>
          </p:nvPr>
        </p:nvSpPr>
        <p:spPr>
          <a:xfrm rot="0">
            <a:off x="457200" y="274637"/>
            <a:ext cx="8229600" cy="1143000"/>
          </a:xfrm>
          <a:prstGeom prst="rect"/>
          <a:noFill/>
          <a:ln>
            <a:noFill/>
          </a:ln>
        </p:spPr>
        <p:txBody>
          <a:bodyPr anchor="ctr" bIns="45720" lIns="91440" rIns="91440" tIns="45720" vert="horz"/>
          <a:p>
            <a:pPr lvl="0"/>
            <a:r>
              <a:rPr altLang="en-US" lang="zh-CN"/>
              <a:t>单击此处编辑母版标题样式</a:t>
            </a:r>
          </a:p>
        </p:txBody>
      </p:sp>
      <p:sp>
        <p:nvSpPr>
          <p:cNvPr id="1048577" name="文本占位符 2"/>
          <p:cNvSpPr/>
          <p:nvPr>
            <p:ph type="body" sz="full" idx="1"/>
          </p:nvPr>
        </p:nvSpPr>
        <p:spPr>
          <a:xfrm rot="0">
            <a:off x="457200" y="1600200"/>
            <a:ext cx="8229600" cy="4525962"/>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日期占位符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eaLnBrk="1" hangingPunct="1" latinLnBrk="1" lvl="0"/>
            <a:endParaRPr altLang="zh-CN" sz="1200" lang="en-US">
              <a:solidFill>
                <a:srgbClr val="898989"/>
              </a:solidFill>
            </a:endParaRPr>
          </a:p>
        </p:txBody>
      </p:sp>
      <p:sp>
        <p:nvSpPr>
          <p:cNvPr id="1048579" name="页脚占位符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ctr" eaLnBrk="1" hangingPunct="1" latinLnBrk="1" lvl="0"/>
            <a:endParaRPr altLang="zh-CN" sz="1200" lang="en-US">
              <a:solidFill>
                <a:srgbClr val="898989"/>
              </a:solidFill>
            </a:endParaRPr>
          </a:p>
        </p:txBody>
      </p:sp>
      <p:sp>
        <p:nvSpPr>
          <p:cNvPr id="1048580" name="灯片编号占位符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sym typeface="Arial" pitchFamily="0" charset="0"/>
              </a:defRPr>
            </a:lvl5pPr>
          </a:lstStyle>
          <a:p>
            <a:pPr algn="r" eaLnBrk="1" hangingPunct="1" latinLnBrk="1" lvl="0"/>
            <a:fld id="{566ABCEB-ACFC-4714-9973-3DA970169C29}" type="slidenum">
              <a:rPr altLang="zh-CN" sz="1200" lang="en-US">
                <a:solidFill>
                  <a:srgbClr val="898989"/>
                </a:solidFill>
              </a:rPr>
              <a:pPr algn="r" eaLnBrk="1" hangingPunct="1" latinLnBrk="1" lvl="0"/>
            </a:fld>
            <a:endParaRPr altLang="zh-CN" sz="1200" lang="en-US">
              <a:solidFill>
                <a:srgbClr val="898989"/>
              </a:solidFil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3" name=""/>
        <p:cNvGrpSpPr/>
        <p:nvPr/>
      </p:nvGrpSpPr>
      <p:grpSpPr>
        <a:xfrm rot="0">
          <a:off x="0" y="0"/>
          <a:ext cx="0" cy="0"/>
          <a:chOff x="0" y="0"/>
          <a:chExt cx="0" cy="0"/>
        </a:xfrm>
      </p:grpSpPr>
      <p:sp>
        <p:nvSpPr>
          <p:cNvPr id="1048581" name="Rectangle 2"/>
          <p:cNvSpPr/>
          <p:nvPr>
            <p:ph type="ctrTitle" sz="full" idx="0"/>
          </p:nvPr>
        </p:nvSpPr>
        <p:spPr>
          <a:xfrm rot="0">
            <a:off x="685800" y="2130425"/>
            <a:ext cx="7772400" cy="1470025"/>
          </a:xfrm>
          <a:prstGeom prst="rect"/>
          <a:noFill/>
          <a:ln>
            <a:noFill/>
          </a:ln>
        </p:spPr>
        <p:txBody>
          <a:bodyPr anchor="ctr" bIns="45720" lIns="91440" rIns="91440" tIns="45720" vert="horz"/>
          <a:lstStyle>
            <a:lvl1pPr algn="ctr">
              <a:defRPr sz="4400"/>
            </a:lvl1pPr>
          </a:lstStyle>
          <a:p>
            <a:pPr lvl="0"/>
            <a:r>
              <a:rPr altLang="en-US" b="1" lang="zh-CN">
                <a:latin typeface="隶书" pitchFamily="49" charset="-122"/>
              </a:rPr>
              <a:t>第三章 </a:t>
            </a:r>
            <a:r>
              <a:rPr altLang="zh-CN" b="1" lang="en-US">
                <a:latin typeface="隶书" pitchFamily="49" charset="-122"/>
              </a:rPr>
              <a:t>8086/8088</a:t>
            </a:r>
            <a:r>
              <a:rPr altLang="en-US" b="1" lang="zh-CN">
                <a:latin typeface="隶书" pitchFamily="49" charset="-122"/>
              </a:rPr>
              <a:t>寻址方式及指令集</a:t>
            </a:r>
            <a:r>
              <a:rPr altLang="zh-CN" b="1" lang="en-US">
                <a:latin typeface="隶书" pitchFamily="49" charset="-122"/>
              </a:rPr>
              <a:t>(</a:t>
            </a:r>
            <a:r>
              <a:rPr altLang="en-US" b="1" lang="zh-CN">
                <a:latin typeface="隶书" pitchFamily="49" charset="-122"/>
              </a:rPr>
              <a:t>算术运算指令</a:t>
            </a:r>
            <a:r>
              <a:rPr altLang="zh-CN" b="1" lang="en-US">
                <a:latin typeface="隶书" pitchFamily="49" charset="-122"/>
              </a:rPr>
              <a:t>)</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663"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2</a:t>
            </a:r>
            <a:r>
              <a:rPr altLang="en-US" lang="zh-CN"/>
              <a:t>）带进位加法指令</a:t>
            </a:r>
          </a:p>
        </p:txBody>
      </p:sp>
      <p:sp>
        <p:nvSpPr>
          <p:cNvPr id="1048664"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r>
              <a:rPr altLang="en-US" sz="2800" lang="zh-CN"/>
              <a:t>操作数可以字、字节为单位；</a:t>
            </a:r>
          </a:p>
          <a:p>
            <a:pPr lvl="0"/>
            <a:endParaRPr altLang="en-US" sz="2800" lang="zh-CN"/>
          </a:p>
          <a:p>
            <a:pPr lvl="0"/>
            <a:r>
              <a:rPr altLang="en-US" sz="2800" lang="zh-CN"/>
              <a:t>源操作数可以为通用寄存器、内存单元、立即数；</a:t>
            </a:r>
          </a:p>
          <a:p>
            <a:pPr lvl="0"/>
            <a:endParaRPr altLang="en-US" sz="2800" lang="zh-CN"/>
          </a:p>
          <a:p>
            <a:pPr lvl="0"/>
            <a:r>
              <a:rPr altLang="en-US" sz="2800" lang="zh-CN"/>
              <a:t>目的操作数可以为通用寄存器、内存单元。</a:t>
            </a:r>
          </a:p>
          <a:p>
            <a:pPr lvl="0"/>
            <a:endParaRPr altLang="en-US" sz="2800" lang="zh-CN"/>
          </a:p>
          <a:p>
            <a:pPr lvl="0"/>
            <a:r>
              <a:rPr altLang="en-US" sz="2800" lang="zh-CN"/>
              <a:t>注意：最多只能有一个内存操作数。</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665"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2</a:t>
            </a:r>
            <a:r>
              <a:rPr altLang="en-US" lang="zh-CN"/>
              <a:t>）带进位加法指令</a:t>
            </a:r>
          </a:p>
        </p:txBody>
      </p:sp>
      <p:sp>
        <p:nvSpPr>
          <p:cNvPr id="1048666"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例  有一个</a:t>
            </a:r>
            <a:r>
              <a:rPr altLang="zh-CN" lang="en-US"/>
              <a:t>32</a:t>
            </a:r>
            <a:r>
              <a:rPr altLang="en-US" lang="zh-CN"/>
              <a:t>位无符号数存放在</a:t>
            </a:r>
            <a:r>
              <a:rPr altLang="zh-CN" lang="en-US"/>
              <a:t>DX</a:t>
            </a:r>
            <a:r>
              <a:rPr altLang="en-US" lang="zh-CN"/>
              <a:t>（高</a:t>
            </a:r>
            <a:r>
              <a:rPr altLang="zh-CN" lang="en-US"/>
              <a:t>16</a:t>
            </a:r>
            <a:r>
              <a:rPr altLang="en-US" lang="zh-CN"/>
              <a:t>位），</a:t>
            </a:r>
            <a:r>
              <a:rPr altLang="zh-CN" lang="en-US"/>
              <a:t>AX</a:t>
            </a:r>
            <a:r>
              <a:rPr altLang="en-US" lang="zh-CN"/>
              <a:t>（低</a:t>
            </a:r>
            <a:r>
              <a:rPr altLang="zh-CN" lang="en-US"/>
              <a:t>16</a:t>
            </a:r>
            <a:r>
              <a:rPr altLang="en-US" lang="zh-CN"/>
              <a:t>位）中，若要加上常数</a:t>
            </a:r>
            <a:r>
              <a:rPr altLang="zh-CN" lang="en-US"/>
              <a:t>76F1A23H</a:t>
            </a:r>
            <a:r>
              <a:rPr altLang="en-US" lang="zh-CN"/>
              <a:t>，则用以下指令来实现：</a:t>
            </a:r>
          </a:p>
          <a:p>
            <a:endParaRPr altLang="en-US" lang="zh-CN"/>
          </a:p>
          <a:p>
            <a:r>
              <a:rPr altLang="zh-CN" lang="en-US"/>
              <a:t>ADD  AX</a:t>
            </a:r>
            <a:r>
              <a:rPr altLang="en-US" lang="zh-CN"/>
              <a:t>，</a:t>
            </a:r>
            <a:r>
              <a:rPr altLang="zh-CN" lang="en-US"/>
              <a:t>1A23H</a:t>
            </a:r>
          </a:p>
          <a:p>
            <a:r>
              <a:rPr altLang="zh-CN" lang="en-US"/>
              <a:t>ADC  DX</a:t>
            </a:r>
            <a:r>
              <a:rPr altLang="en-US" lang="zh-CN"/>
              <a:t>，</a:t>
            </a:r>
            <a:r>
              <a:rPr altLang="zh-CN" lang="en-US"/>
              <a:t>76FH</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grpSp>
        <p:nvGrpSpPr>
          <p:cNvPr id="84" name=""/>
          <p:cNvGrpSpPr/>
          <p:nvPr/>
        </p:nvGrpSpPr>
        <p:grpSpPr>
          <a:xfrm rot="0">
            <a:off x="2844800" y="908050"/>
            <a:ext cx="3743325" cy="1512887"/>
            <a:chOff x="1429" y="935"/>
            <a:chExt cx="2358" cy="953"/>
          </a:xfrm>
        </p:grpSpPr>
        <p:sp>
          <p:nvSpPr>
            <p:cNvPr id="1048667" name="Line 3"/>
            <p:cNvSpPr/>
            <p:nvPr/>
          </p:nvSpPr>
          <p:spPr>
            <a:xfrm rot="0">
              <a:off x="1746" y="935"/>
              <a:ext cx="1633" cy="0"/>
            </a:xfrm>
            <a:prstGeom prst="line"/>
            <a:noFill/>
            <a:ln w="9525" cap="flat" cmpd="sng">
              <a:solidFill>
                <a:schemeClr val="dk1">
                  <a:alpha val="100000"/>
                </a:schemeClr>
              </a:solidFill>
              <a:prstDash val="solid"/>
              <a:round/>
            </a:ln>
          </p:spPr>
        </p:sp>
        <p:sp>
          <p:nvSpPr>
            <p:cNvPr id="1048668" name="Line 4"/>
            <p:cNvSpPr/>
            <p:nvPr/>
          </p:nvSpPr>
          <p:spPr>
            <a:xfrm rot="0">
              <a:off x="1429" y="1888"/>
              <a:ext cx="453" cy="0"/>
            </a:xfrm>
            <a:prstGeom prst="line"/>
            <a:noFill/>
            <a:ln w="9525" cap="flat" cmpd="sng">
              <a:solidFill>
                <a:schemeClr val="dk1">
                  <a:alpha val="100000"/>
                </a:schemeClr>
              </a:solidFill>
              <a:prstDash val="solid"/>
              <a:round/>
            </a:ln>
          </p:spPr>
        </p:sp>
        <p:sp>
          <p:nvSpPr>
            <p:cNvPr id="1048669" name="Line 5"/>
            <p:cNvSpPr/>
            <p:nvPr/>
          </p:nvSpPr>
          <p:spPr>
            <a:xfrm rot="0" flipH="1">
              <a:off x="1429" y="935"/>
              <a:ext cx="317" cy="953"/>
            </a:xfrm>
            <a:prstGeom prst="line"/>
            <a:noFill/>
            <a:ln w="9525" cap="flat" cmpd="sng">
              <a:solidFill>
                <a:schemeClr val="dk1">
                  <a:alpha val="100000"/>
                </a:schemeClr>
              </a:solidFill>
              <a:prstDash val="solid"/>
              <a:round/>
            </a:ln>
          </p:spPr>
        </p:sp>
        <p:sp>
          <p:nvSpPr>
            <p:cNvPr id="1048670" name="Line 6"/>
            <p:cNvSpPr/>
            <p:nvPr/>
          </p:nvSpPr>
          <p:spPr>
            <a:xfrm rot="0" flipV="1">
              <a:off x="1882" y="1434"/>
              <a:ext cx="136" cy="454"/>
            </a:xfrm>
            <a:prstGeom prst="line"/>
            <a:noFill/>
            <a:ln w="9525" cap="flat" cmpd="sng">
              <a:solidFill>
                <a:schemeClr val="dk1">
                  <a:alpha val="100000"/>
                </a:schemeClr>
              </a:solidFill>
              <a:prstDash val="solid"/>
              <a:round/>
            </a:ln>
          </p:spPr>
        </p:sp>
        <p:sp>
          <p:nvSpPr>
            <p:cNvPr id="1048671" name="Line 7"/>
            <p:cNvSpPr/>
            <p:nvPr/>
          </p:nvSpPr>
          <p:spPr>
            <a:xfrm rot="0">
              <a:off x="2018" y="1434"/>
              <a:ext cx="1134" cy="0"/>
            </a:xfrm>
            <a:prstGeom prst="line"/>
            <a:noFill/>
            <a:ln w="9525" cap="flat" cmpd="sng">
              <a:solidFill>
                <a:schemeClr val="dk1">
                  <a:alpha val="100000"/>
                </a:schemeClr>
              </a:solidFill>
              <a:prstDash val="solid"/>
              <a:round/>
            </a:ln>
          </p:spPr>
        </p:sp>
        <p:sp>
          <p:nvSpPr>
            <p:cNvPr id="1048672" name="Line 8"/>
            <p:cNvSpPr/>
            <p:nvPr/>
          </p:nvSpPr>
          <p:spPr>
            <a:xfrm rot="0">
              <a:off x="3379" y="935"/>
              <a:ext cx="408" cy="953"/>
            </a:xfrm>
            <a:prstGeom prst="line"/>
            <a:noFill/>
            <a:ln w="9525" cap="flat" cmpd="sng">
              <a:solidFill>
                <a:schemeClr val="dk1">
                  <a:alpha val="100000"/>
                </a:schemeClr>
              </a:solidFill>
              <a:prstDash val="solid"/>
              <a:round/>
            </a:ln>
          </p:spPr>
        </p:sp>
        <p:sp>
          <p:nvSpPr>
            <p:cNvPr id="1048673" name="Line 9"/>
            <p:cNvSpPr/>
            <p:nvPr/>
          </p:nvSpPr>
          <p:spPr>
            <a:xfrm rot="0">
              <a:off x="3334" y="1888"/>
              <a:ext cx="453" cy="0"/>
            </a:xfrm>
            <a:prstGeom prst="line"/>
            <a:noFill/>
            <a:ln w="9525" cap="flat" cmpd="sng">
              <a:solidFill>
                <a:schemeClr val="dk1">
                  <a:alpha val="100000"/>
                </a:schemeClr>
              </a:solidFill>
              <a:prstDash val="solid"/>
              <a:round/>
            </a:ln>
          </p:spPr>
        </p:sp>
        <p:sp>
          <p:nvSpPr>
            <p:cNvPr id="1048674" name="Line 10"/>
            <p:cNvSpPr/>
            <p:nvPr/>
          </p:nvSpPr>
          <p:spPr>
            <a:xfrm rot="0">
              <a:off x="3107" y="1434"/>
              <a:ext cx="227" cy="454"/>
            </a:xfrm>
            <a:prstGeom prst="line"/>
            <a:noFill/>
            <a:ln w="9525" cap="flat" cmpd="sng">
              <a:solidFill>
                <a:schemeClr val="dk1">
                  <a:alpha val="100000"/>
                </a:schemeClr>
              </a:solidFill>
              <a:prstDash val="solid"/>
              <a:round/>
            </a:ln>
          </p:spPr>
        </p:sp>
      </p:grpSp>
      <p:sp>
        <p:nvSpPr>
          <p:cNvPr id="1048675" name="Text Box 11"/>
          <p:cNvSpPr txBox="1"/>
          <p:nvPr/>
        </p:nvSpPr>
        <p:spPr>
          <a:xfrm rot="0">
            <a:off x="5292725" y="3284537"/>
            <a:ext cx="15843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en-US" sz="3200" lang="zh-CN">
                <a:solidFill>
                  <a:schemeClr val="dk2"/>
                </a:solidFill>
              </a:rPr>
              <a:t>源地址</a:t>
            </a:r>
          </a:p>
        </p:txBody>
      </p:sp>
      <p:sp>
        <p:nvSpPr>
          <p:cNvPr id="1048676" name="Text Box 12"/>
          <p:cNvSpPr txBox="1"/>
          <p:nvPr/>
        </p:nvSpPr>
        <p:spPr>
          <a:xfrm rot="0">
            <a:off x="2103437" y="3284537"/>
            <a:ext cx="2181225" cy="650875"/>
          </a:xfrm>
          <a:prstGeom prst="rect"/>
          <a:solidFill>
            <a:schemeClr val="lt2"/>
          </a:solidFill>
          <a:ln w="9525" cap="flat" cmpd="sng">
            <a:solidFill>
              <a:srgbClr val="3333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3600" lang="zh-CN">
                <a:solidFill>
                  <a:schemeClr val="dk2"/>
                </a:solidFill>
              </a:rPr>
              <a:t>目的地址</a:t>
            </a:r>
          </a:p>
        </p:txBody>
      </p:sp>
      <p:graphicFrame>
        <p:nvGraphicFramePr>
          <p:cNvPr id="4194305" name=""/>
          <p:cNvGraphicFramePr>
            <a:graphicFrameLocks/>
          </p:cNvGraphicFramePr>
          <p:nvPr/>
        </p:nvGraphicFramePr>
        <p:xfrm rot="0">
          <a:off x="457200" y="5005387"/>
          <a:ext cx="8229600" cy="944562"/>
        </p:xfrm>
        <a:graphic>
          <a:graphicData uri="http://schemas.openxmlformats.org/drawingml/2006/table">
            <a:tbl>
              <a:tblPr/>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944562">
                <a:tc>
                  <a:txBody>
                    <a:bodyPr/>
                    <a:p>
                      <a:pPr algn="l" eaLnBrk="1" hangingPunct="1" latinLnBrk="1" lvl="0">
                        <a:spcBef>
                          <a:spcPct val="20000"/>
                        </a:spcBef>
                      </a:pPr>
                      <a:endParaRPr altLang="zh-CN" sz="28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ＯＦ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ＤＦ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ＩＦ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ＴＦ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ＳＦ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ＺＦ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ＡＦ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ＰＦ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ＣＦ</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grpSp>
        <p:nvGrpSpPr>
          <p:cNvPr id="86" name=""/>
          <p:cNvGrpSpPr/>
          <p:nvPr/>
        </p:nvGrpSpPr>
        <p:grpSpPr>
          <a:xfrm rot="0">
            <a:off x="2627312" y="620712"/>
            <a:ext cx="1657350" cy="2663825"/>
            <a:chOff x="1655" y="391"/>
            <a:chExt cx="1044" cy="1678"/>
          </a:xfrm>
        </p:grpSpPr>
        <p:sp>
          <p:nvSpPr>
            <p:cNvPr id="1048712" name="Line 50"/>
            <p:cNvSpPr/>
            <p:nvPr/>
          </p:nvSpPr>
          <p:spPr>
            <a:xfrm rot="0" flipV="1">
              <a:off x="2699" y="391"/>
              <a:ext cx="0" cy="181"/>
            </a:xfrm>
            <a:prstGeom prst="line"/>
            <a:noFill/>
            <a:ln w="9525" cap="flat" cmpd="sng">
              <a:solidFill>
                <a:schemeClr val="dk1">
                  <a:alpha val="100000"/>
                </a:schemeClr>
              </a:solidFill>
              <a:prstDash val="solid"/>
              <a:round/>
            </a:ln>
          </p:spPr>
        </p:sp>
        <p:sp>
          <p:nvSpPr>
            <p:cNvPr id="1048713" name="Line 51"/>
            <p:cNvSpPr/>
            <p:nvPr/>
          </p:nvSpPr>
          <p:spPr>
            <a:xfrm rot="0" flipH="1">
              <a:off x="1655" y="391"/>
              <a:ext cx="1044" cy="0"/>
            </a:xfrm>
            <a:prstGeom prst="line"/>
            <a:noFill/>
            <a:ln w="9525" cap="flat" cmpd="sng">
              <a:solidFill>
                <a:schemeClr val="dk1">
                  <a:alpha val="100000"/>
                </a:schemeClr>
              </a:solidFill>
              <a:prstDash val="solid"/>
              <a:round/>
            </a:ln>
          </p:spPr>
        </p:sp>
        <p:sp>
          <p:nvSpPr>
            <p:cNvPr id="1048714" name="Line 52"/>
            <p:cNvSpPr/>
            <p:nvPr/>
          </p:nvSpPr>
          <p:spPr>
            <a:xfrm rot="0">
              <a:off x="1655" y="391"/>
              <a:ext cx="0" cy="1678"/>
            </a:xfrm>
            <a:prstGeom prst="line"/>
            <a:noFill/>
            <a:ln w="9525" cap="flat" cmpd="sng">
              <a:solidFill>
                <a:schemeClr val="dk1">
                  <a:alpha val="100000"/>
                </a:schemeClr>
              </a:solidFill>
              <a:prstDash val="solid"/>
              <a:round/>
              <a:tailEnd type="triangle" w="lg" len="lg"/>
            </a:ln>
          </p:spPr>
        </p:sp>
      </p:grpSp>
      <p:sp>
        <p:nvSpPr>
          <p:cNvPr id="1048715" name="Text Box 53"/>
          <p:cNvSpPr txBox="1"/>
          <p:nvPr/>
        </p:nvSpPr>
        <p:spPr>
          <a:xfrm rot="0">
            <a:off x="7235825" y="1268412"/>
            <a:ext cx="504825" cy="504825"/>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t>
            </a:r>
          </a:p>
        </p:txBody>
      </p:sp>
      <p:sp>
        <p:nvSpPr>
          <p:cNvPr id="1048716" name="Line 54"/>
          <p:cNvSpPr/>
          <p:nvPr/>
        </p:nvSpPr>
        <p:spPr>
          <a:xfrm rot="0" flipH="1">
            <a:off x="6227762" y="1484312"/>
            <a:ext cx="1008062" cy="0"/>
          </a:xfrm>
          <a:prstGeom prst="line"/>
          <a:noFill/>
          <a:ln w="9525" cap="flat" cmpd="sng">
            <a:solidFill>
              <a:schemeClr val="dk1">
                <a:alpha val="100000"/>
              </a:schemeClr>
            </a:solidFill>
            <a:prstDash val="lgDash"/>
            <a:round/>
            <a:tailEnd type="triangle" w="lg" len="lg"/>
          </a:ln>
        </p:spPr>
      </p:sp>
      <p:sp>
        <p:nvSpPr>
          <p:cNvPr id="1048717" name="Text Box 55"/>
          <p:cNvSpPr txBox="1"/>
          <p:nvPr/>
        </p:nvSpPr>
        <p:spPr>
          <a:xfrm rot="0">
            <a:off x="4067175" y="981075"/>
            <a:ext cx="11525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ALU</a:t>
            </a:r>
          </a:p>
        </p:txBody>
      </p:sp>
      <p:grpSp>
        <p:nvGrpSpPr>
          <p:cNvPr id="87" name=""/>
          <p:cNvGrpSpPr/>
          <p:nvPr/>
        </p:nvGrpSpPr>
        <p:grpSpPr>
          <a:xfrm rot="0">
            <a:off x="1403350" y="333375"/>
            <a:ext cx="7056437" cy="4679950"/>
            <a:chOff x="884" y="210"/>
            <a:chExt cx="4445" cy="2948"/>
          </a:xfrm>
        </p:grpSpPr>
        <p:sp>
          <p:nvSpPr>
            <p:cNvPr id="1048718" name="Line 57"/>
            <p:cNvSpPr/>
            <p:nvPr/>
          </p:nvSpPr>
          <p:spPr>
            <a:xfrm rot="0" flipV="1">
              <a:off x="3198" y="210"/>
              <a:ext cx="0" cy="362"/>
            </a:xfrm>
            <a:prstGeom prst="line"/>
            <a:noFill/>
            <a:ln w="9525" cap="flat" cmpd="sng">
              <a:solidFill>
                <a:schemeClr val="dk1">
                  <a:alpha val="100000"/>
                </a:schemeClr>
              </a:solidFill>
              <a:prstDash val="solid"/>
              <a:round/>
            </a:ln>
          </p:spPr>
        </p:sp>
        <p:sp>
          <p:nvSpPr>
            <p:cNvPr id="1048719" name="Line 58"/>
            <p:cNvSpPr/>
            <p:nvPr/>
          </p:nvSpPr>
          <p:spPr>
            <a:xfrm rot="0" flipH="1">
              <a:off x="884" y="210"/>
              <a:ext cx="2314" cy="0"/>
            </a:xfrm>
            <a:prstGeom prst="line"/>
            <a:noFill/>
            <a:ln w="9525" cap="flat" cmpd="sng">
              <a:solidFill>
                <a:schemeClr val="dk1">
                  <a:alpha val="100000"/>
                </a:schemeClr>
              </a:solidFill>
              <a:prstDash val="solid"/>
              <a:round/>
            </a:ln>
          </p:spPr>
        </p:sp>
        <p:sp>
          <p:nvSpPr>
            <p:cNvPr id="1048720" name="Line 59"/>
            <p:cNvSpPr/>
            <p:nvPr/>
          </p:nvSpPr>
          <p:spPr>
            <a:xfrm rot="0">
              <a:off x="884" y="210"/>
              <a:ext cx="0" cy="2449"/>
            </a:xfrm>
            <a:prstGeom prst="line"/>
            <a:noFill/>
            <a:ln w="9525" cap="flat" cmpd="sng">
              <a:solidFill>
                <a:schemeClr val="dk1">
                  <a:alpha val="100000"/>
                </a:schemeClr>
              </a:solidFill>
              <a:prstDash val="solid"/>
              <a:round/>
            </a:ln>
          </p:spPr>
        </p:sp>
        <p:sp>
          <p:nvSpPr>
            <p:cNvPr id="1048721" name="Line 60"/>
            <p:cNvSpPr/>
            <p:nvPr/>
          </p:nvSpPr>
          <p:spPr>
            <a:xfrm rot="0">
              <a:off x="884" y="2659"/>
              <a:ext cx="4445" cy="0"/>
            </a:xfrm>
            <a:prstGeom prst="line"/>
            <a:noFill/>
            <a:ln w="9525" cap="flat" cmpd="sng">
              <a:solidFill>
                <a:schemeClr val="dk1">
                  <a:alpha val="100000"/>
                </a:schemeClr>
              </a:solidFill>
              <a:prstDash val="solid"/>
              <a:round/>
            </a:ln>
          </p:spPr>
        </p:sp>
        <p:sp>
          <p:nvSpPr>
            <p:cNvPr id="1048722" name="Line 61"/>
            <p:cNvSpPr/>
            <p:nvPr/>
          </p:nvSpPr>
          <p:spPr>
            <a:xfrm rot="0">
              <a:off x="5329" y="2659"/>
              <a:ext cx="0" cy="499"/>
            </a:xfrm>
            <a:prstGeom prst="line"/>
            <a:noFill/>
            <a:ln w="9525" cap="flat" cmpd="sng">
              <a:solidFill>
                <a:schemeClr val="dk1">
                  <a:alpha val="100000"/>
                </a:schemeClr>
              </a:solidFill>
              <a:prstDash val="solid"/>
              <a:round/>
              <a:tailEnd type="triangle" w="lg" len="lg"/>
            </a:ln>
          </p:spPr>
        </p:sp>
        <p:sp>
          <p:nvSpPr>
            <p:cNvPr id="1048723" name="Line 62"/>
            <p:cNvSpPr/>
            <p:nvPr/>
          </p:nvSpPr>
          <p:spPr>
            <a:xfrm rot="0">
              <a:off x="4649" y="2659"/>
              <a:ext cx="0" cy="499"/>
            </a:xfrm>
            <a:prstGeom prst="line"/>
            <a:noFill/>
            <a:ln w="9525" cap="flat" cmpd="sng">
              <a:solidFill>
                <a:schemeClr val="dk1">
                  <a:alpha val="100000"/>
                </a:schemeClr>
              </a:solidFill>
              <a:prstDash val="solid"/>
              <a:round/>
              <a:tailEnd type="triangle" w="lg" len="lg"/>
            </a:ln>
          </p:spPr>
        </p:sp>
        <p:sp>
          <p:nvSpPr>
            <p:cNvPr id="1048724" name="Line 63"/>
            <p:cNvSpPr/>
            <p:nvPr/>
          </p:nvSpPr>
          <p:spPr>
            <a:xfrm rot="0">
              <a:off x="4014" y="2659"/>
              <a:ext cx="0" cy="499"/>
            </a:xfrm>
            <a:prstGeom prst="line"/>
            <a:noFill/>
            <a:ln w="9525" cap="flat" cmpd="sng">
              <a:solidFill>
                <a:schemeClr val="dk1">
                  <a:alpha val="100000"/>
                </a:schemeClr>
              </a:solidFill>
              <a:prstDash val="solid"/>
              <a:round/>
              <a:tailEnd type="triangle" w="lg" len="lg"/>
            </a:ln>
          </p:spPr>
        </p:sp>
        <p:sp>
          <p:nvSpPr>
            <p:cNvPr id="1048725" name="Line 64"/>
            <p:cNvSpPr/>
            <p:nvPr/>
          </p:nvSpPr>
          <p:spPr>
            <a:xfrm rot="0">
              <a:off x="3379" y="2659"/>
              <a:ext cx="0" cy="499"/>
            </a:xfrm>
            <a:prstGeom prst="line"/>
            <a:noFill/>
            <a:ln w="9525" cap="flat" cmpd="sng">
              <a:solidFill>
                <a:schemeClr val="dk1">
                  <a:alpha val="100000"/>
                </a:schemeClr>
              </a:solidFill>
              <a:prstDash val="solid"/>
              <a:round/>
              <a:tailEnd type="triangle" w="lg" len="lg"/>
            </a:ln>
          </p:spPr>
        </p:sp>
        <p:sp>
          <p:nvSpPr>
            <p:cNvPr id="1048726" name="Line 65"/>
            <p:cNvSpPr/>
            <p:nvPr/>
          </p:nvSpPr>
          <p:spPr>
            <a:xfrm rot="0">
              <a:off x="3016" y="2659"/>
              <a:ext cx="0" cy="499"/>
            </a:xfrm>
            <a:prstGeom prst="line"/>
            <a:noFill/>
            <a:ln w="9525" cap="flat" cmpd="sng">
              <a:solidFill>
                <a:schemeClr val="dk1">
                  <a:alpha val="100000"/>
                </a:schemeClr>
              </a:solidFill>
              <a:prstDash val="solid"/>
              <a:round/>
              <a:tailEnd type="triangle" w="lg" len="lg"/>
            </a:ln>
          </p:spPr>
        </p:sp>
        <p:sp>
          <p:nvSpPr>
            <p:cNvPr id="1048727" name="Line 66"/>
            <p:cNvSpPr/>
            <p:nvPr/>
          </p:nvSpPr>
          <p:spPr>
            <a:xfrm rot="0">
              <a:off x="1746" y="2659"/>
              <a:ext cx="0" cy="499"/>
            </a:xfrm>
            <a:prstGeom prst="line"/>
            <a:noFill/>
            <a:ln w="9525" cap="flat" cmpd="sng">
              <a:solidFill>
                <a:schemeClr val="dk1">
                  <a:alpha val="100000"/>
                </a:schemeClr>
              </a:solidFill>
              <a:prstDash val="solid"/>
              <a:round/>
              <a:tailEnd type="triangle" w="lg" len="lg"/>
            </a:ln>
          </p:spPr>
        </p:sp>
      </p:grpSp>
      <p:grpSp>
        <p:nvGrpSpPr>
          <p:cNvPr id="88" name=""/>
          <p:cNvGrpSpPr/>
          <p:nvPr/>
        </p:nvGrpSpPr>
        <p:grpSpPr>
          <a:xfrm rot="0">
            <a:off x="3132137" y="2420937"/>
            <a:ext cx="5472112" cy="2592387"/>
            <a:chOff x="1973" y="1525"/>
            <a:chExt cx="3447" cy="1633"/>
          </a:xfrm>
        </p:grpSpPr>
        <p:grpSp>
          <p:nvGrpSpPr>
            <p:cNvPr id="89" name=""/>
            <p:cNvGrpSpPr/>
            <p:nvPr/>
          </p:nvGrpSpPr>
          <p:grpSpPr>
            <a:xfrm rot="0">
              <a:off x="1973" y="1525"/>
              <a:ext cx="1950" cy="544"/>
              <a:chOff x="1973" y="1525"/>
              <a:chExt cx="1950" cy="544"/>
            </a:xfrm>
          </p:grpSpPr>
          <p:sp>
            <p:nvSpPr>
              <p:cNvPr id="1048728" name="Line 69"/>
              <p:cNvSpPr/>
              <p:nvPr/>
            </p:nvSpPr>
            <p:spPr>
              <a:xfrm rot="0" flipV="1">
                <a:off x="1973" y="1525"/>
                <a:ext cx="0" cy="544"/>
              </a:xfrm>
              <a:prstGeom prst="line"/>
              <a:noFill/>
              <a:ln w="9525" cap="flat" cmpd="sng">
                <a:solidFill>
                  <a:schemeClr val="dk1">
                    <a:alpha val="100000"/>
                  </a:schemeClr>
                </a:solidFill>
                <a:prstDash val="solid"/>
                <a:round/>
                <a:tailEnd type="triangle" w="lg" len="lg"/>
              </a:ln>
            </p:spPr>
          </p:sp>
          <p:sp>
            <p:nvSpPr>
              <p:cNvPr id="1048729" name="Line 70"/>
              <p:cNvSpPr/>
              <p:nvPr/>
            </p:nvSpPr>
            <p:spPr>
              <a:xfrm rot="0" flipV="1">
                <a:off x="3923" y="1525"/>
                <a:ext cx="0" cy="544"/>
              </a:xfrm>
              <a:prstGeom prst="line"/>
              <a:noFill/>
              <a:ln w="9525" cap="flat" cmpd="sng">
                <a:solidFill>
                  <a:schemeClr val="dk1">
                    <a:alpha val="100000"/>
                  </a:schemeClr>
                </a:solidFill>
                <a:prstDash val="solid"/>
                <a:round/>
                <a:tailEnd type="triangle" w="lg" len="lg"/>
              </a:ln>
            </p:spPr>
          </p:sp>
        </p:grpSp>
        <p:grpSp>
          <p:nvGrpSpPr>
            <p:cNvPr id="90" name=""/>
            <p:cNvGrpSpPr/>
            <p:nvPr/>
          </p:nvGrpSpPr>
          <p:grpSpPr>
            <a:xfrm rot="0">
              <a:off x="4059" y="1525"/>
              <a:ext cx="1361" cy="1633"/>
              <a:chOff x="4059" y="1525"/>
              <a:chExt cx="1361" cy="1633"/>
            </a:xfrm>
          </p:grpSpPr>
          <p:sp>
            <p:nvSpPr>
              <p:cNvPr id="1048730" name="Line 72"/>
              <p:cNvSpPr/>
              <p:nvPr/>
            </p:nvSpPr>
            <p:spPr>
              <a:xfrm rot="0" flipV="1">
                <a:off x="5420" y="1979"/>
                <a:ext cx="0" cy="1179"/>
              </a:xfrm>
              <a:prstGeom prst="line"/>
              <a:noFill/>
              <a:ln w="9525" cap="flat" cmpd="sng">
                <a:solidFill>
                  <a:schemeClr val="dk1">
                    <a:alpha val="100000"/>
                  </a:schemeClr>
                </a:solidFill>
                <a:prstDash val="solid"/>
                <a:round/>
              </a:ln>
            </p:spPr>
          </p:sp>
          <p:sp>
            <p:nvSpPr>
              <p:cNvPr id="1048731" name="Line 73"/>
              <p:cNvSpPr/>
              <p:nvPr/>
            </p:nvSpPr>
            <p:spPr>
              <a:xfrm rot="0" flipH="1">
                <a:off x="4059" y="1979"/>
                <a:ext cx="1361" cy="0"/>
              </a:xfrm>
              <a:prstGeom prst="line"/>
              <a:noFill/>
              <a:ln w="9525" cap="flat" cmpd="sng">
                <a:solidFill>
                  <a:schemeClr val="dk1">
                    <a:alpha val="100000"/>
                  </a:schemeClr>
                </a:solidFill>
                <a:prstDash val="solid"/>
                <a:round/>
              </a:ln>
            </p:spPr>
          </p:sp>
          <p:sp>
            <p:nvSpPr>
              <p:cNvPr id="1048732" name="Line 74"/>
              <p:cNvSpPr/>
              <p:nvPr/>
            </p:nvSpPr>
            <p:spPr>
              <a:xfrm rot="0" flipV="1">
                <a:off x="4059" y="1525"/>
                <a:ext cx="0" cy="454"/>
              </a:xfrm>
              <a:prstGeom prst="line"/>
              <a:noFill/>
              <a:ln w="9525" cap="flat" cmpd="sng">
                <a:solidFill>
                  <a:schemeClr val="dk1">
                    <a:alpha val="100000"/>
                  </a:schemeClr>
                </a:solidFill>
                <a:prstDash val="solid"/>
                <a:round/>
                <a:tailEnd type="triangle" w="lg" len="lg"/>
              </a:ln>
            </p:spPr>
          </p:sp>
        </p:gr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88"/>
                                        </p:tgtEl>
                                        <p:attrNameLst>
                                          <p:attrName>style.visibility</p:attrName>
                                        </p:attrNameLst>
                                      </p:cBhvr>
                                      <p:to>
                                        <p:strVal val="visible"/>
                                      </p:to>
                                    </p:set>
                                    <p:animEffect transition="in" filter="checkerboard(across)">
                                      <p:cBhvr>
                                        <p:cTn dur="500" id="7"/>
                                        <p:tgtEl>
                                          <p:spTgt spid="8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8716"/>
                                        </p:tgtEl>
                                        <p:attrNameLst>
                                          <p:attrName>style.visibility</p:attrName>
                                        </p:attrNameLst>
                                      </p:cBhvr>
                                      <p:to>
                                        <p:strVal val="visible"/>
                                      </p:to>
                                    </p:set>
                                    <p:animEffect transition="in" filter="checkerboard(across)">
                                      <p:cBhvr>
                                        <p:cTn dur="500" id="12"/>
                                        <p:tgtEl>
                                          <p:spTgt spid="1048716"/>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5" presetSubtype="10">
                                  <p:stCondLst>
                                    <p:cond delay="0"/>
                                  </p:stCondLst>
                                  <p:childTnLst>
                                    <p:set>
                                      <p:cBhvr>
                                        <p:cTn dur="1" fill="hold" id="16">
                                          <p:stCondLst>
                                            <p:cond delay="0"/>
                                          </p:stCondLst>
                                        </p:cTn>
                                        <p:tgtEl>
                                          <p:spTgt spid="86"/>
                                        </p:tgtEl>
                                        <p:attrNameLst>
                                          <p:attrName>style.visibility</p:attrName>
                                        </p:attrNameLst>
                                      </p:cBhvr>
                                      <p:to>
                                        <p:strVal val="visible"/>
                                      </p:to>
                                    </p:set>
                                    <p:animEffect transition="in" filter="checkerboard(across)">
                                      <p:cBhvr>
                                        <p:cTn dur="500" id="17"/>
                                        <p:tgtEl>
                                          <p:spTgt spid="86"/>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5" presetSubtype="10">
                                  <p:stCondLst>
                                    <p:cond delay="0"/>
                                  </p:stCondLst>
                                  <p:childTnLst>
                                    <p:set>
                                      <p:cBhvr>
                                        <p:cTn dur="1" fill="hold" id="21">
                                          <p:stCondLst>
                                            <p:cond delay="0"/>
                                          </p:stCondLst>
                                        </p:cTn>
                                        <p:tgtEl>
                                          <p:spTgt spid="87"/>
                                        </p:tgtEl>
                                        <p:attrNameLst>
                                          <p:attrName>style.visibility</p:attrName>
                                        </p:attrNameLst>
                                      </p:cBhvr>
                                      <p:to>
                                        <p:strVal val="visible"/>
                                      </p:to>
                                    </p:set>
                                    <p:animEffect transition="in" filter="checkerboard(across)">
                                      <p:cBhvr>
                                        <p:cTn dur="500" id="22"/>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733"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2</a:t>
            </a:r>
            <a:r>
              <a:rPr altLang="en-US" lang="zh-CN"/>
              <a:t>）带进位加法指令</a:t>
            </a:r>
          </a:p>
        </p:txBody>
      </p:sp>
      <p:sp>
        <p:nvSpPr>
          <p:cNvPr id="1048734"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90000"/>
              </a:lnSpc>
            </a:pPr>
            <a:r>
              <a:rPr altLang="en-US" sz="2800" lang="zh-CN"/>
              <a:t>例</a:t>
            </a:r>
            <a:r>
              <a:rPr altLang="zh-CN" sz="2800" lang="en-US"/>
              <a:t>2.</a:t>
            </a:r>
            <a:r>
              <a:rPr altLang="en-US" sz="2800" lang="zh-CN"/>
              <a:t>用下面的程序片段来说明带进位加法指令的原理。</a:t>
            </a:r>
          </a:p>
          <a:p>
            <a:pPr lvl="0">
              <a:lnSpc>
                <a:spcPct val="90000"/>
              </a:lnSpc>
            </a:pPr>
            <a:endParaRPr altLang="en-US" sz="2800" lang="zh-CN"/>
          </a:p>
          <a:p>
            <a:pPr lvl="0">
              <a:lnSpc>
                <a:spcPct val="90000"/>
              </a:lnSpc>
            </a:pPr>
            <a:r>
              <a:rPr altLang="zh-CN" sz="2800" lang="en-US"/>
              <a:t>MOV  AL</a:t>
            </a:r>
            <a:r>
              <a:rPr altLang="en-US" sz="2800" lang="zh-CN"/>
              <a:t>，</a:t>
            </a:r>
            <a:r>
              <a:rPr altLang="zh-CN" sz="2800" lang="en-US"/>
              <a:t>93H</a:t>
            </a:r>
          </a:p>
          <a:p>
            <a:pPr lvl="0">
              <a:lnSpc>
                <a:spcPct val="90000"/>
              </a:lnSpc>
            </a:pPr>
            <a:r>
              <a:rPr altLang="zh-CN" sz="2800" lang="en-US"/>
              <a:t>MOV  AH</a:t>
            </a:r>
            <a:r>
              <a:rPr altLang="en-US" sz="2800" lang="zh-CN"/>
              <a:t>，</a:t>
            </a:r>
            <a:r>
              <a:rPr altLang="zh-CN" sz="2800" lang="en-US"/>
              <a:t>02H</a:t>
            </a:r>
          </a:p>
          <a:p>
            <a:pPr lvl="0">
              <a:lnSpc>
                <a:spcPct val="90000"/>
              </a:lnSpc>
            </a:pPr>
            <a:r>
              <a:rPr altLang="zh-CN" sz="2800" lang="en-US"/>
              <a:t>MOV  BL</a:t>
            </a:r>
            <a:r>
              <a:rPr altLang="en-US" sz="2800" lang="zh-CN"/>
              <a:t>，</a:t>
            </a:r>
            <a:r>
              <a:rPr altLang="zh-CN" sz="2800" lang="en-US"/>
              <a:t>88H</a:t>
            </a:r>
          </a:p>
          <a:p>
            <a:pPr lvl="0">
              <a:lnSpc>
                <a:spcPct val="90000"/>
              </a:lnSpc>
            </a:pPr>
            <a:r>
              <a:rPr altLang="zh-CN" sz="2800" lang="en-US"/>
              <a:t>MOV  BH</a:t>
            </a:r>
            <a:r>
              <a:rPr altLang="en-US" sz="2800" lang="zh-CN"/>
              <a:t>，</a:t>
            </a:r>
            <a:r>
              <a:rPr altLang="zh-CN" sz="2800" lang="en-US"/>
              <a:t>0EEH</a:t>
            </a:r>
          </a:p>
          <a:p>
            <a:pPr lvl="0">
              <a:lnSpc>
                <a:spcPct val="90000"/>
              </a:lnSpc>
            </a:pPr>
            <a:r>
              <a:rPr altLang="zh-CN" sz="2800" lang="en-US"/>
              <a:t>ADD   AL</a:t>
            </a:r>
            <a:r>
              <a:rPr altLang="en-US" sz="2800" lang="zh-CN"/>
              <a:t>，</a:t>
            </a:r>
            <a:r>
              <a:rPr altLang="zh-CN" sz="2800" lang="en-US"/>
              <a:t>BL</a:t>
            </a:r>
          </a:p>
          <a:p>
            <a:pPr lvl="0">
              <a:lnSpc>
                <a:spcPct val="90000"/>
              </a:lnSpc>
            </a:pPr>
            <a:r>
              <a:rPr altLang="zh-CN" sz="2800" lang="en-US"/>
              <a:t>ADC   AH</a:t>
            </a:r>
            <a:r>
              <a:rPr altLang="en-US" sz="2800" lang="zh-CN"/>
              <a:t>，</a:t>
            </a:r>
            <a:r>
              <a:rPr altLang="zh-CN" sz="2800" lang="en-US"/>
              <a:t>BH</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735" name="Rectangle 2"/>
          <p:cNvSpPr/>
          <p:nvPr>
            <p:ph sz="full" idx="1"/>
          </p:nvPr>
        </p:nvSpPr>
        <p:spPr>
          <a:xfrm rot="0">
            <a:off x="179387" y="188912"/>
            <a:ext cx="8785225" cy="6480175"/>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80000"/>
              </a:lnSpc>
            </a:pPr>
            <a:r>
              <a:rPr altLang="en-US" sz="2400" lang="zh-CN"/>
              <a:t>先考虑把操作数看作无符号数的情况。</a:t>
            </a:r>
          </a:p>
          <a:p>
            <a:pPr lvl="0">
              <a:lnSpc>
                <a:spcPct val="80000"/>
              </a:lnSpc>
            </a:pPr>
            <a:endParaRPr altLang="en-US" sz="2400" lang="zh-CN"/>
          </a:p>
          <a:p>
            <a:pPr lvl="0">
              <a:lnSpc>
                <a:spcPct val="80000"/>
              </a:lnSpc>
            </a:pPr>
            <a:r>
              <a:rPr altLang="en-US" sz="2400" lang="zh-CN"/>
              <a:t>（</a:t>
            </a:r>
            <a:r>
              <a:rPr altLang="zh-CN" sz="2400" lang="en-US"/>
              <a:t>AX</a:t>
            </a:r>
            <a:r>
              <a:rPr altLang="en-US" sz="2400" lang="zh-CN"/>
              <a:t>）</a:t>
            </a:r>
            <a:r>
              <a:rPr altLang="zh-CN" sz="2400" lang="en-US"/>
              <a:t>= 0293H    	    659</a:t>
            </a:r>
            <a:r>
              <a:rPr altLang="en-US" sz="2400" lang="zh-CN"/>
              <a:t>（十进制）</a:t>
            </a:r>
          </a:p>
          <a:p>
            <a:pPr lvl="0">
              <a:lnSpc>
                <a:spcPct val="80000"/>
              </a:lnSpc>
            </a:pPr>
            <a:r>
              <a:rPr altLang="en-US" sz="2400" lang="zh-CN"/>
              <a:t>（</a:t>
            </a:r>
            <a:r>
              <a:rPr altLang="zh-CN" sz="2400" lang="en-US"/>
              <a:t>BX</a:t>
            </a:r>
            <a:r>
              <a:rPr altLang="en-US" sz="2400" lang="zh-CN"/>
              <a:t>）</a:t>
            </a:r>
            <a:r>
              <a:rPr altLang="zh-CN" sz="2400" lang="en-US"/>
              <a:t>=0EE88H		61064</a:t>
            </a:r>
            <a:r>
              <a:rPr altLang="en-US" sz="2400" lang="zh-CN"/>
              <a:t>（十进制）</a:t>
            </a:r>
          </a:p>
          <a:p>
            <a:pPr lvl="0">
              <a:lnSpc>
                <a:spcPct val="80000"/>
              </a:lnSpc>
            </a:pPr>
            <a:endParaRPr altLang="en-US" sz="2400" lang="zh-CN"/>
          </a:p>
          <a:p>
            <a:pPr lvl="0">
              <a:lnSpc>
                <a:spcPct val="80000"/>
              </a:lnSpc>
            </a:pPr>
            <a:r>
              <a:rPr altLang="en-US" sz="2400" lang="zh-CN"/>
              <a:t> 		</a:t>
            </a:r>
            <a:r>
              <a:rPr altLang="zh-CN" sz="2400" lang="en-US"/>
              <a:t>ADC</a:t>
            </a:r>
            <a:r>
              <a:rPr altLang="en-US" sz="2400" lang="zh-CN"/>
              <a:t>（高）				</a:t>
            </a:r>
            <a:r>
              <a:rPr altLang="zh-CN" sz="2400" lang="en-US"/>
              <a:t>ADD</a:t>
            </a:r>
            <a:r>
              <a:rPr altLang="en-US" sz="2400" lang="zh-CN"/>
              <a:t>（低）</a:t>
            </a:r>
          </a:p>
          <a:p>
            <a:pPr lvl="0">
              <a:lnSpc>
                <a:spcPct val="80000"/>
              </a:lnSpc>
            </a:pPr>
            <a:r>
              <a:rPr altLang="en-US" sz="2400" lang="zh-CN"/>
              <a:t> 		</a:t>
            </a:r>
            <a:r>
              <a:rPr altLang="zh-CN" sz="2400" lang="en-US"/>
              <a:t>00000010		 		10010011</a:t>
            </a:r>
          </a:p>
          <a:p>
            <a:pPr lvl="0">
              <a:lnSpc>
                <a:spcPct val="80000"/>
              </a:lnSpc>
            </a:pPr>
            <a:r>
              <a:rPr altLang="zh-CN" sz="2400" lang="en-US"/>
              <a:t>+		11101110		 		10001000</a:t>
            </a:r>
          </a:p>
          <a:p>
            <a:pPr lvl="0">
              <a:lnSpc>
                <a:spcPct val="80000"/>
              </a:lnSpc>
            </a:pPr>
            <a:r>
              <a:rPr altLang="zh-CN" sz="2400" lang="en-US"/>
              <a:t> 	0	11110001		1		00011011</a:t>
            </a:r>
          </a:p>
          <a:p>
            <a:pPr lvl="0">
              <a:lnSpc>
                <a:spcPct val="80000"/>
              </a:lnSpc>
            </a:pPr>
            <a:r>
              <a:rPr altLang="zh-CN" sz="2400" lang="en-US"/>
              <a:t> 	CF				CF</a:t>
            </a:r>
          </a:p>
          <a:p>
            <a:pPr lvl="0">
              <a:lnSpc>
                <a:spcPct val="80000"/>
              </a:lnSpc>
            </a:pPr>
            <a:endParaRPr altLang="zh-CN" sz="2400" lang="en-US"/>
          </a:p>
          <a:p>
            <a:pPr lvl="0">
              <a:lnSpc>
                <a:spcPct val="80000"/>
              </a:lnSpc>
            </a:pPr>
            <a:r>
              <a:rPr altLang="en-US" sz="2400" lang="zh-CN"/>
              <a:t>运算结果为：</a:t>
            </a:r>
            <a:r>
              <a:rPr altLang="zh-CN" sz="2400" lang="en-US"/>
              <a:t>F11BH	61723</a:t>
            </a:r>
            <a:r>
              <a:rPr altLang="en-US" sz="2400" lang="zh-CN"/>
              <a:t>（十进制）</a:t>
            </a:r>
          </a:p>
          <a:p>
            <a:pPr lvl="0">
              <a:lnSpc>
                <a:spcPct val="80000"/>
              </a:lnSpc>
            </a:pPr>
            <a:endParaRPr altLang="en-US" sz="2400" lang="zh-CN"/>
          </a:p>
          <a:p>
            <a:pPr lvl="0">
              <a:lnSpc>
                <a:spcPct val="80000"/>
              </a:lnSpc>
            </a:pPr>
            <a:r>
              <a:rPr altLang="en-US" sz="2400" lang="zh-CN"/>
              <a:t>注意，如果最后一次加法后</a:t>
            </a:r>
            <a:r>
              <a:rPr altLang="zh-CN" sz="2400" lang="en-US"/>
              <a:t>CF=1</a:t>
            </a:r>
            <a:r>
              <a:rPr altLang="en-US" sz="2400" lang="zh-CN"/>
              <a:t>，那么说明运算结果超出了无符号数的表示范围，需要把</a:t>
            </a:r>
            <a:r>
              <a:rPr altLang="zh-CN" sz="2400" lang="en-US"/>
              <a:t>CF</a:t>
            </a:r>
            <a:r>
              <a:rPr altLang="en-US" sz="2400" lang="zh-CN"/>
              <a:t>作为运算结果的最高位才是正确的运算结果。</a:t>
            </a:r>
          </a:p>
        </p:txBody>
      </p:sp>
      <p:sp>
        <p:nvSpPr>
          <p:cNvPr id="1048736" name="Line 3"/>
          <p:cNvSpPr/>
          <p:nvPr/>
        </p:nvSpPr>
        <p:spPr>
          <a:xfrm rot="0" flipH="1">
            <a:off x="5148262" y="3213100"/>
            <a:ext cx="1439862" cy="360362"/>
          </a:xfrm>
          <a:prstGeom prst="line"/>
          <a:noFill/>
          <a:ln w="9525" cap="flat" cmpd="sng">
            <a:solidFill>
              <a:schemeClr val="dk1">
                <a:alpha val="100000"/>
              </a:schemeClr>
            </a:solidFill>
            <a:prstDash val="solid"/>
            <a:round/>
            <a:tailEnd type="triangle" w="lg" len="lg"/>
          </a:ln>
        </p:spPr>
      </p:sp>
      <p:sp>
        <p:nvSpPr>
          <p:cNvPr id="1048737" name="Line 4"/>
          <p:cNvSpPr/>
          <p:nvPr/>
        </p:nvSpPr>
        <p:spPr>
          <a:xfrm rot="0" flipH="1" flipV="1">
            <a:off x="3563937" y="3284537"/>
            <a:ext cx="1152525" cy="288925"/>
          </a:xfrm>
          <a:prstGeom prst="line"/>
          <a:noFill/>
          <a:ln w="9525" cap="flat" cmpd="sng">
            <a:solidFill>
              <a:schemeClr val="dk1">
                <a:alpha val="100000"/>
              </a:schemeClr>
            </a:solidFill>
            <a:prstDash val="solid"/>
            <a:round/>
            <a:tailEnd type="triangle" w="lg" len="lg"/>
          </a:ln>
        </p:spPr>
      </p:sp>
      <p:sp>
        <p:nvSpPr>
          <p:cNvPr id="1048738" name="AutoShape 5"/>
          <p:cNvSpPr/>
          <p:nvPr/>
        </p:nvSpPr>
        <p:spPr>
          <a:xfrm rot="0">
            <a:off x="5076825" y="1268412"/>
            <a:ext cx="3219450" cy="1008062"/>
          </a:xfrm>
          <a:prstGeom prst="wedgeRoundRectCallout">
            <a:avLst>
              <a:gd name="adj1" fmla="val -44278"/>
              <a:gd name="adj2" fmla="val 174407"/>
              <a:gd name="adj3" fmla="val 16667"/>
            </a:avLst>
          </a:prstGeom>
          <a:solidFill>
            <a:schemeClr val="accent1"/>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en-US" b="1" sz="2400" lang="zh-CN"/>
              <a:t>此 </a:t>
            </a:r>
            <a:r>
              <a:rPr altLang="zh-CN" b="1" sz="2400" lang="en-US"/>
              <a:t>CF </a:t>
            </a:r>
            <a:r>
              <a:rPr altLang="en-US" b="1" sz="2400" lang="zh-CN"/>
              <a:t>意义在于衔接高、低位运算</a:t>
            </a:r>
          </a:p>
        </p:txBody>
      </p:sp>
      <p:sp>
        <p:nvSpPr>
          <p:cNvPr id="1048739" name="AutoShape 6"/>
          <p:cNvSpPr/>
          <p:nvPr/>
        </p:nvSpPr>
        <p:spPr>
          <a:xfrm rot="0">
            <a:off x="1042987" y="1268412"/>
            <a:ext cx="3744912" cy="1008062"/>
          </a:xfrm>
          <a:prstGeom prst="wedgeRoundRectCallout">
            <a:avLst>
              <a:gd name="adj1" fmla="val -39273"/>
              <a:gd name="adj2" fmla="val 174407"/>
              <a:gd name="adj3" fmla="val 16667"/>
            </a:avLst>
          </a:prstGeom>
          <a:solidFill>
            <a:schemeClr val="accent1"/>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en-US" b="1" sz="2400" lang="zh-CN"/>
              <a:t>此 </a:t>
            </a:r>
            <a:r>
              <a:rPr altLang="zh-CN" b="1" sz="2400" lang="en-US"/>
              <a:t>CF </a:t>
            </a:r>
            <a:r>
              <a:rPr altLang="en-US" b="1" sz="2400" lang="zh-CN"/>
              <a:t>意义在于表示无符号数运算是否溢出</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1048736"/>
                                        </p:tgtEl>
                                        <p:attrNameLst>
                                          <p:attrName>style.visibility</p:attrName>
                                        </p:attrNameLst>
                                      </p:cBhvr>
                                      <p:to>
                                        <p:strVal val="visible"/>
                                      </p:to>
                                    </p:set>
                                    <p:animEffect transition="in" filter="checkerboard(across)">
                                      <p:cBhvr>
                                        <p:cTn dur="500" id="7"/>
                                        <p:tgtEl>
                                          <p:spTgt spid="104873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8737"/>
                                        </p:tgtEl>
                                        <p:attrNameLst>
                                          <p:attrName>style.visibility</p:attrName>
                                        </p:attrNameLst>
                                      </p:cBhvr>
                                      <p:to>
                                        <p:strVal val="visible"/>
                                      </p:to>
                                    </p:set>
                                    <p:animEffect transition="in" filter="checkerboard(across)">
                                      <p:cBhvr>
                                        <p:cTn dur="500" id="12"/>
                                        <p:tgtEl>
                                          <p:spTgt spid="104873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38"/>
                                        </p:tgtEl>
                                        <p:attrNameLst>
                                          <p:attrName>style.visibility</p:attrName>
                                        </p:attrNameLst>
                                      </p:cBhvr>
                                      <p:to>
                                        <p:strVal val="visible"/>
                                      </p:to>
                                    </p:set>
                                    <p:animEffect transition="in" filter="blinds(horizontal)">
                                      <p:cBhvr>
                                        <p:cTn dur="500" id="17"/>
                                        <p:tgtEl>
                                          <p:spTgt spid="1048738"/>
                                        </p:tgtEl>
                                      </p:cBhvr>
                                    </p:animEffect>
                                  </p:childTnLst>
                                </p:cTn>
                              </p:par>
                            </p:childTnLst>
                          </p:cTn>
                        </p:par>
                      </p:childTnLst>
                    </p:cTn>
                  </p:par>
                  <p:par>
                    <p:cTn fill="hold" id="18">
                      <p:stCondLst>
                        <p:cond delay="indefinite"/>
                      </p:stCondLst>
                      <p:childTnLst>
                        <p:par>
                          <p:cTn fill="hold" id="19">
                            <p:stCondLst>
                              <p:cond delay="0"/>
                            </p:stCondLst>
                            <p:childTnLst>
                              <p:par>
                                <p:cTn fill="hold" grpId="1" id="20" nodeType="clickEffect" presetClass="exit" presetID="3" presetSubtype="10">
                                  <p:stCondLst>
                                    <p:cond delay="0"/>
                                  </p:stCondLst>
                                  <p:childTnLst>
                                    <p:animEffect transition="out" filter="blinds(horizontal)">
                                      <p:cBhvr>
                                        <p:cTn dur="500" id="21"/>
                                        <p:tgtEl>
                                          <p:spTgt spid="1048738"/>
                                        </p:tgtEl>
                                      </p:cBhvr>
                                    </p:animEffect>
                                    <p:set>
                                      <p:cBhvr>
                                        <p:cTn dur="1" fill="hold" id="22">
                                          <p:stCondLst>
                                            <p:cond delay="499"/>
                                          </p:stCondLst>
                                        </p:cTn>
                                        <p:tgtEl>
                                          <p:spTgt spid="1048738"/>
                                        </p:tgtEl>
                                        <p:attrNameLst>
                                          <p:attrName>style.visibility</p:attrName>
                                        </p:attrNameLst>
                                      </p:cBhvr>
                                      <p:to>
                                        <p:strVal val="hidden"/>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39"/>
                                        </p:tgtEl>
                                        <p:attrNameLst>
                                          <p:attrName>style.visibility</p:attrName>
                                        </p:attrNameLst>
                                      </p:cBhvr>
                                      <p:to>
                                        <p:strVal val="visible"/>
                                      </p:to>
                                    </p:set>
                                    <p:animEffect transition="in" filter="blinds(horizontal)">
                                      <p:cBhvr>
                                        <p:cTn dur="500" id="27"/>
                                        <p:tgtEl>
                                          <p:spTgt spid="1048739"/>
                                        </p:tgtEl>
                                      </p:cBhvr>
                                    </p:animEffect>
                                  </p:childTnLst>
                                </p:cTn>
                              </p:par>
                            </p:childTnLst>
                          </p:cTn>
                        </p:par>
                      </p:childTnLst>
                    </p:cTn>
                  </p:par>
                  <p:par>
                    <p:cTn fill="hold" id="28">
                      <p:stCondLst>
                        <p:cond delay="indefinite"/>
                      </p:stCondLst>
                      <p:childTnLst>
                        <p:par>
                          <p:cTn fill="hold" id="29">
                            <p:stCondLst>
                              <p:cond delay="0"/>
                            </p:stCondLst>
                            <p:childTnLst>
                              <p:par>
                                <p:cTn fill="hold" grpId="1" id="30" nodeType="clickEffect" presetClass="exit" presetID="3" presetSubtype="10">
                                  <p:stCondLst>
                                    <p:cond delay="0"/>
                                  </p:stCondLst>
                                  <p:childTnLst>
                                    <p:animEffect transition="out" filter="blinds(horizontal)">
                                      <p:cBhvr>
                                        <p:cTn dur="500" id="31"/>
                                        <p:tgtEl>
                                          <p:spTgt spid="1048739"/>
                                        </p:tgtEl>
                                      </p:cBhvr>
                                    </p:animEffect>
                                    <p:set>
                                      <p:cBhvr>
                                        <p:cTn dur="1" fill="hold" id="32">
                                          <p:stCondLst>
                                            <p:cond delay="499"/>
                                          </p:stCondLst>
                                        </p:cTn>
                                        <p:tgtEl>
                                          <p:spTgt spid="10487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8" grpId="0" uiExpand="0" build="whole" animBg="1"/>
      <p:bldP spid="1048738" grpId="1" uiExpand="0" build="whole" animBg="1"/>
      <p:bldP spid="1048739" grpId="0" uiExpand="0" build="whole" animBg="1"/>
      <p:bldP spid="1048739" grpId="1" uiExpand="0" build="whole"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740" name="Rectangle 2"/>
          <p:cNvSpPr/>
          <p:nvPr>
            <p:ph sz="full" idx="1"/>
          </p:nvPr>
        </p:nvSpPr>
        <p:spPr>
          <a:xfrm rot="0">
            <a:off x="179387" y="188912"/>
            <a:ext cx="8713788" cy="6480175"/>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r>
              <a:rPr altLang="en-US" sz="2400" lang="zh-CN"/>
              <a:t>再考虑把操作数看作带符号数的情况。</a:t>
            </a:r>
          </a:p>
          <a:p>
            <a:pPr lvl="0"/>
            <a:r>
              <a:rPr altLang="en-US" sz="2400" lang="zh-CN"/>
              <a:t>（</a:t>
            </a:r>
            <a:r>
              <a:rPr altLang="zh-CN" sz="2400" lang="en-US"/>
              <a:t>AX</a:t>
            </a:r>
            <a:r>
              <a:rPr altLang="en-US" sz="2400" lang="zh-CN"/>
              <a:t>）</a:t>
            </a:r>
            <a:r>
              <a:rPr altLang="zh-CN" sz="2400" lang="en-US"/>
              <a:t>= 0293H    	    659</a:t>
            </a:r>
            <a:r>
              <a:rPr altLang="en-US" sz="2400" lang="zh-CN"/>
              <a:t>（十进制）</a:t>
            </a:r>
          </a:p>
          <a:p>
            <a:pPr lvl="0"/>
            <a:r>
              <a:rPr altLang="en-US" sz="2400" lang="zh-CN"/>
              <a:t>（</a:t>
            </a:r>
            <a:r>
              <a:rPr altLang="zh-CN" sz="2400" lang="en-US"/>
              <a:t>BX</a:t>
            </a:r>
            <a:r>
              <a:rPr altLang="en-US" sz="2400" lang="zh-CN"/>
              <a:t>）</a:t>
            </a:r>
            <a:r>
              <a:rPr altLang="zh-CN" sz="2400" lang="en-US"/>
              <a:t>=0EE88H		- 4472</a:t>
            </a:r>
            <a:r>
              <a:rPr altLang="en-US" sz="2400" lang="zh-CN"/>
              <a:t>（十进制）</a:t>
            </a:r>
          </a:p>
          <a:p>
            <a:pPr lvl="0"/>
            <a:r>
              <a:rPr altLang="en-US" sz="2400" lang="zh-CN"/>
              <a:t> 		</a:t>
            </a:r>
            <a:r>
              <a:rPr altLang="zh-CN" sz="2400" lang="en-US"/>
              <a:t>ADC</a:t>
            </a:r>
            <a:r>
              <a:rPr altLang="en-US" sz="2400" lang="zh-CN"/>
              <a:t>（高）				</a:t>
            </a:r>
            <a:r>
              <a:rPr altLang="zh-CN" sz="2400" lang="en-US"/>
              <a:t>ADD</a:t>
            </a:r>
            <a:r>
              <a:rPr altLang="en-US" sz="2400" lang="zh-CN"/>
              <a:t>（低）</a:t>
            </a:r>
          </a:p>
          <a:p>
            <a:pPr lvl="0"/>
            <a:r>
              <a:rPr altLang="en-US" sz="2400" lang="zh-CN"/>
              <a:t> 		</a:t>
            </a:r>
            <a:r>
              <a:rPr altLang="zh-CN" sz="2400" lang="en-US"/>
              <a:t>00000010		 		10010011</a:t>
            </a:r>
          </a:p>
          <a:p>
            <a:pPr lvl="0"/>
            <a:r>
              <a:rPr altLang="zh-CN" sz="2400" lang="en-US"/>
              <a:t>+		11101110		 		10001000</a:t>
            </a:r>
          </a:p>
          <a:p>
            <a:pPr lvl="0"/>
            <a:r>
              <a:rPr altLang="zh-CN" sz="2400" lang="en-US"/>
              <a:t> 	0	11110001		1		00011011</a:t>
            </a:r>
          </a:p>
          <a:p>
            <a:pPr lvl="0"/>
            <a:r>
              <a:rPr altLang="zh-CN" sz="2400" lang="en-US"/>
              <a:t> 	CF				CF</a:t>
            </a:r>
          </a:p>
          <a:p>
            <a:pPr lvl="0"/>
            <a:r>
              <a:rPr altLang="zh-CN" sz="2400" lang="en-US"/>
              <a:t> 	OF=0				OF=1</a:t>
            </a:r>
          </a:p>
          <a:p>
            <a:pPr lvl="0"/>
            <a:endParaRPr altLang="zh-CN" sz="2400" lang="en-US"/>
          </a:p>
          <a:p>
            <a:pPr lvl="0"/>
            <a:r>
              <a:rPr altLang="en-US" sz="2400" lang="zh-CN"/>
              <a:t>运算结果为：</a:t>
            </a:r>
            <a:r>
              <a:rPr altLang="zh-CN" sz="2400" lang="en-US"/>
              <a:t>F11BH	-3813</a:t>
            </a:r>
            <a:r>
              <a:rPr altLang="en-US" sz="2400" lang="zh-CN"/>
              <a:t>（十进制）</a:t>
            </a:r>
          </a:p>
          <a:p>
            <a:pPr lvl="0"/>
            <a:endParaRPr altLang="en-US" sz="2400" lang="zh-CN"/>
          </a:p>
          <a:p>
            <a:pPr lvl="0"/>
            <a:r>
              <a:rPr altLang="en-US" sz="2400" lang="zh-CN"/>
              <a:t>多字节或多字带符号数的加法中，是否溢出仅决定于最后一次加法操作后的</a:t>
            </a:r>
            <a:r>
              <a:rPr altLang="zh-CN" sz="2400" lang="en-US"/>
              <a:t>OF</a:t>
            </a:r>
            <a:r>
              <a:rPr altLang="en-US" sz="2400" lang="zh-CN"/>
              <a:t>标志。</a:t>
            </a:r>
          </a:p>
        </p:txBody>
      </p:sp>
      <p:sp>
        <p:nvSpPr>
          <p:cNvPr id="1048741" name="Line 3"/>
          <p:cNvSpPr/>
          <p:nvPr/>
        </p:nvSpPr>
        <p:spPr>
          <a:xfrm rot="0" flipH="1">
            <a:off x="5148262" y="3213100"/>
            <a:ext cx="1439862" cy="360362"/>
          </a:xfrm>
          <a:prstGeom prst="line"/>
          <a:noFill/>
          <a:ln w="9525" cap="flat" cmpd="sng">
            <a:solidFill>
              <a:schemeClr val="dk1">
                <a:alpha val="100000"/>
              </a:schemeClr>
            </a:solidFill>
            <a:prstDash val="solid"/>
            <a:round/>
            <a:tailEnd type="triangle" w="lg" len="lg"/>
          </a:ln>
        </p:spPr>
      </p:sp>
      <p:sp>
        <p:nvSpPr>
          <p:cNvPr id="1048742" name="Line 4"/>
          <p:cNvSpPr/>
          <p:nvPr/>
        </p:nvSpPr>
        <p:spPr>
          <a:xfrm rot="0" flipH="1" flipV="1">
            <a:off x="3635375" y="3213100"/>
            <a:ext cx="1081087" cy="360362"/>
          </a:xfrm>
          <a:prstGeom prst="line"/>
          <a:noFill/>
          <a:ln w="9525" cap="flat" cmpd="sng">
            <a:solidFill>
              <a:schemeClr val="dk1">
                <a:alpha val="100000"/>
              </a:schemeClr>
            </a:solidFill>
            <a:prstDash val="solid"/>
            <a:round/>
            <a:tailEnd type="triangle" w="lg" len="lg"/>
          </a:ln>
        </p:spPr>
      </p:sp>
      <p:sp>
        <p:nvSpPr>
          <p:cNvPr id="1048743" name="AutoShape 5"/>
          <p:cNvSpPr/>
          <p:nvPr/>
        </p:nvSpPr>
        <p:spPr>
          <a:xfrm rot="0">
            <a:off x="5724525" y="1268412"/>
            <a:ext cx="1944687" cy="825500"/>
          </a:xfrm>
          <a:prstGeom prst="wedgeRoundRectCallout">
            <a:avLst>
              <a:gd name="adj1" fmla="val -78407"/>
              <a:gd name="adj2" fmla="val 195769"/>
              <a:gd name="adj3" fmla="val 16667"/>
            </a:avLst>
          </a:prstGeom>
          <a:solidFill>
            <a:schemeClr val="accent1"/>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en-US" b="1" sz="2000" lang="zh-CN"/>
              <a:t>此 </a:t>
            </a:r>
            <a:r>
              <a:rPr altLang="zh-CN" b="1" sz="2000" lang="en-US"/>
              <a:t>CF</a:t>
            </a:r>
            <a:r>
              <a:rPr altLang="en-US" b="1" sz="2000" lang="zh-CN"/>
              <a:t>用于衔接高低位运算</a:t>
            </a:r>
          </a:p>
        </p:txBody>
      </p:sp>
      <p:sp>
        <p:nvSpPr>
          <p:cNvPr id="1048744" name="AutoShape 6"/>
          <p:cNvSpPr/>
          <p:nvPr/>
        </p:nvSpPr>
        <p:spPr>
          <a:xfrm rot="0">
            <a:off x="1979612" y="1268412"/>
            <a:ext cx="1944687" cy="825500"/>
          </a:xfrm>
          <a:prstGeom prst="wedgeRoundRectCallout">
            <a:avLst>
              <a:gd name="adj1" fmla="val -66569"/>
              <a:gd name="adj2" fmla="val 199037"/>
              <a:gd name="adj3" fmla="val 16667"/>
            </a:avLst>
          </a:prstGeom>
          <a:solidFill>
            <a:schemeClr val="accent1"/>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en-US" b="1" sz="2000" lang="zh-CN"/>
              <a:t>此 </a:t>
            </a:r>
            <a:r>
              <a:rPr altLang="zh-CN" b="1" sz="2000" lang="en-US"/>
              <a:t>CF </a:t>
            </a:r>
            <a:r>
              <a:rPr altLang="en-US" b="1" sz="2000" lang="zh-CN"/>
              <a:t>无意义</a:t>
            </a:r>
          </a:p>
        </p:txBody>
      </p:sp>
      <p:sp>
        <p:nvSpPr>
          <p:cNvPr id="1048745" name="AutoShape 7"/>
          <p:cNvSpPr/>
          <p:nvPr/>
        </p:nvSpPr>
        <p:spPr>
          <a:xfrm rot="0">
            <a:off x="5724525" y="2708275"/>
            <a:ext cx="1944687" cy="504825"/>
          </a:xfrm>
          <a:prstGeom prst="wedgeRoundRectCallout">
            <a:avLst>
              <a:gd name="adj1" fmla="val -83634"/>
              <a:gd name="adj2" fmla="val 146856"/>
              <a:gd name="adj3" fmla="val 16667"/>
            </a:avLst>
          </a:prstGeom>
          <a:solidFill>
            <a:schemeClr val="accent1"/>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en-US" b="1" sz="2000" lang="zh-CN"/>
              <a:t>此 </a:t>
            </a:r>
            <a:r>
              <a:rPr altLang="zh-CN" b="1" sz="2000" lang="en-US"/>
              <a:t>OF </a:t>
            </a:r>
            <a:r>
              <a:rPr altLang="en-US" b="1" sz="2000" lang="zh-CN"/>
              <a:t>无意义</a:t>
            </a:r>
          </a:p>
        </p:txBody>
      </p:sp>
      <p:sp>
        <p:nvSpPr>
          <p:cNvPr id="1048746" name="AutoShape 8"/>
          <p:cNvSpPr/>
          <p:nvPr/>
        </p:nvSpPr>
        <p:spPr>
          <a:xfrm rot="0">
            <a:off x="1979612" y="2565400"/>
            <a:ext cx="2374900" cy="752475"/>
          </a:xfrm>
          <a:prstGeom prst="wedgeRoundRectCallout">
            <a:avLst>
              <a:gd name="adj1" fmla="val -66579"/>
              <a:gd name="adj2" fmla="val 99157"/>
              <a:gd name="adj3" fmla="val 16667"/>
            </a:avLst>
          </a:prstGeom>
          <a:solidFill>
            <a:schemeClr val="accent1"/>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en-US" b="1" sz="2000" lang="zh-CN"/>
              <a:t>此</a:t>
            </a:r>
            <a:r>
              <a:rPr altLang="zh-CN" b="1" sz="2000" lang="en-US"/>
              <a:t>OF </a:t>
            </a:r>
            <a:r>
              <a:rPr altLang="en-US" b="1" sz="2000" lang="zh-CN"/>
              <a:t>表示补码运算是否溢出</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1048741"/>
                                        </p:tgtEl>
                                        <p:attrNameLst>
                                          <p:attrName>style.visibility</p:attrName>
                                        </p:attrNameLst>
                                      </p:cBhvr>
                                      <p:to>
                                        <p:strVal val="visible"/>
                                      </p:to>
                                    </p:set>
                                    <p:animEffect transition="in" filter="checkerboard(across)">
                                      <p:cBhvr>
                                        <p:cTn dur="500" id="7"/>
                                        <p:tgtEl>
                                          <p:spTgt spid="104874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8742"/>
                                        </p:tgtEl>
                                        <p:attrNameLst>
                                          <p:attrName>style.visibility</p:attrName>
                                        </p:attrNameLst>
                                      </p:cBhvr>
                                      <p:to>
                                        <p:strVal val="visible"/>
                                      </p:to>
                                    </p:set>
                                    <p:animEffect transition="in" filter="checkerboard(across)">
                                      <p:cBhvr>
                                        <p:cTn dur="500" id="12"/>
                                        <p:tgtEl>
                                          <p:spTgt spid="104874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43"/>
                                        </p:tgtEl>
                                        <p:attrNameLst>
                                          <p:attrName>style.visibility</p:attrName>
                                        </p:attrNameLst>
                                      </p:cBhvr>
                                      <p:to>
                                        <p:strVal val="visible"/>
                                      </p:to>
                                    </p:set>
                                    <p:animEffect transition="in" filter="blinds(horizontal)">
                                      <p:cBhvr>
                                        <p:cTn dur="500" id="17"/>
                                        <p:tgtEl>
                                          <p:spTgt spid="1048743"/>
                                        </p:tgtEl>
                                      </p:cBhvr>
                                    </p:animEffect>
                                  </p:childTnLst>
                                </p:cTn>
                              </p:par>
                            </p:childTnLst>
                          </p:cTn>
                        </p:par>
                      </p:childTnLst>
                    </p:cTn>
                  </p:par>
                  <p:par>
                    <p:cTn fill="hold" id="18">
                      <p:stCondLst>
                        <p:cond delay="indefinite"/>
                      </p:stCondLst>
                      <p:childTnLst>
                        <p:par>
                          <p:cTn fill="hold" id="19">
                            <p:stCondLst>
                              <p:cond delay="0"/>
                            </p:stCondLst>
                            <p:childTnLst>
                              <p:par>
                                <p:cTn fill="hold" grpId="1" id="20" nodeType="clickEffect" presetClass="exit" presetID="3" presetSubtype="10">
                                  <p:stCondLst>
                                    <p:cond delay="0"/>
                                  </p:stCondLst>
                                  <p:childTnLst>
                                    <p:animEffect transition="out" filter="blinds(horizontal)">
                                      <p:cBhvr>
                                        <p:cTn dur="500" id="21"/>
                                        <p:tgtEl>
                                          <p:spTgt spid="1048743"/>
                                        </p:tgtEl>
                                      </p:cBhvr>
                                    </p:animEffect>
                                    <p:set>
                                      <p:cBhvr>
                                        <p:cTn dur="1" fill="hold" id="22">
                                          <p:stCondLst>
                                            <p:cond delay="499"/>
                                          </p:stCondLst>
                                        </p:cTn>
                                        <p:tgtEl>
                                          <p:spTgt spid="1048743"/>
                                        </p:tgtEl>
                                        <p:attrNameLst>
                                          <p:attrName>style.visibility</p:attrName>
                                        </p:attrNameLst>
                                      </p:cBhvr>
                                      <p:to>
                                        <p:strVal val="hidden"/>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744"/>
                                        </p:tgtEl>
                                        <p:attrNameLst>
                                          <p:attrName>style.visibility</p:attrName>
                                        </p:attrNameLst>
                                      </p:cBhvr>
                                      <p:to>
                                        <p:strVal val="visible"/>
                                      </p:to>
                                    </p:set>
                                    <p:animEffect transition="in" filter="blinds(horizontal)">
                                      <p:cBhvr>
                                        <p:cTn dur="500" id="27"/>
                                        <p:tgtEl>
                                          <p:spTgt spid="1048744"/>
                                        </p:tgtEl>
                                      </p:cBhvr>
                                    </p:animEffect>
                                  </p:childTnLst>
                                </p:cTn>
                              </p:par>
                            </p:childTnLst>
                          </p:cTn>
                        </p:par>
                      </p:childTnLst>
                    </p:cTn>
                  </p:par>
                  <p:par>
                    <p:cTn fill="hold" id="28">
                      <p:stCondLst>
                        <p:cond delay="indefinite"/>
                      </p:stCondLst>
                      <p:childTnLst>
                        <p:par>
                          <p:cTn fill="hold" id="29">
                            <p:stCondLst>
                              <p:cond delay="0"/>
                            </p:stCondLst>
                            <p:childTnLst>
                              <p:par>
                                <p:cTn fill="hold" grpId="1" id="30" nodeType="clickEffect" presetClass="exit" presetID="3" presetSubtype="10">
                                  <p:stCondLst>
                                    <p:cond delay="0"/>
                                  </p:stCondLst>
                                  <p:childTnLst>
                                    <p:animEffect transition="out" filter="blinds(horizontal)">
                                      <p:cBhvr>
                                        <p:cTn dur="500" id="31"/>
                                        <p:tgtEl>
                                          <p:spTgt spid="1048744"/>
                                        </p:tgtEl>
                                      </p:cBhvr>
                                    </p:animEffect>
                                    <p:set>
                                      <p:cBhvr>
                                        <p:cTn dur="1" fill="hold" id="32">
                                          <p:stCondLst>
                                            <p:cond delay="499"/>
                                          </p:stCondLst>
                                        </p:cTn>
                                        <p:tgtEl>
                                          <p:spTgt spid="1048744"/>
                                        </p:tgtEl>
                                        <p:attrNameLst>
                                          <p:attrName>style.visibility</p:attrName>
                                        </p:attrNameLst>
                                      </p:cBhvr>
                                      <p:to>
                                        <p:strVal val="hidden"/>
                                      </p:to>
                                    </p:se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3" presetSubtype="10">
                                  <p:stCondLst>
                                    <p:cond delay="0"/>
                                  </p:stCondLst>
                                  <p:childTnLst>
                                    <p:set>
                                      <p:cBhvr>
                                        <p:cTn dur="1" fill="hold" id="36">
                                          <p:stCondLst>
                                            <p:cond delay="0"/>
                                          </p:stCondLst>
                                        </p:cTn>
                                        <p:tgtEl>
                                          <p:spTgt spid="1048745"/>
                                        </p:tgtEl>
                                        <p:attrNameLst>
                                          <p:attrName>style.visibility</p:attrName>
                                        </p:attrNameLst>
                                      </p:cBhvr>
                                      <p:to>
                                        <p:strVal val="visible"/>
                                      </p:to>
                                    </p:set>
                                    <p:animEffect transition="in" filter="blinds(horizontal)">
                                      <p:cBhvr>
                                        <p:cTn dur="500" id="37"/>
                                        <p:tgtEl>
                                          <p:spTgt spid="1048745"/>
                                        </p:tgtEl>
                                      </p:cBhvr>
                                    </p:animEffect>
                                  </p:childTnLst>
                                </p:cTn>
                              </p:par>
                            </p:childTnLst>
                          </p:cTn>
                        </p:par>
                      </p:childTnLst>
                    </p:cTn>
                  </p:par>
                  <p:par>
                    <p:cTn fill="hold" id="38">
                      <p:stCondLst>
                        <p:cond delay="indefinite"/>
                      </p:stCondLst>
                      <p:childTnLst>
                        <p:par>
                          <p:cTn fill="hold" id="39">
                            <p:stCondLst>
                              <p:cond delay="0"/>
                            </p:stCondLst>
                            <p:childTnLst>
                              <p:par>
                                <p:cTn fill="hold" grpId="1" id="40" nodeType="clickEffect" presetClass="exit" presetID="3" presetSubtype="10">
                                  <p:stCondLst>
                                    <p:cond delay="0"/>
                                  </p:stCondLst>
                                  <p:childTnLst>
                                    <p:animEffect transition="out" filter="blinds(horizontal)">
                                      <p:cBhvr>
                                        <p:cTn dur="500" id="41"/>
                                        <p:tgtEl>
                                          <p:spTgt spid="1048745"/>
                                        </p:tgtEl>
                                      </p:cBhvr>
                                    </p:animEffect>
                                    <p:set>
                                      <p:cBhvr>
                                        <p:cTn dur="1" fill="hold" id="42">
                                          <p:stCondLst>
                                            <p:cond delay="499"/>
                                          </p:stCondLst>
                                        </p:cTn>
                                        <p:tgtEl>
                                          <p:spTgt spid="1048745"/>
                                        </p:tgtEl>
                                        <p:attrNameLst>
                                          <p:attrName>style.visibility</p:attrName>
                                        </p:attrNameLst>
                                      </p:cBhvr>
                                      <p:to>
                                        <p:strVal val="hidden"/>
                                      </p:to>
                                    </p:se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3" presetSubtype="10">
                                  <p:stCondLst>
                                    <p:cond delay="0"/>
                                  </p:stCondLst>
                                  <p:childTnLst>
                                    <p:set>
                                      <p:cBhvr>
                                        <p:cTn dur="1" fill="hold" id="46">
                                          <p:stCondLst>
                                            <p:cond delay="0"/>
                                          </p:stCondLst>
                                        </p:cTn>
                                        <p:tgtEl>
                                          <p:spTgt spid="1048746"/>
                                        </p:tgtEl>
                                        <p:attrNameLst>
                                          <p:attrName>style.visibility</p:attrName>
                                        </p:attrNameLst>
                                      </p:cBhvr>
                                      <p:to>
                                        <p:strVal val="visible"/>
                                      </p:to>
                                    </p:set>
                                    <p:animEffect transition="in" filter="blinds(horizontal)">
                                      <p:cBhvr>
                                        <p:cTn dur="500" id="47"/>
                                        <p:tgtEl>
                                          <p:spTgt spid="1048746"/>
                                        </p:tgtEl>
                                      </p:cBhvr>
                                    </p:animEffect>
                                  </p:childTnLst>
                                </p:cTn>
                              </p:par>
                            </p:childTnLst>
                          </p:cTn>
                        </p:par>
                      </p:childTnLst>
                    </p:cTn>
                  </p:par>
                  <p:par>
                    <p:cTn fill="hold" id="48">
                      <p:stCondLst>
                        <p:cond delay="indefinite"/>
                      </p:stCondLst>
                      <p:childTnLst>
                        <p:par>
                          <p:cTn fill="hold" id="49">
                            <p:stCondLst>
                              <p:cond delay="0"/>
                            </p:stCondLst>
                            <p:childTnLst>
                              <p:par>
                                <p:cTn fill="hold" grpId="1" id="50" nodeType="clickEffect" presetClass="exit" presetID="3" presetSubtype="10">
                                  <p:stCondLst>
                                    <p:cond delay="0"/>
                                  </p:stCondLst>
                                  <p:childTnLst>
                                    <p:animEffect transition="out" filter="blinds(horizontal)">
                                      <p:cBhvr>
                                        <p:cTn dur="500" id="51"/>
                                        <p:tgtEl>
                                          <p:spTgt spid="1048746"/>
                                        </p:tgtEl>
                                      </p:cBhvr>
                                    </p:animEffect>
                                    <p:set>
                                      <p:cBhvr>
                                        <p:cTn dur="1" fill="hold" id="52">
                                          <p:stCondLst>
                                            <p:cond delay="499"/>
                                          </p:stCondLst>
                                        </p:cTn>
                                        <p:tgtEl>
                                          <p:spTgt spid="10487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3" grpId="0" uiExpand="0" build="whole" animBg="1"/>
      <p:bldP spid="1048743" grpId="1" uiExpand="0" build="whole" animBg="1"/>
      <p:bldP spid="1048744" grpId="0" uiExpand="0" build="whole" animBg="1"/>
      <p:bldP spid="1048744" grpId="1" uiExpand="0" build="whole" animBg="1"/>
      <p:bldP spid="1048745" grpId="0" uiExpand="0" build="whole" animBg="1"/>
      <p:bldP spid="1048745" grpId="1" uiExpand="0" build="whole" animBg="1"/>
      <p:bldP spid="1048746" grpId="0" uiExpand="0" build="whole" animBg="1"/>
      <p:bldP spid="1048746" grpId="1" uiExpand="0" build="whole"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sp>
        <p:nvSpPr>
          <p:cNvPr id="1048747"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2</a:t>
            </a:r>
            <a:r>
              <a:rPr altLang="en-US" lang="zh-CN"/>
              <a:t>）带进位加法指令</a:t>
            </a:r>
          </a:p>
        </p:txBody>
      </p:sp>
      <p:sp>
        <p:nvSpPr>
          <p:cNvPr id="1048748"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endParaRPr altLang="zh-CN" lang="en-US"/>
          </a:p>
          <a:p>
            <a:r>
              <a:rPr altLang="en-US" lang="zh-CN"/>
              <a:t>课下请使用</a:t>
            </a:r>
            <a:r>
              <a:rPr altLang="zh-CN" lang="en-US"/>
              <a:t>DEBUG</a:t>
            </a:r>
            <a:r>
              <a:rPr altLang="en-US" lang="zh-CN"/>
              <a:t>来观察</a:t>
            </a:r>
            <a:r>
              <a:rPr altLang="zh-CN" lang="en-US"/>
              <a:t>ADD</a:t>
            </a:r>
            <a:r>
              <a:rPr altLang="en-US" lang="zh-CN"/>
              <a:t>、</a:t>
            </a:r>
            <a:r>
              <a:rPr altLang="zh-CN" lang="en-US"/>
              <a:t>ADC</a:t>
            </a:r>
            <a:r>
              <a:rPr altLang="en-US" lang="zh-CN"/>
              <a:t>指令结合使用实现的多字节加法过程。</a:t>
            </a:r>
          </a:p>
          <a:p>
            <a:endParaRPr altLang="en-US" lang="zh-CN"/>
          </a:p>
          <a:p>
            <a:endParaRPr altLang="en-US" lang="zh-CN"/>
          </a:p>
          <a:p>
            <a:r>
              <a:rPr altLang="en-US" lang="zh-CN"/>
              <a:t>主要观察</a:t>
            </a:r>
            <a:r>
              <a:rPr altLang="zh-CN" lang="en-US"/>
              <a:t>CF</a:t>
            </a:r>
            <a:r>
              <a:rPr altLang="en-US" lang="zh-CN"/>
              <a:t>和</a:t>
            </a:r>
            <a:r>
              <a:rPr altLang="zh-CN" lang="en-US"/>
              <a:t>OF</a:t>
            </a:r>
            <a:r>
              <a:rPr altLang="en-US" lang="zh-CN"/>
              <a:t>标志位。</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749"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2</a:t>
            </a:r>
            <a:r>
              <a:rPr altLang="en-US" lang="zh-CN"/>
              <a:t>）带进位加法指令</a:t>
            </a:r>
          </a:p>
        </p:txBody>
      </p:sp>
      <p:sp>
        <p:nvSpPr>
          <p:cNvPr id="1048750"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结合使用</a:t>
            </a:r>
            <a:r>
              <a:rPr altLang="zh-CN" lang="en-US"/>
              <a:t>ADD</a:t>
            </a:r>
            <a:r>
              <a:rPr altLang="en-US" lang="zh-CN"/>
              <a:t>、</a:t>
            </a:r>
            <a:r>
              <a:rPr altLang="zh-CN" lang="en-US"/>
              <a:t>ADC</a:t>
            </a:r>
            <a:r>
              <a:rPr altLang="en-US" lang="zh-CN"/>
              <a:t>指令可以实现长操作数的加法，摆脱了字和字节的范围限制。</a:t>
            </a:r>
          </a:p>
          <a:p>
            <a:endParaRPr altLang="en-US" lang="zh-CN"/>
          </a:p>
          <a:p>
            <a:r>
              <a:rPr altLang="en-US" lang="zh-CN"/>
              <a:t>如果操作数需要用</a:t>
            </a:r>
            <a:r>
              <a:rPr altLang="zh-CN" lang="en-US"/>
              <a:t>N</a:t>
            </a:r>
            <a:r>
              <a:rPr altLang="en-US" lang="zh-CN"/>
              <a:t>个字来表示，那么可以在程序的循环结构中使用</a:t>
            </a:r>
            <a:r>
              <a:rPr altLang="zh-CN" lang="en-US"/>
              <a:t>ADC</a:t>
            </a:r>
            <a:r>
              <a:rPr altLang="en-US" lang="zh-CN"/>
              <a:t>指令来完成加法。</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751"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3</a:t>
            </a:r>
            <a:r>
              <a:rPr altLang="en-US" lang="zh-CN"/>
              <a:t>）加</a:t>
            </a:r>
            <a:r>
              <a:rPr altLang="zh-CN" lang="en-US"/>
              <a:t>1</a:t>
            </a:r>
            <a:r>
              <a:rPr altLang="en-US" lang="zh-CN"/>
              <a:t>指令</a:t>
            </a:r>
          </a:p>
        </p:txBody>
      </p:sp>
      <p:sp>
        <p:nvSpPr>
          <p:cNvPr id="1048752"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90000"/>
              </a:lnSpc>
            </a:pPr>
            <a:r>
              <a:rPr altLang="en-US" lang="zh-CN"/>
              <a:t>指令格式：</a:t>
            </a:r>
            <a:r>
              <a:rPr altLang="zh-CN" lang="en-US"/>
              <a:t>INC   DEST</a:t>
            </a:r>
          </a:p>
          <a:p>
            <a:pPr lvl="0">
              <a:lnSpc>
                <a:spcPct val="90000"/>
              </a:lnSpc>
            </a:pPr>
            <a:endParaRPr altLang="zh-CN" lang="en-US"/>
          </a:p>
          <a:p>
            <a:pPr lvl="0">
              <a:lnSpc>
                <a:spcPct val="90000"/>
              </a:lnSpc>
            </a:pPr>
            <a:r>
              <a:rPr altLang="en-US" lang="zh-CN"/>
              <a:t>指令功能：</a:t>
            </a:r>
            <a:r>
              <a:rPr altLang="zh-CN" lang="en-US"/>
              <a:t>DEST &lt;=</a:t>
            </a:r>
            <a:r>
              <a:rPr altLang="en-US" lang="zh-CN"/>
              <a:t>（</a:t>
            </a:r>
            <a:r>
              <a:rPr altLang="zh-CN" lang="en-US"/>
              <a:t>DEST</a:t>
            </a:r>
            <a:r>
              <a:rPr altLang="en-US" lang="zh-CN"/>
              <a:t>）</a:t>
            </a:r>
            <a:r>
              <a:rPr altLang="zh-CN" lang="en-US"/>
              <a:t>+1</a:t>
            </a:r>
          </a:p>
          <a:p>
            <a:pPr lvl="0">
              <a:lnSpc>
                <a:spcPct val="90000"/>
              </a:lnSpc>
            </a:pPr>
            <a:endParaRPr altLang="zh-CN" lang="en-US"/>
          </a:p>
          <a:p>
            <a:pPr lvl="0">
              <a:lnSpc>
                <a:spcPct val="90000"/>
              </a:lnSpc>
            </a:pPr>
            <a:r>
              <a:rPr altLang="en-US" lang="zh-CN"/>
              <a:t>标志位影响：</a:t>
            </a:r>
            <a:r>
              <a:rPr altLang="zh-CN" lang="en-US"/>
              <a:t>OF</a:t>
            </a:r>
            <a:r>
              <a:rPr altLang="en-US" lang="zh-CN"/>
              <a:t>、</a:t>
            </a:r>
            <a:r>
              <a:rPr altLang="zh-CN" lang="en-US"/>
              <a:t>SF</a:t>
            </a:r>
            <a:r>
              <a:rPr altLang="en-US" lang="zh-CN"/>
              <a:t>、</a:t>
            </a:r>
            <a:r>
              <a:rPr altLang="zh-CN" lang="en-US"/>
              <a:t>ZF</a:t>
            </a:r>
            <a:r>
              <a:rPr altLang="en-US" lang="zh-CN"/>
              <a:t>、</a:t>
            </a:r>
            <a:r>
              <a:rPr altLang="zh-CN" lang="en-US"/>
              <a:t>AF</a:t>
            </a:r>
            <a:r>
              <a:rPr altLang="en-US" lang="zh-CN"/>
              <a:t>、</a:t>
            </a:r>
            <a:r>
              <a:rPr altLang="zh-CN" lang="en-US"/>
              <a:t>PF</a:t>
            </a:r>
          </a:p>
          <a:p>
            <a:pPr lvl="0">
              <a:lnSpc>
                <a:spcPct val="90000"/>
              </a:lnSpc>
            </a:pPr>
            <a:endParaRPr altLang="zh-CN" lang="en-US"/>
          </a:p>
          <a:p>
            <a:pPr lvl="0">
              <a:lnSpc>
                <a:spcPct val="90000"/>
              </a:lnSpc>
            </a:pPr>
            <a:r>
              <a:rPr altLang="en-US" lang="zh-CN"/>
              <a:t>目的操作数地址可以为通用寄存器、内存单元；单位可以为字、字节。</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rot="0">
          <a:off x="0" y="0"/>
          <a:ext cx="0" cy="0"/>
          <a:chOff x="0" y="0"/>
          <a:chExt cx="0" cy="0"/>
        </a:xfrm>
      </p:grpSpPr>
      <p:sp>
        <p:nvSpPr>
          <p:cNvPr id="1048753"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3</a:t>
            </a:r>
            <a:r>
              <a:rPr altLang="en-US" lang="zh-CN"/>
              <a:t>）加</a:t>
            </a:r>
            <a:r>
              <a:rPr altLang="zh-CN" lang="en-US"/>
              <a:t>1</a:t>
            </a:r>
            <a:r>
              <a:rPr altLang="en-US" lang="zh-CN"/>
              <a:t>指令</a:t>
            </a:r>
          </a:p>
        </p:txBody>
      </p:sp>
      <p:sp>
        <p:nvSpPr>
          <p:cNvPr id="1048754"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zh-CN" lang="en-US"/>
              <a:t>INC</a:t>
            </a:r>
            <a:r>
              <a:rPr altLang="en-US" lang="zh-CN"/>
              <a:t>指令通常用于修改基址或变址寄存器，这样可以方便地访问数组中的元素，或者用于计数。</a:t>
            </a:r>
          </a:p>
          <a:p>
            <a:endParaRPr altLang="en-US" lang="zh-CN"/>
          </a:p>
          <a:p>
            <a:r>
              <a:rPr altLang="zh-CN" lang="en-US"/>
              <a:t>INC</a:t>
            </a:r>
            <a:r>
              <a:rPr altLang="en-US" lang="zh-CN"/>
              <a:t>指令的操作数通常理解为无符号数。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584"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zh-CN" lang="en-US"/>
              <a:t>2.</a:t>
            </a:r>
            <a:r>
              <a:rPr altLang="en-US" lang="zh-CN"/>
              <a:t>算术运算类指令</a:t>
            </a:r>
          </a:p>
        </p:txBody>
      </p:sp>
      <p:sp>
        <p:nvSpPr>
          <p:cNvPr id="1048585"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完成加、减、乘、除等二进制算术运算。</a:t>
            </a:r>
          </a:p>
          <a:p>
            <a:endParaRPr altLang="en-US" lang="zh-CN"/>
          </a:p>
          <a:p>
            <a:r>
              <a:rPr altLang="en-US" lang="zh-CN"/>
              <a:t>对于加减法，无符号数与补码的运算使用相同的指令。</a:t>
            </a:r>
          </a:p>
          <a:p>
            <a:endParaRPr altLang="en-US" lang="zh-CN"/>
          </a:p>
          <a:p>
            <a:r>
              <a:rPr altLang="en-US" lang="zh-CN"/>
              <a:t>对于乘除法，无符号数与补码的运算使用不同的指令。</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rot="0">
          <a:off x="0" y="0"/>
          <a:ext cx="0" cy="0"/>
          <a:chOff x="0" y="0"/>
          <a:chExt cx="0" cy="0"/>
        </a:xfrm>
      </p:grpSpPr>
      <p:grpSp>
        <p:nvGrpSpPr>
          <p:cNvPr id="99" name=""/>
          <p:cNvGrpSpPr/>
          <p:nvPr/>
        </p:nvGrpSpPr>
        <p:grpSpPr>
          <a:xfrm rot="0">
            <a:off x="2927350" y="1050925"/>
            <a:ext cx="3743325" cy="1512887"/>
            <a:chOff x="1429" y="935"/>
            <a:chExt cx="2358" cy="953"/>
          </a:xfrm>
        </p:grpSpPr>
        <p:sp>
          <p:nvSpPr>
            <p:cNvPr id="1048755" name="Line 3"/>
            <p:cNvSpPr/>
            <p:nvPr/>
          </p:nvSpPr>
          <p:spPr>
            <a:xfrm rot="0">
              <a:off x="1746" y="935"/>
              <a:ext cx="1633" cy="0"/>
            </a:xfrm>
            <a:prstGeom prst="line"/>
            <a:noFill/>
            <a:ln w="9525" cap="flat" cmpd="sng">
              <a:solidFill>
                <a:schemeClr val="dk1">
                  <a:alpha val="100000"/>
                </a:schemeClr>
              </a:solidFill>
              <a:prstDash val="solid"/>
              <a:round/>
            </a:ln>
          </p:spPr>
        </p:sp>
        <p:sp>
          <p:nvSpPr>
            <p:cNvPr id="1048756" name="Line 4"/>
            <p:cNvSpPr/>
            <p:nvPr/>
          </p:nvSpPr>
          <p:spPr>
            <a:xfrm rot="0">
              <a:off x="1429" y="1888"/>
              <a:ext cx="453" cy="0"/>
            </a:xfrm>
            <a:prstGeom prst="line"/>
            <a:noFill/>
            <a:ln w="9525" cap="flat" cmpd="sng">
              <a:solidFill>
                <a:schemeClr val="dk1">
                  <a:alpha val="100000"/>
                </a:schemeClr>
              </a:solidFill>
              <a:prstDash val="solid"/>
              <a:round/>
            </a:ln>
          </p:spPr>
        </p:sp>
        <p:sp>
          <p:nvSpPr>
            <p:cNvPr id="1048757" name="Line 5"/>
            <p:cNvSpPr/>
            <p:nvPr/>
          </p:nvSpPr>
          <p:spPr>
            <a:xfrm rot="0" flipH="1">
              <a:off x="1429" y="935"/>
              <a:ext cx="317" cy="953"/>
            </a:xfrm>
            <a:prstGeom prst="line"/>
            <a:noFill/>
            <a:ln w="9525" cap="flat" cmpd="sng">
              <a:solidFill>
                <a:schemeClr val="dk1">
                  <a:alpha val="100000"/>
                </a:schemeClr>
              </a:solidFill>
              <a:prstDash val="solid"/>
              <a:round/>
            </a:ln>
          </p:spPr>
        </p:sp>
        <p:sp>
          <p:nvSpPr>
            <p:cNvPr id="1048758" name="Line 6"/>
            <p:cNvSpPr/>
            <p:nvPr/>
          </p:nvSpPr>
          <p:spPr>
            <a:xfrm rot="0" flipV="1">
              <a:off x="1882" y="1434"/>
              <a:ext cx="136" cy="454"/>
            </a:xfrm>
            <a:prstGeom prst="line"/>
            <a:noFill/>
            <a:ln w="9525" cap="flat" cmpd="sng">
              <a:solidFill>
                <a:schemeClr val="dk1">
                  <a:alpha val="100000"/>
                </a:schemeClr>
              </a:solidFill>
              <a:prstDash val="solid"/>
              <a:round/>
            </a:ln>
          </p:spPr>
        </p:sp>
        <p:sp>
          <p:nvSpPr>
            <p:cNvPr id="1048759" name="Line 7"/>
            <p:cNvSpPr/>
            <p:nvPr/>
          </p:nvSpPr>
          <p:spPr>
            <a:xfrm rot="0">
              <a:off x="2018" y="1434"/>
              <a:ext cx="1134" cy="0"/>
            </a:xfrm>
            <a:prstGeom prst="line"/>
            <a:noFill/>
            <a:ln w="9525" cap="flat" cmpd="sng">
              <a:solidFill>
                <a:schemeClr val="dk1">
                  <a:alpha val="100000"/>
                </a:schemeClr>
              </a:solidFill>
              <a:prstDash val="solid"/>
              <a:round/>
            </a:ln>
          </p:spPr>
        </p:sp>
        <p:sp>
          <p:nvSpPr>
            <p:cNvPr id="1048760" name="Line 8"/>
            <p:cNvSpPr/>
            <p:nvPr/>
          </p:nvSpPr>
          <p:spPr>
            <a:xfrm rot="0">
              <a:off x="3379" y="935"/>
              <a:ext cx="408" cy="953"/>
            </a:xfrm>
            <a:prstGeom prst="line"/>
            <a:noFill/>
            <a:ln w="9525" cap="flat" cmpd="sng">
              <a:solidFill>
                <a:schemeClr val="dk1">
                  <a:alpha val="100000"/>
                </a:schemeClr>
              </a:solidFill>
              <a:prstDash val="solid"/>
              <a:round/>
            </a:ln>
          </p:spPr>
        </p:sp>
        <p:sp>
          <p:nvSpPr>
            <p:cNvPr id="1048761" name="Line 9"/>
            <p:cNvSpPr/>
            <p:nvPr/>
          </p:nvSpPr>
          <p:spPr>
            <a:xfrm rot="0">
              <a:off x="3334" y="1888"/>
              <a:ext cx="453" cy="0"/>
            </a:xfrm>
            <a:prstGeom prst="line"/>
            <a:noFill/>
            <a:ln w="9525" cap="flat" cmpd="sng">
              <a:solidFill>
                <a:schemeClr val="dk1">
                  <a:alpha val="100000"/>
                </a:schemeClr>
              </a:solidFill>
              <a:prstDash val="solid"/>
              <a:round/>
            </a:ln>
          </p:spPr>
        </p:sp>
        <p:sp>
          <p:nvSpPr>
            <p:cNvPr id="1048762" name="Line 10"/>
            <p:cNvSpPr/>
            <p:nvPr/>
          </p:nvSpPr>
          <p:spPr>
            <a:xfrm rot="0">
              <a:off x="3107" y="1434"/>
              <a:ext cx="227" cy="454"/>
            </a:xfrm>
            <a:prstGeom prst="line"/>
            <a:noFill/>
            <a:ln w="9525" cap="flat" cmpd="sng">
              <a:solidFill>
                <a:schemeClr val="dk1">
                  <a:alpha val="100000"/>
                </a:schemeClr>
              </a:solidFill>
              <a:prstDash val="solid"/>
              <a:round/>
            </a:ln>
          </p:spPr>
        </p:sp>
      </p:grpSp>
      <p:sp>
        <p:nvSpPr>
          <p:cNvPr id="1048763" name="Text Box 11"/>
          <p:cNvSpPr txBox="1"/>
          <p:nvPr/>
        </p:nvSpPr>
        <p:spPr>
          <a:xfrm rot="0">
            <a:off x="5662612" y="3427412"/>
            <a:ext cx="11525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  1</a:t>
            </a:r>
          </a:p>
        </p:txBody>
      </p:sp>
      <p:sp>
        <p:nvSpPr>
          <p:cNvPr id="1048764" name="Text Box 12"/>
          <p:cNvSpPr txBox="1"/>
          <p:nvPr/>
        </p:nvSpPr>
        <p:spPr>
          <a:xfrm rot="0">
            <a:off x="2185987" y="3427412"/>
            <a:ext cx="2181225" cy="650875"/>
          </a:xfrm>
          <a:prstGeom prst="rect"/>
          <a:solidFill>
            <a:schemeClr val="lt2"/>
          </a:solidFill>
          <a:ln w="9525" cap="flat" cmpd="sng">
            <a:solidFill>
              <a:srgbClr val="3333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3600" lang="zh-CN">
                <a:solidFill>
                  <a:schemeClr val="dk2"/>
                </a:solidFill>
              </a:rPr>
              <a:t>目的地址</a:t>
            </a:r>
          </a:p>
        </p:txBody>
      </p:sp>
      <p:graphicFrame>
        <p:nvGraphicFramePr>
          <p:cNvPr id="4194306" name=""/>
          <p:cNvGraphicFramePr>
            <a:graphicFrameLocks/>
          </p:cNvGraphicFramePr>
          <p:nvPr/>
        </p:nvGraphicFramePr>
        <p:xfrm rot="0">
          <a:off x="539750" y="5148262"/>
          <a:ext cx="8229600" cy="944562"/>
        </p:xfrm>
        <a:graphic>
          <a:graphicData uri="http://schemas.openxmlformats.org/drawingml/2006/table">
            <a:tbl>
              <a:tblPr/>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944562">
                <a:tc>
                  <a:txBody>
                    <a:bodyPr/>
                    <a:p>
                      <a:pPr algn="l" eaLnBrk="1" hangingPunct="1" latinLnBrk="1" lvl="0">
                        <a:spcBef>
                          <a:spcPct val="20000"/>
                        </a:spcBef>
                      </a:pPr>
                      <a:endParaRPr altLang="zh-CN" sz="28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ＯＦ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ＤＦ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ＩＦ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ＴＦ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ＳＦ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ＺＦ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ＡＦ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ＰＦ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ＣＦ</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grpSp>
        <p:nvGrpSpPr>
          <p:cNvPr id="101" name=""/>
          <p:cNvGrpSpPr/>
          <p:nvPr/>
        </p:nvGrpSpPr>
        <p:grpSpPr>
          <a:xfrm rot="0">
            <a:off x="2709862" y="763587"/>
            <a:ext cx="1657350" cy="2663825"/>
            <a:chOff x="1655" y="391"/>
            <a:chExt cx="1044" cy="1678"/>
          </a:xfrm>
        </p:grpSpPr>
        <p:sp>
          <p:nvSpPr>
            <p:cNvPr id="1048800" name="Line 50"/>
            <p:cNvSpPr/>
            <p:nvPr/>
          </p:nvSpPr>
          <p:spPr>
            <a:xfrm rot="0" flipV="1">
              <a:off x="2699" y="391"/>
              <a:ext cx="0" cy="181"/>
            </a:xfrm>
            <a:prstGeom prst="line"/>
            <a:noFill/>
            <a:ln w="9525" cap="flat" cmpd="sng">
              <a:solidFill>
                <a:schemeClr val="dk1">
                  <a:alpha val="100000"/>
                </a:schemeClr>
              </a:solidFill>
              <a:prstDash val="solid"/>
              <a:round/>
            </a:ln>
          </p:spPr>
        </p:sp>
        <p:sp>
          <p:nvSpPr>
            <p:cNvPr id="1048801" name="Line 51"/>
            <p:cNvSpPr/>
            <p:nvPr/>
          </p:nvSpPr>
          <p:spPr>
            <a:xfrm rot="0" flipH="1">
              <a:off x="1655" y="391"/>
              <a:ext cx="1044" cy="0"/>
            </a:xfrm>
            <a:prstGeom prst="line"/>
            <a:noFill/>
            <a:ln w="9525" cap="flat" cmpd="sng">
              <a:solidFill>
                <a:schemeClr val="dk1">
                  <a:alpha val="100000"/>
                </a:schemeClr>
              </a:solidFill>
              <a:prstDash val="solid"/>
              <a:round/>
            </a:ln>
          </p:spPr>
        </p:sp>
        <p:sp>
          <p:nvSpPr>
            <p:cNvPr id="1048802" name="Line 52"/>
            <p:cNvSpPr/>
            <p:nvPr/>
          </p:nvSpPr>
          <p:spPr>
            <a:xfrm rot="0">
              <a:off x="1655" y="391"/>
              <a:ext cx="0" cy="1678"/>
            </a:xfrm>
            <a:prstGeom prst="line"/>
            <a:noFill/>
            <a:ln w="9525" cap="flat" cmpd="sng">
              <a:solidFill>
                <a:schemeClr val="dk1">
                  <a:alpha val="100000"/>
                </a:schemeClr>
              </a:solidFill>
              <a:prstDash val="solid"/>
              <a:round/>
              <a:tailEnd type="triangle" w="lg" len="lg"/>
            </a:ln>
          </p:spPr>
        </p:sp>
      </p:grpSp>
      <p:sp>
        <p:nvSpPr>
          <p:cNvPr id="1048803" name="Text Box 53"/>
          <p:cNvSpPr txBox="1"/>
          <p:nvPr/>
        </p:nvSpPr>
        <p:spPr>
          <a:xfrm rot="0">
            <a:off x="7318375" y="1411287"/>
            <a:ext cx="865187" cy="504825"/>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+1</a:t>
            </a:r>
          </a:p>
        </p:txBody>
      </p:sp>
      <p:sp>
        <p:nvSpPr>
          <p:cNvPr id="1048804" name="Line 54"/>
          <p:cNvSpPr/>
          <p:nvPr/>
        </p:nvSpPr>
        <p:spPr>
          <a:xfrm rot="0" flipH="1">
            <a:off x="6310312" y="1627187"/>
            <a:ext cx="1008062" cy="0"/>
          </a:xfrm>
          <a:prstGeom prst="line"/>
          <a:noFill/>
          <a:ln w="9525" cap="flat" cmpd="sng">
            <a:solidFill>
              <a:schemeClr val="dk1">
                <a:alpha val="100000"/>
              </a:schemeClr>
            </a:solidFill>
            <a:prstDash val="lgDash"/>
            <a:round/>
            <a:tailEnd type="triangle" w="lg" len="lg"/>
          </a:ln>
        </p:spPr>
      </p:sp>
      <p:sp>
        <p:nvSpPr>
          <p:cNvPr id="1048805" name="Text Box 55"/>
          <p:cNvSpPr txBox="1"/>
          <p:nvPr/>
        </p:nvSpPr>
        <p:spPr>
          <a:xfrm rot="0">
            <a:off x="4149725" y="1123950"/>
            <a:ext cx="11525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ALU</a:t>
            </a:r>
          </a:p>
        </p:txBody>
      </p:sp>
      <p:grpSp>
        <p:nvGrpSpPr>
          <p:cNvPr id="102" name=""/>
          <p:cNvGrpSpPr/>
          <p:nvPr/>
        </p:nvGrpSpPr>
        <p:grpSpPr>
          <a:xfrm rot="0">
            <a:off x="1485900" y="476250"/>
            <a:ext cx="5976937" cy="4679950"/>
            <a:chOff x="884" y="210"/>
            <a:chExt cx="3765" cy="2948"/>
          </a:xfrm>
        </p:grpSpPr>
        <p:sp>
          <p:nvSpPr>
            <p:cNvPr id="1048806" name="Line 57"/>
            <p:cNvSpPr/>
            <p:nvPr/>
          </p:nvSpPr>
          <p:spPr>
            <a:xfrm rot="0" flipV="1">
              <a:off x="3198" y="210"/>
              <a:ext cx="0" cy="362"/>
            </a:xfrm>
            <a:prstGeom prst="line"/>
            <a:noFill/>
            <a:ln w="9525" cap="flat" cmpd="sng">
              <a:solidFill>
                <a:schemeClr val="dk1">
                  <a:alpha val="100000"/>
                </a:schemeClr>
              </a:solidFill>
              <a:prstDash val="solid"/>
              <a:round/>
            </a:ln>
          </p:spPr>
        </p:sp>
        <p:sp>
          <p:nvSpPr>
            <p:cNvPr id="1048807" name="Line 58"/>
            <p:cNvSpPr/>
            <p:nvPr/>
          </p:nvSpPr>
          <p:spPr>
            <a:xfrm rot="0" flipH="1">
              <a:off x="884" y="210"/>
              <a:ext cx="2314" cy="0"/>
            </a:xfrm>
            <a:prstGeom prst="line"/>
            <a:noFill/>
            <a:ln w="9525" cap="flat" cmpd="sng">
              <a:solidFill>
                <a:schemeClr val="dk1">
                  <a:alpha val="100000"/>
                </a:schemeClr>
              </a:solidFill>
              <a:prstDash val="solid"/>
              <a:round/>
            </a:ln>
          </p:spPr>
        </p:sp>
        <p:sp>
          <p:nvSpPr>
            <p:cNvPr id="1048808" name="Line 59"/>
            <p:cNvSpPr/>
            <p:nvPr/>
          </p:nvSpPr>
          <p:spPr>
            <a:xfrm rot="0">
              <a:off x="884" y="210"/>
              <a:ext cx="0" cy="2449"/>
            </a:xfrm>
            <a:prstGeom prst="line"/>
            <a:noFill/>
            <a:ln w="9525" cap="flat" cmpd="sng">
              <a:solidFill>
                <a:schemeClr val="dk1">
                  <a:alpha val="100000"/>
                </a:schemeClr>
              </a:solidFill>
              <a:prstDash val="solid"/>
              <a:round/>
            </a:ln>
          </p:spPr>
        </p:sp>
        <p:sp>
          <p:nvSpPr>
            <p:cNvPr id="1048809" name="Line 60"/>
            <p:cNvSpPr/>
            <p:nvPr/>
          </p:nvSpPr>
          <p:spPr>
            <a:xfrm rot="0">
              <a:off x="884" y="2659"/>
              <a:ext cx="3765" cy="0"/>
            </a:xfrm>
            <a:prstGeom prst="line"/>
            <a:noFill/>
            <a:ln w="9525" cap="flat" cmpd="sng">
              <a:solidFill>
                <a:schemeClr val="dk1">
                  <a:alpha val="100000"/>
                </a:schemeClr>
              </a:solidFill>
              <a:prstDash val="solid"/>
              <a:round/>
            </a:ln>
          </p:spPr>
        </p:sp>
        <p:sp>
          <p:nvSpPr>
            <p:cNvPr id="1048810" name="Line 61"/>
            <p:cNvSpPr/>
            <p:nvPr/>
          </p:nvSpPr>
          <p:spPr>
            <a:xfrm rot="0">
              <a:off x="4649" y="2659"/>
              <a:ext cx="0" cy="499"/>
            </a:xfrm>
            <a:prstGeom prst="line"/>
            <a:noFill/>
            <a:ln w="9525" cap="flat" cmpd="sng">
              <a:solidFill>
                <a:schemeClr val="dk1">
                  <a:alpha val="100000"/>
                </a:schemeClr>
              </a:solidFill>
              <a:prstDash val="solid"/>
              <a:round/>
              <a:tailEnd type="triangle" w="lg" len="lg"/>
            </a:ln>
          </p:spPr>
        </p:sp>
        <p:sp>
          <p:nvSpPr>
            <p:cNvPr id="1048811" name="Line 62"/>
            <p:cNvSpPr/>
            <p:nvPr/>
          </p:nvSpPr>
          <p:spPr>
            <a:xfrm rot="0">
              <a:off x="4014" y="2659"/>
              <a:ext cx="0" cy="499"/>
            </a:xfrm>
            <a:prstGeom prst="line"/>
            <a:noFill/>
            <a:ln w="9525" cap="flat" cmpd="sng">
              <a:solidFill>
                <a:schemeClr val="dk1">
                  <a:alpha val="100000"/>
                </a:schemeClr>
              </a:solidFill>
              <a:prstDash val="solid"/>
              <a:round/>
              <a:tailEnd type="triangle" w="lg" len="lg"/>
            </a:ln>
          </p:spPr>
        </p:sp>
        <p:sp>
          <p:nvSpPr>
            <p:cNvPr id="1048812" name="Line 63"/>
            <p:cNvSpPr/>
            <p:nvPr/>
          </p:nvSpPr>
          <p:spPr>
            <a:xfrm rot="0">
              <a:off x="3379" y="2659"/>
              <a:ext cx="0" cy="499"/>
            </a:xfrm>
            <a:prstGeom prst="line"/>
            <a:noFill/>
            <a:ln w="9525" cap="flat" cmpd="sng">
              <a:solidFill>
                <a:schemeClr val="dk1">
                  <a:alpha val="100000"/>
                </a:schemeClr>
              </a:solidFill>
              <a:prstDash val="solid"/>
              <a:round/>
              <a:tailEnd type="triangle" w="lg" len="lg"/>
            </a:ln>
          </p:spPr>
        </p:sp>
        <p:sp>
          <p:nvSpPr>
            <p:cNvPr id="1048813" name="Line 64"/>
            <p:cNvSpPr/>
            <p:nvPr/>
          </p:nvSpPr>
          <p:spPr>
            <a:xfrm rot="0">
              <a:off x="3016" y="2659"/>
              <a:ext cx="0" cy="499"/>
            </a:xfrm>
            <a:prstGeom prst="line"/>
            <a:noFill/>
            <a:ln w="9525" cap="flat" cmpd="sng">
              <a:solidFill>
                <a:schemeClr val="dk1">
                  <a:alpha val="100000"/>
                </a:schemeClr>
              </a:solidFill>
              <a:prstDash val="solid"/>
              <a:round/>
              <a:tailEnd type="triangle" w="lg" len="lg"/>
            </a:ln>
          </p:spPr>
        </p:sp>
        <p:sp>
          <p:nvSpPr>
            <p:cNvPr id="1048814" name="Line 65"/>
            <p:cNvSpPr/>
            <p:nvPr/>
          </p:nvSpPr>
          <p:spPr>
            <a:xfrm rot="0">
              <a:off x="1746" y="2659"/>
              <a:ext cx="0" cy="499"/>
            </a:xfrm>
            <a:prstGeom prst="line"/>
            <a:noFill/>
            <a:ln w="9525" cap="flat" cmpd="sng">
              <a:solidFill>
                <a:schemeClr val="dk1">
                  <a:alpha val="100000"/>
                </a:schemeClr>
              </a:solidFill>
              <a:prstDash val="solid"/>
              <a:round/>
              <a:tailEnd type="triangle" w="lg" len="lg"/>
            </a:ln>
          </p:spPr>
        </p:sp>
      </p:grpSp>
      <p:sp>
        <p:nvSpPr>
          <p:cNvPr id="1048815" name="Line 66"/>
          <p:cNvSpPr/>
          <p:nvPr/>
        </p:nvSpPr>
        <p:spPr>
          <a:xfrm rot="0" flipV="1">
            <a:off x="3214687" y="2563812"/>
            <a:ext cx="0" cy="863600"/>
          </a:xfrm>
          <a:prstGeom prst="line"/>
          <a:noFill/>
          <a:ln w="9525" cap="flat" cmpd="sng">
            <a:solidFill>
              <a:schemeClr val="dk1">
                <a:alpha val="100000"/>
              </a:schemeClr>
            </a:solidFill>
            <a:prstDash val="solid"/>
            <a:round/>
            <a:tailEnd type="triangle" w="lg" len="lg"/>
          </a:ln>
        </p:spPr>
      </p:sp>
      <p:sp>
        <p:nvSpPr>
          <p:cNvPr id="1048816" name="Line 67"/>
          <p:cNvSpPr/>
          <p:nvPr/>
        </p:nvSpPr>
        <p:spPr>
          <a:xfrm rot="0" flipV="1">
            <a:off x="6310312" y="2563812"/>
            <a:ext cx="0" cy="863600"/>
          </a:xfrm>
          <a:prstGeom prst="line"/>
          <a:noFill/>
          <a:ln w="9525" cap="flat" cmpd="sng">
            <a:solidFill>
              <a:schemeClr val="dk1">
                <a:alpha val="100000"/>
              </a:schemeClr>
            </a:solidFill>
            <a:prstDash val="solid"/>
            <a:round/>
            <a:tailEnd type="triangle" w="lg" len="lg"/>
          </a:ln>
        </p:spPr>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1048815"/>
                                        </p:tgtEl>
                                        <p:attrNameLst>
                                          <p:attrName>style.visibility</p:attrName>
                                        </p:attrNameLst>
                                      </p:cBhvr>
                                      <p:to>
                                        <p:strVal val="visible"/>
                                      </p:to>
                                    </p:set>
                                    <p:animEffect transition="in" filter="checkerboard(across)">
                                      <p:cBhvr>
                                        <p:cTn dur="500" id="7"/>
                                        <p:tgtEl>
                                          <p:spTgt spid="1048815"/>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8804"/>
                                        </p:tgtEl>
                                        <p:attrNameLst>
                                          <p:attrName>style.visibility</p:attrName>
                                        </p:attrNameLst>
                                      </p:cBhvr>
                                      <p:to>
                                        <p:strVal val="visible"/>
                                      </p:to>
                                    </p:set>
                                    <p:animEffect transition="in" filter="checkerboard(across)">
                                      <p:cBhvr>
                                        <p:cTn dur="500" id="12"/>
                                        <p:tgtEl>
                                          <p:spTgt spid="1048804"/>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5" presetSubtype="10">
                                  <p:stCondLst>
                                    <p:cond delay="0"/>
                                  </p:stCondLst>
                                  <p:childTnLst>
                                    <p:set>
                                      <p:cBhvr>
                                        <p:cTn dur="1" fill="hold" id="16">
                                          <p:stCondLst>
                                            <p:cond delay="0"/>
                                          </p:stCondLst>
                                        </p:cTn>
                                        <p:tgtEl>
                                          <p:spTgt spid="1048816"/>
                                        </p:tgtEl>
                                        <p:attrNameLst>
                                          <p:attrName>style.visibility</p:attrName>
                                        </p:attrNameLst>
                                      </p:cBhvr>
                                      <p:to>
                                        <p:strVal val="visible"/>
                                      </p:to>
                                    </p:set>
                                    <p:animEffect transition="in" filter="checkerboard(across)">
                                      <p:cBhvr>
                                        <p:cTn dur="500" id="17"/>
                                        <p:tgtEl>
                                          <p:spTgt spid="1048816"/>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5" presetSubtype="10">
                                  <p:stCondLst>
                                    <p:cond delay="0"/>
                                  </p:stCondLst>
                                  <p:childTnLst>
                                    <p:set>
                                      <p:cBhvr>
                                        <p:cTn dur="1" fill="hold" id="21">
                                          <p:stCondLst>
                                            <p:cond delay="0"/>
                                          </p:stCondLst>
                                        </p:cTn>
                                        <p:tgtEl>
                                          <p:spTgt spid="101"/>
                                        </p:tgtEl>
                                        <p:attrNameLst>
                                          <p:attrName>style.visibility</p:attrName>
                                        </p:attrNameLst>
                                      </p:cBhvr>
                                      <p:to>
                                        <p:strVal val="visible"/>
                                      </p:to>
                                    </p:set>
                                    <p:animEffect transition="in" filter="checkerboard(across)">
                                      <p:cBhvr>
                                        <p:cTn dur="500" id="22"/>
                                        <p:tgtEl>
                                          <p:spTgt spid="101"/>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5" presetSubtype="10">
                                  <p:stCondLst>
                                    <p:cond delay="0"/>
                                  </p:stCondLst>
                                  <p:childTnLst>
                                    <p:set>
                                      <p:cBhvr>
                                        <p:cTn dur="1" fill="hold" id="26">
                                          <p:stCondLst>
                                            <p:cond delay="0"/>
                                          </p:stCondLst>
                                        </p:cTn>
                                        <p:tgtEl>
                                          <p:spTgt spid="102"/>
                                        </p:tgtEl>
                                        <p:attrNameLst>
                                          <p:attrName>style.visibility</p:attrName>
                                        </p:attrNameLst>
                                      </p:cBhvr>
                                      <p:to>
                                        <p:strVal val="visible"/>
                                      </p:to>
                                    </p:set>
                                    <p:animEffect transition="in" filter="checkerboard(across)">
                                      <p:cBhvr>
                                        <p:cTn dur="500" id="27"/>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817"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3</a:t>
            </a:r>
            <a:r>
              <a:rPr altLang="en-US" lang="zh-CN"/>
              <a:t>）加</a:t>
            </a:r>
            <a:r>
              <a:rPr altLang="zh-CN" lang="en-US"/>
              <a:t>1</a:t>
            </a:r>
            <a:r>
              <a:rPr altLang="en-US" lang="zh-CN"/>
              <a:t>指令</a:t>
            </a:r>
          </a:p>
        </p:txBody>
      </p:sp>
      <p:sp>
        <p:nvSpPr>
          <p:cNvPr id="1048818"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r>
              <a:rPr altLang="zh-CN" sz="2800" lang="en-US"/>
              <a:t>INC</a:t>
            </a:r>
            <a:r>
              <a:rPr altLang="en-US" sz="2800" lang="zh-CN"/>
              <a:t>指令与其他加法指令不同，它不影响</a:t>
            </a:r>
            <a:r>
              <a:rPr altLang="zh-CN" sz="2800" lang="en-US"/>
              <a:t>CF</a:t>
            </a:r>
            <a:r>
              <a:rPr altLang="en-US" sz="2800" lang="zh-CN"/>
              <a:t>标志，这是硬件机制决定的。如下例：</a:t>
            </a:r>
          </a:p>
          <a:p>
            <a:pPr lvl="0"/>
            <a:endParaRPr altLang="en-US" sz="2800" lang="zh-CN"/>
          </a:p>
          <a:p>
            <a:pPr lvl="0"/>
            <a:r>
              <a:rPr altLang="zh-CN" sz="2800" lang="en-US"/>
              <a:t>MOV  AL</a:t>
            </a:r>
            <a:r>
              <a:rPr altLang="en-US" sz="2800" lang="zh-CN"/>
              <a:t>，</a:t>
            </a:r>
            <a:r>
              <a:rPr altLang="zh-CN" sz="2800" lang="en-US"/>
              <a:t>0FFH</a:t>
            </a:r>
          </a:p>
          <a:p>
            <a:pPr lvl="0"/>
            <a:r>
              <a:rPr altLang="zh-CN" sz="2800" lang="en-US"/>
              <a:t>INC    AL</a:t>
            </a:r>
          </a:p>
          <a:p>
            <a:pPr lvl="0"/>
            <a:endParaRPr altLang="zh-CN" sz="2800" lang="en-US"/>
          </a:p>
          <a:p>
            <a:pPr lvl="0"/>
            <a:r>
              <a:rPr altLang="en-US" sz="2800" lang="zh-CN"/>
              <a:t>（</a:t>
            </a:r>
            <a:r>
              <a:rPr altLang="zh-CN" sz="2800" lang="en-US"/>
              <a:t>AL</a:t>
            </a:r>
            <a:r>
              <a:rPr altLang="en-US" sz="2800" lang="zh-CN"/>
              <a:t>）</a:t>
            </a:r>
            <a:r>
              <a:rPr altLang="zh-CN" sz="2800" lang="en-US"/>
              <a:t>=11111111B</a:t>
            </a:r>
            <a:r>
              <a:rPr altLang="en-US" sz="2800" lang="zh-CN"/>
              <a:t>，</a:t>
            </a:r>
          </a:p>
          <a:p>
            <a:pPr lvl="0"/>
            <a:r>
              <a:rPr altLang="en-US" sz="2800" lang="zh-CN"/>
              <a:t>  </a:t>
            </a:r>
            <a:r>
              <a:rPr altLang="zh-CN" sz="2800" lang="en-US"/>
              <a:t>CF=?</a:t>
            </a:r>
          </a:p>
        </p:txBody>
      </p:sp>
      <p:sp>
        <p:nvSpPr>
          <p:cNvPr id="1048819" name="Text Box 4"/>
          <p:cNvSpPr txBox="1"/>
          <p:nvPr/>
        </p:nvSpPr>
        <p:spPr>
          <a:xfrm rot="0">
            <a:off x="2195512" y="5157787"/>
            <a:ext cx="5711825"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sz="2400" lang="en-US">
                <a:solidFill>
                  <a:schemeClr val="folHlink"/>
                </a:solidFill>
              </a:rPr>
              <a:t>CF</a:t>
            </a:r>
            <a:r>
              <a:rPr altLang="en-US" b="1" sz="2400" lang="zh-CN">
                <a:solidFill>
                  <a:schemeClr val="folHlink"/>
                </a:solidFill>
              </a:rPr>
              <a:t>的取值在执行</a:t>
            </a:r>
            <a:r>
              <a:rPr altLang="zh-CN" b="1" sz="2400" lang="en-US">
                <a:solidFill>
                  <a:schemeClr val="folHlink"/>
                </a:solidFill>
              </a:rPr>
              <a:t>INC</a:t>
            </a:r>
            <a:r>
              <a:rPr altLang="en-US" b="1" sz="2400" lang="zh-CN">
                <a:solidFill>
                  <a:schemeClr val="folHlink"/>
                </a:solidFill>
              </a:rPr>
              <a:t>指令前后保持一致。</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19"/>
                                        </p:tgtEl>
                                        <p:attrNameLst>
                                          <p:attrName>style.visibility</p:attrName>
                                        </p:attrNameLst>
                                      </p:cBhvr>
                                      <p:to>
                                        <p:strVal val="visible"/>
                                      </p:to>
                                    </p:set>
                                    <p:animEffect transition="in" filter="blinds(horizontal)">
                                      <p:cBhvr>
                                        <p:cTn dur="500" id="7"/>
                                        <p:tgtEl>
                                          <p:spTgt spid="1048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9" grpId="0" uiExpand="0" build="whole"/>
    </p:bldLst>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820"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3</a:t>
            </a:r>
            <a:r>
              <a:rPr altLang="en-US" lang="zh-CN"/>
              <a:t>）加</a:t>
            </a:r>
            <a:r>
              <a:rPr altLang="zh-CN" lang="en-US"/>
              <a:t>1</a:t>
            </a:r>
            <a:r>
              <a:rPr altLang="en-US" lang="zh-CN"/>
              <a:t>指令</a:t>
            </a:r>
          </a:p>
        </p:txBody>
      </p:sp>
      <p:sp>
        <p:nvSpPr>
          <p:cNvPr id="1048821"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80000"/>
              </a:lnSpc>
            </a:pPr>
            <a:r>
              <a:rPr altLang="en-US" sz="2800" lang="zh-CN"/>
              <a:t>为何设计为不影响</a:t>
            </a:r>
            <a:r>
              <a:rPr altLang="zh-CN" sz="2800" lang="en-US"/>
              <a:t>CF</a:t>
            </a:r>
            <a:r>
              <a:rPr altLang="en-US" sz="2800" lang="zh-CN"/>
              <a:t>？</a:t>
            </a:r>
          </a:p>
          <a:p>
            <a:pPr lvl="0">
              <a:lnSpc>
                <a:spcPct val="80000"/>
              </a:lnSpc>
            </a:pPr>
            <a:r>
              <a:rPr altLang="en-US" sz="2800" lang="zh-CN"/>
              <a:t>         </a:t>
            </a:r>
            <a:r>
              <a:rPr altLang="zh-CN" sz="2800" lang="en-US"/>
              <a:t>mov   bx, 0             ;</a:t>
            </a:r>
            <a:r>
              <a:rPr altLang="en-US" sz="2800" lang="zh-CN"/>
              <a:t>完成</a:t>
            </a:r>
            <a:r>
              <a:rPr altLang="zh-CN" sz="2800" lang="en-US"/>
              <a:t>80-bit</a:t>
            </a:r>
            <a:r>
              <a:rPr altLang="en-US" sz="2800" lang="zh-CN"/>
              <a:t>操作数相加</a:t>
            </a:r>
          </a:p>
          <a:p>
            <a:pPr lvl="0">
              <a:lnSpc>
                <a:spcPct val="80000"/>
              </a:lnSpc>
            </a:pPr>
            <a:r>
              <a:rPr altLang="en-US" sz="2800" lang="zh-CN"/>
              <a:t>         </a:t>
            </a:r>
            <a:r>
              <a:rPr altLang="zh-CN" sz="2800" lang="en-US"/>
              <a:t>mov   cx, 5</a:t>
            </a:r>
          </a:p>
          <a:p>
            <a:pPr lvl="0">
              <a:lnSpc>
                <a:spcPct val="80000"/>
              </a:lnSpc>
            </a:pPr>
            <a:r>
              <a:rPr altLang="zh-CN" sz="2800" lang="en-US"/>
              <a:t>         clc</a:t>
            </a:r>
          </a:p>
          <a:p>
            <a:pPr lvl="0">
              <a:lnSpc>
                <a:spcPct val="80000"/>
              </a:lnSpc>
            </a:pPr>
            <a:r>
              <a:rPr altLang="zh-CN" sz="2800" lang="en-US"/>
              <a:t>lop1: mov   ax, tab1[bx]</a:t>
            </a:r>
          </a:p>
          <a:p>
            <a:pPr lvl="0">
              <a:lnSpc>
                <a:spcPct val="80000"/>
              </a:lnSpc>
            </a:pPr>
            <a:r>
              <a:rPr altLang="zh-CN" sz="2800" lang="en-US"/>
              <a:t>         adc    ax, tab2[bx]   ; </a:t>
            </a:r>
            <a:r>
              <a:rPr altLang="en-US" sz="2800" lang="zh-CN"/>
              <a:t>生成 </a:t>
            </a:r>
            <a:r>
              <a:rPr altLang="zh-CN" sz="2800" lang="en-US"/>
              <a:t>CF</a:t>
            </a:r>
          </a:p>
          <a:p>
            <a:pPr lvl="0">
              <a:lnSpc>
                <a:spcPct val="80000"/>
              </a:lnSpc>
            </a:pPr>
            <a:r>
              <a:rPr altLang="zh-CN" sz="2800" lang="en-US"/>
              <a:t>         mov   res[bx], ax</a:t>
            </a:r>
          </a:p>
          <a:p>
            <a:pPr lvl="0">
              <a:lnSpc>
                <a:spcPct val="80000"/>
              </a:lnSpc>
            </a:pPr>
            <a:r>
              <a:rPr altLang="zh-CN" sz="2800" lang="en-US"/>
              <a:t>         inc     bx                  ; </a:t>
            </a:r>
            <a:r>
              <a:rPr altLang="en-US" sz="2800" lang="zh-CN"/>
              <a:t>不影响 </a:t>
            </a:r>
            <a:r>
              <a:rPr altLang="zh-CN" sz="2800" lang="en-US"/>
              <a:t>CF</a:t>
            </a:r>
          </a:p>
          <a:p>
            <a:pPr lvl="0">
              <a:lnSpc>
                <a:spcPct val="80000"/>
              </a:lnSpc>
            </a:pPr>
            <a:r>
              <a:rPr altLang="zh-CN" sz="2800" lang="en-US"/>
              <a:t>         inc     bx</a:t>
            </a:r>
          </a:p>
          <a:p>
            <a:pPr lvl="0">
              <a:lnSpc>
                <a:spcPct val="80000"/>
              </a:lnSpc>
            </a:pPr>
            <a:r>
              <a:rPr altLang="zh-CN" sz="2800" lang="en-US"/>
              <a:t>         loop   lop1               ; </a:t>
            </a:r>
            <a:r>
              <a:rPr altLang="en-US" sz="2800" lang="zh-CN"/>
              <a:t>不影响 </a:t>
            </a:r>
            <a:r>
              <a:rPr altLang="zh-CN" sz="2800" lang="en-US"/>
              <a:t>FR</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822"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3</a:t>
            </a:r>
            <a:r>
              <a:rPr altLang="en-US" lang="zh-CN"/>
              <a:t>）加</a:t>
            </a:r>
            <a:r>
              <a:rPr altLang="zh-CN" lang="en-US"/>
              <a:t>1</a:t>
            </a:r>
            <a:r>
              <a:rPr altLang="en-US" lang="zh-CN"/>
              <a:t>指令</a:t>
            </a:r>
          </a:p>
        </p:txBody>
      </p:sp>
      <p:sp>
        <p:nvSpPr>
          <p:cNvPr id="1048823"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zh-CN" lang="en-US"/>
              <a:t>INC</a:t>
            </a:r>
            <a:r>
              <a:rPr altLang="en-US" lang="zh-CN"/>
              <a:t>指令要影响</a:t>
            </a:r>
            <a:r>
              <a:rPr altLang="zh-CN" lang="en-US"/>
              <a:t>OF</a:t>
            </a:r>
            <a:r>
              <a:rPr altLang="en-US" lang="zh-CN"/>
              <a:t>标志，并且有一定规律可循。</a:t>
            </a:r>
          </a:p>
          <a:p>
            <a:endParaRPr altLang="en-US" lang="zh-CN"/>
          </a:p>
          <a:p>
            <a:r>
              <a:rPr altLang="zh-CN" lang="en-US"/>
              <a:t>OF</a:t>
            </a:r>
            <a:r>
              <a:rPr altLang="en-US" lang="zh-CN"/>
              <a:t>标志被置</a:t>
            </a:r>
            <a:r>
              <a:rPr altLang="zh-CN" lang="en-US"/>
              <a:t>1</a:t>
            </a:r>
            <a:r>
              <a:rPr altLang="en-US" lang="zh-CN"/>
              <a:t>时，表示刚执行完的指令使补码溢出，在</a:t>
            </a:r>
            <a:r>
              <a:rPr altLang="zh-CN" lang="en-US"/>
              <a:t>INC</a:t>
            </a:r>
            <a:r>
              <a:rPr altLang="en-US" lang="zh-CN"/>
              <a:t>指令中不外乎两种情况，正数加</a:t>
            </a:r>
            <a:r>
              <a:rPr altLang="zh-CN" lang="en-US"/>
              <a:t>1</a:t>
            </a:r>
            <a:r>
              <a:rPr altLang="en-US" lang="zh-CN"/>
              <a:t>后变成负数，负数加</a:t>
            </a:r>
            <a:r>
              <a:rPr altLang="zh-CN" lang="en-US"/>
              <a:t>1</a:t>
            </a:r>
            <a:r>
              <a:rPr altLang="en-US" lang="zh-CN"/>
              <a:t>后变成正数。</a:t>
            </a: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06" name=""/>
        <p:cNvGrpSpPr/>
        <p:nvPr/>
      </p:nvGrpSpPr>
      <p:grpSpPr>
        <a:xfrm rot="0">
          <a:off x="0" y="0"/>
          <a:ext cx="0" cy="0"/>
          <a:chOff x="0" y="0"/>
          <a:chExt cx="0" cy="0"/>
        </a:xfrm>
      </p:grpSpPr>
      <p:sp>
        <p:nvSpPr>
          <p:cNvPr id="1048824"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3</a:t>
            </a:r>
            <a:r>
              <a:rPr altLang="en-US" lang="zh-CN"/>
              <a:t>）加</a:t>
            </a:r>
            <a:r>
              <a:rPr altLang="zh-CN" lang="en-US"/>
              <a:t>1</a:t>
            </a:r>
            <a:r>
              <a:rPr altLang="en-US" lang="zh-CN"/>
              <a:t>指令</a:t>
            </a:r>
          </a:p>
        </p:txBody>
      </p:sp>
      <p:sp>
        <p:nvSpPr>
          <p:cNvPr id="1048825"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80000"/>
              </a:lnSpc>
            </a:pPr>
            <a:r>
              <a:rPr altLang="zh-CN" lang="en-US"/>
              <a:t>INC   AL</a:t>
            </a:r>
          </a:p>
          <a:p>
            <a:pPr lvl="0">
              <a:lnSpc>
                <a:spcPct val="80000"/>
              </a:lnSpc>
            </a:pPr>
            <a:r>
              <a:rPr altLang="en-US" lang="zh-CN"/>
              <a:t>正数变负数的情况：仅当（</a:t>
            </a:r>
            <a:r>
              <a:rPr altLang="zh-CN" lang="en-US"/>
              <a:t>AL</a:t>
            </a:r>
            <a:r>
              <a:rPr altLang="en-US" lang="zh-CN"/>
              <a:t>）</a:t>
            </a:r>
            <a:r>
              <a:rPr altLang="zh-CN" lang="en-US"/>
              <a:t>= 01111111B</a:t>
            </a:r>
            <a:r>
              <a:rPr altLang="en-US" lang="zh-CN"/>
              <a:t>，</a:t>
            </a:r>
          </a:p>
          <a:p>
            <a:pPr lvl="0">
              <a:lnSpc>
                <a:spcPct val="80000"/>
              </a:lnSpc>
            </a:pPr>
            <a:r>
              <a:rPr altLang="en-US" lang="zh-CN"/>
              <a:t>加</a:t>
            </a:r>
            <a:r>
              <a:rPr altLang="zh-CN" lang="en-US"/>
              <a:t>1</a:t>
            </a:r>
            <a:r>
              <a:rPr altLang="en-US" lang="zh-CN"/>
              <a:t>后，（</a:t>
            </a:r>
            <a:r>
              <a:rPr altLang="zh-CN" lang="en-US"/>
              <a:t>AL</a:t>
            </a:r>
            <a:r>
              <a:rPr altLang="en-US" lang="zh-CN"/>
              <a:t>）</a:t>
            </a:r>
            <a:r>
              <a:rPr altLang="zh-CN" lang="en-US"/>
              <a:t>= 10000000B</a:t>
            </a:r>
            <a:r>
              <a:rPr altLang="en-US" lang="zh-CN"/>
              <a:t>，</a:t>
            </a:r>
            <a:r>
              <a:rPr altLang="zh-CN" lang="en-US"/>
              <a:t>OF</a:t>
            </a:r>
            <a:r>
              <a:rPr altLang="en-US" lang="zh-CN"/>
              <a:t>标志会被置</a:t>
            </a:r>
            <a:r>
              <a:rPr altLang="zh-CN" lang="en-US"/>
              <a:t>1</a:t>
            </a:r>
            <a:r>
              <a:rPr altLang="en-US" lang="zh-CN"/>
              <a:t>。</a:t>
            </a:r>
          </a:p>
          <a:p>
            <a:pPr lvl="0">
              <a:lnSpc>
                <a:spcPct val="80000"/>
              </a:lnSpc>
            </a:pPr>
            <a:endParaRPr altLang="en-US" lang="zh-CN"/>
          </a:p>
          <a:p>
            <a:pPr lvl="0">
              <a:lnSpc>
                <a:spcPct val="80000"/>
              </a:lnSpc>
            </a:pPr>
            <a:r>
              <a:rPr altLang="en-US" lang="zh-CN"/>
              <a:t>负数变正数的情况：仅当（</a:t>
            </a:r>
            <a:r>
              <a:rPr altLang="zh-CN" lang="en-US"/>
              <a:t>AL</a:t>
            </a:r>
            <a:r>
              <a:rPr altLang="en-US" lang="zh-CN"/>
              <a:t>）</a:t>
            </a:r>
            <a:r>
              <a:rPr altLang="zh-CN" lang="en-US"/>
              <a:t>=11111111B</a:t>
            </a:r>
            <a:r>
              <a:rPr altLang="en-US" lang="zh-CN"/>
              <a:t>，</a:t>
            </a:r>
          </a:p>
          <a:p>
            <a:pPr lvl="0">
              <a:lnSpc>
                <a:spcPct val="80000"/>
              </a:lnSpc>
            </a:pPr>
            <a:r>
              <a:rPr altLang="en-US" lang="zh-CN"/>
              <a:t>加</a:t>
            </a:r>
            <a:r>
              <a:rPr altLang="zh-CN" lang="en-US"/>
              <a:t>1</a:t>
            </a:r>
            <a:r>
              <a:rPr altLang="en-US" lang="zh-CN"/>
              <a:t>后，（</a:t>
            </a:r>
            <a:r>
              <a:rPr altLang="zh-CN" lang="en-US"/>
              <a:t>AL</a:t>
            </a:r>
            <a:r>
              <a:rPr altLang="en-US" lang="zh-CN"/>
              <a:t>）</a:t>
            </a:r>
            <a:r>
              <a:rPr altLang="zh-CN" lang="en-US"/>
              <a:t>= 00000000B</a:t>
            </a: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07" name=""/>
        <p:cNvGrpSpPr/>
        <p:nvPr/>
      </p:nvGrpSpPr>
      <p:grpSpPr>
        <a:xfrm rot="0">
          <a:off x="0" y="0"/>
          <a:ext cx="0" cy="0"/>
          <a:chOff x="0" y="0"/>
          <a:chExt cx="0" cy="0"/>
        </a:xfrm>
      </p:grpSpPr>
      <p:sp>
        <p:nvSpPr>
          <p:cNvPr id="1048826"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3</a:t>
            </a:r>
            <a:r>
              <a:rPr altLang="en-US" lang="zh-CN"/>
              <a:t>）加</a:t>
            </a:r>
            <a:r>
              <a:rPr altLang="zh-CN" lang="en-US"/>
              <a:t>1</a:t>
            </a:r>
            <a:r>
              <a:rPr altLang="en-US" lang="zh-CN"/>
              <a:t>指令</a:t>
            </a:r>
          </a:p>
        </p:txBody>
      </p:sp>
      <p:sp>
        <p:nvSpPr>
          <p:cNvPr id="1048827"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zh-CN" lang="en-US"/>
              <a:t>0</a:t>
            </a:r>
            <a:r>
              <a:rPr altLang="en-US" lang="zh-CN"/>
              <a:t>不是正数，也不是负数，</a:t>
            </a:r>
            <a:r>
              <a:rPr altLang="zh-CN" lang="en-US"/>
              <a:t>11111111B</a:t>
            </a:r>
            <a:r>
              <a:rPr altLang="en-US" lang="zh-CN"/>
              <a:t>是 </a:t>
            </a:r>
            <a:r>
              <a:rPr altLang="zh-CN" lang="en-US"/>
              <a:t>– 1</a:t>
            </a:r>
            <a:r>
              <a:rPr altLang="en-US" lang="zh-CN"/>
              <a:t>的补码，</a:t>
            </a:r>
            <a:r>
              <a:rPr altLang="zh-CN" lang="en-US"/>
              <a:t>-1+1=0</a:t>
            </a:r>
            <a:r>
              <a:rPr altLang="en-US" lang="zh-CN"/>
              <a:t>是正确的（负</a:t>
            </a:r>
            <a:r>
              <a:rPr altLang="zh-CN" lang="en-US"/>
              <a:t>+</a:t>
            </a:r>
            <a:r>
              <a:rPr altLang="en-US" lang="zh-CN"/>
              <a:t>正，不会有溢出），所以没有溢出，</a:t>
            </a:r>
            <a:r>
              <a:rPr altLang="zh-CN" lang="en-US"/>
              <a:t>OF</a:t>
            </a:r>
            <a:r>
              <a:rPr altLang="en-US" lang="zh-CN"/>
              <a:t>被置</a:t>
            </a:r>
            <a:r>
              <a:rPr altLang="zh-CN" lang="en-US"/>
              <a:t>0</a:t>
            </a:r>
            <a:r>
              <a:rPr altLang="en-US" lang="zh-CN"/>
              <a:t>。</a:t>
            </a:r>
          </a:p>
          <a:p>
            <a:endParaRPr altLang="en-US" lang="zh-CN"/>
          </a:p>
          <a:p>
            <a:r>
              <a:rPr altLang="en-US" lang="zh-CN"/>
              <a:t>实际上</a:t>
            </a:r>
            <a:r>
              <a:rPr altLang="zh-CN" lang="en-US"/>
              <a:t>OF</a:t>
            </a:r>
            <a:r>
              <a:rPr altLang="en-US" lang="zh-CN"/>
              <a:t>被置</a:t>
            </a:r>
            <a:r>
              <a:rPr altLang="zh-CN" lang="en-US"/>
              <a:t>1</a:t>
            </a:r>
            <a:r>
              <a:rPr altLang="en-US" lang="zh-CN"/>
              <a:t>的情况只会出现在加</a:t>
            </a:r>
            <a:r>
              <a:rPr altLang="zh-CN" lang="en-US"/>
              <a:t>1</a:t>
            </a:r>
            <a:r>
              <a:rPr altLang="en-US" lang="zh-CN"/>
              <a:t>前（</a:t>
            </a:r>
            <a:r>
              <a:rPr altLang="zh-CN" lang="en-US"/>
              <a:t>AL</a:t>
            </a:r>
            <a:r>
              <a:rPr altLang="en-US" lang="zh-CN"/>
              <a:t>）</a:t>
            </a:r>
            <a:r>
              <a:rPr altLang="zh-CN" lang="en-US"/>
              <a:t>= 01111111B</a:t>
            </a:r>
            <a:r>
              <a:rPr altLang="en-US" lang="zh-CN"/>
              <a:t>时。</a:t>
            </a: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rot="0">
          <a:off x="0" y="0"/>
          <a:ext cx="0" cy="0"/>
          <a:chOff x="0" y="0"/>
          <a:chExt cx="0" cy="0"/>
        </a:xfrm>
      </p:grpSpPr>
      <p:sp>
        <p:nvSpPr>
          <p:cNvPr id="1048828"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3</a:t>
            </a:r>
            <a:r>
              <a:rPr altLang="en-US" lang="zh-CN"/>
              <a:t>）加</a:t>
            </a:r>
            <a:r>
              <a:rPr altLang="zh-CN" lang="en-US"/>
              <a:t>1</a:t>
            </a:r>
            <a:r>
              <a:rPr altLang="en-US" lang="zh-CN"/>
              <a:t>指令</a:t>
            </a:r>
          </a:p>
        </p:txBody>
      </p:sp>
      <p:sp>
        <p:nvSpPr>
          <p:cNvPr id="1048829"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虽然</a:t>
            </a:r>
            <a:r>
              <a:rPr altLang="zh-CN" lang="en-US"/>
              <a:t>INC</a:t>
            </a:r>
            <a:r>
              <a:rPr altLang="en-US" lang="zh-CN"/>
              <a:t>要影响</a:t>
            </a:r>
            <a:r>
              <a:rPr altLang="zh-CN" lang="en-US"/>
              <a:t>OF</a:t>
            </a:r>
            <a:r>
              <a:rPr altLang="en-US" lang="zh-CN"/>
              <a:t>标志，但在</a:t>
            </a:r>
            <a:r>
              <a:rPr altLang="zh-CN" lang="en-US"/>
              <a:t>INC</a:t>
            </a:r>
            <a:r>
              <a:rPr altLang="en-US" lang="zh-CN"/>
              <a:t>指令中，操作数往往解释为无符号数，因而</a:t>
            </a:r>
            <a:r>
              <a:rPr altLang="zh-CN" lang="en-US"/>
              <a:t>OF</a:t>
            </a:r>
            <a:r>
              <a:rPr altLang="en-US" lang="zh-CN"/>
              <a:t>标志的实际意义不大。</a:t>
            </a:r>
          </a:p>
          <a:p>
            <a:endParaRPr altLang="en-US" lang="zh-CN"/>
          </a:p>
          <a:p>
            <a:r>
              <a:rPr altLang="en-US" lang="zh-CN"/>
              <a:t>如果考虑灵活使用，可以通过</a:t>
            </a:r>
            <a:r>
              <a:rPr altLang="zh-CN" lang="en-US"/>
              <a:t>OF</a:t>
            </a:r>
            <a:r>
              <a:rPr altLang="en-US" lang="zh-CN"/>
              <a:t>标志判断计数值是否超过半数，字节中为</a:t>
            </a:r>
            <a:r>
              <a:rPr altLang="zh-CN" lang="en-US"/>
              <a:t>127</a:t>
            </a:r>
            <a:r>
              <a:rPr altLang="en-US" lang="zh-CN"/>
              <a:t>，字中为</a:t>
            </a:r>
            <a:r>
              <a:rPr altLang="zh-CN" lang="en-US"/>
              <a:t>32767</a:t>
            </a:r>
            <a:r>
              <a:rPr altLang="en-US" lang="zh-CN"/>
              <a:t>。</a:t>
            </a: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09" name=""/>
        <p:cNvGrpSpPr/>
        <p:nvPr/>
      </p:nvGrpSpPr>
      <p:grpSpPr>
        <a:xfrm rot="0">
          <a:off x="0" y="0"/>
          <a:ext cx="0" cy="0"/>
          <a:chOff x="0" y="0"/>
          <a:chExt cx="0" cy="0"/>
        </a:xfrm>
      </p:grpSpPr>
      <p:sp>
        <p:nvSpPr>
          <p:cNvPr id="1048830"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4</a:t>
            </a:r>
            <a:r>
              <a:rPr altLang="en-US" lang="zh-CN"/>
              <a:t>）减法指令</a:t>
            </a:r>
          </a:p>
        </p:txBody>
      </p:sp>
      <p:sp>
        <p:nvSpPr>
          <p:cNvPr id="1048831"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指令格式：</a:t>
            </a:r>
            <a:r>
              <a:rPr altLang="zh-CN" lang="en-US"/>
              <a:t>SUB    DEST</a:t>
            </a:r>
            <a:r>
              <a:rPr altLang="en-US" lang="zh-CN"/>
              <a:t>，</a:t>
            </a:r>
            <a:r>
              <a:rPr altLang="zh-CN" lang="en-US"/>
              <a:t>SRC</a:t>
            </a:r>
          </a:p>
          <a:p>
            <a:endParaRPr altLang="zh-CN" lang="en-US"/>
          </a:p>
          <a:p>
            <a:r>
              <a:rPr altLang="en-US" lang="zh-CN"/>
              <a:t>指令功能：</a:t>
            </a:r>
            <a:r>
              <a:rPr altLang="zh-CN" lang="en-US"/>
              <a:t>DEST &lt;=</a:t>
            </a:r>
            <a:r>
              <a:rPr altLang="en-US" lang="zh-CN"/>
              <a:t>（</a:t>
            </a:r>
            <a:r>
              <a:rPr altLang="zh-CN" lang="en-US"/>
              <a:t>DEST</a:t>
            </a:r>
            <a:r>
              <a:rPr altLang="en-US" lang="zh-CN"/>
              <a:t>）</a:t>
            </a:r>
            <a:r>
              <a:rPr altLang="zh-CN" lang="en-US"/>
              <a:t>-</a:t>
            </a:r>
            <a:r>
              <a:rPr altLang="en-US" lang="zh-CN"/>
              <a:t>（</a:t>
            </a:r>
            <a:r>
              <a:rPr altLang="zh-CN" lang="en-US"/>
              <a:t>SRC</a:t>
            </a:r>
            <a:r>
              <a:rPr altLang="en-US" lang="zh-CN"/>
              <a:t>）</a:t>
            </a:r>
          </a:p>
          <a:p>
            <a:endParaRPr altLang="en-US" lang="zh-CN"/>
          </a:p>
          <a:p>
            <a:r>
              <a:rPr altLang="en-US" lang="zh-CN"/>
              <a:t>标志位影响：</a:t>
            </a:r>
            <a:r>
              <a:rPr altLang="zh-CN" lang="en-US"/>
              <a:t>OF</a:t>
            </a:r>
            <a:r>
              <a:rPr altLang="en-US" lang="zh-CN"/>
              <a:t>、</a:t>
            </a:r>
            <a:r>
              <a:rPr altLang="zh-CN" lang="en-US"/>
              <a:t>SF</a:t>
            </a:r>
            <a:r>
              <a:rPr altLang="en-US" lang="zh-CN"/>
              <a:t>、</a:t>
            </a:r>
            <a:r>
              <a:rPr altLang="zh-CN" lang="en-US"/>
              <a:t>ZF</a:t>
            </a:r>
            <a:r>
              <a:rPr altLang="en-US" lang="zh-CN"/>
              <a:t>、</a:t>
            </a:r>
            <a:r>
              <a:rPr altLang="zh-CN" lang="en-US"/>
              <a:t>AF</a:t>
            </a:r>
            <a:r>
              <a:rPr altLang="en-US" lang="zh-CN"/>
              <a:t>、</a:t>
            </a:r>
            <a:r>
              <a:rPr altLang="zh-CN" lang="en-US"/>
              <a:t>PF</a:t>
            </a:r>
            <a:r>
              <a:rPr altLang="en-US" lang="zh-CN"/>
              <a:t>、</a:t>
            </a:r>
            <a:r>
              <a:rPr altLang="zh-CN" lang="en-US"/>
              <a:t>CF</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10" name=""/>
        <p:cNvGrpSpPr/>
        <p:nvPr/>
      </p:nvGrpSpPr>
      <p:grpSpPr>
        <a:xfrm rot="0">
          <a:off x="0" y="0"/>
          <a:ext cx="0" cy="0"/>
          <a:chOff x="0" y="0"/>
          <a:chExt cx="0" cy="0"/>
        </a:xfrm>
      </p:grpSpPr>
      <p:sp>
        <p:nvSpPr>
          <p:cNvPr id="1048832"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4</a:t>
            </a:r>
            <a:r>
              <a:rPr altLang="en-US" lang="zh-CN"/>
              <a:t>）减法指令</a:t>
            </a:r>
          </a:p>
        </p:txBody>
      </p:sp>
      <p:sp>
        <p:nvSpPr>
          <p:cNvPr id="1048833"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源操作数可以为通用寄存器、内存单元、立即数；</a:t>
            </a:r>
          </a:p>
          <a:p>
            <a:endParaRPr altLang="en-US" lang="zh-CN"/>
          </a:p>
          <a:p>
            <a:r>
              <a:rPr altLang="en-US" lang="zh-CN"/>
              <a:t>目的操作数可以为通用寄存器、内存单元；</a:t>
            </a:r>
          </a:p>
          <a:p>
            <a:endParaRPr altLang="en-US" lang="zh-CN"/>
          </a:p>
          <a:p>
            <a:r>
              <a:rPr altLang="en-US" lang="zh-CN"/>
              <a:t>操作数可以字、字节为单位。</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11" name=""/>
        <p:cNvGrpSpPr/>
        <p:nvPr/>
      </p:nvGrpSpPr>
      <p:grpSpPr>
        <a:xfrm rot="0">
          <a:off x="0" y="0"/>
          <a:ext cx="0" cy="0"/>
          <a:chOff x="0" y="0"/>
          <a:chExt cx="0" cy="0"/>
        </a:xfrm>
      </p:grpSpPr>
      <p:sp>
        <p:nvSpPr>
          <p:cNvPr id="1048834"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4</a:t>
            </a:r>
            <a:r>
              <a:rPr altLang="en-US" lang="zh-CN"/>
              <a:t>）减法指令</a:t>
            </a:r>
          </a:p>
        </p:txBody>
      </p:sp>
      <p:sp>
        <p:nvSpPr>
          <p:cNvPr id="1048835"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注意：</a:t>
            </a:r>
          </a:p>
          <a:p>
            <a:endParaRPr altLang="en-US" lang="zh-CN"/>
          </a:p>
          <a:p>
            <a:r>
              <a:rPr altLang="zh-CN" lang="en-US"/>
              <a:t>1</a:t>
            </a:r>
            <a:r>
              <a:rPr altLang="en-US" lang="zh-CN"/>
              <a:t>）两个操作数最多只能有一个是内存单元。</a:t>
            </a:r>
          </a:p>
          <a:p>
            <a:endParaRPr altLang="en-US" lang="zh-CN"/>
          </a:p>
          <a:p>
            <a:r>
              <a:rPr altLang="zh-CN" lang="en-US"/>
              <a:t>2</a:t>
            </a:r>
            <a:r>
              <a:rPr altLang="en-US" lang="zh-CN"/>
              <a:t>）对</a:t>
            </a:r>
            <a:r>
              <a:rPr altLang="zh-CN" lang="en-US"/>
              <a:t>CF</a:t>
            </a:r>
            <a:r>
              <a:rPr altLang="en-US" lang="zh-CN"/>
              <a:t>标志的判断必须使用无符号减法，不能使用补码相加的方法。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588"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1</a:t>
            </a:r>
            <a:r>
              <a:rPr altLang="en-US" lang="zh-CN"/>
              <a:t>）加法指令</a:t>
            </a:r>
          </a:p>
        </p:txBody>
      </p:sp>
      <p:sp>
        <p:nvSpPr>
          <p:cNvPr id="1048589"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指令格式：</a:t>
            </a:r>
            <a:r>
              <a:rPr altLang="zh-CN" lang="en-US"/>
              <a:t>ADD   DEST</a:t>
            </a:r>
            <a:r>
              <a:rPr altLang="en-US" lang="zh-CN"/>
              <a:t>， </a:t>
            </a:r>
            <a:r>
              <a:rPr altLang="zh-CN" lang="en-US"/>
              <a:t>SRC</a:t>
            </a:r>
          </a:p>
          <a:p>
            <a:r>
              <a:rPr altLang="en-US" lang="zh-CN"/>
              <a:t>指令功能：</a:t>
            </a:r>
            <a:r>
              <a:rPr altLang="zh-CN" lang="en-US"/>
              <a:t>DEST  &lt;=</a:t>
            </a:r>
            <a:r>
              <a:rPr altLang="en-US" lang="zh-CN"/>
              <a:t>（</a:t>
            </a:r>
            <a:r>
              <a:rPr altLang="zh-CN" lang="en-US"/>
              <a:t>SRC</a:t>
            </a:r>
            <a:r>
              <a:rPr altLang="en-US" lang="zh-CN"/>
              <a:t>）</a:t>
            </a:r>
            <a:r>
              <a:rPr altLang="zh-CN" lang="en-US"/>
              <a:t>+</a:t>
            </a:r>
            <a:r>
              <a:rPr altLang="en-US" lang="zh-CN"/>
              <a:t>（</a:t>
            </a:r>
            <a:r>
              <a:rPr altLang="zh-CN" lang="en-US"/>
              <a:t>DEST</a:t>
            </a:r>
            <a:r>
              <a:rPr altLang="en-US" lang="zh-CN"/>
              <a:t>）</a:t>
            </a:r>
          </a:p>
          <a:p>
            <a:endParaRPr altLang="en-US" lang="zh-CN"/>
          </a:p>
          <a:p>
            <a:r>
              <a:rPr altLang="en-US" lang="zh-CN"/>
              <a:t>标志位影响：</a:t>
            </a:r>
            <a:r>
              <a:rPr altLang="zh-CN" lang="en-US"/>
              <a:t>OF</a:t>
            </a:r>
            <a:r>
              <a:rPr altLang="en-US" lang="zh-CN"/>
              <a:t>、</a:t>
            </a:r>
            <a:r>
              <a:rPr altLang="zh-CN" lang="en-US"/>
              <a:t>SF</a:t>
            </a:r>
            <a:r>
              <a:rPr altLang="en-US" lang="zh-CN"/>
              <a:t>、</a:t>
            </a:r>
            <a:r>
              <a:rPr altLang="zh-CN" lang="en-US"/>
              <a:t>ZF</a:t>
            </a:r>
            <a:r>
              <a:rPr altLang="en-US" lang="zh-CN"/>
              <a:t>、</a:t>
            </a:r>
            <a:r>
              <a:rPr altLang="zh-CN" lang="en-US"/>
              <a:t>AF</a:t>
            </a:r>
            <a:r>
              <a:rPr altLang="en-US" lang="zh-CN"/>
              <a:t>、</a:t>
            </a:r>
            <a:r>
              <a:rPr altLang="zh-CN" lang="en-US"/>
              <a:t>PF</a:t>
            </a:r>
            <a:r>
              <a:rPr altLang="en-US" lang="zh-CN"/>
              <a:t>、</a:t>
            </a:r>
            <a:r>
              <a:rPr altLang="zh-CN" lang="en-US"/>
              <a:t>CF</a:t>
            </a:r>
          </a:p>
          <a:p>
            <a:endParaRPr altLang="zh-CN" lang="en-US"/>
          </a:p>
          <a:p>
            <a:r>
              <a:rPr altLang="en-US" lang="zh-CN"/>
              <a:t>具体哪些标志位有意义依赖于用户对操作数的解释。</a:t>
            </a: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12" name=""/>
        <p:cNvGrpSpPr/>
        <p:nvPr/>
      </p:nvGrpSpPr>
      <p:grpSpPr>
        <a:xfrm rot="0">
          <a:off x="0" y="0"/>
          <a:ext cx="0" cy="0"/>
          <a:chOff x="0" y="0"/>
          <a:chExt cx="0" cy="0"/>
        </a:xfrm>
      </p:grpSpPr>
      <p:sp>
        <p:nvSpPr>
          <p:cNvPr id="1048836" name="Rectangle 4"/>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4</a:t>
            </a:r>
            <a:r>
              <a:rPr altLang="en-US" lang="zh-CN"/>
              <a:t>）减法指令</a:t>
            </a:r>
          </a:p>
        </p:txBody>
      </p:sp>
      <p:sp>
        <p:nvSpPr>
          <p:cNvPr id="1048837" name="Rectangle 2"/>
          <p:cNvSpPr/>
          <p:nvPr>
            <p:ph sz="full" idx="1"/>
          </p:nvPr>
        </p:nvSpPr>
        <p:spPr>
          <a:xfrm rot="0">
            <a:off x="457200" y="1600200"/>
            <a:ext cx="8229600" cy="4530725"/>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例</a:t>
            </a:r>
          </a:p>
          <a:p>
            <a:r>
              <a:rPr altLang="en-US" lang="zh-CN"/>
              <a:t>有两个字节单元</a:t>
            </a:r>
            <a:r>
              <a:rPr altLang="zh-CN" lang="en-US"/>
              <a:t>A</a:t>
            </a:r>
            <a:r>
              <a:rPr altLang="en-US" lang="zh-CN"/>
              <a:t>，</a:t>
            </a:r>
            <a:r>
              <a:rPr altLang="zh-CN" lang="en-US"/>
              <a:t>B</a:t>
            </a:r>
            <a:r>
              <a:rPr altLang="en-US" lang="zh-CN"/>
              <a:t>可以用以下指令实现（</a:t>
            </a:r>
            <a:r>
              <a:rPr altLang="zh-CN" lang="en-US"/>
              <a:t>A</a:t>
            </a:r>
            <a:r>
              <a:rPr altLang="en-US" lang="zh-CN"/>
              <a:t>）</a:t>
            </a:r>
            <a:r>
              <a:rPr altLang="zh-CN" lang="en-US"/>
              <a:t>—</a:t>
            </a:r>
            <a:r>
              <a:rPr altLang="en-US" lang="zh-CN"/>
              <a:t>（</a:t>
            </a:r>
            <a:r>
              <a:rPr altLang="zh-CN" lang="en-US"/>
              <a:t>B</a:t>
            </a:r>
            <a:r>
              <a:rPr altLang="en-US" lang="zh-CN"/>
              <a:t>）       </a:t>
            </a:r>
            <a:r>
              <a:rPr altLang="zh-CN" lang="en-US"/>
              <a:t>A</a:t>
            </a:r>
          </a:p>
          <a:p>
            <a:endParaRPr altLang="zh-CN" lang="en-US"/>
          </a:p>
          <a:p>
            <a:r>
              <a:rPr altLang="zh-CN" lang="en-US"/>
              <a:t>MOV   AL</a:t>
            </a:r>
            <a:r>
              <a:rPr altLang="en-US" lang="zh-CN"/>
              <a:t>，</a:t>
            </a:r>
            <a:r>
              <a:rPr altLang="zh-CN" lang="en-US"/>
              <a:t>B</a:t>
            </a:r>
          </a:p>
          <a:p>
            <a:r>
              <a:rPr altLang="zh-CN" lang="en-US"/>
              <a:t>SUB    A</a:t>
            </a:r>
            <a:r>
              <a:rPr altLang="en-US" lang="zh-CN"/>
              <a:t>，</a:t>
            </a:r>
            <a:r>
              <a:rPr altLang="zh-CN" lang="en-US"/>
              <a:t>AL</a:t>
            </a:r>
          </a:p>
        </p:txBody>
      </p:sp>
      <p:sp>
        <p:nvSpPr>
          <p:cNvPr id="1048838" name="AutoShape 3"/>
          <p:cNvSpPr/>
          <p:nvPr/>
        </p:nvSpPr>
        <p:spPr>
          <a:xfrm rot="0">
            <a:off x="3136900" y="2852737"/>
            <a:ext cx="720725" cy="217487"/>
          </a:xfrm>
          <a:prstGeom prst="rightArrow">
            <a:avLst>
              <a:gd name="adj1" fmla="val 50000"/>
              <a:gd name="adj2" fmla="val 82846"/>
            </a:avLst>
          </a:prstGeom>
          <a:solidFill>
            <a:srgbClr val="FFFFFF"/>
          </a:solidFill>
          <a:ln w="9525" cap="flat" cmpd="sng">
            <a:solidFill>
              <a:srgbClr val="0000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en-US" 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13" name=""/>
        <p:cNvGrpSpPr/>
        <p:nvPr/>
      </p:nvGrpSpPr>
      <p:grpSpPr>
        <a:xfrm rot="0">
          <a:off x="0" y="0"/>
          <a:ext cx="0" cy="0"/>
          <a:chOff x="0" y="0"/>
          <a:chExt cx="0" cy="0"/>
        </a:xfrm>
      </p:grpSpPr>
      <p:grpSp>
        <p:nvGrpSpPr>
          <p:cNvPr id="114" name=""/>
          <p:cNvGrpSpPr/>
          <p:nvPr/>
        </p:nvGrpSpPr>
        <p:grpSpPr>
          <a:xfrm rot="0">
            <a:off x="3060700" y="1123950"/>
            <a:ext cx="3743325" cy="1512887"/>
            <a:chOff x="1429" y="935"/>
            <a:chExt cx="2358" cy="953"/>
          </a:xfrm>
        </p:grpSpPr>
        <p:sp>
          <p:nvSpPr>
            <p:cNvPr id="1048839" name="Line 3"/>
            <p:cNvSpPr/>
            <p:nvPr/>
          </p:nvSpPr>
          <p:spPr>
            <a:xfrm rot="0">
              <a:off x="1746" y="935"/>
              <a:ext cx="1633" cy="0"/>
            </a:xfrm>
            <a:prstGeom prst="line"/>
            <a:noFill/>
            <a:ln w="9525" cap="flat" cmpd="sng">
              <a:solidFill>
                <a:schemeClr val="dk1">
                  <a:alpha val="100000"/>
                </a:schemeClr>
              </a:solidFill>
              <a:prstDash val="solid"/>
              <a:round/>
            </a:ln>
          </p:spPr>
        </p:sp>
        <p:sp>
          <p:nvSpPr>
            <p:cNvPr id="1048840" name="Line 4"/>
            <p:cNvSpPr/>
            <p:nvPr/>
          </p:nvSpPr>
          <p:spPr>
            <a:xfrm rot="0">
              <a:off x="1429" y="1888"/>
              <a:ext cx="453" cy="0"/>
            </a:xfrm>
            <a:prstGeom prst="line"/>
            <a:noFill/>
            <a:ln w="9525" cap="flat" cmpd="sng">
              <a:solidFill>
                <a:schemeClr val="dk1">
                  <a:alpha val="100000"/>
                </a:schemeClr>
              </a:solidFill>
              <a:prstDash val="solid"/>
              <a:round/>
            </a:ln>
          </p:spPr>
        </p:sp>
        <p:sp>
          <p:nvSpPr>
            <p:cNvPr id="1048841" name="Line 5"/>
            <p:cNvSpPr/>
            <p:nvPr/>
          </p:nvSpPr>
          <p:spPr>
            <a:xfrm rot="0" flipH="1">
              <a:off x="1429" y="935"/>
              <a:ext cx="317" cy="953"/>
            </a:xfrm>
            <a:prstGeom prst="line"/>
            <a:noFill/>
            <a:ln w="9525" cap="flat" cmpd="sng">
              <a:solidFill>
                <a:schemeClr val="dk1">
                  <a:alpha val="100000"/>
                </a:schemeClr>
              </a:solidFill>
              <a:prstDash val="solid"/>
              <a:round/>
            </a:ln>
          </p:spPr>
        </p:sp>
        <p:sp>
          <p:nvSpPr>
            <p:cNvPr id="1048842" name="Line 6"/>
            <p:cNvSpPr/>
            <p:nvPr/>
          </p:nvSpPr>
          <p:spPr>
            <a:xfrm rot="0" flipV="1">
              <a:off x="1882" y="1434"/>
              <a:ext cx="136" cy="454"/>
            </a:xfrm>
            <a:prstGeom prst="line"/>
            <a:noFill/>
            <a:ln w="9525" cap="flat" cmpd="sng">
              <a:solidFill>
                <a:schemeClr val="dk1">
                  <a:alpha val="100000"/>
                </a:schemeClr>
              </a:solidFill>
              <a:prstDash val="solid"/>
              <a:round/>
            </a:ln>
          </p:spPr>
        </p:sp>
        <p:sp>
          <p:nvSpPr>
            <p:cNvPr id="1048843" name="Line 7"/>
            <p:cNvSpPr/>
            <p:nvPr/>
          </p:nvSpPr>
          <p:spPr>
            <a:xfrm rot="0">
              <a:off x="2018" y="1434"/>
              <a:ext cx="1134" cy="0"/>
            </a:xfrm>
            <a:prstGeom prst="line"/>
            <a:noFill/>
            <a:ln w="9525" cap="flat" cmpd="sng">
              <a:solidFill>
                <a:schemeClr val="dk1">
                  <a:alpha val="100000"/>
                </a:schemeClr>
              </a:solidFill>
              <a:prstDash val="solid"/>
              <a:round/>
            </a:ln>
          </p:spPr>
        </p:sp>
        <p:sp>
          <p:nvSpPr>
            <p:cNvPr id="1048844" name="Line 8"/>
            <p:cNvSpPr/>
            <p:nvPr/>
          </p:nvSpPr>
          <p:spPr>
            <a:xfrm rot="0">
              <a:off x="3379" y="935"/>
              <a:ext cx="408" cy="953"/>
            </a:xfrm>
            <a:prstGeom prst="line"/>
            <a:noFill/>
            <a:ln w="9525" cap="flat" cmpd="sng">
              <a:solidFill>
                <a:schemeClr val="dk1">
                  <a:alpha val="100000"/>
                </a:schemeClr>
              </a:solidFill>
              <a:prstDash val="solid"/>
              <a:round/>
            </a:ln>
          </p:spPr>
        </p:sp>
        <p:sp>
          <p:nvSpPr>
            <p:cNvPr id="1048845" name="Line 9"/>
            <p:cNvSpPr/>
            <p:nvPr/>
          </p:nvSpPr>
          <p:spPr>
            <a:xfrm rot="0">
              <a:off x="3334" y="1888"/>
              <a:ext cx="453" cy="0"/>
            </a:xfrm>
            <a:prstGeom prst="line"/>
            <a:noFill/>
            <a:ln w="9525" cap="flat" cmpd="sng">
              <a:solidFill>
                <a:schemeClr val="dk1">
                  <a:alpha val="100000"/>
                </a:schemeClr>
              </a:solidFill>
              <a:prstDash val="solid"/>
              <a:round/>
            </a:ln>
          </p:spPr>
        </p:sp>
        <p:sp>
          <p:nvSpPr>
            <p:cNvPr id="1048846" name="Line 10"/>
            <p:cNvSpPr/>
            <p:nvPr/>
          </p:nvSpPr>
          <p:spPr>
            <a:xfrm rot="0">
              <a:off x="3107" y="1434"/>
              <a:ext cx="227" cy="454"/>
            </a:xfrm>
            <a:prstGeom prst="line"/>
            <a:noFill/>
            <a:ln w="9525" cap="flat" cmpd="sng">
              <a:solidFill>
                <a:schemeClr val="dk1">
                  <a:alpha val="100000"/>
                </a:schemeClr>
              </a:solidFill>
              <a:prstDash val="solid"/>
              <a:round/>
            </a:ln>
          </p:spPr>
        </p:sp>
      </p:grpSp>
      <p:sp>
        <p:nvSpPr>
          <p:cNvPr id="1048847" name="Text Box 11"/>
          <p:cNvSpPr txBox="1"/>
          <p:nvPr/>
        </p:nvSpPr>
        <p:spPr>
          <a:xfrm rot="0">
            <a:off x="5508625" y="3500437"/>
            <a:ext cx="15843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en-US" sz="3200" lang="zh-CN">
                <a:solidFill>
                  <a:schemeClr val="dk2"/>
                </a:solidFill>
              </a:rPr>
              <a:t>源地址</a:t>
            </a:r>
          </a:p>
        </p:txBody>
      </p:sp>
      <p:sp>
        <p:nvSpPr>
          <p:cNvPr id="1048848" name="Text Box 12"/>
          <p:cNvSpPr txBox="1"/>
          <p:nvPr/>
        </p:nvSpPr>
        <p:spPr>
          <a:xfrm rot="0">
            <a:off x="2319337" y="3500437"/>
            <a:ext cx="2181225" cy="650875"/>
          </a:xfrm>
          <a:prstGeom prst="rect"/>
          <a:solidFill>
            <a:schemeClr val="lt2"/>
          </a:solidFill>
          <a:ln w="9525" cap="flat" cmpd="sng">
            <a:solidFill>
              <a:srgbClr val="3333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3600" lang="zh-CN">
                <a:solidFill>
                  <a:schemeClr val="dk2"/>
                </a:solidFill>
              </a:rPr>
              <a:t>目的地址</a:t>
            </a:r>
          </a:p>
        </p:txBody>
      </p:sp>
      <p:grpSp>
        <p:nvGrpSpPr>
          <p:cNvPr id="115" name=""/>
          <p:cNvGrpSpPr/>
          <p:nvPr/>
        </p:nvGrpSpPr>
        <p:grpSpPr>
          <a:xfrm rot="0">
            <a:off x="3348037" y="2636837"/>
            <a:ext cx="3095625" cy="863600"/>
            <a:chOff x="1973" y="1525"/>
            <a:chExt cx="1950" cy="544"/>
          </a:xfrm>
        </p:grpSpPr>
        <p:sp>
          <p:nvSpPr>
            <p:cNvPr id="1048849" name="Line 14"/>
            <p:cNvSpPr/>
            <p:nvPr/>
          </p:nvSpPr>
          <p:spPr>
            <a:xfrm rot="0" flipV="1">
              <a:off x="1973" y="1525"/>
              <a:ext cx="0" cy="544"/>
            </a:xfrm>
            <a:prstGeom prst="line"/>
            <a:noFill/>
            <a:ln w="9525" cap="flat" cmpd="sng">
              <a:solidFill>
                <a:schemeClr val="dk1">
                  <a:alpha val="100000"/>
                </a:schemeClr>
              </a:solidFill>
              <a:prstDash val="solid"/>
              <a:round/>
              <a:tailEnd type="triangle" w="lg" len="lg"/>
            </a:ln>
          </p:spPr>
        </p:sp>
        <p:sp>
          <p:nvSpPr>
            <p:cNvPr id="1048850" name="Line 15"/>
            <p:cNvSpPr/>
            <p:nvPr/>
          </p:nvSpPr>
          <p:spPr>
            <a:xfrm rot="0" flipV="1">
              <a:off x="3923" y="1525"/>
              <a:ext cx="0" cy="544"/>
            </a:xfrm>
            <a:prstGeom prst="line"/>
            <a:noFill/>
            <a:ln w="9525" cap="flat" cmpd="sng">
              <a:solidFill>
                <a:schemeClr val="dk1">
                  <a:alpha val="100000"/>
                </a:schemeClr>
              </a:solidFill>
              <a:prstDash val="solid"/>
              <a:round/>
              <a:tailEnd type="triangle" w="lg" len="lg"/>
            </a:ln>
          </p:spPr>
        </p:sp>
      </p:grpSp>
      <p:graphicFrame>
        <p:nvGraphicFramePr>
          <p:cNvPr id="4194307" name=""/>
          <p:cNvGraphicFramePr>
            <a:graphicFrameLocks/>
          </p:cNvGraphicFramePr>
          <p:nvPr/>
        </p:nvGraphicFramePr>
        <p:xfrm rot="0">
          <a:off x="673100" y="5229225"/>
          <a:ext cx="8229600" cy="944562"/>
        </p:xfrm>
        <a:graphic>
          <a:graphicData uri="http://schemas.openxmlformats.org/drawingml/2006/table">
            <a:tbl>
              <a:tblPr/>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944562">
                <a:tc>
                  <a:txBody>
                    <a:bodyPr/>
                    <a:p>
                      <a:pPr algn="l" eaLnBrk="1" hangingPunct="1" latinLnBrk="1" lvl="0">
                        <a:spcBef>
                          <a:spcPct val="20000"/>
                        </a:spcBef>
                      </a:pPr>
                      <a:endParaRPr altLang="zh-CN" sz="28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ＯＦ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ＤＦ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ＩＦ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ＴＦ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ＳＦ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ＺＦ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ＡＦ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ＰＦ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ＣＦ</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grpSp>
        <p:nvGrpSpPr>
          <p:cNvPr id="117" name=""/>
          <p:cNvGrpSpPr/>
          <p:nvPr/>
        </p:nvGrpSpPr>
        <p:grpSpPr>
          <a:xfrm rot="0">
            <a:off x="2843212" y="836612"/>
            <a:ext cx="1657350" cy="2663825"/>
            <a:chOff x="1655" y="391"/>
            <a:chExt cx="1044" cy="1678"/>
          </a:xfrm>
        </p:grpSpPr>
        <p:sp>
          <p:nvSpPr>
            <p:cNvPr id="1048886" name="Line 53"/>
            <p:cNvSpPr/>
            <p:nvPr/>
          </p:nvSpPr>
          <p:spPr>
            <a:xfrm rot="0" flipV="1">
              <a:off x="2699" y="391"/>
              <a:ext cx="0" cy="181"/>
            </a:xfrm>
            <a:prstGeom prst="line"/>
            <a:noFill/>
            <a:ln w="9525" cap="flat" cmpd="sng">
              <a:solidFill>
                <a:schemeClr val="dk1">
                  <a:alpha val="100000"/>
                </a:schemeClr>
              </a:solidFill>
              <a:prstDash val="solid"/>
              <a:round/>
            </a:ln>
          </p:spPr>
        </p:sp>
        <p:sp>
          <p:nvSpPr>
            <p:cNvPr id="1048887" name="Line 54"/>
            <p:cNvSpPr/>
            <p:nvPr/>
          </p:nvSpPr>
          <p:spPr>
            <a:xfrm rot="0" flipH="1">
              <a:off x="1655" y="391"/>
              <a:ext cx="1044" cy="0"/>
            </a:xfrm>
            <a:prstGeom prst="line"/>
            <a:noFill/>
            <a:ln w="9525" cap="flat" cmpd="sng">
              <a:solidFill>
                <a:schemeClr val="dk1">
                  <a:alpha val="100000"/>
                </a:schemeClr>
              </a:solidFill>
              <a:prstDash val="solid"/>
              <a:round/>
            </a:ln>
          </p:spPr>
        </p:sp>
        <p:sp>
          <p:nvSpPr>
            <p:cNvPr id="1048888" name="Line 55"/>
            <p:cNvSpPr/>
            <p:nvPr/>
          </p:nvSpPr>
          <p:spPr>
            <a:xfrm rot="0">
              <a:off x="1655" y="391"/>
              <a:ext cx="0" cy="1678"/>
            </a:xfrm>
            <a:prstGeom prst="line"/>
            <a:noFill/>
            <a:ln w="9525" cap="flat" cmpd="sng">
              <a:solidFill>
                <a:schemeClr val="dk1">
                  <a:alpha val="100000"/>
                </a:schemeClr>
              </a:solidFill>
              <a:prstDash val="solid"/>
              <a:round/>
              <a:tailEnd type="triangle" w="lg" len="lg"/>
            </a:ln>
          </p:spPr>
        </p:sp>
      </p:grpSp>
      <p:sp>
        <p:nvSpPr>
          <p:cNvPr id="1048889" name="Text Box 56"/>
          <p:cNvSpPr txBox="1"/>
          <p:nvPr/>
        </p:nvSpPr>
        <p:spPr>
          <a:xfrm rot="0">
            <a:off x="7451725" y="1484312"/>
            <a:ext cx="504825" cy="504825"/>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t>
            </a:r>
          </a:p>
        </p:txBody>
      </p:sp>
      <p:sp>
        <p:nvSpPr>
          <p:cNvPr id="1048890" name="Line 57"/>
          <p:cNvSpPr/>
          <p:nvPr/>
        </p:nvSpPr>
        <p:spPr>
          <a:xfrm rot="0" flipH="1">
            <a:off x="6443662" y="1700212"/>
            <a:ext cx="1008062" cy="0"/>
          </a:xfrm>
          <a:prstGeom prst="line"/>
          <a:noFill/>
          <a:ln w="9525" cap="flat" cmpd="sng">
            <a:solidFill>
              <a:schemeClr val="dk1">
                <a:alpha val="100000"/>
              </a:schemeClr>
            </a:solidFill>
            <a:prstDash val="lgDash"/>
            <a:round/>
            <a:tailEnd type="triangle" w="lg" len="lg"/>
          </a:ln>
        </p:spPr>
      </p:sp>
      <p:grpSp>
        <p:nvGrpSpPr>
          <p:cNvPr id="118" name=""/>
          <p:cNvGrpSpPr/>
          <p:nvPr/>
        </p:nvGrpSpPr>
        <p:grpSpPr>
          <a:xfrm rot="0">
            <a:off x="1619250" y="549275"/>
            <a:ext cx="7056437" cy="4679950"/>
            <a:chOff x="884" y="210"/>
            <a:chExt cx="4445" cy="2948"/>
          </a:xfrm>
        </p:grpSpPr>
        <p:sp>
          <p:nvSpPr>
            <p:cNvPr id="1048891" name="Line 59"/>
            <p:cNvSpPr/>
            <p:nvPr/>
          </p:nvSpPr>
          <p:spPr>
            <a:xfrm rot="0" flipV="1">
              <a:off x="3198" y="210"/>
              <a:ext cx="0" cy="362"/>
            </a:xfrm>
            <a:prstGeom prst="line"/>
            <a:noFill/>
            <a:ln w="9525" cap="flat" cmpd="sng">
              <a:solidFill>
                <a:schemeClr val="dk1">
                  <a:alpha val="100000"/>
                </a:schemeClr>
              </a:solidFill>
              <a:prstDash val="solid"/>
              <a:round/>
            </a:ln>
          </p:spPr>
        </p:sp>
        <p:sp>
          <p:nvSpPr>
            <p:cNvPr id="1048892" name="Line 60"/>
            <p:cNvSpPr/>
            <p:nvPr/>
          </p:nvSpPr>
          <p:spPr>
            <a:xfrm rot="0" flipH="1">
              <a:off x="884" y="210"/>
              <a:ext cx="2314" cy="0"/>
            </a:xfrm>
            <a:prstGeom prst="line"/>
            <a:noFill/>
            <a:ln w="9525" cap="flat" cmpd="sng">
              <a:solidFill>
                <a:schemeClr val="dk1">
                  <a:alpha val="100000"/>
                </a:schemeClr>
              </a:solidFill>
              <a:prstDash val="solid"/>
              <a:round/>
            </a:ln>
          </p:spPr>
        </p:sp>
        <p:sp>
          <p:nvSpPr>
            <p:cNvPr id="1048893" name="Line 61"/>
            <p:cNvSpPr/>
            <p:nvPr/>
          </p:nvSpPr>
          <p:spPr>
            <a:xfrm rot="0">
              <a:off x="884" y="210"/>
              <a:ext cx="0" cy="2449"/>
            </a:xfrm>
            <a:prstGeom prst="line"/>
            <a:noFill/>
            <a:ln w="9525" cap="flat" cmpd="sng">
              <a:solidFill>
                <a:schemeClr val="dk1">
                  <a:alpha val="100000"/>
                </a:schemeClr>
              </a:solidFill>
              <a:prstDash val="solid"/>
              <a:round/>
            </a:ln>
          </p:spPr>
        </p:sp>
        <p:sp>
          <p:nvSpPr>
            <p:cNvPr id="1048894" name="Line 62"/>
            <p:cNvSpPr/>
            <p:nvPr/>
          </p:nvSpPr>
          <p:spPr>
            <a:xfrm rot="0">
              <a:off x="884" y="2659"/>
              <a:ext cx="4445" cy="0"/>
            </a:xfrm>
            <a:prstGeom prst="line"/>
            <a:noFill/>
            <a:ln w="9525" cap="flat" cmpd="sng">
              <a:solidFill>
                <a:schemeClr val="dk1">
                  <a:alpha val="100000"/>
                </a:schemeClr>
              </a:solidFill>
              <a:prstDash val="solid"/>
              <a:round/>
            </a:ln>
          </p:spPr>
        </p:sp>
        <p:sp>
          <p:nvSpPr>
            <p:cNvPr id="1048895" name="Line 63"/>
            <p:cNvSpPr/>
            <p:nvPr/>
          </p:nvSpPr>
          <p:spPr>
            <a:xfrm rot="0">
              <a:off x="5329" y="2659"/>
              <a:ext cx="0" cy="499"/>
            </a:xfrm>
            <a:prstGeom prst="line"/>
            <a:noFill/>
            <a:ln w="9525" cap="flat" cmpd="sng">
              <a:solidFill>
                <a:schemeClr val="dk1">
                  <a:alpha val="100000"/>
                </a:schemeClr>
              </a:solidFill>
              <a:prstDash val="solid"/>
              <a:round/>
              <a:tailEnd type="triangle" w="lg" len="lg"/>
            </a:ln>
          </p:spPr>
        </p:sp>
        <p:sp>
          <p:nvSpPr>
            <p:cNvPr id="1048896" name="Line 64"/>
            <p:cNvSpPr/>
            <p:nvPr/>
          </p:nvSpPr>
          <p:spPr>
            <a:xfrm rot="0">
              <a:off x="4649" y="2659"/>
              <a:ext cx="0" cy="499"/>
            </a:xfrm>
            <a:prstGeom prst="line"/>
            <a:noFill/>
            <a:ln w="9525" cap="flat" cmpd="sng">
              <a:solidFill>
                <a:schemeClr val="dk1">
                  <a:alpha val="100000"/>
                </a:schemeClr>
              </a:solidFill>
              <a:prstDash val="solid"/>
              <a:round/>
              <a:tailEnd type="triangle" w="lg" len="lg"/>
            </a:ln>
          </p:spPr>
        </p:sp>
        <p:sp>
          <p:nvSpPr>
            <p:cNvPr id="1048897" name="Line 65"/>
            <p:cNvSpPr/>
            <p:nvPr/>
          </p:nvSpPr>
          <p:spPr>
            <a:xfrm rot="0">
              <a:off x="4014" y="2659"/>
              <a:ext cx="0" cy="499"/>
            </a:xfrm>
            <a:prstGeom prst="line"/>
            <a:noFill/>
            <a:ln w="9525" cap="flat" cmpd="sng">
              <a:solidFill>
                <a:schemeClr val="dk1">
                  <a:alpha val="100000"/>
                </a:schemeClr>
              </a:solidFill>
              <a:prstDash val="solid"/>
              <a:round/>
              <a:tailEnd type="triangle" w="lg" len="lg"/>
            </a:ln>
          </p:spPr>
        </p:sp>
        <p:sp>
          <p:nvSpPr>
            <p:cNvPr id="1048898" name="Line 66"/>
            <p:cNvSpPr/>
            <p:nvPr/>
          </p:nvSpPr>
          <p:spPr>
            <a:xfrm rot="0">
              <a:off x="3379" y="2659"/>
              <a:ext cx="0" cy="499"/>
            </a:xfrm>
            <a:prstGeom prst="line"/>
            <a:noFill/>
            <a:ln w="9525" cap="flat" cmpd="sng">
              <a:solidFill>
                <a:schemeClr val="dk1">
                  <a:alpha val="100000"/>
                </a:schemeClr>
              </a:solidFill>
              <a:prstDash val="solid"/>
              <a:round/>
              <a:tailEnd type="triangle" w="lg" len="lg"/>
            </a:ln>
          </p:spPr>
        </p:sp>
        <p:sp>
          <p:nvSpPr>
            <p:cNvPr id="1048899" name="Line 67"/>
            <p:cNvSpPr/>
            <p:nvPr/>
          </p:nvSpPr>
          <p:spPr>
            <a:xfrm rot="0">
              <a:off x="3016" y="2659"/>
              <a:ext cx="0" cy="499"/>
            </a:xfrm>
            <a:prstGeom prst="line"/>
            <a:noFill/>
            <a:ln w="9525" cap="flat" cmpd="sng">
              <a:solidFill>
                <a:schemeClr val="dk1">
                  <a:alpha val="100000"/>
                </a:schemeClr>
              </a:solidFill>
              <a:prstDash val="solid"/>
              <a:round/>
              <a:tailEnd type="triangle" w="lg" len="lg"/>
            </a:ln>
          </p:spPr>
        </p:sp>
        <p:sp>
          <p:nvSpPr>
            <p:cNvPr id="1048900" name="Line 68"/>
            <p:cNvSpPr/>
            <p:nvPr/>
          </p:nvSpPr>
          <p:spPr>
            <a:xfrm rot="0">
              <a:off x="1746" y="2659"/>
              <a:ext cx="0" cy="499"/>
            </a:xfrm>
            <a:prstGeom prst="line"/>
            <a:noFill/>
            <a:ln w="9525" cap="flat" cmpd="sng">
              <a:solidFill>
                <a:schemeClr val="dk1">
                  <a:alpha val="100000"/>
                </a:schemeClr>
              </a:solidFill>
              <a:prstDash val="solid"/>
              <a:round/>
              <a:tailEnd type="triangle" w="lg" len="lg"/>
            </a:ln>
          </p:spPr>
        </p:sp>
      </p:grpSp>
      <p:sp>
        <p:nvSpPr>
          <p:cNvPr id="1048901" name="Text Box 69"/>
          <p:cNvSpPr txBox="1"/>
          <p:nvPr/>
        </p:nvSpPr>
        <p:spPr>
          <a:xfrm rot="0">
            <a:off x="4283075" y="1196975"/>
            <a:ext cx="11525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ALU</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115"/>
                                        </p:tgtEl>
                                        <p:attrNameLst>
                                          <p:attrName>style.visibility</p:attrName>
                                        </p:attrNameLst>
                                      </p:cBhvr>
                                      <p:to>
                                        <p:strVal val="visible"/>
                                      </p:to>
                                    </p:set>
                                    <p:animEffect transition="in" filter="checkerboard(across)">
                                      <p:cBhvr>
                                        <p:cTn dur="500" id="7"/>
                                        <p:tgtEl>
                                          <p:spTgt spid="115"/>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8890"/>
                                        </p:tgtEl>
                                        <p:attrNameLst>
                                          <p:attrName>style.visibility</p:attrName>
                                        </p:attrNameLst>
                                      </p:cBhvr>
                                      <p:to>
                                        <p:strVal val="visible"/>
                                      </p:to>
                                    </p:set>
                                    <p:animEffect transition="in" filter="checkerboard(across)">
                                      <p:cBhvr>
                                        <p:cTn dur="500" id="12"/>
                                        <p:tgtEl>
                                          <p:spTgt spid="1048890"/>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5" presetSubtype="10">
                                  <p:stCondLst>
                                    <p:cond delay="0"/>
                                  </p:stCondLst>
                                  <p:childTnLst>
                                    <p:set>
                                      <p:cBhvr>
                                        <p:cTn dur="1" fill="hold" id="16">
                                          <p:stCondLst>
                                            <p:cond delay="0"/>
                                          </p:stCondLst>
                                        </p:cTn>
                                        <p:tgtEl>
                                          <p:spTgt spid="117"/>
                                        </p:tgtEl>
                                        <p:attrNameLst>
                                          <p:attrName>style.visibility</p:attrName>
                                        </p:attrNameLst>
                                      </p:cBhvr>
                                      <p:to>
                                        <p:strVal val="visible"/>
                                      </p:to>
                                    </p:set>
                                    <p:animEffect transition="in" filter="checkerboard(across)">
                                      <p:cBhvr>
                                        <p:cTn dur="500" id="17"/>
                                        <p:tgtEl>
                                          <p:spTgt spid="117"/>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5" presetSubtype="10">
                                  <p:stCondLst>
                                    <p:cond delay="0"/>
                                  </p:stCondLst>
                                  <p:childTnLst>
                                    <p:set>
                                      <p:cBhvr>
                                        <p:cTn dur="1" fill="hold" id="21">
                                          <p:stCondLst>
                                            <p:cond delay="0"/>
                                          </p:stCondLst>
                                        </p:cTn>
                                        <p:tgtEl>
                                          <p:spTgt spid="118"/>
                                        </p:tgtEl>
                                        <p:attrNameLst>
                                          <p:attrName>style.visibility</p:attrName>
                                        </p:attrNameLst>
                                      </p:cBhvr>
                                      <p:to>
                                        <p:strVal val="visible"/>
                                      </p:to>
                                    </p:set>
                                    <p:animEffect transition="in" filter="checkerboard(across)">
                                      <p:cBhvr>
                                        <p:cTn dur="500" id="22"/>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rot="0">
          <a:off x="0" y="0"/>
          <a:ext cx="0" cy="0"/>
          <a:chOff x="0" y="0"/>
          <a:chExt cx="0" cy="0"/>
        </a:xfrm>
      </p:grpSpPr>
      <p:sp>
        <p:nvSpPr>
          <p:cNvPr id="1048902"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4</a:t>
            </a:r>
            <a:r>
              <a:rPr altLang="en-US" lang="zh-CN"/>
              <a:t>）减法指令</a:t>
            </a:r>
          </a:p>
        </p:txBody>
      </p:sp>
      <p:sp>
        <p:nvSpPr>
          <p:cNvPr id="1048903"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90000"/>
              </a:lnSpc>
            </a:pPr>
            <a:r>
              <a:rPr altLang="en-US" lang="zh-CN"/>
              <a:t>对于减法指令，标志位的有效性， 和加法指令一样，完全依赖于程序员对操作数的解释。</a:t>
            </a:r>
          </a:p>
          <a:p>
            <a:pPr lvl="0">
              <a:lnSpc>
                <a:spcPct val="90000"/>
              </a:lnSpc>
            </a:pPr>
            <a:endParaRPr altLang="en-US" lang="zh-CN"/>
          </a:p>
          <a:p>
            <a:pPr lvl="0">
              <a:lnSpc>
                <a:spcPct val="90000"/>
              </a:lnSpc>
            </a:pPr>
            <a:r>
              <a:rPr altLang="en-US" lang="zh-CN"/>
              <a:t>如果程序员把操作数解释为无符号数或者</a:t>
            </a:r>
            <a:r>
              <a:rPr altLang="zh-CN" lang="en-US"/>
              <a:t>BCD</a:t>
            </a:r>
            <a:r>
              <a:rPr altLang="en-US" lang="zh-CN"/>
              <a:t>码，那么</a:t>
            </a:r>
            <a:r>
              <a:rPr altLang="zh-CN" lang="en-US"/>
              <a:t>CF</a:t>
            </a:r>
            <a:r>
              <a:rPr altLang="en-US" lang="zh-CN"/>
              <a:t>、</a:t>
            </a:r>
            <a:r>
              <a:rPr altLang="zh-CN" lang="en-US"/>
              <a:t>AF</a:t>
            </a:r>
            <a:r>
              <a:rPr altLang="en-US" lang="zh-CN"/>
              <a:t>标志有效；</a:t>
            </a:r>
          </a:p>
          <a:p>
            <a:pPr lvl="0">
              <a:lnSpc>
                <a:spcPct val="90000"/>
              </a:lnSpc>
            </a:pPr>
            <a:endParaRPr altLang="en-US" lang="zh-CN"/>
          </a:p>
          <a:p>
            <a:pPr lvl="0">
              <a:lnSpc>
                <a:spcPct val="90000"/>
              </a:lnSpc>
            </a:pPr>
            <a:r>
              <a:rPr altLang="en-US" lang="zh-CN"/>
              <a:t>如果解释为带符号数，那么</a:t>
            </a:r>
            <a:r>
              <a:rPr altLang="zh-CN" lang="en-US"/>
              <a:t>OF</a:t>
            </a:r>
            <a:r>
              <a:rPr altLang="en-US" lang="zh-CN"/>
              <a:t>、</a:t>
            </a:r>
            <a:r>
              <a:rPr altLang="zh-CN" lang="en-US"/>
              <a:t>SF</a:t>
            </a:r>
            <a:r>
              <a:rPr altLang="en-US" lang="zh-CN"/>
              <a:t>标志有效；</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20" name=""/>
        <p:cNvGrpSpPr/>
        <p:nvPr/>
      </p:nvGrpSpPr>
      <p:grpSpPr>
        <a:xfrm rot="0">
          <a:off x="0" y="0"/>
          <a:ext cx="0" cy="0"/>
          <a:chOff x="0" y="0"/>
          <a:chExt cx="0" cy="0"/>
        </a:xfrm>
      </p:grpSpPr>
      <p:sp>
        <p:nvSpPr>
          <p:cNvPr id="1048904"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4</a:t>
            </a:r>
            <a:r>
              <a:rPr altLang="en-US" lang="zh-CN"/>
              <a:t>）减法指令</a:t>
            </a:r>
          </a:p>
        </p:txBody>
      </p:sp>
      <p:sp>
        <p:nvSpPr>
          <p:cNvPr id="1048905"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如果解释为校验码，那么</a:t>
            </a:r>
            <a:r>
              <a:rPr altLang="zh-CN" lang="en-US"/>
              <a:t>PF</a:t>
            </a:r>
            <a:r>
              <a:rPr altLang="en-US" lang="zh-CN"/>
              <a:t>标志有效；</a:t>
            </a:r>
          </a:p>
          <a:p>
            <a:endParaRPr altLang="en-US" lang="zh-CN"/>
          </a:p>
          <a:p>
            <a:r>
              <a:rPr altLang="zh-CN" lang="en-US"/>
              <a:t>ZF</a:t>
            </a:r>
            <a:r>
              <a:rPr altLang="en-US" lang="zh-CN"/>
              <a:t>标志始终有效，用于判断运算结果是否为</a:t>
            </a:r>
            <a:r>
              <a:rPr altLang="zh-CN" lang="en-US"/>
              <a:t>0</a:t>
            </a:r>
            <a:r>
              <a:rPr altLang="en-US" lang="zh-CN"/>
              <a:t>。</a:t>
            </a:r>
          </a:p>
          <a:p>
            <a:endParaRPr altLang="en-US" lang="zh-CN"/>
          </a:p>
          <a:p>
            <a:r>
              <a:rPr altLang="en-US" lang="zh-CN"/>
              <a:t>课下请使用</a:t>
            </a:r>
            <a:r>
              <a:rPr altLang="zh-CN" lang="en-US"/>
              <a:t>DEBUG</a:t>
            </a:r>
            <a:r>
              <a:rPr altLang="en-US" lang="zh-CN"/>
              <a:t>观察减法指令的执行情况。</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21" name=""/>
        <p:cNvGrpSpPr/>
        <p:nvPr/>
      </p:nvGrpSpPr>
      <p:grpSpPr>
        <a:xfrm rot="0">
          <a:off x="0" y="0"/>
          <a:ext cx="0" cy="0"/>
          <a:chOff x="0" y="0"/>
          <a:chExt cx="0" cy="0"/>
        </a:xfrm>
      </p:grpSpPr>
      <p:sp>
        <p:nvSpPr>
          <p:cNvPr id="1048906"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5</a:t>
            </a:r>
            <a:r>
              <a:rPr altLang="en-US" lang="zh-CN"/>
              <a:t>）带借位减法指令</a:t>
            </a:r>
          </a:p>
        </p:txBody>
      </p:sp>
      <p:sp>
        <p:nvSpPr>
          <p:cNvPr id="1048907"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指令格式：</a:t>
            </a:r>
            <a:r>
              <a:rPr altLang="zh-CN" lang="en-US"/>
              <a:t>SBB    DEST</a:t>
            </a:r>
            <a:r>
              <a:rPr altLang="en-US" lang="zh-CN"/>
              <a:t>，</a:t>
            </a:r>
            <a:r>
              <a:rPr altLang="zh-CN" lang="en-US"/>
              <a:t>SRC</a:t>
            </a:r>
          </a:p>
          <a:p>
            <a:endParaRPr altLang="zh-CN" lang="en-US"/>
          </a:p>
          <a:p>
            <a:r>
              <a:rPr altLang="en-US" lang="zh-CN"/>
              <a:t>指令功能：</a:t>
            </a:r>
          </a:p>
          <a:p>
            <a:r>
              <a:rPr altLang="zh-CN" lang="en-US"/>
              <a:t>DEST&lt;=</a:t>
            </a:r>
            <a:r>
              <a:rPr altLang="en-US" lang="zh-CN"/>
              <a:t>（</a:t>
            </a:r>
            <a:r>
              <a:rPr altLang="zh-CN" lang="en-US"/>
              <a:t>DEST</a:t>
            </a:r>
            <a:r>
              <a:rPr altLang="en-US" lang="zh-CN"/>
              <a:t>）</a:t>
            </a:r>
            <a:r>
              <a:rPr altLang="zh-CN" lang="en-US"/>
              <a:t>-</a:t>
            </a:r>
            <a:r>
              <a:rPr altLang="en-US" lang="zh-CN"/>
              <a:t>（</a:t>
            </a:r>
            <a:r>
              <a:rPr altLang="zh-CN" lang="en-US"/>
              <a:t>SRC</a:t>
            </a:r>
            <a:r>
              <a:rPr altLang="en-US" lang="zh-CN"/>
              <a:t>）</a:t>
            </a:r>
            <a:r>
              <a:rPr altLang="zh-CN" lang="en-US"/>
              <a:t>-</a:t>
            </a:r>
            <a:r>
              <a:rPr altLang="en-US" lang="zh-CN"/>
              <a:t>（</a:t>
            </a:r>
            <a:r>
              <a:rPr altLang="zh-CN" lang="en-US"/>
              <a:t>CF</a:t>
            </a:r>
            <a:r>
              <a:rPr altLang="en-US" lang="zh-CN"/>
              <a:t>）</a:t>
            </a:r>
          </a:p>
          <a:p>
            <a:endParaRPr altLang="en-US" lang="zh-CN"/>
          </a:p>
          <a:p>
            <a:r>
              <a:rPr altLang="en-US" lang="zh-CN"/>
              <a:t>标志位影响：</a:t>
            </a:r>
            <a:r>
              <a:rPr altLang="zh-CN" lang="en-US"/>
              <a:t>OF</a:t>
            </a:r>
            <a:r>
              <a:rPr altLang="en-US" lang="zh-CN"/>
              <a:t>、</a:t>
            </a:r>
            <a:r>
              <a:rPr altLang="zh-CN" lang="en-US"/>
              <a:t>SF</a:t>
            </a:r>
            <a:r>
              <a:rPr altLang="en-US" lang="zh-CN"/>
              <a:t>、</a:t>
            </a:r>
            <a:r>
              <a:rPr altLang="zh-CN" lang="en-US"/>
              <a:t>ZF</a:t>
            </a:r>
            <a:r>
              <a:rPr altLang="en-US" lang="zh-CN"/>
              <a:t>、</a:t>
            </a:r>
            <a:r>
              <a:rPr altLang="zh-CN" lang="en-US"/>
              <a:t>AF</a:t>
            </a:r>
            <a:r>
              <a:rPr altLang="en-US" lang="zh-CN"/>
              <a:t>、</a:t>
            </a:r>
            <a:r>
              <a:rPr altLang="zh-CN" lang="en-US"/>
              <a:t>PF</a:t>
            </a:r>
            <a:r>
              <a:rPr altLang="en-US" lang="zh-CN"/>
              <a:t>、</a:t>
            </a:r>
            <a:r>
              <a:rPr altLang="zh-CN" lang="en-US"/>
              <a:t>CF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22" name=""/>
        <p:cNvGrpSpPr/>
        <p:nvPr/>
      </p:nvGrpSpPr>
      <p:grpSpPr>
        <a:xfrm rot="0">
          <a:off x="0" y="0"/>
          <a:ext cx="0" cy="0"/>
          <a:chOff x="0" y="0"/>
          <a:chExt cx="0" cy="0"/>
        </a:xfrm>
      </p:grpSpPr>
      <p:sp>
        <p:nvSpPr>
          <p:cNvPr id="1048908"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5</a:t>
            </a:r>
            <a:r>
              <a:rPr altLang="en-US" lang="zh-CN"/>
              <a:t>）带借位减法指令</a:t>
            </a:r>
          </a:p>
        </p:txBody>
      </p:sp>
      <p:sp>
        <p:nvSpPr>
          <p:cNvPr id="1048909"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zh-CN" lang="en-US"/>
              <a:t>SBB</a:t>
            </a:r>
            <a:r>
              <a:rPr altLang="en-US" lang="zh-CN"/>
              <a:t>指令对操作数的要求、对标志位的解释和</a:t>
            </a:r>
            <a:r>
              <a:rPr altLang="zh-CN" lang="en-US"/>
              <a:t>SUB</a:t>
            </a:r>
            <a:r>
              <a:rPr altLang="en-US" lang="zh-CN"/>
              <a:t>指令完全一致。</a:t>
            </a:r>
          </a:p>
          <a:p>
            <a:endParaRPr altLang="en-US" lang="zh-CN"/>
          </a:p>
          <a:p>
            <a:endParaRPr altLang="en-US" lang="zh-CN"/>
          </a:p>
          <a:p>
            <a:r>
              <a:rPr altLang="zh-CN" lang="en-US"/>
              <a:t>SBB</a:t>
            </a:r>
            <a:r>
              <a:rPr altLang="en-US" lang="zh-CN"/>
              <a:t>指令的主要用途和前面讲到的</a:t>
            </a:r>
            <a:r>
              <a:rPr altLang="zh-CN" lang="en-US"/>
              <a:t>ADC</a:t>
            </a:r>
            <a:r>
              <a:rPr altLang="en-US" lang="zh-CN"/>
              <a:t>指令相似。</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910"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5</a:t>
            </a:r>
            <a:r>
              <a:rPr altLang="en-US" lang="zh-CN"/>
              <a:t>）带借位减法指令</a:t>
            </a:r>
          </a:p>
        </p:txBody>
      </p:sp>
      <p:sp>
        <p:nvSpPr>
          <p:cNvPr id="1048911"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r>
              <a:rPr altLang="zh-CN" sz="2800" lang="en-US"/>
              <a:t>ADC</a:t>
            </a:r>
            <a:r>
              <a:rPr altLang="en-US" sz="2800" lang="zh-CN"/>
              <a:t>指令用于将低位单元加法产生的最高位进位引入到高位单元的加法中；</a:t>
            </a:r>
            <a:r>
              <a:rPr altLang="zh-CN" sz="2800" lang="en-US"/>
              <a:t>SBB</a:t>
            </a:r>
            <a:r>
              <a:rPr altLang="en-US" sz="2800" lang="zh-CN"/>
              <a:t>指令则是把低位单元减法产生最高位借位引入到高位单元的减法中。</a:t>
            </a:r>
          </a:p>
          <a:p>
            <a:pPr lvl="0"/>
            <a:endParaRPr altLang="en-US" sz="2800" lang="zh-CN"/>
          </a:p>
          <a:p>
            <a:pPr lvl="0"/>
            <a:r>
              <a:rPr altLang="en-US" sz="2800" lang="zh-CN"/>
              <a:t>和</a:t>
            </a:r>
            <a:r>
              <a:rPr altLang="zh-CN" sz="2800" lang="en-US"/>
              <a:t>SUB</a:t>
            </a:r>
            <a:r>
              <a:rPr altLang="en-US" sz="2800" lang="zh-CN"/>
              <a:t>指令结合使用完成多字节或多字数据的减法。</a:t>
            </a:r>
          </a:p>
          <a:p>
            <a:pPr lvl="0"/>
            <a:endParaRPr altLang="en-US" sz="2800" lang="zh-CN"/>
          </a:p>
          <a:p>
            <a:pPr lvl="0"/>
            <a:r>
              <a:rPr altLang="en-US" sz="2800" lang="zh-CN"/>
              <a:t>例子：多字节减法的例子留在课外自己构造。</a:t>
            </a: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24" name=""/>
        <p:cNvGrpSpPr/>
        <p:nvPr/>
      </p:nvGrpSpPr>
      <p:grpSpPr>
        <a:xfrm rot="0">
          <a:off x="0" y="0"/>
          <a:ext cx="0" cy="0"/>
          <a:chOff x="0" y="0"/>
          <a:chExt cx="0" cy="0"/>
        </a:xfrm>
      </p:grpSpPr>
      <p:grpSp>
        <p:nvGrpSpPr>
          <p:cNvPr id="125" name=""/>
          <p:cNvGrpSpPr/>
          <p:nvPr/>
        </p:nvGrpSpPr>
        <p:grpSpPr>
          <a:xfrm rot="0">
            <a:off x="2855912" y="1123950"/>
            <a:ext cx="3743325" cy="1512887"/>
            <a:chOff x="1429" y="935"/>
            <a:chExt cx="2358" cy="953"/>
          </a:xfrm>
        </p:grpSpPr>
        <p:sp>
          <p:nvSpPr>
            <p:cNvPr id="1048912" name="Line 3"/>
            <p:cNvSpPr/>
            <p:nvPr/>
          </p:nvSpPr>
          <p:spPr>
            <a:xfrm rot="0">
              <a:off x="1746" y="935"/>
              <a:ext cx="1633" cy="0"/>
            </a:xfrm>
            <a:prstGeom prst="line"/>
            <a:noFill/>
            <a:ln w="9525" cap="flat" cmpd="sng">
              <a:solidFill>
                <a:schemeClr val="dk1">
                  <a:alpha val="100000"/>
                </a:schemeClr>
              </a:solidFill>
              <a:prstDash val="solid"/>
              <a:round/>
            </a:ln>
          </p:spPr>
        </p:sp>
        <p:sp>
          <p:nvSpPr>
            <p:cNvPr id="1048913" name="Line 4"/>
            <p:cNvSpPr/>
            <p:nvPr/>
          </p:nvSpPr>
          <p:spPr>
            <a:xfrm rot="0">
              <a:off x="1429" y="1888"/>
              <a:ext cx="453" cy="0"/>
            </a:xfrm>
            <a:prstGeom prst="line"/>
            <a:noFill/>
            <a:ln w="9525" cap="flat" cmpd="sng">
              <a:solidFill>
                <a:schemeClr val="dk1">
                  <a:alpha val="100000"/>
                </a:schemeClr>
              </a:solidFill>
              <a:prstDash val="solid"/>
              <a:round/>
            </a:ln>
          </p:spPr>
        </p:sp>
        <p:sp>
          <p:nvSpPr>
            <p:cNvPr id="1048914" name="Line 5"/>
            <p:cNvSpPr/>
            <p:nvPr/>
          </p:nvSpPr>
          <p:spPr>
            <a:xfrm rot="0" flipH="1">
              <a:off x="1429" y="935"/>
              <a:ext cx="317" cy="953"/>
            </a:xfrm>
            <a:prstGeom prst="line"/>
            <a:noFill/>
            <a:ln w="9525" cap="flat" cmpd="sng">
              <a:solidFill>
                <a:schemeClr val="dk1">
                  <a:alpha val="100000"/>
                </a:schemeClr>
              </a:solidFill>
              <a:prstDash val="solid"/>
              <a:round/>
            </a:ln>
          </p:spPr>
        </p:sp>
        <p:sp>
          <p:nvSpPr>
            <p:cNvPr id="1048915" name="Line 6"/>
            <p:cNvSpPr/>
            <p:nvPr/>
          </p:nvSpPr>
          <p:spPr>
            <a:xfrm rot="0" flipV="1">
              <a:off x="1882" y="1434"/>
              <a:ext cx="136" cy="454"/>
            </a:xfrm>
            <a:prstGeom prst="line"/>
            <a:noFill/>
            <a:ln w="9525" cap="flat" cmpd="sng">
              <a:solidFill>
                <a:schemeClr val="dk1">
                  <a:alpha val="100000"/>
                </a:schemeClr>
              </a:solidFill>
              <a:prstDash val="solid"/>
              <a:round/>
            </a:ln>
          </p:spPr>
        </p:sp>
        <p:sp>
          <p:nvSpPr>
            <p:cNvPr id="1048916" name="Line 7"/>
            <p:cNvSpPr/>
            <p:nvPr/>
          </p:nvSpPr>
          <p:spPr>
            <a:xfrm rot="0">
              <a:off x="2018" y="1434"/>
              <a:ext cx="1134" cy="0"/>
            </a:xfrm>
            <a:prstGeom prst="line"/>
            <a:noFill/>
            <a:ln w="9525" cap="flat" cmpd="sng">
              <a:solidFill>
                <a:schemeClr val="dk1">
                  <a:alpha val="100000"/>
                </a:schemeClr>
              </a:solidFill>
              <a:prstDash val="solid"/>
              <a:round/>
            </a:ln>
          </p:spPr>
        </p:sp>
        <p:sp>
          <p:nvSpPr>
            <p:cNvPr id="1048917" name="Line 8"/>
            <p:cNvSpPr/>
            <p:nvPr/>
          </p:nvSpPr>
          <p:spPr>
            <a:xfrm rot="0">
              <a:off x="3379" y="935"/>
              <a:ext cx="408" cy="953"/>
            </a:xfrm>
            <a:prstGeom prst="line"/>
            <a:noFill/>
            <a:ln w="9525" cap="flat" cmpd="sng">
              <a:solidFill>
                <a:schemeClr val="dk1">
                  <a:alpha val="100000"/>
                </a:schemeClr>
              </a:solidFill>
              <a:prstDash val="solid"/>
              <a:round/>
            </a:ln>
          </p:spPr>
        </p:sp>
        <p:sp>
          <p:nvSpPr>
            <p:cNvPr id="1048918" name="Line 9"/>
            <p:cNvSpPr/>
            <p:nvPr/>
          </p:nvSpPr>
          <p:spPr>
            <a:xfrm rot="0">
              <a:off x="3334" y="1888"/>
              <a:ext cx="453" cy="0"/>
            </a:xfrm>
            <a:prstGeom prst="line"/>
            <a:noFill/>
            <a:ln w="9525" cap="flat" cmpd="sng">
              <a:solidFill>
                <a:schemeClr val="dk1">
                  <a:alpha val="100000"/>
                </a:schemeClr>
              </a:solidFill>
              <a:prstDash val="solid"/>
              <a:round/>
            </a:ln>
          </p:spPr>
        </p:sp>
        <p:sp>
          <p:nvSpPr>
            <p:cNvPr id="1048919" name="Line 10"/>
            <p:cNvSpPr/>
            <p:nvPr/>
          </p:nvSpPr>
          <p:spPr>
            <a:xfrm rot="0">
              <a:off x="3107" y="1434"/>
              <a:ext cx="227" cy="454"/>
            </a:xfrm>
            <a:prstGeom prst="line"/>
            <a:noFill/>
            <a:ln w="9525" cap="flat" cmpd="sng">
              <a:solidFill>
                <a:schemeClr val="dk1">
                  <a:alpha val="100000"/>
                </a:schemeClr>
              </a:solidFill>
              <a:prstDash val="solid"/>
              <a:round/>
            </a:ln>
          </p:spPr>
        </p:sp>
      </p:grpSp>
      <p:sp>
        <p:nvSpPr>
          <p:cNvPr id="1048920" name="Text Box 11"/>
          <p:cNvSpPr txBox="1"/>
          <p:nvPr/>
        </p:nvSpPr>
        <p:spPr>
          <a:xfrm rot="0">
            <a:off x="5303837" y="3500437"/>
            <a:ext cx="15843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en-US" sz="3200" lang="zh-CN">
                <a:solidFill>
                  <a:schemeClr val="dk2"/>
                </a:solidFill>
              </a:rPr>
              <a:t>源地址</a:t>
            </a:r>
          </a:p>
        </p:txBody>
      </p:sp>
      <p:sp>
        <p:nvSpPr>
          <p:cNvPr id="1048921" name="Text Box 12"/>
          <p:cNvSpPr txBox="1"/>
          <p:nvPr/>
        </p:nvSpPr>
        <p:spPr>
          <a:xfrm rot="0">
            <a:off x="2114550" y="3500437"/>
            <a:ext cx="2181225" cy="650875"/>
          </a:xfrm>
          <a:prstGeom prst="rect"/>
          <a:solidFill>
            <a:schemeClr val="lt2"/>
          </a:solidFill>
          <a:ln w="9525" cap="flat" cmpd="sng">
            <a:solidFill>
              <a:srgbClr val="3333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3600" lang="zh-CN">
                <a:solidFill>
                  <a:schemeClr val="dk2"/>
                </a:solidFill>
              </a:rPr>
              <a:t>目的地址</a:t>
            </a:r>
          </a:p>
        </p:txBody>
      </p:sp>
      <p:graphicFrame>
        <p:nvGraphicFramePr>
          <p:cNvPr id="4194308" name=""/>
          <p:cNvGraphicFramePr>
            <a:graphicFrameLocks/>
          </p:cNvGraphicFramePr>
          <p:nvPr/>
        </p:nvGraphicFramePr>
        <p:xfrm rot="0">
          <a:off x="468312" y="5221287"/>
          <a:ext cx="8229600" cy="944562"/>
        </p:xfrm>
        <a:graphic>
          <a:graphicData uri="http://schemas.openxmlformats.org/drawingml/2006/table">
            <a:tbl>
              <a:tblPr/>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944562">
                <a:tc>
                  <a:txBody>
                    <a:bodyPr/>
                    <a:p>
                      <a:pPr algn="l" eaLnBrk="1" hangingPunct="1" latinLnBrk="1" lvl="0">
                        <a:spcBef>
                          <a:spcPct val="20000"/>
                        </a:spcBef>
                      </a:pPr>
                      <a:endParaRPr altLang="zh-CN" sz="28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ＯＦ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ＤＦ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ＩＦ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ＴＦ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ＳＦ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ＺＦ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ＡＦ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ＰＦ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ＣＦ</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grpSp>
        <p:nvGrpSpPr>
          <p:cNvPr id="127" name=""/>
          <p:cNvGrpSpPr/>
          <p:nvPr/>
        </p:nvGrpSpPr>
        <p:grpSpPr>
          <a:xfrm rot="0">
            <a:off x="2638425" y="836612"/>
            <a:ext cx="1657350" cy="2663825"/>
            <a:chOff x="1655" y="391"/>
            <a:chExt cx="1044" cy="1678"/>
          </a:xfrm>
        </p:grpSpPr>
        <p:sp>
          <p:nvSpPr>
            <p:cNvPr id="1048957" name="Line 50"/>
            <p:cNvSpPr/>
            <p:nvPr/>
          </p:nvSpPr>
          <p:spPr>
            <a:xfrm rot="0" flipV="1">
              <a:off x="2699" y="391"/>
              <a:ext cx="0" cy="181"/>
            </a:xfrm>
            <a:prstGeom prst="line"/>
            <a:noFill/>
            <a:ln w="9525" cap="flat" cmpd="sng">
              <a:solidFill>
                <a:schemeClr val="dk1">
                  <a:alpha val="100000"/>
                </a:schemeClr>
              </a:solidFill>
              <a:prstDash val="solid"/>
              <a:round/>
            </a:ln>
          </p:spPr>
        </p:sp>
        <p:sp>
          <p:nvSpPr>
            <p:cNvPr id="1048958" name="Line 51"/>
            <p:cNvSpPr/>
            <p:nvPr/>
          </p:nvSpPr>
          <p:spPr>
            <a:xfrm rot="0" flipH="1">
              <a:off x="1655" y="391"/>
              <a:ext cx="1044" cy="0"/>
            </a:xfrm>
            <a:prstGeom prst="line"/>
            <a:noFill/>
            <a:ln w="9525" cap="flat" cmpd="sng">
              <a:solidFill>
                <a:schemeClr val="dk1">
                  <a:alpha val="100000"/>
                </a:schemeClr>
              </a:solidFill>
              <a:prstDash val="solid"/>
              <a:round/>
            </a:ln>
          </p:spPr>
        </p:sp>
        <p:sp>
          <p:nvSpPr>
            <p:cNvPr id="1048959" name="Line 52"/>
            <p:cNvSpPr/>
            <p:nvPr/>
          </p:nvSpPr>
          <p:spPr>
            <a:xfrm rot="0">
              <a:off x="1655" y="391"/>
              <a:ext cx="0" cy="1678"/>
            </a:xfrm>
            <a:prstGeom prst="line"/>
            <a:noFill/>
            <a:ln w="9525" cap="flat" cmpd="sng">
              <a:solidFill>
                <a:schemeClr val="dk1">
                  <a:alpha val="100000"/>
                </a:schemeClr>
              </a:solidFill>
              <a:prstDash val="solid"/>
              <a:round/>
              <a:tailEnd type="triangle" w="lg" len="lg"/>
            </a:ln>
          </p:spPr>
        </p:sp>
      </p:grpSp>
      <p:sp>
        <p:nvSpPr>
          <p:cNvPr id="1048960" name="Text Box 53"/>
          <p:cNvSpPr txBox="1"/>
          <p:nvPr/>
        </p:nvSpPr>
        <p:spPr>
          <a:xfrm rot="0">
            <a:off x="7246937" y="1484312"/>
            <a:ext cx="504825" cy="504825"/>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t>
            </a:r>
          </a:p>
        </p:txBody>
      </p:sp>
      <p:sp>
        <p:nvSpPr>
          <p:cNvPr id="1048961" name="Line 54"/>
          <p:cNvSpPr/>
          <p:nvPr/>
        </p:nvSpPr>
        <p:spPr>
          <a:xfrm rot="0" flipH="1">
            <a:off x="6238875" y="1700212"/>
            <a:ext cx="1008062" cy="0"/>
          </a:xfrm>
          <a:prstGeom prst="line"/>
          <a:noFill/>
          <a:ln w="9525" cap="flat" cmpd="sng">
            <a:solidFill>
              <a:schemeClr val="dk1">
                <a:alpha val="100000"/>
              </a:schemeClr>
            </a:solidFill>
            <a:prstDash val="lgDash"/>
            <a:round/>
            <a:tailEnd type="triangle" w="lg" len="lg"/>
          </a:ln>
        </p:spPr>
      </p:sp>
      <p:grpSp>
        <p:nvGrpSpPr>
          <p:cNvPr id="128" name=""/>
          <p:cNvGrpSpPr/>
          <p:nvPr/>
        </p:nvGrpSpPr>
        <p:grpSpPr>
          <a:xfrm rot="0">
            <a:off x="1414462" y="549275"/>
            <a:ext cx="7056437" cy="4679950"/>
            <a:chOff x="884" y="210"/>
            <a:chExt cx="4445" cy="2948"/>
          </a:xfrm>
        </p:grpSpPr>
        <p:sp>
          <p:nvSpPr>
            <p:cNvPr id="1048962" name="Line 56"/>
            <p:cNvSpPr/>
            <p:nvPr/>
          </p:nvSpPr>
          <p:spPr>
            <a:xfrm rot="0" flipV="1">
              <a:off x="3198" y="210"/>
              <a:ext cx="0" cy="362"/>
            </a:xfrm>
            <a:prstGeom prst="line"/>
            <a:noFill/>
            <a:ln w="9525" cap="flat" cmpd="sng">
              <a:solidFill>
                <a:schemeClr val="dk1">
                  <a:alpha val="100000"/>
                </a:schemeClr>
              </a:solidFill>
              <a:prstDash val="solid"/>
              <a:round/>
            </a:ln>
          </p:spPr>
        </p:sp>
        <p:sp>
          <p:nvSpPr>
            <p:cNvPr id="1048963" name="Line 57"/>
            <p:cNvSpPr/>
            <p:nvPr/>
          </p:nvSpPr>
          <p:spPr>
            <a:xfrm rot="0" flipH="1">
              <a:off x="884" y="210"/>
              <a:ext cx="2314" cy="0"/>
            </a:xfrm>
            <a:prstGeom prst="line"/>
            <a:noFill/>
            <a:ln w="9525" cap="flat" cmpd="sng">
              <a:solidFill>
                <a:schemeClr val="dk1">
                  <a:alpha val="100000"/>
                </a:schemeClr>
              </a:solidFill>
              <a:prstDash val="solid"/>
              <a:round/>
            </a:ln>
          </p:spPr>
        </p:sp>
        <p:sp>
          <p:nvSpPr>
            <p:cNvPr id="1048964" name="Line 58"/>
            <p:cNvSpPr/>
            <p:nvPr/>
          </p:nvSpPr>
          <p:spPr>
            <a:xfrm rot="0">
              <a:off x="884" y="210"/>
              <a:ext cx="0" cy="2449"/>
            </a:xfrm>
            <a:prstGeom prst="line"/>
            <a:noFill/>
            <a:ln w="9525" cap="flat" cmpd="sng">
              <a:solidFill>
                <a:schemeClr val="dk1">
                  <a:alpha val="100000"/>
                </a:schemeClr>
              </a:solidFill>
              <a:prstDash val="solid"/>
              <a:round/>
            </a:ln>
          </p:spPr>
        </p:sp>
        <p:sp>
          <p:nvSpPr>
            <p:cNvPr id="1048965" name="Line 59"/>
            <p:cNvSpPr/>
            <p:nvPr/>
          </p:nvSpPr>
          <p:spPr>
            <a:xfrm rot="0">
              <a:off x="884" y="2659"/>
              <a:ext cx="4445" cy="0"/>
            </a:xfrm>
            <a:prstGeom prst="line"/>
            <a:noFill/>
            <a:ln w="9525" cap="flat" cmpd="sng">
              <a:solidFill>
                <a:schemeClr val="dk1">
                  <a:alpha val="100000"/>
                </a:schemeClr>
              </a:solidFill>
              <a:prstDash val="solid"/>
              <a:round/>
            </a:ln>
          </p:spPr>
        </p:sp>
        <p:sp>
          <p:nvSpPr>
            <p:cNvPr id="1048966" name="Line 60"/>
            <p:cNvSpPr/>
            <p:nvPr/>
          </p:nvSpPr>
          <p:spPr>
            <a:xfrm rot="0">
              <a:off x="5329" y="2659"/>
              <a:ext cx="0" cy="499"/>
            </a:xfrm>
            <a:prstGeom prst="line"/>
            <a:noFill/>
            <a:ln w="9525" cap="flat" cmpd="sng">
              <a:solidFill>
                <a:schemeClr val="dk1">
                  <a:alpha val="100000"/>
                </a:schemeClr>
              </a:solidFill>
              <a:prstDash val="solid"/>
              <a:round/>
              <a:tailEnd type="triangle" w="lg" len="lg"/>
            </a:ln>
          </p:spPr>
        </p:sp>
        <p:sp>
          <p:nvSpPr>
            <p:cNvPr id="1048967" name="Line 61"/>
            <p:cNvSpPr/>
            <p:nvPr/>
          </p:nvSpPr>
          <p:spPr>
            <a:xfrm rot="0">
              <a:off x="4649" y="2659"/>
              <a:ext cx="0" cy="499"/>
            </a:xfrm>
            <a:prstGeom prst="line"/>
            <a:noFill/>
            <a:ln w="9525" cap="flat" cmpd="sng">
              <a:solidFill>
                <a:schemeClr val="dk1">
                  <a:alpha val="100000"/>
                </a:schemeClr>
              </a:solidFill>
              <a:prstDash val="solid"/>
              <a:round/>
              <a:tailEnd type="triangle" w="lg" len="lg"/>
            </a:ln>
          </p:spPr>
        </p:sp>
        <p:sp>
          <p:nvSpPr>
            <p:cNvPr id="1048968" name="Line 62"/>
            <p:cNvSpPr/>
            <p:nvPr/>
          </p:nvSpPr>
          <p:spPr>
            <a:xfrm rot="0">
              <a:off x="4014" y="2659"/>
              <a:ext cx="0" cy="499"/>
            </a:xfrm>
            <a:prstGeom prst="line"/>
            <a:noFill/>
            <a:ln w="9525" cap="flat" cmpd="sng">
              <a:solidFill>
                <a:schemeClr val="dk1">
                  <a:alpha val="100000"/>
                </a:schemeClr>
              </a:solidFill>
              <a:prstDash val="solid"/>
              <a:round/>
              <a:tailEnd type="triangle" w="lg" len="lg"/>
            </a:ln>
          </p:spPr>
        </p:sp>
        <p:sp>
          <p:nvSpPr>
            <p:cNvPr id="1048969" name="Line 63"/>
            <p:cNvSpPr/>
            <p:nvPr/>
          </p:nvSpPr>
          <p:spPr>
            <a:xfrm rot="0">
              <a:off x="3379" y="2659"/>
              <a:ext cx="0" cy="499"/>
            </a:xfrm>
            <a:prstGeom prst="line"/>
            <a:noFill/>
            <a:ln w="9525" cap="flat" cmpd="sng">
              <a:solidFill>
                <a:schemeClr val="dk1">
                  <a:alpha val="100000"/>
                </a:schemeClr>
              </a:solidFill>
              <a:prstDash val="solid"/>
              <a:round/>
              <a:tailEnd type="triangle" w="lg" len="lg"/>
            </a:ln>
          </p:spPr>
        </p:sp>
        <p:sp>
          <p:nvSpPr>
            <p:cNvPr id="1048970" name="Line 64"/>
            <p:cNvSpPr/>
            <p:nvPr/>
          </p:nvSpPr>
          <p:spPr>
            <a:xfrm rot="0">
              <a:off x="3016" y="2659"/>
              <a:ext cx="0" cy="499"/>
            </a:xfrm>
            <a:prstGeom prst="line"/>
            <a:noFill/>
            <a:ln w="9525" cap="flat" cmpd="sng">
              <a:solidFill>
                <a:schemeClr val="dk1">
                  <a:alpha val="100000"/>
                </a:schemeClr>
              </a:solidFill>
              <a:prstDash val="solid"/>
              <a:round/>
              <a:tailEnd type="triangle" w="lg" len="lg"/>
            </a:ln>
          </p:spPr>
        </p:sp>
        <p:sp>
          <p:nvSpPr>
            <p:cNvPr id="1048971" name="Line 65"/>
            <p:cNvSpPr/>
            <p:nvPr/>
          </p:nvSpPr>
          <p:spPr>
            <a:xfrm rot="0">
              <a:off x="1746" y="2659"/>
              <a:ext cx="0" cy="499"/>
            </a:xfrm>
            <a:prstGeom prst="line"/>
            <a:noFill/>
            <a:ln w="9525" cap="flat" cmpd="sng">
              <a:solidFill>
                <a:schemeClr val="dk1">
                  <a:alpha val="100000"/>
                </a:schemeClr>
              </a:solidFill>
              <a:prstDash val="solid"/>
              <a:round/>
              <a:tailEnd type="triangle" w="lg" len="lg"/>
            </a:ln>
          </p:spPr>
        </p:sp>
      </p:grpSp>
      <p:grpSp>
        <p:nvGrpSpPr>
          <p:cNvPr id="129" name=""/>
          <p:cNvGrpSpPr/>
          <p:nvPr/>
        </p:nvGrpSpPr>
        <p:grpSpPr>
          <a:xfrm rot="0">
            <a:off x="3143250" y="2636837"/>
            <a:ext cx="5472112" cy="2592387"/>
            <a:chOff x="1973" y="1525"/>
            <a:chExt cx="3447" cy="1633"/>
          </a:xfrm>
        </p:grpSpPr>
        <p:grpSp>
          <p:nvGrpSpPr>
            <p:cNvPr id="130" name=""/>
            <p:cNvGrpSpPr/>
            <p:nvPr/>
          </p:nvGrpSpPr>
          <p:grpSpPr>
            <a:xfrm rot="0">
              <a:off x="1973" y="1525"/>
              <a:ext cx="1950" cy="544"/>
              <a:chOff x="1973" y="1525"/>
              <a:chExt cx="1950" cy="544"/>
            </a:xfrm>
          </p:grpSpPr>
          <p:sp>
            <p:nvSpPr>
              <p:cNvPr id="1048972" name="Line 68"/>
              <p:cNvSpPr/>
              <p:nvPr/>
            </p:nvSpPr>
            <p:spPr>
              <a:xfrm rot="0" flipV="1">
                <a:off x="1973" y="1525"/>
                <a:ext cx="0" cy="544"/>
              </a:xfrm>
              <a:prstGeom prst="line"/>
              <a:noFill/>
              <a:ln w="9525" cap="flat" cmpd="sng">
                <a:solidFill>
                  <a:schemeClr val="dk1">
                    <a:alpha val="100000"/>
                  </a:schemeClr>
                </a:solidFill>
                <a:prstDash val="solid"/>
                <a:round/>
                <a:tailEnd type="triangle" w="lg" len="lg"/>
              </a:ln>
            </p:spPr>
          </p:sp>
          <p:sp>
            <p:nvSpPr>
              <p:cNvPr id="1048973" name="Line 69"/>
              <p:cNvSpPr/>
              <p:nvPr/>
            </p:nvSpPr>
            <p:spPr>
              <a:xfrm rot="0" flipV="1">
                <a:off x="3923" y="1525"/>
                <a:ext cx="0" cy="544"/>
              </a:xfrm>
              <a:prstGeom prst="line"/>
              <a:noFill/>
              <a:ln w="9525" cap="flat" cmpd="sng">
                <a:solidFill>
                  <a:schemeClr val="dk1">
                    <a:alpha val="100000"/>
                  </a:schemeClr>
                </a:solidFill>
                <a:prstDash val="solid"/>
                <a:round/>
                <a:tailEnd type="triangle" w="lg" len="lg"/>
              </a:ln>
            </p:spPr>
          </p:sp>
        </p:grpSp>
        <p:grpSp>
          <p:nvGrpSpPr>
            <p:cNvPr id="131" name=""/>
            <p:cNvGrpSpPr/>
            <p:nvPr/>
          </p:nvGrpSpPr>
          <p:grpSpPr>
            <a:xfrm rot="0">
              <a:off x="4059" y="1525"/>
              <a:ext cx="1361" cy="1633"/>
              <a:chOff x="4059" y="1525"/>
              <a:chExt cx="1361" cy="1633"/>
            </a:xfrm>
          </p:grpSpPr>
          <p:sp>
            <p:nvSpPr>
              <p:cNvPr id="1048974" name="Line 71"/>
              <p:cNvSpPr/>
              <p:nvPr/>
            </p:nvSpPr>
            <p:spPr>
              <a:xfrm rot="0" flipV="1">
                <a:off x="5420" y="1979"/>
                <a:ext cx="0" cy="1179"/>
              </a:xfrm>
              <a:prstGeom prst="line"/>
              <a:noFill/>
              <a:ln w="9525" cap="flat" cmpd="sng">
                <a:solidFill>
                  <a:schemeClr val="dk1">
                    <a:alpha val="100000"/>
                  </a:schemeClr>
                </a:solidFill>
                <a:prstDash val="solid"/>
                <a:round/>
              </a:ln>
            </p:spPr>
          </p:sp>
          <p:sp>
            <p:nvSpPr>
              <p:cNvPr id="1048975" name="Line 72"/>
              <p:cNvSpPr/>
              <p:nvPr/>
            </p:nvSpPr>
            <p:spPr>
              <a:xfrm rot="0" flipH="1">
                <a:off x="4059" y="1979"/>
                <a:ext cx="1361" cy="0"/>
              </a:xfrm>
              <a:prstGeom prst="line"/>
              <a:noFill/>
              <a:ln w="9525" cap="flat" cmpd="sng">
                <a:solidFill>
                  <a:schemeClr val="dk1">
                    <a:alpha val="100000"/>
                  </a:schemeClr>
                </a:solidFill>
                <a:prstDash val="solid"/>
                <a:round/>
              </a:ln>
            </p:spPr>
          </p:sp>
          <p:sp>
            <p:nvSpPr>
              <p:cNvPr id="1048976" name="Line 73"/>
              <p:cNvSpPr/>
              <p:nvPr/>
            </p:nvSpPr>
            <p:spPr>
              <a:xfrm rot="0" flipV="1">
                <a:off x="4059" y="1525"/>
                <a:ext cx="0" cy="454"/>
              </a:xfrm>
              <a:prstGeom prst="line"/>
              <a:noFill/>
              <a:ln w="9525" cap="flat" cmpd="sng">
                <a:solidFill>
                  <a:schemeClr val="dk1">
                    <a:alpha val="100000"/>
                  </a:schemeClr>
                </a:solidFill>
                <a:prstDash val="solid"/>
                <a:round/>
                <a:tailEnd type="triangle" w="lg" len="lg"/>
              </a:ln>
            </p:spPr>
          </p:sp>
        </p:grpSp>
      </p:grpSp>
      <p:sp>
        <p:nvSpPr>
          <p:cNvPr id="1048977" name="Text Box 74"/>
          <p:cNvSpPr txBox="1"/>
          <p:nvPr/>
        </p:nvSpPr>
        <p:spPr>
          <a:xfrm rot="0">
            <a:off x="4078287" y="1196975"/>
            <a:ext cx="11525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ALU</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129"/>
                                        </p:tgtEl>
                                        <p:attrNameLst>
                                          <p:attrName>style.visibility</p:attrName>
                                        </p:attrNameLst>
                                      </p:cBhvr>
                                      <p:to>
                                        <p:strVal val="visible"/>
                                      </p:to>
                                    </p:set>
                                    <p:animEffect transition="in" filter="checkerboard(across)">
                                      <p:cBhvr>
                                        <p:cTn dur="500" id="7"/>
                                        <p:tgtEl>
                                          <p:spTgt spid="129"/>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8961"/>
                                        </p:tgtEl>
                                        <p:attrNameLst>
                                          <p:attrName>style.visibility</p:attrName>
                                        </p:attrNameLst>
                                      </p:cBhvr>
                                      <p:to>
                                        <p:strVal val="visible"/>
                                      </p:to>
                                    </p:set>
                                    <p:animEffect transition="in" filter="checkerboard(across)">
                                      <p:cBhvr>
                                        <p:cTn dur="500" id="12"/>
                                        <p:tgtEl>
                                          <p:spTgt spid="1048961"/>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5" presetSubtype="10">
                                  <p:stCondLst>
                                    <p:cond delay="0"/>
                                  </p:stCondLst>
                                  <p:childTnLst>
                                    <p:set>
                                      <p:cBhvr>
                                        <p:cTn dur="1" fill="hold" id="16">
                                          <p:stCondLst>
                                            <p:cond delay="0"/>
                                          </p:stCondLst>
                                        </p:cTn>
                                        <p:tgtEl>
                                          <p:spTgt spid="127"/>
                                        </p:tgtEl>
                                        <p:attrNameLst>
                                          <p:attrName>style.visibility</p:attrName>
                                        </p:attrNameLst>
                                      </p:cBhvr>
                                      <p:to>
                                        <p:strVal val="visible"/>
                                      </p:to>
                                    </p:set>
                                    <p:animEffect transition="in" filter="checkerboard(across)">
                                      <p:cBhvr>
                                        <p:cTn dur="500" id="17"/>
                                        <p:tgtEl>
                                          <p:spTgt spid="127"/>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5" presetSubtype="10">
                                  <p:stCondLst>
                                    <p:cond delay="0"/>
                                  </p:stCondLst>
                                  <p:childTnLst>
                                    <p:set>
                                      <p:cBhvr>
                                        <p:cTn dur="1" fill="hold" id="21">
                                          <p:stCondLst>
                                            <p:cond delay="0"/>
                                          </p:stCondLst>
                                        </p:cTn>
                                        <p:tgtEl>
                                          <p:spTgt spid="128"/>
                                        </p:tgtEl>
                                        <p:attrNameLst>
                                          <p:attrName>style.visibility</p:attrName>
                                        </p:attrNameLst>
                                      </p:cBhvr>
                                      <p:to>
                                        <p:strVal val="visible"/>
                                      </p:to>
                                    </p:set>
                                    <p:animEffect transition="in" filter="checkerboard(across)">
                                      <p:cBhvr>
                                        <p:cTn dur="500" id="22"/>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sp>
        <p:nvSpPr>
          <p:cNvPr id="1048978"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6</a:t>
            </a:r>
            <a:r>
              <a:rPr altLang="en-US" lang="zh-CN"/>
              <a:t>）减</a:t>
            </a:r>
            <a:r>
              <a:rPr altLang="zh-CN" lang="en-US"/>
              <a:t>1</a:t>
            </a:r>
            <a:r>
              <a:rPr altLang="en-US" lang="zh-CN"/>
              <a:t>指令</a:t>
            </a:r>
          </a:p>
        </p:txBody>
      </p:sp>
      <p:sp>
        <p:nvSpPr>
          <p:cNvPr id="1048979"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90000"/>
              </a:lnSpc>
            </a:pPr>
            <a:r>
              <a:rPr altLang="en-US" lang="zh-CN"/>
              <a:t>指令格式：</a:t>
            </a:r>
            <a:r>
              <a:rPr altLang="zh-CN" lang="en-US"/>
              <a:t>DEC    DEST</a:t>
            </a:r>
          </a:p>
          <a:p>
            <a:pPr lvl="0">
              <a:lnSpc>
                <a:spcPct val="90000"/>
              </a:lnSpc>
            </a:pPr>
            <a:endParaRPr altLang="zh-CN" lang="en-US"/>
          </a:p>
          <a:p>
            <a:pPr lvl="0">
              <a:lnSpc>
                <a:spcPct val="90000"/>
              </a:lnSpc>
            </a:pPr>
            <a:r>
              <a:rPr altLang="en-US" lang="zh-CN"/>
              <a:t>指令格式：</a:t>
            </a:r>
            <a:r>
              <a:rPr altLang="zh-CN" lang="en-US"/>
              <a:t>DEST &lt;=</a:t>
            </a:r>
            <a:r>
              <a:rPr altLang="en-US" lang="zh-CN"/>
              <a:t>（</a:t>
            </a:r>
            <a:r>
              <a:rPr altLang="zh-CN" lang="en-US"/>
              <a:t>DEST</a:t>
            </a:r>
            <a:r>
              <a:rPr altLang="en-US" lang="zh-CN"/>
              <a:t>）</a:t>
            </a:r>
            <a:r>
              <a:rPr altLang="zh-CN" lang="en-US"/>
              <a:t>-1</a:t>
            </a:r>
          </a:p>
          <a:p>
            <a:pPr lvl="0">
              <a:lnSpc>
                <a:spcPct val="90000"/>
              </a:lnSpc>
            </a:pPr>
            <a:endParaRPr altLang="zh-CN" lang="en-US"/>
          </a:p>
          <a:p>
            <a:pPr lvl="0">
              <a:lnSpc>
                <a:spcPct val="90000"/>
              </a:lnSpc>
            </a:pPr>
            <a:r>
              <a:rPr altLang="en-US" lang="zh-CN"/>
              <a:t>标志位影响：</a:t>
            </a:r>
            <a:r>
              <a:rPr altLang="zh-CN" lang="en-US"/>
              <a:t>OF</a:t>
            </a:r>
            <a:r>
              <a:rPr altLang="en-US" lang="zh-CN"/>
              <a:t>、</a:t>
            </a:r>
            <a:r>
              <a:rPr altLang="zh-CN" lang="en-US"/>
              <a:t>SF</a:t>
            </a:r>
            <a:r>
              <a:rPr altLang="en-US" lang="zh-CN"/>
              <a:t>、</a:t>
            </a:r>
            <a:r>
              <a:rPr altLang="zh-CN" lang="en-US"/>
              <a:t>ZF</a:t>
            </a:r>
            <a:r>
              <a:rPr altLang="en-US" lang="zh-CN"/>
              <a:t>、</a:t>
            </a:r>
            <a:r>
              <a:rPr altLang="zh-CN" lang="en-US"/>
              <a:t>AF</a:t>
            </a:r>
            <a:r>
              <a:rPr altLang="en-US" lang="zh-CN"/>
              <a:t>、</a:t>
            </a:r>
            <a:r>
              <a:rPr altLang="zh-CN" lang="en-US"/>
              <a:t>PF</a:t>
            </a:r>
          </a:p>
          <a:p>
            <a:pPr lvl="0">
              <a:lnSpc>
                <a:spcPct val="90000"/>
              </a:lnSpc>
            </a:pPr>
            <a:endParaRPr altLang="zh-CN" lang="en-US"/>
          </a:p>
          <a:p>
            <a:pPr lvl="0">
              <a:lnSpc>
                <a:spcPct val="90000"/>
              </a:lnSpc>
            </a:pPr>
            <a:r>
              <a:rPr altLang="en-US" lang="zh-CN"/>
              <a:t>目的操作数地址可以为通用寄存器、内存单元；可以字节、字为单位。</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rot="0">
          <a:off x="0" y="0"/>
          <a:ext cx="0" cy="0"/>
          <a:chOff x="0" y="0"/>
          <a:chExt cx="0" cy="0"/>
        </a:xfrm>
      </p:grpSpPr>
      <p:sp>
        <p:nvSpPr>
          <p:cNvPr id="1048980"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6</a:t>
            </a:r>
            <a:r>
              <a:rPr altLang="en-US" lang="zh-CN"/>
              <a:t>）减</a:t>
            </a:r>
            <a:r>
              <a:rPr altLang="zh-CN" lang="en-US"/>
              <a:t>1</a:t>
            </a:r>
            <a:r>
              <a:rPr altLang="en-US" lang="zh-CN"/>
              <a:t>指令</a:t>
            </a:r>
          </a:p>
        </p:txBody>
      </p:sp>
      <p:sp>
        <p:nvSpPr>
          <p:cNvPr id="1048981"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和</a:t>
            </a:r>
            <a:r>
              <a:rPr altLang="zh-CN" lang="en-US"/>
              <a:t>INC</a:t>
            </a:r>
            <a:r>
              <a:rPr altLang="en-US" lang="zh-CN"/>
              <a:t>指令的用途大致相同，用于计数或修改地址指针，只是方向和</a:t>
            </a:r>
            <a:r>
              <a:rPr altLang="zh-CN" lang="en-US"/>
              <a:t>INC</a:t>
            </a:r>
            <a:r>
              <a:rPr altLang="en-US" lang="zh-CN"/>
              <a:t>指令相反，操作数一般也解释为无符号数。</a:t>
            </a:r>
          </a:p>
          <a:p>
            <a:endParaRPr altLang="en-US" lang="zh-CN"/>
          </a:p>
          <a:p>
            <a:r>
              <a:rPr altLang="en-US" lang="zh-CN"/>
              <a:t>和</a:t>
            </a:r>
            <a:r>
              <a:rPr altLang="zh-CN" lang="en-US"/>
              <a:t>INC</a:t>
            </a:r>
            <a:r>
              <a:rPr altLang="en-US" lang="zh-CN"/>
              <a:t>指令一样，</a:t>
            </a:r>
            <a:r>
              <a:rPr altLang="zh-CN" lang="en-US"/>
              <a:t>DEC</a:t>
            </a:r>
            <a:r>
              <a:rPr altLang="en-US" lang="zh-CN"/>
              <a:t>指令不影响</a:t>
            </a:r>
            <a:r>
              <a:rPr altLang="zh-CN" lang="en-US"/>
              <a:t>CF</a:t>
            </a:r>
            <a:r>
              <a:rPr altLang="en-US" lang="zh-CN"/>
              <a:t>标志。</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590"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1</a:t>
            </a:r>
            <a:r>
              <a:rPr altLang="en-US" lang="zh-CN"/>
              <a:t>）加法指令</a:t>
            </a:r>
          </a:p>
        </p:txBody>
      </p:sp>
      <p:sp>
        <p:nvSpPr>
          <p:cNvPr id="1048591"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r>
              <a:rPr altLang="en-US" sz="2800" lang="zh-CN"/>
              <a:t>操作数可以字、字节为单位；</a:t>
            </a:r>
          </a:p>
          <a:p>
            <a:pPr lvl="0"/>
            <a:endParaRPr altLang="en-US" sz="2800" lang="zh-CN"/>
          </a:p>
          <a:p>
            <a:pPr lvl="0"/>
            <a:r>
              <a:rPr altLang="en-US" sz="2800" lang="zh-CN"/>
              <a:t>源操作数可以为通用寄存器、内存单元、立即数；</a:t>
            </a:r>
          </a:p>
          <a:p>
            <a:pPr lvl="0"/>
            <a:endParaRPr altLang="en-US" sz="2800" lang="zh-CN"/>
          </a:p>
          <a:p>
            <a:pPr lvl="0"/>
            <a:r>
              <a:rPr altLang="en-US" sz="2800" lang="zh-CN"/>
              <a:t>目的操作数可以为通用寄存器、内存单元。</a:t>
            </a:r>
          </a:p>
          <a:p>
            <a:pPr lvl="0"/>
            <a:endParaRPr altLang="en-US" sz="2800" lang="zh-CN"/>
          </a:p>
          <a:p>
            <a:pPr lvl="0"/>
            <a:r>
              <a:rPr altLang="en-US" sz="2800" lang="zh-CN"/>
              <a:t>注意：最多只能有一个内存操作数。</a:t>
            </a: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134" name=""/>
        <p:cNvGrpSpPr/>
        <p:nvPr/>
      </p:nvGrpSpPr>
      <p:grpSpPr>
        <a:xfrm rot="0">
          <a:off x="0" y="0"/>
          <a:ext cx="0" cy="0"/>
          <a:chOff x="0" y="0"/>
          <a:chExt cx="0" cy="0"/>
        </a:xfrm>
      </p:grpSpPr>
      <p:grpSp>
        <p:nvGrpSpPr>
          <p:cNvPr id="135" name=""/>
          <p:cNvGrpSpPr/>
          <p:nvPr/>
        </p:nvGrpSpPr>
        <p:grpSpPr>
          <a:xfrm rot="0">
            <a:off x="2855912" y="1050925"/>
            <a:ext cx="3743325" cy="1512887"/>
            <a:chOff x="1429" y="935"/>
            <a:chExt cx="2358" cy="953"/>
          </a:xfrm>
        </p:grpSpPr>
        <p:sp>
          <p:nvSpPr>
            <p:cNvPr id="1048982" name="Line 3"/>
            <p:cNvSpPr/>
            <p:nvPr/>
          </p:nvSpPr>
          <p:spPr>
            <a:xfrm rot="0">
              <a:off x="1746" y="935"/>
              <a:ext cx="1633" cy="0"/>
            </a:xfrm>
            <a:prstGeom prst="line"/>
            <a:noFill/>
            <a:ln w="9525" cap="flat" cmpd="sng">
              <a:solidFill>
                <a:schemeClr val="dk1">
                  <a:alpha val="100000"/>
                </a:schemeClr>
              </a:solidFill>
              <a:prstDash val="solid"/>
              <a:round/>
            </a:ln>
          </p:spPr>
        </p:sp>
        <p:sp>
          <p:nvSpPr>
            <p:cNvPr id="1048983" name="Line 4"/>
            <p:cNvSpPr/>
            <p:nvPr/>
          </p:nvSpPr>
          <p:spPr>
            <a:xfrm rot="0">
              <a:off x="1429" y="1888"/>
              <a:ext cx="453" cy="0"/>
            </a:xfrm>
            <a:prstGeom prst="line"/>
            <a:noFill/>
            <a:ln w="9525" cap="flat" cmpd="sng">
              <a:solidFill>
                <a:schemeClr val="dk1">
                  <a:alpha val="100000"/>
                </a:schemeClr>
              </a:solidFill>
              <a:prstDash val="solid"/>
              <a:round/>
            </a:ln>
          </p:spPr>
        </p:sp>
        <p:sp>
          <p:nvSpPr>
            <p:cNvPr id="1048984" name="Line 5"/>
            <p:cNvSpPr/>
            <p:nvPr/>
          </p:nvSpPr>
          <p:spPr>
            <a:xfrm rot="0" flipH="1">
              <a:off x="1429" y="935"/>
              <a:ext cx="317" cy="953"/>
            </a:xfrm>
            <a:prstGeom prst="line"/>
            <a:noFill/>
            <a:ln w="9525" cap="flat" cmpd="sng">
              <a:solidFill>
                <a:schemeClr val="dk1">
                  <a:alpha val="100000"/>
                </a:schemeClr>
              </a:solidFill>
              <a:prstDash val="solid"/>
              <a:round/>
            </a:ln>
          </p:spPr>
        </p:sp>
        <p:sp>
          <p:nvSpPr>
            <p:cNvPr id="1048985" name="Line 6"/>
            <p:cNvSpPr/>
            <p:nvPr/>
          </p:nvSpPr>
          <p:spPr>
            <a:xfrm rot="0" flipV="1">
              <a:off x="1882" y="1434"/>
              <a:ext cx="136" cy="454"/>
            </a:xfrm>
            <a:prstGeom prst="line"/>
            <a:noFill/>
            <a:ln w="9525" cap="flat" cmpd="sng">
              <a:solidFill>
                <a:schemeClr val="dk1">
                  <a:alpha val="100000"/>
                </a:schemeClr>
              </a:solidFill>
              <a:prstDash val="solid"/>
              <a:round/>
            </a:ln>
          </p:spPr>
        </p:sp>
        <p:sp>
          <p:nvSpPr>
            <p:cNvPr id="1048986" name="Line 7"/>
            <p:cNvSpPr/>
            <p:nvPr/>
          </p:nvSpPr>
          <p:spPr>
            <a:xfrm rot="0">
              <a:off x="2018" y="1434"/>
              <a:ext cx="1134" cy="0"/>
            </a:xfrm>
            <a:prstGeom prst="line"/>
            <a:noFill/>
            <a:ln w="9525" cap="flat" cmpd="sng">
              <a:solidFill>
                <a:schemeClr val="dk1">
                  <a:alpha val="100000"/>
                </a:schemeClr>
              </a:solidFill>
              <a:prstDash val="solid"/>
              <a:round/>
            </a:ln>
          </p:spPr>
        </p:sp>
        <p:sp>
          <p:nvSpPr>
            <p:cNvPr id="1048987" name="Line 8"/>
            <p:cNvSpPr/>
            <p:nvPr/>
          </p:nvSpPr>
          <p:spPr>
            <a:xfrm rot="0">
              <a:off x="3379" y="935"/>
              <a:ext cx="408" cy="953"/>
            </a:xfrm>
            <a:prstGeom prst="line"/>
            <a:noFill/>
            <a:ln w="9525" cap="flat" cmpd="sng">
              <a:solidFill>
                <a:schemeClr val="dk1">
                  <a:alpha val="100000"/>
                </a:schemeClr>
              </a:solidFill>
              <a:prstDash val="solid"/>
              <a:round/>
            </a:ln>
          </p:spPr>
        </p:sp>
        <p:sp>
          <p:nvSpPr>
            <p:cNvPr id="1048988" name="Line 9"/>
            <p:cNvSpPr/>
            <p:nvPr/>
          </p:nvSpPr>
          <p:spPr>
            <a:xfrm rot="0">
              <a:off x="3334" y="1888"/>
              <a:ext cx="453" cy="0"/>
            </a:xfrm>
            <a:prstGeom prst="line"/>
            <a:noFill/>
            <a:ln w="9525" cap="flat" cmpd="sng">
              <a:solidFill>
                <a:schemeClr val="dk1">
                  <a:alpha val="100000"/>
                </a:schemeClr>
              </a:solidFill>
              <a:prstDash val="solid"/>
              <a:round/>
            </a:ln>
          </p:spPr>
        </p:sp>
        <p:sp>
          <p:nvSpPr>
            <p:cNvPr id="1048989" name="Line 10"/>
            <p:cNvSpPr/>
            <p:nvPr/>
          </p:nvSpPr>
          <p:spPr>
            <a:xfrm rot="0">
              <a:off x="3107" y="1434"/>
              <a:ext cx="227" cy="454"/>
            </a:xfrm>
            <a:prstGeom prst="line"/>
            <a:noFill/>
            <a:ln w="9525" cap="flat" cmpd="sng">
              <a:solidFill>
                <a:schemeClr val="dk1">
                  <a:alpha val="100000"/>
                </a:schemeClr>
              </a:solidFill>
              <a:prstDash val="solid"/>
              <a:round/>
            </a:ln>
          </p:spPr>
        </p:sp>
      </p:grpSp>
      <p:sp>
        <p:nvSpPr>
          <p:cNvPr id="1048990" name="Text Box 11"/>
          <p:cNvSpPr txBox="1"/>
          <p:nvPr/>
        </p:nvSpPr>
        <p:spPr>
          <a:xfrm rot="0">
            <a:off x="5591175" y="3427412"/>
            <a:ext cx="11525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  1</a:t>
            </a:r>
          </a:p>
        </p:txBody>
      </p:sp>
      <p:sp>
        <p:nvSpPr>
          <p:cNvPr id="1048991" name="Text Box 12"/>
          <p:cNvSpPr txBox="1"/>
          <p:nvPr/>
        </p:nvSpPr>
        <p:spPr>
          <a:xfrm rot="0">
            <a:off x="2114550" y="3427412"/>
            <a:ext cx="2181225" cy="650875"/>
          </a:xfrm>
          <a:prstGeom prst="rect"/>
          <a:solidFill>
            <a:schemeClr val="lt2"/>
          </a:solidFill>
          <a:ln w="9525" cap="flat" cmpd="sng">
            <a:solidFill>
              <a:srgbClr val="3333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3600" lang="zh-CN">
                <a:solidFill>
                  <a:schemeClr val="dk2"/>
                </a:solidFill>
              </a:rPr>
              <a:t>目的地址</a:t>
            </a:r>
          </a:p>
        </p:txBody>
      </p:sp>
      <p:graphicFrame>
        <p:nvGraphicFramePr>
          <p:cNvPr id="4194309" name=""/>
          <p:cNvGraphicFramePr>
            <a:graphicFrameLocks/>
          </p:cNvGraphicFramePr>
          <p:nvPr/>
        </p:nvGraphicFramePr>
        <p:xfrm rot="0">
          <a:off x="468312" y="5148262"/>
          <a:ext cx="8229600" cy="944562"/>
        </p:xfrm>
        <a:graphic>
          <a:graphicData uri="http://schemas.openxmlformats.org/drawingml/2006/table">
            <a:tbl>
              <a:tblPr/>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944562">
                <a:tc>
                  <a:txBody>
                    <a:bodyPr/>
                    <a:p>
                      <a:pPr algn="l" eaLnBrk="1" hangingPunct="1" latinLnBrk="1" lvl="0">
                        <a:spcBef>
                          <a:spcPct val="20000"/>
                        </a:spcBef>
                      </a:pPr>
                      <a:endParaRPr altLang="zh-CN" sz="28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ＯＦ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ＤＦ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ＩＦ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ＴＦ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ＳＦ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ＺＦ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ＡＦ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ＰＦ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ＣＦ</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grpSp>
        <p:nvGrpSpPr>
          <p:cNvPr id="137" name=""/>
          <p:cNvGrpSpPr/>
          <p:nvPr/>
        </p:nvGrpSpPr>
        <p:grpSpPr>
          <a:xfrm rot="0">
            <a:off x="2638425" y="763587"/>
            <a:ext cx="1657350" cy="2663825"/>
            <a:chOff x="1655" y="391"/>
            <a:chExt cx="1044" cy="1678"/>
          </a:xfrm>
        </p:grpSpPr>
        <p:sp>
          <p:nvSpPr>
            <p:cNvPr id="1049027" name="Line 50"/>
            <p:cNvSpPr/>
            <p:nvPr/>
          </p:nvSpPr>
          <p:spPr>
            <a:xfrm rot="0" flipV="1">
              <a:off x="2699" y="391"/>
              <a:ext cx="0" cy="181"/>
            </a:xfrm>
            <a:prstGeom prst="line"/>
            <a:noFill/>
            <a:ln w="9525" cap="flat" cmpd="sng">
              <a:solidFill>
                <a:schemeClr val="dk1">
                  <a:alpha val="100000"/>
                </a:schemeClr>
              </a:solidFill>
              <a:prstDash val="solid"/>
              <a:round/>
            </a:ln>
          </p:spPr>
        </p:sp>
        <p:sp>
          <p:nvSpPr>
            <p:cNvPr id="1049028" name="Line 51"/>
            <p:cNvSpPr/>
            <p:nvPr/>
          </p:nvSpPr>
          <p:spPr>
            <a:xfrm rot="0" flipH="1">
              <a:off x="1655" y="391"/>
              <a:ext cx="1044" cy="0"/>
            </a:xfrm>
            <a:prstGeom prst="line"/>
            <a:noFill/>
            <a:ln w="9525" cap="flat" cmpd="sng">
              <a:solidFill>
                <a:schemeClr val="dk1">
                  <a:alpha val="100000"/>
                </a:schemeClr>
              </a:solidFill>
              <a:prstDash val="solid"/>
              <a:round/>
            </a:ln>
          </p:spPr>
        </p:sp>
        <p:sp>
          <p:nvSpPr>
            <p:cNvPr id="1049029" name="Line 52"/>
            <p:cNvSpPr/>
            <p:nvPr/>
          </p:nvSpPr>
          <p:spPr>
            <a:xfrm rot="0">
              <a:off x="1655" y="391"/>
              <a:ext cx="0" cy="1678"/>
            </a:xfrm>
            <a:prstGeom prst="line"/>
            <a:noFill/>
            <a:ln w="9525" cap="flat" cmpd="sng">
              <a:solidFill>
                <a:schemeClr val="dk1">
                  <a:alpha val="100000"/>
                </a:schemeClr>
              </a:solidFill>
              <a:prstDash val="solid"/>
              <a:round/>
              <a:tailEnd type="triangle" w="lg" len="lg"/>
            </a:ln>
          </p:spPr>
        </p:sp>
      </p:grpSp>
      <p:sp>
        <p:nvSpPr>
          <p:cNvPr id="1049030" name="Text Box 53"/>
          <p:cNvSpPr txBox="1"/>
          <p:nvPr/>
        </p:nvSpPr>
        <p:spPr>
          <a:xfrm rot="0">
            <a:off x="7246937" y="1411287"/>
            <a:ext cx="865187" cy="504825"/>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-1</a:t>
            </a:r>
          </a:p>
        </p:txBody>
      </p:sp>
      <p:sp>
        <p:nvSpPr>
          <p:cNvPr id="1049031" name="Line 54"/>
          <p:cNvSpPr/>
          <p:nvPr/>
        </p:nvSpPr>
        <p:spPr>
          <a:xfrm rot="0" flipH="1">
            <a:off x="6238875" y="1627187"/>
            <a:ext cx="1008062" cy="0"/>
          </a:xfrm>
          <a:prstGeom prst="line"/>
          <a:noFill/>
          <a:ln w="9525" cap="flat" cmpd="sng">
            <a:solidFill>
              <a:schemeClr val="dk1">
                <a:alpha val="100000"/>
              </a:schemeClr>
            </a:solidFill>
            <a:prstDash val="lgDash"/>
            <a:round/>
            <a:tailEnd type="triangle" w="lg" len="lg"/>
          </a:ln>
        </p:spPr>
      </p:sp>
      <p:sp>
        <p:nvSpPr>
          <p:cNvPr id="1049032" name="Text Box 55"/>
          <p:cNvSpPr txBox="1"/>
          <p:nvPr/>
        </p:nvSpPr>
        <p:spPr>
          <a:xfrm rot="0">
            <a:off x="4078287" y="1123950"/>
            <a:ext cx="11525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ALU</a:t>
            </a:r>
          </a:p>
        </p:txBody>
      </p:sp>
      <p:grpSp>
        <p:nvGrpSpPr>
          <p:cNvPr id="138" name=""/>
          <p:cNvGrpSpPr/>
          <p:nvPr/>
        </p:nvGrpSpPr>
        <p:grpSpPr>
          <a:xfrm rot="0">
            <a:off x="1414462" y="476250"/>
            <a:ext cx="5976937" cy="4679950"/>
            <a:chOff x="884" y="210"/>
            <a:chExt cx="3765" cy="2948"/>
          </a:xfrm>
        </p:grpSpPr>
        <p:sp>
          <p:nvSpPr>
            <p:cNvPr id="1049033" name="Line 57"/>
            <p:cNvSpPr/>
            <p:nvPr/>
          </p:nvSpPr>
          <p:spPr>
            <a:xfrm rot="0" flipV="1">
              <a:off x="3198" y="210"/>
              <a:ext cx="0" cy="362"/>
            </a:xfrm>
            <a:prstGeom prst="line"/>
            <a:noFill/>
            <a:ln w="9525" cap="flat" cmpd="sng">
              <a:solidFill>
                <a:schemeClr val="dk1">
                  <a:alpha val="100000"/>
                </a:schemeClr>
              </a:solidFill>
              <a:prstDash val="solid"/>
              <a:round/>
            </a:ln>
          </p:spPr>
        </p:sp>
        <p:sp>
          <p:nvSpPr>
            <p:cNvPr id="1049034" name="Line 58"/>
            <p:cNvSpPr/>
            <p:nvPr/>
          </p:nvSpPr>
          <p:spPr>
            <a:xfrm rot="0" flipH="1">
              <a:off x="884" y="210"/>
              <a:ext cx="2314" cy="0"/>
            </a:xfrm>
            <a:prstGeom prst="line"/>
            <a:noFill/>
            <a:ln w="9525" cap="flat" cmpd="sng">
              <a:solidFill>
                <a:schemeClr val="dk1">
                  <a:alpha val="100000"/>
                </a:schemeClr>
              </a:solidFill>
              <a:prstDash val="solid"/>
              <a:round/>
            </a:ln>
          </p:spPr>
        </p:sp>
        <p:sp>
          <p:nvSpPr>
            <p:cNvPr id="1049035" name="Line 59"/>
            <p:cNvSpPr/>
            <p:nvPr/>
          </p:nvSpPr>
          <p:spPr>
            <a:xfrm rot="0">
              <a:off x="884" y="210"/>
              <a:ext cx="0" cy="2449"/>
            </a:xfrm>
            <a:prstGeom prst="line"/>
            <a:noFill/>
            <a:ln w="9525" cap="flat" cmpd="sng">
              <a:solidFill>
                <a:schemeClr val="dk1">
                  <a:alpha val="100000"/>
                </a:schemeClr>
              </a:solidFill>
              <a:prstDash val="solid"/>
              <a:round/>
            </a:ln>
          </p:spPr>
        </p:sp>
        <p:sp>
          <p:nvSpPr>
            <p:cNvPr id="1049036" name="Line 60"/>
            <p:cNvSpPr/>
            <p:nvPr/>
          </p:nvSpPr>
          <p:spPr>
            <a:xfrm rot="0">
              <a:off x="884" y="2659"/>
              <a:ext cx="3765" cy="0"/>
            </a:xfrm>
            <a:prstGeom prst="line"/>
            <a:noFill/>
            <a:ln w="9525" cap="flat" cmpd="sng">
              <a:solidFill>
                <a:schemeClr val="dk1">
                  <a:alpha val="100000"/>
                </a:schemeClr>
              </a:solidFill>
              <a:prstDash val="solid"/>
              <a:round/>
            </a:ln>
          </p:spPr>
        </p:sp>
        <p:sp>
          <p:nvSpPr>
            <p:cNvPr id="1049037" name="Line 61"/>
            <p:cNvSpPr/>
            <p:nvPr/>
          </p:nvSpPr>
          <p:spPr>
            <a:xfrm rot="0">
              <a:off x="4649" y="2659"/>
              <a:ext cx="0" cy="499"/>
            </a:xfrm>
            <a:prstGeom prst="line"/>
            <a:noFill/>
            <a:ln w="9525" cap="flat" cmpd="sng">
              <a:solidFill>
                <a:schemeClr val="dk1">
                  <a:alpha val="100000"/>
                </a:schemeClr>
              </a:solidFill>
              <a:prstDash val="solid"/>
              <a:round/>
              <a:tailEnd type="triangle" w="lg" len="lg"/>
            </a:ln>
          </p:spPr>
        </p:sp>
        <p:sp>
          <p:nvSpPr>
            <p:cNvPr id="1049038" name="Line 62"/>
            <p:cNvSpPr/>
            <p:nvPr/>
          </p:nvSpPr>
          <p:spPr>
            <a:xfrm rot="0">
              <a:off x="4014" y="2659"/>
              <a:ext cx="0" cy="499"/>
            </a:xfrm>
            <a:prstGeom prst="line"/>
            <a:noFill/>
            <a:ln w="9525" cap="flat" cmpd="sng">
              <a:solidFill>
                <a:schemeClr val="dk1">
                  <a:alpha val="100000"/>
                </a:schemeClr>
              </a:solidFill>
              <a:prstDash val="solid"/>
              <a:round/>
              <a:tailEnd type="triangle" w="lg" len="lg"/>
            </a:ln>
          </p:spPr>
        </p:sp>
        <p:sp>
          <p:nvSpPr>
            <p:cNvPr id="1049039" name="Line 63"/>
            <p:cNvSpPr/>
            <p:nvPr/>
          </p:nvSpPr>
          <p:spPr>
            <a:xfrm rot="0">
              <a:off x="3379" y="2659"/>
              <a:ext cx="0" cy="499"/>
            </a:xfrm>
            <a:prstGeom prst="line"/>
            <a:noFill/>
            <a:ln w="9525" cap="flat" cmpd="sng">
              <a:solidFill>
                <a:schemeClr val="dk1">
                  <a:alpha val="100000"/>
                </a:schemeClr>
              </a:solidFill>
              <a:prstDash val="solid"/>
              <a:round/>
              <a:tailEnd type="triangle" w="lg" len="lg"/>
            </a:ln>
          </p:spPr>
        </p:sp>
        <p:sp>
          <p:nvSpPr>
            <p:cNvPr id="1049040" name="Line 64"/>
            <p:cNvSpPr/>
            <p:nvPr/>
          </p:nvSpPr>
          <p:spPr>
            <a:xfrm rot="0">
              <a:off x="3016" y="2659"/>
              <a:ext cx="0" cy="499"/>
            </a:xfrm>
            <a:prstGeom prst="line"/>
            <a:noFill/>
            <a:ln w="9525" cap="flat" cmpd="sng">
              <a:solidFill>
                <a:schemeClr val="dk1">
                  <a:alpha val="100000"/>
                </a:schemeClr>
              </a:solidFill>
              <a:prstDash val="solid"/>
              <a:round/>
              <a:tailEnd type="triangle" w="lg" len="lg"/>
            </a:ln>
          </p:spPr>
        </p:sp>
        <p:sp>
          <p:nvSpPr>
            <p:cNvPr id="1049041" name="Line 65"/>
            <p:cNvSpPr/>
            <p:nvPr/>
          </p:nvSpPr>
          <p:spPr>
            <a:xfrm rot="0">
              <a:off x="1746" y="2659"/>
              <a:ext cx="0" cy="499"/>
            </a:xfrm>
            <a:prstGeom prst="line"/>
            <a:noFill/>
            <a:ln w="9525" cap="flat" cmpd="sng">
              <a:solidFill>
                <a:schemeClr val="dk1">
                  <a:alpha val="100000"/>
                </a:schemeClr>
              </a:solidFill>
              <a:prstDash val="solid"/>
              <a:round/>
              <a:tailEnd type="triangle" w="lg" len="lg"/>
            </a:ln>
          </p:spPr>
        </p:sp>
      </p:grpSp>
      <p:sp>
        <p:nvSpPr>
          <p:cNvPr id="1049042" name="Line 66"/>
          <p:cNvSpPr/>
          <p:nvPr/>
        </p:nvSpPr>
        <p:spPr>
          <a:xfrm rot="0" flipV="1">
            <a:off x="3143250" y="2563812"/>
            <a:ext cx="0" cy="863600"/>
          </a:xfrm>
          <a:prstGeom prst="line"/>
          <a:noFill/>
          <a:ln w="9525" cap="flat" cmpd="sng">
            <a:solidFill>
              <a:schemeClr val="dk1">
                <a:alpha val="100000"/>
              </a:schemeClr>
            </a:solidFill>
            <a:prstDash val="solid"/>
            <a:round/>
            <a:tailEnd type="triangle" w="lg" len="lg"/>
          </a:ln>
        </p:spPr>
      </p:sp>
      <p:sp>
        <p:nvSpPr>
          <p:cNvPr id="1049043" name="Line 67"/>
          <p:cNvSpPr/>
          <p:nvPr/>
        </p:nvSpPr>
        <p:spPr>
          <a:xfrm rot="0" flipV="1">
            <a:off x="6238875" y="2563812"/>
            <a:ext cx="0" cy="863600"/>
          </a:xfrm>
          <a:prstGeom prst="line"/>
          <a:noFill/>
          <a:ln w="9525" cap="flat" cmpd="sng">
            <a:solidFill>
              <a:schemeClr val="dk1">
                <a:alpha val="100000"/>
              </a:schemeClr>
            </a:solidFill>
            <a:prstDash val="solid"/>
            <a:round/>
            <a:tailEnd type="triangle" w="lg" len="lg"/>
          </a:ln>
        </p:spPr>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1049042"/>
                                        </p:tgtEl>
                                        <p:attrNameLst>
                                          <p:attrName>style.visibility</p:attrName>
                                        </p:attrNameLst>
                                      </p:cBhvr>
                                      <p:to>
                                        <p:strVal val="visible"/>
                                      </p:to>
                                    </p:set>
                                    <p:animEffect transition="in" filter="checkerboard(across)">
                                      <p:cBhvr>
                                        <p:cTn dur="500" id="7"/>
                                        <p:tgtEl>
                                          <p:spTgt spid="1049042"/>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9031"/>
                                        </p:tgtEl>
                                        <p:attrNameLst>
                                          <p:attrName>style.visibility</p:attrName>
                                        </p:attrNameLst>
                                      </p:cBhvr>
                                      <p:to>
                                        <p:strVal val="visible"/>
                                      </p:to>
                                    </p:set>
                                    <p:animEffect transition="in" filter="checkerboard(across)">
                                      <p:cBhvr>
                                        <p:cTn dur="500" id="12"/>
                                        <p:tgtEl>
                                          <p:spTgt spid="1049031"/>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5" presetSubtype="10">
                                  <p:stCondLst>
                                    <p:cond delay="0"/>
                                  </p:stCondLst>
                                  <p:childTnLst>
                                    <p:set>
                                      <p:cBhvr>
                                        <p:cTn dur="1" fill="hold" id="16">
                                          <p:stCondLst>
                                            <p:cond delay="0"/>
                                          </p:stCondLst>
                                        </p:cTn>
                                        <p:tgtEl>
                                          <p:spTgt spid="1049043"/>
                                        </p:tgtEl>
                                        <p:attrNameLst>
                                          <p:attrName>style.visibility</p:attrName>
                                        </p:attrNameLst>
                                      </p:cBhvr>
                                      <p:to>
                                        <p:strVal val="visible"/>
                                      </p:to>
                                    </p:set>
                                    <p:animEffect transition="in" filter="checkerboard(across)">
                                      <p:cBhvr>
                                        <p:cTn dur="500" id="17"/>
                                        <p:tgtEl>
                                          <p:spTgt spid="1049043"/>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5" presetSubtype="10">
                                  <p:stCondLst>
                                    <p:cond delay="0"/>
                                  </p:stCondLst>
                                  <p:childTnLst>
                                    <p:set>
                                      <p:cBhvr>
                                        <p:cTn dur="1" fill="hold" id="21">
                                          <p:stCondLst>
                                            <p:cond delay="0"/>
                                          </p:stCondLst>
                                        </p:cTn>
                                        <p:tgtEl>
                                          <p:spTgt spid="137"/>
                                        </p:tgtEl>
                                        <p:attrNameLst>
                                          <p:attrName>style.visibility</p:attrName>
                                        </p:attrNameLst>
                                      </p:cBhvr>
                                      <p:to>
                                        <p:strVal val="visible"/>
                                      </p:to>
                                    </p:set>
                                    <p:animEffect transition="in" filter="checkerboard(across)">
                                      <p:cBhvr>
                                        <p:cTn dur="500" id="22"/>
                                        <p:tgtEl>
                                          <p:spTgt spid="137"/>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5" presetSubtype="10">
                                  <p:stCondLst>
                                    <p:cond delay="0"/>
                                  </p:stCondLst>
                                  <p:childTnLst>
                                    <p:set>
                                      <p:cBhvr>
                                        <p:cTn dur="1" fill="hold" id="26">
                                          <p:stCondLst>
                                            <p:cond delay="0"/>
                                          </p:stCondLst>
                                        </p:cTn>
                                        <p:tgtEl>
                                          <p:spTgt spid="138"/>
                                        </p:tgtEl>
                                        <p:attrNameLst>
                                          <p:attrName>style.visibility</p:attrName>
                                        </p:attrNameLst>
                                      </p:cBhvr>
                                      <p:to>
                                        <p:strVal val="visible"/>
                                      </p:to>
                                    </p:set>
                                    <p:animEffect transition="in" filter="checkerboard(across)">
                                      <p:cBhvr>
                                        <p:cTn dur="500" id="27"/>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139" name=""/>
        <p:cNvGrpSpPr/>
        <p:nvPr/>
      </p:nvGrpSpPr>
      <p:grpSpPr>
        <a:xfrm rot="0">
          <a:off x="0" y="0"/>
          <a:ext cx="0" cy="0"/>
          <a:chOff x="0" y="0"/>
          <a:chExt cx="0" cy="0"/>
        </a:xfrm>
      </p:grpSpPr>
      <p:sp>
        <p:nvSpPr>
          <p:cNvPr id="1049044"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7</a:t>
            </a:r>
            <a:r>
              <a:rPr altLang="en-US" lang="zh-CN"/>
              <a:t>）求相反数指令</a:t>
            </a:r>
          </a:p>
        </p:txBody>
      </p:sp>
      <p:sp>
        <p:nvSpPr>
          <p:cNvPr id="1049045"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80000"/>
              </a:lnSpc>
            </a:pPr>
            <a:r>
              <a:rPr altLang="en-US" sz="2800" lang="zh-CN"/>
              <a:t>指令格式：</a:t>
            </a:r>
            <a:r>
              <a:rPr altLang="zh-CN" sz="2800" lang="en-US"/>
              <a:t>NEG    DEST</a:t>
            </a:r>
          </a:p>
          <a:p>
            <a:pPr lvl="0">
              <a:lnSpc>
                <a:spcPct val="80000"/>
              </a:lnSpc>
            </a:pPr>
            <a:endParaRPr altLang="zh-CN" sz="2800" lang="en-US"/>
          </a:p>
          <a:p>
            <a:pPr lvl="0">
              <a:lnSpc>
                <a:spcPct val="80000"/>
              </a:lnSpc>
            </a:pPr>
            <a:r>
              <a:rPr altLang="en-US" sz="2800" lang="zh-CN"/>
              <a:t>指令功能：</a:t>
            </a:r>
            <a:r>
              <a:rPr altLang="zh-CN" sz="2800" lang="en-US"/>
              <a:t>DEST &lt;=  -</a:t>
            </a:r>
            <a:r>
              <a:rPr altLang="en-US" sz="2800" lang="zh-CN"/>
              <a:t>（</a:t>
            </a:r>
            <a:r>
              <a:rPr altLang="zh-CN" sz="2800" lang="en-US"/>
              <a:t>DEST</a:t>
            </a:r>
            <a:r>
              <a:rPr altLang="en-US" sz="2800" lang="zh-CN"/>
              <a:t>）</a:t>
            </a:r>
          </a:p>
          <a:p>
            <a:pPr lvl="0">
              <a:lnSpc>
                <a:spcPct val="80000"/>
              </a:lnSpc>
            </a:pPr>
            <a:endParaRPr altLang="en-US" sz="2800" lang="zh-CN"/>
          </a:p>
          <a:p>
            <a:pPr lvl="0">
              <a:lnSpc>
                <a:spcPct val="80000"/>
              </a:lnSpc>
            </a:pPr>
            <a:r>
              <a:rPr altLang="en-US" sz="2800" lang="zh-CN"/>
              <a:t>标志位影响：</a:t>
            </a:r>
            <a:r>
              <a:rPr altLang="zh-CN" sz="2800" lang="en-US"/>
              <a:t>OF</a:t>
            </a:r>
            <a:r>
              <a:rPr altLang="en-US" sz="2800" lang="zh-CN"/>
              <a:t>、</a:t>
            </a:r>
            <a:r>
              <a:rPr altLang="zh-CN" sz="2800" lang="en-US"/>
              <a:t>SF</a:t>
            </a:r>
            <a:r>
              <a:rPr altLang="en-US" sz="2800" lang="zh-CN"/>
              <a:t>、</a:t>
            </a:r>
            <a:r>
              <a:rPr altLang="zh-CN" sz="2800" lang="en-US"/>
              <a:t>ZF</a:t>
            </a:r>
            <a:r>
              <a:rPr altLang="en-US" sz="2800" lang="zh-CN"/>
              <a:t>、</a:t>
            </a:r>
            <a:r>
              <a:rPr altLang="zh-CN" sz="2800" lang="en-US"/>
              <a:t>AF</a:t>
            </a:r>
            <a:r>
              <a:rPr altLang="en-US" sz="2800" lang="zh-CN"/>
              <a:t>、</a:t>
            </a:r>
            <a:r>
              <a:rPr altLang="zh-CN" sz="2800" lang="en-US"/>
              <a:t>PF</a:t>
            </a:r>
            <a:r>
              <a:rPr altLang="en-US" sz="2800" lang="zh-CN"/>
              <a:t>、</a:t>
            </a:r>
            <a:r>
              <a:rPr altLang="zh-CN" sz="2800" lang="en-US"/>
              <a:t>CF</a:t>
            </a:r>
          </a:p>
          <a:p>
            <a:pPr lvl="0">
              <a:lnSpc>
                <a:spcPct val="80000"/>
              </a:lnSpc>
            </a:pPr>
            <a:endParaRPr altLang="zh-CN" sz="2800" lang="en-US"/>
          </a:p>
          <a:p>
            <a:pPr lvl="0">
              <a:lnSpc>
                <a:spcPct val="80000"/>
              </a:lnSpc>
            </a:pPr>
            <a:r>
              <a:rPr altLang="en-US" sz="2800" lang="zh-CN"/>
              <a:t>目的操作数地址可以为通用寄存器、内存单元；可以字、字节为单位。</a:t>
            </a:r>
          </a:p>
          <a:p>
            <a:pPr lvl="0">
              <a:lnSpc>
                <a:spcPct val="80000"/>
              </a:lnSpc>
            </a:pPr>
            <a:endParaRPr altLang="en-US" sz="2800" lang="zh-CN"/>
          </a:p>
          <a:p>
            <a:pPr lvl="0">
              <a:lnSpc>
                <a:spcPct val="80000"/>
              </a:lnSpc>
            </a:pPr>
            <a:r>
              <a:rPr altLang="en-US" sz="2800" lang="zh-CN"/>
              <a:t>注意：操作数一般解释为补码</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140" name=""/>
        <p:cNvGrpSpPr/>
        <p:nvPr/>
      </p:nvGrpSpPr>
      <p:grpSpPr>
        <a:xfrm rot="0">
          <a:off x="0" y="0"/>
          <a:ext cx="0" cy="0"/>
          <a:chOff x="0" y="0"/>
          <a:chExt cx="0" cy="0"/>
        </a:xfrm>
      </p:grpSpPr>
      <p:grpSp>
        <p:nvGrpSpPr>
          <p:cNvPr id="141" name=""/>
          <p:cNvGrpSpPr/>
          <p:nvPr/>
        </p:nvGrpSpPr>
        <p:grpSpPr>
          <a:xfrm rot="0">
            <a:off x="2833687" y="1116012"/>
            <a:ext cx="3743325" cy="1512887"/>
            <a:chOff x="1429" y="935"/>
            <a:chExt cx="2358" cy="953"/>
          </a:xfrm>
        </p:grpSpPr>
        <p:sp>
          <p:nvSpPr>
            <p:cNvPr id="1049046" name="Line 3"/>
            <p:cNvSpPr/>
            <p:nvPr/>
          </p:nvSpPr>
          <p:spPr>
            <a:xfrm rot="0">
              <a:off x="1746" y="935"/>
              <a:ext cx="1633" cy="0"/>
            </a:xfrm>
            <a:prstGeom prst="line"/>
            <a:noFill/>
            <a:ln w="9525" cap="flat" cmpd="sng">
              <a:solidFill>
                <a:schemeClr val="dk1">
                  <a:alpha val="100000"/>
                </a:schemeClr>
              </a:solidFill>
              <a:prstDash val="solid"/>
              <a:round/>
            </a:ln>
          </p:spPr>
        </p:sp>
        <p:sp>
          <p:nvSpPr>
            <p:cNvPr id="1049047" name="Line 4"/>
            <p:cNvSpPr/>
            <p:nvPr/>
          </p:nvSpPr>
          <p:spPr>
            <a:xfrm rot="0">
              <a:off x="1429" y="1888"/>
              <a:ext cx="453" cy="0"/>
            </a:xfrm>
            <a:prstGeom prst="line"/>
            <a:noFill/>
            <a:ln w="9525" cap="flat" cmpd="sng">
              <a:solidFill>
                <a:schemeClr val="dk1">
                  <a:alpha val="100000"/>
                </a:schemeClr>
              </a:solidFill>
              <a:prstDash val="solid"/>
              <a:round/>
            </a:ln>
          </p:spPr>
        </p:sp>
        <p:sp>
          <p:nvSpPr>
            <p:cNvPr id="1049048" name="Line 5"/>
            <p:cNvSpPr/>
            <p:nvPr/>
          </p:nvSpPr>
          <p:spPr>
            <a:xfrm rot="0" flipH="1">
              <a:off x="1429" y="935"/>
              <a:ext cx="317" cy="953"/>
            </a:xfrm>
            <a:prstGeom prst="line"/>
            <a:noFill/>
            <a:ln w="9525" cap="flat" cmpd="sng">
              <a:solidFill>
                <a:schemeClr val="dk1">
                  <a:alpha val="100000"/>
                </a:schemeClr>
              </a:solidFill>
              <a:prstDash val="solid"/>
              <a:round/>
            </a:ln>
          </p:spPr>
        </p:sp>
        <p:sp>
          <p:nvSpPr>
            <p:cNvPr id="1049049" name="Line 6"/>
            <p:cNvSpPr/>
            <p:nvPr/>
          </p:nvSpPr>
          <p:spPr>
            <a:xfrm rot="0" flipV="1">
              <a:off x="1882" y="1434"/>
              <a:ext cx="136" cy="454"/>
            </a:xfrm>
            <a:prstGeom prst="line"/>
            <a:noFill/>
            <a:ln w="9525" cap="flat" cmpd="sng">
              <a:solidFill>
                <a:schemeClr val="dk1">
                  <a:alpha val="100000"/>
                </a:schemeClr>
              </a:solidFill>
              <a:prstDash val="solid"/>
              <a:round/>
            </a:ln>
          </p:spPr>
        </p:sp>
        <p:sp>
          <p:nvSpPr>
            <p:cNvPr id="1049050" name="Line 7"/>
            <p:cNvSpPr/>
            <p:nvPr/>
          </p:nvSpPr>
          <p:spPr>
            <a:xfrm rot="0">
              <a:off x="2018" y="1434"/>
              <a:ext cx="1134" cy="0"/>
            </a:xfrm>
            <a:prstGeom prst="line"/>
            <a:noFill/>
            <a:ln w="9525" cap="flat" cmpd="sng">
              <a:solidFill>
                <a:schemeClr val="dk1">
                  <a:alpha val="100000"/>
                </a:schemeClr>
              </a:solidFill>
              <a:prstDash val="solid"/>
              <a:round/>
            </a:ln>
          </p:spPr>
        </p:sp>
        <p:sp>
          <p:nvSpPr>
            <p:cNvPr id="1049051" name="Line 8"/>
            <p:cNvSpPr/>
            <p:nvPr/>
          </p:nvSpPr>
          <p:spPr>
            <a:xfrm rot="0">
              <a:off x="3379" y="935"/>
              <a:ext cx="408" cy="953"/>
            </a:xfrm>
            <a:prstGeom prst="line"/>
            <a:noFill/>
            <a:ln w="9525" cap="flat" cmpd="sng">
              <a:solidFill>
                <a:schemeClr val="dk1">
                  <a:alpha val="100000"/>
                </a:schemeClr>
              </a:solidFill>
              <a:prstDash val="solid"/>
              <a:round/>
            </a:ln>
          </p:spPr>
        </p:sp>
        <p:sp>
          <p:nvSpPr>
            <p:cNvPr id="1049052" name="Line 9"/>
            <p:cNvSpPr/>
            <p:nvPr/>
          </p:nvSpPr>
          <p:spPr>
            <a:xfrm rot="0">
              <a:off x="3334" y="1888"/>
              <a:ext cx="453" cy="0"/>
            </a:xfrm>
            <a:prstGeom prst="line"/>
            <a:noFill/>
            <a:ln w="9525" cap="flat" cmpd="sng">
              <a:solidFill>
                <a:schemeClr val="dk1">
                  <a:alpha val="100000"/>
                </a:schemeClr>
              </a:solidFill>
              <a:prstDash val="solid"/>
              <a:round/>
            </a:ln>
          </p:spPr>
        </p:sp>
        <p:sp>
          <p:nvSpPr>
            <p:cNvPr id="1049053" name="Line 10"/>
            <p:cNvSpPr/>
            <p:nvPr/>
          </p:nvSpPr>
          <p:spPr>
            <a:xfrm rot="0">
              <a:off x="3107" y="1434"/>
              <a:ext cx="227" cy="454"/>
            </a:xfrm>
            <a:prstGeom prst="line"/>
            <a:noFill/>
            <a:ln w="9525" cap="flat" cmpd="sng">
              <a:solidFill>
                <a:schemeClr val="dk1">
                  <a:alpha val="100000"/>
                </a:schemeClr>
              </a:solidFill>
              <a:prstDash val="solid"/>
              <a:round/>
            </a:ln>
          </p:spPr>
        </p:sp>
      </p:grpSp>
      <p:sp>
        <p:nvSpPr>
          <p:cNvPr id="1049054" name="Text Box 11"/>
          <p:cNvSpPr txBox="1"/>
          <p:nvPr/>
        </p:nvSpPr>
        <p:spPr>
          <a:xfrm rot="0">
            <a:off x="5281612" y="3492500"/>
            <a:ext cx="2087562"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en-US" sz="3200" lang="zh-CN">
                <a:solidFill>
                  <a:schemeClr val="dk2"/>
                </a:solidFill>
              </a:rPr>
              <a:t>目的地址</a:t>
            </a:r>
          </a:p>
        </p:txBody>
      </p:sp>
      <p:sp>
        <p:nvSpPr>
          <p:cNvPr id="1049055" name="Text Box 12"/>
          <p:cNvSpPr txBox="1"/>
          <p:nvPr/>
        </p:nvSpPr>
        <p:spPr>
          <a:xfrm rot="0">
            <a:off x="2905125" y="3492500"/>
            <a:ext cx="503237" cy="650875"/>
          </a:xfrm>
          <a:prstGeom prst="rect"/>
          <a:solidFill>
            <a:schemeClr val="lt2"/>
          </a:solidFill>
          <a:ln w="9525" cap="flat" cmpd="sng">
            <a:solidFill>
              <a:srgbClr val="3333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sz="3600" lang="en-US">
                <a:solidFill>
                  <a:schemeClr val="dk2"/>
                </a:solidFill>
              </a:rPr>
              <a:t>0</a:t>
            </a:r>
          </a:p>
        </p:txBody>
      </p:sp>
      <p:sp>
        <p:nvSpPr>
          <p:cNvPr id="1049056" name="Line 13"/>
          <p:cNvSpPr/>
          <p:nvPr/>
        </p:nvSpPr>
        <p:spPr>
          <a:xfrm rot="0" flipV="1">
            <a:off x="3121025" y="2628900"/>
            <a:ext cx="0" cy="863600"/>
          </a:xfrm>
          <a:prstGeom prst="line"/>
          <a:noFill/>
          <a:ln w="9525" cap="flat" cmpd="sng">
            <a:solidFill>
              <a:schemeClr val="dk1">
                <a:alpha val="100000"/>
              </a:schemeClr>
            </a:solidFill>
            <a:prstDash val="solid"/>
            <a:round/>
            <a:tailEnd type="triangle" w="lg" len="lg"/>
          </a:ln>
        </p:spPr>
      </p:sp>
      <p:sp>
        <p:nvSpPr>
          <p:cNvPr id="1049057" name="Line 14"/>
          <p:cNvSpPr/>
          <p:nvPr/>
        </p:nvSpPr>
        <p:spPr>
          <a:xfrm rot="0" flipV="1">
            <a:off x="6216650" y="2628900"/>
            <a:ext cx="0" cy="863600"/>
          </a:xfrm>
          <a:prstGeom prst="line"/>
          <a:noFill/>
          <a:ln w="9525" cap="flat" cmpd="sng">
            <a:solidFill>
              <a:schemeClr val="dk1">
                <a:alpha val="100000"/>
              </a:schemeClr>
            </a:solidFill>
            <a:prstDash val="solid"/>
            <a:round/>
            <a:tailEnd type="triangle" w="lg" len="lg"/>
          </a:ln>
        </p:spPr>
      </p:sp>
      <p:graphicFrame>
        <p:nvGraphicFramePr>
          <p:cNvPr id="4194310" name=""/>
          <p:cNvGraphicFramePr>
            <a:graphicFrameLocks/>
          </p:cNvGraphicFramePr>
          <p:nvPr/>
        </p:nvGraphicFramePr>
        <p:xfrm rot="0">
          <a:off x="446087" y="5221287"/>
          <a:ext cx="8229600" cy="944562"/>
        </p:xfrm>
        <a:graphic>
          <a:graphicData uri="http://schemas.openxmlformats.org/drawingml/2006/table">
            <a:tbl>
              <a:tblPr/>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944562">
                <a:tc>
                  <a:txBody>
                    <a:bodyPr/>
                    <a:p>
                      <a:pPr algn="l" eaLnBrk="1" hangingPunct="1" latinLnBrk="1" lvl="0">
                        <a:spcBef>
                          <a:spcPct val="20000"/>
                        </a:spcBef>
                      </a:pPr>
                      <a:endParaRPr altLang="zh-CN" sz="28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ＯＦ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ＤＦ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ＩＦ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ＴＦ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ＳＦ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ＺＦ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ＡＦ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ＰＦ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ＣＦ</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093" name="Text Box 51"/>
          <p:cNvSpPr txBox="1"/>
          <p:nvPr/>
        </p:nvSpPr>
        <p:spPr>
          <a:xfrm rot="0">
            <a:off x="7224712" y="1044575"/>
            <a:ext cx="504825" cy="1512887"/>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NEG</a:t>
            </a:r>
          </a:p>
        </p:txBody>
      </p:sp>
      <p:sp>
        <p:nvSpPr>
          <p:cNvPr id="1049094" name="Line 52"/>
          <p:cNvSpPr/>
          <p:nvPr/>
        </p:nvSpPr>
        <p:spPr>
          <a:xfrm rot="0" flipH="1">
            <a:off x="6216650" y="1692275"/>
            <a:ext cx="1008062" cy="0"/>
          </a:xfrm>
          <a:prstGeom prst="line"/>
          <a:noFill/>
          <a:ln w="9525" cap="flat" cmpd="sng">
            <a:solidFill>
              <a:schemeClr val="dk1">
                <a:alpha val="100000"/>
              </a:schemeClr>
            </a:solidFill>
            <a:prstDash val="lgDash"/>
            <a:round/>
            <a:tailEnd type="triangle" w="lg" len="lg"/>
          </a:ln>
        </p:spPr>
      </p:sp>
      <p:grpSp>
        <p:nvGrpSpPr>
          <p:cNvPr id="143" name=""/>
          <p:cNvGrpSpPr/>
          <p:nvPr/>
        </p:nvGrpSpPr>
        <p:grpSpPr>
          <a:xfrm rot="0">
            <a:off x="1392237" y="541337"/>
            <a:ext cx="7056437" cy="4679950"/>
            <a:chOff x="884" y="210"/>
            <a:chExt cx="4445" cy="2948"/>
          </a:xfrm>
        </p:grpSpPr>
        <p:sp>
          <p:nvSpPr>
            <p:cNvPr id="1049095" name="Line 54"/>
            <p:cNvSpPr/>
            <p:nvPr/>
          </p:nvSpPr>
          <p:spPr>
            <a:xfrm rot="0" flipV="1">
              <a:off x="3198" y="210"/>
              <a:ext cx="0" cy="362"/>
            </a:xfrm>
            <a:prstGeom prst="line"/>
            <a:noFill/>
            <a:ln w="9525" cap="flat" cmpd="sng">
              <a:solidFill>
                <a:schemeClr val="dk1">
                  <a:alpha val="100000"/>
                </a:schemeClr>
              </a:solidFill>
              <a:prstDash val="solid"/>
              <a:round/>
            </a:ln>
          </p:spPr>
        </p:sp>
        <p:sp>
          <p:nvSpPr>
            <p:cNvPr id="1049096" name="Line 55"/>
            <p:cNvSpPr/>
            <p:nvPr/>
          </p:nvSpPr>
          <p:spPr>
            <a:xfrm rot="0" flipH="1">
              <a:off x="884" y="210"/>
              <a:ext cx="2314" cy="0"/>
            </a:xfrm>
            <a:prstGeom prst="line"/>
            <a:noFill/>
            <a:ln w="9525" cap="flat" cmpd="sng">
              <a:solidFill>
                <a:schemeClr val="dk1">
                  <a:alpha val="100000"/>
                </a:schemeClr>
              </a:solidFill>
              <a:prstDash val="solid"/>
              <a:round/>
            </a:ln>
          </p:spPr>
        </p:sp>
        <p:sp>
          <p:nvSpPr>
            <p:cNvPr id="1049097" name="Line 56"/>
            <p:cNvSpPr/>
            <p:nvPr/>
          </p:nvSpPr>
          <p:spPr>
            <a:xfrm rot="0">
              <a:off x="884" y="210"/>
              <a:ext cx="0" cy="2449"/>
            </a:xfrm>
            <a:prstGeom prst="line"/>
            <a:noFill/>
            <a:ln w="9525" cap="flat" cmpd="sng">
              <a:solidFill>
                <a:schemeClr val="dk1">
                  <a:alpha val="100000"/>
                </a:schemeClr>
              </a:solidFill>
              <a:prstDash val="solid"/>
              <a:round/>
            </a:ln>
          </p:spPr>
        </p:sp>
        <p:sp>
          <p:nvSpPr>
            <p:cNvPr id="1049098" name="Line 57"/>
            <p:cNvSpPr/>
            <p:nvPr/>
          </p:nvSpPr>
          <p:spPr>
            <a:xfrm rot="0">
              <a:off x="884" y="2659"/>
              <a:ext cx="4445" cy="0"/>
            </a:xfrm>
            <a:prstGeom prst="line"/>
            <a:noFill/>
            <a:ln w="9525" cap="flat" cmpd="sng">
              <a:solidFill>
                <a:schemeClr val="dk1">
                  <a:alpha val="100000"/>
                </a:schemeClr>
              </a:solidFill>
              <a:prstDash val="solid"/>
              <a:round/>
            </a:ln>
          </p:spPr>
        </p:sp>
        <p:sp>
          <p:nvSpPr>
            <p:cNvPr id="1049099" name="Line 58"/>
            <p:cNvSpPr/>
            <p:nvPr/>
          </p:nvSpPr>
          <p:spPr>
            <a:xfrm rot="0">
              <a:off x="5329" y="2659"/>
              <a:ext cx="0" cy="499"/>
            </a:xfrm>
            <a:prstGeom prst="line"/>
            <a:noFill/>
            <a:ln w="9525" cap="flat" cmpd="sng">
              <a:solidFill>
                <a:schemeClr val="dk1">
                  <a:alpha val="100000"/>
                </a:schemeClr>
              </a:solidFill>
              <a:prstDash val="solid"/>
              <a:round/>
              <a:tailEnd type="triangle" w="lg" len="lg"/>
            </a:ln>
          </p:spPr>
        </p:sp>
        <p:sp>
          <p:nvSpPr>
            <p:cNvPr id="1049100" name="Line 59"/>
            <p:cNvSpPr/>
            <p:nvPr/>
          </p:nvSpPr>
          <p:spPr>
            <a:xfrm rot="0">
              <a:off x="4649" y="2659"/>
              <a:ext cx="0" cy="499"/>
            </a:xfrm>
            <a:prstGeom prst="line"/>
            <a:noFill/>
            <a:ln w="9525" cap="flat" cmpd="sng">
              <a:solidFill>
                <a:schemeClr val="dk1">
                  <a:alpha val="100000"/>
                </a:schemeClr>
              </a:solidFill>
              <a:prstDash val="solid"/>
              <a:round/>
              <a:tailEnd type="triangle" w="lg" len="lg"/>
            </a:ln>
          </p:spPr>
        </p:sp>
        <p:sp>
          <p:nvSpPr>
            <p:cNvPr id="1049101" name="Line 60"/>
            <p:cNvSpPr/>
            <p:nvPr/>
          </p:nvSpPr>
          <p:spPr>
            <a:xfrm rot="0">
              <a:off x="4014" y="2659"/>
              <a:ext cx="0" cy="499"/>
            </a:xfrm>
            <a:prstGeom prst="line"/>
            <a:noFill/>
            <a:ln w="9525" cap="flat" cmpd="sng">
              <a:solidFill>
                <a:schemeClr val="dk1">
                  <a:alpha val="100000"/>
                </a:schemeClr>
              </a:solidFill>
              <a:prstDash val="solid"/>
              <a:round/>
              <a:tailEnd type="triangle" w="lg" len="lg"/>
            </a:ln>
          </p:spPr>
        </p:sp>
        <p:sp>
          <p:nvSpPr>
            <p:cNvPr id="1049102" name="Line 61"/>
            <p:cNvSpPr/>
            <p:nvPr/>
          </p:nvSpPr>
          <p:spPr>
            <a:xfrm rot="0">
              <a:off x="3379" y="2659"/>
              <a:ext cx="0" cy="499"/>
            </a:xfrm>
            <a:prstGeom prst="line"/>
            <a:noFill/>
            <a:ln w="9525" cap="flat" cmpd="sng">
              <a:solidFill>
                <a:schemeClr val="dk1">
                  <a:alpha val="100000"/>
                </a:schemeClr>
              </a:solidFill>
              <a:prstDash val="solid"/>
              <a:round/>
              <a:tailEnd type="triangle" w="lg" len="lg"/>
            </a:ln>
          </p:spPr>
        </p:sp>
        <p:sp>
          <p:nvSpPr>
            <p:cNvPr id="1049103" name="Line 62"/>
            <p:cNvSpPr/>
            <p:nvPr/>
          </p:nvSpPr>
          <p:spPr>
            <a:xfrm rot="0">
              <a:off x="3016" y="2659"/>
              <a:ext cx="0" cy="499"/>
            </a:xfrm>
            <a:prstGeom prst="line"/>
            <a:noFill/>
            <a:ln w="9525" cap="flat" cmpd="sng">
              <a:solidFill>
                <a:schemeClr val="dk1">
                  <a:alpha val="100000"/>
                </a:schemeClr>
              </a:solidFill>
              <a:prstDash val="solid"/>
              <a:round/>
              <a:tailEnd type="triangle" w="lg" len="lg"/>
            </a:ln>
          </p:spPr>
        </p:sp>
        <p:sp>
          <p:nvSpPr>
            <p:cNvPr id="1049104" name="Line 63"/>
            <p:cNvSpPr/>
            <p:nvPr/>
          </p:nvSpPr>
          <p:spPr>
            <a:xfrm rot="0">
              <a:off x="1746" y="2659"/>
              <a:ext cx="0" cy="499"/>
            </a:xfrm>
            <a:prstGeom prst="line"/>
            <a:noFill/>
            <a:ln w="9525" cap="flat" cmpd="sng">
              <a:solidFill>
                <a:schemeClr val="dk1">
                  <a:alpha val="100000"/>
                </a:schemeClr>
              </a:solidFill>
              <a:prstDash val="solid"/>
              <a:round/>
              <a:tailEnd type="triangle" w="lg" len="lg"/>
            </a:ln>
          </p:spPr>
        </p:sp>
      </p:grpSp>
      <p:sp>
        <p:nvSpPr>
          <p:cNvPr id="1049105" name="Text Box 64"/>
          <p:cNvSpPr txBox="1"/>
          <p:nvPr/>
        </p:nvSpPr>
        <p:spPr>
          <a:xfrm rot="0">
            <a:off x="4056062" y="1189037"/>
            <a:ext cx="11525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ALU</a:t>
            </a:r>
          </a:p>
        </p:txBody>
      </p:sp>
      <p:grpSp>
        <p:nvGrpSpPr>
          <p:cNvPr id="144" name=""/>
          <p:cNvGrpSpPr/>
          <p:nvPr/>
        </p:nvGrpSpPr>
        <p:grpSpPr>
          <a:xfrm rot="0">
            <a:off x="5497512" y="541337"/>
            <a:ext cx="2519362" cy="3240087"/>
            <a:chOff x="3606" y="346"/>
            <a:chExt cx="1587" cy="2041"/>
          </a:xfrm>
        </p:grpSpPr>
        <p:sp>
          <p:nvSpPr>
            <p:cNvPr id="1049106" name="Line 66"/>
            <p:cNvSpPr/>
            <p:nvPr/>
          </p:nvSpPr>
          <p:spPr>
            <a:xfrm rot="0" flipV="1">
              <a:off x="3606" y="346"/>
              <a:ext cx="0" cy="363"/>
            </a:xfrm>
            <a:prstGeom prst="line"/>
            <a:noFill/>
            <a:ln w="9525" cap="flat" cmpd="sng">
              <a:solidFill>
                <a:schemeClr val="dk1">
                  <a:alpha val="100000"/>
                </a:schemeClr>
              </a:solidFill>
              <a:prstDash val="solid"/>
              <a:round/>
            </a:ln>
          </p:spPr>
        </p:sp>
        <p:sp>
          <p:nvSpPr>
            <p:cNvPr id="1049107" name="Line 67"/>
            <p:cNvSpPr/>
            <p:nvPr/>
          </p:nvSpPr>
          <p:spPr>
            <a:xfrm rot="0">
              <a:off x="3606" y="346"/>
              <a:ext cx="1587" cy="0"/>
            </a:xfrm>
            <a:prstGeom prst="line"/>
            <a:noFill/>
            <a:ln w="9525" cap="flat" cmpd="sng">
              <a:solidFill>
                <a:schemeClr val="dk1">
                  <a:alpha val="100000"/>
                </a:schemeClr>
              </a:solidFill>
              <a:prstDash val="solid"/>
              <a:round/>
            </a:ln>
          </p:spPr>
        </p:sp>
        <p:sp>
          <p:nvSpPr>
            <p:cNvPr id="1049108" name="Line 68"/>
            <p:cNvSpPr/>
            <p:nvPr/>
          </p:nvSpPr>
          <p:spPr>
            <a:xfrm rot="0">
              <a:off x="5193" y="346"/>
              <a:ext cx="0" cy="2041"/>
            </a:xfrm>
            <a:prstGeom prst="line"/>
            <a:noFill/>
            <a:ln w="9525" cap="flat" cmpd="sng">
              <a:solidFill>
                <a:schemeClr val="dk1">
                  <a:alpha val="100000"/>
                </a:schemeClr>
              </a:solidFill>
              <a:prstDash val="solid"/>
              <a:round/>
            </a:ln>
          </p:spPr>
        </p:sp>
        <p:sp>
          <p:nvSpPr>
            <p:cNvPr id="1049109" name="Line 69"/>
            <p:cNvSpPr/>
            <p:nvPr/>
          </p:nvSpPr>
          <p:spPr>
            <a:xfrm rot="0" flipH="1">
              <a:off x="4785" y="2387"/>
              <a:ext cx="408" cy="0"/>
            </a:xfrm>
            <a:prstGeom prst="line"/>
            <a:noFill/>
            <a:ln w="9525" cap="flat" cmpd="sng">
              <a:solidFill>
                <a:schemeClr val="dk1">
                  <a:alpha val="100000"/>
                </a:schemeClr>
              </a:solidFill>
              <a:prstDash val="solid"/>
              <a:round/>
              <a:tailEnd type="triangle" w="lg" len="lg"/>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1049057"/>
                                        </p:tgtEl>
                                        <p:attrNameLst>
                                          <p:attrName>style.visibility</p:attrName>
                                        </p:attrNameLst>
                                      </p:cBhvr>
                                      <p:to>
                                        <p:strVal val="visible"/>
                                      </p:to>
                                    </p:set>
                                    <p:animEffect transition="in" filter="checkerboard(across)">
                                      <p:cBhvr>
                                        <p:cTn dur="500" id="7"/>
                                        <p:tgtEl>
                                          <p:spTgt spid="104905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9094"/>
                                        </p:tgtEl>
                                        <p:attrNameLst>
                                          <p:attrName>style.visibility</p:attrName>
                                        </p:attrNameLst>
                                      </p:cBhvr>
                                      <p:to>
                                        <p:strVal val="visible"/>
                                      </p:to>
                                    </p:set>
                                    <p:animEffect transition="in" filter="checkerboard(across)">
                                      <p:cBhvr>
                                        <p:cTn dur="500" id="12"/>
                                        <p:tgtEl>
                                          <p:spTgt spid="1049094"/>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5" presetSubtype="10">
                                  <p:stCondLst>
                                    <p:cond delay="0"/>
                                  </p:stCondLst>
                                  <p:childTnLst>
                                    <p:set>
                                      <p:cBhvr>
                                        <p:cTn dur="1" fill="hold" id="16">
                                          <p:stCondLst>
                                            <p:cond delay="0"/>
                                          </p:stCondLst>
                                        </p:cTn>
                                        <p:tgtEl>
                                          <p:spTgt spid="1049056"/>
                                        </p:tgtEl>
                                        <p:attrNameLst>
                                          <p:attrName>style.visibility</p:attrName>
                                        </p:attrNameLst>
                                      </p:cBhvr>
                                      <p:to>
                                        <p:strVal val="visible"/>
                                      </p:to>
                                    </p:set>
                                    <p:animEffect transition="in" filter="checkerboard(across)">
                                      <p:cBhvr>
                                        <p:cTn dur="500" id="17"/>
                                        <p:tgtEl>
                                          <p:spTgt spid="1049056"/>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5" presetSubtype="10">
                                  <p:stCondLst>
                                    <p:cond delay="0"/>
                                  </p:stCondLst>
                                  <p:childTnLst>
                                    <p:set>
                                      <p:cBhvr>
                                        <p:cTn dur="1" fill="hold" id="21">
                                          <p:stCondLst>
                                            <p:cond delay="0"/>
                                          </p:stCondLst>
                                        </p:cTn>
                                        <p:tgtEl>
                                          <p:spTgt spid="144"/>
                                        </p:tgtEl>
                                        <p:attrNameLst>
                                          <p:attrName>style.visibility</p:attrName>
                                        </p:attrNameLst>
                                      </p:cBhvr>
                                      <p:to>
                                        <p:strVal val="visible"/>
                                      </p:to>
                                    </p:set>
                                    <p:animEffect transition="in" filter="checkerboard(across)">
                                      <p:cBhvr>
                                        <p:cTn dur="500" id="22"/>
                                        <p:tgtEl>
                                          <p:spTgt spid="144"/>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5" presetSubtype="10">
                                  <p:stCondLst>
                                    <p:cond delay="0"/>
                                  </p:stCondLst>
                                  <p:childTnLst>
                                    <p:set>
                                      <p:cBhvr>
                                        <p:cTn dur="1" fill="hold" id="26">
                                          <p:stCondLst>
                                            <p:cond delay="0"/>
                                          </p:stCondLst>
                                        </p:cTn>
                                        <p:tgtEl>
                                          <p:spTgt spid="143"/>
                                        </p:tgtEl>
                                        <p:attrNameLst>
                                          <p:attrName>style.visibility</p:attrName>
                                        </p:attrNameLst>
                                      </p:cBhvr>
                                      <p:to>
                                        <p:strVal val="visible"/>
                                      </p:to>
                                    </p:set>
                                    <p:animEffect transition="in" filter="checkerboard(across)">
                                      <p:cBhvr>
                                        <p:cTn dur="500" id="27"/>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145" name=""/>
        <p:cNvGrpSpPr/>
        <p:nvPr/>
      </p:nvGrpSpPr>
      <p:grpSpPr>
        <a:xfrm rot="0">
          <a:off x="0" y="0"/>
          <a:ext cx="0" cy="0"/>
          <a:chOff x="0" y="0"/>
          <a:chExt cx="0" cy="0"/>
        </a:xfrm>
      </p:grpSpPr>
      <p:sp>
        <p:nvSpPr>
          <p:cNvPr id="1049110"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7</a:t>
            </a:r>
            <a:r>
              <a:rPr altLang="en-US" lang="zh-CN"/>
              <a:t>）求相反数指令</a:t>
            </a:r>
          </a:p>
        </p:txBody>
      </p:sp>
      <p:sp>
        <p:nvSpPr>
          <p:cNvPr id="1049111"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90000"/>
              </a:lnSpc>
            </a:pPr>
            <a:r>
              <a:rPr altLang="zh-CN" lang="en-US"/>
              <a:t>NEG</a:t>
            </a:r>
            <a:r>
              <a:rPr altLang="en-US" lang="zh-CN"/>
              <a:t>指令把操作数解释为带符号数的补码，完成的运算相当于用</a:t>
            </a:r>
            <a:r>
              <a:rPr altLang="zh-CN" lang="en-US"/>
              <a:t>0</a:t>
            </a:r>
            <a:r>
              <a:rPr altLang="en-US" lang="zh-CN"/>
              <a:t>减去操作数。</a:t>
            </a:r>
          </a:p>
          <a:p>
            <a:pPr lvl="0">
              <a:lnSpc>
                <a:spcPct val="90000"/>
              </a:lnSpc>
            </a:pPr>
            <a:endParaRPr altLang="en-US" lang="zh-CN"/>
          </a:p>
          <a:p>
            <a:pPr lvl="0">
              <a:lnSpc>
                <a:spcPct val="90000"/>
              </a:lnSpc>
            </a:pPr>
            <a:r>
              <a:rPr altLang="en-US" lang="zh-CN"/>
              <a:t>可能出现溢出的情况：</a:t>
            </a:r>
            <a:r>
              <a:rPr altLang="zh-CN" lang="en-US"/>
              <a:t>-128</a:t>
            </a:r>
            <a:r>
              <a:rPr altLang="en-US" lang="zh-CN"/>
              <a:t>、</a:t>
            </a:r>
            <a:r>
              <a:rPr altLang="zh-CN" lang="en-US"/>
              <a:t>-32768</a:t>
            </a:r>
            <a:r>
              <a:rPr altLang="en-US" lang="zh-CN"/>
              <a:t>等，是否溢出可由</a:t>
            </a:r>
            <a:r>
              <a:rPr altLang="zh-CN" lang="en-US"/>
              <a:t>OF</a:t>
            </a:r>
            <a:r>
              <a:rPr altLang="en-US" lang="zh-CN"/>
              <a:t>标志判断。</a:t>
            </a:r>
          </a:p>
          <a:p>
            <a:pPr lvl="0">
              <a:lnSpc>
                <a:spcPct val="90000"/>
              </a:lnSpc>
            </a:pPr>
            <a:endParaRPr altLang="en-US" lang="zh-CN"/>
          </a:p>
          <a:p>
            <a:pPr lvl="0">
              <a:lnSpc>
                <a:spcPct val="90000"/>
              </a:lnSpc>
            </a:pPr>
            <a:r>
              <a:rPr altLang="en-US" lang="zh-CN"/>
              <a:t>如果</a:t>
            </a:r>
            <a:r>
              <a:rPr altLang="zh-CN" lang="en-US"/>
              <a:t>NEG</a:t>
            </a:r>
            <a:r>
              <a:rPr altLang="en-US" lang="zh-CN"/>
              <a:t>指令的运算结果为</a:t>
            </a:r>
            <a:r>
              <a:rPr altLang="zh-CN" lang="en-US"/>
              <a:t>0</a:t>
            </a:r>
            <a:r>
              <a:rPr altLang="en-US" lang="zh-CN"/>
              <a:t>，那么</a:t>
            </a:r>
            <a:r>
              <a:rPr altLang="zh-CN" lang="en-US"/>
              <a:t>CF</a:t>
            </a:r>
            <a:r>
              <a:rPr altLang="en-US" lang="zh-CN"/>
              <a:t>标志置</a:t>
            </a:r>
            <a:r>
              <a:rPr altLang="zh-CN" lang="en-US"/>
              <a:t>0</a:t>
            </a:r>
            <a:r>
              <a:rPr altLang="en-US" lang="zh-CN"/>
              <a:t>，运算结果非</a:t>
            </a:r>
            <a:r>
              <a:rPr altLang="zh-CN" lang="en-US"/>
              <a:t>0</a:t>
            </a:r>
            <a:r>
              <a:rPr altLang="en-US" lang="zh-CN"/>
              <a:t>，</a:t>
            </a:r>
            <a:r>
              <a:rPr altLang="zh-CN" lang="en-US"/>
              <a:t>CF</a:t>
            </a:r>
            <a:r>
              <a:rPr altLang="en-US" lang="zh-CN"/>
              <a:t>标志置</a:t>
            </a:r>
            <a:r>
              <a:rPr altLang="zh-CN" lang="en-US"/>
              <a:t>1</a:t>
            </a:r>
            <a:r>
              <a:rPr altLang="en-US" lang="zh-CN"/>
              <a:t>。（</a:t>
            </a:r>
            <a:r>
              <a:rPr altLang="zh-CN" lang="en-US"/>
              <a:t>CF</a:t>
            </a:r>
            <a:r>
              <a:rPr altLang="en-US" lang="zh-CN"/>
              <a:t>的判断仍然按照无符号数的逻辑）</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146" name=""/>
        <p:cNvGrpSpPr/>
        <p:nvPr/>
      </p:nvGrpSpPr>
      <p:grpSpPr>
        <a:xfrm rot="0">
          <a:off x="0" y="0"/>
          <a:ext cx="0" cy="0"/>
          <a:chOff x="0" y="0"/>
          <a:chExt cx="0" cy="0"/>
        </a:xfrm>
      </p:grpSpPr>
      <p:sp>
        <p:nvSpPr>
          <p:cNvPr id="1049112"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7</a:t>
            </a:r>
            <a:r>
              <a:rPr altLang="en-US" lang="zh-CN"/>
              <a:t>）求相反数指令</a:t>
            </a:r>
          </a:p>
        </p:txBody>
      </p:sp>
      <p:sp>
        <p:nvSpPr>
          <p:cNvPr id="1049113"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90000"/>
              </a:lnSpc>
            </a:pPr>
            <a:r>
              <a:rPr altLang="en-US" lang="zh-CN"/>
              <a:t>例  在</a:t>
            </a:r>
            <a:r>
              <a:rPr altLang="zh-CN" lang="en-US"/>
              <a:t>DAW+2</a:t>
            </a:r>
            <a:r>
              <a:rPr altLang="en-US" lang="zh-CN"/>
              <a:t>，</a:t>
            </a:r>
            <a:r>
              <a:rPr altLang="zh-CN" lang="en-US"/>
              <a:t>DAW</a:t>
            </a:r>
            <a:r>
              <a:rPr altLang="en-US" lang="zh-CN"/>
              <a:t>字单元存放有一个</a:t>
            </a:r>
            <a:r>
              <a:rPr altLang="zh-CN" lang="en-US"/>
              <a:t>32</a:t>
            </a:r>
            <a:r>
              <a:rPr altLang="en-US" lang="zh-CN"/>
              <a:t>位带符号数，</a:t>
            </a:r>
            <a:r>
              <a:rPr altLang="zh-CN" lang="en-US"/>
              <a:t>DAW</a:t>
            </a:r>
            <a:r>
              <a:rPr altLang="en-US" lang="zh-CN"/>
              <a:t>中存放的是低</a:t>
            </a:r>
            <a:r>
              <a:rPr altLang="zh-CN" lang="en-US"/>
              <a:t>16</a:t>
            </a:r>
            <a:r>
              <a:rPr altLang="en-US" lang="zh-CN"/>
              <a:t>位，求这个数的相反数并存入原单元中可用以下指令：</a:t>
            </a:r>
          </a:p>
          <a:p>
            <a:pPr lvl="0">
              <a:lnSpc>
                <a:spcPct val="90000"/>
              </a:lnSpc>
            </a:pPr>
            <a:endParaRPr altLang="en-US" lang="zh-CN"/>
          </a:p>
          <a:p>
            <a:pPr lvl="0">
              <a:lnSpc>
                <a:spcPct val="90000"/>
              </a:lnSpc>
            </a:pPr>
            <a:r>
              <a:rPr altLang="zh-CN" lang="en-US"/>
              <a:t>NEG  DAW</a:t>
            </a:r>
          </a:p>
          <a:p>
            <a:pPr lvl="0">
              <a:lnSpc>
                <a:spcPct val="90000"/>
              </a:lnSpc>
            </a:pPr>
            <a:r>
              <a:rPr altLang="zh-CN" lang="en-US"/>
              <a:t>MOV  AX</a:t>
            </a:r>
            <a:r>
              <a:rPr altLang="en-US" lang="zh-CN"/>
              <a:t>，</a:t>
            </a:r>
            <a:r>
              <a:rPr altLang="zh-CN" lang="en-US"/>
              <a:t>0</a:t>
            </a:r>
          </a:p>
          <a:p>
            <a:pPr lvl="0">
              <a:lnSpc>
                <a:spcPct val="90000"/>
              </a:lnSpc>
            </a:pPr>
            <a:r>
              <a:rPr altLang="zh-CN" lang="en-US"/>
              <a:t>SBB   AX</a:t>
            </a:r>
            <a:r>
              <a:rPr altLang="en-US" lang="zh-CN"/>
              <a:t>，</a:t>
            </a:r>
            <a:r>
              <a:rPr altLang="zh-CN" lang="en-US"/>
              <a:t>DAW+2</a:t>
            </a:r>
          </a:p>
          <a:p>
            <a:pPr lvl="0">
              <a:lnSpc>
                <a:spcPct val="90000"/>
              </a:lnSpc>
            </a:pPr>
            <a:r>
              <a:rPr altLang="zh-CN" lang="en-US"/>
              <a:t>MOV  DAW+2</a:t>
            </a:r>
            <a:r>
              <a:rPr altLang="en-US" lang="zh-CN"/>
              <a:t>，</a:t>
            </a:r>
            <a:r>
              <a:rPr altLang="zh-CN" lang="en-US"/>
              <a:t>AX</a:t>
            </a: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147" name=""/>
        <p:cNvGrpSpPr/>
        <p:nvPr/>
      </p:nvGrpSpPr>
      <p:grpSpPr>
        <a:xfrm rot="0">
          <a:off x="0" y="0"/>
          <a:ext cx="0" cy="0"/>
          <a:chOff x="0" y="0"/>
          <a:chExt cx="0" cy="0"/>
        </a:xfrm>
      </p:grpSpPr>
      <p:sp>
        <p:nvSpPr>
          <p:cNvPr id="1049114"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8</a:t>
            </a:r>
            <a:r>
              <a:rPr altLang="en-US" lang="zh-CN"/>
              <a:t>）比较指令</a:t>
            </a:r>
          </a:p>
        </p:txBody>
      </p:sp>
      <p:sp>
        <p:nvSpPr>
          <p:cNvPr id="1049115"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指令格式：</a:t>
            </a:r>
            <a:r>
              <a:rPr altLang="zh-CN" lang="en-US"/>
              <a:t>CMP    DEST</a:t>
            </a:r>
            <a:r>
              <a:rPr altLang="en-US" lang="zh-CN"/>
              <a:t>，</a:t>
            </a:r>
            <a:r>
              <a:rPr altLang="zh-CN" lang="en-US"/>
              <a:t>SRC</a:t>
            </a:r>
          </a:p>
          <a:p>
            <a:endParaRPr altLang="zh-CN" lang="en-US"/>
          </a:p>
          <a:p>
            <a:r>
              <a:rPr altLang="en-US" lang="zh-CN"/>
              <a:t>指令功能：（</a:t>
            </a:r>
            <a:r>
              <a:rPr altLang="zh-CN" lang="en-US"/>
              <a:t>DEST</a:t>
            </a:r>
            <a:r>
              <a:rPr altLang="en-US" lang="zh-CN"/>
              <a:t>）</a:t>
            </a:r>
            <a:r>
              <a:rPr altLang="zh-CN" lang="en-US"/>
              <a:t>-</a:t>
            </a:r>
            <a:r>
              <a:rPr altLang="en-US" lang="zh-CN"/>
              <a:t>（</a:t>
            </a:r>
            <a:r>
              <a:rPr altLang="zh-CN" lang="en-US"/>
              <a:t>SRC</a:t>
            </a:r>
            <a:r>
              <a:rPr altLang="en-US" lang="zh-CN"/>
              <a:t>）</a:t>
            </a:r>
          </a:p>
          <a:p>
            <a:endParaRPr altLang="en-US" lang="zh-CN"/>
          </a:p>
          <a:p>
            <a:r>
              <a:rPr altLang="en-US" lang="zh-CN"/>
              <a:t>标志位影响：</a:t>
            </a:r>
            <a:r>
              <a:rPr altLang="zh-CN" lang="en-US"/>
              <a:t>OF</a:t>
            </a:r>
            <a:r>
              <a:rPr altLang="en-US" lang="zh-CN"/>
              <a:t>、</a:t>
            </a:r>
            <a:r>
              <a:rPr altLang="zh-CN" lang="en-US"/>
              <a:t>SF</a:t>
            </a:r>
            <a:r>
              <a:rPr altLang="en-US" lang="zh-CN"/>
              <a:t>、</a:t>
            </a:r>
            <a:r>
              <a:rPr altLang="zh-CN" lang="en-US"/>
              <a:t>ZF</a:t>
            </a:r>
            <a:r>
              <a:rPr altLang="en-US" lang="zh-CN"/>
              <a:t>、</a:t>
            </a:r>
            <a:r>
              <a:rPr altLang="zh-CN" lang="en-US"/>
              <a:t>AF</a:t>
            </a:r>
            <a:r>
              <a:rPr altLang="en-US" lang="zh-CN"/>
              <a:t>、</a:t>
            </a:r>
            <a:r>
              <a:rPr altLang="zh-CN" lang="en-US"/>
              <a:t>PF</a:t>
            </a:r>
            <a:r>
              <a:rPr altLang="en-US" lang="zh-CN"/>
              <a:t>、</a:t>
            </a:r>
            <a:r>
              <a:rPr altLang="zh-CN" lang="en-US"/>
              <a:t>CF</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148" name=""/>
        <p:cNvGrpSpPr/>
        <p:nvPr/>
      </p:nvGrpSpPr>
      <p:grpSpPr>
        <a:xfrm rot="0">
          <a:off x="0" y="0"/>
          <a:ext cx="0" cy="0"/>
          <a:chOff x="0" y="0"/>
          <a:chExt cx="0" cy="0"/>
        </a:xfrm>
      </p:grpSpPr>
      <p:sp>
        <p:nvSpPr>
          <p:cNvPr id="1049116"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8</a:t>
            </a:r>
            <a:r>
              <a:rPr altLang="en-US" lang="zh-CN"/>
              <a:t>）比较指令</a:t>
            </a:r>
          </a:p>
        </p:txBody>
      </p:sp>
      <p:sp>
        <p:nvSpPr>
          <p:cNvPr id="1049117"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endParaRPr altLang="zh-CN" lang="en-US"/>
          </a:p>
          <a:p>
            <a:r>
              <a:rPr altLang="zh-CN" lang="en-US"/>
              <a:t>CMP</a:t>
            </a:r>
            <a:r>
              <a:rPr altLang="en-US" lang="zh-CN"/>
              <a:t>指令的执行过程、对操作数的要求、对标志位的解释完全和</a:t>
            </a:r>
            <a:r>
              <a:rPr altLang="zh-CN" lang="en-US"/>
              <a:t>SUB</a:t>
            </a:r>
            <a:r>
              <a:rPr altLang="en-US" lang="zh-CN"/>
              <a:t>指令一致。</a:t>
            </a:r>
          </a:p>
          <a:p>
            <a:endParaRPr altLang="en-US" lang="zh-CN"/>
          </a:p>
          <a:p>
            <a:endParaRPr altLang="en-US" lang="zh-CN"/>
          </a:p>
          <a:p>
            <a:r>
              <a:rPr altLang="en-US" lang="zh-CN"/>
              <a:t>区别：</a:t>
            </a:r>
            <a:r>
              <a:rPr altLang="zh-CN" lang="en-US"/>
              <a:t>CMP</a:t>
            </a:r>
            <a:r>
              <a:rPr altLang="en-US" lang="zh-CN"/>
              <a:t>指令不保存运算结果。</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149" name=""/>
        <p:cNvGrpSpPr/>
        <p:nvPr/>
      </p:nvGrpSpPr>
      <p:grpSpPr>
        <a:xfrm rot="0">
          <a:off x="0" y="0"/>
          <a:ext cx="0" cy="0"/>
          <a:chOff x="0" y="0"/>
          <a:chExt cx="0" cy="0"/>
        </a:xfrm>
      </p:grpSpPr>
      <p:grpSp>
        <p:nvGrpSpPr>
          <p:cNvPr id="150" name=""/>
          <p:cNvGrpSpPr/>
          <p:nvPr/>
        </p:nvGrpSpPr>
        <p:grpSpPr>
          <a:xfrm rot="0">
            <a:off x="2855912" y="1050925"/>
            <a:ext cx="3743325" cy="1512887"/>
            <a:chOff x="1429" y="935"/>
            <a:chExt cx="2358" cy="953"/>
          </a:xfrm>
        </p:grpSpPr>
        <p:sp>
          <p:nvSpPr>
            <p:cNvPr id="1049118" name="Line 3"/>
            <p:cNvSpPr/>
            <p:nvPr/>
          </p:nvSpPr>
          <p:spPr>
            <a:xfrm rot="0">
              <a:off x="1746" y="935"/>
              <a:ext cx="1633" cy="0"/>
            </a:xfrm>
            <a:prstGeom prst="line"/>
            <a:noFill/>
            <a:ln w="9525" cap="flat" cmpd="sng">
              <a:solidFill>
                <a:schemeClr val="dk1">
                  <a:alpha val="100000"/>
                </a:schemeClr>
              </a:solidFill>
              <a:prstDash val="solid"/>
              <a:round/>
            </a:ln>
          </p:spPr>
        </p:sp>
        <p:sp>
          <p:nvSpPr>
            <p:cNvPr id="1049119" name="Line 4"/>
            <p:cNvSpPr/>
            <p:nvPr/>
          </p:nvSpPr>
          <p:spPr>
            <a:xfrm rot="0">
              <a:off x="1429" y="1888"/>
              <a:ext cx="453" cy="0"/>
            </a:xfrm>
            <a:prstGeom prst="line"/>
            <a:noFill/>
            <a:ln w="9525" cap="flat" cmpd="sng">
              <a:solidFill>
                <a:schemeClr val="dk1">
                  <a:alpha val="100000"/>
                </a:schemeClr>
              </a:solidFill>
              <a:prstDash val="solid"/>
              <a:round/>
            </a:ln>
          </p:spPr>
        </p:sp>
        <p:sp>
          <p:nvSpPr>
            <p:cNvPr id="1049120" name="Line 5"/>
            <p:cNvSpPr/>
            <p:nvPr/>
          </p:nvSpPr>
          <p:spPr>
            <a:xfrm rot="0" flipH="1">
              <a:off x="1429" y="935"/>
              <a:ext cx="317" cy="953"/>
            </a:xfrm>
            <a:prstGeom prst="line"/>
            <a:noFill/>
            <a:ln w="9525" cap="flat" cmpd="sng">
              <a:solidFill>
                <a:schemeClr val="dk1">
                  <a:alpha val="100000"/>
                </a:schemeClr>
              </a:solidFill>
              <a:prstDash val="solid"/>
              <a:round/>
            </a:ln>
          </p:spPr>
        </p:sp>
        <p:sp>
          <p:nvSpPr>
            <p:cNvPr id="1049121" name="Line 6"/>
            <p:cNvSpPr/>
            <p:nvPr/>
          </p:nvSpPr>
          <p:spPr>
            <a:xfrm rot="0" flipV="1">
              <a:off x="1882" y="1434"/>
              <a:ext cx="136" cy="454"/>
            </a:xfrm>
            <a:prstGeom prst="line"/>
            <a:noFill/>
            <a:ln w="9525" cap="flat" cmpd="sng">
              <a:solidFill>
                <a:schemeClr val="dk1">
                  <a:alpha val="100000"/>
                </a:schemeClr>
              </a:solidFill>
              <a:prstDash val="solid"/>
              <a:round/>
            </a:ln>
          </p:spPr>
        </p:sp>
        <p:sp>
          <p:nvSpPr>
            <p:cNvPr id="1049122" name="Line 7"/>
            <p:cNvSpPr/>
            <p:nvPr/>
          </p:nvSpPr>
          <p:spPr>
            <a:xfrm rot="0">
              <a:off x="2018" y="1434"/>
              <a:ext cx="1134" cy="0"/>
            </a:xfrm>
            <a:prstGeom prst="line"/>
            <a:noFill/>
            <a:ln w="9525" cap="flat" cmpd="sng">
              <a:solidFill>
                <a:schemeClr val="dk1">
                  <a:alpha val="100000"/>
                </a:schemeClr>
              </a:solidFill>
              <a:prstDash val="solid"/>
              <a:round/>
            </a:ln>
          </p:spPr>
        </p:sp>
        <p:sp>
          <p:nvSpPr>
            <p:cNvPr id="1049123" name="Line 8"/>
            <p:cNvSpPr/>
            <p:nvPr/>
          </p:nvSpPr>
          <p:spPr>
            <a:xfrm rot="0">
              <a:off x="3379" y="935"/>
              <a:ext cx="408" cy="953"/>
            </a:xfrm>
            <a:prstGeom prst="line"/>
            <a:noFill/>
            <a:ln w="9525" cap="flat" cmpd="sng">
              <a:solidFill>
                <a:schemeClr val="dk1">
                  <a:alpha val="100000"/>
                </a:schemeClr>
              </a:solidFill>
              <a:prstDash val="solid"/>
              <a:round/>
            </a:ln>
          </p:spPr>
        </p:sp>
        <p:sp>
          <p:nvSpPr>
            <p:cNvPr id="1049124" name="Line 9"/>
            <p:cNvSpPr/>
            <p:nvPr/>
          </p:nvSpPr>
          <p:spPr>
            <a:xfrm rot="0">
              <a:off x="3334" y="1888"/>
              <a:ext cx="453" cy="0"/>
            </a:xfrm>
            <a:prstGeom prst="line"/>
            <a:noFill/>
            <a:ln w="9525" cap="flat" cmpd="sng">
              <a:solidFill>
                <a:schemeClr val="dk1">
                  <a:alpha val="100000"/>
                </a:schemeClr>
              </a:solidFill>
              <a:prstDash val="solid"/>
              <a:round/>
            </a:ln>
          </p:spPr>
        </p:sp>
        <p:sp>
          <p:nvSpPr>
            <p:cNvPr id="1049125" name="Line 10"/>
            <p:cNvSpPr/>
            <p:nvPr/>
          </p:nvSpPr>
          <p:spPr>
            <a:xfrm rot="0">
              <a:off x="3107" y="1434"/>
              <a:ext cx="227" cy="454"/>
            </a:xfrm>
            <a:prstGeom prst="line"/>
            <a:noFill/>
            <a:ln w="9525" cap="flat" cmpd="sng">
              <a:solidFill>
                <a:schemeClr val="dk1">
                  <a:alpha val="100000"/>
                </a:schemeClr>
              </a:solidFill>
              <a:prstDash val="solid"/>
              <a:round/>
            </a:ln>
          </p:spPr>
        </p:sp>
      </p:grpSp>
      <p:sp>
        <p:nvSpPr>
          <p:cNvPr id="1049126" name="Text Box 11"/>
          <p:cNvSpPr txBox="1"/>
          <p:nvPr/>
        </p:nvSpPr>
        <p:spPr>
          <a:xfrm rot="0">
            <a:off x="5303837" y="3427412"/>
            <a:ext cx="15843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en-US" sz="3200" lang="zh-CN">
                <a:solidFill>
                  <a:schemeClr val="dk2"/>
                </a:solidFill>
              </a:rPr>
              <a:t>源地址</a:t>
            </a:r>
          </a:p>
        </p:txBody>
      </p:sp>
      <p:sp>
        <p:nvSpPr>
          <p:cNvPr id="1049127" name="Text Box 12"/>
          <p:cNvSpPr txBox="1"/>
          <p:nvPr/>
        </p:nvSpPr>
        <p:spPr>
          <a:xfrm rot="0">
            <a:off x="2114550" y="3427412"/>
            <a:ext cx="2181225" cy="650875"/>
          </a:xfrm>
          <a:prstGeom prst="rect"/>
          <a:solidFill>
            <a:schemeClr val="lt2"/>
          </a:solidFill>
          <a:ln w="9525" cap="flat" cmpd="sng">
            <a:solidFill>
              <a:srgbClr val="3333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3600" lang="zh-CN">
                <a:solidFill>
                  <a:schemeClr val="dk2"/>
                </a:solidFill>
              </a:rPr>
              <a:t>目的地址</a:t>
            </a:r>
          </a:p>
        </p:txBody>
      </p:sp>
      <p:grpSp>
        <p:nvGrpSpPr>
          <p:cNvPr id="151" name=""/>
          <p:cNvGrpSpPr/>
          <p:nvPr/>
        </p:nvGrpSpPr>
        <p:grpSpPr>
          <a:xfrm rot="0">
            <a:off x="3143250" y="2563812"/>
            <a:ext cx="3095625" cy="863600"/>
            <a:chOff x="1973" y="1525"/>
            <a:chExt cx="1950" cy="544"/>
          </a:xfrm>
        </p:grpSpPr>
        <p:sp>
          <p:nvSpPr>
            <p:cNvPr id="1049128" name="Line 14"/>
            <p:cNvSpPr/>
            <p:nvPr/>
          </p:nvSpPr>
          <p:spPr>
            <a:xfrm rot="0" flipV="1">
              <a:off x="1973" y="1525"/>
              <a:ext cx="0" cy="544"/>
            </a:xfrm>
            <a:prstGeom prst="line"/>
            <a:noFill/>
            <a:ln w="9525" cap="flat" cmpd="sng">
              <a:solidFill>
                <a:schemeClr val="dk1">
                  <a:alpha val="100000"/>
                </a:schemeClr>
              </a:solidFill>
              <a:prstDash val="solid"/>
              <a:round/>
              <a:tailEnd type="triangle" w="lg" len="lg"/>
            </a:ln>
          </p:spPr>
        </p:sp>
        <p:sp>
          <p:nvSpPr>
            <p:cNvPr id="1049129" name="Line 15"/>
            <p:cNvSpPr/>
            <p:nvPr/>
          </p:nvSpPr>
          <p:spPr>
            <a:xfrm rot="0" flipV="1">
              <a:off x="3923" y="1525"/>
              <a:ext cx="0" cy="544"/>
            </a:xfrm>
            <a:prstGeom prst="line"/>
            <a:noFill/>
            <a:ln w="9525" cap="flat" cmpd="sng">
              <a:solidFill>
                <a:schemeClr val="dk1">
                  <a:alpha val="100000"/>
                </a:schemeClr>
              </a:solidFill>
              <a:prstDash val="solid"/>
              <a:round/>
              <a:tailEnd type="triangle" w="lg" len="lg"/>
            </a:ln>
          </p:spPr>
        </p:sp>
      </p:grpSp>
      <p:graphicFrame>
        <p:nvGraphicFramePr>
          <p:cNvPr id="4194311" name=""/>
          <p:cNvGraphicFramePr>
            <a:graphicFrameLocks/>
          </p:cNvGraphicFramePr>
          <p:nvPr/>
        </p:nvGraphicFramePr>
        <p:xfrm rot="0">
          <a:off x="468312" y="5156200"/>
          <a:ext cx="8229600" cy="944562"/>
        </p:xfrm>
        <a:graphic>
          <a:graphicData uri="http://schemas.openxmlformats.org/drawingml/2006/table">
            <a:tbl>
              <a:tblPr/>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944562">
                <a:tc>
                  <a:txBody>
                    <a:bodyPr/>
                    <a:p>
                      <a:pPr algn="l" eaLnBrk="1" hangingPunct="1" latinLnBrk="1" lvl="0">
                        <a:spcBef>
                          <a:spcPct val="20000"/>
                        </a:spcBef>
                      </a:pPr>
                      <a:endParaRPr altLang="zh-CN" sz="28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ＯＦ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ＤＦ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ＩＦ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ＴＦ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ＳＦ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ＺＦ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ＡＦ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ＰＦ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ＣＦ</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165" name="Text Box 52"/>
          <p:cNvSpPr txBox="1"/>
          <p:nvPr/>
        </p:nvSpPr>
        <p:spPr>
          <a:xfrm rot="0">
            <a:off x="7246937" y="1411287"/>
            <a:ext cx="504825" cy="504825"/>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t>
            </a:r>
          </a:p>
        </p:txBody>
      </p:sp>
      <p:sp>
        <p:nvSpPr>
          <p:cNvPr id="1049166" name="Line 53"/>
          <p:cNvSpPr/>
          <p:nvPr/>
        </p:nvSpPr>
        <p:spPr>
          <a:xfrm rot="0" flipH="1">
            <a:off x="6238875" y="1627187"/>
            <a:ext cx="1008062" cy="0"/>
          </a:xfrm>
          <a:prstGeom prst="line"/>
          <a:noFill/>
          <a:ln w="9525" cap="flat" cmpd="sng">
            <a:solidFill>
              <a:schemeClr val="dk1">
                <a:alpha val="100000"/>
              </a:schemeClr>
            </a:solidFill>
            <a:prstDash val="lgDash"/>
            <a:round/>
            <a:tailEnd type="triangle" w="lg" len="lg"/>
          </a:ln>
        </p:spPr>
      </p:sp>
      <p:grpSp>
        <p:nvGrpSpPr>
          <p:cNvPr id="153" name=""/>
          <p:cNvGrpSpPr/>
          <p:nvPr/>
        </p:nvGrpSpPr>
        <p:grpSpPr>
          <a:xfrm rot="0">
            <a:off x="1414462" y="476250"/>
            <a:ext cx="7056437" cy="4679950"/>
            <a:chOff x="884" y="210"/>
            <a:chExt cx="4445" cy="2948"/>
          </a:xfrm>
        </p:grpSpPr>
        <p:sp>
          <p:nvSpPr>
            <p:cNvPr id="1049167" name="Line 55"/>
            <p:cNvSpPr/>
            <p:nvPr/>
          </p:nvSpPr>
          <p:spPr>
            <a:xfrm rot="0" flipV="1">
              <a:off x="3198" y="210"/>
              <a:ext cx="0" cy="362"/>
            </a:xfrm>
            <a:prstGeom prst="line"/>
            <a:noFill/>
            <a:ln w="9525" cap="flat" cmpd="sng">
              <a:solidFill>
                <a:schemeClr val="dk1">
                  <a:alpha val="100000"/>
                </a:schemeClr>
              </a:solidFill>
              <a:prstDash val="solid"/>
              <a:round/>
            </a:ln>
          </p:spPr>
        </p:sp>
        <p:sp>
          <p:nvSpPr>
            <p:cNvPr id="1049168" name="Line 56"/>
            <p:cNvSpPr/>
            <p:nvPr/>
          </p:nvSpPr>
          <p:spPr>
            <a:xfrm rot="0" flipH="1">
              <a:off x="884" y="210"/>
              <a:ext cx="2314" cy="0"/>
            </a:xfrm>
            <a:prstGeom prst="line"/>
            <a:noFill/>
            <a:ln w="9525" cap="flat" cmpd="sng">
              <a:solidFill>
                <a:schemeClr val="dk1">
                  <a:alpha val="100000"/>
                </a:schemeClr>
              </a:solidFill>
              <a:prstDash val="solid"/>
              <a:round/>
            </a:ln>
          </p:spPr>
        </p:sp>
        <p:sp>
          <p:nvSpPr>
            <p:cNvPr id="1049169" name="Line 57"/>
            <p:cNvSpPr/>
            <p:nvPr/>
          </p:nvSpPr>
          <p:spPr>
            <a:xfrm rot="0">
              <a:off x="884" y="210"/>
              <a:ext cx="0" cy="2449"/>
            </a:xfrm>
            <a:prstGeom prst="line"/>
            <a:noFill/>
            <a:ln w="9525" cap="flat" cmpd="sng">
              <a:solidFill>
                <a:schemeClr val="dk1">
                  <a:alpha val="100000"/>
                </a:schemeClr>
              </a:solidFill>
              <a:prstDash val="solid"/>
              <a:round/>
            </a:ln>
          </p:spPr>
        </p:sp>
        <p:sp>
          <p:nvSpPr>
            <p:cNvPr id="1049170" name="Line 58"/>
            <p:cNvSpPr/>
            <p:nvPr/>
          </p:nvSpPr>
          <p:spPr>
            <a:xfrm rot="0">
              <a:off x="884" y="2659"/>
              <a:ext cx="4445" cy="0"/>
            </a:xfrm>
            <a:prstGeom prst="line"/>
            <a:noFill/>
            <a:ln w="9525" cap="flat" cmpd="sng">
              <a:solidFill>
                <a:schemeClr val="dk1">
                  <a:alpha val="100000"/>
                </a:schemeClr>
              </a:solidFill>
              <a:prstDash val="solid"/>
              <a:round/>
            </a:ln>
          </p:spPr>
        </p:sp>
        <p:sp>
          <p:nvSpPr>
            <p:cNvPr id="1049171" name="Line 59"/>
            <p:cNvSpPr/>
            <p:nvPr/>
          </p:nvSpPr>
          <p:spPr>
            <a:xfrm rot="0">
              <a:off x="5329" y="2659"/>
              <a:ext cx="0" cy="499"/>
            </a:xfrm>
            <a:prstGeom prst="line"/>
            <a:noFill/>
            <a:ln w="9525" cap="flat" cmpd="sng">
              <a:solidFill>
                <a:schemeClr val="dk1">
                  <a:alpha val="100000"/>
                </a:schemeClr>
              </a:solidFill>
              <a:prstDash val="solid"/>
              <a:round/>
              <a:tailEnd type="triangle" w="lg" len="lg"/>
            </a:ln>
          </p:spPr>
        </p:sp>
        <p:sp>
          <p:nvSpPr>
            <p:cNvPr id="1049172" name="Line 60"/>
            <p:cNvSpPr/>
            <p:nvPr/>
          </p:nvSpPr>
          <p:spPr>
            <a:xfrm rot="0">
              <a:off x="4649" y="2659"/>
              <a:ext cx="0" cy="499"/>
            </a:xfrm>
            <a:prstGeom prst="line"/>
            <a:noFill/>
            <a:ln w="9525" cap="flat" cmpd="sng">
              <a:solidFill>
                <a:schemeClr val="dk1">
                  <a:alpha val="100000"/>
                </a:schemeClr>
              </a:solidFill>
              <a:prstDash val="solid"/>
              <a:round/>
              <a:tailEnd type="triangle" w="lg" len="lg"/>
            </a:ln>
          </p:spPr>
        </p:sp>
        <p:sp>
          <p:nvSpPr>
            <p:cNvPr id="1049173" name="Line 61"/>
            <p:cNvSpPr/>
            <p:nvPr/>
          </p:nvSpPr>
          <p:spPr>
            <a:xfrm rot="0">
              <a:off x="4014" y="2659"/>
              <a:ext cx="0" cy="499"/>
            </a:xfrm>
            <a:prstGeom prst="line"/>
            <a:noFill/>
            <a:ln w="9525" cap="flat" cmpd="sng">
              <a:solidFill>
                <a:schemeClr val="dk1">
                  <a:alpha val="100000"/>
                </a:schemeClr>
              </a:solidFill>
              <a:prstDash val="solid"/>
              <a:round/>
              <a:tailEnd type="triangle" w="lg" len="lg"/>
            </a:ln>
          </p:spPr>
        </p:sp>
        <p:sp>
          <p:nvSpPr>
            <p:cNvPr id="1049174" name="Line 62"/>
            <p:cNvSpPr/>
            <p:nvPr/>
          </p:nvSpPr>
          <p:spPr>
            <a:xfrm rot="0">
              <a:off x="3379" y="2659"/>
              <a:ext cx="0" cy="499"/>
            </a:xfrm>
            <a:prstGeom prst="line"/>
            <a:noFill/>
            <a:ln w="9525" cap="flat" cmpd="sng">
              <a:solidFill>
                <a:schemeClr val="dk1">
                  <a:alpha val="100000"/>
                </a:schemeClr>
              </a:solidFill>
              <a:prstDash val="solid"/>
              <a:round/>
              <a:tailEnd type="triangle" w="lg" len="lg"/>
            </a:ln>
          </p:spPr>
        </p:sp>
        <p:sp>
          <p:nvSpPr>
            <p:cNvPr id="1049175" name="Line 63"/>
            <p:cNvSpPr/>
            <p:nvPr/>
          </p:nvSpPr>
          <p:spPr>
            <a:xfrm rot="0">
              <a:off x="3016" y="2659"/>
              <a:ext cx="0" cy="499"/>
            </a:xfrm>
            <a:prstGeom prst="line"/>
            <a:noFill/>
            <a:ln w="9525" cap="flat" cmpd="sng">
              <a:solidFill>
                <a:schemeClr val="dk1">
                  <a:alpha val="100000"/>
                </a:schemeClr>
              </a:solidFill>
              <a:prstDash val="solid"/>
              <a:round/>
              <a:tailEnd type="triangle" w="lg" len="lg"/>
            </a:ln>
          </p:spPr>
        </p:sp>
        <p:sp>
          <p:nvSpPr>
            <p:cNvPr id="1049176" name="Line 64"/>
            <p:cNvSpPr/>
            <p:nvPr/>
          </p:nvSpPr>
          <p:spPr>
            <a:xfrm rot="0">
              <a:off x="1746" y="2659"/>
              <a:ext cx="0" cy="499"/>
            </a:xfrm>
            <a:prstGeom prst="line"/>
            <a:noFill/>
            <a:ln w="9525" cap="flat" cmpd="sng">
              <a:solidFill>
                <a:schemeClr val="dk1">
                  <a:alpha val="100000"/>
                </a:schemeClr>
              </a:solidFill>
              <a:prstDash val="solid"/>
              <a:round/>
              <a:tailEnd type="triangle" w="lg" len="lg"/>
            </a:ln>
          </p:spPr>
        </p:sp>
      </p:grpSp>
      <p:sp>
        <p:nvSpPr>
          <p:cNvPr id="1049177" name="Text Box 65"/>
          <p:cNvSpPr txBox="1"/>
          <p:nvPr/>
        </p:nvSpPr>
        <p:spPr>
          <a:xfrm rot="0">
            <a:off x="4078287" y="1123950"/>
            <a:ext cx="11525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ALU</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151"/>
                                        </p:tgtEl>
                                        <p:attrNameLst>
                                          <p:attrName>style.visibility</p:attrName>
                                        </p:attrNameLst>
                                      </p:cBhvr>
                                      <p:to>
                                        <p:strVal val="visible"/>
                                      </p:to>
                                    </p:set>
                                    <p:animEffect transition="in" filter="checkerboard(across)">
                                      <p:cBhvr>
                                        <p:cTn dur="500" id="7"/>
                                        <p:tgtEl>
                                          <p:spTgt spid="15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9166"/>
                                        </p:tgtEl>
                                        <p:attrNameLst>
                                          <p:attrName>style.visibility</p:attrName>
                                        </p:attrNameLst>
                                      </p:cBhvr>
                                      <p:to>
                                        <p:strVal val="visible"/>
                                      </p:to>
                                    </p:set>
                                    <p:animEffect transition="in" filter="checkerboard(across)">
                                      <p:cBhvr>
                                        <p:cTn dur="500" id="12"/>
                                        <p:tgtEl>
                                          <p:spTgt spid="1049166"/>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5" presetSubtype="10">
                                  <p:stCondLst>
                                    <p:cond delay="0"/>
                                  </p:stCondLst>
                                  <p:childTnLst>
                                    <p:set>
                                      <p:cBhvr>
                                        <p:cTn dur="1" fill="hold" id="16">
                                          <p:stCondLst>
                                            <p:cond delay="0"/>
                                          </p:stCondLst>
                                        </p:cTn>
                                        <p:tgtEl>
                                          <p:spTgt spid="153"/>
                                        </p:tgtEl>
                                        <p:attrNameLst>
                                          <p:attrName>style.visibility</p:attrName>
                                        </p:attrNameLst>
                                      </p:cBhvr>
                                      <p:to>
                                        <p:strVal val="visible"/>
                                      </p:to>
                                    </p:set>
                                    <p:animEffect transition="in" filter="checkerboard(across)">
                                      <p:cBhvr>
                                        <p:cTn dur="500" id="17"/>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154" name=""/>
        <p:cNvGrpSpPr/>
        <p:nvPr/>
      </p:nvGrpSpPr>
      <p:grpSpPr>
        <a:xfrm rot="0">
          <a:off x="0" y="0"/>
          <a:ext cx="0" cy="0"/>
          <a:chOff x="0" y="0"/>
          <a:chExt cx="0" cy="0"/>
        </a:xfrm>
      </p:grpSpPr>
      <p:sp>
        <p:nvSpPr>
          <p:cNvPr id="1049178"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8</a:t>
            </a:r>
            <a:r>
              <a:rPr altLang="en-US" lang="zh-CN"/>
              <a:t>）比较指令</a:t>
            </a:r>
          </a:p>
        </p:txBody>
      </p:sp>
      <p:sp>
        <p:nvSpPr>
          <p:cNvPr id="1049179"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90000"/>
              </a:lnSpc>
            </a:pPr>
            <a:r>
              <a:rPr altLang="zh-CN" sz="2800" lang="en-US"/>
              <a:t>CMP</a:t>
            </a:r>
            <a:r>
              <a:rPr altLang="en-US" sz="2800" lang="zh-CN"/>
              <a:t>指令仅使用减法操作来影响标志位，并不保存运算结果，因为它只关心标志位的状态，不关心实际的运算结果。</a:t>
            </a:r>
          </a:p>
          <a:p>
            <a:pPr lvl="0">
              <a:lnSpc>
                <a:spcPct val="90000"/>
              </a:lnSpc>
            </a:pPr>
            <a:endParaRPr altLang="en-US" sz="2800" lang="zh-CN"/>
          </a:p>
          <a:p>
            <a:pPr lvl="0">
              <a:lnSpc>
                <a:spcPct val="90000"/>
              </a:lnSpc>
            </a:pPr>
            <a:r>
              <a:rPr altLang="en-US" sz="2800" lang="zh-CN"/>
              <a:t>可以通过</a:t>
            </a:r>
            <a:r>
              <a:rPr altLang="zh-CN" sz="2800" lang="en-US"/>
              <a:t>CF</a:t>
            </a:r>
            <a:r>
              <a:rPr altLang="en-US" sz="2800" lang="zh-CN"/>
              <a:t>、</a:t>
            </a:r>
            <a:r>
              <a:rPr altLang="zh-CN" sz="2800" lang="en-US"/>
              <a:t>OF</a:t>
            </a:r>
            <a:r>
              <a:rPr altLang="en-US" sz="2800" lang="zh-CN"/>
              <a:t>、</a:t>
            </a:r>
            <a:r>
              <a:rPr altLang="zh-CN" sz="2800" lang="en-US"/>
              <a:t>SF</a:t>
            </a:r>
            <a:r>
              <a:rPr altLang="en-US" sz="2800" lang="zh-CN"/>
              <a:t>等标志位来判断两个无符号数或者两个有符号数的大小关系。</a:t>
            </a:r>
          </a:p>
          <a:p>
            <a:pPr lvl="0">
              <a:lnSpc>
                <a:spcPct val="90000"/>
              </a:lnSpc>
            </a:pPr>
            <a:endParaRPr altLang="en-US" sz="2800" lang="zh-CN"/>
          </a:p>
          <a:p>
            <a:pPr lvl="0">
              <a:lnSpc>
                <a:spcPct val="90000"/>
              </a:lnSpc>
            </a:pPr>
            <a:r>
              <a:rPr altLang="en-US" sz="2800" lang="zh-CN"/>
              <a:t>通常</a:t>
            </a:r>
            <a:r>
              <a:rPr altLang="zh-CN" sz="2800" lang="en-US"/>
              <a:t>CMP</a:t>
            </a:r>
            <a:r>
              <a:rPr altLang="en-US" sz="2800" lang="zh-CN"/>
              <a:t>指令和条件转移指令配合使用，在判断两个数的大小关系基础上实现程序的分支或者循环结构。</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155" name=""/>
        <p:cNvGrpSpPr/>
        <p:nvPr/>
      </p:nvGrpSpPr>
      <p:grpSpPr>
        <a:xfrm rot="0">
          <a:off x="0" y="0"/>
          <a:ext cx="0" cy="0"/>
          <a:chOff x="0" y="0"/>
          <a:chExt cx="0" cy="0"/>
        </a:xfrm>
      </p:grpSpPr>
      <p:sp>
        <p:nvSpPr>
          <p:cNvPr id="1049180"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8</a:t>
            </a:r>
            <a:r>
              <a:rPr altLang="en-US" lang="zh-CN"/>
              <a:t>）比较指令</a:t>
            </a:r>
          </a:p>
        </p:txBody>
      </p:sp>
      <p:sp>
        <p:nvSpPr>
          <p:cNvPr id="1049181"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r>
              <a:rPr altLang="en-US" lang="zh-CN"/>
              <a:t>使用</a:t>
            </a:r>
            <a:r>
              <a:rPr altLang="zh-CN" lang="en-US"/>
              <a:t>CMP</a:t>
            </a:r>
            <a:r>
              <a:rPr altLang="en-US" lang="zh-CN"/>
              <a:t>指令对两个无符号数比较大小，判断标准为：</a:t>
            </a:r>
          </a:p>
          <a:p>
            <a:pPr lvl="0"/>
            <a:endParaRPr altLang="en-US" lang="zh-CN"/>
          </a:p>
          <a:p>
            <a:pPr lvl="0"/>
            <a:r>
              <a:rPr altLang="zh-CN" lang="en-US"/>
              <a:t>CF=0</a:t>
            </a:r>
            <a:r>
              <a:rPr altLang="en-US" lang="zh-CN"/>
              <a:t>：（</a:t>
            </a:r>
            <a:r>
              <a:rPr altLang="zh-CN" lang="en-US"/>
              <a:t>DEST</a:t>
            </a:r>
            <a:r>
              <a:rPr altLang="en-US" lang="zh-CN"/>
              <a:t>）</a:t>
            </a:r>
            <a:r>
              <a:rPr altLang="zh-CN" lang="en-US"/>
              <a:t>-</a:t>
            </a:r>
            <a:r>
              <a:rPr altLang="en-US" lang="zh-CN"/>
              <a:t>（</a:t>
            </a:r>
            <a:r>
              <a:rPr altLang="zh-CN" lang="en-US"/>
              <a:t>SRC</a:t>
            </a:r>
            <a:r>
              <a:rPr altLang="en-US" lang="zh-CN"/>
              <a:t>）最高位没有向更高位产生借位，（</a:t>
            </a:r>
            <a:r>
              <a:rPr altLang="zh-CN" lang="en-US"/>
              <a:t>DEST</a:t>
            </a:r>
            <a:r>
              <a:rPr altLang="en-US" lang="zh-CN"/>
              <a:t>）</a:t>
            </a:r>
            <a:r>
              <a:rPr altLang="zh-CN" lang="el-GR">
                <a:latin typeface="宋体" pitchFamily="2" charset="-122"/>
                <a:ea typeface="Arial" pitchFamily="0" charset="0"/>
              </a:rPr>
              <a:t>≥</a:t>
            </a:r>
            <a:r>
              <a:rPr altLang="en-US" lang="zh-CN"/>
              <a:t>（</a:t>
            </a:r>
            <a:r>
              <a:rPr altLang="zh-CN" lang="en-US"/>
              <a:t>SRC</a:t>
            </a:r>
            <a:r>
              <a:rPr altLang="en-US" lang="zh-CN"/>
              <a:t>）</a:t>
            </a:r>
          </a:p>
          <a:p>
            <a:pPr lvl="0"/>
            <a:endParaRPr altLang="en-US" lang="zh-CN"/>
          </a:p>
          <a:p>
            <a:pPr lvl="0"/>
            <a:r>
              <a:rPr altLang="zh-CN" lang="en-US"/>
              <a:t>CF=1</a:t>
            </a:r>
            <a:r>
              <a:rPr altLang="en-US" lang="zh-CN"/>
              <a:t>：（</a:t>
            </a:r>
            <a:r>
              <a:rPr altLang="zh-CN" lang="en-US"/>
              <a:t>DEST</a:t>
            </a:r>
            <a:r>
              <a:rPr altLang="en-US" lang="zh-CN"/>
              <a:t>）</a:t>
            </a:r>
            <a:r>
              <a:rPr altLang="zh-CN" lang="en-US"/>
              <a:t>-</a:t>
            </a:r>
            <a:r>
              <a:rPr altLang="en-US" lang="zh-CN"/>
              <a:t>（</a:t>
            </a:r>
            <a:r>
              <a:rPr altLang="zh-CN" lang="en-US"/>
              <a:t>SRC</a:t>
            </a:r>
            <a:r>
              <a:rPr altLang="en-US" lang="zh-CN"/>
              <a:t>）最高位向更高位产生了借位，（</a:t>
            </a:r>
            <a:r>
              <a:rPr altLang="zh-CN" lang="en-US"/>
              <a:t>DEST</a:t>
            </a:r>
            <a:r>
              <a:rPr altLang="en-US" lang="zh-CN"/>
              <a:t>）</a:t>
            </a:r>
            <a:r>
              <a:rPr altLang="zh-CN" lang="en-US"/>
              <a:t>&lt;</a:t>
            </a:r>
            <a:r>
              <a:rPr altLang="en-US" lang="zh-CN"/>
              <a:t>（</a:t>
            </a:r>
            <a:r>
              <a:rPr altLang="zh-CN" lang="en-US"/>
              <a:t>SRC</a:t>
            </a:r>
            <a:r>
              <a:rPr altLang="en-US" lang="zh-C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sp>
        <p:nvSpPr>
          <p:cNvPr id="1048592"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1</a:t>
            </a:r>
            <a:r>
              <a:rPr altLang="en-US" lang="zh-CN"/>
              <a:t>）加法指令</a:t>
            </a:r>
          </a:p>
        </p:txBody>
      </p:sp>
      <p:sp>
        <p:nvSpPr>
          <p:cNvPr id="1048593"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endParaRPr altLang="zh-CN" lang="en-US"/>
          </a:p>
          <a:p>
            <a:r>
              <a:rPr altLang="en-US" lang="zh-CN"/>
              <a:t>加法指令的通常格式有：</a:t>
            </a:r>
          </a:p>
          <a:p>
            <a:endParaRPr altLang="en-US" lang="zh-CN"/>
          </a:p>
          <a:p>
            <a:r>
              <a:rPr altLang="zh-CN" lang="en-US"/>
              <a:t>ADD  BX</a:t>
            </a:r>
            <a:r>
              <a:rPr altLang="en-US" lang="zh-CN"/>
              <a:t>，</a:t>
            </a:r>
            <a:r>
              <a:rPr altLang="zh-CN" lang="en-US"/>
              <a:t>SI</a:t>
            </a:r>
          </a:p>
          <a:p>
            <a:r>
              <a:rPr altLang="zh-CN" lang="en-US"/>
              <a:t>ADD  DA_WORD,0F8CH</a:t>
            </a:r>
          </a:p>
          <a:p>
            <a:r>
              <a:rPr altLang="zh-CN" lang="en-US"/>
              <a:t>ADD  DL,TAB[BX]</a:t>
            </a: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156" name=""/>
        <p:cNvGrpSpPr/>
        <p:nvPr/>
      </p:nvGrpSpPr>
      <p:grpSpPr>
        <a:xfrm rot="0">
          <a:off x="0" y="0"/>
          <a:ext cx="0" cy="0"/>
          <a:chOff x="0" y="0"/>
          <a:chExt cx="0" cy="0"/>
        </a:xfrm>
      </p:grpSpPr>
      <p:sp>
        <p:nvSpPr>
          <p:cNvPr id="1049182"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8</a:t>
            </a:r>
            <a:r>
              <a:rPr altLang="en-US" lang="zh-CN"/>
              <a:t>）比较指令</a:t>
            </a:r>
          </a:p>
        </p:txBody>
      </p:sp>
      <p:sp>
        <p:nvSpPr>
          <p:cNvPr id="1049183"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90000"/>
              </a:lnSpc>
            </a:pPr>
            <a:r>
              <a:rPr altLang="en-US" sz="2800" lang="zh-CN"/>
              <a:t>使用</a:t>
            </a:r>
            <a:r>
              <a:rPr altLang="zh-CN" sz="2800" lang="en-US"/>
              <a:t>CMP</a:t>
            </a:r>
            <a:r>
              <a:rPr altLang="en-US" sz="2800" lang="zh-CN"/>
              <a:t>指令对两个有符号数比较大小，判断标准如下：</a:t>
            </a:r>
          </a:p>
          <a:p>
            <a:pPr lvl="0">
              <a:lnSpc>
                <a:spcPct val="90000"/>
              </a:lnSpc>
            </a:pPr>
            <a:endParaRPr altLang="en-US" sz="2800" lang="zh-CN"/>
          </a:p>
          <a:p>
            <a:pPr lvl="0">
              <a:lnSpc>
                <a:spcPct val="90000"/>
              </a:lnSpc>
            </a:pPr>
            <a:r>
              <a:rPr altLang="zh-CN" sz="2800" lang="en-US"/>
              <a:t>OF=SF</a:t>
            </a:r>
            <a:r>
              <a:rPr altLang="en-US" sz="2800" lang="zh-CN"/>
              <a:t>：（</a:t>
            </a:r>
            <a:r>
              <a:rPr altLang="zh-CN" sz="2800" lang="en-US"/>
              <a:t>DEST</a:t>
            </a:r>
            <a:r>
              <a:rPr altLang="en-US" sz="2800" lang="zh-CN"/>
              <a:t>）</a:t>
            </a:r>
            <a:r>
              <a:rPr altLang="en-US" sz="2800" lang="zh-CN">
                <a:latin typeface="宋体" pitchFamily="2" charset="-122"/>
              </a:rPr>
              <a:t>≥ </a:t>
            </a:r>
            <a:r>
              <a:rPr altLang="zh-CN" sz="2800" lang="en-US"/>
              <a:t>（SRC</a:t>
            </a:r>
            <a:r>
              <a:rPr altLang="en-US" sz="2800" lang="zh-CN"/>
              <a:t>）	</a:t>
            </a:r>
          </a:p>
          <a:p>
            <a:pPr lvl="0">
              <a:lnSpc>
                <a:spcPct val="90000"/>
              </a:lnSpc>
            </a:pPr>
            <a:endParaRPr altLang="en-US" sz="2800" lang="zh-CN"/>
          </a:p>
          <a:p>
            <a:pPr lvl="0">
              <a:lnSpc>
                <a:spcPct val="90000"/>
              </a:lnSpc>
            </a:pPr>
            <a:r>
              <a:rPr altLang="zh-CN" sz="2800" lang="en-US"/>
              <a:t>1</a:t>
            </a:r>
            <a:r>
              <a:rPr altLang="en-US" sz="2800" lang="zh-CN"/>
              <a:t>）</a:t>
            </a:r>
            <a:r>
              <a:rPr altLang="zh-CN" sz="2800" lang="en-US"/>
              <a:t>OF=SF=0</a:t>
            </a:r>
            <a:r>
              <a:rPr altLang="en-US" sz="2800" lang="zh-CN"/>
              <a:t>：减法运算没有溢出，符号位是正确的，正确的运算结果为正数或</a:t>
            </a:r>
            <a:r>
              <a:rPr altLang="zh-CN" sz="2800" lang="en-US"/>
              <a:t>0</a:t>
            </a:r>
            <a:r>
              <a:rPr altLang="en-US" sz="2800" lang="zh-CN"/>
              <a:t>。</a:t>
            </a:r>
          </a:p>
          <a:p>
            <a:pPr lvl="0">
              <a:lnSpc>
                <a:spcPct val="90000"/>
              </a:lnSpc>
            </a:pPr>
            <a:endParaRPr altLang="en-US" sz="2800" lang="zh-CN"/>
          </a:p>
          <a:p>
            <a:pPr lvl="0">
              <a:lnSpc>
                <a:spcPct val="90000"/>
              </a:lnSpc>
            </a:pPr>
            <a:r>
              <a:rPr altLang="zh-CN" sz="2800" lang="en-US"/>
              <a:t>2</a:t>
            </a:r>
            <a:r>
              <a:rPr altLang="en-US" sz="2800" lang="zh-CN"/>
              <a:t>）</a:t>
            </a:r>
            <a:r>
              <a:rPr altLang="zh-CN" sz="2800" lang="en-US"/>
              <a:t>OF=SF=1</a:t>
            </a:r>
            <a:r>
              <a:rPr altLang="en-US" sz="2800" lang="zh-CN"/>
              <a:t>：减法运算有溢出，符号位是错误的，正确的运算结果为正数或</a:t>
            </a:r>
            <a:r>
              <a:rPr altLang="zh-CN" sz="2800" lang="en-US"/>
              <a:t>0</a:t>
            </a:r>
            <a:r>
              <a:rPr altLang="en-US" sz="2800" lang="zh-CN"/>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157" name=""/>
        <p:cNvGrpSpPr/>
        <p:nvPr/>
      </p:nvGrpSpPr>
      <p:grpSpPr>
        <a:xfrm rot="0">
          <a:off x="0" y="0"/>
          <a:ext cx="0" cy="0"/>
          <a:chOff x="0" y="0"/>
          <a:chExt cx="0" cy="0"/>
        </a:xfrm>
      </p:grpSpPr>
      <p:sp>
        <p:nvSpPr>
          <p:cNvPr id="1049184"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8</a:t>
            </a:r>
            <a:r>
              <a:rPr altLang="en-US" lang="zh-CN"/>
              <a:t>）比较指令</a:t>
            </a:r>
          </a:p>
        </p:txBody>
      </p:sp>
      <p:sp>
        <p:nvSpPr>
          <p:cNvPr id="1049185"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r>
              <a:rPr altLang="zh-CN" lang="en-US"/>
              <a:t>OF</a:t>
            </a:r>
            <a:r>
              <a:rPr altLang="zh-CN" lang="en-US">
                <a:ea typeface="Arial" pitchFamily="0" charset="0"/>
              </a:rPr>
              <a:t>≠</a:t>
            </a:r>
            <a:r>
              <a:rPr altLang="en-US" lang="zh-CN"/>
              <a:t>SF：（</a:t>
            </a:r>
            <a:r>
              <a:rPr altLang="zh-CN" lang="en-US"/>
              <a:t>DEST</a:t>
            </a:r>
            <a:r>
              <a:rPr altLang="en-US" lang="zh-CN"/>
              <a:t>）</a:t>
            </a:r>
            <a:r>
              <a:rPr altLang="zh-CN" lang="en-US"/>
              <a:t>&lt;</a:t>
            </a:r>
            <a:r>
              <a:rPr altLang="en-US" lang="zh-CN"/>
              <a:t>（</a:t>
            </a:r>
            <a:r>
              <a:rPr altLang="zh-CN" lang="en-US"/>
              <a:t>SRC</a:t>
            </a:r>
            <a:r>
              <a:rPr altLang="en-US" lang="zh-CN"/>
              <a:t>）</a:t>
            </a:r>
          </a:p>
          <a:p>
            <a:pPr lvl="0"/>
            <a:endParaRPr altLang="en-US" lang="zh-CN"/>
          </a:p>
          <a:p>
            <a:pPr lvl="0"/>
            <a:r>
              <a:rPr altLang="zh-CN" lang="en-US"/>
              <a:t>1</a:t>
            </a:r>
            <a:r>
              <a:rPr altLang="en-US" lang="zh-CN"/>
              <a:t>）</a:t>
            </a:r>
            <a:r>
              <a:rPr altLang="zh-CN" lang="en-US"/>
              <a:t>OF=0</a:t>
            </a:r>
            <a:r>
              <a:rPr altLang="en-US" lang="zh-CN"/>
              <a:t>，</a:t>
            </a:r>
            <a:r>
              <a:rPr altLang="zh-CN" lang="en-US"/>
              <a:t>SF=1</a:t>
            </a:r>
            <a:r>
              <a:rPr altLang="en-US" lang="zh-CN"/>
              <a:t>：减法运算没有溢出，符号位是正确的，正确的运算结果为负数。</a:t>
            </a:r>
          </a:p>
          <a:p>
            <a:pPr lvl="0"/>
            <a:endParaRPr altLang="en-US" lang="zh-CN"/>
          </a:p>
          <a:p>
            <a:pPr lvl="0"/>
            <a:r>
              <a:rPr altLang="zh-CN" lang="en-US"/>
              <a:t>2</a:t>
            </a:r>
            <a:r>
              <a:rPr altLang="en-US" lang="zh-CN"/>
              <a:t>）</a:t>
            </a:r>
            <a:r>
              <a:rPr altLang="zh-CN" lang="en-US"/>
              <a:t>OF=1</a:t>
            </a:r>
            <a:r>
              <a:rPr altLang="en-US" lang="zh-CN"/>
              <a:t>，</a:t>
            </a:r>
            <a:r>
              <a:rPr altLang="zh-CN" lang="en-US"/>
              <a:t>SF=0</a:t>
            </a:r>
            <a:r>
              <a:rPr altLang="en-US" lang="zh-CN"/>
              <a:t>：减法运算有溢出，符号位是错误的，正确的运算结果为负数。</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158" name=""/>
        <p:cNvGrpSpPr/>
        <p:nvPr/>
      </p:nvGrpSpPr>
      <p:grpSpPr>
        <a:xfrm rot="0">
          <a:off x="0" y="0"/>
          <a:ext cx="0" cy="0"/>
          <a:chOff x="0" y="0"/>
          <a:chExt cx="0" cy="0"/>
        </a:xfrm>
      </p:grpSpPr>
      <p:sp>
        <p:nvSpPr>
          <p:cNvPr id="1049186"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8</a:t>
            </a:r>
            <a:r>
              <a:rPr altLang="en-US" lang="zh-CN"/>
              <a:t>）比较指令</a:t>
            </a:r>
          </a:p>
        </p:txBody>
      </p:sp>
      <p:sp>
        <p:nvSpPr>
          <p:cNvPr id="1049187"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r>
              <a:rPr altLang="en-US" sz="2800" lang="zh-CN"/>
              <a:t>如果在判断无符号数和有符号数大小的条件中加入对</a:t>
            </a:r>
            <a:r>
              <a:rPr altLang="zh-CN" sz="2800" lang="en-US"/>
              <a:t>ZF</a:t>
            </a:r>
            <a:r>
              <a:rPr altLang="en-US" sz="2800" lang="zh-CN"/>
              <a:t>标志的判断，会得到更丰富的判断结果。</a:t>
            </a:r>
          </a:p>
          <a:p>
            <a:pPr lvl="0"/>
            <a:endParaRPr altLang="en-US" sz="2800" lang="zh-CN"/>
          </a:p>
          <a:p>
            <a:pPr lvl="0"/>
            <a:r>
              <a:rPr altLang="zh-CN" sz="2800" lang="en-US"/>
              <a:t>CMP</a:t>
            </a:r>
            <a:r>
              <a:rPr altLang="en-US" sz="2800" lang="zh-CN"/>
              <a:t>指令仅仅通过减法运算影响标志位，它自己并不会判断这些标志位，标志位的判断是由条件转移指令来完成的。</a:t>
            </a:r>
          </a:p>
          <a:p>
            <a:pPr lvl="0"/>
            <a:endParaRPr altLang="en-US" sz="2800" lang="zh-CN"/>
          </a:p>
          <a:p>
            <a:pPr lvl="0"/>
            <a:r>
              <a:rPr altLang="en-US" sz="2800" lang="zh-CN"/>
              <a:t>这些相关的条件转移指令会在后面的课程中讲到。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grpSp>
        <p:nvGrpSpPr>
          <p:cNvPr id="73" name=""/>
          <p:cNvGrpSpPr/>
          <p:nvPr/>
        </p:nvGrpSpPr>
        <p:grpSpPr>
          <a:xfrm rot="0">
            <a:off x="2844800" y="908050"/>
            <a:ext cx="3743325" cy="1512887"/>
            <a:chOff x="1429" y="935"/>
            <a:chExt cx="2358" cy="953"/>
          </a:xfrm>
        </p:grpSpPr>
        <p:sp>
          <p:nvSpPr>
            <p:cNvPr id="1048594" name="Line 3"/>
            <p:cNvSpPr/>
            <p:nvPr/>
          </p:nvSpPr>
          <p:spPr>
            <a:xfrm rot="0">
              <a:off x="1746" y="935"/>
              <a:ext cx="1633" cy="0"/>
            </a:xfrm>
            <a:prstGeom prst="line"/>
            <a:noFill/>
            <a:ln w="9525" cap="flat" cmpd="sng">
              <a:solidFill>
                <a:schemeClr val="dk1">
                  <a:alpha val="100000"/>
                </a:schemeClr>
              </a:solidFill>
              <a:prstDash val="solid"/>
              <a:round/>
            </a:ln>
          </p:spPr>
        </p:sp>
        <p:sp>
          <p:nvSpPr>
            <p:cNvPr id="1048595" name="Line 4"/>
            <p:cNvSpPr/>
            <p:nvPr/>
          </p:nvSpPr>
          <p:spPr>
            <a:xfrm rot="0">
              <a:off x="1429" y="1888"/>
              <a:ext cx="453" cy="0"/>
            </a:xfrm>
            <a:prstGeom prst="line"/>
            <a:noFill/>
            <a:ln w="9525" cap="flat" cmpd="sng">
              <a:solidFill>
                <a:schemeClr val="dk1">
                  <a:alpha val="100000"/>
                </a:schemeClr>
              </a:solidFill>
              <a:prstDash val="solid"/>
              <a:round/>
            </a:ln>
          </p:spPr>
        </p:sp>
        <p:sp>
          <p:nvSpPr>
            <p:cNvPr id="1048596" name="Line 5"/>
            <p:cNvSpPr/>
            <p:nvPr/>
          </p:nvSpPr>
          <p:spPr>
            <a:xfrm rot="0" flipH="1">
              <a:off x="1429" y="935"/>
              <a:ext cx="317" cy="953"/>
            </a:xfrm>
            <a:prstGeom prst="line"/>
            <a:noFill/>
            <a:ln w="9525" cap="flat" cmpd="sng">
              <a:solidFill>
                <a:schemeClr val="dk1">
                  <a:alpha val="100000"/>
                </a:schemeClr>
              </a:solidFill>
              <a:prstDash val="solid"/>
              <a:round/>
            </a:ln>
          </p:spPr>
        </p:sp>
        <p:sp>
          <p:nvSpPr>
            <p:cNvPr id="1048597" name="Line 6"/>
            <p:cNvSpPr/>
            <p:nvPr/>
          </p:nvSpPr>
          <p:spPr>
            <a:xfrm rot="0" flipV="1">
              <a:off x="1882" y="1434"/>
              <a:ext cx="136" cy="454"/>
            </a:xfrm>
            <a:prstGeom prst="line"/>
            <a:noFill/>
            <a:ln w="9525" cap="flat" cmpd="sng">
              <a:solidFill>
                <a:schemeClr val="dk1">
                  <a:alpha val="100000"/>
                </a:schemeClr>
              </a:solidFill>
              <a:prstDash val="solid"/>
              <a:round/>
            </a:ln>
          </p:spPr>
        </p:sp>
        <p:sp>
          <p:nvSpPr>
            <p:cNvPr id="1048598" name="Line 7"/>
            <p:cNvSpPr/>
            <p:nvPr/>
          </p:nvSpPr>
          <p:spPr>
            <a:xfrm rot="0">
              <a:off x="2018" y="1434"/>
              <a:ext cx="1134" cy="0"/>
            </a:xfrm>
            <a:prstGeom prst="line"/>
            <a:noFill/>
            <a:ln w="9525" cap="flat" cmpd="sng">
              <a:solidFill>
                <a:schemeClr val="dk1">
                  <a:alpha val="100000"/>
                </a:schemeClr>
              </a:solidFill>
              <a:prstDash val="solid"/>
              <a:round/>
            </a:ln>
          </p:spPr>
        </p:sp>
        <p:sp>
          <p:nvSpPr>
            <p:cNvPr id="1048599" name="Line 8"/>
            <p:cNvSpPr/>
            <p:nvPr/>
          </p:nvSpPr>
          <p:spPr>
            <a:xfrm rot="0">
              <a:off x="3379" y="935"/>
              <a:ext cx="408" cy="953"/>
            </a:xfrm>
            <a:prstGeom prst="line"/>
            <a:noFill/>
            <a:ln w="9525" cap="flat" cmpd="sng">
              <a:solidFill>
                <a:schemeClr val="dk1">
                  <a:alpha val="100000"/>
                </a:schemeClr>
              </a:solidFill>
              <a:prstDash val="solid"/>
              <a:round/>
            </a:ln>
          </p:spPr>
        </p:sp>
        <p:sp>
          <p:nvSpPr>
            <p:cNvPr id="1048600" name="Line 9"/>
            <p:cNvSpPr/>
            <p:nvPr/>
          </p:nvSpPr>
          <p:spPr>
            <a:xfrm rot="0">
              <a:off x="3334" y="1888"/>
              <a:ext cx="453" cy="0"/>
            </a:xfrm>
            <a:prstGeom prst="line"/>
            <a:noFill/>
            <a:ln w="9525" cap="flat" cmpd="sng">
              <a:solidFill>
                <a:schemeClr val="dk1">
                  <a:alpha val="100000"/>
                </a:schemeClr>
              </a:solidFill>
              <a:prstDash val="solid"/>
              <a:round/>
            </a:ln>
          </p:spPr>
        </p:sp>
        <p:sp>
          <p:nvSpPr>
            <p:cNvPr id="1048601" name="Line 10"/>
            <p:cNvSpPr/>
            <p:nvPr/>
          </p:nvSpPr>
          <p:spPr>
            <a:xfrm rot="0">
              <a:off x="3107" y="1434"/>
              <a:ext cx="227" cy="454"/>
            </a:xfrm>
            <a:prstGeom prst="line"/>
            <a:noFill/>
            <a:ln w="9525" cap="flat" cmpd="sng">
              <a:solidFill>
                <a:schemeClr val="dk1">
                  <a:alpha val="100000"/>
                </a:schemeClr>
              </a:solidFill>
              <a:prstDash val="solid"/>
              <a:round/>
            </a:ln>
          </p:spPr>
        </p:sp>
      </p:grpSp>
      <p:sp>
        <p:nvSpPr>
          <p:cNvPr id="1048602" name="Text Box 11"/>
          <p:cNvSpPr txBox="1"/>
          <p:nvPr/>
        </p:nvSpPr>
        <p:spPr>
          <a:xfrm rot="0">
            <a:off x="5292725" y="3284537"/>
            <a:ext cx="15843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en-US" sz="3200" lang="zh-CN">
                <a:solidFill>
                  <a:schemeClr val="dk2"/>
                </a:solidFill>
              </a:rPr>
              <a:t>源地址</a:t>
            </a:r>
          </a:p>
        </p:txBody>
      </p:sp>
      <p:sp>
        <p:nvSpPr>
          <p:cNvPr id="1048603" name="Text Box 12"/>
          <p:cNvSpPr txBox="1"/>
          <p:nvPr/>
        </p:nvSpPr>
        <p:spPr>
          <a:xfrm rot="0">
            <a:off x="2103437" y="3284537"/>
            <a:ext cx="2181225" cy="650875"/>
          </a:xfrm>
          <a:prstGeom prst="rect"/>
          <a:solidFill>
            <a:schemeClr val="lt2"/>
          </a:solidFill>
          <a:ln w="9525" cap="flat" cmpd="sng">
            <a:solidFill>
              <a:srgbClr val="3333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3600" lang="zh-CN">
                <a:solidFill>
                  <a:schemeClr val="dk2"/>
                </a:solidFill>
              </a:rPr>
              <a:t>目的地址</a:t>
            </a:r>
          </a:p>
        </p:txBody>
      </p:sp>
      <p:grpSp>
        <p:nvGrpSpPr>
          <p:cNvPr id="74" name=""/>
          <p:cNvGrpSpPr/>
          <p:nvPr/>
        </p:nvGrpSpPr>
        <p:grpSpPr>
          <a:xfrm rot="0">
            <a:off x="3132137" y="2420937"/>
            <a:ext cx="3095625" cy="863600"/>
            <a:chOff x="1973" y="1525"/>
            <a:chExt cx="1950" cy="544"/>
          </a:xfrm>
        </p:grpSpPr>
        <p:sp>
          <p:nvSpPr>
            <p:cNvPr id="1048604" name="Line 14"/>
            <p:cNvSpPr/>
            <p:nvPr/>
          </p:nvSpPr>
          <p:spPr>
            <a:xfrm rot="0" flipV="1">
              <a:off x="1973" y="1525"/>
              <a:ext cx="0" cy="544"/>
            </a:xfrm>
            <a:prstGeom prst="line"/>
            <a:noFill/>
            <a:ln w="9525" cap="flat" cmpd="sng">
              <a:solidFill>
                <a:schemeClr val="dk1">
                  <a:alpha val="100000"/>
                </a:schemeClr>
              </a:solidFill>
              <a:prstDash val="solid"/>
              <a:round/>
              <a:tailEnd type="triangle" w="lg" len="lg"/>
            </a:ln>
          </p:spPr>
        </p:sp>
        <p:sp>
          <p:nvSpPr>
            <p:cNvPr id="1048605" name="Line 15"/>
            <p:cNvSpPr/>
            <p:nvPr/>
          </p:nvSpPr>
          <p:spPr>
            <a:xfrm rot="0" flipV="1">
              <a:off x="3923" y="1525"/>
              <a:ext cx="0" cy="544"/>
            </a:xfrm>
            <a:prstGeom prst="line"/>
            <a:noFill/>
            <a:ln w="9525" cap="flat" cmpd="sng">
              <a:solidFill>
                <a:schemeClr val="dk1">
                  <a:alpha val="100000"/>
                </a:schemeClr>
              </a:solidFill>
              <a:prstDash val="solid"/>
              <a:round/>
              <a:tailEnd type="triangle" w="lg" len="lg"/>
            </a:ln>
          </p:spPr>
        </p:sp>
      </p:grpSp>
      <p:graphicFrame>
        <p:nvGraphicFramePr>
          <p:cNvPr id="4194304" name=""/>
          <p:cNvGraphicFramePr>
            <a:graphicFrameLocks/>
          </p:cNvGraphicFramePr>
          <p:nvPr/>
        </p:nvGraphicFramePr>
        <p:xfrm rot="0">
          <a:off x="457200" y="5005387"/>
          <a:ext cx="8229600" cy="944562"/>
        </p:xfrm>
        <a:graphic>
          <a:graphicData uri="http://schemas.openxmlformats.org/drawingml/2006/table">
            <a:tbl>
              <a:tblPr/>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944562">
                <a:tc>
                  <a:txBody>
                    <a:bodyPr/>
                    <a:p>
                      <a:pPr algn="l" eaLnBrk="1" hangingPunct="1" latinLnBrk="1" lvl="0">
                        <a:spcBef>
                          <a:spcPct val="20000"/>
                        </a:spcBef>
                      </a:pPr>
                      <a:endParaRPr altLang="zh-CN" sz="28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ＯＦ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ＤＦ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ＩＦ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ＴＦ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ＳＦ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ＺＦ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ＡＦ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ＰＦ</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endParaRPr altLang="zh-CN" sz="2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zh-CN">
                          <a:solidFill>
                            <a:schemeClr val="dk1"/>
                          </a:solidFill>
                        </a:rPr>
                        <a:t>ＣＦ</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grpSp>
        <p:nvGrpSpPr>
          <p:cNvPr id="76" name=""/>
          <p:cNvGrpSpPr/>
          <p:nvPr/>
        </p:nvGrpSpPr>
        <p:grpSpPr>
          <a:xfrm rot="0">
            <a:off x="2627312" y="620712"/>
            <a:ext cx="1657350" cy="2663825"/>
            <a:chOff x="1655" y="391"/>
            <a:chExt cx="1044" cy="1678"/>
          </a:xfrm>
        </p:grpSpPr>
        <p:sp>
          <p:nvSpPr>
            <p:cNvPr id="1048641" name="Line 53"/>
            <p:cNvSpPr/>
            <p:nvPr/>
          </p:nvSpPr>
          <p:spPr>
            <a:xfrm rot="0" flipV="1">
              <a:off x="2699" y="391"/>
              <a:ext cx="0" cy="181"/>
            </a:xfrm>
            <a:prstGeom prst="line"/>
            <a:noFill/>
            <a:ln w="9525" cap="flat" cmpd="sng">
              <a:solidFill>
                <a:schemeClr val="dk1">
                  <a:alpha val="100000"/>
                </a:schemeClr>
              </a:solidFill>
              <a:prstDash val="solid"/>
              <a:round/>
            </a:ln>
          </p:spPr>
        </p:sp>
        <p:sp>
          <p:nvSpPr>
            <p:cNvPr id="1048642" name="Line 54"/>
            <p:cNvSpPr/>
            <p:nvPr/>
          </p:nvSpPr>
          <p:spPr>
            <a:xfrm rot="0" flipH="1">
              <a:off x="1655" y="391"/>
              <a:ext cx="1044" cy="0"/>
            </a:xfrm>
            <a:prstGeom prst="line"/>
            <a:noFill/>
            <a:ln w="9525" cap="flat" cmpd="sng">
              <a:solidFill>
                <a:schemeClr val="dk1">
                  <a:alpha val="100000"/>
                </a:schemeClr>
              </a:solidFill>
              <a:prstDash val="solid"/>
              <a:round/>
            </a:ln>
          </p:spPr>
        </p:sp>
        <p:sp>
          <p:nvSpPr>
            <p:cNvPr id="1048643" name="Line 55"/>
            <p:cNvSpPr/>
            <p:nvPr/>
          </p:nvSpPr>
          <p:spPr>
            <a:xfrm rot="0">
              <a:off x="1655" y="391"/>
              <a:ext cx="0" cy="1678"/>
            </a:xfrm>
            <a:prstGeom prst="line"/>
            <a:noFill/>
            <a:ln w="9525" cap="flat" cmpd="sng">
              <a:solidFill>
                <a:schemeClr val="dk1">
                  <a:alpha val="100000"/>
                </a:schemeClr>
              </a:solidFill>
              <a:prstDash val="solid"/>
              <a:round/>
              <a:tailEnd type="triangle" w="lg" len="lg"/>
            </a:ln>
          </p:spPr>
        </p:sp>
      </p:grpSp>
      <p:sp>
        <p:nvSpPr>
          <p:cNvPr id="1048644" name="Text Box 56"/>
          <p:cNvSpPr txBox="1"/>
          <p:nvPr/>
        </p:nvSpPr>
        <p:spPr>
          <a:xfrm rot="0">
            <a:off x="7235825" y="1268412"/>
            <a:ext cx="504825" cy="504825"/>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t>
            </a:r>
          </a:p>
        </p:txBody>
      </p:sp>
      <p:sp>
        <p:nvSpPr>
          <p:cNvPr id="1048645" name="Line 57"/>
          <p:cNvSpPr/>
          <p:nvPr/>
        </p:nvSpPr>
        <p:spPr>
          <a:xfrm rot="0" flipH="1">
            <a:off x="6227762" y="1484312"/>
            <a:ext cx="1008062" cy="0"/>
          </a:xfrm>
          <a:prstGeom prst="line"/>
          <a:noFill/>
          <a:ln w="9525" cap="flat" cmpd="sng">
            <a:solidFill>
              <a:schemeClr val="dk1">
                <a:alpha val="100000"/>
              </a:schemeClr>
            </a:solidFill>
            <a:prstDash val="lgDash"/>
            <a:round/>
            <a:tailEnd type="triangle" w="lg" len="lg"/>
          </a:ln>
        </p:spPr>
      </p:sp>
      <p:sp>
        <p:nvSpPr>
          <p:cNvPr id="1048646" name="Text Box 58"/>
          <p:cNvSpPr txBox="1"/>
          <p:nvPr/>
        </p:nvSpPr>
        <p:spPr>
          <a:xfrm rot="0">
            <a:off x="4067175" y="981075"/>
            <a:ext cx="1152525" cy="647700"/>
          </a:xfrm>
          <a:prstGeom prst="rect"/>
          <a:solidFill>
            <a:schemeClr val="lt2"/>
          </a:solidFill>
          <a:ln w="9525" cap="flat" cmpd="sng">
            <a:solidFill>
              <a:srgbClr val="3333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zh-CN" sz="3200" lang="en-US">
                <a:solidFill>
                  <a:schemeClr val="dk2"/>
                </a:solidFill>
              </a:rPr>
              <a:t>ALU</a:t>
            </a:r>
          </a:p>
        </p:txBody>
      </p:sp>
      <p:grpSp>
        <p:nvGrpSpPr>
          <p:cNvPr id="77" name=""/>
          <p:cNvGrpSpPr/>
          <p:nvPr/>
        </p:nvGrpSpPr>
        <p:grpSpPr>
          <a:xfrm rot="0">
            <a:off x="1403350" y="333375"/>
            <a:ext cx="7056437" cy="4679950"/>
            <a:chOff x="884" y="210"/>
            <a:chExt cx="4445" cy="2948"/>
          </a:xfrm>
        </p:grpSpPr>
        <p:sp>
          <p:nvSpPr>
            <p:cNvPr id="1048647" name="Line 60"/>
            <p:cNvSpPr/>
            <p:nvPr/>
          </p:nvSpPr>
          <p:spPr>
            <a:xfrm rot="0" flipV="1">
              <a:off x="3198" y="210"/>
              <a:ext cx="0" cy="362"/>
            </a:xfrm>
            <a:prstGeom prst="line"/>
            <a:noFill/>
            <a:ln w="9525" cap="flat" cmpd="sng">
              <a:solidFill>
                <a:schemeClr val="dk1">
                  <a:alpha val="100000"/>
                </a:schemeClr>
              </a:solidFill>
              <a:prstDash val="solid"/>
              <a:round/>
            </a:ln>
          </p:spPr>
        </p:sp>
        <p:sp>
          <p:nvSpPr>
            <p:cNvPr id="1048648" name="Line 61"/>
            <p:cNvSpPr/>
            <p:nvPr/>
          </p:nvSpPr>
          <p:spPr>
            <a:xfrm rot="0" flipH="1">
              <a:off x="884" y="210"/>
              <a:ext cx="2314" cy="0"/>
            </a:xfrm>
            <a:prstGeom prst="line"/>
            <a:noFill/>
            <a:ln w="9525" cap="flat" cmpd="sng">
              <a:solidFill>
                <a:schemeClr val="dk1">
                  <a:alpha val="100000"/>
                </a:schemeClr>
              </a:solidFill>
              <a:prstDash val="solid"/>
              <a:round/>
            </a:ln>
          </p:spPr>
        </p:sp>
        <p:sp>
          <p:nvSpPr>
            <p:cNvPr id="1048649" name="Line 62"/>
            <p:cNvSpPr/>
            <p:nvPr/>
          </p:nvSpPr>
          <p:spPr>
            <a:xfrm rot="0">
              <a:off x="884" y="210"/>
              <a:ext cx="0" cy="2449"/>
            </a:xfrm>
            <a:prstGeom prst="line"/>
            <a:noFill/>
            <a:ln w="9525" cap="flat" cmpd="sng">
              <a:solidFill>
                <a:schemeClr val="dk1">
                  <a:alpha val="100000"/>
                </a:schemeClr>
              </a:solidFill>
              <a:prstDash val="solid"/>
              <a:round/>
            </a:ln>
          </p:spPr>
        </p:sp>
        <p:sp>
          <p:nvSpPr>
            <p:cNvPr id="1048650" name="Line 63"/>
            <p:cNvSpPr/>
            <p:nvPr/>
          </p:nvSpPr>
          <p:spPr>
            <a:xfrm rot="0">
              <a:off x="884" y="2659"/>
              <a:ext cx="4445" cy="0"/>
            </a:xfrm>
            <a:prstGeom prst="line"/>
            <a:noFill/>
            <a:ln w="9525" cap="flat" cmpd="sng">
              <a:solidFill>
                <a:schemeClr val="dk1">
                  <a:alpha val="100000"/>
                </a:schemeClr>
              </a:solidFill>
              <a:prstDash val="solid"/>
              <a:round/>
            </a:ln>
          </p:spPr>
        </p:sp>
        <p:sp>
          <p:nvSpPr>
            <p:cNvPr id="1048651" name="Line 64"/>
            <p:cNvSpPr/>
            <p:nvPr/>
          </p:nvSpPr>
          <p:spPr>
            <a:xfrm rot="0">
              <a:off x="5329" y="2659"/>
              <a:ext cx="0" cy="499"/>
            </a:xfrm>
            <a:prstGeom prst="line"/>
            <a:noFill/>
            <a:ln w="9525" cap="flat" cmpd="sng">
              <a:solidFill>
                <a:schemeClr val="dk1">
                  <a:alpha val="100000"/>
                </a:schemeClr>
              </a:solidFill>
              <a:prstDash val="solid"/>
              <a:round/>
              <a:tailEnd type="triangle" w="lg" len="lg"/>
            </a:ln>
          </p:spPr>
        </p:sp>
        <p:sp>
          <p:nvSpPr>
            <p:cNvPr id="1048652" name="Line 65"/>
            <p:cNvSpPr/>
            <p:nvPr/>
          </p:nvSpPr>
          <p:spPr>
            <a:xfrm rot="0">
              <a:off x="4649" y="2659"/>
              <a:ext cx="0" cy="499"/>
            </a:xfrm>
            <a:prstGeom prst="line"/>
            <a:noFill/>
            <a:ln w="9525" cap="flat" cmpd="sng">
              <a:solidFill>
                <a:schemeClr val="dk1">
                  <a:alpha val="100000"/>
                </a:schemeClr>
              </a:solidFill>
              <a:prstDash val="solid"/>
              <a:round/>
              <a:tailEnd type="triangle" w="lg" len="lg"/>
            </a:ln>
          </p:spPr>
        </p:sp>
        <p:sp>
          <p:nvSpPr>
            <p:cNvPr id="1048653" name="Line 66"/>
            <p:cNvSpPr/>
            <p:nvPr/>
          </p:nvSpPr>
          <p:spPr>
            <a:xfrm rot="0">
              <a:off x="4014" y="2659"/>
              <a:ext cx="0" cy="499"/>
            </a:xfrm>
            <a:prstGeom prst="line"/>
            <a:noFill/>
            <a:ln w="9525" cap="flat" cmpd="sng">
              <a:solidFill>
                <a:schemeClr val="dk1">
                  <a:alpha val="100000"/>
                </a:schemeClr>
              </a:solidFill>
              <a:prstDash val="solid"/>
              <a:round/>
              <a:tailEnd type="triangle" w="lg" len="lg"/>
            </a:ln>
          </p:spPr>
        </p:sp>
        <p:sp>
          <p:nvSpPr>
            <p:cNvPr id="1048654" name="Line 67"/>
            <p:cNvSpPr/>
            <p:nvPr/>
          </p:nvSpPr>
          <p:spPr>
            <a:xfrm rot="0">
              <a:off x="3379" y="2659"/>
              <a:ext cx="0" cy="499"/>
            </a:xfrm>
            <a:prstGeom prst="line"/>
            <a:noFill/>
            <a:ln w="9525" cap="flat" cmpd="sng">
              <a:solidFill>
                <a:schemeClr val="dk1">
                  <a:alpha val="100000"/>
                </a:schemeClr>
              </a:solidFill>
              <a:prstDash val="solid"/>
              <a:round/>
              <a:tailEnd type="triangle" w="lg" len="lg"/>
            </a:ln>
          </p:spPr>
        </p:sp>
        <p:sp>
          <p:nvSpPr>
            <p:cNvPr id="1048655" name="Line 68"/>
            <p:cNvSpPr/>
            <p:nvPr/>
          </p:nvSpPr>
          <p:spPr>
            <a:xfrm rot="0">
              <a:off x="3016" y="2659"/>
              <a:ext cx="0" cy="499"/>
            </a:xfrm>
            <a:prstGeom prst="line"/>
            <a:noFill/>
            <a:ln w="9525" cap="flat" cmpd="sng">
              <a:solidFill>
                <a:schemeClr val="dk1">
                  <a:alpha val="100000"/>
                </a:schemeClr>
              </a:solidFill>
              <a:prstDash val="solid"/>
              <a:round/>
              <a:tailEnd type="triangle" w="lg" len="lg"/>
            </a:ln>
          </p:spPr>
        </p:sp>
        <p:sp>
          <p:nvSpPr>
            <p:cNvPr id="1048656" name="Line 69"/>
            <p:cNvSpPr/>
            <p:nvPr/>
          </p:nvSpPr>
          <p:spPr>
            <a:xfrm rot="0">
              <a:off x="1746" y="2659"/>
              <a:ext cx="0" cy="499"/>
            </a:xfrm>
            <a:prstGeom prst="line"/>
            <a:noFill/>
            <a:ln w="9525" cap="flat" cmpd="sng">
              <a:solidFill>
                <a:schemeClr val="dk1">
                  <a:alpha val="100000"/>
                </a:schemeClr>
              </a:solidFill>
              <a:prstDash val="solid"/>
              <a:round/>
              <a:tailEnd type="triangle" w="lg" len="lg"/>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74"/>
                                        </p:tgtEl>
                                        <p:attrNameLst>
                                          <p:attrName>style.visibility</p:attrName>
                                        </p:attrNameLst>
                                      </p:cBhvr>
                                      <p:to>
                                        <p:strVal val="visible"/>
                                      </p:to>
                                    </p:set>
                                    <p:animEffect transition="in" filter="checkerboard(across)">
                                      <p:cBhvr>
                                        <p:cTn dur="500" id="7"/>
                                        <p:tgtEl>
                                          <p:spTgt spid="74"/>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8645"/>
                                        </p:tgtEl>
                                        <p:attrNameLst>
                                          <p:attrName>style.visibility</p:attrName>
                                        </p:attrNameLst>
                                      </p:cBhvr>
                                      <p:to>
                                        <p:strVal val="visible"/>
                                      </p:to>
                                    </p:set>
                                    <p:animEffect transition="in" filter="checkerboard(across)">
                                      <p:cBhvr>
                                        <p:cTn dur="500" id="12"/>
                                        <p:tgtEl>
                                          <p:spTgt spid="1048645"/>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5" presetSubtype="10">
                                  <p:stCondLst>
                                    <p:cond delay="0"/>
                                  </p:stCondLst>
                                  <p:childTnLst>
                                    <p:set>
                                      <p:cBhvr>
                                        <p:cTn dur="1" fill="hold" id="16">
                                          <p:stCondLst>
                                            <p:cond delay="0"/>
                                          </p:stCondLst>
                                        </p:cTn>
                                        <p:tgtEl>
                                          <p:spTgt spid="76"/>
                                        </p:tgtEl>
                                        <p:attrNameLst>
                                          <p:attrName>style.visibility</p:attrName>
                                        </p:attrNameLst>
                                      </p:cBhvr>
                                      <p:to>
                                        <p:strVal val="visible"/>
                                      </p:to>
                                    </p:set>
                                    <p:animEffect transition="in" filter="checkerboard(across)">
                                      <p:cBhvr>
                                        <p:cTn dur="500" id="17"/>
                                        <p:tgtEl>
                                          <p:spTgt spid="76"/>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5" presetSubtype="10">
                                  <p:stCondLst>
                                    <p:cond delay="0"/>
                                  </p:stCondLst>
                                  <p:childTnLst>
                                    <p:set>
                                      <p:cBhvr>
                                        <p:cTn dur="1" fill="hold" id="21">
                                          <p:stCondLst>
                                            <p:cond delay="0"/>
                                          </p:stCondLst>
                                        </p:cTn>
                                        <p:tgtEl>
                                          <p:spTgt spid="77"/>
                                        </p:tgtEl>
                                        <p:attrNameLst>
                                          <p:attrName>style.visibility</p:attrName>
                                        </p:attrNameLst>
                                      </p:cBhvr>
                                      <p:to>
                                        <p:strVal val="visible"/>
                                      </p:to>
                                    </p:set>
                                    <p:animEffect transition="in" filter="checkerboard(across)">
                                      <p:cBhvr>
                                        <p:cTn dur="500" id="22"/>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657"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1</a:t>
            </a:r>
            <a:r>
              <a:rPr altLang="en-US" lang="zh-CN"/>
              <a:t>）加法指令</a:t>
            </a:r>
          </a:p>
        </p:txBody>
      </p:sp>
      <p:sp>
        <p:nvSpPr>
          <p:cNvPr id="1048658"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90000"/>
              </a:lnSpc>
            </a:pPr>
            <a:r>
              <a:rPr altLang="en-US" sz="2400" lang="zh-CN"/>
              <a:t>例</a:t>
            </a:r>
            <a:r>
              <a:rPr altLang="zh-CN" sz="2400" lang="en-US"/>
              <a:t>1.</a:t>
            </a:r>
            <a:r>
              <a:rPr altLang="en-US" sz="2400" lang="zh-CN"/>
              <a:t>以下面的程序片段为例说明加法指令的执行情况。</a:t>
            </a:r>
          </a:p>
          <a:p>
            <a:pPr lvl="0">
              <a:lnSpc>
                <a:spcPct val="90000"/>
              </a:lnSpc>
            </a:pPr>
            <a:endParaRPr altLang="en-US" sz="2400" lang="zh-CN"/>
          </a:p>
          <a:p>
            <a:pPr lvl="0">
              <a:lnSpc>
                <a:spcPct val="90000"/>
              </a:lnSpc>
            </a:pPr>
            <a:r>
              <a:rPr altLang="zh-CN" sz="2400" lang="en-US"/>
              <a:t>MOV  AH</a:t>
            </a:r>
            <a:r>
              <a:rPr altLang="en-US" sz="2400" lang="zh-CN"/>
              <a:t>，</a:t>
            </a:r>
            <a:r>
              <a:rPr altLang="zh-CN" sz="2400" lang="en-US"/>
              <a:t>45H</a:t>
            </a:r>
          </a:p>
          <a:p>
            <a:pPr lvl="0">
              <a:lnSpc>
                <a:spcPct val="90000"/>
              </a:lnSpc>
            </a:pPr>
            <a:r>
              <a:rPr altLang="zh-CN" sz="2400" lang="en-US"/>
              <a:t>MOV  AL</a:t>
            </a:r>
            <a:r>
              <a:rPr altLang="en-US" sz="2400" lang="zh-CN"/>
              <a:t>，</a:t>
            </a:r>
            <a:r>
              <a:rPr altLang="zh-CN" sz="2400" lang="en-US"/>
              <a:t>0E3H</a:t>
            </a:r>
          </a:p>
          <a:p>
            <a:pPr lvl="0">
              <a:lnSpc>
                <a:spcPct val="90000"/>
              </a:lnSpc>
            </a:pPr>
            <a:r>
              <a:rPr altLang="zh-CN" sz="2400" lang="en-US"/>
              <a:t>ADD  AH</a:t>
            </a:r>
            <a:r>
              <a:rPr altLang="en-US" sz="2400" lang="zh-CN"/>
              <a:t>，</a:t>
            </a:r>
            <a:r>
              <a:rPr altLang="zh-CN" sz="2400" lang="en-US"/>
              <a:t>AL</a:t>
            </a:r>
          </a:p>
          <a:p>
            <a:pPr lvl="0">
              <a:lnSpc>
                <a:spcPct val="90000"/>
              </a:lnSpc>
            </a:pPr>
            <a:endParaRPr altLang="zh-CN" sz="2400" lang="en-US"/>
          </a:p>
          <a:p>
            <a:pPr lvl="0">
              <a:lnSpc>
                <a:spcPct val="90000"/>
              </a:lnSpc>
            </a:pPr>
            <a:r>
              <a:rPr altLang="zh-CN" sz="2400" lang="en-US"/>
              <a:t>45H   = 01000101B</a:t>
            </a:r>
          </a:p>
          <a:p>
            <a:pPr lvl="0">
              <a:lnSpc>
                <a:spcPct val="90000"/>
              </a:lnSpc>
            </a:pPr>
            <a:r>
              <a:rPr altLang="zh-CN" sz="2400" lang="en-US"/>
              <a:t>0E3H  =11100011B</a:t>
            </a:r>
          </a:p>
          <a:p>
            <a:pPr lvl="0">
              <a:lnSpc>
                <a:spcPct val="90000"/>
              </a:lnSpc>
            </a:pPr>
            <a:endParaRPr altLang="zh-CN" sz="2400" lang="en-US"/>
          </a:p>
          <a:p>
            <a:pPr lvl="0">
              <a:lnSpc>
                <a:spcPct val="90000"/>
              </a:lnSpc>
            </a:pPr>
            <a:r>
              <a:rPr altLang="en-US" sz="2400" lang="zh-CN"/>
              <a:t>如果看作无符号数相加，是完成</a:t>
            </a:r>
            <a:r>
              <a:rPr altLang="zh-CN" sz="2400" lang="en-US"/>
              <a:t>69+227</a:t>
            </a:r>
            <a:r>
              <a:rPr altLang="en-US" sz="2400" lang="zh-CN"/>
              <a:t>，如果看作带符号数相加，是完成</a:t>
            </a:r>
            <a:r>
              <a:rPr altLang="zh-CN" sz="2400" lang="en-US"/>
              <a:t>69+</a:t>
            </a:r>
            <a:r>
              <a:rPr altLang="en-US" sz="2400" lang="zh-CN"/>
              <a:t>（</a:t>
            </a:r>
            <a:r>
              <a:rPr altLang="zh-CN" sz="2400" lang="en-US"/>
              <a:t>-29</a:t>
            </a:r>
            <a:r>
              <a:rPr altLang="en-US" sz="2400" lang="zh-CN"/>
              <a:t>）。</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659"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1</a:t>
            </a:r>
            <a:r>
              <a:rPr altLang="en-US" lang="zh-CN"/>
              <a:t>）加法指令</a:t>
            </a:r>
          </a:p>
        </p:txBody>
      </p:sp>
      <p:sp>
        <p:nvSpPr>
          <p:cNvPr id="1048660"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pPr lvl="0">
              <a:lnSpc>
                <a:spcPct val="90000"/>
              </a:lnSpc>
            </a:pPr>
            <a:r>
              <a:rPr altLang="zh-CN" sz="2400" lang="en-US"/>
              <a:t>  		01000101</a:t>
            </a:r>
          </a:p>
          <a:p>
            <a:pPr lvl="0">
              <a:lnSpc>
                <a:spcPct val="90000"/>
              </a:lnSpc>
            </a:pPr>
            <a:r>
              <a:rPr altLang="zh-CN" sz="2400" lang="en-US"/>
              <a:t>+ 		11100011</a:t>
            </a:r>
          </a:p>
          <a:p>
            <a:pPr lvl="0">
              <a:lnSpc>
                <a:spcPct val="90000"/>
              </a:lnSpc>
            </a:pPr>
            <a:r>
              <a:rPr altLang="zh-CN" sz="2400" lang="en-US"/>
              <a:t>  	1	00101000</a:t>
            </a:r>
          </a:p>
          <a:p>
            <a:pPr lvl="0">
              <a:lnSpc>
                <a:spcPct val="90000"/>
              </a:lnSpc>
            </a:pPr>
            <a:endParaRPr altLang="zh-CN" sz="2400" lang="en-US"/>
          </a:p>
          <a:p>
            <a:pPr lvl="0">
              <a:lnSpc>
                <a:spcPct val="90000"/>
              </a:lnSpc>
            </a:pPr>
            <a:r>
              <a:rPr altLang="en-US" sz="2400" lang="zh-CN"/>
              <a:t>看作无符号数相加：最高位进位，</a:t>
            </a:r>
            <a:r>
              <a:rPr altLang="zh-CN" sz="2400" lang="en-US"/>
              <a:t>CF=1</a:t>
            </a:r>
          </a:p>
          <a:p>
            <a:pPr lvl="0">
              <a:lnSpc>
                <a:spcPct val="90000"/>
              </a:lnSpc>
            </a:pPr>
            <a:r>
              <a:rPr altLang="en-US" sz="2400" lang="zh-CN"/>
              <a:t>第</a:t>
            </a:r>
            <a:r>
              <a:rPr altLang="zh-CN" sz="2400" lang="en-US"/>
              <a:t>3</a:t>
            </a:r>
            <a:r>
              <a:rPr altLang="en-US" sz="2400" lang="zh-CN"/>
              <a:t>位没有产生进位，</a:t>
            </a:r>
            <a:r>
              <a:rPr altLang="zh-CN" sz="2400" lang="en-US"/>
              <a:t>AF=0</a:t>
            </a:r>
          </a:p>
          <a:p>
            <a:pPr lvl="0">
              <a:lnSpc>
                <a:spcPct val="90000"/>
              </a:lnSpc>
            </a:pPr>
            <a:r>
              <a:rPr altLang="en-US" sz="2400" lang="zh-CN"/>
              <a:t>看作带符号数相加：正</a:t>
            </a:r>
            <a:r>
              <a:rPr altLang="zh-CN" sz="2400" lang="en-US"/>
              <a:t>+</a:t>
            </a:r>
            <a:r>
              <a:rPr altLang="en-US" sz="2400" lang="zh-CN"/>
              <a:t>负  </a:t>
            </a:r>
            <a:r>
              <a:rPr altLang="zh-CN" sz="2400" lang="en-US"/>
              <a:t>OF=0</a:t>
            </a:r>
            <a:r>
              <a:rPr altLang="en-US" sz="2400" lang="zh-CN"/>
              <a:t>，</a:t>
            </a:r>
            <a:r>
              <a:rPr altLang="zh-CN" sz="2400" lang="en-US"/>
              <a:t>SF=0</a:t>
            </a:r>
          </a:p>
          <a:p>
            <a:pPr lvl="0">
              <a:lnSpc>
                <a:spcPct val="90000"/>
              </a:lnSpc>
            </a:pPr>
            <a:r>
              <a:rPr altLang="en-US" sz="2400" lang="zh-CN"/>
              <a:t>运算结果为非</a:t>
            </a:r>
            <a:r>
              <a:rPr altLang="zh-CN" sz="2400" lang="en-US"/>
              <a:t>0</a:t>
            </a:r>
            <a:r>
              <a:rPr altLang="en-US" sz="2400" lang="zh-CN"/>
              <a:t>，</a:t>
            </a:r>
            <a:r>
              <a:rPr altLang="zh-CN" sz="2400" lang="en-US"/>
              <a:t>ZF=0</a:t>
            </a:r>
            <a:r>
              <a:rPr altLang="en-US" sz="2400" lang="zh-CN"/>
              <a:t>；运算结果中</a:t>
            </a:r>
            <a:r>
              <a:rPr altLang="zh-CN" sz="2400" lang="en-US"/>
              <a:t>1</a:t>
            </a:r>
            <a:r>
              <a:rPr altLang="en-US" sz="2400" lang="zh-CN"/>
              <a:t>的个数为偶数个，</a:t>
            </a:r>
            <a:r>
              <a:rPr altLang="zh-CN" sz="2400" lang="en-US"/>
              <a:t>PF=1</a:t>
            </a:r>
          </a:p>
          <a:p>
            <a:pPr lvl="0">
              <a:lnSpc>
                <a:spcPct val="90000"/>
              </a:lnSpc>
            </a:pPr>
            <a:endParaRPr altLang="zh-CN" sz="2400" lang="en-US"/>
          </a:p>
          <a:p>
            <a:pPr lvl="0">
              <a:lnSpc>
                <a:spcPct val="90000"/>
              </a:lnSpc>
            </a:pPr>
            <a:r>
              <a:rPr altLang="en-US" sz="2400" lang="zh-CN"/>
              <a:t>课下请使用</a:t>
            </a:r>
            <a:r>
              <a:rPr altLang="zh-CN" sz="2400" lang="en-US"/>
              <a:t>DEBUG</a:t>
            </a:r>
            <a:r>
              <a:rPr altLang="en-US" sz="2400" lang="zh-CN"/>
              <a:t>来观察指令执行情况。</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661"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ea typeface="宋体" pitchFamily="2" charset="-122"/>
                <a:sym typeface="Arial" pitchFamily="0" charset="0"/>
              </a:defRPr>
            </a:lvl1pPr>
          </a:lstStyle>
          <a:p>
            <a:r>
              <a:rPr altLang="en-US" lang="zh-CN"/>
              <a:t>（</a:t>
            </a:r>
            <a:r>
              <a:rPr altLang="zh-CN" lang="en-US"/>
              <a:t>2</a:t>
            </a:r>
            <a:r>
              <a:rPr altLang="en-US" lang="zh-CN"/>
              <a:t>）带进位加法指令</a:t>
            </a:r>
          </a:p>
        </p:txBody>
      </p:sp>
      <p:sp>
        <p:nvSpPr>
          <p:cNvPr id="1048662" name="Rectangle 3"/>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宋体" pitchFamily="2" charset="-122"/>
                <a:sym typeface="Arial" pitchFamily="0" charset="0"/>
              </a:defRPr>
            </a:lvl1pPr>
            <a:lvl2pPr algn="l" eaLnBrk="1" fontAlgn="base" hangingPunct="1"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宋体" pitchFamily="2" charset="-122"/>
                <a:sym typeface="Arial" pitchFamily="0" charset="0"/>
              </a:defRPr>
            </a:lvl2pPr>
            <a:lvl3pPr algn="l" eaLnBrk="1" fontAlgn="base" hangingPunct="1"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宋体" pitchFamily="2" charset="-122"/>
                <a:sym typeface="Arial" pitchFamily="0" charset="0"/>
              </a:defRPr>
            </a:lvl3pPr>
            <a:lvl4pPr algn="l" eaLnBrk="1" fontAlgn="base" hangingPunct="1"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4pPr>
            <a:lvl5pPr algn="l" eaLnBrk="1" fontAlgn="base" hangingPunct="1"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宋体" pitchFamily="2" charset="-122"/>
                <a:sym typeface="Arial" pitchFamily="0" charset="0"/>
              </a:defRPr>
            </a:lvl5pPr>
          </a:lstStyle>
          <a:p>
            <a:r>
              <a:rPr altLang="en-US" lang="zh-CN"/>
              <a:t>指令格式：</a:t>
            </a:r>
            <a:r>
              <a:rPr altLang="zh-CN" lang="en-US"/>
              <a:t>ADC   DEST</a:t>
            </a:r>
            <a:r>
              <a:rPr altLang="en-US" lang="zh-CN"/>
              <a:t>， </a:t>
            </a:r>
            <a:r>
              <a:rPr altLang="zh-CN" lang="en-US"/>
              <a:t>SRC</a:t>
            </a:r>
          </a:p>
          <a:p>
            <a:r>
              <a:rPr altLang="en-US" lang="zh-CN"/>
              <a:t>指令功能：</a:t>
            </a:r>
            <a:r>
              <a:rPr altLang="zh-CN" lang="en-US"/>
              <a:t>DEST  &lt;=</a:t>
            </a:r>
            <a:r>
              <a:rPr altLang="en-US" lang="zh-CN"/>
              <a:t>（</a:t>
            </a:r>
            <a:r>
              <a:rPr altLang="zh-CN" lang="en-US"/>
              <a:t>SRC</a:t>
            </a:r>
            <a:r>
              <a:rPr altLang="en-US" lang="zh-CN"/>
              <a:t>）</a:t>
            </a:r>
            <a:r>
              <a:rPr altLang="zh-CN" lang="en-US"/>
              <a:t>+</a:t>
            </a:r>
            <a:r>
              <a:rPr altLang="en-US" lang="zh-CN"/>
              <a:t>（</a:t>
            </a:r>
            <a:r>
              <a:rPr altLang="zh-CN" lang="en-US"/>
              <a:t>DEST</a:t>
            </a:r>
            <a:r>
              <a:rPr altLang="en-US" lang="zh-CN"/>
              <a:t>）</a:t>
            </a:r>
            <a:r>
              <a:rPr altLang="zh-CN" lang="en-US"/>
              <a:t>+</a:t>
            </a:r>
            <a:r>
              <a:rPr altLang="en-US" lang="zh-CN"/>
              <a:t>（</a:t>
            </a:r>
            <a:r>
              <a:rPr altLang="zh-CN" lang="en-US"/>
              <a:t>CF</a:t>
            </a:r>
            <a:r>
              <a:rPr altLang="en-US" lang="zh-CN"/>
              <a:t>）</a:t>
            </a:r>
          </a:p>
          <a:p>
            <a:endParaRPr altLang="en-US" lang="zh-CN"/>
          </a:p>
          <a:p>
            <a:r>
              <a:rPr altLang="en-US" lang="zh-CN"/>
              <a:t>标志位影响：</a:t>
            </a:r>
            <a:r>
              <a:rPr altLang="zh-CN" lang="en-US"/>
              <a:t>OF</a:t>
            </a:r>
            <a:r>
              <a:rPr altLang="en-US" lang="zh-CN"/>
              <a:t>、</a:t>
            </a:r>
            <a:r>
              <a:rPr altLang="zh-CN" lang="en-US"/>
              <a:t>SF</a:t>
            </a:r>
            <a:r>
              <a:rPr altLang="en-US" lang="zh-CN"/>
              <a:t>、</a:t>
            </a:r>
            <a:r>
              <a:rPr altLang="zh-CN" lang="en-US"/>
              <a:t>ZF</a:t>
            </a:r>
            <a:r>
              <a:rPr altLang="en-US" lang="zh-CN"/>
              <a:t>、</a:t>
            </a:r>
            <a:r>
              <a:rPr altLang="zh-CN" lang="en-US"/>
              <a:t>AF</a:t>
            </a:r>
            <a:r>
              <a:rPr altLang="en-US" lang="zh-CN"/>
              <a:t>、</a:t>
            </a:r>
            <a:r>
              <a:rPr altLang="zh-CN" lang="en-US"/>
              <a:t>PF</a:t>
            </a:r>
            <a:r>
              <a:rPr altLang="en-US" lang="zh-CN"/>
              <a:t>、</a:t>
            </a:r>
            <a:r>
              <a:rPr altLang="zh-CN" lang="en-US"/>
              <a:t>CF</a:t>
            </a:r>
          </a:p>
          <a:p>
            <a:endParaRPr altLang="zh-CN" lang="en-US"/>
          </a:p>
          <a:p>
            <a:r>
              <a:rPr altLang="en-US" lang="zh-CN"/>
              <a:t>具体哪些标志位有意义决定于用户对操作数的解释。</a:t>
            </a: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第三章 8086/8088寻址方式及指令集(算术运算指令)</dc:title>
  <dc:creator>李 征</dc:creator>
  <cp:lastModifiedBy>2012</cp:lastModifiedBy>
  <dcterms:created xsi:type="dcterms:W3CDTF">2007-04-17T23:46:24Z</dcterms:created>
  <dcterms:modified xsi:type="dcterms:W3CDTF">2021-04-20T09:50:59Z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b53165e9f9ab49daa41175308a7d63c6</vt:lpwstr>
  </property>
</Properties>
</file>