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84" d="100"/>
          <a:sy n="84" d="100"/>
        </p:scale>
        <p:origin x="-1152" y="-7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tableStyles" Target="tableStyles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0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2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3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5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86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88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1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4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bIns="45720" lIns="91440" rIns="91440" rtlCol="0" tIns="45720" vert="horz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altLang="en-US" baseline="0" b="0" cap="none" sz="3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95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CN" sz="1200" lang="en-US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zh-CN" sz="1200" lang="en-US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r>
              <a:rPr altLang="en-US" lang="zh-CN"/>
              <a:t>第七章　数值运算程序设计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03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800" lang="zh-CN"/>
              <a:t>考虑一位十进制数的加法运算会遇到哪些情况．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１）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　　　０２　Ｈ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＋　　０３　Ｈ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　　　０５　Ｈ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特征：运算结果的低４位为０－９，ＡＦ＝０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调整：虽然是十六进制的加法，但是运算特征和十进制加法完全一致，不需要任何调整。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0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２）</a:t>
            </a:r>
          </a:p>
          <a:p>
            <a:pPr lvl="0"/>
            <a:r>
              <a:rPr altLang="en-US" sz="2800" lang="zh-CN"/>
              <a:t>　　　０８　Ｈ</a:t>
            </a:r>
          </a:p>
          <a:p>
            <a:pPr lvl="0"/>
            <a:r>
              <a:rPr altLang="en-US" sz="2800" lang="zh-CN"/>
              <a:t>＋　　０４　Ｈ</a:t>
            </a:r>
          </a:p>
          <a:p>
            <a:pPr lvl="0"/>
            <a:r>
              <a:rPr altLang="en-US" sz="2800" lang="zh-CN"/>
              <a:t>　　　０Ｃ　Ｈ</a:t>
            </a:r>
          </a:p>
          <a:p>
            <a:pPr lvl="0"/>
            <a:r>
              <a:rPr altLang="en-US" sz="2800" lang="zh-CN"/>
              <a:t>特征：结果低４位大于９，ＡＦ＝０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调整：对于十六进制加法，逢１６进１，但对十进制加法，逢１０进１，此时两种加法产生不一致，需要作调整。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07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800" lang="zh-CN"/>
              <a:t>对十进制加法来说，这种情况应该进位，却未进位，则使用十六进制方式迫使它进位，即加６，把逢１０强行变为逢１６。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　　　０ＣＨ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＋　　０６Ｈ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　　　１２Ｈ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如果把１２Ｈ看作十进制的运算结果，那么结果是正确的，因为８＋４＝１２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0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３）</a:t>
            </a:r>
          </a:p>
          <a:p>
            <a:pPr lvl="0"/>
            <a:r>
              <a:rPr altLang="en-US" sz="2800" lang="zh-CN"/>
              <a:t>　　　０９　Ｈ</a:t>
            </a:r>
          </a:p>
          <a:p>
            <a:pPr lvl="0"/>
            <a:r>
              <a:rPr altLang="en-US" sz="2800" lang="zh-CN"/>
              <a:t>＋　　０８　Ｈ</a:t>
            </a:r>
          </a:p>
          <a:p>
            <a:pPr lvl="0"/>
            <a:r>
              <a:rPr altLang="en-US" sz="2800" lang="zh-CN"/>
              <a:t>　　　１１　Ｈ</a:t>
            </a:r>
          </a:p>
          <a:p>
            <a:pPr lvl="0"/>
            <a:r>
              <a:rPr altLang="en-US" sz="2800" lang="zh-CN"/>
              <a:t>特征：运算结果低４位为０－９，ＡＦ＝１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调整：对于十进制加法，应该进位，但应该向高位进１０，而不是进１６，所以多进了６，需要对运算结果作调整。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1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这种情况应该进位，但多进了６，调整方法为加６，弥补进位的损失。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　　　１１　Ｈ</a:t>
            </a:r>
          </a:p>
          <a:p>
            <a:pPr lvl="0"/>
            <a:r>
              <a:rPr altLang="en-US" sz="2800" lang="zh-CN"/>
              <a:t>＋　　０６　Ｈ</a:t>
            </a:r>
          </a:p>
          <a:p>
            <a:pPr lvl="0"/>
            <a:r>
              <a:rPr altLang="en-US" sz="2800" lang="zh-CN"/>
              <a:t>　　　１７　Ｈ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如果把１７Ｈ看作十进制运算的结果，那么结果是正确的，因为９＋８＝１７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13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对于一位十进制数加法，可能遇到的进位情况仅有以上三种，对每种情况，都有相应的进位调整方法。</a:t>
            </a:r>
          </a:p>
          <a:p>
            <a:endParaRPr altLang="en-US" lang="zh-CN"/>
          </a:p>
          <a:p>
            <a:r>
              <a:rPr altLang="en-US" lang="zh-CN"/>
              <a:t>通过这些调整，可以把十六进制加法调整为十进制加法。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（２）ＢＣＤ码加法运算</a:t>
            </a:r>
          </a:p>
        </p:txBody>
      </p:sp>
      <p:sp>
        <p:nvSpPr>
          <p:cNvPr id="104861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１）结果的低４位为０－９，ＡＦ＝０，不需要调整</a:t>
            </a:r>
          </a:p>
          <a:p>
            <a:endParaRPr altLang="en-US" lang="zh-CN"/>
          </a:p>
          <a:p>
            <a:r>
              <a:rPr altLang="en-US" lang="zh-CN"/>
              <a:t>２）结果低４位大于９，ＡＦ＝０，该进位但未进位，加６迫使运算进位。</a:t>
            </a:r>
          </a:p>
          <a:p>
            <a:endParaRPr altLang="en-US" lang="zh-CN"/>
          </a:p>
          <a:p>
            <a:r>
              <a:rPr altLang="en-US" lang="zh-CN"/>
              <a:t>３）结果低４位为０－９，ＡＦ＝１，该进位，但多进了６，加６作为补偿。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（２）非组合型ＢＣＤ码加法调整指令</a:t>
            </a:r>
          </a:p>
        </p:txBody>
      </p:sp>
      <p:sp>
        <p:nvSpPr>
          <p:cNvPr id="1048617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zh-CN"/>
              <a:t>指令格式：ＡＡＡ</a:t>
            </a:r>
          </a:p>
          <a:p>
            <a:pPr lvl="0">
              <a:lnSpc>
                <a:spcPct val="80000"/>
              </a:lnSpc>
            </a:pPr>
            <a:r>
              <a:rPr altLang="en-US" sz="2800" lang="zh-CN"/>
              <a:t>（</a:t>
            </a:r>
            <a:r>
              <a:rPr altLang="zh-CN" sz="2800" lang="en-US"/>
              <a:t>ASCII  Adjust  for  Addition</a:t>
            </a:r>
            <a:r>
              <a:rPr altLang="en-US" sz="2800" lang="zh-CN"/>
              <a:t>）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标志位影响：仅影响ＡＦ、ＣＦ标志。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功能：将非组合型</a:t>
            </a:r>
            <a:r>
              <a:rPr altLang="zh-CN" sz="2800" lang="en-US"/>
              <a:t>BCD</a:t>
            </a:r>
            <a:r>
              <a:rPr altLang="en-US" sz="2800" lang="zh-CN"/>
              <a:t>码加法运算结果调整为正确的非组合型</a:t>
            </a:r>
            <a:r>
              <a:rPr altLang="zh-CN" sz="2800" lang="en-US"/>
              <a:t>BCD</a:t>
            </a:r>
            <a:r>
              <a:rPr altLang="en-US" sz="2800" lang="zh-CN"/>
              <a:t>码，并且将十进制进位反映到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  <a:r>
              <a:rPr altLang="en-US" sz="2800" lang="zh-CN"/>
              <a:t>标志。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调整过程见如下框图：（注意，这是ＡＡＡ这条指令的处理流程，不是某个程序的流程）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20" name=""/>
          <p:cNvGrpSpPr/>
          <p:nvPr/>
        </p:nvGrpSpPr>
        <p:grpSpPr>
          <a:xfrm rot="0">
            <a:off x="803275" y="404812"/>
            <a:ext cx="7272337" cy="5616575"/>
            <a:chOff x="249" y="300"/>
            <a:chExt cx="4581" cy="3538"/>
          </a:xfrm>
        </p:grpSpPr>
        <p:sp>
          <p:nvSpPr>
            <p:cNvPr id="1048618" name="AutoShape 5"/>
            <p:cNvSpPr/>
            <p:nvPr/>
          </p:nvSpPr>
          <p:spPr>
            <a:xfrm rot="0">
              <a:off x="2290" y="300"/>
              <a:ext cx="576" cy="318"/>
            </a:xfrm>
            <a:prstGeom prst="flowChartAlternate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开始</a:t>
              </a:r>
            </a:p>
          </p:txBody>
        </p:sp>
        <p:sp>
          <p:nvSpPr>
            <p:cNvPr id="1048619" name="Line 6"/>
            <p:cNvSpPr/>
            <p:nvPr/>
          </p:nvSpPr>
          <p:spPr>
            <a:xfrm rot="0">
              <a:off x="2562" y="618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20" name="AutoShape 7"/>
            <p:cNvSpPr/>
            <p:nvPr/>
          </p:nvSpPr>
          <p:spPr>
            <a:xfrm rot="0">
              <a:off x="1610" y="845"/>
              <a:ext cx="1905" cy="635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(AL)</a:t>
              </a:r>
              <a:r>
                <a:rPr altLang="en-US" lang="zh-CN"/>
                <a:t>低４位为０－９？</a:t>
              </a:r>
            </a:p>
          </p:txBody>
        </p:sp>
        <p:grpSp>
          <p:nvGrpSpPr>
            <p:cNvPr id="121" name=""/>
            <p:cNvGrpSpPr/>
            <p:nvPr/>
          </p:nvGrpSpPr>
          <p:grpSpPr>
            <a:xfrm rot="0">
              <a:off x="1156" y="1162"/>
              <a:ext cx="454" cy="499"/>
              <a:chOff x="1156" y="1162"/>
              <a:chExt cx="454" cy="499"/>
            </a:xfrm>
          </p:grpSpPr>
          <p:sp>
            <p:nvSpPr>
              <p:cNvPr id="1048621" name="Line 9"/>
              <p:cNvSpPr/>
              <p:nvPr/>
            </p:nvSpPr>
            <p:spPr>
              <a:xfrm rot="0" flipH="1">
                <a:off x="1156" y="1162"/>
                <a:ext cx="454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2" name="Line 10"/>
              <p:cNvSpPr/>
              <p:nvPr/>
            </p:nvSpPr>
            <p:spPr>
              <a:xfrm rot="0">
                <a:off x="1156" y="1162"/>
                <a:ext cx="0" cy="49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23" name="AutoShape 11"/>
            <p:cNvSpPr/>
            <p:nvPr/>
          </p:nvSpPr>
          <p:spPr>
            <a:xfrm rot="0">
              <a:off x="431" y="1661"/>
              <a:ext cx="1451" cy="499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ＡＦ＝０？</a:t>
              </a:r>
            </a:p>
          </p:txBody>
        </p:sp>
        <p:grpSp>
          <p:nvGrpSpPr>
            <p:cNvPr id="122" name=""/>
            <p:cNvGrpSpPr/>
            <p:nvPr/>
          </p:nvGrpSpPr>
          <p:grpSpPr>
            <a:xfrm rot="0">
              <a:off x="3560" y="1162"/>
              <a:ext cx="499" cy="907"/>
              <a:chOff x="3560" y="1162"/>
              <a:chExt cx="499" cy="907"/>
            </a:xfrm>
          </p:grpSpPr>
          <p:sp>
            <p:nvSpPr>
              <p:cNvPr id="1048624" name="Line 13"/>
              <p:cNvSpPr/>
              <p:nvPr/>
            </p:nvSpPr>
            <p:spPr>
              <a:xfrm rot="0">
                <a:off x="3560" y="1162"/>
                <a:ext cx="499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5" name="Line 14"/>
              <p:cNvSpPr/>
              <p:nvPr/>
            </p:nvSpPr>
            <p:spPr>
              <a:xfrm rot="0">
                <a:off x="4059" y="1162"/>
                <a:ext cx="0" cy="907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26" name="Line 15"/>
            <p:cNvSpPr/>
            <p:nvPr/>
          </p:nvSpPr>
          <p:spPr>
            <a:xfrm rot="0">
              <a:off x="1837" y="1888"/>
              <a:ext cx="222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27" name="AutoShape 16"/>
            <p:cNvSpPr/>
            <p:nvPr/>
          </p:nvSpPr>
          <p:spPr>
            <a:xfrm rot="0">
              <a:off x="3243" y="2069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ＡＬ＜＝（ＡＬ）＋６</a:t>
              </a:r>
            </a:p>
          </p:txBody>
        </p:sp>
        <p:sp>
          <p:nvSpPr>
            <p:cNvPr id="1048628" name="Line 17"/>
            <p:cNvSpPr/>
            <p:nvPr/>
          </p:nvSpPr>
          <p:spPr>
            <a:xfrm rot="0">
              <a:off x="4059" y="2432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29" name="AutoShape 18"/>
            <p:cNvSpPr/>
            <p:nvPr/>
          </p:nvSpPr>
          <p:spPr>
            <a:xfrm rot="0">
              <a:off x="3243" y="2659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ＡＨ＜＝（ＡＨ）＋１</a:t>
              </a:r>
            </a:p>
          </p:txBody>
        </p:sp>
        <p:sp>
          <p:nvSpPr>
            <p:cNvPr id="1048630" name="AutoShape 19"/>
            <p:cNvSpPr/>
            <p:nvPr/>
          </p:nvSpPr>
          <p:spPr>
            <a:xfrm rot="0">
              <a:off x="3243" y="3228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ＡＦ＜＝１</a:t>
              </a:r>
            </a:p>
          </p:txBody>
        </p:sp>
        <p:grpSp>
          <p:nvGrpSpPr>
            <p:cNvPr id="123" name=""/>
            <p:cNvGrpSpPr/>
            <p:nvPr/>
          </p:nvGrpSpPr>
          <p:grpSpPr>
            <a:xfrm rot="0">
              <a:off x="249" y="1888"/>
              <a:ext cx="227" cy="1950"/>
              <a:chOff x="249" y="1888"/>
              <a:chExt cx="227" cy="1950"/>
            </a:xfrm>
          </p:grpSpPr>
          <p:sp>
            <p:nvSpPr>
              <p:cNvPr id="1048631" name="Line 21"/>
              <p:cNvSpPr/>
              <p:nvPr/>
            </p:nvSpPr>
            <p:spPr>
              <a:xfrm rot="0" flipH="1">
                <a:off x="249" y="1888"/>
                <a:ext cx="227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32" name="Line 22"/>
              <p:cNvSpPr/>
              <p:nvPr/>
            </p:nvSpPr>
            <p:spPr>
              <a:xfrm rot="0">
                <a:off x="249" y="1888"/>
                <a:ext cx="0" cy="195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33" name="Line 23"/>
            <p:cNvSpPr/>
            <p:nvPr/>
          </p:nvSpPr>
          <p:spPr>
            <a:xfrm rot="0">
              <a:off x="4014" y="3612"/>
              <a:ext cx="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34" name="Line 24"/>
            <p:cNvSpPr/>
            <p:nvPr/>
          </p:nvSpPr>
          <p:spPr>
            <a:xfrm rot="0" flipH="1">
              <a:off x="249" y="3838"/>
              <a:ext cx="376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5" name="Line 25"/>
            <p:cNvSpPr/>
            <p:nvPr/>
          </p:nvSpPr>
          <p:spPr>
            <a:xfrm rot="0">
              <a:off x="4059" y="3022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636" name="Line 26"/>
          <p:cNvSpPr/>
          <p:nvPr/>
        </p:nvSpPr>
        <p:spPr>
          <a:xfrm rot="0">
            <a:off x="4330700" y="6021387"/>
            <a:ext cx="0" cy="3603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7" name="Text Box 27"/>
          <p:cNvSpPr txBox="1"/>
          <p:nvPr/>
        </p:nvSpPr>
        <p:spPr>
          <a:xfrm rot="0">
            <a:off x="225425" y="2270125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Ｙ：情况１</a:t>
            </a:r>
          </a:p>
        </p:txBody>
      </p:sp>
      <p:sp>
        <p:nvSpPr>
          <p:cNvPr id="1048638" name="Text Box 28"/>
          <p:cNvSpPr txBox="1"/>
          <p:nvPr/>
        </p:nvSpPr>
        <p:spPr>
          <a:xfrm rot="0">
            <a:off x="2405062" y="1190625"/>
            <a:ext cx="4127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Ｙ</a:t>
            </a:r>
          </a:p>
        </p:txBody>
      </p:sp>
      <p:sp>
        <p:nvSpPr>
          <p:cNvPr id="1048639" name="Text Box 29"/>
          <p:cNvSpPr txBox="1"/>
          <p:nvPr/>
        </p:nvSpPr>
        <p:spPr>
          <a:xfrm rot="0">
            <a:off x="5883275" y="1196975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Ｎ：情况２</a:t>
            </a:r>
          </a:p>
        </p:txBody>
      </p:sp>
      <p:sp>
        <p:nvSpPr>
          <p:cNvPr id="1048640" name="Text Box 30"/>
          <p:cNvSpPr txBox="1"/>
          <p:nvPr/>
        </p:nvSpPr>
        <p:spPr>
          <a:xfrm rot="0">
            <a:off x="3074987" y="2341562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Ｎ：情况３</a:t>
            </a:r>
          </a:p>
        </p:txBody>
      </p:sp>
      <p:sp>
        <p:nvSpPr>
          <p:cNvPr id="1048641" name="Text Box 31"/>
          <p:cNvSpPr txBox="1"/>
          <p:nvPr/>
        </p:nvSpPr>
        <p:spPr>
          <a:xfrm rot="0">
            <a:off x="7180262" y="2060575"/>
            <a:ext cx="178435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情况２、３都是</a:t>
            </a:r>
          </a:p>
          <a:p>
            <a:pPr eaLnBrk="1" hangingPunct="1" latinLnBrk="1" lvl="0"/>
            <a:r>
              <a:rPr altLang="en-US" lang="zh-CN"/>
              <a:t>该进位的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 rot="0">
            <a:off x="3492500" y="1524000"/>
            <a:ext cx="1871662" cy="3057525"/>
            <a:chOff x="2200" y="300"/>
            <a:chExt cx="1179" cy="1926"/>
          </a:xfrm>
        </p:grpSpPr>
        <p:sp>
          <p:nvSpPr>
            <p:cNvPr id="1048642" name="Line 5"/>
            <p:cNvSpPr/>
            <p:nvPr/>
          </p:nvSpPr>
          <p:spPr>
            <a:xfrm rot="0">
              <a:off x="2789" y="300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3" name="AutoShape 6"/>
            <p:cNvSpPr/>
            <p:nvPr/>
          </p:nvSpPr>
          <p:spPr>
            <a:xfrm rot="0">
              <a:off x="2200" y="572"/>
              <a:ext cx="1179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清除ＡＬ高４位</a:t>
              </a:r>
            </a:p>
          </p:txBody>
        </p:sp>
        <p:sp>
          <p:nvSpPr>
            <p:cNvPr id="1048644" name="AutoShape 7"/>
            <p:cNvSpPr/>
            <p:nvPr/>
          </p:nvSpPr>
          <p:spPr>
            <a:xfrm rot="0">
              <a:off x="2200" y="1207"/>
              <a:ext cx="1179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CF&lt;=AF</a:t>
              </a:r>
            </a:p>
          </p:txBody>
        </p:sp>
        <p:sp>
          <p:nvSpPr>
            <p:cNvPr id="1048645" name="Line 8"/>
            <p:cNvSpPr/>
            <p:nvPr/>
          </p:nvSpPr>
          <p:spPr>
            <a:xfrm rot="0">
              <a:off x="2789" y="935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6" name="Line 9"/>
            <p:cNvSpPr/>
            <p:nvPr/>
          </p:nvSpPr>
          <p:spPr>
            <a:xfrm rot="0">
              <a:off x="2789" y="1570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7" name="AutoShape 10"/>
            <p:cNvSpPr/>
            <p:nvPr/>
          </p:nvSpPr>
          <p:spPr>
            <a:xfrm rot="0">
              <a:off x="2426" y="1842"/>
              <a:ext cx="726" cy="384"/>
            </a:xfrm>
            <a:prstGeom prst="flowChartAlternate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结束</a:t>
              </a:r>
            </a:p>
          </p:txBody>
        </p:sp>
      </p:grpSp>
      <p:sp>
        <p:nvSpPr>
          <p:cNvPr id="1048648" name="Text Box 11"/>
          <p:cNvSpPr txBox="1"/>
          <p:nvPr/>
        </p:nvSpPr>
        <p:spPr>
          <a:xfrm rot="0">
            <a:off x="5653087" y="3068637"/>
            <a:ext cx="19240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CF</a:t>
            </a:r>
            <a:r>
              <a:rPr altLang="en-US" lang="zh-CN"/>
              <a:t>、</a:t>
            </a:r>
            <a:r>
              <a:rPr altLang="zh-CN" lang="en-US"/>
              <a:t>AF</a:t>
            </a:r>
            <a:r>
              <a:rPr altLang="en-US" lang="zh-CN"/>
              <a:t>意义相同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7.1.1</a:t>
            </a:r>
            <a:r>
              <a:rPr altLang="en-US" lang="zh-CN"/>
              <a:t>　十进制数加减运算</a:t>
            </a:r>
          </a:p>
        </p:txBody>
      </p:sp>
      <p:sp>
        <p:nvSpPr>
          <p:cNvPr id="104858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endParaRPr altLang="zh-CN" lang="en-US"/>
          </a:p>
          <a:p>
            <a:pPr lvl="0"/>
            <a:r>
              <a:rPr altLang="en-US" lang="zh-CN"/>
              <a:t>ＣＰＵ的运算以二进制数为基础，不能直接进行十进制运算。</a:t>
            </a:r>
          </a:p>
          <a:p>
            <a:pPr lvl="0"/>
            <a:endParaRPr altLang="en-US" lang="zh-CN"/>
          </a:p>
          <a:p>
            <a:pPr lvl="0"/>
            <a:r>
              <a:rPr altLang="en-US" lang="zh-CN"/>
              <a:t>若需使用十进制表示数据，则需做数制转换或运算调整。</a:t>
            </a:r>
          </a:p>
          <a:p>
            <a:pPr lvl="0">
              <a:buFontTx/>
              <a:buNone/>
            </a:pPr>
            <a:endParaRPr altLang="zh-CN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（２）非组合型ＢＣＤ码加法调整指令</a:t>
            </a:r>
          </a:p>
        </p:txBody>
      </p:sp>
      <p:sp>
        <p:nvSpPr>
          <p:cNvPr id="104865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AAA</a:t>
            </a:r>
            <a:r>
              <a:rPr altLang="en-US" lang="zh-CN"/>
              <a:t>指令标志位解释：</a:t>
            </a:r>
            <a:r>
              <a:rPr altLang="zh-CN" lang="en-US"/>
              <a:t>AF</a:t>
            </a:r>
            <a:r>
              <a:rPr altLang="en-US" lang="zh-CN"/>
              <a:t>和</a:t>
            </a:r>
            <a:r>
              <a:rPr altLang="zh-CN" lang="en-US"/>
              <a:t>CF</a:t>
            </a:r>
            <a:r>
              <a:rPr altLang="en-US" lang="zh-CN"/>
              <a:t>取值一定相同，意义相同。</a:t>
            </a:r>
          </a:p>
          <a:p>
            <a:endParaRPr altLang="en-US" lang="zh-CN"/>
          </a:p>
          <a:p>
            <a:r>
              <a:rPr altLang="en-US" lang="zh-CN"/>
              <a:t>如果为</a:t>
            </a:r>
            <a:r>
              <a:rPr altLang="zh-CN" lang="en-US"/>
              <a:t>0</a:t>
            </a:r>
            <a:r>
              <a:rPr altLang="en-US" lang="zh-CN"/>
              <a:t>，表示对这一位</a:t>
            </a:r>
            <a:r>
              <a:rPr altLang="zh-CN" lang="en-US"/>
              <a:t>BCD</a:t>
            </a:r>
            <a:r>
              <a:rPr altLang="en-US" lang="zh-CN"/>
              <a:t>码进行加法时没有产生十进制进位。</a:t>
            </a:r>
          </a:p>
          <a:p>
            <a:endParaRPr altLang="en-US" lang="zh-CN"/>
          </a:p>
          <a:p>
            <a:r>
              <a:rPr altLang="en-US" lang="zh-CN"/>
              <a:t>如果为</a:t>
            </a:r>
            <a:r>
              <a:rPr altLang="zh-CN" lang="en-US"/>
              <a:t>1</a:t>
            </a:r>
            <a:r>
              <a:rPr altLang="en-US" lang="zh-CN"/>
              <a:t>，表示对这一位</a:t>
            </a:r>
            <a:r>
              <a:rPr altLang="zh-CN" lang="en-US"/>
              <a:t>BCD</a:t>
            </a:r>
            <a:r>
              <a:rPr altLang="en-US" lang="zh-CN"/>
              <a:t>码进行加法时产生了一个十进制进位。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执行</a:t>
            </a:r>
            <a:r>
              <a:rPr altLang="zh-CN" lang="en-US"/>
              <a:t>AAA</a:t>
            </a:r>
            <a:r>
              <a:rPr altLang="en-US" lang="zh-CN"/>
              <a:t>指令的前提条件</a:t>
            </a:r>
          </a:p>
        </p:txBody>
      </p:sp>
      <p:sp>
        <p:nvSpPr>
          <p:cNvPr id="104865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1</a:t>
            </a:r>
            <a:r>
              <a:rPr altLang="en-US" sz="2800" lang="zh-CN"/>
              <a:t>）进行十进制加法调整以前，必须先使用</a:t>
            </a:r>
            <a:r>
              <a:rPr altLang="zh-CN" sz="2800" lang="en-US"/>
              <a:t>ADD</a:t>
            </a:r>
            <a:r>
              <a:rPr altLang="en-US" sz="2800" lang="zh-CN"/>
              <a:t>或</a:t>
            </a:r>
            <a:r>
              <a:rPr altLang="zh-CN" sz="2800" lang="en-US"/>
              <a:t>ADC</a:t>
            </a:r>
            <a:r>
              <a:rPr altLang="en-US" sz="2800" lang="zh-CN"/>
              <a:t>指令作二进制加法。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zh-CN" sz="2800" lang="en-US"/>
              <a:t>2</a:t>
            </a:r>
            <a:r>
              <a:rPr altLang="en-US" sz="2800" lang="zh-CN"/>
              <a:t>）相加的两个操作数都必须是一位非组合型</a:t>
            </a:r>
            <a:r>
              <a:rPr altLang="zh-CN" sz="2800" lang="en-US"/>
              <a:t>BCD</a:t>
            </a:r>
            <a:r>
              <a:rPr altLang="en-US" sz="2800" lang="zh-CN"/>
              <a:t>码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zh-CN" sz="2800" lang="en-US"/>
              <a:t>3</a:t>
            </a:r>
            <a:r>
              <a:rPr altLang="en-US" sz="2800" lang="zh-CN"/>
              <a:t>）相加的结果必须保存在寄存器</a:t>
            </a:r>
            <a:r>
              <a:rPr altLang="zh-CN" sz="2800" lang="en-US"/>
              <a:t>AL</a:t>
            </a:r>
            <a:r>
              <a:rPr altLang="en-US" sz="2800" lang="zh-CN"/>
              <a:t>中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只有满足上面</a:t>
            </a:r>
            <a:r>
              <a:rPr altLang="zh-CN" sz="2800" lang="en-US"/>
              <a:t>3</a:t>
            </a:r>
            <a:r>
              <a:rPr altLang="en-US" sz="2800" lang="zh-CN"/>
              <a:t>个前提条件，执行</a:t>
            </a:r>
            <a:r>
              <a:rPr altLang="zh-CN" sz="2800" lang="en-US"/>
              <a:t>AAA</a:t>
            </a:r>
            <a:r>
              <a:rPr altLang="en-US" sz="2800" lang="zh-CN"/>
              <a:t>指令才是有意义的。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码加法示例</a:t>
            </a:r>
          </a:p>
        </p:txBody>
      </p:sp>
      <p:sp>
        <p:nvSpPr>
          <p:cNvPr id="104865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800" lang="en-US"/>
              <a:t>DATA  SEGMENT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DAA1          DB    5,9,5,9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DAA2          DB    9,7,9,7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RESULT     DB    ‘THE RESULT IS:’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RESULT1   DB    5  DUP(0), ‘$’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DATA  ENDS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zh-CN" sz="2800" lang="en-US"/>
              <a:t>STACK1  SEGMENT  STACK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                   DW    20H DUP(0)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STACK1  ENDS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码加法示例</a:t>
            </a:r>
          </a:p>
        </p:txBody>
      </p:sp>
      <p:sp>
        <p:nvSpPr>
          <p:cNvPr id="104865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400" lang="en-US"/>
              <a:t>CODE  SEGMENT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 ASSUME  CS:CODE, DS:DATA, SS:STACK1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MAIN:  MOV      AX,    DATA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MOV      DS,    AX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MOV      SI,      3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LEA       DI,      RESULT1+4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MOV     CX,     4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CLC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LOP:    MOV     AL,     DAA1[SI]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ADC     AL,      DAA2[SI]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AAA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LAHF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码加法示例</a:t>
            </a:r>
          </a:p>
        </p:txBody>
      </p:sp>
      <p:sp>
        <p:nvSpPr>
          <p:cNvPr id="104865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            OR        AL,    30H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MOV     [DI],   AL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SAHF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DEC      DI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DEC      SI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LOOP    LOP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MOV      BH,  30H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JNC       NEXT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MOV      BH,  31H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码加法示例</a:t>
            </a:r>
          </a:p>
        </p:txBody>
      </p:sp>
      <p:sp>
        <p:nvSpPr>
          <p:cNvPr id="104866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lang="en-US"/>
              <a:t>NEXT:  MOV      [DI],  BH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       MOV      DX,  OFFSET  RESULT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       MOV      AH,  09H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       INT        21H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       MOV      AH,  4CH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       INT        21H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CODE    ENDS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        END       MAIN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（２）非组合型ＢＣＤ码加法调整指令</a:t>
            </a:r>
          </a:p>
        </p:txBody>
      </p:sp>
      <p:sp>
        <p:nvSpPr>
          <p:cNvPr id="104866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zh-CN" lang="en-US"/>
              <a:t>BCD</a:t>
            </a:r>
            <a:r>
              <a:rPr altLang="en-US" lang="zh-CN"/>
              <a:t>码加法需要注意：</a:t>
            </a:r>
          </a:p>
          <a:p>
            <a:endParaRPr altLang="en-US" lang="zh-CN"/>
          </a:p>
          <a:p>
            <a:r>
              <a:rPr altLang="en-US" lang="zh-CN"/>
              <a:t>两个</a:t>
            </a:r>
            <a:r>
              <a:rPr altLang="zh-CN" lang="en-US"/>
              <a:t>N</a:t>
            </a:r>
            <a:r>
              <a:rPr altLang="en-US" lang="zh-CN"/>
              <a:t>位</a:t>
            </a:r>
            <a:r>
              <a:rPr altLang="zh-CN" lang="en-US"/>
              <a:t>BCD</a:t>
            </a:r>
            <a:r>
              <a:rPr altLang="en-US" lang="zh-CN"/>
              <a:t>码数据相加时，可能产生一个</a:t>
            </a:r>
            <a:r>
              <a:rPr altLang="zh-CN" lang="en-US"/>
              <a:t>N+1</a:t>
            </a:r>
            <a:r>
              <a:rPr altLang="en-US" lang="zh-CN"/>
              <a:t>位的</a:t>
            </a:r>
            <a:r>
              <a:rPr altLang="zh-CN" lang="en-US"/>
              <a:t>BCD</a:t>
            </a:r>
            <a:r>
              <a:rPr altLang="en-US" lang="zh-CN"/>
              <a:t>码结果。因此在程序中应将存放结果的空间留够</a:t>
            </a:r>
            <a:r>
              <a:rPr altLang="zh-CN" lang="en-US"/>
              <a:t>N+1</a:t>
            </a:r>
            <a:r>
              <a:rPr altLang="en-US" lang="zh-CN"/>
              <a:t>位</a:t>
            </a:r>
            <a:r>
              <a:rPr altLang="zh-CN" lang="en-US"/>
              <a:t>BCD</a:t>
            </a:r>
            <a:r>
              <a:rPr altLang="en-US" lang="zh-CN"/>
              <a:t>码空间。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3</a:t>
            </a:r>
            <a:r>
              <a:rPr altLang="en-US" sz="4000" lang="zh-CN"/>
              <a:t>）组合型</a:t>
            </a:r>
            <a:r>
              <a:rPr altLang="zh-CN" sz="4000" lang="en-US"/>
              <a:t>BCD</a:t>
            </a:r>
            <a:r>
              <a:rPr altLang="en-US" sz="4000" lang="zh-CN"/>
              <a:t>码加法调整指令</a:t>
            </a:r>
            <a:r>
              <a:rPr altLang="zh-CN" sz="4000" lang="en-US"/>
              <a:t>DAA</a:t>
            </a:r>
          </a:p>
        </p:txBody>
      </p:sp>
      <p:sp>
        <p:nvSpPr>
          <p:cNvPr id="104866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指令格式：</a:t>
            </a:r>
            <a:r>
              <a:rPr altLang="zh-CN" sz="2800" lang="en-US"/>
              <a:t>DAA</a:t>
            </a:r>
          </a:p>
          <a:p>
            <a:pPr lvl="0"/>
            <a:endParaRPr altLang="zh-CN" sz="2800" lang="en-US"/>
          </a:p>
          <a:p>
            <a:pPr lvl="0"/>
            <a:r>
              <a:rPr altLang="en-US" sz="2800" lang="zh-CN"/>
              <a:t>标志位影响：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</a:p>
          <a:p>
            <a:pPr lvl="0"/>
            <a:endParaRPr altLang="zh-CN" sz="2800" lang="en-US"/>
          </a:p>
          <a:p>
            <a:pPr lvl="0"/>
            <a:r>
              <a:rPr altLang="en-US" sz="2800" lang="zh-CN"/>
              <a:t>功能：把组合型</a:t>
            </a:r>
            <a:r>
              <a:rPr altLang="zh-CN" sz="2800" lang="en-US"/>
              <a:t>BCD</a:t>
            </a:r>
            <a:r>
              <a:rPr altLang="en-US" sz="2800" lang="zh-CN"/>
              <a:t>码的加法运算结果调整为正确的组合型</a:t>
            </a:r>
            <a:r>
              <a:rPr altLang="zh-CN" sz="2800" lang="en-US"/>
              <a:t>BCD</a:t>
            </a:r>
            <a:r>
              <a:rPr altLang="en-US" sz="2800" lang="zh-CN"/>
              <a:t>码，并把十进制进位反映到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  <a:r>
              <a:rPr altLang="en-US" sz="2800" lang="zh-CN"/>
              <a:t>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调整过程见如下流程图：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Text Box 4"/>
          <p:cNvSpPr txBox="1"/>
          <p:nvPr/>
        </p:nvSpPr>
        <p:spPr>
          <a:xfrm rot="0">
            <a:off x="338137" y="2270125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Ｙ：情况１</a:t>
            </a:r>
          </a:p>
        </p:txBody>
      </p:sp>
      <p:sp>
        <p:nvSpPr>
          <p:cNvPr id="1048666" name="Text Box 5"/>
          <p:cNvSpPr txBox="1"/>
          <p:nvPr/>
        </p:nvSpPr>
        <p:spPr>
          <a:xfrm rot="0">
            <a:off x="5995987" y="1196975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Ｎ：情况２</a:t>
            </a:r>
          </a:p>
        </p:txBody>
      </p:sp>
      <p:sp>
        <p:nvSpPr>
          <p:cNvPr id="1048667" name="Text Box 6"/>
          <p:cNvSpPr txBox="1"/>
          <p:nvPr/>
        </p:nvSpPr>
        <p:spPr>
          <a:xfrm rot="0">
            <a:off x="7035800" y="2060575"/>
            <a:ext cx="178435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情况２、３都是</a:t>
            </a:r>
          </a:p>
          <a:p>
            <a:pPr eaLnBrk="1" hangingPunct="1" latinLnBrk="1" lvl="0"/>
            <a:r>
              <a:rPr altLang="en-US" lang="zh-CN"/>
              <a:t>该进位的</a:t>
            </a:r>
          </a:p>
        </p:txBody>
      </p:sp>
      <p:sp>
        <p:nvSpPr>
          <p:cNvPr id="1048668" name="Text Box 7"/>
          <p:cNvSpPr txBox="1"/>
          <p:nvPr/>
        </p:nvSpPr>
        <p:spPr>
          <a:xfrm rot="0">
            <a:off x="3044825" y="2341562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Ｎ：情况３</a:t>
            </a:r>
          </a:p>
        </p:txBody>
      </p:sp>
      <p:grpSp>
        <p:nvGrpSpPr>
          <p:cNvPr id="135" name=""/>
          <p:cNvGrpSpPr/>
          <p:nvPr/>
        </p:nvGrpSpPr>
        <p:grpSpPr>
          <a:xfrm rot="0">
            <a:off x="915987" y="404812"/>
            <a:ext cx="7272337" cy="5976937"/>
            <a:chOff x="658" y="255"/>
            <a:chExt cx="4581" cy="3765"/>
          </a:xfrm>
        </p:grpSpPr>
        <p:sp>
          <p:nvSpPr>
            <p:cNvPr id="1048669" name="AutoShape 9"/>
            <p:cNvSpPr/>
            <p:nvPr/>
          </p:nvSpPr>
          <p:spPr>
            <a:xfrm rot="0">
              <a:off x="2699" y="255"/>
              <a:ext cx="576" cy="318"/>
            </a:xfrm>
            <a:prstGeom prst="flowChartAlternate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开始</a:t>
              </a:r>
            </a:p>
          </p:txBody>
        </p:sp>
        <p:sp>
          <p:nvSpPr>
            <p:cNvPr id="1048670" name="Line 10"/>
            <p:cNvSpPr/>
            <p:nvPr/>
          </p:nvSpPr>
          <p:spPr>
            <a:xfrm rot="0">
              <a:off x="2971" y="573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71" name="AutoShape 11"/>
            <p:cNvSpPr/>
            <p:nvPr/>
          </p:nvSpPr>
          <p:spPr>
            <a:xfrm rot="0">
              <a:off x="2019" y="800"/>
              <a:ext cx="1905" cy="635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(AL)</a:t>
              </a:r>
              <a:r>
                <a:rPr altLang="en-US" lang="zh-CN"/>
                <a:t>低４位为０－９？</a:t>
              </a:r>
            </a:p>
          </p:txBody>
        </p:sp>
        <p:grpSp>
          <p:nvGrpSpPr>
            <p:cNvPr id="136" name=""/>
            <p:cNvGrpSpPr/>
            <p:nvPr/>
          </p:nvGrpSpPr>
          <p:grpSpPr>
            <a:xfrm rot="0">
              <a:off x="1565" y="1117"/>
              <a:ext cx="454" cy="499"/>
              <a:chOff x="1156" y="1162"/>
              <a:chExt cx="454" cy="499"/>
            </a:xfrm>
          </p:grpSpPr>
          <p:sp>
            <p:nvSpPr>
              <p:cNvPr id="1048672" name="Line 13"/>
              <p:cNvSpPr/>
              <p:nvPr/>
            </p:nvSpPr>
            <p:spPr>
              <a:xfrm rot="0" flipH="1">
                <a:off x="1156" y="1162"/>
                <a:ext cx="454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73" name="Line 14"/>
              <p:cNvSpPr/>
              <p:nvPr/>
            </p:nvSpPr>
            <p:spPr>
              <a:xfrm rot="0">
                <a:off x="1156" y="1162"/>
                <a:ext cx="0" cy="49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74" name="AutoShape 15"/>
            <p:cNvSpPr/>
            <p:nvPr/>
          </p:nvSpPr>
          <p:spPr>
            <a:xfrm rot="0">
              <a:off x="840" y="1616"/>
              <a:ext cx="1451" cy="499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ＡＦ＝０？</a:t>
              </a:r>
            </a:p>
          </p:txBody>
        </p:sp>
        <p:grpSp>
          <p:nvGrpSpPr>
            <p:cNvPr id="137" name=""/>
            <p:cNvGrpSpPr/>
            <p:nvPr/>
          </p:nvGrpSpPr>
          <p:grpSpPr>
            <a:xfrm rot="0">
              <a:off x="3969" y="1117"/>
              <a:ext cx="499" cy="907"/>
              <a:chOff x="3560" y="1162"/>
              <a:chExt cx="499" cy="907"/>
            </a:xfrm>
          </p:grpSpPr>
          <p:sp>
            <p:nvSpPr>
              <p:cNvPr id="1048675" name="Line 17"/>
              <p:cNvSpPr/>
              <p:nvPr/>
            </p:nvSpPr>
            <p:spPr>
              <a:xfrm rot="0">
                <a:off x="3560" y="1162"/>
                <a:ext cx="499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76" name="Line 18"/>
              <p:cNvSpPr/>
              <p:nvPr/>
            </p:nvSpPr>
            <p:spPr>
              <a:xfrm rot="0">
                <a:off x="4059" y="1162"/>
                <a:ext cx="0" cy="907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77" name="Line 19"/>
            <p:cNvSpPr/>
            <p:nvPr/>
          </p:nvSpPr>
          <p:spPr>
            <a:xfrm rot="0">
              <a:off x="2246" y="1843"/>
              <a:ext cx="222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78" name="AutoShape 20"/>
            <p:cNvSpPr/>
            <p:nvPr/>
          </p:nvSpPr>
          <p:spPr>
            <a:xfrm rot="0">
              <a:off x="3652" y="2024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ＡＬ＜＝（ＡＬ）＋６</a:t>
              </a:r>
            </a:p>
          </p:txBody>
        </p:sp>
        <p:sp>
          <p:nvSpPr>
            <p:cNvPr id="1048679" name="Line 21"/>
            <p:cNvSpPr/>
            <p:nvPr/>
          </p:nvSpPr>
          <p:spPr>
            <a:xfrm rot="0">
              <a:off x="4468" y="2387"/>
              <a:ext cx="0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80" name="AutoShape 22"/>
            <p:cNvSpPr/>
            <p:nvPr/>
          </p:nvSpPr>
          <p:spPr>
            <a:xfrm rot="0">
              <a:off x="3652" y="3183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ＡＦ＜＝１</a:t>
              </a:r>
            </a:p>
          </p:txBody>
        </p:sp>
        <p:grpSp>
          <p:nvGrpSpPr>
            <p:cNvPr id="138" name=""/>
            <p:cNvGrpSpPr/>
            <p:nvPr/>
          </p:nvGrpSpPr>
          <p:grpSpPr>
            <a:xfrm rot="0">
              <a:off x="658" y="1843"/>
              <a:ext cx="227" cy="1950"/>
              <a:chOff x="249" y="1888"/>
              <a:chExt cx="227" cy="1950"/>
            </a:xfrm>
          </p:grpSpPr>
          <p:sp>
            <p:nvSpPr>
              <p:cNvPr id="1048681" name="Line 24"/>
              <p:cNvSpPr/>
              <p:nvPr/>
            </p:nvSpPr>
            <p:spPr>
              <a:xfrm rot="0" flipH="1">
                <a:off x="249" y="1888"/>
                <a:ext cx="227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82" name="Line 25"/>
              <p:cNvSpPr/>
              <p:nvPr/>
            </p:nvSpPr>
            <p:spPr>
              <a:xfrm rot="0">
                <a:off x="249" y="1888"/>
                <a:ext cx="0" cy="195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83" name="Line 26"/>
            <p:cNvSpPr/>
            <p:nvPr/>
          </p:nvSpPr>
          <p:spPr>
            <a:xfrm rot="0">
              <a:off x="4423" y="3567"/>
              <a:ext cx="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84" name="Line 27"/>
            <p:cNvSpPr/>
            <p:nvPr/>
          </p:nvSpPr>
          <p:spPr>
            <a:xfrm rot="0" flipH="1">
              <a:off x="658" y="3793"/>
              <a:ext cx="376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85" name="Line 28"/>
            <p:cNvSpPr/>
            <p:nvPr/>
          </p:nvSpPr>
          <p:spPr>
            <a:xfrm rot="0">
              <a:off x="2789" y="3793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AutoShape 4"/>
          <p:cNvSpPr/>
          <p:nvPr/>
        </p:nvSpPr>
        <p:spPr>
          <a:xfrm rot="0">
            <a:off x="3781425" y="5876925"/>
            <a:ext cx="914400" cy="504825"/>
          </a:xfrm>
          <a:prstGeom prst="flowChartAlternateProcess"/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结束</a:t>
            </a:r>
          </a:p>
        </p:txBody>
      </p:sp>
      <p:grpSp>
        <p:nvGrpSpPr>
          <p:cNvPr id="140" name=""/>
          <p:cNvGrpSpPr/>
          <p:nvPr/>
        </p:nvGrpSpPr>
        <p:grpSpPr>
          <a:xfrm rot="0">
            <a:off x="323850" y="333375"/>
            <a:ext cx="8482012" cy="5472112"/>
            <a:chOff x="294" y="210"/>
            <a:chExt cx="5343" cy="3447"/>
          </a:xfrm>
        </p:grpSpPr>
        <p:sp>
          <p:nvSpPr>
            <p:cNvPr id="1048687" name="Text Box 6"/>
            <p:cNvSpPr txBox="1"/>
            <p:nvPr/>
          </p:nvSpPr>
          <p:spPr>
            <a:xfrm rot="0">
              <a:off x="294" y="1067"/>
              <a:ext cx="83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Ｙ：情况１</a:t>
              </a:r>
            </a:p>
          </p:txBody>
        </p:sp>
        <p:sp>
          <p:nvSpPr>
            <p:cNvPr id="1048688" name="Text Box 7"/>
            <p:cNvSpPr txBox="1"/>
            <p:nvPr/>
          </p:nvSpPr>
          <p:spPr>
            <a:xfrm rot="0">
              <a:off x="3858" y="391"/>
              <a:ext cx="83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Ｎ：情况２</a:t>
              </a:r>
            </a:p>
          </p:txBody>
        </p:sp>
        <p:sp>
          <p:nvSpPr>
            <p:cNvPr id="1048689" name="Text Box 8"/>
            <p:cNvSpPr txBox="1"/>
            <p:nvPr/>
          </p:nvSpPr>
          <p:spPr>
            <a:xfrm rot="0">
              <a:off x="4513" y="935"/>
              <a:ext cx="1124" cy="40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情况２、３都是</a:t>
              </a:r>
            </a:p>
            <a:p>
              <a:pPr eaLnBrk="1" hangingPunct="1" latinLnBrk="1" lvl="0"/>
              <a:r>
                <a:rPr altLang="en-US" lang="zh-CN"/>
                <a:t>该进位的</a:t>
              </a:r>
            </a:p>
          </p:txBody>
        </p:sp>
        <p:sp>
          <p:nvSpPr>
            <p:cNvPr id="1048690" name="Text Box 9"/>
            <p:cNvSpPr txBox="1"/>
            <p:nvPr/>
          </p:nvSpPr>
          <p:spPr>
            <a:xfrm rot="0">
              <a:off x="1999" y="1112"/>
              <a:ext cx="83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Ｎ：情况３</a:t>
              </a:r>
            </a:p>
          </p:txBody>
        </p:sp>
        <p:sp>
          <p:nvSpPr>
            <p:cNvPr id="1048691" name="Line 10"/>
            <p:cNvSpPr/>
            <p:nvPr/>
          </p:nvSpPr>
          <p:spPr>
            <a:xfrm rot="0">
              <a:off x="2971" y="210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92" name="AutoShape 11"/>
            <p:cNvSpPr/>
            <p:nvPr/>
          </p:nvSpPr>
          <p:spPr>
            <a:xfrm rot="0">
              <a:off x="2019" y="437"/>
              <a:ext cx="1905" cy="635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(AL)</a:t>
              </a:r>
              <a:r>
                <a:rPr altLang="en-US" lang="zh-CN"/>
                <a:t>高４位为０－９？</a:t>
              </a:r>
            </a:p>
          </p:txBody>
        </p:sp>
        <p:grpSp>
          <p:nvGrpSpPr>
            <p:cNvPr id="141" name=""/>
            <p:cNvGrpSpPr/>
            <p:nvPr/>
          </p:nvGrpSpPr>
          <p:grpSpPr>
            <a:xfrm rot="0">
              <a:off x="1565" y="754"/>
              <a:ext cx="454" cy="499"/>
              <a:chOff x="1156" y="1162"/>
              <a:chExt cx="454" cy="499"/>
            </a:xfrm>
          </p:grpSpPr>
          <p:sp>
            <p:nvSpPr>
              <p:cNvPr id="1048693" name="Line 13"/>
              <p:cNvSpPr/>
              <p:nvPr/>
            </p:nvSpPr>
            <p:spPr>
              <a:xfrm rot="0" flipH="1">
                <a:off x="1156" y="1162"/>
                <a:ext cx="454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94" name="Line 14"/>
              <p:cNvSpPr/>
              <p:nvPr/>
            </p:nvSpPr>
            <p:spPr>
              <a:xfrm rot="0">
                <a:off x="1156" y="1162"/>
                <a:ext cx="0" cy="49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95" name="AutoShape 15"/>
            <p:cNvSpPr/>
            <p:nvPr/>
          </p:nvSpPr>
          <p:spPr>
            <a:xfrm rot="0">
              <a:off x="840" y="1253"/>
              <a:ext cx="1451" cy="499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CF</a:t>
              </a:r>
              <a:r>
                <a:rPr altLang="en-US" lang="zh-CN"/>
                <a:t>＝０？</a:t>
              </a:r>
            </a:p>
          </p:txBody>
        </p:sp>
        <p:grpSp>
          <p:nvGrpSpPr>
            <p:cNvPr id="142" name=""/>
            <p:cNvGrpSpPr/>
            <p:nvPr/>
          </p:nvGrpSpPr>
          <p:grpSpPr>
            <a:xfrm rot="0">
              <a:off x="3969" y="754"/>
              <a:ext cx="499" cy="907"/>
              <a:chOff x="3560" y="1162"/>
              <a:chExt cx="499" cy="907"/>
            </a:xfrm>
          </p:grpSpPr>
          <p:sp>
            <p:nvSpPr>
              <p:cNvPr id="1048696" name="Line 17"/>
              <p:cNvSpPr/>
              <p:nvPr/>
            </p:nvSpPr>
            <p:spPr>
              <a:xfrm rot="0">
                <a:off x="3560" y="1162"/>
                <a:ext cx="499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97" name="Line 18"/>
              <p:cNvSpPr/>
              <p:nvPr/>
            </p:nvSpPr>
            <p:spPr>
              <a:xfrm rot="0">
                <a:off x="4059" y="1162"/>
                <a:ext cx="0" cy="907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98" name="Line 19"/>
            <p:cNvSpPr/>
            <p:nvPr/>
          </p:nvSpPr>
          <p:spPr>
            <a:xfrm rot="0">
              <a:off x="2246" y="1480"/>
              <a:ext cx="222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99" name="AutoShape 20"/>
            <p:cNvSpPr/>
            <p:nvPr/>
          </p:nvSpPr>
          <p:spPr>
            <a:xfrm rot="0">
              <a:off x="3560" y="1661"/>
              <a:ext cx="1769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ＡＬ＜＝（ＡＬ）＋</a:t>
              </a:r>
              <a:r>
                <a:rPr altLang="zh-CN" lang="en-US"/>
                <a:t>60H</a:t>
              </a:r>
            </a:p>
          </p:txBody>
        </p:sp>
        <p:sp>
          <p:nvSpPr>
            <p:cNvPr id="1048700" name="Line 21"/>
            <p:cNvSpPr/>
            <p:nvPr/>
          </p:nvSpPr>
          <p:spPr>
            <a:xfrm rot="0">
              <a:off x="4468" y="2024"/>
              <a:ext cx="0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01" name="AutoShape 22"/>
            <p:cNvSpPr/>
            <p:nvPr/>
          </p:nvSpPr>
          <p:spPr>
            <a:xfrm rot="0">
              <a:off x="3652" y="2820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CF</a:t>
              </a:r>
              <a:r>
                <a:rPr altLang="en-US" lang="zh-CN"/>
                <a:t>＜＝１</a:t>
              </a:r>
            </a:p>
          </p:txBody>
        </p:sp>
        <p:grpSp>
          <p:nvGrpSpPr>
            <p:cNvPr id="143" name=""/>
            <p:cNvGrpSpPr/>
            <p:nvPr/>
          </p:nvGrpSpPr>
          <p:grpSpPr>
            <a:xfrm rot="0">
              <a:off x="658" y="1480"/>
              <a:ext cx="227" cy="1950"/>
              <a:chOff x="249" y="1888"/>
              <a:chExt cx="227" cy="1950"/>
            </a:xfrm>
          </p:grpSpPr>
          <p:sp>
            <p:nvSpPr>
              <p:cNvPr id="1048702" name="Line 24"/>
              <p:cNvSpPr/>
              <p:nvPr/>
            </p:nvSpPr>
            <p:spPr>
              <a:xfrm rot="0" flipH="1">
                <a:off x="249" y="1888"/>
                <a:ext cx="227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03" name="Line 25"/>
              <p:cNvSpPr/>
              <p:nvPr/>
            </p:nvSpPr>
            <p:spPr>
              <a:xfrm rot="0">
                <a:off x="249" y="1888"/>
                <a:ext cx="0" cy="195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04" name="Line 26"/>
            <p:cNvSpPr/>
            <p:nvPr/>
          </p:nvSpPr>
          <p:spPr>
            <a:xfrm rot="0">
              <a:off x="4423" y="3204"/>
              <a:ext cx="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05" name="Line 27"/>
            <p:cNvSpPr/>
            <p:nvPr/>
          </p:nvSpPr>
          <p:spPr>
            <a:xfrm rot="0" flipH="1">
              <a:off x="658" y="3430"/>
              <a:ext cx="376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06" name="Line 28"/>
            <p:cNvSpPr/>
            <p:nvPr/>
          </p:nvSpPr>
          <p:spPr>
            <a:xfrm rot="0">
              <a:off x="2789" y="3430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707" name="Text Box 29"/>
          <p:cNvSpPr txBox="1"/>
          <p:nvPr/>
        </p:nvSpPr>
        <p:spPr>
          <a:xfrm rot="0">
            <a:off x="3205162" y="4575175"/>
            <a:ext cx="19240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CF</a:t>
            </a:r>
            <a:r>
              <a:rPr altLang="en-US" lang="zh-CN"/>
              <a:t>、</a:t>
            </a:r>
            <a:r>
              <a:rPr altLang="zh-CN" lang="en-US"/>
              <a:t>AF</a:t>
            </a:r>
            <a:r>
              <a:rPr altLang="en-US" lang="zh-CN"/>
              <a:t>意义不同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数制转换法</a:t>
            </a:r>
          </a:p>
        </p:txBody>
      </p:sp>
      <p:sp>
        <p:nvSpPr>
          <p:cNvPr id="104858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将十进制表示的原始数据，例如ＡＳＣＩＩ码，转换为等价的二进制表示；</a:t>
            </a:r>
          </a:p>
          <a:p>
            <a:endParaRPr altLang="en-US" lang="zh-CN"/>
          </a:p>
          <a:p>
            <a:r>
              <a:rPr altLang="en-US" lang="zh-CN"/>
              <a:t>使用二进制运算指令完成二进制运算；</a:t>
            </a:r>
          </a:p>
          <a:p>
            <a:endParaRPr altLang="en-US" lang="zh-CN"/>
          </a:p>
          <a:p>
            <a:r>
              <a:rPr altLang="en-US" lang="zh-CN"/>
              <a:t>再将运算结果转换为十进制形式。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组合型</a:t>
            </a:r>
            <a:r>
              <a:rPr altLang="zh-CN" sz="4000" lang="en-US"/>
              <a:t>BCD</a:t>
            </a:r>
            <a:r>
              <a:rPr altLang="en-US" sz="4000" lang="zh-CN"/>
              <a:t>码加法调整指令的标志位解释</a:t>
            </a:r>
          </a:p>
        </p:txBody>
      </p:sp>
      <p:sp>
        <p:nvSpPr>
          <p:cNvPr id="104870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AF</a:t>
            </a:r>
            <a:r>
              <a:rPr altLang="en-US" lang="zh-CN"/>
              <a:t>：低位</a:t>
            </a:r>
            <a:r>
              <a:rPr altLang="zh-CN" lang="en-US"/>
              <a:t>BCD</a:t>
            </a:r>
            <a:r>
              <a:rPr altLang="en-US" lang="zh-CN"/>
              <a:t>码（低</a:t>
            </a:r>
            <a:r>
              <a:rPr altLang="zh-CN" lang="en-US"/>
              <a:t>4</a:t>
            </a:r>
            <a:r>
              <a:rPr altLang="en-US" lang="zh-CN"/>
              <a:t>位）是否向高位产生十进制进位，如果为</a:t>
            </a:r>
            <a:r>
              <a:rPr altLang="zh-CN" lang="en-US"/>
              <a:t>0</a:t>
            </a:r>
            <a:r>
              <a:rPr altLang="en-US" lang="zh-CN"/>
              <a:t>，表示没有进位，如果为</a:t>
            </a:r>
            <a:r>
              <a:rPr altLang="zh-CN" lang="en-US"/>
              <a:t>1</a:t>
            </a:r>
            <a:r>
              <a:rPr altLang="en-US" lang="zh-CN"/>
              <a:t>，表示产生了进位。</a:t>
            </a:r>
          </a:p>
          <a:p>
            <a:endParaRPr altLang="en-US" lang="zh-CN"/>
          </a:p>
          <a:p>
            <a:r>
              <a:rPr altLang="zh-CN" lang="en-US"/>
              <a:t>CF</a:t>
            </a:r>
            <a:r>
              <a:rPr altLang="en-US" lang="zh-CN"/>
              <a:t>：高位</a:t>
            </a:r>
            <a:r>
              <a:rPr altLang="zh-CN" lang="en-US"/>
              <a:t>BCD</a:t>
            </a:r>
            <a:r>
              <a:rPr altLang="en-US" lang="zh-CN"/>
              <a:t>码（高</a:t>
            </a:r>
            <a:r>
              <a:rPr altLang="zh-CN" lang="en-US"/>
              <a:t>4</a:t>
            </a:r>
            <a:r>
              <a:rPr altLang="en-US" lang="zh-CN"/>
              <a:t>位）是否向更高位产生十进制进位，如果为</a:t>
            </a:r>
            <a:r>
              <a:rPr altLang="zh-CN" lang="en-US"/>
              <a:t>0</a:t>
            </a:r>
            <a:r>
              <a:rPr altLang="en-US" lang="zh-CN"/>
              <a:t>，表示没有进位，如果为</a:t>
            </a:r>
            <a:r>
              <a:rPr altLang="zh-CN" lang="en-US"/>
              <a:t>1</a:t>
            </a:r>
            <a:r>
              <a:rPr altLang="en-US" lang="zh-CN"/>
              <a:t>，表示产生了进位。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组合型</a:t>
            </a:r>
            <a:r>
              <a:rPr altLang="zh-CN" sz="4000" lang="en-US"/>
              <a:t>BCD</a:t>
            </a:r>
            <a:r>
              <a:rPr altLang="en-US" sz="4000" lang="zh-CN"/>
              <a:t>码加法调整指令的标志位解释</a:t>
            </a:r>
          </a:p>
        </p:txBody>
      </p:sp>
      <p:sp>
        <p:nvSpPr>
          <p:cNvPr id="104871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AF</a:t>
            </a:r>
            <a:r>
              <a:rPr altLang="en-US" lang="zh-CN"/>
              <a:t>标志不常用，因为通过二进制加法运算，低位</a:t>
            </a:r>
            <a:r>
              <a:rPr altLang="zh-CN" lang="en-US"/>
              <a:t>BCD</a:t>
            </a:r>
            <a:r>
              <a:rPr altLang="en-US" lang="zh-CN"/>
              <a:t>码的进位已经反映到了高位</a:t>
            </a:r>
            <a:r>
              <a:rPr altLang="zh-CN" lang="en-US"/>
              <a:t>BCD</a:t>
            </a:r>
            <a:r>
              <a:rPr altLang="en-US" lang="zh-CN"/>
              <a:t>码的加法当中。</a:t>
            </a:r>
          </a:p>
          <a:p>
            <a:endParaRPr altLang="en-US" lang="zh-CN"/>
          </a:p>
          <a:p>
            <a:r>
              <a:rPr altLang="zh-CN" lang="en-US"/>
              <a:t>CF</a:t>
            </a:r>
            <a:r>
              <a:rPr altLang="en-US" lang="zh-CN"/>
              <a:t>标志会经常使用在</a:t>
            </a:r>
            <a:r>
              <a:rPr altLang="zh-CN" lang="en-US"/>
              <a:t>ADC</a:t>
            </a:r>
            <a:r>
              <a:rPr altLang="en-US" lang="zh-CN"/>
              <a:t>指令对多字节的组合型</a:t>
            </a:r>
            <a:r>
              <a:rPr altLang="zh-CN" lang="en-US"/>
              <a:t>BCD</a:t>
            </a:r>
            <a:r>
              <a:rPr altLang="en-US" lang="zh-CN"/>
              <a:t>码加法当中，反映低位向高位产生的十进制进位。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执行</a:t>
            </a:r>
            <a:r>
              <a:rPr altLang="zh-CN" lang="en-US"/>
              <a:t>DAA</a:t>
            </a:r>
            <a:r>
              <a:rPr altLang="en-US" lang="zh-CN"/>
              <a:t>指令的前提条件</a:t>
            </a:r>
          </a:p>
        </p:txBody>
      </p:sp>
      <p:sp>
        <p:nvSpPr>
          <p:cNvPr id="1048713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1</a:t>
            </a:r>
            <a:r>
              <a:rPr altLang="en-US" sz="2800" lang="zh-CN"/>
              <a:t>）进行十进制加法调整以前，必须先使用</a:t>
            </a:r>
            <a:r>
              <a:rPr altLang="zh-CN" sz="2800" lang="en-US"/>
              <a:t>ADD</a:t>
            </a:r>
            <a:r>
              <a:rPr altLang="en-US" sz="2800" lang="zh-CN"/>
              <a:t>或</a:t>
            </a:r>
            <a:r>
              <a:rPr altLang="zh-CN" sz="2800" lang="en-US"/>
              <a:t>ADC</a:t>
            </a:r>
            <a:r>
              <a:rPr altLang="en-US" sz="2800" lang="zh-CN"/>
              <a:t>指令作二进制加法。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zh-CN" sz="2800" lang="en-US"/>
              <a:t>2</a:t>
            </a:r>
            <a:r>
              <a:rPr altLang="en-US" sz="2800" lang="zh-CN"/>
              <a:t>）相加的两个操作数都必须是两位</a:t>
            </a:r>
            <a:r>
              <a:rPr altLang="zh-CN" sz="2800" lang="en-US"/>
              <a:t>BCD</a:t>
            </a:r>
            <a:r>
              <a:rPr altLang="en-US" sz="2800" lang="zh-CN"/>
              <a:t>码构成的组合型</a:t>
            </a:r>
            <a:r>
              <a:rPr altLang="zh-CN" sz="2800" lang="en-US"/>
              <a:t>BCD</a:t>
            </a:r>
            <a:r>
              <a:rPr altLang="en-US" sz="2800" lang="zh-CN"/>
              <a:t>码。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zh-CN" sz="2800" lang="en-US"/>
              <a:t>3</a:t>
            </a:r>
            <a:r>
              <a:rPr altLang="en-US" sz="2800" lang="zh-CN"/>
              <a:t>）相加的结果必须保存在寄存器</a:t>
            </a:r>
            <a:r>
              <a:rPr altLang="zh-CN" sz="2800" lang="en-US"/>
              <a:t>AL</a:t>
            </a:r>
            <a:r>
              <a:rPr altLang="en-US" sz="2800" lang="zh-CN"/>
              <a:t>中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只有满足上面</a:t>
            </a:r>
            <a:r>
              <a:rPr altLang="zh-CN" sz="2800" lang="en-US"/>
              <a:t>3</a:t>
            </a:r>
            <a:r>
              <a:rPr altLang="en-US" sz="2800" lang="zh-CN"/>
              <a:t>个前提条件，执行</a:t>
            </a:r>
            <a:r>
              <a:rPr altLang="zh-CN" sz="2800" lang="en-US"/>
              <a:t>DAA</a:t>
            </a:r>
            <a:r>
              <a:rPr altLang="en-US" sz="2800" lang="zh-CN"/>
              <a:t>指令才是有意义的。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码减法运算</a:t>
            </a:r>
          </a:p>
        </p:txBody>
      </p:sp>
      <p:sp>
        <p:nvSpPr>
          <p:cNvPr id="104871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zh-CN"/>
              <a:t>首先考虑一位</a:t>
            </a:r>
            <a:r>
              <a:rPr altLang="zh-CN" sz="2800" lang="en-US"/>
              <a:t>BCD</a:t>
            </a:r>
            <a:r>
              <a:rPr altLang="en-US" sz="2800" lang="zh-CN"/>
              <a:t>码作减法会遇到哪些情况。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zh-CN" sz="2800" lang="en-US"/>
              <a:t>1</a:t>
            </a:r>
            <a:r>
              <a:rPr altLang="en-US" sz="2800" lang="zh-CN"/>
              <a:t>）</a:t>
            </a:r>
          </a:p>
          <a:p>
            <a:pPr lvl="0">
              <a:lnSpc>
                <a:spcPct val="80000"/>
              </a:lnSpc>
            </a:pPr>
            <a:r>
              <a:rPr altLang="en-US" sz="2800" lang="zh-CN"/>
              <a:t>     </a:t>
            </a:r>
            <a:r>
              <a:rPr altLang="zh-CN" sz="2800" lang="en-US"/>
              <a:t>05  H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-    03  H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     02  H</a:t>
            </a:r>
          </a:p>
          <a:p>
            <a:pPr lvl="0">
              <a:lnSpc>
                <a:spcPct val="80000"/>
              </a:lnSpc>
            </a:pPr>
            <a:r>
              <a:rPr altLang="en-US" sz="2800" lang="zh-CN"/>
              <a:t>特征：运算结果为</a:t>
            </a:r>
            <a:r>
              <a:rPr altLang="zh-CN" sz="2800" lang="en-US"/>
              <a:t>0-9</a:t>
            </a:r>
            <a:r>
              <a:rPr altLang="en-US" sz="2800" lang="zh-CN"/>
              <a:t>，</a:t>
            </a:r>
            <a:r>
              <a:rPr altLang="zh-CN" sz="2800" lang="en-US"/>
              <a:t>AF=0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en-US" sz="2800" lang="zh-CN"/>
              <a:t>调整：不需要调整，因为在这种情况，十六进制减法和十进制减法完全一致。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码减法运算</a:t>
            </a:r>
          </a:p>
        </p:txBody>
      </p:sp>
      <p:sp>
        <p:nvSpPr>
          <p:cNvPr id="1048717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zh-CN" sz="2800" lang="en-US"/>
              <a:t>2</a:t>
            </a:r>
            <a:r>
              <a:rPr altLang="en-US" sz="2800" lang="zh-CN"/>
              <a:t>）</a:t>
            </a:r>
          </a:p>
          <a:p>
            <a:pPr lvl="0"/>
            <a:r>
              <a:rPr altLang="en-US" sz="2800" lang="zh-CN"/>
              <a:t>     </a:t>
            </a:r>
            <a:r>
              <a:rPr altLang="zh-CN" sz="2800" lang="en-US"/>
              <a:t>01</a:t>
            </a:r>
          </a:p>
          <a:p>
            <a:pPr lvl="0"/>
            <a:r>
              <a:rPr altLang="zh-CN" sz="2800" lang="en-US"/>
              <a:t>-    03</a:t>
            </a:r>
          </a:p>
          <a:p>
            <a:pPr lvl="0"/>
            <a:r>
              <a:rPr altLang="zh-CN" sz="2800" lang="en-US"/>
              <a:t>     0E</a:t>
            </a:r>
          </a:p>
          <a:p>
            <a:pPr lvl="0"/>
            <a:r>
              <a:rPr altLang="en-US" sz="2800" lang="zh-CN"/>
              <a:t>特征：运算结果大于</a:t>
            </a:r>
            <a:r>
              <a:rPr altLang="zh-CN" sz="2800" lang="en-US"/>
              <a:t>9</a:t>
            </a:r>
            <a:r>
              <a:rPr altLang="en-US" sz="2800" lang="zh-CN"/>
              <a:t>，</a:t>
            </a:r>
            <a:r>
              <a:rPr altLang="zh-CN" sz="2800" lang="en-US"/>
              <a:t>AF=1</a:t>
            </a:r>
          </a:p>
          <a:p>
            <a:pPr lvl="0"/>
            <a:endParaRPr altLang="zh-CN" sz="2800" lang="en-US"/>
          </a:p>
          <a:p>
            <a:pPr lvl="0"/>
            <a:r>
              <a:rPr altLang="en-US" sz="2800" lang="zh-CN"/>
              <a:t>调整：因为借位是十六进制的，所以对于十进制运算来说，多借了</a:t>
            </a:r>
            <a:r>
              <a:rPr altLang="zh-CN" sz="2800" lang="en-US"/>
              <a:t>6</a:t>
            </a:r>
            <a:r>
              <a:rPr altLang="en-US" sz="2800" lang="zh-CN"/>
              <a:t>，应该从结果中减去</a:t>
            </a:r>
            <a:r>
              <a:rPr altLang="zh-CN" sz="2800" lang="en-US"/>
              <a:t>6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码减法运算</a:t>
            </a:r>
          </a:p>
        </p:txBody>
      </p:sp>
      <p:sp>
        <p:nvSpPr>
          <p:cNvPr id="104871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     0E  H</a:t>
            </a:r>
          </a:p>
          <a:p>
            <a:r>
              <a:rPr altLang="zh-CN" lang="en-US"/>
              <a:t>-    06  H</a:t>
            </a:r>
          </a:p>
          <a:p>
            <a:r>
              <a:rPr altLang="zh-CN" lang="en-US"/>
              <a:t>     08  H</a:t>
            </a:r>
          </a:p>
          <a:p>
            <a:endParaRPr altLang="zh-CN" lang="en-US"/>
          </a:p>
          <a:p>
            <a:r>
              <a:rPr altLang="en-US" lang="zh-CN"/>
              <a:t>从十进制运算角度来看，调整以后的结果是正确的，</a:t>
            </a:r>
            <a:r>
              <a:rPr altLang="zh-CN" lang="en-US"/>
              <a:t>1-3=8</a:t>
            </a:r>
            <a:r>
              <a:rPr altLang="en-US" lang="zh-CN"/>
              <a:t>（从高位借位以后）。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码减法运算</a:t>
            </a:r>
          </a:p>
        </p:txBody>
      </p:sp>
      <p:sp>
        <p:nvSpPr>
          <p:cNvPr id="104872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lang="en-US"/>
              <a:t>3</a:t>
            </a:r>
            <a:r>
              <a:rPr altLang="en-US" lang="zh-CN"/>
              <a:t>）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      </a:t>
            </a:r>
            <a:r>
              <a:rPr altLang="zh-CN" lang="en-US"/>
              <a:t>01  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-     09  H</a:t>
            </a:r>
          </a:p>
          <a:p>
            <a:pPr lvl="0">
              <a:lnSpc>
                <a:spcPct val="90000"/>
              </a:lnSpc>
            </a:pPr>
            <a:r>
              <a:rPr altLang="zh-CN" lang="en-US"/>
              <a:t>      08  H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特征：运算结果为</a:t>
            </a:r>
            <a:r>
              <a:rPr altLang="zh-CN" lang="en-US"/>
              <a:t>0-9</a:t>
            </a:r>
            <a:r>
              <a:rPr altLang="en-US" lang="zh-CN"/>
              <a:t>，</a:t>
            </a:r>
            <a:r>
              <a:rPr altLang="zh-CN" lang="en-US"/>
              <a:t>AF=1</a:t>
            </a:r>
            <a:r>
              <a:rPr altLang="en-US" lang="zh-CN"/>
              <a:t>，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调整：产生了十六进制的借位，多借了</a:t>
            </a:r>
            <a:r>
              <a:rPr altLang="zh-CN" lang="en-US"/>
              <a:t>6</a:t>
            </a:r>
            <a:r>
              <a:rPr altLang="en-US" lang="zh-CN"/>
              <a:t>，应该从结果中减掉</a:t>
            </a:r>
            <a:r>
              <a:rPr altLang="zh-CN" lang="en-US"/>
              <a:t>6</a:t>
            </a:r>
            <a:r>
              <a:rPr altLang="en-US" lang="zh-CN"/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码减法运算</a:t>
            </a:r>
          </a:p>
        </p:txBody>
      </p:sp>
      <p:sp>
        <p:nvSpPr>
          <p:cNvPr id="1048723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      08  H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-     06  H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02  H</a:t>
            </a:r>
          </a:p>
          <a:p>
            <a:pPr lvl="0">
              <a:lnSpc>
                <a:spcPct val="90000"/>
              </a:lnSpc>
            </a:pPr>
            <a:endParaRPr altLang="zh-CN" sz="2800" lang="en-US"/>
          </a:p>
          <a:p>
            <a:pPr lvl="0">
              <a:lnSpc>
                <a:spcPct val="90000"/>
              </a:lnSpc>
            </a:pPr>
            <a:r>
              <a:rPr altLang="en-US" sz="2800" lang="zh-CN"/>
              <a:t>从十进制角度讲，调整后的结果是正确的，因为</a:t>
            </a:r>
            <a:r>
              <a:rPr altLang="zh-CN" sz="2800" lang="en-US"/>
              <a:t>1-9=2</a:t>
            </a:r>
            <a:r>
              <a:rPr altLang="en-US" sz="2800" lang="zh-CN"/>
              <a:t>（向高位借位以后）。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实际上，在减法运算中，第三种情况和第二种情况可以归纳为同一种情况，因为有共同的特征：</a:t>
            </a:r>
            <a:r>
              <a:rPr altLang="zh-CN" sz="2800" lang="en-US"/>
              <a:t>AF=1</a:t>
            </a:r>
            <a:r>
              <a:rPr altLang="en-US" sz="2800" lang="zh-CN"/>
              <a:t>，而且问题一致，借位时多借了</a:t>
            </a:r>
            <a:r>
              <a:rPr altLang="zh-CN" sz="2800" lang="en-US"/>
              <a:t>6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5</a:t>
            </a:r>
            <a:r>
              <a:rPr altLang="en-US" sz="4000" lang="zh-CN"/>
              <a:t>）非组合型</a:t>
            </a:r>
            <a:r>
              <a:rPr altLang="zh-CN" sz="4000" lang="en-US"/>
              <a:t>BCD</a:t>
            </a:r>
            <a:r>
              <a:rPr altLang="en-US" sz="4000" lang="zh-CN"/>
              <a:t>码减法调整指令</a:t>
            </a:r>
            <a:r>
              <a:rPr altLang="zh-CN" sz="4000" lang="en-US"/>
              <a:t>AAS</a:t>
            </a:r>
          </a:p>
        </p:txBody>
      </p:sp>
      <p:sp>
        <p:nvSpPr>
          <p:cNvPr id="104872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zh-CN"/>
              <a:t>指令格式：</a:t>
            </a:r>
            <a:r>
              <a:rPr altLang="zh-CN" sz="2800" lang="en-US"/>
              <a:t>AAS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en-US" sz="2800" lang="zh-CN"/>
              <a:t>标志位影响：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en-US" sz="2800" lang="zh-CN"/>
              <a:t>功能：把非组合型</a:t>
            </a:r>
            <a:r>
              <a:rPr altLang="zh-CN" sz="2800" lang="en-US"/>
              <a:t>BCD</a:t>
            </a:r>
            <a:r>
              <a:rPr altLang="en-US" sz="2800" lang="zh-CN"/>
              <a:t>码的减法结果调整为正确的非组合型</a:t>
            </a:r>
            <a:r>
              <a:rPr altLang="zh-CN" sz="2800" lang="en-US"/>
              <a:t>BCD</a:t>
            </a:r>
            <a:r>
              <a:rPr altLang="en-US" sz="2800" lang="zh-CN"/>
              <a:t>码，并且把十进制借位反映到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  <a:r>
              <a:rPr altLang="en-US" sz="2800" lang="zh-CN"/>
              <a:t>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zh-CN" sz="2800" lang="en-US"/>
              <a:t>AAS</a:t>
            </a:r>
            <a:r>
              <a:rPr altLang="en-US" sz="2800" lang="zh-CN"/>
              <a:t>指令的调整过程见如下流程：（实际上减法调整比加法简单，但为保持同类指令的规整性，使用了和</a:t>
            </a:r>
            <a:r>
              <a:rPr altLang="zh-CN" sz="2800" lang="en-US"/>
              <a:t>AAA</a:t>
            </a:r>
            <a:r>
              <a:rPr altLang="en-US" sz="2800" lang="zh-CN"/>
              <a:t>指令相似的流程）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54" name=""/>
          <p:cNvGrpSpPr/>
          <p:nvPr/>
        </p:nvGrpSpPr>
        <p:grpSpPr>
          <a:xfrm rot="0">
            <a:off x="901700" y="333375"/>
            <a:ext cx="7272337" cy="5616575"/>
            <a:chOff x="249" y="300"/>
            <a:chExt cx="4581" cy="3538"/>
          </a:xfrm>
        </p:grpSpPr>
        <p:sp>
          <p:nvSpPr>
            <p:cNvPr id="1048726" name="AutoShape 5"/>
            <p:cNvSpPr/>
            <p:nvPr/>
          </p:nvSpPr>
          <p:spPr>
            <a:xfrm rot="0">
              <a:off x="2290" y="300"/>
              <a:ext cx="576" cy="318"/>
            </a:xfrm>
            <a:prstGeom prst="flowChartAlternate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开始</a:t>
              </a:r>
            </a:p>
          </p:txBody>
        </p:sp>
        <p:sp>
          <p:nvSpPr>
            <p:cNvPr id="1048727" name="Line 6"/>
            <p:cNvSpPr/>
            <p:nvPr/>
          </p:nvSpPr>
          <p:spPr>
            <a:xfrm rot="0">
              <a:off x="2562" y="618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28" name="AutoShape 7"/>
            <p:cNvSpPr/>
            <p:nvPr/>
          </p:nvSpPr>
          <p:spPr>
            <a:xfrm rot="0">
              <a:off x="1610" y="845"/>
              <a:ext cx="1905" cy="635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(AL)</a:t>
              </a:r>
              <a:r>
                <a:rPr altLang="en-US" lang="zh-CN"/>
                <a:t>低４位为０－９？</a:t>
              </a:r>
            </a:p>
          </p:txBody>
        </p:sp>
        <p:grpSp>
          <p:nvGrpSpPr>
            <p:cNvPr id="155" name=""/>
            <p:cNvGrpSpPr/>
            <p:nvPr/>
          </p:nvGrpSpPr>
          <p:grpSpPr>
            <a:xfrm rot="0">
              <a:off x="1156" y="1162"/>
              <a:ext cx="454" cy="499"/>
              <a:chOff x="1156" y="1162"/>
              <a:chExt cx="454" cy="499"/>
            </a:xfrm>
          </p:grpSpPr>
          <p:sp>
            <p:nvSpPr>
              <p:cNvPr id="1048729" name="Line 9"/>
              <p:cNvSpPr/>
              <p:nvPr/>
            </p:nvSpPr>
            <p:spPr>
              <a:xfrm rot="0" flipH="1">
                <a:off x="1156" y="1162"/>
                <a:ext cx="454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30" name="Line 10"/>
              <p:cNvSpPr/>
              <p:nvPr/>
            </p:nvSpPr>
            <p:spPr>
              <a:xfrm rot="0">
                <a:off x="1156" y="1162"/>
                <a:ext cx="0" cy="49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31" name="AutoShape 11"/>
            <p:cNvSpPr/>
            <p:nvPr/>
          </p:nvSpPr>
          <p:spPr>
            <a:xfrm rot="0">
              <a:off x="431" y="1661"/>
              <a:ext cx="1451" cy="499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ＡＦ＝０？</a:t>
              </a:r>
            </a:p>
          </p:txBody>
        </p:sp>
        <p:grpSp>
          <p:nvGrpSpPr>
            <p:cNvPr id="156" name=""/>
            <p:cNvGrpSpPr/>
            <p:nvPr/>
          </p:nvGrpSpPr>
          <p:grpSpPr>
            <a:xfrm rot="0">
              <a:off x="3560" y="1162"/>
              <a:ext cx="499" cy="907"/>
              <a:chOff x="3560" y="1162"/>
              <a:chExt cx="499" cy="907"/>
            </a:xfrm>
          </p:grpSpPr>
          <p:sp>
            <p:nvSpPr>
              <p:cNvPr id="1048732" name="Line 13"/>
              <p:cNvSpPr/>
              <p:nvPr/>
            </p:nvSpPr>
            <p:spPr>
              <a:xfrm rot="0">
                <a:off x="3560" y="1162"/>
                <a:ext cx="499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33" name="Line 14"/>
              <p:cNvSpPr/>
              <p:nvPr/>
            </p:nvSpPr>
            <p:spPr>
              <a:xfrm rot="0">
                <a:off x="4059" y="1162"/>
                <a:ext cx="0" cy="907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34" name="Line 15"/>
            <p:cNvSpPr/>
            <p:nvPr/>
          </p:nvSpPr>
          <p:spPr>
            <a:xfrm rot="0">
              <a:off x="1837" y="1888"/>
              <a:ext cx="222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5" name="AutoShape 16"/>
            <p:cNvSpPr/>
            <p:nvPr/>
          </p:nvSpPr>
          <p:spPr>
            <a:xfrm rot="0">
              <a:off x="3243" y="2069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ＡＬ＜＝（ＡＬ）</a:t>
              </a:r>
              <a:r>
                <a:rPr altLang="zh-CN" lang="en-US"/>
                <a:t>-</a:t>
              </a:r>
              <a:r>
                <a:rPr altLang="en-US" lang="zh-CN"/>
                <a:t>６</a:t>
              </a:r>
            </a:p>
          </p:txBody>
        </p:sp>
        <p:sp>
          <p:nvSpPr>
            <p:cNvPr id="1048736" name="Line 17"/>
            <p:cNvSpPr/>
            <p:nvPr/>
          </p:nvSpPr>
          <p:spPr>
            <a:xfrm rot="0">
              <a:off x="4059" y="2432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7" name="AutoShape 18"/>
            <p:cNvSpPr/>
            <p:nvPr/>
          </p:nvSpPr>
          <p:spPr>
            <a:xfrm rot="0">
              <a:off x="3243" y="2659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ＡＨ＜＝（ＡＨ）</a:t>
              </a:r>
              <a:r>
                <a:rPr altLang="zh-CN" lang="en-US"/>
                <a:t>-</a:t>
              </a:r>
              <a:r>
                <a:rPr altLang="en-US" lang="zh-CN"/>
                <a:t>１</a:t>
              </a:r>
            </a:p>
          </p:txBody>
        </p:sp>
        <p:sp>
          <p:nvSpPr>
            <p:cNvPr id="1048738" name="AutoShape 19"/>
            <p:cNvSpPr/>
            <p:nvPr/>
          </p:nvSpPr>
          <p:spPr>
            <a:xfrm rot="0">
              <a:off x="3243" y="3228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ＡＦ＜＝１</a:t>
              </a:r>
            </a:p>
          </p:txBody>
        </p:sp>
        <p:grpSp>
          <p:nvGrpSpPr>
            <p:cNvPr id="157" name=""/>
            <p:cNvGrpSpPr/>
            <p:nvPr/>
          </p:nvGrpSpPr>
          <p:grpSpPr>
            <a:xfrm rot="0">
              <a:off x="249" y="1888"/>
              <a:ext cx="227" cy="1950"/>
              <a:chOff x="249" y="1888"/>
              <a:chExt cx="227" cy="1950"/>
            </a:xfrm>
          </p:grpSpPr>
          <p:sp>
            <p:nvSpPr>
              <p:cNvPr id="1048739" name="Line 21"/>
              <p:cNvSpPr/>
              <p:nvPr/>
            </p:nvSpPr>
            <p:spPr>
              <a:xfrm rot="0" flipH="1">
                <a:off x="249" y="1888"/>
                <a:ext cx="227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40" name="Line 22"/>
              <p:cNvSpPr/>
              <p:nvPr/>
            </p:nvSpPr>
            <p:spPr>
              <a:xfrm rot="0">
                <a:off x="249" y="1888"/>
                <a:ext cx="0" cy="195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41" name="Line 23"/>
            <p:cNvSpPr/>
            <p:nvPr/>
          </p:nvSpPr>
          <p:spPr>
            <a:xfrm rot="0">
              <a:off x="4014" y="3612"/>
              <a:ext cx="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42" name="Line 24"/>
            <p:cNvSpPr/>
            <p:nvPr/>
          </p:nvSpPr>
          <p:spPr>
            <a:xfrm rot="0" flipH="1">
              <a:off x="249" y="3838"/>
              <a:ext cx="376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3" name="Line 25"/>
            <p:cNvSpPr/>
            <p:nvPr/>
          </p:nvSpPr>
          <p:spPr>
            <a:xfrm rot="0">
              <a:off x="4059" y="3022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744" name="Text Box 26"/>
          <p:cNvSpPr txBox="1"/>
          <p:nvPr/>
        </p:nvSpPr>
        <p:spPr>
          <a:xfrm rot="0">
            <a:off x="323850" y="2198687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Ｙ：情况１</a:t>
            </a:r>
          </a:p>
        </p:txBody>
      </p:sp>
      <p:sp>
        <p:nvSpPr>
          <p:cNvPr id="1048745" name="Text Box 27"/>
          <p:cNvSpPr txBox="1"/>
          <p:nvPr/>
        </p:nvSpPr>
        <p:spPr>
          <a:xfrm rot="0">
            <a:off x="2503487" y="1119187"/>
            <a:ext cx="4127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Ｙ</a:t>
            </a:r>
          </a:p>
        </p:txBody>
      </p:sp>
      <p:sp>
        <p:nvSpPr>
          <p:cNvPr id="1048746" name="Text Box 28"/>
          <p:cNvSpPr txBox="1"/>
          <p:nvPr/>
        </p:nvSpPr>
        <p:spPr>
          <a:xfrm rot="0">
            <a:off x="5981700" y="1125537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Ｎ：情况２</a:t>
            </a:r>
          </a:p>
        </p:txBody>
      </p:sp>
      <p:sp>
        <p:nvSpPr>
          <p:cNvPr id="1048747" name="Text Box 29"/>
          <p:cNvSpPr txBox="1"/>
          <p:nvPr/>
        </p:nvSpPr>
        <p:spPr>
          <a:xfrm rot="0">
            <a:off x="7021512" y="1989137"/>
            <a:ext cx="178435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情况２、３都是</a:t>
            </a:r>
          </a:p>
          <a:p>
            <a:pPr eaLnBrk="1" hangingPunct="1" latinLnBrk="1" lvl="0"/>
            <a:r>
              <a:rPr altLang="en-US" lang="zh-CN"/>
              <a:t>借位多借了</a:t>
            </a:r>
            <a:r>
              <a:rPr altLang="zh-CN" lang="en-US"/>
              <a:t>6</a:t>
            </a:r>
          </a:p>
        </p:txBody>
      </p:sp>
      <p:sp>
        <p:nvSpPr>
          <p:cNvPr id="1048748" name="Line 30"/>
          <p:cNvSpPr/>
          <p:nvPr/>
        </p:nvSpPr>
        <p:spPr>
          <a:xfrm rot="0">
            <a:off x="3997325" y="5949950"/>
            <a:ext cx="0" cy="3603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数制转换法</a:t>
            </a:r>
          </a:p>
        </p:txBody>
      </p:sp>
      <p:sp>
        <p:nvSpPr>
          <p:cNvPr id="104859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该方法原理简捷，但需要编制二、十进制数相互转换的子程序，使运算时间加长。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59" name=""/>
          <p:cNvGrpSpPr/>
          <p:nvPr/>
        </p:nvGrpSpPr>
        <p:grpSpPr>
          <a:xfrm rot="0">
            <a:off x="3563937" y="1268412"/>
            <a:ext cx="1871662" cy="3057525"/>
            <a:chOff x="2200" y="300"/>
            <a:chExt cx="1179" cy="1926"/>
          </a:xfrm>
        </p:grpSpPr>
        <p:sp>
          <p:nvSpPr>
            <p:cNvPr id="1048749" name="Line 5"/>
            <p:cNvSpPr/>
            <p:nvPr/>
          </p:nvSpPr>
          <p:spPr>
            <a:xfrm rot="0">
              <a:off x="2789" y="300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0" name="AutoShape 6"/>
            <p:cNvSpPr/>
            <p:nvPr/>
          </p:nvSpPr>
          <p:spPr>
            <a:xfrm rot="0">
              <a:off x="2200" y="572"/>
              <a:ext cx="1179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清除ＡＬ高４位</a:t>
              </a:r>
            </a:p>
          </p:txBody>
        </p:sp>
        <p:sp>
          <p:nvSpPr>
            <p:cNvPr id="1048751" name="AutoShape 7"/>
            <p:cNvSpPr/>
            <p:nvPr/>
          </p:nvSpPr>
          <p:spPr>
            <a:xfrm rot="0">
              <a:off x="2200" y="1207"/>
              <a:ext cx="1179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CF&lt;=AF</a:t>
              </a:r>
            </a:p>
          </p:txBody>
        </p:sp>
        <p:sp>
          <p:nvSpPr>
            <p:cNvPr id="1048752" name="Line 8"/>
            <p:cNvSpPr/>
            <p:nvPr/>
          </p:nvSpPr>
          <p:spPr>
            <a:xfrm rot="0">
              <a:off x="2789" y="935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3" name="Line 9"/>
            <p:cNvSpPr/>
            <p:nvPr/>
          </p:nvSpPr>
          <p:spPr>
            <a:xfrm rot="0">
              <a:off x="2789" y="1570"/>
              <a:ext cx="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4" name="AutoShape 10"/>
            <p:cNvSpPr/>
            <p:nvPr/>
          </p:nvSpPr>
          <p:spPr>
            <a:xfrm rot="0">
              <a:off x="2426" y="1842"/>
              <a:ext cx="726" cy="384"/>
            </a:xfrm>
            <a:prstGeom prst="flowChartAlternate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结束</a:t>
              </a:r>
            </a:p>
          </p:txBody>
        </p:sp>
      </p:grpSp>
      <p:sp>
        <p:nvSpPr>
          <p:cNvPr id="1048755" name="Text Box 11"/>
          <p:cNvSpPr txBox="1"/>
          <p:nvPr/>
        </p:nvSpPr>
        <p:spPr>
          <a:xfrm rot="0">
            <a:off x="5724525" y="2813050"/>
            <a:ext cx="19240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CF</a:t>
            </a:r>
            <a:r>
              <a:rPr altLang="en-US" lang="zh-CN"/>
              <a:t>、</a:t>
            </a:r>
            <a:r>
              <a:rPr altLang="zh-CN" lang="en-US"/>
              <a:t>AF</a:t>
            </a:r>
            <a:r>
              <a:rPr altLang="en-US" lang="zh-CN"/>
              <a:t>意义相同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AAS</a:t>
            </a:r>
            <a:r>
              <a:rPr altLang="en-US" lang="zh-CN"/>
              <a:t>指令标志位解释</a:t>
            </a:r>
          </a:p>
        </p:txBody>
      </p:sp>
      <p:sp>
        <p:nvSpPr>
          <p:cNvPr id="1048757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800" lang="en-US"/>
              <a:t>AF</a:t>
            </a:r>
            <a:r>
              <a:rPr altLang="en-US" sz="2800" lang="zh-CN"/>
              <a:t>和</a:t>
            </a:r>
            <a:r>
              <a:rPr altLang="zh-CN" sz="2800" lang="en-US"/>
              <a:t>CF</a:t>
            </a:r>
            <a:r>
              <a:rPr altLang="en-US" sz="2800" lang="zh-CN"/>
              <a:t>取值一定相同，意义相同。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如果为</a:t>
            </a:r>
            <a:r>
              <a:rPr altLang="zh-CN" sz="2800" lang="en-US"/>
              <a:t>0</a:t>
            </a:r>
            <a:r>
              <a:rPr altLang="en-US" sz="2800" lang="zh-CN"/>
              <a:t>，表示对这一位</a:t>
            </a:r>
            <a:r>
              <a:rPr altLang="zh-CN" sz="2800" lang="en-US"/>
              <a:t>BCD</a:t>
            </a:r>
            <a:r>
              <a:rPr altLang="en-US" sz="2800" lang="zh-CN"/>
              <a:t>码进行减法时没有产生十进制借位。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如果为</a:t>
            </a:r>
            <a:r>
              <a:rPr altLang="zh-CN" sz="2800" lang="en-US"/>
              <a:t>1</a:t>
            </a:r>
            <a:r>
              <a:rPr altLang="en-US" sz="2800" lang="zh-CN"/>
              <a:t>，表示对这一位</a:t>
            </a:r>
            <a:r>
              <a:rPr altLang="zh-CN" sz="2800" lang="en-US"/>
              <a:t>BCD</a:t>
            </a:r>
            <a:r>
              <a:rPr altLang="en-US" sz="2800" lang="zh-CN"/>
              <a:t>码进行减法时产生了一个十进制借位。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zh-CN" sz="2800" lang="en-US"/>
              <a:t>AAS</a:t>
            </a:r>
            <a:r>
              <a:rPr altLang="en-US" sz="2800" lang="zh-CN"/>
              <a:t>指令和</a:t>
            </a:r>
            <a:r>
              <a:rPr altLang="zh-CN" sz="2800" lang="en-US"/>
              <a:t>AAA</a:t>
            </a:r>
            <a:r>
              <a:rPr altLang="en-US" sz="2800" lang="zh-CN"/>
              <a:t>指令一样</a:t>
            </a:r>
            <a:r>
              <a:rPr altLang="zh-CN" sz="2800" lang="en-US"/>
              <a:t>,</a:t>
            </a:r>
            <a:r>
              <a:rPr altLang="en-US" sz="2800" lang="zh-CN"/>
              <a:t>执行前必须有</a:t>
            </a:r>
            <a:r>
              <a:rPr altLang="zh-CN" sz="2800" lang="en-US"/>
              <a:t>3</a:t>
            </a:r>
            <a:r>
              <a:rPr altLang="en-US" sz="2800" lang="zh-CN"/>
              <a:t>个类似的必要条件</a:t>
            </a:r>
            <a:r>
              <a:rPr altLang="zh-CN" sz="2800" lang="en-US"/>
              <a:t>,</a:t>
            </a:r>
            <a:r>
              <a:rPr altLang="en-US" sz="2800" lang="zh-CN"/>
              <a:t>只是使用的运算指令为</a:t>
            </a:r>
            <a:r>
              <a:rPr altLang="zh-CN" sz="2800" lang="en-US"/>
              <a:t>SUB</a:t>
            </a:r>
            <a:r>
              <a:rPr altLang="en-US" sz="2800" lang="zh-CN"/>
              <a:t>指令或者</a:t>
            </a:r>
            <a:r>
              <a:rPr altLang="zh-CN" sz="2800" lang="en-US"/>
              <a:t>SBB</a:t>
            </a:r>
            <a:r>
              <a:rPr altLang="en-US" sz="2800" lang="zh-CN"/>
              <a:t>指令。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码减法调整示例</a:t>
            </a:r>
          </a:p>
        </p:txBody>
      </p:sp>
      <p:sp>
        <p:nvSpPr>
          <p:cNvPr id="104875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400" lang="en-US"/>
              <a:t>DATA  SEGMENT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SUB1        DB    5, 2, 2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SUB2        DB    6, 2, 1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RESULT   DB    ‘THE RESULT IS:’, 4 DUP(0), ‘$’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DATA  ENDS</a:t>
            </a:r>
          </a:p>
          <a:p>
            <a:pPr lvl="0">
              <a:lnSpc>
                <a:spcPct val="80000"/>
              </a:lnSpc>
            </a:pPr>
            <a:endParaRPr altLang="zh-CN" sz="2400" lang="en-US"/>
          </a:p>
          <a:p>
            <a:pPr lvl="0">
              <a:lnSpc>
                <a:spcPct val="80000"/>
              </a:lnSpc>
            </a:pPr>
            <a:r>
              <a:rPr altLang="zh-CN" sz="2400" lang="en-US"/>
              <a:t>STACK1    SEGMENT    STACK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                DW    20H    DUP(0)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STACK1    ENDS</a:t>
            </a:r>
          </a:p>
          <a:p>
            <a:pPr lvl="0">
              <a:lnSpc>
                <a:spcPct val="80000"/>
              </a:lnSpc>
            </a:pPr>
            <a:endParaRPr altLang="zh-CN" sz="2400" lang="en-US"/>
          </a:p>
          <a:p>
            <a:pPr lvl="0">
              <a:lnSpc>
                <a:spcPct val="80000"/>
              </a:lnSpc>
            </a:pPr>
            <a:r>
              <a:rPr altLang="zh-CN" sz="2400" lang="en-US"/>
              <a:t>CODE       SEGMENT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ASSUME   CS:CODE, DS:DATA, SS:STACK1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码减法调整示例</a:t>
            </a:r>
          </a:p>
        </p:txBody>
      </p:sp>
      <p:sp>
        <p:nvSpPr>
          <p:cNvPr id="104876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400" lang="en-US"/>
              <a:t>MAIN:  MOV    AX,  DATA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MOV    DS,  AX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LEA     SI,    SUB1+2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LEA     DI,    SUB2+2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MOV    AH,   ‘+’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MOV    BX,   0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MOV    CX,   3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LOP1:  MOV    AL,  SUB1[BX]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SUB     AL,  SUB2[BX]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JZ        NEXT1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JNC     NEXT2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码减法调整示例</a:t>
            </a:r>
          </a:p>
        </p:txBody>
      </p:sp>
      <p:sp>
        <p:nvSpPr>
          <p:cNvPr id="1048763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                MOV      AH,  ‘-’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    XCHG    SI,  DI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    JMP       NEXT2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NEXT1:    INC       BX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    LOOP    LOP1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NEXT2:    MOV     RESULT+14,  AH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    LEA       BX,  RESULT+17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     MOV     CX,  3</a:t>
            </a:r>
          </a:p>
          <a:p>
            <a:pPr lvl="0">
              <a:lnSpc>
                <a:spcPct val="90000"/>
              </a:lnSpc>
            </a:pPr>
            <a:r>
              <a:rPr altLang="zh-CN" sz="2800" lang="en-US"/>
              <a:t>                CLC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码减法调整示例</a:t>
            </a:r>
          </a:p>
        </p:txBody>
      </p:sp>
      <p:sp>
        <p:nvSpPr>
          <p:cNvPr id="104876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400" lang="en-US"/>
              <a:t>LOP2:    MOV      AL,  [SI]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 SBB       AL,  [DI]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 AAS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 LAHF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 OR        AL,  30H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MOV      [BX], AL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SAHF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DEC       SI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DEC       DI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DEC       BX</a:t>
            </a:r>
          </a:p>
          <a:p>
            <a:pPr lvl="0">
              <a:lnSpc>
                <a:spcPct val="90000"/>
              </a:lnSpc>
            </a:pPr>
            <a:r>
              <a:rPr altLang="zh-CN" sz="2400" lang="en-US"/>
              <a:t>             LOOP     LOP2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码减法调整示例</a:t>
            </a:r>
          </a:p>
        </p:txBody>
      </p:sp>
      <p:sp>
        <p:nvSpPr>
          <p:cNvPr id="1048767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        MOV    DX,  OFFSET  RESULT</a:t>
            </a:r>
          </a:p>
          <a:p>
            <a:r>
              <a:rPr altLang="zh-CN" lang="en-US"/>
              <a:t>        MOV    AH,  09H</a:t>
            </a:r>
          </a:p>
          <a:p>
            <a:r>
              <a:rPr altLang="zh-CN" lang="en-US"/>
              <a:t>        INT       21H</a:t>
            </a:r>
          </a:p>
          <a:p>
            <a:r>
              <a:rPr altLang="zh-CN" lang="en-US"/>
              <a:t>        MOV    AH,  4CH</a:t>
            </a:r>
          </a:p>
          <a:p>
            <a:r>
              <a:rPr altLang="zh-CN" lang="en-US"/>
              <a:t>        INT       21H</a:t>
            </a:r>
          </a:p>
          <a:p>
            <a:r>
              <a:rPr altLang="zh-CN" lang="en-US"/>
              <a:t>CODE    ENDS</a:t>
            </a:r>
          </a:p>
          <a:p>
            <a:r>
              <a:rPr altLang="zh-CN" lang="en-US"/>
              <a:t>              END        MAIN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非组合型</a:t>
            </a:r>
            <a:r>
              <a:rPr altLang="zh-CN" lang="en-US"/>
              <a:t>BCD</a:t>
            </a:r>
            <a:r>
              <a:rPr altLang="en-US" lang="zh-CN"/>
              <a:t>码减法调整示例</a:t>
            </a:r>
          </a:p>
        </p:txBody>
      </p:sp>
      <p:sp>
        <p:nvSpPr>
          <p:cNvPr id="104876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zh-CN" lang="en-US"/>
              <a:t>BCD</a:t>
            </a:r>
            <a:r>
              <a:rPr altLang="en-US" lang="zh-CN"/>
              <a:t>码减法结果可能是负数，但</a:t>
            </a:r>
            <a:r>
              <a:rPr altLang="zh-CN" lang="en-US"/>
              <a:t>BCD</a:t>
            </a:r>
            <a:r>
              <a:rPr altLang="en-US" lang="zh-CN"/>
              <a:t>码运算本身没有考虑符号，所以在程序中需单独判断运算结果的符号，并合理选择减数和被减数，即绝对值较大的一个数作为被减数。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6</a:t>
            </a:r>
            <a:r>
              <a:rPr altLang="en-US" sz="4000" lang="zh-CN"/>
              <a:t>）组合类型</a:t>
            </a:r>
            <a:r>
              <a:rPr altLang="zh-CN" sz="4000" lang="en-US"/>
              <a:t>BCD</a:t>
            </a:r>
            <a:r>
              <a:rPr altLang="en-US" sz="4000" lang="zh-CN"/>
              <a:t>码减法调整指令</a:t>
            </a:r>
            <a:r>
              <a:rPr altLang="zh-CN" sz="4000" lang="en-US"/>
              <a:t>DAS</a:t>
            </a:r>
          </a:p>
        </p:txBody>
      </p:sp>
      <p:sp>
        <p:nvSpPr>
          <p:cNvPr id="104877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指令格式：</a:t>
            </a:r>
            <a:r>
              <a:rPr altLang="zh-CN" sz="2800" lang="en-US"/>
              <a:t>DAS</a:t>
            </a:r>
          </a:p>
          <a:p>
            <a:pPr lvl="0"/>
            <a:endParaRPr altLang="zh-CN" sz="2800" lang="en-US"/>
          </a:p>
          <a:p>
            <a:pPr lvl="0"/>
            <a:r>
              <a:rPr altLang="en-US" sz="2800" lang="zh-CN"/>
              <a:t>标志位影响：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</a:p>
          <a:p>
            <a:pPr lvl="0"/>
            <a:endParaRPr altLang="zh-CN" sz="2800" lang="en-US"/>
          </a:p>
          <a:p>
            <a:pPr lvl="0"/>
            <a:r>
              <a:rPr altLang="en-US" sz="2800" lang="zh-CN"/>
              <a:t>功能：把组合类型</a:t>
            </a:r>
            <a:r>
              <a:rPr altLang="zh-CN" sz="2800" lang="en-US"/>
              <a:t>BCD</a:t>
            </a:r>
            <a:r>
              <a:rPr altLang="en-US" sz="2800" lang="zh-CN"/>
              <a:t>码的减法结果调整为正确的组合类型</a:t>
            </a:r>
            <a:r>
              <a:rPr altLang="zh-CN" sz="2800" lang="en-US"/>
              <a:t>BCD</a:t>
            </a:r>
            <a:r>
              <a:rPr altLang="en-US" sz="2800" lang="zh-CN"/>
              <a:t>码，并且把十进制的借位反映到</a:t>
            </a:r>
            <a:r>
              <a:rPr altLang="zh-CN" sz="2800" lang="en-US"/>
              <a:t>AF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  <a:r>
              <a:rPr altLang="en-US" sz="2800" lang="zh-CN"/>
              <a:t>标志中。</a:t>
            </a:r>
          </a:p>
          <a:p>
            <a:pPr lvl="0"/>
            <a:endParaRPr altLang="en-US" sz="2800" lang="zh-CN"/>
          </a:p>
          <a:p>
            <a:pPr lvl="0"/>
            <a:r>
              <a:rPr altLang="zh-CN" sz="2800" lang="en-US"/>
              <a:t>DAS</a:t>
            </a:r>
            <a:r>
              <a:rPr altLang="en-US" sz="2800" lang="zh-CN"/>
              <a:t>指令的调整过程如下图所示：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2" name="Text Box 4"/>
          <p:cNvSpPr txBox="1"/>
          <p:nvPr/>
        </p:nvSpPr>
        <p:spPr>
          <a:xfrm rot="0">
            <a:off x="395287" y="2198687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Ｙ：情况１</a:t>
            </a:r>
          </a:p>
        </p:txBody>
      </p:sp>
      <p:sp>
        <p:nvSpPr>
          <p:cNvPr id="1048773" name="Text Box 5"/>
          <p:cNvSpPr txBox="1"/>
          <p:nvPr/>
        </p:nvSpPr>
        <p:spPr>
          <a:xfrm rot="0">
            <a:off x="6053137" y="1125537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Ｎ：情况２</a:t>
            </a:r>
          </a:p>
        </p:txBody>
      </p:sp>
      <p:sp>
        <p:nvSpPr>
          <p:cNvPr id="1048774" name="Text Box 6"/>
          <p:cNvSpPr txBox="1"/>
          <p:nvPr/>
        </p:nvSpPr>
        <p:spPr>
          <a:xfrm rot="0">
            <a:off x="7092950" y="1989137"/>
            <a:ext cx="178435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情况２、３都是</a:t>
            </a:r>
          </a:p>
          <a:p>
            <a:pPr eaLnBrk="1" hangingPunct="1" latinLnBrk="1" lvl="0"/>
            <a:r>
              <a:rPr altLang="en-US" lang="zh-CN"/>
              <a:t>该借位的</a:t>
            </a:r>
          </a:p>
        </p:txBody>
      </p:sp>
      <p:sp>
        <p:nvSpPr>
          <p:cNvPr id="1048775" name="Text Box 7"/>
          <p:cNvSpPr txBox="1"/>
          <p:nvPr/>
        </p:nvSpPr>
        <p:spPr>
          <a:xfrm rot="0">
            <a:off x="3101975" y="2270125"/>
            <a:ext cx="132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zh-CN"/>
              <a:t>Ｎ：情况３</a:t>
            </a:r>
          </a:p>
        </p:txBody>
      </p:sp>
      <p:grpSp>
        <p:nvGrpSpPr>
          <p:cNvPr id="169" name=""/>
          <p:cNvGrpSpPr/>
          <p:nvPr/>
        </p:nvGrpSpPr>
        <p:grpSpPr>
          <a:xfrm rot="0">
            <a:off x="973137" y="333375"/>
            <a:ext cx="7272337" cy="5976937"/>
            <a:chOff x="658" y="255"/>
            <a:chExt cx="4581" cy="3765"/>
          </a:xfrm>
        </p:grpSpPr>
        <p:sp>
          <p:nvSpPr>
            <p:cNvPr id="1048776" name="AutoShape 9"/>
            <p:cNvSpPr/>
            <p:nvPr/>
          </p:nvSpPr>
          <p:spPr>
            <a:xfrm rot="0">
              <a:off x="2699" y="255"/>
              <a:ext cx="576" cy="318"/>
            </a:xfrm>
            <a:prstGeom prst="flowChartAlternate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开始</a:t>
              </a:r>
            </a:p>
          </p:txBody>
        </p:sp>
        <p:sp>
          <p:nvSpPr>
            <p:cNvPr id="1048777" name="Line 10"/>
            <p:cNvSpPr/>
            <p:nvPr/>
          </p:nvSpPr>
          <p:spPr>
            <a:xfrm rot="0">
              <a:off x="2971" y="573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78" name="AutoShape 11"/>
            <p:cNvSpPr/>
            <p:nvPr/>
          </p:nvSpPr>
          <p:spPr>
            <a:xfrm rot="0">
              <a:off x="2019" y="800"/>
              <a:ext cx="1905" cy="635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(AL)</a:t>
              </a:r>
              <a:r>
                <a:rPr altLang="en-US" lang="zh-CN"/>
                <a:t>低４位为０－９？</a:t>
              </a:r>
            </a:p>
          </p:txBody>
        </p:sp>
        <p:grpSp>
          <p:nvGrpSpPr>
            <p:cNvPr id="170" name=""/>
            <p:cNvGrpSpPr/>
            <p:nvPr/>
          </p:nvGrpSpPr>
          <p:grpSpPr>
            <a:xfrm rot="0">
              <a:off x="1565" y="1117"/>
              <a:ext cx="454" cy="499"/>
              <a:chOff x="1156" y="1162"/>
              <a:chExt cx="454" cy="499"/>
            </a:xfrm>
          </p:grpSpPr>
          <p:sp>
            <p:nvSpPr>
              <p:cNvPr id="1048779" name="Line 13"/>
              <p:cNvSpPr/>
              <p:nvPr/>
            </p:nvSpPr>
            <p:spPr>
              <a:xfrm rot="0" flipH="1">
                <a:off x="1156" y="1162"/>
                <a:ext cx="454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80" name="Line 14"/>
              <p:cNvSpPr/>
              <p:nvPr/>
            </p:nvSpPr>
            <p:spPr>
              <a:xfrm rot="0">
                <a:off x="1156" y="1162"/>
                <a:ext cx="0" cy="49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81" name="AutoShape 15"/>
            <p:cNvSpPr/>
            <p:nvPr/>
          </p:nvSpPr>
          <p:spPr>
            <a:xfrm rot="0">
              <a:off x="840" y="1616"/>
              <a:ext cx="1451" cy="499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ＡＦ＝０？</a:t>
              </a:r>
            </a:p>
          </p:txBody>
        </p:sp>
        <p:grpSp>
          <p:nvGrpSpPr>
            <p:cNvPr id="171" name=""/>
            <p:cNvGrpSpPr/>
            <p:nvPr/>
          </p:nvGrpSpPr>
          <p:grpSpPr>
            <a:xfrm rot="0">
              <a:off x="3969" y="1117"/>
              <a:ext cx="499" cy="907"/>
              <a:chOff x="3560" y="1162"/>
              <a:chExt cx="499" cy="907"/>
            </a:xfrm>
          </p:grpSpPr>
          <p:sp>
            <p:nvSpPr>
              <p:cNvPr id="1048782" name="Line 17"/>
              <p:cNvSpPr/>
              <p:nvPr/>
            </p:nvSpPr>
            <p:spPr>
              <a:xfrm rot="0">
                <a:off x="3560" y="1162"/>
                <a:ext cx="499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83" name="Line 18"/>
              <p:cNvSpPr/>
              <p:nvPr/>
            </p:nvSpPr>
            <p:spPr>
              <a:xfrm rot="0">
                <a:off x="4059" y="1162"/>
                <a:ext cx="0" cy="907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84" name="Line 19"/>
            <p:cNvSpPr/>
            <p:nvPr/>
          </p:nvSpPr>
          <p:spPr>
            <a:xfrm rot="0">
              <a:off x="2246" y="1843"/>
              <a:ext cx="222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85" name="AutoShape 20"/>
            <p:cNvSpPr/>
            <p:nvPr/>
          </p:nvSpPr>
          <p:spPr>
            <a:xfrm rot="0">
              <a:off x="3652" y="2024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ＡＬ＜＝（ＡＬ）</a:t>
              </a:r>
              <a:r>
                <a:rPr altLang="zh-CN" lang="en-US"/>
                <a:t>-</a:t>
              </a:r>
              <a:r>
                <a:rPr altLang="en-US" lang="zh-CN"/>
                <a:t>６</a:t>
              </a:r>
            </a:p>
          </p:txBody>
        </p:sp>
        <p:sp>
          <p:nvSpPr>
            <p:cNvPr id="1048786" name="Line 21"/>
            <p:cNvSpPr/>
            <p:nvPr/>
          </p:nvSpPr>
          <p:spPr>
            <a:xfrm rot="0">
              <a:off x="4468" y="2387"/>
              <a:ext cx="0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87" name="AutoShape 22"/>
            <p:cNvSpPr/>
            <p:nvPr/>
          </p:nvSpPr>
          <p:spPr>
            <a:xfrm rot="0">
              <a:off x="3652" y="3183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ＡＦ＜＝１</a:t>
              </a:r>
            </a:p>
          </p:txBody>
        </p:sp>
        <p:grpSp>
          <p:nvGrpSpPr>
            <p:cNvPr id="172" name=""/>
            <p:cNvGrpSpPr/>
            <p:nvPr/>
          </p:nvGrpSpPr>
          <p:grpSpPr>
            <a:xfrm rot="0">
              <a:off x="658" y="1843"/>
              <a:ext cx="227" cy="1950"/>
              <a:chOff x="249" y="1888"/>
              <a:chExt cx="227" cy="1950"/>
            </a:xfrm>
          </p:grpSpPr>
          <p:sp>
            <p:nvSpPr>
              <p:cNvPr id="1048788" name="Line 24"/>
              <p:cNvSpPr/>
              <p:nvPr/>
            </p:nvSpPr>
            <p:spPr>
              <a:xfrm rot="0" flipH="1">
                <a:off x="249" y="1888"/>
                <a:ext cx="227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789" name="Line 25"/>
              <p:cNvSpPr/>
              <p:nvPr/>
            </p:nvSpPr>
            <p:spPr>
              <a:xfrm rot="0">
                <a:off x="249" y="1888"/>
                <a:ext cx="0" cy="195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790" name="Line 26"/>
            <p:cNvSpPr/>
            <p:nvPr/>
          </p:nvSpPr>
          <p:spPr>
            <a:xfrm rot="0">
              <a:off x="4423" y="3567"/>
              <a:ext cx="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91" name="Line 27"/>
            <p:cNvSpPr/>
            <p:nvPr/>
          </p:nvSpPr>
          <p:spPr>
            <a:xfrm rot="0" flipH="1">
              <a:off x="658" y="3793"/>
              <a:ext cx="376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92" name="Line 28"/>
            <p:cNvSpPr/>
            <p:nvPr/>
          </p:nvSpPr>
          <p:spPr>
            <a:xfrm rot="0">
              <a:off x="2789" y="3793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运算调整法</a:t>
            </a:r>
          </a:p>
        </p:txBody>
      </p:sp>
      <p:sp>
        <p:nvSpPr>
          <p:cNvPr id="1048593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使用特定二进制编码表示十进制数，例如ＢＣＤ编码；</a:t>
            </a:r>
          </a:p>
          <a:p>
            <a:endParaRPr altLang="en-US" lang="zh-CN"/>
          </a:p>
          <a:p>
            <a:r>
              <a:rPr altLang="en-US" lang="zh-CN"/>
              <a:t>使用二进制运算指令实施运算；</a:t>
            </a:r>
          </a:p>
          <a:p>
            <a:endParaRPr altLang="en-US" lang="zh-CN"/>
          </a:p>
          <a:p>
            <a:r>
              <a:rPr altLang="en-US" lang="zh-CN"/>
              <a:t>搭配使用运算调整指令对运算结果进行十进制调整，使运算结果仍为ＢＣＤ码。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3" name="AutoShape 4"/>
          <p:cNvSpPr/>
          <p:nvPr/>
        </p:nvSpPr>
        <p:spPr>
          <a:xfrm rot="0">
            <a:off x="3852862" y="5876925"/>
            <a:ext cx="914400" cy="504825"/>
          </a:xfrm>
          <a:prstGeom prst="flowChartAlternateProcess"/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结束</a:t>
            </a:r>
          </a:p>
        </p:txBody>
      </p:sp>
      <p:grpSp>
        <p:nvGrpSpPr>
          <p:cNvPr id="174" name=""/>
          <p:cNvGrpSpPr/>
          <p:nvPr/>
        </p:nvGrpSpPr>
        <p:grpSpPr>
          <a:xfrm rot="0">
            <a:off x="395287" y="333375"/>
            <a:ext cx="8482012" cy="5472112"/>
            <a:chOff x="294" y="210"/>
            <a:chExt cx="5343" cy="3447"/>
          </a:xfrm>
        </p:grpSpPr>
        <p:sp>
          <p:nvSpPr>
            <p:cNvPr id="1048794" name="Text Box 6"/>
            <p:cNvSpPr txBox="1"/>
            <p:nvPr/>
          </p:nvSpPr>
          <p:spPr>
            <a:xfrm rot="0">
              <a:off x="294" y="1067"/>
              <a:ext cx="83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Ｙ：情况１</a:t>
              </a:r>
            </a:p>
          </p:txBody>
        </p:sp>
        <p:sp>
          <p:nvSpPr>
            <p:cNvPr id="1048795" name="Text Box 7"/>
            <p:cNvSpPr txBox="1"/>
            <p:nvPr/>
          </p:nvSpPr>
          <p:spPr>
            <a:xfrm rot="0">
              <a:off x="3858" y="391"/>
              <a:ext cx="83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Ｎ：情况２</a:t>
              </a:r>
            </a:p>
          </p:txBody>
        </p:sp>
        <p:sp>
          <p:nvSpPr>
            <p:cNvPr id="1048796" name="Text Box 8"/>
            <p:cNvSpPr txBox="1"/>
            <p:nvPr/>
          </p:nvSpPr>
          <p:spPr>
            <a:xfrm rot="0">
              <a:off x="4513" y="935"/>
              <a:ext cx="1124" cy="40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情况２、３都是</a:t>
              </a:r>
            </a:p>
            <a:p>
              <a:pPr eaLnBrk="1" hangingPunct="1" latinLnBrk="1" lvl="0"/>
              <a:r>
                <a:rPr altLang="en-US" lang="zh-CN"/>
                <a:t>该借位的</a:t>
              </a:r>
            </a:p>
          </p:txBody>
        </p:sp>
        <p:sp>
          <p:nvSpPr>
            <p:cNvPr id="1048797" name="Text Box 9"/>
            <p:cNvSpPr txBox="1"/>
            <p:nvPr/>
          </p:nvSpPr>
          <p:spPr>
            <a:xfrm rot="0">
              <a:off x="1999" y="1112"/>
              <a:ext cx="83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eaLnBrk="1" hangingPunct="1" latinLnBrk="1" lvl="0"/>
              <a:r>
                <a:rPr altLang="en-US" lang="zh-CN"/>
                <a:t>Ｎ：情况３</a:t>
              </a:r>
            </a:p>
          </p:txBody>
        </p:sp>
        <p:sp>
          <p:nvSpPr>
            <p:cNvPr id="1048798" name="Line 10"/>
            <p:cNvSpPr/>
            <p:nvPr/>
          </p:nvSpPr>
          <p:spPr>
            <a:xfrm rot="0">
              <a:off x="2971" y="210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99" name="AutoShape 11"/>
            <p:cNvSpPr/>
            <p:nvPr/>
          </p:nvSpPr>
          <p:spPr>
            <a:xfrm rot="0">
              <a:off x="2019" y="437"/>
              <a:ext cx="1905" cy="635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(AL)</a:t>
              </a:r>
              <a:r>
                <a:rPr altLang="en-US" lang="zh-CN"/>
                <a:t>高４位为０－９？</a:t>
              </a:r>
            </a:p>
          </p:txBody>
        </p:sp>
        <p:grpSp>
          <p:nvGrpSpPr>
            <p:cNvPr id="175" name=""/>
            <p:cNvGrpSpPr/>
            <p:nvPr/>
          </p:nvGrpSpPr>
          <p:grpSpPr>
            <a:xfrm rot="0">
              <a:off x="1565" y="754"/>
              <a:ext cx="454" cy="499"/>
              <a:chOff x="1156" y="1162"/>
              <a:chExt cx="454" cy="499"/>
            </a:xfrm>
          </p:grpSpPr>
          <p:sp>
            <p:nvSpPr>
              <p:cNvPr id="1048800" name="Line 13"/>
              <p:cNvSpPr/>
              <p:nvPr/>
            </p:nvSpPr>
            <p:spPr>
              <a:xfrm rot="0" flipH="1">
                <a:off x="1156" y="1162"/>
                <a:ext cx="454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01" name="Line 14"/>
              <p:cNvSpPr/>
              <p:nvPr/>
            </p:nvSpPr>
            <p:spPr>
              <a:xfrm rot="0">
                <a:off x="1156" y="1162"/>
                <a:ext cx="0" cy="49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802" name="AutoShape 15"/>
            <p:cNvSpPr/>
            <p:nvPr/>
          </p:nvSpPr>
          <p:spPr>
            <a:xfrm rot="0">
              <a:off x="840" y="1253"/>
              <a:ext cx="1451" cy="499"/>
            </a:xfrm>
            <a:prstGeom prst="flowChartDecision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CF</a:t>
              </a:r>
              <a:r>
                <a:rPr altLang="en-US" lang="zh-CN"/>
                <a:t>＝０？</a:t>
              </a:r>
            </a:p>
          </p:txBody>
        </p:sp>
        <p:grpSp>
          <p:nvGrpSpPr>
            <p:cNvPr id="176" name=""/>
            <p:cNvGrpSpPr/>
            <p:nvPr/>
          </p:nvGrpSpPr>
          <p:grpSpPr>
            <a:xfrm rot="0">
              <a:off x="3969" y="754"/>
              <a:ext cx="499" cy="907"/>
              <a:chOff x="3560" y="1162"/>
              <a:chExt cx="499" cy="907"/>
            </a:xfrm>
          </p:grpSpPr>
          <p:sp>
            <p:nvSpPr>
              <p:cNvPr id="1048803" name="Line 17"/>
              <p:cNvSpPr/>
              <p:nvPr/>
            </p:nvSpPr>
            <p:spPr>
              <a:xfrm rot="0">
                <a:off x="3560" y="1162"/>
                <a:ext cx="499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04" name="Line 18"/>
              <p:cNvSpPr/>
              <p:nvPr/>
            </p:nvSpPr>
            <p:spPr>
              <a:xfrm rot="0">
                <a:off x="4059" y="1162"/>
                <a:ext cx="0" cy="907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805" name="Line 19"/>
            <p:cNvSpPr/>
            <p:nvPr/>
          </p:nvSpPr>
          <p:spPr>
            <a:xfrm rot="0">
              <a:off x="2246" y="1480"/>
              <a:ext cx="222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06" name="AutoShape 20"/>
            <p:cNvSpPr/>
            <p:nvPr/>
          </p:nvSpPr>
          <p:spPr>
            <a:xfrm rot="0">
              <a:off x="3560" y="1661"/>
              <a:ext cx="1769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en-US" lang="zh-CN"/>
                <a:t>ＡＬ＜＝（ＡＬ）</a:t>
              </a:r>
              <a:r>
                <a:rPr altLang="zh-CN" lang="en-US"/>
                <a:t>-60H</a:t>
              </a:r>
            </a:p>
          </p:txBody>
        </p:sp>
        <p:sp>
          <p:nvSpPr>
            <p:cNvPr id="1048807" name="Line 21"/>
            <p:cNvSpPr/>
            <p:nvPr/>
          </p:nvSpPr>
          <p:spPr>
            <a:xfrm rot="0">
              <a:off x="4468" y="2024"/>
              <a:ext cx="0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08" name="AutoShape 22"/>
            <p:cNvSpPr/>
            <p:nvPr/>
          </p:nvSpPr>
          <p:spPr>
            <a:xfrm rot="0">
              <a:off x="3652" y="2820"/>
              <a:ext cx="1587" cy="384"/>
            </a:xfrm>
            <a:prstGeom prst="flowChartProcess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宋体" pitchFamily="2" charset="-122"/>
                  <a:sym typeface="Arial" pitchFamily="0" charset="0"/>
                </a:defRPr>
              </a:lvl5pPr>
            </a:lstStyle>
            <a:p>
              <a:pPr algn="ctr" eaLnBrk="1" hangingPunct="1" latinLnBrk="1" lvl="0"/>
              <a:r>
                <a:rPr altLang="zh-CN" lang="en-US"/>
                <a:t>CF</a:t>
              </a:r>
              <a:r>
                <a:rPr altLang="en-US" lang="zh-CN"/>
                <a:t>＜＝１</a:t>
              </a:r>
            </a:p>
          </p:txBody>
        </p:sp>
        <p:grpSp>
          <p:nvGrpSpPr>
            <p:cNvPr id="177" name=""/>
            <p:cNvGrpSpPr/>
            <p:nvPr/>
          </p:nvGrpSpPr>
          <p:grpSpPr>
            <a:xfrm rot="0">
              <a:off x="658" y="1480"/>
              <a:ext cx="227" cy="1950"/>
              <a:chOff x="249" y="1888"/>
              <a:chExt cx="227" cy="1950"/>
            </a:xfrm>
          </p:grpSpPr>
          <p:sp>
            <p:nvSpPr>
              <p:cNvPr id="1048809" name="Line 24"/>
              <p:cNvSpPr/>
              <p:nvPr/>
            </p:nvSpPr>
            <p:spPr>
              <a:xfrm rot="0" flipH="1">
                <a:off x="249" y="1888"/>
                <a:ext cx="227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10" name="Line 25"/>
              <p:cNvSpPr/>
              <p:nvPr/>
            </p:nvSpPr>
            <p:spPr>
              <a:xfrm rot="0">
                <a:off x="249" y="1888"/>
                <a:ext cx="0" cy="195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811" name="Line 26"/>
            <p:cNvSpPr/>
            <p:nvPr/>
          </p:nvSpPr>
          <p:spPr>
            <a:xfrm rot="0">
              <a:off x="4423" y="3204"/>
              <a:ext cx="0" cy="22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12" name="Line 27"/>
            <p:cNvSpPr/>
            <p:nvPr/>
          </p:nvSpPr>
          <p:spPr>
            <a:xfrm rot="0" flipH="1">
              <a:off x="658" y="3430"/>
              <a:ext cx="3765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13" name="Line 28"/>
            <p:cNvSpPr/>
            <p:nvPr/>
          </p:nvSpPr>
          <p:spPr>
            <a:xfrm rot="0">
              <a:off x="2789" y="3430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814" name="Text Box 29"/>
          <p:cNvSpPr txBox="1"/>
          <p:nvPr/>
        </p:nvSpPr>
        <p:spPr>
          <a:xfrm rot="0">
            <a:off x="3276600" y="4575175"/>
            <a:ext cx="19240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CF</a:t>
            </a:r>
            <a:r>
              <a:rPr altLang="en-US" lang="zh-CN"/>
              <a:t>、</a:t>
            </a:r>
            <a:r>
              <a:rPr altLang="zh-CN" lang="en-US"/>
              <a:t>AF</a:t>
            </a:r>
            <a:r>
              <a:rPr altLang="en-US" lang="zh-CN"/>
              <a:t>意义不同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DAS</a:t>
            </a:r>
            <a:r>
              <a:rPr altLang="en-US" lang="zh-CN"/>
              <a:t>指令的标志位解释</a:t>
            </a:r>
          </a:p>
        </p:txBody>
      </p:sp>
      <p:sp>
        <p:nvSpPr>
          <p:cNvPr id="104881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AF</a:t>
            </a:r>
            <a:r>
              <a:rPr altLang="en-US" sz="2800" lang="zh-CN"/>
              <a:t>：低位</a:t>
            </a:r>
            <a:r>
              <a:rPr altLang="zh-CN" sz="2800" lang="en-US"/>
              <a:t>BCD</a:t>
            </a:r>
            <a:r>
              <a:rPr altLang="en-US" sz="2800" lang="zh-CN"/>
              <a:t>码（低</a:t>
            </a:r>
            <a:r>
              <a:rPr altLang="zh-CN" sz="2800" lang="en-US"/>
              <a:t>4</a:t>
            </a:r>
            <a:r>
              <a:rPr altLang="en-US" sz="2800" lang="zh-CN"/>
              <a:t>位）是否向高位产生十进制借位，如果为</a:t>
            </a:r>
            <a:r>
              <a:rPr altLang="zh-CN" sz="2800" lang="en-US"/>
              <a:t>0</a:t>
            </a:r>
            <a:r>
              <a:rPr altLang="en-US" sz="2800" lang="zh-CN"/>
              <a:t>，表示没有借位，如果为</a:t>
            </a:r>
            <a:r>
              <a:rPr altLang="zh-CN" sz="2800" lang="en-US"/>
              <a:t>1</a:t>
            </a:r>
            <a:r>
              <a:rPr altLang="en-US" sz="2800" lang="zh-CN"/>
              <a:t>，表示产生了借位。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zh-CN" sz="2800" lang="en-US"/>
              <a:t>CF</a:t>
            </a:r>
            <a:r>
              <a:rPr altLang="en-US" sz="2800" lang="zh-CN"/>
              <a:t>：高位</a:t>
            </a:r>
            <a:r>
              <a:rPr altLang="zh-CN" sz="2800" lang="en-US"/>
              <a:t>BCD</a:t>
            </a:r>
            <a:r>
              <a:rPr altLang="en-US" sz="2800" lang="zh-CN"/>
              <a:t>码（高</a:t>
            </a:r>
            <a:r>
              <a:rPr altLang="zh-CN" sz="2800" lang="en-US"/>
              <a:t>4</a:t>
            </a:r>
            <a:r>
              <a:rPr altLang="en-US" sz="2800" lang="zh-CN"/>
              <a:t>位）是否向更高位产生十进制借位，如果为</a:t>
            </a:r>
            <a:r>
              <a:rPr altLang="zh-CN" sz="2800" lang="en-US"/>
              <a:t>0</a:t>
            </a:r>
            <a:r>
              <a:rPr altLang="en-US" sz="2800" lang="zh-CN"/>
              <a:t>，表示没有借位，如果为</a:t>
            </a:r>
            <a:r>
              <a:rPr altLang="zh-CN" sz="2800" lang="en-US"/>
              <a:t>1</a:t>
            </a:r>
            <a:r>
              <a:rPr altLang="en-US" sz="2800" lang="zh-CN"/>
              <a:t>，表示产生了借位。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和</a:t>
            </a:r>
            <a:r>
              <a:rPr altLang="zh-CN" sz="2800" lang="en-US"/>
              <a:t>AAS</a:t>
            </a:r>
            <a:r>
              <a:rPr altLang="en-US" sz="2800" lang="zh-CN"/>
              <a:t>指令相似，在多字节</a:t>
            </a:r>
            <a:r>
              <a:rPr altLang="zh-CN" sz="2800" lang="en-US"/>
              <a:t>BCD</a:t>
            </a:r>
            <a:r>
              <a:rPr altLang="en-US" sz="2800" lang="zh-CN"/>
              <a:t>码减法中，使用较多的是</a:t>
            </a:r>
            <a:r>
              <a:rPr altLang="zh-CN" sz="2800" lang="en-US"/>
              <a:t>CF</a:t>
            </a:r>
            <a:r>
              <a:rPr altLang="en-US" sz="2800" lang="zh-CN"/>
              <a:t>标志。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加减法调整的本质</a:t>
            </a:r>
          </a:p>
        </p:txBody>
      </p:sp>
      <p:sp>
        <p:nvSpPr>
          <p:cNvPr id="104881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BCD</a:t>
            </a:r>
            <a:r>
              <a:rPr altLang="en-US" lang="zh-CN"/>
              <a:t>码加减法的本质：把十六进制进位或借位调整为十进制的进位或借位。</a:t>
            </a:r>
          </a:p>
          <a:p>
            <a:endParaRPr altLang="en-US" lang="zh-CN"/>
          </a:p>
          <a:p>
            <a:r>
              <a:rPr altLang="en-US" lang="zh-CN"/>
              <a:t>如果</a:t>
            </a:r>
            <a:r>
              <a:rPr altLang="zh-CN" lang="en-US"/>
              <a:t>BCD</a:t>
            </a:r>
            <a:r>
              <a:rPr altLang="en-US" lang="zh-CN"/>
              <a:t>码加法产生了进位，那么一定多进了</a:t>
            </a:r>
            <a:r>
              <a:rPr altLang="zh-CN" lang="en-US"/>
              <a:t>6</a:t>
            </a:r>
            <a:r>
              <a:rPr altLang="en-US" lang="zh-CN"/>
              <a:t>，应该加上一个</a:t>
            </a:r>
            <a:r>
              <a:rPr altLang="zh-CN" lang="en-US"/>
              <a:t>6</a:t>
            </a:r>
            <a:r>
              <a:rPr altLang="en-US" lang="zh-CN"/>
              <a:t>作补偿。</a:t>
            </a:r>
          </a:p>
          <a:p>
            <a:endParaRPr altLang="en-US" lang="zh-CN"/>
          </a:p>
          <a:p>
            <a:r>
              <a:rPr altLang="en-US" lang="zh-CN"/>
              <a:t>如果</a:t>
            </a:r>
            <a:r>
              <a:rPr altLang="zh-CN" lang="en-US"/>
              <a:t>BCD</a:t>
            </a:r>
            <a:r>
              <a:rPr altLang="en-US" lang="zh-CN"/>
              <a:t>码减法产生了借位，那么一定多借了</a:t>
            </a:r>
            <a:r>
              <a:rPr altLang="zh-CN" lang="en-US"/>
              <a:t>6</a:t>
            </a:r>
            <a:r>
              <a:rPr altLang="en-US" lang="zh-CN"/>
              <a:t>，应该减去一个</a:t>
            </a:r>
            <a:r>
              <a:rPr altLang="zh-CN" lang="en-US"/>
              <a:t>6</a:t>
            </a:r>
            <a:r>
              <a:rPr altLang="en-US" lang="zh-CN"/>
              <a:t>作补偿。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多位</a:t>
            </a:r>
            <a:r>
              <a:rPr altLang="zh-CN" lang="en-US"/>
              <a:t>BCD</a:t>
            </a:r>
            <a:r>
              <a:rPr altLang="en-US" lang="zh-CN"/>
              <a:t>码运算</a:t>
            </a:r>
          </a:p>
        </p:txBody>
      </p:sp>
      <p:sp>
        <p:nvSpPr>
          <p:cNvPr id="104882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zh-CN"/>
              <a:t>多位</a:t>
            </a:r>
            <a:r>
              <a:rPr altLang="zh-CN" sz="2800" lang="en-US"/>
              <a:t>BCD</a:t>
            </a:r>
            <a:r>
              <a:rPr altLang="en-US" sz="2800" lang="zh-CN"/>
              <a:t>码的加减法与多字节、多字二进制数的加减法相似，只是需要使用调整指令对每次运算进行调整。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zh-CN" sz="2800" lang="en-US"/>
              <a:t>BCD</a:t>
            </a:r>
            <a:r>
              <a:rPr altLang="en-US" sz="2800" lang="zh-CN"/>
              <a:t>码运算未考虑符号，若考虑带符号运算，则需单独考虑，一般用</a:t>
            </a:r>
            <a:r>
              <a:rPr altLang="zh-CN" sz="2800" lang="en-US"/>
              <a:t>ASCII</a:t>
            </a:r>
            <a:r>
              <a:rPr altLang="en-US" sz="2800" lang="zh-CN"/>
              <a:t>码表示符号。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若考虑符号，则需先将指定的运算转换为两个正数的等价运算，并且在运算前先判断结果的符号；若是减法，还需确定正确的被减数和减数，才能得到正确结果。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BCD</a:t>
            </a:r>
            <a:r>
              <a:rPr altLang="en-US" lang="zh-CN"/>
              <a:t>码加法的符号判断</a:t>
            </a:r>
          </a:p>
        </p:txBody>
      </p:sp>
      <p:sp>
        <p:nvSpPr>
          <p:cNvPr id="104882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正</a:t>
            </a:r>
            <a:r>
              <a:rPr altLang="zh-CN" lang="en-US"/>
              <a:t>+</a:t>
            </a:r>
            <a:r>
              <a:rPr altLang="en-US" lang="zh-CN"/>
              <a:t>正 </a:t>
            </a:r>
            <a:r>
              <a:rPr altLang="zh-CN" lang="en-US"/>
              <a:t>=&gt; </a:t>
            </a:r>
            <a:r>
              <a:rPr altLang="en-US" lang="zh-CN"/>
              <a:t>直接进行</a:t>
            </a:r>
            <a:r>
              <a:rPr altLang="zh-CN" lang="en-US"/>
              <a:t>BCD</a:t>
            </a:r>
            <a:r>
              <a:rPr altLang="en-US" lang="zh-CN"/>
              <a:t>码加法运算，结果符号为正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正</a:t>
            </a:r>
            <a:r>
              <a:rPr altLang="zh-CN" lang="en-US"/>
              <a:t>+</a:t>
            </a:r>
            <a:r>
              <a:rPr altLang="en-US" lang="zh-CN"/>
              <a:t>负 </a:t>
            </a:r>
            <a:r>
              <a:rPr altLang="zh-CN" lang="en-US"/>
              <a:t>=&gt; </a:t>
            </a:r>
            <a:r>
              <a:rPr altLang="en-US" lang="zh-CN"/>
              <a:t>正 </a:t>
            </a:r>
            <a:r>
              <a:rPr altLang="zh-CN" lang="en-US"/>
              <a:t>– </a:t>
            </a:r>
            <a:r>
              <a:rPr altLang="en-US" lang="zh-CN"/>
              <a:t>正，进行</a:t>
            </a:r>
            <a:r>
              <a:rPr altLang="zh-CN" lang="en-US"/>
              <a:t>BCD</a:t>
            </a:r>
            <a:r>
              <a:rPr altLang="en-US" lang="zh-CN"/>
              <a:t>码减法运算，需要单独判断结果的符号，并由此确定被减数和减数。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负</a:t>
            </a:r>
            <a:r>
              <a:rPr altLang="zh-CN" lang="en-US"/>
              <a:t>+</a:t>
            </a:r>
            <a:r>
              <a:rPr altLang="en-US" lang="zh-CN"/>
              <a:t>负 </a:t>
            </a:r>
            <a:r>
              <a:rPr altLang="zh-CN" lang="en-US"/>
              <a:t>=&gt; -</a:t>
            </a:r>
            <a:r>
              <a:rPr altLang="en-US" lang="zh-CN"/>
              <a:t>（正</a:t>
            </a:r>
            <a:r>
              <a:rPr altLang="zh-CN" lang="en-US"/>
              <a:t>+</a:t>
            </a:r>
            <a:r>
              <a:rPr altLang="en-US" lang="zh-CN"/>
              <a:t>正），进行</a:t>
            </a:r>
            <a:r>
              <a:rPr altLang="zh-CN" lang="en-US"/>
              <a:t>BCD</a:t>
            </a:r>
            <a:r>
              <a:rPr altLang="en-US" lang="zh-CN"/>
              <a:t>码加法运算，结果符号为负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BCD</a:t>
            </a:r>
            <a:r>
              <a:rPr altLang="en-US" lang="zh-CN"/>
              <a:t>码减法的符号判断</a:t>
            </a:r>
          </a:p>
        </p:txBody>
      </p:sp>
      <p:sp>
        <p:nvSpPr>
          <p:cNvPr id="104882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正</a:t>
            </a:r>
            <a:r>
              <a:rPr altLang="zh-CN" lang="en-US"/>
              <a:t>-</a:t>
            </a:r>
            <a:r>
              <a:rPr altLang="en-US" lang="zh-CN"/>
              <a:t>正   直接进行</a:t>
            </a:r>
            <a:r>
              <a:rPr altLang="zh-CN" lang="en-US"/>
              <a:t>BCD</a:t>
            </a:r>
            <a:r>
              <a:rPr altLang="en-US" lang="zh-CN"/>
              <a:t>码减法运算，但是需要先判断结果的符号，并由此决定被减数和减数。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正</a:t>
            </a:r>
            <a:r>
              <a:rPr altLang="zh-CN" lang="en-US"/>
              <a:t>-</a:t>
            </a:r>
            <a:r>
              <a:rPr altLang="en-US" lang="zh-CN"/>
              <a:t>负 </a:t>
            </a:r>
            <a:r>
              <a:rPr altLang="zh-CN" lang="en-US"/>
              <a:t>=&gt; </a:t>
            </a:r>
            <a:r>
              <a:rPr altLang="en-US" lang="zh-CN"/>
              <a:t>正</a:t>
            </a:r>
            <a:r>
              <a:rPr altLang="zh-CN" lang="en-US"/>
              <a:t>+</a:t>
            </a:r>
            <a:r>
              <a:rPr altLang="en-US" lang="zh-CN"/>
              <a:t>正  进行</a:t>
            </a:r>
            <a:r>
              <a:rPr altLang="zh-CN" lang="en-US"/>
              <a:t>BCD</a:t>
            </a:r>
            <a:r>
              <a:rPr altLang="en-US" lang="zh-CN"/>
              <a:t>码加法运算，结果符号为正。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负</a:t>
            </a:r>
            <a:r>
              <a:rPr altLang="zh-CN" lang="en-US"/>
              <a:t>-</a:t>
            </a:r>
            <a:r>
              <a:rPr altLang="en-US" lang="zh-CN"/>
              <a:t>负 </a:t>
            </a:r>
            <a:r>
              <a:rPr altLang="zh-CN" lang="en-US"/>
              <a:t>=&gt; </a:t>
            </a:r>
            <a:r>
              <a:rPr altLang="en-US" lang="zh-CN"/>
              <a:t>负</a:t>
            </a:r>
            <a:r>
              <a:rPr altLang="zh-CN" lang="en-US"/>
              <a:t>+</a:t>
            </a:r>
            <a:r>
              <a:rPr altLang="en-US" lang="zh-CN"/>
              <a:t>正 </a:t>
            </a:r>
            <a:r>
              <a:rPr altLang="zh-CN" lang="en-US"/>
              <a:t>=&gt; </a:t>
            </a:r>
            <a:r>
              <a:rPr altLang="en-US" lang="zh-CN"/>
              <a:t>正</a:t>
            </a:r>
            <a:r>
              <a:rPr altLang="zh-CN" lang="en-US"/>
              <a:t>-</a:t>
            </a:r>
            <a:r>
              <a:rPr altLang="en-US" lang="zh-CN"/>
              <a:t>正   和第一种情况相同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课后思考</a:t>
            </a:r>
          </a:p>
        </p:txBody>
      </p:sp>
      <p:sp>
        <p:nvSpPr>
          <p:cNvPr id="104882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如何编制一个程序，能完善解决</a:t>
            </a:r>
            <a:r>
              <a:rPr altLang="zh-CN" lang="en-US"/>
              <a:t>BCD</a:t>
            </a:r>
            <a:r>
              <a:rPr altLang="en-US" lang="zh-CN"/>
              <a:t>码的加减运算（</a:t>
            </a:r>
            <a:r>
              <a:rPr altLang="zh-CN" lang="en-US"/>
              <a:t>BCD</a:t>
            </a:r>
            <a:r>
              <a:rPr altLang="en-US" lang="zh-CN"/>
              <a:t>码位数可以自定）。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7.2.1  </a:t>
            </a:r>
            <a:r>
              <a:rPr altLang="en-US" lang="zh-CN"/>
              <a:t>二进制乘除运算</a:t>
            </a:r>
          </a:p>
        </p:txBody>
      </p:sp>
      <p:sp>
        <p:nvSpPr>
          <p:cNvPr id="104882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无符号数的乘除运算</a:t>
            </a:r>
          </a:p>
          <a:p>
            <a:endParaRPr altLang="en-US" lang="zh-CN"/>
          </a:p>
          <a:p>
            <a:endParaRPr altLang="en-US" lang="zh-CN"/>
          </a:p>
          <a:p>
            <a:r>
              <a:rPr altLang="en-US" lang="zh-CN"/>
              <a:t>带符号数的乘除运算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1</a:t>
            </a:r>
            <a:r>
              <a:rPr altLang="en-US" sz="4000" lang="zh-CN"/>
              <a:t>）无符号数乘法指令</a:t>
            </a:r>
            <a:r>
              <a:rPr altLang="zh-CN" sz="4000" lang="en-US"/>
              <a:t>MUL</a:t>
            </a:r>
            <a:r>
              <a:rPr altLang="en-US" sz="4000" lang="zh-CN"/>
              <a:t>（</a:t>
            </a:r>
            <a:r>
              <a:rPr altLang="zh-CN" sz="4000" lang="en-US"/>
              <a:t>Multiplication</a:t>
            </a:r>
            <a:r>
              <a:rPr altLang="en-US" sz="4000" lang="zh-CN"/>
              <a:t>）</a:t>
            </a:r>
          </a:p>
        </p:txBody>
      </p:sp>
      <p:sp>
        <p:nvSpPr>
          <p:cNvPr id="104883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zh-CN"/>
              <a:t>指令格式：</a:t>
            </a:r>
            <a:r>
              <a:rPr altLang="zh-CN" sz="2800" lang="en-US"/>
              <a:t>MUL    SRC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SRC</a:t>
            </a:r>
            <a:r>
              <a:rPr altLang="en-US" sz="2800" lang="zh-CN"/>
              <a:t>可使用除立即数外的任一种操作数（字、字节）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功能：</a:t>
            </a:r>
          </a:p>
          <a:p>
            <a:pPr lvl="0">
              <a:lnSpc>
                <a:spcPct val="80000"/>
              </a:lnSpc>
            </a:pPr>
            <a:r>
              <a:rPr altLang="en-US" sz="2800" lang="zh-CN"/>
              <a:t>字节乘法：</a:t>
            </a:r>
            <a:r>
              <a:rPr altLang="zh-CN" sz="2800" lang="en-US"/>
              <a:t>AX&lt;=</a:t>
            </a:r>
            <a:r>
              <a:rPr altLang="en-US" sz="2800" lang="zh-CN"/>
              <a:t>（</a:t>
            </a:r>
            <a:r>
              <a:rPr altLang="zh-CN" sz="2800" lang="en-US"/>
              <a:t>AL</a:t>
            </a:r>
            <a:r>
              <a:rPr altLang="en-US" sz="2800" lang="zh-CN"/>
              <a:t>）</a:t>
            </a:r>
            <a:r>
              <a:rPr altLang="en-US" sz="2800" lang="zh-CN"/>
              <a:t>*（</a:t>
            </a:r>
            <a:r>
              <a:rPr altLang="zh-CN" sz="2800" lang="en-US"/>
              <a:t>SRC</a:t>
            </a:r>
            <a:r>
              <a:rPr altLang="en-US" sz="2800" lang="zh-CN"/>
              <a:t>）</a:t>
            </a:r>
          </a:p>
          <a:p>
            <a:pPr lvl="0">
              <a:lnSpc>
                <a:spcPct val="80000"/>
              </a:lnSpc>
            </a:pPr>
            <a:r>
              <a:rPr altLang="en-US" sz="2800" lang="zh-CN"/>
              <a:t>字乘法：</a:t>
            </a:r>
            <a:r>
              <a:rPr altLang="zh-CN" sz="2800" lang="en-US"/>
              <a:t>DX</a:t>
            </a:r>
            <a:r>
              <a:rPr altLang="en-US" sz="2800" lang="zh-CN"/>
              <a:t>：</a:t>
            </a:r>
            <a:r>
              <a:rPr altLang="zh-CN" sz="2800" lang="en-US"/>
              <a:t>AX&lt;=</a:t>
            </a:r>
            <a:r>
              <a:rPr altLang="en-US" sz="2800" lang="zh-CN"/>
              <a:t>（</a:t>
            </a:r>
            <a:r>
              <a:rPr altLang="zh-CN" sz="2800" lang="en-US"/>
              <a:t>AX</a:t>
            </a:r>
            <a:r>
              <a:rPr altLang="en-US" sz="2800" lang="zh-CN"/>
              <a:t>）</a:t>
            </a:r>
            <a:r>
              <a:rPr altLang="en-US" sz="2800" lang="zh-CN"/>
              <a:t>*（</a:t>
            </a:r>
            <a:r>
              <a:rPr altLang="zh-CN" sz="2800" lang="en-US"/>
              <a:t>SRC</a:t>
            </a:r>
            <a:r>
              <a:rPr altLang="en-US" sz="2800" lang="zh-CN"/>
              <a:t>）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标志位影响：</a:t>
            </a:r>
            <a:r>
              <a:rPr altLang="zh-CN" sz="2800" lang="en-US"/>
              <a:t>CF</a:t>
            </a:r>
            <a:r>
              <a:rPr altLang="en-US" sz="2800" lang="zh-CN"/>
              <a:t>、</a:t>
            </a:r>
            <a:r>
              <a:rPr altLang="zh-CN" sz="2800" lang="en-US"/>
              <a:t>OF</a:t>
            </a:r>
            <a:r>
              <a:rPr altLang="en-US" sz="2800" lang="zh-CN"/>
              <a:t>，如果运算结果为</a:t>
            </a:r>
            <a:r>
              <a:rPr altLang="zh-CN" sz="2800" lang="en-US"/>
              <a:t>0</a:t>
            </a:r>
            <a:r>
              <a:rPr altLang="en-US" sz="2800" lang="zh-CN"/>
              <a:t>，</a:t>
            </a:r>
            <a:r>
              <a:rPr altLang="zh-CN" sz="2800" lang="en-US"/>
              <a:t>CF=OF=0</a:t>
            </a:r>
            <a:r>
              <a:rPr altLang="en-US" sz="2800" lang="zh-CN"/>
              <a:t>；如果非</a:t>
            </a:r>
            <a:r>
              <a:rPr altLang="zh-CN" sz="2800" lang="en-US"/>
              <a:t>0</a:t>
            </a:r>
            <a:r>
              <a:rPr altLang="en-US" sz="2800" lang="zh-CN"/>
              <a:t>，</a:t>
            </a:r>
            <a:r>
              <a:rPr altLang="zh-CN" sz="2800" lang="en-US"/>
              <a:t>CF=OF=1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2</a:t>
            </a:r>
            <a:r>
              <a:rPr altLang="en-US" sz="4000" lang="zh-CN"/>
              <a:t>）带符号数乘法指令</a:t>
            </a:r>
            <a:r>
              <a:rPr altLang="zh-CN" sz="4000" lang="en-US"/>
              <a:t>IMUL</a:t>
            </a:r>
            <a:r>
              <a:rPr altLang="en-US" sz="4000" lang="zh-CN"/>
              <a:t>（</a:t>
            </a:r>
            <a:r>
              <a:rPr altLang="zh-CN" sz="4000" lang="en-US"/>
              <a:t>Signed Integer Multiplication</a:t>
            </a:r>
            <a:r>
              <a:rPr altLang="en-US" sz="4000" lang="zh-CN"/>
              <a:t>）</a:t>
            </a:r>
          </a:p>
        </p:txBody>
      </p:sp>
      <p:sp>
        <p:nvSpPr>
          <p:cNvPr id="104883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指令格式：</a:t>
            </a:r>
            <a:r>
              <a:rPr altLang="zh-CN" lang="en-US"/>
              <a:t>IMUL    SRC</a:t>
            </a:r>
          </a:p>
          <a:p>
            <a:endParaRPr altLang="zh-CN" lang="en-US"/>
          </a:p>
          <a:p>
            <a:r>
              <a:rPr altLang="en-US" lang="zh-CN"/>
              <a:t>功能：与</a:t>
            </a:r>
            <a:r>
              <a:rPr altLang="zh-CN" lang="en-US"/>
              <a:t>MUL</a:t>
            </a:r>
            <a:r>
              <a:rPr altLang="en-US" lang="zh-CN"/>
              <a:t>指令相同，只是操作数都解释为补码，完成的乘法操作是补码乘法。</a:t>
            </a:r>
          </a:p>
          <a:p>
            <a:endParaRPr altLang="en-US" lang="zh-CN"/>
          </a:p>
          <a:p>
            <a:r>
              <a:rPr altLang="en-US" lang="zh-CN"/>
              <a:t>标志位影响：</a:t>
            </a:r>
            <a:r>
              <a:rPr altLang="zh-CN" lang="en-US"/>
              <a:t>CF</a:t>
            </a:r>
            <a:r>
              <a:rPr altLang="en-US" lang="zh-CN"/>
              <a:t>、</a:t>
            </a:r>
            <a:r>
              <a:rPr altLang="zh-CN" lang="en-US"/>
              <a:t>OF</a:t>
            </a:r>
            <a:r>
              <a:rPr altLang="en-US" lang="zh-CN"/>
              <a:t>，如果运算结果的高半部是低半部的符号扩展，那么</a:t>
            </a:r>
            <a:r>
              <a:rPr altLang="zh-CN" lang="en-US"/>
              <a:t>CF=OF=0</a:t>
            </a:r>
            <a:r>
              <a:rPr altLang="en-US" lang="zh-CN"/>
              <a:t>；如果不是，则</a:t>
            </a:r>
            <a:r>
              <a:rPr altLang="zh-CN" lang="en-US"/>
              <a:t>CF=OF=1</a:t>
            </a:r>
            <a:r>
              <a:rPr altLang="en-US" lang="zh-CN"/>
              <a:t>。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运算调整法</a:t>
            </a:r>
          </a:p>
        </p:txBody>
      </p:sp>
      <p:sp>
        <p:nvSpPr>
          <p:cNvPr id="1048595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该方法原理较复杂，但使用非常方便，能够提高运算效率，因不需完成二、十进制数的相互转换。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3</a:t>
            </a:r>
            <a:r>
              <a:rPr altLang="en-US" sz="4000" lang="zh-CN"/>
              <a:t>）无符号数除法指令</a:t>
            </a:r>
            <a:r>
              <a:rPr altLang="zh-CN" sz="4000" lang="en-US"/>
              <a:t>DIV</a:t>
            </a:r>
            <a:r>
              <a:rPr altLang="en-US" sz="4000" lang="zh-CN"/>
              <a:t>（</a:t>
            </a:r>
            <a:r>
              <a:rPr altLang="zh-CN" sz="4000" lang="en-US"/>
              <a:t>Unsigned Division</a:t>
            </a:r>
            <a:r>
              <a:rPr altLang="en-US" sz="4000" lang="zh-CN"/>
              <a:t>）</a:t>
            </a:r>
          </a:p>
        </p:txBody>
      </p:sp>
      <p:sp>
        <p:nvSpPr>
          <p:cNvPr id="104883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指令格式：</a:t>
            </a:r>
            <a:r>
              <a:rPr altLang="zh-CN" lang="en-US"/>
              <a:t>DIV    SRC</a:t>
            </a:r>
          </a:p>
          <a:p>
            <a:endParaRPr altLang="zh-CN" lang="en-US"/>
          </a:p>
          <a:p>
            <a:r>
              <a:rPr altLang="zh-CN" lang="en-US"/>
              <a:t>SRC</a:t>
            </a:r>
            <a:r>
              <a:rPr altLang="en-US" lang="zh-CN"/>
              <a:t>为除数，可使用除立即数外的任意操作数（字、字节）</a:t>
            </a:r>
          </a:p>
          <a:p>
            <a:endParaRPr altLang="en-US" lang="zh-CN"/>
          </a:p>
          <a:p>
            <a:r>
              <a:rPr altLang="en-US" lang="zh-CN"/>
              <a:t>标志位影响：无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3</a:t>
            </a:r>
            <a:r>
              <a:rPr altLang="en-US" sz="4000" lang="zh-CN"/>
              <a:t>）无符号数除法指令</a:t>
            </a:r>
            <a:r>
              <a:rPr altLang="zh-CN" sz="4000" lang="en-US"/>
              <a:t>DIV</a:t>
            </a:r>
            <a:r>
              <a:rPr altLang="en-US" sz="4000" lang="zh-CN"/>
              <a:t>（</a:t>
            </a:r>
            <a:r>
              <a:rPr altLang="zh-CN" sz="4000" lang="en-US"/>
              <a:t>Unsigned Division</a:t>
            </a:r>
            <a:r>
              <a:rPr altLang="en-US" sz="4000" lang="zh-CN"/>
              <a:t>）</a:t>
            </a:r>
          </a:p>
        </p:txBody>
      </p:sp>
      <p:sp>
        <p:nvSpPr>
          <p:cNvPr id="104883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功能：</a:t>
            </a:r>
          </a:p>
          <a:p>
            <a:pPr lvl="0"/>
            <a:r>
              <a:rPr altLang="en-US" sz="2800" lang="zh-CN"/>
              <a:t>字节除法：ＡＬ</a:t>
            </a:r>
            <a:r>
              <a:rPr altLang="zh-CN" sz="2800" lang="en-US"/>
              <a:t>&lt;=</a:t>
            </a:r>
            <a:r>
              <a:rPr altLang="en-US" sz="2800" lang="zh-CN"/>
              <a:t>（ＡＸ）／（ＳＲＣ）的商</a:t>
            </a:r>
          </a:p>
          <a:p>
            <a:pPr lvl="0"/>
            <a:r>
              <a:rPr altLang="en-US" sz="2800" lang="zh-CN"/>
              <a:t>　		ＡＨ</a:t>
            </a:r>
            <a:r>
              <a:rPr altLang="zh-CN" sz="2800" lang="en-US"/>
              <a:t>&lt;=</a:t>
            </a:r>
            <a:r>
              <a:rPr altLang="en-US" sz="2800" lang="zh-CN"/>
              <a:t>（ＡＸ）／（ＳＲＣ）的余数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字除法：ＡＸ</a:t>
            </a:r>
            <a:r>
              <a:rPr altLang="zh-CN" sz="2800" lang="en-US"/>
              <a:t>&lt;=</a:t>
            </a:r>
            <a:r>
              <a:rPr altLang="en-US" sz="2800" lang="zh-CN"/>
              <a:t>（</a:t>
            </a:r>
            <a:r>
              <a:rPr altLang="zh-CN" sz="2800" lang="en-US"/>
              <a:t>DX:AX</a:t>
            </a:r>
            <a:r>
              <a:rPr altLang="en-US" sz="2800" lang="zh-CN"/>
              <a:t>）／（ＳＲＣ）的商</a:t>
            </a:r>
          </a:p>
          <a:p>
            <a:pPr lvl="0"/>
            <a:r>
              <a:rPr altLang="en-US" sz="2800" lang="zh-CN"/>
              <a:t>　	ＤＸ</a:t>
            </a:r>
            <a:r>
              <a:rPr altLang="zh-CN" sz="2800" lang="en-US"/>
              <a:t>&lt;=</a:t>
            </a:r>
            <a:r>
              <a:rPr altLang="en-US" sz="2800" lang="zh-CN"/>
              <a:t>（ＤＸ</a:t>
            </a:r>
            <a:r>
              <a:rPr altLang="zh-CN" sz="2800" lang="en-US"/>
              <a:t>:AX</a:t>
            </a:r>
            <a:r>
              <a:rPr altLang="en-US" sz="2800" lang="zh-CN"/>
              <a:t>）／（ＳＲＣ）的余数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0</a:t>
            </a:r>
            <a:r>
              <a:rPr altLang="en-US" lang="zh-CN"/>
              <a:t>型中断</a:t>
            </a:r>
          </a:p>
        </p:txBody>
      </p:sp>
      <p:sp>
        <p:nvSpPr>
          <p:cNvPr id="104883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在以下情况中，除法指令会引起０型中断：</a:t>
            </a:r>
          </a:p>
          <a:p>
            <a:endParaRPr altLang="en-US" lang="zh-CN"/>
          </a:p>
          <a:p>
            <a:r>
              <a:rPr altLang="en-US" lang="zh-CN"/>
              <a:t>１）除数（ＳＲＣ）＝０</a:t>
            </a:r>
          </a:p>
          <a:p>
            <a:r>
              <a:rPr altLang="en-US" lang="zh-CN"/>
              <a:t>２）商太大，超过了限定的范围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0</a:t>
            </a:r>
            <a:r>
              <a:rPr altLang="en-US" lang="zh-CN"/>
              <a:t>型中断</a:t>
            </a:r>
          </a:p>
        </p:txBody>
      </p:sp>
      <p:sp>
        <p:nvSpPr>
          <p:cNvPr id="104884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一般出现</a:t>
            </a:r>
            <a:r>
              <a:rPr altLang="zh-CN" lang="en-US"/>
              <a:t>0</a:t>
            </a:r>
            <a:r>
              <a:rPr altLang="en-US" lang="zh-CN"/>
              <a:t>型中断，是因为程序中存在较严重的逻辑错误，通常是在循环结构中不断修改除数引起的。</a:t>
            </a:r>
          </a:p>
          <a:p>
            <a:endParaRPr altLang="en-US" lang="zh-CN"/>
          </a:p>
          <a:p>
            <a:r>
              <a:rPr altLang="en-US" lang="zh-CN"/>
              <a:t>０型中断一般显示“ＯＶＥＲＦＬＯＷ”信息，用于提示用户，除法指令出现了严重的错误。</a:t>
            </a:r>
          </a:p>
        </p:txBody>
      </p:sp>
    </p:spTree>
  </p:cSld>
  <p:clrMapOvr>
    <a:masterClrMapping/>
  </p:clrMapOvr>
  <p:timing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（４）带符号数除法指令ＩＤＩＶ（</a:t>
            </a:r>
            <a:r>
              <a:rPr altLang="zh-CN" sz="4000" lang="en-US"/>
              <a:t>Signed Integer Division</a:t>
            </a:r>
            <a:r>
              <a:rPr altLang="en-US" sz="4000" lang="zh-CN"/>
              <a:t>）</a:t>
            </a:r>
          </a:p>
        </p:txBody>
      </p:sp>
      <p:sp>
        <p:nvSpPr>
          <p:cNvPr id="104884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指令格式：ＩＤＩＶ　　ＳＲＣ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功能：和ＤＩＶ指令一致，只是将操作数看作补码，完成的除法操作是补码除法。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标志位影响：无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０型中断：如果（ＳＲＣ）＝０，或者运算结果超出了补码表示范围，那么会产生０型中断。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（５）字节、字扩展指令</a:t>
            </a:r>
          </a:p>
        </p:txBody>
      </p:sp>
      <p:sp>
        <p:nvSpPr>
          <p:cNvPr id="104884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指令格式：ＣＢＷ</a:t>
            </a:r>
          </a:p>
          <a:p>
            <a:r>
              <a:rPr altLang="en-US" lang="zh-CN"/>
              <a:t>（</a:t>
            </a:r>
            <a:r>
              <a:rPr altLang="zh-CN" lang="en-US"/>
              <a:t>Convert Byte to Word</a:t>
            </a:r>
            <a:r>
              <a:rPr altLang="en-US" lang="zh-CN"/>
              <a:t>）</a:t>
            </a:r>
          </a:p>
          <a:p>
            <a:endParaRPr altLang="en-US" lang="zh-CN"/>
          </a:p>
          <a:p>
            <a:r>
              <a:rPr altLang="en-US" lang="zh-CN"/>
              <a:t>功能：扩展字节操作数的符号位，把它转变为字操作数。ＡＨ</a:t>
            </a:r>
            <a:r>
              <a:rPr altLang="zh-CN" lang="en-US"/>
              <a:t>&lt;=</a:t>
            </a:r>
            <a:r>
              <a:rPr altLang="en-US" lang="zh-CN"/>
              <a:t>（ＡＬ）的符号位。</a:t>
            </a:r>
          </a:p>
          <a:p>
            <a:endParaRPr altLang="en-US" lang="zh-CN"/>
          </a:p>
          <a:p>
            <a:r>
              <a:rPr altLang="en-US" lang="zh-CN"/>
              <a:t>标志位影响：无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（５）字节、字扩展指令</a:t>
            </a:r>
          </a:p>
        </p:txBody>
      </p:sp>
      <p:sp>
        <p:nvSpPr>
          <p:cNvPr id="104884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指令格式：ＣＷＤ</a:t>
            </a:r>
          </a:p>
          <a:p>
            <a:r>
              <a:rPr altLang="en-US" lang="zh-CN"/>
              <a:t>（</a:t>
            </a:r>
            <a:r>
              <a:rPr altLang="zh-CN" lang="en-US"/>
              <a:t>Convert Word to Double word)</a:t>
            </a:r>
          </a:p>
          <a:p>
            <a:endParaRPr altLang="zh-CN" lang="en-US"/>
          </a:p>
          <a:p>
            <a:r>
              <a:rPr altLang="en-US" lang="zh-CN"/>
              <a:t>功能：扩展字操作数的符号位，把它转变为双字操作数。ＤＸ</a:t>
            </a:r>
            <a:r>
              <a:rPr altLang="zh-CN" lang="en-US"/>
              <a:t>&lt;=</a:t>
            </a:r>
            <a:r>
              <a:rPr altLang="en-US" lang="zh-CN"/>
              <a:t>（ＡＸ）的符号位。</a:t>
            </a:r>
          </a:p>
          <a:p>
            <a:endParaRPr altLang="en-US" lang="zh-CN"/>
          </a:p>
          <a:p>
            <a:r>
              <a:rPr altLang="en-US" lang="zh-CN"/>
              <a:t>标志位影响：无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（５）字节、字扩展指令</a:t>
            </a:r>
          </a:p>
        </p:txBody>
      </p:sp>
      <p:sp>
        <p:nvSpPr>
          <p:cNvPr id="104884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由于除法指令的被除数只能是字或双字，所以有时需要使用符号位扩展指令扩展字节补码和字补码的符号位，得到更长的被除数以满足除法指令对被除数长度的要求。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7.2.2  </a:t>
            </a:r>
            <a:r>
              <a:rPr altLang="en-US" lang="zh-CN"/>
              <a:t>十进制数乘除法运算</a:t>
            </a:r>
          </a:p>
        </p:txBody>
      </p:sp>
      <p:sp>
        <p:nvSpPr>
          <p:cNvPr id="104885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使用</a:t>
            </a:r>
            <a:r>
              <a:rPr altLang="zh-CN" lang="en-US"/>
              <a:t>BCD</a:t>
            </a:r>
            <a:r>
              <a:rPr altLang="en-US" lang="zh-CN"/>
              <a:t>码除了可以进行十进制的加减运算以外，同样可以进行乘除法，计算过程与手算方式类似。</a:t>
            </a:r>
          </a:p>
          <a:p>
            <a:endParaRPr altLang="zh-CN"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1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码乘法</a:t>
            </a:r>
          </a:p>
        </p:txBody>
      </p:sp>
      <p:sp>
        <p:nvSpPr>
          <p:cNvPr id="104885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与分析</a:t>
            </a:r>
            <a:r>
              <a:rPr altLang="zh-CN" lang="en-US"/>
              <a:t>BCD</a:t>
            </a:r>
            <a:r>
              <a:rPr altLang="en-US" lang="zh-CN"/>
              <a:t>码加减法一样，首先考虑一位</a:t>
            </a:r>
            <a:r>
              <a:rPr altLang="zh-CN" lang="en-US"/>
              <a:t>BCD</a:t>
            </a:r>
            <a:r>
              <a:rPr altLang="en-US" lang="zh-CN"/>
              <a:t>码相乘的情况。</a:t>
            </a:r>
          </a:p>
          <a:p>
            <a:endParaRPr altLang="en-US" lang="zh-CN"/>
          </a:p>
          <a:p>
            <a:r>
              <a:rPr altLang="en-US" lang="zh-CN"/>
              <a:t> 	</a:t>
            </a:r>
            <a:r>
              <a:rPr altLang="zh-CN" lang="en-US"/>
              <a:t>0 9  H</a:t>
            </a:r>
          </a:p>
          <a:p>
            <a:r>
              <a:rPr altLang="zh-CN" lang="en-US"/>
              <a:t>*	0 9  H</a:t>
            </a:r>
          </a:p>
          <a:p>
            <a:r>
              <a:rPr altLang="zh-CN" lang="en-US"/>
              <a:t> 	5 1  H</a:t>
            </a:r>
          </a:p>
          <a:p>
            <a:endParaRPr altLang="zh-CN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（１）ＢＣＤ码</a:t>
            </a:r>
          </a:p>
        </p:txBody>
      </p:sp>
      <p:sp>
        <p:nvSpPr>
          <p:cNvPr id="1048597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４个连续的二进制位可看作一个十六进制位，取值范围为０－Ｆ。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若将其变化范围加上限制，仅使用０－９的取值范围，则可将它看作一个十进制位。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ＢＣＤ码即是用４个二进制位来表示１个十进制位，变化范围限定为０－９。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1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码乘法</a:t>
            </a:r>
          </a:p>
        </p:txBody>
      </p:sp>
      <p:sp>
        <p:nvSpPr>
          <p:cNvPr id="104885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最大的两个</a:t>
            </a:r>
            <a:r>
              <a:rPr altLang="zh-CN" lang="en-US"/>
              <a:t>BCD</a:t>
            </a:r>
            <a:r>
              <a:rPr altLang="en-US" lang="zh-CN"/>
              <a:t>码相乘得到的结果小于</a:t>
            </a:r>
            <a:r>
              <a:rPr altLang="zh-CN" lang="en-US"/>
              <a:t>0FFH</a:t>
            </a:r>
            <a:r>
              <a:rPr altLang="en-US" lang="zh-CN"/>
              <a:t>，完全可以放在一个字节中；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zh-CN" lang="en-US"/>
              <a:t>MUL</a:t>
            </a:r>
            <a:r>
              <a:rPr altLang="en-US" lang="zh-CN"/>
              <a:t>指令的乘积存放在</a:t>
            </a:r>
            <a:r>
              <a:rPr altLang="zh-CN" lang="en-US"/>
              <a:t>AX</a:t>
            </a:r>
            <a:r>
              <a:rPr altLang="en-US" lang="zh-CN"/>
              <a:t>中，如果两个乘数都是一位的</a:t>
            </a:r>
            <a:r>
              <a:rPr altLang="zh-CN" lang="en-US"/>
              <a:t>BCD</a:t>
            </a:r>
            <a:r>
              <a:rPr altLang="en-US" lang="zh-CN"/>
              <a:t>码，则乘积完全在</a:t>
            </a:r>
            <a:r>
              <a:rPr altLang="zh-CN" lang="en-US"/>
              <a:t>AL</a:t>
            </a:r>
            <a:r>
              <a:rPr altLang="en-US" lang="zh-CN"/>
              <a:t>中，（</a:t>
            </a:r>
            <a:r>
              <a:rPr altLang="zh-CN" lang="en-US"/>
              <a:t>AH</a:t>
            </a:r>
            <a:r>
              <a:rPr altLang="en-US" lang="zh-CN"/>
              <a:t>）为全</a:t>
            </a:r>
            <a:r>
              <a:rPr altLang="zh-CN" lang="en-US"/>
              <a:t>0</a:t>
            </a:r>
            <a:r>
              <a:rPr altLang="en-US" lang="zh-CN"/>
              <a:t>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调整过程：</a:t>
            </a:r>
            <a:r>
              <a:rPr altLang="zh-CN" lang="en-US"/>
              <a:t>AH &lt;=</a:t>
            </a:r>
            <a:r>
              <a:rPr altLang="en-US" lang="zh-CN"/>
              <a:t>（</a:t>
            </a:r>
            <a:r>
              <a:rPr altLang="zh-CN" lang="en-US"/>
              <a:t>AL</a:t>
            </a:r>
            <a:r>
              <a:rPr altLang="en-US" lang="zh-CN"/>
              <a:t>）</a:t>
            </a:r>
            <a:r>
              <a:rPr altLang="zh-CN" lang="en-US"/>
              <a:t>/ 0AH </a:t>
            </a:r>
            <a:r>
              <a:rPr altLang="en-US" lang="zh-CN"/>
              <a:t>的商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 		     </a:t>
            </a:r>
            <a:r>
              <a:rPr altLang="zh-CN" lang="en-US"/>
              <a:t>AL &lt;=</a:t>
            </a:r>
            <a:r>
              <a:rPr altLang="en-US" lang="zh-CN"/>
              <a:t>（</a:t>
            </a:r>
            <a:r>
              <a:rPr altLang="zh-CN" lang="en-US"/>
              <a:t>AL</a:t>
            </a:r>
            <a:r>
              <a:rPr altLang="en-US" lang="zh-CN"/>
              <a:t>）</a:t>
            </a:r>
            <a:r>
              <a:rPr altLang="zh-CN" lang="en-US"/>
              <a:t>/ 0AH </a:t>
            </a:r>
            <a:r>
              <a:rPr altLang="en-US" lang="zh-CN"/>
              <a:t>的余数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1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码乘法</a:t>
            </a:r>
          </a:p>
        </p:txBody>
      </p:sp>
      <p:sp>
        <p:nvSpPr>
          <p:cNvPr id="104885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51H / 0AH </a:t>
            </a:r>
            <a:r>
              <a:rPr altLang="en-US" lang="zh-CN"/>
              <a:t>的商为 </a:t>
            </a:r>
            <a:r>
              <a:rPr altLang="zh-CN" lang="en-US"/>
              <a:t>08H</a:t>
            </a:r>
            <a:r>
              <a:rPr altLang="en-US" lang="zh-CN"/>
              <a:t>（乘积十位上的</a:t>
            </a:r>
            <a:r>
              <a:rPr altLang="zh-CN" lang="en-US"/>
              <a:t>BCD</a:t>
            </a:r>
            <a:r>
              <a:rPr altLang="en-US" lang="zh-CN"/>
              <a:t>码），余数为</a:t>
            </a:r>
            <a:r>
              <a:rPr altLang="zh-CN" lang="en-US"/>
              <a:t>01H</a:t>
            </a:r>
            <a:r>
              <a:rPr altLang="en-US" lang="zh-CN"/>
              <a:t>（乘积个位上的</a:t>
            </a:r>
            <a:r>
              <a:rPr altLang="zh-CN" lang="en-US"/>
              <a:t>BCD</a:t>
            </a:r>
            <a:r>
              <a:rPr altLang="en-US" lang="zh-CN"/>
              <a:t>码）</a:t>
            </a:r>
          </a:p>
          <a:p>
            <a:endParaRPr altLang="en-US" lang="zh-CN"/>
          </a:p>
          <a:p>
            <a:r>
              <a:rPr altLang="en-US" lang="zh-CN"/>
              <a:t>通过除以</a:t>
            </a:r>
            <a:r>
              <a:rPr altLang="zh-CN" lang="en-US"/>
              <a:t>0AH</a:t>
            </a:r>
            <a:r>
              <a:rPr altLang="en-US" lang="zh-CN"/>
              <a:t>这一个过程，乘积已经被调整为十进制形式，</a:t>
            </a:r>
            <a:r>
              <a:rPr altLang="zh-CN" lang="en-US"/>
              <a:t>9</a:t>
            </a:r>
            <a:r>
              <a:rPr altLang="zh-CN" lang="en-US"/>
              <a:t>*9=81</a:t>
            </a:r>
            <a:r>
              <a:rPr altLang="en-US" lang="zh-CN"/>
              <a:t>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2</a:t>
            </a:r>
            <a:r>
              <a:rPr altLang="en-US" sz="4000" lang="zh-CN"/>
              <a:t>）非组合型</a:t>
            </a:r>
            <a:r>
              <a:rPr altLang="zh-CN" sz="4000" lang="en-US"/>
              <a:t>BCD</a:t>
            </a:r>
            <a:r>
              <a:rPr altLang="en-US" sz="4000" lang="zh-CN"/>
              <a:t>码乘法调整指令</a:t>
            </a:r>
            <a:r>
              <a:rPr altLang="zh-CN" sz="4000" lang="en-US"/>
              <a:t>AAM</a:t>
            </a:r>
          </a:p>
        </p:txBody>
      </p:sp>
      <p:sp>
        <p:nvSpPr>
          <p:cNvPr id="104885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800" lang="zh-CN"/>
              <a:t>指令格式：</a:t>
            </a:r>
            <a:r>
              <a:rPr altLang="zh-CN" sz="2800" lang="en-US"/>
              <a:t>AAM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en-US" sz="2800" lang="zh-CN"/>
              <a:t>功能：（</a:t>
            </a:r>
            <a:r>
              <a:rPr altLang="zh-CN" sz="2800" lang="en-US"/>
              <a:t>AL</a:t>
            </a:r>
            <a:r>
              <a:rPr altLang="en-US" sz="2800" lang="zh-CN"/>
              <a:t>）解释为乘积，调整为正确的</a:t>
            </a:r>
            <a:r>
              <a:rPr altLang="zh-CN" sz="2800" lang="en-US"/>
              <a:t>BCD</a:t>
            </a:r>
            <a:r>
              <a:rPr altLang="en-US" sz="2800" lang="zh-CN"/>
              <a:t>码后送到</a:t>
            </a:r>
            <a:r>
              <a:rPr altLang="zh-CN" sz="2800" lang="en-US"/>
              <a:t>AX</a:t>
            </a:r>
            <a:r>
              <a:rPr altLang="en-US" sz="2800" lang="zh-CN"/>
              <a:t>保存。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zh-CN" sz="2800" lang="en-US"/>
              <a:t>AH &lt;=</a:t>
            </a:r>
            <a:r>
              <a:rPr altLang="en-US" sz="2800" lang="zh-CN"/>
              <a:t>（</a:t>
            </a:r>
            <a:r>
              <a:rPr altLang="zh-CN" sz="2800" lang="en-US"/>
              <a:t>AL</a:t>
            </a:r>
            <a:r>
              <a:rPr altLang="en-US" sz="2800" lang="zh-CN"/>
              <a:t>）</a:t>
            </a:r>
            <a:r>
              <a:rPr altLang="zh-CN" sz="2800" lang="en-US"/>
              <a:t>/ 0AH </a:t>
            </a:r>
            <a:r>
              <a:rPr altLang="en-US" sz="2800" lang="zh-CN"/>
              <a:t>的商</a:t>
            </a:r>
          </a:p>
          <a:p>
            <a:pPr lvl="0">
              <a:lnSpc>
                <a:spcPct val="80000"/>
              </a:lnSpc>
            </a:pPr>
            <a:r>
              <a:rPr altLang="zh-CN" sz="2800" lang="en-US"/>
              <a:t>AL &lt;=</a:t>
            </a:r>
            <a:r>
              <a:rPr altLang="en-US" sz="2800" lang="zh-CN"/>
              <a:t>（</a:t>
            </a:r>
            <a:r>
              <a:rPr altLang="zh-CN" sz="2800" lang="en-US"/>
              <a:t>AL</a:t>
            </a:r>
            <a:r>
              <a:rPr altLang="en-US" sz="2800" lang="zh-CN"/>
              <a:t>）</a:t>
            </a:r>
            <a:r>
              <a:rPr altLang="zh-CN" sz="2800" lang="en-US"/>
              <a:t>/ 0AH </a:t>
            </a:r>
            <a:r>
              <a:rPr altLang="en-US" sz="2800" lang="zh-CN"/>
              <a:t>的余数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en-US" sz="2800" lang="zh-CN"/>
              <a:t>标志位影响：</a:t>
            </a:r>
            <a:r>
              <a:rPr altLang="zh-CN" sz="2800" lang="en-US"/>
              <a:t>SF</a:t>
            </a:r>
            <a:r>
              <a:rPr altLang="en-US" sz="2800" lang="zh-CN"/>
              <a:t>、</a:t>
            </a:r>
            <a:r>
              <a:rPr altLang="zh-CN" sz="2800" lang="en-US"/>
              <a:t>ZF</a:t>
            </a:r>
            <a:r>
              <a:rPr altLang="en-US" sz="2800" lang="zh-CN"/>
              <a:t>、</a:t>
            </a:r>
            <a:r>
              <a:rPr altLang="zh-CN" sz="2800" lang="en-US"/>
              <a:t>PF</a:t>
            </a:r>
            <a:r>
              <a:rPr altLang="en-US" sz="2800" lang="zh-CN"/>
              <a:t>和其他算术运算指令中解释一致，</a:t>
            </a:r>
            <a:r>
              <a:rPr altLang="zh-CN" sz="2800" lang="en-US"/>
              <a:t>OF</a:t>
            </a:r>
            <a:r>
              <a:rPr altLang="en-US" sz="2800" lang="zh-CN"/>
              <a:t>、</a:t>
            </a:r>
            <a:r>
              <a:rPr altLang="zh-CN" sz="2800" lang="en-US"/>
              <a:t>CF</a:t>
            </a:r>
            <a:r>
              <a:rPr altLang="en-US" sz="2800" lang="zh-CN"/>
              <a:t>、</a:t>
            </a:r>
            <a:r>
              <a:rPr altLang="zh-CN" sz="2800" lang="en-US"/>
              <a:t>AF</a:t>
            </a:r>
            <a:r>
              <a:rPr altLang="en-US" sz="2800" lang="zh-CN"/>
              <a:t>不确定。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2</a:t>
            </a:r>
            <a:r>
              <a:rPr altLang="en-US" sz="4000" lang="zh-CN"/>
              <a:t>）非组合型</a:t>
            </a:r>
            <a:r>
              <a:rPr altLang="zh-CN" sz="4000" lang="en-US"/>
              <a:t>BCD</a:t>
            </a:r>
            <a:r>
              <a:rPr altLang="en-US" sz="4000" lang="zh-CN"/>
              <a:t>码乘法调整指令</a:t>
            </a:r>
            <a:r>
              <a:rPr altLang="zh-CN" sz="4000" lang="en-US"/>
              <a:t>AAM</a:t>
            </a:r>
          </a:p>
        </p:txBody>
      </p:sp>
      <p:sp>
        <p:nvSpPr>
          <p:cNvPr id="104886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zh-CN" lang="en-US"/>
              <a:t>AAM</a:t>
            </a:r>
            <a:r>
              <a:rPr altLang="en-US" lang="zh-CN"/>
              <a:t>指令仅对一位</a:t>
            </a:r>
            <a:r>
              <a:rPr altLang="zh-CN" lang="en-US"/>
              <a:t>BCD</a:t>
            </a:r>
            <a:r>
              <a:rPr altLang="en-US" lang="zh-CN"/>
              <a:t>码乘法作调整，若要实现任意位的</a:t>
            </a:r>
            <a:r>
              <a:rPr altLang="zh-CN" lang="en-US"/>
              <a:t>BCD</a:t>
            </a:r>
            <a:r>
              <a:rPr altLang="en-US" lang="zh-CN"/>
              <a:t>码相乘，则需在程序设计时考虑整个乘法过程。</a:t>
            </a:r>
          </a:p>
          <a:p>
            <a:endParaRPr altLang="en-US" lang="zh-CN"/>
          </a:p>
          <a:p>
            <a:r>
              <a:rPr altLang="en-US" lang="zh-CN"/>
              <a:t>实际上</a:t>
            </a:r>
            <a:r>
              <a:rPr altLang="zh-CN" lang="en-US"/>
              <a:t>BCD</a:t>
            </a:r>
            <a:r>
              <a:rPr altLang="en-US" lang="zh-CN"/>
              <a:t>码乘法过程和手算乘法过程一致，为理解这一过程在程序中的具体实现，先看一个手算乘法的例子。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（</a:t>
            </a:r>
            <a:r>
              <a:rPr altLang="zh-CN" sz="4000" lang="en-US"/>
              <a:t>2</a:t>
            </a:r>
            <a:r>
              <a:rPr altLang="en-US" sz="4000" lang="zh-CN"/>
              <a:t>）非组合型</a:t>
            </a:r>
            <a:r>
              <a:rPr altLang="zh-CN" sz="4000" lang="en-US"/>
              <a:t>BCD</a:t>
            </a:r>
            <a:r>
              <a:rPr altLang="en-US" sz="4000" lang="zh-CN"/>
              <a:t>码乘法调整指令</a:t>
            </a:r>
            <a:r>
              <a:rPr altLang="zh-CN" sz="4000" lang="en-US"/>
              <a:t>AAM</a:t>
            </a:r>
          </a:p>
        </p:txBody>
      </p:sp>
      <p:sp>
        <p:nvSpPr>
          <p:cNvPr id="104886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400" lang="en-US"/>
              <a:t> 			2	9	6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*				5	7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				4	2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			6	3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		1	4</a:t>
            </a:r>
          </a:p>
          <a:p>
            <a:pPr lvl="0">
              <a:lnSpc>
                <a:spcPct val="80000"/>
              </a:lnSpc>
            </a:pPr>
            <a:endParaRPr altLang="zh-CN" sz="2400" lang="en-US"/>
          </a:p>
          <a:p>
            <a:pPr lvl="0">
              <a:lnSpc>
                <a:spcPct val="80000"/>
              </a:lnSpc>
            </a:pPr>
            <a:r>
              <a:rPr altLang="zh-CN" sz="2400" lang="en-US"/>
              <a:t> 			3	0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		4	5</a:t>
            </a:r>
          </a:p>
          <a:p>
            <a:pPr lvl="0">
              <a:lnSpc>
                <a:spcPct val="80000"/>
              </a:lnSpc>
            </a:pPr>
            <a:r>
              <a:rPr altLang="zh-CN" sz="2400" lang="en-US"/>
              <a:t> 	1	0</a:t>
            </a:r>
          </a:p>
          <a:p>
            <a:pPr lvl="0">
              <a:lnSpc>
                <a:spcPct val="80000"/>
              </a:lnSpc>
            </a:pPr>
            <a:endParaRPr altLang="zh-CN" sz="2400" lang="en-US"/>
          </a:p>
          <a:p>
            <a:pPr lvl="0">
              <a:lnSpc>
                <a:spcPct val="80000"/>
              </a:lnSpc>
            </a:pPr>
            <a:r>
              <a:rPr altLang="zh-CN" sz="2400" lang="en-US"/>
              <a:t> 	1	6	8	7	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5208587" y="765175"/>
          <a:ext cx="2459037" cy="749300"/>
        </p:xfrm>
        <a:graphic>
          <a:graphicData uri="http://schemas.openxmlformats.org/drawingml/2006/table">
            <a:tbl>
              <a:tblPr/>
              <a:tblGrid>
                <a:gridCol w="819149"/>
                <a:gridCol w="820737"/>
                <a:gridCol w="819149"/>
              </a:tblGrid>
              <a:tr h="7493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zh-CN" b="0" sz="2800" lang="en-U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zh-CN" b="0" sz="2800" lang="en-US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zh-CN" b="0" sz="2800" lang="en-US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6072187" y="1989137"/>
          <a:ext cx="1512887" cy="720725"/>
        </p:xfrm>
        <a:graphic>
          <a:graphicData uri="http://schemas.openxmlformats.org/drawingml/2006/table">
            <a:tbl>
              <a:tblPr/>
              <a:tblGrid>
                <a:gridCol w="757237"/>
                <a:gridCol w="755649"/>
              </a:tblGrid>
              <a:tr h="7207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zh-CN" b="0" sz="2800" lang="en-U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zh-CN" b="0" sz="2800" lang="en-US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4703762" y="3141662"/>
          <a:ext cx="2903537" cy="736600"/>
        </p:xfrm>
        <a:graphic>
          <a:graphicData uri="http://schemas.openxmlformats.org/drawingml/2006/table">
            <a:tbl>
              <a:tblPr/>
              <a:tblGrid>
                <a:gridCol w="725487"/>
                <a:gridCol w="727074"/>
                <a:gridCol w="725487"/>
                <a:gridCol w="725487"/>
              </a:tblGrid>
              <a:tr h="7366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3983037" y="4365625"/>
          <a:ext cx="2952750" cy="736600"/>
        </p:xfrm>
        <a:graphic>
          <a:graphicData uri="http://schemas.openxmlformats.org/drawingml/2006/table">
            <a:tbl>
              <a:tblPr/>
              <a:tblGrid>
                <a:gridCol w="738187"/>
                <a:gridCol w="738187"/>
                <a:gridCol w="738187"/>
                <a:gridCol w="738187"/>
              </a:tblGrid>
              <a:tr h="7366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3984625" y="5518150"/>
          <a:ext cx="3600450" cy="808037"/>
        </p:xfrm>
        <a:graphic>
          <a:graphicData uri="http://schemas.openxmlformats.org/drawingml/2006/table">
            <a:tbl>
              <a:tblPr/>
              <a:tblGrid>
                <a:gridCol w="720725"/>
                <a:gridCol w="719137"/>
                <a:gridCol w="720725"/>
                <a:gridCol w="719137"/>
                <a:gridCol w="720725"/>
              </a:tblGrid>
              <a:tr h="808037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zh-CN" sz="2800" lang="zh-CN"/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914" name="Text Box 60"/>
          <p:cNvSpPr txBox="1"/>
          <p:nvPr/>
        </p:nvSpPr>
        <p:spPr>
          <a:xfrm rot="0">
            <a:off x="7008812" y="3351212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15" name="Text Box 61"/>
          <p:cNvSpPr txBox="1"/>
          <p:nvPr/>
        </p:nvSpPr>
        <p:spPr>
          <a:xfrm rot="0">
            <a:off x="6321425" y="3357562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4</a:t>
            </a:r>
          </a:p>
        </p:txBody>
      </p:sp>
      <p:sp>
        <p:nvSpPr>
          <p:cNvPr id="1048916" name="Text Box 62"/>
          <p:cNvSpPr txBox="1"/>
          <p:nvPr/>
        </p:nvSpPr>
        <p:spPr>
          <a:xfrm rot="0">
            <a:off x="5640387" y="3357562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6</a:t>
            </a:r>
          </a:p>
        </p:txBody>
      </p:sp>
      <p:sp>
        <p:nvSpPr>
          <p:cNvPr id="1048917" name="Text Box 63"/>
          <p:cNvSpPr txBox="1"/>
          <p:nvPr/>
        </p:nvSpPr>
        <p:spPr>
          <a:xfrm rot="0">
            <a:off x="6321425" y="3357562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7</a:t>
            </a:r>
          </a:p>
        </p:txBody>
      </p:sp>
      <p:sp>
        <p:nvSpPr>
          <p:cNvPr id="1048918" name="Text Box 64"/>
          <p:cNvSpPr txBox="1"/>
          <p:nvPr/>
        </p:nvSpPr>
        <p:spPr>
          <a:xfrm rot="0">
            <a:off x="5673725" y="3351212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19" name="Text Box 65"/>
          <p:cNvSpPr txBox="1"/>
          <p:nvPr/>
        </p:nvSpPr>
        <p:spPr>
          <a:xfrm rot="0">
            <a:off x="4848225" y="3351212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20" name="Text Box 66"/>
          <p:cNvSpPr txBox="1"/>
          <p:nvPr/>
        </p:nvSpPr>
        <p:spPr>
          <a:xfrm rot="0">
            <a:off x="6359525" y="4510087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21" name="Text Box 67"/>
          <p:cNvSpPr txBox="1"/>
          <p:nvPr/>
        </p:nvSpPr>
        <p:spPr>
          <a:xfrm rot="0">
            <a:off x="5711825" y="450215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3</a:t>
            </a:r>
          </a:p>
        </p:txBody>
      </p:sp>
      <p:sp>
        <p:nvSpPr>
          <p:cNvPr id="1048922" name="Text Box 68"/>
          <p:cNvSpPr txBox="1"/>
          <p:nvPr/>
        </p:nvSpPr>
        <p:spPr>
          <a:xfrm rot="0">
            <a:off x="5711825" y="450215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8</a:t>
            </a:r>
          </a:p>
        </p:txBody>
      </p:sp>
      <p:sp>
        <p:nvSpPr>
          <p:cNvPr id="1048923" name="Text Box 69"/>
          <p:cNvSpPr txBox="1"/>
          <p:nvPr/>
        </p:nvSpPr>
        <p:spPr>
          <a:xfrm rot="0">
            <a:off x="4919662" y="4510087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4</a:t>
            </a:r>
          </a:p>
        </p:txBody>
      </p:sp>
      <p:sp>
        <p:nvSpPr>
          <p:cNvPr id="1048924" name="Text Box 70"/>
          <p:cNvSpPr txBox="1"/>
          <p:nvPr/>
        </p:nvSpPr>
        <p:spPr>
          <a:xfrm rot="0">
            <a:off x="4919662" y="4510087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4</a:t>
            </a:r>
          </a:p>
        </p:txBody>
      </p:sp>
      <p:sp>
        <p:nvSpPr>
          <p:cNvPr id="1048925" name="Text Box 71"/>
          <p:cNvSpPr txBox="1"/>
          <p:nvPr/>
        </p:nvSpPr>
        <p:spPr>
          <a:xfrm rot="0">
            <a:off x="4200525" y="450215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26" name="Text Box 72"/>
          <p:cNvSpPr txBox="1"/>
          <p:nvPr/>
        </p:nvSpPr>
        <p:spPr>
          <a:xfrm rot="0">
            <a:off x="7080250" y="572770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27" name="Text Box 73"/>
          <p:cNvSpPr txBox="1"/>
          <p:nvPr/>
        </p:nvSpPr>
        <p:spPr>
          <a:xfrm rot="0">
            <a:off x="6359525" y="572770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7</a:t>
            </a:r>
          </a:p>
        </p:txBody>
      </p:sp>
      <p:sp>
        <p:nvSpPr>
          <p:cNvPr id="1048928" name="Text Box 74"/>
          <p:cNvSpPr txBox="1"/>
          <p:nvPr/>
        </p:nvSpPr>
        <p:spPr>
          <a:xfrm rot="0">
            <a:off x="5600700" y="572770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8</a:t>
            </a:r>
          </a:p>
        </p:txBody>
      </p:sp>
      <p:sp>
        <p:nvSpPr>
          <p:cNvPr id="1048929" name="Text Box 75"/>
          <p:cNvSpPr txBox="1"/>
          <p:nvPr/>
        </p:nvSpPr>
        <p:spPr>
          <a:xfrm rot="0">
            <a:off x="4919662" y="573405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6</a:t>
            </a:r>
          </a:p>
        </p:txBody>
      </p:sp>
      <p:sp>
        <p:nvSpPr>
          <p:cNvPr id="1048930" name="Text Box 76"/>
          <p:cNvSpPr txBox="1"/>
          <p:nvPr/>
        </p:nvSpPr>
        <p:spPr>
          <a:xfrm rot="0">
            <a:off x="4200525" y="5727700"/>
            <a:ext cx="3270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31" name="Text Box 77"/>
          <p:cNvSpPr txBox="1"/>
          <p:nvPr/>
        </p:nvSpPr>
        <p:spPr>
          <a:xfrm rot="0">
            <a:off x="742950" y="620712"/>
            <a:ext cx="24495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b="1" lang="en-US"/>
              <a:t>BCD</a:t>
            </a:r>
            <a:r>
              <a:rPr altLang="en-US" b="1" lang="zh-CN"/>
              <a:t>码乘法过程示意</a:t>
            </a:r>
          </a:p>
        </p:txBody>
      </p:sp>
      <p:sp>
        <p:nvSpPr>
          <p:cNvPr id="1048932" name="Text Box 78"/>
          <p:cNvSpPr txBox="1"/>
          <p:nvPr/>
        </p:nvSpPr>
        <p:spPr>
          <a:xfrm rot="0">
            <a:off x="3695700" y="981075"/>
            <a:ext cx="8064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VARX</a:t>
            </a:r>
          </a:p>
        </p:txBody>
      </p:sp>
      <p:sp>
        <p:nvSpPr>
          <p:cNvPr id="1048933" name="Text Box 79"/>
          <p:cNvSpPr txBox="1"/>
          <p:nvPr/>
        </p:nvSpPr>
        <p:spPr>
          <a:xfrm rot="0">
            <a:off x="5351462" y="360362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34" name="Text Box 80"/>
          <p:cNvSpPr txBox="1"/>
          <p:nvPr/>
        </p:nvSpPr>
        <p:spPr>
          <a:xfrm rot="0">
            <a:off x="6192837" y="333375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35" name="Text Box 81"/>
          <p:cNvSpPr txBox="1"/>
          <p:nvPr/>
        </p:nvSpPr>
        <p:spPr>
          <a:xfrm rot="0">
            <a:off x="7058025" y="333375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36" name="Text Box 82"/>
          <p:cNvSpPr txBox="1"/>
          <p:nvPr/>
        </p:nvSpPr>
        <p:spPr>
          <a:xfrm rot="0">
            <a:off x="3695700" y="2198687"/>
            <a:ext cx="8064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VARY</a:t>
            </a:r>
          </a:p>
        </p:txBody>
      </p:sp>
      <p:sp>
        <p:nvSpPr>
          <p:cNvPr id="1048937" name="Text Box 83"/>
          <p:cNvSpPr txBox="1"/>
          <p:nvPr/>
        </p:nvSpPr>
        <p:spPr>
          <a:xfrm rot="0">
            <a:off x="6265862" y="155098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38" name="Text Box 84"/>
          <p:cNvSpPr txBox="1"/>
          <p:nvPr/>
        </p:nvSpPr>
        <p:spPr>
          <a:xfrm rot="0">
            <a:off x="6985000" y="155098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39" name="Text Box 85"/>
          <p:cNvSpPr txBox="1"/>
          <p:nvPr/>
        </p:nvSpPr>
        <p:spPr>
          <a:xfrm rot="0">
            <a:off x="7058025" y="2701925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40" name="Text Box 86"/>
          <p:cNvSpPr txBox="1"/>
          <p:nvPr/>
        </p:nvSpPr>
        <p:spPr>
          <a:xfrm rot="0">
            <a:off x="6337300" y="2701925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41" name="Text Box 87"/>
          <p:cNvSpPr txBox="1"/>
          <p:nvPr/>
        </p:nvSpPr>
        <p:spPr>
          <a:xfrm rot="0">
            <a:off x="5640387" y="2701925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42" name="Text Box 88"/>
          <p:cNvSpPr txBox="1"/>
          <p:nvPr/>
        </p:nvSpPr>
        <p:spPr>
          <a:xfrm rot="0">
            <a:off x="4897437" y="2701925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3</a:t>
            </a:r>
          </a:p>
        </p:txBody>
      </p:sp>
      <p:sp>
        <p:nvSpPr>
          <p:cNvPr id="1048943" name="Text Box 89"/>
          <p:cNvSpPr txBox="1"/>
          <p:nvPr/>
        </p:nvSpPr>
        <p:spPr>
          <a:xfrm rot="0">
            <a:off x="6337300" y="3998912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44" name="Text Box 90"/>
          <p:cNvSpPr txBox="1"/>
          <p:nvPr/>
        </p:nvSpPr>
        <p:spPr>
          <a:xfrm rot="0">
            <a:off x="5616575" y="3998912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45" name="Text Box 91"/>
          <p:cNvSpPr txBox="1"/>
          <p:nvPr/>
        </p:nvSpPr>
        <p:spPr>
          <a:xfrm rot="0">
            <a:off x="4919662" y="3998912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46" name="Text Box 92"/>
          <p:cNvSpPr txBox="1"/>
          <p:nvPr/>
        </p:nvSpPr>
        <p:spPr>
          <a:xfrm rot="0">
            <a:off x="4176712" y="3998912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3</a:t>
            </a:r>
          </a:p>
        </p:txBody>
      </p:sp>
      <p:sp>
        <p:nvSpPr>
          <p:cNvPr id="1048947" name="Text Box 93"/>
          <p:cNvSpPr txBox="1"/>
          <p:nvPr/>
        </p:nvSpPr>
        <p:spPr>
          <a:xfrm rot="0">
            <a:off x="7008812" y="515143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0</a:t>
            </a:r>
          </a:p>
        </p:txBody>
      </p:sp>
      <p:sp>
        <p:nvSpPr>
          <p:cNvPr id="1048948" name="Text Box 94"/>
          <p:cNvSpPr txBox="1"/>
          <p:nvPr/>
        </p:nvSpPr>
        <p:spPr>
          <a:xfrm rot="0">
            <a:off x="6288087" y="515143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1</a:t>
            </a:r>
          </a:p>
        </p:txBody>
      </p:sp>
      <p:sp>
        <p:nvSpPr>
          <p:cNvPr id="1048949" name="Text Box 95"/>
          <p:cNvSpPr txBox="1"/>
          <p:nvPr/>
        </p:nvSpPr>
        <p:spPr>
          <a:xfrm rot="0">
            <a:off x="5591175" y="515143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2</a:t>
            </a:r>
          </a:p>
        </p:txBody>
      </p:sp>
      <p:sp>
        <p:nvSpPr>
          <p:cNvPr id="1048950" name="Text Box 96"/>
          <p:cNvSpPr txBox="1"/>
          <p:nvPr/>
        </p:nvSpPr>
        <p:spPr>
          <a:xfrm rot="0">
            <a:off x="4848225" y="515143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3</a:t>
            </a:r>
          </a:p>
        </p:txBody>
      </p:sp>
      <p:sp>
        <p:nvSpPr>
          <p:cNvPr id="1048951" name="Text Box 97"/>
          <p:cNvSpPr txBox="1"/>
          <p:nvPr/>
        </p:nvSpPr>
        <p:spPr>
          <a:xfrm rot="0">
            <a:off x="4127500" y="5157787"/>
            <a:ext cx="311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lang="en-US"/>
              <a:t>4</a:t>
            </a:r>
          </a:p>
        </p:txBody>
      </p:sp>
      <p:sp>
        <p:nvSpPr>
          <p:cNvPr id="1048952" name="Text Box 98"/>
          <p:cNvSpPr txBox="1"/>
          <p:nvPr/>
        </p:nvSpPr>
        <p:spPr>
          <a:xfrm rot="0">
            <a:off x="1535112" y="3278187"/>
            <a:ext cx="25336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b="1" lang="en-US"/>
              <a:t>VARZ1</a:t>
            </a:r>
            <a:r>
              <a:rPr altLang="en-US" b="1" lang="zh-CN"/>
              <a:t>（个位部分积）</a:t>
            </a:r>
          </a:p>
        </p:txBody>
      </p:sp>
      <p:sp>
        <p:nvSpPr>
          <p:cNvPr id="1048953" name="Text Box 99"/>
          <p:cNvSpPr txBox="1"/>
          <p:nvPr/>
        </p:nvSpPr>
        <p:spPr>
          <a:xfrm rot="0">
            <a:off x="1030287" y="4502150"/>
            <a:ext cx="25336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b="1" lang="en-US"/>
              <a:t>VARZ2</a:t>
            </a:r>
            <a:r>
              <a:rPr altLang="en-US" b="1" lang="zh-CN"/>
              <a:t>（十位部分积）</a:t>
            </a:r>
          </a:p>
        </p:txBody>
      </p:sp>
      <p:sp>
        <p:nvSpPr>
          <p:cNvPr id="1048954" name="Text Box 100"/>
          <p:cNvSpPr txBox="1"/>
          <p:nvPr/>
        </p:nvSpPr>
        <p:spPr>
          <a:xfrm rot="0">
            <a:off x="1103312" y="5799137"/>
            <a:ext cx="21907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CN" b="1" lang="en-US"/>
              <a:t>MRLT</a:t>
            </a:r>
            <a:r>
              <a:rPr altLang="en-US" b="1" lang="zh-CN"/>
              <a:t>（最终乘积）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12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5" nodeType="clickEffect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dur="500" id="16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22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27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30" nodeType="clickEffect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dur="500" id="31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37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42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47"/>
                                        <p:tgtEl>
                                          <p:spTgt spid="10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52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5" nodeType="clickEffect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dur="500" id="56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62"/>
                                        <p:tgtEl>
                                          <p:spTgt spid="10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67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70" nodeType="clickEffect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dur="500" id="71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7"/>
                                        <p:tgtEl>
                                          <p:spTgt spid="104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82"/>
                                        <p:tgtEl>
                                          <p:spTgt spid="104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87"/>
                                        <p:tgtEl>
                                          <p:spTgt spid="104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>
                      <p:stCondLst>
                        <p:cond delay="indefinite"/>
                      </p:stCondLst>
                      <p:childTnLst>
                        <p:par>
                          <p:cTn fill="hold" id="8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92"/>
                                        <p:tgtEl>
                                          <p:spTgt spid="10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97"/>
                                        <p:tgtEl>
                                          <p:spTgt spid="104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>
                      <p:stCondLst>
                        <p:cond delay="indefinite"/>
                      </p:stCondLst>
                      <p:childTnLst>
                        <p:par>
                          <p:cTn fill="hold" id="9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102"/>
                                        <p:tgtEl>
                                          <p:spTgt spid="104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107"/>
                                        <p:tgtEl>
                                          <p:spTgt spid="104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4" grpId="0" uiExpand="0" build="whole"/>
      <p:bldP spid="1048915" grpId="0" uiExpand="0" build="whole"/>
      <p:bldP spid="1048915" grpId="1" uiExpand="0" build="whole"/>
      <p:bldP spid="1048916" grpId="0" uiExpand="0" build="whole"/>
      <p:bldP spid="1048916" grpId="1" uiExpand="0" build="whole"/>
      <p:bldP spid="1048917" grpId="0" uiExpand="0" build="whole"/>
      <p:bldP spid="1048918" grpId="0" uiExpand="0" build="whole"/>
      <p:bldP spid="1048919" grpId="0" uiExpand="0" build="whole"/>
      <p:bldP spid="1048920" grpId="0" uiExpand="0" build="whole"/>
      <p:bldP spid="1048921" grpId="0" uiExpand="0" build="whole"/>
      <p:bldP spid="1048921" grpId="1" uiExpand="0" build="whole"/>
      <p:bldP spid="1048922" grpId="0" uiExpand="0" build="whole"/>
      <p:bldP spid="1048923" grpId="0" uiExpand="0" build="whole"/>
      <p:bldP spid="1048923" grpId="1" uiExpand="0" build="whole"/>
      <p:bldP spid="1048924" grpId="0" uiExpand="0" build="whole"/>
      <p:bldP spid="1048925" grpId="0" uiExpand="0" build="whole"/>
      <p:bldP spid="1048926" grpId="0" uiExpand="0" build="whole"/>
      <p:bldP spid="1048927" grpId="0" uiExpand="0" build="whole"/>
      <p:bldP spid="1048928" grpId="0" uiExpand="0" build="whole"/>
      <p:bldP spid="1048929" grpId="0" uiExpand="0" build="whole"/>
      <p:bldP spid="1048930" grpId="0" uiExpand="0" build="whol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BCD</a:t>
            </a:r>
            <a:r>
              <a:rPr altLang="en-US" lang="zh-CN"/>
              <a:t>码乘法考虑符号</a:t>
            </a:r>
          </a:p>
        </p:txBody>
      </p:sp>
      <p:sp>
        <p:nvSpPr>
          <p:cNvPr id="104895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与加减法一样，</a:t>
            </a:r>
            <a:r>
              <a:rPr altLang="zh-CN" sz="2800" lang="en-US"/>
              <a:t>BCD</a:t>
            </a:r>
            <a:r>
              <a:rPr altLang="en-US" sz="2800" lang="zh-CN"/>
              <a:t>码乘法也需要单独考虑符号，具体的运算都是正数之间的乘法。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正</a:t>
            </a:r>
            <a:r>
              <a:rPr altLang="en-US" sz="2800" lang="zh-CN"/>
              <a:t>*正   直接进行，运算结果符号为正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正</a:t>
            </a:r>
            <a:r>
              <a:rPr altLang="en-US" sz="2800" lang="zh-CN"/>
              <a:t>*负 </a:t>
            </a:r>
            <a:r>
              <a:rPr altLang="zh-CN" sz="2800" lang="en-US"/>
              <a:t>=&gt; -</a:t>
            </a:r>
            <a:r>
              <a:rPr altLang="en-US" sz="2800" lang="zh-CN"/>
              <a:t>（正</a:t>
            </a:r>
            <a:r>
              <a:rPr altLang="en-US" sz="2800" lang="zh-CN"/>
              <a:t>*正） 直接进行，运算结果符号为负。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负</a:t>
            </a:r>
            <a:r>
              <a:rPr altLang="en-US" sz="2800" lang="zh-CN"/>
              <a:t>*负 </a:t>
            </a:r>
            <a:r>
              <a:rPr altLang="zh-CN" sz="2800" lang="en-US"/>
              <a:t>=&gt; </a:t>
            </a:r>
            <a:r>
              <a:rPr altLang="en-US" sz="2800" lang="zh-CN"/>
              <a:t>正</a:t>
            </a:r>
            <a:r>
              <a:rPr altLang="en-US" sz="2800" lang="zh-CN"/>
              <a:t>*正  直接进行，运算结果符号为正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码除法调整指令</a:t>
            </a:r>
          </a:p>
        </p:txBody>
      </p:sp>
      <p:sp>
        <p:nvSpPr>
          <p:cNvPr id="104895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lang="en-US"/>
              <a:t>BCD</a:t>
            </a:r>
            <a:r>
              <a:rPr altLang="en-US" lang="zh-CN"/>
              <a:t>码除法和乘法相似，也是对手算过程的一种模仿。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首先理解</a:t>
            </a:r>
            <a:r>
              <a:rPr altLang="zh-CN" lang="en-US"/>
              <a:t>2</a:t>
            </a:r>
            <a:r>
              <a:rPr altLang="en-US" lang="zh-CN"/>
              <a:t>位</a:t>
            </a:r>
            <a:r>
              <a:rPr altLang="zh-CN" lang="en-US"/>
              <a:t>BCD</a:t>
            </a:r>
            <a:r>
              <a:rPr altLang="en-US" lang="zh-CN"/>
              <a:t>码除以</a:t>
            </a:r>
            <a:r>
              <a:rPr altLang="zh-CN" lang="en-US"/>
              <a:t>1</a:t>
            </a:r>
            <a:r>
              <a:rPr altLang="en-US" lang="zh-CN"/>
              <a:t>位</a:t>
            </a:r>
            <a:r>
              <a:rPr altLang="zh-CN" lang="en-US"/>
              <a:t>BCD</a:t>
            </a:r>
            <a:r>
              <a:rPr altLang="en-US" lang="zh-CN"/>
              <a:t>码的情况是理解多位</a:t>
            </a:r>
            <a:r>
              <a:rPr altLang="zh-CN" lang="en-US"/>
              <a:t>BCD</a:t>
            </a:r>
            <a:r>
              <a:rPr altLang="en-US" lang="zh-CN"/>
              <a:t>码除法的基础。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与前面介绍的十进制调整指令不同，</a:t>
            </a:r>
            <a:r>
              <a:rPr altLang="zh-CN" lang="en-US"/>
              <a:t>BCD</a:t>
            </a:r>
            <a:r>
              <a:rPr altLang="en-US" lang="zh-CN"/>
              <a:t>码除法调整指令是在除法指令执行前使用的。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</a:t>
            </a:r>
            <a:r>
              <a:rPr altLang="zh-CN" lang="en-US"/>
              <a:t>BCD</a:t>
            </a:r>
            <a:r>
              <a:rPr altLang="en-US" lang="zh-CN"/>
              <a:t>码除法调整指令</a:t>
            </a:r>
          </a:p>
        </p:txBody>
      </p:sp>
      <p:sp>
        <p:nvSpPr>
          <p:cNvPr id="104896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sz="2800" lang="en-US"/>
              <a:t>BCD</a:t>
            </a:r>
            <a:r>
              <a:rPr altLang="en-US" sz="2800" lang="zh-CN"/>
              <a:t>码除法调整指令假定被除数（两位非组合类型的</a:t>
            </a:r>
            <a:r>
              <a:rPr altLang="zh-CN" sz="2800" lang="en-US"/>
              <a:t>BCD</a:t>
            </a:r>
            <a:r>
              <a:rPr altLang="en-US" sz="2800" lang="zh-CN"/>
              <a:t>码）是存放在</a:t>
            </a:r>
            <a:r>
              <a:rPr altLang="zh-CN" sz="2800" lang="en-US"/>
              <a:t>AX</a:t>
            </a:r>
            <a:r>
              <a:rPr altLang="en-US" sz="2800" lang="zh-CN"/>
              <a:t>中的，（</a:t>
            </a:r>
            <a:r>
              <a:rPr altLang="zh-CN" sz="2800" lang="en-US"/>
              <a:t>AH</a:t>
            </a:r>
            <a:r>
              <a:rPr altLang="en-US" sz="2800" lang="zh-CN"/>
              <a:t>）为高位</a:t>
            </a:r>
            <a:r>
              <a:rPr altLang="zh-CN" sz="2800" lang="en-US"/>
              <a:t>BCD</a:t>
            </a:r>
            <a:r>
              <a:rPr altLang="en-US" sz="2800" lang="zh-CN"/>
              <a:t>码，（</a:t>
            </a:r>
            <a:r>
              <a:rPr altLang="zh-CN" sz="2800" lang="en-US"/>
              <a:t>AL</a:t>
            </a:r>
            <a:r>
              <a:rPr altLang="en-US" sz="2800" lang="zh-CN"/>
              <a:t>）为低位</a:t>
            </a:r>
            <a:r>
              <a:rPr altLang="zh-CN" sz="2800" lang="en-US"/>
              <a:t>BCD</a:t>
            </a:r>
            <a:r>
              <a:rPr altLang="en-US" sz="2800" lang="zh-CN"/>
              <a:t>码。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调整过程：</a:t>
            </a:r>
            <a:r>
              <a:rPr altLang="zh-CN" sz="2800" lang="en-US"/>
              <a:t>AL&lt;=</a:t>
            </a:r>
            <a:r>
              <a:rPr altLang="en-US" sz="2800" lang="zh-CN"/>
              <a:t>（</a:t>
            </a:r>
            <a:r>
              <a:rPr altLang="zh-CN" sz="2800" lang="en-US"/>
              <a:t>AH</a:t>
            </a:r>
            <a:r>
              <a:rPr altLang="en-US" sz="2800" lang="zh-CN"/>
              <a:t>）</a:t>
            </a:r>
            <a:r>
              <a:rPr altLang="en-US" sz="2800" lang="zh-CN"/>
              <a:t>*</a:t>
            </a:r>
            <a:r>
              <a:rPr altLang="zh-CN" sz="2800" lang="en-US"/>
              <a:t>0AH+</a:t>
            </a:r>
            <a:r>
              <a:rPr altLang="en-US" sz="2800" lang="zh-CN"/>
              <a:t>（</a:t>
            </a:r>
            <a:r>
              <a:rPr altLang="zh-CN" sz="2800" lang="en-US"/>
              <a:t>AL</a:t>
            </a:r>
            <a:r>
              <a:rPr altLang="en-US" sz="2800" lang="zh-CN"/>
              <a:t>）</a:t>
            </a:r>
          </a:p>
          <a:p>
            <a:pPr lvl="0">
              <a:lnSpc>
                <a:spcPct val="90000"/>
              </a:lnSpc>
            </a:pPr>
            <a:r>
              <a:rPr altLang="en-US" sz="2800" lang="zh-CN"/>
              <a:t> 		    </a:t>
            </a:r>
            <a:r>
              <a:rPr altLang="zh-CN" sz="2800" lang="en-US"/>
              <a:t>AH &lt;= 0</a:t>
            </a:r>
          </a:p>
          <a:p>
            <a:pPr lvl="0">
              <a:lnSpc>
                <a:spcPct val="90000"/>
              </a:lnSpc>
            </a:pPr>
            <a:endParaRPr altLang="zh-CN" sz="2800" lang="en-US"/>
          </a:p>
          <a:p>
            <a:pPr lvl="0">
              <a:lnSpc>
                <a:spcPct val="90000"/>
              </a:lnSpc>
            </a:pPr>
            <a:r>
              <a:rPr altLang="en-US" sz="2800" lang="zh-CN"/>
              <a:t>调整目的：将</a:t>
            </a:r>
            <a:r>
              <a:rPr altLang="zh-CN" sz="2800" lang="en-US"/>
              <a:t>AX</a:t>
            </a:r>
            <a:r>
              <a:rPr altLang="en-US" sz="2800" lang="zh-CN"/>
              <a:t>中的两位</a:t>
            </a:r>
            <a:r>
              <a:rPr altLang="zh-CN" sz="2800" lang="en-US"/>
              <a:t>BCD</a:t>
            </a:r>
            <a:r>
              <a:rPr altLang="en-US" sz="2800" lang="zh-CN"/>
              <a:t>码转换为对应的二进制数存放在</a:t>
            </a:r>
            <a:r>
              <a:rPr altLang="zh-CN" sz="2800" lang="en-US"/>
              <a:t>AL</a:t>
            </a:r>
            <a:r>
              <a:rPr altLang="en-US" sz="2800" lang="zh-CN"/>
              <a:t>中，这个过程正好和乘法调整是相反的。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手算除法的简单例子</a:t>
            </a:r>
          </a:p>
        </p:txBody>
      </p:sp>
      <p:sp>
        <p:nvSpPr>
          <p:cNvPr id="104896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800" lang="en-US"/>
              <a:t>176 / 5 </a:t>
            </a:r>
            <a:r>
              <a:rPr altLang="en-US" sz="2800" lang="zh-CN"/>
              <a:t>：（</a:t>
            </a:r>
            <a:r>
              <a:rPr altLang="zh-CN" sz="2800" lang="en-US"/>
              <a:t>176</a:t>
            </a:r>
            <a:r>
              <a:rPr altLang="en-US" sz="2800" lang="zh-CN"/>
              <a:t>和</a:t>
            </a:r>
            <a:r>
              <a:rPr altLang="zh-CN" sz="2800" lang="en-US"/>
              <a:t>5</a:t>
            </a:r>
            <a:r>
              <a:rPr altLang="en-US" sz="2800" lang="zh-CN"/>
              <a:t>都是</a:t>
            </a:r>
            <a:r>
              <a:rPr altLang="zh-CN" sz="2800" lang="en-US"/>
              <a:t>BCD</a:t>
            </a:r>
            <a:r>
              <a:rPr altLang="en-US" sz="2800" lang="zh-CN"/>
              <a:t>码表示）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  <a:p>
            <a:pPr lvl="0">
              <a:lnSpc>
                <a:spcPct val="80000"/>
              </a:lnSpc>
            </a:pPr>
            <a:r>
              <a:rPr altLang="zh-CN" sz="2800" lang="en-US"/>
              <a:t>1</a:t>
            </a:r>
            <a:r>
              <a:rPr altLang="en-US" sz="2800" lang="zh-CN"/>
              <a:t>）</a:t>
            </a:r>
            <a:r>
              <a:rPr altLang="zh-CN" sz="2800" lang="en-US"/>
              <a:t>01 / 5 = </a:t>
            </a:r>
            <a:r>
              <a:rPr altLang="en-US" sz="2800" lang="zh-CN"/>
              <a:t>商</a:t>
            </a:r>
            <a:r>
              <a:rPr altLang="zh-CN" sz="2800" lang="en-US"/>
              <a:t>0  </a:t>
            </a:r>
            <a:r>
              <a:rPr altLang="en-US" sz="2800" lang="zh-CN"/>
              <a:t>余 </a:t>
            </a:r>
            <a:r>
              <a:rPr altLang="zh-CN" sz="2800" lang="en-US"/>
              <a:t>1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zh-CN" sz="2800" lang="en-US"/>
              <a:t>2</a:t>
            </a:r>
            <a:r>
              <a:rPr altLang="en-US" sz="2800" lang="zh-CN"/>
              <a:t>）</a:t>
            </a:r>
            <a:r>
              <a:rPr altLang="zh-CN" sz="2800" lang="en-US"/>
              <a:t>17 / 5 = </a:t>
            </a:r>
            <a:r>
              <a:rPr altLang="en-US" sz="2800" lang="zh-CN"/>
              <a:t>商</a:t>
            </a:r>
            <a:r>
              <a:rPr altLang="zh-CN" sz="2800" lang="en-US"/>
              <a:t>3  </a:t>
            </a:r>
            <a:r>
              <a:rPr altLang="en-US" sz="2800" lang="zh-CN"/>
              <a:t>余 </a:t>
            </a:r>
            <a:r>
              <a:rPr altLang="zh-CN" sz="2800" lang="en-US"/>
              <a:t>2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zh-CN" sz="2800" lang="en-US"/>
              <a:t>3</a:t>
            </a:r>
            <a:r>
              <a:rPr altLang="en-US" sz="2800" lang="zh-CN"/>
              <a:t>）</a:t>
            </a:r>
            <a:r>
              <a:rPr altLang="zh-CN" sz="2800" lang="en-US"/>
              <a:t>26 / 5 = </a:t>
            </a:r>
            <a:r>
              <a:rPr altLang="en-US" sz="2800" lang="zh-CN"/>
              <a:t>商</a:t>
            </a:r>
            <a:r>
              <a:rPr altLang="zh-CN" sz="2800" lang="en-US"/>
              <a:t>5  </a:t>
            </a:r>
            <a:r>
              <a:rPr altLang="en-US" sz="2800" lang="zh-CN"/>
              <a:t>余 </a:t>
            </a:r>
            <a:r>
              <a:rPr altLang="zh-CN" sz="2800" lang="en-US"/>
              <a:t>1</a:t>
            </a:r>
          </a:p>
          <a:p>
            <a:pPr lvl="0">
              <a:lnSpc>
                <a:spcPct val="80000"/>
              </a:lnSpc>
            </a:pPr>
            <a:endParaRPr altLang="zh-CN" sz="2800" lang="en-US"/>
          </a:p>
          <a:p>
            <a:pPr lvl="0">
              <a:lnSpc>
                <a:spcPct val="80000"/>
              </a:lnSpc>
            </a:pPr>
            <a:r>
              <a:rPr altLang="en-US" sz="2800" lang="zh-CN"/>
              <a:t>运算结果：把每次除法的商按照先后顺序连起来，为</a:t>
            </a:r>
            <a:r>
              <a:rPr altLang="zh-CN" sz="2800" lang="en-US"/>
              <a:t>35</a:t>
            </a:r>
            <a:r>
              <a:rPr altLang="en-US" sz="2800" lang="zh-CN"/>
              <a:t>，余数取最后一次除法的余数，为</a:t>
            </a:r>
            <a:r>
              <a:rPr altLang="zh-CN" sz="2800" lang="en-US"/>
              <a:t>1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１）非组合类型ＢＣＤ码</a:t>
            </a:r>
          </a:p>
        </p:txBody>
      </p:sp>
      <p:sp>
        <p:nvSpPr>
          <p:cNvPr id="1048599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r>
              <a:rPr altLang="en-US" lang="zh-CN"/>
              <a:t>一个字节的低４位表示一个ＢＣＤ码，高４位可以为０，也可以为００１１</a:t>
            </a:r>
            <a:r>
              <a:rPr altLang="zh-CN" lang="en-US"/>
              <a:t>B</a:t>
            </a:r>
            <a:r>
              <a:rPr altLang="en-US" lang="zh-CN"/>
              <a:t>（ＡＳＣＩＩ码字节）。</a:t>
            </a:r>
          </a:p>
          <a:p>
            <a:endParaRPr altLang="en-US" lang="zh-CN"/>
          </a:p>
          <a:p>
            <a:r>
              <a:rPr altLang="en-US" lang="zh-CN"/>
              <a:t>数字字符的ＡＳＣＩＩ码低４位就是一个ＢＣＤ码。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手算除法的特征</a:t>
            </a:r>
          </a:p>
        </p:txBody>
      </p:sp>
      <p:sp>
        <p:nvSpPr>
          <p:cNvPr id="104896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lang="en-US"/>
              <a:t>1</a:t>
            </a:r>
            <a:r>
              <a:rPr altLang="en-US" lang="zh-CN"/>
              <a:t>）每一次局部除法运算都是两位</a:t>
            </a:r>
            <a:r>
              <a:rPr altLang="zh-CN" lang="en-US"/>
              <a:t>BCD</a:t>
            </a:r>
            <a:r>
              <a:rPr altLang="en-US" lang="zh-CN"/>
              <a:t>码除以一位</a:t>
            </a:r>
            <a:r>
              <a:rPr altLang="zh-CN" lang="en-US"/>
              <a:t>BCD</a:t>
            </a:r>
            <a:r>
              <a:rPr altLang="en-US" lang="zh-CN"/>
              <a:t>码（除数）。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zh-CN" lang="en-US"/>
              <a:t>2</a:t>
            </a:r>
            <a:r>
              <a:rPr altLang="en-US" lang="zh-CN"/>
              <a:t>）每一次得到的余数（一位</a:t>
            </a:r>
            <a:r>
              <a:rPr altLang="zh-CN" lang="en-US"/>
              <a:t>BCD</a:t>
            </a:r>
            <a:r>
              <a:rPr altLang="en-US" lang="zh-CN"/>
              <a:t>码），和被除数中下一次参加局部除法的</a:t>
            </a:r>
            <a:r>
              <a:rPr altLang="zh-CN" lang="en-US"/>
              <a:t>BCD</a:t>
            </a:r>
            <a:r>
              <a:rPr altLang="en-US" lang="zh-CN"/>
              <a:t>码组成新的</a:t>
            </a:r>
            <a:r>
              <a:rPr altLang="zh-CN" lang="en-US"/>
              <a:t>2</a:t>
            </a:r>
            <a:r>
              <a:rPr altLang="en-US" lang="zh-CN"/>
              <a:t>位</a:t>
            </a:r>
            <a:r>
              <a:rPr altLang="zh-CN" lang="en-US"/>
              <a:t>BCD</a:t>
            </a:r>
            <a:r>
              <a:rPr altLang="en-US" lang="zh-CN"/>
              <a:t>码被除数。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这些特征也就决定了</a:t>
            </a:r>
            <a:r>
              <a:rPr altLang="zh-CN" lang="en-US"/>
              <a:t>BCD</a:t>
            </a:r>
            <a:r>
              <a:rPr altLang="en-US" lang="zh-CN"/>
              <a:t>码除法的算法思路。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BCD</a:t>
            </a:r>
            <a:r>
              <a:rPr altLang="en-US" lang="zh-CN"/>
              <a:t>码除法的局限</a:t>
            </a:r>
          </a:p>
        </p:txBody>
      </p:sp>
      <p:sp>
        <p:nvSpPr>
          <p:cNvPr id="104896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800" lang="zh-CN"/>
              <a:t>上面的例子中，只考虑了除数为一位</a:t>
            </a:r>
            <a:r>
              <a:rPr altLang="zh-CN" sz="2800" lang="en-US"/>
              <a:t>BCD</a:t>
            </a:r>
            <a:r>
              <a:rPr altLang="en-US" sz="2800" lang="zh-CN"/>
              <a:t>码的情况，若除数为多位</a:t>
            </a:r>
            <a:r>
              <a:rPr altLang="zh-CN" sz="2800" lang="en-US"/>
              <a:t>BCD</a:t>
            </a:r>
            <a:r>
              <a:rPr altLang="en-US" sz="2800" lang="zh-CN"/>
              <a:t>码，则在实行除法以前，需使用</a:t>
            </a:r>
            <a:r>
              <a:rPr altLang="zh-CN" sz="2800" lang="en-US"/>
              <a:t>AAD</a:t>
            </a:r>
            <a:r>
              <a:rPr altLang="en-US" sz="2800" lang="zh-CN"/>
              <a:t>指令调整为二进制数。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en-US" sz="2800" lang="zh-CN"/>
              <a:t>整个除法过程将变得更加复杂，并且对于除法操作，</a:t>
            </a:r>
            <a:r>
              <a:rPr altLang="zh-CN" sz="2800" lang="en-US"/>
              <a:t>BCD</a:t>
            </a:r>
            <a:r>
              <a:rPr altLang="en-US" sz="2800" lang="zh-CN"/>
              <a:t>码运算有局限性，因为二进制除数最大为一个字。</a:t>
            </a:r>
          </a:p>
          <a:p>
            <a:pPr lvl="0">
              <a:lnSpc>
                <a:spcPct val="90000"/>
              </a:lnSpc>
            </a:pPr>
            <a:endParaRPr altLang="en-US" sz="2800" lang="zh-CN"/>
          </a:p>
          <a:p>
            <a:pPr lvl="0">
              <a:lnSpc>
                <a:spcPct val="90000"/>
              </a:lnSpc>
            </a:pPr>
            <a:r>
              <a:rPr altLang="zh-CN" sz="2800" lang="en-US"/>
              <a:t>BCD</a:t>
            </a:r>
            <a:r>
              <a:rPr altLang="en-US" sz="2800" lang="zh-CN"/>
              <a:t>码的除法运算也可以使用逻辑上比较简单的方法：数制转换。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zh-CN" lang="en-US"/>
              <a:t>7.3 </a:t>
            </a:r>
            <a:r>
              <a:rPr altLang="en-US" lang="zh-CN"/>
              <a:t>多精度数运算</a:t>
            </a:r>
          </a:p>
        </p:txBody>
      </p:sp>
      <p:sp>
        <p:nvSpPr>
          <p:cNvPr id="104896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r>
              <a:rPr altLang="en-US" sz="2800" lang="zh-CN"/>
              <a:t>多精度运算是指多字节、多字的算术运算。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由于</a:t>
            </a:r>
            <a:r>
              <a:rPr altLang="zh-CN" sz="2800" lang="en-US"/>
              <a:t>8086/8088 CPU</a:t>
            </a:r>
            <a:r>
              <a:rPr altLang="en-US" sz="2800" lang="zh-CN"/>
              <a:t>所能处理的最大数据为</a:t>
            </a:r>
            <a:r>
              <a:rPr altLang="zh-CN" sz="2800" lang="en-US"/>
              <a:t>16</a:t>
            </a:r>
            <a:r>
              <a:rPr altLang="en-US" sz="2800" lang="zh-CN"/>
              <a:t>位数据，如果超过这个限制，那么必须编制相应的程序来进行算术运算。</a:t>
            </a:r>
          </a:p>
          <a:p>
            <a:pPr lvl="0"/>
            <a:endParaRPr altLang="en-US" sz="2800" lang="zh-CN"/>
          </a:p>
          <a:p>
            <a:pPr lvl="0"/>
            <a:r>
              <a:rPr altLang="en-US" sz="2800" lang="zh-CN"/>
              <a:t>对于多精度数的加减运算，主要考虑将低字或低字节的进位、借位反映到高字或高字节的加减运算中。具体使用的指令为</a:t>
            </a:r>
            <a:r>
              <a:rPr altLang="zh-CN" sz="2800" lang="en-US"/>
              <a:t>ADC</a:t>
            </a:r>
            <a:r>
              <a:rPr altLang="en-US" sz="2800" lang="zh-CN"/>
              <a:t>、</a:t>
            </a:r>
            <a:r>
              <a:rPr altLang="zh-CN" sz="2800" lang="en-US"/>
              <a:t>SBB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多精度乘除法运算</a:t>
            </a:r>
          </a:p>
        </p:txBody>
      </p:sp>
      <p:sp>
        <p:nvSpPr>
          <p:cNvPr id="104897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endParaRPr altLang="zh-CN" lang="en-US"/>
          </a:p>
          <a:p>
            <a:endParaRPr altLang="zh-CN" lang="en-US"/>
          </a:p>
          <a:p>
            <a:r>
              <a:rPr altLang="en-US" lang="zh-CN"/>
              <a:t>多精度数乘除法运算和</a:t>
            </a:r>
            <a:r>
              <a:rPr altLang="zh-CN" lang="en-US"/>
              <a:t>BCD</a:t>
            </a:r>
            <a:r>
              <a:rPr altLang="en-US" lang="zh-CN"/>
              <a:t>码乘除法运算非常相似，也是对手算方法的一个模仿过程。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多精度乘除法运算</a:t>
            </a:r>
          </a:p>
        </p:txBody>
      </p:sp>
      <p:sp>
        <p:nvSpPr>
          <p:cNvPr id="1048972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lang="en-US"/>
              <a:t>BCD</a:t>
            </a:r>
            <a:r>
              <a:rPr altLang="en-US" lang="zh-CN"/>
              <a:t>码乘法是以两个</a:t>
            </a:r>
            <a:r>
              <a:rPr altLang="zh-CN" lang="en-US"/>
              <a:t>BCD</a:t>
            </a:r>
            <a:r>
              <a:rPr altLang="en-US" lang="zh-CN"/>
              <a:t>码相乘为基础，算出乘数各个数位与被乘数各个数位相乘的部分积，把这些部分积错位相加得到最后的结果。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由于十进制数不能完全和几个二进制数位对应起来，十进制和二进制之间没有直接的联系，所以在每一次运算以后都必须进行十进制调整。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多精度乘除法运算</a:t>
            </a:r>
          </a:p>
        </p:txBody>
      </p:sp>
      <p:sp>
        <p:nvSpPr>
          <p:cNvPr id="104897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对于多精度数来说，原理是相通的，就字节来说，每一个字节可以看作是</a:t>
            </a:r>
            <a:r>
              <a:rPr altLang="zh-CN" lang="en-US"/>
              <a:t>256</a:t>
            </a:r>
            <a:r>
              <a:rPr altLang="en-US" lang="zh-CN"/>
              <a:t>进制数的一个数位；</a:t>
            </a:r>
          </a:p>
          <a:p>
            <a:endParaRPr altLang="en-US" lang="zh-CN"/>
          </a:p>
          <a:p>
            <a:r>
              <a:rPr altLang="en-US" lang="zh-CN"/>
              <a:t>同样可以求乘数各个数位与被乘数各个数位的部分积，最后把这些部分积错位相加得到最后的结果。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多精度乘除法运算</a:t>
            </a:r>
          </a:p>
        </p:txBody>
      </p:sp>
      <p:sp>
        <p:nvSpPr>
          <p:cNvPr id="104897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r>
              <a:rPr altLang="en-US" lang="zh-CN"/>
              <a:t>如果多精度数以字节为单位进行运算，那么解释为</a:t>
            </a:r>
            <a:r>
              <a:rPr altLang="zh-CN" lang="en-US"/>
              <a:t>256</a:t>
            </a:r>
            <a:r>
              <a:rPr altLang="en-US" lang="zh-CN"/>
              <a:t>进制数（</a:t>
            </a:r>
            <a:r>
              <a:rPr altLang="zh-CN" lang="en-US"/>
              <a:t>8</a:t>
            </a:r>
            <a:r>
              <a:rPr altLang="en-US" lang="zh-CN"/>
              <a:t>个二进制位），如果以字为单位进行运算，那么解释为</a:t>
            </a:r>
            <a:r>
              <a:rPr altLang="zh-CN" lang="en-US"/>
              <a:t>65536</a:t>
            </a:r>
            <a:r>
              <a:rPr altLang="en-US" lang="zh-CN"/>
              <a:t>进制数（</a:t>
            </a:r>
            <a:r>
              <a:rPr altLang="zh-CN" lang="en-US"/>
              <a:t>16</a:t>
            </a:r>
            <a:r>
              <a:rPr altLang="en-US" lang="zh-CN"/>
              <a:t>个二进制位）。</a:t>
            </a:r>
          </a:p>
          <a:p>
            <a:endParaRPr altLang="en-US" lang="zh-CN"/>
          </a:p>
          <a:p>
            <a:r>
              <a:rPr altLang="en-US" lang="zh-CN"/>
              <a:t>这些进制和</a:t>
            </a:r>
            <a:r>
              <a:rPr altLang="zh-CN" lang="en-US"/>
              <a:t>16</a:t>
            </a:r>
            <a:r>
              <a:rPr altLang="en-US" lang="zh-CN"/>
              <a:t>进制（</a:t>
            </a:r>
            <a:r>
              <a:rPr altLang="zh-CN" lang="en-US"/>
              <a:t>4</a:t>
            </a:r>
            <a:r>
              <a:rPr altLang="en-US" lang="zh-CN"/>
              <a:t>个二进制位）相似，在使用二进制运算指令时不需要任何调整。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多精度乘除法运算</a:t>
            </a:r>
          </a:p>
        </p:txBody>
      </p:sp>
      <p:sp>
        <p:nvSpPr>
          <p:cNvPr id="1048978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对于除法，多精度数和</a:t>
            </a:r>
            <a:r>
              <a:rPr altLang="zh-CN" lang="en-US"/>
              <a:t>BCD</a:t>
            </a:r>
            <a:r>
              <a:rPr altLang="en-US" lang="zh-CN"/>
              <a:t>码也具有非常相似的特征。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对于</a:t>
            </a:r>
            <a:r>
              <a:rPr altLang="zh-CN" lang="en-US"/>
              <a:t>BCD</a:t>
            </a:r>
            <a:r>
              <a:rPr altLang="en-US" lang="zh-CN"/>
              <a:t>码，以两位</a:t>
            </a:r>
            <a:r>
              <a:rPr altLang="zh-CN" lang="en-US"/>
              <a:t>BCD</a:t>
            </a:r>
            <a:r>
              <a:rPr altLang="en-US" lang="zh-CN"/>
              <a:t>码除以一位</a:t>
            </a:r>
            <a:r>
              <a:rPr altLang="zh-CN" lang="en-US"/>
              <a:t>BCD</a:t>
            </a:r>
            <a:r>
              <a:rPr altLang="en-US" lang="zh-CN"/>
              <a:t>码作为基础模仿手算过程。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对于多精度数，也可以模仿这样的过程，</a:t>
            </a:r>
            <a:r>
              <a:rPr altLang="zh-CN" lang="en-US"/>
              <a:t>2</a:t>
            </a:r>
            <a:r>
              <a:rPr altLang="en-US" lang="zh-CN"/>
              <a:t>位</a:t>
            </a:r>
            <a:r>
              <a:rPr altLang="zh-CN" lang="en-US"/>
              <a:t>256</a:t>
            </a:r>
            <a:r>
              <a:rPr altLang="en-US" lang="zh-CN"/>
              <a:t>进制（或</a:t>
            </a:r>
            <a:r>
              <a:rPr altLang="zh-CN" lang="en-US"/>
              <a:t>65536</a:t>
            </a:r>
            <a:r>
              <a:rPr altLang="en-US" lang="zh-CN"/>
              <a:t>进制）数除以一位</a:t>
            </a:r>
            <a:r>
              <a:rPr altLang="zh-CN" lang="en-US"/>
              <a:t>256</a:t>
            </a:r>
            <a:r>
              <a:rPr altLang="en-US" lang="zh-CN"/>
              <a:t>进制数。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２）组合类型ＢＣＤ码</a:t>
            </a:r>
          </a:p>
        </p:txBody>
      </p:sp>
      <p:sp>
        <p:nvSpPr>
          <p:cNvPr id="1048601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一个字节的低４位和高４位分别表示两个ＢＣＤ码。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ＢＣＤ码与数字字符ＡＳＣＩＩ码间存在必然的联系。</a:t>
            </a:r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r>
              <a:rPr altLang="en-US" lang="zh-CN"/>
              <a:t>将ＢＣＤ码置于字节低４位，高</a:t>
            </a:r>
            <a:r>
              <a:rPr altLang="zh-CN" lang="en-US"/>
              <a:t>4</a:t>
            </a:r>
            <a:r>
              <a:rPr altLang="en-US" lang="zh-CN"/>
              <a:t>位指定为００１１</a:t>
            </a:r>
            <a:r>
              <a:rPr altLang="zh-CN" lang="en-US"/>
              <a:t>B</a:t>
            </a:r>
            <a:r>
              <a:rPr altLang="en-US" lang="zh-CN"/>
              <a:t>，则此字节为对应十进制数字的ＡＳＣＩＩ码。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第七章　数值运算程序设计</dc:title>
  <dc:creator>李 征</dc:creator>
  <cp:lastModifiedBy>2012</cp:lastModifiedBy>
  <dcterms:created xsi:type="dcterms:W3CDTF">2007-05-28T18:17:41Z</dcterms:created>
  <dcterms:modified xsi:type="dcterms:W3CDTF">2021-06-09T08:48:59Z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7c84bd99830241549380c9916ae5eaaf</vt:lpwstr>
  </property>
</Properties>
</file>