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0"/>
  </p:notesMasterIdLst>
  <p:handoutMasterIdLst>
    <p:handoutMasterId r:id="rId51"/>
  </p:handoutMasterIdLst>
  <p:sldIdLst>
    <p:sldId id="330"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31" r:id="rId4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620"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BBC28454-15B3-45D5-9176-8D524A7F7887}" type="slidenum">
              <a:rPr lang="en-US"/>
              <a:pPr>
                <a:defRPr/>
              </a:pPr>
              <a:t>‹#›</a:t>
            </a:fld>
            <a:endParaRPr lang="en-US"/>
          </a:p>
        </p:txBody>
      </p:sp>
    </p:spTree>
    <p:extLst>
      <p:ext uri="{BB962C8B-B14F-4D97-AF65-F5344CB8AC3E}">
        <p14:creationId xmlns:p14="http://schemas.microsoft.com/office/powerpoint/2010/main" val="3403737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EA098A8E-1454-40AB-85F7-3AFE14F61128}" type="slidenum">
              <a:rPr lang="en-US"/>
              <a:pPr>
                <a:defRPr/>
              </a:pPr>
              <a:t>‹#›</a:t>
            </a:fld>
            <a:endParaRPr lang="en-US"/>
          </a:p>
        </p:txBody>
      </p:sp>
    </p:spTree>
    <p:extLst>
      <p:ext uri="{BB962C8B-B14F-4D97-AF65-F5344CB8AC3E}">
        <p14:creationId xmlns:p14="http://schemas.microsoft.com/office/powerpoint/2010/main" val="32429284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EABD29B-391B-45E6-ADBB-1A3B08FFC269}" type="slidenum">
              <a:rPr lang="en-US"/>
              <a:pPr/>
              <a:t>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17600" y="696913"/>
            <a:ext cx="4648200" cy="3486150"/>
          </a:xfrm>
          <a:ln/>
        </p:spPr>
      </p:sp>
      <p:sp>
        <p:nvSpPr>
          <p:cNvPr id="624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17600" y="696913"/>
            <a:ext cx="4648200" cy="3486150"/>
          </a:xfrm>
          <a:ln/>
        </p:spPr>
      </p:sp>
      <p:sp>
        <p:nvSpPr>
          <p:cNvPr id="634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17600" y="696913"/>
            <a:ext cx="4648200" cy="3486150"/>
          </a:xfrm>
          <a:ln/>
        </p:spPr>
      </p:sp>
      <p:sp>
        <p:nvSpPr>
          <p:cNvPr id="645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17600" y="696913"/>
            <a:ext cx="4648200" cy="3486150"/>
          </a:xfrm>
          <a:ln/>
        </p:spPr>
      </p:sp>
      <p:sp>
        <p:nvSpPr>
          <p:cNvPr id="6553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17600" y="696913"/>
            <a:ext cx="4648200" cy="3486150"/>
          </a:xfrm>
          <a:ln/>
        </p:spPr>
      </p:sp>
      <p:sp>
        <p:nvSpPr>
          <p:cNvPr id="665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17600" y="696913"/>
            <a:ext cx="46482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ln/>
        </p:spPr>
      </p:sp>
      <p:sp>
        <p:nvSpPr>
          <p:cNvPr id="696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17600" y="696913"/>
            <a:ext cx="4648200" cy="3486150"/>
          </a:xfrm>
          <a:ln/>
        </p:spPr>
      </p:sp>
      <p:sp>
        <p:nvSpPr>
          <p:cNvPr id="706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17600" y="696913"/>
            <a:ext cx="4648200" cy="3486150"/>
          </a:xfrm>
          <a:ln/>
        </p:spPr>
      </p:sp>
      <p:sp>
        <p:nvSpPr>
          <p:cNvPr id="542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17600" y="696913"/>
            <a:ext cx="4648200" cy="3486150"/>
          </a:xfrm>
          <a:ln/>
        </p:spPr>
      </p:sp>
      <p:sp>
        <p:nvSpPr>
          <p:cNvPr id="7270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17600" y="696913"/>
            <a:ext cx="4648200" cy="3486150"/>
          </a:xfrm>
          <a:ln/>
        </p:spPr>
      </p:sp>
      <p:sp>
        <p:nvSpPr>
          <p:cNvPr id="7577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17600" y="696913"/>
            <a:ext cx="4648200" cy="3486150"/>
          </a:xfrm>
          <a:ln/>
        </p:spPr>
      </p:sp>
      <p:sp>
        <p:nvSpPr>
          <p:cNvPr id="7680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17600" y="696913"/>
            <a:ext cx="4648200" cy="3486150"/>
          </a:xfrm>
          <a:ln/>
        </p:spPr>
      </p:sp>
      <p:sp>
        <p:nvSpPr>
          <p:cNvPr id="7782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17600" y="696913"/>
            <a:ext cx="4648200" cy="3486150"/>
          </a:xfrm>
          <a:ln/>
        </p:spPr>
      </p:sp>
      <p:sp>
        <p:nvSpPr>
          <p:cNvPr id="7885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17600" y="696913"/>
            <a:ext cx="4648200" cy="3486150"/>
          </a:xfrm>
          <a:ln/>
        </p:spPr>
      </p:sp>
      <p:sp>
        <p:nvSpPr>
          <p:cNvPr id="798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17600" y="696913"/>
            <a:ext cx="4648200" cy="3486150"/>
          </a:xfrm>
          <a:ln/>
        </p:spPr>
      </p:sp>
      <p:sp>
        <p:nvSpPr>
          <p:cNvPr id="819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17600" y="696913"/>
            <a:ext cx="4648200" cy="3486150"/>
          </a:xfrm>
          <a:ln/>
        </p:spPr>
      </p:sp>
      <p:sp>
        <p:nvSpPr>
          <p:cNvPr id="552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17600" y="696913"/>
            <a:ext cx="4648200" cy="3486150"/>
          </a:xfrm>
          <a:ln/>
        </p:spPr>
      </p:sp>
      <p:sp>
        <p:nvSpPr>
          <p:cNvPr id="829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17600" y="696913"/>
            <a:ext cx="4648200" cy="3486150"/>
          </a:xfrm>
          <a:ln/>
        </p:spPr>
      </p:sp>
      <p:sp>
        <p:nvSpPr>
          <p:cNvPr id="839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17600" y="696913"/>
            <a:ext cx="46482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17600" y="696913"/>
            <a:ext cx="4648200" cy="3486150"/>
          </a:xfrm>
          <a:ln/>
        </p:spPr>
      </p:sp>
      <p:sp>
        <p:nvSpPr>
          <p:cNvPr id="860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17600" y="696913"/>
            <a:ext cx="4648200" cy="3486150"/>
          </a:xfrm>
          <a:ln/>
        </p:spPr>
      </p:sp>
      <p:sp>
        <p:nvSpPr>
          <p:cNvPr id="880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17600" y="696913"/>
            <a:ext cx="4648200" cy="3486150"/>
          </a:xfrm>
          <a:ln/>
        </p:spPr>
      </p:sp>
      <p:sp>
        <p:nvSpPr>
          <p:cNvPr id="890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17600" y="696913"/>
            <a:ext cx="4648200" cy="3486150"/>
          </a:xfrm>
          <a:ln/>
        </p:spPr>
      </p:sp>
      <p:sp>
        <p:nvSpPr>
          <p:cNvPr id="901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17600" y="696913"/>
            <a:ext cx="4648200" cy="3486150"/>
          </a:xfrm>
          <a:ln/>
        </p:spPr>
      </p:sp>
      <p:sp>
        <p:nvSpPr>
          <p:cNvPr id="9113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17600" y="696913"/>
            <a:ext cx="4648200" cy="3486150"/>
          </a:xfrm>
          <a:ln/>
        </p:spPr>
      </p:sp>
      <p:sp>
        <p:nvSpPr>
          <p:cNvPr id="921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17600" y="696913"/>
            <a:ext cx="4648200" cy="3486150"/>
          </a:xfrm>
          <a:ln/>
        </p:spPr>
      </p:sp>
      <p:sp>
        <p:nvSpPr>
          <p:cNvPr id="563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17600" y="696913"/>
            <a:ext cx="4648200" cy="3486150"/>
          </a:xfrm>
          <a:ln/>
        </p:spPr>
      </p:sp>
      <p:sp>
        <p:nvSpPr>
          <p:cNvPr id="931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17600" y="696913"/>
            <a:ext cx="4648200" cy="3486150"/>
          </a:xfrm>
          <a:ln/>
        </p:spPr>
      </p:sp>
      <p:sp>
        <p:nvSpPr>
          <p:cNvPr id="942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17600" y="696913"/>
            <a:ext cx="4648200" cy="3486150"/>
          </a:xfrm>
          <a:ln/>
        </p:spPr>
      </p:sp>
      <p:sp>
        <p:nvSpPr>
          <p:cNvPr id="952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17600" y="696913"/>
            <a:ext cx="4648200" cy="3486150"/>
          </a:xfrm>
          <a:ln/>
        </p:spPr>
      </p:sp>
      <p:sp>
        <p:nvSpPr>
          <p:cNvPr id="962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EEA3723-0CC4-4DD4-87C9-E8CB42EEB60C}" type="slidenum">
              <a:rPr lang="en-US"/>
              <a:pPr/>
              <a:t>48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17600" y="696913"/>
            <a:ext cx="4648200" cy="3486150"/>
          </a:xfrm>
          <a:ln/>
        </p:spPr>
      </p:sp>
      <p:sp>
        <p:nvSpPr>
          <p:cNvPr id="573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17600" y="696913"/>
            <a:ext cx="4648200" cy="3486150"/>
          </a:xfrm>
          <a:ln/>
        </p:spPr>
      </p:sp>
      <p:sp>
        <p:nvSpPr>
          <p:cNvPr id="583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17600" y="696913"/>
            <a:ext cx="4648200" cy="3486150"/>
          </a:xfrm>
          <a:ln/>
        </p:spPr>
      </p:sp>
      <p:sp>
        <p:nvSpPr>
          <p:cNvPr id="593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17600" y="696913"/>
            <a:ext cx="4648200" cy="3486150"/>
          </a:xfrm>
          <a:ln/>
        </p:spPr>
      </p:sp>
      <p:sp>
        <p:nvSpPr>
          <p:cNvPr id="604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17600" y="696913"/>
            <a:ext cx="4648200" cy="3486150"/>
          </a:xfrm>
          <a:ln/>
        </p:spPr>
      </p:sp>
      <p:sp>
        <p:nvSpPr>
          <p:cNvPr id="614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cs typeface="ＭＳ Ｐゴシック" charset="-128"/>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155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5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ea typeface="+mn-ea"/>
            </a:endParaRPr>
          </a:p>
        </p:txBody>
      </p:sp>
      <p:sp>
        <p:nvSpPr>
          <p:cNvPr id="15155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0"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charset="0"/>
              </a:rPr>
              <a:t>1.</a:t>
            </a:r>
            <a:fld id="{82363F3A-BBFD-45FB-BAB4-0C53BA887CA1}" type="slidenum">
              <a:rPr lang="en-US" sz="1000" b="1">
                <a:solidFill>
                  <a:srgbClr val="006699"/>
                </a:solidFill>
                <a:latin typeface="Helvetica" charset="0"/>
              </a:rPr>
              <a:pPr algn="ctr">
                <a:spcBef>
                  <a:spcPct val="50000"/>
                </a:spcBef>
                <a:defRPr/>
              </a:pPr>
              <a:t>‹#›</a:t>
            </a:fld>
            <a:endParaRPr lang="en-US" sz="1000" b="1">
              <a:solidFill>
                <a:srgbClr val="006699"/>
              </a:solidFill>
              <a:latin typeface="Helvetica"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charset="0"/>
              </a:rPr>
              <a:t>Silberschatz, Galvin and Gagne ©2009</a:t>
            </a: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lstStyle/>
          <a:p>
            <a:pPr eaLnBrk="1" hangingPunct="1"/>
            <a:r>
              <a:rPr 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t>Computer Startup</a:t>
            </a:r>
          </a:p>
        </p:txBody>
      </p:sp>
      <p:sp>
        <p:nvSpPr>
          <p:cNvPr id="12291" name="Rectangle 3"/>
          <p:cNvSpPr>
            <a:spLocks noGrp="1" noChangeArrowheads="1"/>
          </p:cNvSpPr>
          <p:nvPr>
            <p:ph type="body" idx="4294967295"/>
          </p:nvPr>
        </p:nvSpPr>
        <p:spPr>
          <a:xfrm>
            <a:off x="495300" y="1233488"/>
            <a:ext cx="8540750" cy="4530725"/>
          </a:xfrm>
        </p:spPr>
        <p:txBody>
          <a:bodyPr/>
          <a:lstStyle/>
          <a:p>
            <a:r>
              <a:rPr lang="en-US" b="1" dirty="0">
                <a:solidFill>
                  <a:srgbClr val="3366FF"/>
                </a:solidFill>
              </a:rPr>
              <a:t>bootstrap program</a:t>
            </a:r>
            <a:r>
              <a:rPr lang="en-US"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引导程序</a:t>
            </a:r>
            <a:r>
              <a:rPr lang="en-US" b="1" dirty="0">
                <a:solidFill>
                  <a:srgbClr val="3366FF"/>
                </a:solidFill>
                <a:latin typeface="宋体" panose="02010600030101010101" pitchFamily="2" charset="-122"/>
                <a:ea typeface="宋体" panose="02010600030101010101" pitchFamily="2" charset="-122"/>
              </a:rPr>
              <a:t>)</a:t>
            </a:r>
            <a:r>
              <a:rPr lang="en-US" dirty="0">
                <a:solidFill>
                  <a:srgbClr val="3366FF"/>
                </a:solidFill>
              </a:rPr>
              <a:t> </a:t>
            </a:r>
            <a:r>
              <a:rPr lang="en-US" dirty="0"/>
              <a:t>is loaded at power-up or reboot</a:t>
            </a:r>
          </a:p>
          <a:p>
            <a:pPr lvl="1"/>
            <a:r>
              <a:rPr lang="en-US" dirty="0"/>
              <a:t>Typically stored in ROM or EPROM, generally known as </a:t>
            </a:r>
            <a:r>
              <a:rPr lang="en-US" b="1" dirty="0">
                <a:solidFill>
                  <a:srgbClr val="3366FF"/>
                </a:solidFill>
              </a:rPr>
              <a:t>firmware</a:t>
            </a:r>
            <a:r>
              <a:rPr lang="en-US"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固件</a:t>
            </a:r>
            <a:r>
              <a:rPr lang="en-US" b="1" dirty="0">
                <a:solidFill>
                  <a:srgbClr val="3366FF"/>
                </a:solidFill>
                <a:latin typeface="宋体" panose="02010600030101010101" pitchFamily="2" charset="-122"/>
                <a:ea typeface="宋体" panose="02010600030101010101" pitchFamily="2" charset="-122"/>
              </a:rPr>
              <a:t>)</a:t>
            </a:r>
          </a:p>
          <a:p>
            <a:pPr lvl="1"/>
            <a:r>
              <a:rPr lang="en-US" dirty="0"/>
              <a:t>Initializes all aspects of system</a:t>
            </a:r>
          </a:p>
          <a:p>
            <a:pPr lvl="1"/>
            <a:r>
              <a:rPr lang="en-US" dirty="0"/>
              <a:t>Loads operating system kernel and starts execution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lstStyle/>
          <a:p>
            <a:r>
              <a:rPr lang="en-US"/>
              <a:t>Computer-system operation</a:t>
            </a:r>
          </a:p>
          <a:p>
            <a:pPr lvl="1"/>
            <a:r>
              <a:rPr lang="en-US"/>
              <a:t>One or more CPUs, device controllers connect through common bus providing access to shared memory</a:t>
            </a:r>
          </a:p>
          <a:p>
            <a:pPr lvl="1"/>
            <a:r>
              <a:rPr lang="en-US"/>
              <a:t>Concurrent execution of CPUs and devices competing for memory cycles</a:t>
            </a:r>
          </a:p>
          <a:p>
            <a:pPr lvl="1"/>
            <a:endParaRPr lang="en-US"/>
          </a:p>
        </p:txBody>
      </p:sp>
      <p:pic>
        <p:nvPicPr>
          <p:cNvPr id="13316" name="Picture 5"/>
          <p:cNvPicPr>
            <a:picLocks noChangeAspect="1" noChangeArrowheads="1"/>
          </p:cNvPicPr>
          <p:nvPr/>
        </p:nvPicPr>
        <p:blipFill>
          <a:blip r:embed="rId3"/>
          <a:srcRect/>
          <a:stretch>
            <a:fillRect/>
          </a:stretch>
        </p:blipFill>
        <p:spPr bwMode="auto">
          <a:xfrm>
            <a:off x="1187450" y="2881313"/>
            <a:ext cx="6737350" cy="332898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a:t>Computer-System Operation</a:t>
            </a:r>
          </a:p>
        </p:txBody>
      </p:sp>
      <p:sp>
        <p:nvSpPr>
          <p:cNvPr id="14339" name="Rectangle 3"/>
          <p:cNvSpPr>
            <a:spLocks noGrp="1" noChangeArrowheads="1"/>
          </p:cNvSpPr>
          <p:nvPr>
            <p:ph type="body" idx="4294967295"/>
          </p:nvPr>
        </p:nvSpPr>
        <p:spPr>
          <a:xfrm>
            <a:off x="806450" y="1233488"/>
            <a:ext cx="7743825" cy="4530725"/>
          </a:xfrm>
        </p:spPr>
        <p:txBody>
          <a:bodyPr/>
          <a:lstStyle/>
          <a:p>
            <a:r>
              <a:rPr lang="en-US" dirty="0"/>
              <a:t>I/O devices and the CPU can execute concurrently</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并发执行</a:t>
            </a:r>
            <a:r>
              <a:rPr lang="en-US" dirty="0">
                <a:latin typeface="宋体" panose="02010600030101010101" pitchFamily="2" charset="-122"/>
                <a:ea typeface="宋体" panose="02010600030101010101" pitchFamily="2" charset="-122"/>
              </a:rPr>
              <a:t>)</a:t>
            </a:r>
          </a:p>
          <a:p>
            <a:endParaRPr lang="en-US" sz="800" dirty="0"/>
          </a:p>
          <a:p>
            <a:r>
              <a:rPr lang="en-US" dirty="0"/>
              <a:t>Each </a:t>
            </a:r>
            <a:r>
              <a:rPr lang="en-US"/>
              <a:t>device controller</a:t>
            </a:r>
            <a:r>
              <a:rPr lang="en-US">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控制器</a:t>
            </a:r>
            <a:r>
              <a:rPr lang="en-US">
                <a:latin typeface="宋体" panose="02010600030101010101" pitchFamily="2" charset="-122"/>
                <a:ea typeface="宋体" panose="02010600030101010101" pitchFamily="2" charset="-122"/>
              </a:rPr>
              <a:t>) </a:t>
            </a:r>
            <a:r>
              <a:rPr lang="en-US" dirty="0"/>
              <a:t>is in charge of a particular device type</a:t>
            </a:r>
          </a:p>
          <a:p>
            <a:endParaRPr lang="en-US" sz="800" dirty="0"/>
          </a:p>
          <a:p>
            <a:r>
              <a:rPr lang="en-US" dirty="0"/>
              <a:t>Each device controller has a local buffer</a:t>
            </a:r>
          </a:p>
          <a:p>
            <a:endParaRPr lang="en-US" sz="800" dirty="0"/>
          </a:p>
          <a:p>
            <a:r>
              <a:rPr lang="en-US" dirty="0"/>
              <a:t>CPU moves data from/to main memory to/from local buffers</a:t>
            </a:r>
          </a:p>
          <a:p>
            <a:endParaRPr lang="en-US" sz="800" dirty="0"/>
          </a:p>
          <a:p>
            <a:r>
              <a:rPr lang="en-US" dirty="0"/>
              <a:t>I/O is from the device to local buffer of controller</a:t>
            </a:r>
          </a:p>
          <a:p>
            <a:endParaRPr lang="en-US" sz="800" dirty="0"/>
          </a:p>
          <a:p>
            <a:r>
              <a:rPr lang="en-US" dirty="0"/>
              <a:t>Device controller informs CPU that it has finished its operation by causing an </a:t>
            </a:r>
            <a:r>
              <a:rPr lang="en-US" dirty="0">
                <a:solidFill>
                  <a:srgbClr val="0000FF"/>
                </a:solidFill>
              </a:rPr>
              <a:t>interrupt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中断</a:t>
            </a:r>
            <a:r>
              <a:rPr lang="en-US" altLang="zh-CN" dirty="0">
                <a:latin typeface="宋体" panose="02010600030101010101" pitchFamily="2" charset="-122"/>
                <a:ea typeface="宋体" panose="02010600030101010101" pitchFamily="2" charset="-122"/>
              </a:rPr>
              <a:t>)</a:t>
            </a:r>
            <a:endParaRPr lang="en-US"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t>Common Functions of Interrupts</a:t>
            </a:r>
          </a:p>
        </p:txBody>
      </p:sp>
      <p:sp>
        <p:nvSpPr>
          <p:cNvPr id="15363" name="Rectangle 3"/>
          <p:cNvSpPr>
            <a:spLocks noGrp="1" noChangeArrowheads="1"/>
          </p:cNvSpPr>
          <p:nvPr>
            <p:ph type="body" idx="4294967295"/>
          </p:nvPr>
        </p:nvSpPr>
        <p:spPr>
          <a:xfrm>
            <a:off x="806450" y="1233488"/>
            <a:ext cx="7577138" cy="4530725"/>
          </a:xfrm>
        </p:spPr>
        <p:txBody>
          <a:bodyPr/>
          <a:lstStyle/>
          <a:p>
            <a:r>
              <a:rPr lang="en-US" dirty="0"/>
              <a:t>Interrupt transfers control to the interrupt service routine generally, through the </a:t>
            </a:r>
            <a:r>
              <a:rPr lang="en-US" b="1" dirty="0">
                <a:solidFill>
                  <a:srgbClr val="3366FF"/>
                </a:solidFill>
              </a:rPr>
              <a:t>interrupt</a:t>
            </a:r>
            <a:r>
              <a:rPr lang="en-US" i="1" dirty="0"/>
              <a:t> </a:t>
            </a:r>
            <a:r>
              <a:rPr lang="en-US" b="1" dirty="0">
                <a:solidFill>
                  <a:srgbClr val="3366FF"/>
                </a:solidFill>
              </a:rPr>
              <a:t>vector</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中断向量</a:t>
            </a:r>
            <a:r>
              <a:rPr lang="en-US" altLang="zh-CN" dirty="0">
                <a:latin typeface="宋体" panose="02010600030101010101" pitchFamily="2" charset="-122"/>
                <a:ea typeface="宋体" panose="02010600030101010101" pitchFamily="2" charset="-122"/>
              </a:rPr>
              <a:t>)</a:t>
            </a:r>
            <a:r>
              <a:rPr lang="en-US" dirty="0"/>
              <a:t>, which contains the addresses of all the service routines</a:t>
            </a:r>
          </a:p>
          <a:p>
            <a:endParaRPr lang="en-US" sz="800" dirty="0"/>
          </a:p>
          <a:p>
            <a:r>
              <a:rPr lang="en-US" dirty="0"/>
              <a:t>Interrupt architecture must save the address of the interrupted instruction</a:t>
            </a:r>
          </a:p>
          <a:p>
            <a:endParaRPr lang="en-US" sz="800" dirty="0"/>
          </a:p>
          <a:p>
            <a:r>
              <a:rPr lang="en-US" dirty="0"/>
              <a:t>Incoming interrupts are </a:t>
            </a:r>
            <a:r>
              <a:rPr lang="en-US" i="1" dirty="0"/>
              <a:t>disabled</a:t>
            </a:r>
            <a:r>
              <a:rPr lang="en-US" dirty="0"/>
              <a:t> while another interrupt is being processed to prevent a </a:t>
            </a:r>
            <a:r>
              <a:rPr lang="en-US" i="1" dirty="0"/>
              <a:t>lost interrupt</a:t>
            </a:r>
          </a:p>
          <a:p>
            <a:endParaRPr lang="en-US" sz="800" i="1" dirty="0"/>
          </a:p>
          <a:p>
            <a:r>
              <a:rPr lang="en-US" dirty="0"/>
              <a:t>A </a:t>
            </a:r>
            <a:r>
              <a:rPr lang="en-US" i="1" dirty="0"/>
              <a:t>trap</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陷阱</a:t>
            </a:r>
            <a:r>
              <a:rPr lang="en-US" altLang="zh-CN" dirty="0">
                <a:latin typeface="宋体" panose="02010600030101010101" pitchFamily="2" charset="-122"/>
                <a:ea typeface="宋体" panose="02010600030101010101" pitchFamily="2" charset="-122"/>
              </a:rPr>
              <a:t>)</a:t>
            </a:r>
            <a:r>
              <a:rPr lang="en-US" dirty="0"/>
              <a:t> is a software-generated interrupt caused either by an error or a user request</a:t>
            </a:r>
          </a:p>
          <a:p>
            <a:endParaRPr lang="en-US" sz="800" dirty="0"/>
          </a:p>
          <a:p>
            <a:r>
              <a:rPr lang="en-US" dirty="0"/>
              <a:t>An operating system is </a:t>
            </a:r>
            <a:r>
              <a:rPr lang="en-US" b="1" dirty="0">
                <a:solidFill>
                  <a:srgbClr val="3366FF"/>
                </a:solidFill>
              </a:rPr>
              <a:t>interrupt driven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中断驱动的</a:t>
            </a:r>
            <a:r>
              <a:rPr lang="en-US" altLang="zh-CN" dirty="0">
                <a:latin typeface="宋体" panose="02010600030101010101" pitchFamily="2" charset="-122"/>
                <a:ea typeface="宋体" panose="02010600030101010101" pitchFamily="2" charset="-122"/>
              </a:rPr>
              <a:t>)</a:t>
            </a:r>
            <a:endParaRPr lang="en-US" b="1" dirty="0">
              <a:solidFill>
                <a:srgbClr val="3366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63625" y="0"/>
            <a:ext cx="7772400" cy="844550"/>
          </a:xfrm>
        </p:spPr>
        <p:txBody>
          <a:bodyPr/>
          <a:lstStyle/>
          <a:p>
            <a:pPr eaLnBrk="1" hangingPunct="1"/>
            <a:r>
              <a:rPr lang="en-US"/>
              <a:t>Interrupt Handling</a:t>
            </a:r>
          </a:p>
        </p:txBody>
      </p:sp>
      <p:sp>
        <p:nvSpPr>
          <p:cNvPr id="16387" name="Rectangle 3"/>
          <p:cNvSpPr>
            <a:spLocks noGrp="1" noChangeArrowheads="1"/>
          </p:cNvSpPr>
          <p:nvPr>
            <p:ph type="body" idx="4294967295"/>
          </p:nvPr>
        </p:nvSpPr>
        <p:spPr>
          <a:xfrm>
            <a:off x="806450" y="1233488"/>
            <a:ext cx="7685088" cy="4530725"/>
          </a:xfrm>
        </p:spPr>
        <p:txBody>
          <a:bodyPr/>
          <a:lstStyle/>
          <a:p>
            <a:r>
              <a:rPr lang="en-US" dirty="0"/>
              <a:t>The operating system preserves the state of the CPU by storing registers</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寄存器</a:t>
            </a:r>
            <a:r>
              <a:rPr lang="en-US" dirty="0">
                <a:latin typeface="宋体" panose="02010600030101010101" pitchFamily="2" charset="-122"/>
                <a:ea typeface="宋体" panose="02010600030101010101" pitchFamily="2" charset="-122"/>
              </a:rPr>
              <a:t>) </a:t>
            </a:r>
            <a:r>
              <a:rPr lang="en-US" dirty="0"/>
              <a:t>and the program counter</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程序计数器</a:t>
            </a:r>
            <a:r>
              <a:rPr lang="en-US" dirty="0">
                <a:latin typeface="宋体" panose="02010600030101010101" pitchFamily="2" charset="-122"/>
                <a:ea typeface="宋体" panose="02010600030101010101" pitchFamily="2" charset="-122"/>
              </a:rPr>
              <a:t>)</a:t>
            </a:r>
          </a:p>
          <a:p>
            <a:endParaRPr lang="en-US" dirty="0"/>
          </a:p>
          <a:p>
            <a:r>
              <a:rPr lang="en-US" dirty="0"/>
              <a:t>Determines which type of interrupt has occurred:</a:t>
            </a:r>
          </a:p>
          <a:p>
            <a:pPr lvl="1"/>
            <a:r>
              <a:rPr lang="en-US" b="1" dirty="0">
                <a:solidFill>
                  <a:srgbClr val="3366FF"/>
                </a:solidFill>
              </a:rPr>
              <a:t>polling</a:t>
            </a:r>
          </a:p>
          <a:p>
            <a:pPr lvl="1"/>
            <a:r>
              <a:rPr lang="en-US" b="1" dirty="0">
                <a:solidFill>
                  <a:srgbClr val="3366FF"/>
                </a:solidFill>
              </a:rPr>
              <a:t>vectored</a:t>
            </a:r>
            <a:r>
              <a:rPr lang="en-US" dirty="0"/>
              <a:t> interrupt system</a:t>
            </a:r>
          </a:p>
          <a:p>
            <a:pPr lvl="1"/>
            <a:endParaRPr lang="en-US" dirty="0"/>
          </a:p>
          <a:p>
            <a:r>
              <a:rPr lang="en-US" dirty="0"/>
              <a:t>Separate segments of code determine what action should be taken for each type of 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t>Interrupt Timeline</a:t>
            </a:r>
          </a:p>
        </p:txBody>
      </p:sp>
      <p:pic>
        <p:nvPicPr>
          <p:cNvPr id="17411" name="Picture 4"/>
          <p:cNvPicPr>
            <a:picLocks noChangeAspect="1" noChangeArrowheads="1"/>
          </p:cNvPicPr>
          <p:nvPr/>
        </p:nvPicPr>
        <p:blipFill>
          <a:blip r:embed="rId3"/>
          <a:srcRect/>
          <a:stretch>
            <a:fillRect/>
          </a:stretch>
        </p:blipFill>
        <p:spPr bwMode="auto">
          <a:xfrm>
            <a:off x="1063625" y="1717675"/>
            <a:ext cx="7138988" cy="34877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t>I/O Structure</a:t>
            </a:r>
          </a:p>
        </p:txBody>
      </p:sp>
      <p:sp>
        <p:nvSpPr>
          <p:cNvPr id="18435" name="Rectangle 3"/>
          <p:cNvSpPr>
            <a:spLocks noGrp="1" noChangeArrowheads="1"/>
          </p:cNvSpPr>
          <p:nvPr>
            <p:ph type="body" idx="4294967295"/>
          </p:nvPr>
        </p:nvSpPr>
        <p:spPr>
          <a:xfrm>
            <a:off x="1020763" y="1244600"/>
            <a:ext cx="7496175" cy="4114800"/>
          </a:xfrm>
        </p:spPr>
        <p:txBody>
          <a:bodyPr/>
          <a:lstStyle/>
          <a:p>
            <a:pPr>
              <a:lnSpc>
                <a:spcPct val="90000"/>
              </a:lnSpc>
            </a:pPr>
            <a:r>
              <a:rPr lang="en-US" dirty="0"/>
              <a:t>After I/O starts, control returns to user program only upon I/O completion</a:t>
            </a:r>
          </a:p>
          <a:p>
            <a:pPr lvl="1">
              <a:lnSpc>
                <a:spcPct val="90000"/>
              </a:lnSpc>
            </a:pPr>
            <a:r>
              <a:rPr lang="en-US" dirty="0"/>
              <a:t>Wait instruction idles the CPU until the next interrupt</a:t>
            </a:r>
          </a:p>
          <a:p>
            <a:pPr lvl="1">
              <a:lnSpc>
                <a:spcPct val="90000"/>
              </a:lnSpc>
            </a:pPr>
            <a:r>
              <a:rPr lang="en-US" dirty="0"/>
              <a:t>Wait loop (contention for memory access)</a:t>
            </a:r>
          </a:p>
          <a:p>
            <a:pPr lvl="1">
              <a:lnSpc>
                <a:spcPct val="90000"/>
              </a:lnSpc>
            </a:pPr>
            <a:r>
              <a:rPr lang="en-US" dirty="0"/>
              <a:t>At most one I/O request is outstanding at a time, no simultaneous I/O processing</a:t>
            </a:r>
          </a:p>
          <a:p>
            <a:pPr lvl="1">
              <a:lnSpc>
                <a:spcPct val="90000"/>
              </a:lnSpc>
            </a:pPr>
            <a:endParaRPr lang="en-US" dirty="0"/>
          </a:p>
          <a:p>
            <a:pPr>
              <a:lnSpc>
                <a:spcPct val="90000"/>
              </a:lnSpc>
            </a:pPr>
            <a:r>
              <a:rPr lang="en-US" dirty="0"/>
              <a:t>After I/O starts, control returns to user program without waiting for I/O completion</a:t>
            </a:r>
          </a:p>
          <a:p>
            <a:pPr lvl="1">
              <a:lnSpc>
                <a:spcPct val="90000"/>
              </a:lnSpc>
            </a:pPr>
            <a:r>
              <a:rPr lang="en-US" b="1" dirty="0">
                <a:solidFill>
                  <a:srgbClr val="3366FF"/>
                </a:solidFill>
              </a:rPr>
              <a:t>System call </a:t>
            </a:r>
            <a:r>
              <a:rPr lang="en-US" dirty="0"/>
              <a:t>– request to the operating system to allow user to wait for I/O completion</a:t>
            </a:r>
          </a:p>
          <a:p>
            <a:pPr lvl="1">
              <a:lnSpc>
                <a:spcPct val="90000"/>
              </a:lnSpc>
            </a:pPr>
            <a:r>
              <a:rPr lang="en-US" b="1" dirty="0">
                <a:solidFill>
                  <a:srgbClr val="3366FF"/>
                </a:solidFill>
              </a:rPr>
              <a:t>Device-status table </a:t>
            </a:r>
            <a:r>
              <a:rPr lang="en-US" dirty="0"/>
              <a:t>contains entry for each I/O device indicating its type, address, and state</a:t>
            </a:r>
          </a:p>
          <a:p>
            <a:pPr lvl="1">
              <a:lnSpc>
                <a:spcPct val="90000"/>
              </a:lnSpc>
            </a:pPr>
            <a:r>
              <a:rPr lang="en-US" dirty="0"/>
              <a:t>Operating system indexes into I/O device table to determine device status and to modify table entry to include interrupt</a:t>
            </a:r>
          </a:p>
          <a:p>
            <a:pPr lvl="1">
              <a:lnSpc>
                <a:spcPct val="9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20763" y="277813"/>
            <a:ext cx="7666037" cy="576262"/>
          </a:xfrm>
        </p:spPr>
        <p:txBody>
          <a:bodyPr/>
          <a:lstStyle/>
          <a:p>
            <a:pPr eaLnBrk="1" hangingPunct="1"/>
            <a:r>
              <a:rPr lang="en-US"/>
              <a:t>Direct Memory Access Structure</a:t>
            </a:r>
          </a:p>
        </p:txBody>
      </p:sp>
      <p:sp>
        <p:nvSpPr>
          <p:cNvPr id="19459" name="Rectangle 3"/>
          <p:cNvSpPr>
            <a:spLocks noGrp="1" noChangeArrowheads="1"/>
          </p:cNvSpPr>
          <p:nvPr>
            <p:ph type="body" idx="4294967295"/>
          </p:nvPr>
        </p:nvSpPr>
        <p:spPr>
          <a:xfrm>
            <a:off x="806450" y="1233488"/>
            <a:ext cx="7704138" cy="4530725"/>
          </a:xfrm>
        </p:spPr>
        <p:txBody>
          <a:bodyPr/>
          <a:lstStyle/>
          <a:p>
            <a:r>
              <a:rPr lang="en-US"/>
              <a:t>Used for high-speed I/O devices able to transmit information at close to memory speeds</a:t>
            </a:r>
          </a:p>
          <a:p>
            <a:endParaRPr lang="en-US"/>
          </a:p>
          <a:p>
            <a:r>
              <a:rPr lang="en-US"/>
              <a:t>Device controller transfers blocks of data from buffer storage directly to main memory without CPU intervention</a:t>
            </a:r>
          </a:p>
          <a:p>
            <a:endParaRPr lang="en-US"/>
          </a:p>
          <a:p>
            <a:r>
              <a:rPr lang="en-US"/>
              <a:t>Only one interrupt is generated per block, rather than the one interrupt per byte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t>Storage Structure</a:t>
            </a:r>
          </a:p>
        </p:txBody>
      </p:sp>
      <p:sp>
        <p:nvSpPr>
          <p:cNvPr id="20483" name="Rectangle 3"/>
          <p:cNvSpPr>
            <a:spLocks noGrp="1" noChangeArrowheads="1"/>
          </p:cNvSpPr>
          <p:nvPr>
            <p:ph type="body" idx="4294967295"/>
          </p:nvPr>
        </p:nvSpPr>
        <p:spPr>
          <a:xfrm>
            <a:off x="806450" y="1233488"/>
            <a:ext cx="7675563" cy="4530725"/>
          </a:xfrm>
        </p:spPr>
        <p:txBody>
          <a:bodyPr/>
          <a:lstStyle/>
          <a:p>
            <a:r>
              <a:rPr lang="en-US" dirty="0"/>
              <a:t>Main memory – only large storage media that the CPU can access directly</a:t>
            </a:r>
          </a:p>
          <a:p>
            <a:pPr lvl="1"/>
            <a:r>
              <a:rPr lang="en-US" b="1" dirty="0">
                <a:solidFill>
                  <a:srgbClr val="3366FF"/>
                </a:solidFill>
              </a:rPr>
              <a:t>Random</a:t>
            </a:r>
            <a:r>
              <a:rPr lang="en-US" dirty="0">
                <a:solidFill>
                  <a:srgbClr val="0000FF"/>
                </a:solidFill>
              </a:rPr>
              <a:t> </a:t>
            </a:r>
            <a:r>
              <a:rPr lang="en-US" b="1" dirty="0">
                <a:solidFill>
                  <a:srgbClr val="3366FF"/>
                </a:solidFill>
              </a:rPr>
              <a:t>access</a:t>
            </a:r>
            <a:r>
              <a:rPr lang="en-US"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随机访问</a:t>
            </a:r>
            <a:r>
              <a:rPr lang="en-US" b="1" dirty="0">
                <a:solidFill>
                  <a:srgbClr val="3366FF"/>
                </a:solidFill>
                <a:latin typeface="宋体" panose="02010600030101010101" pitchFamily="2" charset="-122"/>
                <a:ea typeface="宋体" panose="02010600030101010101" pitchFamily="2" charset="-122"/>
              </a:rPr>
              <a:t>)</a:t>
            </a:r>
          </a:p>
          <a:p>
            <a:pPr lvl="1"/>
            <a:r>
              <a:rPr lang="en-US" dirty="0"/>
              <a:t>Typically </a:t>
            </a:r>
            <a:r>
              <a:rPr lang="en-US" b="1" dirty="0">
                <a:solidFill>
                  <a:srgbClr val="3366FF"/>
                </a:solidFill>
              </a:rPr>
              <a:t>volatile</a:t>
            </a:r>
            <a:r>
              <a:rPr lang="en-US" altLang="zh-CN"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易失的</a:t>
            </a:r>
            <a:r>
              <a:rPr lang="en-US" altLang="zh-CN" b="1" dirty="0">
                <a:solidFill>
                  <a:srgbClr val="3366FF"/>
                </a:solidFill>
                <a:latin typeface="宋体" panose="02010600030101010101" pitchFamily="2" charset="-122"/>
                <a:ea typeface="宋体" panose="02010600030101010101" pitchFamily="2" charset="-122"/>
              </a:rPr>
              <a:t>)</a:t>
            </a:r>
            <a:endParaRPr lang="en-US" b="1" dirty="0">
              <a:solidFill>
                <a:srgbClr val="3366FF"/>
              </a:solidFill>
            </a:endParaRPr>
          </a:p>
          <a:p>
            <a:r>
              <a:rPr lang="en-US" dirty="0"/>
              <a:t>Secondary storage – extension of main memory that provides large </a:t>
            </a:r>
            <a:r>
              <a:rPr lang="en-US" b="1" dirty="0">
                <a:solidFill>
                  <a:srgbClr val="3366FF"/>
                </a:solidFill>
              </a:rPr>
              <a:t>nonvolatile</a:t>
            </a:r>
            <a:r>
              <a:rPr lang="en-US" altLang="zh-CN"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非易失的</a:t>
            </a:r>
            <a:r>
              <a:rPr lang="en-US" altLang="zh-CN" b="1" dirty="0">
                <a:solidFill>
                  <a:srgbClr val="3366FF"/>
                </a:solidFill>
                <a:latin typeface="宋体" panose="02010600030101010101" pitchFamily="2" charset="-122"/>
                <a:ea typeface="宋体" panose="02010600030101010101" pitchFamily="2" charset="-122"/>
              </a:rPr>
              <a:t>)</a:t>
            </a:r>
            <a:r>
              <a:rPr lang="en-US" dirty="0">
                <a:solidFill>
                  <a:srgbClr val="0000FF"/>
                </a:solidFill>
              </a:rPr>
              <a:t> </a:t>
            </a:r>
            <a:r>
              <a:rPr lang="en-US" dirty="0"/>
              <a:t>storage capacity</a:t>
            </a:r>
          </a:p>
          <a:p>
            <a:endParaRPr lang="en-US" dirty="0"/>
          </a:p>
          <a:p>
            <a:r>
              <a:rPr lang="en-US" dirty="0"/>
              <a:t>Magnetic disks</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磁盘</a:t>
            </a:r>
            <a:r>
              <a:rPr lang="en-US" altLang="zh-CN" b="1" dirty="0">
                <a:latin typeface="宋体" panose="02010600030101010101" pitchFamily="2" charset="-122"/>
                <a:ea typeface="宋体" panose="02010600030101010101" pitchFamily="2" charset="-122"/>
              </a:rPr>
              <a:t>)</a:t>
            </a:r>
            <a:r>
              <a:rPr lang="en-US" dirty="0"/>
              <a:t> – rigid metal or glass platters covered with magnetic recording material </a:t>
            </a:r>
          </a:p>
          <a:p>
            <a:pPr lvl="1"/>
            <a:r>
              <a:rPr lang="en-US" dirty="0"/>
              <a:t>Disk surface is logically divided into </a:t>
            </a:r>
            <a:r>
              <a:rPr lang="en-US" b="1" dirty="0">
                <a:solidFill>
                  <a:srgbClr val="3366FF"/>
                </a:solidFill>
              </a:rPr>
              <a:t>tracks</a:t>
            </a:r>
            <a:r>
              <a:rPr lang="en-US" dirty="0"/>
              <a:t>, which are subdivided into </a:t>
            </a:r>
            <a:r>
              <a:rPr lang="en-US" b="1" dirty="0">
                <a:solidFill>
                  <a:srgbClr val="3366FF"/>
                </a:solidFill>
              </a:rPr>
              <a:t>sectors</a:t>
            </a:r>
          </a:p>
          <a:p>
            <a:pPr lvl="1"/>
            <a:r>
              <a:rPr lang="en-US" dirty="0"/>
              <a:t>The </a:t>
            </a:r>
            <a:r>
              <a:rPr lang="en-US" b="1" dirty="0">
                <a:solidFill>
                  <a:srgbClr val="3366FF"/>
                </a:solidFill>
              </a:rPr>
              <a:t>disk controller </a:t>
            </a:r>
            <a:r>
              <a:rPr lang="en-US" dirty="0"/>
              <a:t>determines the logical interaction between the device and the computer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277813"/>
            <a:ext cx="7810500" cy="576262"/>
          </a:xfrm>
        </p:spPr>
        <p:txBody>
          <a:bodyPr/>
          <a:lstStyle/>
          <a:p>
            <a:pPr eaLnBrk="1" hangingPunct="1"/>
            <a:r>
              <a:rPr lang="en-US"/>
              <a:t>Storage Hierarchy</a:t>
            </a:r>
          </a:p>
        </p:txBody>
      </p:sp>
      <p:sp>
        <p:nvSpPr>
          <p:cNvPr id="21507" name="Rectangle 3"/>
          <p:cNvSpPr>
            <a:spLocks noGrp="1" noChangeArrowheads="1"/>
          </p:cNvSpPr>
          <p:nvPr>
            <p:ph type="body" idx="4294967295"/>
          </p:nvPr>
        </p:nvSpPr>
        <p:spPr>
          <a:xfrm>
            <a:off x="806450" y="1233488"/>
            <a:ext cx="7762875" cy="4530725"/>
          </a:xfrm>
        </p:spPr>
        <p:txBody>
          <a:bodyPr/>
          <a:lstStyle/>
          <a:p>
            <a:r>
              <a:rPr lang="en-US" dirty="0"/>
              <a:t>Storage systems organized in hierarchy</a:t>
            </a:r>
          </a:p>
          <a:p>
            <a:pPr lvl="1"/>
            <a:r>
              <a:rPr lang="en-US" dirty="0"/>
              <a:t>Speed</a:t>
            </a:r>
          </a:p>
          <a:p>
            <a:pPr lvl="1"/>
            <a:r>
              <a:rPr lang="en-US" dirty="0"/>
              <a:t>Cost</a:t>
            </a:r>
          </a:p>
          <a:p>
            <a:pPr lvl="1"/>
            <a:r>
              <a:rPr lang="en-US" dirty="0"/>
              <a:t>Volatility</a:t>
            </a:r>
          </a:p>
          <a:p>
            <a:pPr lvl="1"/>
            <a:endParaRPr lang="en-US" dirty="0"/>
          </a:p>
          <a:p>
            <a:r>
              <a:rPr lang="en-US" b="1" dirty="0">
                <a:solidFill>
                  <a:srgbClr val="3366FF"/>
                </a:solidFill>
              </a:rPr>
              <a:t>Caching</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缓存</a:t>
            </a:r>
            <a:r>
              <a:rPr lang="en-US" altLang="zh-CN" b="1" dirty="0">
                <a:latin typeface="宋体" panose="02010600030101010101" pitchFamily="2" charset="-122"/>
                <a:ea typeface="宋体" panose="02010600030101010101" pitchFamily="2" charset="-122"/>
              </a:rPr>
              <a:t>)</a:t>
            </a:r>
            <a:r>
              <a:rPr lang="en-US" dirty="0"/>
              <a:t> – copying information into faster storage system; main memory can be viewed as a </a:t>
            </a:r>
            <a:r>
              <a:rPr lang="en-US" i="1" dirty="0"/>
              <a:t>cache</a:t>
            </a:r>
            <a:r>
              <a:rPr lang="en-US" dirty="0"/>
              <a:t> for secondary storage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a:t>Chapter 1: Introduction</a:t>
            </a:r>
          </a:p>
        </p:txBody>
      </p:sp>
      <p:sp>
        <p:nvSpPr>
          <p:cNvPr id="4099" name="Rectangle 3"/>
          <p:cNvSpPr>
            <a:spLocks noGrp="1" noChangeArrowheads="1"/>
          </p:cNvSpPr>
          <p:nvPr>
            <p:ph type="body" idx="4294967295"/>
          </p:nvPr>
        </p:nvSpPr>
        <p:spPr/>
        <p:txBody>
          <a:bodyPr/>
          <a:lstStyle/>
          <a:p>
            <a:r>
              <a:rPr lang="en-US" dirty="0"/>
              <a:t>What Operating Systems Do</a:t>
            </a:r>
          </a:p>
          <a:p>
            <a:r>
              <a:rPr lang="en-US" dirty="0"/>
              <a:t>Computer-System Organization</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组织</a:t>
            </a:r>
            <a:r>
              <a:rPr lang="en-US" dirty="0">
                <a:latin typeface="宋体" panose="02010600030101010101" pitchFamily="2" charset="-122"/>
                <a:ea typeface="宋体" panose="02010600030101010101" pitchFamily="2" charset="-122"/>
              </a:rPr>
              <a:t>)</a:t>
            </a:r>
          </a:p>
          <a:p>
            <a:r>
              <a:rPr lang="en-US" dirty="0"/>
              <a:t>Computer-System Architecture</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架构</a:t>
            </a:r>
            <a:r>
              <a:rPr lang="en-US" dirty="0">
                <a:latin typeface="宋体" panose="02010600030101010101" pitchFamily="2" charset="-122"/>
                <a:ea typeface="宋体" panose="02010600030101010101" pitchFamily="2" charset="-122"/>
              </a:rPr>
              <a:t>)</a:t>
            </a:r>
          </a:p>
          <a:p>
            <a:r>
              <a:rPr lang="en-US" dirty="0"/>
              <a:t>Operating-System Structure</a:t>
            </a:r>
          </a:p>
          <a:p>
            <a:r>
              <a:rPr lang="en-US" dirty="0"/>
              <a:t>Operating-System Operations</a:t>
            </a:r>
          </a:p>
          <a:p>
            <a:r>
              <a:rPr lang="en-US" dirty="0"/>
              <a:t>Process Management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进程管理</a:t>
            </a:r>
            <a:r>
              <a:rPr lang="en-US" altLang="zh-CN" dirty="0">
                <a:latin typeface="宋体" panose="02010600030101010101" pitchFamily="2" charset="-122"/>
                <a:ea typeface="宋体" panose="02010600030101010101" pitchFamily="2" charset="-122"/>
              </a:rPr>
              <a:t>)</a:t>
            </a:r>
            <a:endParaRPr lang="en-US" dirty="0"/>
          </a:p>
          <a:p>
            <a:r>
              <a:rPr lang="en-US" dirty="0"/>
              <a:t>Memory Management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内存管理</a:t>
            </a:r>
            <a:r>
              <a:rPr lang="en-US" altLang="zh-CN" dirty="0">
                <a:latin typeface="宋体" panose="02010600030101010101" pitchFamily="2" charset="-122"/>
                <a:ea typeface="宋体" panose="02010600030101010101" pitchFamily="2" charset="-122"/>
              </a:rPr>
              <a:t>)</a:t>
            </a:r>
            <a:endParaRPr lang="en-US" dirty="0"/>
          </a:p>
          <a:p>
            <a:r>
              <a:rPr lang="en-US" dirty="0"/>
              <a:t>Storage Management</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存储管理</a:t>
            </a:r>
            <a:r>
              <a:rPr lang="en-US" altLang="zh-CN" dirty="0">
                <a:latin typeface="宋体" panose="02010600030101010101" pitchFamily="2" charset="-122"/>
                <a:ea typeface="宋体" panose="02010600030101010101" pitchFamily="2" charset="-122"/>
              </a:rPr>
              <a:t>)</a:t>
            </a:r>
            <a:endParaRPr lang="en-US" dirty="0"/>
          </a:p>
          <a:p>
            <a:r>
              <a:rPr lang="en-US" dirty="0"/>
              <a:t>Protection and Security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保护与安全</a:t>
            </a:r>
            <a:r>
              <a:rPr lang="en-US" altLang="zh-CN" dirty="0">
                <a:latin typeface="宋体" panose="02010600030101010101" pitchFamily="2" charset="-122"/>
                <a:ea typeface="宋体" panose="02010600030101010101" pitchFamily="2" charset="-122"/>
              </a:rPr>
              <a:t>)</a:t>
            </a:r>
            <a:endParaRPr lang="en-US" dirty="0"/>
          </a:p>
          <a:p>
            <a:r>
              <a:rPr lang="en-US" dirty="0"/>
              <a:t>Distributed Systems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分布式系统</a:t>
            </a:r>
            <a:r>
              <a:rPr lang="en-US" altLang="zh-CN" dirty="0">
                <a:latin typeface="宋体" panose="02010600030101010101" pitchFamily="2" charset="-122"/>
                <a:ea typeface="宋体" panose="02010600030101010101" pitchFamily="2" charset="-122"/>
              </a:rPr>
              <a:t>)</a:t>
            </a:r>
            <a:endParaRPr lang="en-US" dirty="0"/>
          </a:p>
          <a:p>
            <a:r>
              <a:rPr lang="en-US" dirty="0"/>
              <a:t>Special-Purpose Systems</a:t>
            </a:r>
          </a:p>
          <a:p>
            <a:r>
              <a:rPr lang="en-US" dirty="0"/>
              <a:t>Computing Environments</a:t>
            </a:r>
          </a:p>
          <a:p>
            <a:r>
              <a:rPr lang="en-US" dirty="0"/>
              <a:t>Open-Source Operating Systems</a:t>
            </a:r>
          </a:p>
          <a:p>
            <a:pPr>
              <a:buFont typeface="Monotype Sorts" charset="2"/>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t>Storage-Device Hierarchy</a:t>
            </a:r>
          </a:p>
        </p:txBody>
      </p:sp>
      <p:pic>
        <p:nvPicPr>
          <p:cNvPr id="22531" name="Picture 4"/>
          <p:cNvPicPr>
            <a:picLocks noChangeAspect="1" noChangeArrowheads="1"/>
          </p:cNvPicPr>
          <p:nvPr/>
        </p:nvPicPr>
        <p:blipFill>
          <a:blip r:embed="rId3"/>
          <a:srcRect/>
          <a:stretch>
            <a:fillRect/>
          </a:stretch>
        </p:blipFill>
        <p:spPr bwMode="auto">
          <a:xfrm>
            <a:off x="1773238" y="1384300"/>
            <a:ext cx="5330825" cy="44688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t>Caching</a:t>
            </a:r>
          </a:p>
        </p:txBody>
      </p:sp>
      <p:sp>
        <p:nvSpPr>
          <p:cNvPr id="23555" name="Rectangle 3"/>
          <p:cNvSpPr>
            <a:spLocks noGrp="1" noChangeArrowheads="1"/>
          </p:cNvSpPr>
          <p:nvPr>
            <p:ph type="body" idx="4294967295"/>
          </p:nvPr>
        </p:nvSpPr>
        <p:spPr>
          <a:xfrm>
            <a:off x="806450" y="1233488"/>
            <a:ext cx="7272338" cy="4910137"/>
          </a:xfrm>
        </p:spPr>
        <p:txBody>
          <a:bodyPr/>
          <a:lstStyle/>
          <a:p>
            <a:r>
              <a:rPr lang="en-US"/>
              <a:t>Important principle, performed at many levels in a computer (in hardware, operating system, software)</a:t>
            </a:r>
          </a:p>
          <a:p>
            <a:endParaRPr lang="en-US" sz="800"/>
          </a:p>
          <a:p>
            <a:r>
              <a:rPr lang="en-US"/>
              <a:t>Information in use copied from slower to faster storage temporarily</a:t>
            </a:r>
          </a:p>
          <a:p>
            <a:endParaRPr lang="en-US" sz="800"/>
          </a:p>
          <a:p>
            <a:r>
              <a:rPr lang="en-US"/>
              <a:t>Faster storage (cache) checked first to determine if information is there</a:t>
            </a:r>
          </a:p>
          <a:p>
            <a:pPr lvl="1"/>
            <a:r>
              <a:rPr lang="en-US"/>
              <a:t>If it is, information used directly from the cache (fast)</a:t>
            </a:r>
          </a:p>
          <a:p>
            <a:pPr lvl="1"/>
            <a:r>
              <a:rPr lang="en-US"/>
              <a:t>If not, data copied to cache and used there</a:t>
            </a:r>
          </a:p>
          <a:p>
            <a:pPr lvl="1"/>
            <a:endParaRPr lang="en-US" sz="800"/>
          </a:p>
          <a:p>
            <a:r>
              <a:rPr lang="en-US"/>
              <a:t>Cache smaller than storage being cached</a:t>
            </a:r>
          </a:p>
          <a:p>
            <a:pPr lvl="1"/>
            <a:r>
              <a:rPr lang="en-US"/>
              <a:t>Cache management important design problem</a:t>
            </a:r>
          </a:p>
          <a:p>
            <a:pPr lvl="1"/>
            <a:r>
              <a:rPr lang="en-US"/>
              <a:t>Cache size and replacement policy</a:t>
            </a:r>
          </a:p>
          <a:p>
            <a:pPr>
              <a:buFont typeface="Monotype Sorts" charset="2"/>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lstStyle/>
          <a:p>
            <a:r>
              <a:rPr lang="en-US"/>
              <a:t>Computer-System Architecture</a:t>
            </a:r>
          </a:p>
        </p:txBody>
      </p:sp>
      <p:sp>
        <p:nvSpPr>
          <p:cNvPr id="24579" name="Content Placeholder 2"/>
          <p:cNvSpPr>
            <a:spLocks noGrp="1"/>
          </p:cNvSpPr>
          <p:nvPr>
            <p:ph idx="4294967295"/>
          </p:nvPr>
        </p:nvSpPr>
        <p:spPr/>
        <p:txBody>
          <a:bodyPr/>
          <a:lstStyle/>
          <a:p>
            <a:r>
              <a:rPr lang="en-US" dirty="0"/>
              <a:t>Most systems use a single general-purpose processor (PDAs through mainframes)</a:t>
            </a:r>
          </a:p>
          <a:p>
            <a:pPr lvl="1"/>
            <a:r>
              <a:rPr lang="en-US" dirty="0"/>
              <a:t>Most systems have special-purpose processors as well</a:t>
            </a:r>
          </a:p>
          <a:p>
            <a:pPr lvl="1"/>
            <a:endParaRPr lang="en-US" sz="800" dirty="0"/>
          </a:p>
          <a:p>
            <a:r>
              <a:rPr lang="en-US" b="1" dirty="0">
                <a:solidFill>
                  <a:srgbClr val="3366FF"/>
                </a:solidFill>
              </a:rPr>
              <a:t>Multiprocessors</a:t>
            </a:r>
            <a:r>
              <a:rPr lang="en-US" dirty="0">
                <a:solidFill>
                  <a:srgbClr val="3366FF"/>
                </a:solidFill>
              </a:rPr>
              <a:t> </a:t>
            </a:r>
            <a:r>
              <a:rPr lang="en-US" dirty="0"/>
              <a:t>systems growing in use and importance</a:t>
            </a:r>
          </a:p>
          <a:p>
            <a:pPr lvl="1"/>
            <a:r>
              <a:rPr lang="en-US" dirty="0"/>
              <a:t>Also known as </a:t>
            </a:r>
            <a:r>
              <a:rPr lang="en-US" b="1" dirty="0">
                <a:solidFill>
                  <a:srgbClr val="3366FF"/>
                </a:solidFill>
              </a:rPr>
              <a:t>parallel systems</a:t>
            </a:r>
            <a:r>
              <a:rPr lang="en-US" dirty="0"/>
              <a:t>, </a:t>
            </a:r>
            <a:r>
              <a:rPr lang="en-US" b="1" dirty="0">
                <a:solidFill>
                  <a:srgbClr val="3366FF"/>
                </a:solidFill>
              </a:rPr>
              <a:t>tightly-coupled systems</a:t>
            </a:r>
          </a:p>
          <a:p>
            <a:pPr lvl="1"/>
            <a:r>
              <a:rPr lang="en-US" dirty="0"/>
              <a:t>Advantages include:</a:t>
            </a:r>
          </a:p>
          <a:p>
            <a:pPr marL="1200150" lvl="2" indent="-342900">
              <a:buFont typeface="Arial" charset="0"/>
              <a:buAutoNum type="arabicPeriod"/>
            </a:pPr>
            <a:r>
              <a:rPr lang="en-US" b="1" dirty="0">
                <a:solidFill>
                  <a:srgbClr val="3366FF"/>
                </a:solidFill>
              </a:rPr>
              <a:t>Increased throughput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吞吐</a:t>
            </a:r>
            <a:r>
              <a:rPr lang="en-US" altLang="zh-CN" b="1" dirty="0">
                <a:latin typeface="宋体" panose="02010600030101010101" pitchFamily="2" charset="-122"/>
                <a:ea typeface="宋体" panose="02010600030101010101" pitchFamily="2" charset="-122"/>
              </a:rPr>
              <a:t>)</a:t>
            </a:r>
            <a:endParaRPr lang="en-US" b="1" dirty="0">
              <a:solidFill>
                <a:srgbClr val="3366FF"/>
              </a:solidFill>
            </a:endParaRPr>
          </a:p>
          <a:p>
            <a:pPr marL="1200150" lvl="2" indent="-342900">
              <a:buFont typeface="Arial" charset="0"/>
              <a:buAutoNum type="arabicPeriod"/>
            </a:pPr>
            <a:r>
              <a:rPr lang="en-US" b="1" dirty="0">
                <a:solidFill>
                  <a:srgbClr val="3366FF"/>
                </a:solidFill>
              </a:rPr>
              <a:t>Economy of scale</a:t>
            </a:r>
          </a:p>
          <a:p>
            <a:pPr marL="1200150" lvl="2" indent="-342900">
              <a:buFont typeface="Arial" charset="0"/>
              <a:buAutoNum type="arabicPeriod"/>
            </a:pPr>
            <a:r>
              <a:rPr lang="en-US" b="1" dirty="0">
                <a:solidFill>
                  <a:srgbClr val="3366FF"/>
                </a:solidFill>
              </a:rPr>
              <a:t>Increased reliability – graceful degradation</a:t>
            </a:r>
            <a:r>
              <a:rPr lang="en-US" dirty="0">
                <a:solidFill>
                  <a:srgbClr val="3366FF"/>
                </a:solidFill>
              </a:rPr>
              <a:t> </a:t>
            </a:r>
            <a:r>
              <a:rPr lang="en-US" dirty="0">
                <a:solidFill>
                  <a:srgbClr val="000000"/>
                </a:solidFill>
              </a:rPr>
              <a:t>or </a:t>
            </a:r>
            <a:r>
              <a:rPr lang="en-US" b="1" dirty="0">
                <a:solidFill>
                  <a:srgbClr val="3366FF"/>
                </a:solidFill>
              </a:rPr>
              <a:t>fault tolerance</a:t>
            </a:r>
          </a:p>
          <a:p>
            <a:pPr lvl="1"/>
            <a:r>
              <a:rPr lang="en-US" dirty="0"/>
              <a:t>Two types:</a:t>
            </a:r>
          </a:p>
          <a:p>
            <a:pPr marL="1200150" lvl="2" indent="-342900">
              <a:buFont typeface="Arial" charset="0"/>
              <a:buAutoNum type="arabicPeriod"/>
            </a:pPr>
            <a:r>
              <a:rPr lang="en-US" b="1" dirty="0">
                <a:solidFill>
                  <a:srgbClr val="3366FF"/>
                </a:solidFill>
              </a:rPr>
              <a:t>Asymmetric Multiprocessing</a:t>
            </a:r>
          </a:p>
          <a:p>
            <a:pPr marL="1200150" lvl="2" indent="-342900">
              <a:buFont typeface="Arial" charset="0"/>
              <a:buAutoNum type="arabicPeriod"/>
            </a:pPr>
            <a:r>
              <a:rPr lang="en-US" b="1" dirty="0">
                <a:solidFill>
                  <a:srgbClr val="3366FF"/>
                </a:solidFill>
              </a:rPr>
              <a:t>Symmetric Multiprocessing</a:t>
            </a:r>
            <a:r>
              <a:rPr lang="en-US" altLang="zh-CN" b="1" dirty="0">
                <a:latin typeface="宋体" panose="02010600030101010101" pitchFamily="2" charset="-122"/>
                <a:ea typeface="宋体" panose="02010600030101010101" pitchFamily="2" charset="-122"/>
              </a:rPr>
              <a:t>(SMP</a:t>
            </a:r>
            <a:r>
              <a:rPr lang="zh-CN" altLang="en-US" b="1" dirty="0">
                <a:latin typeface="宋体" panose="02010600030101010101" pitchFamily="2" charset="-122"/>
                <a:ea typeface="宋体" panose="02010600030101010101" pitchFamily="2" charset="-122"/>
              </a:rPr>
              <a:t>，对称多处理器</a:t>
            </a:r>
            <a:r>
              <a:rPr lang="en-US" altLang="zh-CN" b="1" dirty="0">
                <a:latin typeface="宋体" panose="02010600030101010101" pitchFamily="2" charset="-122"/>
                <a:ea typeface="宋体" panose="02010600030101010101" pitchFamily="2" charset="-122"/>
              </a:rPr>
              <a:t>)</a:t>
            </a:r>
            <a:endParaRPr lang="en-US" b="1" dirty="0">
              <a:solidFill>
                <a:srgbClr val="3366FF"/>
              </a:solidFill>
            </a:endParaRPr>
          </a:p>
          <a:p>
            <a:pPr marL="1200150" lvl="2" indent="-342900">
              <a:buFont typeface="Webdings" charset="2"/>
              <a:buNone/>
            </a:pPr>
            <a:endParaRPr lang="en-US" dirty="0">
              <a:solidFill>
                <a:srgbClr val="3366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a:t>How a Modern Computer Works</a:t>
            </a:r>
          </a:p>
        </p:txBody>
      </p:sp>
      <p:pic>
        <p:nvPicPr>
          <p:cNvPr id="25603" name="Picture 5" descr="1"/>
          <p:cNvPicPr>
            <a:picLocks noChangeAspect="1" noChangeArrowheads="1"/>
          </p:cNvPicPr>
          <p:nvPr/>
        </p:nvPicPr>
        <p:blipFill>
          <a:blip r:embed="rId3"/>
          <a:srcRect/>
          <a:stretch>
            <a:fillRect/>
          </a:stretch>
        </p:blipFill>
        <p:spPr bwMode="auto">
          <a:xfrm>
            <a:off x="1606550" y="1276350"/>
            <a:ext cx="5746750" cy="4575175"/>
          </a:xfrm>
          <a:prstGeom prst="rect">
            <a:avLst/>
          </a:prstGeom>
          <a:noFill/>
          <a:ln w="9525">
            <a:noFill/>
            <a:miter lim="800000"/>
            <a:headEnd/>
            <a:tailEnd/>
          </a:ln>
        </p:spPr>
      </p:pic>
      <p:sp>
        <p:nvSpPr>
          <p:cNvPr id="25604" name="TextBox 3"/>
          <p:cNvSpPr txBox="1">
            <a:spLocks noChangeArrowheads="1"/>
          </p:cNvSpPr>
          <p:nvPr/>
        </p:nvSpPr>
        <p:spPr bwMode="auto">
          <a:xfrm>
            <a:off x="4787900" y="5637213"/>
            <a:ext cx="2874963" cy="307975"/>
          </a:xfrm>
          <a:prstGeom prst="rect">
            <a:avLst/>
          </a:prstGeom>
          <a:noFill/>
          <a:ln w="9525">
            <a:noFill/>
            <a:miter lim="800000"/>
            <a:headEnd/>
            <a:tailEnd/>
          </a:ln>
        </p:spPr>
        <p:txBody>
          <a:bodyPr>
            <a:spAutoFit/>
          </a:bodyPr>
          <a:lstStyle/>
          <a:p>
            <a:r>
              <a:rPr lang="en-US" sz="1400" i="1"/>
              <a:t>A von Neumann architecture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828675" y="277813"/>
            <a:ext cx="8229600" cy="576262"/>
          </a:xfrm>
        </p:spPr>
        <p:txBody>
          <a:bodyPr/>
          <a:lstStyle/>
          <a:p>
            <a:r>
              <a:rPr lang="en-US" sz="2800"/>
              <a:t>Symmetric Multiprocessing Architecture</a:t>
            </a:r>
          </a:p>
        </p:txBody>
      </p:sp>
      <p:pic>
        <p:nvPicPr>
          <p:cNvPr id="26627" name="Picture 7" descr="1"/>
          <p:cNvPicPr>
            <a:picLocks noChangeAspect="1" noChangeArrowheads="1"/>
          </p:cNvPicPr>
          <p:nvPr/>
        </p:nvPicPr>
        <p:blipFill>
          <a:blip r:embed="rId3"/>
          <a:srcRect/>
          <a:stretch>
            <a:fillRect/>
          </a:stretch>
        </p:blipFill>
        <p:spPr bwMode="auto">
          <a:xfrm>
            <a:off x="1598613" y="1760538"/>
            <a:ext cx="6319837" cy="30337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lstStyle/>
          <a:p>
            <a:r>
              <a:rPr lang="en-US"/>
              <a:t>A Dual-Core Design</a:t>
            </a:r>
          </a:p>
        </p:txBody>
      </p:sp>
      <p:pic>
        <p:nvPicPr>
          <p:cNvPr id="27651" name="Picture 10" descr="1"/>
          <p:cNvPicPr>
            <a:picLocks noChangeAspect="1" noChangeArrowheads="1"/>
          </p:cNvPicPr>
          <p:nvPr/>
        </p:nvPicPr>
        <p:blipFill>
          <a:blip r:embed="rId3"/>
          <a:srcRect/>
          <a:stretch>
            <a:fillRect/>
          </a:stretch>
        </p:blipFill>
        <p:spPr bwMode="auto">
          <a:xfrm>
            <a:off x="2205038" y="1765300"/>
            <a:ext cx="4783137" cy="35258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r>
              <a:rPr lang="en-US"/>
              <a:t>Clustered Systems</a:t>
            </a:r>
          </a:p>
        </p:txBody>
      </p:sp>
      <p:sp>
        <p:nvSpPr>
          <p:cNvPr id="28675" name="Content Placeholder 2"/>
          <p:cNvSpPr>
            <a:spLocks noGrp="1"/>
          </p:cNvSpPr>
          <p:nvPr>
            <p:ph idx="4294967295"/>
          </p:nvPr>
        </p:nvSpPr>
        <p:spPr/>
        <p:txBody>
          <a:bodyPr/>
          <a:lstStyle/>
          <a:p>
            <a:r>
              <a:rPr lang="en-US"/>
              <a:t>Like multiprocessor systems, but multiple systems working together</a:t>
            </a:r>
          </a:p>
          <a:p>
            <a:pPr lvl="1"/>
            <a:r>
              <a:rPr lang="en-US"/>
              <a:t>Usually sharing storage via a </a:t>
            </a:r>
            <a:r>
              <a:rPr lang="en-US" b="1">
                <a:solidFill>
                  <a:srgbClr val="3366FF"/>
                </a:solidFill>
              </a:rPr>
              <a:t>storage-area network (SAN)</a:t>
            </a:r>
          </a:p>
          <a:p>
            <a:pPr lvl="1"/>
            <a:r>
              <a:rPr lang="en-US"/>
              <a:t>Provides a </a:t>
            </a:r>
            <a:r>
              <a:rPr lang="en-US" b="1">
                <a:solidFill>
                  <a:srgbClr val="3366FF"/>
                </a:solidFill>
              </a:rPr>
              <a:t>high-availability</a:t>
            </a:r>
            <a:r>
              <a:rPr lang="en-US" b="1"/>
              <a:t> </a:t>
            </a:r>
            <a:r>
              <a:rPr lang="en-US"/>
              <a:t>service which survives failures</a:t>
            </a:r>
          </a:p>
          <a:p>
            <a:pPr lvl="2"/>
            <a:r>
              <a:rPr lang="en-US" b="1">
                <a:solidFill>
                  <a:srgbClr val="3366FF"/>
                </a:solidFill>
              </a:rPr>
              <a:t>Asymmetric clustering</a:t>
            </a:r>
            <a:r>
              <a:rPr lang="en-US">
                <a:solidFill>
                  <a:srgbClr val="3366FF"/>
                </a:solidFill>
              </a:rPr>
              <a:t> </a:t>
            </a:r>
            <a:r>
              <a:rPr lang="en-US"/>
              <a:t>has one machine in hot-standby mode</a:t>
            </a:r>
          </a:p>
          <a:p>
            <a:pPr lvl="2"/>
            <a:r>
              <a:rPr lang="en-US" b="1">
                <a:solidFill>
                  <a:srgbClr val="3366FF"/>
                </a:solidFill>
              </a:rPr>
              <a:t>Symmetric clustering</a:t>
            </a:r>
            <a:r>
              <a:rPr lang="en-US">
                <a:solidFill>
                  <a:srgbClr val="3366FF"/>
                </a:solidFill>
              </a:rPr>
              <a:t> </a:t>
            </a:r>
            <a:r>
              <a:rPr lang="en-US"/>
              <a:t>has multiple nodes running applications, monitoring each other</a:t>
            </a:r>
          </a:p>
          <a:p>
            <a:pPr lvl="1"/>
            <a:r>
              <a:rPr lang="en-US"/>
              <a:t>Some clusters are for </a:t>
            </a:r>
            <a:r>
              <a:rPr lang="en-US" b="1">
                <a:solidFill>
                  <a:srgbClr val="3366FF"/>
                </a:solidFill>
              </a:rPr>
              <a:t>high-performance computing (HPC)</a:t>
            </a:r>
          </a:p>
          <a:p>
            <a:pPr lvl="2"/>
            <a:r>
              <a:rPr lang="en-US"/>
              <a:t>Applications must be written to use </a:t>
            </a:r>
            <a:r>
              <a:rPr lang="en-US" b="1">
                <a:solidFill>
                  <a:srgbClr val="3366FF"/>
                </a:solidFill>
              </a:rPr>
              <a:t>parallelization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r>
              <a:rPr lang="en-US"/>
              <a:t>Clustered Systems</a:t>
            </a:r>
          </a:p>
        </p:txBody>
      </p:sp>
      <p:pic>
        <p:nvPicPr>
          <p:cNvPr id="29699" name="Content Placeholder 3" descr="1.08.pdf"/>
          <p:cNvPicPr>
            <a:picLocks noGrp="1" noChangeAspect="1"/>
          </p:cNvPicPr>
          <p:nvPr>
            <p:ph idx="4294967295"/>
          </p:nvPr>
        </p:nvPicPr>
        <p:blipFill>
          <a:blip r:embed="rId2"/>
          <a:srcRect t="-3476" b="-3476"/>
          <a:stretch>
            <a:fillRect/>
          </a:stretch>
        </p:blip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277813"/>
            <a:ext cx="7616825" cy="576262"/>
          </a:xfrm>
        </p:spPr>
        <p:txBody>
          <a:bodyPr/>
          <a:lstStyle/>
          <a:p>
            <a:pPr eaLnBrk="1" hangingPunct="1"/>
            <a:r>
              <a:rPr lang="en-US"/>
              <a:t>Operating System Structure</a:t>
            </a:r>
          </a:p>
        </p:txBody>
      </p:sp>
      <p:sp>
        <p:nvSpPr>
          <p:cNvPr id="30723" name="Rectangle 3"/>
          <p:cNvSpPr>
            <a:spLocks noGrp="1" noChangeArrowheads="1"/>
          </p:cNvSpPr>
          <p:nvPr>
            <p:ph type="body" idx="4294967295"/>
          </p:nvPr>
        </p:nvSpPr>
        <p:spPr>
          <a:xfrm>
            <a:off x="550844" y="1039813"/>
            <a:ext cx="8482988" cy="5462587"/>
          </a:xfrm>
        </p:spPr>
        <p:txBody>
          <a:bodyPr/>
          <a:lstStyle/>
          <a:p>
            <a:pPr>
              <a:lnSpc>
                <a:spcPct val="90000"/>
              </a:lnSpc>
              <a:buFont typeface="Monotype Sorts" charset="2"/>
              <a:buNone/>
            </a:pPr>
            <a:endParaRPr lang="en-US" sz="1600" dirty="0"/>
          </a:p>
          <a:p>
            <a:pPr>
              <a:lnSpc>
                <a:spcPct val="90000"/>
              </a:lnSpc>
            </a:pPr>
            <a:r>
              <a:rPr lang="en-US" b="1" dirty="0">
                <a:solidFill>
                  <a:srgbClr val="3366FF"/>
                </a:solidFill>
              </a:rPr>
              <a:t>Multiprogramming</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多道程序设计</a:t>
            </a:r>
            <a:r>
              <a:rPr lang="en-US" altLang="zh-CN" sz="1600" b="1" dirty="0">
                <a:latin typeface="宋体" panose="02010600030101010101" pitchFamily="2" charset="-122"/>
                <a:ea typeface="宋体" panose="02010600030101010101" pitchFamily="2" charset="-122"/>
              </a:rPr>
              <a:t>)</a:t>
            </a:r>
            <a:r>
              <a:rPr lang="en-US" sz="1600" dirty="0"/>
              <a:t> needed for efficiency</a:t>
            </a:r>
          </a:p>
          <a:p>
            <a:pPr lvl="1">
              <a:lnSpc>
                <a:spcPct val="90000"/>
              </a:lnSpc>
            </a:pPr>
            <a:r>
              <a:rPr lang="en-US" sz="1600" dirty="0"/>
              <a:t>Single user cannot keep CPU and I/O devices busy at all times</a:t>
            </a:r>
          </a:p>
          <a:p>
            <a:pPr lvl="1">
              <a:lnSpc>
                <a:spcPct val="90000"/>
              </a:lnSpc>
            </a:pPr>
            <a:r>
              <a:rPr lang="en-US" sz="1600" dirty="0"/>
              <a:t>Multiprogramming organizes jobs (code and data) so CPU always has one to execute</a:t>
            </a:r>
          </a:p>
          <a:p>
            <a:pPr lvl="1">
              <a:lnSpc>
                <a:spcPct val="90000"/>
              </a:lnSpc>
            </a:pPr>
            <a:r>
              <a:rPr lang="en-US" sz="1600" dirty="0"/>
              <a:t>A subset of total jobs in system is kept in memory</a:t>
            </a:r>
          </a:p>
          <a:p>
            <a:pPr lvl="1">
              <a:lnSpc>
                <a:spcPct val="90000"/>
              </a:lnSpc>
            </a:pPr>
            <a:r>
              <a:rPr lang="en-US" sz="1600" dirty="0"/>
              <a:t>One job selected and run via </a:t>
            </a:r>
            <a:r>
              <a:rPr lang="en-US" b="1" dirty="0">
                <a:solidFill>
                  <a:srgbClr val="3366FF"/>
                </a:solidFill>
              </a:rPr>
              <a:t>job scheduling</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作业调度</a:t>
            </a:r>
            <a:r>
              <a:rPr lang="en-US" altLang="zh-CN" b="1" dirty="0">
                <a:latin typeface="宋体" panose="02010600030101010101" pitchFamily="2" charset="-122"/>
                <a:ea typeface="宋体" panose="02010600030101010101" pitchFamily="2" charset="-122"/>
              </a:rPr>
              <a:t>)</a:t>
            </a:r>
            <a:endParaRPr lang="en-US" b="1" dirty="0">
              <a:solidFill>
                <a:srgbClr val="3366FF"/>
              </a:solidFill>
            </a:endParaRPr>
          </a:p>
          <a:p>
            <a:pPr lvl="1">
              <a:lnSpc>
                <a:spcPct val="90000"/>
              </a:lnSpc>
            </a:pPr>
            <a:r>
              <a:rPr lang="en-US" sz="1600" dirty="0"/>
              <a:t>When it has to wait (for I/O for example), OS switches to another job</a:t>
            </a:r>
          </a:p>
          <a:p>
            <a:pPr lvl="1">
              <a:lnSpc>
                <a:spcPct val="90000"/>
              </a:lnSpc>
            </a:pPr>
            <a:endParaRPr lang="en-US" sz="800" dirty="0"/>
          </a:p>
          <a:p>
            <a:pPr>
              <a:lnSpc>
                <a:spcPct val="90000"/>
              </a:lnSpc>
            </a:pPr>
            <a:r>
              <a:rPr lang="en-US" b="1" dirty="0">
                <a:solidFill>
                  <a:srgbClr val="3366FF"/>
                </a:solidFill>
              </a:rPr>
              <a:t>Timesharing (multitasking)</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分时</a:t>
            </a:r>
            <a:r>
              <a:rPr lang="en-US" altLang="zh-CN" b="1" dirty="0">
                <a:latin typeface="宋体" panose="02010600030101010101" pitchFamily="2" charset="-122"/>
                <a:ea typeface="宋体" panose="02010600030101010101" pitchFamily="2" charset="-122"/>
              </a:rPr>
              <a:t>)</a:t>
            </a:r>
            <a:r>
              <a:rPr lang="en-US" b="1" dirty="0">
                <a:solidFill>
                  <a:srgbClr val="3366FF"/>
                </a:solidFill>
              </a:rPr>
              <a:t> </a:t>
            </a:r>
            <a:r>
              <a:rPr lang="en-US" sz="1600" dirty="0"/>
              <a:t>is logical extension in which CPU switches jobs so frequently that users can interact with each job while it is running, creating </a:t>
            </a:r>
            <a:r>
              <a:rPr lang="en-US" b="1" dirty="0">
                <a:solidFill>
                  <a:srgbClr val="3366FF"/>
                </a:solidFill>
              </a:rPr>
              <a:t>interactive</a:t>
            </a:r>
            <a:r>
              <a:rPr lang="en-US" sz="1600" dirty="0"/>
              <a:t> computing</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交互计算</a:t>
            </a:r>
            <a:r>
              <a:rPr lang="en-US" altLang="zh-CN" sz="1600" b="1" dirty="0">
                <a:latin typeface="宋体" panose="02010600030101010101" pitchFamily="2" charset="-122"/>
                <a:ea typeface="宋体" panose="02010600030101010101" pitchFamily="2" charset="-122"/>
              </a:rPr>
              <a:t>)</a:t>
            </a:r>
            <a:endParaRPr lang="en-US" sz="1600" dirty="0"/>
          </a:p>
          <a:p>
            <a:pPr lvl="1">
              <a:lnSpc>
                <a:spcPct val="90000"/>
              </a:lnSpc>
            </a:pPr>
            <a:r>
              <a:rPr lang="en-US" b="1" dirty="0">
                <a:solidFill>
                  <a:srgbClr val="3366FF"/>
                </a:solidFill>
              </a:rPr>
              <a:t>Response time</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响应时间</a:t>
            </a:r>
            <a:r>
              <a:rPr lang="en-US" altLang="zh-CN" b="1" dirty="0">
                <a:latin typeface="宋体" panose="02010600030101010101" pitchFamily="2" charset="-122"/>
                <a:ea typeface="宋体" panose="02010600030101010101" pitchFamily="2" charset="-122"/>
              </a:rPr>
              <a:t>)</a:t>
            </a:r>
            <a:r>
              <a:rPr lang="en-US" b="1" dirty="0">
                <a:solidFill>
                  <a:srgbClr val="3366FF"/>
                </a:solidFill>
              </a:rPr>
              <a:t> </a:t>
            </a:r>
            <a:r>
              <a:rPr lang="en-US" sz="1600" dirty="0"/>
              <a:t>should be &lt; 1 second</a:t>
            </a:r>
          </a:p>
          <a:p>
            <a:pPr lvl="1">
              <a:lnSpc>
                <a:spcPct val="90000"/>
              </a:lnSpc>
            </a:pPr>
            <a:r>
              <a:rPr lang="en-US" sz="1600" dirty="0"/>
              <a:t>Each user has at least one program executing in memory </a:t>
            </a:r>
            <a:r>
              <a:rPr lang="en-US" sz="1600" dirty="0">
                <a:sym typeface="Wingdings 3" charset="2"/>
              </a:rPr>
              <a:t> </a:t>
            </a:r>
            <a:r>
              <a:rPr lang="en-US" b="1" dirty="0">
                <a:solidFill>
                  <a:srgbClr val="3366FF"/>
                </a:solidFill>
                <a:sym typeface="Wingdings 3" charset="2"/>
              </a:rPr>
              <a:t>process</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进程</a:t>
            </a:r>
            <a:r>
              <a:rPr lang="en-US" altLang="zh-CN" b="1" dirty="0">
                <a:latin typeface="宋体" panose="02010600030101010101" pitchFamily="2" charset="-122"/>
                <a:ea typeface="宋体" panose="02010600030101010101" pitchFamily="2" charset="-122"/>
              </a:rPr>
              <a:t>)</a:t>
            </a:r>
            <a:endParaRPr lang="en-US" b="1" dirty="0">
              <a:solidFill>
                <a:srgbClr val="3366FF"/>
              </a:solidFill>
              <a:sym typeface="Wingdings 3" charset="2"/>
            </a:endParaRPr>
          </a:p>
          <a:p>
            <a:pPr lvl="1">
              <a:lnSpc>
                <a:spcPct val="90000"/>
              </a:lnSpc>
            </a:pPr>
            <a:r>
              <a:rPr lang="en-US" sz="1600" dirty="0">
                <a:sym typeface="Wingdings 3" charset="2"/>
              </a:rPr>
              <a:t>If several jobs ready to run at the same time  </a:t>
            </a:r>
            <a:r>
              <a:rPr lang="en-US" b="1" dirty="0">
                <a:solidFill>
                  <a:srgbClr val="3366FF"/>
                </a:solidFill>
                <a:sym typeface="Wingdings 3" charset="2"/>
              </a:rPr>
              <a:t>CPU scheduling</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调度</a:t>
            </a:r>
            <a:r>
              <a:rPr lang="en-US" altLang="zh-CN" b="1" dirty="0">
                <a:latin typeface="宋体" panose="02010600030101010101" pitchFamily="2" charset="-122"/>
                <a:ea typeface="宋体" panose="02010600030101010101" pitchFamily="2" charset="-122"/>
              </a:rPr>
              <a:t>)</a:t>
            </a:r>
            <a:endParaRPr lang="en-US" b="1" dirty="0">
              <a:solidFill>
                <a:srgbClr val="3366FF"/>
              </a:solidFill>
              <a:sym typeface="Wingdings 3" charset="2"/>
            </a:endParaRPr>
          </a:p>
          <a:p>
            <a:pPr lvl="1">
              <a:lnSpc>
                <a:spcPct val="90000"/>
              </a:lnSpc>
            </a:pPr>
            <a:r>
              <a:rPr lang="en-US" sz="1600" dirty="0">
                <a:sym typeface="Wingdings 3" charset="2"/>
              </a:rPr>
              <a:t>If processes don’t fit in memory, </a:t>
            </a:r>
            <a:r>
              <a:rPr lang="en-US" b="1" dirty="0">
                <a:solidFill>
                  <a:srgbClr val="3366FF"/>
                </a:solidFill>
                <a:sym typeface="Wingdings 3" charset="2"/>
              </a:rPr>
              <a:t>swapping</a:t>
            </a:r>
            <a:r>
              <a:rPr lang="en-US" altLang="zh-CN" sz="1600" b="1" dirty="0">
                <a:latin typeface="宋体" panose="02010600030101010101" pitchFamily="2" charset="-122"/>
                <a:ea typeface="宋体" panose="02010600030101010101" pitchFamily="2" charset="-122"/>
              </a:rPr>
              <a:t>(</a:t>
            </a:r>
            <a:r>
              <a:rPr lang="zh-CN" altLang="en-US" sz="1600" b="1" dirty="0">
                <a:latin typeface="宋体" panose="02010600030101010101" pitchFamily="2" charset="-122"/>
                <a:ea typeface="宋体" panose="02010600030101010101" pitchFamily="2" charset="-122"/>
              </a:rPr>
              <a:t>交换</a:t>
            </a:r>
            <a:r>
              <a:rPr lang="en-US" altLang="zh-CN" sz="1600" b="1" dirty="0">
                <a:latin typeface="宋体" panose="02010600030101010101" pitchFamily="2" charset="-122"/>
                <a:ea typeface="宋体" panose="02010600030101010101" pitchFamily="2" charset="-122"/>
              </a:rPr>
              <a:t>)</a:t>
            </a:r>
            <a:r>
              <a:rPr lang="en-US" sz="1600" dirty="0">
                <a:sym typeface="Wingdings 3" charset="2"/>
              </a:rPr>
              <a:t> moves them in and out to run</a:t>
            </a:r>
          </a:p>
          <a:p>
            <a:pPr lvl="1">
              <a:lnSpc>
                <a:spcPct val="90000"/>
              </a:lnSpc>
            </a:pPr>
            <a:r>
              <a:rPr lang="en-US" b="1" dirty="0">
                <a:solidFill>
                  <a:srgbClr val="3366FF"/>
                </a:solidFill>
                <a:sym typeface="Wingdings 3" charset="2"/>
              </a:rPr>
              <a:t>Virtual memory</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虚拟内存</a:t>
            </a:r>
            <a:r>
              <a:rPr lang="en-US" altLang="zh-CN" b="1" dirty="0">
                <a:latin typeface="宋体" panose="02010600030101010101" pitchFamily="2" charset="-122"/>
                <a:ea typeface="宋体" panose="02010600030101010101" pitchFamily="2" charset="-122"/>
              </a:rPr>
              <a:t>)</a:t>
            </a:r>
            <a:r>
              <a:rPr lang="en-US" b="1" dirty="0">
                <a:solidFill>
                  <a:srgbClr val="3366FF"/>
                </a:solidFill>
                <a:sym typeface="Wingdings 3" charset="2"/>
              </a:rPr>
              <a:t> </a:t>
            </a:r>
            <a:r>
              <a:rPr lang="en-US" sz="1600" dirty="0">
                <a:sym typeface="Wingdings 3" charset="2"/>
              </a:rPr>
              <a:t>allows execution of processes not completely in memory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85838" y="277813"/>
            <a:ext cx="8229600" cy="576262"/>
          </a:xfrm>
        </p:spPr>
        <p:txBody>
          <a:bodyPr/>
          <a:lstStyle/>
          <a:p>
            <a:pPr eaLnBrk="1" hangingPunct="1"/>
            <a:r>
              <a:rPr lang="en-US" sz="2800"/>
              <a:t>Memory Layout for Multiprogrammed System</a:t>
            </a:r>
          </a:p>
        </p:txBody>
      </p:sp>
      <p:pic>
        <p:nvPicPr>
          <p:cNvPr id="31747" name="Picture 4"/>
          <p:cNvPicPr>
            <a:picLocks noChangeAspect="1" noChangeArrowheads="1"/>
          </p:cNvPicPr>
          <p:nvPr/>
        </p:nvPicPr>
        <p:blipFill>
          <a:blip r:embed="rId3"/>
          <a:srcRect/>
          <a:stretch>
            <a:fillRect/>
          </a:stretch>
        </p:blipFill>
        <p:spPr bwMode="auto">
          <a:xfrm>
            <a:off x="2590800" y="1276350"/>
            <a:ext cx="3111500" cy="47910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t>Objectives</a:t>
            </a:r>
          </a:p>
        </p:txBody>
      </p:sp>
      <p:sp>
        <p:nvSpPr>
          <p:cNvPr id="5123" name="Rectangle 3"/>
          <p:cNvSpPr>
            <a:spLocks noGrp="1" noChangeArrowheads="1"/>
          </p:cNvSpPr>
          <p:nvPr>
            <p:ph type="body" idx="4294967295"/>
          </p:nvPr>
        </p:nvSpPr>
        <p:spPr/>
        <p:txBody>
          <a:bodyPr/>
          <a:lstStyle/>
          <a:p>
            <a:r>
              <a:rPr lang="en-US" dirty="0"/>
              <a:t>To provide a grand tour of the major operating systems components</a:t>
            </a:r>
          </a:p>
          <a:p>
            <a:endParaRPr lang="en-US" dirty="0"/>
          </a:p>
          <a:p>
            <a:r>
              <a:rPr lang="en-US" dirty="0"/>
              <a:t>To provide coverage of basic computer system organization</a:t>
            </a:r>
          </a:p>
          <a:p>
            <a:pPr>
              <a:buFont typeface="Monotype Sorts" charset="2"/>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95350" y="277813"/>
            <a:ext cx="7791450" cy="576262"/>
          </a:xfrm>
        </p:spPr>
        <p:txBody>
          <a:bodyPr/>
          <a:lstStyle/>
          <a:p>
            <a:pPr eaLnBrk="1" hangingPunct="1"/>
            <a:r>
              <a:rPr lang="en-US"/>
              <a:t>Operating-System Operations</a:t>
            </a:r>
          </a:p>
        </p:txBody>
      </p:sp>
      <p:sp>
        <p:nvSpPr>
          <p:cNvPr id="32771" name="Rectangle 3"/>
          <p:cNvSpPr>
            <a:spLocks noGrp="1" noChangeArrowheads="1"/>
          </p:cNvSpPr>
          <p:nvPr>
            <p:ph type="body" idx="4294967295"/>
          </p:nvPr>
        </p:nvSpPr>
        <p:spPr>
          <a:xfrm>
            <a:off x="806450" y="1233488"/>
            <a:ext cx="7762875" cy="4938712"/>
          </a:xfrm>
        </p:spPr>
        <p:txBody>
          <a:bodyPr/>
          <a:lstStyle/>
          <a:p>
            <a:pPr>
              <a:lnSpc>
                <a:spcPct val="90000"/>
              </a:lnSpc>
            </a:pPr>
            <a:r>
              <a:rPr lang="en-US" dirty="0"/>
              <a:t>Interrupt driven by hardware</a:t>
            </a:r>
          </a:p>
          <a:p>
            <a:pPr>
              <a:lnSpc>
                <a:spcPct val="90000"/>
              </a:lnSpc>
            </a:pPr>
            <a:r>
              <a:rPr lang="en-US" dirty="0"/>
              <a:t>Software error or request creates </a:t>
            </a:r>
            <a:r>
              <a:rPr lang="en-US" b="1" dirty="0">
                <a:solidFill>
                  <a:srgbClr val="3366FF"/>
                </a:solidFill>
              </a:rPr>
              <a:t>exception </a:t>
            </a:r>
            <a:r>
              <a:rPr lang="en-US" dirty="0"/>
              <a:t>or </a:t>
            </a:r>
            <a:r>
              <a:rPr lang="en-US" b="1" dirty="0">
                <a:solidFill>
                  <a:srgbClr val="3366FF"/>
                </a:solidFill>
              </a:rPr>
              <a:t>trap</a:t>
            </a:r>
          </a:p>
          <a:p>
            <a:pPr lvl="1">
              <a:lnSpc>
                <a:spcPct val="90000"/>
              </a:lnSpc>
            </a:pPr>
            <a:r>
              <a:rPr lang="en-US" dirty="0"/>
              <a:t>Division by zero, request for operating system service</a:t>
            </a:r>
          </a:p>
          <a:p>
            <a:pPr>
              <a:lnSpc>
                <a:spcPct val="90000"/>
              </a:lnSpc>
            </a:pPr>
            <a:r>
              <a:rPr lang="en-US" dirty="0"/>
              <a:t>Other process problems include infinite loop, processes modifying each other or the operating system</a:t>
            </a:r>
          </a:p>
          <a:p>
            <a:pPr>
              <a:lnSpc>
                <a:spcPct val="90000"/>
              </a:lnSpc>
            </a:pPr>
            <a:r>
              <a:rPr lang="en-US" b="1" dirty="0">
                <a:solidFill>
                  <a:srgbClr val="3366FF"/>
                </a:solidFill>
              </a:rPr>
              <a:t>Dual-mode </a:t>
            </a:r>
            <a:r>
              <a:rPr lang="en-US" dirty="0"/>
              <a:t>operation allows OS to protect itself and other system components</a:t>
            </a:r>
          </a:p>
          <a:p>
            <a:pPr lvl="1">
              <a:lnSpc>
                <a:spcPct val="90000"/>
              </a:lnSpc>
            </a:pPr>
            <a:r>
              <a:rPr lang="en-US" b="1" dirty="0">
                <a:solidFill>
                  <a:srgbClr val="3366FF"/>
                </a:solidFill>
              </a:rPr>
              <a:t>User mode </a:t>
            </a:r>
            <a:r>
              <a:rPr lang="en-US" dirty="0"/>
              <a:t>and </a:t>
            </a:r>
            <a:r>
              <a:rPr lang="en-US" b="1" dirty="0">
                <a:solidFill>
                  <a:srgbClr val="3366FF"/>
                </a:solidFill>
              </a:rPr>
              <a:t>kernel mode </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用户态和内核态</a:t>
            </a:r>
            <a:r>
              <a:rPr lang="en-US" altLang="zh-CN" b="1" dirty="0">
                <a:latin typeface="宋体" panose="02010600030101010101" pitchFamily="2" charset="-122"/>
                <a:ea typeface="宋体" panose="02010600030101010101" pitchFamily="2" charset="-122"/>
              </a:rPr>
              <a:t>)</a:t>
            </a:r>
            <a:endParaRPr lang="en-US" b="1" dirty="0">
              <a:solidFill>
                <a:srgbClr val="3366FF"/>
              </a:solidFill>
            </a:endParaRPr>
          </a:p>
          <a:p>
            <a:pPr lvl="1">
              <a:lnSpc>
                <a:spcPct val="90000"/>
              </a:lnSpc>
            </a:pPr>
            <a:r>
              <a:rPr lang="en-US" b="1" dirty="0">
                <a:solidFill>
                  <a:srgbClr val="3366FF"/>
                </a:solidFill>
              </a:rPr>
              <a:t>Mode bit </a:t>
            </a:r>
            <a:r>
              <a:rPr lang="en-US" dirty="0"/>
              <a:t>provided </a:t>
            </a:r>
            <a:r>
              <a:rPr lang="en-US"/>
              <a:t>by hardware</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模式位</a:t>
            </a:r>
            <a:r>
              <a:rPr lang="en-US" altLang="zh-CN" b="1">
                <a:latin typeface="宋体" panose="02010600030101010101" pitchFamily="2" charset="-122"/>
                <a:ea typeface="宋体" panose="02010600030101010101" pitchFamily="2" charset="-122"/>
              </a:rPr>
              <a:t>)</a:t>
            </a:r>
            <a:endParaRPr lang="en-US" dirty="0"/>
          </a:p>
          <a:p>
            <a:pPr lvl="2">
              <a:lnSpc>
                <a:spcPct val="90000"/>
              </a:lnSpc>
            </a:pPr>
            <a:r>
              <a:rPr lang="en-US" dirty="0"/>
              <a:t>Provides ability to distinguish when system is running user code or kernel code</a:t>
            </a:r>
          </a:p>
          <a:p>
            <a:pPr lvl="2">
              <a:lnSpc>
                <a:spcPct val="90000"/>
              </a:lnSpc>
            </a:pPr>
            <a:r>
              <a:rPr lang="en-US" dirty="0"/>
              <a:t>Some instructions designated as </a:t>
            </a:r>
            <a:r>
              <a:rPr lang="en-US" b="1" dirty="0">
                <a:solidFill>
                  <a:srgbClr val="3366FF"/>
                </a:solidFill>
              </a:rPr>
              <a:t>privileged</a:t>
            </a:r>
            <a:r>
              <a:rPr lang="en-US" dirty="0"/>
              <a:t>, only executable in kernel mode</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特权指令只能在内核态执行</a:t>
            </a:r>
            <a:r>
              <a:rPr lang="en-US" altLang="zh-CN" b="1" dirty="0">
                <a:latin typeface="宋体" panose="02010600030101010101" pitchFamily="2" charset="-122"/>
                <a:ea typeface="宋体" panose="02010600030101010101" pitchFamily="2" charset="-122"/>
              </a:rPr>
              <a:t>)</a:t>
            </a:r>
            <a:endParaRPr lang="en-US" dirty="0"/>
          </a:p>
          <a:p>
            <a:pPr lvl="2">
              <a:lnSpc>
                <a:spcPct val="90000"/>
              </a:lnSpc>
            </a:pPr>
            <a:r>
              <a:rPr lang="en-US" dirty="0"/>
              <a:t>System call changes mode to kernel, return from call resets it to user</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系统调用可以更改</a:t>
            </a:r>
            <a:r>
              <a:rPr lang="en-US" altLang="zh-CN" b="1" dirty="0">
                <a:latin typeface="宋体" panose="02010600030101010101" pitchFamily="2" charset="-122"/>
                <a:ea typeface="宋体" panose="02010600030101010101" pitchFamily="2" charset="-122"/>
              </a:rPr>
              <a:t>CPU</a:t>
            </a:r>
            <a:r>
              <a:rPr lang="zh-CN" altLang="en-US" b="1" dirty="0">
                <a:latin typeface="宋体" panose="02010600030101010101" pitchFamily="2" charset="-122"/>
                <a:ea typeface="宋体" panose="02010600030101010101" pitchFamily="2" charset="-122"/>
              </a:rPr>
              <a:t>模式</a:t>
            </a:r>
            <a:r>
              <a:rPr lang="en-US" altLang="zh-CN" b="1" dirty="0">
                <a:latin typeface="宋体" panose="02010600030101010101" pitchFamily="2" charset="-122"/>
                <a:ea typeface="宋体" panose="02010600030101010101" pitchFamily="2" charset="-122"/>
              </a:rPr>
              <a:t>)</a:t>
            </a:r>
            <a:endParaRPr lang="en-US" dirty="0"/>
          </a:p>
          <a:p>
            <a:pPr lvl="1">
              <a:lnSpc>
                <a:spcPct val="90000"/>
              </a:lnSpc>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71525" y="277813"/>
            <a:ext cx="8415338" cy="576262"/>
          </a:xfrm>
        </p:spPr>
        <p:txBody>
          <a:bodyPr/>
          <a:lstStyle/>
          <a:p>
            <a:pPr eaLnBrk="1" hangingPunct="1"/>
            <a:r>
              <a:rPr lang="en-US"/>
              <a:t>Transition from User to Kernel Mode</a:t>
            </a:r>
          </a:p>
        </p:txBody>
      </p:sp>
      <p:sp>
        <p:nvSpPr>
          <p:cNvPr id="33795" name="Rectangle 4"/>
          <p:cNvSpPr>
            <a:spLocks noGrp="1" noChangeArrowheads="1"/>
          </p:cNvSpPr>
          <p:nvPr>
            <p:ph type="body" idx="4294967295"/>
          </p:nvPr>
        </p:nvSpPr>
        <p:spPr>
          <a:xfrm>
            <a:off x="806450" y="1233488"/>
            <a:ext cx="7753350" cy="4530725"/>
          </a:xfrm>
        </p:spPr>
        <p:txBody>
          <a:bodyPr/>
          <a:lstStyle/>
          <a:p>
            <a:r>
              <a:rPr lang="en-US" dirty="0"/>
              <a:t>Timer to prevent infinite loop / process hogging resources</a:t>
            </a:r>
          </a:p>
          <a:p>
            <a:pPr lvl="1"/>
            <a:r>
              <a:rPr lang="en-US" dirty="0"/>
              <a:t>Set interrupt after specific period</a:t>
            </a:r>
          </a:p>
          <a:p>
            <a:pPr lvl="1"/>
            <a:r>
              <a:rPr lang="en-US" dirty="0"/>
              <a:t>Operating system decrements counter</a:t>
            </a:r>
          </a:p>
          <a:p>
            <a:pPr lvl="1"/>
            <a:r>
              <a:rPr lang="en-US" dirty="0"/>
              <a:t>When counter zero generate an interrupt</a:t>
            </a:r>
          </a:p>
          <a:p>
            <a:pPr lvl="1"/>
            <a:r>
              <a:rPr lang="en-US" dirty="0"/>
              <a:t>Set up before scheduling process to regain control or terminate program that exceeds allotted time</a:t>
            </a:r>
          </a:p>
        </p:txBody>
      </p:sp>
      <p:pic>
        <p:nvPicPr>
          <p:cNvPr id="33796" name="Picture 5"/>
          <p:cNvPicPr>
            <a:picLocks noChangeAspect="1" noChangeArrowheads="1"/>
          </p:cNvPicPr>
          <p:nvPr/>
        </p:nvPicPr>
        <p:blipFill>
          <a:blip r:embed="rId3"/>
          <a:srcRect/>
          <a:stretch>
            <a:fillRect/>
          </a:stretch>
        </p:blipFill>
        <p:spPr bwMode="auto">
          <a:xfrm>
            <a:off x="768350" y="3581400"/>
            <a:ext cx="7602538" cy="23463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089025" y="277813"/>
            <a:ext cx="7597775" cy="576262"/>
          </a:xfrm>
        </p:spPr>
        <p:txBody>
          <a:bodyPr/>
          <a:lstStyle/>
          <a:p>
            <a:pPr eaLnBrk="1" hangingPunct="1"/>
            <a:r>
              <a:rPr lang="en-US"/>
              <a:t>Process Management</a:t>
            </a:r>
          </a:p>
        </p:txBody>
      </p:sp>
      <p:sp>
        <p:nvSpPr>
          <p:cNvPr id="34819" name="Rectangle 3"/>
          <p:cNvSpPr>
            <a:spLocks noGrp="1" noChangeArrowheads="1"/>
          </p:cNvSpPr>
          <p:nvPr>
            <p:ph type="body" idx="4294967295"/>
          </p:nvPr>
        </p:nvSpPr>
        <p:spPr>
          <a:xfrm>
            <a:off x="827088" y="935038"/>
            <a:ext cx="7942339" cy="5105400"/>
          </a:xfrm>
        </p:spPr>
        <p:txBody>
          <a:bodyPr/>
          <a:lstStyle/>
          <a:p>
            <a:pPr>
              <a:lnSpc>
                <a:spcPct val="90000"/>
              </a:lnSpc>
            </a:pPr>
            <a:endParaRPr lang="en-US" dirty="0"/>
          </a:p>
          <a:p>
            <a:pPr>
              <a:lnSpc>
                <a:spcPct val="90000"/>
              </a:lnSpc>
            </a:pPr>
            <a:r>
              <a:rPr lang="en-US" dirty="0"/>
              <a:t>A process</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进程</a:t>
            </a:r>
            <a:r>
              <a:rPr lang="en-US" dirty="0">
                <a:latin typeface="宋体" panose="02010600030101010101" pitchFamily="2" charset="-122"/>
                <a:ea typeface="宋体" panose="02010600030101010101" pitchFamily="2" charset="-122"/>
              </a:rPr>
              <a:t>)</a:t>
            </a:r>
            <a:r>
              <a:rPr lang="en-US" dirty="0"/>
              <a:t> is a program in execution. It is a unit of work within the system. Program is a </a:t>
            </a:r>
            <a:r>
              <a:rPr lang="en-US" i="1" dirty="0"/>
              <a:t>passive entity</a:t>
            </a:r>
            <a:r>
              <a:rPr lang="en-US" dirty="0"/>
              <a:t>, process is </a:t>
            </a:r>
            <a:r>
              <a:rPr lang="en-US" dirty="0">
                <a:solidFill>
                  <a:srgbClr val="000000"/>
                </a:solidFill>
              </a:rPr>
              <a:t>an </a:t>
            </a:r>
            <a:r>
              <a:rPr lang="en-US" i="1" dirty="0">
                <a:solidFill>
                  <a:srgbClr val="000000"/>
                </a:solidFill>
              </a:rPr>
              <a:t>active entity</a:t>
            </a:r>
            <a:r>
              <a:rPr lang="en-US" dirty="0"/>
              <a:t>.</a:t>
            </a:r>
          </a:p>
          <a:p>
            <a:pPr>
              <a:lnSpc>
                <a:spcPct val="90000"/>
              </a:lnSpc>
            </a:pPr>
            <a:r>
              <a:rPr lang="en-US" dirty="0"/>
              <a:t>Process needs resources to accomplish its task</a:t>
            </a:r>
          </a:p>
          <a:p>
            <a:pPr lvl="1">
              <a:lnSpc>
                <a:spcPct val="90000"/>
              </a:lnSpc>
            </a:pPr>
            <a:r>
              <a:rPr lang="en-US" dirty="0"/>
              <a:t>CPU, memory, I/O, files</a:t>
            </a:r>
          </a:p>
          <a:p>
            <a:pPr lvl="1">
              <a:lnSpc>
                <a:spcPct val="90000"/>
              </a:lnSpc>
            </a:pPr>
            <a:r>
              <a:rPr lang="en-US" dirty="0"/>
              <a:t>Initialization data</a:t>
            </a:r>
          </a:p>
          <a:p>
            <a:pPr>
              <a:lnSpc>
                <a:spcPct val="90000"/>
              </a:lnSpc>
            </a:pPr>
            <a:r>
              <a:rPr lang="en-US" dirty="0"/>
              <a:t>Process termination requires reclaim of any reusable resources</a:t>
            </a:r>
          </a:p>
          <a:p>
            <a:pPr>
              <a:lnSpc>
                <a:spcPct val="90000"/>
              </a:lnSpc>
            </a:pPr>
            <a:r>
              <a:rPr lang="en-US" dirty="0"/>
              <a:t>Single-threaded process has one </a:t>
            </a:r>
            <a:r>
              <a:rPr lang="en-US" b="1" dirty="0">
                <a:solidFill>
                  <a:srgbClr val="3366FF"/>
                </a:solidFill>
              </a:rPr>
              <a:t>program counter</a:t>
            </a:r>
            <a:r>
              <a:rPr lang="en-US" sz="2000" b="1" dirty="0">
                <a:solidFill>
                  <a:srgbClr val="3366FF"/>
                </a:solidFill>
              </a:rPr>
              <a:t> </a:t>
            </a:r>
            <a:r>
              <a:rPr lang="en-US" dirty="0"/>
              <a:t>specifying location of next instruction to execute</a:t>
            </a:r>
          </a:p>
          <a:p>
            <a:pPr lvl="1">
              <a:lnSpc>
                <a:spcPct val="90000"/>
              </a:lnSpc>
            </a:pPr>
            <a:r>
              <a:rPr lang="en-US" dirty="0"/>
              <a:t>Process executes instructions sequentially, one at a time, until completion</a:t>
            </a:r>
          </a:p>
          <a:p>
            <a:pPr>
              <a:lnSpc>
                <a:spcPct val="90000"/>
              </a:lnSpc>
            </a:pPr>
            <a:r>
              <a:rPr lang="en-US" dirty="0"/>
              <a:t>Multi-threaded process has one program counter per thread</a:t>
            </a:r>
          </a:p>
          <a:p>
            <a:pPr>
              <a:lnSpc>
                <a:spcPct val="90000"/>
              </a:lnSpc>
            </a:pPr>
            <a:r>
              <a:rPr lang="en-US" dirty="0"/>
              <a:t>Typically system has many processes, some user, some operating system running concurrently on one or more CPUs</a:t>
            </a:r>
          </a:p>
          <a:p>
            <a:pPr lvl="1">
              <a:lnSpc>
                <a:spcPct val="90000"/>
              </a:lnSpc>
            </a:pPr>
            <a:r>
              <a:rPr lang="en-US" dirty="0"/>
              <a:t>Concurrency by multiplexing the CPUs among the processes / threads</a:t>
            </a:r>
          </a:p>
          <a:p>
            <a:pPr>
              <a:lnSpc>
                <a:spcPct val="90000"/>
              </a:lnSpc>
              <a:buFont typeface="Monotype Sorts" charset="2"/>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28713" y="277813"/>
            <a:ext cx="7558087" cy="576262"/>
          </a:xfrm>
        </p:spPr>
        <p:txBody>
          <a:bodyPr/>
          <a:lstStyle/>
          <a:p>
            <a:pPr eaLnBrk="1" hangingPunct="1"/>
            <a:r>
              <a:rPr lang="en-US"/>
              <a:t>Process Management Activities</a:t>
            </a:r>
          </a:p>
        </p:txBody>
      </p:sp>
      <p:sp>
        <p:nvSpPr>
          <p:cNvPr id="35843" name="Rectangle 3"/>
          <p:cNvSpPr>
            <a:spLocks noGrp="1" noChangeArrowheads="1"/>
          </p:cNvSpPr>
          <p:nvPr>
            <p:ph type="body" idx="4294967295"/>
          </p:nvPr>
        </p:nvSpPr>
        <p:spPr>
          <a:xfrm>
            <a:off x="1077913" y="1728788"/>
            <a:ext cx="7958137" cy="4035425"/>
          </a:xfrm>
        </p:spPr>
        <p:txBody>
          <a:bodyPr/>
          <a:lstStyle/>
          <a:p>
            <a:pPr>
              <a:buFont typeface="Monotype Sorts" charset="2"/>
              <a:buNone/>
            </a:pPr>
            <a:r>
              <a:rPr lang="en-US" dirty="0"/>
              <a:t>     </a:t>
            </a:r>
          </a:p>
          <a:p>
            <a:r>
              <a:rPr lang="en-US" dirty="0"/>
              <a:t>Creating and deleting both user and system processes</a:t>
            </a:r>
          </a:p>
          <a:p>
            <a:r>
              <a:rPr lang="en-US" dirty="0"/>
              <a:t>Suspending and resuming processes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挂起和继续</a:t>
            </a:r>
            <a:r>
              <a:rPr lang="en-US" altLang="zh-CN" dirty="0">
                <a:latin typeface="宋体" panose="02010600030101010101" pitchFamily="2" charset="-122"/>
                <a:ea typeface="宋体" panose="02010600030101010101" pitchFamily="2" charset="-122"/>
              </a:rPr>
              <a:t>)</a:t>
            </a:r>
            <a:endParaRPr lang="en-US" dirty="0"/>
          </a:p>
          <a:p>
            <a:r>
              <a:rPr lang="en-US" dirty="0"/>
              <a:t>Providing mechanisms for process synchronization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进程同步</a:t>
            </a:r>
            <a:r>
              <a:rPr lang="en-US" altLang="zh-CN" dirty="0">
                <a:latin typeface="宋体" panose="02010600030101010101" pitchFamily="2" charset="-122"/>
                <a:ea typeface="宋体" panose="02010600030101010101" pitchFamily="2" charset="-122"/>
              </a:rPr>
              <a:t>)</a:t>
            </a:r>
            <a:endParaRPr lang="en-US" dirty="0"/>
          </a:p>
          <a:p>
            <a:r>
              <a:rPr lang="en-US" dirty="0"/>
              <a:t>Providing mechanisms for process communication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进程间通讯</a:t>
            </a:r>
            <a:r>
              <a:rPr lang="en-US" altLang="zh-CN" dirty="0">
                <a:latin typeface="宋体" panose="02010600030101010101" pitchFamily="2" charset="-122"/>
                <a:ea typeface="宋体" panose="02010600030101010101" pitchFamily="2" charset="-122"/>
              </a:rPr>
              <a:t>)</a:t>
            </a:r>
            <a:endParaRPr lang="en-US" dirty="0"/>
          </a:p>
          <a:p>
            <a:r>
              <a:rPr lang="en-US" dirty="0"/>
              <a:t>Providing mechanisms for deadlock handling</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死锁处理</a:t>
            </a:r>
            <a:r>
              <a:rPr lang="en-US" altLang="zh-CN" dirty="0">
                <a:latin typeface="宋体" panose="02010600030101010101" pitchFamily="2" charset="-122"/>
                <a:ea typeface="宋体" panose="02010600030101010101" pitchFamily="2" charset="-122"/>
              </a:rPr>
              <a:t>)</a:t>
            </a:r>
            <a:endParaRPr lang="en-US" dirty="0"/>
          </a:p>
        </p:txBody>
      </p:sp>
      <p:sp>
        <p:nvSpPr>
          <p:cNvPr id="35844" name="Text Box 4"/>
          <p:cNvSpPr txBox="1">
            <a:spLocks noChangeArrowheads="1"/>
          </p:cNvSpPr>
          <p:nvPr/>
        </p:nvSpPr>
        <p:spPr bwMode="auto">
          <a:xfrm>
            <a:off x="885825" y="1238250"/>
            <a:ext cx="7586663" cy="641350"/>
          </a:xfrm>
          <a:prstGeom prst="rect">
            <a:avLst/>
          </a:prstGeom>
          <a:noFill/>
          <a:ln w="9525">
            <a:noFill/>
            <a:miter lim="800000"/>
            <a:headEnd/>
            <a:tailEnd/>
          </a:ln>
        </p:spPr>
        <p:txBody>
          <a:bodyPr>
            <a:spAutoFit/>
          </a:bodyPr>
          <a:lstStyle/>
          <a:p>
            <a:pPr>
              <a:spcBef>
                <a:spcPct val="50000"/>
              </a:spcBef>
            </a:pPr>
            <a:r>
              <a:rPr lang="en-US">
                <a:latin typeface="Helvetica" charset="0"/>
              </a:rPr>
              <a:t>The operating system is responsible for the following activities in connection with process management: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90613" y="277813"/>
            <a:ext cx="7596187" cy="576262"/>
          </a:xfrm>
        </p:spPr>
        <p:txBody>
          <a:bodyPr/>
          <a:lstStyle/>
          <a:p>
            <a:pPr eaLnBrk="1" hangingPunct="1"/>
            <a:r>
              <a:rPr lang="en-US"/>
              <a:t>Memory Management</a:t>
            </a:r>
          </a:p>
        </p:txBody>
      </p:sp>
      <p:sp>
        <p:nvSpPr>
          <p:cNvPr id="36867" name="Rectangle 3"/>
          <p:cNvSpPr>
            <a:spLocks noGrp="1" noChangeArrowheads="1"/>
          </p:cNvSpPr>
          <p:nvPr>
            <p:ph type="body" idx="4294967295"/>
          </p:nvPr>
        </p:nvSpPr>
        <p:spPr>
          <a:xfrm>
            <a:off x="806450" y="1233488"/>
            <a:ext cx="7654925" cy="4530725"/>
          </a:xfrm>
        </p:spPr>
        <p:txBody>
          <a:bodyPr/>
          <a:lstStyle/>
          <a:p>
            <a:r>
              <a:rPr lang="en-US"/>
              <a:t>All data in memory before and after processing</a:t>
            </a:r>
          </a:p>
          <a:p>
            <a:endParaRPr lang="en-US" sz="800"/>
          </a:p>
          <a:p>
            <a:r>
              <a:rPr lang="en-US"/>
              <a:t>All instructions in memory in order to execute</a:t>
            </a:r>
          </a:p>
          <a:p>
            <a:endParaRPr lang="en-US" sz="800"/>
          </a:p>
          <a:p>
            <a:r>
              <a:rPr lang="en-US"/>
              <a:t>Memory management determines what is in memory when</a:t>
            </a:r>
          </a:p>
          <a:p>
            <a:pPr lvl="1"/>
            <a:r>
              <a:rPr lang="en-US"/>
              <a:t>Optimizing CPU utilization and computer response to users</a:t>
            </a:r>
          </a:p>
          <a:p>
            <a:pPr lvl="1"/>
            <a:endParaRPr lang="en-US" sz="800"/>
          </a:p>
          <a:p>
            <a:r>
              <a:rPr lang="en-US"/>
              <a:t>Memory management activities</a:t>
            </a:r>
          </a:p>
          <a:p>
            <a:pPr lvl="1"/>
            <a:r>
              <a:rPr lang="en-US"/>
              <a:t>Keeping track of which parts of memory are currently being used and by whom</a:t>
            </a:r>
          </a:p>
          <a:p>
            <a:pPr lvl="1"/>
            <a:r>
              <a:rPr lang="en-US"/>
              <a:t>Deciding which processes (or parts thereof) and data to move into and out of memory</a:t>
            </a:r>
          </a:p>
          <a:p>
            <a:pPr lvl="1"/>
            <a:r>
              <a:rPr lang="en-US"/>
              <a:t>Allocating and deallocating memory space as needed</a:t>
            </a:r>
          </a:p>
          <a:p>
            <a:pPr lvl="1">
              <a:buFont typeface="Monotype Sorts" charset="2"/>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277813"/>
            <a:ext cx="7558087" cy="576262"/>
          </a:xfrm>
        </p:spPr>
        <p:txBody>
          <a:bodyPr/>
          <a:lstStyle/>
          <a:p>
            <a:pPr eaLnBrk="1" hangingPunct="1"/>
            <a:r>
              <a:rPr lang="en-US"/>
              <a:t>Storage Management</a:t>
            </a:r>
          </a:p>
        </p:txBody>
      </p:sp>
      <p:sp>
        <p:nvSpPr>
          <p:cNvPr id="37891" name="Rectangle 3"/>
          <p:cNvSpPr>
            <a:spLocks noGrp="1" noChangeArrowheads="1"/>
          </p:cNvSpPr>
          <p:nvPr>
            <p:ph type="body" idx="4294967295"/>
          </p:nvPr>
        </p:nvSpPr>
        <p:spPr>
          <a:xfrm>
            <a:off x="1016000" y="1428750"/>
            <a:ext cx="7583488" cy="4992688"/>
          </a:xfrm>
        </p:spPr>
        <p:txBody>
          <a:bodyPr/>
          <a:lstStyle/>
          <a:p>
            <a:pPr>
              <a:lnSpc>
                <a:spcPct val="90000"/>
              </a:lnSpc>
            </a:pPr>
            <a:r>
              <a:rPr lang="en-US" dirty="0"/>
              <a:t>OS provides uniform, logical view of information storage</a:t>
            </a:r>
          </a:p>
          <a:p>
            <a:pPr lvl="1">
              <a:lnSpc>
                <a:spcPct val="90000"/>
              </a:lnSpc>
            </a:pPr>
            <a:r>
              <a:rPr lang="en-US" dirty="0"/>
              <a:t>Abstracts physical properties to logical storage unit  - </a:t>
            </a:r>
            <a:r>
              <a:rPr lang="en-US" b="1" dirty="0">
                <a:solidFill>
                  <a:srgbClr val="3366FF"/>
                </a:solidFill>
              </a:rPr>
              <a:t>file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文件</a:t>
            </a:r>
            <a:r>
              <a:rPr lang="en-US" altLang="zh-CN" dirty="0">
                <a:latin typeface="宋体" panose="02010600030101010101" pitchFamily="2" charset="-122"/>
                <a:ea typeface="宋体" panose="02010600030101010101" pitchFamily="2" charset="-122"/>
              </a:rPr>
              <a:t>)</a:t>
            </a:r>
            <a:endParaRPr lang="en-US" b="1" dirty="0">
              <a:solidFill>
                <a:srgbClr val="3366FF"/>
              </a:solidFill>
            </a:endParaRPr>
          </a:p>
          <a:p>
            <a:pPr lvl="1">
              <a:lnSpc>
                <a:spcPct val="90000"/>
              </a:lnSpc>
            </a:pPr>
            <a:r>
              <a:rPr lang="en-US" dirty="0"/>
              <a:t>Each medium is controlled by device (i.e., disk drive, tape drive)</a:t>
            </a:r>
          </a:p>
          <a:p>
            <a:pPr lvl="2">
              <a:lnSpc>
                <a:spcPct val="90000"/>
              </a:lnSpc>
            </a:pPr>
            <a:r>
              <a:rPr lang="en-US" dirty="0"/>
              <a:t>Varying properties include access speed, capacity, data-transfer rate, access method (sequential or random</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顺序或随机</a:t>
            </a:r>
            <a:r>
              <a:rPr lang="en-US" altLang="zh-CN" dirty="0">
                <a:latin typeface="宋体" panose="02010600030101010101" pitchFamily="2" charset="-122"/>
                <a:ea typeface="宋体" panose="02010600030101010101" pitchFamily="2" charset="-122"/>
              </a:rPr>
              <a:t>)</a:t>
            </a:r>
            <a:r>
              <a:rPr lang="en-US" dirty="0"/>
              <a:t>)</a:t>
            </a:r>
          </a:p>
          <a:p>
            <a:pPr lvl="2">
              <a:lnSpc>
                <a:spcPct val="90000"/>
              </a:lnSpc>
            </a:pPr>
            <a:endParaRPr lang="en-US" sz="800" dirty="0"/>
          </a:p>
          <a:p>
            <a:pPr>
              <a:lnSpc>
                <a:spcPct val="90000"/>
              </a:lnSpc>
            </a:pPr>
            <a:r>
              <a:rPr lang="en-US" dirty="0"/>
              <a:t>File-System management</a:t>
            </a:r>
          </a:p>
          <a:p>
            <a:pPr lvl="1">
              <a:lnSpc>
                <a:spcPct val="90000"/>
              </a:lnSpc>
            </a:pPr>
            <a:r>
              <a:rPr lang="en-US" dirty="0"/>
              <a:t>Files usually organized into directories</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目录</a:t>
            </a:r>
            <a:r>
              <a:rPr lang="en-US" altLang="zh-CN" dirty="0">
                <a:latin typeface="宋体" panose="02010600030101010101" pitchFamily="2" charset="-122"/>
                <a:ea typeface="宋体" panose="02010600030101010101" pitchFamily="2" charset="-122"/>
              </a:rPr>
              <a:t>)</a:t>
            </a:r>
            <a:endParaRPr lang="en-US" dirty="0"/>
          </a:p>
          <a:p>
            <a:pPr lvl="1">
              <a:lnSpc>
                <a:spcPct val="90000"/>
              </a:lnSpc>
            </a:pPr>
            <a:r>
              <a:rPr lang="en-US" dirty="0"/>
              <a:t>Access control on most systems to determine who can access what</a:t>
            </a:r>
          </a:p>
          <a:p>
            <a:pPr lvl="1">
              <a:lnSpc>
                <a:spcPct val="90000"/>
              </a:lnSpc>
            </a:pPr>
            <a:r>
              <a:rPr lang="en-US" dirty="0"/>
              <a:t>OS activities include</a:t>
            </a:r>
          </a:p>
          <a:p>
            <a:pPr lvl="2">
              <a:lnSpc>
                <a:spcPct val="90000"/>
              </a:lnSpc>
            </a:pPr>
            <a:r>
              <a:rPr lang="en-US" dirty="0"/>
              <a:t>Creating and deleting files and directories</a:t>
            </a:r>
          </a:p>
          <a:p>
            <a:pPr lvl="2">
              <a:lnSpc>
                <a:spcPct val="90000"/>
              </a:lnSpc>
            </a:pPr>
            <a:r>
              <a:rPr lang="en-US" dirty="0"/>
              <a:t>Primitives to manipulate files and </a:t>
            </a:r>
            <a:r>
              <a:rPr lang="en-US" altLang="zh-CN" dirty="0"/>
              <a:t>directories</a:t>
            </a:r>
            <a:endParaRPr lang="en-US" dirty="0"/>
          </a:p>
          <a:p>
            <a:pPr lvl="2">
              <a:lnSpc>
                <a:spcPct val="90000"/>
              </a:lnSpc>
            </a:pPr>
            <a:r>
              <a:rPr lang="en-US" dirty="0"/>
              <a:t>Mapping files onto secondary storage</a:t>
            </a:r>
          </a:p>
          <a:p>
            <a:pPr lvl="2">
              <a:lnSpc>
                <a:spcPct val="90000"/>
              </a:lnSpc>
            </a:pPr>
            <a:r>
              <a:rPr lang="en-US" dirty="0"/>
              <a:t>Backup files onto stable (non-volatile) storage media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31913" y="277813"/>
            <a:ext cx="7354887" cy="576262"/>
          </a:xfrm>
        </p:spPr>
        <p:txBody>
          <a:bodyPr/>
          <a:lstStyle/>
          <a:p>
            <a:pPr eaLnBrk="1" hangingPunct="1"/>
            <a:r>
              <a:rPr lang="en-US"/>
              <a:t>Mass-Storage Management</a:t>
            </a:r>
          </a:p>
        </p:txBody>
      </p:sp>
      <p:sp>
        <p:nvSpPr>
          <p:cNvPr id="38915" name="Rectangle 3"/>
          <p:cNvSpPr>
            <a:spLocks noGrp="1" noChangeArrowheads="1"/>
          </p:cNvSpPr>
          <p:nvPr>
            <p:ph type="body" idx="4294967295"/>
          </p:nvPr>
        </p:nvSpPr>
        <p:spPr>
          <a:xfrm>
            <a:off x="806450" y="1233488"/>
            <a:ext cx="7575550" cy="4938712"/>
          </a:xfrm>
        </p:spPr>
        <p:txBody>
          <a:bodyPr/>
          <a:lstStyle/>
          <a:p>
            <a:r>
              <a:rPr lang="en-US" dirty="0"/>
              <a:t>Usually disks used to store data that does not fit in main memory or data that must be kept for a “long” period of time</a:t>
            </a:r>
          </a:p>
          <a:p>
            <a:r>
              <a:rPr lang="en-US" dirty="0"/>
              <a:t>Proper management is of central importance</a:t>
            </a:r>
          </a:p>
          <a:p>
            <a:r>
              <a:rPr lang="en-US" dirty="0"/>
              <a:t>Entire speed of computer operation hinges on disk subsystem and its algorithms</a:t>
            </a:r>
          </a:p>
          <a:p>
            <a:r>
              <a:rPr lang="en-US" dirty="0"/>
              <a:t>OS activities</a:t>
            </a:r>
          </a:p>
          <a:p>
            <a:pPr lvl="1"/>
            <a:r>
              <a:rPr lang="en-US" dirty="0"/>
              <a:t>Free-space management</a:t>
            </a:r>
          </a:p>
          <a:p>
            <a:pPr lvl="1"/>
            <a:r>
              <a:rPr lang="en-US" dirty="0"/>
              <a:t>Storage allocation</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存储分配</a:t>
            </a:r>
            <a:r>
              <a:rPr lang="en-US" altLang="zh-CN" dirty="0">
                <a:latin typeface="宋体" panose="02010600030101010101" pitchFamily="2" charset="-122"/>
                <a:ea typeface="宋体" panose="02010600030101010101" pitchFamily="2" charset="-122"/>
              </a:rPr>
              <a:t>)</a:t>
            </a:r>
            <a:endParaRPr lang="en-US" dirty="0"/>
          </a:p>
          <a:p>
            <a:pPr lvl="1"/>
            <a:r>
              <a:rPr lang="en-US" dirty="0"/>
              <a:t>Disk scheduling</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磁盘调度</a:t>
            </a:r>
            <a:r>
              <a:rPr lang="en-US" altLang="zh-CN" dirty="0">
                <a:latin typeface="宋体" panose="02010600030101010101" pitchFamily="2" charset="-122"/>
                <a:ea typeface="宋体" panose="02010600030101010101" pitchFamily="2" charset="-122"/>
              </a:rPr>
              <a:t>)</a:t>
            </a:r>
            <a:endParaRPr lang="en-US" dirty="0"/>
          </a:p>
          <a:p>
            <a:r>
              <a:rPr lang="en-US" dirty="0"/>
              <a:t>Some storage need not be fast</a:t>
            </a:r>
          </a:p>
          <a:p>
            <a:pPr lvl="1"/>
            <a:r>
              <a:rPr lang="en-US" dirty="0"/>
              <a:t>Tertiary storage includes optical storage, magnetic tape</a:t>
            </a:r>
          </a:p>
          <a:p>
            <a:pPr lvl="1"/>
            <a:r>
              <a:rPr lang="en-US" dirty="0"/>
              <a:t>Still must be managed – by OS or applications</a:t>
            </a:r>
          </a:p>
          <a:p>
            <a:pPr lvl="1"/>
            <a:r>
              <a:rPr lang="en-US" dirty="0"/>
              <a:t>Varies between WORM (write-once, read-many-times) and RW (read-write)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12775" y="277813"/>
            <a:ext cx="8531225" cy="576262"/>
          </a:xfrm>
        </p:spPr>
        <p:txBody>
          <a:bodyPr/>
          <a:lstStyle/>
          <a:p>
            <a:pPr eaLnBrk="1" hangingPunct="1"/>
            <a:r>
              <a:rPr lang="en-US" sz="2800"/>
              <a:t>Performance of Various Levels of Storage</a:t>
            </a:r>
          </a:p>
        </p:txBody>
      </p:sp>
      <p:sp>
        <p:nvSpPr>
          <p:cNvPr id="39939" name="Rectangle 3"/>
          <p:cNvSpPr>
            <a:spLocks noGrp="1" noChangeArrowheads="1"/>
          </p:cNvSpPr>
          <p:nvPr>
            <p:ph type="body" idx="4294967295"/>
          </p:nvPr>
        </p:nvSpPr>
        <p:spPr>
          <a:xfrm>
            <a:off x="806450" y="1233488"/>
            <a:ext cx="7607300" cy="4530725"/>
          </a:xfrm>
        </p:spPr>
        <p:txBody>
          <a:bodyPr/>
          <a:lstStyle/>
          <a:p>
            <a:r>
              <a:rPr lang="en-US"/>
              <a:t>Movement between levels of storage hierarchy can be explicit or implicit</a:t>
            </a:r>
          </a:p>
        </p:txBody>
      </p:sp>
      <p:pic>
        <p:nvPicPr>
          <p:cNvPr id="39940" name="Picture 5"/>
          <p:cNvPicPr>
            <a:picLocks noChangeAspect="1" noChangeArrowheads="1"/>
          </p:cNvPicPr>
          <p:nvPr/>
        </p:nvPicPr>
        <p:blipFill>
          <a:blip r:embed="rId3"/>
          <a:srcRect/>
          <a:stretch>
            <a:fillRect/>
          </a:stretch>
        </p:blipFill>
        <p:spPr bwMode="auto">
          <a:xfrm>
            <a:off x="820738" y="2300288"/>
            <a:ext cx="7632700" cy="319881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14400" y="277813"/>
            <a:ext cx="8229600" cy="576262"/>
          </a:xfrm>
        </p:spPr>
        <p:txBody>
          <a:bodyPr/>
          <a:lstStyle/>
          <a:p>
            <a:pPr eaLnBrk="1" hangingPunct="1"/>
            <a:r>
              <a:rPr lang="en-US" sz="2800"/>
              <a:t>Migration of Integer A from Disk to Register</a:t>
            </a:r>
          </a:p>
        </p:txBody>
      </p:sp>
      <p:sp>
        <p:nvSpPr>
          <p:cNvPr id="40963" name="Rectangle 3"/>
          <p:cNvSpPr>
            <a:spLocks noGrp="1" noChangeArrowheads="1"/>
          </p:cNvSpPr>
          <p:nvPr>
            <p:ph type="body" idx="4294967295"/>
          </p:nvPr>
        </p:nvSpPr>
        <p:spPr>
          <a:xfrm>
            <a:off x="806450" y="1233488"/>
            <a:ext cx="7781925" cy="4530725"/>
          </a:xfrm>
        </p:spPr>
        <p:txBody>
          <a:bodyPr/>
          <a:lstStyle/>
          <a:p>
            <a:r>
              <a:rPr lang="en-US"/>
              <a:t>Multitasking environments must be careful to use most recent value, no matter where it is stored in the storage hierarchy</a:t>
            </a:r>
            <a:br>
              <a:rPr lang="en-US"/>
            </a:br>
            <a:br>
              <a:rPr lang="en-US"/>
            </a:br>
            <a:br>
              <a:rPr lang="en-US"/>
            </a:br>
            <a:br>
              <a:rPr lang="en-US"/>
            </a:br>
            <a:br>
              <a:rPr lang="en-US"/>
            </a:br>
            <a:br>
              <a:rPr lang="en-US"/>
            </a:br>
            <a:endParaRPr lang="en-US"/>
          </a:p>
          <a:p>
            <a:r>
              <a:rPr lang="en-US"/>
              <a:t>Multiprocessor environment must provide cache coherency in hardware such that all CPUs have the most recent value in their cache</a:t>
            </a:r>
          </a:p>
          <a:p>
            <a:endParaRPr lang="en-US" sz="800"/>
          </a:p>
          <a:p>
            <a:r>
              <a:rPr lang="en-US"/>
              <a:t>Distributed environment situation even more complex</a:t>
            </a:r>
          </a:p>
          <a:p>
            <a:pPr lvl="1"/>
            <a:r>
              <a:rPr lang="en-US"/>
              <a:t>Several copies of a datum can exist</a:t>
            </a:r>
          </a:p>
          <a:p>
            <a:pPr lvl="1"/>
            <a:r>
              <a:rPr lang="en-US"/>
              <a:t>Various solutions covered in Chapter 17</a:t>
            </a:r>
          </a:p>
        </p:txBody>
      </p:sp>
      <p:pic>
        <p:nvPicPr>
          <p:cNvPr id="40964" name="Picture 5"/>
          <p:cNvPicPr>
            <a:picLocks noChangeAspect="1" noChangeArrowheads="1"/>
          </p:cNvPicPr>
          <p:nvPr/>
        </p:nvPicPr>
        <p:blipFill>
          <a:blip r:embed="rId3"/>
          <a:srcRect/>
          <a:stretch>
            <a:fillRect/>
          </a:stretch>
        </p:blipFill>
        <p:spPr bwMode="auto">
          <a:xfrm>
            <a:off x="1268413" y="2195513"/>
            <a:ext cx="7256462" cy="10318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t>I/O Subsystem</a:t>
            </a:r>
          </a:p>
        </p:txBody>
      </p:sp>
      <p:sp>
        <p:nvSpPr>
          <p:cNvPr id="41987" name="Rectangle 3"/>
          <p:cNvSpPr>
            <a:spLocks noGrp="1" noChangeArrowheads="1"/>
          </p:cNvSpPr>
          <p:nvPr>
            <p:ph type="body" idx="4294967295"/>
          </p:nvPr>
        </p:nvSpPr>
        <p:spPr>
          <a:xfrm>
            <a:off x="806450" y="1233488"/>
            <a:ext cx="7713663" cy="4530725"/>
          </a:xfrm>
        </p:spPr>
        <p:txBody>
          <a:bodyPr/>
          <a:lstStyle/>
          <a:p>
            <a:r>
              <a:rPr lang="en-US" dirty="0"/>
              <a:t>One purpose of OS is to hide peculiarities of hardware devices from the user</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隐藏硬件设备的特殊性</a:t>
            </a:r>
            <a:r>
              <a:rPr lang="en-US" altLang="zh-CN" dirty="0">
                <a:latin typeface="宋体" panose="02010600030101010101" pitchFamily="2" charset="-122"/>
                <a:ea typeface="宋体" panose="02010600030101010101" pitchFamily="2" charset="-122"/>
              </a:rPr>
              <a:t>)</a:t>
            </a:r>
            <a:endParaRPr lang="en-US" dirty="0"/>
          </a:p>
          <a:p>
            <a:endParaRPr lang="en-US" dirty="0"/>
          </a:p>
          <a:p>
            <a:r>
              <a:rPr lang="en-US" dirty="0"/>
              <a:t>I/O subsystem responsible for</a:t>
            </a:r>
          </a:p>
          <a:p>
            <a:pPr lvl="1"/>
            <a:r>
              <a:rPr 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dirty="0"/>
              <a:t>General device-driver interface</a:t>
            </a:r>
          </a:p>
          <a:p>
            <a:pPr lvl="1"/>
            <a:r>
              <a:rPr lang="en-US" dirty="0"/>
              <a:t>Drivers for specific hardware devices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3613" y="277813"/>
            <a:ext cx="7723187" cy="576262"/>
          </a:xfrm>
        </p:spPr>
        <p:txBody>
          <a:bodyPr/>
          <a:lstStyle/>
          <a:p>
            <a:pPr eaLnBrk="1" hangingPunct="1"/>
            <a:r>
              <a:rPr lang="en-US"/>
              <a:t>What is an Operating System?</a:t>
            </a:r>
          </a:p>
        </p:txBody>
      </p:sp>
      <p:sp>
        <p:nvSpPr>
          <p:cNvPr id="6147" name="Rectangle 3"/>
          <p:cNvSpPr>
            <a:spLocks noGrp="1" noChangeArrowheads="1"/>
          </p:cNvSpPr>
          <p:nvPr>
            <p:ph type="body" idx="4294967295"/>
          </p:nvPr>
        </p:nvSpPr>
        <p:spPr>
          <a:xfrm>
            <a:off x="862013" y="1535113"/>
            <a:ext cx="7867650" cy="4159250"/>
          </a:xfrm>
        </p:spPr>
        <p:txBody>
          <a:bodyPr/>
          <a:lstStyle/>
          <a:p>
            <a:r>
              <a:rPr lang="en-US" dirty="0"/>
              <a:t>A program that acts as an intermediary between a user of a computer and the computer hardware</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人机接口</a:t>
            </a:r>
            <a:r>
              <a:rPr lang="en-US" dirty="0">
                <a:latin typeface="宋体" panose="02010600030101010101" pitchFamily="2" charset="-122"/>
                <a:ea typeface="宋体" panose="02010600030101010101" pitchFamily="2" charset="-122"/>
              </a:rPr>
              <a:t>)</a:t>
            </a:r>
          </a:p>
          <a:p>
            <a:endParaRPr lang="en-US" dirty="0"/>
          </a:p>
          <a:p>
            <a:r>
              <a:rPr lang="en-US" dirty="0"/>
              <a:t>Operating system goals:</a:t>
            </a:r>
          </a:p>
          <a:p>
            <a:pPr lvl="1"/>
            <a:r>
              <a:rPr lang="en-US" dirty="0"/>
              <a:t>Execute user programs and make solving user problems easier</a:t>
            </a:r>
          </a:p>
          <a:p>
            <a:pPr lvl="1"/>
            <a:r>
              <a:rPr lang="en-US" dirty="0"/>
              <a:t>Make the computer system convenient to use</a:t>
            </a:r>
          </a:p>
          <a:p>
            <a:pPr lvl="1"/>
            <a:r>
              <a:rPr lang="en-US" dirty="0"/>
              <a:t>Use the computer hardware in an efficient manner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022350" y="277813"/>
            <a:ext cx="7664450" cy="576262"/>
          </a:xfrm>
        </p:spPr>
        <p:txBody>
          <a:bodyPr/>
          <a:lstStyle/>
          <a:p>
            <a:pPr eaLnBrk="1" hangingPunct="1"/>
            <a:r>
              <a:rPr lang="en-US"/>
              <a:t>Protection and Security</a:t>
            </a:r>
          </a:p>
        </p:txBody>
      </p:sp>
      <p:sp>
        <p:nvSpPr>
          <p:cNvPr id="43011" name="Rectangle 3"/>
          <p:cNvSpPr>
            <a:spLocks noGrp="1" noChangeArrowheads="1"/>
          </p:cNvSpPr>
          <p:nvPr>
            <p:ph type="body" idx="4294967295"/>
          </p:nvPr>
        </p:nvSpPr>
        <p:spPr>
          <a:xfrm>
            <a:off x="806450" y="1233488"/>
            <a:ext cx="7648575" cy="5183187"/>
          </a:xfrm>
        </p:spPr>
        <p:txBody>
          <a:bodyPr/>
          <a:lstStyle/>
          <a:p>
            <a:pPr>
              <a:lnSpc>
                <a:spcPct val="90000"/>
              </a:lnSpc>
            </a:pPr>
            <a:r>
              <a:rPr lang="en-US" b="1">
                <a:solidFill>
                  <a:srgbClr val="3366FF"/>
                </a:solidFill>
              </a:rPr>
              <a:t>Protection </a:t>
            </a:r>
            <a:r>
              <a:rPr lang="en-US"/>
              <a:t>– any mechanism for controlling access of processes or users to resources defined by the OS</a:t>
            </a:r>
          </a:p>
          <a:p>
            <a:pPr>
              <a:lnSpc>
                <a:spcPct val="90000"/>
              </a:lnSpc>
            </a:pPr>
            <a:endParaRPr lang="en-US" sz="800"/>
          </a:p>
          <a:p>
            <a:pPr>
              <a:lnSpc>
                <a:spcPct val="90000"/>
              </a:lnSpc>
            </a:pPr>
            <a:r>
              <a:rPr lang="en-US" b="1">
                <a:solidFill>
                  <a:srgbClr val="3366FF"/>
                </a:solidFill>
              </a:rPr>
              <a:t>Security </a:t>
            </a:r>
            <a:r>
              <a:rPr lang="en-US"/>
              <a:t>– defense of the system against internal and external attacks</a:t>
            </a:r>
          </a:p>
          <a:p>
            <a:pPr lvl="1">
              <a:lnSpc>
                <a:spcPct val="90000"/>
              </a:lnSpc>
            </a:pPr>
            <a:r>
              <a:rPr lang="en-US"/>
              <a:t>Huge range, including denial-of-service, worms, viruses, identity theft, theft of service</a:t>
            </a:r>
          </a:p>
          <a:p>
            <a:pPr lvl="1">
              <a:lnSpc>
                <a:spcPct val="90000"/>
              </a:lnSpc>
            </a:pPr>
            <a:endParaRPr lang="en-US" sz="800"/>
          </a:p>
          <a:p>
            <a:pPr>
              <a:lnSpc>
                <a:spcPct val="90000"/>
              </a:lnSpc>
            </a:pPr>
            <a:r>
              <a:rPr lang="en-US"/>
              <a:t>Systems generally first distinguish among users, to determine who can do what</a:t>
            </a:r>
          </a:p>
          <a:p>
            <a:pPr lvl="1">
              <a:lnSpc>
                <a:spcPct val="90000"/>
              </a:lnSpc>
            </a:pPr>
            <a:r>
              <a:rPr lang="en-US"/>
              <a:t>User identities (</a:t>
            </a:r>
            <a:r>
              <a:rPr lang="en-US" b="1">
                <a:solidFill>
                  <a:srgbClr val="3366FF"/>
                </a:solidFill>
              </a:rPr>
              <a:t>user IDs</a:t>
            </a:r>
            <a:r>
              <a:rPr lang="en-US"/>
              <a:t>, security IDs) include name and associated number, one per user</a:t>
            </a:r>
          </a:p>
          <a:p>
            <a:pPr lvl="1">
              <a:lnSpc>
                <a:spcPct val="90000"/>
              </a:lnSpc>
            </a:pPr>
            <a:r>
              <a:rPr lang="en-US"/>
              <a:t>User ID then associated with all files, processes of that user to determine access control</a:t>
            </a:r>
          </a:p>
          <a:p>
            <a:pPr lvl="1">
              <a:lnSpc>
                <a:spcPct val="90000"/>
              </a:lnSpc>
            </a:pPr>
            <a:r>
              <a:rPr lang="en-US"/>
              <a:t>Group identifier (</a:t>
            </a:r>
            <a:r>
              <a:rPr lang="en-US" b="1">
                <a:solidFill>
                  <a:srgbClr val="3366FF"/>
                </a:solidFill>
              </a:rPr>
              <a:t>group ID</a:t>
            </a:r>
            <a:r>
              <a:rPr lang="en-US"/>
              <a:t>) allows set of users to be defined and controls managed, then also associated with each process, file</a:t>
            </a:r>
          </a:p>
          <a:p>
            <a:pPr lvl="1">
              <a:lnSpc>
                <a:spcPct val="90000"/>
              </a:lnSpc>
            </a:pPr>
            <a:r>
              <a:rPr lang="en-US" b="1">
                <a:solidFill>
                  <a:srgbClr val="3366FF"/>
                </a:solidFill>
              </a:rPr>
              <a:t>Privilege escalation </a:t>
            </a:r>
            <a:r>
              <a:rPr lang="en-US"/>
              <a:t>allows user to change to effective ID with more rights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r>
              <a:rPr lang="en-US" dirty="0"/>
              <a:t>Distributed Computing</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分布系统</a:t>
            </a:r>
            <a:r>
              <a:rPr lang="en-US" altLang="zh-CN" dirty="0">
                <a:latin typeface="宋体" panose="02010600030101010101" pitchFamily="2" charset="-122"/>
                <a:ea typeface="宋体" panose="02010600030101010101" pitchFamily="2" charset="-122"/>
              </a:rPr>
              <a:t>)</a:t>
            </a:r>
            <a:endParaRPr lang="en-US" dirty="0"/>
          </a:p>
        </p:txBody>
      </p:sp>
      <p:sp>
        <p:nvSpPr>
          <p:cNvPr id="44035" name="Content Placeholder 2"/>
          <p:cNvSpPr>
            <a:spLocks noGrp="1"/>
          </p:cNvSpPr>
          <p:nvPr>
            <p:ph idx="4294967295"/>
          </p:nvPr>
        </p:nvSpPr>
        <p:spPr/>
        <p:txBody>
          <a:bodyPr/>
          <a:lstStyle/>
          <a:p>
            <a:r>
              <a:rPr lang="en-US"/>
              <a:t>Collection of separate, possibly heterogeneous, systems networked together</a:t>
            </a:r>
          </a:p>
          <a:p>
            <a:pPr lvl="1"/>
            <a:r>
              <a:rPr lang="en-US"/>
              <a:t>Network is a communications path</a:t>
            </a:r>
          </a:p>
          <a:p>
            <a:pPr lvl="3"/>
            <a:r>
              <a:rPr lang="en-US"/>
              <a:t>Local Area Network (</a:t>
            </a:r>
            <a:r>
              <a:rPr lang="en-US" b="1">
                <a:solidFill>
                  <a:srgbClr val="3366FF"/>
                </a:solidFill>
              </a:rPr>
              <a:t>LAN</a:t>
            </a:r>
            <a:r>
              <a:rPr lang="en-US"/>
              <a:t>)</a:t>
            </a:r>
          </a:p>
          <a:p>
            <a:pPr lvl="3"/>
            <a:r>
              <a:rPr lang="en-US"/>
              <a:t>Wide Area Network (</a:t>
            </a:r>
            <a:r>
              <a:rPr lang="en-US" b="1">
                <a:solidFill>
                  <a:srgbClr val="3366FF"/>
                </a:solidFill>
              </a:rPr>
              <a:t>WAN</a:t>
            </a:r>
            <a:r>
              <a:rPr lang="en-US"/>
              <a:t>)</a:t>
            </a:r>
          </a:p>
          <a:p>
            <a:pPr lvl="3"/>
            <a:r>
              <a:rPr lang="en-US"/>
              <a:t>Metropolitan Area Network (</a:t>
            </a:r>
            <a:r>
              <a:rPr lang="en-US" b="1">
                <a:solidFill>
                  <a:srgbClr val="3366FF"/>
                </a:solidFill>
              </a:rPr>
              <a:t>MAN</a:t>
            </a:r>
            <a:r>
              <a:rPr lang="en-US"/>
              <a:t>)</a:t>
            </a:r>
          </a:p>
          <a:p>
            <a:r>
              <a:rPr lang="en-US"/>
              <a:t>Network Operating System provides features between systems across network</a:t>
            </a:r>
          </a:p>
          <a:p>
            <a:pPr lvl="1"/>
            <a:r>
              <a:rPr lang="en-US"/>
              <a:t>Communication scheme allows systems to exchange messages</a:t>
            </a:r>
          </a:p>
          <a:p>
            <a:pPr lvl="1"/>
            <a:r>
              <a:rPr lang="en-US"/>
              <a:t>Illusion of a single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r>
              <a:rPr lang="en-US"/>
              <a:t>Special-Purpose Systems</a:t>
            </a:r>
          </a:p>
        </p:txBody>
      </p:sp>
      <p:sp>
        <p:nvSpPr>
          <p:cNvPr id="45059" name="Content Placeholder 2"/>
          <p:cNvSpPr>
            <a:spLocks noGrp="1"/>
          </p:cNvSpPr>
          <p:nvPr>
            <p:ph idx="4294967295"/>
          </p:nvPr>
        </p:nvSpPr>
        <p:spPr/>
        <p:txBody>
          <a:bodyPr/>
          <a:lstStyle/>
          <a:p>
            <a:r>
              <a:rPr lang="en-US" dirty="0"/>
              <a:t>Real-time embedded systems most prevalent form of computers</a:t>
            </a:r>
          </a:p>
          <a:p>
            <a:pPr lvl="1"/>
            <a:r>
              <a:rPr lang="en-US" dirty="0"/>
              <a:t>Vary considerable, special purpose, limited purpose OS, </a:t>
            </a:r>
            <a:r>
              <a:rPr lang="en-US" b="1" dirty="0">
                <a:solidFill>
                  <a:srgbClr val="3366FF"/>
                </a:solidFill>
              </a:rPr>
              <a:t>real-time OS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实时系统</a:t>
            </a:r>
            <a:r>
              <a:rPr lang="en-US" altLang="zh-CN" dirty="0">
                <a:latin typeface="宋体" panose="02010600030101010101" pitchFamily="2" charset="-122"/>
                <a:ea typeface="宋体" panose="02010600030101010101" pitchFamily="2" charset="-122"/>
              </a:rPr>
              <a:t>)</a:t>
            </a:r>
            <a:endParaRPr lang="en-US" b="1" dirty="0">
              <a:solidFill>
                <a:srgbClr val="3366FF"/>
              </a:solidFill>
            </a:endParaRPr>
          </a:p>
          <a:p>
            <a:r>
              <a:rPr lang="en-US" dirty="0"/>
              <a:t>Multimedia systems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多媒体系统</a:t>
            </a:r>
            <a:r>
              <a:rPr lang="en-US" altLang="zh-CN" dirty="0">
                <a:latin typeface="宋体" panose="02010600030101010101" pitchFamily="2" charset="-122"/>
                <a:ea typeface="宋体" panose="02010600030101010101" pitchFamily="2" charset="-122"/>
              </a:rPr>
              <a:t>)</a:t>
            </a:r>
            <a:endParaRPr lang="en-US" dirty="0"/>
          </a:p>
          <a:p>
            <a:pPr lvl="1"/>
            <a:r>
              <a:rPr lang="en-US" dirty="0"/>
              <a:t>Streams of data must be delivered according to time restrictions</a:t>
            </a:r>
          </a:p>
          <a:p>
            <a:r>
              <a:rPr lang="en-US" dirty="0"/>
              <a:t>Handheld systems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手持系统，嵌入式系统</a:t>
            </a:r>
            <a:r>
              <a:rPr lang="en-US" altLang="zh-CN" dirty="0">
                <a:latin typeface="宋体" panose="02010600030101010101" pitchFamily="2" charset="-122"/>
                <a:ea typeface="宋体" panose="02010600030101010101" pitchFamily="2" charset="-122"/>
              </a:rPr>
              <a:t>)</a:t>
            </a:r>
            <a:endParaRPr lang="en-US" dirty="0"/>
          </a:p>
          <a:p>
            <a:pPr lvl="1"/>
            <a:r>
              <a:rPr lang="en-US" dirty="0"/>
              <a:t>PDAs, smart phones, limited CPU, memory, power</a:t>
            </a:r>
          </a:p>
          <a:p>
            <a:pPr lvl="1"/>
            <a:r>
              <a:rPr lang="en-US" dirty="0"/>
              <a:t>Reduced feature set OS, limited I/O</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138238" y="277813"/>
            <a:ext cx="7548562" cy="576262"/>
          </a:xfrm>
        </p:spPr>
        <p:txBody>
          <a:bodyPr/>
          <a:lstStyle/>
          <a:p>
            <a:pPr eaLnBrk="1" hangingPunct="1"/>
            <a:r>
              <a:rPr lang="en-US"/>
              <a:t>Computing Environments </a:t>
            </a:r>
          </a:p>
        </p:txBody>
      </p:sp>
      <p:sp>
        <p:nvSpPr>
          <p:cNvPr id="46083" name="Rectangle 3"/>
          <p:cNvSpPr>
            <a:spLocks noGrp="1" noChangeArrowheads="1"/>
          </p:cNvSpPr>
          <p:nvPr>
            <p:ph type="body" idx="4294967295"/>
          </p:nvPr>
        </p:nvSpPr>
        <p:spPr>
          <a:xfrm>
            <a:off x="806450" y="1233488"/>
            <a:ext cx="7645400" cy="4530725"/>
          </a:xfrm>
        </p:spPr>
        <p:txBody>
          <a:bodyPr/>
          <a:lstStyle/>
          <a:p>
            <a:r>
              <a:rPr lang="en-US" sz="1900" dirty="0"/>
              <a:t>Traditional computer</a:t>
            </a:r>
          </a:p>
          <a:p>
            <a:pPr lvl="1"/>
            <a:r>
              <a:rPr lang="en-US" sz="1900" dirty="0"/>
              <a:t>Blurring over time</a:t>
            </a:r>
          </a:p>
          <a:p>
            <a:pPr lvl="1"/>
            <a:r>
              <a:rPr lang="en-US" sz="1900" dirty="0"/>
              <a:t>Office environment</a:t>
            </a:r>
          </a:p>
          <a:p>
            <a:pPr lvl="2"/>
            <a:r>
              <a:rPr lang="en-US" sz="1900" dirty="0"/>
              <a:t>PCs connected to a network, terminals attached to mainframe or minicomputers providing batch</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批处理</a:t>
            </a:r>
            <a:r>
              <a:rPr lang="en-US" altLang="zh-CN" sz="2000" dirty="0">
                <a:latin typeface="宋体" panose="02010600030101010101" pitchFamily="2" charset="-122"/>
                <a:ea typeface="宋体" panose="02010600030101010101" pitchFamily="2" charset="-122"/>
              </a:rPr>
              <a:t>)</a:t>
            </a:r>
            <a:r>
              <a:rPr lang="en-US" sz="1900" dirty="0"/>
              <a:t> and timesharing</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分时</a:t>
            </a:r>
            <a:r>
              <a:rPr lang="en-US" altLang="zh-CN" sz="2000" dirty="0">
                <a:latin typeface="宋体" panose="02010600030101010101" pitchFamily="2" charset="-122"/>
                <a:ea typeface="宋体" panose="02010600030101010101" pitchFamily="2" charset="-122"/>
              </a:rPr>
              <a:t>)</a:t>
            </a:r>
            <a:endParaRPr lang="en-US" sz="1900" dirty="0"/>
          </a:p>
          <a:p>
            <a:pPr lvl="2"/>
            <a:r>
              <a:rPr lang="en-US" sz="1900" dirty="0"/>
              <a:t>Now portals allowing networked and remote systems access to same resources</a:t>
            </a:r>
          </a:p>
          <a:p>
            <a:pPr lvl="1"/>
            <a:r>
              <a:rPr lang="en-US" sz="1900" dirty="0"/>
              <a:t>Home networks</a:t>
            </a:r>
          </a:p>
          <a:p>
            <a:pPr lvl="2"/>
            <a:r>
              <a:rPr lang="en-US" sz="1900" dirty="0"/>
              <a:t>Used to be single system, then modems</a:t>
            </a:r>
          </a:p>
          <a:p>
            <a:pPr lvl="2"/>
            <a:r>
              <a:rPr lang="en-US" sz="1900" dirty="0"/>
              <a:t>Now firewalled, networked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071563" y="277813"/>
            <a:ext cx="7615237" cy="576262"/>
          </a:xfrm>
        </p:spPr>
        <p:txBody>
          <a:bodyPr/>
          <a:lstStyle/>
          <a:p>
            <a:pPr eaLnBrk="1" hangingPunct="1"/>
            <a:r>
              <a:rPr lang="en-US"/>
              <a:t>Computing Environments (Cont.)</a:t>
            </a:r>
          </a:p>
        </p:txBody>
      </p:sp>
      <p:sp>
        <p:nvSpPr>
          <p:cNvPr id="47107" name="Rectangle 4"/>
          <p:cNvSpPr>
            <a:spLocks noChangeArrowheads="1"/>
          </p:cNvSpPr>
          <p:nvPr/>
        </p:nvSpPr>
        <p:spPr bwMode="auto">
          <a:xfrm>
            <a:off x="827088" y="1277938"/>
            <a:ext cx="7351712" cy="4673600"/>
          </a:xfrm>
          <a:prstGeom prst="rect">
            <a:avLst/>
          </a:prstGeom>
          <a:noFill/>
          <a:ln w="9525">
            <a:noFill/>
            <a:miter lim="800000"/>
            <a:headEnd/>
            <a:tailEnd/>
          </a:ln>
        </p:spPr>
        <p:txBody>
          <a:bodyPr/>
          <a:lstStyle/>
          <a:p>
            <a:pPr marL="342900" indent="-342900">
              <a:lnSpc>
                <a:spcPct val="90000"/>
              </a:lnSpc>
              <a:spcBef>
                <a:spcPct val="35000"/>
              </a:spcBef>
              <a:buClr>
                <a:srgbClr val="993300"/>
              </a:buClr>
              <a:buSzPct val="90000"/>
              <a:buFont typeface="Monotype Sorts" charset="2"/>
              <a:buChar char="n"/>
            </a:pPr>
            <a:r>
              <a:rPr kumimoji="1" lang="en-US" dirty="0">
                <a:latin typeface="Helvetica" charset="0"/>
              </a:rPr>
              <a:t>Client-Server Computing</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客户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服务器</a:t>
            </a:r>
            <a:r>
              <a:rPr lang="en-US" altLang="zh-CN" dirty="0">
                <a:latin typeface="宋体" panose="02010600030101010101" pitchFamily="2" charset="-122"/>
                <a:ea typeface="宋体" panose="02010600030101010101" pitchFamily="2" charset="-122"/>
              </a:rPr>
              <a:t>)</a:t>
            </a:r>
            <a:endParaRPr kumimoji="1" lang="en-US" dirty="0">
              <a:latin typeface="Helvetica" charset="0"/>
            </a:endParaRPr>
          </a:p>
          <a:p>
            <a:pPr marL="742950" lvl="1" indent="-285750">
              <a:lnSpc>
                <a:spcPct val="90000"/>
              </a:lnSpc>
              <a:spcBef>
                <a:spcPct val="35000"/>
              </a:spcBef>
              <a:buClr>
                <a:srgbClr val="CC6600"/>
              </a:buClr>
              <a:buSzPct val="80000"/>
              <a:buFont typeface="Monotype Sorts" charset="2"/>
              <a:buChar char="l"/>
            </a:pPr>
            <a:r>
              <a:rPr kumimoji="1" lang="en-US" dirty="0">
                <a:latin typeface="Helvetica" charset="0"/>
              </a:rPr>
              <a:t>Dumb terminals supplanted by smart PCs</a:t>
            </a:r>
          </a:p>
          <a:p>
            <a:pPr marL="742950" lvl="1" indent="-285750">
              <a:lnSpc>
                <a:spcPct val="90000"/>
              </a:lnSpc>
              <a:spcBef>
                <a:spcPct val="35000"/>
              </a:spcBef>
              <a:buClr>
                <a:srgbClr val="CC6600"/>
              </a:buClr>
              <a:buSzPct val="80000"/>
              <a:buFont typeface="Monotype Sorts" charset="2"/>
              <a:buChar char="l"/>
            </a:pPr>
            <a:r>
              <a:rPr kumimoji="1" lang="en-US" dirty="0">
                <a:latin typeface="Helvetica" charset="0"/>
              </a:rPr>
              <a:t>Many systems now </a:t>
            </a:r>
            <a:r>
              <a:rPr kumimoji="1" lang="en-US" b="1" dirty="0">
                <a:solidFill>
                  <a:srgbClr val="3366FF"/>
                </a:solidFill>
                <a:latin typeface="Helvetica" charset="0"/>
              </a:rPr>
              <a:t>servers</a:t>
            </a:r>
            <a:r>
              <a:rPr kumimoji="1" lang="en-US" dirty="0">
                <a:latin typeface="Helvetica" charset="0"/>
              </a:rPr>
              <a:t>, responding to requests generated by </a:t>
            </a:r>
            <a:r>
              <a:rPr kumimoji="1" lang="en-US" b="1" dirty="0">
                <a:solidFill>
                  <a:srgbClr val="3366FF"/>
                </a:solidFill>
                <a:latin typeface="Helvetica" charset="0"/>
              </a:rPr>
              <a:t>clients</a:t>
            </a:r>
          </a:p>
          <a:p>
            <a:pPr marL="1085850" lvl="2" indent="-228600">
              <a:lnSpc>
                <a:spcPct val="90000"/>
              </a:lnSpc>
              <a:spcBef>
                <a:spcPct val="35000"/>
              </a:spcBef>
              <a:buClr>
                <a:srgbClr val="009900"/>
              </a:buClr>
              <a:buSzPct val="75000"/>
              <a:buFont typeface="Webdings" charset="2"/>
              <a:buChar char="4"/>
            </a:pPr>
            <a:r>
              <a:rPr kumimoji="1" lang="en-US" b="1" dirty="0">
                <a:solidFill>
                  <a:srgbClr val="3366FF"/>
                </a:solidFill>
                <a:latin typeface="Helvetica" charset="0"/>
              </a:rPr>
              <a:t>Compute-server </a:t>
            </a:r>
            <a:r>
              <a:rPr kumimoji="1" lang="en-US" dirty="0">
                <a:latin typeface="Helvetica" charset="0"/>
              </a:rPr>
              <a:t>provides an interface to client to request services (i.e., database)</a:t>
            </a:r>
          </a:p>
          <a:p>
            <a:pPr marL="1085850" lvl="2" indent="-228600">
              <a:lnSpc>
                <a:spcPct val="90000"/>
              </a:lnSpc>
              <a:spcBef>
                <a:spcPct val="35000"/>
              </a:spcBef>
              <a:buClr>
                <a:srgbClr val="009900"/>
              </a:buClr>
              <a:buSzPct val="75000"/>
              <a:buFont typeface="Webdings" charset="2"/>
              <a:buChar char="4"/>
            </a:pPr>
            <a:r>
              <a:rPr kumimoji="1" lang="en-US" b="1" dirty="0">
                <a:solidFill>
                  <a:srgbClr val="3366FF"/>
                </a:solidFill>
                <a:latin typeface="Helvetica" charset="0"/>
              </a:rPr>
              <a:t>File-server </a:t>
            </a:r>
            <a:r>
              <a:rPr kumimoji="1" lang="en-US" dirty="0">
                <a:latin typeface="Helvetica" charset="0"/>
              </a:rPr>
              <a:t>provides interface for clients to store and retrieve files</a:t>
            </a:r>
          </a:p>
        </p:txBody>
      </p:sp>
      <p:pic>
        <p:nvPicPr>
          <p:cNvPr id="47108" name="Picture 5"/>
          <p:cNvPicPr>
            <a:picLocks noChangeAspect="1" noChangeArrowheads="1"/>
          </p:cNvPicPr>
          <p:nvPr/>
        </p:nvPicPr>
        <p:blipFill>
          <a:blip r:embed="rId3"/>
          <a:srcRect/>
          <a:stretch>
            <a:fillRect/>
          </a:stretch>
        </p:blipFill>
        <p:spPr bwMode="auto">
          <a:xfrm>
            <a:off x="1285875" y="3916363"/>
            <a:ext cx="6829425" cy="20447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041400" y="277813"/>
            <a:ext cx="7645400" cy="576262"/>
          </a:xfrm>
        </p:spPr>
        <p:txBody>
          <a:bodyPr/>
          <a:lstStyle/>
          <a:p>
            <a:pPr eaLnBrk="1" hangingPunct="1"/>
            <a:r>
              <a:rPr lang="en-US"/>
              <a:t>Peer-to-Peer Computing</a:t>
            </a:r>
          </a:p>
        </p:txBody>
      </p:sp>
      <p:sp>
        <p:nvSpPr>
          <p:cNvPr id="48131" name="Rectangle 3"/>
          <p:cNvSpPr>
            <a:spLocks noGrp="1" noChangeArrowheads="1"/>
          </p:cNvSpPr>
          <p:nvPr>
            <p:ph type="body" idx="4294967295"/>
          </p:nvPr>
        </p:nvSpPr>
        <p:spPr>
          <a:xfrm>
            <a:off x="806450" y="1233488"/>
            <a:ext cx="7666038" cy="4530725"/>
          </a:xfrm>
        </p:spPr>
        <p:txBody>
          <a:bodyPr/>
          <a:lstStyle/>
          <a:p>
            <a:r>
              <a:rPr lang="en-US"/>
              <a:t>Another model of distributed system</a:t>
            </a:r>
          </a:p>
          <a:p>
            <a:endParaRPr lang="en-US"/>
          </a:p>
          <a:p>
            <a:r>
              <a:rPr lang="en-US"/>
              <a:t>P2P does not distinguish clients and servers</a:t>
            </a:r>
          </a:p>
          <a:p>
            <a:pPr lvl="1"/>
            <a:r>
              <a:rPr lang="en-US"/>
              <a:t>Instead all nodes are considered peers</a:t>
            </a:r>
          </a:p>
          <a:p>
            <a:pPr lvl="1"/>
            <a:r>
              <a:rPr lang="en-US"/>
              <a:t>May each act as client, server or both</a:t>
            </a:r>
          </a:p>
          <a:p>
            <a:pPr lvl="1"/>
            <a:r>
              <a:rPr lang="en-US"/>
              <a:t>Node must join P2P network</a:t>
            </a:r>
          </a:p>
          <a:p>
            <a:pPr lvl="2"/>
            <a:r>
              <a:rPr lang="en-US"/>
              <a:t>Registers its service with central lookup service on network, or</a:t>
            </a:r>
          </a:p>
          <a:p>
            <a:pPr lvl="2"/>
            <a:r>
              <a:rPr lang="en-US"/>
              <a:t>Broadcast request for service and respond to requests for service via </a:t>
            </a:r>
            <a:r>
              <a:rPr lang="en-US" b="1">
                <a:solidFill>
                  <a:srgbClr val="3366FF"/>
                </a:solidFill>
              </a:rPr>
              <a:t>discovery protocol</a:t>
            </a:r>
          </a:p>
          <a:p>
            <a:pPr lvl="1"/>
            <a:r>
              <a:rPr lang="en-US"/>
              <a:t>Examples include</a:t>
            </a:r>
            <a:r>
              <a:rPr lang="en-US" i="1"/>
              <a:t> Napster </a:t>
            </a:r>
            <a:r>
              <a:rPr lang="en-US"/>
              <a:t>and</a:t>
            </a:r>
            <a:r>
              <a:rPr lang="en-US" i="1"/>
              <a:t> Gnutella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041400" y="277813"/>
            <a:ext cx="7645400" cy="576262"/>
          </a:xfrm>
        </p:spPr>
        <p:txBody>
          <a:bodyPr/>
          <a:lstStyle/>
          <a:p>
            <a:pPr eaLnBrk="1" hangingPunct="1"/>
            <a:r>
              <a:rPr lang="en-US"/>
              <a:t>Web-Based Computing</a:t>
            </a:r>
          </a:p>
        </p:txBody>
      </p:sp>
      <p:sp>
        <p:nvSpPr>
          <p:cNvPr id="49155" name="Rectangle 3"/>
          <p:cNvSpPr>
            <a:spLocks noGrp="1" noChangeArrowheads="1"/>
          </p:cNvSpPr>
          <p:nvPr>
            <p:ph type="body" idx="4294967295"/>
          </p:nvPr>
        </p:nvSpPr>
        <p:spPr>
          <a:xfrm>
            <a:off x="806450" y="1233488"/>
            <a:ext cx="7666038" cy="4530725"/>
          </a:xfrm>
        </p:spPr>
        <p:txBody>
          <a:bodyPr/>
          <a:lstStyle/>
          <a:p>
            <a:r>
              <a:rPr lang="en-US" dirty="0"/>
              <a:t>Web has become ubiquitous</a:t>
            </a:r>
          </a:p>
          <a:p>
            <a:endParaRPr lang="en-US" sz="800" dirty="0"/>
          </a:p>
          <a:p>
            <a:r>
              <a:rPr lang="en-US" dirty="0"/>
              <a:t>PCs most prevalent devices</a:t>
            </a:r>
          </a:p>
          <a:p>
            <a:endParaRPr lang="en-US" sz="800" dirty="0"/>
          </a:p>
          <a:p>
            <a:r>
              <a:rPr lang="en-US" dirty="0"/>
              <a:t>More devices becoming networked to allow web access</a:t>
            </a:r>
          </a:p>
          <a:p>
            <a:endParaRPr lang="en-US" sz="800" dirty="0"/>
          </a:p>
          <a:p>
            <a:r>
              <a:rPr lang="en-US" dirty="0"/>
              <a:t>New category of devices to manage web traffic among similar servers: </a:t>
            </a:r>
            <a:r>
              <a:rPr lang="en-US" b="1" dirty="0">
                <a:solidFill>
                  <a:srgbClr val="3366FF"/>
                </a:solidFill>
              </a:rPr>
              <a:t>load balancers</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负载均衡</a:t>
            </a:r>
            <a:r>
              <a:rPr lang="en-US" altLang="zh-CN" dirty="0">
                <a:latin typeface="宋体" panose="02010600030101010101" pitchFamily="2" charset="-122"/>
                <a:ea typeface="宋体" panose="02010600030101010101" pitchFamily="2" charset="-122"/>
              </a:rPr>
              <a:t>)</a:t>
            </a:r>
            <a:endParaRPr lang="en-US" b="1" dirty="0">
              <a:solidFill>
                <a:srgbClr val="3366FF"/>
              </a:solidFill>
            </a:endParaRPr>
          </a:p>
          <a:p>
            <a:endParaRPr lang="en-US" sz="800" b="1" dirty="0">
              <a:solidFill>
                <a:srgbClr val="3366FF"/>
              </a:solidFill>
            </a:endParaRPr>
          </a:p>
          <a:p>
            <a:r>
              <a:rPr lang="en-US" dirty="0"/>
              <a:t>Use of operating systems like Windows 95, client-side, have evolved into Linux and Windows XP, which can be clients and servers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982663" y="277813"/>
            <a:ext cx="7704137" cy="576262"/>
          </a:xfrm>
        </p:spPr>
        <p:txBody>
          <a:bodyPr/>
          <a:lstStyle/>
          <a:p>
            <a:r>
              <a:rPr lang="en-US"/>
              <a:t>Open-Source Operating Systems</a:t>
            </a:r>
          </a:p>
        </p:txBody>
      </p:sp>
      <p:sp>
        <p:nvSpPr>
          <p:cNvPr id="50179" name="Content Placeholder 2"/>
          <p:cNvSpPr>
            <a:spLocks noGrp="1"/>
          </p:cNvSpPr>
          <p:nvPr>
            <p:ph idx="4294967295"/>
          </p:nvPr>
        </p:nvSpPr>
        <p:spPr>
          <a:xfrm>
            <a:off x="806450" y="1233488"/>
            <a:ext cx="7645400" cy="4530725"/>
          </a:xfrm>
        </p:spPr>
        <p:txBody>
          <a:bodyPr/>
          <a:lstStyle/>
          <a:p>
            <a:r>
              <a:rPr lang="en-US" dirty="0"/>
              <a:t>Operating systems made available in source-code format rather than just binary </a:t>
            </a:r>
            <a:r>
              <a:rPr lang="en-US" b="1" dirty="0">
                <a:solidFill>
                  <a:srgbClr val="3366FF"/>
                </a:solidFill>
              </a:rPr>
              <a:t>closed-source</a:t>
            </a:r>
          </a:p>
          <a:p>
            <a:endParaRPr lang="en-US" sz="800" b="1" dirty="0">
              <a:solidFill>
                <a:srgbClr val="3366FF"/>
              </a:solidFill>
            </a:endParaRPr>
          </a:p>
          <a:p>
            <a:r>
              <a:rPr lang="en-US" dirty="0"/>
              <a:t>Counter to the </a:t>
            </a:r>
            <a:r>
              <a:rPr lang="en-US" b="1" dirty="0">
                <a:solidFill>
                  <a:srgbClr val="3366FF"/>
                </a:solidFill>
              </a:rPr>
              <a:t>copy protection</a:t>
            </a:r>
            <a:r>
              <a:rPr lang="en-US" dirty="0">
                <a:solidFill>
                  <a:srgbClr val="3366FF"/>
                </a:solidFill>
              </a:rPr>
              <a:t> </a:t>
            </a:r>
            <a:r>
              <a:rPr lang="en-US" dirty="0">
                <a:solidFill>
                  <a:srgbClr val="000000"/>
                </a:solidFill>
              </a:rPr>
              <a:t>and </a:t>
            </a:r>
            <a:r>
              <a:rPr lang="en-US" b="1" dirty="0">
                <a:solidFill>
                  <a:srgbClr val="3366FF"/>
                </a:solidFill>
              </a:rPr>
              <a:t>Digital Rights Management (DRM)</a:t>
            </a:r>
            <a:r>
              <a:rPr lang="en-US" dirty="0">
                <a:solidFill>
                  <a:srgbClr val="3366FF"/>
                </a:solidFill>
              </a:rPr>
              <a:t> </a:t>
            </a:r>
            <a:r>
              <a:rPr lang="en-US" dirty="0">
                <a:solidFill>
                  <a:srgbClr val="000000"/>
                </a:solidFill>
              </a:rPr>
              <a:t>movement</a:t>
            </a:r>
          </a:p>
          <a:p>
            <a:endParaRPr lang="en-US" sz="800" dirty="0">
              <a:solidFill>
                <a:srgbClr val="000000"/>
              </a:solidFill>
            </a:endParaRPr>
          </a:p>
          <a:p>
            <a:r>
              <a:rPr lang="en-US" dirty="0">
                <a:solidFill>
                  <a:srgbClr val="000000"/>
                </a:solidFill>
              </a:rPr>
              <a:t>Started by </a:t>
            </a:r>
            <a:r>
              <a:rPr lang="en-US" b="1" dirty="0">
                <a:solidFill>
                  <a:srgbClr val="3366FF"/>
                </a:solidFill>
              </a:rPr>
              <a:t>Free Software Foundation (FSF)</a:t>
            </a:r>
            <a:r>
              <a:rPr lang="en-US" dirty="0">
                <a:solidFill>
                  <a:srgbClr val="000000"/>
                </a:solidFill>
              </a:rPr>
              <a:t>, which has “</a:t>
            </a:r>
            <a:r>
              <a:rPr lang="en-US" dirty="0" err="1">
                <a:solidFill>
                  <a:srgbClr val="000000"/>
                </a:solidFill>
              </a:rPr>
              <a:t>copyleft</a:t>
            </a:r>
            <a:r>
              <a:rPr lang="en-US" dirty="0">
                <a:solidFill>
                  <a:srgbClr val="000000"/>
                </a:solidFill>
              </a:rPr>
              <a:t>” </a:t>
            </a:r>
            <a:r>
              <a:rPr lang="en-US" b="1" dirty="0">
                <a:solidFill>
                  <a:srgbClr val="3366FF"/>
                </a:solidFill>
              </a:rPr>
              <a:t>GNU Public License (GPL)</a:t>
            </a:r>
          </a:p>
          <a:p>
            <a:endParaRPr lang="en-US" sz="800" b="1" dirty="0">
              <a:solidFill>
                <a:srgbClr val="3366FF"/>
              </a:solidFill>
            </a:endParaRPr>
          </a:p>
          <a:p>
            <a:r>
              <a:rPr lang="en-US" dirty="0">
                <a:solidFill>
                  <a:srgbClr val="000000"/>
                </a:solidFill>
              </a:rPr>
              <a:t>Examples include </a:t>
            </a:r>
            <a:r>
              <a:rPr lang="en-US" b="1" dirty="0">
                <a:solidFill>
                  <a:srgbClr val="3366FF"/>
                </a:solidFill>
              </a:rPr>
              <a:t>GNU/Linux</a:t>
            </a:r>
            <a:r>
              <a:rPr lang="en-US" dirty="0"/>
              <a:t> and </a:t>
            </a:r>
            <a:r>
              <a:rPr lang="en-US" b="1" dirty="0">
                <a:solidFill>
                  <a:srgbClr val="3366FF"/>
                </a:solidFill>
              </a:rPr>
              <a:t>BSD UNIX</a:t>
            </a:r>
            <a:r>
              <a:rPr lang="en-US" dirty="0">
                <a:solidFill>
                  <a:srgbClr val="3366FF"/>
                </a:solidFill>
              </a:rPr>
              <a:t> </a:t>
            </a:r>
            <a:r>
              <a:rPr lang="en-US" dirty="0">
                <a:solidFill>
                  <a:srgbClr val="000000"/>
                </a:solidFill>
              </a:rPr>
              <a:t>(including core of </a:t>
            </a:r>
            <a:r>
              <a:rPr lang="en-US" b="1" dirty="0">
                <a:solidFill>
                  <a:srgbClr val="3366FF"/>
                </a:solidFill>
              </a:rPr>
              <a:t>Mac OS X</a:t>
            </a:r>
            <a:r>
              <a:rPr lang="en-US" dirty="0">
                <a:solidFill>
                  <a:srgbClr val="000000"/>
                </a:solidFill>
              </a:rPr>
              <a:t>), and many more</a:t>
            </a:r>
            <a:endParaRPr lang="en-US" dirty="0">
              <a:solidFill>
                <a:srgbClr val="3366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pPr eaLnBrk="1" hangingPunct="1"/>
            <a:r>
              <a:rPr lang="en-US"/>
              <a:t>End of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41400" y="277813"/>
            <a:ext cx="7645400" cy="576262"/>
          </a:xfrm>
        </p:spPr>
        <p:txBody>
          <a:bodyPr/>
          <a:lstStyle/>
          <a:p>
            <a:pPr eaLnBrk="1" hangingPunct="1"/>
            <a:r>
              <a:rPr lang="en-US"/>
              <a:t>Computer System Structure</a:t>
            </a:r>
          </a:p>
        </p:txBody>
      </p:sp>
      <p:sp>
        <p:nvSpPr>
          <p:cNvPr id="7171" name="Rectangle 3"/>
          <p:cNvSpPr>
            <a:spLocks noGrp="1" noChangeArrowheads="1"/>
          </p:cNvSpPr>
          <p:nvPr>
            <p:ph type="body" idx="4294967295"/>
          </p:nvPr>
        </p:nvSpPr>
        <p:spPr>
          <a:xfrm>
            <a:off x="827088" y="1482725"/>
            <a:ext cx="7351712" cy="4483100"/>
          </a:xfrm>
        </p:spPr>
        <p:txBody>
          <a:bodyPr/>
          <a:lstStyle/>
          <a:p>
            <a:r>
              <a:rPr lang="en-US" dirty="0"/>
              <a:t>Computer system can be divided into four components:</a:t>
            </a:r>
          </a:p>
          <a:p>
            <a:pPr lvl="1"/>
            <a:r>
              <a:rPr lang="en-US" dirty="0"/>
              <a:t>Hardware(</a:t>
            </a:r>
            <a:r>
              <a:rPr lang="zh-CN" altLang="en-US" dirty="0">
                <a:latin typeface="宋体" panose="02010600030101010101" pitchFamily="2" charset="-122"/>
                <a:ea typeface="宋体" panose="02010600030101010101" pitchFamily="2" charset="-122"/>
              </a:rPr>
              <a:t>硬件</a:t>
            </a:r>
            <a:r>
              <a:rPr lang="en-US" dirty="0"/>
              <a:t>) – provides basic computing resources</a:t>
            </a:r>
          </a:p>
          <a:p>
            <a:pPr lvl="2"/>
            <a:r>
              <a:rPr lang="en-US" dirty="0"/>
              <a:t>CPU, memory, I/O devices</a:t>
            </a:r>
          </a:p>
          <a:p>
            <a:pPr lvl="1"/>
            <a:r>
              <a:rPr lang="en-US" dirty="0"/>
              <a:t>Operating system(</a:t>
            </a:r>
            <a:r>
              <a:rPr lang="zh-CN" altLang="en-US" dirty="0">
                <a:latin typeface="宋体" panose="02010600030101010101" pitchFamily="2" charset="-122"/>
                <a:ea typeface="宋体" panose="02010600030101010101" pitchFamily="2" charset="-122"/>
              </a:rPr>
              <a:t>操作系统</a:t>
            </a:r>
            <a:r>
              <a:rPr lang="en-US" altLang="zh-CN" dirty="0">
                <a:latin typeface="宋体" panose="02010600030101010101" pitchFamily="2" charset="-122"/>
                <a:ea typeface="宋体" panose="02010600030101010101" pitchFamily="2" charset="-122"/>
              </a:rPr>
              <a:t>)</a:t>
            </a:r>
            <a:endParaRPr lang="en-US" dirty="0">
              <a:latin typeface="宋体" panose="02010600030101010101" pitchFamily="2" charset="-122"/>
              <a:ea typeface="宋体" panose="02010600030101010101" pitchFamily="2" charset="-122"/>
            </a:endParaRPr>
          </a:p>
          <a:p>
            <a:pPr lvl="2"/>
            <a:r>
              <a:rPr lang="en-US" dirty="0"/>
              <a:t>Controls and coordinates use of hardware among various applications and users</a:t>
            </a:r>
          </a:p>
          <a:p>
            <a:pPr lvl="1"/>
            <a:r>
              <a:rPr lang="en-US" dirty="0"/>
              <a:t>Application programs(</a:t>
            </a:r>
            <a:r>
              <a:rPr lang="zh-CN" altLang="en-US" dirty="0">
                <a:latin typeface="宋体" panose="02010600030101010101" pitchFamily="2" charset="-122"/>
                <a:ea typeface="宋体" panose="02010600030101010101" pitchFamily="2" charset="-122"/>
              </a:rPr>
              <a:t>应用程序</a:t>
            </a:r>
            <a:r>
              <a:rPr lang="en-US" dirty="0"/>
              <a:t>) – define the ways in which the system resources are used to solve the computing problems of the users</a:t>
            </a:r>
          </a:p>
          <a:p>
            <a:pPr lvl="2"/>
            <a:r>
              <a:rPr lang="en-US" dirty="0"/>
              <a:t>Word processors, compilers, web browsers, database systems, video games</a:t>
            </a:r>
          </a:p>
          <a:p>
            <a:pPr lvl="1"/>
            <a:r>
              <a:rPr lang="en-US" dirty="0"/>
              <a:t>Users(</a:t>
            </a:r>
            <a:r>
              <a:rPr lang="zh-CN" altLang="en-US" dirty="0">
                <a:latin typeface="宋体" panose="02010600030101010101" pitchFamily="2" charset="-122"/>
                <a:ea typeface="宋体" panose="02010600030101010101" pitchFamily="2" charset="-122"/>
              </a:rPr>
              <a:t>用户</a:t>
            </a:r>
            <a:r>
              <a:rPr lang="en-US" dirty="0"/>
              <a:t>)</a:t>
            </a:r>
          </a:p>
          <a:p>
            <a:pPr lvl="2"/>
            <a:r>
              <a:rPr lang="en-US" dirty="0"/>
              <a:t>People, machines, other computers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28675" y="277813"/>
            <a:ext cx="8229600" cy="576262"/>
          </a:xfrm>
        </p:spPr>
        <p:txBody>
          <a:bodyPr/>
          <a:lstStyle/>
          <a:p>
            <a:pPr eaLnBrk="1" hangingPunct="1"/>
            <a:r>
              <a:rPr lang="en-US" sz="2800"/>
              <a:t>Four Components of a Computer System</a:t>
            </a:r>
          </a:p>
        </p:txBody>
      </p:sp>
      <p:pic>
        <p:nvPicPr>
          <p:cNvPr id="8195" name="Picture 4"/>
          <p:cNvPicPr>
            <a:picLocks noChangeAspect="1" noChangeArrowheads="1"/>
          </p:cNvPicPr>
          <p:nvPr/>
        </p:nvPicPr>
        <p:blipFill>
          <a:blip r:embed="rId3"/>
          <a:srcRect/>
          <a:stretch>
            <a:fillRect/>
          </a:stretch>
        </p:blipFill>
        <p:spPr bwMode="auto">
          <a:xfrm>
            <a:off x="1952625" y="1533525"/>
            <a:ext cx="5448300" cy="43402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a:t>What Operating Systems Do</a:t>
            </a:r>
          </a:p>
        </p:txBody>
      </p:sp>
      <p:sp>
        <p:nvSpPr>
          <p:cNvPr id="9219" name="Content Placeholder 2"/>
          <p:cNvSpPr>
            <a:spLocks noGrp="1"/>
          </p:cNvSpPr>
          <p:nvPr>
            <p:ph idx="4294967295"/>
          </p:nvPr>
        </p:nvSpPr>
        <p:spPr>
          <a:xfrm>
            <a:off x="469900" y="1104900"/>
            <a:ext cx="8470900" cy="4659313"/>
          </a:xfrm>
        </p:spPr>
        <p:txBody>
          <a:bodyPr/>
          <a:lstStyle/>
          <a:p>
            <a:r>
              <a:rPr lang="en-US" dirty="0"/>
              <a:t>Depends on the point of view</a:t>
            </a:r>
          </a:p>
          <a:p>
            <a:r>
              <a:rPr lang="en-US" dirty="0"/>
              <a:t>Users want convenience, </a:t>
            </a:r>
            <a:r>
              <a:rPr lang="en-US" b="1" dirty="0">
                <a:solidFill>
                  <a:srgbClr val="3366FF"/>
                </a:solidFill>
              </a:rPr>
              <a:t>ease</a:t>
            </a:r>
            <a:r>
              <a:rPr lang="en-US" dirty="0">
                <a:solidFill>
                  <a:srgbClr val="3366FF"/>
                </a:solidFill>
              </a:rPr>
              <a:t> </a:t>
            </a:r>
            <a:r>
              <a:rPr lang="en-US" b="1" dirty="0">
                <a:solidFill>
                  <a:srgbClr val="3366FF"/>
                </a:solidFill>
              </a:rPr>
              <a:t>of</a:t>
            </a:r>
            <a:r>
              <a:rPr lang="en-US" dirty="0">
                <a:solidFill>
                  <a:srgbClr val="3366FF"/>
                </a:solidFill>
              </a:rPr>
              <a:t> </a:t>
            </a:r>
            <a:r>
              <a:rPr lang="en-US" b="1" dirty="0">
                <a:solidFill>
                  <a:srgbClr val="3366FF"/>
                </a:solidFill>
              </a:rPr>
              <a:t>use</a:t>
            </a:r>
          </a:p>
          <a:p>
            <a:pPr lvl="1"/>
            <a:r>
              <a:rPr lang="en-US" dirty="0"/>
              <a:t>Don’t care about </a:t>
            </a:r>
            <a:r>
              <a:rPr lang="en-US" b="1">
                <a:solidFill>
                  <a:srgbClr val="3366FF"/>
                </a:solidFill>
              </a:rPr>
              <a:t>resource</a:t>
            </a:r>
            <a:r>
              <a:rPr lang="en-US">
                <a:solidFill>
                  <a:srgbClr val="3366FF"/>
                </a:solidFill>
              </a:rPr>
              <a:t> </a:t>
            </a:r>
            <a:r>
              <a:rPr lang="en-US" b="1">
                <a:solidFill>
                  <a:srgbClr val="3366FF"/>
                </a:solidFill>
              </a:rPr>
              <a:t>utilization</a:t>
            </a:r>
            <a:r>
              <a:rPr lang="en-US" b="1">
                <a:solidFill>
                  <a:srgbClr val="3366FF"/>
                </a:solidFill>
                <a:latin typeface="宋体" pitchFamily="2" charset="-122"/>
                <a:ea typeface="宋体" pitchFamily="2" charset="-122"/>
                <a:cs typeface="ＭＳ Ｐゴシック" charset="-128"/>
              </a:rPr>
              <a:t>(</a:t>
            </a:r>
            <a:r>
              <a:rPr lang="zh-CN" altLang="en-US" b="1">
                <a:solidFill>
                  <a:srgbClr val="3366FF"/>
                </a:solidFill>
                <a:latin typeface="宋体" pitchFamily="2" charset="-122"/>
                <a:ea typeface="宋体" pitchFamily="2" charset="-122"/>
                <a:cs typeface="ＭＳ Ｐゴシック" charset="-128"/>
              </a:rPr>
              <a:t>资源利用率</a:t>
            </a:r>
            <a:r>
              <a:rPr lang="en-US" b="1">
                <a:solidFill>
                  <a:srgbClr val="3366FF"/>
                </a:solidFill>
                <a:latin typeface="宋体" pitchFamily="2" charset="-122"/>
                <a:ea typeface="宋体" pitchFamily="2" charset="-122"/>
                <a:cs typeface="ＭＳ Ｐゴシック" charset="-128"/>
              </a:rPr>
              <a:t>)</a:t>
            </a:r>
            <a:endParaRPr lang="en-US" b="1" dirty="0">
              <a:solidFill>
                <a:srgbClr val="3366FF"/>
              </a:solidFill>
              <a:latin typeface="宋体" pitchFamily="2" charset="-122"/>
              <a:ea typeface="宋体" pitchFamily="2" charset="-122"/>
              <a:cs typeface="ＭＳ Ｐゴシック" charset="-128"/>
            </a:endParaRPr>
          </a:p>
          <a:p>
            <a:r>
              <a:rPr lang="en-US" dirty="0"/>
              <a:t>But shared computer such </a:t>
            </a:r>
            <a:r>
              <a:rPr lang="en-US"/>
              <a:t>as </a:t>
            </a:r>
            <a:r>
              <a:rPr lang="en-US" b="1">
                <a:solidFill>
                  <a:srgbClr val="3366FF"/>
                </a:solidFill>
              </a:rPr>
              <a:t>mainframe</a:t>
            </a:r>
            <a:r>
              <a:rPr lang="en-US" b="1">
                <a:solidFill>
                  <a:srgbClr val="3366FF"/>
                </a:solidFill>
                <a:latin typeface="宋体" pitchFamily="2" charset="-122"/>
                <a:ea typeface="宋体" pitchFamily="2" charset="-122"/>
              </a:rPr>
              <a:t>(</a:t>
            </a:r>
            <a:r>
              <a:rPr lang="zh-CN" altLang="en-US" b="1">
                <a:solidFill>
                  <a:srgbClr val="3366FF"/>
                </a:solidFill>
                <a:latin typeface="宋体" pitchFamily="2" charset="-122"/>
                <a:ea typeface="宋体" pitchFamily="2" charset="-122"/>
              </a:rPr>
              <a:t>大型机</a:t>
            </a:r>
            <a:r>
              <a:rPr lang="en-US" b="1">
                <a:solidFill>
                  <a:srgbClr val="3366FF"/>
                </a:solidFill>
                <a:latin typeface="宋体" pitchFamily="2" charset="-122"/>
                <a:ea typeface="宋体" pitchFamily="2" charset="-122"/>
              </a:rPr>
              <a:t>)</a:t>
            </a:r>
            <a:r>
              <a:rPr lang="en-US"/>
              <a:t> or </a:t>
            </a:r>
            <a:r>
              <a:rPr lang="en-US" b="1">
                <a:solidFill>
                  <a:srgbClr val="3366FF"/>
                </a:solidFill>
              </a:rPr>
              <a:t>minicomputer</a:t>
            </a:r>
            <a:r>
              <a:rPr lang="en-US" b="1">
                <a:solidFill>
                  <a:srgbClr val="3366FF"/>
                </a:solidFill>
                <a:latin typeface="宋体" pitchFamily="2" charset="-122"/>
                <a:ea typeface="宋体" pitchFamily="2" charset="-122"/>
              </a:rPr>
              <a:t>(</a:t>
            </a:r>
            <a:r>
              <a:rPr lang="zh-CN" altLang="en-US" b="1">
                <a:solidFill>
                  <a:srgbClr val="3366FF"/>
                </a:solidFill>
                <a:latin typeface="宋体" pitchFamily="2" charset="-122"/>
                <a:ea typeface="宋体" pitchFamily="2" charset="-122"/>
              </a:rPr>
              <a:t>小型机</a:t>
            </a:r>
            <a:r>
              <a:rPr lang="en-US" altLang="zh-CN" b="1">
                <a:solidFill>
                  <a:srgbClr val="3366FF"/>
                </a:solidFill>
                <a:latin typeface="宋体" pitchFamily="2" charset="-122"/>
                <a:ea typeface="宋体" pitchFamily="2" charset="-122"/>
              </a:rPr>
              <a:t>)</a:t>
            </a:r>
            <a:r>
              <a:rPr lang="en-US" b="1">
                <a:solidFill>
                  <a:srgbClr val="3366FF"/>
                </a:solidFill>
                <a:latin typeface="宋体" pitchFamily="2" charset="-122"/>
                <a:ea typeface="宋体" pitchFamily="2" charset="-122"/>
              </a:rPr>
              <a:t> </a:t>
            </a:r>
            <a:r>
              <a:rPr lang="en-US" dirty="0"/>
              <a:t>must keep all users happy</a:t>
            </a:r>
          </a:p>
          <a:p>
            <a:r>
              <a:rPr lang="en-US" dirty="0"/>
              <a:t>Users of dedicate systems such </a:t>
            </a:r>
            <a:r>
              <a:rPr lang="en-US"/>
              <a:t>as </a:t>
            </a:r>
            <a:r>
              <a:rPr lang="en-US" b="1">
                <a:solidFill>
                  <a:srgbClr val="3366FF"/>
                </a:solidFill>
              </a:rPr>
              <a:t>workstations</a:t>
            </a:r>
            <a:r>
              <a:rPr lang="en-US" altLang="zh-CN" b="1">
                <a:solidFill>
                  <a:srgbClr val="3366FF"/>
                </a:solidFill>
                <a:latin typeface="宋体" pitchFamily="2" charset="-122"/>
                <a:ea typeface="宋体" pitchFamily="2" charset="-122"/>
              </a:rPr>
              <a:t>(</a:t>
            </a:r>
            <a:r>
              <a:rPr lang="zh-CN" altLang="en-US" b="1">
                <a:solidFill>
                  <a:srgbClr val="3366FF"/>
                </a:solidFill>
                <a:latin typeface="宋体" pitchFamily="2" charset="-122"/>
                <a:ea typeface="宋体" pitchFamily="2" charset="-122"/>
              </a:rPr>
              <a:t>工作站</a:t>
            </a:r>
            <a:r>
              <a:rPr lang="en-US" altLang="zh-CN" b="1">
                <a:solidFill>
                  <a:srgbClr val="3366FF"/>
                </a:solidFill>
                <a:latin typeface="宋体" pitchFamily="2" charset="-122"/>
                <a:ea typeface="宋体" pitchFamily="2" charset="-122"/>
              </a:rPr>
              <a:t>)</a:t>
            </a:r>
            <a:r>
              <a:rPr lang="en-US"/>
              <a:t> </a:t>
            </a:r>
            <a:r>
              <a:rPr lang="en-US" dirty="0"/>
              <a:t>have dedicated resources but frequently use shared resources </a:t>
            </a:r>
            <a:r>
              <a:rPr lang="en-US"/>
              <a:t>from </a:t>
            </a:r>
            <a:r>
              <a:rPr lang="en-US" b="1">
                <a:solidFill>
                  <a:srgbClr val="3366FF"/>
                </a:solidFill>
              </a:rPr>
              <a:t>servers</a:t>
            </a:r>
            <a:r>
              <a:rPr lang="en-US" altLang="zh-CN" b="1">
                <a:solidFill>
                  <a:srgbClr val="3366FF"/>
                </a:solidFill>
                <a:latin typeface="宋体" pitchFamily="2" charset="-122"/>
                <a:ea typeface="宋体" pitchFamily="2" charset="-122"/>
              </a:rPr>
              <a:t>(</a:t>
            </a:r>
            <a:r>
              <a:rPr lang="zh-CN" altLang="en-US" b="1">
                <a:solidFill>
                  <a:srgbClr val="3366FF"/>
                </a:solidFill>
                <a:latin typeface="宋体" pitchFamily="2" charset="-122"/>
                <a:ea typeface="宋体" pitchFamily="2" charset="-122"/>
              </a:rPr>
              <a:t>服务器</a:t>
            </a:r>
            <a:r>
              <a:rPr lang="en-US" altLang="zh-CN" b="1">
                <a:solidFill>
                  <a:srgbClr val="3366FF"/>
                </a:solidFill>
                <a:latin typeface="宋体" pitchFamily="2" charset="-122"/>
                <a:ea typeface="宋体" pitchFamily="2" charset="-122"/>
              </a:rPr>
              <a:t>)</a:t>
            </a:r>
            <a:endParaRPr lang="en-US" b="1" dirty="0">
              <a:solidFill>
                <a:srgbClr val="3366FF"/>
              </a:solidFill>
            </a:endParaRPr>
          </a:p>
          <a:p>
            <a:r>
              <a:rPr lang="en-US" dirty="0">
                <a:solidFill>
                  <a:srgbClr val="000000"/>
                </a:solidFill>
              </a:rPr>
              <a:t>Handheld computers are resource poor,  optimized for usability and battery life</a:t>
            </a:r>
          </a:p>
          <a:p>
            <a:r>
              <a:rPr lang="en-US" dirty="0">
                <a:solidFill>
                  <a:srgbClr val="000000"/>
                </a:solidFill>
              </a:rPr>
              <a:t>Some computers have little or no user interface, such as embedded computers in devices and automobiles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277813"/>
            <a:ext cx="7510462" cy="576262"/>
          </a:xfrm>
        </p:spPr>
        <p:txBody>
          <a:bodyPr/>
          <a:lstStyle/>
          <a:p>
            <a:pPr eaLnBrk="1" hangingPunct="1"/>
            <a:r>
              <a:rPr lang="en-US"/>
              <a:t>Operating System Definition</a:t>
            </a:r>
          </a:p>
        </p:txBody>
      </p:sp>
      <p:sp>
        <p:nvSpPr>
          <p:cNvPr id="10243" name="Rectangle 3"/>
          <p:cNvSpPr>
            <a:spLocks noGrp="1" noChangeArrowheads="1"/>
          </p:cNvSpPr>
          <p:nvPr>
            <p:ph type="body" idx="4294967295"/>
          </p:nvPr>
        </p:nvSpPr>
        <p:spPr>
          <a:xfrm>
            <a:off x="827088" y="1028700"/>
            <a:ext cx="7688262" cy="4265613"/>
          </a:xfrm>
        </p:spPr>
        <p:txBody>
          <a:bodyPr/>
          <a:lstStyle/>
          <a:p>
            <a:pPr>
              <a:buFont typeface="Monotype Sorts" charset="2"/>
              <a:buNone/>
            </a:pPr>
            <a:endParaRPr lang="en-US" dirty="0"/>
          </a:p>
          <a:p>
            <a:r>
              <a:rPr lang="en-US" dirty="0"/>
              <a:t>OS is a </a:t>
            </a:r>
            <a:r>
              <a:rPr lang="en-US" b="1" dirty="0">
                <a:solidFill>
                  <a:srgbClr val="3366FF"/>
                </a:solidFill>
              </a:rPr>
              <a:t>resource allocator</a:t>
            </a:r>
            <a:r>
              <a:rPr lang="en-US"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资源分配者</a:t>
            </a:r>
            <a:r>
              <a:rPr lang="en-US" b="1" dirty="0">
                <a:solidFill>
                  <a:srgbClr val="3366FF"/>
                </a:solidFill>
                <a:latin typeface="宋体" panose="02010600030101010101" pitchFamily="2" charset="-122"/>
                <a:ea typeface="宋体" panose="02010600030101010101" pitchFamily="2" charset="-122"/>
              </a:rPr>
              <a:t>)</a:t>
            </a:r>
          </a:p>
          <a:p>
            <a:pPr lvl="1"/>
            <a:r>
              <a:rPr lang="en-US" dirty="0"/>
              <a:t>Manages all resources</a:t>
            </a:r>
          </a:p>
          <a:p>
            <a:pPr lvl="1"/>
            <a:r>
              <a:rPr lang="en-US" dirty="0"/>
              <a:t>Decides between conflicting requests for efficient and fair resource use</a:t>
            </a:r>
          </a:p>
          <a:p>
            <a:pPr lvl="1"/>
            <a:endParaRPr lang="en-US" dirty="0"/>
          </a:p>
          <a:p>
            <a:r>
              <a:rPr lang="en-US" dirty="0"/>
              <a:t>OS is a </a:t>
            </a:r>
            <a:r>
              <a:rPr lang="en-US" b="1" dirty="0">
                <a:solidFill>
                  <a:srgbClr val="3366FF"/>
                </a:solidFill>
              </a:rPr>
              <a:t>control program</a:t>
            </a:r>
            <a:r>
              <a:rPr lang="en-US"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控制程序</a:t>
            </a:r>
            <a:r>
              <a:rPr lang="en-US" b="1" dirty="0">
                <a:solidFill>
                  <a:srgbClr val="3366FF"/>
                </a:solidFill>
                <a:latin typeface="宋体" panose="02010600030101010101" pitchFamily="2" charset="-122"/>
                <a:ea typeface="宋体" panose="02010600030101010101" pitchFamily="2" charset="-122"/>
              </a:rPr>
              <a:t>)</a:t>
            </a:r>
          </a:p>
          <a:p>
            <a:pPr lvl="1"/>
            <a:r>
              <a:rPr lang="en-US" dirty="0"/>
              <a:t>Controls execution of programs to prevent errors and improper use of the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876300" y="277813"/>
            <a:ext cx="8024813" cy="576262"/>
          </a:xfrm>
        </p:spPr>
        <p:txBody>
          <a:bodyPr/>
          <a:lstStyle/>
          <a:p>
            <a:pPr eaLnBrk="1" hangingPunct="1"/>
            <a:r>
              <a:rPr lang="en-US"/>
              <a:t>Operating System Definition (Cont.)</a:t>
            </a:r>
          </a:p>
        </p:txBody>
      </p:sp>
      <p:sp>
        <p:nvSpPr>
          <p:cNvPr id="11267" name="Rectangle 3"/>
          <p:cNvSpPr>
            <a:spLocks noGrp="1" noChangeArrowheads="1"/>
          </p:cNvSpPr>
          <p:nvPr>
            <p:ph type="body" idx="4294967295"/>
          </p:nvPr>
        </p:nvSpPr>
        <p:spPr>
          <a:xfrm>
            <a:off x="862013" y="1404938"/>
            <a:ext cx="7524750" cy="3167062"/>
          </a:xfrm>
        </p:spPr>
        <p:txBody>
          <a:bodyPr/>
          <a:lstStyle/>
          <a:p>
            <a:r>
              <a:rPr lang="en-US" dirty="0"/>
              <a:t>No universally accepted definition</a:t>
            </a:r>
          </a:p>
          <a:p>
            <a:endParaRPr lang="en-US" dirty="0"/>
          </a:p>
          <a:p>
            <a:r>
              <a:rPr lang="en-US" dirty="0"/>
              <a:t>“Everything a vendor ships when you order an operating system” is good approximation</a:t>
            </a:r>
          </a:p>
          <a:p>
            <a:pPr lvl="1"/>
            <a:r>
              <a:rPr lang="en-US" dirty="0"/>
              <a:t>But varies wildly</a:t>
            </a:r>
          </a:p>
          <a:p>
            <a:pPr lvl="1"/>
            <a:endParaRPr lang="en-US" dirty="0"/>
          </a:p>
          <a:p>
            <a:r>
              <a:rPr lang="en-US" dirty="0"/>
              <a:t>“The one program running at all times on the computer” is the </a:t>
            </a:r>
            <a:r>
              <a:rPr lang="en-US" b="1" dirty="0">
                <a:solidFill>
                  <a:srgbClr val="3366FF"/>
                </a:solidFill>
              </a:rPr>
              <a:t>kernel</a:t>
            </a:r>
            <a:r>
              <a:rPr lang="en-US" b="1" dirty="0">
                <a:solidFill>
                  <a:srgbClr val="3366FF"/>
                </a:solidFill>
                <a:latin typeface="宋体" panose="02010600030101010101" pitchFamily="2" charset="-122"/>
                <a:ea typeface="宋体" panose="02010600030101010101" pitchFamily="2" charset="-122"/>
              </a:rPr>
              <a:t>(</a:t>
            </a:r>
            <a:r>
              <a:rPr lang="zh-CN" altLang="en-US" b="1" dirty="0">
                <a:solidFill>
                  <a:srgbClr val="3366FF"/>
                </a:solidFill>
                <a:latin typeface="宋体" panose="02010600030101010101" pitchFamily="2" charset="-122"/>
                <a:ea typeface="宋体" panose="02010600030101010101" pitchFamily="2" charset="-122"/>
              </a:rPr>
              <a:t>内核</a:t>
            </a:r>
            <a:r>
              <a:rPr lang="en-US" b="1" dirty="0">
                <a:solidFill>
                  <a:srgbClr val="3366FF"/>
                </a:solidFill>
                <a:latin typeface="宋体" panose="02010600030101010101" pitchFamily="2" charset="-122"/>
                <a:ea typeface="宋体" panose="02010600030101010101" pitchFamily="2" charset="-122"/>
              </a:rPr>
              <a:t>)</a:t>
            </a:r>
            <a:r>
              <a:rPr lang="en-US" dirty="0"/>
              <a:t>.</a:t>
            </a:r>
            <a:r>
              <a:rPr lang="en-US" b="1" dirty="0"/>
              <a:t>  </a:t>
            </a:r>
            <a:r>
              <a:rPr lang="en-US" dirty="0"/>
              <a:t>Everything else is either a system program (ships with the operating system) or an application program.</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7923</TotalTime>
  <Words>2799</Words>
  <Application>Microsoft Office PowerPoint</Application>
  <PresentationFormat>全屏显示(4:3)</PresentationFormat>
  <Paragraphs>352</Paragraphs>
  <Slides>48</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Monotype Sorts</vt:lpstr>
      <vt:lpstr>ＭＳ Ｐゴシック</vt:lpstr>
      <vt:lpstr>宋体</vt:lpstr>
      <vt:lpstr>Arial</vt:lpstr>
      <vt:lpstr>Helvetica</vt:lpstr>
      <vt:lpstr>Times New Roman</vt:lpstr>
      <vt:lpstr>Verdana</vt:lpstr>
      <vt:lpstr>Webdings</vt:lpstr>
      <vt:lpstr>Wingdings 3</vt:lpstr>
      <vt:lpstr>os-8</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Direct Memory Access Structure</vt:lpstr>
      <vt:lpstr>Storage Structure</vt:lpstr>
      <vt:lpstr>Storage Hierarchy</vt:lpstr>
      <vt:lpstr>Storage-Device Hierarchy</vt:lpstr>
      <vt:lpstr>Caching</vt:lpstr>
      <vt:lpstr>Computer-System Architecture</vt:lpstr>
      <vt:lpstr>How a Modern Computer Works</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Integer A from Disk to Register</vt:lpstr>
      <vt:lpstr>I/O Subsystem</vt:lpstr>
      <vt:lpstr>Protection and Security</vt:lpstr>
      <vt:lpstr>Distributed Computing (分布系统)</vt:lpstr>
      <vt:lpstr>Special-Purpose Systems</vt:lpstr>
      <vt:lpstr>Computing Environments </vt:lpstr>
      <vt:lpstr>Computing Environments (Cont.)</vt:lpstr>
      <vt:lpstr>Peer-to-Peer Computing</vt:lpstr>
      <vt:lpstr>Web-Based Computing</vt:lpstr>
      <vt:lpstr>Open-Source Operating Systems</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zuojie</cp:lastModifiedBy>
  <cp:revision>192</cp:revision>
  <cp:lastPrinted>2001-06-14T13:58:17Z</cp:lastPrinted>
  <dcterms:created xsi:type="dcterms:W3CDTF">2011-01-13T23:43:38Z</dcterms:created>
  <dcterms:modified xsi:type="dcterms:W3CDTF">2018-03-07T11:08:07Z</dcterms:modified>
</cp:coreProperties>
</file>