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6"/>
  </p:notesMasterIdLst>
  <p:handoutMasterIdLst>
    <p:handoutMasterId r:id="rId57"/>
  </p:handoutMasterIdLst>
  <p:sldIdLst>
    <p:sldId id="325" r:id="rId2"/>
    <p:sldId id="256" r:id="rId3"/>
    <p:sldId id="335" r:id="rId4"/>
    <p:sldId id="257" r:id="rId5"/>
    <p:sldId id="346" r:id="rId6"/>
    <p:sldId id="327" r:id="rId7"/>
    <p:sldId id="258" r:id="rId8"/>
    <p:sldId id="278" r:id="rId9"/>
    <p:sldId id="259" r:id="rId10"/>
    <p:sldId id="279" r:id="rId11"/>
    <p:sldId id="280" r:id="rId12"/>
    <p:sldId id="348" r:id="rId13"/>
    <p:sldId id="260" r:id="rId14"/>
    <p:sldId id="347" r:id="rId15"/>
    <p:sldId id="281" r:id="rId16"/>
    <p:sldId id="282" r:id="rId17"/>
    <p:sldId id="261" r:id="rId18"/>
    <p:sldId id="262" r:id="rId19"/>
    <p:sldId id="283" r:id="rId20"/>
    <p:sldId id="264" r:id="rId21"/>
    <p:sldId id="265" r:id="rId22"/>
    <p:sldId id="329" r:id="rId23"/>
    <p:sldId id="309" r:id="rId24"/>
    <p:sldId id="328" r:id="rId25"/>
    <p:sldId id="266" r:id="rId26"/>
    <p:sldId id="336" r:id="rId27"/>
    <p:sldId id="333" r:id="rId28"/>
    <p:sldId id="267" r:id="rId29"/>
    <p:sldId id="268" r:id="rId30"/>
    <p:sldId id="331" r:id="rId31"/>
    <p:sldId id="332" r:id="rId32"/>
    <p:sldId id="310" r:id="rId33"/>
    <p:sldId id="271" r:id="rId34"/>
    <p:sldId id="272" r:id="rId35"/>
    <p:sldId id="273" r:id="rId36"/>
    <p:sldId id="274" r:id="rId37"/>
    <p:sldId id="298" r:id="rId38"/>
    <p:sldId id="275" r:id="rId39"/>
    <p:sldId id="299" r:id="rId40"/>
    <p:sldId id="276" r:id="rId41"/>
    <p:sldId id="337" r:id="rId42"/>
    <p:sldId id="338" r:id="rId43"/>
    <p:sldId id="339" r:id="rId44"/>
    <p:sldId id="340" r:id="rId45"/>
    <p:sldId id="300" r:id="rId46"/>
    <p:sldId id="301" r:id="rId47"/>
    <p:sldId id="292" r:id="rId48"/>
    <p:sldId id="302" r:id="rId49"/>
    <p:sldId id="293" r:id="rId50"/>
    <p:sldId id="342" r:id="rId51"/>
    <p:sldId id="343" r:id="rId52"/>
    <p:sldId id="344" r:id="rId53"/>
    <p:sldId id="345" r:id="rId54"/>
    <p:sldId id="334" r:id="rId5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456724" indent="-13668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3448" indent="-273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283" indent="-4111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007" indent="-54784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160020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192024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224028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2560320" algn="l" defTabSz="64008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1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85" y="45"/>
      </p:cViewPr>
      <p:guideLst>
        <p:guide orient="horz" pos="1152"/>
        <p:guide pos="1307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35B0396E-E6BF-44A3-9DF0-E40ABF93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5B611C12-4FA3-4011-8556-D47589BE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9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672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34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2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00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688975"/>
            <a:ext cx="4678363" cy="350837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7729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2"/>
            <a:ext cx="2694958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43363"/>
            <a:ext cx="2336800" cy="1841897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5750" y="0"/>
            <a:ext cx="1195917" cy="90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91435" tIns="45718" rIns="91435" bIns="45718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 eaLnBrk="1" hangingPunct="1">
              <a:defRPr/>
            </a:pPr>
            <a:endParaRPr lang="en-US" sz="2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4256151" y="6613923"/>
            <a:ext cx="447549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3.</a:t>
            </a:r>
            <a:fld id="{25F28B70-F020-414F-8093-2BDE0F5B023D}" type="slidenum">
              <a:rPr lang="en-US" sz="10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6489700" y="6587729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186267" y="6602016"/>
            <a:ext cx="2659692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4517" y="5849542"/>
            <a:ext cx="128375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77416"/>
            <a:ext cx="7753350" cy="576263"/>
          </a:xfrm>
        </p:spPr>
        <p:txBody>
          <a:bodyPr/>
          <a:lstStyle/>
          <a:p>
            <a:pPr eaLnBrk="1" hangingPunct="1"/>
            <a:r>
              <a:rPr lang="en-US"/>
              <a:t>Process Control Block (PCB)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5151" y="1239441"/>
            <a:ext cx="3076575" cy="494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642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/>
              <a:t>CPU Switch From Process to Process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1468585"/>
            <a:ext cx="6969125" cy="46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Context Switch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上下文切换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5010150"/>
          </a:xfrm>
        </p:spPr>
        <p:txBody>
          <a:bodyPr/>
          <a:lstStyle/>
          <a:p>
            <a:r>
              <a:rPr lang="en-US" dirty="0"/>
              <a:t>When CPU switches to another process, the system must save the state of the old process and load the saved state for the new process via a </a:t>
            </a:r>
            <a:r>
              <a:rPr lang="en-US" b="1" dirty="0">
                <a:solidFill>
                  <a:srgbClr val="3366FF"/>
                </a:solidFill>
              </a:rPr>
              <a:t>context switch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Context </a:t>
            </a:r>
            <a:r>
              <a:rPr lang="en-US" dirty="0"/>
              <a:t>of a process represented in the PCB</a:t>
            </a:r>
          </a:p>
          <a:p>
            <a:endParaRPr lang="en-US" dirty="0"/>
          </a:p>
          <a:p>
            <a:r>
              <a:rPr lang="en-US" dirty="0"/>
              <a:t>Context-switch time is overhead; the system does no useful work while switching</a:t>
            </a:r>
          </a:p>
          <a:p>
            <a:pPr lvl="1"/>
            <a:r>
              <a:rPr lang="en-US" dirty="0"/>
              <a:t>The more complex the OS and the PCB -&gt; longer the context switch</a:t>
            </a:r>
          </a:p>
          <a:p>
            <a:endParaRPr lang="en-US" dirty="0"/>
          </a:p>
          <a:p>
            <a:r>
              <a:rPr lang="en-US" dirty="0"/>
              <a:t>Time dependent on hardware support</a:t>
            </a:r>
          </a:p>
          <a:p>
            <a:pPr lvl="1"/>
            <a:r>
              <a:rPr lang="en-US" dirty="0"/>
              <a:t>Some hardware provides multiple sets of registers per CPU -&gt;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181483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416"/>
            <a:ext cx="7645400" cy="576263"/>
          </a:xfrm>
        </p:spPr>
        <p:txBody>
          <a:bodyPr/>
          <a:lstStyle/>
          <a:p>
            <a:pPr eaLnBrk="1" hangingPunct="1"/>
            <a:r>
              <a:rPr lang="en-US"/>
              <a:t>Process Scheduling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进程调度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567" y="1500188"/>
            <a:ext cx="6975475" cy="3982641"/>
          </a:xfrm>
        </p:spPr>
        <p:txBody>
          <a:bodyPr/>
          <a:lstStyle/>
          <a:p>
            <a:r>
              <a:rPr lang="en-US" dirty="0"/>
              <a:t>Maximize CPU use, quickly switch processes onto CPU for time sharing</a:t>
            </a:r>
          </a:p>
          <a:p>
            <a:r>
              <a:rPr lang="en-US" b="1" dirty="0"/>
              <a:t>Process scheduler </a:t>
            </a:r>
            <a:r>
              <a:rPr lang="en-US" dirty="0"/>
              <a:t>selects among available processes for next execution on CPU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进程调度器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  <a:p>
            <a:r>
              <a:rPr lang="en-US" dirty="0"/>
              <a:t>Maintains </a:t>
            </a:r>
            <a:r>
              <a:rPr lang="en-US" b="1" dirty="0"/>
              <a:t>scheduling queues </a:t>
            </a:r>
            <a:r>
              <a:rPr lang="en-US" dirty="0"/>
              <a:t>of processes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调度队列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  <a:p>
            <a:pPr lvl="1"/>
            <a:r>
              <a:rPr lang="en-US" b="1" dirty="0"/>
              <a:t>Job queue</a:t>
            </a:r>
            <a:r>
              <a:rPr lang="en-US" dirty="0"/>
              <a:t> – set of all processes in </a:t>
            </a:r>
            <a:r>
              <a:rPr lang="en-US"/>
              <a:t>the system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作业队列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 dirty="0"/>
          </a:p>
          <a:p>
            <a:pPr lvl="1"/>
            <a:r>
              <a:rPr lang="en-US" b="1" dirty="0"/>
              <a:t>Ready queue </a:t>
            </a:r>
            <a:r>
              <a:rPr lang="en-US" dirty="0"/>
              <a:t>– set of all processes residing in </a:t>
            </a:r>
            <a:r>
              <a:rPr lang="en-US"/>
              <a:t>main memory</a:t>
            </a:r>
            <a:r>
              <a:rPr lang="en-US" dirty="0"/>
              <a:t>, ready and waiting </a:t>
            </a:r>
            <a:r>
              <a:rPr lang="en-US"/>
              <a:t>to execute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就绪队列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 dirty="0"/>
          </a:p>
          <a:p>
            <a:pPr lvl="1"/>
            <a:r>
              <a:rPr lang="en-US" b="1" dirty="0"/>
              <a:t>Device queues </a:t>
            </a:r>
            <a:r>
              <a:rPr lang="en-US" dirty="0"/>
              <a:t>– set of processes waiting for an I/O device</a:t>
            </a:r>
          </a:p>
          <a:p>
            <a:pPr lvl="1"/>
            <a:r>
              <a:rPr lang="en-US" dirty="0"/>
              <a:t>Processes migrate among the </a:t>
            </a:r>
            <a:r>
              <a:rPr lang="en-US"/>
              <a:t>various queues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Representation in Linux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8229600" cy="5106353"/>
          </a:xfrm>
        </p:spPr>
        <p:txBody>
          <a:bodyPr/>
          <a:lstStyle/>
          <a:p>
            <a:r>
              <a:rPr lang="en-US" dirty="0"/>
              <a:t>Represented by the C structure </a:t>
            </a:r>
            <a:r>
              <a:rPr lang="en-US" dirty="0" err="1">
                <a:latin typeface="Courier New" charset="0"/>
                <a:cs typeface="Courier New" charset="0"/>
              </a:rPr>
              <a:t>task_struct</a:t>
            </a:r>
            <a:br>
              <a:rPr lang="en-US" dirty="0">
                <a:latin typeface="Courier New" charset="0"/>
                <a:cs typeface="Courier New" charset="0"/>
              </a:rPr>
            </a:br>
            <a:r>
              <a:rPr lang="en-US" dirty="0" err="1">
                <a:latin typeface="Courier New" charset="0"/>
                <a:cs typeface="Courier New" charset="0"/>
              </a:rPr>
              <a:t>pid_t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pid</a:t>
            </a:r>
            <a:r>
              <a:rPr lang="en-US" dirty="0">
                <a:latin typeface="Courier New" charset="0"/>
                <a:cs typeface="Courier New" charset="0"/>
              </a:rPr>
              <a:t>; /* process identifier */ </a:t>
            </a:r>
            <a:br>
              <a:rPr lang="en-US" dirty="0">
                <a:latin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cs typeface="Courier New" charset="0"/>
              </a:rPr>
              <a:t>long state; /* state of the process */ </a:t>
            </a:r>
            <a:br>
              <a:rPr lang="en-US" dirty="0">
                <a:latin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cs typeface="Courier New" charset="0"/>
              </a:rPr>
              <a:t>unsigned </a:t>
            </a:r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time slice /* scheduling information */ </a:t>
            </a: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task_struct</a:t>
            </a:r>
            <a:r>
              <a:rPr lang="en-US" dirty="0">
                <a:latin typeface="Courier New" charset="0"/>
                <a:cs typeface="Courier New" charset="0"/>
              </a:rPr>
              <a:t> *parent; /* this process’s parent */ </a:t>
            </a: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list_head</a:t>
            </a:r>
            <a:r>
              <a:rPr lang="en-US" dirty="0">
                <a:latin typeface="Courier New" charset="0"/>
                <a:cs typeface="Courier New" charset="0"/>
              </a:rPr>
              <a:t> children; /* this process’s children */ </a:t>
            </a: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files_struct</a:t>
            </a:r>
            <a:r>
              <a:rPr lang="en-US" dirty="0">
                <a:latin typeface="Courier New" charset="0"/>
                <a:cs typeface="Courier New" charset="0"/>
              </a:rPr>
              <a:t> *files; /* list of open files */ </a:t>
            </a: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mm_struct</a:t>
            </a:r>
            <a:r>
              <a:rPr lang="en-US" dirty="0">
                <a:latin typeface="Courier New" charset="0"/>
                <a:cs typeface="Courier New" charset="0"/>
              </a:rPr>
              <a:t> *mm; /* address space of this pro */</a:t>
            </a:r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4284" y="3705225"/>
            <a:ext cx="6100233" cy="238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457200"/>
            <a:ext cx="7984067" cy="457200"/>
          </a:xfrm>
        </p:spPr>
        <p:txBody>
          <a:bodyPr/>
          <a:lstStyle/>
          <a:p>
            <a:pPr eaLnBrk="1" hangingPunct="1"/>
            <a:r>
              <a:rPr lang="en-US" sz="2800"/>
              <a:t>Ready Queue And Various </a:t>
            </a:r>
            <a:br>
              <a:rPr lang="en-US" sz="2800"/>
            </a:br>
            <a:r>
              <a:rPr lang="en-US" sz="2800"/>
              <a:t>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8476" y="1214438"/>
            <a:ext cx="5822950" cy="502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792" y="1366837"/>
            <a:ext cx="7235825" cy="41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47800"/>
            <a:ext cx="7200900" cy="258961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Long-term scheduler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/>
              <a:t>(or job scheduler) – selects which processes should be brought into the ready queue</a:t>
            </a:r>
          </a:p>
          <a:p>
            <a:r>
              <a:rPr lang="en-US" b="1" dirty="0">
                <a:solidFill>
                  <a:srgbClr val="000000"/>
                </a:solidFill>
              </a:rPr>
              <a:t>Short-term scheduler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/>
              <a:t>(or CPU scheduler) – selects which process should be executed next and allocates CPU</a:t>
            </a:r>
          </a:p>
          <a:p>
            <a:pPr lvl="1"/>
            <a:r>
              <a:rPr lang="en-US" dirty="0"/>
              <a:t>Sometimes the only scheduler in a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Schedulers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385050" cy="4530329"/>
          </a:xfrm>
        </p:spPr>
        <p:txBody>
          <a:bodyPr/>
          <a:lstStyle/>
          <a:p>
            <a:r>
              <a:rPr lang="en-US" dirty="0"/>
              <a:t>Short-term scheduler is invoked very frequently (milliseconds) </a:t>
            </a:r>
            <a:r>
              <a:rPr lang="en-US" dirty="0">
                <a:sym typeface="Symbol" charset="2"/>
              </a:rPr>
              <a:t> (must be fast)</a:t>
            </a:r>
          </a:p>
          <a:p>
            <a:endParaRPr lang="en-US" sz="800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Long-term scheduler is invoked very infrequently (seconds, minutes)  (may be slow)</a:t>
            </a:r>
          </a:p>
          <a:p>
            <a:endParaRPr lang="en-US" sz="800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long-term scheduler controls the </a:t>
            </a:r>
            <a:r>
              <a:rPr lang="en-US" i="1" dirty="0">
                <a:sym typeface="Symbol" charset="2"/>
              </a:rPr>
              <a:t>degree of multiprogramming</a:t>
            </a:r>
          </a:p>
          <a:p>
            <a:endParaRPr lang="en-US" sz="800" i="1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 spends more time doing I/O than computations, many short CPU bursts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密集进程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 spends more time doing computations; few very long CPU bursts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密集进程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>
              <a:sym typeface="Symbol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9217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/>
              <a:t>Addition of Medium Term Scheduling</a:t>
            </a:r>
          </a:p>
        </p:txBody>
      </p:sp>
      <p:pic>
        <p:nvPicPr>
          <p:cNvPr id="204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1875" y="2172891"/>
            <a:ext cx="7327900" cy="266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77416"/>
            <a:ext cx="6380692" cy="576263"/>
          </a:xfrm>
        </p:spPr>
        <p:txBody>
          <a:bodyPr/>
          <a:lstStyle/>
          <a:p>
            <a:pPr eaLnBrk="1" hangingPunct="1"/>
            <a:r>
              <a:rPr lang="en-US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585"/>
            <a:ext cx="7371292" cy="3821906"/>
          </a:xfrm>
        </p:spPr>
        <p:txBody>
          <a:bodyPr/>
          <a:lstStyle/>
          <a:p>
            <a:r>
              <a:rPr lang="en-US"/>
              <a:t>Process Concept</a:t>
            </a:r>
          </a:p>
          <a:p>
            <a:r>
              <a:rPr lang="en-US"/>
              <a:t>Process Scheduling</a:t>
            </a:r>
          </a:p>
          <a:p>
            <a:r>
              <a:rPr lang="en-US"/>
              <a:t>Operations on Processes</a:t>
            </a:r>
          </a:p>
          <a:p>
            <a:r>
              <a:rPr lang="en-US"/>
              <a:t>Interprocess Communication</a:t>
            </a:r>
          </a:p>
          <a:p>
            <a:r>
              <a:rPr lang="en-US"/>
              <a:t>Examples of IPC Systems</a:t>
            </a:r>
          </a:p>
          <a:p>
            <a:r>
              <a:rPr lang="en-US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07300" cy="5076825"/>
          </a:xfrm>
        </p:spPr>
        <p:txBody>
          <a:bodyPr/>
          <a:lstStyle/>
          <a:p>
            <a:r>
              <a:rPr lang="en-US" b="1" dirty="0"/>
              <a:t>Parent </a:t>
            </a:r>
            <a:r>
              <a:rPr lang="en-US" dirty="0"/>
              <a:t>process create </a:t>
            </a:r>
            <a:r>
              <a:rPr lang="en-US" b="1" dirty="0"/>
              <a:t>children </a:t>
            </a:r>
            <a:r>
              <a:rPr lang="en-US" dirty="0"/>
              <a:t>processes, which, in turn create other processes, forming a tree of processes</a:t>
            </a:r>
          </a:p>
          <a:p>
            <a:endParaRPr lang="en-US" sz="800" dirty="0"/>
          </a:p>
          <a:p>
            <a:r>
              <a:rPr lang="en-US" dirty="0"/>
              <a:t>Generally, process identified and managed via </a:t>
            </a:r>
            <a:r>
              <a:rPr lang="en-US" b="1" dirty="0"/>
              <a:t>a process identifier </a:t>
            </a:r>
            <a:r>
              <a:rPr lang="en-US" dirty="0"/>
              <a:t>(</a:t>
            </a:r>
            <a:r>
              <a:rPr lang="en-US" b="1" dirty="0" err="1"/>
              <a:t>pid</a:t>
            </a:r>
            <a:r>
              <a:rPr lang="en-US" dirty="0"/>
              <a:t>)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进程标示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Resource sharing</a:t>
            </a:r>
          </a:p>
          <a:p>
            <a:pPr lvl="1"/>
            <a:r>
              <a:rPr lang="en-US" dirty="0"/>
              <a:t>Parent and children share all resources</a:t>
            </a:r>
          </a:p>
          <a:p>
            <a:pPr lvl="1"/>
            <a:r>
              <a:rPr lang="en-US" dirty="0"/>
              <a:t>Children share subset of parent’s resources</a:t>
            </a:r>
          </a:p>
          <a:p>
            <a:pPr lvl="1"/>
            <a:r>
              <a:rPr lang="en-US" dirty="0"/>
              <a:t>Parent and child share no resources</a:t>
            </a:r>
          </a:p>
          <a:p>
            <a:pPr lvl="1"/>
            <a:endParaRPr lang="en-US" sz="800" dirty="0"/>
          </a:p>
          <a:p>
            <a:r>
              <a:rPr lang="en-US" dirty="0"/>
              <a:t>Execution</a:t>
            </a:r>
          </a:p>
          <a:p>
            <a:pPr lvl="1"/>
            <a:r>
              <a:rPr lang="en-US" dirty="0"/>
              <a:t>Parent and children execute concurrently</a:t>
            </a:r>
          </a:p>
          <a:p>
            <a:pPr lvl="1"/>
            <a:r>
              <a:rPr lang="en-US" dirty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6" y="277416"/>
            <a:ext cx="7616825" cy="576263"/>
          </a:xfrm>
        </p:spPr>
        <p:txBody>
          <a:bodyPr/>
          <a:lstStyle/>
          <a:p>
            <a:pPr eaLnBrk="1" hangingPunct="1"/>
            <a:r>
              <a:rPr lang="en-US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 space</a:t>
            </a:r>
          </a:p>
          <a:p>
            <a:pPr lvl="1"/>
            <a:r>
              <a:rPr lang="en-US"/>
              <a:t>Child duplicate of parent</a:t>
            </a:r>
          </a:p>
          <a:p>
            <a:pPr lvl="1"/>
            <a:r>
              <a:rPr lang="en-US"/>
              <a:t>Child has a program loaded into it</a:t>
            </a:r>
          </a:p>
          <a:p>
            <a:pPr lvl="1"/>
            <a:endParaRPr lang="en-US"/>
          </a:p>
          <a:p>
            <a:r>
              <a:rPr lang="en-US"/>
              <a:t>UNIX examples</a:t>
            </a:r>
          </a:p>
          <a:p>
            <a:pPr lvl="1"/>
            <a:r>
              <a:rPr lang="en-US" b="1"/>
              <a:t>fork</a:t>
            </a:r>
            <a:r>
              <a:rPr lang="en-US"/>
              <a:t> system call creates new process</a:t>
            </a:r>
          </a:p>
          <a:p>
            <a:pPr lvl="1"/>
            <a:r>
              <a:rPr lang="en-US" b="1"/>
              <a:t>exec</a:t>
            </a:r>
            <a:r>
              <a:rPr lang="en-US"/>
              <a:t> system call used after a </a:t>
            </a:r>
            <a:r>
              <a:rPr lang="en-US" b="1"/>
              <a:t>fork</a:t>
            </a:r>
            <a:r>
              <a:rPr lang="en-US"/>
              <a:t> to replace the process’ memory space with a new program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7142" y="2130028"/>
            <a:ext cx="7502525" cy="18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/>
              <a:t>C Program Forking Separate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039" y="1076326"/>
            <a:ext cx="6772274" cy="5428978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studio.h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>
              <a:lnSpc>
                <a:spcPct val="80000"/>
              </a:lnSpc>
              <a:buNone/>
            </a:pPr>
            <a:r>
              <a:rPr kumimoji="0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pid_t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 else if (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execlp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("/bin/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 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wait(NULL);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517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0417" y="1195387"/>
            <a:ext cx="5725583" cy="504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96717" cy="4530329"/>
          </a:xfrm>
        </p:spPr>
        <p:txBody>
          <a:bodyPr/>
          <a:lstStyle/>
          <a:p>
            <a:r>
              <a:rPr lang="en-US"/>
              <a:t>Process executes last statement and asks the operating system to delete it (</a:t>
            </a:r>
            <a:r>
              <a:rPr lang="en-US" b="1"/>
              <a:t>exit</a:t>
            </a:r>
            <a:r>
              <a:rPr lang="en-US"/>
              <a:t>)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正常结束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/>
          </a:p>
          <a:p>
            <a:pPr lvl="1"/>
            <a:r>
              <a:rPr lang="en-US"/>
              <a:t>Output data from child to parent (via </a:t>
            </a:r>
            <a:r>
              <a:rPr lang="en-US" b="1"/>
              <a:t>wait</a:t>
            </a:r>
            <a:r>
              <a:rPr lang="en-US"/>
              <a:t>)</a:t>
            </a:r>
          </a:p>
          <a:p>
            <a:pPr lvl="1"/>
            <a:r>
              <a:rPr lang="en-US"/>
              <a:t>Process’ resources are deallocated by operating system</a:t>
            </a:r>
          </a:p>
          <a:p>
            <a:pPr lvl="1"/>
            <a:endParaRPr lang="en-US"/>
          </a:p>
          <a:p>
            <a:r>
              <a:rPr lang="en-US"/>
              <a:t>Parent may terminate execution of children processes (</a:t>
            </a:r>
            <a:r>
              <a:rPr lang="en-US" b="1"/>
              <a:t>abort</a:t>
            </a:r>
            <a:r>
              <a:rPr lang="en-US"/>
              <a:t>)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异常结束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/>
          </a:p>
          <a:p>
            <a:pPr lvl="1"/>
            <a:r>
              <a:rPr lang="en-US"/>
              <a:t>Child has exceeded allocated resources</a:t>
            </a:r>
          </a:p>
          <a:p>
            <a:pPr lvl="1"/>
            <a:r>
              <a:rPr lang="en-US"/>
              <a:t>Task assigned to child is no longer required</a:t>
            </a:r>
          </a:p>
          <a:p>
            <a:pPr lvl="1"/>
            <a:r>
              <a:rPr lang="en-US"/>
              <a:t>If parent is exiting</a:t>
            </a:r>
          </a:p>
          <a:p>
            <a:pPr lvl="2"/>
            <a:r>
              <a:rPr lang="en-US"/>
              <a:t>Some operating systems do not allow child to continue if its parent terminates</a:t>
            </a:r>
          </a:p>
          <a:p>
            <a:pPr lvl="3"/>
            <a:r>
              <a:rPr lang="en-US"/>
              <a:t>All children terminated - </a:t>
            </a:r>
            <a:r>
              <a:rPr lang="en-US" b="1"/>
              <a:t>cascading termination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/>
          <a:lstStyle/>
          <a:p>
            <a:r>
              <a:rPr lang="en-US"/>
              <a:t>Interprocess Communication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7512050" cy="4845096"/>
          </a:xfrm>
        </p:spPr>
        <p:txBody>
          <a:bodyPr/>
          <a:lstStyle/>
          <a:p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进程间通信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/>
          </a:p>
          <a:p>
            <a:r>
              <a:rPr lang="en-US"/>
              <a:t>Processes within a system may be </a:t>
            </a:r>
            <a:r>
              <a:rPr lang="en-US" b="1"/>
              <a:t>independent </a:t>
            </a:r>
            <a:r>
              <a:rPr lang="en-US"/>
              <a:t>or </a:t>
            </a:r>
            <a:r>
              <a:rPr lang="en-US" b="1"/>
              <a:t>cooperating</a:t>
            </a:r>
          </a:p>
          <a:p>
            <a:r>
              <a:rPr lang="en-US"/>
              <a:t>Cooperating process can affect or be affected by other processes, including sharing data</a:t>
            </a:r>
          </a:p>
          <a:p>
            <a:r>
              <a:rPr lang="en-US"/>
              <a:t>Reasons for cooperating processes:</a:t>
            </a:r>
          </a:p>
          <a:p>
            <a:pPr lvl="1"/>
            <a:r>
              <a:rPr lang="en-US"/>
              <a:t>Information sharing</a:t>
            </a:r>
          </a:p>
          <a:p>
            <a:pPr lvl="1"/>
            <a:r>
              <a:rPr lang="en-US"/>
              <a:t>Computation speedup</a:t>
            </a:r>
          </a:p>
          <a:p>
            <a:pPr lvl="1"/>
            <a:r>
              <a:rPr lang="en-US"/>
              <a:t>Modularity</a:t>
            </a:r>
          </a:p>
          <a:p>
            <a:pPr lvl="1"/>
            <a:r>
              <a:rPr lang="en-US"/>
              <a:t>Convenience	</a:t>
            </a:r>
          </a:p>
          <a:p>
            <a:r>
              <a:rPr lang="en-US"/>
              <a:t>Cooperating processes need </a:t>
            </a:r>
            <a:r>
              <a:rPr lang="en-US" b="1"/>
              <a:t>interprocess communication </a:t>
            </a:r>
            <a:r>
              <a:rPr lang="en-US"/>
              <a:t>(</a:t>
            </a:r>
            <a:r>
              <a:rPr lang="en-US" b="1"/>
              <a:t>IPC</a:t>
            </a:r>
            <a:r>
              <a:rPr lang="en-US"/>
              <a:t>)</a:t>
            </a:r>
          </a:p>
          <a:p>
            <a:r>
              <a:rPr lang="en-US"/>
              <a:t>Two models of IPC</a:t>
            </a:r>
          </a:p>
          <a:p>
            <a:pPr lvl="1"/>
            <a:r>
              <a:rPr lang="en-US"/>
              <a:t>Shared memory 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共享内存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/>
          </a:p>
          <a:p>
            <a:pPr lvl="1"/>
            <a:r>
              <a:rPr lang="en-US"/>
              <a:t>Message passing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消息传递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50" y="1458516"/>
            <a:ext cx="6453717" cy="428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77416"/>
            <a:ext cx="7626350" cy="576263"/>
          </a:xfrm>
        </p:spPr>
        <p:txBody>
          <a:bodyPr/>
          <a:lstStyle/>
          <a:p>
            <a:pPr eaLnBrk="1" hangingPunct="1"/>
            <a:r>
              <a:rPr lang="en-US"/>
              <a:t>Cooperating Processes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30042" cy="4530329"/>
          </a:xfrm>
        </p:spPr>
        <p:txBody>
          <a:bodyPr/>
          <a:lstStyle/>
          <a:p>
            <a:r>
              <a:rPr lang="en-US" b="1" dirty="0"/>
              <a:t>Independent</a:t>
            </a:r>
            <a:r>
              <a:rPr lang="en-US" dirty="0"/>
              <a:t> process cannot affect or be affected by the execution of another process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</a:rPr>
              <a:t>Cooperating</a:t>
            </a:r>
            <a:r>
              <a:rPr lang="en-US" dirty="0"/>
              <a:t> process can affect or be affected by the execution of another process</a:t>
            </a:r>
          </a:p>
          <a:p>
            <a:endParaRPr lang="en-US" dirty="0"/>
          </a:p>
          <a:p>
            <a:r>
              <a:rPr lang="en-US" dirty="0"/>
              <a:t>Advantages of process cooperation</a:t>
            </a:r>
          </a:p>
          <a:p>
            <a:pPr lvl="1"/>
            <a:r>
              <a:rPr lang="en-US" dirty="0"/>
              <a:t>Information sharing </a:t>
            </a:r>
          </a:p>
          <a:p>
            <a:pPr lvl="1"/>
            <a:r>
              <a:rPr lang="en-US" dirty="0"/>
              <a:t>Computation speed-up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Convenience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/>
          <a:lstStyle/>
          <a:p>
            <a:pPr eaLnBrk="1" hangingPunct="1"/>
            <a:r>
              <a:rPr lang="en-US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616" y="1410892"/>
            <a:ext cx="6668559" cy="4498181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生产者消费者问题</a:t>
            </a:r>
            <a:endParaRPr lang="en-US"/>
          </a:p>
          <a:p>
            <a:endParaRPr lang="en-US"/>
          </a:p>
          <a:p>
            <a:r>
              <a:rPr lang="en-US"/>
              <a:t>Paradigm </a:t>
            </a:r>
            <a:r>
              <a:rPr lang="en-US" dirty="0"/>
              <a:t>for cooperating processes, </a:t>
            </a:r>
            <a:r>
              <a:rPr lang="en-US" i="1" dirty="0"/>
              <a:t>producer</a:t>
            </a:r>
            <a:r>
              <a:rPr lang="en-US" dirty="0"/>
              <a:t> process produces information that is consumed by a </a:t>
            </a:r>
            <a:r>
              <a:rPr lang="en-US" i="1" dirty="0"/>
              <a:t>consumer</a:t>
            </a:r>
            <a:r>
              <a:rPr lang="en-US" dirty="0"/>
              <a:t> process</a:t>
            </a:r>
          </a:p>
          <a:p>
            <a:pPr lvl="1"/>
            <a:r>
              <a:rPr lang="en-US" i="1" dirty="0"/>
              <a:t>unbounded-buffer</a:t>
            </a:r>
            <a:r>
              <a:rPr lang="en-US" dirty="0"/>
              <a:t> places no practical limit on the size of the buffer</a:t>
            </a:r>
          </a:p>
          <a:p>
            <a:pPr lvl="1"/>
            <a:r>
              <a:rPr lang="en-US" i="1" dirty="0"/>
              <a:t>bounded-buffer</a:t>
            </a:r>
            <a:r>
              <a:rPr lang="en-US" dirty="0"/>
              <a:t> assumes that there is a fixed buffer size</a:t>
            </a:r>
          </a:p>
          <a:p>
            <a:pPr lvl="1"/>
            <a:r>
              <a:rPr kumimoji="0" lang="en-US" altLang="zh-CN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en-US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有限缓冲区</a:t>
            </a:r>
            <a:r>
              <a:rPr kumimoji="0" lang="en-US" altLang="zh-CN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806451" y="1233487"/>
            <a:ext cx="6823075" cy="4530329"/>
          </a:xfrm>
        </p:spPr>
        <p:txBody>
          <a:bodyPr/>
          <a:lstStyle/>
          <a:p>
            <a:r>
              <a:rPr lang="en-US"/>
              <a:t>To introduce the notion of a process -- a program in execution, which forms the basis of all computation</a:t>
            </a:r>
          </a:p>
          <a:p>
            <a:endParaRPr lang="en-US"/>
          </a:p>
          <a:p>
            <a:r>
              <a:rPr lang="en-US"/>
              <a:t>To describe the various features of processes, including scheduling, creation and termination, and communication</a:t>
            </a:r>
          </a:p>
          <a:p>
            <a:endParaRPr lang="en-US"/>
          </a:p>
          <a:p>
            <a:r>
              <a:rPr lang="en-US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0" y="420291"/>
            <a:ext cx="8074025" cy="457200"/>
          </a:xfrm>
        </p:spPr>
        <p:txBody>
          <a:bodyPr/>
          <a:lstStyle/>
          <a:p>
            <a:pPr eaLnBrk="1" hangingPunct="1"/>
            <a:r>
              <a:rPr lang="en-US" sz="2800"/>
              <a:t>Bounded-Buffer – </a:t>
            </a:r>
            <a:br>
              <a:rPr lang="en-US" sz="2800"/>
            </a:br>
            <a:r>
              <a:rPr lang="en-US" sz="2800"/>
              <a:t>Shared-Memory 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917" y="1518047"/>
            <a:ext cx="7131050" cy="4700588"/>
          </a:xfrm>
        </p:spPr>
        <p:txBody>
          <a:bodyPr/>
          <a:lstStyle/>
          <a:p>
            <a:r>
              <a:rPr lang="en-US" dirty="0"/>
              <a:t>Shared data</a:t>
            </a:r>
          </a:p>
          <a:p>
            <a:pPr marL="1599089" lvl="3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SIZE 10</a:t>
            </a:r>
          </a:p>
          <a:p>
            <a:pPr marL="1599089" lvl="3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1599089" lvl="3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. . .</a:t>
            </a:r>
          </a:p>
          <a:p>
            <a:pPr marL="1599089" lvl="3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item;</a:t>
            </a:r>
          </a:p>
          <a:p>
            <a:pPr marL="1599089" lvl="3">
              <a:buNone/>
            </a:pP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599089" lvl="3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item buffer[SIZE];</a:t>
            </a:r>
          </a:p>
          <a:p>
            <a:pPr marL="1599089" lvl="3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= 0;</a:t>
            </a:r>
          </a:p>
          <a:p>
            <a:pPr marL="1599089" lvl="3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out = 0;</a:t>
            </a:r>
          </a:p>
          <a:p>
            <a:pPr marL="1599089" lvl="3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count = 0;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77416"/>
            <a:ext cx="7569200" cy="576263"/>
          </a:xfrm>
        </p:spPr>
        <p:txBody>
          <a:bodyPr/>
          <a:lstStyle/>
          <a:p>
            <a:pPr eaLnBrk="1" hangingPunct="1"/>
            <a:r>
              <a:rPr lang="en-US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493" y="1428750"/>
            <a:ext cx="8043332" cy="4482704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put(item o) {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while (count == SIZE)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;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buffer[in] = o;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in = (in + 1) % SIZE;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count++;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Monotype Sorts" charset="2"/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Monotype Sorts" charset="2"/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Monotype Sorts" charset="2"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7168674" lvl="4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Bounded Buffer – Consumer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413" y="1500188"/>
            <a:ext cx="6953779" cy="4411266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item get() {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while (count 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== 0)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; // do nothing -- nothing to consume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item o = buffer[out];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out = (out + 1) % SIZE;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count--;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return o;</a:t>
            </a:r>
          </a:p>
          <a:p>
            <a:pPr>
              <a:buFont typeface="Monotype Sorts" charset="2"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892" y="296466"/>
            <a:ext cx="8229600" cy="576263"/>
          </a:xfrm>
        </p:spPr>
        <p:txBody>
          <a:bodyPr/>
          <a:lstStyle/>
          <a:p>
            <a:pPr eaLnBrk="1" hangingPunct="1"/>
            <a:r>
              <a:rPr lang="en-US" sz="2500"/>
              <a:t>Interprocess Communication – </a:t>
            </a:r>
            <a:br>
              <a:rPr lang="en-US" sz="2500"/>
            </a:br>
            <a:r>
              <a:rPr lang="en-US" sz="2500"/>
              <a:t>Message Passing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95142" cy="45303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r>
              <a:rPr lang="en-US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/>
              <a:t>send</a:t>
            </a:r>
            <a:r>
              <a:rPr lang="en-US"/>
              <a:t>(</a:t>
            </a:r>
            <a:r>
              <a:rPr lang="en-US" i="1"/>
              <a:t>message</a:t>
            </a:r>
            <a:r>
              <a:rPr lang="en-US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/>
              <a:t>receive</a:t>
            </a:r>
            <a:r>
              <a:rPr lang="en-US"/>
              <a:t>(</a:t>
            </a:r>
            <a:r>
              <a:rPr lang="en-US" i="1"/>
              <a:t>message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i="1"/>
              <a:t>P</a:t>
            </a:r>
            <a:r>
              <a:rPr lang="en-US"/>
              <a:t> and </a:t>
            </a:r>
            <a:r>
              <a:rPr lang="en-US" i="1"/>
              <a:t>Q</a:t>
            </a:r>
            <a:r>
              <a:rPr lang="en-US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/>
              <a:t>establish a </a:t>
            </a:r>
            <a:r>
              <a:rPr lang="en-US" i="1"/>
              <a:t>communication</a:t>
            </a:r>
            <a:r>
              <a:rPr lang="en-US"/>
              <a:t> </a:t>
            </a:r>
            <a:r>
              <a:rPr lang="en-US" i="1"/>
              <a:t>link</a:t>
            </a:r>
            <a:r>
              <a:rPr lang="en-US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/>
              <a:t>logical (e.g., logical properties)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6" y="277416"/>
            <a:ext cx="7616825" cy="576263"/>
          </a:xfrm>
        </p:spPr>
        <p:txBody>
          <a:bodyPr/>
          <a:lstStyle/>
          <a:p>
            <a:pPr eaLnBrk="1" hangingPunct="1"/>
            <a:r>
              <a:rPr lang="en-US"/>
              <a:t>Implementation Questions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66567" cy="4530329"/>
          </a:xfrm>
        </p:spPr>
        <p:txBody>
          <a:bodyPr/>
          <a:lstStyle/>
          <a:p>
            <a:r>
              <a:rPr lang="en-US"/>
              <a:t>How are links established?</a:t>
            </a:r>
          </a:p>
          <a:p>
            <a:r>
              <a:rPr lang="en-US"/>
              <a:t>Can a link be associated with more than two processes?</a:t>
            </a:r>
          </a:p>
          <a:p>
            <a:r>
              <a:rPr lang="en-US"/>
              <a:t>How many links can there be between every pair of communicating processes?</a:t>
            </a:r>
          </a:p>
          <a:p>
            <a:r>
              <a:rPr lang="en-US"/>
              <a:t>What is the capacity of a link?</a:t>
            </a:r>
          </a:p>
          <a:p>
            <a:r>
              <a:rPr lang="en-US"/>
              <a:t>Is the size of a message that the link can accommodate fixed or variable?</a:t>
            </a:r>
          </a:p>
          <a:p>
            <a:r>
              <a:rPr lang="en-US"/>
              <a:t>Is a link unidirectional or bi-directional?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Direct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1" y="1233487"/>
            <a:ext cx="7635875" cy="4530329"/>
          </a:xfrm>
        </p:spPr>
        <p:txBody>
          <a:bodyPr/>
          <a:lstStyle/>
          <a:p>
            <a:r>
              <a:rPr lang="en-US"/>
              <a:t>Processes must name each other explicitly:</a:t>
            </a:r>
          </a:p>
          <a:p>
            <a:pPr lvl="1"/>
            <a:r>
              <a:rPr lang="en-US" b="1"/>
              <a:t>send</a:t>
            </a:r>
            <a:r>
              <a:rPr lang="en-US"/>
              <a:t> (</a:t>
            </a:r>
            <a:r>
              <a:rPr lang="en-US" i="1"/>
              <a:t>P, message</a:t>
            </a:r>
            <a:r>
              <a:rPr lang="en-US"/>
              <a:t>) – send a message to process P</a:t>
            </a:r>
          </a:p>
          <a:p>
            <a:pPr lvl="1"/>
            <a:r>
              <a:rPr lang="en-US" b="1"/>
              <a:t>receive</a:t>
            </a:r>
            <a:r>
              <a:rPr lang="en-US"/>
              <a:t>(</a:t>
            </a:r>
            <a:r>
              <a:rPr lang="en-US" i="1"/>
              <a:t>Q, message</a:t>
            </a:r>
            <a:r>
              <a:rPr lang="en-US"/>
              <a:t>) – receive a message from process Q</a:t>
            </a:r>
          </a:p>
          <a:p>
            <a:pPr lvl="1"/>
            <a:endParaRPr lang="en-US"/>
          </a:p>
          <a:p>
            <a:r>
              <a:rPr lang="en-US"/>
              <a:t>Properties of communication link</a:t>
            </a:r>
          </a:p>
          <a:p>
            <a:pPr lvl="1"/>
            <a:r>
              <a:rPr lang="en-US"/>
              <a:t>Links are established automatically</a:t>
            </a:r>
          </a:p>
          <a:p>
            <a:pPr lvl="1"/>
            <a:r>
              <a:rPr lang="en-US"/>
              <a:t>A link is associated with exactly one pair of communicating processes</a:t>
            </a:r>
          </a:p>
          <a:p>
            <a:pPr lvl="1"/>
            <a:r>
              <a:rPr lang="en-US"/>
              <a:t>Between each pair there exists exactly one link</a:t>
            </a:r>
          </a:p>
          <a:p>
            <a:pPr lvl="1"/>
            <a:r>
              <a:rPr 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Communication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585"/>
            <a:ext cx="7596717" cy="4158853"/>
          </a:xfrm>
        </p:spPr>
        <p:txBody>
          <a:bodyPr/>
          <a:lstStyle/>
          <a:p>
            <a:r>
              <a:rPr lang="en-US"/>
              <a:t>Messages are directed and received from mailboxes (also referred to as ports)</a:t>
            </a:r>
          </a:p>
          <a:p>
            <a:pPr lvl="1"/>
            <a:r>
              <a:rPr lang="en-US"/>
              <a:t>Each mailbox has a unique id</a:t>
            </a:r>
          </a:p>
          <a:p>
            <a:pPr lvl="1"/>
            <a:r>
              <a:rPr lang="en-US"/>
              <a:t>Processes can communicate only if they share a mailbox</a:t>
            </a:r>
          </a:p>
          <a:p>
            <a:pPr lvl="1"/>
            <a:endParaRPr lang="en-US"/>
          </a:p>
          <a:p>
            <a:r>
              <a:rPr lang="en-US"/>
              <a:t>Properties of communication link</a:t>
            </a:r>
          </a:p>
          <a:p>
            <a:pPr lvl="1"/>
            <a:r>
              <a:rPr lang="en-US"/>
              <a:t>Link established only if processes share a common mailbox</a:t>
            </a:r>
          </a:p>
          <a:p>
            <a:pPr lvl="1"/>
            <a:r>
              <a:rPr lang="en-US"/>
              <a:t>A link may be associated with many processes</a:t>
            </a:r>
          </a:p>
          <a:p>
            <a:pPr lvl="1"/>
            <a:r>
              <a:rPr lang="en-US"/>
              <a:t>Each pair of processes may share several communication links</a:t>
            </a:r>
          </a:p>
          <a:p>
            <a:pPr lvl="1"/>
            <a:r>
              <a:rPr lang="en-US"/>
              <a:t>Link may be unidirectional or bi-directional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Communication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585"/>
            <a:ext cx="7580842" cy="3820715"/>
          </a:xfrm>
        </p:spPr>
        <p:txBody>
          <a:bodyPr/>
          <a:lstStyle/>
          <a:p>
            <a:r>
              <a:rPr lang="en-US"/>
              <a:t>Operations</a:t>
            </a:r>
          </a:p>
          <a:p>
            <a:pPr lvl="1"/>
            <a:r>
              <a:rPr lang="en-US"/>
              <a:t>create a new mailbox</a:t>
            </a:r>
          </a:p>
          <a:p>
            <a:pPr lvl="1"/>
            <a:r>
              <a:rPr lang="en-US"/>
              <a:t>send and receive messages through mailbox</a:t>
            </a:r>
          </a:p>
          <a:p>
            <a:pPr lvl="1"/>
            <a:r>
              <a:rPr lang="en-US"/>
              <a:t>destroy a mailbox</a:t>
            </a:r>
          </a:p>
          <a:p>
            <a:pPr lvl="1"/>
            <a:endParaRPr lang="en-US"/>
          </a:p>
          <a:p>
            <a:r>
              <a:rPr lang="en-US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/>
              <a:t>	</a:t>
            </a:r>
            <a:r>
              <a:rPr lang="en-US" b="1"/>
              <a:t>send</a:t>
            </a:r>
            <a:r>
              <a:rPr lang="en-US"/>
              <a:t>(</a:t>
            </a:r>
            <a:r>
              <a:rPr lang="en-US" i="1"/>
              <a:t>A, message</a:t>
            </a:r>
            <a:r>
              <a:rPr lang="en-US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/>
              <a:t>	</a:t>
            </a:r>
            <a:r>
              <a:rPr lang="en-US" b="1"/>
              <a:t>receive</a:t>
            </a:r>
            <a:r>
              <a:rPr lang="en-US"/>
              <a:t>(</a:t>
            </a:r>
            <a:r>
              <a:rPr lang="en-US" i="1"/>
              <a:t>A, message</a:t>
            </a:r>
            <a:r>
              <a:rPr lang="en-US"/>
              <a:t>) – receive a message from mailbox 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416"/>
            <a:ext cx="7810500" cy="576263"/>
          </a:xfrm>
        </p:spPr>
        <p:txBody>
          <a:bodyPr/>
          <a:lstStyle/>
          <a:p>
            <a:pPr eaLnBrk="1" hangingPunct="1"/>
            <a:r>
              <a:rPr lang="en-US"/>
              <a:t>Indirect Communication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95142" cy="4530329"/>
          </a:xfrm>
        </p:spPr>
        <p:txBody>
          <a:bodyPr/>
          <a:lstStyle/>
          <a:p>
            <a:r>
              <a:rPr lang="en-US"/>
              <a:t>Mailbox sharing</a:t>
            </a:r>
          </a:p>
          <a:p>
            <a:pPr lvl="1"/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 i="1"/>
              <a:t>, P</a:t>
            </a:r>
            <a:r>
              <a:rPr lang="en-US" i="1" baseline="-25000"/>
              <a:t>2</a:t>
            </a:r>
            <a:r>
              <a:rPr lang="en-US" i="1"/>
              <a:t>,</a:t>
            </a:r>
            <a:r>
              <a:rPr lang="en-US"/>
              <a:t> and</a:t>
            </a:r>
            <a:r>
              <a:rPr lang="en-US" i="1"/>
              <a:t> P</a:t>
            </a:r>
            <a:r>
              <a:rPr lang="en-US" i="1" baseline="-25000"/>
              <a:t>3</a:t>
            </a:r>
            <a:r>
              <a:rPr lang="en-US"/>
              <a:t> share mailbox A</a:t>
            </a:r>
          </a:p>
          <a:p>
            <a:pPr lvl="1"/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, sends;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 i="1"/>
              <a:t> </a:t>
            </a:r>
            <a:r>
              <a:rPr lang="en-US"/>
              <a:t>and</a:t>
            </a:r>
            <a:r>
              <a:rPr lang="en-US" i="1"/>
              <a:t> P</a:t>
            </a:r>
            <a:r>
              <a:rPr lang="en-US" i="1" baseline="-25000"/>
              <a:t>3</a:t>
            </a:r>
            <a:r>
              <a:rPr lang="en-US"/>
              <a:t> receive</a:t>
            </a:r>
          </a:p>
          <a:p>
            <a:pPr lvl="1"/>
            <a:r>
              <a:rPr lang="en-US"/>
              <a:t>Who gets the message?</a:t>
            </a:r>
          </a:p>
          <a:p>
            <a:pPr lvl="1"/>
            <a:endParaRPr lang="en-US"/>
          </a:p>
          <a:p>
            <a:r>
              <a:rPr lang="en-US"/>
              <a:t>Solutions</a:t>
            </a:r>
          </a:p>
          <a:p>
            <a:pPr lvl="1"/>
            <a:r>
              <a:rPr lang="en-US"/>
              <a:t>Allow a link to be associated with at most two processes</a:t>
            </a:r>
          </a:p>
          <a:p>
            <a:pPr lvl="1"/>
            <a:r>
              <a:rPr lang="en-US"/>
              <a:t>Allow only one process at a time to execute a receive operation</a:t>
            </a:r>
          </a:p>
          <a:p>
            <a:pPr lvl="1"/>
            <a:r>
              <a:rPr lang="en-US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Synchronization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同步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469717" cy="5081588"/>
          </a:xfrm>
        </p:spPr>
        <p:txBody>
          <a:bodyPr/>
          <a:lstStyle/>
          <a:p>
            <a:pPr marL="380048" indent="-380048"/>
            <a:r>
              <a:rPr lang="en-US" dirty="0"/>
              <a:t>Message passing may be either blocking or non-blocking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阻塞或非阻塞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  <a:p>
            <a:pPr marL="380048" indent="-380048"/>
            <a:endParaRPr lang="en-US" dirty="0"/>
          </a:p>
          <a:p>
            <a:pPr marL="380048" indent="-380048"/>
            <a:r>
              <a:rPr lang="en-US" b="1" dirty="0"/>
              <a:t>Blocking</a:t>
            </a:r>
            <a:r>
              <a:rPr lang="en-US" dirty="0"/>
              <a:t> is considered </a:t>
            </a:r>
            <a:r>
              <a:rPr lang="en-US" b="1" dirty="0"/>
              <a:t>synchronous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阻塞，同步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b="1" dirty="0"/>
          </a:p>
          <a:p>
            <a:pPr marL="798989" lvl="1" indent="-342265"/>
            <a:r>
              <a:rPr lang="en-US" b="1" dirty="0"/>
              <a:t>Blocking send </a:t>
            </a:r>
            <a:r>
              <a:rPr lang="en-US" dirty="0"/>
              <a:t>has the sender block until the message is received</a:t>
            </a:r>
          </a:p>
          <a:p>
            <a:pPr marL="798989" lvl="1" indent="-342265"/>
            <a:r>
              <a:rPr lang="en-US" b="1" dirty="0"/>
              <a:t>Blocking receive </a:t>
            </a:r>
            <a:r>
              <a:rPr lang="en-US" dirty="0"/>
              <a:t>has the receiver block until a message is available</a:t>
            </a:r>
          </a:p>
          <a:p>
            <a:pPr marL="798989" lvl="1" indent="-342265"/>
            <a:endParaRPr lang="en-US" dirty="0"/>
          </a:p>
          <a:p>
            <a:pPr marL="380048" indent="-380048"/>
            <a:r>
              <a:rPr lang="en-US" b="1" dirty="0"/>
              <a:t>Non-blocking</a:t>
            </a:r>
            <a:r>
              <a:rPr lang="en-US" dirty="0"/>
              <a:t> is considered </a:t>
            </a:r>
            <a:r>
              <a:rPr lang="en-US" b="1" dirty="0"/>
              <a:t>asynchronous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非阻塞，异步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b="1" dirty="0"/>
          </a:p>
          <a:p>
            <a:pPr marL="798989" lvl="1" indent="-342265"/>
            <a:r>
              <a:rPr lang="en-US" b="1" dirty="0"/>
              <a:t>Non-blocking </a:t>
            </a:r>
            <a:r>
              <a:rPr lang="en-US" dirty="0"/>
              <a:t>send has the sender send the message and continue</a:t>
            </a:r>
          </a:p>
          <a:p>
            <a:pPr marL="798989" lvl="1" indent="-342265"/>
            <a:r>
              <a:rPr lang="en-US" b="1" dirty="0"/>
              <a:t>Non-blocking </a:t>
            </a:r>
            <a:r>
              <a:rPr lang="en-US" dirty="0"/>
              <a:t>receive has the receiver receive a valid message or 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917" y="277416"/>
            <a:ext cx="6106583" cy="576263"/>
          </a:xfrm>
        </p:spPr>
        <p:txBody>
          <a:bodyPr/>
          <a:lstStyle/>
          <a:p>
            <a:pPr eaLnBrk="1" hangingPunct="1"/>
            <a:r>
              <a:rPr lang="en-US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585"/>
            <a:ext cx="7371292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Textbook uses the terms </a:t>
            </a:r>
            <a:r>
              <a:rPr lang="en-US" i="1" dirty="0"/>
              <a:t>job</a:t>
            </a:r>
            <a:r>
              <a:rPr lang="en-US" dirty="0"/>
              <a:t> and </a:t>
            </a:r>
            <a:r>
              <a:rPr lang="en-US" i="1" dirty="0"/>
              <a:t>process</a:t>
            </a:r>
            <a:r>
              <a:rPr lang="en-US" dirty="0"/>
              <a:t> almost interchangeably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counter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程序计数器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stack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/>
              <a:t>data section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缓冲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26867" cy="4530329"/>
          </a:xfrm>
        </p:spPr>
        <p:txBody>
          <a:bodyPr/>
          <a:lstStyle/>
          <a:p>
            <a:r>
              <a:rPr lang="en-US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>
                <a:solidFill>
                  <a:srgbClr val="CC6600"/>
                </a:solidFill>
              </a:rPr>
              <a:t>1.</a:t>
            </a:r>
            <a:r>
              <a:rPr lang="en-US"/>
              <a:t>	Zero capacity – 0 messages</a:t>
            </a:r>
            <a:br>
              <a:rPr lang="en-US"/>
            </a:br>
            <a:r>
              <a:rPr lang="en-US"/>
              <a:t>Sender must wait for receiver (rendezvous)</a:t>
            </a:r>
          </a:p>
          <a:p>
            <a:pPr lvl="1">
              <a:buFont typeface="Monotype Sorts" charset="2"/>
              <a:buNone/>
            </a:pPr>
            <a:r>
              <a:rPr lang="en-US">
                <a:solidFill>
                  <a:srgbClr val="CC6600"/>
                </a:solidFill>
              </a:rPr>
              <a:t>2.</a:t>
            </a:r>
            <a:r>
              <a:rPr lang="en-US"/>
              <a:t>	Bounded capacity – finite length of </a:t>
            </a:r>
            <a:r>
              <a:rPr lang="en-US" i="1"/>
              <a:t>n</a:t>
            </a:r>
            <a:r>
              <a:rPr lang="en-US"/>
              <a:t> messages</a:t>
            </a:r>
            <a:br>
              <a:rPr lang="en-US"/>
            </a:br>
            <a:r>
              <a:rPr lang="en-US"/>
              <a:t>Sender must wait if link full</a:t>
            </a:r>
          </a:p>
          <a:p>
            <a:pPr lvl="1">
              <a:buFont typeface="Monotype Sorts" charset="2"/>
              <a:buNone/>
            </a:pPr>
            <a:r>
              <a:rPr lang="en-US">
                <a:solidFill>
                  <a:srgbClr val="CC6600"/>
                </a:solidFill>
              </a:rPr>
              <a:t>3.</a:t>
            </a:r>
            <a:r>
              <a:rPr lang="en-US"/>
              <a:t>	Unbounded capacity – infinite length </a:t>
            </a:r>
            <a:br>
              <a:rPr lang="en-US"/>
            </a:br>
            <a:r>
              <a:rPr lang="en-US"/>
              <a:t>Sender never waits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36626" y="277416"/>
            <a:ext cx="7850717" cy="576263"/>
          </a:xfrm>
        </p:spPr>
        <p:txBody>
          <a:bodyPr/>
          <a:lstStyle/>
          <a:p>
            <a:r>
              <a:rPr lang="en-US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00063" y="1233487"/>
            <a:ext cx="8443911" cy="4530329"/>
          </a:xfrm>
        </p:spPr>
        <p:txBody>
          <a:bodyPr/>
          <a:lstStyle/>
          <a:p>
            <a:r>
              <a:rPr lang="en-US" dirty="0"/>
              <a:t>POSIX Shared Memory</a:t>
            </a:r>
          </a:p>
          <a:p>
            <a:pPr lvl="1"/>
            <a:r>
              <a:rPr lang="en-US" dirty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segment id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shmget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(IPC_PRIVATE, size, S_IRUSR | S_IWUSR);</a:t>
            </a:r>
          </a:p>
          <a:p>
            <a:pPr lvl="1"/>
            <a:r>
              <a:rPr lang="en-US" dirty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shared_memory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(char *)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shmat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(id, NULL, 0);</a:t>
            </a:r>
          </a:p>
          <a:p>
            <a:pPr lvl="1"/>
            <a:r>
              <a:rPr lang="en-US" dirty="0"/>
              <a:t>Now the process could write to the shared memory</a:t>
            </a: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shared_memory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"Writing to shared memory");</a:t>
            </a:r>
          </a:p>
          <a:p>
            <a:pPr lvl="1"/>
            <a:r>
              <a:rPr lang="en-US" dirty="0"/>
              <a:t>When done a process can detach the shared memory from its address space</a:t>
            </a: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shmdt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shared_memory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38767" y="277416"/>
            <a:ext cx="7548033" cy="576263"/>
          </a:xfrm>
        </p:spPr>
        <p:txBody>
          <a:bodyPr/>
          <a:lstStyle/>
          <a:p>
            <a:r>
              <a:rPr lang="en-US"/>
              <a:t>Examples of IPC Systems - Mach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 communication is message based</a:t>
            </a:r>
          </a:p>
          <a:p>
            <a:pPr lvl="1"/>
            <a:r>
              <a:rPr lang="en-US" dirty="0"/>
              <a:t>Even system calls are messages</a:t>
            </a:r>
          </a:p>
          <a:p>
            <a:pPr lvl="1"/>
            <a:r>
              <a:rPr lang="en-US" dirty="0"/>
              <a:t>Each task gets two mailboxes at creation- Kernel and Notify</a:t>
            </a:r>
          </a:p>
          <a:p>
            <a:pPr lvl="1"/>
            <a:r>
              <a:rPr lang="en-US" dirty="0"/>
              <a:t>Only three system calls needed for message transfer</a:t>
            </a:r>
          </a:p>
          <a:p>
            <a:pPr lvl="1">
              <a:buFont typeface="Monotype Sorts" charset="2"/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msg_send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msg_receive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msg_rpc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Mailboxes needed for </a:t>
            </a:r>
            <a:r>
              <a:rPr lang="en-US" dirty="0" err="1"/>
              <a:t>commuication</a:t>
            </a:r>
            <a:r>
              <a:rPr lang="en-US" dirty="0"/>
              <a:t>, created via</a:t>
            </a:r>
          </a:p>
          <a:p>
            <a:pPr lvl="1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port_allocate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57767" y="277416"/>
            <a:ext cx="8229600" cy="576263"/>
          </a:xfrm>
        </p:spPr>
        <p:txBody>
          <a:bodyPr/>
          <a:lstStyle/>
          <a:p>
            <a:r>
              <a:rPr lang="en-US" sz="2800"/>
              <a:t>Examples of IPC Systems – Windows XP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7568142" cy="4530329"/>
          </a:xfrm>
        </p:spPr>
        <p:txBody>
          <a:bodyPr/>
          <a:lstStyle/>
          <a:p>
            <a:r>
              <a:rPr lang="en-US"/>
              <a:t>Message-passing centric via </a:t>
            </a:r>
            <a:r>
              <a:rPr lang="en-US" b="1">
                <a:solidFill>
                  <a:srgbClr val="0000FF"/>
                </a:solidFill>
              </a:rPr>
              <a:t>local procedure call (LPC)</a:t>
            </a:r>
            <a:r>
              <a:rPr lang="en-US"/>
              <a:t> facility</a:t>
            </a:r>
          </a:p>
          <a:p>
            <a:pPr lvl="1"/>
            <a:r>
              <a:rPr lang="en-US"/>
              <a:t>Only works between processes on the same system</a:t>
            </a:r>
          </a:p>
          <a:p>
            <a:pPr lvl="1"/>
            <a:r>
              <a:rPr lang="en-US"/>
              <a:t>Uses ports (like mailboxes) to establish and maintain communication channels</a:t>
            </a:r>
          </a:p>
          <a:p>
            <a:pPr lvl="1"/>
            <a:r>
              <a:rPr lang="en-US"/>
              <a:t>Communication works as follows:</a:t>
            </a:r>
          </a:p>
          <a:p>
            <a:pPr lvl="2"/>
            <a:r>
              <a:rPr lang="en-US"/>
              <a:t>The client opens a handle to the subsystem’s connection port object.</a:t>
            </a:r>
          </a:p>
          <a:p>
            <a:pPr lvl="2"/>
            <a:r>
              <a:rPr lang="en-US"/>
              <a:t>The client sends a connection request.</a:t>
            </a:r>
          </a:p>
          <a:p>
            <a:pPr lvl="2"/>
            <a:r>
              <a:rPr lang="en-US"/>
              <a:t>The server creates two private communication ports and returns the handle to one of them to the client.</a:t>
            </a:r>
          </a:p>
          <a:p>
            <a:pPr lvl="2"/>
            <a:r>
              <a:rPr lang="en-US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942975" y="277416"/>
            <a:ext cx="8229600" cy="576263"/>
          </a:xfrm>
        </p:spPr>
        <p:txBody>
          <a:bodyPr/>
          <a:lstStyle/>
          <a:p>
            <a:r>
              <a:rPr lang="en-US"/>
              <a:t>Local Procedure Calls in Windows XP</a:t>
            </a:r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1496617"/>
            <a:ext cx="7441142" cy="383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2067" y="277416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/>
              <a:t>Communications in Client-Server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Sockets</a:t>
            </a:r>
          </a:p>
          <a:p>
            <a:endParaRPr lang="en-US"/>
          </a:p>
          <a:p>
            <a:r>
              <a:rPr lang="en-US"/>
              <a:t>Remote Procedure Calls</a:t>
            </a:r>
          </a:p>
          <a:p>
            <a:endParaRPr lang="en-US"/>
          </a:p>
          <a:p>
            <a:r>
              <a:rPr lang="en-US"/>
              <a:t>Pipes</a:t>
            </a:r>
          </a:p>
          <a:p>
            <a:endParaRPr lang="en-US"/>
          </a:p>
          <a:p>
            <a:r>
              <a:rPr lang="en-US"/>
              <a:t>Remote Method Invocation (Java)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Sockets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套接字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6977592" cy="4530329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>
                <a:solidFill>
                  <a:srgbClr val="0000FF"/>
                </a:solidFill>
              </a:rPr>
              <a:t>socket </a:t>
            </a:r>
            <a:r>
              <a:rPr lang="en-US"/>
              <a:t>is defined as an </a:t>
            </a:r>
            <a:r>
              <a:rPr lang="en-US" i="1"/>
              <a:t>endpoint for communication</a:t>
            </a:r>
          </a:p>
          <a:p>
            <a:endParaRPr lang="en-US"/>
          </a:p>
          <a:p>
            <a:r>
              <a:rPr lang="en-US"/>
              <a:t>Concatenation of IP address and port</a:t>
            </a:r>
          </a:p>
          <a:p>
            <a:endParaRPr lang="en-US"/>
          </a:p>
          <a:p>
            <a:r>
              <a:rPr lang="en-US"/>
              <a:t>The socket </a:t>
            </a:r>
            <a:r>
              <a:rPr lang="en-US" b="1"/>
              <a:t>161.25.19.8:1625</a:t>
            </a:r>
            <a:r>
              <a:rPr lang="en-US"/>
              <a:t> refers to port </a:t>
            </a:r>
            <a:r>
              <a:rPr lang="en-US" b="1"/>
              <a:t>1625</a:t>
            </a:r>
            <a:r>
              <a:rPr lang="en-US"/>
              <a:t> on host </a:t>
            </a:r>
            <a:r>
              <a:rPr lang="en-US" b="1"/>
              <a:t>161.25.19.8</a:t>
            </a:r>
          </a:p>
          <a:p>
            <a:endParaRPr lang="en-US" b="1"/>
          </a:p>
          <a:p>
            <a:r>
              <a:rPr lang="en-US"/>
              <a:t>Communication consists between a pair of sockets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Socket Communication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3092" y="1491854"/>
            <a:ext cx="6470650" cy="442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Remote Procedure Calls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607300" cy="4530329"/>
          </a:xfrm>
        </p:spPr>
        <p:txBody>
          <a:bodyPr/>
          <a:lstStyle/>
          <a:p>
            <a:r>
              <a:rPr lang="en-US"/>
              <a:t>Remote procedure call (RPC) abstracts procedure calls between processes on networked systems</a:t>
            </a:r>
          </a:p>
          <a:p>
            <a:endParaRPr lang="en-US"/>
          </a:p>
          <a:p>
            <a:r>
              <a:rPr lang="en-US" b="1"/>
              <a:t>Stubs</a:t>
            </a:r>
            <a:r>
              <a:rPr lang="en-US"/>
              <a:t> – client-side proxy for the actual procedure on the server</a:t>
            </a:r>
          </a:p>
          <a:p>
            <a:endParaRPr lang="en-US"/>
          </a:p>
          <a:p>
            <a:r>
              <a:rPr lang="en-US"/>
              <a:t>The client-side stub locates the server and </a:t>
            </a:r>
            <a:r>
              <a:rPr lang="en-US" i="1"/>
              <a:t>marshalls</a:t>
            </a:r>
            <a:r>
              <a:rPr lang="en-US"/>
              <a:t> the parameters</a:t>
            </a:r>
          </a:p>
          <a:p>
            <a:endParaRPr lang="en-US"/>
          </a:p>
          <a:p>
            <a:r>
              <a:rPr lang="en-US"/>
              <a:t>The server-side stub receives this message, unpacks the marshalled parameters, and performs the procedure on the server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Execution of RPC</a:t>
            </a:r>
          </a:p>
        </p:txBody>
      </p:sp>
      <p:pic>
        <p:nvPicPr>
          <p:cNvPr id="52227" name="Picture 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4942" y="1015604"/>
            <a:ext cx="4420658" cy="532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parts</a:t>
            </a:r>
          </a:p>
          <a:p>
            <a:pPr lvl="1"/>
            <a:r>
              <a:rPr lang="en-US" dirty="0"/>
              <a:t>The program code, also called </a:t>
            </a:r>
            <a:r>
              <a:rPr lang="en-US" b="1" dirty="0"/>
              <a:t>text section</a:t>
            </a:r>
          </a:p>
          <a:p>
            <a:pPr lvl="1"/>
            <a:r>
              <a:rPr lang="en-US" dirty="0"/>
              <a:t>Current activity including </a:t>
            </a:r>
            <a:r>
              <a:rPr lang="en-US" b="1" dirty="0"/>
              <a:t>program counter</a:t>
            </a:r>
            <a:r>
              <a:rPr lang="en-US" dirty="0"/>
              <a:t>, processor registers</a:t>
            </a:r>
          </a:p>
          <a:p>
            <a:pPr lvl="1"/>
            <a:r>
              <a:rPr lang="en-US" b="1" dirty="0"/>
              <a:t>Stack </a:t>
            </a:r>
            <a:r>
              <a:rPr lang="en-US" dirty="0"/>
              <a:t>containing temporary data</a:t>
            </a:r>
          </a:p>
          <a:p>
            <a:pPr lvl="2"/>
            <a:r>
              <a:rPr lang="en-US" dirty="0"/>
              <a:t>Function parameters, return addresses, local variables</a:t>
            </a:r>
          </a:p>
          <a:p>
            <a:pPr lvl="1"/>
            <a:r>
              <a:rPr lang="en-US" b="1" dirty="0"/>
              <a:t>Data section </a:t>
            </a:r>
            <a:r>
              <a:rPr lang="en-US" dirty="0"/>
              <a:t>containing </a:t>
            </a:r>
            <a:r>
              <a:rPr lang="en-US"/>
              <a:t>global variables 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b="1" dirty="0"/>
              <a:t>Heap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b="1" dirty="0"/>
              <a:t> </a:t>
            </a:r>
            <a:r>
              <a:rPr lang="en-US" dirty="0"/>
              <a:t>containing memory dynamically allocated during run time</a:t>
            </a:r>
          </a:p>
          <a:p>
            <a:r>
              <a:rPr lang="en-US" dirty="0"/>
              <a:t>Program is passive entity, process is active </a:t>
            </a:r>
          </a:p>
          <a:p>
            <a:pPr lvl="1"/>
            <a:r>
              <a:rPr lang="en-US" dirty="0"/>
              <a:t>Program becomes process when executable file loaded into memory</a:t>
            </a:r>
          </a:p>
          <a:p>
            <a:r>
              <a:rPr lang="en-US" dirty="0"/>
              <a:t>Execution of program started via GUI mouse clicks, command line entry of its name,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One program can be several processes</a:t>
            </a:r>
          </a:p>
          <a:p>
            <a:pPr lvl="1"/>
            <a:r>
              <a:rPr lang="en-US" dirty="0"/>
              <a:t>Consider multiple users executing the same program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Pipes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管道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568142" cy="4530329"/>
          </a:xfrm>
        </p:spPr>
        <p:txBody>
          <a:bodyPr/>
          <a:lstStyle/>
          <a:p>
            <a:r>
              <a:rPr lang="en-US"/>
              <a:t>Acts as a conduit allowing two processes to communicate</a:t>
            </a:r>
          </a:p>
          <a:p>
            <a:endParaRPr lang="en-US"/>
          </a:p>
          <a:p>
            <a:r>
              <a:rPr lang="en-US" b="1"/>
              <a:t>Issues</a:t>
            </a:r>
          </a:p>
          <a:p>
            <a:pPr lvl="1"/>
            <a:r>
              <a:rPr lang="en-US"/>
              <a:t>Is communication unidirectional or bidirectional?</a:t>
            </a:r>
          </a:p>
          <a:p>
            <a:pPr lvl="1"/>
            <a:r>
              <a:rPr lang="en-US"/>
              <a:t>In the case of two-way communication, is it half or full-duplex?</a:t>
            </a:r>
          </a:p>
          <a:p>
            <a:pPr lvl="1"/>
            <a:r>
              <a:rPr lang="en-US"/>
              <a:t>Must there exist a relationship (i.e. parent-child) between the communicating processes?</a:t>
            </a:r>
          </a:p>
          <a:p>
            <a:pPr lvl="1"/>
            <a:r>
              <a:rPr lang="en-US"/>
              <a:t>Can the pipes be used over a network?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806450" y="1233487"/>
            <a:ext cx="7539567" cy="4530329"/>
          </a:xfrm>
        </p:spPr>
        <p:txBody>
          <a:bodyPr/>
          <a:lstStyle/>
          <a:p>
            <a:r>
              <a:rPr lang="en-US" b="1"/>
              <a:t>Ordinary Pipes </a:t>
            </a:r>
            <a:r>
              <a:rPr lang="en-US"/>
              <a:t>allow communication in standard producer-consumer style</a:t>
            </a:r>
            <a:br>
              <a:rPr lang="en-US"/>
            </a:br>
            <a:endParaRPr lang="en-US"/>
          </a:p>
          <a:p>
            <a:r>
              <a:rPr lang="en-US"/>
              <a:t>Producer writes to one end (the </a:t>
            </a:r>
            <a:r>
              <a:rPr lang="en-US" i="1"/>
              <a:t>write-end </a:t>
            </a:r>
            <a:r>
              <a:rPr lang="en-US"/>
              <a:t>of the pipe)</a:t>
            </a:r>
            <a:br>
              <a:rPr lang="en-US"/>
            </a:br>
            <a:endParaRPr lang="en-US"/>
          </a:p>
          <a:p>
            <a:r>
              <a:rPr lang="en-US"/>
              <a:t>Consumer reads from the other end (the </a:t>
            </a:r>
            <a:r>
              <a:rPr lang="en-US" i="1"/>
              <a:t>read-end </a:t>
            </a:r>
            <a:r>
              <a:rPr lang="en-US"/>
              <a:t>of the pipe)</a:t>
            </a:r>
            <a:br>
              <a:rPr lang="en-US"/>
            </a:br>
            <a:endParaRPr lang="en-US"/>
          </a:p>
          <a:p>
            <a:r>
              <a:rPr lang="en-US"/>
              <a:t>Ordinary pipes are therefore unidirectional</a:t>
            </a:r>
            <a:br>
              <a:rPr lang="en-US"/>
            </a:br>
            <a:endParaRPr lang="en-US"/>
          </a:p>
          <a:p>
            <a:r>
              <a:rPr lang="en-US"/>
              <a:t>Require parent-child relationship between communicating processes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262188"/>
            <a:ext cx="7512050" cy="208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Pipes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命名管道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Named Pipes are more powerful than ordinary pipes</a:t>
            </a:r>
            <a:br>
              <a:rPr lang="en-US"/>
            </a:br>
            <a:endParaRPr lang="en-US"/>
          </a:p>
          <a:p>
            <a:r>
              <a:rPr lang="en-US"/>
              <a:t>Communication is bidirectional</a:t>
            </a:r>
            <a:br>
              <a:rPr lang="en-US"/>
            </a:br>
            <a:endParaRPr lang="en-US"/>
          </a:p>
          <a:p>
            <a:r>
              <a:rPr lang="en-US"/>
              <a:t>No parent-child relationship is necessary between the communicating processes</a:t>
            </a:r>
            <a:br>
              <a:rPr lang="en-US"/>
            </a:br>
            <a:endParaRPr lang="en-US"/>
          </a:p>
          <a:p>
            <a:r>
              <a:rPr lang="en-US"/>
              <a:t>Several processes can use the named pipe for communication</a:t>
            </a:r>
            <a:br>
              <a:rPr lang="en-US"/>
            </a:br>
            <a:endParaRPr lang="en-US"/>
          </a:p>
          <a:p>
            <a:r>
              <a:rPr lang="en-US"/>
              <a:t>Provided on both UNIX and Windows systems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647"/>
          </a:xfrm>
        </p:spPr>
        <p:txBody>
          <a:bodyPr/>
          <a:lstStyle/>
          <a:p>
            <a:pPr eaLnBrk="1" hangingPunct="1"/>
            <a:r>
              <a:rPr lang="en-US"/>
              <a:t>End of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0025" y="1427560"/>
            <a:ext cx="2911475" cy="459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017" y="277416"/>
            <a:ext cx="6251575" cy="576263"/>
          </a:xfrm>
        </p:spPr>
        <p:txBody>
          <a:bodyPr/>
          <a:lstStyle/>
          <a:p>
            <a:pPr eaLnBrk="1" hangingPunct="1"/>
            <a:r>
              <a:rPr lang="en-US"/>
              <a:t>Process State </a:t>
            </a:r>
            <a:r>
              <a:rPr lang="en-US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进程状态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585"/>
            <a:ext cx="7371292" cy="3253978"/>
          </a:xfrm>
        </p:spPr>
        <p:txBody>
          <a:bodyPr/>
          <a:lstStyle/>
          <a:p>
            <a:r>
              <a:rPr lang="en-US" dirty="0"/>
              <a:t>As a process executes, it changes </a:t>
            </a:r>
            <a:r>
              <a:rPr lang="en-US" i="1" dirty="0"/>
              <a:t>state</a:t>
            </a:r>
            <a:endParaRPr lang="en-US" dirty="0"/>
          </a:p>
          <a:p>
            <a:pPr lvl="1"/>
            <a:r>
              <a:rPr lang="en-US" b="1" dirty="0"/>
              <a:t>new</a:t>
            </a:r>
            <a:r>
              <a:rPr lang="en-US" dirty="0"/>
              <a:t>:  The process is being created</a:t>
            </a:r>
          </a:p>
          <a:p>
            <a:pPr lvl="1"/>
            <a:r>
              <a:rPr lang="en-US" b="1" dirty="0"/>
              <a:t>running</a:t>
            </a:r>
            <a:r>
              <a:rPr lang="en-US" dirty="0"/>
              <a:t>:  Instructions are being executed</a:t>
            </a:r>
          </a:p>
          <a:p>
            <a:pPr lvl="1"/>
            <a:r>
              <a:rPr lang="en-US" b="1" dirty="0"/>
              <a:t>waiting</a:t>
            </a:r>
            <a:r>
              <a:rPr lang="en-US" dirty="0"/>
              <a:t>:  The process is waiting for some event to occur</a:t>
            </a:r>
          </a:p>
          <a:p>
            <a:pPr lvl="1"/>
            <a:r>
              <a:rPr lang="en-US" b="1" dirty="0"/>
              <a:t>ready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dirty="0"/>
              <a:t>:  The process is waiting to be assigned to a processor</a:t>
            </a:r>
          </a:p>
          <a:p>
            <a:pPr lvl="1"/>
            <a:r>
              <a:rPr lang="en-US" b="1" dirty="0"/>
              <a:t>terminated</a:t>
            </a:r>
            <a:r>
              <a:rPr lang="en-US" dirty="0"/>
              <a:t>:  The process has finished execution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6" y="277416"/>
            <a:ext cx="7947025" cy="576263"/>
          </a:xfrm>
        </p:spPr>
        <p:txBody>
          <a:bodyPr/>
          <a:lstStyle/>
          <a:p>
            <a:pPr eaLnBrk="1" hangingPunct="1"/>
            <a:r>
              <a:rPr lang="en-US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917" y="2063354"/>
            <a:ext cx="75501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7342" y="277416"/>
            <a:ext cx="7519458" cy="576263"/>
          </a:xfrm>
        </p:spPr>
        <p:txBody>
          <a:bodyPr/>
          <a:lstStyle/>
          <a:p>
            <a:pPr eaLnBrk="1" hangingPunct="1"/>
            <a:r>
              <a:rPr lang="en-US" dirty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1" y="1246585"/>
            <a:ext cx="7369175" cy="3821906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进程控制块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>
              <a:latin typeface="宋体" pitchFamily="2" charset="-122"/>
              <a:ea typeface="宋体" pitchFamily="2" charset="-122"/>
            </a:endParaRPr>
          </a:p>
          <a:p>
            <a:pPr>
              <a:buFont typeface="Monotype Sorts" charset="2"/>
              <a:buNone/>
            </a:pPr>
            <a:r>
              <a:rPr lang="en-US"/>
              <a:t>Information </a:t>
            </a:r>
            <a:r>
              <a:rPr lang="en-US" dirty="0"/>
              <a:t>associated with each process</a:t>
            </a:r>
          </a:p>
          <a:p>
            <a:r>
              <a:rPr lang="en-US" dirty="0"/>
              <a:t>Process state</a:t>
            </a:r>
          </a:p>
          <a:p>
            <a:r>
              <a:rPr lang="en-US" dirty="0"/>
              <a:t>Program counter</a:t>
            </a:r>
          </a:p>
          <a:p>
            <a:r>
              <a:rPr lang="en-US" dirty="0"/>
              <a:t>CPU registers</a:t>
            </a:r>
          </a:p>
          <a:p>
            <a:r>
              <a:rPr lang="en-US" dirty="0"/>
              <a:t>CPU </a:t>
            </a:r>
            <a:r>
              <a:rPr lang="en-US"/>
              <a:t>scheduling information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调度信息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 dirty="0">
              <a:latin typeface="宋体" pitchFamily="2" charset="-122"/>
              <a:ea typeface="宋体" pitchFamily="2" charset="-122"/>
            </a:endParaRPr>
          </a:p>
          <a:p>
            <a:r>
              <a:rPr lang="en-US"/>
              <a:t>Memory-management information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内存管理信息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 dirty="0"/>
          </a:p>
          <a:p>
            <a:r>
              <a:rPr lang="en-US"/>
              <a:t>Accounting information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账户信息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 dirty="0"/>
          </a:p>
          <a:p>
            <a:r>
              <a:rPr lang="en-US" dirty="0"/>
              <a:t>I/O </a:t>
            </a:r>
            <a:r>
              <a:rPr lang="en-US"/>
              <a:t>status information 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(I/O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状态信息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4781</TotalTime>
  <Words>2151</Words>
  <Application>Microsoft Office PowerPoint</Application>
  <PresentationFormat>全屏显示(4:3)</PresentationFormat>
  <Paragraphs>365</Paragraphs>
  <Slides>54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Monotype Sorts</vt:lpstr>
      <vt:lpstr>ＭＳ Ｐゴシック</vt:lpstr>
      <vt:lpstr>宋体</vt:lpstr>
      <vt:lpstr>Arial</vt:lpstr>
      <vt:lpstr>Consolas</vt:lpstr>
      <vt:lpstr>Courier New</vt:lpstr>
      <vt:lpstr>Helvetica</vt:lpstr>
      <vt:lpstr>Symbol</vt:lpstr>
      <vt:lpstr>Times New Roman</vt:lpstr>
      <vt:lpstr>Verdana</vt:lpstr>
      <vt:lpstr>Webdings</vt:lpstr>
      <vt:lpstr>1_os-8</vt:lpstr>
      <vt:lpstr>Chapter 3:  Processes</vt:lpstr>
      <vt:lpstr>Chapter 3:  Processes</vt:lpstr>
      <vt:lpstr>Objectives</vt:lpstr>
      <vt:lpstr>Process Concept</vt:lpstr>
      <vt:lpstr>The Process</vt:lpstr>
      <vt:lpstr>Process in Memory</vt:lpstr>
      <vt:lpstr>Process State (进程状态)</vt:lpstr>
      <vt:lpstr>Diagram of Process State</vt:lpstr>
      <vt:lpstr>Process Control Block (PCB)</vt:lpstr>
      <vt:lpstr>Process Control Block (PCB)</vt:lpstr>
      <vt:lpstr>CPU Switch From Process to Process</vt:lpstr>
      <vt:lpstr>Context Switch(上下文切换)</vt:lpstr>
      <vt:lpstr>Process Scheduling (进程调度)</vt:lpstr>
      <vt:lpstr>Process Representation in Linux</vt:lpstr>
      <vt:lpstr>Ready Queue And Various  I/O Device Queues</vt:lpstr>
      <vt:lpstr>Representation of Process Scheduling</vt:lpstr>
      <vt:lpstr>Schedulers</vt:lpstr>
      <vt:lpstr>Schedulers (Cont.)</vt:lpstr>
      <vt:lpstr>Addition of Medium Term Scheduling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Interprocess Communication </vt:lpstr>
      <vt:lpstr>Communications Models </vt:lpstr>
      <vt:lpstr>Cooperating Processes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Synchronization(同步)</vt:lpstr>
      <vt:lpstr>Buffering(缓冲)</vt:lpstr>
      <vt:lpstr>Examples of IPC Systems - POSIX</vt:lpstr>
      <vt:lpstr>Examples of IPC Systems - Mach</vt:lpstr>
      <vt:lpstr>Examples of IPC Systems – Windows XP</vt:lpstr>
      <vt:lpstr>Local Procedure Calls in Windows XP</vt:lpstr>
      <vt:lpstr>Communications in Client-Server Systems</vt:lpstr>
      <vt:lpstr>Sockets(套接字)</vt:lpstr>
      <vt:lpstr>Socket Communication</vt:lpstr>
      <vt:lpstr>Remote Procedure Calls</vt:lpstr>
      <vt:lpstr>Execution of RPC</vt:lpstr>
      <vt:lpstr>Pipes(管道)</vt:lpstr>
      <vt:lpstr>Ordinary Pipes</vt:lpstr>
      <vt:lpstr>Ordinary Pipes</vt:lpstr>
      <vt:lpstr>Named Pipes(命名管道)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zuojie</cp:lastModifiedBy>
  <cp:revision>215</cp:revision>
  <cp:lastPrinted>2011-01-14T21:21:29Z</cp:lastPrinted>
  <dcterms:created xsi:type="dcterms:W3CDTF">2011-01-14T20:24:54Z</dcterms:created>
  <dcterms:modified xsi:type="dcterms:W3CDTF">2018-03-22T05:39:03Z</dcterms:modified>
</cp:coreProperties>
</file>