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318" r:id="rId2"/>
    <p:sldId id="256" r:id="rId3"/>
    <p:sldId id="353" r:id="rId4"/>
    <p:sldId id="25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352" r:id="rId16"/>
    <p:sldId id="291" r:id="rId17"/>
    <p:sldId id="343" r:id="rId18"/>
    <p:sldId id="360" r:id="rId19"/>
    <p:sldId id="269" r:id="rId20"/>
    <p:sldId id="361" r:id="rId21"/>
    <p:sldId id="270" r:id="rId22"/>
    <p:sldId id="271" r:id="rId23"/>
    <p:sldId id="281" r:id="rId24"/>
    <p:sldId id="282" r:id="rId25"/>
    <p:sldId id="272" r:id="rId26"/>
    <p:sldId id="283" r:id="rId27"/>
    <p:sldId id="273" r:id="rId28"/>
    <p:sldId id="274" r:id="rId29"/>
    <p:sldId id="292" r:id="rId30"/>
    <p:sldId id="320" r:id="rId31"/>
    <p:sldId id="354" r:id="rId32"/>
    <p:sldId id="355" r:id="rId33"/>
    <p:sldId id="322" r:id="rId34"/>
    <p:sldId id="275" r:id="rId35"/>
    <p:sldId id="356" r:id="rId36"/>
    <p:sldId id="357" r:id="rId37"/>
    <p:sldId id="358" r:id="rId38"/>
    <p:sldId id="362" r:id="rId39"/>
    <p:sldId id="329" r:id="rId40"/>
    <p:sldId id="363" r:id="rId41"/>
    <p:sldId id="348" r:id="rId42"/>
    <p:sldId id="359" r:id="rId43"/>
    <p:sldId id="364" r:id="rId44"/>
    <p:sldId id="365" r:id="rId45"/>
    <p:sldId id="366" r:id="rId46"/>
    <p:sldId id="290" r:id="rId47"/>
    <p:sldId id="301" r:id="rId48"/>
    <p:sldId id="367" r:id="rId49"/>
    <p:sldId id="349" r:id="rId50"/>
    <p:sldId id="350" r:id="rId51"/>
    <p:sldId id="326" r:id="rId52"/>
    <p:sldId id="368" r:id="rId53"/>
    <p:sldId id="369" r:id="rId54"/>
    <p:sldId id="370" r:id="rId55"/>
    <p:sldId id="351" r:id="rId56"/>
    <p:sldId id="371" r:id="rId57"/>
    <p:sldId id="319" r:id="rId58"/>
    <p:sldId id="302" r:id="rId59"/>
    <p:sldId id="315" r:id="rId60"/>
    <p:sldId id="316" r:id="rId61"/>
    <p:sldId id="317" r:id="rId62"/>
    <p:sldId id="330" r:id="rId63"/>
    <p:sldId id="344" r:id="rId64"/>
    <p:sldId id="345" r:id="rId65"/>
    <p:sldId id="346" r:id="rId66"/>
    <p:sldId id="347" r:id="rId67"/>
    <p:sldId id="289" r:id="rId6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6724" indent="-13668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3448" indent="-273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283" indent="-4111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007" indent="-54784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160020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192024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224028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256032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026" y="-84"/>
      </p:cViewPr>
      <p:guideLst>
        <p:guide orient="horz" pos="1138"/>
        <p:guide pos="13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672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34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0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3EF80-E9B9-4B6E-9929-A6CBF4649B08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2FA15-1B10-4CF1-A2E6-E223568F8713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07683-E227-469A-9B1A-E09CF32C7CA9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C8D5B-B812-431D-AADB-7243F62EBF8D}" type="slidenum">
              <a:rPr lang="en-US"/>
              <a:pPr/>
              <a:t>30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9F9A3-0743-40BF-9A58-A77045B77C28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FE5B-9EEE-4958-B5B5-4164576585BE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D127E-8957-409F-A0B0-5CEDB23D4F5F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A0314-E5D9-4509-9AF9-A7EA88DFAD0A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E5287-434B-4E28-B04B-E31B51CD754A}" type="slidenum">
              <a:rPr lang="en-US"/>
              <a:pPr/>
              <a:t>39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BEFD-DE3A-422F-AFAA-E26CE7473F29}" type="slidenum">
              <a:rPr lang="en-US"/>
              <a:pPr/>
              <a:t>41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20BB-398A-4A04-8BB1-17855C21961F}" type="slidenum">
              <a:rPr lang="en-US"/>
              <a:pPr/>
              <a:t>46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38B46-12BD-4446-A6F7-9C9FE987E1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83A2-B722-46C9-A49B-A21ACB7FC6DB}" type="slidenum">
              <a:rPr lang="en-US"/>
              <a:pPr/>
              <a:t>49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75CE7-7258-47DB-AB98-A3B39CE9A9AA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49ADA-BE74-41D7-BC32-3D75266ED622}" type="slidenum">
              <a:rPr lang="en-US"/>
              <a:pPr/>
              <a:t>51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9320E-0BA8-494B-A821-35288194FE29}" type="slidenum">
              <a:rPr lang="en-US"/>
              <a:pPr/>
              <a:t>55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65683-9F0E-4E17-8133-2421DEE06219}" type="slidenum">
              <a:rPr lang="en-US"/>
              <a:pPr/>
              <a:t>57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A76C7-0215-4085-A473-315A24B4BFF7}" type="slidenum">
              <a:rPr lang="en-US"/>
              <a:pPr/>
              <a:t>58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4AA6-5623-4E1F-8317-F7D00EA1E473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D24D-5125-4AE9-ABA8-0ED1B47B5BD4}" type="slidenum">
              <a:rPr lang="en-US"/>
              <a:pPr/>
              <a:t>60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0D156-35E9-4E22-BBD7-B652F311FABB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F268E-2A03-40EA-894B-8EF6DC029F56}" type="slidenum">
              <a:rPr lang="en-US"/>
              <a:pPr/>
              <a:t>62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A140B-5356-4FFE-B84E-2EB291CADAF0}" type="slidenum">
              <a:rPr lang="en-US"/>
              <a:pPr/>
              <a:t>63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BAA96-B9D8-43EE-AE3B-E43D2C768C1E}" type="slidenum">
              <a:rPr lang="en-US"/>
              <a:pPr/>
              <a:t>64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F1F95-3677-4922-941D-521227D594D3}" type="slidenum">
              <a:rPr lang="en-US"/>
              <a:pPr/>
              <a:t>65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C00A6-5557-45CD-9256-DF811CEBED31}" type="slidenum">
              <a:rPr lang="en-US"/>
              <a:pPr/>
              <a:t>66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60786-C6EC-46DE-BB4C-00F9336E2DF7}" type="slidenum">
              <a:rPr lang="en-US"/>
              <a:pPr/>
              <a:t>67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2DDEE-1DC8-47FE-ABBC-659D5EAEFE8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9495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15979"/>
            <a:ext cx="2336800" cy="1888331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917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91435" tIns="45718" rIns="91435" bIns="45718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4256152" y="6613923"/>
            <a:ext cx="44754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86267" y="6621066"/>
            <a:ext cx="2659692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4517" y="5849542"/>
            <a:ext cx="128375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7416"/>
            <a:ext cx="7696200" cy="576263"/>
          </a:xfrm>
        </p:spPr>
        <p:txBody>
          <a:bodyPr/>
          <a:lstStyle/>
          <a:p>
            <a:pPr eaLnBrk="1" hangingPunct="1"/>
            <a:r>
              <a:rPr lang="en-US" sz="280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39466"/>
            <a:ext cx="7351183" cy="4483894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767" y="13906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3031490" algn="ctr"/>
                <a:tab pos="4635024" algn="ctr"/>
              </a:tabLst>
            </a:pPr>
            <a:r>
              <a:rPr lang="en-US" sz="1600" dirty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None/>
              <a:tabLst>
                <a:tab pos="3031490" algn="ctr"/>
                <a:tab pos="4635024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None/>
              <a:tabLst>
                <a:tab pos="3031490" algn="ctr"/>
                <a:tab pos="4635024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None/>
              <a:tabLst>
                <a:tab pos="3031490" algn="ctr"/>
                <a:tab pos="4635024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31490" algn="ctr"/>
                <a:tab pos="4635024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  <a:br>
              <a:rPr lang="en-US" i="1" baseline="-25000" dirty="0" smtClean="0"/>
            </a:br>
            <a:r>
              <a:rPr lang="en-US" dirty="0" smtClean="0"/>
              <a:t>The Gantt Chart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甘特图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 smtClean="0"/>
              <a:t> for the schedule is:</a:t>
            </a:r>
            <a:br>
              <a:rPr lang="en-US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90000"/>
              </a:lnSpc>
              <a:buNone/>
              <a:tabLst>
                <a:tab pos="3031490" algn="ctr"/>
                <a:tab pos="4635024" algn="ctr"/>
              </a:tabLst>
            </a:pPr>
            <a:endParaRPr lang="en-US" sz="1600" dirty="0"/>
          </a:p>
          <a:p>
            <a:pPr>
              <a:lnSpc>
                <a:spcPct val="90000"/>
              </a:lnSpc>
              <a:tabLst>
                <a:tab pos="3031490" algn="ctr"/>
                <a:tab pos="4635024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 = 0;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 = 24;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3031490" algn="ctr"/>
                <a:tab pos="4635024" algn="ctr"/>
              </a:tabLst>
            </a:pPr>
            <a:r>
              <a:rPr lang="en-US" dirty="0" smtClean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310225" y="3407575"/>
            <a:ext cx="5559426" cy="1129540"/>
            <a:chOff x="855" y="2688"/>
            <a:chExt cx="3502" cy="711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775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263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39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27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03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079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55" y="3167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8229600" cy="4852988"/>
          </a:xfrm>
        </p:spPr>
        <p:txBody>
          <a:bodyPr/>
          <a:lstStyle/>
          <a:p>
            <a:pPr>
              <a:buNone/>
              <a:tabLst>
                <a:tab pos="3650457" algn="ctr"/>
              </a:tabLst>
            </a:pPr>
            <a:r>
              <a:rPr lang="en-US" dirty="0" smtClean="0"/>
              <a:t>Suppose that the processes arrive in the order:</a:t>
            </a:r>
          </a:p>
          <a:p>
            <a:pPr>
              <a:buNone/>
              <a:tabLst>
                <a:tab pos="3650457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</a:p>
          <a:p>
            <a:pPr>
              <a:tabLst>
                <a:tab pos="3650457" algn="ctr"/>
              </a:tabLst>
            </a:pPr>
            <a:r>
              <a:rPr lang="en-US" dirty="0" smtClean="0"/>
              <a:t>The Gantt chart for the schedule is: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3650457" algn="ctr"/>
              </a:tabLst>
            </a:pPr>
            <a:endParaRPr lang="en-US" dirty="0" smtClean="0"/>
          </a:p>
          <a:p>
            <a:pPr>
              <a:tabLst>
                <a:tab pos="3650457" algn="ctr"/>
              </a:tabLst>
            </a:pPr>
            <a:endParaRPr lang="en-US" dirty="0" smtClean="0"/>
          </a:p>
          <a:p>
            <a:pPr>
              <a:tabLst>
                <a:tab pos="3650457" algn="ctr"/>
              </a:tabLst>
            </a:pPr>
            <a:endParaRPr lang="en-US" dirty="0" smtClean="0"/>
          </a:p>
          <a:p>
            <a:pPr>
              <a:tabLst>
                <a:tab pos="3650457" algn="ctr"/>
              </a:tabLst>
            </a:pPr>
            <a:endParaRPr lang="en-US" dirty="0" smtClean="0"/>
          </a:p>
          <a:p>
            <a:pPr>
              <a:tabLst>
                <a:tab pos="3650457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i="1" dirty="0" smtClean="0"/>
              <a:t>=</a:t>
            </a:r>
            <a:r>
              <a:rPr lang="en-US" dirty="0" smtClean="0"/>
              <a:t> 6</a:t>
            </a:r>
            <a:r>
              <a:rPr lang="en-US" i="1" dirty="0" smtClean="0"/>
              <a:t>;</a:t>
            </a:r>
            <a:r>
              <a:rPr lang="en-US" i="1" baseline="-25000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= 0</a:t>
            </a:r>
            <a:r>
              <a:rPr lang="en-US" i="1" baseline="-25000" dirty="0" smtClean="0"/>
              <a:t>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i="1" dirty="0" smtClean="0"/>
              <a:t>= </a:t>
            </a:r>
            <a:r>
              <a:rPr lang="en-US" dirty="0" smtClean="0"/>
              <a:t>3</a:t>
            </a:r>
            <a:endParaRPr lang="en-US" i="1" dirty="0" smtClean="0"/>
          </a:p>
          <a:p>
            <a:pPr>
              <a:tabLst>
                <a:tab pos="3650457" algn="ctr"/>
              </a:tabLst>
            </a:pPr>
            <a:r>
              <a:rPr lang="en-US" dirty="0" smtClean="0"/>
              <a:t>Average waiting time:   (6 + 0 + 3)/3 = 3</a:t>
            </a:r>
          </a:p>
          <a:p>
            <a:pPr>
              <a:tabLst>
                <a:tab pos="3650457" algn="ctr"/>
              </a:tabLst>
            </a:pPr>
            <a:r>
              <a:rPr lang="en-US" dirty="0" smtClean="0"/>
              <a:t>Much better than previous case</a:t>
            </a:r>
          </a:p>
          <a:p>
            <a:pPr>
              <a:tabLst>
                <a:tab pos="3650457" algn="ctr"/>
              </a:tabLst>
            </a:pPr>
            <a:r>
              <a:rPr lang="en-US" b="1" dirty="0" smtClean="0"/>
              <a:t>Convoy effect </a:t>
            </a:r>
            <a:r>
              <a:rPr lang="en-US" dirty="0" smtClean="0"/>
              <a:t>- short process behind long process</a:t>
            </a:r>
          </a:p>
          <a:p>
            <a:pPr lvl="1">
              <a:tabLst>
                <a:tab pos="3650457" algn="ctr"/>
              </a:tabLst>
            </a:pPr>
            <a:r>
              <a:rPr lang="en-US" dirty="0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1887538" y="2605088"/>
            <a:ext cx="5578476" cy="1129887"/>
            <a:chOff x="851" y="1650"/>
            <a:chExt cx="3514" cy="71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178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690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14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55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479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087" y="2129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51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192" y="277416"/>
            <a:ext cx="7830608" cy="576263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68142" cy="4530329"/>
          </a:xfrm>
        </p:spPr>
        <p:txBody>
          <a:bodyPr/>
          <a:lstStyle/>
          <a:p>
            <a:r>
              <a:rPr lang="en-US" dirty="0" smtClean="0"/>
              <a:t>Associate with each process the length of its next CPU burst</a:t>
            </a:r>
          </a:p>
          <a:p>
            <a:pPr lvl="1"/>
            <a:r>
              <a:rPr lang="en-US" dirty="0" smtClean="0"/>
              <a:t> Use these lengths to schedule the process with the shortest time</a:t>
            </a:r>
          </a:p>
          <a:p>
            <a:endParaRPr lang="en-US" dirty="0" smtClean="0"/>
          </a:p>
          <a:p>
            <a:r>
              <a:rPr lang="en-US" dirty="0" smtClean="0"/>
              <a:t>SJF is optimal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 smtClean="0"/>
              <a:t> – gives minimum average waiting time for a given set of processes</a:t>
            </a:r>
          </a:p>
          <a:p>
            <a:pPr lvl="1"/>
            <a:r>
              <a:rPr lang="en-US" dirty="0" smtClean="0"/>
              <a:t>The difficulty is knowing the length of the next CPU request</a:t>
            </a:r>
          </a:p>
          <a:p>
            <a:pPr lvl="1"/>
            <a:r>
              <a:rPr lang="en-US" dirty="0" smtClean="0"/>
              <a:t>Could ask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      	        </a:t>
            </a:r>
            <a:r>
              <a:rPr lang="en-US" u="sng" dirty="0" err="1" smtClean="0"/>
              <a:t>Process</a:t>
            </a:r>
            <a:r>
              <a:rPr 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u="sng" dirty="0" smtClean="0">
                <a:solidFill>
                  <a:schemeClr val="bg1"/>
                </a:solidFill>
              </a:rPr>
              <a:t>	l Time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  <a:endParaRPr lang="en-US" dirty="0" smtClean="0"/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0.0</a:t>
            </a:r>
            <a:r>
              <a:rPr lang="en-US" dirty="0" smtClean="0"/>
              <a:t>	6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 	</a:t>
            </a:r>
            <a:r>
              <a:rPr lang="en-US" dirty="0" smtClean="0">
                <a:solidFill>
                  <a:schemeClr val="bg1"/>
                </a:solidFill>
              </a:rPr>
              <a:t>2.0</a:t>
            </a:r>
            <a:r>
              <a:rPr lang="en-US" dirty="0" smtClean="0"/>
              <a:t>	8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4.0</a:t>
            </a:r>
            <a:r>
              <a:rPr lang="en-US" dirty="0" smtClean="0"/>
              <a:t>	7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5.0</a:t>
            </a:r>
            <a:r>
              <a:rPr lang="en-US" dirty="0" smtClean="0"/>
              <a:t>	3</a:t>
            </a:r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SJF scheduling chart</a:t>
            </a:r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Average waiting time = (3 + 16 + 9 + 0) / 4 = 7</a:t>
            </a:r>
            <a:endParaRPr lang="en-US" i="1" baseline="-25000" dirty="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430873" y="3699279"/>
            <a:ext cx="5929853" cy="1202895"/>
            <a:chOff x="863" y="2373"/>
            <a:chExt cx="3735" cy="758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61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36" y="289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12" y="2889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63" y="288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592" y="288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73"/>
              <a:ext cx="2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20" y="2898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242888"/>
            <a:ext cx="7772400" cy="610791"/>
          </a:xfrm>
        </p:spPr>
        <p:txBody>
          <a:bodyPr/>
          <a:lstStyle/>
          <a:p>
            <a:pPr eaLnBrk="1" hangingPunct="1"/>
            <a:r>
              <a:rPr lang="en-US" dirty="0" smtClean="0"/>
              <a:t>Determining Length of Next CPU Burst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048293"/>
            <a:ext cx="7635875" cy="5364082"/>
          </a:xfrm>
        </p:spPr>
        <p:txBody>
          <a:bodyPr/>
          <a:lstStyle/>
          <a:p>
            <a:r>
              <a:rPr lang="en-US" dirty="0" smtClean="0"/>
              <a:t>Can only estimate the length – should be similar to the previous one</a:t>
            </a:r>
          </a:p>
          <a:p>
            <a:pPr lvl="1"/>
            <a:r>
              <a:rPr lang="en-US" dirty="0" smtClean="0"/>
              <a:t>Then pick process with shortest predicted next CPU burst</a:t>
            </a:r>
          </a:p>
          <a:p>
            <a:endParaRPr lang="en-US" dirty="0" smtClean="0"/>
          </a:p>
          <a:p>
            <a:r>
              <a:rPr lang="en-US" dirty="0" smtClean="0"/>
              <a:t>Can be done by using the length of previous CPU bursts, using exponential averaging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Commonly, </a:t>
            </a:r>
            <a:r>
              <a:rPr lang="en-US" dirty="0" smtClean="0">
                <a:latin typeface="Lucida Grande" charset="0"/>
              </a:rPr>
              <a:t>α </a:t>
            </a:r>
            <a:r>
              <a:rPr lang="en-US" dirty="0" smtClean="0"/>
              <a:t>set to ½</a:t>
            </a:r>
          </a:p>
          <a:p>
            <a:r>
              <a:rPr lang="en-US" dirty="0" smtClean="0"/>
              <a:t>Preemptive version </a:t>
            </a:r>
            <a:r>
              <a:rPr lang="en-US" smtClean="0"/>
              <a:t>called </a:t>
            </a:r>
            <a:r>
              <a:rPr lang="en-US" b="1" smtClean="0"/>
              <a:t>shortest-remaining-time-first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（最短剩余时间优先）</a:t>
            </a:r>
            <a:endParaRPr lang="en-US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Monotype Sorts" charset="2"/>
              <a:buNone/>
            </a:pPr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61611"/>
              </p:ext>
            </p:extLst>
          </p:nvPr>
        </p:nvGraphicFramePr>
        <p:xfrm>
          <a:off x="1291174" y="3101591"/>
          <a:ext cx="5609696" cy="158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4" imgW="6400800" imgH="1777680" progId="Equation.3">
                  <p:embed/>
                </p:oleObj>
              </mc:Choice>
              <mc:Fallback>
                <p:oleObj name="Equation" r:id="rId4" imgW="6400800" imgH="1777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174" y="3101591"/>
                        <a:ext cx="5609696" cy="15886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265892" y="4998244"/>
          <a:ext cx="2222500" cy="31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6" imgW="2222280" imgH="317160" progId="Equation.3">
                  <p:embed/>
                </p:oleObj>
              </mc:Choice>
              <mc:Fallback>
                <p:oleObj name="Equation" r:id="rId6" imgW="2222280" imgH="317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892" y="4998244"/>
                        <a:ext cx="2222500" cy="31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6" y="241698"/>
            <a:ext cx="8223250" cy="678656"/>
          </a:xfrm>
        </p:spPr>
        <p:txBody>
          <a:bodyPr/>
          <a:lstStyle/>
          <a:p>
            <a:pPr eaLnBrk="1" hangingPunct="1"/>
            <a:r>
              <a:rPr lang="en-US" sz="2800"/>
              <a:t>Prediction of the Length of the </a:t>
            </a:r>
            <a:br>
              <a:rPr lang="en-US" sz="2800"/>
            </a:br>
            <a:r>
              <a:rPr lang="en-US" sz="2800"/>
              <a:t>Next CPU Burst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817" y="1403748"/>
            <a:ext cx="5836709" cy="42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76" y="277416"/>
            <a:ext cx="7451725" cy="576263"/>
          </a:xfrm>
        </p:spPr>
        <p:txBody>
          <a:bodyPr/>
          <a:lstStyle/>
          <a:p>
            <a:pPr eaLnBrk="1" hangingPunct="1"/>
            <a:r>
              <a:rPr lang="en-US" smtClean="0"/>
              <a:t>Examples of Exponential Averaging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76092" cy="45303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</a:t>
            </a:r>
            <a:r>
              <a:rPr lang="en-US" baseline="-25000" smtClean="0">
                <a:sym typeface="Symbol" charset="2"/>
              </a:rPr>
              <a:t>n+1</a:t>
            </a:r>
            <a:r>
              <a:rPr lang="en-US" smtClean="0">
                <a:sym typeface="Symbol" charset="2"/>
              </a:rPr>
              <a:t> = </a:t>
            </a:r>
            <a:r>
              <a:rPr lang="en-US" baseline="-2500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 </a:t>
            </a:r>
            <a:r>
              <a:rPr lang="en-US" baseline="-25000" smtClean="0">
                <a:sym typeface="Symbol" charset="2"/>
              </a:rPr>
              <a:t>n+1</a:t>
            </a:r>
            <a:r>
              <a:rPr lang="en-US" smtClean="0">
                <a:sym typeface="Symbol" charset="2"/>
              </a:rPr>
              <a:t> =  </a:t>
            </a:r>
            <a:r>
              <a:rPr lang="en-US" i="1" smtClean="0">
                <a:sym typeface="Symbol" charset="2"/>
              </a:rPr>
              <a:t>t</a:t>
            </a:r>
            <a:r>
              <a:rPr lang="en-US" baseline="-2500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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baseline="-25000" smtClean="0">
                <a:sym typeface="Symbol" charset="2"/>
              </a:rPr>
              <a:t>+1</a:t>
            </a:r>
            <a:r>
              <a:rPr lang="en-US" smtClean="0">
                <a:sym typeface="Symbol" charset="2"/>
              </a:rPr>
              <a:t> =  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smtClean="0">
                <a:sym typeface="Symbol" charset="2"/>
              </a:rPr>
              <a:t>+(1</a:t>
            </a:r>
            <a:r>
              <a:rPr lang="en-US" i="1" smtClean="0">
                <a:sym typeface="Symbol" charset="2"/>
              </a:rPr>
              <a:t> - </a:t>
            </a:r>
            <a:r>
              <a:rPr lang="en-US" smtClean="0">
                <a:sym typeface="Symbol" charset="2"/>
              </a:rPr>
              <a:t></a:t>
            </a:r>
            <a:r>
              <a:rPr lang="en-US" i="1" smtClean="0">
                <a:sym typeface="Symbol" charset="2"/>
              </a:rPr>
              <a:t>)</a:t>
            </a:r>
            <a:r>
              <a:rPr lang="en-US" smtClean="0">
                <a:sym typeface="Symbol" charset="2"/>
              </a:rPr>
              <a:t>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-1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            </a:t>
            </a:r>
            <a:r>
              <a:rPr lang="en-US" i="1" smtClean="0">
                <a:sym typeface="Symbol" charset="2"/>
              </a:rPr>
              <a:t>+(</a:t>
            </a:r>
            <a:r>
              <a:rPr lang="en-US" smtClean="0">
                <a:sym typeface="Symbol" charset="2"/>
              </a:rPr>
              <a:t>1 -  </a:t>
            </a:r>
            <a:r>
              <a:rPr lang="en-US" i="1" smtClean="0">
                <a:sym typeface="Symbol" charset="2"/>
              </a:rPr>
              <a:t>)</a:t>
            </a:r>
            <a:r>
              <a:rPr lang="en-US" i="1" baseline="30000" smtClean="0">
                <a:sym typeface="Symbol" charset="2"/>
              </a:rPr>
              <a:t>j</a:t>
            </a:r>
            <a:r>
              <a:rPr lang="en-US" baseline="30000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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smtClean="0">
                <a:sym typeface="Symbol" charset="2"/>
              </a:rPr>
              <a:t> </a:t>
            </a:r>
            <a:r>
              <a:rPr lang="en-US" baseline="-25000" smtClean="0">
                <a:sym typeface="Symbol" charset="2"/>
              </a:rPr>
              <a:t>-</a:t>
            </a:r>
            <a:r>
              <a:rPr lang="en-US" i="1" baseline="-25000" smtClean="0">
                <a:sym typeface="Symbol" charset="2"/>
              </a:rPr>
              <a:t>j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            </a:t>
            </a:r>
            <a:r>
              <a:rPr lang="en-US" i="1" smtClean="0">
                <a:sym typeface="Symbol" charset="2"/>
              </a:rPr>
              <a:t>+(</a:t>
            </a:r>
            <a:r>
              <a:rPr lang="en-US" smtClean="0">
                <a:sym typeface="Symbol" charset="2"/>
              </a:rPr>
              <a:t>1 -  </a:t>
            </a:r>
            <a:r>
              <a:rPr lang="en-US" i="1" smtClean="0">
                <a:sym typeface="Symbol" charset="2"/>
              </a:rPr>
              <a:t>)</a:t>
            </a:r>
            <a:r>
              <a:rPr lang="en-US" i="1" baseline="30000" smtClean="0">
                <a:sym typeface="Symbol" charset="2"/>
              </a:rPr>
              <a:t>n</a:t>
            </a:r>
            <a:r>
              <a:rPr lang="en-US" baseline="30000" smtClean="0">
                <a:sym typeface="Symbol" charset="2"/>
              </a:rPr>
              <a:t> +1 </a:t>
            </a:r>
            <a:r>
              <a:rPr lang="en-US" smtClean="0">
                <a:sym typeface="Symbol" charset="2"/>
              </a:rPr>
              <a:t></a:t>
            </a:r>
            <a:r>
              <a:rPr lang="en-US" baseline="-25000" smtClean="0">
                <a:sym typeface="Symbol" charset="2"/>
              </a:rPr>
              <a:t>0</a:t>
            </a:r>
            <a:br>
              <a:rPr lang="en-US" baseline="-25000" smtClean="0">
                <a:sym typeface="Symbol" charset="2"/>
              </a:rPr>
            </a:br>
            <a:endParaRPr lang="en-US" baseline="-2500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77416"/>
            <a:ext cx="7280275" cy="576263"/>
          </a:xfrm>
        </p:spPr>
        <p:txBody>
          <a:bodyPr/>
          <a:lstStyle/>
          <a:p>
            <a:pPr eaLnBrk="1" hangingPunct="1"/>
            <a:r>
              <a:rPr lang="en-US" sz="280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Now we add the concepts of varying arrival times and preemption to the analysis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        </a:t>
            </a:r>
            <a:r>
              <a:rPr lang="en-US" u="sng" dirty="0" err="1" smtClean="0"/>
              <a:t>Process</a:t>
            </a:r>
            <a:r>
              <a:rPr lang="en-US" u="sng" dirty="0" err="1" smtClean="0">
                <a:solidFill>
                  <a:schemeClr val="bg1"/>
                </a:solidFill>
              </a:rPr>
              <a:t>A</a:t>
            </a:r>
            <a:r>
              <a:rPr lang="en-US" u="sng" dirty="0" smtClean="0">
                <a:solidFill>
                  <a:schemeClr val="bg1"/>
                </a:solidFill>
              </a:rPr>
              <a:t>	</a:t>
            </a:r>
            <a:r>
              <a:rPr 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i="1" u="sng" dirty="0" smtClean="0"/>
              <a:t>Arrival </a:t>
            </a:r>
            <a:r>
              <a:rPr lang="en-US" u="sng" dirty="0" err="1" smtClean="0"/>
              <a:t>Time</a:t>
            </a:r>
            <a:r>
              <a:rPr lang="en-US" u="sng" dirty="0" err="1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  <a:endParaRPr lang="en-US" dirty="0" smtClean="0"/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/>
              <a:t>	8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 	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	4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/>
              <a:t>	9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dirty="0" smtClean="0"/>
              <a:t>	5</a:t>
            </a:r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i="1" dirty="0" smtClean="0"/>
              <a:t>Preemptive </a:t>
            </a:r>
            <a:r>
              <a:rPr lang="en-US" dirty="0" smtClean="0"/>
              <a:t>SJF Gantt Chart</a:t>
            </a:r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dirty="0" smtClean="0"/>
              <a:t>Average waiting time = [(10-1)+(1-1)+(17-2)+5-3)]/4 = 26/4 = 6.5 </a:t>
            </a:r>
            <a:r>
              <a:rPr lang="en-US" dirty="0" err="1" smtClean="0"/>
              <a:t>msec</a:t>
            </a:r>
            <a:endParaRPr lang="en-US" dirty="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i="1" baseline="-25000" dirty="0" smtClean="0"/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endParaRPr lang="en-US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758082" y="4623202"/>
            <a:ext cx="5928772" cy="1085851"/>
            <a:chOff x="868" y="2366"/>
            <a:chExt cx="3735" cy="68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07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51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25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41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4142" y="277416"/>
            <a:ext cx="7722658" cy="576263"/>
          </a:xfrm>
        </p:spPr>
        <p:txBody>
          <a:bodyPr/>
          <a:lstStyle/>
          <a:p>
            <a:pPr eaLnBrk="1" hangingPunct="1"/>
            <a:r>
              <a:rPr lang="en-US" smtClean="0"/>
              <a:t>Priority</a:t>
            </a:r>
            <a:r>
              <a:rPr lang="en-US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优先</a:t>
            </a:r>
            <a:r>
              <a:rPr lang="en-US" smtClean="0">
                <a:latin typeface="宋体" pitchFamily="2" charset="-122"/>
                <a:ea typeface="宋体" pitchFamily="2" charset="-122"/>
              </a:rPr>
              <a:t>)</a:t>
            </a:r>
            <a:r>
              <a:rPr lang="en-US" smtClean="0"/>
              <a:t> </a:t>
            </a:r>
            <a:r>
              <a:rPr lang="en-US" smtClean="0"/>
              <a:t>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14192" cy="4530329"/>
          </a:xfrm>
        </p:spPr>
        <p:txBody>
          <a:bodyPr/>
          <a:lstStyle/>
          <a:p>
            <a:r>
              <a:rPr lang="en-US" dirty="0" smtClean="0"/>
              <a:t>A priority number (integer) is associated with each process</a:t>
            </a:r>
          </a:p>
          <a:p>
            <a:endParaRPr lang="en-US" sz="800" dirty="0"/>
          </a:p>
          <a:p>
            <a:r>
              <a:rPr lang="en-US" dirty="0" smtClean="0"/>
              <a:t>The CPU is allocated to the process with the highest priority (smallest integer </a:t>
            </a:r>
            <a:r>
              <a:rPr lang="en-US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dirty="0" smtClean="0"/>
              <a:t>Preemptive</a:t>
            </a:r>
          </a:p>
          <a:p>
            <a:pPr lvl="1"/>
            <a:r>
              <a:rPr lang="en-US" dirty="0" err="1" smtClean="0"/>
              <a:t>Nonpreemptive</a:t>
            </a:r>
            <a:endParaRPr lang="en-US" dirty="0" smtClean="0"/>
          </a:p>
          <a:p>
            <a:pPr lvl="1"/>
            <a:endParaRPr lang="en-US" sz="800" dirty="0"/>
          </a:p>
          <a:p>
            <a:r>
              <a:rPr lang="en-US" dirty="0" smtClean="0"/>
              <a:t>SJF is priority scheduling where priority is the inverse of predicted next CPU burst time</a:t>
            </a:r>
          </a:p>
          <a:p>
            <a:endParaRPr lang="en-US" sz="800" dirty="0"/>
          </a:p>
          <a:p>
            <a:r>
              <a:rPr lang="en-US" dirty="0" smtClean="0"/>
              <a:t>Problem </a:t>
            </a:r>
            <a:r>
              <a:rPr lang="en-US" dirty="0" smtClean="0">
                <a:sym typeface="Symbol" charset="2"/>
              </a:rPr>
              <a:t> </a:t>
            </a:r>
            <a:r>
              <a:rPr lang="en-US" b="1" dirty="0" smtClean="0">
                <a:sym typeface="Symbol" charset="2"/>
              </a:rPr>
              <a:t>Starvation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饥饿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– low priority processes may never execute</a:t>
            </a:r>
          </a:p>
          <a:p>
            <a:endParaRPr lang="en-US" sz="800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Solution  </a:t>
            </a:r>
            <a:r>
              <a:rPr lang="en-US" b="1" dirty="0" smtClean="0">
                <a:sym typeface="Symbol" charset="2"/>
              </a:rPr>
              <a:t>Aging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老化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585"/>
            <a:ext cx="7336367" cy="3773090"/>
          </a:xfrm>
        </p:spPr>
        <p:txBody>
          <a:bodyPr/>
          <a:lstStyle/>
          <a:p>
            <a:r>
              <a:rPr lang="en-US" smtClean="0"/>
              <a:t>Basic Concepts</a:t>
            </a:r>
          </a:p>
          <a:p>
            <a:r>
              <a:rPr lang="en-US" smtClean="0"/>
              <a:t>Scheduling Criteria </a:t>
            </a:r>
          </a:p>
          <a:p>
            <a:r>
              <a:rPr lang="en-US" smtClean="0"/>
              <a:t>Scheduling Algorithms</a:t>
            </a:r>
          </a:p>
          <a:p>
            <a:r>
              <a:rPr lang="en-US" smtClean="0"/>
              <a:t>Thread Scheduling</a:t>
            </a:r>
          </a:p>
          <a:p>
            <a:r>
              <a:rPr lang="en-US" smtClean="0"/>
              <a:t>Multiple-Processor Scheduling</a:t>
            </a:r>
          </a:p>
          <a:p>
            <a:r>
              <a:rPr lang="en-US" smtClean="0"/>
              <a:t>Operating Systems Examples</a:t>
            </a:r>
          </a:p>
          <a:p>
            <a:r>
              <a:rPr lang="en-US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77416"/>
            <a:ext cx="7280275" cy="576263"/>
          </a:xfrm>
        </p:spPr>
        <p:txBody>
          <a:bodyPr/>
          <a:lstStyle/>
          <a:p>
            <a:pPr eaLnBrk="1" hangingPunct="1"/>
            <a:r>
              <a:rPr lang="en-US" sz="280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None/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endParaRPr lang="en-US" smtClean="0"/>
          </a:p>
          <a:p>
            <a:pPr>
              <a:tabLst>
                <a:tab pos="1602423" algn="ctr"/>
                <a:tab pos="3253740" algn="ctr"/>
                <a:tab pos="5142865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16137" y="4066016"/>
            <a:ext cx="5165726" cy="1085851"/>
            <a:chOff x="868" y="2366"/>
            <a:chExt cx="3254" cy="68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191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3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43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678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4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25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</a:t>
            </a:r>
            <a:r>
              <a:rPr lang="en-US" smtClean="0"/>
              <a:t>)</a:t>
            </a:r>
            <a:r>
              <a:rPr lang="en-US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轮转</a:t>
            </a:r>
            <a:r>
              <a:rPr lang="en-US" smtClean="0">
                <a:latin typeface="宋体" pitchFamily="2" charset="-122"/>
                <a:ea typeface="宋体" pitchFamily="2" charset="-122"/>
              </a:rPr>
              <a:t>)</a:t>
            </a:r>
            <a:endParaRPr lang="en-US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96604"/>
            <a:ext cx="7702550" cy="4483894"/>
          </a:xfrm>
        </p:spPr>
        <p:txBody>
          <a:bodyPr/>
          <a:lstStyle/>
          <a:p>
            <a:r>
              <a:rPr lang="en-US" smtClean="0"/>
              <a:t>Each process gets a small unit of CPU time (</a:t>
            </a:r>
            <a:r>
              <a:rPr lang="en-US" b="1" smtClean="0"/>
              <a:t>time quantum </a:t>
            </a:r>
            <a:r>
              <a:rPr lang="en-US" smtClean="0"/>
              <a:t>q), usually 10-100 milliseconds.  After this time has elapsed, the process is preempted and added to the end of the ready queue.</a:t>
            </a:r>
          </a:p>
          <a:p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processes in the ready queue and the time quantum is </a:t>
            </a:r>
            <a:r>
              <a:rPr lang="en-US" i="1" smtClean="0"/>
              <a:t>q</a:t>
            </a:r>
            <a:r>
              <a:rPr lang="en-US" smtClean="0"/>
              <a:t>, then each process gets 1/</a:t>
            </a:r>
            <a:r>
              <a:rPr lang="en-US" i="1" smtClean="0"/>
              <a:t>n</a:t>
            </a:r>
            <a:r>
              <a:rPr lang="en-US" smtClean="0"/>
              <a:t> of the CPU time in chunks of at most </a:t>
            </a:r>
            <a:r>
              <a:rPr lang="en-US" i="1" smtClean="0"/>
              <a:t>q</a:t>
            </a:r>
            <a:r>
              <a:rPr lang="en-US" smtClean="0"/>
              <a:t> time units at once.  No process waits more than (</a:t>
            </a:r>
            <a:r>
              <a:rPr lang="en-US" i="1" smtClean="0"/>
              <a:t>n</a:t>
            </a:r>
            <a:r>
              <a:rPr lang="en-US" smtClean="0"/>
              <a:t>-1)</a:t>
            </a:r>
            <a:r>
              <a:rPr lang="en-US" i="1" smtClean="0"/>
              <a:t>q </a:t>
            </a:r>
            <a:r>
              <a:rPr lang="en-US" smtClean="0"/>
              <a:t>time units.</a:t>
            </a:r>
          </a:p>
          <a:p>
            <a:r>
              <a:rPr lang="en-US" smtClean="0"/>
              <a:t>Timer interrupts every quantum to schedule next process</a:t>
            </a:r>
          </a:p>
          <a:p>
            <a:r>
              <a:rPr lang="en-US" smtClean="0"/>
              <a:t>Performance</a:t>
            </a:r>
          </a:p>
          <a:p>
            <a:pPr lvl="1"/>
            <a:r>
              <a:rPr lang="en-US" i="1" smtClean="0"/>
              <a:t>q</a:t>
            </a:r>
            <a:r>
              <a:rPr lang="en-US" smtClean="0"/>
              <a:t> large </a:t>
            </a:r>
            <a:r>
              <a:rPr lang="en-US" smtClean="0">
                <a:sym typeface="Symbol" charset="2"/>
              </a:rPr>
              <a:t> FIFO</a:t>
            </a:r>
          </a:p>
          <a:p>
            <a:pPr lvl="1"/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small  </a:t>
            </a:r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19050"/>
            <a:ext cx="8054975" cy="844154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510903"/>
            <a:ext cx="7351183" cy="4774149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2221389" algn="ctr"/>
                <a:tab pos="3996055" algn="ctr"/>
              </a:tabLst>
            </a:pPr>
            <a:r>
              <a:rPr lang="en-US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2221389" algn="ctr"/>
                <a:tab pos="3996055" algn="ctr"/>
              </a:tabLst>
            </a:pPr>
            <a:r>
              <a:rPr lang="en-US" i="1" dirty="0" smtClean="0"/>
              <a:t>		P</a:t>
            </a:r>
            <a:r>
              <a:rPr lang="en-US" i="1" baseline="-25000" dirty="0" smtClean="0"/>
              <a:t>1	</a:t>
            </a:r>
            <a:r>
              <a:rPr 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2221389" algn="ctr"/>
                <a:tab pos="399605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	 </a:t>
            </a: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2221389" algn="ctr"/>
                <a:tab pos="399605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</a:t>
            </a: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2221389" algn="ctr"/>
                <a:tab pos="3996055" algn="ctr"/>
              </a:tabLst>
            </a:pPr>
            <a:r>
              <a:rPr lang="en-US" dirty="0" smtClean="0"/>
              <a:t>		</a:t>
            </a:r>
          </a:p>
          <a:p>
            <a:pPr>
              <a:lnSpc>
                <a:spcPct val="90000"/>
              </a:lnSpc>
              <a:tabLst>
                <a:tab pos="2221389" algn="ctr"/>
                <a:tab pos="3996055" algn="ctr"/>
              </a:tabLst>
            </a:pPr>
            <a:r>
              <a:rPr lang="en-US" dirty="0" smtClean="0"/>
              <a:t>The Gantt chart is: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  <a:tabLst>
                <a:tab pos="2221389" algn="ctr"/>
                <a:tab pos="3996055" algn="ctr"/>
              </a:tabLst>
            </a:pPr>
            <a:r>
              <a:rPr lang="en-US" dirty="0" smtClean="0"/>
              <a:t>Typically, higher average turnaround than SJF, but better </a:t>
            </a:r>
            <a:r>
              <a:rPr lang="en-US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2221389" algn="ctr"/>
                <a:tab pos="3996055" algn="ctr"/>
              </a:tabLst>
            </a:pPr>
            <a:r>
              <a:rPr lang="en-US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21389" algn="ctr"/>
                <a:tab pos="3996055" algn="ctr"/>
              </a:tabLst>
            </a:pPr>
            <a:r>
              <a:rPr lang="en-US" dirty="0" smtClean="0"/>
              <a:t>q usually 10ms to 100ms, context switch &lt; 10 </a:t>
            </a:r>
            <a:r>
              <a:rPr lang="en-US" dirty="0" err="1" smtClean="0"/>
              <a:t>usec</a:t>
            </a:r>
            <a:endParaRPr lang="en-US" dirty="0" smtClean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1644650" y="3710004"/>
            <a:ext cx="4812256" cy="989430"/>
            <a:chOff x="1055" y="2640"/>
            <a:chExt cx="3031" cy="62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Helvetica" charset="0"/>
                  </a:rPr>
                  <a:t>P</a:t>
                </a:r>
                <a:r>
                  <a:rPr lang="en-US" baseline="-25000" dirty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55" y="302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6" y="385763"/>
            <a:ext cx="7829550" cy="525066"/>
          </a:xfrm>
        </p:spPr>
        <p:txBody>
          <a:bodyPr/>
          <a:lstStyle/>
          <a:p>
            <a:pPr eaLnBrk="1" hangingPunct="1"/>
            <a:r>
              <a:rPr lang="en-US" sz="310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3067" y="1857375"/>
            <a:ext cx="706543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3292" y="477441"/>
            <a:ext cx="8535458" cy="457200"/>
          </a:xfrm>
        </p:spPr>
        <p:txBody>
          <a:bodyPr/>
          <a:lstStyle/>
          <a:p>
            <a:pPr eaLnBrk="1" hangingPunct="1"/>
            <a:r>
              <a:rPr lang="en-US" sz="2600"/>
              <a:t>Turnaround Time Varies With </a:t>
            </a:r>
            <a:br>
              <a:rPr lang="en-US" sz="2600"/>
            </a:br>
            <a:r>
              <a:rPr lang="en-US" sz="260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4917" y="1379935"/>
            <a:ext cx="5004859" cy="412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5937250" y="3744516"/>
            <a:ext cx="2313517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>
            <a:spAutoFit/>
          </a:bodyPr>
          <a:lstStyle/>
          <a:p>
            <a:r>
              <a:rPr lang="en-US"/>
              <a:t>80% of CPU bursts should be shorter than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667" y="305991"/>
            <a:ext cx="7713133" cy="576263"/>
          </a:xfrm>
        </p:spPr>
        <p:txBody>
          <a:bodyPr/>
          <a:lstStyle/>
          <a:p>
            <a:pPr eaLnBrk="1" hangingPunct="1"/>
            <a:r>
              <a:rPr lang="en-US" smtClean="0"/>
              <a:t>Multilevel </a:t>
            </a:r>
            <a:r>
              <a:rPr lang="en-US" smtClean="0"/>
              <a:t>Queue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多级队列</a:t>
            </a:r>
            <a:r>
              <a:rPr lang="en-US" altLang="zh-CN" smtClean="0">
                <a:latin typeface="宋体" pitchFamily="2" charset="-122"/>
                <a:ea typeface="宋体" pitchFamily="2" charset="-122"/>
              </a:rPr>
              <a:t>)</a:t>
            </a:r>
            <a:endParaRPr lang="en-US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43825" cy="5220891"/>
          </a:xfrm>
        </p:spPr>
        <p:txBody>
          <a:bodyPr/>
          <a:lstStyle/>
          <a:p>
            <a:r>
              <a:rPr lang="en-US" smtClean="0"/>
              <a:t>Ready queue is partitioned into separate queues, eg:</a:t>
            </a:r>
          </a:p>
          <a:p>
            <a:pPr lvl="1"/>
            <a:r>
              <a:rPr lang="en-US" smtClean="0"/>
              <a:t>foreground (interactive)</a:t>
            </a:r>
          </a:p>
          <a:p>
            <a:pPr lvl="1"/>
            <a:r>
              <a:rPr lang="en-US" smtClean="0"/>
              <a:t>background (batch)</a:t>
            </a:r>
          </a:p>
          <a:p>
            <a:r>
              <a:rPr lang="en-US" smtClean="0"/>
              <a:t>Process permanently in a given queue</a:t>
            </a:r>
          </a:p>
          <a:p>
            <a:pPr lvl="1"/>
            <a:endParaRPr lang="en-US" sz="800"/>
          </a:p>
          <a:p>
            <a:r>
              <a:rPr lang="en-US" smtClean="0"/>
              <a:t>Each queue has its own scheduling algorithm:</a:t>
            </a:r>
          </a:p>
          <a:p>
            <a:pPr lvl="1"/>
            <a:r>
              <a:rPr lang="en-US" smtClean="0"/>
              <a:t>foreground – RR</a:t>
            </a:r>
          </a:p>
          <a:p>
            <a:pPr lvl="1"/>
            <a:r>
              <a:rPr lang="en-US" smtClean="0"/>
              <a:t>background – FCFS</a:t>
            </a:r>
          </a:p>
          <a:p>
            <a:pPr lvl="1"/>
            <a:endParaRPr lang="en-US" sz="800"/>
          </a:p>
          <a:p>
            <a:r>
              <a:rPr lang="en-US" smtClean="0"/>
              <a:t>Scheduling must be done between the queues:</a:t>
            </a:r>
          </a:p>
          <a:p>
            <a:pPr lvl="1"/>
            <a:r>
              <a:rPr lang="en-US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142" y="277416"/>
            <a:ext cx="7595658" cy="576263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1175148"/>
            <a:ext cx="7127875" cy="471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399" y="277416"/>
            <a:ext cx="8367853" cy="576263"/>
          </a:xfrm>
        </p:spPr>
        <p:txBody>
          <a:bodyPr/>
          <a:lstStyle/>
          <a:p>
            <a:pPr eaLnBrk="1" hangingPunct="1"/>
            <a:r>
              <a:rPr lang="en-US" smtClean="0"/>
              <a:t>Multilevel Feedback </a:t>
            </a:r>
            <a:r>
              <a:rPr lang="en-US" smtClean="0"/>
              <a:t>Queue</a:t>
            </a:r>
            <a:r>
              <a:rPr lang="en-US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多级反馈队列</a:t>
            </a:r>
            <a:r>
              <a:rPr lang="en-US" smtClean="0">
                <a:latin typeface="宋体" pitchFamily="2" charset="-122"/>
                <a:ea typeface="宋体" pitchFamily="2" charset="-122"/>
              </a:rPr>
              <a:t>)</a:t>
            </a:r>
            <a:endParaRPr lang="en-US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68041"/>
            <a:ext cx="7351183" cy="4483894"/>
          </a:xfrm>
        </p:spPr>
        <p:txBody>
          <a:bodyPr/>
          <a:lstStyle/>
          <a:p>
            <a:r>
              <a:rPr lang="en-US" smtClean="0"/>
              <a:t>A process can move between the various queues; aging can be implemented this way</a:t>
            </a:r>
          </a:p>
          <a:p>
            <a:endParaRPr lang="en-US" smtClean="0"/>
          </a:p>
          <a:p>
            <a:r>
              <a:rPr lang="en-US" smtClean="0"/>
              <a:t>Multilevel-feedback-queue scheduler defined by the following parameters:</a:t>
            </a:r>
          </a:p>
          <a:p>
            <a:pPr lvl="1"/>
            <a:r>
              <a:rPr lang="en-US" smtClean="0"/>
              <a:t>number of queues</a:t>
            </a:r>
          </a:p>
          <a:p>
            <a:pPr lvl="1"/>
            <a:r>
              <a:rPr lang="en-US" smtClean="0"/>
              <a:t>scheduling algorithms for each queue</a:t>
            </a:r>
          </a:p>
          <a:p>
            <a:pPr lvl="1"/>
            <a:r>
              <a:rPr lang="en-US" smtClean="0"/>
              <a:t>method used to determine when to upgrade a process</a:t>
            </a:r>
          </a:p>
          <a:p>
            <a:pPr lvl="1"/>
            <a:r>
              <a:rPr lang="en-US" smtClean="0"/>
              <a:t>method used to determine when to demote a process</a:t>
            </a:r>
          </a:p>
          <a:p>
            <a:pPr lvl="1"/>
            <a:r>
              <a:rPr lang="en-US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417" y="0"/>
            <a:ext cx="7772400" cy="844154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07300" cy="4530329"/>
          </a:xfrm>
        </p:spPr>
        <p:txBody>
          <a:bodyPr/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242" y="277416"/>
            <a:ext cx="7684558" cy="576263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460898"/>
            <a:ext cx="6850592" cy="416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727950" cy="4530329"/>
          </a:xfrm>
        </p:spPr>
        <p:txBody>
          <a:bodyPr/>
          <a:lstStyle/>
          <a:p>
            <a:r>
              <a:rPr lang="en-US" smtClean="0"/>
              <a:t>To introduce CPU scheduling, which is the basis for multiprogrammed operating systems</a:t>
            </a:r>
          </a:p>
          <a:p>
            <a:endParaRPr lang="en-US" smtClean="0"/>
          </a:p>
          <a:p>
            <a:r>
              <a:rPr lang="en-US" smtClean="0"/>
              <a:t>To describe various CPU-scheduling algorithms</a:t>
            </a:r>
          </a:p>
          <a:p>
            <a:endParaRPr lang="en-US" smtClean="0"/>
          </a:p>
          <a:p>
            <a:r>
              <a:rPr lang="en-US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Scheduling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577578"/>
            <a:ext cx="7661275" cy="3546872"/>
          </a:xfrm>
        </p:spPr>
        <p:txBody>
          <a:bodyPr/>
          <a:lstStyle/>
          <a:p>
            <a:r>
              <a:rPr lang="en-US" smtClean="0"/>
              <a:t>Distinction between user-level and kernel-level threads</a:t>
            </a:r>
          </a:p>
          <a:p>
            <a:endParaRPr lang="en-US" smtClean="0"/>
          </a:p>
          <a:p>
            <a:r>
              <a:rPr lang="en-US" smtClean="0"/>
              <a:t>When threads supported, threads scheduled, not processes</a:t>
            </a:r>
          </a:p>
          <a:p>
            <a:endParaRPr lang="en-US" smtClean="0"/>
          </a:p>
          <a:p>
            <a:r>
              <a:rPr lang="en-US" smtClean="0"/>
              <a:t>Many-to-one and many-to-many models, thread library schedules user-level threads to run on LWP</a:t>
            </a:r>
          </a:p>
          <a:p>
            <a:pPr lvl="1"/>
            <a:r>
              <a:rPr lang="en-US" smtClean="0"/>
              <a:t>Known as </a:t>
            </a:r>
            <a:r>
              <a:rPr lang="en-US" b="1" smtClean="0"/>
              <a:t>process-contention scope (PCS) </a:t>
            </a:r>
            <a:r>
              <a:rPr lang="en-US" smtClean="0"/>
              <a:t>since scheduling competition is within the process</a:t>
            </a:r>
          </a:p>
          <a:p>
            <a:pPr lvl="1"/>
            <a:r>
              <a:rPr lang="en-US" smtClean="0"/>
              <a:t>Typically done via priority set by programmer</a:t>
            </a:r>
          </a:p>
          <a:p>
            <a:pPr lvl="1"/>
            <a:endParaRPr lang="en-US" smtClean="0"/>
          </a:p>
          <a:p>
            <a:r>
              <a:rPr lang="en-US" smtClean="0"/>
              <a:t>Kernel thread scheduled onto available CPU is </a:t>
            </a:r>
            <a:r>
              <a:rPr lang="en-US" b="1" smtClean="0"/>
              <a:t>system-contention scope (SCS) </a:t>
            </a:r>
            <a:r>
              <a:rPr lang="en-US" smtClean="0"/>
              <a:t>– competition among all threads in system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0142" y="277416"/>
            <a:ext cx="7976658" cy="576263"/>
          </a:xfrm>
        </p:spPr>
        <p:txBody>
          <a:bodyPr/>
          <a:lstStyle/>
          <a:p>
            <a:pPr eaLnBrk="1" hangingPunct="1"/>
            <a:r>
              <a:rPr lang="en-US" smtClean="0"/>
              <a:t>Pthread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577578"/>
            <a:ext cx="7661275" cy="3546872"/>
          </a:xfrm>
        </p:spPr>
        <p:txBody>
          <a:bodyPr/>
          <a:lstStyle/>
          <a:p>
            <a:r>
              <a:rPr lang="en-US" smtClean="0"/>
              <a:t>API allows specifying either PCS or SCS during thread creation</a:t>
            </a:r>
          </a:p>
          <a:p>
            <a:pPr lvl="1"/>
            <a:r>
              <a:rPr lang="en-US" smtClean="0"/>
              <a:t>PTHREAD_SCOPE_PROCESS schedules threads using PCS scheduling</a:t>
            </a:r>
          </a:p>
          <a:p>
            <a:pPr lvl="1"/>
            <a:r>
              <a:rPr lang="en-US" smtClean="0"/>
              <a:t>PTHREAD_SCOPE_SYSTEM schedules threads using SCS scheduling</a:t>
            </a:r>
          </a:p>
          <a:p>
            <a:r>
              <a:rPr lang="en-US" smtClean="0"/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817" y="1243012"/>
            <a:ext cx="6817783" cy="491966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#include &lt;pthread.h&gt;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#define NUM THREADS 5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int main(int argc, char *argv[])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int i;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pthread t tid[NUM THREADS];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pthread attr t attr;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/* get the default attributes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pthread attr init(&amp;attr);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/* set the scheduling algorithm to PROCESS or SYSTEM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pthread attr setscope(&amp;attr, PTHREAD SCOPE SYSTEM);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/* set the scheduling policy - FIFO, RT, or OTHER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pthread attr setschedpolicy(&amp;attr, SCHED OTHER);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/* create the threads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for (i = 0; i &lt; NUM THREADS; i++)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400">
                <a:solidFill>
                  <a:srgbClr val="000000"/>
                </a:solidFill>
                <a:latin typeface="Monaco" charset="0"/>
              </a:rPr>
              <a:t>		pthread create(&amp;tid[i],&amp;attr,runner,NULL);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6" y="277416"/>
            <a:ext cx="7781925" cy="576263"/>
          </a:xfrm>
        </p:spPr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4492" y="1577578"/>
            <a:ext cx="6099175" cy="361354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	/* now join on each thread */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	for (i = 0; i &lt; NUM THREADS; i++)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		pthread join(tid[i], NULL);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 /* Each thread will begin control in this function */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void *runner(void *param)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{ 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	printf("I am a thread\n");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	pthread exit(0);</a:t>
            </a:r>
          </a:p>
          <a:p>
            <a:pPr>
              <a:buFont typeface="Monotype Sorts" charset="2"/>
              <a:buNone/>
            </a:pPr>
            <a:r>
              <a:rPr kumimoji="0" lang="en-US" sz="1600">
                <a:solidFill>
                  <a:srgbClr val="000000"/>
                </a:solidFill>
                <a:latin typeface="Monaco" charset="0"/>
              </a:rPr>
              <a:t>}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4142" y="277416"/>
            <a:ext cx="7722658" cy="576263"/>
          </a:xfrm>
        </p:spPr>
        <p:txBody>
          <a:bodyPr/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766" y="959478"/>
            <a:ext cx="7605183" cy="5510770"/>
          </a:xfrm>
        </p:spPr>
        <p:txBody>
          <a:bodyPr/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800" dirty="0"/>
          </a:p>
          <a:p>
            <a:r>
              <a:rPr lang="en-US" b="1" dirty="0" smtClean="0"/>
              <a:t>Homogeneous processors </a:t>
            </a:r>
            <a:r>
              <a:rPr lang="en-US" dirty="0" smtClean="0"/>
              <a:t>within a multiprocessor</a:t>
            </a:r>
          </a:p>
          <a:p>
            <a:endParaRPr lang="en-US" sz="800" dirty="0"/>
          </a:p>
          <a:p>
            <a:r>
              <a:rPr lang="en-US" b="1" smtClean="0"/>
              <a:t>Asymmetric </a:t>
            </a:r>
            <a:r>
              <a:rPr lang="en-US" b="1" smtClean="0"/>
              <a:t>multiprocessing</a:t>
            </a:r>
            <a:r>
              <a:rPr lang="en-US" b="1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非对称多处理</a:t>
            </a:r>
            <a:r>
              <a:rPr lang="en-US" b="1">
                <a:latin typeface="宋体" pitchFamily="2" charset="-122"/>
                <a:ea typeface="宋体" pitchFamily="2" charset="-122"/>
              </a:rPr>
              <a:t>)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800" dirty="0"/>
          </a:p>
          <a:p>
            <a:r>
              <a:rPr lang="en-US" b="1" dirty="0" smtClean="0"/>
              <a:t>Symmetric multiprocessing </a:t>
            </a:r>
            <a:r>
              <a:rPr lang="en-US" b="1" smtClean="0"/>
              <a:t>(</a:t>
            </a:r>
            <a:r>
              <a:rPr lang="en-US" b="1" smtClean="0"/>
              <a:t>SMP)</a:t>
            </a:r>
            <a:r>
              <a:rPr lang="en-US" b="1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对称多处理</a:t>
            </a:r>
            <a:r>
              <a:rPr lang="en-US" b="1" smtClean="0">
                <a:latin typeface="宋体" pitchFamily="2" charset="-122"/>
                <a:ea typeface="宋体" pitchFamily="2" charset="-122"/>
              </a:rPr>
              <a:t>)</a:t>
            </a:r>
            <a:r>
              <a:rPr lang="en-US" b="1" smtClean="0"/>
              <a:t>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dirty="0" smtClean="0"/>
              <a:t>Currently, most common</a:t>
            </a:r>
          </a:p>
          <a:p>
            <a:endParaRPr lang="en-US" sz="800" dirty="0"/>
          </a:p>
          <a:p>
            <a:r>
              <a:rPr lang="en-US" b="1" dirty="0" smtClean="0"/>
              <a:t>Processor affinity </a:t>
            </a:r>
            <a:r>
              <a:rPr lang="en-US" dirty="0" smtClean="0"/>
              <a:t>– process has affinity for processor on which it is currently running</a:t>
            </a:r>
          </a:p>
          <a:p>
            <a:pPr lvl="1"/>
            <a:r>
              <a:rPr lang="en-US" b="1" smtClean="0"/>
              <a:t>soft </a:t>
            </a:r>
            <a:r>
              <a:rPr lang="en-US" b="1" smtClean="0"/>
              <a:t>affinity</a:t>
            </a:r>
            <a:r>
              <a:rPr lang="en-US" b="1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亲和</a:t>
            </a:r>
            <a:r>
              <a:rPr lang="en-US" b="1" smtClean="0">
                <a:latin typeface="宋体" pitchFamily="2" charset="-122"/>
                <a:ea typeface="宋体" pitchFamily="2" charset="-122"/>
              </a:rPr>
              <a:t>)</a:t>
            </a:r>
            <a:endParaRPr lang="en-US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b="1" dirty="0" smtClean="0"/>
              <a:t>hard affinity</a:t>
            </a:r>
          </a:p>
          <a:p>
            <a:pPr lvl="1"/>
            <a:r>
              <a:rPr lang="en-US" dirty="0" smtClean="0"/>
              <a:t>Variations including </a:t>
            </a:r>
            <a:r>
              <a:rPr lang="en-US" b="1" dirty="0" smtClean="0"/>
              <a:t>processor sets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119717" y="277416"/>
            <a:ext cx="7567083" cy="576263"/>
          </a:xfrm>
        </p:spPr>
        <p:txBody>
          <a:bodyPr/>
          <a:lstStyle/>
          <a:p>
            <a:pPr eaLnBrk="1" hangingPunct="1"/>
            <a:r>
              <a:rPr lang="en-US" smtClean="0"/>
              <a:t>NUMA and CPU Scheduling</a:t>
            </a:r>
          </a:p>
        </p:txBody>
      </p:sp>
      <p:pic>
        <p:nvPicPr>
          <p:cNvPr id="84995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81200"/>
            <a:ext cx="5831417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2041526" y="5449491"/>
            <a:ext cx="474345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>
            <a:spAutoFit/>
          </a:bodyPr>
          <a:lstStyle/>
          <a:p>
            <a:r>
              <a:rPr lang="en-US"/>
              <a:t>Note that memory-placement algorithms can also consider affinity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865717" y="277416"/>
            <a:ext cx="7821083" cy="576263"/>
          </a:xfrm>
        </p:spPr>
        <p:txBody>
          <a:bodyPr/>
          <a:lstStyle/>
          <a:p>
            <a:pPr eaLnBrk="1" hangingPunct="1"/>
            <a:r>
              <a:rPr lang="en-US" smtClean="0"/>
              <a:t>Multicore Processors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733242" cy="4530329"/>
          </a:xfrm>
        </p:spPr>
        <p:txBody>
          <a:bodyPr/>
          <a:lstStyle/>
          <a:p>
            <a:r>
              <a:rPr lang="en-US" smtClean="0"/>
              <a:t>Recent trend to place multiple processor cores on same physical chip</a:t>
            </a:r>
          </a:p>
          <a:p>
            <a:endParaRPr lang="en-US" smtClean="0"/>
          </a:p>
          <a:p>
            <a:r>
              <a:rPr lang="en-US" smtClean="0"/>
              <a:t>Faster and consumes less power</a:t>
            </a:r>
          </a:p>
          <a:p>
            <a:endParaRPr lang="en-US" smtClean="0"/>
          </a:p>
          <a:p>
            <a:r>
              <a:rPr lang="en-US" smtClean="0"/>
              <a:t>Multiple threads per core also growing</a:t>
            </a:r>
          </a:p>
          <a:p>
            <a:pPr lvl="1"/>
            <a:r>
              <a:rPr lang="en-US" smtClean="0"/>
              <a:t>Takes advantage of memory stall to make progress on another thread while memory retrieve happens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196976" y="277416"/>
            <a:ext cx="7489825" cy="576263"/>
          </a:xfrm>
        </p:spPr>
        <p:txBody>
          <a:bodyPr/>
          <a:lstStyle/>
          <a:p>
            <a:pPr eaLnBrk="1" hangingPunct="1"/>
            <a:r>
              <a:rPr lang="en-US" smtClean="0"/>
              <a:t>Multithreaded Multicore System</a:t>
            </a:r>
          </a:p>
        </p:txBody>
      </p:sp>
      <p:pic>
        <p:nvPicPr>
          <p:cNvPr id="8909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9025" y="1401366"/>
            <a:ext cx="67818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426" y="3723085"/>
            <a:ext cx="6872817" cy="169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and Scheduling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Virtualization software schedules multiple guests onto CPU(s)</a:t>
            </a:r>
          </a:p>
          <a:p>
            <a:endParaRPr lang="en-US" smtClean="0"/>
          </a:p>
          <a:p>
            <a:r>
              <a:rPr lang="en-US" smtClean="0"/>
              <a:t>Each guest doing its own scheduling</a:t>
            </a:r>
          </a:p>
          <a:p>
            <a:pPr lvl="1"/>
            <a:r>
              <a:rPr lang="en-US" smtClean="0"/>
              <a:t>Not knowing it doesn’t own the CPUs</a:t>
            </a:r>
          </a:p>
          <a:p>
            <a:pPr lvl="1"/>
            <a:r>
              <a:rPr lang="en-US" smtClean="0"/>
              <a:t>Can result in poor response time</a:t>
            </a:r>
          </a:p>
          <a:p>
            <a:pPr lvl="1"/>
            <a:r>
              <a:rPr lang="en-US" smtClean="0"/>
              <a:t>Can effect time-of-day clocks in guests</a:t>
            </a:r>
          </a:p>
          <a:p>
            <a:pPr lvl="1"/>
            <a:endParaRPr lang="en-US" smtClean="0"/>
          </a:p>
          <a:p>
            <a:r>
              <a:rPr lang="en-US" smtClean="0"/>
              <a:t>Can undo good scheduling algorithm efforts of guests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6844242" cy="3508772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Solaris scheduling</a:t>
            </a:r>
          </a:p>
          <a:p>
            <a:r>
              <a:rPr lang="en-US" smtClean="0"/>
              <a:t>Windows XP scheduling</a:t>
            </a:r>
          </a:p>
          <a:p>
            <a:r>
              <a:rPr lang="en-US" smtClean="0"/>
              <a:t>Linux scheduling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6" y="1275160"/>
            <a:ext cx="7352241" cy="3429000"/>
          </a:xfrm>
        </p:spPr>
        <p:txBody>
          <a:bodyPr/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(CPU-IO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 smtClean="0"/>
              <a:t> – Process execution consists of a </a:t>
            </a:r>
            <a:r>
              <a:rPr lang="en-US" i="1" dirty="0" smtClean="0"/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/>
              <a:t>CPU burst </a:t>
            </a:r>
            <a:r>
              <a:rPr lang="en-US" dirty="0" smtClean="0"/>
              <a:t>distribution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区间分布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Priority-based scheduling</a:t>
            </a:r>
          </a:p>
          <a:p>
            <a:r>
              <a:rPr lang="en-US" smtClean="0"/>
              <a:t>Six classes available</a:t>
            </a:r>
          </a:p>
          <a:p>
            <a:pPr lvl="1"/>
            <a:r>
              <a:rPr lang="en-US" smtClean="0"/>
              <a:t>Time sharing (default)</a:t>
            </a:r>
          </a:p>
          <a:p>
            <a:pPr lvl="1"/>
            <a:r>
              <a:rPr lang="en-US" smtClean="0"/>
              <a:t>Interactive</a:t>
            </a:r>
          </a:p>
          <a:p>
            <a:pPr lvl="1"/>
            <a:r>
              <a:rPr lang="en-US" smtClean="0"/>
              <a:t>Real time</a:t>
            </a:r>
          </a:p>
          <a:p>
            <a:pPr lvl="1"/>
            <a:r>
              <a:rPr lang="en-US" smtClean="0"/>
              <a:t>System</a:t>
            </a:r>
          </a:p>
          <a:p>
            <a:pPr lvl="1"/>
            <a:r>
              <a:rPr lang="en-US" smtClean="0"/>
              <a:t>Fair Share</a:t>
            </a:r>
          </a:p>
          <a:p>
            <a:pPr lvl="1"/>
            <a:r>
              <a:rPr lang="en-US" smtClean="0"/>
              <a:t>Fixed priority</a:t>
            </a:r>
          </a:p>
          <a:p>
            <a:r>
              <a:rPr lang="en-US" smtClean="0"/>
              <a:t>Given thread can be in one class at a time</a:t>
            </a:r>
          </a:p>
          <a:p>
            <a:r>
              <a:rPr lang="en-US" smtClean="0"/>
              <a:t>Each class has its own scheduling algorithm</a:t>
            </a:r>
          </a:p>
          <a:p>
            <a:r>
              <a:rPr lang="en-US" smtClean="0"/>
              <a:t>Time sharing is multi-level feedback queue</a:t>
            </a:r>
          </a:p>
          <a:p>
            <a:pPr lvl="1"/>
            <a:r>
              <a:rPr lang="en-US" smtClean="0"/>
              <a:t>Loadable table configurable by sysadmin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617" y="277416"/>
            <a:ext cx="7859183" cy="576263"/>
          </a:xfrm>
        </p:spPr>
        <p:txBody>
          <a:bodyPr/>
          <a:lstStyle/>
          <a:p>
            <a:pPr eaLnBrk="1" hangingPunct="1"/>
            <a:r>
              <a:rPr lang="en-US" smtClean="0"/>
              <a:t>Solaris Dispatch Table </a:t>
            </a: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0167" y="1577579"/>
            <a:ext cx="4975225" cy="449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Scheduling</a:t>
            </a:r>
          </a:p>
        </p:txBody>
      </p:sp>
      <p:pic>
        <p:nvPicPr>
          <p:cNvPr id="9728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592" y="1241822"/>
            <a:ext cx="3321050" cy="515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Scheduling (Cont.)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Scheduler converts class-specific priorities into a per-thread global priority</a:t>
            </a:r>
          </a:p>
          <a:p>
            <a:pPr lvl="1"/>
            <a:r>
              <a:rPr lang="en-US" smtClean="0"/>
              <a:t>Thread with highest priority runs next</a:t>
            </a:r>
          </a:p>
          <a:p>
            <a:pPr lvl="1"/>
            <a:r>
              <a:rPr lang="en-US" smtClean="0"/>
              <a:t>Runs until (1) blocks, (2) uses time slice, (3) preempted by higher-priority thread</a:t>
            </a:r>
          </a:p>
          <a:p>
            <a:pPr lvl="1"/>
            <a:r>
              <a:rPr lang="en-US" smtClean="0"/>
              <a:t>Multiple threads at same priority selected via RR</a:t>
            </a:r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uses priority-based preemptive scheduling</a:t>
            </a:r>
          </a:p>
          <a:p>
            <a:r>
              <a:rPr lang="en-US" smtClean="0"/>
              <a:t>Highest-priority thread runs next</a:t>
            </a:r>
          </a:p>
          <a:p>
            <a:r>
              <a:rPr lang="en-US" i="1" smtClean="0"/>
              <a:t>Dispatcher </a:t>
            </a:r>
            <a:r>
              <a:rPr lang="en-US" smtClean="0"/>
              <a:t>is scheduler</a:t>
            </a:r>
          </a:p>
          <a:p>
            <a:r>
              <a:rPr lang="en-US" smtClean="0"/>
              <a:t>Thread runs until (1) blocks, (2) uses time slice, (3) preempted by higher-priority thread</a:t>
            </a:r>
          </a:p>
          <a:p>
            <a:r>
              <a:rPr lang="en-US" smtClean="0"/>
              <a:t>Real-time threads can preempt non-real-time</a:t>
            </a:r>
          </a:p>
          <a:p>
            <a:r>
              <a:rPr lang="en-US" smtClean="0"/>
              <a:t>32-level priority scheme</a:t>
            </a:r>
          </a:p>
          <a:p>
            <a:r>
              <a:rPr lang="en-US" b="1" smtClean="0">
                <a:solidFill>
                  <a:srgbClr val="3366FF"/>
                </a:solidFill>
              </a:rPr>
              <a:t>Variable class </a:t>
            </a:r>
            <a:r>
              <a:rPr lang="en-US" smtClean="0"/>
              <a:t>is 1-15, </a:t>
            </a:r>
            <a:r>
              <a:rPr lang="en-US" b="1" smtClean="0">
                <a:solidFill>
                  <a:srgbClr val="3366FF"/>
                </a:solidFill>
              </a:rPr>
              <a:t>real-time class </a:t>
            </a:r>
            <a:r>
              <a:rPr lang="en-US" smtClean="0"/>
              <a:t>is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16-31</a:t>
            </a:r>
          </a:p>
          <a:p>
            <a:r>
              <a:rPr lang="en-US" smtClean="0"/>
              <a:t>Priority 0 is memory-management thread</a:t>
            </a:r>
          </a:p>
          <a:p>
            <a:r>
              <a:rPr lang="en-US" smtClean="0"/>
              <a:t>Queue for each priority</a:t>
            </a:r>
          </a:p>
          <a:p>
            <a:r>
              <a:rPr lang="en-US" smtClean="0"/>
              <a:t>If no run-able thread, runs </a:t>
            </a:r>
            <a:r>
              <a:rPr lang="en-US" b="1" smtClean="0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Priority Classes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Win32 API identifies several priority classes to which a process can belong</a:t>
            </a:r>
          </a:p>
          <a:p>
            <a:pPr lvl="1"/>
            <a:r>
              <a:rPr lang="en-US" smtClean="0"/>
              <a:t>REALTIME_PRIORITY_CLASS, HIGH_PRIORITY_CLASS, ABOVE_NORMAL_PRIORITY_CLASS,NORMAL_PRIORITY_CLASS, BELOW_NORMAL_PRIORITY_CLASS, IDLE_PRIORITY_CLASS</a:t>
            </a:r>
            <a:endParaRPr lang="en-US" b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All are variable except REALTIME</a:t>
            </a:r>
          </a:p>
          <a:p>
            <a:r>
              <a:rPr lang="en-US" smtClean="0"/>
              <a:t>A thread within a given priority class has a relative priority</a:t>
            </a:r>
          </a:p>
          <a:p>
            <a:pPr lvl="1"/>
            <a:r>
              <a:rPr lang="en-US" smtClean="0"/>
              <a:t>TIME_CRITICAL, HIGHEST, ABOVE_NORMAL, NORMAL, BELOW_NORMAL, LOWEST, IDLE</a:t>
            </a:r>
          </a:p>
          <a:p>
            <a:r>
              <a:rPr lang="en-US" smtClean="0"/>
              <a:t>Priority class and relative priority combine to give numeric priority</a:t>
            </a:r>
          </a:p>
          <a:p>
            <a:r>
              <a:rPr lang="en-US" smtClean="0"/>
              <a:t>Base priority is NORMAL within the class</a:t>
            </a:r>
          </a:p>
          <a:p>
            <a:r>
              <a:rPr lang="en-US" smtClean="0"/>
              <a:t>If quantum expires, priority lowered, but never below base</a:t>
            </a:r>
          </a:p>
          <a:p>
            <a:r>
              <a:rPr lang="en-US" smtClean="0"/>
              <a:t>If wait occurs, priority boosted depending on what was waited for</a:t>
            </a:r>
          </a:p>
          <a:p>
            <a:r>
              <a:rPr lang="en-US" smtClean="0"/>
              <a:t>Foreground window given 3x priority boost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416"/>
            <a:ext cx="7800975" cy="576263"/>
          </a:xfrm>
        </p:spPr>
        <p:txBody>
          <a:bodyPr/>
          <a:lstStyle/>
          <a:p>
            <a:pPr eaLnBrk="1" hangingPunct="1"/>
            <a:r>
              <a:rPr lang="en-US" smtClean="0"/>
              <a:t>Windows XP Priorities</a:t>
            </a:r>
          </a:p>
        </p:txBody>
      </p:sp>
      <p:pic>
        <p:nvPicPr>
          <p:cNvPr id="1024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642" y="1801416"/>
            <a:ext cx="73882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617" y="277416"/>
            <a:ext cx="7859183" cy="576263"/>
          </a:xfrm>
        </p:spPr>
        <p:txBody>
          <a:bodyPr/>
          <a:lstStyle/>
          <a:p>
            <a:pPr eaLnBrk="1" hangingPunct="1"/>
            <a:r>
              <a:rPr lang="en-US" smtClean="0"/>
              <a:t>Linux Scheduling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10891"/>
            <a:ext cx="7351183" cy="44838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Constant order </a:t>
            </a:r>
            <a:r>
              <a:rPr lang="en-US" i="1" smtClean="0"/>
              <a:t>O</a:t>
            </a:r>
            <a:r>
              <a:rPr lang="en-US" smtClean="0"/>
              <a:t>(1) scheduling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Preemptive, priority based</a:t>
            </a:r>
          </a:p>
          <a:p>
            <a:pPr>
              <a:lnSpc>
                <a:spcPct val="90000"/>
              </a:lnSpc>
            </a:pPr>
            <a:r>
              <a:rPr lang="en-US" smtClean="0"/>
              <a:t>Two priority ranges: time-sharing and real-time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Real-time </a:t>
            </a:r>
            <a:r>
              <a:rPr lang="en-US" smtClean="0"/>
              <a:t>range from 0 to 99 and </a:t>
            </a:r>
            <a:r>
              <a:rPr lang="en-US" b="1" smtClean="0"/>
              <a:t>nice </a:t>
            </a:r>
            <a:r>
              <a:rPr lang="en-US" smtClean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smtClean="0"/>
              <a:t>Map into  global priority with numerically lower values indicating higher priority</a:t>
            </a:r>
          </a:p>
          <a:p>
            <a:pPr>
              <a:lnSpc>
                <a:spcPct val="90000"/>
              </a:lnSpc>
            </a:pPr>
            <a:r>
              <a:rPr lang="en-US" smtClean="0"/>
              <a:t>Higher priority gets larger q</a:t>
            </a:r>
          </a:p>
          <a:p>
            <a:pPr>
              <a:lnSpc>
                <a:spcPct val="90000"/>
              </a:lnSpc>
            </a:pPr>
            <a:r>
              <a:rPr lang="en-US" smtClean="0"/>
              <a:t>Task run-able as long as time left in time slice (</a:t>
            </a:r>
            <a:r>
              <a:rPr lang="en-US" b="1" smtClean="0">
                <a:solidFill>
                  <a:srgbClr val="3366FF"/>
                </a:solidFill>
              </a:rPr>
              <a:t>active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If no time left (</a:t>
            </a:r>
            <a:r>
              <a:rPr lang="en-US" b="1" smtClean="0">
                <a:solidFill>
                  <a:srgbClr val="3366FF"/>
                </a:solidFill>
              </a:rPr>
              <a:t>expired</a:t>
            </a:r>
            <a:r>
              <a:rPr lang="en-US" smtClean="0"/>
              <a:t>), not run-able until all other tasks use their slices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run-able tasks tracked in per-CPU </a:t>
            </a:r>
            <a:r>
              <a:rPr lang="en-US" b="1" smtClean="0">
                <a:solidFill>
                  <a:srgbClr val="3366FF"/>
                </a:solidFill>
              </a:rPr>
              <a:t>runqueue </a:t>
            </a:r>
            <a:r>
              <a:rPr lang="en-US" smtClean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Two priority arrays (active, expired)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indexed by priority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no more active, arrays are exchanged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Scheduling (Cont.)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Real-time scheduling according to POSIX.1b</a:t>
            </a:r>
          </a:p>
          <a:p>
            <a:pPr lvl="1"/>
            <a:r>
              <a:rPr lang="en-US" smtClean="0"/>
              <a:t>Real-time tasks have static priorities</a:t>
            </a:r>
          </a:p>
          <a:p>
            <a:r>
              <a:rPr lang="en-US" smtClean="0"/>
              <a:t>All other tasks dynamic based on </a:t>
            </a:r>
            <a:r>
              <a:rPr lang="en-US" i="1" smtClean="0"/>
              <a:t>nice </a:t>
            </a:r>
            <a:r>
              <a:rPr lang="en-US" smtClean="0"/>
              <a:t>value plus or minus 5</a:t>
            </a:r>
          </a:p>
          <a:p>
            <a:pPr lvl="1"/>
            <a:r>
              <a:rPr lang="en-US" smtClean="0"/>
              <a:t>Interactivity of task determines plus or minus</a:t>
            </a:r>
          </a:p>
          <a:p>
            <a:pPr lvl="2"/>
            <a:r>
              <a:rPr lang="en-US" smtClean="0"/>
              <a:t>More interactive -&gt; more minus</a:t>
            </a:r>
          </a:p>
          <a:p>
            <a:pPr lvl="1"/>
            <a:r>
              <a:rPr lang="en-US" smtClean="0"/>
              <a:t>Priority recalculated when task expired</a:t>
            </a:r>
          </a:p>
          <a:p>
            <a:pPr lvl="1"/>
            <a:r>
              <a:rPr lang="en-US" smtClean="0"/>
              <a:t>This exchanging arrays implements adjusted priorities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42" y="279798"/>
            <a:ext cx="8791575" cy="578644"/>
          </a:xfrm>
        </p:spPr>
        <p:txBody>
          <a:bodyPr/>
          <a:lstStyle/>
          <a:p>
            <a:pPr eaLnBrk="1" hangingPunct="1"/>
            <a:r>
              <a:rPr lang="en-US" smtClean="0"/>
              <a:t>Priorities and Time-slice length</a:t>
            </a:r>
          </a:p>
        </p:txBody>
      </p:sp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0317" y="1379935"/>
            <a:ext cx="7436909" cy="421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71488"/>
            <a:ext cx="7924800" cy="457200"/>
          </a:xfrm>
        </p:spPr>
        <p:txBody>
          <a:bodyPr/>
          <a:lstStyle/>
          <a:p>
            <a:pPr eaLnBrk="1" hangingPunct="1"/>
            <a:r>
              <a:rPr lang="en-US" sz="2800"/>
              <a:t>Alternating Sequence of CPU and </a:t>
            </a:r>
            <a:br>
              <a:rPr lang="en-US" sz="2800"/>
            </a:br>
            <a:r>
              <a:rPr lang="en-US" sz="280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7242" y="1237060"/>
            <a:ext cx="2744258" cy="503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5991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List of Tasks Indexed </a:t>
            </a:r>
            <a:br>
              <a:rPr lang="en-US" sz="2800"/>
            </a:br>
            <a:r>
              <a:rPr lang="en-US" sz="2800"/>
              <a:t>According to Priorities</a:t>
            </a: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7042" y="1937147"/>
            <a:ext cx="6735233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/>
          <a:lstStyle/>
          <a:p>
            <a:pPr eaLnBrk="1" hangingPunct="1"/>
            <a:r>
              <a:rPr lang="en-US" smtClean="0"/>
              <a:t>Algorithm Evaluation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382316"/>
            <a:ext cx="7566025" cy="4643438"/>
          </a:xfrm>
        </p:spPr>
        <p:txBody>
          <a:bodyPr/>
          <a:lstStyle/>
          <a:p>
            <a:r>
              <a:rPr lang="en-US" smtClean="0"/>
              <a:t>How to select CPU-scheduling algorithm for an OS?</a:t>
            </a:r>
          </a:p>
          <a:p>
            <a:endParaRPr lang="en-US" smtClean="0"/>
          </a:p>
          <a:p>
            <a:r>
              <a:rPr lang="en-US" smtClean="0"/>
              <a:t>Determine criteria, then evaluate algorithms</a:t>
            </a:r>
          </a:p>
          <a:p>
            <a:endParaRPr lang="en-US" smtClean="0"/>
          </a:p>
          <a:p>
            <a:r>
              <a:rPr lang="en-US" smtClean="0"/>
              <a:t>Deterministic modeling</a:t>
            </a:r>
          </a:p>
          <a:p>
            <a:pPr lvl="1"/>
            <a:r>
              <a:rPr lang="en-US" smtClean="0"/>
              <a:t>Type of </a:t>
            </a:r>
            <a:r>
              <a:rPr lang="en-US" b="1" smtClean="0"/>
              <a:t>analytic evaluation</a:t>
            </a:r>
          </a:p>
          <a:p>
            <a:pPr lvl="1"/>
            <a:r>
              <a:rPr lang="en-US" smtClean="0"/>
              <a:t>Takes a particular predetermined workload and defines the performance of each algorithm  for that workload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Queueing Models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Describes the arrival of processes, and CPU and I/O bursts probabilistically</a:t>
            </a:r>
          </a:p>
          <a:p>
            <a:pPr lvl="1"/>
            <a:r>
              <a:rPr lang="en-US" smtClean="0"/>
              <a:t>Commonly exponential, and described by mean</a:t>
            </a:r>
          </a:p>
          <a:p>
            <a:pPr lvl="1"/>
            <a:r>
              <a:rPr lang="en-US" smtClean="0"/>
              <a:t>Computes average throughput, utilization, waiting time, etc</a:t>
            </a:r>
          </a:p>
          <a:p>
            <a:r>
              <a:rPr lang="en-US" smtClean="0"/>
              <a:t>Computer system described as network of servers, each with queue of waiting processes</a:t>
            </a:r>
          </a:p>
          <a:p>
            <a:pPr lvl="1"/>
            <a:r>
              <a:rPr lang="en-US" smtClean="0"/>
              <a:t>Knowing arrival rates and service rates</a:t>
            </a:r>
          </a:p>
          <a:p>
            <a:pPr lvl="1"/>
            <a:r>
              <a:rPr lang="en-US" smtClean="0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Formula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n</a:t>
            </a:r>
            <a:r>
              <a:rPr lang="en-US" smtClean="0"/>
              <a:t> = average queue length</a:t>
            </a:r>
          </a:p>
          <a:p>
            <a:r>
              <a:rPr lang="en-US" i="1" smtClean="0"/>
              <a:t>W</a:t>
            </a:r>
            <a:r>
              <a:rPr lang="en-US" smtClean="0"/>
              <a:t> = average waiting time in queue</a:t>
            </a:r>
          </a:p>
          <a:p>
            <a:r>
              <a:rPr lang="en-US" i="1" smtClean="0"/>
              <a:t>λ</a:t>
            </a:r>
            <a:r>
              <a:rPr lang="en-US" smtClean="0"/>
              <a:t> = average arrival rate into queue</a:t>
            </a:r>
          </a:p>
          <a:p>
            <a:r>
              <a:rPr lang="en-US" smtClean="0"/>
              <a:t>Little’s law – in steady state, processes leaving queue must equal processes arriving, thus</a:t>
            </a:r>
            <a:br>
              <a:rPr lang="en-US" smtClean="0"/>
            </a:br>
            <a:r>
              <a:rPr lang="en-US" i="1" smtClean="0"/>
              <a:t>n </a:t>
            </a:r>
            <a:r>
              <a:rPr lang="en-US" smtClean="0"/>
              <a:t>= </a:t>
            </a:r>
            <a:r>
              <a:rPr lang="en-US" i="1" smtClean="0"/>
              <a:t>λ </a:t>
            </a:r>
            <a:r>
              <a:rPr lang="en-US" smtClean="0"/>
              <a:t>x</a:t>
            </a:r>
            <a:r>
              <a:rPr lang="en-US" i="1" smtClean="0"/>
              <a:t> W</a:t>
            </a:r>
          </a:p>
          <a:p>
            <a:pPr lvl="1"/>
            <a:r>
              <a:rPr lang="en-US" smtClean="0"/>
              <a:t>Valid for any scheduling algorithm and arrival distribution</a:t>
            </a:r>
          </a:p>
          <a:p>
            <a:endParaRPr lang="en-US" smtClean="0"/>
          </a:p>
          <a:p>
            <a:r>
              <a:rPr lang="en-US" smtClean="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Queueing models limited</a:t>
            </a:r>
          </a:p>
          <a:p>
            <a:r>
              <a:rPr lang="en-US" b="1" smtClean="0"/>
              <a:t>Simulations </a:t>
            </a:r>
            <a:r>
              <a:rPr lang="en-US" smtClean="0"/>
              <a:t>more accurate</a:t>
            </a:r>
          </a:p>
          <a:p>
            <a:pPr lvl="1"/>
            <a:r>
              <a:rPr lang="en-US" smtClean="0"/>
              <a:t>Programmed model of computer system</a:t>
            </a:r>
          </a:p>
          <a:p>
            <a:pPr lvl="1"/>
            <a:r>
              <a:rPr lang="en-US" smtClean="0"/>
              <a:t>Clock is a variable</a:t>
            </a:r>
          </a:p>
          <a:p>
            <a:pPr lvl="1"/>
            <a:r>
              <a:rPr lang="en-US" smtClean="0"/>
              <a:t>Gather statistics  indicating algorithm performance</a:t>
            </a:r>
          </a:p>
          <a:p>
            <a:pPr lvl="1"/>
            <a:r>
              <a:rPr lang="en-US" smtClean="0"/>
              <a:t>Data to drive simulation gathered via</a:t>
            </a:r>
          </a:p>
          <a:p>
            <a:pPr lvl="2"/>
            <a:r>
              <a:rPr lang="en-US" smtClean="0"/>
              <a:t>Random number generator according to probabilities</a:t>
            </a:r>
          </a:p>
          <a:p>
            <a:pPr lvl="2"/>
            <a:r>
              <a:rPr lang="en-US" smtClean="0"/>
              <a:t>Distributions defined mathematically or empirically</a:t>
            </a:r>
          </a:p>
          <a:p>
            <a:pPr lvl="2"/>
            <a:r>
              <a:rPr lang="en-US" smtClean="0"/>
              <a:t>Trace tapes record sequences of real events in real systems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5991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Evaluation of CPU Schedulers </a:t>
            </a:r>
            <a:br>
              <a:rPr lang="en-US" sz="2800"/>
            </a:br>
            <a:r>
              <a:rPr lang="en-US" sz="2800"/>
              <a:t>by Simulation</a:t>
            </a:r>
          </a:p>
        </p:txBody>
      </p:sp>
      <p:pic>
        <p:nvPicPr>
          <p:cNvPr id="1167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942" y="1151335"/>
            <a:ext cx="7665508" cy="477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0" y="277416"/>
            <a:ext cx="8229600" cy="576263"/>
          </a:xfrm>
        </p:spPr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Even simulations have limited accuracy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Just implement new scheduler and test in real systems</a:t>
            </a:r>
          </a:p>
          <a:p>
            <a:pPr marL="798989" lvl="1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High cost, high risk</a:t>
            </a:r>
          </a:p>
          <a:p>
            <a:pPr marL="798989" lvl="1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Environments vary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Most flexible schedulers can be modified per-site or per-system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Or APIs to modify priorities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But again environments vary</a:t>
            </a:r>
          </a:p>
          <a:p>
            <a:pPr marL="342265" indent="-342265" defTabSz="913448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>
              <a:latin typeface="Helvetica" charset="0"/>
            </a:endParaRPr>
          </a:p>
          <a:p>
            <a:pPr marL="1085692" lvl="2" indent="-227807" defTabSz="913448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endParaRPr kumimoji="1" lang="en-US">
              <a:latin typeface="Helvetica" charset="0"/>
            </a:endParaRPr>
          </a:p>
          <a:p>
            <a:pPr marL="798989" lvl="1" indent="-342265" defTabSz="913448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endParaRPr kumimoji="1" 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End of Chapter 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5.08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717" y="2000250"/>
            <a:ext cx="7154333" cy="24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In-5.7</a:t>
            </a: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367" y="2056210"/>
            <a:ext cx="7343775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7416"/>
            <a:ext cx="8077200" cy="565547"/>
          </a:xfrm>
        </p:spPr>
        <p:txBody>
          <a:bodyPr/>
          <a:lstStyle/>
          <a:p>
            <a:pPr eaLnBrk="1" hangingPunct="1"/>
            <a:r>
              <a:rPr lang="en-US" dirty="0" smtClean="0"/>
              <a:t>Histogram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直方图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 smtClean="0"/>
              <a:t> of CPU-burst Times</a:t>
            </a:r>
          </a:p>
        </p:txBody>
      </p:sp>
      <p:pic>
        <p:nvPicPr>
          <p:cNvPr id="2560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5017" y="1525191"/>
            <a:ext cx="572135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In-5.8</a:t>
            </a:r>
          </a:p>
        </p:txBody>
      </p:sp>
      <p:pic>
        <p:nvPicPr>
          <p:cNvPr id="1259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425" y="2263379"/>
            <a:ext cx="7648575" cy="114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In-5.9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 l="908" t="42131" r="1271" b="42615"/>
          <a:stretch>
            <a:fillRect/>
          </a:stretch>
        </p:blipFill>
        <p:spPr bwMode="auto">
          <a:xfrm>
            <a:off x="938742" y="2251473"/>
            <a:ext cx="7515225" cy="87868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 Latency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 l="28979" t="16327" r="30817" b="50131"/>
          <a:stretch>
            <a:fillRect/>
          </a:stretch>
        </p:blipFill>
        <p:spPr bwMode="auto">
          <a:xfrm>
            <a:off x="1453092" y="1668066"/>
            <a:ext cx="6154208" cy="410884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604963"/>
            <a:ext cx="7626350" cy="3156347"/>
          </a:xfrm>
        </p:spPr>
        <p:txBody>
          <a:bodyPr/>
          <a:lstStyle/>
          <a:p>
            <a:r>
              <a:rPr lang="en-US" smtClean="0"/>
              <a:t>JVM Uses a Preemptive, Priority-Based Scheduling Algorithm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FIFO Queue is Used if There Are Multiple Threads With the Same Priority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233487"/>
            <a:ext cx="7635875" cy="4530329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JVM Schedules a Thread to Run When: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 marL="798989" lvl="1" indent="-342265">
              <a:buFontTx/>
              <a:buAutoNum type="arabicPeriod"/>
            </a:pPr>
            <a:r>
              <a:rPr lang="en-US" smtClean="0"/>
              <a:t>The Currently Running Thread Exits the Runnable State</a:t>
            </a:r>
          </a:p>
          <a:p>
            <a:pPr marL="798989" lvl="1" indent="-342265">
              <a:buFontTx/>
              <a:buAutoNum type="arabicPeriod"/>
            </a:pPr>
            <a:r>
              <a:rPr lang="en-US" smtClean="0"/>
              <a:t>A Higher Priority Thread Enters the Runnable State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* Note – the JVM Does Not Specify Whether Threads are Time-Sliced or Not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Time-Slicing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71587"/>
            <a:ext cx="78486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Since the JVM Doesn’t Ensure Time-Slicing, the yield() Method </a:t>
            </a:r>
          </a:p>
          <a:p>
            <a:pPr>
              <a:buFont typeface="Monotype Sorts" charset="2"/>
              <a:buNone/>
            </a:pPr>
            <a:r>
              <a:rPr lang="en-US" smtClean="0"/>
              <a:t>May Be Used: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while (true) {</a:t>
            </a:r>
          </a:p>
          <a:p>
            <a:pPr>
              <a:buFont typeface="Monotype Sorts" charset="2"/>
              <a:buNone/>
            </a:pPr>
            <a:r>
              <a:rPr lang="en-US" smtClean="0"/>
              <a:t>		// perform CPU-intensive task</a:t>
            </a:r>
          </a:p>
          <a:p>
            <a:pPr>
              <a:buFont typeface="Monotype Sorts" charset="2"/>
              <a:buNone/>
            </a:pPr>
            <a:r>
              <a:rPr lang="en-US" smtClean="0"/>
              <a:t>		. . .</a:t>
            </a:r>
          </a:p>
          <a:p>
            <a:pPr>
              <a:buFont typeface="Monotype Sorts" charset="2"/>
              <a:buNone/>
            </a:pPr>
            <a:r>
              <a:rPr lang="en-US" smtClean="0"/>
              <a:t>		Thread.yield();</a:t>
            </a:r>
          </a:p>
          <a:p>
            <a:pPr>
              <a:buFont typeface="Monotype Sorts" charset="2"/>
              <a:buNone/>
            </a:pPr>
            <a:r>
              <a:rPr lang="en-US" smtClean="0"/>
              <a:t>	}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This Yields Control to Another Thread of Equal Priority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Priorities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142" y="1444228"/>
            <a:ext cx="7636933" cy="3871913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u="sng" smtClean="0"/>
              <a:t>Priority</a:t>
            </a:r>
            <a:r>
              <a:rPr lang="en-US" b="1" smtClean="0"/>
              <a:t>			</a:t>
            </a:r>
            <a:r>
              <a:rPr lang="en-US" b="1" u="sng" smtClean="0"/>
              <a:t>Comment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Thread.MIN_PRIORITY		Minimum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Thread.MAX_PRIORITY	               Maximum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Thread.NORM_PRIORITY	               Default Thread Priority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Priorities May Be Set Using setPriority() method:</a:t>
            </a:r>
          </a:p>
          <a:p>
            <a:pPr>
              <a:buFont typeface="Monotype Sorts" charset="2"/>
              <a:buNone/>
            </a:pPr>
            <a:r>
              <a:rPr lang="en-US" smtClean="0"/>
              <a:t>	setPriority(Thread.NORM_PRIORITY + 2);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Scheduling</a:t>
            </a:r>
          </a:p>
        </p:txBody>
      </p:sp>
      <p:pic>
        <p:nvPicPr>
          <p:cNvPr id="140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5592" y="1329929"/>
            <a:ext cx="4627033" cy="468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416"/>
            <a:ext cx="7848600" cy="576263"/>
          </a:xfrm>
        </p:spPr>
        <p:txBody>
          <a:bodyPr/>
          <a:lstStyle/>
          <a:p>
            <a:pPr eaLnBrk="1" hangingPunct="1"/>
            <a:r>
              <a:rPr lang="en-US" dirty="0" smtClean="0"/>
              <a:t>CPU Scheduler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调度器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76092" cy="4967288"/>
          </a:xfrm>
        </p:spPr>
        <p:txBody>
          <a:bodyPr/>
          <a:lstStyle/>
          <a:p>
            <a:pPr marL="342883" indent="-342883">
              <a:defRPr/>
            </a:pPr>
            <a:r>
              <a:rPr lang="en-US" dirty="0"/>
              <a:t>Selects from among the processes in</a:t>
            </a:r>
            <a:r>
              <a:rPr lang="en-US" dirty="0" smtClean="0"/>
              <a:t> ready queue, and </a:t>
            </a:r>
            <a:r>
              <a:rPr lang="en-US" dirty="0"/>
              <a:t>allocates the CPU to one of </a:t>
            </a:r>
            <a:r>
              <a:rPr lang="en-US" dirty="0" smtClean="0"/>
              <a:t>them</a:t>
            </a:r>
          </a:p>
          <a:p>
            <a:pPr marL="742913" lvl="1" indent="-285736">
              <a:defRPr/>
            </a:pPr>
            <a:r>
              <a:rPr lang="en-US" dirty="0" smtClean="0"/>
              <a:t>Queue may be ordered in various ways</a:t>
            </a:r>
          </a:p>
          <a:p>
            <a:pPr marL="342883" indent="-342883">
              <a:defRPr/>
            </a:pPr>
            <a:r>
              <a:rPr lang="en-US" dirty="0"/>
              <a:t>CPU scheduling decisions may take place when a process:</a:t>
            </a:r>
          </a:p>
          <a:p>
            <a:pPr marL="800060" lvl="1" indent="-342883"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1.	</a:t>
            </a:r>
            <a:r>
              <a:rPr lang="en-US" dirty="0"/>
              <a:t>Switches from running to waiting state</a:t>
            </a:r>
          </a:p>
          <a:p>
            <a:pPr marL="800060" lvl="1" indent="-342883"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2.</a:t>
            </a:r>
            <a:r>
              <a:rPr lang="en-US" dirty="0"/>
              <a:t>	Switches from running to ready state</a:t>
            </a:r>
          </a:p>
          <a:p>
            <a:pPr marL="800060" lvl="1" indent="-342883"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3.</a:t>
            </a:r>
            <a:r>
              <a:rPr lang="en-US" dirty="0"/>
              <a:t>	Switches from waiting to ready</a:t>
            </a:r>
          </a:p>
          <a:p>
            <a:pPr marL="800060" lvl="1" indent="-342883">
              <a:buFont typeface="Monotype Sorts" charset="2"/>
              <a:buAutoNum type="arabicPeriod" startAt="4"/>
              <a:defRPr/>
            </a:pPr>
            <a:r>
              <a:rPr lang="en-US" dirty="0" smtClean="0"/>
              <a:t>Terminates</a:t>
            </a:r>
          </a:p>
          <a:p>
            <a:pPr marL="342883" indent="-342883">
              <a:defRPr/>
            </a:pPr>
            <a:r>
              <a:rPr lang="en-US" dirty="0"/>
              <a:t>Scheduling under 1 and 4 is </a:t>
            </a:r>
            <a:r>
              <a:rPr lang="en-US" b="1" dirty="0" err="1" smtClean="0"/>
              <a:t>nonpreemptive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非抢占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883" indent="-342883">
              <a:defRPr/>
            </a:pPr>
            <a:r>
              <a:rPr lang="en-US" dirty="0"/>
              <a:t>All other scheduling is </a:t>
            </a:r>
            <a:r>
              <a:rPr lang="en-US" b="1" dirty="0" smtClean="0"/>
              <a:t>preemptive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抢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b="1" dirty="0" smtClean="0"/>
          </a:p>
          <a:p>
            <a:pPr marL="742913" lvl="1" indent="-285736">
              <a:defRPr/>
            </a:pPr>
            <a:r>
              <a:rPr lang="en-US" dirty="0" smtClean="0"/>
              <a:t>Consider access to shared data</a:t>
            </a:r>
          </a:p>
          <a:p>
            <a:pPr marL="742913" lvl="1" indent="-285736">
              <a:defRPr/>
            </a:pPr>
            <a:r>
              <a:rPr lang="en-US" dirty="0" smtClean="0"/>
              <a:t>Consider preemption while in kernel mode</a:t>
            </a:r>
          </a:p>
          <a:p>
            <a:pPr marL="742913" lvl="1" indent="-285736">
              <a:defRPr/>
            </a:pPr>
            <a:r>
              <a:rPr lang="en-US" dirty="0" smtClean="0"/>
              <a:t>Consider interrupts occurring during crucial OS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Dispatcher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382316"/>
            <a:ext cx="7731125" cy="4483894"/>
          </a:xfrm>
        </p:spPr>
        <p:txBody>
          <a:bodyPr/>
          <a:lstStyle/>
          <a:p>
            <a:r>
              <a:rPr lang="en-US" dirty="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dirty="0" smtClean="0"/>
              <a:t>switching context</a:t>
            </a:r>
          </a:p>
          <a:p>
            <a:pPr lvl="1"/>
            <a:r>
              <a:rPr lang="en-US" dirty="0" smtClean="0"/>
              <a:t>switching to user mode</a:t>
            </a:r>
          </a:p>
          <a:p>
            <a:pPr lvl="1"/>
            <a:r>
              <a:rPr lang="en-US" dirty="0" smtClean="0"/>
              <a:t>jumping to the proper location in the user program to restart that program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Dispatch latency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分派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7416"/>
            <a:ext cx="7696200" cy="576263"/>
          </a:xfrm>
        </p:spPr>
        <p:txBody>
          <a:bodyPr/>
          <a:lstStyle/>
          <a:p>
            <a:pPr eaLnBrk="1" hangingPunct="1"/>
            <a:r>
              <a:rPr lang="en-US" dirty="0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585"/>
            <a:ext cx="7637992" cy="4958953"/>
          </a:xfrm>
        </p:spPr>
        <p:txBody>
          <a:bodyPr/>
          <a:lstStyle/>
          <a:p>
            <a:r>
              <a:rPr lang="en-US" b="1" dirty="0" smtClean="0"/>
              <a:t>CPU utilization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(CPU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利用率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吞吐量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 smtClean="0"/>
              <a:t>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周转时间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– amount of time to execute a particular process</a:t>
            </a:r>
          </a:p>
          <a:p>
            <a:endParaRPr lang="en-US" dirty="0" smtClean="0"/>
          </a:p>
          <a:p>
            <a:r>
              <a:rPr lang="en-US" b="1" dirty="0" smtClean="0"/>
              <a:t>Waiting time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等待时间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9793</TotalTime>
  <Words>2332</Words>
  <Application>Microsoft Office PowerPoint</Application>
  <PresentationFormat>全屏显示(4:3)</PresentationFormat>
  <Paragraphs>568</Paragraphs>
  <Slides>67</Slides>
  <Notes>57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9" baseType="lpstr">
      <vt:lpstr>os-8</vt:lpstr>
      <vt:lpstr>Equation</vt:lpstr>
      <vt:lpstr>Chapter 5:  CPU Scheduling</vt:lpstr>
      <vt:lpstr>Chapter 5:  CPU Scheduling</vt:lpstr>
      <vt:lpstr>Objectives</vt:lpstr>
      <vt:lpstr>Basic Concepts</vt:lpstr>
      <vt:lpstr>Alternating Sequence of CPU and  I/O Bursts</vt:lpstr>
      <vt:lpstr>Histogram(直方图) of CPU-burst Times</vt:lpstr>
      <vt:lpstr>CPU Scheduler(调度器)</vt:lpstr>
      <vt:lpstr>Dispatcher(分派程序)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Examples of Exponential Averaging</vt:lpstr>
      <vt:lpstr>Example of Shortest-remaining-time-first</vt:lpstr>
      <vt:lpstr>Priority(优先) Scheduling</vt:lpstr>
      <vt:lpstr>Example of Priority Scheduling</vt:lpstr>
      <vt:lpstr>Round Robin (RR)(轮转)</vt:lpstr>
      <vt:lpstr>Example of RR with Time Quantum = 4</vt:lpstr>
      <vt:lpstr>Time Quantum and Context Switch Time</vt:lpstr>
      <vt:lpstr>Turnaround Time Varies With  The Time Quantum</vt:lpstr>
      <vt:lpstr>Multilevel Queue(多级队列)</vt:lpstr>
      <vt:lpstr>Multilevel Queue Scheduling</vt:lpstr>
      <vt:lpstr>Multilevel Feedback Queue(多级反馈队列)</vt:lpstr>
      <vt:lpstr>Example of Multilevel Feedback Queue</vt:lpstr>
      <vt:lpstr>Multilevel Feedback Queues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Multicore Processors</vt:lpstr>
      <vt:lpstr>Multithreaded Multicore System</vt:lpstr>
      <vt:lpstr>Virtualization and Scheduling</vt:lpstr>
      <vt:lpstr>Operating System Examples</vt:lpstr>
      <vt:lpstr>Solaris</vt:lpstr>
      <vt:lpstr>Solaris Dispatch Table </vt:lpstr>
      <vt:lpstr>Solaris Scheduling</vt:lpstr>
      <vt:lpstr>Solaris Scheduling (Cont.)</vt:lpstr>
      <vt:lpstr>Windows Scheduling</vt:lpstr>
      <vt:lpstr>Windows Priority Classes</vt:lpstr>
      <vt:lpstr>Windows XP Priorities</vt:lpstr>
      <vt:lpstr>Linux Scheduling</vt:lpstr>
      <vt:lpstr>Linux Scheduling (Cont.)</vt:lpstr>
      <vt:lpstr>Priorities and Time-slice length</vt:lpstr>
      <vt:lpstr>List of Tasks Indexed  According to Priorities</vt:lpstr>
      <vt:lpstr>Algorithm Evaluation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5</vt:lpstr>
      <vt:lpstr>5.08</vt:lpstr>
      <vt:lpstr>In-5.7</vt:lpstr>
      <vt:lpstr>In-5.8</vt:lpstr>
      <vt:lpstr>In-5.9</vt:lpstr>
      <vt:lpstr>Dispatch Latency</vt:lpstr>
      <vt:lpstr>Java Thread Scheduling</vt:lpstr>
      <vt:lpstr>Java Thread Scheduling (Cont.)</vt:lpstr>
      <vt:lpstr>Time-Slicing</vt:lpstr>
      <vt:lpstr>Thread Priorities</vt:lpstr>
      <vt:lpstr>Solaris 2 Scheduling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zuojie</cp:lastModifiedBy>
  <cp:revision>193</cp:revision>
  <cp:lastPrinted>2011-02-07T04:52:44Z</cp:lastPrinted>
  <dcterms:created xsi:type="dcterms:W3CDTF">2011-02-10T17:10:04Z</dcterms:created>
  <dcterms:modified xsi:type="dcterms:W3CDTF">2015-04-01T01:53:34Z</dcterms:modified>
</cp:coreProperties>
</file>