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46"/>
  </p:notesMasterIdLst>
  <p:handoutMasterIdLst>
    <p:handoutMasterId r:id="rId47"/>
  </p:handoutMasterIdLst>
  <p:sldIdLst>
    <p:sldId id="313" r:id="rId2"/>
    <p:sldId id="264" r:id="rId3"/>
    <p:sldId id="310" r:id="rId4"/>
    <p:sldId id="265" r:id="rId5"/>
    <p:sldId id="266" r:id="rId6"/>
    <p:sldId id="267" r:id="rId7"/>
    <p:sldId id="268" r:id="rId8"/>
    <p:sldId id="269" r:id="rId9"/>
    <p:sldId id="270" r:id="rId10"/>
    <p:sldId id="271" r:id="rId11"/>
    <p:sldId id="256" r:id="rId12"/>
    <p:sldId id="272" r:id="rId13"/>
    <p:sldId id="273" r:id="rId14"/>
    <p:sldId id="274" r:id="rId15"/>
    <p:sldId id="275" r:id="rId16"/>
    <p:sldId id="276" r:id="rId17"/>
    <p:sldId id="277" r:id="rId18"/>
    <p:sldId id="278" r:id="rId19"/>
    <p:sldId id="279" r:id="rId20"/>
    <p:sldId id="308" r:id="rId21"/>
    <p:sldId id="280" r:id="rId22"/>
    <p:sldId id="316" r:id="rId23"/>
    <p:sldId id="260" r:id="rId24"/>
    <p:sldId id="317" r:id="rId25"/>
    <p:sldId id="315" r:id="rId26"/>
    <p:sldId id="281" r:id="rId27"/>
    <p:sldId id="282" r:id="rId28"/>
    <p:sldId id="283" r:id="rId29"/>
    <p:sldId id="284" r:id="rId30"/>
    <p:sldId id="285" r:id="rId31"/>
    <p:sldId id="286" r:id="rId32"/>
    <p:sldId id="287" r:id="rId33"/>
    <p:sldId id="288" r:id="rId34"/>
    <p:sldId id="289" r:id="rId35"/>
    <p:sldId id="262" r:id="rId36"/>
    <p:sldId id="290" r:id="rId37"/>
    <p:sldId id="291" r:id="rId38"/>
    <p:sldId id="292" r:id="rId39"/>
    <p:sldId id="293" r:id="rId40"/>
    <p:sldId id="294" r:id="rId41"/>
    <p:sldId id="295" r:id="rId42"/>
    <p:sldId id="296" r:id="rId43"/>
    <p:sldId id="297" r:id="rId44"/>
    <p:sldId id="314" r:id="rId45"/>
  </p:sldIdLst>
  <p:sldSz cx="9144000" cy="6858000" type="screen4x3"/>
  <p:notesSz cx="6997700" cy="92837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5pPr>
    <a:lvl6pPr marL="2286000" algn="l" defTabSz="914400" rtl="0" eaLnBrk="1" latinLnBrk="0" hangingPunct="1">
      <a:defRPr kern="1200">
        <a:solidFill>
          <a:schemeClr val="tx1"/>
        </a:solidFill>
        <a:latin typeface="Verdana" pitchFamily="34" charset="0"/>
        <a:ea typeface="ＭＳ Ｐゴシック" charset="-128"/>
        <a:cs typeface="+mn-cs"/>
      </a:defRPr>
    </a:lvl6pPr>
    <a:lvl7pPr marL="2743200" algn="l" defTabSz="914400" rtl="0" eaLnBrk="1" latinLnBrk="0" hangingPunct="1">
      <a:defRPr kern="1200">
        <a:solidFill>
          <a:schemeClr val="tx1"/>
        </a:solidFill>
        <a:latin typeface="Verdana" pitchFamily="34" charset="0"/>
        <a:ea typeface="ＭＳ Ｐゴシック" charset="-128"/>
        <a:cs typeface="+mn-cs"/>
      </a:defRPr>
    </a:lvl7pPr>
    <a:lvl8pPr marL="3200400" algn="l" defTabSz="914400" rtl="0" eaLnBrk="1" latinLnBrk="0" hangingPunct="1">
      <a:defRPr kern="1200">
        <a:solidFill>
          <a:schemeClr val="tx1"/>
        </a:solidFill>
        <a:latin typeface="Verdana" pitchFamily="34" charset="0"/>
        <a:ea typeface="ＭＳ Ｐゴシック" charset="-128"/>
        <a:cs typeface="+mn-cs"/>
      </a:defRPr>
    </a:lvl8pPr>
    <a:lvl9pPr marL="3657600" algn="l" defTabSz="914400" rtl="0" eaLnBrk="1" latinLnBrk="0" hangingPunct="1">
      <a:defRPr kern="1200">
        <a:solidFill>
          <a:schemeClr val="tx1"/>
        </a:solidFill>
        <a:latin typeface="Verdana" pitchFamily="34"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0066"/>
    <a:srgbClr val="009900"/>
    <a:srgbClr val="5FD5FF"/>
    <a:srgbClr val="B3EBFF"/>
    <a:srgbClr val="79DCFF"/>
    <a:srgbClr val="33CC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1086" y="-126"/>
      </p:cViewPr>
      <p:guideLst>
        <p:guide orient="horz" pos="801"/>
        <p:guide pos="5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3030538"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defTabSz="930275">
              <a:defRPr sz="1300" smtClean="0">
                <a:latin typeface="Helvetica" pitchFamily="34" charset="0"/>
              </a:defRPr>
            </a:lvl1pPr>
          </a:lstStyle>
          <a:p>
            <a:pPr>
              <a:defRPr/>
            </a:pPr>
            <a:endParaRPr lang="en-US"/>
          </a:p>
        </p:txBody>
      </p:sp>
      <p:sp>
        <p:nvSpPr>
          <p:cNvPr id="88067" name="Rectangle 3"/>
          <p:cNvSpPr>
            <a:spLocks noGrp="1" noChangeArrowheads="1"/>
          </p:cNvSpPr>
          <p:nvPr>
            <p:ph type="dt" sz="quarter" idx="1"/>
          </p:nvPr>
        </p:nvSpPr>
        <p:spPr bwMode="auto">
          <a:xfrm>
            <a:off x="3967163" y="0"/>
            <a:ext cx="3030537"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algn="r" defTabSz="930275">
              <a:defRPr sz="1300" smtClean="0">
                <a:latin typeface="Helvetica" pitchFamily="34" charset="0"/>
              </a:defRPr>
            </a:lvl1pPr>
          </a:lstStyle>
          <a:p>
            <a:pPr>
              <a:defRPr/>
            </a:pPr>
            <a:endParaRPr lang="en-US"/>
          </a:p>
        </p:txBody>
      </p:sp>
      <p:sp>
        <p:nvSpPr>
          <p:cNvPr id="88068" name="Rectangle 4"/>
          <p:cNvSpPr>
            <a:spLocks noGrp="1" noChangeArrowheads="1"/>
          </p:cNvSpPr>
          <p:nvPr>
            <p:ph type="ftr" sz="quarter" idx="2"/>
          </p:nvPr>
        </p:nvSpPr>
        <p:spPr bwMode="auto">
          <a:xfrm>
            <a:off x="0" y="8820150"/>
            <a:ext cx="3030538"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defTabSz="930275">
              <a:defRPr sz="1300" smtClean="0">
                <a:latin typeface="Helvetica" pitchFamily="34" charset="0"/>
              </a:defRPr>
            </a:lvl1pPr>
          </a:lstStyle>
          <a:p>
            <a:pPr>
              <a:defRPr/>
            </a:pPr>
            <a:endParaRPr lang="en-US"/>
          </a:p>
        </p:txBody>
      </p:sp>
      <p:sp>
        <p:nvSpPr>
          <p:cNvPr id="88069" name="Rectangle 5"/>
          <p:cNvSpPr>
            <a:spLocks noGrp="1" noChangeArrowheads="1"/>
          </p:cNvSpPr>
          <p:nvPr>
            <p:ph type="sldNum" sz="quarter" idx="3"/>
          </p:nvPr>
        </p:nvSpPr>
        <p:spPr bwMode="auto">
          <a:xfrm>
            <a:off x="3967163" y="8820150"/>
            <a:ext cx="3030537"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algn="r" defTabSz="930275">
              <a:defRPr sz="1300" smtClean="0">
                <a:latin typeface="Helvetica" pitchFamily="34" charset="0"/>
              </a:defRPr>
            </a:lvl1pPr>
          </a:lstStyle>
          <a:p>
            <a:pPr>
              <a:defRPr/>
            </a:pPr>
            <a:fld id="{52BCF5BA-3450-448F-AE78-C280EF78701B}" type="slidenum">
              <a:rPr lang="en-US"/>
              <a:pPr>
                <a:defRPr/>
              </a:pPr>
              <a:t>‹#›</a:t>
            </a:fld>
            <a:endParaRPr lang="en-US"/>
          </a:p>
        </p:txBody>
      </p:sp>
    </p:spTree>
    <p:extLst>
      <p:ext uri="{BB962C8B-B14F-4D97-AF65-F5344CB8AC3E}">
        <p14:creationId xmlns:p14="http://schemas.microsoft.com/office/powerpoint/2010/main" val="20891163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0538"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defTabSz="930275">
              <a:defRPr sz="1300" smtClean="0">
                <a:latin typeface="Times New Roman" pitchFamily="18" charset="0"/>
              </a:defRPr>
            </a:lvl1pPr>
          </a:lstStyle>
          <a:p>
            <a:pPr>
              <a:defRPr/>
            </a:pPr>
            <a:endParaRPr lang="en-US"/>
          </a:p>
        </p:txBody>
      </p:sp>
      <p:sp>
        <p:nvSpPr>
          <p:cNvPr id="6147" name="Rectangle 3"/>
          <p:cNvSpPr>
            <a:spLocks noGrp="1" noChangeArrowheads="1"/>
          </p:cNvSpPr>
          <p:nvPr>
            <p:ph type="dt" idx="1"/>
          </p:nvPr>
        </p:nvSpPr>
        <p:spPr bwMode="auto">
          <a:xfrm>
            <a:off x="3967163" y="0"/>
            <a:ext cx="3030537"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algn="r" defTabSz="930275">
              <a:defRPr sz="1300" smtClean="0">
                <a:latin typeface="Times New Roman" pitchFamily="18" charset="0"/>
              </a:defRPr>
            </a:lvl1pPr>
          </a:lstStyle>
          <a:p>
            <a:pPr>
              <a:defRPr/>
            </a:pPr>
            <a:endParaRPr lang="en-US"/>
          </a:p>
        </p:txBody>
      </p:sp>
      <p:sp>
        <p:nvSpPr>
          <p:cNvPr id="48132"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820150"/>
            <a:ext cx="3030538"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defTabSz="930275">
              <a:defRPr sz="1300" smtClean="0">
                <a:latin typeface="Times New Roman" pitchFamily="18" charset="0"/>
              </a:defRPr>
            </a:lvl1pPr>
          </a:lstStyle>
          <a:p>
            <a:pPr>
              <a:defRPr/>
            </a:pPr>
            <a:endParaRPr lang="en-US"/>
          </a:p>
        </p:txBody>
      </p:sp>
      <p:sp>
        <p:nvSpPr>
          <p:cNvPr id="6151" name="Rectangle 7"/>
          <p:cNvSpPr>
            <a:spLocks noGrp="1" noChangeArrowheads="1"/>
          </p:cNvSpPr>
          <p:nvPr>
            <p:ph type="sldNum" sz="quarter" idx="5"/>
          </p:nvPr>
        </p:nvSpPr>
        <p:spPr bwMode="auto">
          <a:xfrm>
            <a:off x="3967163" y="8820150"/>
            <a:ext cx="3030537"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algn="r" defTabSz="930275">
              <a:defRPr sz="1300" smtClean="0">
                <a:latin typeface="Times New Roman" pitchFamily="18" charset="0"/>
              </a:defRPr>
            </a:lvl1pPr>
          </a:lstStyle>
          <a:p>
            <a:pPr>
              <a:defRPr/>
            </a:pPr>
            <a:fld id="{F9C0BB78-231D-4E43-B361-F4DA98B686C7}" type="slidenum">
              <a:rPr lang="en-US"/>
              <a:pPr>
                <a:defRPr/>
              </a:pPr>
              <a:t>‹#›</a:t>
            </a:fld>
            <a:endParaRPr lang="en-US"/>
          </a:p>
        </p:txBody>
      </p:sp>
    </p:spTree>
    <p:extLst>
      <p:ext uri="{BB962C8B-B14F-4D97-AF65-F5344CB8AC3E}">
        <p14:creationId xmlns:p14="http://schemas.microsoft.com/office/powerpoint/2010/main" val="11412423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91D8E631-241C-4347-AE97-9EAAF869B08C}" type="slidenum">
              <a:rPr lang="en-US"/>
              <a:pPr/>
              <a:t>1</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AE2DB514-574A-4F77-911B-967DE9155CB5}" type="slidenum">
              <a:rPr lang="en-US"/>
              <a:pPr/>
              <a:t>10</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AD279100-14C4-458E-B7D0-589C3BE86577}" type="slidenum">
              <a:rPr lang="en-US"/>
              <a:pPr/>
              <a:t>11</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10888BA5-420B-48E6-BC6C-766384744F8C}" type="slidenum">
              <a:rPr lang="en-US"/>
              <a:pPr/>
              <a:t>12</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14BDEDCC-4F13-43D9-B416-76381AAECD97}" type="slidenum">
              <a:rPr lang="en-US"/>
              <a:pPr/>
              <a:t>13</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34E057DC-B2B1-4E73-9F3F-925BA5C2DEA1}" type="slidenum">
              <a:rPr lang="en-US"/>
              <a:pPr/>
              <a:t>14</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0BBD9ADA-4C01-4A34-8FA8-B180595729C1}" type="slidenum">
              <a:rPr lang="en-US"/>
              <a:pPr/>
              <a:t>15</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79C40E86-B986-4868-8129-F050EAA88E64}" type="slidenum">
              <a:rPr lang="en-US"/>
              <a:pPr/>
              <a:t>16</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96D03268-2FD0-4CCF-9440-3F5877C37F6B}" type="slidenum">
              <a:rPr lang="en-US"/>
              <a:pPr/>
              <a:t>17</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5312EF4-24BE-4796-9861-252F0711D83E}" type="slidenum">
              <a:rPr lang="en-US"/>
              <a:pPr/>
              <a:t>18</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18A46201-20AC-499F-BC98-C6C01DD7BAE9}" type="slidenum">
              <a:rPr lang="en-US"/>
              <a:pPr/>
              <a:t>19</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7CE3201-369B-46B9-900E-5CD6D95B8EDA}" type="slidenum">
              <a:rPr lang="en-US"/>
              <a:pPr/>
              <a:t>2</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B0F0A23A-1F75-49C6-A801-E07D8ACBD37C}" type="slidenum">
              <a:rPr lang="en-US"/>
              <a:pPr/>
              <a:t>20</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DF26A412-DB8C-40A3-AEB4-9E85535FB9B1}" type="slidenum">
              <a:rPr lang="en-US"/>
              <a:pPr/>
              <a:t>21</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9C68A87B-34D9-4ACF-A42D-29200FEA335F}" type="slidenum">
              <a:rPr lang="en-US"/>
              <a:pPr/>
              <a:t>22</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9C725EDD-063F-4AC2-B854-007AB58381A2}" type="slidenum">
              <a:rPr lang="en-US"/>
              <a:pPr/>
              <a:t>23</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D6DB7E7-2D97-4012-A46A-FD72BC41A12B}" type="slidenum">
              <a:rPr lang="en-US"/>
              <a:pPr/>
              <a:t>24</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5397DF1F-396F-447C-BDCC-82A9DAE29690}" type="slidenum">
              <a:rPr lang="en-US"/>
              <a:pPr/>
              <a:t>25</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5E9842CB-2BB1-42BC-A822-50A8F7B760E3}" type="slidenum">
              <a:rPr lang="en-US"/>
              <a:pPr/>
              <a:t>26</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DC9806CF-12D3-4298-87BF-FCF80E2DAB0A}" type="slidenum">
              <a:rPr lang="en-US"/>
              <a:pPr/>
              <a:t>27</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201FCA66-802F-401C-8A03-B6773FB60D16}" type="slidenum">
              <a:rPr lang="en-US"/>
              <a:pPr/>
              <a:t>28</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C2F5F08F-0419-487A-9EC4-C24990BBEF18}" type="slidenum">
              <a:rPr lang="en-US"/>
              <a:pPr/>
              <a:t>29</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DED9D39F-9FC5-4B7C-904E-97635D793CCB}" type="slidenum">
              <a:rPr lang="en-US"/>
              <a:pPr/>
              <a:t>3</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67CEDD7-C6E0-4BC7-9B7B-466571B027AD}" type="slidenum">
              <a:rPr lang="en-US"/>
              <a:pPr/>
              <a:t>30</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799C56BB-1FD7-4EDC-B367-74F22E4D5B59}" type="slidenum">
              <a:rPr lang="en-US"/>
              <a:pPr/>
              <a:t>31</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6786788-2CB5-4DDD-9DD5-04AE9C6CA4CB}" type="slidenum">
              <a:rPr lang="en-US"/>
              <a:pPr/>
              <a:t>32</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9051EFAF-1FF6-4289-A812-E241C095EBCF}" type="slidenum">
              <a:rPr lang="en-US"/>
              <a:pPr/>
              <a:t>33</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7395796B-BE55-432C-9AB8-884F7AB7F7CD}" type="slidenum">
              <a:rPr lang="en-US"/>
              <a:pPr/>
              <a:t>34</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732A06CB-05EA-4964-A327-60797A580C18}" type="slidenum">
              <a:rPr lang="en-US"/>
              <a:pPr/>
              <a:t>35</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AEE03E99-EEE3-48AA-AAA0-7E8BDDD81F1B}" type="slidenum">
              <a:rPr lang="en-US"/>
              <a:pPr/>
              <a:t>36</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F83756F-BA0D-4530-9FE6-C1CF21E99F18}" type="slidenum">
              <a:rPr lang="en-US"/>
              <a:pPr/>
              <a:t>37</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261E5E3D-58C8-4C9B-A4E2-C247165568A6}" type="slidenum">
              <a:rPr lang="en-US"/>
              <a:pPr/>
              <a:t>38</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6D09075C-4201-4C60-A4FF-041A3B117B85}" type="slidenum">
              <a:rPr lang="en-US"/>
              <a:pPr/>
              <a:t>39</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C9873E6A-354B-4F62-A9B0-5F801357EFF2}" type="slidenum">
              <a:rPr lang="en-US"/>
              <a:pPr/>
              <a:t>4</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86810BF8-3ADD-4FF3-AA86-C74ECA8BC00B}" type="slidenum">
              <a:rPr lang="en-US"/>
              <a:pPr/>
              <a:t>40</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E79F8CE3-C809-4DB7-9AFF-43200AEAC0D7}" type="slidenum">
              <a:rPr lang="en-US"/>
              <a:pPr/>
              <a:t>41</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3ECA2CE9-19AD-480B-B17F-4604FB522571}" type="slidenum">
              <a:rPr lang="en-US"/>
              <a:pPr/>
              <a:t>42</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44B77C35-1AD6-4BDE-B0FB-82103B3F8C02}" type="slidenum">
              <a:rPr lang="en-US"/>
              <a:pPr/>
              <a:t>43</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3A2DDC09-F281-416E-B3C6-7D68067B31D4}" type="slidenum">
              <a:rPr lang="en-US"/>
              <a:pPr/>
              <a:t>44</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D272646C-EFEC-4676-8ABB-ECA5B16E82F1}" type="slidenum">
              <a:rPr lang="en-US"/>
              <a:pPr/>
              <a:t>5</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B4A8B061-6552-4EB0-8AD6-976913E38825}" type="slidenum">
              <a:rPr lang="en-US"/>
              <a:pPr/>
              <a:t>6</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431DD54D-A17D-45E8-B856-CA25BAFC4009}" type="slidenum">
              <a:rPr lang="en-US"/>
              <a:pPr/>
              <a:t>7</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69839B24-245F-4C65-B74D-192EADFB4670}" type="slidenum">
              <a:rPr lang="en-US"/>
              <a:pPr/>
              <a:t>8</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F1DAA929-104E-4540-8357-B1E3A3DF2BBF}" type="slidenum">
              <a:rPr lang="en-US"/>
              <a:pPr/>
              <a:t>9</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a:effectLst/>
          </p:spPr>
          <p:txBody>
            <a:bodyPr wrap="none" anchor="ctr"/>
            <a:lstStyle/>
            <a:p>
              <a:pPr>
                <a:defRPr/>
              </a:pPr>
              <a:endParaRPr lang="en-US"/>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a:effectLst/>
          </p:spPr>
          <p:txBody>
            <a:bodyPr wrap="none" anchor="ctr"/>
            <a:lstStyle/>
            <a:p>
              <a:pPr>
                <a:defRPr/>
              </a:pPr>
              <a:endParaRPr lang="en-US"/>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a:effectLst/>
          </p:spPr>
          <p:txBody>
            <a:bodyPr wrap="none" anchor="ctr"/>
            <a:lstStyle/>
            <a:p>
              <a:pPr>
                <a:defRPr/>
              </a:pPr>
              <a:endParaRPr lang="en-US"/>
            </a:p>
          </p:txBody>
        </p:sp>
      </p:grpSp>
      <p:sp>
        <p:nvSpPr>
          <p:cNvPr id="7" name="Text Box 7"/>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defRPr/>
            </a:pPr>
            <a:r>
              <a:rPr lang="en-US" sz="1000" b="1">
                <a:solidFill>
                  <a:srgbClr val="336699"/>
                </a:solidFill>
                <a:latin typeface="Helvetica" pitchFamily="34" charset="0"/>
              </a:rPr>
              <a:t>Silberschatz, Galvin and Gagne ©2009</a:t>
            </a:r>
          </a:p>
        </p:txBody>
      </p:sp>
      <p:sp>
        <p:nvSpPr>
          <p:cNvPr id="8" name="Text Box 8"/>
          <p:cNvSpPr txBox="1">
            <a:spLocks noChangeArrowheads="1"/>
          </p:cNvSpPr>
          <p:nvPr/>
        </p:nvSpPr>
        <p:spPr bwMode="auto">
          <a:xfrm>
            <a:off x="26988" y="6613525"/>
            <a:ext cx="2635250" cy="244475"/>
          </a:xfrm>
          <a:prstGeom prst="rect">
            <a:avLst/>
          </a:prstGeom>
          <a:noFill/>
          <a:ln w="9525">
            <a:noFill/>
            <a:miter lim="800000"/>
            <a:headEnd/>
            <a:tailEnd/>
          </a:ln>
          <a:effectLst/>
        </p:spPr>
        <p:txBody>
          <a:bodyPr wrap="none">
            <a:spAutoFit/>
          </a:bodyPr>
          <a:lstStyle/>
          <a:p>
            <a:pPr>
              <a:spcBef>
                <a:spcPct val="50000"/>
              </a:spcBef>
              <a:defRPr/>
            </a:pPr>
            <a:r>
              <a:rPr lang="en-US" sz="1000" b="1">
                <a:solidFill>
                  <a:srgbClr val="336699"/>
                </a:solidFill>
                <a:latin typeface="Helvetica" pitchFamily="34" charset="0"/>
              </a:rPr>
              <a:t>Operating System Concepts – 8</a:t>
            </a:r>
            <a:r>
              <a:rPr lang="en-US" sz="1000" b="1" baseline="30000">
                <a:solidFill>
                  <a:srgbClr val="336699"/>
                </a:solidFill>
                <a:latin typeface="Helvetica" pitchFamily="34" charset="0"/>
              </a:rPr>
              <a:t>th</a:t>
            </a:r>
            <a:r>
              <a:rPr lang="en-US" sz="1000" b="1">
                <a:solidFill>
                  <a:srgbClr val="336699"/>
                </a:solidFill>
                <a:latin typeface="Helvetica" pitchFamily="34" charset="0"/>
              </a:rPr>
              <a:t> Edition</a:t>
            </a:r>
          </a:p>
        </p:txBody>
      </p:sp>
      <p:pic>
        <p:nvPicPr>
          <p:cNvPr id="9" name="Picture 9" descr="dino_4"/>
          <p:cNvPicPr>
            <a:picLocks noChangeAspect="1" noChangeArrowheads="1"/>
          </p:cNvPicPr>
          <p:nvPr/>
        </p:nvPicPr>
        <p:blipFill>
          <a:blip r:embed="rId2"/>
          <a:srcRect/>
          <a:stretch>
            <a:fillRect/>
          </a:stretch>
        </p:blipFill>
        <p:spPr bwMode="auto">
          <a:xfrm>
            <a:off x="3360738" y="4157663"/>
            <a:ext cx="2062162" cy="1593850"/>
          </a:xfrm>
          <a:prstGeom prst="rect">
            <a:avLst/>
          </a:prstGeom>
          <a:noFill/>
          <a:ln w="76200">
            <a:solidFill>
              <a:srgbClr val="336699"/>
            </a:solidFill>
            <a:miter lim="800000"/>
            <a:headEnd/>
            <a:tailEnd/>
          </a:ln>
        </p:spPr>
      </p:pic>
      <p:sp>
        <p:nvSpPr>
          <p:cNvPr id="10" name="Rectangle 10"/>
          <p:cNvSpPr>
            <a:spLocks noChangeArrowheads="1"/>
          </p:cNvSpPr>
          <p:nvPr/>
        </p:nvSpPr>
        <p:spPr bwMode="auto">
          <a:xfrm>
            <a:off x="3224213" y="4016375"/>
            <a:ext cx="2336800" cy="1887538"/>
          </a:xfrm>
          <a:prstGeom prst="rect">
            <a:avLst/>
          </a:prstGeom>
          <a:noFill/>
          <a:ln w="57150" cmpd="thinThick">
            <a:solidFill>
              <a:srgbClr val="66CCFF"/>
            </a:solidFill>
            <a:miter lim="800000"/>
            <a:headEnd/>
            <a:tailEnd/>
          </a:ln>
          <a:effectLst/>
        </p:spPr>
        <p:txBody>
          <a:bodyPr wrap="none" anchor="ctr"/>
          <a:lstStyle/>
          <a:p>
            <a:pPr>
              <a:defRPr/>
            </a:pPr>
            <a:endParaRPr lang="en-US"/>
          </a:p>
        </p:txBody>
      </p:sp>
      <p:sp>
        <p:nvSpPr>
          <p:cNvPr id="120834"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a:srcRect/>
          <a:stretch>
            <a:fillRect/>
          </a:stretch>
        </p:blipFill>
        <p:spPr bwMode="auto">
          <a:xfrm>
            <a:off x="285750" y="0"/>
            <a:ext cx="1195388" cy="908050"/>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277813"/>
            <a:ext cx="8229600" cy="5762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9813" name="Rectangle 5"/>
          <p:cNvSpPr>
            <a:spLocks noChangeArrowheads="1"/>
          </p:cNvSpPr>
          <p:nvPr/>
        </p:nvSpPr>
        <p:spPr bwMode="auto">
          <a:xfrm>
            <a:off x="0" y="0"/>
            <a:ext cx="228600" cy="2286000"/>
          </a:xfrm>
          <a:prstGeom prst="rect">
            <a:avLst/>
          </a:prstGeom>
          <a:solidFill>
            <a:srgbClr val="336699"/>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119814" name="Line 6"/>
          <p:cNvSpPr>
            <a:spLocks noChangeShapeType="1"/>
          </p:cNvSpPr>
          <p:nvPr/>
        </p:nvSpPr>
        <p:spPr bwMode="auto">
          <a:xfrm>
            <a:off x="457200" y="860425"/>
            <a:ext cx="8077200" cy="0"/>
          </a:xfrm>
          <a:prstGeom prst="line">
            <a:avLst/>
          </a:prstGeom>
          <a:noFill/>
          <a:ln w="19050">
            <a:solidFill>
              <a:srgbClr val="336699"/>
            </a:solidFill>
            <a:round/>
            <a:headEnd/>
            <a:tailEnd/>
          </a:ln>
          <a:effectLst/>
        </p:spPr>
        <p:txBody>
          <a:bodyPr/>
          <a:lstStyle/>
          <a:p>
            <a:pPr>
              <a:defRPr/>
            </a:pPr>
            <a:endParaRPr lang="en-US">
              <a:latin typeface="Verdana" charset="0"/>
              <a:ea typeface="+mn-ea"/>
            </a:endParaRPr>
          </a:p>
        </p:txBody>
      </p:sp>
      <p:sp>
        <p:nvSpPr>
          <p:cNvPr id="119815" name="Rectangle 7"/>
          <p:cNvSpPr>
            <a:spLocks noChangeArrowheads="1"/>
          </p:cNvSpPr>
          <p:nvPr/>
        </p:nvSpPr>
        <p:spPr bwMode="auto">
          <a:xfrm>
            <a:off x="0" y="2286000"/>
            <a:ext cx="228600" cy="2286000"/>
          </a:xfrm>
          <a:prstGeom prst="rect">
            <a:avLst/>
          </a:prstGeom>
          <a:solidFill>
            <a:srgbClr val="99CCFF"/>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119816" name="Rectangle 8"/>
          <p:cNvSpPr>
            <a:spLocks noChangeArrowheads="1"/>
          </p:cNvSpPr>
          <p:nvPr/>
        </p:nvSpPr>
        <p:spPr bwMode="auto">
          <a:xfrm>
            <a:off x="0" y="4572000"/>
            <a:ext cx="228600" cy="2286000"/>
          </a:xfrm>
          <a:prstGeom prst="rect">
            <a:avLst/>
          </a:prstGeom>
          <a:solidFill>
            <a:srgbClr val="336699"/>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119817" name="Text Box 9"/>
          <p:cNvSpPr txBox="1">
            <a:spLocks noChangeArrowheads="1"/>
          </p:cNvSpPr>
          <p:nvPr/>
        </p:nvSpPr>
        <p:spPr bwMode="auto">
          <a:xfrm>
            <a:off x="4257675" y="6613525"/>
            <a:ext cx="444500" cy="244475"/>
          </a:xfrm>
          <a:prstGeom prst="rect">
            <a:avLst/>
          </a:prstGeom>
          <a:noFill/>
          <a:ln w="9525">
            <a:noFill/>
            <a:miter lim="800000"/>
            <a:headEnd/>
            <a:tailEnd/>
          </a:ln>
          <a:effectLst/>
        </p:spPr>
        <p:txBody>
          <a:bodyPr wrap="none">
            <a:spAutoFit/>
          </a:bodyPr>
          <a:lstStyle/>
          <a:p>
            <a:pPr algn="ctr">
              <a:spcBef>
                <a:spcPct val="50000"/>
              </a:spcBef>
              <a:defRPr/>
            </a:pPr>
            <a:r>
              <a:rPr lang="en-US" sz="1000" b="1">
                <a:solidFill>
                  <a:srgbClr val="006699"/>
                </a:solidFill>
                <a:latin typeface="Helvetica" pitchFamily="34" charset="0"/>
              </a:rPr>
              <a:t>7.</a:t>
            </a:r>
            <a:fld id="{67343EE0-D509-49BA-B7B4-A316FAA6B91B}" type="slidenum">
              <a:rPr lang="en-US" sz="1000" b="1">
                <a:solidFill>
                  <a:srgbClr val="006699"/>
                </a:solidFill>
                <a:latin typeface="Helvetica" pitchFamily="34" charset="0"/>
              </a:rPr>
              <a:pPr algn="ctr">
                <a:spcBef>
                  <a:spcPct val="50000"/>
                </a:spcBef>
                <a:defRPr/>
              </a:pPr>
              <a:t>‹#›</a:t>
            </a:fld>
            <a:endParaRPr lang="en-US" sz="1000" b="1">
              <a:solidFill>
                <a:srgbClr val="006699"/>
              </a:solidFill>
              <a:latin typeface="Helvetica" pitchFamily="34" charset="0"/>
            </a:endParaRPr>
          </a:p>
        </p:txBody>
      </p:sp>
      <p:sp>
        <p:nvSpPr>
          <p:cNvPr id="119818" name="Text Box 10"/>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defRPr/>
            </a:pPr>
            <a:r>
              <a:rPr lang="en-US" sz="1000" b="1">
                <a:solidFill>
                  <a:srgbClr val="006699"/>
                </a:solidFill>
                <a:latin typeface="Helvetica" pitchFamily="34" charset="0"/>
              </a:rPr>
              <a:t>Silberschatz, Galvin and Gagne ©2009</a:t>
            </a:r>
          </a:p>
        </p:txBody>
      </p:sp>
      <p:sp>
        <p:nvSpPr>
          <p:cNvPr id="119819" name="Text Box 11"/>
          <p:cNvSpPr txBox="1">
            <a:spLocks noChangeArrowheads="1"/>
          </p:cNvSpPr>
          <p:nvPr/>
        </p:nvSpPr>
        <p:spPr bwMode="auto">
          <a:xfrm>
            <a:off x="185738" y="6621463"/>
            <a:ext cx="2635250" cy="244475"/>
          </a:xfrm>
          <a:prstGeom prst="rect">
            <a:avLst/>
          </a:prstGeom>
          <a:noFill/>
          <a:ln w="9525">
            <a:noFill/>
            <a:miter lim="800000"/>
            <a:headEnd/>
            <a:tailEnd/>
          </a:ln>
          <a:effectLst/>
        </p:spPr>
        <p:txBody>
          <a:bodyPr wrap="none">
            <a:spAutoFit/>
          </a:bodyPr>
          <a:lstStyle/>
          <a:p>
            <a:pPr>
              <a:spcBef>
                <a:spcPct val="50000"/>
              </a:spcBef>
              <a:defRPr/>
            </a:pPr>
            <a:r>
              <a:rPr lang="en-US" sz="1000" b="1">
                <a:solidFill>
                  <a:srgbClr val="006699"/>
                </a:solidFill>
                <a:latin typeface="Helvetica" pitchFamily="34" charset="0"/>
              </a:rPr>
              <a:t>Operating System Concepts – 8</a:t>
            </a:r>
            <a:r>
              <a:rPr lang="en-US" sz="1000" b="1" baseline="30000">
                <a:solidFill>
                  <a:srgbClr val="006699"/>
                </a:solidFill>
                <a:latin typeface="Helvetica" pitchFamily="34" charset="0"/>
              </a:rPr>
              <a:t>th</a:t>
            </a:r>
            <a:r>
              <a:rPr lang="en-US" sz="1000" b="1">
                <a:solidFill>
                  <a:srgbClr val="006699"/>
                </a:solidFill>
                <a:latin typeface="Helvetica" pitchFamily="34" charset="0"/>
              </a:rPr>
              <a:t> Edition</a:t>
            </a:r>
          </a:p>
        </p:txBody>
      </p:sp>
      <p:pic>
        <p:nvPicPr>
          <p:cNvPr id="1036" name="Picture 12" descr="dino_6"/>
          <p:cNvPicPr>
            <a:picLocks noChangeAspect="1" noChangeArrowheads="1"/>
          </p:cNvPicPr>
          <p:nvPr/>
        </p:nvPicPr>
        <p:blipFill>
          <a:blip r:embed="rId14"/>
          <a:srcRect/>
          <a:stretch>
            <a:fillRect/>
          </a:stretch>
        </p:blipFill>
        <p:spPr bwMode="auto">
          <a:xfrm>
            <a:off x="7773988" y="5849938"/>
            <a:ext cx="1284287" cy="7921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9"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ＭＳ Ｐゴシック"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mtClean="0"/>
              <a:t>Chapter 7:  Deadlocks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a:xfrm>
            <a:off x="808038" y="319088"/>
            <a:ext cx="8150225" cy="512762"/>
          </a:xfrm>
        </p:spPr>
        <p:txBody>
          <a:bodyPr/>
          <a:lstStyle/>
          <a:p>
            <a:pPr eaLnBrk="1" hangingPunct="1"/>
            <a:r>
              <a:rPr lang="en-US" sz="2800" smtClean="0"/>
              <a:t>Example of a Resource Allocation Graph</a:t>
            </a:r>
          </a:p>
        </p:txBody>
      </p:sp>
      <p:pic>
        <p:nvPicPr>
          <p:cNvPr id="12291" name="Picture 1032"/>
          <p:cNvPicPr>
            <a:picLocks noChangeAspect="1" noChangeArrowheads="1"/>
          </p:cNvPicPr>
          <p:nvPr/>
        </p:nvPicPr>
        <p:blipFill>
          <a:blip r:embed="rId3"/>
          <a:srcRect l="25287" t="926" r="25287" b="1532"/>
          <a:stretch>
            <a:fillRect/>
          </a:stretch>
        </p:blipFill>
        <p:spPr bwMode="auto">
          <a:xfrm>
            <a:off x="3146425" y="1804988"/>
            <a:ext cx="2741613" cy="4059237"/>
          </a:xfrm>
          <a:prstGeom prst="rect">
            <a:avLst/>
          </a:prstGeom>
          <a:noFill/>
          <a:ln w="38100" cmpd="dbl">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12800" y="384175"/>
            <a:ext cx="8378825" cy="469900"/>
          </a:xfrm>
        </p:spPr>
        <p:txBody>
          <a:bodyPr/>
          <a:lstStyle/>
          <a:p>
            <a:pPr eaLnBrk="1" hangingPunct="1"/>
            <a:r>
              <a:rPr lang="en-US" sz="2800" smtClean="0"/>
              <a:t>Resource Allocation Graph With A Deadlock</a:t>
            </a:r>
          </a:p>
        </p:txBody>
      </p:sp>
      <p:pic>
        <p:nvPicPr>
          <p:cNvPr id="13315" name="Picture 7"/>
          <p:cNvPicPr>
            <a:picLocks noChangeAspect="1" noChangeArrowheads="1"/>
          </p:cNvPicPr>
          <p:nvPr/>
        </p:nvPicPr>
        <p:blipFill>
          <a:blip r:embed="rId3"/>
          <a:srcRect/>
          <a:stretch>
            <a:fillRect/>
          </a:stretch>
        </p:blipFill>
        <p:spPr bwMode="auto">
          <a:xfrm>
            <a:off x="3060700" y="1528763"/>
            <a:ext cx="2781300" cy="40989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09638" y="400050"/>
            <a:ext cx="7954962" cy="457200"/>
          </a:xfrm>
        </p:spPr>
        <p:txBody>
          <a:bodyPr/>
          <a:lstStyle/>
          <a:p>
            <a:pPr eaLnBrk="1" hangingPunct="1"/>
            <a:r>
              <a:rPr lang="en-US" smtClean="0"/>
              <a:t>Graph With A Cycle But No Deadlock</a:t>
            </a:r>
          </a:p>
        </p:txBody>
      </p:sp>
      <p:pic>
        <p:nvPicPr>
          <p:cNvPr id="14339" name="Picture 4" descr="7"/>
          <p:cNvPicPr>
            <a:picLocks noChangeAspect="1" noChangeArrowheads="1"/>
          </p:cNvPicPr>
          <p:nvPr/>
        </p:nvPicPr>
        <p:blipFill>
          <a:blip r:embed="rId3"/>
          <a:srcRect/>
          <a:stretch>
            <a:fillRect/>
          </a:stretch>
        </p:blipFill>
        <p:spPr bwMode="auto">
          <a:xfrm>
            <a:off x="2365375" y="1066800"/>
            <a:ext cx="4040188" cy="515461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Basic Facts</a:t>
            </a:r>
          </a:p>
        </p:txBody>
      </p:sp>
      <p:sp>
        <p:nvSpPr>
          <p:cNvPr id="15363" name="Rectangle 3"/>
          <p:cNvSpPr>
            <a:spLocks noGrp="1" noChangeArrowheads="1"/>
          </p:cNvSpPr>
          <p:nvPr>
            <p:ph type="body" idx="1"/>
          </p:nvPr>
        </p:nvSpPr>
        <p:spPr>
          <a:xfrm>
            <a:off x="827088" y="1454150"/>
            <a:ext cx="7599362" cy="4400550"/>
          </a:xfrm>
        </p:spPr>
        <p:txBody>
          <a:bodyPr/>
          <a:lstStyle/>
          <a:p>
            <a:r>
              <a:rPr lang="en-US" smtClean="0"/>
              <a:t>If graph contains no cycles </a:t>
            </a:r>
            <a:r>
              <a:rPr lang="en-US" smtClean="0">
                <a:sym typeface="Symbol" pitchFamily="18" charset="2"/>
              </a:rPr>
              <a:t> no deadlock</a:t>
            </a:r>
            <a:br>
              <a:rPr lang="en-US" smtClean="0">
                <a:sym typeface="Symbol" pitchFamily="18" charset="2"/>
              </a:rPr>
            </a:br>
            <a:endParaRPr lang="en-US" smtClean="0">
              <a:sym typeface="Symbol" pitchFamily="18" charset="2"/>
            </a:endParaRPr>
          </a:p>
          <a:p>
            <a:r>
              <a:rPr lang="en-US" smtClean="0">
                <a:sym typeface="Symbol" pitchFamily="18" charset="2"/>
              </a:rPr>
              <a:t>If graph contains a cycle </a:t>
            </a:r>
          </a:p>
          <a:p>
            <a:pPr lvl="1"/>
            <a:r>
              <a:rPr lang="en-US" smtClean="0">
                <a:sym typeface="Symbol" pitchFamily="18" charset="2"/>
              </a:rPr>
              <a:t>if only one instance per resource type, then deadlock</a:t>
            </a:r>
          </a:p>
          <a:p>
            <a:pPr lvl="1"/>
            <a:r>
              <a:rPr lang="en-US" smtClean="0">
                <a:sym typeface="Symbol" pitchFamily="18" charset="2"/>
              </a:rPr>
              <a:t>if several instances per resource type, possibility of deadlock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09663" y="277813"/>
            <a:ext cx="7577137" cy="576262"/>
          </a:xfrm>
        </p:spPr>
        <p:txBody>
          <a:bodyPr/>
          <a:lstStyle/>
          <a:p>
            <a:pPr eaLnBrk="1" hangingPunct="1"/>
            <a:r>
              <a:rPr lang="en-US" smtClean="0"/>
              <a:t>Methods for Handling Deadlocks</a:t>
            </a:r>
          </a:p>
        </p:txBody>
      </p:sp>
      <p:sp>
        <p:nvSpPr>
          <p:cNvPr id="16387" name="Rectangle 3"/>
          <p:cNvSpPr>
            <a:spLocks noGrp="1" noChangeArrowheads="1"/>
          </p:cNvSpPr>
          <p:nvPr>
            <p:ph type="body" idx="1"/>
          </p:nvPr>
        </p:nvSpPr>
        <p:spPr>
          <a:xfrm>
            <a:off x="806450" y="1485900"/>
            <a:ext cx="7718425" cy="3295650"/>
          </a:xfrm>
        </p:spPr>
        <p:txBody>
          <a:bodyPr/>
          <a:lstStyle/>
          <a:p>
            <a:r>
              <a:rPr lang="en-US" smtClean="0"/>
              <a:t>Ensure that the system will </a:t>
            </a:r>
            <a:r>
              <a:rPr lang="en-US" b="1" i="1" smtClean="0">
                <a:solidFill>
                  <a:srgbClr val="FF0066"/>
                </a:solidFill>
              </a:rPr>
              <a:t>never</a:t>
            </a:r>
            <a:r>
              <a:rPr lang="en-US" smtClean="0"/>
              <a:t> enter a deadlock state</a:t>
            </a:r>
            <a:br>
              <a:rPr lang="en-US" smtClean="0"/>
            </a:br>
            <a:endParaRPr lang="en-US" smtClean="0"/>
          </a:p>
          <a:p>
            <a:r>
              <a:rPr lang="en-US" smtClean="0"/>
              <a:t>Allow the system to enter a deadlock state and then recover</a:t>
            </a:r>
            <a:br>
              <a:rPr lang="en-US" smtClean="0"/>
            </a:br>
            <a:endParaRPr lang="en-US" smtClean="0"/>
          </a:p>
          <a:p>
            <a:r>
              <a:rPr lang="en-US" smtClean="0"/>
              <a:t>Ignore the problem and pretend that deadlocks never occur in the system; used by most operating systems, including UNIX</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885825" y="277813"/>
            <a:ext cx="7800975" cy="576262"/>
          </a:xfrm>
        </p:spPr>
        <p:txBody>
          <a:bodyPr/>
          <a:lstStyle/>
          <a:p>
            <a:pPr eaLnBrk="1" hangingPunct="1"/>
            <a:r>
              <a:rPr lang="en-US" dirty="0" smtClean="0"/>
              <a:t>Deadlock </a:t>
            </a:r>
            <a:r>
              <a:rPr lang="en-US" dirty="0" smtClean="0"/>
              <a:t>Prevention</a:t>
            </a:r>
            <a:r>
              <a:rPr lang="en-US" altLang="zh-CN" dirty="0" smtClean="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死</a:t>
            </a:r>
            <a:r>
              <a:rPr lang="zh-CN" altLang="en-US" dirty="0" smtClean="0">
                <a:latin typeface="宋体" panose="02010600030101010101" pitchFamily="2" charset="-122"/>
                <a:ea typeface="宋体" panose="02010600030101010101" pitchFamily="2" charset="-122"/>
              </a:rPr>
              <a:t>锁预防</a:t>
            </a:r>
            <a:r>
              <a:rPr lang="en-US" altLang="zh-CN" dirty="0" smtClean="0">
                <a:latin typeface="宋体" panose="02010600030101010101" pitchFamily="2" charset="-122"/>
                <a:ea typeface="宋体" panose="02010600030101010101" pitchFamily="2" charset="-122"/>
              </a:rPr>
              <a:t>)</a:t>
            </a:r>
            <a:endParaRPr lang="en-US" dirty="0" smtClean="0"/>
          </a:p>
        </p:txBody>
      </p:sp>
      <p:sp>
        <p:nvSpPr>
          <p:cNvPr id="17411" name="Rectangle 1027"/>
          <p:cNvSpPr>
            <a:spLocks noGrp="1" noChangeArrowheads="1"/>
          </p:cNvSpPr>
          <p:nvPr>
            <p:ph type="body" idx="1"/>
          </p:nvPr>
        </p:nvSpPr>
        <p:spPr>
          <a:xfrm>
            <a:off x="1160463" y="1870075"/>
            <a:ext cx="7245350" cy="3822700"/>
          </a:xfrm>
        </p:spPr>
        <p:txBody>
          <a:bodyPr/>
          <a:lstStyle/>
          <a:p>
            <a:r>
              <a:rPr lang="en-US" b="1" smtClean="0"/>
              <a:t>Mutual Exclusion</a:t>
            </a:r>
            <a:r>
              <a:rPr lang="en-US" smtClean="0"/>
              <a:t> – not required for sharable resources; must hold for nonsharable resources</a:t>
            </a:r>
            <a:br>
              <a:rPr lang="en-US" smtClean="0"/>
            </a:br>
            <a:endParaRPr lang="en-US" smtClean="0"/>
          </a:p>
          <a:p>
            <a:r>
              <a:rPr lang="en-US" b="1" smtClean="0"/>
              <a:t>Hold and Wait</a:t>
            </a:r>
            <a:r>
              <a:rPr lang="en-US" smtClean="0"/>
              <a:t> – must guarantee that whenever a process requests a resource, it does not hold any other resources</a:t>
            </a:r>
          </a:p>
          <a:p>
            <a:pPr lvl="1"/>
            <a:r>
              <a:rPr lang="en-US" smtClean="0"/>
              <a:t>Require process to request and be allocated all its resources before it begins execution, or allow process to request resources only when the process has none</a:t>
            </a:r>
          </a:p>
          <a:p>
            <a:pPr lvl="1"/>
            <a:r>
              <a:rPr lang="en-US" smtClean="0"/>
              <a:t>Low resource utilization; starvation possible</a:t>
            </a:r>
          </a:p>
        </p:txBody>
      </p:sp>
      <p:sp>
        <p:nvSpPr>
          <p:cNvPr id="17412" name="Text Box 1028"/>
          <p:cNvSpPr txBox="1">
            <a:spLocks noChangeArrowheads="1"/>
          </p:cNvSpPr>
          <p:nvPr/>
        </p:nvSpPr>
        <p:spPr bwMode="auto">
          <a:xfrm>
            <a:off x="819150" y="1400175"/>
            <a:ext cx="4273550" cy="366713"/>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Restrain the ways request can be made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a:xfrm>
            <a:off x="1003300" y="277813"/>
            <a:ext cx="7683500" cy="576262"/>
          </a:xfrm>
        </p:spPr>
        <p:txBody>
          <a:bodyPr/>
          <a:lstStyle/>
          <a:p>
            <a:pPr eaLnBrk="1" hangingPunct="1"/>
            <a:r>
              <a:rPr lang="en-US" smtClean="0"/>
              <a:t>Deadlock Prevention (Cont.)</a:t>
            </a:r>
          </a:p>
        </p:txBody>
      </p:sp>
      <p:sp>
        <p:nvSpPr>
          <p:cNvPr id="18435" name="Rectangle 1027"/>
          <p:cNvSpPr>
            <a:spLocks noGrp="1" noChangeArrowheads="1"/>
          </p:cNvSpPr>
          <p:nvPr>
            <p:ph type="body" idx="1"/>
          </p:nvPr>
        </p:nvSpPr>
        <p:spPr>
          <a:xfrm>
            <a:off x="806450" y="1233488"/>
            <a:ext cx="7639050" cy="4446587"/>
          </a:xfrm>
        </p:spPr>
        <p:txBody>
          <a:bodyPr/>
          <a:lstStyle/>
          <a:p>
            <a:r>
              <a:rPr lang="en-US" b="1" smtClean="0"/>
              <a:t>No Preemption</a:t>
            </a:r>
            <a:r>
              <a:rPr lang="en-US" smtClean="0"/>
              <a:t> –</a:t>
            </a:r>
          </a:p>
          <a:p>
            <a:pPr lvl="1"/>
            <a:r>
              <a:rPr lang="en-US" smtClean="0"/>
              <a:t>If a process that is holding some resources requests another resource that cannot be immediately allocated to it, then all resources currently being held are released</a:t>
            </a:r>
          </a:p>
          <a:p>
            <a:pPr lvl="1"/>
            <a:r>
              <a:rPr lang="en-US" smtClean="0"/>
              <a:t>Preempted resources are added to the list of resources for which the process is waiting</a:t>
            </a:r>
          </a:p>
          <a:p>
            <a:pPr lvl="1"/>
            <a:r>
              <a:rPr lang="en-US" smtClean="0"/>
              <a:t>Process will be restarted only when it can regain its old resources, as well as the new ones that it is requesting</a:t>
            </a:r>
            <a:br>
              <a:rPr lang="en-US" smtClean="0"/>
            </a:br>
            <a:endParaRPr lang="en-US" smtClean="0"/>
          </a:p>
          <a:p>
            <a:r>
              <a:rPr lang="en-US" b="1" smtClean="0"/>
              <a:t>Circular Wait</a:t>
            </a:r>
            <a:r>
              <a:rPr lang="en-US" smtClean="0"/>
              <a:t> – impose a total ordering of all resource types, and require that each process requests resources in an increasing order of enumeration</a:t>
            </a:r>
          </a:p>
          <a:p>
            <a:pPr lvl="1"/>
            <a:endParaRPr lang="en-U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23925" y="277813"/>
            <a:ext cx="7762875" cy="576262"/>
          </a:xfrm>
        </p:spPr>
        <p:txBody>
          <a:bodyPr/>
          <a:lstStyle/>
          <a:p>
            <a:pPr eaLnBrk="1" hangingPunct="1"/>
            <a:r>
              <a:rPr lang="en-US" dirty="0" smtClean="0"/>
              <a:t>Deadlock </a:t>
            </a:r>
            <a:r>
              <a:rPr lang="en-US" dirty="0" smtClean="0"/>
              <a:t>Avoidance</a:t>
            </a:r>
            <a:r>
              <a:rPr lang="en-US" altLang="zh-CN" dirty="0" smtClean="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死</a:t>
            </a:r>
            <a:r>
              <a:rPr lang="zh-CN" altLang="en-US" dirty="0" smtClean="0">
                <a:latin typeface="宋体" panose="02010600030101010101" pitchFamily="2" charset="-122"/>
                <a:ea typeface="宋体" panose="02010600030101010101" pitchFamily="2" charset="-122"/>
              </a:rPr>
              <a:t>锁避免</a:t>
            </a:r>
            <a:r>
              <a:rPr lang="en-US" altLang="zh-CN" dirty="0" smtClean="0">
                <a:latin typeface="宋体" panose="02010600030101010101" pitchFamily="2" charset="-122"/>
                <a:ea typeface="宋体" panose="02010600030101010101" pitchFamily="2" charset="-122"/>
              </a:rPr>
              <a:t>)</a:t>
            </a:r>
            <a:endParaRPr lang="en-US" dirty="0" smtClean="0"/>
          </a:p>
        </p:txBody>
      </p:sp>
      <p:sp>
        <p:nvSpPr>
          <p:cNvPr id="19459" name="Rectangle 3"/>
          <p:cNvSpPr>
            <a:spLocks noGrp="1" noChangeArrowheads="1"/>
          </p:cNvSpPr>
          <p:nvPr>
            <p:ph type="body" idx="1"/>
          </p:nvPr>
        </p:nvSpPr>
        <p:spPr>
          <a:xfrm>
            <a:off x="1112838" y="2038350"/>
            <a:ext cx="7402512" cy="3783013"/>
          </a:xfrm>
        </p:spPr>
        <p:txBody>
          <a:bodyPr/>
          <a:lstStyle/>
          <a:p>
            <a:r>
              <a:rPr lang="en-US" smtClean="0"/>
              <a:t>Simplest and most useful model requires that each process declare the </a:t>
            </a:r>
            <a:r>
              <a:rPr lang="en-US" i="1" smtClean="0"/>
              <a:t>maximum number</a:t>
            </a:r>
            <a:r>
              <a:rPr lang="en-US" smtClean="0"/>
              <a:t> of resources of each type that it may need</a:t>
            </a:r>
            <a:br>
              <a:rPr lang="en-US" smtClean="0"/>
            </a:br>
            <a:endParaRPr lang="en-US" smtClean="0"/>
          </a:p>
          <a:p>
            <a:r>
              <a:rPr lang="en-US" smtClean="0"/>
              <a:t>The deadlock-avoidance algorithm dynamically examines the resource-allocation state to ensure that there can never be a circular-wait condition</a:t>
            </a:r>
            <a:br>
              <a:rPr lang="en-US" smtClean="0"/>
            </a:br>
            <a:endParaRPr lang="en-US" smtClean="0"/>
          </a:p>
          <a:p>
            <a:r>
              <a:rPr lang="en-US" smtClean="0"/>
              <a:t>Resource-allocation </a:t>
            </a:r>
            <a:r>
              <a:rPr lang="en-US" i="1" smtClean="0"/>
              <a:t>state</a:t>
            </a:r>
            <a:r>
              <a:rPr lang="en-US" smtClean="0"/>
              <a:t> is defined by the number of available and allocated resources, and the maximum demands of the processes</a:t>
            </a:r>
          </a:p>
        </p:txBody>
      </p:sp>
      <p:sp>
        <p:nvSpPr>
          <p:cNvPr id="19460" name="Text Box 4"/>
          <p:cNvSpPr txBox="1">
            <a:spLocks noChangeArrowheads="1"/>
          </p:cNvSpPr>
          <p:nvPr/>
        </p:nvSpPr>
        <p:spPr bwMode="auto">
          <a:xfrm>
            <a:off x="822325" y="1271588"/>
            <a:ext cx="7716838" cy="641350"/>
          </a:xfrm>
          <a:prstGeom prst="rect">
            <a:avLst/>
          </a:prstGeom>
          <a:noFill/>
          <a:ln w="9525">
            <a:noFill/>
            <a:miter lim="800000"/>
            <a:headEnd/>
            <a:tailEnd/>
          </a:ln>
        </p:spPr>
        <p:txBody>
          <a:bodyPr anchor="ctr">
            <a:spAutoFit/>
          </a:bodyPr>
          <a:lstStyle/>
          <a:p>
            <a:pPr>
              <a:spcBef>
                <a:spcPct val="50000"/>
              </a:spcBef>
            </a:pPr>
            <a:r>
              <a:rPr lang="en-US">
                <a:latin typeface="Helvetica" pitchFamily="34" charset="0"/>
              </a:rPr>
              <a:t>Requires that the system has some additional </a:t>
            </a:r>
            <a:r>
              <a:rPr lang="en-US" i="1">
                <a:latin typeface="Helvetica" pitchFamily="34" charset="0"/>
              </a:rPr>
              <a:t>a priori </a:t>
            </a:r>
            <a:r>
              <a:rPr lang="en-US">
                <a:latin typeface="Helvetica" pitchFamily="34" charset="0"/>
              </a:rPr>
              <a:t>information </a:t>
            </a:r>
            <a:br>
              <a:rPr lang="en-US">
                <a:latin typeface="Helvetica" pitchFamily="34" charset="0"/>
              </a:rPr>
            </a:br>
            <a:r>
              <a:rPr lang="en-US">
                <a:latin typeface="Helvetica" pitchFamily="34" charset="0"/>
              </a:rPr>
              <a:t>available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Safe State</a:t>
            </a:r>
          </a:p>
        </p:txBody>
      </p:sp>
      <p:sp>
        <p:nvSpPr>
          <p:cNvPr id="20483" name="Rectangle 3"/>
          <p:cNvSpPr>
            <a:spLocks noGrp="1" noChangeArrowheads="1"/>
          </p:cNvSpPr>
          <p:nvPr>
            <p:ph type="body" idx="1"/>
          </p:nvPr>
        </p:nvSpPr>
        <p:spPr>
          <a:xfrm>
            <a:off x="855663" y="1306513"/>
            <a:ext cx="7656512" cy="4997450"/>
          </a:xfrm>
        </p:spPr>
        <p:txBody>
          <a:bodyPr/>
          <a:lstStyle/>
          <a:p>
            <a:r>
              <a:rPr lang="en-US" smtClean="0"/>
              <a:t>When a process requests an available resource, system must decide if immediate allocation leaves the system in a safe state</a:t>
            </a:r>
            <a:br>
              <a:rPr lang="en-US" smtClean="0"/>
            </a:br>
            <a:endParaRPr lang="en-US" smtClean="0"/>
          </a:p>
          <a:p>
            <a:r>
              <a:rPr lang="en-US" smtClean="0"/>
              <a:t>System is in </a:t>
            </a:r>
            <a:r>
              <a:rPr lang="en-US" b="1" smtClean="0">
                <a:solidFill>
                  <a:srgbClr val="3366FF"/>
                </a:solidFill>
              </a:rPr>
              <a:t>safe state</a:t>
            </a:r>
            <a:r>
              <a:rPr lang="en-US" smtClean="0">
                <a:solidFill>
                  <a:srgbClr val="3366FF"/>
                </a:solidFill>
              </a:rPr>
              <a:t> </a:t>
            </a:r>
            <a:r>
              <a:rPr lang="en-US" smtClean="0"/>
              <a:t>if there exists a sequence &lt;</a:t>
            </a:r>
            <a:r>
              <a:rPr lang="en-US" i="1" smtClean="0"/>
              <a:t>P</a:t>
            </a:r>
            <a:r>
              <a:rPr lang="en-US" i="1" baseline="-25000" smtClean="0"/>
              <a:t>1</a:t>
            </a:r>
            <a:r>
              <a:rPr lang="en-US" i="1" smtClean="0"/>
              <a:t>, P</a:t>
            </a:r>
            <a:r>
              <a:rPr lang="en-US" i="1" baseline="-25000" smtClean="0"/>
              <a:t>2</a:t>
            </a:r>
            <a:r>
              <a:rPr lang="en-US" i="1" smtClean="0"/>
              <a:t>, …, P</a:t>
            </a:r>
            <a:r>
              <a:rPr lang="en-US" i="1" baseline="-25000" smtClean="0"/>
              <a:t>n</a:t>
            </a:r>
            <a:r>
              <a:rPr lang="en-US" smtClean="0"/>
              <a:t>&gt; of ALL the  processes  in the systems such that  for each P</a:t>
            </a:r>
            <a:r>
              <a:rPr lang="en-US" baseline="-25000" smtClean="0"/>
              <a:t>i</a:t>
            </a:r>
            <a:r>
              <a:rPr lang="en-US" smtClean="0"/>
              <a:t>, the resources that P</a:t>
            </a:r>
            <a:r>
              <a:rPr lang="en-US" baseline="-25000" smtClean="0"/>
              <a:t>i </a:t>
            </a:r>
            <a:r>
              <a:rPr lang="en-US" smtClean="0"/>
              <a:t>can still request can be satisfied by currently available resources + resources held by all the </a:t>
            </a:r>
            <a:r>
              <a:rPr lang="en-US" i="1" smtClean="0"/>
              <a:t>P</a:t>
            </a:r>
            <a:r>
              <a:rPr lang="en-US" i="1" baseline="-25000" smtClean="0"/>
              <a:t>j</a:t>
            </a:r>
            <a:r>
              <a:rPr lang="en-US" smtClean="0"/>
              <a:t>, with</a:t>
            </a:r>
            <a:r>
              <a:rPr lang="en-US" i="1" smtClean="0"/>
              <a:t> j </a:t>
            </a:r>
            <a:r>
              <a:rPr lang="en-US" smtClean="0"/>
              <a:t>&lt; </a:t>
            </a:r>
            <a:r>
              <a:rPr lang="en-US" i="1" smtClean="0"/>
              <a:t>I</a:t>
            </a:r>
          </a:p>
          <a:p>
            <a:endParaRPr lang="en-US" smtClean="0"/>
          </a:p>
          <a:p>
            <a:r>
              <a:rPr lang="en-US" smtClean="0"/>
              <a:t>That is:</a:t>
            </a:r>
          </a:p>
          <a:p>
            <a:pPr lvl="1"/>
            <a:r>
              <a:rPr lang="en-US" smtClean="0"/>
              <a:t>If P</a:t>
            </a:r>
            <a:r>
              <a:rPr lang="en-US" baseline="-25000" smtClean="0"/>
              <a:t>i</a:t>
            </a:r>
            <a:r>
              <a:rPr lang="en-US" smtClean="0"/>
              <a:t> resource needs are not immediately available, then </a:t>
            </a:r>
            <a:r>
              <a:rPr lang="en-US" i="1" smtClean="0"/>
              <a:t>P</a:t>
            </a:r>
            <a:r>
              <a:rPr lang="en-US" i="1" baseline="-25000" smtClean="0"/>
              <a:t>i</a:t>
            </a:r>
            <a:r>
              <a:rPr lang="en-US" smtClean="0"/>
              <a:t> can wait until all </a:t>
            </a:r>
            <a:r>
              <a:rPr lang="en-US" i="1" smtClean="0"/>
              <a:t>P</a:t>
            </a:r>
            <a:r>
              <a:rPr lang="en-US" i="1" baseline="-25000" smtClean="0"/>
              <a:t>j</a:t>
            </a:r>
            <a:r>
              <a:rPr lang="en-US" i="1" smtClean="0"/>
              <a:t> </a:t>
            </a:r>
            <a:r>
              <a:rPr lang="en-US" smtClean="0"/>
              <a:t>have finished</a:t>
            </a:r>
          </a:p>
          <a:p>
            <a:pPr lvl="1"/>
            <a:r>
              <a:rPr lang="en-US" smtClean="0"/>
              <a:t>When </a:t>
            </a:r>
            <a:r>
              <a:rPr lang="en-US" i="1" smtClean="0"/>
              <a:t>P</a:t>
            </a:r>
            <a:r>
              <a:rPr lang="en-US" i="1" baseline="-25000" smtClean="0"/>
              <a:t>j</a:t>
            </a:r>
            <a:r>
              <a:rPr lang="en-US" smtClean="0"/>
              <a:t> is finished, </a:t>
            </a:r>
            <a:r>
              <a:rPr lang="en-US" i="1" smtClean="0"/>
              <a:t>P</a:t>
            </a:r>
            <a:r>
              <a:rPr lang="en-US" i="1" baseline="-25000" smtClean="0"/>
              <a:t>i</a:t>
            </a:r>
            <a:r>
              <a:rPr lang="en-US" smtClean="0"/>
              <a:t> can obtain needed resources, execute, return allocated resources, and terminate</a:t>
            </a:r>
          </a:p>
          <a:p>
            <a:pPr lvl="1"/>
            <a:r>
              <a:rPr lang="en-US" smtClean="0"/>
              <a:t>When </a:t>
            </a:r>
            <a:r>
              <a:rPr lang="en-US" i="1" smtClean="0"/>
              <a:t>P</a:t>
            </a:r>
            <a:r>
              <a:rPr lang="en-US" i="1" baseline="-25000" smtClean="0"/>
              <a:t>i</a:t>
            </a:r>
            <a:r>
              <a:rPr lang="en-US" smtClean="0"/>
              <a:t> terminates, </a:t>
            </a:r>
            <a:r>
              <a:rPr lang="en-US" i="1" smtClean="0"/>
              <a:t>P</a:t>
            </a:r>
            <a:r>
              <a:rPr lang="en-US" i="1" baseline="-25000" smtClean="0"/>
              <a:t>i </a:t>
            </a:r>
            <a:r>
              <a:rPr lang="en-US" baseline="-25000" smtClean="0"/>
              <a:t>+1</a:t>
            </a:r>
            <a:r>
              <a:rPr lang="en-US" smtClean="0"/>
              <a:t> can obtain its needed resources, and so on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Basic Facts</a:t>
            </a:r>
          </a:p>
        </p:txBody>
      </p:sp>
      <p:sp>
        <p:nvSpPr>
          <p:cNvPr id="21507" name="Rectangle 3"/>
          <p:cNvSpPr>
            <a:spLocks noGrp="1" noChangeArrowheads="1"/>
          </p:cNvSpPr>
          <p:nvPr>
            <p:ph type="body" idx="1"/>
          </p:nvPr>
        </p:nvSpPr>
        <p:spPr>
          <a:xfrm>
            <a:off x="827088" y="1411288"/>
            <a:ext cx="7459662" cy="4414837"/>
          </a:xfrm>
        </p:spPr>
        <p:txBody>
          <a:bodyPr/>
          <a:lstStyle/>
          <a:p>
            <a:r>
              <a:rPr lang="en-US" smtClean="0"/>
              <a:t>If a system is in safe state </a:t>
            </a:r>
            <a:r>
              <a:rPr lang="en-US" smtClean="0">
                <a:sym typeface="Symbol" pitchFamily="18" charset="2"/>
              </a:rPr>
              <a:t> no deadlocks</a:t>
            </a:r>
            <a:br>
              <a:rPr lang="en-US" smtClean="0">
                <a:sym typeface="Symbol" pitchFamily="18" charset="2"/>
              </a:rPr>
            </a:br>
            <a:endParaRPr lang="en-US" smtClean="0">
              <a:sym typeface="Symbol" pitchFamily="18" charset="2"/>
            </a:endParaRPr>
          </a:p>
          <a:p>
            <a:r>
              <a:rPr lang="en-US" smtClean="0">
                <a:sym typeface="Symbol" pitchFamily="18" charset="2"/>
              </a:rPr>
              <a:t>If a system is in unsafe state  possibility of deadlock</a:t>
            </a:r>
            <a:br>
              <a:rPr lang="en-US" smtClean="0">
                <a:sym typeface="Symbol" pitchFamily="18" charset="2"/>
              </a:rPr>
            </a:br>
            <a:endParaRPr lang="en-US" smtClean="0">
              <a:sym typeface="Symbol" pitchFamily="18" charset="2"/>
            </a:endParaRPr>
          </a:p>
          <a:p>
            <a:r>
              <a:rPr lang="en-US" smtClean="0">
                <a:sym typeface="Symbol" pitchFamily="18" charset="2"/>
              </a:rPr>
              <a:t>Avoidance  ensure that a system will never enter an unsafe state.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06450" y="277813"/>
            <a:ext cx="7880350" cy="576262"/>
          </a:xfrm>
        </p:spPr>
        <p:txBody>
          <a:bodyPr/>
          <a:lstStyle/>
          <a:p>
            <a:pPr eaLnBrk="1" hangingPunct="1"/>
            <a:r>
              <a:rPr lang="en-US" smtClean="0"/>
              <a:t>Chapter 7:  Deadlocks</a:t>
            </a:r>
          </a:p>
        </p:txBody>
      </p:sp>
      <p:sp>
        <p:nvSpPr>
          <p:cNvPr id="4099" name="Rectangle 3"/>
          <p:cNvSpPr>
            <a:spLocks noGrp="1" noChangeArrowheads="1"/>
          </p:cNvSpPr>
          <p:nvPr>
            <p:ph type="body" idx="1"/>
          </p:nvPr>
        </p:nvSpPr>
        <p:spPr/>
        <p:txBody>
          <a:bodyPr/>
          <a:lstStyle/>
          <a:p>
            <a:pPr>
              <a:buSzPct val="85000"/>
            </a:pPr>
            <a:r>
              <a:rPr lang="en-US" smtClean="0"/>
              <a:t>The Deadlock Problem</a:t>
            </a:r>
          </a:p>
          <a:p>
            <a:pPr>
              <a:buSzPct val="85000"/>
            </a:pPr>
            <a:r>
              <a:rPr lang="en-US" smtClean="0"/>
              <a:t>System Model</a:t>
            </a:r>
          </a:p>
          <a:p>
            <a:pPr>
              <a:buSzPct val="85000"/>
            </a:pPr>
            <a:r>
              <a:rPr lang="en-US" smtClean="0"/>
              <a:t>Deadlock Characterization</a:t>
            </a:r>
          </a:p>
          <a:p>
            <a:pPr>
              <a:buSzPct val="85000"/>
            </a:pPr>
            <a:r>
              <a:rPr lang="en-US" smtClean="0"/>
              <a:t>Methods for Handling Deadlocks</a:t>
            </a:r>
          </a:p>
          <a:p>
            <a:r>
              <a:rPr lang="en-US" smtClean="0"/>
              <a:t>Deadlock Prevention</a:t>
            </a:r>
          </a:p>
          <a:p>
            <a:pPr>
              <a:buSzPct val="85000"/>
            </a:pPr>
            <a:r>
              <a:rPr lang="en-US" smtClean="0"/>
              <a:t>Deadlock Avoidance</a:t>
            </a:r>
          </a:p>
          <a:p>
            <a:pPr>
              <a:buSzPct val="85000"/>
            </a:pPr>
            <a:r>
              <a:rPr lang="en-US" smtClean="0"/>
              <a:t>Deadlock Detection </a:t>
            </a:r>
          </a:p>
          <a:p>
            <a:pPr>
              <a:buSzPct val="85000"/>
            </a:pPr>
            <a:r>
              <a:rPr lang="en-US" smtClean="0"/>
              <a:t>Recovery from Deadlock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46138" y="277813"/>
            <a:ext cx="7840662" cy="576262"/>
          </a:xfrm>
        </p:spPr>
        <p:txBody>
          <a:bodyPr/>
          <a:lstStyle/>
          <a:p>
            <a:pPr eaLnBrk="1" hangingPunct="1"/>
            <a:r>
              <a:rPr lang="en-US" smtClean="0"/>
              <a:t>Safe, Unsafe, Deadlock State </a:t>
            </a:r>
          </a:p>
        </p:txBody>
      </p:sp>
      <p:pic>
        <p:nvPicPr>
          <p:cNvPr id="22531" name="Picture 4"/>
          <p:cNvPicPr>
            <a:picLocks noChangeAspect="1" noChangeArrowheads="1"/>
          </p:cNvPicPr>
          <p:nvPr/>
        </p:nvPicPr>
        <p:blipFill>
          <a:blip r:embed="rId3"/>
          <a:srcRect l="13437" t="1572" r="13683" b="2194"/>
          <a:stretch>
            <a:fillRect/>
          </a:stretch>
        </p:blipFill>
        <p:spPr bwMode="auto">
          <a:xfrm>
            <a:off x="2282825" y="1716088"/>
            <a:ext cx="4391025" cy="4348162"/>
          </a:xfrm>
          <a:prstGeom prst="rect">
            <a:avLst/>
          </a:prstGeom>
          <a:noFill/>
          <a:ln w="38100" cmpd="dbl">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041400" y="277813"/>
            <a:ext cx="7645400" cy="576262"/>
          </a:xfrm>
        </p:spPr>
        <p:txBody>
          <a:bodyPr/>
          <a:lstStyle/>
          <a:p>
            <a:pPr eaLnBrk="1" hangingPunct="1"/>
            <a:r>
              <a:rPr lang="en-US" smtClean="0"/>
              <a:t>Avoidance algorithms</a:t>
            </a:r>
          </a:p>
        </p:txBody>
      </p:sp>
      <p:sp>
        <p:nvSpPr>
          <p:cNvPr id="23555" name="Rectangle 3"/>
          <p:cNvSpPr>
            <a:spLocks noGrp="1" noChangeArrowheads="1"/>
          </p:cNvSpPr>
          <p:nvPr>
            <p:ph type="body" idx="1"/>
          </p:nvPr>
        </p:nvSpPr>
        <p:spPr>
          <a:xfrm>
            <a:off x="827088" y="1439863"/>
            <a:ext cx="6659562" cy="4483100"/>
          </a:xfrm>
        </p:spPr>
        <p:txBody>
          <a:bodyPr/>
          <a:lstStyle/>
          <a:p>
            <a:r>
              <a:rPr lang="en-US" smtClean="0"/>
              <a:t>Single instance of a resource type</a:t>
            </a:r>
          </a:p>
          <a:p>
            <a:pPr lvl="1"/>
            <a:r>
              <a:rPr lang="en-US" smtClean="0"/>
              <a:t>Use a resource-allocation graph</a:t>
            </a:r>
          </a:p>
          <a:p>
            <a:endParaRPr lang="en-US" smtClean="0"/>
          </a:p>
          <a:p>
            <a:r>
              <a:rPr lang="en-US" smtClean="0"/>
              <a:t>Multiple instances of a resource type</a:t>
            </a:r>
          </a:p>
          <a:p>
            <a:pPr lvl="1"/>
            <a:r>
              <a:rPr lang="en-US" smtClean="0"/>
              <a:t> Use the banker’s algorithm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55663" y="277813"/>
            <a:ext cx="7831137" cy="576262"/>
          </a:xfrm>
        </p:spPr>
        <p:txBody>
          <a:bodyPr/>
          <a:lstStyle/>
          <a:p>
            <a:pPr eaLnBrk="1" hangingPunct="1"/>
            <a:r>
              <a:rPr lang="en-US" smtClean="0"/>
              <a:t>Resource-Allocation Graph Scheme</a:t>
            </a:r>
          </a:p>
        </p:txBody>
      </p:sp>
      <p:sp>
        <p:nvSpPr>
          <p:cNvPr id="24579" name="Rectangle 3"/>
          <p:cNvSpPr>
            <a:spLocks noGrp="1" noChangeArrowheads="1"/>
          </p:cNvSpPr>
          <p:nvPr>
            <p:ph type="body" idx="1"/>
          </p:nvPr>
        </p:nvSpPr>
        <p:spPr>
          <a:xfrm>
            <a:off x="827088" y="1439863"/>
            <a:ext cx="7515225" cy="4483100"/>
          </a:xfrm>
        </p:spPr>
        <p:txBody>
          <a:bodyPr/>
          <a:lstStyle/>
          <a:p>
            <a:r>
              <a:rPr lang="en-US" b="1" smtClean="0">
                <a:solidFill>
                  <a:srgbClr val="3366FF"/>
                </a:solidFill>
              </a:rPr>
              <a:t>Claim edge</a:t>
            </a:r>
            <a:r>
              <a:rPr lang="en-US" smtClean="0">
                <a:solidFill>
                  <a:srgbClr val="3366FF"/>
                </a:solidFill>
              </a:rPr>
              <a:t> </a:t>
            </a:r>
            <a:r>
              <a:rPr lang="en-US" i="1" smtClean="0"/>
              <a:t>P</a:t>
            </a:r>
            <a:r>
              <a:rPr lang="en-US" i="1" baseline="-25000" smtClean="0"/>
              <a:t>i</a:t>
            </a:r>
            <a:r>
              <a:rPr lang="en-US" smtClean="0"/>
              <a:t> </a:t>
            </a:r>
            <a:r>
              <a:rPr lang="en-US" smtClean="0">
                <a:sym typeface="Symbol" pitchFamily="18" charset="2"/>
              </a:rPr>
              <a:t> </a:t>
            </a:r>
            <a:r>
              <a:rPr lang="en-US" i="1" smtClean="0">
                <a:sym typeface="Symbol" pitchFamily="18" charset="2"/>
              </a:rPr>
              <a:t>R</a:t>
            </a:r>
            <a:r>
              <a:rPr lang="en-US" i="1" baseline="-25000" smtClean="0">
                <a:sym typeface="Symbol" pitchFamily="18" charset="2"/>
              </a:rPr>
              <a:t>j</a:t>
            </a:r>
            <a:r>
              <a:rPr lang="en-US" smtClean="0">
                <a:sym typeface="Symbol" pitchFamily="18" charset="2"/>
              </a:rPr>
              <a:t> indicated that process </a:t>
            </a:r>
            <a:r>
              <a:rPr lang="en-US" i="1" smtClean="0">
                <a:sym typeface="Symbol" pitchFamily="18" charset="2"/>
              </a:rPr>
              <a:t>P</a:t>
            </a:r>
            <a:r>
              <a:rPr lang="en-US" i="1" baseline="-25000" smtClean="0">
                <a:sym typeface="Symbol" pitchFamily="18" charset="2"/>
              </a:rPr>
              <a:t>j</a:t>
            </a:r>
            <a:r>
              <a:rPr lang="en-US" smtClean="0">
                <a:sym typeface="Symbol" pitchFamily="18" charset="2"/>
              </a:rPr>
              <a:t> may request resource </a:t>
            </a:r>
            <a:r>
              <a:rPr lang="en-US" i="1" smtClean="0">
                <a:sym typeface="Symbol" pitchFamily="18" charset="2"/>
              </a:rPr>
              <a:t>R</a:t>
            </a:r>
            <a:r>
              <a:rPr lang="en-US" i="1" baseline="-25000" smtClean="0">
                <a:sym typeface="Symbol" pitchFamily="18" charset="2"/>
              </a:rPr>
              <a:t>j</a:t>
            </a:r>
            <a:r>
              <a:rPr lang="en-US" smtClean="0">
                <a:sym typeface="Symbol" pitchFamily="18" charset="2"/>
              </a:rPr>
              <a:t>; represented by a dashed line</a:t>
            </a:r>
            <a:br>
              <a:rPr lang="en-US" smtClean="0">
                <a:sym typeface="Symbol" pitchFamily="18" charset="2"/>
              </a:rPr>
            </a:br>
            <a:endParaRPr lang="en-US" smtClean="0">
              <a:sym typeface="Symbol" pitchFamily="18" charset="2"/>
            </a:endParaRPr>
          </a:p>
          <a:p>
            <a:r>
              <a:rPr lang="en-US" smtClean="0">
                <a:sym typeface="Symbol" pitchFamily="18" charset="2"/>
              </a:rPr>
              <a:t>Claim edge converts to request edge when a process requests a resource</a:t>
            </a:r>
            <a:br>
              <a:rPr lang="en-US" smtClean="0">
                <a:sym typeface="Symbol" pitchFamily="18" charset="2"/>
              </a:rPr>
            </a:br>
            <a:endParaRPr lang="en-US" smtClean="0">
              <a:sym typeface="Symbol" pitchFamily="18" charset="2"/>
            </a:endParaRPr>
          </a:p>
          <a:p>
            <a:r>
              <a:rPr lang="en-US" smtClean="0">
                <a:sym typeface="Symbol" pitchFamily="18" charset="2"/>
              </a:rPr>
              <a:t>Request edge converted to an assignment edge when the  resource is allocated to the process</a:t>
            </a:r>
          </a:p>
          <a:p>
            <a:pPr>
              <a:buFont typeface="Monotype Sorts" charset="2"/>
              <a:buNone/>
            </a:pPr>
            <a:endParaRPr lang="en-US" smtClean="0">
              <a:sym typeface="Symbol" pitchFamily="18" charset="2"/>
            </a:endParaRPr>
          </a:p>
          <a:p>
            <a:r>
              <a:rPr lang="en-US" smtClean="0">
                <a:sym typeface="Symbol" pitchFamily="18" charset="2"/>
              </a:rPr>
              <a:t>When a resource is released by a process, assignment edge reconverts to a claim edge</a:t>
            </a:r>
            <a:br>
              <a:rPr lang="en-US" smtClean="0">
                <a:sym typeface="Symbol" pitchFamily="18" charset="2"/>
              </a:rPr>
            </a:br>
            <a:endParaRPr lang="en-US" smtClean="0">
              <a:sym typeface="Symbol" pitchFamily="18" charset="2"/>
            </a:endParaRPr>
          </a:p>
          <a:p>
            <a:r>
              <a:rPr lang="en-US" smtClean="0">
                <a:sym typeface="Symbol" pitchFamily="18" charset="2"/>
              </a:rPr>
              <a:t>Resources must be claimed </a:t>
            </a:r>
            <a:r>
              <a:rPr lang="en-US" i="1" smtClean="0">
                <a:sym typeface="Symbol" pitchFamily="18" charset="2"/>
              </a:rPr>
              <a:t>a priori</a:t>
            </a:r>
            <a:r>
              <a:rPr lang="en-US" smtClean="0">
                <a:sym typeface="Symbol" pitchFamily="18" charset="2"/>
              </a:rPr>
              <a:t> in the system</a:t>
            </a:r>
            <a:endParaRPr lang="en-US"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41363" y="404813"/>
            <a:ext cx="8224837" cy="457200"/>
          </a:xfrm>
        </p:spPr>
        <p:txBody>
          <a:bodyPr/>
          <a:lstStyle/>
          <a:p>
            <a:pPr eaLnBrk="1" hangingPunct="1"/>
            <a:r>
              <a:rPr lang="en-US" smtClean="0"/>
              <a:t>Resource-Allocation Graph</a:t>
            </a:r>
          </a:p>
        </p:txBody>
      </p:sp>
      <p:pic>
        <p:nvPicPr>
          <p:cNvPr id="25603" name="Picture 4" descr="7"/>
          <p:cNvPicPr>
            <a:picLocks noChangeAspect="1" noChangeArrowheads="1"/>
          </p:cNvPicPr>
          <p:nvPr/>
        </p:nvPicPr>
        <p:blipFill>
          <a:blip r:embed="rId3"/>
          <a:srcRect/>
          <a:stretch>
            <a:fillRect/>
          </a:stretch>
        </p:blipFill>
        <p:spPr bwMode="auto">
          <a:xfrm>
            <a:off x="2740025" y="1427163"/>
            <a:ext cx="4116388" cy="417195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90563" y="401638"/>
            <a:ext cx="8243887" cy="457200"/>
          </a:xfrm>
        </p:spPr>
        <p:txBody>
          <a:bodyPr/>
          <a:lstStyle/>
          <a:p>
            <a:pPr eaLnBrk="1" hangingPunct="1"/>
            <a:r>
              <a:rPr lang="en-US" sz="2800" smtClean="0"/>
              <a:t>Unsafe State In Resource-Allocation Graph</a:t>
            </a:r>
          </a:p>
        </p:txBody>
      </p:sp>
      <p:pic>
        <p:nvPicPr>
          <p:cNvPr id="26627" name="Picture 4" descr="7"/>
          <p:cNvPicPr>
            <a:picLocks noChangeAspect="1" noChangeArrowheads="1"/>
          </p:cNvPicPr>
          <p:nvPr/>
        </p:nvPicPr>
        <p:blipFill>
          <a:blip r:embed="rId3"/>
          <a:srcRect/>
          <a:stretch>
            <a:fillRect/>
          </a:stretch>
        </p:blipFill>
        <p:spPr bwMode="auto">
          <a:xfrm>
            <a:off x="2384425" y="1230313"/>
            <a:ext cx="4337050" cy="43957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030288" y="277813"/>
            <a:ext cx="7656512" cy="576262"/>
          </a:xfrm>
        </p:spPr>
        <p:txBody>
          <a:bodyPr/>
          <a:lstStyle/>
          <a:p>
            <a:pPr eaLnBrk="1" hangingPunct="1"/>
            <a:r>
              <a:rPr lang="en-US" smtClean="0"/>
              <a:t>Resource-Allocation Graph Algorithm</a:t>
            </a:r>
          </a:p>
        </p:txBody>
      </p:sp>
      <p:sp>
        <p:nvSpPr>
          <p:cNvPr id="27651" name="Rectangle 3"/>
          <p:cNvSpPr>
            <a:spLocks noGrp="1" noChangeArrowheads="1"/>
          </p:cNvSpPr>
          <p:nvPr>
            <p:ph type="body" idx="1"/>
          </p:nvPr>
        </p:nvSpPr>
        <p:spPr>
          <a:xfrm>
            <a:off x="806450" y="1392238"/>
            <a:ext cx="7675563" cy="4303712"/>
          </a:xfrm>
        </p:spPr>
        <p:txBody>
          <a:bodyPr/>
          <a:lstStyle/>
          <a:p>
            <a:r>
              <a:rPr lang="en-US" smtClean="0"/>
              <a:t>Suppose that process</a:t>
            </a:r>
            <a:r>
              <a:rPr lang="en-US" i="1" smtClean="0"/>
              <a:t> P</a:t>
            </a:r>
            <a:r>
              <a:rPr lang="en-US" i="1" baseline="-25000" smtClean="0"/>
              <a:t>i</a:t>
            </a:r>
            <a:r>
              <a:rPr lang="en-US" smtClean="0"/>
              <a:t> requests a resource </a:t>
            </a:r>
            <a:r>
              <a:rPr lang="en-US" i="1" smtClean="0">
                <a:sym typeface="Symbol" pitchFamily="18" charset="2"/>
              </a:rPr>
              <a:t>R</a:t>
            </a:r>
            <a:r>
              <a:rPr lang="en-US" i="1" baseline="-25000" smtClean="0">
                <a:sym typeface="Symbol" pitchFamily="18" charset="2"/>
              </a:rPr>
              <a:t>j</a:t>
            </a:r>
          </a:p>
          <a:p>
            <a:endParaRPr lang="en-US" i="1" baseline="-25000" smtClean="0">
              <a:sym typeface="Symbol" pitchFamily="18" charset="2"/>
            </a:endParaRPr>
          </a:p>
          <a:p>
            <a:r>
              <a:rPr lang="en-US" smtClean="0">
                <a:sym typeface="Symbol" pitchFamily="18" charset="2"/>
              </a:rPr>
              <a:t>The request can be granted only if converting the request edge to an assignment edge does not result in the formation of a cycle in the resource allocation graph</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14400" y="277813"/>
            <a:ext cx="7772400" cy="576262"/>
          </a:xfrm>
        </p:spPr>
        <p:txBody>
          <a:bodyPr/>
          <a:lstStyle/>
          <a:p>
            <a:pPr eaLnBrk="1" hangingPunct="1"/>
            <a:r>
              <a:rPr lang="en-US" dirty="0" smtClean="0"/>
              <a:t>Banker’s </a:t>
            </a:r>
            <a:r>
              <a:rPr lang="en-US" dirty="0" smtClean="0"/>
              <a:t>Algorithm</a:t>
            </a:r>
            <a:r>
              <a:rPr lang="en-US" altLang="zh-CN" dirty="0" smtClean="0">
                <a:latin typeface="宋体" panose="02010600030101010101" pitchFamily="2" charset="-122"/>
                <a:ea typeface="宋体" panose="02010600030101010101" pitchFamily="2" charset="-122"/>
              </a:rPr>
              <a:t>(</a:t>
            </a:r>
            <a:r>
              <a:rPr lang="zh-CN" altLang="en-US" smtClean="0">
                <a:latin typeface="宋体" panose="02010600030101010101" pitchFamily="2" charset="-122"/>
                <a:ea typeface="宋体" panose="02010600030101010101" pitchFamily="2" charset="-122"/>
              </a:rPr>
              <a:t>银行家算法</a:t>
            </a:r>
            <a:r>
              <a:rPr lang="en-US" altLang="zh-CN" smtClean="0">
                <a:latin typeface="宋体" panose="02010600030101010101" pitchFamily="2" charset="-122"/>
                <a:ea typeface="宋体" panose="02010600030101010101" pitchFamily="2" charset="-122"/>
              </a:rPr>
              <a:t>)</a:t>
            </a:r>
            <a:endParaRPr lang="en-US" dirty="0" smtClean="0"/>
          </a:p>
        </p:txBody>
      </p:sp>
      <p:sp>
        <p:nvSpPr>
          <p:cNvPr id="28675" name="Rectangle 3"/>
          <p:cNvSpPr>
            <a:spLocks noGrp="1" noChangeArrowheads="1"/>
          </p:cNvSpPr>
          <p:nvPr>
            <p:ph type="body" idx="1"/>
          </p:nvPr>
        </p:nvSpPr>
        <p:spPr>
          <a:xfrm>
            <a:off x="827088" y="1397000"/>
            <a:ext cx="7448550" cy="4441825"/>
          </a:xfrm>
        </p:spPr>
        <p:txBody>
          <a:bodyPr/>
          <a:lstStyle/>
          <a:p>
            <a:r>
              <a:rPr lang="en-US" dirty="0" smtClean="0"/>
              <a:t>Multiple instances</a:t>
            </a:r>
            <a:br>
              <a:rPr lang="en-US" dirty="0" smtClean="0"/>
            </a:br>
            <a:endParaRPr lang="en-US" dirty="0" smtClean="0"/>
          </a:p>
          <a:p>
            <a:r>
              <a:rPr lang="en-US" dirty="0" smtClean="0"/>
              <a:t>Each process must a priori claim maximum use</a:t>
            </a:r>
            <a:br>
              <a:rPr lang="en-US" dirty="0" smtClean="0"/>
            </a:br>
            <a:endParaRPr lang="en-US" dirty="0" smtClean="0"/>
          </a:p>
          <a:p>
            <a:r>
              <a:rPr lang="en-US" dirty="0" smtClean="0"/>
              <a:t>When a process requests a resource it may have to wait  </a:t>
            </a:r>
            <a:br>
              <a:rPr lang="en-US" dirty="0" smtClean="0"/>
            </a:br>
            <a:endParaRPr lang="en-US" dirty="0" smtClean="0"/>
          </a:p>
          <a:p>
            <a:r>
              <a:rPr lang="en-US" dirty="0" smtClean="0"/>
              <a:t>When a process gets all its resources it must return them in a finite amount of time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001713" y="422275"/>
            <a:ext cx="7586662" cy="431800"/>
          </a:xfrm>
        </p:spPr>
        <p:txBody>
          <a:bodyPr/>
          <a:lstStyle/>
          <a:p>
            <a:pPr eaLnBrk="1" hangingPunct="1"/>
            <a:r>
              <a:rPr lang="en-US" sz="2800" smtClean="0"/>
              <a:t>Data Structures for the Banker’s Algorithm </a:t>
            </a:r>
          </a:p>
        </p:txBody>
      </p:sp>
      <p:sp>
        <p:nvSpPr>
          <p:cNvPr id="29699" name="Rectangle 3"/>
          <p:cNvSpPr>
            <a:spLocks noGrp="1" noChangeArrowheads="1"/>
          </p:cNvSpPr>
          <p:nvPr>
            <p:ph type="body" idx="1"/>
          </p:nvPr>
        </p:nvSpPr>
        <p:spPr>
          <a:xfrm>
            <a:off x="1192213" y="1843088"/>
            <a:ext cx="7370762" cy="4387850"/>
          </a:xfrm>
        </p:spPr>
        <p:txBody>
          <a:bodyPr/>
          <a:lstStyle/>
          <a:p>
            <a:r>
              <a:rPr lang="en-US" b="1" smtClean="0"/>
              <a:t>Available</a:t>
            </a:r>
            <a:r>
              <a:rPr lang="en-US" i="1" smtClean="0"/>
              <a:t>:</a:t>
            </a:r>
            <a:r>
              <a:rPr lang="en-US" smtClean="0"/>
              <a:t>  Vector of length </a:t>
            </a:r>
            <a:r>
              <a:rPr lang="en-US" i="1" smtClean="0"/>
              <a:t>m</a:t>
            </a:r>
            <a:r>
              <a:rPr lang="en-US" smtClean="0"/>
              <a:t>. If available [</a:t>
            </a:r>
            <a:r>
              <a:rPr lang="en-US" i="1" smtClean="0"/>
              <a:t>j</a:t>
            </a:r>
            <a:r>
              <a:rPr lang="en-US" smtClean="0"/>
              <a:t>] = </a:t>
            </a:r>
            <a:r>
              <a:rPr lang="en-US" i="1" smtClean="0"/>
              <a:t>k</a:t>
            </a:r>
            <a:r>
              <a:rPr lang="en-US" smtClean="0"/>
              <a:t>, there are</a:t>
            </a:r>
            <a:r>
              <a:rPr lang="en-US" i="1" smtClean="0"/>
              <a:t> k</a:t>
            </a:r>
            <a:r>
              <a:rPr lang="en-US" smtClean="0"/>
              <a:t> instances of resource type </a:t>
            </a:r>
            <a:r>
              <a:rPr lang="en-US" i="1" smtClean="0"/>
              <a:t>R</a:t>
            </a:r>
            <a:r>
              <a:rPr lang="en-US" i="1" baseline="-25000" smtClean="0"/>
              <a:t>j</a:t>
            </a:r>
            <a:r>
              <a:rPr lang="en-US" baseline="-25000" smtClean="0"/>
              <a:t>  </a:t>
            </a:r>
            <a:r>
              <a:rPr lang="en-US" smtClean="0"/>
              <a:t>available</a:t>
            </a:r>
          </a:p>
          <a:p>
            <a:endParaRPr lang="en-US" sz="800" smtClean="0"/>
          </a:p>
          <a:p>
            <a:r>
              <a:rPr lang="en-US" b="1" smtClean="0">
                <a:solidFill>
                  <a:srgbClr val="000000"/>
                </a:solidFill>
              </a:rPr>
              <a:t>Max</a:t>
            </a:r>
            <a:r>
              <a:rPr lang="en-US" i="1" smtClean="0"/>
              <a:t>: n x m</a:t>
            </a:r>
            <a:r>
              <a:rPr lang="en-US" smtClean="0"/>
              <a:t> matrix.  If </a:t>
            </a:r>
            <a:r>
              <a:rPr lang="en-US" i="1" smtClean="0"/>
              <a:t>Max </a:t>
            </a:r>
            <a:r>
              <a:rPr lang="en-US" smtClean="0"/>
              <a:t>[</a:t>
            </a:r>
            <a:r>
              <a:rPr lang="en-US" i="1" smtClean="0"/>
              <a:t>i,j</a:t>
            </a:r>
            <a:r>
              <a:rPr lang="en-US" smtClean="0"/>
              <a:t>] = </a:t>
            </a:r>
            <a:r>
              <a:rPr lang="en-US" i="1" smtClean="0"/>
              <a:t>k</a:t>
            </a:r>
            <a:r>
              <a:rPr lang="en-US" smtClean="0"/>
              <a:t>, then process </a:t>
            </a:r>
            <a:r>
              <a:rPr lang="en-US" i="1" smtClean="0"/>
              <a:t>P</a:t>
            </a:r>
            <a:r>
              <a:rPr lang="en-US" i="1" baseline="-25000" smtClean="0"/>
              <a:t>i</a:t>
            </a:r>
            <a:r>
              <a:rPr lang="en-US" i="1" smtClean="0"/>
              <a:t> </a:t>
            </a:r>
            <a:r>
              <a:rPr lang="en-US" smtClean="0"/>
              <a:t>may request at most</a:t>
            </a:r>
            <a:r>
              <a:rPr lang="en-US" i="1" smtClean="0"/>
              <a:t> k </a:t>
            </a:r>
            <a:r>
              <a:rPr lang="en-US" smtClean="0"/>
              <a:t>instances of resource type </a:t>
            </a:r>
            <a:r>
              <a:rPr lang="en-US" i="1" smtClean="0"/>
              <a:t>R</a:t>
            </a:r>
            <a:r>
              <a:rPr lang="en-US" i="1" baseline="-25000" smtClean="0"/>
              <a:t>j</a:t>
            </a:r>
          </a:p>
          <a:p>
            <a:endParaRPr lang="en-US" sz="800" i="1" baseline="-25000" smtClean="0"/>
          </a:p>
          <a:p>
            <a:r>
              <a:rPr lang="en-US" b="1" smtClean="0">
                <a:solidFill>
                  <a:srgbClr val="000000"/>
                </a:solidFill>
              </a:rPr>
              <a:t>Allocation</a:t>
            </a:r>
            <a:r>
              <a:rPr lang="en-US" i="1" smtClean="0"/>
              <a:t>:  n </a:t>
            </a:r>
            <a:r>
              <a:rPr lang="en-US" smtClean="0"/>
              <a:t>x</a:t>
            </a:r>
            <a:r>
              <a:rPr lang="en-US" i="1" smtClean="0"/>
              <a:t> m</a:t>
            </a:r>
            <a:r>
              <a:rPr lang="en-US" smtClean="0"/>
              <a:t> matrix.  If Allocation[</a:t>
            </a:r>
            <a:r>
              <a:rPr lang="en-US" i="1" smtClean="0"/>
              <a:t>i,j</a:t>
            </a:r>
            <a:r>
              <a:rPr lang="en-US" smtClean="0"/>
              <a:t>] = </a:t>
            </a:r>
            <a:r>
              <a:rPr lang="en-US" i="1" smtClean="0"/>
              <a:t>k</a:t>
            </a:r>
            <a:r>
              <a:rPr lang="en-US" smtClean="0"/>
              <a:t> then</a:t>
            </a:r>
            <a:r>
              <a:rPr lang="en-US" i="1" smtClean="0"/>
              <a:t> P</a:t>
            </a:r>
            <a:r>
              <a:rPr lang="en-US" i="1" baseline="-25000" smtClean="0"/>
              <a:t>i</a:t>
            </a:r>
            <a:r>
              <a:rPr lang="en-US" smtClean="0"/>
              <a:t> is currently allocated </a:t>
            </a:r>
            <a:r>
              <a:rPr lang="en-US" i="1" smtClean="0"/>
              <a:t>k</a:t>
            </a:r>
            <a:r>
              <a:rPr lang="en-US" smtClean="0"/>
              <a:t> instances of </a:t>
            </a:r>
            <a:r>
              <a:rPr lang="en-US" i="1" smtClean="0"/>
              <a:t>R</a:t>
            </a:r>
            <a:r>
              <a:rPr lang="en-US" i="1" baseline="-25000" smtClean="0"/>
              <a:t>j</a:t>
            </a:r>
          </a:p>
          <a:p>
            <a:endParaRPr lang="en-US" sz="800" i="1" baseline="-25000" smtClean="0"/>
          </a:p>
          <a:p>
            <a:r>
              <a:rPr lang="en-US" b="1" smtClean="0">
                <a:solidFill>
                  <a:srgbClr val="000000"/>
                </a:solidFill>
              </a:rPr>
              <a:t>Need</a:t>
            </a:r>
            <a:r>
              <a:rPr lang="en-US" i="1" smtClean="0"/>
              <a:t>:  n </a:t>
            </a:r>
            <a:r>
              <a:rPr lang="en-US" smtClean="0"/>
              <a:t>x</a:t>
            </a:r>
            <a:r>
              <a:rPr lang="en-US" i="1" smtClean="0"/>
              <a:t> m</a:t>
            </a:r>
            <a:r>
              <a:rPr lang="en-US" smtClean="0"/>
              <a:t> matrix. If </a:t>
            </a:r>
            <a:r>
              <a:rPr lang="en-US" i="1" smtClean="0"/>
              <a:t>Need</a:t>
            </a:r>
            <a:r>
              <a:rPr lang="en-US" smtClean="0"/>
              <a:t>[</a:t>
            </a:r>
            <a:r>
              <a:rPr lang="en-US" i="1" smtClean="0"/>
              <a:t>i,j</a:t>
            </a:r>
            <a:r>
              <a:rPr lang="en-US" smtClean="0"/>
              <a:t>] =</a:t>
            </a:r>
            <a:r>
              <a:rPr lang="en-US" i="1" smtClean="0"/>
              <a:t> k</a:t>
            </a:r>
            <a:r>
              <a:rPr lang="en-US" smtClean="0"/>
              <a:t>, then</a:t>
            </a:r>
            <a:r>
              <a:rPr lang="en-US" i="1" smtClean="0"/>
              <a:t> P</a:t>
            </a:r>
            <a:r>
              <a:rPr lang="en-US" i="1" baseline="-25000" smtClean="0"/>
              <a:t>i</a:t>
            </a:r>
            <a:r>
              <a:rPr lang="en-US" smtClean="0"/>
              <a:t> may need </a:t>
            </a:r>
            <a:r>
              <a:rPr lang="en-US" i="1" smtClean="0"/>
              <a:t>k</a:t>
            </a:r>
            <a:r>
              <a:rPr lang="en-US" smtClean="0"/>
              <a:t> more instances of </a:t>
            </a:r>
            <a:r>
              <a:rPr lang="en-US" i="1" smtClean="0"/>
              <a:t>R</a:t>
            </a:r>
            <a:r>
              <a:rPr lang="en-US" i="1" baseline="-25000" smtClean="0"/>
              <a:t>j</a:t>
            </a:r>
            <a:r>
              <a:rPr lang="en-US" baseline="-25000" smtClean="0"/>
              <a:t> </a:t>
            </a:r>
            <a:r>
              <a:rPr lang="en-US" smtClean="0"/>
              <a:t>to complete its task</a:t>
            </a:r>
          </a:p>
          <a:p>
            <a:pPr lvl="2">
              <a:buFont typeface="Webdings" pitchFamily="18" charset="2"/>
              <a:buNone/>
            </a:pPr>
            <a:r>
              <a:rPr lang="en-US" smtClean="0"/>
              <a:t/>
            </a:r>
            <a:br>
              <a:rPr lang="en-US" smtClean="0"/>
            </a:br>
            <a:r>
              <a:rPr lang="en-US" i="1" smtClean="0"/>
              <a:t>Need</a:t>
            </a:r>
            <a:r>
              <a:rPr lang="en-US" smtClean="0"/>
              <a:t> [</a:t>
            </a:r>
            <a:r>
              <a:rPr lang="en-US" i="1" smtClean="0"/>
              <a:t>i,j]</a:t>
            </a:r>
            <a:r>
              <a:rPr lang="en-US" smtClean="0"/>
              <a:t> = </a:t>
            </a:r>
            <a:r>
              <a:rPr lang="en-US" i="1" smtClean="0"/>
              <a:t>Max</a:t>
            </a:r>
            <a:r>
              <a:rPr lang="en-US" smtClean="0"/>
              <a:t>[</a:t>
            </a:r>
            <a:r>
              <a:rPr lang="en-US" i="1" smtClean="0"/>
              <a:t>i,j</a:t>
            </a:r>
            <a:r>
              <a:rPr lang="en-US" smtClean="0"/>
              <a:t>] – </a:t>
            </a:r>
            <a:r>
              <a:rPr lang="en-US" i="1" smtClean="0"/>
              <a:t>Allocation</a:t>
            </a:r>
            <a:r>
              <a:rPr lang="en-US" smtClean="0"/>
              <a:t> [</a:t>
            </a:r>
            <a:r>
              <a:rPr lang="en-US" i="1" smtClean="0"/>
              <a:t>i,j</a:t>
            </a:r>
            <a:r>
              <a:rPr lang="en-US" smtClean="0"/>
              <a:t>]</a:t>
            </a:r>
          </a:p>
        </p:txBody>
      </p:sp>
      <p:sp>
        <p:nvSpPr>
          <p:cNvPr id="29700" name="Text Box 4"/>
          <p:cNvSpPr txBox="1">
            <a:spLocks noChangeArrowheads="1"/>
          </p:cNvSpPr>
          <p:nvPr/>
        </p:nvSpPr>
        <p:spPr bwMode="auto">
          <a:xfrm>
            <a:off x="809625" y="1408113"/>
            <a:ext cx="6934200" cy="366712"/>
          </a:xfrm>
          <a:prstGeom prst="rect">
            <a:avLst/>
          </a:prstGeom>
          <a:noFill/>
          <a:ln w="9525">
            <a:noFill/>
            <a:miter lim="800000"/>
            <a:headEnd/>
            <a:tailEnd/>
          </a:ln>
        </p:spPr>
        <p:txBody>
          <a:bodyPr wrap="none" anchor="ctr">
            <a:spAutoFit/>
          </a:bodyPr>
          <a:lstStyle/>
          <a:p>
            <a:pPr>
              <a:spcBef>
                <a:spcPct val="50000"/>
              </a:spcBef>
            </a:pPr>
            <a:r>
              <a:rPr lang="en-US">
                <a:latin typeface="Helvetica" pitchFamily="34" charset="0"/>
              </a:rPr>
              <a:t>Let </a:t>
            </a:r>
            <a:r>
              <a:rPr lang="en-US" i="1">
                <a:latin typeface="Helvetica" pitchFamily="34" charset="0"/>
              </a:rPr>
              <a:t>n</a:t>
            </a:r>
            <a:r>
              <a:rPr lang="en-US">
                <a:latin typeface="Helvetica" pitchFamily="34" charset="0"/>
              </a:rPr>
              <a:t> = number of processes, and </a:t>
            </a:r>
            <a:r>
              <a:rPr lang="en-US" i="1">
                <a:latin typeface="Helvetica" pitchFamily="34" charset="0"/>
              </a:rPr>
              <a:t>m </a:t>
            </a:r>
            <a:r>
              <a:rPr lang="en-US">
                <a:latin typeface="Helvetica" pitchFamily="34" charset="0"/>
              </a:rPr>
              <a:t>= number of resources types.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Safety Algorithm</a:t>
            </a:r>
          </a:p>
        </p:txBody>
      </p:sp>
      <p:sp>
        <p:nvSpPr>
          <p:cNvPr id="30723" name="Rectangle 3"/>
          <p:cNvSpPr>
            <a:spLocks noGrp="1" noChangeArrowheads="1"/>
          </p:cNvSpPr>
          <p:nvPr>
            <p:ph type="body" idx="1"/>
          </p:nvPr>
        </p:nvSpPr>
        <p:spPr>
          <a:xfrm>
            <a:off x="812800" y="1282700"/>
            <a:ext cx="7372350" cy="4943475"/>
          </a:xfrm>
        </p:spPr>
        <p:txBody>
          <a:bodyPr/>
          <a:lstStyle/>
          <a:p>
            <a:pPr>
              <a:lnSpc>
                <a:spcPct val="90000"/>
              </a:lnSpc>
              <a:buFont typeface="Monotype Sorts" charset="2"/>
              <a:buNone/>
            </a:pPr>
            <a:r>
              <a:rPr lang="en-US" smtClean="0"/>
              <a:t>1.	Let </a:t>
            </a:r>
            <a:r>
              <a:rPr lang="en-US" i="1" smtClean="0">
                <a:solidFill>
                  <a:srgbClr val="000000"/>
                </a:solidFill>
              </a:rPr>
              <a:t>Work </a:t>
            </a:r>
            <a:r>
              <a:rPr lang="en-US" smtClean="0"/>
              <a:t>and </a:t>
            </a:r>
            <a:r>
              <a:rPr lang="en-US" i="1" smtClean="0">
                <a:solidFill>
                  <a:srgbClr val="000000"/>
                </a:solidFill>
              </a:rPr>
              <a:t>Finish</a:t>
            </a:r>
            <a:r>
              <a:rPr lang="en-US" smtClean="0">
                <a:solidFill>
                  <a:srgbClr val="000000"/>
                </a:solidFill>
              </a:rPr>
              <a:t> </a:t>
            </a:r>
            <a:r>
              <a:rPr lang="en-US" smtClean="0"/>
              <a:t>be vectors of length</a:t>
            </a:r>
            <a:r>
              <a:rPr lang="en-US" i="1" smtClean="0"/>
              <a:t> m</a:t>
            </a:r>
            <a:r>
              <a:rPr lang="en-US" smtClean="0"/>
              <a:t> and</a:t>
            </a:r>
            <a:r>
              <a:rPr lang="en-US" i="1" smtClean="0"/>
              <a:t> n</a:t>
            </a:r>
            <a:r>
              <a:rPr lang="en-US" smtClean="0"/>
              <a:t>, respectively.  Initialize:</a:t>
            </a:r>
          </a:p>
          <a:p>
            <a:pPr marL="1543050" lvl="3" indent="-342900">
              <a:lnSpc>
                <a:spcPct val="90000"/>
              </a:lnSpc>
              <a:buFontTx/>
              <a:buNone/>
            </a:pPr>
            <a:r>
              <a:rPr lang="en-US" i="1" smtClean="0"/>
              <a:t>Work </a:t>
            </a:r>
            <a:r>
              <a:rPr lang="en-US" smtClean="0"/>
              <a:t>= </a:t>
            </a:r>
            <a:r>
              <a:rPr lang="en-US" i="1" smtClean="0"/>
              <a:t>Available</a:t>
            </a:r>
          </a:p>
          <a:p>
            <a:pPr marL="1543050" lvl="3" indent="-342900">
              <a:lnSpc>
                <a:spcPct val="90000"/>
              </a:lnSpc>
              <a:buFontTx/>
              <a:buNone/>
            </a:pPr>
            <a:r>
              <a:rPr lang="en-US" i="1" smtClean="0"/>
              <a:t>Finish </a:t>
            </a:r>
            <a:r>
              <a:rPr lang="en-US" smtClean="0"/>
              <a:t>[</a:t>
            </a:r>
            <a:r>
              <a:rPr lang="en-US" i="1" smtClean="0"/>
              <a:t>i</a:t>
            </a:r>
            <a:r>
              <a:rPr lang="en-US" smtClean="0"/>
              <a:t>] =</a:t>
            </a:r>
            <a:r>
              <a:rPr lang="en-US" i="1" smtClean="0"/>
              <a:t> false </a:t>
            </a:r>
            <a:r>
              <a:rPr lang="en-US" smtClean="0"/>
              <a:t>for</a:t>
            </a:r>
            <a:r>
              <a:rPr lang="en-US" i="1" smtClean="0"/>
              <a:t> i</a:t>
            </a:r>
            <a:r>
              <a:rPr lang="en-US" smtClean="0"/>
              <a:t> = 0, 1, …, </a:t>
            </a:r>
            <a:r>
              <a:rPr lang="en-US" i="1" smtClean="0"/>
              <a:t>n- </a:t>
            </a:r>
            <a:r>
              <a:rPr lang="en-US" smtClean="0"/>
              <a:t>1</a:t>
            </a:r>
          </a:p>
          <a:p>
            <a:pPr marL="1543050" lvl="3" indent="-342900">
              <a:lnSpc>
                <a:spcPct val="90000"/>
              </a:lnSpc>
              <a:buFontTx/>
              <a:buNone/>
            </a:pPr>
            <a:endParaRPr lang="en-US" sz="800" smtClean="0"/>
          </a:p>
          <a:p>
            <a:pPr>
              <a:lnSpc>
                <a:spcPct val="90000"/>
              </a:lnSpc>
              <a:buFont typeface="Monotype Sorts" charset="2"/>
              <a:buNone/>
            </a:pPr>
            <a:r>
              <a:rPr lang="en-US" smtClean="0"/>
              <a:t>2.	Find an </a:t>
            </a:r>
            <a:r>
              <a:rPr lang="en-US" i="1" smtClean="0"/>
              <a:t>i </a:t>
            </a:r>
            <a:r>
              <a:rPr lang="en-US" smtClean="0"/>
              <a:t>such that both: </a:t>
            </a:r>
          </a:p>
          <a:p>
            <a:pPr marL="800100" lvl="1" indent="-342900">
              <a:lnSpc>
                <a:spcPct val="90000"/>
              </a:lnSpc>
              <a:buFont typeface="Monotype Sorts" charset="2"/>
              <a:buNone/>
            </a:pPr>
            <a:r>
              <a:rPr lang="en-US" smtClean="0"/>
              <a:t>(a) </a:t>
            </a:r>
            <a:r>
              <a:rPr lang="en-US" i="1" smtClean="0"/>
              <a:t>Finish</a:t>
            </a:r>
            <a:r>
              <a:rPr lang="en-US" smtClean="0"/>
              <a:t> [</a:t>
            </a:r>
            <a:r>
              <a:rPr lang="en-US" i="1" smtClean="0"/>
              <a:t>i</a:t>
            </a:r>
            <a:r>
              <a:rPr lang="en-US" smtClean="0"/>
              <a:t>] = </a:t>
            </a:r>
            <a:r>
              <a:rPr lang="en-US" i="1" smtClean="0"/>
              <a:t>false</a:t>
            </a:r>
            <a:endParaRPr lang="en-US" smtClean="0"/>
          </a:p>
          <a:p>
            <a:pPr marL="800100" lvl="1" indent="-342900">
              <a:lnSpc>
                <a:spcPct val="90000"/>
              </a:lnSpc>
              <a:buFont typeface="Monotype Sorts" charset="2"/>
              <a:buNone/>
            </a:pPr>
            <a:r>
              <a:rPr lang="en-US" smtClean="0"/>
              <a:t>(b) </a:t>
            </a:r>
            <a:r>
              <a:rPr lang="en-US" i="1" smtClean="0"/>
              <a:t>Need</a:t>
            </a:r>
            <a:r>
              <a:rPr lang="en-US" i="1" baseline="-25000" smtClean="0"/>
              <a:t>i</a:t>
            </a:r>
            <a:r>
              <a:rPr lang="en-US" smtClean="0"/>
              <a:t> </a:t>
            </a:r>
            <a:r>
              <a:rPr lang="en-US" smtClean="0">
                <a:sym typeface="Symbol" pitchFamily="18" charset="2"/>
              </a:rPr>
              <a:t> </a:t>
            </a:r>
            <a:r>
              <a:rPr lang="en-US" i="1" smtClean="0">
                <a:sym typeface="Symbol" pitchFamily="18" charset="2"/>
              </a:rPr>
              <a:t>Work</a:t>
            </a:r>
          </a:p>
          <a:p>
            <a:pPr marL="800100" lvl="1" indent="-342900">
              <a:lnSpc>
                <a:spcPct val="90000"/>
              </a:lnSpc>
              <a:buFont typeface="Monotype Sorts" charset="2"/>
              <a:buNone/>
            </a:pPr>
            <a:r>
              <a:rPr lang="en-US" smtClean="0">
                <a:sym typeface="Symbol" pitchFamily="18" charset="2"/>
              </a:rPr>
              <a:t>If no such </a:t>
            </a:r>
            <a:r>
              <a:rPr lang="en-US" i="1" smtClean="0">
                <a:sym typeface="Symbol" pitchFamily="18" charset="2"/>
              </a:rPr>
              <a:t>i </a:t>
            </a:r>
            <a:r>
              <a:rPr lang="en-US" smtClean="0">
                <a:sym typeface="Symbol" pitchFamily="18" charset="2"/>
              </a:rPr>
              <a:t>exists, go to step 4</a:t>
            </a:r>
          </a:p>
          <a:p>
            <a:pPr marL="800100" lvl="1" indent="-342900">
              <a:lnSpc>
                <a:spcPct val="90000"/>
              </a:lnSpc>
              <a:buFont typeface="Monotype Sorts" charset="2"/>
              <a:buNone/>
            </a:pPr>
            <a:endParaRPr lang="en-US" sz="800" smtClean="0">
              <a:sym typeface="Symbol" pitchFamily="18" charset="2"/>
            </a:endParaRPr>
          </a:p>
          <a:p>
            <a:pPr>
              <a:lnSpc>
                <a:spcPct val="90000"/>
              </a:lnSpc>
              <a:buFont typeface="Monotype Sorts" charset="2"/>
              <a:buNone/>
            </a:pPr>
            <a:r>
              <a:rPr lang="en-US" i="1" smtClean="0"/>
              <a:t>3.  Work</a:t>
            </a:r>
            <a:r>
              <a:rPr lang="en-US" smtClean="0"/>
              <a:t> = </a:t>
            </a:r>
            <a:r>
              <a:rPr lang="en-US" i="1" smtClean="0"/>
              <a:t>Work </a:t>
            </a:r>
            <a:r>
              <a:rPr lang="en-US" smtClean="0"/>
              <a:t>+ </a:t>
            </a:r>
            <a:r>
              <a:rPr lang="en-US" i="1" smtClean="0"/>
              <a:t>Allocation</a:t>
            </a:r>
            <a:r>
              <a:rPr lang="en-US" i="1" baseline="-25000" smtClean="0"/>
              <a:t>i</a:t>
            </a:r>
            <a:r>
              <a:rPr lang="en-US" smtClean="0"/>
              <a:t/>
            </a:r>
            <a:br>
              <a:rPr lang="en-US" smtClean="0"/>
            </a:br>
            <a:r>
              <a:rPr lang="en-US" i="1" smtClean="0"/>
              <a:t>Finish</a:t>
            </a:r>
            <a:r>
              <a:rPr lang="en-US" smtClean="0"/>
              <a:t>[</a:t>
            </a:r>
            <a:r>
              <a:rPr lang="en-US" i="1" smtClean="0"/>
              <a:t>i</a:t>
            </a:r>
            <a:r>
              <a:rPr lang="en-US" smtClean="0"/>
              <a:t>] =</a:t>
            </a:r>
            <a:r>
              <a:rPr lang="en-US" i="1" smtClean="0"/>
              <a:t> true</a:t>
            </a:r>
            <a:r>
              <a:rPr lang="en-US" smtClean="0"/>
              <a:t/>
            </a:r>
            <a:br>
              <a:rPr lang="en-US" smtClean="0"/>
            </a:br>
            <a:r>
              <a:rPr lang="en-US" smtClean="0"/>
              <a:t>go to step 2</a:t>
            </a:r>
          </a:p>
          <a:p>
            <a:pPr>
              <a:lnSpc>
                <a:spcPct val="90000"/>
              </a:lnSpc>
            </a:pPr>
            <a:endParaRPr lang="en-US" sz="800" smtClean="0"/>
          </a:p>
          <a:p>
            <a:pPr>
              <a:lnSpc>
                <a:spcPct val="90000"/>
              </a:lnSpc>
              <a:buFont typeface="Monotype Sorts" charset="2"/>
              <a:buNone/>
            </a:pPr>
            <a:r>
              <a:rPr lang="en-US" smtClean="0"/>
              <a:t>4.	If </a:t>
            </a:r>
            <a:r>
              <a:rPr lang="en-US" i="1" smtClean="0"/>
              <a:t>Finish</a:t>
            </a:r>
            <a:r>
              <a:rPr lang="en-US" smtClean="0"/>
              <a:t> [</a:t>
            </a:r>
            <a:r>
              <a:rPr lang="en-US" i="1" smtClean="0"/>
              <a:t>i</a:t>
            </a:r>
            <a:r>
              <a:rPr lang="en-US" smtClean="0"/>
              <a:t>] == true for all </a:t>
            </a:r>
            <a:r>
              <a:rPr lang="en-US" i="1" smtClean="0"/>
              <a:t>i</a:t>
            </a:r>
            <a:r>
              <a:rPr lang="en-US" smtClean="0"/>
              <a:t>, then the system is in a safe state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73138" y="404813"/>
            <a:ext cx="7924800" cy="457200"/>
          </a:xfrm>
        </p:spPr>
        <p:txBody>
          <a:bodyPr/>
          <a:lstStyle/>
          <a:p>
            <a:pPr eaLnBrk="1" hangingPunct="1"/>
            <a:r>
              <a:rPr lang="en-US" sz="2800" smtClean="0"/>
              <a:t>Resource-Request Algorithm for Process </a:t>
            </a:r>
            <a:r>
              <a:rPr lang="en-US" sz="2800" i="1" smtClean="0"/>
              <a:t>P</a:t>
            </a:r>
            <a:r>
              <a:rPr lang="en-US" sz="2800" i="1" baseline="-25000" smtClean="0"/>
              <a:t>i</a:t>
            </a:r>
            <a:endParaRPr lang="en-US" sz="2800" smtClean="0"/>
          </a:p>
        </p:txBody>
      </p:sp>
      <p:sp>
        <p:nvSpPr>
          <p:cNvPr id="31747" name="Rectangle 3"/>
          <p:cNvSpPr>
            <a:spLocks noGrp="1" noChangeArrowheads="1"/>
          </p:cNvSpPr>
          <p:nvPr>
            <p:ph type="body" idx="1"/>
          </p:nvPr>
        </p:nvSpPr>
        <p:spPr>
          <a:xfrm>
            <a:off x="822325" y="1271588"/>
            <a:ext cx="7642225" cy="4686300"/>
          </a:xfrm>
        </p:spPr>
        <p:txBody>
          <a:bodyPr/>
          <a:lstStyle/>
          <a:p>
            <a:pPr>
              <a:lnSpc>
                <a:spcPct val="90000"/>
              </a:lnSpc>
              <a:buFont typeface="Monotype Sorts" charset="2"/>
              <a:buNone/>
            </a:pPr>
            <a:r>
              <a:rPr lang="en-US" i="1" smtClean="0"/>
              <a:t>     Request</a:t>
            </a:r>
            <a:r>
              <a:rPr lang="en-US" smtClean="0"/>
              <a:t> = request vector for process </a:t>
            </a:r>
            <a:r>
              <a:rPr lang="en-US" i="1" smtClean="0"/>
              <a:t>P</a:t>
            </a:r>
            <a:r>
              <a:rPr lang="en-US" i="1" baseline="-25000" smtClean="0"/>
              <a:t>i</a:t>
            </a:r>
            <a:r>
              <a:rPr lang="en-US" smtClean="0"/>
              <a:t>.  If </a:t>
            </a:r>
            <a:r>
              <a:rPr lang="en-US" i="1" smtClean="0"/>
              <a:t>Request</a:t>
            </a:r>
            <a:r>
              <a:rPr lang="en-US" i="1" baseline="-25000" smtClean="0"/>
              <a:t>i</a:t>
            </a:r>
            <a:r>
              <a:rPr lang="en-US" baseline="-25000" smtClean="0"/>
              <a:t> </a:t>
            </a:r>
            <a:r>
              <a:rPr lang="en-US" smtClean="0"/>
              <a:t>[</a:t>
            </a:r>
            <a:r>
              <a:rPr lang="en-US" i="1" smtClean="0"/>
              <a:t>j</a:t>
            </a:r>
            <a:r>
              <a:rPr lang="en-US" smtClean="0"/>
              <a:t>] = </a:t>
            </a:r>
            <a:r>
              <a:rPr lang="en-US" i="1" smtClean="0"/>
              <a:t>k</a:t>
            </a:r>
            <a:r>
              <a:rPr lang="en-US" smtClean="0"/>
              <a:t> then process </a:t>
            </a:r>
            <a:r>
              <a:rPr lang="en-US" i="1" smtClean="0"/>
              <a:t>P</a:t>
            </a:r>
            <a:r>
              <a:rPr lang="en-US" i="1" baseline="-25000" smtClean="0"/>
              <a:t>i</a:t>
            </a:r>
            <a:r>
              <a:rPr lang="en-US" smtClean="0"/>
              <a:t> wants </a:t>
            </a:r>
            <a:r>
              <a:rPr lang="en-US" i="1" smtClean="0"/>
              <a:t>k</a:t>
            </a:r>
            <a:r>
              <a:rPr lang="en-US" smtClean="0"/>
              <a:t> instances of resource type </a:t>
            </a:r>
            <a:r>
              <a:rPr lang="en-US" i="1" smtClean="0"/>
              <a:t>R</a:t>
            </a:r>
            <a:r>
              <a:rPr lang="en-US" i="1" baseline="-25000" smtClean="0"/>
              <a:t>j</a:t>
            </a:r>
            <a:endParaRPr lang="en-US" baseline="-25000" smtClean="0"/>
          </a:p>
          <a:p>
            <a:pPr lvl="1">
              <a:lnSpc>
                <a:spcPct val="90000"/>
              </a:lnSpc>
              <a:buFont typeface="Monotype Sorts" charset="2"/>
              <a:buNone/>
            </a:pPr>
            <a:r>
              <a:rPr lang="en-US" smtClean="0"/>
              <a:t>1.	If </a:t>
            </a:r>
            <a:r>
              <a:rPr lang="en-US" i="1" smtClean="0"/>
              <a:t>Request</a:t>
            </a:r>
            <a:r>
              <a:rPr lang="en-US" i="1" baseline="-25000" smtClean="0"/>
              <a:t>i</a:t>
            </a:r>
            <a:r>
              <a:rPr lang="en-US" i="1" smtClean="0"/>
              <a:t> </a:t>
            </a:r>
            <a:r>
              <a:rPr lang="en-US" smtClean="0">
                <a:sym typeface="Symbol" pitchFamily="18" charset="2"/>
              </a:rPr>
              <a:t> </a:t>
            </a:r>
            <a:r>
              <a:rPr lang="en-US" i="1" smtClean="0">
                <a:sym typeface="Symbol" pitchFamily="18" charset="2"/>
              </a:rPr>
              <a:t>Need</a:t>
            </a:r>
            <a:r>
              <a:rPr lang="en-US" i="1" baseline="-25000" smtClean="0">
                <a:sym typeface="Symbol" pitchFamily="18" charset="2"/>
              </a:rPr>
              <a:t>i</a:t>
            </a:r>
            <a:r>
              <a:rPr lang="en-US" i="1" smtClean="0">
                <a:sym typeface="Symbol" pitchFamily="18" charset="2"/>
              </a:rPr>
              <a:t> </a:t>
            </a:r>
            <a:r>
              <a:rPr lang="en-US" smtClean="0">
                <a:sym typeface="Symbol" pitchFamily="18" charset="2"/>
              </a:rPr>
              <a:t>go to step 2.  Otherwise, raise error condition, since process has exceeded its maximum claim</a:t>
            </a:r>
          </a:p>
          <a:p>
            <a:pPr lvl="1">
              <a:lnSpc>
                <a:spcPct val="90000"/>
              </a:lnSpc>
              <a:buFont typeface="Monotype Sorts" charset="2"/>
              <a:buNone/>
            </a:pPr>
            <a:r>
              <a:rPr lang="en-US" smtClean="0">
                <a:sym typeface="Symbol" pitchFamily="18" charset="2"/>
              </a:rPr>
              <a:t>2.	If </a:t>
            </a:r>
            <a:r>
              <a:rPr lang="en-US" i="1" smtClean="0"/>
              <a:t>Request</a:t>
            </a:r>
            <a:r>
              <a:rPr lang="en-US" i="1" baseline="-25000" smtClean="0"/>
              <a:t>i</a:t>
            </a:r>
            <a:r>
              <a:rPr lang="en-US" smtClean="0"/>
              <a:t> </a:t>
            </a:r>
            <a:r>
              <a:rPr lang="en-US" smtClean="0">
                <a:sym typeface="Symbol" pitchFamily="18" charset="2"/>
              </a:rPr>
              <a:t> </a:t>
            </a:r>
            <a:r>
              <a:rPr lang="en-US" i="1" smtClean="0">
                <a:sym typeface="Symbol" pitchFamily="18" charset="2"/>
              </a:rPr>
              <a:t>Available</a:t>
            </a:r>
            <a:r>
              <a:rPr lang="en-US" smtClean="0">
                <a:sym typeface="Symbol" pitchFamily="18" charset="2"/>
              </a:rPr>
              <a:t>, go to step 3.  Otherwise </a:t>
            </a:r>
            <a:r>
              <a:rPr lang="en-US" i="1" smtClean="0">
                <a:sym typeface="Symbol" pitchFamily="18" charset="2"/>
              </a:rPr>
              <a:t>P</a:t>
            </a:r>
            <a:r>
              <a:rPr lang="en-US" i="1" baseline="-25000" smtClean="0">
                <a:sym typeface="Symbol" pitchFamily="18" charset="2"/>
              </a:rPr>
              <a:t>i</a:t>
            </a:r>
            <a:r>
              <a:rPr lang="en-US" smtClean="0">
                <a:sym typeface="Symbol" pitchFamily="18" charset="2"/>
              </a:rPr>
              <a:t>  must wait, since resources are not available</a:t>
            </a:r>
          </a:p>
          <a:p>
            <a:pPr lvl="1">
              <a:lnSpc>
                <a:spcPct val="90000"/>
              </a:lnSpc>
              <a:buFont typeface="Monotype Sorts" charset="2"/>
              <a:buNone/>
            </a:pPr>
            <a:r>
              <a:rPr lang="en-US" smtClean="0">
                <a:sym typeface="Symbol" pitchFamily="18" charset="2"/>
              </a:rPr>
              <a:t>3.	Pretend to allocate requested resources to </a:t>
            </a:r>
            <a:r>
              <a:rPr lang="en-US" i="1" smtClean="0">
                <a:sym typeface="Symbol" pitchFamily="18" charset="2"/>
              </a:rPr>
              <a:t>P</a:t>
            </a:r>
            <a:r>
              <a:rPr lang="en-US" i="1" baseline="-25000" smtClean="0">
                <a:sym typeface="Symbol" pitchFamily="18" charset="2"/>
              </a:rPr>
              <a:t>i</a:t>
            </a:r>
            <a:r>
              <a:rPr lang="en-US" smtClean="0">
                <a:sym typeface="Symbol" pitchFamily="18" charset="2"/>
              </a:rPr>
              <a:t> by modifying the state as follows:</a:t>
            </a:r>
          </a:p>
          <a:p>
            <a:pPr lvl="3">
              <a:lnSpc>
                <a:spcPct val="90000"/>
              </a:lnSpc>
              <a:buFontTx/>
              <a:buNone/>
            </a:pPr>
            <a:r>
              <a:rPr lang="en-US" smtClean="0">
                <a:sym typeface="Symbol" pitchFamily="18" charset="2"/>
              </a:rPr>
              <a:t>		</a:t>
            </a:r>
            <a:r>
              <a:rPr lang="en-US" i="1" smtClean="0">
                <a:sym typeface="Symbol" pitchFamily="18" charset="2"/>
              </a:rPr>
              <a:t>Available</a:t>
            </a:r>
            <a:r>
              <a:rPr lang="en-US" smtClean="0">
                <a:sym typeface="Symbol" pitchFamily="18" charset="2"/>
              </a:rPr>
              <a:t> = </a:t>
            </a:r>
            <a:r>
              <a:rPr lang="en-US" i="1" smtClean="0">
                <a:sym typeface="Symbol" pitchFamily="18" charset="2"/>
              </a:rPr>
              <a:t>Available  </a:t>
            </a:r>
            <a:r>
              <a:rPr lang="en-US" smtClean="0">
                <a:sym typeface="Symbol" pitchFamily="18" charset="2"/>
              </a:rPr>
              <a:t>–</a:t>
            </a:r>
            <a:r>
              <a:rPr lang="en-US" i="1" smtClean="0">
                <a:sym typeface="Symbol" pitchFamily="18" charset="2"/>
              </a:rPr>
              <a:t> Request;</a:t>
            </a:r>
          </a:p>
          <a:p>
            <a:pPr lvl="3">
              <a:lnSpc>
                <a:spcPct val="90000"/>
              </a:lnSpc>
              <a:buFontTx/>
              <a:buNone/>
            </a:pPr>
            <a:r>
              <a:rPr lang="en-US" smtClean="0">
                <a:sym typeface="Symbol" pitchFamily="18" charset="2"/>
              </a:rPr>
              <a:t>		</a:t>
            </a:r>
            <a:r>
              <a:rPr lang="en-US" i="1" smtClean="0">
                <a:sym typeface="Symbol" pitchFamily="18" charset="2"/>
              </a:rPr>
              <a:t>Allocation</a:t>
            </a:r>
            <a:r>
              <a:rPr lang="en-US" i="1" baseline="-25000" smtClean="0">
                <a:sym typeface="Symbol" pitchFamily="18" charset="2"/>
              </a:rPr>
              <a:t>i</a:t>
            </a:r>
            <a:r>
              <a:rPr lang="en-US" baseline="-25000" smtClean="0">
                <a:sym typeface="Symbol" pitchFamily="18" charset="2"/>
              </a:rPr>
              <a:t> </a:t>
            </a:r>
            <a:r>
              <a:rPr lang="en-US" smtClean="0">
                <a:sym typeface="Symbol" pitchFamily="18" charset="2"/>
              </a:rPr>
              <a:t>= </a:t>
            </a:r>
            <a:r>
              <a:rPr lang="en-US" i="1" smtClean="0">
                <a:sym typeface="Symbol" pitchFamily="18" charset="2"/>
              </a:rPr>
              <a:t>Allocation</a:t>
            </a:r>
            <a:r>
              <a:rPr lang="en-US" i="1" baseline="-25000" smtClean="0">
                <a:sym typeface="Symbol" pitchFamily="18" charset="2"/>
              </a:rPr>
              <a:t>i</a:t>
            </a:r>
            <a:r>
              <a:rPr lang="en-US" smtClean="0">
                <a:sym typeface="Symbol" pitchFamily="18" charset="2"/>
              </a:rPr>
              <a:t> + </a:t>
            </a:r>
            <a:r>
              <a:rPr lang="en-US" i="1" smtClean="0">
                <a:sym typeface="Symbol" pitchFamily="18" charset="2"/>
              </a:rPr>
              <a:t>Request</a:t>
            </a:r>
            <a:r>
              <a:rPr lang="en-US" i="1" baseline="-25000" smtClean="0">
                <a:sym typeface="Symbol" pitchFamily="18" charset="2"/>
              </a:rPr>
              <a:t>i</a:t>
            </a:r>
            <a:r>
              <a:rPr lang="en-US" smtClean="0">
                <a:sym typeface="Symbol" pitchFamily="18" charset="2"/>
              </a:rPr>
              <a:t>;</a:t>
            </a:r>
          </a:p>
          <a:p>
            <a:pPr lvl="3">
              <a:lnSpc>
                <a:spcPct val="90000"/>
              </a:lnSpc>
              <a:buFontTx/>
              <a:buNone/>
            </a:pPr>
            <a:r>
              <a:rPr lang="en-US" smtClean="0">
                <a:sym typeface="Symbol" pitchFamily="18" charset="2"/>
              </a:rPr>
              <a:t>		</a:t>
            </a:r>
            <a:r>
              <a:rPr lang="en-US" i="1" smtClean="0">
                <a:sym typeface="Symbol" pitchFamily="18" charset="2"/>
              </a:rPr>
              <a:t>Need</a:t>
            </a:r>
            <a:r>
              <a:rPr lang="en-US" i="1" baseline="-25000" smtClean="0">
                <a:sym typeface="Symbol" pitchFamily="18" charset="2"/>
              </a:rPr>
              <a:t>i</a:t>
            </a:r>
            <a:r>
              <a:rPr lang="en-US" i="1" smtClean="0">
                <a:sym typeface="Symbol" pitchFamily="18" charset="2"/>
              </a:rPr>
              <a:t> </a:t>
            </a:r>
            <a:r>
              <a:rPr lang="en-US" smtClean="0">
                <a:sym typeface="Symbol" pitchFamily="18" charset="2"/>
              </a:rPr>
              <a:t>=</a:t>
            </a:r>
            <a:r>
              <a:rPr lang="en-US" i="1" smtClean="0">
                <a:sym typeface="Symbol" pitchFamily="18" charset="2"/>
              </a:rPr>
              <a:t> Need</a:t>
            </a:r>
            <a:r>
              <a:rPr lang="en-US" i="1" baseline="-25000" smtClean="0">
                <a:sym typeface="Symbol" pitchFamily="18" charset="2"/>
              </a:rPr>
              <a:t>i</a:t>
            </a:r>
            <a:r>
              <a:rPr lang="en-US" smtClean="0">
                <a:sym typeface="Symbol" pitchFamily="18" charset="2"/>
              </a:rPr>
              <a:t> – </a:t>
            </a:r>
            <a:r>
              <a:rPr lang="en-US" i="1" smtClean="0">
                <a:sym typeface="Symbol" pitchFamily="18" charset="2"/>
              </a:rPr>
              <a:t>Request</a:t>
            </a:r>
            <a:r>
              <a:rPr lang="en-US" i="1" baseline="-25000" smtClean="0">
                <a:sym typeface="Symbol" pitchFamily="18" charset="2"/>
              </a:rPr>
              <a:t>i</a:t>
            </a:r>
            <a:r>
              <a:rPr lang="en-US" i="1" smtClean="0">
                <a:sym typeface="Symbol" pitchFamily="18" charset="2"/>
              </a:rPr>
              <a:t>;</a:t>
            </a:r>
          </a:p>
          <a:p>
            <a:pPr lvl="2">
              <a:lnSpc>
                <a:spcPct val="90000"/>
              </a:lnSpc>
              <a:buClr>
                <a:srgbClr val="CC6600"/>
              </a:buClr>
              <a:buSzPct val="80000"/>
              <a:buFont typeface="Monotype Sorts" charset="2"/>
              <a:buChar char="l"/>
            </a:pPr>
            <a:r>
              <a:rPr lang="en-US" i="1" smtClean="0">
                <a:sym typeface="Symbol" pitchFamily="18" charset="2"/>
              </a:rPr>
              <a:t>If safe  the resources are allocated to Pi</a:t>
            </a:r>
          </a:p>
          <a:p>
            <a:pPr lvl="2">
              <a:lnSpc>
                <a:spcPct val="90000"/>
              </a:lnSpc>
              <a:buClr>
                <a:srgbClr val="CC6600"/>
              </a:buClr>
              <a:buSzPct val="80000"/>
              <a:buFont typeface="Monotype Sorts" charset="2"/>
              <a:buChar char="l"/>
            </a:pPr>
            <a:r>
              <a:rPr lang="en-US" i="1" smtClean="0">
                <a:sym typeface="Symbol" pitchFamily="18" charset="2"/>
              </a:rPr>
              <a:t>If unsafe  Pi must wait, and the old resource-allocation state is restored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Chapter Objectives</a:t>
            </a:r>
          </a:p>
        </p:txBody>
      </p:sp>
      <p:sp>
        <p:nvSpPr>
          <p:cNvPr id="5123" name="Rectangle 3"/>
          <p:cNvSpPr>
            <a:spLocks noGrp="1" noChangeArrowheads="1"/>
          </p:cNvSpPr>
          <p:nvPr>
            <p:ph type="body" idx="1"/>
          </p:nvPr>
        </p:nvSpPr>
        <p:spPr>
          <a:xfrm>
            <a:off x="806450" y="1233488"/>
            <a:ext cx="7607300" cy="4500562"/>
          </a:xfrm>
        </p:spPr>
        <p:txBody>
          <a:bodyPr/>
          <a:lstStyle/>
          <a:p>
            <a:r>
              <a:rPr lang="en-US" smtClean="0"/>
              <a:t>To develop a description of deadlocks, which prevent sets of concurrent processes from completing their tasks</a:t>
            </a:r>
          </a:p>
          <a:p>
            <a:endParaRPr lang="en-US" smtClean="0"/>
          </a:p>
          <a:p>
            <a:r>
              <a:rPr lang="en-US" smtClean="0"/>
              <a:t>To present a number of different methods for preventing or avoiding deadlocks in a computer system</a:t>
            </a:r>
          </a:p>
          <a:p>
            <a:pPr>
              <a:buSzPct val="85000"/>
              <a:buFont typeface="Monotype Sorts" charset="2"/>
              <a:buNone/>
            </a:pPr>
            <a:endParaRPr lang="en-US"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022350" y="277813"/>
            <a:ext cx="7664450" cy="576262"/>
          </a:xfrm>
        </p:spPr>
        <p:txBody>
          <a:bodyPr/>
          <a:lstStyle/>
          <a:p>
            <a:pPr eaLnBrk="1" hangingPunct="1"/>
            <a:r>
              <a:rPr lang="en-US" smtClean="0"/>
              <a:t>Example of Banker’s Algorithm</a:t>
            </a:r>
          </a:p>
        </p:txBody>
      </p:sp>
      <p:sp>
        <p:nvSpPr>
          <p:cNvPr id="32771" name="Rectangle 3"/>
          <p:cNvSpPr>
            <a:spLocks noGrp="1" noChangeArrowheads="1"/>
          </p:cNvSpPr>
          <p:nvPr>
            <p:ph type="body" idx="1"/>
          </p:nvPr>
        </p:nvSpPr>
        <p:spPr>
          <a:xfrm>
            <a:off x="852488" y="1360488"/>
            <a:ext cx="7923212" cy="4540250"/>
          </a:xfrm>
        </p:spPr>
        <p:txBody>
          <a:bodyPr/>
          <a:lstStyle/>
          <a:p>
            <a:pPr>
              <a:tabLst>
                <a:tab pos="1371600" algn="l"/>
                <a:tab pos="2395538" algn="ctr"/>
                <a:tab pos="3594100" algn="ctr"/>
                <a:tab pos="4805363" algn="ctr"/>
              </a:tabLst>
            </a:pPr>
            <a:r>
              <a:rPr lang="en-US" smtClean="0"/>
              <a:t>5 processes </a:t>
            </a:r>
            <a:r>
              <a:rPr lang="en-US" i="1" smtClean="0"/>
              <a:t>P</a:t>
            </a:r>
            <a:r>
              <a:rPr lang="en-US" baseline="-25000" smtClean="0"/>
              <a:t>0  </a:t>
            </a:r>
            <a:r>
              <a:rPr lang="en-US" smtClean="0"/>
              <a:t>through </a:t>
            </a:r>
            <a:r>
              <a:rPr lang="en-US" i="1" smtClean="0"/>
              <a:t>P</a:t>
            </a:r>
            <a:r>
              <a:rPr lang="en-US" baseline="-25000" smtClean="0"/>
              <a:t>4</a:t>
            </a:r>
            <a:r>
              <a:rPr lang="en-US" smtClean="0"/>
              <a:t>; </a:t>
            </a:r>
          </a:p>
          <a:p>
            <a:pPr>
              <a:buFont typeface="Monotype Sorts" charset="2"/>
              <a:buNone/>
              <a:tabLst>
                <a:tab pos="1371600" algn="l"/>
                <a:tab pos="2395538" algn="ctr"/>
                <a:tab pos="3594100" algn="ctr"/>
                <a:tab pos="4805363" algn="ctr"/>
              </a:tabLst>
            </a:pPr>
            <a:r>
              <a:rPr lang="en-US" smtClean="0"/>
              <a:t>      3 resource types:</a:t>
            </a:r>
          </a:p>
          <a:p>
            <a:pPr>
              <a:buFont typeface="Monotype Sorts" charset="2"/>
              <a:buNone/>
              <a:tabLst>
                <a:tab pos="1371600" algn="l"/>
                <a:tab pos="2395538" algn="ctr"/>
                <a:tab pos="3594100" algn="ctr"/>
                <a:tab pos="4805363" algn="ctr"/>
              </a:tabLst>
            </a:pPr>
            <a:r>
              <a:rPr lang="en-US" smtClean="0"/>
              <a:t>              </a:t>
            </a:r>
            <a:r>
              <a:rPr lang="en-US" i="1" smtClean="0"/>
              <a:t>A</a:t>
            </a:r>
            <a:r>
              <a:rPr lang="en-US" smtClean="0"/>
              <a:t> (10 instances),  </a:t>
            </a:r>
            <a:r>
              <a:rPr lang="en-US" i="1" smtClean="0"/>
              <a:t>B</a:t>
            </a:r>
            <a:r>
              <a:rPr lang="en-US" smtClean="0"/>
              <a:t> (5instances), and </a:t>
            </a:r>
            <a:r>
              <a:rPr lang="en-US" i="1" smtClean="0"/>
              <a:t>C</a:t>
            </a:r>
            <a:r>
              <a:rPr lang="en-US" smtClean="0"/>
              <a:t> (7 instances)</a:t>
            </a:r>
          </a:p>
          <a:p>
            <a:pPr>
              <a:buFont typeface="Monotype Sorts" charset="2"/>
              <a:buNone/>
              <a:tabLst>
                <a:tab pos="1371600" algn="l"/>
                <a:tab pos="2395538" algn="ctr"/>
                <a:tab pos="3594100" algn="ctr"/>
                <a:tab pos="4805363" algn="ctr"/>
              </a:tabLst>
            </a:pPr>
            <a:r>
              <a:rPr lang="en-US" smtClean="0"/>
              <a:t> Snapshot at time </a:t>
            </a:r>
            <a:r>
              <a:rPr lang="en-US" i="1" smtClean="0"/>
              <a:t>T</a:t>
            </a:r>
            <a:r>
              <a:rPr lang="en-US" baseline="-25000" smtClean="0"/>
              <a:t>0</a:t>
            </a:r>
            <a:r>
              <a:rPr lang="en-US" smtClean="0"/>
              <a:t>:</a:t>
            </a:r>
          </a:p>
          <a:p>
            <a:pPr>
              <a:buFont typeface="Monotype Sorts" charset="2"/>
              <a:buNone/>
              <a:tabLst>
                <a:tab pos="1371600" algn="l"/>
                <a:tab pos="2395538" algn="ctr"/>
                <a:tab pos="3594100" algn="ctr"/>
                <a:tab pos="4805363" algn="ctr"/>
              </a:tabLst>
            </a:pPr>
            <a:r>
              <a:rPr lang="en-US" smtClean="0"/>
              <a:t>			</a:t>
            </a:r>
            <a:r>
              <a:rPr lang="en-US" i="1" u="sng" smtClean="0"/>
              <a:t>Allocation</a:t>
            </a:r>
            <a:r>
              <a:rPr lang="en-US" i="1" smtClean="0"/>
              <a:t>	  </a:t>
            </a:r>
            <a:r>
              <a:rPr lang="en-US" i="1" u="sng" smtClean="0"/>
              <a:t>Max</a:t>
            </a:r>
            <a:r>
              <a:rPr lang="en-US" i="1" smtClean="0"/>
              <a:t>	</a:t>
            </a:r>
            <a:r>
              <a:rPr lang="en-US" i="1" u="sng" smtClean="0"/>
              <a:t>Available</a:t>
            </a:r>
            <a:endParaRPr lang="en-US" i="1" smtClean="0"/>
          </a:p>
          <a:p>
            <a:pPr>
              <a:buFont typeface="Monotype Sorts" charset="2"/>
              <a:buNone/>
              <a:tabLst>
                <a:tab pos="1371600" algn="l"/>
                <a:tab pos="2395538" algn="ctr"/>
                <a:tab pos="3594100" algn="ctr"/>
                <a:tab pos="4805363" algn="ctr"/>
              </a:tabLst>
            </a:pPr>
            <a:r>
              <a:rPr lang="en-US" i="1" smtClean="0"/>
              <a:t>			A B C	       A B C 	A B C</a:t>
            </a:r>
          </a:p>
          <a:p>
            <a:pPr>
              <a:buFont typeface="Monotype Sorts" charset="2"/>
              <a:buNone/>
              <a:tabLst>
                <a:tab pos="1371600" algn="l"/>
                <a:tab pos="2395538" algn="ctr"/>
                <a:tab pos="3594100" algn="ctr"/>
                <a:tab pos="4805363" algn="ctr"/>
              </a:tabLst>
            </a:pPr>
            <a:r>
              <a:rPr lang="en-US" smtClean="0"/>
              <a:t>		</a:t>
            </a:r>
            <a:r>
              <a:rPr lang="en-US" i="1" smtClean="0"/>
              <a:t>P</a:t>
            </a:r>
            <a:r>
              <a:rPr lang="en-US" baseline="-25000" smtClean="0"/>
              <a:t>0	</a:t>
            </a:r>
            <a:r>
              <a:rPr lang="en-US" smtClean="0"/>
              <a:t>0 1 0	         7 5 3 	3 3 2</a:t>
            </a:r>
          </a:p>
          <a:p>
            <a:pPr>
              <a:buFont typeface="Monotype Sorts" charset="2"/>
              <a:buNone/>
              <a:tabLst>
                <a:tab pos="1371600" algn="l"/>
                <a:tab pos="2395538" algn="ctr"/>
                <a:tab pos="3594100" algn="ctr"/>
                <a:tab pos="4805363" algn="ctr"/>
              </a:tabLst>
            </a:pPr>
            <a:r>
              <a:rPr lang="en-US" smtClean="0"/>
              <a:t>		 </a:t>
            </a:r>
            <a:r>
              <a:rPr lang="en-US" i="1" smtClean="0"/>
              <a:t>P</a:t>
            </a:r>
            <a:r>
              <a:rPr lang="en-US" baseline="-25000" smtClean="0"/>
              <a:t>1	</a:t>
            </a:r>
            <a:r>
              <a:rPr lang="en-US" smtClean="0"/>
              <a:t>2 0 0 	        3 2 2  </a:t>
            </a:r>
          </a:p>
          <a:p>
            <a:pPr>
              <a:buFont typeface="Monotype Sorts" charset="2"/>
              <a:buNone/>
              <a:tabLst>
                <a:tab pos="1371600" algn="l"/>
                <a:tab pos="2395538" algn="ctr"/>
                <a:tab pos="3594100" algn="ctr"/>
                <a:tab pos="4805363" algn="ctr"/>
              </a:tabLst>
            </a:pPr>
            <a:r>
              <a:rPr lang="en-US" smtClean="0"/>
              <a:t>		 </a:t>
            </a:r>
            <a:r>
              <a:rPr lang="en-US" i="1" smtClean="0"/>
              <a:t>P</a:t>
            </a:r>
            <a:r>
              <a:rPr lang="en-US" baseline="-25000" smtClean="0"/>
              <a:t>2</a:t>
            </a:r>
            <a:r>
              <a:rPr lang="en-US" smtClean="0"/>
              <a:t>	3 0 2 	        9 0 2</a:t>
            </a:r>
          </a:p>
          <a:p>
            <a:pPr>
              <a:buFont typeface="Monotype Sorts" charset="2"/>
              <a:buNone/>
              <a:tabLst>
                <a:tab pos="1371600" algn="l"/>
                <a:tab pos="2395538" algn="ctr"/>
                <a:tab pos="3594100" algn="ctr"/>
                <a:tab pos="4805363" algn="ctr"/>
              </a:tabLst>
            </a:pPr>
            <a:r>
              <a:rPr lang="en-US" smtClean="0"/>
              <a:t>		 </a:t>
            </a:r>
            <a:r>
              <a:rPr lang="en-US" i="1" smtClean="0"/>
              <a:t>P</a:t>
            </a:r>
            <a:r>
              <a:rPr lang="en-US" baseline="-25000" smtClean="0"/>
              <a:t>3</a:t>
            </a:r>
            <a:r>
              <a:rPr lang="en-US" smtClean="0"/>
              <a:t>	2 1 1 	        2 2 2</a:t>
            </a:r>
          </a:p>
          <a:p>
            <a:pPr>
              <a:buFont typeface="Monotype Sorts" charset="2"/>
              <a:buNone/>
              <a:tabLst>
                <a:tab pos="1371600" algn="l"/>
                <a:tab pos="2395538" algn="ctr"/>
                <a:tab pos="3594100" algn="ctr"/>
                <a:tab pos="4805363" algn="ctr"/>
              </a:tabLst>
            </a:pPr>
            <a:r>
              <a:rPr lang="en-US" smtClean="0"/>
              <a:t>		 </a:t>
            </a:r>
            <a:r>
              <a:rPr lang="en-US" i="1" smtClean="0"/>
              <a:t>P</a:t>
            </a:r>
            <a:r>
              <a:rPr lang="en-US" baseline="-25000" smtClean="0"/>
              <a:t>4</a:t>
            </a:r>
            <a:r>
              <a:rPr lang="en-US" smtClean="0"/>
              <a:t>	0 0 2	         4 3 3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Example (Cont.)</a:t>
            </a:r>
          </a:p>
        </p:txBody>
      </p:sp>
      <p:sp>
        <p:nvSpPr>
          <p:cNvPr id="33795" name="Rectangle 3"/>
          <p:cNvSpPr>
            <a:spLocks noGrp="1" noChangeArrowheads="1"/>
          </p:cNvSpPr>
          <p:nvPr>
            <p:ph type="body" idx="1"/>
          </p:nvPr>
        </p:nvSpPr>
        <p:spPr>
          <a:xfrm>
            <a:off x="868363" y="1293813"/>
            <a:ext cx="7724775" cy="4640262"/>
          </a:xfrm>
        </p:spPr>
        <p:txBody>
          <a:bodyPr/>
          <a:lstStyle/>
          <a:p>
            <a:pPr>
              <a:tabLst>
                <a:tab pos="2452688" algn="l"/>
                <a:tab pos="3492500" algn="ctr"/>
              </a:tabLst>
            </a:pPr>
            <a:r>
              <a:rPr lang="en-US" smtClean="0"/>
              <a:t>The content of the matrix </a:t>
            </a:r>
            <a:r>
              <a:rPr lang="en-US" i="1" smtClean="0"/>
              <a:t>Need</a:t>
            </a:r>
            <a:r>
              <a:rPr lang="en-US" smtClean="0"/>
              <a:t> is defined to be </a:t>
            </a:r>
            <a:r>
              <a:rPr lang="en-US" i="1" smtClean="0"/>
              <a:t>Max</a:t>
            </a:r>
            <a:r>
              <a:rPr lang="en-US" smtClean="0"/>
              <a:t> – </a:t>
            </a:r>
            <a:r>
              <a:rPr lang="en-US" i="1" smtClean="0"/>
              <a:t>Allocation</a:t>
            </a:r>
            <a:endParaRPr lang="en-US" smtClean="0"/>
          </a:p>
          <a:p>
            <a:pPr>
              <a:buFont typeface="Monotype Sorts" charset="2"/>
              <a:buNone/>
              <a:tabLst>
                <a:tab pos="2452688" algn="l"/>
                <a:tab pos="3492500" algn="ctr"/>
              </a:tabLst>
            </a:pPr>
            <a:endParaRPr lang="en-US" smtClean="0"/>
          </a:p>
          <a:p>
            <a:pPr>
              <a:buFont typeface="Monotype Sorts" charset="2"/>
              <a:buNone/>
              <a:tabLst>
                <a:tab pos="2452688" algn="l"/>
                <a:tab pos="3492500" algn="ctr"/>
              </a:tabLst>
            </a:pPr>
            <a:r>
              <a:rPr lang="en-US" smtClean="0"/>
              <a:t>			</a:t>
            </a:r>
            <a:r>
              <a:rPr lang="en-US" i="1" u="sng" smtClean="0"/>
              <a:t>Need</a:t>
            </a:r>
            <a:endParaRPr lang="en-US" u="sng" smtClean="0"/>
          </a:p>
          <a:p>
            <a:pPr>
              <a:buFont typeface="Monotype Sorts" charset="2"/>
              <a:buNone/>
              <a:tabLst>
                <a:tab pos="2452688" algn="l"/>
                <a:tab pos="3492500" algn="ctr"/>
              </a:tabLst>
            </a:pPr>
            <a:r>
              <a:rPr lang="en-US" smtClean="0"/>
              <a:t>			</a:t>
            </a:r>
            <a:r>
              <a:rPr lang="en-US" i="1" smtClean="0"/>
              <a:t>A B C</a:t>
            </a:r>
          </a:p>
          <a:p>
            <a:pPr>
              <a:buFont typeface="Monotype Sorts" charset="2"/>
              <a:buNone/>
              <a:tabLst>
                <a:tab pos="2452688" algn="l"/>
                <a:tab pos="3492500" algn="ctr"/>
              </a:tabLst>
            </a:pPr>
            <a:r>
              <a:rPr lang="en-US" smtClean="0"/>
              <a:t>		 </a:t>
            </a:r>
            <a:r>
              <a:rPr lang="en-US" i="1" smtClean="0"/>
              <a:t>P</a:t>
            </a:r>
            <a:r>
              <a:rPr lang="en-US" baseline="-25000" smtClean="0"/>
              <a:t>0	</a:t>
            </a:r>
            <a:r>
              <a:rPr lang="en-US" smtClean="0"/>
              <a:t>7 4 3 </a:t>
            </a:r>
          </a:p>
          <a:p>
            <a:pPr>
              <a:buFont typeface="Monotype Sorts" charset="2"/>
              <a:buNone/>
              <a:tabLst>
                <a:tab pos="2452688" algn="l"/>
                <a:tab pos="3492500" algn="ctr"/>
              </a:tabLst>
            </a:pPr>
            <a:r>
              <a:rPr lang="en-US" smtClean="0"/>
              <a:t>		 </a:t>
            </a:r>
            <a:r>
              <a:rPr lang="en-US" i="1" smtClean="0"/>
              <a:t>P</a:t>
            </a:r>
            <a:r>
              <a:rPr lang="en-US" baseline="-25000" smtClean="0"/>
              <a:t>1	</a:t>
            </a:r>
            <a:r>
              <a:rPr lang="en-US" smtClean="0"/>
              <a:t>1 2 2 </a:t>
            </a:r>
          </a:p>
          <a:p>
            <a:pPr>
              <a:buFont typeface="Monotype Sorts" charset="2"/>
              <a:buNone/>
              <a:tabLst>
                <a:tab pos="2452688" algn="l"/>
                <a:tab pos="3492500" algn="ctr"/>
              </a:tabLst>
            </a:pPr>
            <a:r>
              <a:rPr lang="en-US" smtClean="0"/>
              <a:t>		 </a:t>
            </a:r>
            <a:r>
              <a:rPr lang="en-US" i="1" smtClean="0"/>
              <a:t>P</a:t>
            </a:r>
            <a:r>
              <a:rPr lang="en-US" baseline="-25000" smtClean="0"/>
              <a:t>2</a:t>
            </a:r>
            <a:r>
              <a:rPr lang="en-US" smtClean="0"/>
              <a:t>	6 0 0 </a:t>
            </a:r>
          </a:p>
          <a:p>
            <a:pPr>
              <a:buFont typeface="Monotype Sorts" charset="2"/>
              <a:buNone/>
              <a:tabLst>
                <a:tab pos="2452688" algn="l"/>
                <a:tab pos="3492500" algn="ctr"/>
              </a:tabLst>
            </a:pPr>
            <a:r>
              <a:rPr lang="en-US" smtClean="0"/>
              <a:t>		 </a:t>
            </a:r>
            <a:r>
              <a:rPr lang="en-US" i="1" smtClean="0"/>
              <a:t>P</a:t>
            </a:r>
            <a:r>
              <a:rPr lang="en-US" baseline="-25000" smtClean="0"/>
              <a:t>3</a:t>
            </a:r>
            <a:r>
              <a:rPr lang="en-US" smtClean="0"/>
              <a:t>	0 1 1</a:t>
            </a:r>
          </a:p>
          <a:p>
            <a:pPr>
              <a:buFont typeface="Monotype Sorts" charset="2"/>
              <a:buNone/>
              <a:tabLst>
                <a:tab pos="2452688" algn="l"/>
                <a:tab pos="3492500" algn="ctr"/>
              </a:tabLst>
            </a:pPr>
            <a:r>
              <a:rPr lang="en-US" smtClean="0"/>
              <a:t>		 </a:t>
            </a:r>
            <a:r>
              <a:rPr lang="en-US" i="1" smtClean="0"/>
              <a:t>P</a:t>
            </a:r>
            <a:r>
              <a:rPr lang="en-US" baseline="-25000" smtClean="0"/>
              <a:t>4</a:t>
            </a:r>
            <a:r>
              <a:rPr lang="en-US" smtClean="0"/>
              <a:t>	4 3 1 </a:t>
            </a:r>
            <a:br>
              <a:rPr lang="en-US" smtClean="0"/>
            </a:br>
            <a:endParaRPr lang="en-US" smtClean="0"/>
          </a:p>
          <a:p>
            <a:pPr>
              <a:tabLst>
                <a:tab pos="2452688" algn="l"/>
                <a:tab pos="3492500" algn="ctr"/>
              </a:tabLst>
            </a:pPr>
            <a:r>
              <a:rPr lang="en-US" smtClean="0"/>
              <a:t>The system is in a safe state since the sequence &lt; </a:t>
            </a:r>
            <a:r>
              <a:rPr lang="en-US" i="1" smtClean="0"/>
              <a:t>P</a:t>
            </a:r>
            <a:r>
              <a:rPr lang="en-US" baseline="-25000" smtClean="0"/>
              <a:t>1</a:t>
            </a:r>
            <a:r>
              <a:rPr lang="en-US" smtClean="0"/>
              <a:t>, </a:t>
            </a:r>
            <a:r>
              <a:rPr lang="en-US" i="1" smtClean="0"/>
              <a:t>P</a:t>
            </a:r>
            <a:r>
              <a:rPr lang="en-US" baseline="-25000" smtClean="0"/>
              <a:t>3</a:t>
            </a:r>
            <a:r>
              <a:rPr lang="en-US" smtClean="0"/>
              <a:t>, </a:t>
            </a:r>
            <a:r>
              <a:rPr lang="en-US" i="1" smtClean="0"/>
              <a:t>P</a:t>
            </a:r>
            <a:r>
              <a:rPr lang="en-US" baseline="-25000" smtClean="0"/>
              <a:t>4</a:t>
            </a:r>
            <a:r>
              <a:rPr lang="en-US" smtClean="0"/>
              <a:t>, </a:t>
            </a:r>
            <a:r>
              <a:rPr lang="en-US" i="1" smtClean="0"/>
              <a:t>P</a:t>
            </a:r>
            <a:r>
              <a:rPr lang="en-US" baseline="-25000" smtClean="0"/>
              <a:t>2</a:t>
            </a:r>
            <a:r>
              <a:rPr lang="en-US" smtClean="0"/>
              <a:t>, </a:t>
            </a:r>
            <a:r>
              <a:rPr lang="en-US" i="1" smtClean="0"/>
              <a:t>P</a:t>
            </a:r>
            <a:r>
              <a:rPr lang="en-US" baseline="-25000" smtClean="0"/>
              <a:t>0</a:t>
            </a:r>
            <a:r>
              <a:rPr lang="en-US" smtClean="0"/>
              <a:t>&gt; satisfies safety criteria</a:t>
            </a:r>
            <a:endParaRPr lang="en-US" baseline="-2500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817563" y="277813"/>
            <a:ext cx="7869237" cy="576262"/>
          </a:xfrm>
        </p:spPr>
        <p:txBody>
          <a:bodyPr/>
          <a:lstStyle/>
          <a:p>
            <a:pPr eaLnBrk="1" hangingPunct="1"/>
            <a:r>
              <a:rPr lang="en-US" smtClean="0"/>
              <a:t>Example:  </a:t>
            </a:r>
            <a:r>
              <a:rPr lang="en-US" i="1" smtClean="0"/>
              <a:t>P</a:t>
            </a:r>
            <a:r>
              <a:rPr lang="en-US" baseline="-25000" smtClean="0"/>
              <a:t>1</a:t>
            </a:r>
            <a:r>
              <a:rPr lang="en-US" smtClean="0"/>
              <a:t> Request (1,0,2)</a:t>
            </a:r>
          </a:p>
        </p:txBody>
      </p:sp>
      <p:sp>
        <p:nvSpPr>
          <p:cNvPr id="34819" name="Rectangle 3"/>
          <p:cNvSpPr>
            <a:spLocks noGrp="1" noChangeArrowheads="1"/>
          </p:cNvSpPr>
          <p:nvPr>
            <p:ph type="body" idx="1"/>
          </p:nvPr>
        </p:nvSpPr>
        <p:spPr>
          <a:xfrm>
            <a:off x="833438" y="1292225"/>
            <a:ext cx="7766050" cy="5103813"/>
          </a:xfrm>
        </p:spPr>
        <p:txBody>
          <a:bodyPr/>
          <a:lstStyle/>
          <a:p>
            <a:pPr>
              <a:tabLst>
                <a:tab pos="1544638" algn="l"/>
                <a:tab pos="2452688" algn="ctr"/>
                <a:tab pos="3767138" algn="ctr"/>
                <a:tab pos="5022850" algn="ctr"/>
              </a:tabLst>
            </a:pPr>
            <a:r>
              <a:rPr lang="en-US" smtClean="0"/>
              <a:t>Check that Request </a:t>
            </a:r>
            <a:r>
              <a:rPr lang="en-US" smtClean="0">
                <a:sym typeface="Symbol" pitchFamily="18" charset="2"/>
              </a:rPr>
              <a:t> Available (that is, (1,0,2)  (3,3,2)  true</a:t>
            </a:r>
            <a:endParaRPr lang="en-US" i="1" smtClean="0">
              <a:sym typeface="Symbol" pitchFamily="18" charset="2"/>
            </a:endParaRPr>
          </a:p>
          <a:p>
            <a:pPr>
              <a:buFont typeface="Monotype Sorts" charset="2"/>
              <a:buNone/>
              <a:tabLst>
                <a:tab pos="1544638" algn="l"/>
                <a:tab pos="2452688" algn="ctr"/>
                <a:tab pos="3767138" algn="ctr"/>
                <a:tab pos="5022850" algn="ctr"/>
              </a:tabLst>
            </a:pPr>
            <a:r>
              <a:rPr lang="en-US" i="1" smtClean="0"/>
              <a:t>			</a:t>
            </a:r>
            <a:r>
              <a:rPr lang="en-US" i="1" u="sng" smtClean="0"/>
              <a:t>Allocation</a:t>
            </a:r>
            <a:r>
              <a:rPr lang="en-US" i="1" smtClean="0"/>
              <a:t>	</a:t>
            </a:r>
            <a:r>
              <a:rPr lang="en-US" i="1" u="sng" smtClean="0"/>
              <a:t>Need</a:t>
            </a:r>
            <a:r>
              <a:rPr lang="en-US" i="1" smtClean="0"/>
              <a:t>	</a:t>
            </a:r>
            <a:r>
              <a:rPr lang="en-US" i="1" u="sng" smtClean="0"/>
              <a:t>Available</a:t>
            </a:r>
            <a:endParaRPr lang="en-US" i="1" smtClean="0"/>
          </a:p>
          <a:p>
            <a:pPr>
              <a:buFont typeface="Monotype Sorts" charset="2"/>
              <a:buNone/>
              <a:tabLst>
                <a:tab pos="1544638" algn="l"/>
                <a:tab pos="2452688" algn="ctr"/>
                <a:tab pos="3767138" algn="ctr"/>
                <a:tab pos="5022850" algn="ctr"/>
              </a:tabLst>
            </a:pPr>
            <a:r>
              <a:rPr lang="en-US" i="1" smtClean="0"/>
              <a:t>			A B C	A B C	A B C </a:t>
            </a:r>
          </a:p>
          <a:p>
            <a:pPr>
              <a:buFont typeface="Monotype Sorts" charset="2"/>
              <a:buNone/>
              <a:tabLst>
                <a:tab pos="1544638" algn="l"/>
                <a:tab pos="2452688" algn="ctr"/>
                <a:tab pos="3767138" algn="ctr"/>
                <a:tab pos="5022850" algn="ctr"/>
              </a:tabLst>
            </a:pPr>
            <a:r>
              <a:rPr lang="en-US" smtClean="0"/>
              <a:t>		</a:t>
            </a:r>
            <a:r>
              <a:rPr lang="en-US" i="1" smtClean="0"/>
              <a:t>P</a:t>
            </a:r>
            <a:r>
              <a:rPr lang="en-US" baseline="-25000" smtClean="0"/>
              <a:t>0</a:t>
            </a:r>
            <a:r>
              <a:rPr lang="en-US" smtClean="0"/>
              <a:t>	0 1 0 	7 4 3 	2 3 0</a:t>
            </a:r>
          </a:p>
          <a:p>
            <a:pPr>
              <a:buFont typeface="Monotype Sorts" charset="2"/>
              <a:buNone/>
              <a:tabLst>
                <a:tab pos="1544638" algn="l"/>
                <a:tab pos="2452688" algn="ctr"/>
                <a:tab pos="3767138" algn="ctr"/>
                <a:tab pos="5022850" algn="ctr"/>
              </a:tabLst>
            </a:pPr>
            <a:r>
              <a:rPr lang="en-US" smtClean="0"/>
              <a:t>		</a:t>
            </a:r>
            <a:r>
              <a:rPr lang="en-US" i="1" smtClean="0"/>
              <a:t>P</a:t>
            </a:r>
            <a:r>
              <a:rPr lang="en-US" baseline="-25000" smtClean="0"/>
              <a:t>1</a:t>
            </a:r>
            <a:r>
              <a:rPr lang="en-US" smtClean="0"/>
              <a:t>	       3 0 2             0 2 0 	</a:t>
            </a:r>
          </a:p>
          <a:p>
            <a:pPr>
              <a:buFont typeface="Monotype Sorts" charset="2"/>
              <a:buNone/>
              <a:tabLst>
                <a:tab pos="1544638" algn="l"/>
                <a:tab pos="2452688" algn="ctr"/>
                <a:tab pos="3767138" algn="ctr"/>
                <a:tab pos="5022850" algn="ctr"/>
              </a:tabLst>
            </a:pPr>
            <a:r>
              <a:rPr lang="en-US" smtClean="0"/>
              <a:t>		</a:t>
            </a:r>
            <a:r>
              <a:rPr lang="en-US" i="1" smtClean="0"/>
              <a:t>P</a:t>
            </a:r>
            <a:r>
              <a:rPr lang="en-US" baseline="-25000" smtClean="0"/>
              <a:t>2</a:t>
            </a:r>
            <a:r>
              <a:rPr lang="en-US" smtClean="0"/>
              <a:t>	3 0 2 	  6 0 0 </a:t>
            </a:r>
          </a:p>
          <a:p>
            <a:pPr>
              <a:buFont typeface="Monotype Sorts" charset="2"/>
              <a:buNone/>
              <a:tabLst>
                <a:tab pos="1544638" algn="l"/>
                <a:tab pos="2452688" algn="ctr"/>
                <a:tab pos="3767138" algn="ctr"/>
                <a:tab pos="5022850" algn="ctr"/>
              </a:tabLst>
            </a:pPr>
            <a:r>
              <a:rPr lang="en-US" smtClean="0"/>
              <a:t>		</a:t>
            </a:r>
            <a:r>
              <a:rPr lang="en-US" i="1" smtClean="0"/>
              <a:t>P</a:t>
            </a:r>
            <a:r>
              <a:rPr lang="en-US" baseline="-25000" smtClean="0"/>
              <a:t>3</a:t>
            </a:r>
            <a:r>
              <a:rPr lang="en-US" smtClean="0"/>
              <a:t>	2 1 1 	    0 1 1</a:t>
            </a:r>
          </a:p>
          <a:p>
            <a:pPr>
              <a:buFont typeface="Monotype Sorts" charset="2"/>
              <a:buNone/>
              <a:tabLst>
                <a:tab pos="1544638" algn="l"/>
                <a:tab pos="2452688" algn="ctr"/>
                <a:tab pos="3767138" algn="ctr"/>
                <a:tab pos="5022850" algn="ctr"/>
              </a:tabLst>
            </a:pPr>
            <a:r>
              <a:rPr lang="en-US" smtClean="0"/>
              <a:t>		</a:t>
            </a:r>
            <a:r>
              <a:rPr lang="en-US" i="1" smtClean="0"/>
              <a:t>P</a:t>
            </a:r>
            <a:r>
              <a:rPr lang="en-US" baseline="-25000" smtClean="0"/>
              <a:t>4</a:t>
            </a:r>
            <a:r>
              <a:rPr lang="en-US" smtClean="0"/>
              <a:t>	0 0 2 	    4 3 1 </a:t>
            </a:r>
          </a:p>
          <a:p>
            <a:pPr>
              <a:buFont typeface="Monotype Sorts" charset="2"/>
              <a:buNone/>
              <a:tabLst>
                <a:tab pos="1544638" algn="l"/>
                <a:tab pos="2452688" algn="ctr"/>
                <a:tab pos="3767138" algn="ctr"/>
                <a:tab pos="5022850" algn="ctr"/>
              </a:tabLst>
            </a:pPr>
            <a:endParaRPr lang="en-US" sz="800" smtClean="0"/>
          </a:p>
          <a:p>
            <a:pPr>
              <a:tabLst>
                <a:tab pos="1544638" algn="l"/>
                <a:tab pos="2452688" algn="ctr"/>
                <a:tab pos="3767138" algn="ctr"/>
                <a:tab pos="5022850" algn="ctr"/>
              </a:tabLst>
            </a:pPr>
            <a:r>
              <a:rPr lang="en-US" smtClean="0"/>
              <a:t>Executing safety algorithm shows that sequence &lt; </a:t>
            </a:r>
            <a:r>
              <a:rPr lang="en-US" i="1" smtClean="0"/>
              <a:t>P</a:t>
            </a:r>
            <a:r>
              <a:rPr lang="en-US" baseline="-25000" smtClean="0"/>
              <a:t>1</a:t>
            </a:r>
            <a:r>
              <a:rPr lang="en-US" smtClean="0"/>
              <a:t>, </a:t>
            </a:r>
            <a:r>
              <a:rPr lang="en-US" i="1" smtClean="0"/>
              <a:t>P</a:t>
            </a:r>
            <a:r>
              <a:rPr lang="en-US" baseline="-25000" smtClean="0"/>
              <a:t>3</a:t>
            </a:r>
            <a:r>
              <a:rPr lang="en-US" smtClean="0"/>
              <a:t>, </a:t>
            </a:r>
            <a:r>
              <a:rPr lang="en-US" i="1" smtClean="0"/>
              <a:t>P</a:t>
            </a:r>
            <a:r>
              <a:rPr lang="en-US" baseline="-25000" smtClean="0"/>
              <a:t>4</a:t>
            </a:r>
            <a:r>
              <a:rPr lang="en-US" smtClean="0"/>
              <a:t>, </a:t>
            </a:r>
            <a:r>
              <a:rPr lang="en-US" i="1" smtClean="0"/>
              <a:t>P</a:t>
            </a:r>
            <a:r>
              <a:rPr lang="en-US" baseline="-25000" smtClean="0"/>
              <a:t>0</a:t>
            </a:r>
            <a:r>
              <a:rPr lang="en-US" smtClean="0"/>
              <a:t>, </a:t>
            </a:r>
            <a:r>
              <a:rPr lang="en-US" i="1" smtClean="0"/>
              <a:t>P</a:t>
            </a:r>
            <a:r>
              <a:rPr lang="en-US" baseline="-25000" smtClean="0"/>
              <a:t>2</a:t>
            </a:r>
            <a:r>
              <a:rPr lang="en-US" smtClean="0"/>
              <a:t>&gt; satisfies safety requirement</a:t>
            </a:r>
          </a:p>
          <a:p>
            <a:pPr>
              <a:tabLst>
                <a:tab pos="1544638" algn="l"/>
                <a:tab pos="2452688" algn="ctr"/>
                <a:tab pos="3767138" algn="ctr"/>
                <a:tab pos="5022850" algn="ctr"/>
              </a:tabLst>
            </a:pPr>
            <a:endParaRPr lang="en-US" sz="800" smtClean="0"/>
          </a:p>
          <a:p>
            <a:pPr>
              <a:tabLst>
                <a:tab pos="1544638" algn="l"/>
                <a:tab pos="2452688" algn="ctr"/>
                <a:tab pos="3767138" algn="ctr"/>
                <a:tab pos="5022850" algn="ctr"/>
              </a:tabLst>
            </a:pPr>
            <a:r>
              <a:rPr lang="en-US" smtClean="0"/>
              <a:t>Can request for (3,3,0) by </a:t>
            </a:r>
            <a:r>
              <a:rPr lang="en-US" i="1" smtClean="0"/>
              <a:t>P</a:t>
            </a:r>
            <a:r>
              <a:rPr lang="en-US" baseline="-25000" smtClean="0"/>
              <a:t>4</a:t>
            </a:r>
            <a:r>
              <a:rPr lang="en-US" smtClean="0"/>
              <a:t> be granted?</a:t>
            </a:r>
          </a:p>
          <a:p>
            <a:pPr>
              <a:tabLst>
                <a:tab pos="1544638" algn="l"/>
                <a:tab pos="2452688" algn="ctr"/>
                <a:tab pos="3767138" algn="ctr"/>
                <a:tab pos="5022850" algn="ctr"/>
              </a:tabLst>
            </a:pPr>
            <a:endParaRPr lang="en-US" sz="800" smtClean="0"/>
          </a:p>
          <a:p>
            <a:pPr>
              <a:tabLst>
                <a:tab pos="1544638" algn="l"/>
                <a:tab pos="2452688" algn="ctr"/>
                <a:tab pos="3767138" algn="ctr"/>
                <a:tab pos="5022850" algn="ctr"/>
              </a:tabLst>
            </a:pPr>
            <a:r>
              <a:rPr lang="en-US" smtClean="0"/>
              <a:t>Can request for (0,2,0) by </a:t>
            </a:r>
            <a:r>
              <a:rPr lang="en-US" i="1" smtClean="0"/>
              <a:t>P</a:t>
            </a:r>
            <a:r>
              <a:rPr lang="en-US" baseline="-25000" smtClean="0"/>
              <a:t>0</a:t>
            </a:r>
            <a:r>
              <a:rPr lang="en-US" smtClean="0"/>
              <a:t> be granted?</a:t>
            </a:r>
          </a:p>
          <a:p>
            <a:pPr>
              <a:buFont typeface="Monotype Sorts" charset="2"/>
              <a:buNone/>
              <a:tabLst>
                <a:tab pos="1544638" algn="l"/>
                <a:tab pos="2452688" algn="ctr"/>
                <a:tab pos="3767138" algn="ctr"/>
                <a:tab pos="5022850" algn="ctr"/>
              </a:tabLst>
            </a:pPr>
            <a:endParaRPr lang="en-US"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141413" y="277813"/>
            <a:ext cx="7421562" cy="576262"/>
          </a:xfrm>
        </p:spPr>
        <p:txBody>
          <a:bodyPr/>
          <a:lstStyle/>
          <a:p>
            <a:pPr eaLnBrk="1" hangingPunct="1"/>
            <a:r>
              <a:rPr lang="en-US" smtClean="0"/>
              <a:t>Deadlock Detection</a:t>
            </a:r>
          </a:p>
        </p:txBody>
      </p:sp>
      <p:sp>
        <p:nvSpPr>
          <p:cNvPr id="35843" name="Rectangle 3"/>
          <p:cNvSpPr>
            <a:spLocks noGrp="1" noChangeArrowheads="1"/>
          </p:cNvSpPr>
          <p:nvPr>
            <p:ph type="body" idx="1"/>
          </p:nvPr>
        </p:nvSpPr>
        <p:spPr/>
        <p:txBody>
          <a:bodyPr/>
          <a:lstStyle/>
          <a:p>
            <a:r>
              <a:rPr lang="en-US" smtClean="0"/>
              <a:t>Allow system to enter deadlock state </a:t>
            </a:r>
            <a:br>
              <a:rPr lang="en-US" smtClean="0"/>
            </a:br>
            <a:endParaRPr lang="en-US" smtClean="0"/>
          </a:p>
          <a:p>
            <a:r>
              <a:rPr lang="en-US" smtClean="0"/>
              <a:t>Detection algorithm</a:t>
            </a:r>
            <a:br>
              <a:rPr lang="en-US" smtClean="0"/>
            </a:br>
            <a:endParaRPr lang="en-US" smtClean="0"/>
          </a:p>
          <a:p>
            <a:r>
              <a:rPr lang="en-US" smtClean="0"/>
              <a:t>Recovery scheme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47750" y="0"/>
            <a:ext cx="7772400" cy="844550"/>
          </a:xfrm>
        </p:spPr>
        <p:txBody>
          <a:bodyPr/>
          <a:lstStyle/>
          <a:p>
            <a:pPr eaLnBrk="1" hangingPunct="1"/>
            <a:r>
              <a:rPr lang="en-US" smtClean="0"/>
              <a:t>Single Instance of Each Resource Type</a:t>
            </a:r>
          </a:p>
        </p:txBody>
      </p:sp>
      <p:sp>
        <p:nvSpPr>
          <p:cNvPr id="36867" name="Rectangle 3"/>
          <p:cNvSpPr>
            <a:spLocks noGrp="1" noChangeArrowheads="1"/>
          </p:cNvSpPr>
          <p:nvPr>
            <p:ph type="body" idx="1"/>
          </p:nvPr>
        </p:nvSpPr>
        <p:spPr>
          <a:xfrm>
            <a:off x="827088" y="1425575"/>
            <a:ext cx="7585075" cy="4511675"/>
          </a:xfrm>
        </p:spPr>
        <p:txBody>
          <a:bodyPr/>
          <a:lstStyle/>
          <a:p>
            <a:r>
              <a:rPr lang="en-US" smtClean="0"/>
              <a:t>Maintain </a:t>
            </a:r>
            <a:r>
              <a:rPr lang="en-US" i="1" smtClean="0"/>
              <a:t>wait-for</a:t>
            </a:r>
            <a:r>
              <a:rPr lang="en-US" smtClean="0"/>
              <a:t> graph</a:t>
            </a:r>
          </a:p>
          <a:p>
            <a:pPr lvl="1"/>
            <a:r>
              <a:rPr lang="en-US" smtClean="0"/>
              <a:t>Nodes are processes</a:t>
            </a:r>
          </a:p>
          <a:p>
            <a:pPr lvl="1"/>
            <a:r>
              <a:rPr lang="en-US" i="1" smtClean="0"/>
              <a:t>P</a:t>
            </a:r>
            <a:r>
              <a:rPr lang="en-US" i="1" baseline="-25000" smtClean="0"/>
              <a:t>i</a:t>
            </a:r>
            <a:r>
              <a:rPr lang="en-US" smtClean="0"/>
              <a:t> </a:t>
            </a:r>
            <a:r>
              <a:rPr lang="en-US" smtClean="0">
                <a:sym typeface="Symbol" pitchFamily="18" charset="2"/>
              </a:rPr>
              <a:t> </a:t>
            </a:r>
            <a:r>
              <a:rPr lang="en-US" i="1" smtClean="0">
                <a:sym typeface="Symbol" pitchFamily="18" charset="2"/>
              </a:rPr>
              <a:t>P</a:t>
            </a:r>
            <a:r>
              <a:rPr lang="en-US" i="1" baseline="-25000" smtClean="0">
                <a:sym typeface="Symbol" pitchFamily="18" charset="2"/>
              </a:rPr>
              <a:t>j   </a:t>
            </a:r>
            <a:r>
              <a:rPr lang="en-US" smtClean="0">
                <a:sym typeface="Symbol" pitchFamily="18" charset="2"/>
              </a:rPr>
              <a:t>if </a:t>
            </a:r>
            <a:r>
              <a:rPr lang="en-US" i="1" smtClean="0">
                <a:sym typeface="Symbol" pitchFamily="18" charset="2"/>
              </a:rPr>
              <a:t>P</a:t>
            </a:r>
            <a:r>
              <a:rPr lang="en-US" i="1" baseline="-25000" smtClean="0">
                <a:sym typeface="Symbol" pitchFamily="18" charset="2"/>
              </a:rPr>
              <a:t>i</a:t>
            </a:r>
            <a:r>
              <a:rPr lang="en-US" i="1" smtClean="0">
                <a:sym typeface="Symbol" pitchFamily="18" charset="2"/>
              </a:rPr>
              <a:t> </a:t>
            </a:r>
            <a:r>
              <a:rPr lang="en-US" smtClean="0">
                <a:sym typeface="Symbol" pitchFamily="18" charset="2"/>
              </a:rPr>
              <a:t>is waiting for</a:t>
            </a:r>
            <a:r>
              <a:rPr lang="en-US" i="1" smtClean="0">
                <a:sym typeface="Symbol" pitchFamily="18" charset="2"/>
              </a:rPr>
              <a:t> P</a:t>
            </a:r>
            <a:r>
              <a:rPr lang="en-US" i="1" baseline="-25000" smtClean="0">
                <a:sym typeface="Symbol" pitchFamily="18" charset="2"/>
              </a:rPr>
              <a:t>j</a:t>
            </a:r>
            <a:r>
              <a:rPr lang="en-US" i="1" smtClean="0">
                <a:sym typeface="Symbol" pitchFamily="18" charset="2"/>
              </a:rPr>
              <a:t/>
            </a:r>
            <a:br>
              <a:rPr lang="en-US" i="1" smtClean="0">
                <a:sym typeface="Symbol" pitchFamily="18" charset="2"/>
              </a:rPr>
            </a:br>
            <a:endParaRPr lang="en-US" i="1" smtClean="0">
              <a:sym typeface="Symbol" pitchFamily="18" charset="2"/>
            </a:endParaRPr>
          </a:p>
          <a:p>
            <a:r>
              <a:rPr lang="en-US" smtClean="0"/>
              <a:t>Periodically invoke an algorithm that searches for a cycle in the graph. If there is a cycle, there exists a deadlock</a:t>
            </a:r>
          </a:p>
          <a:p>
            <a:pPr>
              <a:buFont typeface="Monotype Sorts" charset="2"/>
              <a:buNone/>
            </a:pPr>
            <a:endParaRPr lang="en-US" smtClean="0"/>
          </a:p>
          <a:p>
            <a:r>
              <a:rPr lang="en-US" smtClean="0"/>
              <a:t>An algorithm to detect a cycle in a graph requires an order of</a:t>
            </a:r>
            <a:r>
              <a:rPr lang="en-US" i="1" smtClean="0"/>
              <a:t> n</a:t>
            </a:r>
            <a:r>
              <a:rPr lang="en-US" baseline="30000" smtClean="0"/>
              <a:t>2</a:t>
            </a:r>
            <a:r>
              <a:rPr lang="en-US" smtClean="0"/>
              <a:t> operations, where </a:t>
            </a:r>
            <a:r>
              <a:rPr lang="en-US" i="1" smtClean="0"/>
              <a:t>n</a:t>
            </a:r>
            <a:r>
              <a:rPr lang="en-US" smtClean="0"/>
              <a:t> is the number of vertices in the graph</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89013" y="428625"/>
            <a:ext cx="7654925" cy="457200"/>
          </a:xfrm>
        </p:spPr>
        <p:txBody>
          <a:bodyPr/>
          <a:lstStyle/>
          <a:p>
            <a:pPr eaLnBrk="1" hangingPunct="1"/>
            <a:r>
              <a:rPr lang="en-US" sz="2800" smtClean="0"/>
              <a:t>Resource-Allocation Graph and </a:t>
            </a:r>
            <a:br>
              <a:rPr lang="en-US" sz="2800" smtClean="0"/>
            </a:br>
            <a:r>
              <a:rPr lang="en-US" sz="2800" smtClean="0"/>
              <a:t>Wait-for Graph</a:t>
            </a:r>
          </a:p>
        </p:txBody>
      </p:sp>
      <p:sp>
        <p:nvSpPr>
          <p:cNvPr id="37891" name="Text Box 5"/>
          <p:cNvSpPr txBox="1">
            <a:spLocks noChangeArrowheads="1"/>
          </p:cNvSpPr>
          <p:nvPr/>
        </p:nvSpPr>
        <p:spPr bwMode="auto">
          <a:xfrm>
            <a:off x="1647825" y="5294313"/>
            <a:ext cx="2927350" cy="366712"/>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Resource-Allocation Graph</a:t>
            </a:r>
          </a:p>
        </p:txBody>
      </p:sp>
      <p:sp>
        <p:nvSpPr>
          <p:cNvPr id="37892" name="Text Box 6"/>
          <p:cNvSpPr txBox="1">
            <a:spLocks noChangeArrowheads="1"/>
          </p:cNvSpPr>
          <p:nvPr/>
        </p:nvSpPr>
        <p:spPr bwMode="auto">
          <a:xfrm>
            <a:off x="4810125" y="5294313"/>
            <a:ext cx="3143250" cy="366712"/>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Corresponding wait-for graph</a:t>
            </a:r>
          </a:p>
        </p:txBody>
      </p:sp>
      <p:pic>
        <p:nvPicPr>
          <p:cNvPr id="37893" name="Picture 6" descr="7"/>
          <p:cNvPicPr>
            <a:picLocks noChangeAspect="1" noChangeArrowheads="1"/>
          </p:cNvPicPr>
          <p:nvPr/>
        </p:nvPicPr>
        <p:blipFill>
          <a:blip r:embed="rId3"/>
          <a:srcRect/>
          <a:stretch>
            <a:fillRect/>
          </a:stretch>
        </p:blipFill>
        <p:spPr bwMode="auto">
          <a:xfrm>
            <a:off x="1876425" y="1257300"/>
            <a:ext cx="5937250" cy="3830638"/>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71550" y="225425"/>
            <a:ext cx="7772400" cy="628650"/>
          </a:xfrm>
        </p:spPr>
        <p:txBody>
          <a:bodyPr/>
          <a:lstStyle/>
          <a:p>
            <a:pPr eaLnBrk="1" hangingPunct="1"/>
            <a:r>
              <a:rPr lang="en-US" smtClean="0"/>
              <a:t>Several Instances of a Resource Type</a:t>
            </a:r>
          </a:p>
        </p:txBody>
      </p:sp>
      <p:sp>
        <p:nvSpPr>
          <p:cNvPr id="38915" name="Rectangle 3"/>
          <p:cNvSpPr>
            <a:spLocks noGrp="1" noChangeArrowheads="1"/>
          </p:cNvSpPr>
          <p:nvPr>
            <p:ph type="body" idx="1"/>
          </p:nvPr>
        </p:nvSpPr>
        <p:spPr>
          <a:xfrm>
            <a:off x="835025" y="1344613"/>
            <a:ext cx="7594600" cy="3851275"/>
          </a:xfrm>
        </p:spPr>
        <p:txBody>
          <a:bodyPr/>
          <a:lstStyle/>
          <a:p>
            <a:r>
              <a:rPr lang="en-US" b="1" smtClean="0">
                <a:solidFill>
                  <a:srgbClr val="000000"/>
                </a:solidFill>
              </a:rPr>
              <a:t>Available</a:t>
            </a:r>
            <a:r>
              <a:rPr lang="en-US" i="1" smtClean="0"/>
              <a:t>:</a:t>
            </a:r>
            <a:r>
              <a:rPr lang="en-US" smtClean="0"/>
              <a:t>  A vector of length </a:t>
            </a:r>
            <a:r>
              <a:rPr lang="en-US" i="1" smtClean="0"/>
              <a:t>m</a:t>
            </a:r>
            <a:r>
              <a:rPr lang="en-US" smtClean="0"/>
              <a:t> indicates the number of available resources of each type.</a:t>
            </a:r>
            <a:br>
              <a:rPr lang="en-US" smtClean="0"/>
            </a:br>
            <a:endParaRPr lang="en-US" smtClean="0"/>
          </a:p>
          <a:p>
            <a:r>
              <a:rPr lang="en-US" b="1" smtClean="0">
                <a:solidFill>
                  <a:srgbClr val="000000"/>
                </a:solidFill>
              </a:rPr>
              <a:t>Allocation</a:t>
            </a:r>
            <a:r>
              <a:rPr lang="en-US" i="1" smtClean="0"/>
              <a:t>:</a:t>
            </a:r>
            <a:r>
              <a:rPr lang="en-US" smtClean="0"/>
              <a:t>  An </a:t>
            </a:r>
            <a:r>
              <a:rPr lang="en-US" i="1" smtClean="0"/>
              <a:t>n </a:t>
            </a:r>
            <a:r>
              <a:rPr lang="en-US" smtClean="0"/>
              <a:t>x</a:t>
            </a:r>
            <a:r>
              <a:rPr lang="en-US" i="1" smtClean="0"/>
              <a:t> m</a:t>
            </a:r>
            <a:r>
              <a:rPr lang="en-US" smtClean="0"/>
              <a:t> matrix defines the number of resources of each type currently allocated to each process.</a:t>
            </a:r>
            <a:br>
              <a:rPr lang="en-US" smtClean="0"/>
            </a:br>
            <a:endParaRPr lang="en-US" smtClean="0"/>
          </a:p>
          <a:p>
            <a:r>
              <a:rPr lang="en-US" b="1" smtClean="0">
                <a:solidFill>
                  <a:srgbClr val="000000"/>
                </a:solidFill>
              </a:rPr>
              <a:t>Request</a:t>
            </a:r>
            <a:r>
              <a:rPr lang="en-US" i="1" smtClean="0"/>
              <a:t>:</a:t>
            </a:r>
            <a:r>
              <a:rPr lang="en-US" smtClean="0"/>
              <a:t>  An </a:t>
            </a:r>
            <a:r>
              <a:rPr lang="en-US" i="1" smtClean="0"/>
              <a:t>n </a:t>
            </a:r>
            <a:r>
              <a:rPr lang="en-US" smtClean="0"/>
              <a:t>x</a:t>
            </a:r>
            <a:r>
              <a:rPr lang="en-US" i="1" smtClean="0"/>
              <a:t> m</a:t>
            </a:r>
            <a:r>
              <a:rPr lang="en-US" smtClean="0"/>
              <a:t> matrix indicates the current request  of each process.  If </a:t>
            </a:r>
            <a:r>
              <a:rPr lang="en-US" i="1" smtClean="0"/>
              <a:t>Request </a:t>
            </a:r>
            <a:r>
              <a:rPr lang="en-US" smtClean="0"/>
              <a:t>[</a:t>
            </a:r>
            <a:r>
              <a:rPr lang="en-US" i="1" smtClean="0"/>
              <a:t>i</a:t>
            </a:r>
            <a:r>
              <a:rPr lang="en-US" smtClean="0"/>
              <a:t>][</a:t>
            </a:r>
            <a:r>
              <a:rPr lang="en-US" i="1" smtClean="0"/>
              <a:t>j</a:t>
            </a:r>
            <a:r>
              <a:rPr lang="en-US" smtClean="0"/>
              <a:t>] = </a:t>
            </a:r>
            <a:r>
              <a:rPr lang="en-US" i="1" smtClean="0"/>
              <a:t>k</a:t>
            </a:r>
            <a:r>
              <a:rPr lang="en-US" smtClean="0"/>
              <a:t>, then process</a:t>
            </a:r>
            <a:r>
              <a:rPr lang="en-US" i="1" smtClean="0"/>
              <a:t> P</a:t>
            </a:r>
            <a:r>
              <a:rPr lang="en-US" i="1" baseline="-25000" smtClean="0"/>
              <a:t>i</a:t>
            </a:r>
            <a:r>
              <a:rPr lang="en-US" smtClean="0"/>
              <a:t> is requesting</a:t>
            </a:r>
            <a:r>
              <a:rPr lang="en-US" i="1" smtClean="0"/>
              <a:t> k</a:t>
            </a:r>
            <a:r>
              <a:rPr lang="en-US" smtClean="0"/>
              <a:t> more instances of resource type.</a:t>
            </a:r>
            <a:r>
              <a:rPr lang="en-US" i="1" smtClean="0"/>
              <a:t>R</a:t>
            </a:r>
            <a:r>
              <a:rPr lang="en-US" i="1" baseline="-25000" smtClean="0"/>
              <a:t>j</a:t>
            </a:r>
            <a:r>
              <a:rPr lang="en-US" smtClean="0"/>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87400" y="277813"/>
            <a:ext cx="7899400" cy="576262"/>
          </a:xfrm>
        </p:spPr>
        <p:txBody>
          <a:bodyPr/>
          <a:lstStyle/>
          <a:p>
            <a:pPr eaLnBrk="1" hangingPunct="1"/>
            <a:r>
              <a:rPr lang="en-US" smtClean="0"/>
              <a:t>Detection Algorithm</a:t>
            </a:r>
          </a:p>
        </p:txBody>
      </p:sp>
      <p:sp>
        <p:nvSpPr>
          <p:cNvPr id="39939" name="Rectangle 3"/>
          <p:cNvSpPr>
            <a:spLocks noGrp="1" noChangeArrowheads="1"/>
          </p:cNvSpPr>
          <p:nvPr>
            <p:ph type="body" idx="1"/>
          </p:nvPr>
        </p:nvSpPr>
        <p:spPr>
          <a:xfrm>
            <a:off x="806450" y="1233488"/>
            <a:ext cx="7753350" cy="4530725"/>
          </a:xfrm>
        </p:spPr>
        <p:txBody>
          <a:bodyPr/>
          <a:lstStyle/>
          <a:p>
            <a:pPr>
              <a:buFont typeface="Monotype Sorts" charset="2"/>
              <a:buNone/>
            </a:pPr>
            <a:r>
              <a:rPr lang="en-US" smtClean="0"/>
              <a:t>1.	Let </a:t>
            </a:r>
            <a:r>
              <a:rPr lang="en-US" i="1" smtClean="0"/>
              <a:t>Work</a:t>
            </a:r>
            <a:r>
              <a:rPr lang="en-US" smtClean="0"/>
              <a:t> and </a:t>
            </a:r>
            <a:r>
              <a:rPr lang="en-US" i="1" smtClean="0"/>
              <a:t>Finish</a:t>
            </a:r>
            <a:r>
              <a:rPr lang="en-US" smtClean="0"/>
              <a:t> be vectors of length </a:t>
            </a:r>
            <a:r>
              <a:rPr lang="en-US" i="1" smtClean="0"/>
              <a:t>m</a:t>
            </a:r>
            <a:r>
              <a:rPr lang="en-US" smtClean="0"/>
              <a:t> and </a:t>
            </a:r>
            <a:r>
              <a:rPr lang="en-US" i="1" smtClean="0"/>
              <a:t>n</a:t>
            </a:r>
            <a:r>
              <a:rPr lang="en-US" smtClean="0"/>
              <a:t>, respectively Initialize:</a:t>
            </a:r>
          </a:p>
          <a:p>
            <a:pPr marL="850900" lvl="1" indent="-393700">
              <a:buFont typeface="Monotype Sorts" charset="2"/>
              <a:buNone/>
            </a:pPr>
            <a:r>
              <a:rPr lang="en-US" smtClean="0"/>
              <a:t>(a) </a:t>
            </a:r>
            <a:r>
              <a:rPr lang="en-US" i="1" smtClean="0"/>
              <a:t>Work</a:t>
            </a:r>
            <a:r>
              <a:rPr lang="en-US" smtClean="0"/>
              <a:t> = </a:t>
            </a:r>
            <a:r>
              <a:rPr lang="en-US" i="1" smtClean="0"/>
              <a:t>Available</a:t>
            </a:r>
            <a:endParaRPr lang="en-US" smtClean="0"/>
          </a:p>
          <a:p>
            <a:pPr marL="850900" lvl="1" indent="-393700">
              <a:buFont typeface="Monotype Sorts" charset="2"/>
              <a:buNone/>
            </a:pPr>
            <a:r>
              <a:rPr lang="en-US" smtClean="0"/>
              <a:t>(b)	For </a:t>
            </a:r>
            <a:r>
              <a:rPr lang="en-US" i="1" smtClean="0"/>
              <a:t>i</a:t>
            </a:r>
            <a:r>
              <a:rPr lang="en-US" smtClean="0"/>
              <a:t> = 1,2, …,</a:t>
            </a:r>
            <a:r>
              <a:rPr lang="en-US" i="1" smtClean="0"/>
              <a:t> n</a:t>
            </a:r>
            <a:r>
              <a:rPr lang="en-US" smtClean="0"/>
              <a:t>, if </a:t>
            </a:r>
            <a:r>
              <a:rPr lang="en-US" i="1" smtClean="0"/>
              <a:t>Allocation</a:t>
            </a:r>
            <a:r>
              <a:rPr lang="en-US" i="1" baseline="-25000" smtClean="0"/>
              <a:t>i</a:t>
            </a:r>
            <a:r>
              <a:rPr lang="en-US" smtClean="0"/>
              <a:t> </a:t>
            </a:r>
            <a:r>
              <a:rPr lang="en-US" smtClean="0">
                <a:sym typeface="Symbol" pitchFamily="18" charset="2"/>
              </a:rPr>
              <a:t> 0, then </a:t>
            </a:r>
            <a:br>
              <a:rPr lang="en-US" smtClean="0">
                <a:sym typeface="Symbol" pitchFamily="18" charset="2"/>
              </a:rPr>
            </a:br>
            <a:r>
              <a:rPr lang="en-US" i="1" smtClean="0">
                <a:sym typeface="Symbol" pitchFamily="18" charset="2"/>
              </a:rPr>
              <a:t>Finish</a:t>
            </a:r>
            <a:r>
              <a:rPr lang="en-US" smtClean="0">
                <a:sym typeface="Symbol" pitchFamily="18" charset="2"/>
              </a:rPr>
              <a:t>[i] = false; otherwise, </a:t>
            </a:r>
            <a:r>
              <a:rPr lang="en-US" i="1" smtClean="0">
                <a:sym typeface="Symbol" pitchFamily="18" charset="2"/>
              </a:rPr>
              <a:t>Finish</a:t>
            </a:r>
            <a:r>
              <a:rPr lang="en-US" smtClean="0">
                <a:sym typeface="Symbol" pitchFamily="18" charset="2"/>
              </a:rPr>
              <a:t>[i] = </a:t>
            </a:r>
            <a:r>
              <a:rPr lang="en-US" i="1" smtClean="0">
                <a:sym typeface="Symbol" pitchFamily="18" charset="2"/>
              </a:rPr>
              <a:t>true</a:t>
            </a:r>
          </a:p>
          <a:p>
            <a:pPr marL="850900" lvl="1" indent="-393700">
              <a:buFont typeface="Monotype Sorts" charset="2"/>
              <a:buNone/>
            </a:pPr>
            <a:endParaRPr lang="en-US" smtClean="0">
              <a:sym typeface="Symbol" pitchFamily="18" charset="2"/>
            </a:endParaRPr>
          </a:p>
          <a:p>
            <a:pPr>
              <a:buFont typeface="Monotype Sorts" charset="2"/>
              <a:buNone/>
            </a:pPr>
            <a:r>
              <a:rPr lang="en-US" smtClean="0"/>
              <a:t>2.	Find an index </a:t>
            </a:r>
            <a:r>
              <a:rPr lang="en-US" i="1" smtClean="0"/>
              <a:t>i </a:t>
            </a:r>
            <a:r>
              <a:rPr lang="en-US" smtClean="0"/>
              <a:t>such that both:</a:t>
            </a:r>
          </a:p>
          <a:p>
            <a:pPr marL="850900" lvl="1" indent="-393700">
              <a:buFont typeface="Monotype Sorts" charset="2"/>
              <a:buNone/>
            </a:pPr>
            <a:r>
              <a:rPr lang="en-US" smtClean="0"/>
              <a:t>(a)	</a:t>
            </a:r>
            <a:r>
              <a:rPr lang="en-US" i="1" smtClean="0"/>
              <a:t>Finish</a:t>
            </a:r>
            <a:r>
              <a:rPr lang="en-US" smtClean="0"/>
              <a:t>[</a:t>
            </a:r>
            <a:r>
              <a:rPr lang="en-US" i="1" smtClean="0"/>
              <a:t>i</a:t>
            </a:r>
            <a:r>
              <a:rPr lang="en-US" smtClean="0"/>
              <a:t>] == </a:t>
            </a:r>
            <a:r>
              <a:rPr lang="en-US" i="1" smtClean="0"/>
              <a:t>false</a:t>
            </a:r>
            <a:endParaRPr lang="en-US" smtClean="0"/>
          </a:p>
          <a:p>
            <a:pPr marL="850900" lvl="1" indent="-393700">
              <a:buFont typeface="Monotype Sorts" charset="2"/>
              <a:buNone/>
            </a:pPr>
            <a:r>
              <a:rPr lang="en-US" smtClean="0"/>
              <a:t>(b)	</a:t>
            </a:r>
            <a:r>
              <a:rPr lang="en-US" i="1" smtClean="0"/>
              <a:t>Request</a:t>
            </a:r>
            <a:r>
              <a:rPr lang="en-US" i="1" baseline="-25000" smtClean="0"/>
              <a:t>i</a:t>
            </a:r>
            <a:r>
              <a:rPr lang="en-US" smtClean="0"/>
              <a:t> </a:t>
            </a:r>
            <a:r>
              <a:rPr lang="en-US" smtClean="0">
                <a:sym typeface="Symbol" pitchFamily="18" charset="2"/>
              </a:rPr>
              <a:t> </a:t>
            </a:r>
            <a:r>
              <a:rPr lang="en-US" i="1" smtClean="0">
                <a:sym typeface="Symbol" pitchFamily="18" charset="2"/>
              </a:rPr>
              <a:t>Work</a:t>
            </a:r>
            <a:br>
              <a:rPr lang="en-US" i="1" smtClean="0">
                <a:sym typeface="Symbol" pitchFamily="18" charset="2"/>
              </a:rPr>
            </a:br>
            <a:endParaRPr lang="en-US" smtClean="0">
              <a:sym typeface="Symbol" pitchFamily="18" charset="2"/>
            </a:endParaRPr>
          </a:p>
          <a:p>
            <a:pPr marL="850900" lvl="1" indent="-393700">
              <a:buFont typeface="Monotype Sorts" charset="2"/>
              <a:buNone/>
            </a:pPr>
            <a:r>
              <a:rPr lang="en-US" smtClean="0">
                <a:sym typeface="Symbol" pitchFamily="18" charset="2"/>
              </a:rPr>
              <a:t>If no such </a:t>
            </a:r>
            <a:r>
              <a:rPr lang="en-US" i="1" smtClean="0">
                <a:sym typeface="Symbol" pitchFamily="18" charset="2"/>
              </a:rPr>
              <a:t>i</a:t>
            </a:r>
            <a:r>
              <a:rPr lang="en-US" smtClean="0">
                <a:sym typeface="Symbol" pitchFamily="18" charset="2"/>
              </a:rPr>
              <a:t> exists, go to step 4</a:t>
            </a:r>
            <a:endParaRPr lang="en-US"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128713" y="277813"/>
            <a:ext cx="7558087" cy="576262"/>
          </a:xfrm>
        </p:spPr>
        <p:txBody>
          <a:bodyPr/>
          <a:lstStyle/>
          <a:p>
            <a:pPr eaLnBrk="1" hangingPunct="1"/>
            <a:r>
              <a:rPr lang="en-US" smtClean="0"/>
              <a:t>Detection Algorithm (Cont.)</a:t>
            </a:r>
          </a:p>
        </p:txBody>
      </p:sp>
      <p:sp>
        <p:nvSpPr>
          <p:cNvPr id="40963" name="Rectangle 3"/>
          <p:cNvSpPr>
            <a:spLocks noGrp="1" noChangeArrowheads="1"/>
          </p:cNvSpPr>
          <p:nvPr>
            <p:ph type="body" idx="1"/>
          </p:nvPr>
        </p:nvSpPr>
        <p:spPr>
          <a:xfrm>
            <a:off x="806450" y="1439863"/>
            <a:ext cx="7723188" cy="2297112"/>
          </a:xfrm>
        </p:spPr>
        <p:txBody>
          <a:bodyPr/>
          <a:lstStyle/>
          <a:p>
            <a:pPr>
              <a:lnSpc>
                <a:spcPct val="90000"/>
              </a:lnSpc>
              <a:buFont typeface="Monotype Sorts" charset="2"/>
              <a:buNone/>
            </a:pPr>
            <a:r>
              <a:rPr lang="en-US" smtClean="0"/>
              <a:t>3.	</a:t>
            </a:r>
            <a:r>
              <a:rPr lang="en-US" i="1" smtClean="0"/>
              <a:t>Work</a:t>
            </a:r>
            <a:r>
              <a:rPr lang="en-US" smtClean="0"/>
              <a:t> = </a:t>
            </a:r>
            <a:r>
              <a:rPr lang="en-US" i="1" smtClean="0"/>
              <a:t>Work</a:t>
            </a:r>
            <a:r>
              <a:rPr lang="en-US" smtClean="0"/>
              <a:t> + </a:t>
            </a:r>
            <a:r>
              <a:rPr lang="en-US" i="1" smtClean="0"/>
              <a:t>Allocation</a:t>
            </a:r>
            <a:r>
              <a:rPr lang="en-US" i="1" baseline="-25000" smtClean="0"/>
              <a:t>i</a:t>
            </a:r>
            <a:r>
              <a:rPr lang="en-US" smtClean="0"/>
              <a:t/>
            </a:r>
            <a:br>
              <a:rPr lang="en-US" smtClean="0"/>
            </a:br>
            <a:r>
              <a:rPr lang="en-US" i="1" smtClean="0"/>
              <a:t>Finish</a:t>
            </a:r>
            <a:r>
              <a:rPr lang="en-US" smtClean="0"/>
              <a:t>[</a:t>
            </a:r>
            <a:r>
              <a:rPr lang="en-US" i="1" smtClean="0"/>
              <a:t>i</a:t>
            </a:r>
            <a:r>
              <a:rPr lang="en-US" smtClean="0"/>
              <a:t>] = </a:t>
            </a:r>
            <a:r>
              <a:rPr lang="en-US" i="1" smtClean="0"/>
              <a:t>true</a:t>
            </a:r>
            <a:r>
              <a:rPr lang="en-US" smtClean="0"/>
              <a:t/>
            </a:r>
            <a:br>
              <a:rPr lang="en-US" smtClean="0"/>
            </a:br>
            <a:r>
              <a:rPr lang="en-US" smtClean="0"/>
              <a:t>go to step 2</a:t>
            </a:r>
            <a:br>
              <a:rPr lang="en-US" smtClean="0"/>
            </a:br>
            <a:endParaRPr lang="en-US" smtClean="0"/>
          </a:p>
          <a:p>
            <a:pPr>
              <a:lnSpc>
                <a:spcPct val="90000"/>
              </a:lnSpc>
              <a:buFont typeface="Monotype Sorts" charset="2"/>
              <a:buNone/>
            </a:pPr>
            <a:r>
              <a:rPr lang="en-US" smtClean="0"/>
              <a:t>4.	If </a:t>
            </a:r>
            <a:r>
              <a:rPr lang="en-US" i="1" smtClean="0"/>
              <a:t>Finish</a:t>
            </a:r>
            <a:r>
              <a:rPr lang="en-US" smtClean="0"/>
              <a:t>[</a:t>
            </a:r>
            <a:r>
              <a:rPr lang="en-US" i="1" smtClean="0"/>
              <a:t>i</a:t>
            </a:r>
            <a:r>
              <a:rPr lang="en-US" smtClean="0"/>
              <a:t>] == false, for some </a:t>
            </a:r>
            <a:r>
              <a:rPr lang="en-US" i="1" smtClean="0"/>
              <a:t>i</a:t>
            </a:r>
            <a:r>
              <a:rPr lang="en-US" smtClean="0"/>
              <a:t>, 1 </a:t>
            </a:r>
            <a:r>
              <a:rPr lang="en-US" smtClean="0">
                <a:sym typeface="Symbol" pitchFamily="18" charset="2"/>
              </a:rPr>
              <a:t> </a:t>
            </a:r>
            <a:r>
              <a:rPr lang="en-US" i="1" smtClean="0">
                <a:sym typeface="Symbol" pitchFamily="18" charset="2"/>
              </a:rPr>
              <a:t>i</a:t>
            </a:r>
            <a:r>
              <a:rPr lang="en-US" smtClean="0">
                <a:sym typeface="Symbol" pitchFamily="18" charset="2"/>
              </a:rPr>
              <a:t>   </a:t>
            </a:r>
            <a:r>
              <a:rPr lang="en-US" i="1" smtClean="0">
                <a:sym typeface="Symbol" pitchFamily="18" charset="2"/>
              </a:rPr>
              <a:t>n</a:t>
            </a:r>
            <a:r>
              <a:rPr lang="en-US" smtClean="0">
                <a:sym typeface="Symbol" pitchFamily="18" charset="2"/>
              </a:rPr>
              <a:t>, then the system is in deadlock state. Moreover, if </a:t>
            </a:r>
            <a:r>
              <a:rPr lang="en-US" i="1" smtClean="0">
                <a:sym typeface="Symbol" pitchFamily="18" charset="2"/>
              </a:rPr>
              <a:t>Finish</a:t>
            </a:r>
            <a:r>
              <a:rPr lang="en-US" smtClean="0">
                <a:sym typeface="Symbol" pitchFamily="18" charset="2"/>
              </a:rPr>
              <a:t>[</a:t>
            </a:r>
            <a:r>
              <a:rPr lang="en-US" i="1" smtClean="0">
                <a:sym typeface="Symbol" pitchFamily="18" charset="2"/>
              </a:rPr>
              <a:t>i</a:t>
            </a:r>
            <a:r>
              <a:rPr lang="en-US" smtClean="0">
                <a:sym typeface="Symbol" pitchFamily="18" charset="2"/>
              </a:rPr>
              <a:t>] == </a:t>
            </a:r>
            <a:r>
              <a:rPr lang="en-US" i="1" smtClean="0">
                <a:sym typeface="Symbol" pitchFamily="18" charset="2"/>
              </a:rPr>
              <a:t>false</a:t>
            </a:r>
            <a:r>
              <a:rPr lang="en-US" smtClean="0">
                <a:sym typeface="Symbol" pitchFamily="18" charset="2"/>
              </a:rPr>
              <a:t>, then </a:t>
            </a:r>
            <a:r>
              <a:rPr lang="en-US" i="1" smtClean="0">
                <a:sym typeface="Symbol" pitchFamily="18" charset="2"/>
              </a:rPr>
              <a:t>P</a:t>
            </a:r>
            <a:r>
              <a:rPr lang="en-US" i="1" baseline="-25000" smtClean="0">
                <a:sym typeface="Symbol" pitchFamily="18" charset="2"/>
              </a:rPr>
              <a:t>i</a:t>
            </a:r>
            <a:r>
              <a:rPr lang="en-US" smtClean="0">
                <a:sym typeface="Symbol" pitchFamily="18" charset="2"/>
              </a:rPr>
              <a:t> is deadlocked</a:t>
            </a:r>
          </a:p>
          <a:p>
            <a:pPr>
              <a:lnSpc>
                <a:spcPct val="90000"/>
              </a:lnSpc>
              <a:buFont typeface="Monotype Sorts" charset="2"/>
              <a:buNone/>
            </a:pPr>
            <a:r>
              <a:rPr lang="en-US" smtClean="0">
                <a:sym typeface="Symbol" pitchFamily="18" charset="2"/>
              </a:rPr>
              <a:t>	</a:t>
            </a:r>
            <a:endParaRPr lang="en-US" smtClean="0"/>
          </a:p>
        </p:txBody>
      </p:sp>
      <p:sp>
        <p:nvSpPr>
          <p:cNvPr id="40964" name="Text Box 4"/>
          <p:cNvSpPr txBox="1">
            <a:spLocks noChangeArrowheads="1"/>
          </p:cNvSpPr>
          <p:nvPr/>
        </p:nvSpPr>
        <p:spPr bwMode="auto">
          <a:xfrm>
            <a:off x="852488" y="3892550"/>
            <a:ext cx="7694612" cy="923925"/>
          </a:xfrm>
          <a:prstGeom prst="rect">
            <a:avLst/>
          </a:prstGeom>
          <a:noFill/>
          <a:ln w="9525">
            <a:noFill/>
            <a:miter lim="800000"/>
            <a:headEnd/>
            <a:tailEnd/>
          </a:ln>
        </p:spPr>
        <p:txBody>
          <a:bodyPr anchor="ctr">
            <a:spAutoFit/>
          </a:bodyPr>
          <a:lstStyle/>
          <a:p>
            <a:r>
              <a:rPr lang="en-US" b="1">
                <a:solidFill>
                  <a:srgbClr val="FF0066"/>
                </a:solidFill>
                <a:latin typeface="Helvetica" pitchFamily="34" charset="0"/>
                <a:sym typeface="Symbol" pitchFamily="18" charset="2"/>
              </a:rPr>
              <a:t>Algorithm requires an order of O(</a:t>
            </a:r>
            <a:r>
              <a:rPr lang="en-US" b="1" i="1">
                <a:solidFill>
                  <a:srgbClr val="FF0066"/>
                </a:solidFill>
                <a:latin typeface="Helvetica" pitchFamily="34" charset="0"/>
                <a:sym typeface="Symbol" pitchFamily="18" charset="2"/>
              </a:rPr>
              <a:t>m </a:t>
            </a:r>
            <a:r>
              <a:rPr lang="en-US" b="1">
                <a:solidFill>
                  <a:srgbClr val="FF0066"/>
                </a:solidFill>
                <a:latin typeface="Helvetica" pitchFamily="34" charset="0"/>
                <a:sym typeface="Symbol" pitchFamily="18" charset="2"/>
              </a:rPr>
              <a:t>x</a:t>
            </a:r>
            <a:r>
              <a:rPr lang="en-US" b="1" i="1">
                <a:solidFill>
                  <a:srgbClr val="FF0066"/>
                </a:solidFill>
                <a:latin typeface="Helvetica" pitchFamily="34" charset="0"/>
                <a:sym typeface="Symbol" pitchFamily="18" charset="2"/>
              </a:rPr>
              <a:t> n</a:t>
            </a:r>
            <a:r>
              <a:rPr lang="en-US" b="1" baseline="30000">
                <a:solidFill>
                  <a:srgbClr val="FF0066"/>
                </a:solidFill>
                <a:latin typeface="Helvetica" pitchFamily="34" charset="0"/>
                <a:sym typeface="Symbol" pitchFamily="18" charset="2"/>
              </a:rPr>
              <a:t>2)</a:t>
            </a:r>
            <a:r>
              <a:rPr lang="en-US" b="1">
                <a:solidFill>
                  <a:srgbClr val="FF0066"/>
                </a:solidFill>
                <a:latin typeface="Helvetica" pitchFamily="34" charset="0"/>
                <a:sym typeface="Symbol" pitchFamily="18" charset="2"/>
              </a:rPr>
              <a:t> operations to detect whether the system is in deadlocked state</a:t>
            </a:r>
            <a:endParaRPr lang="en-US">
              <a:solidFill>
                <a:srgbClr val="FF0066"/>
              </a:solidFill>
              <a:latin typeface="Helvetica" pitchFamily="34" charset="0"/>
            </a:endParaRPr>
          </a:p>
          <a:p>
            <a:pPr>
              <a:spcBef>
                <a:spcPct val="50000"/>
              </a:spcBef>
            </a:pPr>
            <a:endParaRPr lang="en-US">
              <a:solidFill>
                <a:srgbClr val="FF0066"/>
              </a:solidFill>
              <a:latin typeface="Helvetica"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22350" y="277813"/>
            <a:ext cx="7664450" cy="576262"/>
          </a:xfrm>
        </p:spPr>
        <p:txBody>
          <a:bodyPr/>
          <a:lstStyle/>
          <a:p>
            <a:pPr eaLnBrk="1" hangingPunct="1"/>
            <a:r>
              <a:rPr lang="en-US" smtClean="0"/>
              <a:t>Example of Detection Algorithm</a:t>
            </a:r>
          </a:p>
        </p:txBody>
      </p:sp>
      <p:sp>
        <p:nvSpPr>
          <p:cNvPr id="41987" name="Rectangle 3"/>
          <p:cNvSpPr>
            <a:spLocks noGrp="1" noChangeArrowheads="1"/>
          </p:cNvSpPr>
          <p:nvPr>
            <p:ph type="body" idx="1"/>
          </p:nvPr>
        </p:nvSpPr>
        <p:spPr>
          <a:xfrm>
            <a:off x="806450" y="1233488"/>
            <a:ext cx="8037513" cy="5121275"/>
          </a:xfrm>
        </p:spPr>
        <p:txBody>
          <a:bodyPr/>
          <a:lstStyle/>
          <a:p>
            <a:pPr>
              <a:tabLst>
                <a:tab pos="1428750" algn="l"/>
                <a:tab pos="2338388" algn="ctr"/>
                <a:tab pos="3594100" algn="ctr"/>
                <a:tab pos="4921250" algn="ctr"/>
              </a:tabLst>
            </a:pPr>
            <a:r>
              <a:rPr lang="en-US" smtClean="0"/>
              <a:t>Five processes </a:t>
            </a:r>
            <a:r>
              <a:rPr lang="en-US" i="1" smtClean="0"/>
              <a:t>P</a:t>
            </a:r>
            <a:r>
              <a:rPr lang="en-US" baseline="-25000" smtClean="0"/>
              <a:t>0</a:t>
            </a:r>
            <a:r>
              <a:rPr lang="en-US" smtClean="0"/>
              <a:t> through </a:t>
            </a:r>
            <a:r>
              <a:rPr lang="en-US" i="1" smtClean="0"/>
              <a:t>P</a:t>
            </a:r>
            <a:r>
              <a:rPr lang="en-US" baseline="-25000" smtClean="0"/>
              <a:t>4</a:t>
            </a:r>
            <a:r>
              <a:rPr lang="en-US" smtClean="0"/>
              <a:t>;</a:t>
            </a:r>
            <a:r>
              <a:rPr lang="en-US" baseline="-25000" smtClean="0"/>
              <a:t> </a:t>
            </a:r>
            <a:r>
              <a:rPr lang="en-US" smtClean="0"/>
              <a:t>three resource types </a:t>
            </a:r>
            <a:br>
              <a:rPr lang="en-US" smtClean="0"/>
            </a:br>
            <a:r>
              <a:rPr lang="en-US" smtClean="0"/>
              <a:t>A (7 instances), </a:t>
            </a:r>
            <a:r>
              <a:rPr lang="en-US" i="1" smtClean="0"/>
              <a:t>B </a:t>
            </a:r>
            <a:r>
              <a:rPr lang="en-US" smtClean="0"/>
              <a:t>(2 instances), and </a:t>
            </a:r>
            <a:r>
              <a:rPr lang="en-US" i="1" smtClean="0"/>
              <a:t>C</a:t>
            </a:r>
            <a:r>
              <a:rPr lang="en-US" smtClean="0"/>
              <a:t> (6 instances)</a:t>
            </a:r>
          </a:p>
          <a:p>
            <a:pPr>
              <a:buFont typeface="Monotype Sorts" charset="2"/>
              <a:buNone/>
              <a:tabLst>
                <a:tab pos="1428750" algn="l"/>
                <a:tab pos="2338388" algn="ctr"/>
                <a:tab pos="3594100" algn="ctr"/>
                <a:tab pos="4921250" algn="ctr"/>
              </a:tabLst>
            </a:pPr>
            <a:endParaRPr lang="en-US" smtClean="0"/>
          </a:p>
          <a:p>
            <a:pPr>
              <a:tabLst>
                <a:tab pos="1428750" algn="l"/>
                <a:tab pos="2338388" algn="ctr"/>
                <a:tab pos="3594100" algn="ctr"/>
                <a:tab pos="4921250" algn="ctr"/>
              </a:tabLst>
            </a:pPr>
            <a:r>
              <a:rPr lang="en-US" smtClean="0"/>
              <a:t>Snapshot at time </a:t>
            </a:r>
            <a:r>
              <a:rPr lang="en-US" i="1" smtClean="0"/>
              <a:t>T</a:t>
            </a:r>
            <a:r>
              <a:rPr lang="en-US" baseline="-25000" smtClean="0"/>
              <a:t>0</a:t>
            </a:r>
            <a:r>
              <a:rPr lang="en-US" smtClean="0"/>
              <a:t>:</a:t>
            </a:r>
          </a:p>
          <a:p>
            <a:pPr>
              <a:buFont typeface="Monotype Sorts" charset="2"/>
              <a:buNone/>
              <a:tabLst>
                <a:tab pos="1428750" algn="l"/>
                <a:tab pos="2338388" algn="ctr"/>
                <a:tab pos="3594100" algn="ctr"/>
                <a:tab pos="4921250" algn="ctr"/>
              </a:tabLst>
            </a:pPr>
            <a:r>
              <a:rPr lang="en-US" smtClean="0"/>
              <a:t>			 </a:t>
            </a:r>
            <a:r>
              <a:rPr lang="en-US" i="1" u="sng" smtClean="0"/>
              <a:t>Allocation</a:t>
            </a:r>
            <a:r>
              <a:rPr lang="en-US" i="1" smtClean="0"/>
              <a:t>	</a:t>
            </a:r>
            <a:r>
              <a:rPr lang="en-US" i="1" u="sng" smtClean="0"/>
              <a:t>Request</a:t>
            </a:r>
            <a:r>
              <a:rPr lang="en-US" i="1" smtClean="0"/>
              <a:t>	</a:t>
            </a:r>
            <a:r>
              <a:rPr lang="en-US" i="1" u="sng" smtClean="0"/>
              <a:t>Available</a:t>
            </a:r>
          </a:p>
          <a:p>
            <a:pPr>
              <a:buFont typeface="Monotype Sorts" charset="2"/>
              <a:buNone/>
              <a:tabLst>
                <a:tab pos="1428750" algn="l"/>
                <a:tab pos="2338388" algn="ctr"/>
                <a:tab pos="3594100" algn="ctr"/>
                <a:tab pos="4921250" algn="ctr"/>
              </a:tabLst>
            </a:pPr>
            <a:r>
              <a:rPr lang="en-US" smtClean="0"/>
              <a:t>			</a:t>
            </a:r>
            <a:r>
              <a:rPr lang="en-US" i="1" smtClean="0"/>
              <a:t>A B C 	  A B C 	A B C</a:t>
            </a:r>
          </a:p>
          <a:p>
            <a:pPr>
              <a:buFont typeface="Monotype Sorts" charset="2"/>
              <a:buNone/>
              <a:tabLst>
                <a:tab pos="1428750" algn="l"/>
                <a:tab pos="2338388" algn="ctr"/>
                <a:tab pos="3594100" algn="ctr"/>
                <a:tab pos="4921250" algn="ctr"/>
              </a:tabLst>
            </a:pPr>
            <a:r>
              <a:rPr lang="en-US" smtClean="0"/>
              <a:t>	        </a:t>
            </a:r>
            <a:r>
              <a:rPr lang="en-US" i="1" smtClean="0"/>
              <a:t>P</a:t>
            </a:r>
            <a:r>
              <a:rPr lang="en-US" baseline="-25000" smtClean="0"/>
              <a:t>0</a:t>
            </a:r>
            <a:r>
              <a:rPr lang="en-US" smtClean="0"/>
              <a:t>	           0 1 0             0 0 0 	0 0 0</a:t>
            </a:r>
          </a:p>
          <a:p>
            <a:pPr>
              <a:buFont typeface="Monotype Sorts" charset="2"/>
              <a:buNone/>
              <a:tabLst>
                <a:tab pos="1428750" algn="l"/>
                <a:tab pos="2338388" algn="ctr"/>
                <a:tab pos="3594100" algn="ctr"/>
                <a:tab pos="4921250" algn="ctr"/>
              </a:tabLst>
            </a:pPr>
            <a:r>
              <a:rPr lang="en-US" i="1" smtClean="0"/>
              <a:t>             P</a:t>
            </a:r>
            <a:r>
              <a:rPr lang="en-US" baseline="-25000" smtClean="0"/>
              <a:t>1</a:t>
            </a:r>
            <a:r>
              <a:rPr lang="en-US" smtClean="0"/>
              <a:t>	           	2 0 0 	    2 0 2</a:t>
            </a:r>
          </a:p>
          <a:p>
            <a:pPr>
              <a:buFont typeface="Monotype Sorts" charset="2"/>
              <a:buNone/>
              <a:tabLst>
                <a:tab pos="1428750" algn="l"/>
                <a:tab pos="2338388" algn="ctr"/>
                <a:tab pos="3594100" algn="ctr"/>
                <a:tab pos="4921250" algn="ctr"/>
              </a:tabLst>
            </a:pPr>
            <a:r>
              <a:rPr lang="en-US" i="1" smtClean="0"/>
              <a:t>             P</a:t>
            </a:r>
            <a:r>
              <a:rPr lang="en-US" baseline="-25000" smtClean="0"/>
              <a:t>2</a:t>
            </a:r>
            <a:r>
              <a:rPr lang="en-US" smtClean="0"/>
              <a:t>		           3 0 3             0 0 0 </a:t>
            </a:r>
          </a:p>
          <a:p>
            <a:pPr>
              <a:buFont typeface="Monotype Sorts" charset="2"/>
              <a:buNone/>
              <a:tabLst>
                <a:tab pos="1428750" algn="l"/>
                <a:tab pos="2338388" algn="ctr"/>
                <a:tab pos="3594100" algn="ctr"/>
                <a:tab pos="4921250" algn="ctr"/>
              </a:tabLst>
            </a:pPr>
            <a:r>
              <a:rPr lang="en-US" i="1" smtClean="0"/>
              <a:t>             P</a:t>
            </a:r>
            <a:r>
              <a:rPr lang="en-US" baseline="-25000" smtClean="0"/>
              <a:t>3</a:t>
            </a:r>
            <a:r>
              <a:rPr lang="en-US" smtClean="0"/>
              <a:t>		2 1 1 	   1 0 0 </a:t>
            </a:r>
          </a:p>
          <a:p>
            <a:pPr>
              <a:buFont typeface="Monotype Sorts" charset="2"/>
              <a:buNone/>
              <a:tabLst>
                <a:tab pos="1428750" algn="l"/>
                <a:tab pos="2338388" algn="ctr"/>
                <a:tab pos="3594100" algn="ctr"/>
                <a:tab pos="4921250" algn="ctr"/>
              </a:tabLst>
            </a:pPr>
            <a:r>
              <a:rPr lang="en-US" smtClean="0"/>
              <a:t>	       </a:t>
            </a:r>
            <a:r>
              <a:rPr lang="en-US" i="1" smtClean="0"/>
              <a:t>P</a:t>
            </a:r>
            <a:r>
              <a:rPr lang="en-US" baseline="-25000" smtClean="0"/>
              <a:t>4	</a:t>
            </a:r>
            <a:r>
              <a:rPr lang="en-US" smtClean="0"/>
              <a:t>	0 0 2 	   0 0 2</a:t>
            </a:r>
          </a:p>
          <a:p>
            <a:pPr>
              <a:buFont typeface="Monotype Sorts" charset="2"/>
              <a:buNone/>
              <a:tabLst>
                <a:tab pos="1428750" algn="l"/>
                <a:tab pos="2338388" algn="ctr"/>
                <a:tab pos="3594100" algn="ctr"/>
                <a:tab pos="4921250" algn="ctr"/>
              </a:tabLst>
            </a:pPr>
            <a:endParaRPr lang="en-US" smtClean="0"/>
          </a:p>
          <a:p>
            <a:pPr>
              <a:tabLst>
                <a:tab pos="1428750" algn="l"/>
                <a:tab pos="2338388" algn="ctr"/>
                <a:tab pos="3594100" algn="ctr"/>
                <a:tab pos="4921250" algn="ctr"/>
              </a:tabLst>
            </a:pPr>
            <a:r>
              <a:rPr lang="en-US" smtClean="0"/>
              <a:t>Sequence &lt;</a:t>
            </a:r>
            <a:r>
              <a:rPr lang="en-US" i="1" smtClean="0"/>
              <a:t>P</a:t>
            </a:r>
            <a:r>
              <a:rPr lang="en-US" baseline="-25000" smtClean="0"/>
              <a:t>0</a:t>
            </a:r>
            <a:r>
              <a:rPr lang="en-US" smtClean="0"/>
              <a:t>, </a:t>
            </a:r>
            <a:r>
              <a:rPr lang="en-US" i="1" smtClean="0"/>
              <a:t>P</a:t>
            </a:r>
            <a:r>
              <a:rPr lang="en-US" baseline="-25000" smtClean="0"/>
              <a:t>2</a:t>
            </a:r>
            <a:r>
              <a:rPr lang="en-US" smtClean="0"/>
              <a:t>, </a:t>
            </a:r>
            <a:r>
              <a:rPr lang="en-US" i="1" smtClean="0"/>
              <a:t>P</a:t>
            </a:r>
            <a:r>
              <a:rPr lang="en-US" baseline="-25000" smtClean="0"/>
              <a:t>3</a:t>
            </a:r>
            <a:r>
              <a:rPr lang="en-US" smtClean="0"/>
              <a:t>, </a:t>
            </a:r>
            <a:r>
              <a:rPr lang="en-US" i="1" smtClean="0"/>
              <a:t>P</a:t>
            </a:r>
            <a:r>
              <a:rPr lang="en-US" baseline="-25000" smtClean="0"/>
              <a:t>1</a:t>
            </a:r>
            <a:r>
              <a:rPr lang="en-US" smtClean="0"/>
              <a:t>, </a:t>
            </a:r>
            <a:r>
              <a:rPr lang="en-US" i="1" smtClean="0"/>
              <a:t>P</a:t>
            </a:r>
            <a:r>
              <a:rPr lang="en-US" baseline="-25000" smtClean="0"/>
              <a:t>4</a:t>
            </a:r>
            <a:r>
              <a:rPr lang="en-US" smtClean="0"/>
              <a:t>&gt; will result in </a:t>
            </a:r>
            <a:r>
              <a:rPr lang="en-US" i="1" smtClean="0"/>
              <a:t>Finish</a:t>
            </a:r>
            <a:r>
              <a:rPr lang="en-US" smtClean="0"/>
              <a:t>[</a:t>
            </a:r>
            <a:r>
              <a:rPr lang="en-US" i="1" smtClean="0"/>
              <a:t>i</a:t>
            </a:r>
            <a:r>
              <a:rPr lang="en-US" smtClean="0"/>
              <a:t>] = true for all </a:t>
            </a:r>
            <a:r>
              <a:rPr lang="en-US" i="1" smtClean="0"/>
              <a:t>i</a:t>
            </a:r>
            <a:endParaRPr lang="en-US" smtClean="0"/>
          </a:p>
          <a:p>
            <a:pPr>
              <a:buFont typeface="Monotype Sorts" charset="2"/>
              <a:buNone/>
              <a:tabLst>
                <a:tab pos="1428750" algn="l"/>
                <a:tab pos="2338388" algn="ctr"/>
                <a:tab pos="3594100" algn="ctr"/>
                <a:tab pos="4921250" algn="ctr"/>
              </a:tabLst>
            </a:pPr>
            <a:endParaRPr 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00138" y="277813"/>
            <a:ext cx="7586662" cy="576262"/>
          </a:xfrm>
        </p:spPr>
        <p:txBody>
          <a:bodyPr/>
          <a:lstStyle/>
          <a:p>
            <a:pPr eaLnBrk="1" hangingPunct="1"/>
            <a:r>
              <a:rPr lang="en-US" smtClean="0"/>
              <a:t>The Deadlock Problem</a:t>
            </a:r>
          </a:p>
        </p:txBody>
      </p:sp>
      <p:sp>
        <p:nvSpPr>
          <p:cNvPr id="6147" name="Rectangle 3"/>
          <p:cNvSpPr>
            <a:spLocks noGrp="1" noChangeArrowheads="1"/>
          </p:cNvSpPr>
          <p:nvPr>
            <p:ph type="body" idx="1"/>
          </p:nvPr>
        </p:nvSpPr>
        <p:spPr>
          <a:xfrm>
            <a:off x="806450" y="1233488"/>
            <a:ext cx="7756525" cy="4843462"/>
          </a:xfrm>
        </p:spPr>
        <p:txBody>
          <a:bodyPr/>
          <a:lstStyle/>
          <a:p>
            <a:r>
              <a:rPr lang="en-US" smtClean="0"/>
              <a:t>A set of blocked processes each holding a resource and waiting to acquire a resource held by another process in the set</a:t>
            </a:r>
          </a:p>
          <a:p>
            <a:endParaRPr lang="en-US" smtClean="0"/>
          </a:p>
          <a:p>
            <a:pPr>
              <a:buSzPct val="85000"/>
            </a:pPr>
            <a:r>
              <a:rPr lang="en-US" smtClean="0"/>
              <a:t>Example </a:t>
            </a:r>
          </a:p>
          <a:p>
            <a:pPr lvl="1"/>
            <a:r>
              <a:rPr lang="en-US" smtClean="0"/>
              <a:t>System has 2 disk drives</a:t>
            </a:r>
          </a:p>
          <a:p>
            <a:pPr lvl="1"/>
            <a:r>
              <a:rPr lang="en-US" i="1" smtClean="0"/>
              <a:t>P</a:t>
            </a:r>
            <a:r>
              <a:rPr lang="en-US" baseline="-25000" smtClean="0"/>
              <a:t>1</a:t>
            </a:r>
            <a:r>
              <a:rPr lang="en-US" smtClean="0"/>
              <a:t> and </a:t>
            </a:r>
            <a:r>
              <a:rPr lang="en-US" i="1" smtClean="0"/>
              <a:t>P</a:t>
            </a:r>
            <a:r>
              <a:rPr lang="en-US" baseline="-25000" smtClean="0"/>
              <a:t>2</a:t>
            </a:r>
            <a:r>
              <a:rPr lang="en-US" smtClean="0"/>
              <a:t> each hold one disk drive and each needs another one</a:t>
            </a:r>
          </a:p>
          <a:p>
            <a:pPr lvl="1"/>
            <a:endParaRPr lang="en-US" smtClean="0"/>
          </a:p>
          <a:p>
            <a:pPr>
              <a:buSzPct val="85000"/>
            </a:pPr>
            <a:r>
              <a:rPr lang="en-US" smtClean="0"/>
              <a:t>Example </a:t>
            </a:r>
          </a:p>
          <a:p>
            <a:pPr lvl="1"/>
            <a:r>
              <a:rPr lang="en-US" smtClean="0"/>
              <a:t>semaphores </a:t>
            </a:r>
            <a:r>
              <a:rPr lang="en-US" i="1" smtClean="0"/>
              <a:t>A</a:t>
            </a:r>
            <a:r>
              <a:rPr lang="en-US" smtClean="0"/>
              <a:t> and</a:t>
            </a:r>
            <a:r>
              <a:rPr lang="en-US" i="1" smtClean="0"/>
              <a:t> B</a:t>
            </a:r>
            <a:r>
              <a:rPr lang="en-US" smtClean="0"/>
              <a:t>, initialized to 1</a:t>
            </a:r>
            <a:r>
              <a:rPr lang="en-US" sz="2800" smtClean="0"/>
              <a:t> </a:t>
            </a:r>
            <a:r>
              <a:rPr lang="en-US" i="1" smtClean="0"/>
              <a:t>P</a:t>
            </a:r>
            <a:r>
              <a:rPr lang="en-US" baseline="-25000" smtClean="0"/>
              <a:t>0</a:t>
            </a:r>
            <a:r>
              <a:rPr lang="en-US" smtClean="0"/>
              <a:t>   </a:t>
            </a:r>
            <a:r>
              <a:rPr lang="en-US" i="1" smtClean="0"/>
              <a:t>P</a:t>
            </a:r>
            <a:r>
              <a:rPr lang="en-US" baseline="-25000" smtClean="0"/>
              <a:t>1</a:t>
            </a:r>
          </a:p>
          <a:p>
            <a:pPr lvl="1">
              <a:buFont typeface="Monotype Sorts" charset="2"/>
              <a:buNone/>
            </a:pPr>
            <a:r>
              <a:rPr lang="en-US" smtClean="0">
                <a:solidFill>
                  <a:srgbClr val="0000FF"/>
                </a:solidFill>
              </a:rPr>
              <a:t>     </a:t>
            </a:r>
            <a:r>
              <a:rPr lang="en-US" smtClean="0">
                <a:solidFill>
                  <a:srgbClr val="3366FF"/>
                </a:solidFill>
              </a:rPr>
              <a:t>wait (A);		wait(B) wait (B);		wait(A)</a:t>
            </a:r>
          </a:p>
          <a:p>
            <a:pPr lvl="1"/>
            <a:endParaRPr lang="en-US" smtClean="0">
              <a:solidFill>
                <a:srgbClr val="3366FF"/>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Example (Cont.)</a:t>
            </a:r>
          </a:p>
        </p:txBody>
      </p:sp>
      <p:sp>
        <p:nvSpPr>
          <p:cNvPr id="43011" name="Rectangle 3"/>
          <p:cNvSpPr>
            <a:spLocks noGrp="1" noChangeArrowheads="1"/>
          </p:cNvSpPr>
          <p:nvPr>
            <p:ph type="body" idx="1"/>
          </p:nvPr>
        </p:nvSpPr>
        <p:spPr>
          <a:xfrm>
            <a:off x="806450" y="1233488"/>
            <a:ext cx="7781925" cy="5037137"/>
          </a:xfrm>
        </p:spPr>
        <p:txBody>
          <a:bodyPr/>
          <a:lstStyle/>
          <a:p>
            <a:pPr>
              <a:tabLst>
                <a:tab pos="2800350" algn="l"/>
                <a:tab pos="3708400" algn="ctr"/>
              </a:tabLst>
            </a:pPr>
            <a:r>
              <a:rPr lang="en-US" i="1" smtClean="0"/>
              <a:t>P</a:t>
            </a:r>
            <a:r>
              <a:rPr lang="en-US" baseline="-25000" smtClean="0"/>
              <a:t>2</a:t>
            </a:r>
            <a:r>
              <a:rPr lang="en-US" smtClean="0"/>
              <a:t> requests an additional instance of type</a:t>
            </a:r>
            <a:r>
              <a:rPr lang="en-US" i="1" smtClean="0"/>
              <a:t> C</a:t>
            </a:r>
            <a:endParaRPr lang="en-US" smtClean="0"/>
          </a:p>
          <a:p>
            <a:pPr>
              <a:buFont typeface="Monotype Sorts" charset="2"/>
              <a:buNone/>
              <a:tabLst>
                <a:tab pos="2800350" algn="l"/>
                <a:tab pos="3708400" algn="ctr"/>
              </a:tabLst>
            </a:pPr>
            <a:r>
              <a:rPr lang="en-US" smtClean="0"/>
              <a:t>			</a:t>
            </a:r>
            <a:r>
              <a:rPr lang="en-US" i="1" u="sng" smtClean="0"/>
              <a:t>Request</a:t>
            </a:r>
            <a:endParaRPr lang="en-US" i="1" smtClean="0"/>
          </a:p>
          <a:p>
            <a:pPr>
              <a:buFont typeface="Monotype Sorts" charset="2"/>
              <a:buNone/>
              <a:tabLst>
                <a:tab pos="2800350" algn="l"/>
                <a:tab pos="3708400" algn="ctr"/>
              </a:tabLst>
            </a:pPr>
            <a:r>
              <a:rPr lang="en-US" i="1" smtClean="0"/>
              <a:t>			A B C</a:t>
            </a:r>
          </a:p>
          <a:p>
            <a:pPr>
              <a:buFont typeface="Monotype Sorts" charset="2"/>
              <a:buNone/>
              <a:tabLst>
                <a:tab pos="2800350" algn="l"/>
                <a:tab pos="3708400" algn="ctr"/>
              </a:tabLst>
            </a:pPr>
            <a:r>
              <a:rPr lang="en-US" smtClean="0"/>
              <a:t>		 </a:t>
            </a:r>
            <a:r>
              <a:rPr lang="en-US" i="1" smtClean="0"/>
              <a:t>P</a:t>
            </a:r>
            <a:r>
              <a:rPr lang="en-US" baseline="-25000" smtClean="0"/>
              <a:t>0</a:t>
            </a:r>
            <a:r>
              <a:rPr lang="en-US" smtClean="0"/>
              <a:t>	0 0 0</a:t>
            </a:r>
          </a:p>
          <a:p>
            <a:pPr>
              <a:buFont typeface="Monotype Sorts" charset="2"/>
              <a:buNone/>
              <a:tabLst>
                <a:tab pos="2800350" algn="l"/>
                <a:tab pos="3708400" algn="ctr"/>
              </a:tabLst>
            </a:pPr>
            <a:r>
              <a:rPr lang="en-US" smtClean="0"/>
              <a:t>		 </a:t>
            </a:r>
            <a:r>
              <a:rPr lang="en-US" i="1" smtClean="0"/>
              <a:t>P</a:t>
            </a:r>
            <a:r>
              <a:rPr lang="en-US" baseline="-25000" smtClean="0"/>
              <a:t>1</a:t>
            </a:r>
            <a:r>
              <a:rPr lang="en-US" smtClean="0"/>
              <a:t>	2 0 2</a:t>
            </a:r>
          </a:p>
          <a:p>
            <a:pPr>
              <a:buFont typeface="Monotype Sorts" charset="2"/>
              <a:buNone/>
              <a:tabLst>
                <a:tab pos="2800350" algn="l"/>
                <a:tab pos="3708400" algn="ctr"/>
              </a:tabLst>
            </a:pPr>
            <a:r>
              <a:rPr lang="en-US" smtClean="0"/>
              <a:t>		 </a:t>
            </a:r>
            <a:r>
              <a:rPr lang="en-US" i="1" smtClean="0"/>
              <a:t>P</a:t>
            </a:r>
            <a:r>
              <a:rPr lang="en-US" baseline="-25000" smtClean="0"/>
              <a:t>2</a:t>
            </a:r>
            <a:r>
              <a:rPr lang="en-US" smtClean="0"/>
              <a:t>	0 0 1</a:t>
            </a:r>
          </a:p>
          <a:p>
            <a:pPr>
              <a:buFont typeface="Monotype Sorts" charset="2"/>
              <a:buNone/>
              <a:tabLst>
                <a:tab pos="2800350" algn="l"/>
                <a:tab pos="3708400" algn="ctr"/>
              </a:tabLst>
            </a:pPr>
            <a:r>
              <a:rPr lang="en-US" smtClean="0"/>
              <a:t>		 </a:t>
            </a:r>
            <a:r>
              <a:rPr lang="en-US" i="1" smtClean="0"/>
              <a:t>P</a:t>
            </a:r>
            <a:r>
              <a:rPr lang="en-US" baseline="-25000" smtClean="0"/>
              <a:t>3</a:t>
            </a:r>
            <a:r>
              <a:rPr lang="en-US" smtClean="0"/>
              <a:t>	1 0 0 </a:t>
            </a:r>
          </a:p>
          <a:p>
            <a:pPr>
              <a:buFont typeface="Monotype Sorts" charset="2"/>
              <a:buNone/>
              <a:tabLst>
                <a:tab pos="2800350" algn="l"/>
                <a:tab pos="3708400" algn="ctr"/>
              </a:tabLst>
            </a:pPr>
            <a:r>
              <a:rPr lang="en-US" smtClean="0"/>
              <a:t>		 </a:t>
            </a:r>
            <a:r>
              <a:rPr lang="en-US" i="1" smtClean="0"/>
              <a:t>P</a:t>
            </a:r>
            <a:r>
              <a:rPr lang="en-US" baseline="-25000" smtClean="0"/>
              <a:t>4</a:t>
            </a:r>
            <a:r>
              <a:rPr lang="en-US" smtClean="0"/>
              <a:t>	0 0 2</a:t>
            </a:r>
          </a:p>
          <a:p>
            <a:pPr>
              <a:buFont typeface="Monotype Sorts" charset="2"/>
              <a:buNone/>
              <a:tabLst>
                <a:tab pos="2800350" algn="l"/>
                <a:tab pos="3708400" algn="ctr"/>
              </a:tabLst>
            </a:pPr>
            <a:endParaRPr lang="en-US" sz="800" smtClean="0"/>
          </a:p>
          <a:p>
            <a:pPr>
              <a:tabLst>
                <a:tab pos="2800350" algn="l"/>
                <a:tab pos="3708400" algn="ctr"/>
              </a:tabLst>
            </a:pPr>
            <a:r>
              <a:rPr lang="en-US" smtClean="0"/>
              <a:t>State of system?</a:t>
            </a:r>
          </a:p>
          <a:p>
            <a:pPr lvl="1">
              <a:tabLst>
                <a:tab pos="2800350" algn="l"/>
                <a:tab pos="3708400" algn="ctr"/>
              </a:tabLst>
            </a:pPr>
            <a:r>
              <a:rPr lang="en-US" smtClean="0"/>
              <a:t>Can reclaim resources held by process </a:t>
            </a:r>
            <a:r>
              <a:rPr lang="en-US" i="1" smtClean="0"/>
              <a:t>P</a:t>
            </a:r>
            <a:r>
              <a:rPr lang="en-US" baseline="-25000" smtClean="0"/>
              <a:t>0</a:t>
            </a:r>
            <a:r>
              <a:rPr lang="en-US" smtClean="0"/>
              <a:t>, but insufficient resources to fulfill other processes; requests</a:t>
            </a:r>
          </a:p>
          <a:p>
            <a:pPr lvl="1">
              <a:tabLst>
                <a:tab pos="2800350" algn="l"/>
                <a:tab pos="3708400" algn="ctr"/>
              </a:tabLst>
            </a:pPr>
            <a:r>
              <a:rPr lang="en-US" smtClean="0"/>
              <a:t>Deadlock exists, consisting of processes </a:t>
            </a:r>
            <a:r>
              <a:rPr lang="en-US" i="1" smtClean="0"/>
              <a:t>P</a:t>
            </a:r>
            <a:r>
              <a:rPr lang="en-US" baseline="-25000" smtClean="0"/>
              <a:t>1</a:t>
            </a:r>
            <a:r>
              <a:rPr lang="en-US" smtClean="0"/>
              <a:t>, </a:t>
            </a:r>
            <a:r>
              <a:rPr lang="en-US" baseline="-25000" smtClean="0"/>
              <a:t> </a:t>
            </a:r>
            <a:r>
              <a:rPr lang="en-US" i="1" smtClean="0"/>
              <a:t>P</a:t>
            </a:r>
            <a:r>
              <a:rPr lang="en-US" baseline="-25000" smtClean="0"/>
              <a:t>2</a:t>
            </a:r>
            <a:r>
              <a:rPr lang="en-US" smtClean="0"/>
              <a:t>, </a:t>
            </a:r>
            <a:r>
              <a:rPr lang="en-US" i="1" smtClean="0"/>
              <a:t>P</a:t>
            </a:r>
            <a:r>
              <a:rPr lang="en-US" baseline="-25000" smtClean="0"/>
              <a:t>3</a:t>
            </a:r>
            <a:r>
              <a:rPr lang="en-US" smtClean="0"/>
              <a:t>, and </a:t>
            </a:r>
            <a:r>
              <a:rPr lang="en-US" i="1" smtClean="0"/>
              <a:t>P</a:t>
            </a:r>
            <a:r>
              <a:rPr lang="en-US" baseline="-25000" smtClean="0"/>
              <a:t>4</a:t>
            </a:r>
            <a:endParaRPr lang="en-US"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100138" y="277813"/>
            <a:ext cx="7586662" cy="576262"/>
          </a:xfrm>
        </p:spPr>
        <p:txBody>
          <a:bodyPr/>
          <a:lstStyle/>
          <a:p>
            <a:pPr eaLnBrk="1" hangingPunct="1"/>
            <a:r>
              <a:rPr lang="en-US" smtClean="0"/>
              <a:t>Detection-Algorithm Usage</a:t>
            </a:r>
          </a:p>
        </p:txBody>
      </p:sp>
      <p:sp>
        <p:nvSpPr>
          <p:cNvPr id="44035" name="Rectangle 3"/>
          <p:cNvSpPr>
            <a:spLocks noGrp="1" noChangeArrowheads="1"/>
          </p:cNvSpPr>
          <p:nvPr>
            <p:ph type="body" idx="1"/>
          </p:nvPr>
        </p:nvSpPr>
        <p:spPr>
          <a:xfrm>
            <a:off x="806450" y="1233488"/>
            <a:ext cx="7713663" cy="4530725"/>
          </a:xfrm>
        </p:spPr>
        <p:txBody>
          <a:bodyPr/>
          <a:lstStyle/>
          <a:p>
            <a:r>
              <a:rPr lang="en-US" smtClean="0"/>
              <a:t>When, and how often, to invoke depends on:</a:t>
            </a:r>
          </a:p>
          <a:p>
            <a:pPr lvl="1"/>
            <a:r>
              <a:rPr lang="en-US" smtClean="0"/>
              <a:t>How often a deadlock is likely to occur?</a:t>
            </a:r>
          </a:p>
          <a:p>
            <a:pPr lvl="1"/>
            <a:r>
              <a:rPr lang="en-US" smtClean="0"/>
              <a:t>How many processes will need to be rolled back?</a:t>
            </a:r>
          </a:p>
          <a:p>
            <a:pPr lvl="2"/>
            <a:r>
              <a:rPr lang="en-US" smtClean="0"/>
              <a:t>one for each disjoint cycle</a:t>
            </a:r>
            <a:br>
              <a:rPr lang="en-US" smtClean="0"/>
            </a:br>
            <a:endParaRPr lang="en-US" smtClean="0"/>
          </a:p>
          <a:p>
            <a:r>
              <a:rPr lang="en-US" smtClean="0"/>
              <a:t>If detection algorithm is invoked arbitrarily, there may be many cycles in the resource graph and so we would not be able to tell which of the many deadlocked processes “caused” the deadlock.</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08000" y="465138"/>
            <a:ext cx="8588375" cy="457200"/>
          </a:xfrm>
        </p:spPr>
        <p:txBody>
          <a:bodyPr/>
          <a:lstStyle/>
          <a:p>
            <a:pPr eaLnBrk="1" hangingPunct="1"/>
            <a:r>
              <a:rPr lang="en-US" sz="2800" smtClean="0"/>
              <a:t>Recovery from Deadlock:  </a:t>
            </a:r>
            <a:br>
              <a:rPr lang="en-US" sz="2800" smtClean="0"/>
            </a:br>
            <a:r>
              <a:rPr lang="en-US" sz="2800" smtClean="0"/>
              <a:t>Process Termination</a:t>
            </a:r>
          </a:p>
        </p:txBody>
      </p:sp>
      <p:sp>
        <p:nvSpPr>
          <p:cNvPr id="45059" name="Rectangle 3"/>
          <p:cNvSpPr>
            <a:spLocks noGrp="1" noChangeArrowheads="1"/>
          </p:cNvSpPr>
          <p:nvPr>
            <p:ph type="body" idx="1"/>
          </p:nvPr>
        </p:nvSpPr>
        <p:spPr>
          <a:xfrm>
            <a:off x="806450" y="1233488"/>
            <a:ext cx="7694613" cy="4530725"/>
          </a:xfrm>
        </p:spPr>
        <p:txBody>
          <a:bodyPr/>
          <a:lstStyle/>
          <a:p>
            <a:r>
              <a:rPr lang="en-US" smtClean="0"/>
              <a:t>Abort all deadlocked processes</a:t>
            </a:r>
            <a:br>
              <a:rPr lang="en-US" smtClean="0"/>
            </a:br>
            <a:endParaRPr lang="en-US" smtClean="0"/>
          </a:p>
          <a:p>
            <a:r>
              <a:rPr lang="en-US" smtClean="0"/>
              <a:t>Abort one process at a time until the deadlock cycle is eliminated</a:t>
            </a:r>
            <a:br>
              <a:rPr lang="en-US" smtClean="0"/>
            </a:br>
            <a:endParaRPr lang="en-US" smtClean="0"/>
          </a:p>
          <a:p>
            <a:r>
              <a:rPr lang="en-US" smtClean="0"/>
              <a:t>In which order should we choose to abort?</a:t>
            </a:r>
          </a:p>
          <a:p>
            <a:pPr lvl="1"/>
            <a:r>
              <a:rPr lang="en-US" smtClean="0"/>
              <a:t>Priority of the process</a:t>
            </a:r>
          </a:p>
          <a:p>
            <a:pPr lvl="1"/>
            <a:r>
              <a:rPr lang="en-US" smtClean="0"/>
              <a:t>How long process has computed, and how much longer to completion</a:t>
            </a:r>
          </a:p>
          <a:p>
            <a:pPr lvl="1"/>
            <a:r>
              <a:rPr lang="en-US" smtClean="0"/>
              <a:t>Resources the process has used</a:t>
            </a:r>
          </a:p>
          <a:p>
            <a:pPr lvl="1"/>
            <a:r>
              <a:rPr lang="en-US" smtClean="0"/>
              <a:t>Resources process needs to complete</a:t>
            </a:r>
          </a:p>
          <a:p>
            <a:pPr lvl="1"/>
            <a:r>
              <a:rPr lang="en-US" smtClean="0"/>
              <a:t>How many processes will need to be terminated</a:t>
            </a:r>
          </a:p>
          <a:p>
            <a:pPr lvl="1"/>
            <a:r>
              <a:rPr lang="en-US" smtClean="0"/>
              <a:t>Is process interactive or batch?</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38188" y="417513"/>
            <a:ext cx="8020050" cy="457200"/>
          </a:xfrm>
        </p:spPr>
        <p:txBody>
          <a:bodyPr/>
          <a:lstStyle/>
          <a:p>
            <a:pPr eaLnBrk="1" hangingPunct="1"/>
            <a:r>
              <a:rPr lang="en-US" sz="2800" smtClean="0"/>
              <a:t>Recovery from Deadlock: </a:t>
            </a:r>
            <a:br>
              <a:rPr lang="en-US" sz="2800" smtClean="0"/>
            </a:br>
            <a:r>
              <a:rPr lang="en-US" sz="2800" smtClean="0"/>
              <a:t>Resource Preemption</a:t>
            </a:r>
          </a:p>
        </p:txBody>
      </p:sp>
      <p:sp>
        <p:nvSpPr>
          <p:cNvPr id="46083" name="Rectangle 3"/>
          <p:cNvSpPr>
            <a:spLocks noGrp="1" noChangeArrowheads="1"/>
          </p:cNvSpPr>
          <p:nvPr>
            <p:ph type="body" idx="1"/>
          </p:nvPr>
        </p:nvSpPr>
        <p:spPr>
          <a:xfrm>
            <a:off x="827088" y="1482725"/>
            <a:ext cx="7351712" cy="4483100"/>
          </a:xfrm>
        </p:spPr>
        <p:txBody>
          <a:bodyPr/>
          <a:lstStyle/>
          <a:p>
            <a:r>
              <a:rPr lang="en-US" smtClean="0"/>
              <a:t>Selecting a victim – minimize cost</a:t>
            </a:r>
            <a:br>
              <a:rPr lang="en-US" smtClean="0"/>
            </a:br>
            <a:endParaRPr lang="en-US" smtClean="0"/>
          </a:p>
          <a:p>
            <a:r>
              <a:rPr lang="en-US" smtClean="0"/>
              <a:t>Rollback – return to some safe state, restart process for that state</a:t>
            </a:r>
            <a:br>
              <a:rPr lang="en-US" smtClean="0"/>
            </a:br>
            <a:endParaRPr lang="en-US" smtClean="0"/>
          </a:p>
          <a:p>
            <a:r>
              <a:rPr lang="en-US" smtClean="0"/>
              <a:t>Starvation –  same process may always be picked as victim, include number of rollback in cost factor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p:nvPr>
        </p:nvSpPr>
        <p:spPr/>
        <p:txBody>
          <a:bodyPr/>
          <a:lstStyle/>
          <a:p>
            <a:pPr eaLnBrk="1" hangingPunct="1"/>
            <a:r>
              <a:rPr lang="en-US" smtClean="0"/>
              <a:t>End of Chapter 7</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Bridge Crossing Example</a:t>
            </a:r>
          </a:p>
        </p:txBody>
      </p:sp>
      <p:sp>
        <p:nvSpPr>
          <p:cNvPr id="7171" name="Rectangle 3"/>
          <p:cNvSpPr>
            <a:spLocks noGrp="1" noChangeArrowheads="1"/>
          </p:cNvSpPr>
          <p:nvPr>
            <p:ph type="body" idx="1"/>
          </p:nvPr>
        </p:nvSpPr>
        <p:spPr>
          <a:xfrm>
            <a:off x="1382713" y="3341688"/>
            <a:ext cx="7100887" cy="2590800"/>
          </a:xfrm>
        </p:spPr>
        <p:txBody>
          <a:bodyPr/>
          <a:lstStyle/>
          <a:p>
            <a:r>
              <a:rPr lang="en-US" dirty="0" smtClean="0"/>
              <a:t>Traffic only in one direction</a:t>
            </a:r>
          </a:p>
          <a:p>
            <a:r>
              <a:rPr lang="en-US" dirty="0" smtClean="0"/>
              <a:t>Each section of a bridge can be viewed as a resource</a:t>
            </a:r>
          </a:p>
          <a:p>
            <a:r>
              <a:rPr lang="en-US" dirty="0" smtClean="0"/>
              <a:t>If a deadlock occurs, it can be resolved if one car backs up (preempt resources and rollback</a:t>
            </a:r>
            <a:r>
              <a:rPr lang="en-US" dirty="0" smtClean="0"/>
              <a:t>)</a:t>
            </a:r>
            <a:r>
              <a:rPr lang="en-US"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抢占资源并回滚</a:t>
            </a:r>
            <a:r>
              <a:rPr lang="en-US" dirty="0" smtClean="0">
                <a:latin typeface="宋体" panose="02010600030101010101" pitchFamily="2" charset="-122"/>
                <a:ea typeface="宋体" panose="02010600030101010101" pitchFamily="2" charset="-122"/>
              </a:rPr>
              <a:t>)</a:t>
            </a:r>
            <a:endParaRPr lang="en-US" dirty="0" smtClean="0">
              <a:latin typeface="宋体" panose="02010600030101010101" pitchFamily="2" charset="-122"/>
              <a:ea typeface="宋体" panose="02010600030101010101" pitchFamily="2" charset="-122"/>
            </a:endParaRPr>
          </a:p>
          <a:p>
            <a:r>
              <a:rPr lang="en-US" dirty="0" smtClean="0"/>
              <a:t>Several cars may have to be backed up if a deadlock occurs</a:t>
            </a:r>
          </a:p>
          <a:p>
            <a:r>
              <a:rPr lang="en-US" dirty="0" smtClean="0"/>
              <a:t>Starvation is possible</a:t>
            </a:r>
          </a:p>
          <a:p>
            <a:r>
              <a:rPr lang="en-US" dirty="0" smtClean="0"/>
              <a:t>Note – Most </a:t>
            </a:r>
            <a:r>
              <a:rPr lang="en-US" dirty="0" err="1" smtClean="0"/>
              <a:t>OSes</a:t>
            </a:r>
            <a:r>
              <a:rPr lang="en-US" dirty="0" smtClean="0"/>
              <a:t> do not prevent or deal with deadlocks</a:t>
            </a:r>
          </a:p>
        </p:txBody>
      </p:sp>
      <p:grpSp>
        <p:nvGrpSpPr>
          <p:cNvPr id="7172" name="Group 35"/>
          <p:cNvGrpSpPr>
            <a:grpSpLocks/>
          </p:cNvGrpSpPr>
          <p:nvPr/>
        </p:nvGrpSpPr>
        <p:grpSpPr bwMode="auto">
          <a:xfrm>
            <a:off x="1266825" y="1600200"/>
            <a:ext cx="6276975" cy="1371600"/>
            <a:chOff x="798" y="1008"/>
            <a:chExt cx="3954" cy="864"/>
          </a:xfrm>
        </p:grpSpPr>
        <p:grpSp>
          <p:nvGrpSpPr>
            <p:cNvPr id="7173" name="Group 11"/>
            <p:cNvGrpSpPr>
              <a:grpSpLocks/>
            </p:cNvGrpSpPr>
            <p:nvPr/>
          </p:nvGrpSpPr>
          <p:grpSpPr bwMode="auto">
            <a:xfrm>
              <a:off x="816" y="1008"/>
              <a:ext cx="3936" cy="240"/>
              <a:chOff x="672" y="1008"/>
              <a:chExt cx="3936" cy="240"/>
            </a:xfrm>
          </p:grpSpPr>
          <p:sp>
            <p:nvSpPr>
              <p:cNvPr id="7197" name="Line 6"/>
              <p:cNvSpPr>
                <a:spLocks noChangeShapeType="1"/>
              </p:cNvSpPr>
              <p:nvPr/>
            </p:nvSpPr>
            <p:spPr bwMode="auto">
              <a:xfrm>
                <a:off x="672" y="1008"/>
                <a:ext cx="1152" cy="0"/>
              </a:xfrm>
              <a:prstGeom prst="line">
                <a:avLst/>
              </a:prstGeom>
              <a:noFill/>
              <a:ln w="9525">
                <a:solidFill>
                  <a:schemeClr val="tx1"/>
                </a:solidFill>
                <a:round/>
                <a:headEnd/>
                <a:tailEnd/>
              </a:ln>
            </p:spPr>
            <p:txBody>
              <a:bodyPr wrap="none" anchor="ctr"/>
              <a:lstStyle/>
              <a:p>
                <a:endParaRPr lang="en-US"/>
              </a:p>
            </p:txBody>
          </p:sp>
          <p:sp>
            <p:nvSpPr>
              <p:cNvPr id="7198" name="Line 7"/>
              <p:cNvSpPr>
                <a:spLocks noChangeShapeType="1"/>
              </p:cNvSpPr>
              <p:nvPr/>
            </p:nvSpPr>
            <p:spPr bwMode="auto">
              <a:xfrm>
                <a:off x="1824" y="1008"/>
                <a:ext cx="384" cy="240"/>
              </a:xfrm>
              <a:prstGeom prst="line">
                <a:avLst/>
              </a:prstGeom>
              <a:noFill/>
              <a:ln w="9525">
                <a:solidFill>
                  <a:schemeClr val="tx1"/>
                </a:solidFill>
                <a:round/>
                <a:headEnd/>
                <a:tailEnd/>
              </a:ln>
            </p:spPr>
            <p:txBody>
              <a:bodyPr wrap="none" anchor="ctr"/>
              <a:lstStyle/>
              <a:p>
                <a:endParaRPr lang="en-US"/>
              </a:p>
            </p:txBody>
          </p:sp>
          <p:sp>
            <p:nvSpPr>
              <p:cNvPr id="7199" name="Line 8"/>
              <p:cNvSpPr>
                <a:spLocks noChangeShapeType="1"/>
              </p:cNvSpPr>
              <p:nvPr/>
            </p:nvSpPr>
            <p:spPr bwMode="auto">
              <a:xfrm>
                <a:off x="2208" y="1248"/>
                <a:ext cx="864" cy="0"/>
              </a:xfrm>
              <a:prstGeom prst="line">
                <a:avLst/>
              </a:prstGeom>
              <a:noFill/>
              <a:ln w="9525">
                <a:solidFill>
                  <a:schemeClr val="tx1"/>
                </a:solidFill>
                <a:round/>
                <a:headEnd/>
                <a:tailEnd/>
              </a:ln>
            </p:spPr>
            <p:txBody>
              <a:bodyPr wrap="none" anchor="ctr"/>
              <a:lstStyle/>
              <a:p>
                <a:endParaRPr lang="en-US"/>
              </a:p>
            </p:txBody>
          </p:sp>
          <p:sp>
            <p:nvSpPr>
              <p:cNvPr id="7200" name="Line 9"/>
              <p:cNvSpPr>
                <a:spLocks noChangeShapeType="1"/>
              </p:cNvSpPr>
              <p:nvPr/>
            </p:nvSpPr>
            <p:spPr bwMode="auto">
              <a:xfrm flipV="1">
                <a:off x="3072" y="1026"/>
                <a:ext cx="384" cy="222"/>
              </a:xfrm>
              <a:prstGeom prst="line">
                <a:avLst/>
              </a:prstGeom>
              <a:noFill/>
              <a:ln w="9525">
                <a:solidFill>
                  <a:schemeClr val="tx1"/>
                </a:solidFill>
                <a:round/>
                <a:headEnd/>
                <a:tailEnd/>
              </a:ln>
            </p:spPr>
            <p:txBody>
              <a:bodyPr wrap="none" anchor="ctr"/>
              <a:lstStyle/>
              <a:p>
                <a:endParaRPr lang="en-US"/>
              </a:p>
            </p:txBody>
          </p:sp>
          <p:sp>
            <p:nvSpPr>
              <p:cNvPr id="7201" name="Line 10"/>
              <p:cNvSpPr>
                <a:spLocks noChangeShapeType="1"/>
              </p:cNvSpPr>
              <p:nvPr/>
            </p:nvSpPr>
            <p:spPr bwMode="auto">
              <a:xfrm>
                <a:off x="3456" y="1020"/>
                <a:ext cx="1152" cy="0"/>
              </a:xfrm>
              <a:prstGeom prst="line">
                <a:avLst/>
              </a:prstGeom>
              <a:noFill/>
              <a:ln w="9525">
                <a:solidFill>
                  <a:schemeClr val="tx1"/>
                </a:solidFill>
                <a:round/>
                <a:headEnd/>
                <a:tailEnd/>
              </a:ln>
            </p:spPr>
            <p:txBody>
              <a:bodyPr wrap="none" anchor="ctr"/>
              <a:lstStyle/>
              <a:p>
                <a:endParaRPr lang="en-US"/>
              </a:p>
            </p:txBody>
          </p:sp>
        </p:grpSp>
        <p:grpSp>
          <p:nvGrpSpPr>
            <p:cNvPr id="7174" name="Group 12"/>
            <p:cNvGrpSpPr>
              <a:grpSpLocks/>
            </p:cNvGrpSpPr>
            <p:nvPr/>
          </p:nvGrpSpPr>
          <p:grpSpPr bwMode="auto">
            <a:xfrm flipV="1">
              <a:off x="816" y="1632"/>
              <a:ext cx="3936" cy="240"/>
              <a:chOff x="672" y="1008"/>
              <a:chExt cx="3936" cy="240"/>
            </a:xfrm>
          </p:grpSpPr>
          <p:sp>
            <p:nvSpPr>
              <p:cNvPr id="7192" name="Line 13"/>
              <p:cNvSpPr>
                <a:spLocks noChangeShapeType="1"/>
              </p:cNvSpPr>
              <p:nvPr/>
            </p:nvSpPr>
            <p:spPr bwMode="auto">
              <a:xfrm>
                <a:off x="672" y="1008"/>
                <a:ext cx="1152" cy="0"/>
              </a:xfrm>
              <a:prstGeom prst="line">
                <a:avLst/>
              </a:prstGeom>
              <a:noFill/>
              <a:ln w="9525">
                <a:solidFill>
                  <a:schemeClr val="tx1"/>
                </a:solidFill>
                <a:round/>
                <a:headEnd/>
                <a:tailEnd/>
              </a:ln>
            </p:spPr>
            <p:txBody>
              <a:bodyPr wrap="none" anchor="ctr"/>
              <a:lstStyle/>
              <a:p>
                <a:endParaRPr lang="en-US"/>
              </a:p>
            </p:txBody>
          </p:sp>
          <p:sp>
            <p:nvSpPr>
              <p:cNvPr id="7193" name="Line 14"/>
              <p:cNvSpPr>
                <a:spLocks noChangeShapeType="1"/>
              </p:cNvSpPr>
              <p:nvPr/>
            </p:nvSpPr>
            <p:spPr bwMode="auto">
              <a:xfrm>
                <a:off x="1824" y="1008"/>
                <a:ext cx="384" cy="240"/>
              </a:xfrm>
              <a:prstGeom prst="line">
                <a:avLst/>
              </a:prstGeom>
              <a:noFill/>
              <a:ln w="9525">
                <a:solidFill>
                  <a:schemeClr val="tx1"/>
                </a:solidFill>
                <a:round/>
                <a:headEnd/>
                <a:tailEnd/>
              </a:ln>
            </p:spPr>
            <p:txBody>
              <a:bodyPr wrap="none" anchor="ctr"/>
              <a:lstStyle/>
              <a:p>
                <a:endParaRPr lang="en-US"/>
              </a:p>
            </p:txBody>
          </p:sp>
          <p:sp>
            <p:nvSpPr>
              <p:cNvPr id="7194" name="Line 15"/>
              <p:cNvSpPr>
                <a:spLocks noChangeShapeType="1"/>
              </p:cNvSpPr>
              <p:nvPr/>
            </p:nvSpPr>
            <p:spPr bwMode="auto">
              <a:xfrm>
                <a:off x="2208" y="1248"/>
                <a:ext cx="864" cy="0"/>
              </a:xfrm>
              <a:prstGeom prst="line">
                <a:avLst/>
              </a:prstGeom>
              <a:noFill/>
              <a:ln w="9525">
                <a:solidFill>
                  <a:schemeClr val="tx1"/>
                </a:solidFill>
                <a:round/>
                <a:headEnd/>
                <a:tailEnd/>
              </a:ln>
            </p:spPr>
            <p:txBody>
              <a:bodyPr wrap="none" anchor="ctr"/>
              <a:lstStyle/>
              <a:p>
                <a:endParaRPr lang="en-US"/>
              </a:p>
            </p:txBody>
          </p:sp>
          <p:sp>
            <p:nvSpPr>
              <p:cNvPr id="7195" name="Line 16"/>
              <p:cNvSpPr>
                <a:spLocks noChangeShapeType="1"/>
              </p:cNvSpPr>
              <p:nvPr/>
            </p:nvSpPr>
            <p:spPr bwMode="auto">
              <a:xfrm flipV="1">
                <a:off x="3072" y="1026"/>
                <a:ext cx="384" cy="222"/>
              </a:xfrm>
              <a:prstGeom prst="line">
                <a:avLst/>
              </a:prstGeom>
              <a:noFill/>
              <a:ln w="9525">
                <a:solidFill>
                  <a:schemeClr val="tx1"/>
                </a:solidFill>
                <a:round/>
                <a:headEnd/>
                <a:tailEnd/>
              </a:ln>
            </p:spPr>
            <p:txBody>
              <a:bodyPr wrap="none" anchor="ctr"/>
              <a:lstStyle/>
              <a:p>
                <a:endParaRPr lang="en-US"/>
              </a:p>
            </p:txBody>
          </p:sp>
          <p:sp>
            <p:nvSpPr>
              <p:cNvPr id="7196" name="Line 17"/>
              <p:cNvSpPr>
                <a:spLocks noChangeShapeType="1"/>
              </p:cNvSpPr>
              <p:nvPr/>
            </p:nvSpPr>
            <p:spPr bwMode="auto">
              <a:xfrm>
                <a:off x="3456" y="1020"/>
                <a:ext cx="1152" cy="0"/>
              </a:xfrm>
              <a:prstGeom prst="line">
                <a:avLst/>
              </a:prstGeom>
              <a:noFill/>
              <a:ln w="9525">
                <a:solidFill>
                  <a:schemeClr val="tx1"/>
                </a:solidFill>
                <a:round/>
                <a:headEnd/>
                <a:tailEnd/>
              </a:ln>
            </p:spPr>
            <p:txBody>
              <a:bodyPr wrap="none" anchor="ctr"/>
              <a:lstStyle/>
              <a:p>
                <a:endParaRPr lang="en-US"/>
              </a:p>
            </p:txBody>
          </p:sp>
        </p:grpSp>
        <p:grpSp>
          <p:nvGrpSpPr>
            <p:cNvPr id="7175" name="Group 22"/>
            <p:cNvGrpSpPr>
              <a:grpSpLocks/>
            </p:cNvGrpSpPr>
            <p:nvPr/>
          </p:nvGrpSpPr>
          <p:grpSpPr bwMode="auto">
            <a:xfrm>
              <a:off x="1512" y="1614"/>
              <a:ext cx="288" cy="162"/>
              <a:chOff x="1056" y="1614"/>
              <a:chExt cx="288" cy="162"/>
            </a:xfrm>
          </p:grpSpPr>
          <p:sp>
            <p:nvSpPr>
              <p:cNvPr id="7190" name="Rectangle 18"/>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91" name="Rectangle 19"/>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7176" name="Line 20"/>
            <p:cNvSpPr>
              <a:spLocks noChangeShapeType="1"/>
            </p:cNvSpPr>
            <p:nvPr/>
          </p:nvSpPr>
          <p:spPr bwMode="auto">
            <a:xfrm>
              <a:off x="798" y="1428"/>
              <a:ext cx="1272" cy="0"/>
            </a:xfrm>
            <a:prstGeom prst="line">
              <a:avLst/>
            </a:prstGeom>
            <a:noFill/>
            <a:ln w="9525">
              <a:solidFill>
                <a:schemeClr val="tx1"/>
              </a:solidFill>
              <a:prstDash val="dash"/>
              <a:round/>
              <a:headEnd/>
              <a:tailEnd/>
            </a:ln>
          </p:spPr>
          <p:txBody>
            <a:bodyPr wrap="none" anchor="ctr"/>
            <a:lstStyle/>
            <a:p>
              <a:endParaRPr lang="en-US"/>
            </a:p>
          </p:txBody>
        </p:sp>
        <p:sp>
          <p:nvSpPr>
            <p:cNvPr id="7177" name="Line 21"/>
            <p:cNvSpPr>
              <a:spLocks noChangeShapeType="1"/>
            </p:cNvSpPr>
            <p:nvPr/>
          </p:nvSpPr>
          <p:spPr bwMode="auto">
            <a:xfrm>
              <a:off x="3444" y="1422"/>
              <a:ext cx="1272" cy="0"/>
            </a:xfrm>
            <a:prstGeom prst="line">
              <a:avLst/>
            </a:prstGeom>
            <a:noFill/>
            <a:ln w="9525">
              <a:solidFill>
                <a:schemeClr val="tx1"/>
              </a:solidFill>
              <a:prstDash val="dash"/>
              <a:round/>
              <a:headEnd/>
              <a:tailEnd/>
            </a:ln>
          </p:spPr>
          <p:txBody>
            <a:bodyPr wrap="none" anchor="ctr"/>
            <a:lstStyle/>
            <a:p>
              <a:endParaRPr lang="en-US"/>
            </a:p>
          </p:txBody>
        </p:sp>
        <p:grpSp>
          <p:nvGrpSpPr>
            <p:cNvPr id="7178" name="Group 23"/>
            <p:cNvGrpSpPr>
              <a:grpSpLocks/>
            </p:cNvGrpSpPr>
            <p:nvPr/>
          </p:nvGrpSpPr>
          <p:grpSpPr bwMode="auto">
            <a:xfrm>
              <a:off x="2382" y="1344"/>
              <a:ext cx="288" cy="162"/>
              <a:chOff x="1056" y="1614"/>
              <a:chExt cx="288" cy="162"/>
            </a:xfrm>
          </p:grpSpPr>
          <p:sp>
            <p:nvSpPr>
              <p:cNvPr id="7188" name="Rectangle 24"/>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89" name="Rectangle 25"/>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7179" name="Group 26"/>
            <p:cNvGrpSpPr>
              <a:grpSpLocks/>
            </p:cNvGrpSpPr>
            <p:nvPr/>
          </p:nvGrpSpPr>
          <p:grpSpPr bwMode="auto">
            <a:xfrm flipH="1">
              <a:off x="2838" y="1344"/>
              <a:ext cx="288" cy="162"/>
              <a:chOff x="1056" y="1614"/>
              <a:chExt cx="288" cy="162"/>
            </a:xfrm>
          </p:grpSpPr>
          <p:sp>
            <p:nvSpPr>
              <p:cNvPr id="7186" name="Rectangle 27"/>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87" name="Rectangle 28"/>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7180" name="Group 29"/>
            <p:cNvGrpSpPr>
              <a:grpSpLocks/>
            </p:cNvGrpSpPr>
            <p:nvPr/>
          </p:nvGrpSpPr>
          <p:grpSpPr bwMode="auto">
            <a:xfrm flipH="1">
              <a:off x="3822" y="1140"/>
              <a:ext cx="288" cy="162"/>
              <a:chOff x="1056" y="1614"/>
              <a:chExt cx="288" cy="162"/>
            </a:xfrm>
          </p:grpSpPr>
          <p:sp>
            <p:nvSpPr>
              <p:cNvPr id="7184" name="Rectangle 30"/>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85" name="Rectangle 31"/>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7181" name="Group 32"/>
            <p:cNvGrpSpPr>
              <a:grpSpLocks/>
            </p:cNvGrpSpPr>
            <p:nvPr/>
          </p:nvGrpSpPr>
          <p:grpSpPr bwMode="auto">
            <a:xfrm flipH="1">
              <a:off x="4248" y="1140"/>
              <a:ext cx="288" cy="162"/>
              <a:chOff x="1056" y="1614"/>
              <a:chExt cx="288" cy="162"/>
            </a:xfrm>
          </p:grpSpPr>
          <p:sp>
            <p:nvSpPr>
              <p:cNvPr id="7182" name="Rectangle 33"/>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83" name="Rectangle 34"/>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System Model</a:t>
            </a:r>
          </a:p>
        </p:txBody>
      </p:sp>
      <p:sp>
        <p:nvSpPr>
          <p:cNvPr id="8195" name="Rectangle 3"/>
          <p:cNvSpPr>
            <a:spLocks noGrp="1" noChangeArrowheads="1"/>
          </p:cNvSpPr>
          <p:nvPr>
            <p:ph type="body" idx="1"/>
          </p:nvPr>
        </p:nvSpPr>
        <p:spPr>
          <a:xfrm>
            <a:off x="827088" y="1425575"/>
            <a:ext cx="7351712" cy="4483100"/>
          </a:xfrm>
        </p:spPr>
        <p:txBody>
          <a:bodyPr/>
          <a:lstStyle/>
          <a:p>
            <a:r>
              <a:rPr lang="en-US" dirty="0" smtClean="0"/>
              <a:t>Resource types </a:t>
            </a:r>
            <a:r>
              <a:rPr lang="en-US" i="1" dirty="0" smtClean="0"/>
              <a:t>R</a:t>
            </a:r>
            <a:r>
              <a:rPr lang="en-US" baseline="-25000" dirty="0" smtClean="0"/>
              <a:t>1</a:t>
            </a:r>
            <a:r>
              <a:rPr lang="en-US" dirty="0" smtClean="0"/>
              <a:t>, </a:t>
            </a:r>
            <a:r>
              <a:rPr lang="en-US" i="1" dirty="0" smtClean="0"/>
              <a:t>R</a:t>
            </a:r>
            <a:r>
              <a:rPr lang="en-US" baseline="-25000" dirty="0" smtClean="0"/>
              <a:t>2</a:t>
            </a:r>
            <a:r>
              <a:rPr lang="en-US" dirty="0" smtClean="0"/>
              <a:t>, . . ., </a:t>
            </a:r>
            <a:r>
              <a:rPr lang="en-US" i="1" dirty="0" err="1" smtClean="0"/>
              <a:t>R</a:t>
            </a:r>
            <a:r>
              <a:rPr lang="en-US" baseline="-25000" dirty="0" err="1" smtClean="0"/>
              <a:t>m</a:t>
            </a:r>
            <a:endParaRPr lang="en-US" baseline="-25000" dirty="0" smtClean="0"/>
          </a:p>
          <a:p>
            <a:pPr lvl="2">
              <a:buFont typeface="Webdings" pitchFamily="18" charset="2"/>
              <a:buNone/>
            </a:pPr>
            <a:r>
              <a:rPr lang="en-US" i="1" dirty="0" smtClean="0"/>
              <a:t>CPU cycles, memory space, I/O devices</a:t>
            </a:r>
          </a:p>
          <a:p>
            <a:pPr lvl="2">
              <a:buFont typeface="Webdings" pitchFamily="18" charset="2"/>
              <a:buNone/>
            </a:pPr>
            <a:endParaRPr lang="en-US" i="1" dirty="0" smtClean="0"/>
          </a:p>
          <a:p>
            <a:r>
              <a:rPr lang="en-US" dirty="0" smtClean="0"/>
              <a:t>Each resource type </a:t>
            </a:r>
            <a:r>
              <a:rPr lang="en-US" i="1" dirty="0" err="1" smtClean="0"/>
              <a:t>R</a:t>
            </a:r>
            <a:r>
              <a:rPr lang="en-US" baseline="-25000" dirty="0" err="1" smtClean="0"/>
              <a:t>i</a:t>
            </a:r>
            <a:r>
              <a:rPr lang="en-US" dirty="0" smtClean="0"/>
              <a:t> has </a:t>
            </a:r>
            <a:r>
              <a:rPr lang="en-US" i="1" dirty="0" smtClean="0"/>
              <a:t>W</a:t>
            </a:r>
            <a:r>
              <a:rPr lang="en-US" baseline="-25000" dirty="0" smtClean="0"/>
              <a:t>i</a:t>
            </a:r>
            <a:r>
              <a:rPr lang="en-US" dirty="0" smtClean="0"/>
              <a:t> instances.</a:t>
            </a:r>
          </a:p>
          <a:p>
            <a:endParaRPr lang="en-US" dirty="0" smtClean="0"/>
          </a:p>
          <a:p>
            <a:r>
              <a:rPr lang="en-US" dirty="0" smtClean="0"/>
              <a:t>Each process utilizes a resource as follows:</a:t>
            </a:r>
          </a:p>
          <a:p>
            <a:pPr lvl="1"/>
            <a:r>
              <a:rPr lang="en-US" b="1" dirty="0" smtClean="0"/>
              <a:t>request </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申请</a:t>
            </a:r>
            <a:r>
              <a:rPr lang="en-US" altLang="zh-CN" dirty="0" smtClean="0">
                <a:latin typeface="宋体" panose="02010600030101010101" pitchFamily="2" charset="-122"/>
                <a:ea typeface="宋体" panose="02010600030101010101" pitchFamily="2" charset="-122"/>
              </a:rPr>
              <a:t>)</a:t>
            </a:r>
            <a:endParaRPr lang="en-US" b="1" dirty="0" smtClean="0"/>
          </a:p>
          <a:p>
            <a:pPr lvl="1"/>
            <a:r>
              <a:rPr lang="en-US" b="1" dirty="0" smtClean="0"/>
              <a:t>use </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使用</a:t>
            </a:r>
            <a:r>
              <a:rPr lang="en-US" altLang="zh-CN" dirty="0" smtClean="0">
                <a:latin typeface="宋体" panose="02010600030101010101" pitchFamily="2" charset="-122"/>
                <a:ea typeface="宋体" panose="02010600030101010101" pitchFamily="2" charset="-122"/>
              </a:rPr>
              <a:t>)</a:t>
            </a:r>
            <a:endParaRPr lang="en-US" b="1" dirty="0" smtClean="0"/>
          </a:p>
          <a:p>
            <a:pPr lvl="1"/>
            <a:r>
              <a:rPr lang="en-US" b="1" dirty="0" smtClean="0"/>
              <a:t>release </a:t>
            </a:r>
            <a:r>
              <a:rPr lang="en-US" altLang="zh-CN" dirty="0" smtClean="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释放</a:t>
            </a:r>
            <a:r>
              <a:rPr lang="en-US" altLang="zh-CN" dirty="0" smtClean="0">
                <a:latin typeface="宋体" panose="02010600030101010101" pitchFamily="2" charset="-122"/>
                <a:ea typeface="宋体" panose="02010600030101010101" pitchFamily="2" charset="-122"/>
              </a:rPr>
              <a:t>)</a:t>
            </a:r>
            <a:endParaRPr lang="en-US" b="1"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49300" y="277813"/>
            <a:ext cx="7937500" cy="576262"/>
          </a:xfrm>
        </p:spPr>
        <p:txBody>
          <a:bodyPr/>
          <a:lstStyle/>
          <a:p>
            <a:pPr eaLnBrk="1" hangingPunct="1"/>
            <a:r>
              <a:rPr lang="en-US" smtClean="0"/>
              <a:t>Deadlock Characterization</a:t>
            </a:r>
          </a:p>
        </p:txBody>
      </p:sp>
      <p:sp>
        <p:nvSpPr>
          <p:cNvPr id="9219" name="Rectangle 3"/>
          <p:cNvSpPr>
            <a:spLocks noGrp="1" noChangeArrowheads="1"/>
          </p:cNvSpPr>
          <p:nvPr>
            <p:ph type="body" idx="1"/>
          </p:nvPr>
        </p:nvSpPr>
        <p:spPr>
          <a:xfrm>
            <a:off x="1335088" y="1793875"/>
            <a:ext cx="7204075" cy="4668838"/>
          </a:xfrm>
        </p:spPr>
        <p:txBody>
          <a:bodyPr/>
          <a:lstStyle/>
          <a:p>
            <a:r>
              <a:rPr lang="en-US" b="1" dirty="0" smtClean="0"/>
              <a:t>Mutual </a:t>
            </a:r>
            <a:r>
              <a:rPr lang="en-US" b="1" dirty="0" smtClean="0"/>
              <a:t>exclusion</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互斥</a:t>
            </a:r>
            <a:r>
              <a:rPr lang="en-US" altLang="zh-CN" dirty="0" smtClean="0">
                <a:latin typeface="宋体" panose="02010600030101010101" pitchFamily="2" charset="-122"/>
                <a:ea typeface="宋体" panose="02010600030101010101" pitchFamily="2" charset="-122"/>
              </a:rPr>
              <a:t>)</a:t>
            </a:r>
            <a:r>
              <a:rPr lang="en-US" b="1" dirty="0" smtClean="0"/>
              <a:t>:</a:t>
            </a:r>
            <a:r>
              <a:rPr lang="en-US" dirty="0" smtClean="0"/>
              <a:t>  </a:t>
            </a:r>
            <a:r>
              <a:rPr lang="en-US" dirty="0" smtClean="0"/>
              <a:t>only one process at a time can use a resource</a:t>
            </a:r>
          </a:p>
          <a:p>
            <a:endParaRPr lang="en-US" sz="800" dirty="0" smtClean="0"/>
          </a:p>
          <a:p>
            <a:r>
              <a:rPr lang="en-US" b="1" dirty="0" smtClean="0"/>
              <a:t>Hold and </a:t>
            </a:r>
            <a:r>
              <a:rPr lang="en-US" b="1" dirty="0" smtClean="0"/>
              <a:t>wait</a:t>
            </a:r>
            <a:r>
              <a:rPr lang="en-US" altLang="zh-CN" dirty="0" smtClean="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占有并等待</a:t>
            </a:r>
            <a:r>
              <a:rPr lang="en-US" altLang="zh-CN" dirty="0" smtClean="0">
                <a:latin typeface="宋体" panose="02010600030101010101" pitchFamily="2" charset="-122"/>
                <a:ea typeface="宋体" panose="02010600030101010101" pitchFamily="2" charset="-122"/>
              </a:rPr>
              <a:t>)</a:t>
            </a:r>
            <a:r>
              <a:rPr lang="en-US" b="1" dirty="0" smtClean="0"/>
              <a:t>:</a:t>
            </a:r>
            <a:r>
              <a:rPr lang="en-US" dirty="0" smtClean="0"/>
              <a:t>  </a:t>
            </a:r>
            <a:r>
              <a:rPr lang="en-US" dirty="0" smtClean="0"/>
              <a:t>a process holding at least one resource is waiting to acquire additional resources held by other processes</a:t>
            </a:r>
          </a:p>
          <a:p>
            <a:endParaRPr lang="en-US" sz="800" dirty="0" smtClean="0"/>
          </a:p>
          <a:p>
            <a:r>
              <a:rPr lang="en-US" b="1" dirty="0" smtClean="0"/>
              <a:t>No </a:t>
            </a:r>
            <a:r>
              <a:rPr lang="en-US" b="1" dirty="0" smtClean="0"/>
              <a:t>preemption</a:t>
            </a:r>
            <a:r>
              <a:rPr lang="en-US" altLang="zh-CN" dirty="0" smtClean="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非抢占</a:t>
            </a:r>
            <a:r>
              <a:rPr lang="en-US" altLang="zh-CN" dirty="0" smtClean="0">
                <a:latin typeface="宋体" panose="02010600030101010101" pitchFamily="2" charset="-122"/>
                <a:ea typeface="宋体" panose="02010600030101010101" pitchFamily="2" charset="-122"/>
              </a:rPr>
              <a:t>)</a:t>
            </a:r>
            <a:r>
              <a:rPr lang="en-US" b="1" dirty="0" smtClean="0"/>
              <a:t>:</a:t>
            </a:r>
            <a:r>
              <a:rPr lang="en-US" dirty="0" smtClean="0"/>
              <a:t>  </a:t>
            </a:r>
            <a:r>
              <a:rPr lang="en-US" dirty="0" smtClean="0"/>
              <a:t>a resource can be released only voluntarily by the process holding it, after that process has completed its task</a:t>
            </a:r>
          </a:p>
          <a:p>
            <a:endParaRPr lang="en-US" sz="800" dirty="0" smtClean="0"/>
          </a:p>
          <a:p>
            <a:r>
              <a:rPr lang="en-US" b="1" dirty="0" smtClean="0"/>
              <a:t>Circular </a:t>
            </a:r>
            <a:r>
              <a:rPr lang="en-US" b="1" dirty="0" smtClean="0"/>
              <a:t>wait</a:t>
            </a:r>
            <a:r>
              <a:rPr lang="en-US" altLang="zh-CN" dirty="0" smtClean="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循</a:t>
            </a:r>
            <a:r>
              <a:rPr lang="zh-CN" altLang="en-US" dirty="0" smtClean="0">
                <a:latin typeface="宋体" panose="02010600030101010101" pitchFamily="2" charset="-122"/>
                <a:ea typeface="宋体" panose="02010600030101010101" pitchFamily="2" charset="-122"/>
              </a:rPr>
              <a:t>环等待</a:t>
            </a:r>
            <a:r>
              <a:rPr lang="en-US" altLang="zh-CN" dirty="0" smtClean="0">
                <a:latin typeface="宋体" panose="02010600030101010101" pitchFamily="2" charset="-122"/>
                <a:ea typeface="宋体" panose="02010600030101010101" pitchFamily="2" charset="-122"/>
              </a:rPr>
              <a:t>)</a:t>
            </a:r>
            <a:r>
              <a:rPr lang="en-US" b="1" dirty="0" smtClean="0"/>
              <a:t>:</a:t>
            </a:r>
            <a:r>
              <a:rPr lang="en-US" dirty="0" smtClean="0"/>
              <a:t>  </a:t>
            </a:r>
            <a:r>
              <a:rPr lang="en-US" dirty="0" smtClean="0"/>
              <a:t>there exists a set {</a:t>
            </a:r>
            <a:r>
              <a:rPr lang="en-US" i="1" dirty="0" smtClean="0"/>
              <a:t>P</a:t>
            </a:r>
            <a:r>
              <a:rPr lang="en-US" baseline="-25000" dirty="0" smtClean="0"/>
              <a:t>0</a:t>
            </a:r>
            <a:r>
              <a:rPr lang="en-US" dirty="0" smtClean="0"/>
              <a:t>, </a:t>
            </a:r>
            <a:r>
              <a:rPr lang="en-US" i="1" dirty="0" smtClean="0"/>
              <a:t>P</a:t>
            </a:r>
            <a:r>
              <a:rPr lang="en-US" baseline="-25000" dirty="0" smtClean="0"/>
              <a:t>1</a:t>
            </a:r>
            <a:r>
              <a:rPr lang="en-US" dirty="0" smtClean="0"/>
              <a:t>, …, </a:t>
            </a:r>
            <a:r>
              <a:rPr lang="en-US" i="1" dirty="0" err="1" smtClean="0"/>
              <a:t>P</a:t>
            </a:r>
            <a:r>
              <a:rPr lang="en-US" baseline="-25000" dirty="0" err="1" smtClean="0"/>
              <a:t>n</a:t>
            </a:r>
            <a:r>
              <a:rPr lang="en-US" dirty="0" smtClean="0"/>
              <a:t>} of waiting processes such that </a:t>
            </a:r>
            <a:r>
              <a:rPr lang="en-US" i="1" dirty="0" smtClean="0"/>
              <a:t>P</a:t>
            </a:r>
            <a:r>
              <a:rPr lang="en-US" baseline="-25000" dirty="0" smtClean="0"/>
              <a:t>0 </a:t>
            </a:r>
            <a:r>
              <a:rPr lang="en-US" dirty="0" smtClean="0"/>
              <a:t>is waiting for a resource that is held by </a:t>
            </a:r>
            <a:r>
              <a:rPr lang="en-US" i="1" dirty="0" smtClean="0"/>
              <a:t>P</a:t>
            </a:r>
            <a:r>
              <a:rPr lang="en-US" baseline="-25000" dirty="0" smtClean="0"/>
              <a:t>1</a:t>
            </a:r>
            <a:r>
              <a:rPr lang="en-US" dirty="0" smtClean="0"/>
              <a:t>, </a:t>
            </a:r>
            <a:r>
              <a:rPr lang="en-US" i="1" dirty="0" smtClean="0"/>
              <a:t>P</a:t>
            </a:r>
            <a:r>
              <a:rPr lang="en-US" baseline="-25000" dirty="0" smtClean="0"/>
              <a:t>1</a:t>
            </a:r>
            <a:r>
              <a:rPr lang="en-US" dirty="0" smtClean="0"/>
              <a:t> is waiting for a resource that is held by </a:t>
            </a:r>
          </a:p>
          <a:p>
            <a:pPr>
              <a:buFont typeface="Monotype Sorts" charset="2"/>
              <a:buNone/>
            </a:pPr>
            <a:r>
              <a:rPr lang="en-US" i="1" dirty="0" smtClean="0"/>
              <a:t>	P</a:t>
            </a:r>
            <a:r>
              <a:rPr lang="en-US" baseline="-25000" dirty="0" smtClean="0"/>
              <a:t>2</a:t>
            </a:r>
            <a:r>
              <a:rPr lang="en-US" dirty="0" smtClean="0"/>
              <a:t>, …, </a:t>
            </a:r>
            <a:r>
              <a:rPr lang="en-US" i="1" dirty="0" err="1" smtClean="0"/>
              <a:t>P</a:t>
            </a:r>
            <a:r>
              <a:rPr lang="en-US" i="1" baseline="-25000" dirty="0" err="1" smtClean="0"/>
              <a:t>n</a:t>
            </a:r>
            <a:r>
              <a:rPr lang="en-US" baseline="-25000" dirty="0" smtClean="0"/>
              <a:t>–1</a:t>
            </a:r>
            <a:r>
              <a:rPr lang="en-US" dirty="0" smtClean="0"/>
              <a:t> is waiting for a resource that is held by </a:t>
            </a:r>
            <a:r>
              <a:rPr lang="en-US" i="1" dirty="0" err="1" smtClean="0"/>
              <a:t>P</a:t>
            </a:r>
            <a:r>
              <a:rPr lang="en-US" baseline="-25000" dirty="0" err="1" smtClean="0"/>
              <a:t>n</a:t>
            </a:r>
            <a:r>
              <a:rPr lang="en-US" dirty="0" smtClean="0"/>
              <a:t>, and </a:t>
            </a:r>
            <a:r>
              <a:rPr lang="en-US" i="1" dirty="0" err="1" smtClean="0"/>
              <a:t>P</a:t>
            </a:r>
            <a:r>
              <a:rPr lang="en-US" baseline="-25000" dirty="0" err="1" smtClean="0"/>
              <a:t>n</a:t>
            </a:r>
            <a:r>
              <a:rPr lang="en-US" dirty="0" smtClean="0"/>
              <a:t> is waiting for a resource that is held by </a:t>
            </a:r>
            <a:r>
              <a:rPr lang="en-US" i="1" dirty="0" smtClean="0"/>
              <a:t>P</a:t>
            </a:r>
            <a:r>
              <a:rPr lang="en-US" baseline="-25000" dirty="0" smtClean="0"/>
              <a:t>0</a:t>
            </a:r>
            <a:r>
              <a:rPr lang="en-US" dirty="0" smtClean="0"/>
              <a:t>.</a:t>
            </a:r>
          </a:p>
          <a:p>
            <a:endParaRPr lang="en-US" dirty="0" smtClean="0"/>
          </a:p>
        </p:txBody>
      </p:sp>
      <p:sp>
        <p:nvSpPr>
          <p:cNvPr id="9220" name="Text Box 5"/>
          <p:cNvSpPr txBox="1">
            <a:spLocks noChangeArrowheads="1"/>
          </p:cNvSpPr>
          <p:nvPr/>
        </p:nvSpPr>
        <p:spPr bwMode="auto">
          <a:xfrm>
            <a:off x="825500" y="1317625"/>
            <a:ext cx="6353175" cy="366713"/>
          </a:xfrm>
          <a:prstGeom prst="rect">
            <a:avLst/>
          </a:prstGeom>
          <a:noFill/>
          <a:ln w="9525">
            <a:noFill/>
            <a:miter lim="800000"/>
            <a:headEnd/>
            <a:tailEnd/>
          </a:ln>
        </p:spPr>
        <p:txBody>
          <a:bodyPr anchor="ctr">
            <a:spAutoFit/>
          </a:bodyPr>
          <a:lstStyle/>
          <a:p>
            <a:pPr algn="ctr">
              <a:spcBef>
                <a:spcPct val="50000"/>
              </a:spcBef>
            </a:pPr>
            <a:r>
              <a:rPr lang="en-US">
                <a:latin typeface="Helvetica" pitchFamily="34" charset="0"/>
              </a:rPr>
              <a:t>Deadlock can arise if four conditions hold simultaneously.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003300" y="277813"/>
            <a:ext cx="7683500" cy="576262"/>
          </a:xfrm>
        </p:spPr>
        <p:txBody>
          <a:bodyPr/>
          <a:lstStyle/>
          <a:p>
            <a:pPr eaLnBrk="1" hangingPunct="1"/>
            <a:r>
              <a:rPr lang="en-US" smtClean="0"/>
              <a:t>Resource-Allocation Graph</a:t>
            </a:r>
          </a:p>
        </p:txBody>
      </p:sp>
      <p:sp>
        <p:nvSpPr>
          <p:cNvPr id="10243" name="Rectangle 3"/>
          <p:cNvSpPr>
            <a:spLocks noGrp="1" noChangeArrowheads="1"/>
          </p:cNvSpPr>
          <p:nvPr>
            <p:ph type="body" idx="1"/>
          </p:nvPr>
        </p:nvSpPr>
        <p:spPr>
          <a:xfrm>
            <a:off x="1184275" y="1809750"/>
            <a:ext cx="7265988" cy="4019550"/>
          </a:xfrm>
        </p:spPr>
        <p:txBody>
          <a:bodyPr/>
          <a:lstStyle/>
          <a:p>
            <a:r>
              <a:rPr lang="en-US" smtClean="0"/>
              <a:t>V is partitioned into two types:</a:t>
            </a:r>
          </a:p>
          <a:p>
            <a:pPr lvl="1"/>
            <a:r>
              <a:rPr lang="en-US" i="1" smtClean="0"/>
              <a:t>P</a:t>
            </a:r>
            <a:r>
              <a:rPr lang="en-US" smtClean="0"/>
              <a:t> = {</a:t>
            </a:r>
            <a:r>
              <a:rPr lang="en-US" i="1" smtClean="0"/>
              <a:t>P</a:t>
            </a:r>
            <a:r>
              <a:rPr lang="en-US" baseline="-25000" smtClean="0"/>
              <a:t>1</a:t>
            </a:r>
            <a:r>
              <a:rPr lang="en-US" smtClean="0"/>
              <a:t>, </a:t>
            </a:r>
            <a:r>
              <a:rPr lang="en-US" i="1" smtClean="0"/>
              <a:t>P</a:t>
            </a:r>
            <a:r>
              <a:rPr lang="en-US" baseline="-25000" smtClean="0"/>
              <a:t>2</a:t>
            </a:r>
            <a:r>
              <a:rPr lang="en-US" smtClean="0"/>
              <a:t>, …, </a:t>
            </a:r>
            <a:r>
              <a:rPr lang="en-US" i="1" smtClean="0"/>
              <a:t>P</a:t>
            </a:r>
            <a:r>
              <a:rPr lang="en-US" i="1" baseline="-25000" smtClean="0"/>
              <a:t>n</a:t>
            </a:r>
            <a:r>
              <a:rPr lang="en-US" smtClean="0"/>
              <a:t>}, the set consisting of all the processes in the system</a:t>
            </a:r>
            <a:br>
              <a:rPr lang="en-US" smtClean="0"/>
            </a:br>
            <a:endParaRPr lang="en-US" smtClean="0"/>
          </a:p>
          <a:p>
            <a:pPr lvl="1"/>
            <a:r>
              <a:rPr lang="en-US" i="1" smtClean="0"/>
              <a:t>R</a:t>
            </a:r>
            <a:r>
              <a:rPr lang="en-US" smtClean="0"/>
              <a:t> = {</a:t>
            </a:r>
            <a:r>
              <a:rPr lang="en-US" i="1" smtClean="0"/>
              <a:t>R</a:t>
            </a:r>
            <a:r>
              <a:rPr lang="en-US" baseline="-25000" smtClean="0"/>
              <a:t>1</a:t>
            </a:r>
            <a:r>
              <a:rPr lang="en-US" smtClean="0"/>
              <a:t>, </a:t>
            </a:r>
            <a:r>
              <a:rPr lang="en-US" i="1" smtClean="0"/>
              <a:t>R</a:t>
            </a:r>
            <a:r>
              <a:rPr lang="en-US" baseline="-25000" smtClean="0"/>
              <a:t>2</a:t>
            </a:r>
            <a:r>
              <a:rPr lang="en-US" smtClean="0"/>
              <a:t>, …, </a:t>
            </a:r>
            <a:r>
              <a:rPr lang="en-US" i="1" smtClean="0"/>
              <a:t>R</a:t>
            </a:r>
            <a:r>
              <a:rPr lang="en-US" i="1" baseline="-25000" smtClean="0"/>
              <a:t>m</a:t>
            </a:r>
            <a:r>
              <a:rPr lang="en-US" smtClean="0"/>
              <a:t>}, the set consisting of all resource types in the system</a:t>
            </a:r>
          </a:p>
          <a:p>
            <a:pPr lvl="1"/>
            <a:endParaRPr lang="en-US" sz="900" smtClean="0"/>
          </a:p>
          <a:p>
            <a:r>
              <a:rPr lang="en-US" b="1" smtClean="0">
                <a:solidFill>
                  <a:srgbClr val="3366FF"/>
                </a:solidFill>
              </a:rPr>
              <a:t>request edge</a:t>
            </a:r>
            <a:r>
              <a:rPr lang="en-US" smtClean="0">
                <a:solidFill>
                  <a:srgbClr val="3366FF"/>
                </a:solidFill>
              </a:rPr>
              <a:t> </a:t>
            </a:r>
            <a:r>
              <a:rPr lang="en-US" smtClean="0"/>
              <a:t>– directed edge </a:t>
            </a:r>
            <a:r>
              <a:rPr lang="en-US" i="1" smtClean="0"/>
              <a:t>P</a:t>
            </a:r>
            <a:r>
              <a:rPr lang="en-US" i="1" baseline="-25000" smtClean="0"/>
              <a:t>i </a:t>
            </a:r>
            <a:r>
              <a:rPr lang="en-US" smtClean="0">
                <a:sym typeface="Symbol" pitchFamily="18" charset="2"/>
              </a:rPr>
              <a:t> </a:t>
            </a:r>
            <a:r>
              <a:rPr lang="en-US" i="1" smtClean="0">
                <a:sym typeface="Symbol" pitchFamily="18" charset="2"/>
              </a:rPr>
              <a:t>R</a:t>
            </a:r>
            <a:r>
              <a:rPr lang="en-US" i="1" baseline="-25000" smtClean="0">
                <a:sym typeface="Symbol" pitchFamily="18" charset="2"/>
              </a:rPr>
              <a:t>j</a:t>
            </a:r>
          </a:p>
          <a:p>
            <a:endParaRPr lang="en-US" sz="800" i="1" baseline="-25000" smtClean="0">
              <a:sym typeface="Symbol" pitchFamily="18" charset="2"/>
            </a:endParaRPr>
          </a:p>
          <a:p>
            <a:r>
              <a:rPr lang="en-US" b="1" smtClean="0">
                <a:solidFill>
                  <a:srgbClr val="3366FF"/>
                </a:solidFill>
                <a:sym typeface="Symbol" pitchFamily="18" charset="2"/>
              </a:rPr>
              <a:t>assignment edge</a:t>
            </a:r>
            <a:r>
              <a:rPr lang="en-US" smtClean="0">
                <a:solidFill>
                  <a:srgbClr val="3366FF"/>
                </a:solidFill>
                <a:sym typeface="Symbol" pitchFamily="18" charset="2"/>
              </a:rPr>
              <a:t> </a:t>
            </a:r>
            <a:r>
              <a:rPr lang="en-US" smtClean="0"/>
              <a:t>– directed edge </a:t>
            </a:r>
            <a:r>
              <a:rPr lang="en-US" i="1" smtClean="0"/>
              <a:t>R</a:t>
            </a:r>
            <a:r>
              <a:rPr lang="en-US" i="1" baseline="-25000" smtClean="0"/>
              <a:t>j</a:t>
            </a:r>
            <a:r>
              <a:rPr lang="en-US" i="1" smtClean="0"/>
              <a:t> </a:t>
            </a:r>
            <a:r>
              <a:rPr lang="en-US" smtClean="0">
                <a:sym typeface="Symbol" pitchFamily="18" charset="2"/>
              </a:rPr>
              <a:t> </a:t>
            </a:r>
            <a:r>
              <a:rPr lang="en-US" i="1" smtClean="0">
                <a:sym typeface="Symbol" pitchFamily="18" charset="2"/>
              </a:rPr>
              <a:t>P</a:t>
            </a:r>
            <a:r>
              <a:rPr lang="en-US" i="1" baseline="-25000" smtClean="0">
                <a:sym typeface="Symbol" pitchFamily="18" charset="2"/>
              </a:rPr>
              <a:t>i</a:t>
            </a:r>
            <a:endParaRPr lang="en-US" smtClean="0">
              <a:sym typeface="Symbol" pitchFamily="18" charset="2"/>
            </a:endParaRPr>
          </a:p>
        </p:txBody>
      </p:sp>
      <p:sp>
        <p:nvSpPr>
          <p:cNvPr id="10244" name="Text Box 4"/>
          <p:cNvSpPr txBox="1">
            <a:spLocks noChangeArrowheads="1"/>
          </p:cNvSpPr>
          <p:nvPr/>
        </p:nvSpPr>
        <p:spPr bwMode="auto">
          <a:xfrm>
            <a:off x="822325" y="1271588"/>
            <a:ext cx="4692650" cy="396875"/>
          </a:xfrm>
          <a:prstGeom prst="rect">
            <a:avLst/>
          </a:prstGeom>
          <a:noFill/>
          <a:ln w="9525">
            <a:noFill/>
            <a:miter lim="800000"/>
            <a:headEnd/>
            <a:tailEnd/>
          </a:ln>
        </p:spPr>
        <p:txBody>
          <a:bodyPr wrap="none" anchor="ctr">
            <a:spAutoFit/>
          </a:bodyPr>
          <a:lstStyle/>
          <a:p>
            <a:pPr algn="ctr">
              <a:spcBef>
                <a:spcPct val="50000"/>
              </a:spcBef>
            </a:pPr>
            <a:r>
              <a:rPr lang="en-US" sz="2000">
                <a:latin typeface="Helvetica" pitchFamily="34" charset="0"/>
              </a:rPr>
              <a:t>A set of vertices </a:t>
            </a:r>
            <a:r>
              <a:rPr lang="en-US" sz="2000" i="1">
                <a:latin typeface="Helvetica" pitchFamily="34" charset="0"/>
              </a:rPr>
              <a:t>V</a:t>
            </a:r>
            <a:r>
              <a:rPr lang="en-US" sz="2000">
                <a:latin typeface="Helvetica" pitchFamily="34" charset="0"/>
              </a:rPr>
              <a:t> and a set of edges </a:t>
            </a:r>
            <a:r>
              <a:rPr lang="en-US" sz="2000" i="1">
                <a:latin typeface="Helvetica" pitchFamily="34" charset="0"/>
              </a:rPr>
              <a:t>E</a:t>
            </a:r>
            <a:r>
              <a:rPr lang="en-US" sz="2000">
                <a:latin typeface="Helvetica" pitchFamily="34"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76300" y="277813"/>
            <a:ext cx="7810500" cy="576262"/>
          </a:xfrm>
        </p:spPr>
        <p:txBody>
          <a:bodyPr/>
          <a:lstStyle/>
          <a:p>
            <a:pPr eaLnBrk="1" hangingPunct="1"/>
            <a:r>
              <a:rPr lang="en-US" smtClean="0"/>
              <a:t>Resource-Allocation Graph (Cont.)</a:t>
            </a:r>
          </a:p>
        </p:txBody>
      </p:sp>
      <p:sp>
        <p:nvSpPr>
          <p:cNvPr id="11267" name="Rectangle 3"/>
          <p:cNvSpPr>
            <a:spLocks noGrp="1" noChangeArrowheads="1"/>
          </p:cNvSpPr>
          <p:nvPr>
            <p:ph type="body" idx="1"/>
          </p:nvPr>
        </p:nvSpPr>
        <p:spPr/>
        <p:txBody>
          <a:bodyPr/>
          <a:lstStyle/>
          <a:p>
            <a:r>
              <a:rPr lang="en-US" smtClean="0"/>
              <a:t>Process</a:t>
            </a:r>
            <a:br>
              <a:rPr lang="en-US" smtClean="0"/>
            </a:br>
            <a:r>
              <a:rPr lang="en-US" smtClean="0"/>
              <a:t/>
            </a:r>
            <a:br>
              <a:rPr lang="en-US" smtClean="0"/>
            </a:br>
            <a:r>
              <a:rPr lang="en-US" smtClean="0"/>
              <a:t/>
            </a:r>
            <a:br>
              <a:rPr lang="en-US" smtClean="0"/>
            </a:br>
            <a:endParaRPr lang="en-US" smtClean="0"/>
          </a:p>
          <a:p>
            <a:r>
              <a:rPr lang="en-US" smtClean="0"/>
              <a:t>Resource Type with 4 instances</a:t>
            </a:r>
          </a:p>
          <a:p>
            <a:pPr>
              <a:buFont typeface="Monotype Sorts" charset="2"/>
              <a:buNone/>
            </a:pPr>
            <a:endParaRPr lang="en-US" smtClean="0"/>
          </a:p>
          <a:p>
            <a:endParaRPr lang="en-US" smtClean="0"/>
          </a:p>
          <a:p>
            <a:r>
              <a:rPr lang="en-US" i="1" smtClean="0"/>
              <a:t>P</a:t>
            </a:r>
            <a:r>
              <a:rPr lang="en-US" i="1" baseline="-25000" smtClean="0"/>
              <a:t>i</a:t>
            </a:r>
            <a:r>
              <a:rPr lang="en-US" i="1" smtClean="0"/>
              <a:t> </a:t>
            </a:r>
            <a:r>
              <a:rPr lang="en-US" smtClean="0"/>
              <a:t>requests instance of </a:t>
            </a:r>
            <a:r>
              <a:rPr lang="en-US" i="1" smtClean="0"/>
              <a:t>R</a:t>
            </a:r>
            <a:r>
              <a:rPr lang="en-US" i="1" baseline="-25000" smtClean="0"/>
              <a:t>j</a:t>
            </a:r>
            <a:endParaRPr lang="en-US" smtClean="0"/>
          </a:p>
          <a:p>
            <a:endParaRPr lang="en-US" smtClean="0"/>
          </a:p>
          <a:p>
            <a:pPr>
              <a:buFont typeface="Monotype Sorts" charset="2"/>
              <a:buNone/>
            </a:pPr>
            <a:endParaRPr lang="en-US" smtClean="0"/>
          </a:p>
          <a:p>
            <a:r>
              <a:rPr lang="en-US" i="1" smtClean="0"/>
              <a:t>P</a:t>
            </a:r>
            <a:r>
              <a:rPr lang="en-US" i="1" baseline="-25000" smtClean="0"/>
              <a:t>i</a:t>
            </a:r>
            <a:r>
              <a:rPr lang="en-US" smtClean="0"/>
              <a:t> is holding an instance of </a:t>
            </a:r>
            <a:r>
              <a:rPr lang="en-US" i="1" smtClean="0"/>
              <a:t>R</a:t>
            </a:r>
            <a:r>
              <a:rPr lang="en-US" i="1" baseline="-25000" smtClean="0"/>
              <a:t>j</a:t>
            </a:r>
            <a:endParaRPr lang="en-US" i="1" smtClean="0"/>
          </a:p>
        </p:txBody>
      </p:sp>
      <p:sp>
        <p:nvSpPr>
          <p:cNvPr id="11268" name="Oval 4"/>
          <p:cNvSpPr>
            <a:spLocks noChangeArrowheads="1"/>
          </p:cNvSpPr>
          <p:nvPr/>
        </p:nvSpPr>
        <p:spPr bwMode="auto">
          <a:xfrm>
            <a:off x="4143375" y="1619250"/>
            <a:ext cx="495300" cy="495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1269" name="Oval 5"/>
          <p:cNvSpPr>
            <a:spLocks noChangeArrowheads="1"/>
          </p:cNvSpPr>
          <p:nvPr/>
        </p:nvSpPr>
        <p:spPr bwMode="auto">
          <a:xfrm>
            <a:off x="3657600" y="5562600"/>
            <a:ext cx="495300" cy="495300"/>
          </a:xfrm>
          <a:prstGeom prst="ellipse">
            <a:avLst/>
          </a:prstGeom>
          <a:solidFill>
            <a:schemeClr val="accent1"/>
          </a:solidFill>
          <a:ln w="9525">
            <a:solidFill>
              <a:schemeClr val="tx1"/>
            </a:solidFill>
            <a:round/>
            <a:headEnd/>
            <a:tailEnd/>
          </a:ln>
        </p:spPr>
        <p:txBody>
          <a:bodyPr wrap="none" anchor="ctr"/>
          <a:lstStyle/>
          <a:p>
            <a:pPr algn="ctr"/>
            <a:r>
              <a:rPr lang="en-US" i="1">
                <a:latin typeface="Helvetica" pitchFamily="34" charset="0"/>
              </a:rPr>
              <a:t>P</a:t>
            </a:r>
            <a:r>
              <a:rPr lang="en-US" i="1" baseline="-25000">
                <a:latin typeface="Helvetica" pitchFamily="34" charset="0"/>
              </a:rPr>
              <a:t>i</a:t>
            </a:r>
            <a:endParaRPr lang="en-US">
              <a:latin typeface="Helvetica" pitchFamily="34" charset="0"/>
            </a:endParaRPr>
          </a:p>
        </p:txBody>
      </p:sp>
      <p:sp>
        <p:nvSpPr>
          <p:cNvPr id="11270" name="Oval 6"/>
          <p:cNvSpPr>
            <a:spLocks noChangeArrowheads="1"/>
          </p:cNvSpPr>
          <p:nvPr/>
        </p:nvSpPr>
        <p:spPr bwMode="auto">
          <a:xfrm>
            <a:off x="3860800" y="4105275"/>
            <a:ext cx="495300" cy="495300"/>
          </a:xfrm>
          <a:prstGeom prst="ellipse">
            <a:avLst/>
          </a:prstGeom>
          <a:solidFill>
            <a:schemeClr val="accent1"/>
          </a:solidFill>
          <a:ln w="9525">
            <a:solidFill>
              <a:schemeClr val="tx1"/>
            </a:solidFill>
            <a:round/>
            <a:headEnd/>
            <a:tailEnd/>
          </a:ln>
        </p:spPr>
        <p:txBody>
          <a:bodyPr wrap="none" anchor="ctr"/>
          <a:lstStyle/>
          <a:p>
            <a:pPr algn="ctr"/>
            <a:r>
              <a:rPr lang="en-US" i="1">
                <a:latin typeface="Helvetica" pitchFamily="34" charset="0"/>
              </a:rPr>
              <a:t>P</a:t>
            </a:r>
            <a:r>
              <a:rPr lang="en-US" i="1" baseline="-25000">
                <a:latin typeface="Helvetica" pitchFamily="34" charset="0"/>
              </a:rPr>
              <a:t>i</a:t>
            </a:r>
            <a:endParaRPr lang="en-US" i="1">
              <a:latin typeface="Helvetica" pitchFamily="34" charset="0"/>
            </a:endParaRPr>
          </a:p>
        </p:txBody>
      </p:sp>
      <p:grpSp>
        <p:nvGrpSpPr>
          <p:cNvPr id="11271" name="Group 12"/>
          <p:cNvGrpSpPr>
            <a:grpSpLocks/>
          </p:cNvGrpSpPr>
          <p:nvPr/>
        </p:nvGrpSpPr>
        <p:grpSpPr bwMode="auto">
          <a:xfrm>
            <a:off x="4232275" y="3121025"/>
            <a:ext cx="438150" cy="419100"/>
            <a:chOff x="2666" y="1966"/>
            <a:chExt cx="276" cy="264"/>
          </a:xfrm>
        </p:grpSpPr>
        <p:sp>
          <p:nvSpPr>
            <p:cNvPr id="11288" name="Rectangle 7"/>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9" name="Rectangle 8"/>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90" name="Rectangle 9"/>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91" name="Rectangle 10"/>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92" name="Rectangle 11"/>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grpSp>
      <p:grpSp>
        <p:nvGrpSpPr>
          <p:cNvPr id="11272" name="Group 13"/>
          <p:cNvGrpSpPr>
            <a:grpSpLocks/>
          </p:cNvGrpSpPr>
          <p:nvPr/>
        </p:nvGrpSpPr>
        <p:grpSpPr bwMode="auto">
          <a:xfrm>
            <a:off x="4692650" y="4168775"/>
            <a:ext cx="438150" cy="419100"/>
            <a:chOff x="2666" y="1966"/>
            <a:chExt cx="276" cy="264"/>
          </a:xfrm>
        </p:grpSpPr>
        <p:sp>
          <p:nvSpPr>
            <p:cNvPr id="11283" name="Rectangle 14"/>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4" name="Rectangle 15"/>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5" name="Rectangle 16"/>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6" name="Rectangle 17"/>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7" name="Rectangle 18"/>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11273" name="Line 19"/>
          <p:cNvSpPr>
            <a:spLocks noChangeShapeType="1"/>
          </p:cNvSpPr>
          <p:nvPr/>
        </p:nvSpPr>
        <p:spPr bwMode="auto">
          <a:xfrm>
            <a:off x="4365625" y="4371975"/>
            <a:ext cx="304800" cy="0"/>
          </a:xfrm>
          <a:prstGeom prst="line">
            <a:avLst/>
          </a:prstGeom>
          <a:noFill/>
          <a:ln w="9525">
            <a:solidFill>
              <a:schemeClr val="tx1"/>
            </a:solidFill>
            <a:round/>
            <a:headEnd/>
            <a:tailEnd type="triangle" w="med" len="med"/>
          </a:ln>
        </p:spPr>
        <p:txBody>
          <a:bodyPr wrap="none" anchor="ctr"/>
          <a:lstStyle/>
          <a:p>
            <a:endParaRPr lang="en-US"/>
          </a:p>
        </p:txBody>
      </p:sp>
      <p:sp>
        <p:nvSpPr>
          <p:cNvPr id="11274" name="Text Box 20"/>
          <p:cNvSpPr txBox="1">
            <a:spLocks noChangeArrowheads="1"/>
          </p:cNvSpPr>
          <p:nvPr/>
        </p:nvSpPr>
        <p:spPr bwMode="auto">
          <a:xfrm>
            <a:off x="4752975" y="4586288"/>
            <a:ext cx="338138" cy="304800"/>
          </a:xfrm>
          <a:prstGeom prst="rect">
            <a:avLst/>
          </a:prstGeom>
          <a:noFill/>
          <a:ln w="9525">
            <a:noFill/>
            <a:miter lim="800000"/>
            <a:headEnd/>
            <a:tailEnd/>
          </a:ln>
        </p:spPr>
        <p:txBody>
          <a:bodyPr wrap="none" anchor="ctr">
            <a:spAutoFit/>
          </a:bodyPr>
          <a:lstStyle/>
          <a:p>
            <a:pPr algn="ctr">
              <a:spcBef>
                <a:spcPct val="50000"/>
              </a:spcBef>
            </a:pPr>
            <a:r>
              <a:rPr lang="en-US" sz="1400" i="1">
                <a:latin typeface="Helvetica" pitchFamily="34" charset="0"/>
              </a:rPr>
              <a:t>R</a:t>
            </a:r>
            <a:r>
              <a:rPr lang="en-US" sz="1400" i="1" baseline="-25000">
                <a:latin typeface="Helvetica" pitchFamily="34" charset="0"/>
              </a:rPr>
              <a:t>j</a:t>
            </a:r>
            <a:endParaRPr lang="en-US" sz="1400" i="1">
              <a:latin typeface="Helvetica" pitchFamily="34" charset="0"/>
            </a:endParaRPr>
          </a:p>
        </p:txBody>
      </p:sp>
      <p:grpSp>
        <p:nvGrpSpPr>
          <p:cNvPr id="11275" name="Group 21"/>
          <p:cNvGrpSpPr>
            <a:grpSpLocks/>
          </p:cNvGrpSpPr>
          <p:nvPr/>
        </p:nvGrpSpPr>
        <p:grpSpPr bwMode="auto">
          <a:xfrm>
            <a:off x="4451350" y="5626100"/>
            <a:ext cx="438150" cy="419100"/>
            <a:chOff x="2666" y="1966"/>
            <a:chExt cx="276" cy="264"/>
          </a:xfrm>
        </p:grpSpPr>
        <p:sp>
          <p:nvSpPr>
            <p:cNvPr id="11278" name="Rectangle 22"/>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79" name="Rectangle 23"/>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0" name="Rectangle 24"/>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1" name="Rectangle 25"/>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2" name="Rectangle 26"/>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11276" name="Line 27"/>
          <p:cNvSpPr>
            <a:spLocks noChangeShapeType="1"/>
          </p:cNvSpPr>
          <p:nvPr/>
        </p:nvSpPr>
        <p:spPr bwMode="auto">
          <a:xfrm flipH="1">
            <a:off x="4124325" y="5772150"/>
            <a:ext cx="476250" cy="104775"/>
          </a:xfrm>
          <a:prstGeom prst="line">
            <a:avLst/>
          </a:prstGeom>
          <a:noFill/>
          <a:ln w="9525">
            <a:solidFill>
              <a:schemeClr val="tx1"/>
            </a:solidFill>
            <a:round/>
            <a:headEnd/>
            <a:tailEnd type="triangle" w="med" len="med"/>
          </a:ln>
        </p:spPr>
        <p:txBody>
          <a:bodyPr wrap="none" anchor="ctr"/>
          <a:lstStyle/>
          <a:p>
            <a:endParaRPr lang="en-US"/>
          </a:p>
        </p:txBody>
      </p:sp>
      <p:sp>
        <p:nvSpPr>
          <p:cNvPr id="11277" name="Text Box 28"/>
          <p:cNvSpPr txBox="1">
            <a:spLocks noChangeArrowheads="1"/>
          </p:cNvSpPr>
          <p:nvPr/>
        </p:nvSpPr>
        <p:spPr bwMode="auto">
          <a:xfrm>
            <a:off x="4502150" y="6015038"/>
            <a:ext cx="338138" cy="304800"/>
          </a:xfrm>
          <a:prstGeom prst="rect">
            <a:avLst/>
          </a:prstGeom>
          <a:noFill/>
          <a:ln w="9525">
            <a:noFill/>
            <a:miter lim="800000"/>
            <a:headEnd/>
            <a:tailEnd/>
          </a:ln>
        </p:spPr>
        <p:txBody>
          <a:bodyPr wrap="none" anchor="ctr">
            <a:spAutoFit/>
          </a:bodyPr>
          <a:lstStyle/>
          <a:p>
            <a:pPr algn="ctr">
              <a:spcBef>
                <a:spcPct val="50000"/>
              </a:spcBef>
            </a:pPr>
            <a:r>
              <a:rPr lang="en-US" sz="1400" i="1">
                <a:latin typeface="Helvetica" pitchFamily="34" charset="0"/>
              </a:rPr>
              <a:t>R</a:t>
            </a:r>
            <a:r>
              <a:rPr lang="en-US" sz="1400" i="1" baseline="-25000">
                <a:latin typeface="Helvetica" pitchFamily="34" charset="0"/>
              </a:rPr>
              <a:t>j</a:t>
            </a:r>
            <a:endParaRPr lang="en-US" sz="1400" i="1">
              <a:latin typeface="Helvetica" pitchFamily="34" charset="0"/>
            </a:endParaRPr>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2608</TotalTime>
  <Words>1209</Words>
  <Application>Microsoft Office PowerPoint</Application>
  <PresentationFormat>全屏显示(4:3)</PresentationFormat>
  <Paragraphs>333</Paragraphs>
  <Slides>44</Slides>
  <Notes>44</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os-8</vt:lpstr>
      <vt:lpstr>Chapter 7:  Deadlocks</vt:lpstr>
      <vt:lpstr>Chapter 7:  Deadlocks</vt:lpstr>
      <vt:lpstr>Chapter Objectives</vt:lpstr>
      <vt:lpstr>The Deadlock Problem</vt:lpstr>
      <vt:lpstr>Bridge Crossing Example</vt:lpstr>
      <vt:lpstr>System Model</vt:lpstr>
      <vt:lpstr>Deadlock Characterization</vt:lpstr>
      <vt:lpstr>Resource-Allocation Graph</vt:lpstr>
      <vt:lpstr>Resource-Allocation Graph (Cont.)</vt:lpstr>
      <vt:lpstr>Example of a Resource Allocation Graph</vt:lpstr>
      <vt:lpstr>Resource Allocation Graph With A Deadlock</vt:lpstr>
      <vt:lpstr>Graph With A Cycle But No Deadlock</vt:lpstr>
      <vt:lpstr>Basic Facts</vt:lpstr>
      <vt:lpstr>Methods for Handling Deadlocks</vt:lpstr>
      <vt:lpstr>Deadlock Prevention(死锁预防)</vt:lpstr>
      <vt:lpstr>Deadlock Prevention (Cont.)</vt:lpstr>
      <vt:lpstr>Deadlock Avoidance(死锁避免)</vt:lpstr>
      <vt:lpstr>Safe State</vt:lpstr>
      <vt:lpstr>Basic Facts</vt:lpstr>
      <vt:lpstr>Safe, Unsafe, Deadlock State </vt:lpstr>
      <vt:lpstr>Avoidance algorithms</vt:lpstr>
      <vt:lpstr>Resource-Allocation Graph Scheme</vt:lpstr>
      <vt:lpstr>Resource-Allocation Graph</vt:lpstr>
      <vt:lpstr>Unsafe State In Resource-Allocation Graph</vt:lpstr>
      <vt:lpstr>Resource-Allocation Graph Algorithm</vt:lpstr>
      <vt:lpstr>Banker’s Algorithm(银行家算法)</vt:lpstr>
      <vt:lpstr>Data Structures for the Banker’s Algorithm </vt:lpstr>
      <vt:lpstr>Safety Algorithm</vt:lpstr>
      <vt:lpstr>Resource-Request Algorithm for Process Pi</vt:lpstr>
      <vt:lpstr>Example of Banker’s Algorithm</vt:lpstr>
      <vt:lpstr>Example (Cont.)</vt:lpstr>
      <vt:lpstr>Example:  P1 Request (1,0,2)</vt:lpstr>
      <vt:lpstr>Deadlock Detection</vt:lpstr>
      <vt:lpstr>Single Instance of Each Resource Type</vt:lpstr>
      <vt:lpstr>Resource-Allocation Graph and  Wait-for Graph</vt:lpstr>
      <vt:lpstr>Several Instances of a Resource Type</vt:lpstr>
      <vt:lpstr>Detection Algorithm</vt:lpstr>
      <vt:lpstr>Detection Algorithm (Cont.)</vt:lpstr>
      <vt:lpstr>Example of Detection Algorithm</vt:lpstr>
      <vt:lpstr>Example (Cont.)</vt:lpstr>
      <vt:lpstr>Detection-Algorithm Usage</vt:lpstr>
      <vt:lpstr>Recovery from Deadlock:   Process Termination</vt:lpstr>
      <vt:lpstr>Recovery from Deadlock:  Resource Preemption</vt:lpstr>
      <vt:lpstr>End of Chapter 7</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Marilyn Turnamian</dc:creator>
  <cp:lastModifiedBy>zuojie</cp:lastModifiedBy>
  <cp:revision>156</cp:revision>
  <cp:lastPrinted>2001-06-14T19:16:14Z</cp:lastPrinted>
  <dcterms:created xsi:type="dcterms:W3CDTF">2008-08-18T22:49:08Z</dcterms:created>
  <dcterms:modified xsi:type="dcterms:W3CDTF">2014-03-27T06:07:30Z</dcterms:modified>
</cp:coreProperties>
</file>