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80"/>
  </p:notesMasterIdLst>
  <p:handoutMasterIdLst>
    <p:handoutMasterId r:id="rId81"/>
  </p:handoutMasterIdLst>
  <p:sldIdLst>
    <p:sldId id="356" r:id="rId2"/>
    <p:sldId id="274" r:id="rId3"/>
    <p:sldId id="369" r:id="rId4"/>
    <p:sldId id="275" r:id="rId5"/>
    <p:sldId id="382" r:id="rId6"/>
    <p:sldId id="378" r:id="rId7"/>
    <p:sldId id="354" r:id="rId8"/>
    <p:sldId id="383" r:id="rId9"/>
    <p:sldId id="352" r:id="rId10"/>
    <p:sldId id="276" r:id="rId11"/>
    <p:sldId id="379" r:id="rId12"/>
    <p:sldId id="277" r:id="rId13"/>
    <p:sldId id="380" r:id="rId14"/>
    <p:sldId id="278" r:id="rId15"/>
    <p:sldId id="384" r:id="rId16"/>
    <p:sldId id="367" r:id="rId17"/>
    <p:sldId id="323" r:id="rId18"/>
    <p:sldId id="280" r:id="rId19"/>
    <p:sldId id="385" r:id="rId20"/>
    <p:sldId id="281" r:id="rId21"/>
    <p:sldId id="386" r:id="rId22"/>
    <p:sldId id="325" r:id="rId23"/>
    <p:sldId id="370" r:id="rId24"/>
    <p:sldId id="371" r:id="rId25"/>
    <p:sldId id="368" r:id="rId26"/>
    <p:sldId id="282" r:id="rId27"/>
    <p:sldId id="329" r:id="rId28"/>
    <p:sldId id="328" r:id="rId29"/>
    <p:sldId id="330" r:id="rId30"/>
    <p:sldId id="283" r:id="rId31"/>
    <p:sldId id="331" r:id="rId32"/>
    <p:sldId id="284" r:id="rId33"/>
    <p:sldId id="332" r:id="rId34"/>
    <p:sldId id="333" r:id="rId35"/>
    <p:sldId id="285" r:id="rId36"/>
    <p:sldId id="334" r:id="rId37"/>
    <p:sldId id="286" r:id="rId38"/>
    <p:sldId id="287" r:id="rId39"/>
    <p:sldId id="336" r:id="rId40"/>
    <p:sldId id="288" r:id="rId41"/>
    <p:sldId id="337" r:id="rId42"/>
    <p:sldId id="289" r:id="rId43"/>
    <p:sldId id="387" r:id="rId44"/>
    <p:sldId id="388" r:id="rId45"/>
    <p:sldId id="290" r:id="rId46"/>
    <p:sldId id="291" r:id="rId47"/>
    <p:sldId id="292" r:id="rId48"/>
    <p:sldId id="293" r:id="rId49"/>
    <p:sldId id="389" r:id="rId50"/>
    <p:sldId id="294" r:id="rId51"/>
    <p:sldId id="295" r:id="rId52"/>
    <p:sldId id="365" r:id="rId53"/>
    <p:sldId id="338" r:id="rId54"/>
    <p:sldId id="296" r:id="rId55"/>
    <p:sldId id="339" r:id="rId56"/>
    <p:sldId id="297" r:id="rId57"/>
    <p:sldId id="298" r:id="rId58"/>
    <p:sldId id="381" r:id="rId59"/>
    <p:sldId id="326" r:id="rId60"/>
    <p:sldId id="390" r:id="rId61"/>
    <p:sldId id="327" r:id="rId62"/>
    <p:sldId id="375" r:id="rId63"/>
    <p:sldId id="372" r:id="rId64"/>
    <p:sldId id="373" r:id="rId65"/>
    <p:sldId id="374" r:id="rId66"/>
    <p:sldId id="376" r:id="rId67"/>
    <p:sldId id="377" r:id="rId68"/>
    <p:sldId id="299" r:id="rId69"/>
    <p:sldId id="366" r:id="rId70"/>
    <p:sldId id="340" r:id="rId71"/>
    <p:sldId id="300" r:id="rId72"/>
    <p:sldId id="343" r:id="rId73"/>
    <p:sldId id="342" r:id="rId74"/>
    <p:sldId id="344" r:id="rId75"/>
    <p:sldId id="345" r:id="rId76"/>
    <p:sldId id="346" r:id="rId77"/>
    <p:sldId id="318" r:id="rId78"/>
    <p:sldId id="363" r:id="rId7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6724" indent="-13668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3448" indent="-273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283" indent="-4111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007" indent="-54784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160020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192024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224028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256032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00"/>
    <a:srgbClr val="663300"/>
    <a:srgbClr val="FF0000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08" autoAdjust="0"/>
  </p:normalViewPr>
  <p:slideViewPr>
    <p:cSldViewPr snapToGrid="0">
      <p:cViewPr varScale="1">
        <p:scale>
          <a:sx n="70" d="100"/>
          <a:sy n="70" d="100"/>
        </p:scale>
        <p:origin x="-1386" y="-102"/>
      </p:cViewPr>
      <p:guideLst>
        <p:guide orient="horz" pos="1146"/>
        <p:guide pos="130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F05226D5-815E-4BE3-8E0C-B107B0A3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61D868B-0BBE-4BD7-BC3A-4FB4CC4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672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34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0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1BD62-EB29-4808-AE2F-EBBA653DFC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455B0-B72F-4D18-BCBD-9DED702244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153E-B3A8-49C6-8802-FF3D7A354D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97F41-3274-4216-ADB5-34E41BB19D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E144-1C66-4A69-BBE2-68053EB2BE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8AC3A-410A-4E56-9D9D-AC9F20ECCB0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9C03C-E184-4652-8EB0-4CA66B5ED5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B730-BC39-4AE6-AA2A-9053F33C33D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C0DA-9CAA-4F04-A33F-5FD54A5754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FAC76-EB11-4B18-A629-FD663D10E3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89B51-410E-41DC-9A98-E50175F2187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CBF4E-2360-4CB1-89B2-8521CDF5E03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AA826-B423-419F-A12A-3AAF20ED4A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32540-1E01-47FF-BF25-CEAE89B2D72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3AC0-2D9F-4A75-B817-080BC7F4603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523B8-2EE4-4717-845B-F95A01B556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2139-E577-43BF-9FF2-1F9D94F86BC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286-84F3-41DB-93D1-757483ABDB8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7212-23AB-4535-9485-5FA74FD1F6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4BD6-CE40-4DAB-96D9-2A18F4E834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E03C1-A47D-478E-9502-E4E3E9B1FCB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359D-C392-47B9-8A66-65F16DE2A63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EEB03-617C-4F28-A36A-32B9E5873E6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30495-EBFB-483F-90A8-9B6642FD42D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22E21-DF58-4932-B2A5-EC741316AB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F068-9D03-467B-8189-904951BAA06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07FB9-F196-4C70-BDB2-E9A34DC59AD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D7704-48E2-4187-9AAD-75B4C92CCB2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67494-C235-4B97-B073-61F2ECB51A1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23ABF-231B-4044-BE48-25CBD9FC87E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65C0-1D88-4244-A044-59636608D40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8C0C1-D2D7-47EB-8B37-26E86299CE7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FEC5A-FE44-4EAC-B8A6-831EDF5AFF91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8DF1E-1E62-47D6-B94D-755DD27DC12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BFB80-706C-45CB-9209-DAD8774DF3C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48858-90F7-4FCC-88C0-6704E264660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194E8-8BBF-4999-B377-E1ECFF655EF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D7E82-BE4B-4570-9FA1-9BD24B8B34B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294CC-27B9-4FB2-96B5-5EF591DF124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F82AE-AB7E-4E74-A4E1-79C79F1EF090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45575-CF09-463F-BE18-CE896E1BB01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685DC-5FB0-4F13-8E77-8D12C813CB4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B52CD-AA67-4AC1-8C0A-641B474DC94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673F4-982E-4A8E-84C1-E774B73E08F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4F90-B868-4B2F-8869-3822EE843C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C23C-4335-4BAD-B997-E2EFD89D3D31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49DB-E4AB-498E-B583-6F88D15D235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51285-8242-45F4-8B1D-DB3DD54367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AA9C2-66B6-49E9-B3B7-39508332971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CEA82-5B91-49B7-BF5E-70414C6A1C1D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E0968-BBBF-4AB1-822E-612D98E1A7C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E43B-667B-4F01-808A-064EC672D6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D5CC1-95C6-4403-B0C8-DB1686A71669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FBC59-DDEB-49D4-8E0B-0073E664555A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06BDD-CB11-44ED-A67D-D7CCCBA476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7C48-616D-4BC5-A15D-4F67B9F89B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F519D-3DEF-43AD-98DC-8007D2E2EE33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564F-46ED-4A5A-A5E4-D8C91A62695D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42A09-B4E8-42DC-ADEA-420F9EAEC7A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B714D-8D6B-4753-8E7D-326409D249A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8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3"/>
            <a:ext cx="3324939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Essentials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15979"/>
            <a:ext cx="2336800" cy="1888331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917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91435" tIns="45718" rIns="91435" bIns="45718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4256151" y="6613922"/>
            <a:ext cx="447549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9.</a:t>
            </a:r>
            <a:fld id="{294B7D77-EFAE-4755-884F-7CD280ABB6C4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489700" y="6587728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186267" y="6621066"/>
            <a:ext cx="3324939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4517" y="5849542"/>
            <a:ext cx="128375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Demand Paging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请求分页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95142" cy="49773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users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Page is needed </a:t>
            </a:r>
            <a:r>
              <a:rPr lang="en-US" dirty="0" smtClean="0"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invalid reference </a:t>
            </a:r>
            <a:r>
              <a:rPr lang="en-US" dirty="0" smtClean="0">
                <a:sym typeface="Symbol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sym typeface="Symbol" charset="2"/>
              </a:rPr>
              <a:t>Lazy swapper</a:t>
            </a:r>
            <a:r>
              <a:rPr lang="en-US" dirty="0" smtClean="0">
                <a:solidFill>
                  <a:srgbClr val="3366FF"/>
                </a:solidFill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Swapper that deals with pages is a </a:t>
            </a:r>
            <a:r>
              <a:rPr lang="en-US" b="1" dirty="0" smtClean="0">
                <a:solidFill>
                  <a:srgbClr val="3366FF"/>
                </a:solidFill>
                <a:sym typeface="Symbol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dirty="0" smtClean="0">
              <a:sym typeface="Symbol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8575"/>
            <a:ext cx="8350250" cy="844154"/>
          </a:xfrm>
        </p:spPr>
        <p:txBody>
          <a:bodyPr/>
          <a:lstStyle/>
          <a:p>
            <a:pPr eaLnBrk="1" hangingPunct="1"/>
            <a:r>
              <a:rPr lang="en-US" sz="2800"/>
              <a:t>Transfer of a Paged Memory to </a:t>
            </a:r>
            <a:br>
              <a:rPr lang="en-US" sz="2800"/>
            </a:br>
            <a:r>
              <a:rPr lang="en-US" sz="2800"/>
              <a:t>Contiguous Disk Space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5167" y="1017985"/>
            <a:ext cx="5657850" cy="518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058466"/>
            <a:ext cx="7780867" cy="5472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With each page table entry a valid–invalid bit is associated</a:t>
            </a:r>
            <a:br>
              <a:rPr lang="en-US" smtClean="0"/>
            </a:b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 in-memory –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memory resident</a:t>
            </a:r>
            <a:r>
              <a:rPr lang="en-US" smtClean="0">
                <a:sym typeface="Symbol" charset="2"/>
              </a:rPr>
              <a:t>,</a:t>
            </a:r>
            <a:r>
              <a:rPr lang="en-US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Initially valid–invalid bit is set to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 </a:t>
            </a:r>
            <a:r>
              <a:rPr lang="en-US" smtClean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Example of a page table snapshot:</a:t>
            </a:r>
            <a:br>
              <a:rPr lang="en-US" smtClean="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endParaRPr lang="en-US" sz="80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ym typeface="Symbol" charset="2"/>
              </a:rPr>
              <a:t>      is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</a:t>
            </a:r>
            <a:r>
              <a:rPr lang="en-US" smtClean="0">
                <a:sym typeface="Symbol" charset="2"/>
              </a:rPr>
              <a:t>  page fault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51693" y="2724150"/>
            <a:ext cx="1877483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901950" y="300871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901950" y="331351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901950" y="361831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901950" y="392311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901950" y="422791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901950" y="478512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901950" y="506611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4349750" y="239911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4425078" y="2673432"/>
            <a:ext cx="31289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4426664" y="2973470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4425078" y="3273507"/>
            <a:ext cx="31289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4426664" y="3602120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4457137" y="3921207"/>
            <a:ext cx="24877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4457137" y="4759407"/>
            <a:ext cx="24877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4457137" y="5064207"/>
            <a:ext cx="24877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3401922" y="4302207"/>
            <a:ext cx="47960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….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3253816" y="2397027"/>
            <a:ext cx="84990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charset="0"/>
              </a:rPr>
              <a:t>Frame #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4367364" y="2397027"/>
            <a:ext cx="1359657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charset="0"/>
              </a:rPr>
              <a:t>valid-invalid bit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3448786" y="5368827"/>
            <a:ext cx="1019821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page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642" y="38100"/>
            <a:ext cx="8360833" cy="844154"/>
          </a:xfrm>
        </p:spPr>
        <p:txBody>
          <a:bodyPr/>
          <a:lstStyle/>
          <a:p>
            <a:pPr eaLnBrk="1" hangingPunct="1"/>
            <a:r>
              <a:rPr lang="en-US" sz="2800"/>
              <a:t>Page Table When Some Pages </a:t>
            </a:r>
            <a:br>
              <a:rPr lang="en-US" sz="2800"/>
            </a:br>
            <a:r>
              <a:rPr lang="en-US" sz="2800"/>
              <a:t>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192" y="975122"/>
            <a:ext cx="5356225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 Fault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缺页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43" y="1348979"/>
            <a:ext cx="7694083" cy="4210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>
                <a:solidFill>
                  <a:srgbClr val="3366FF"/>
                </a:solidFill>
                <a:sym typeface="Symbol" charset="2"/>
              </a:rPr>
              <a:t>              </a:t>
            </a:r>
            <a:r>
              <a:rPr lang="en-US" b="1" dirty="0" smtClean="0">
                <a:solidFill>
                  <a:srgbClr val="3366FF"/>
                </a:solidFill>
                <a:sym typeface="Symbol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>
                <a:sym typeface="Symbol" charset="2"/>
              </a:rPr>
              <a:t>Operating system looks at another table to decide:</a:t>
            </a:r>
          </a:p>
          <a:p>
            <a:pPr marL="798989" lvl="1" indent="-342265">
              <a:lnSpc>
                <a:spcPct val="90000"/>
              </a:lnSpc>
            </a:pPr>
            <a:r>
              <a:rPr lang="en-US" dirty="0" smtClean="0"/>
              <a:t>Invalid reference </a:t>
            </a:r>
            <a:r>
              <a:rPr lang="en-US" dirty="0" smtClean="0">
                <a:sym typeface="Symbol" charset="2"/>
              </a:rPr>
              <a:t> abort</a:t>
            </a:r>
          </a:p>
          <a:p>
            <a:pPr marL="798989" lvl="1" indent="-342265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>
                <a:sym typeface="Symbol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>
                <a:sym typeface="Symbol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>
                <a:sym typeface="Symbol" charset="2"/>
              </a:rPr>
              <a:t>Reset tables to indicate page now in memory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Set validation bit = </a:t>
            </a:r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v</a:t>
            </a: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>
                <a:sym typeface="Symbol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Aspects of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Extreme case – start process with </a:t>
            </a:r>
            <a:r>
              <a:rPr lang="en-US" i="1" smtClean="0"/>
              <a:t>no</a:t>
            </a:r>
            <a:r>
              <a:rPr lang="en-US" smtClean="0"/>
              <a:t> pages in memory</a:t>
            </a:r>
          </a:p>
          <a:p>
            <a:pPr lvl="1"/>
            <a:r>
              <a:rPr lang="en-US" smtClean="0"/>
              <a:t>OS sets instruction pointer to first instruction of process, non-memory-resident -&gt; page fault</a:t>
            </a:r>
          </a:p>
          <a:p>
            <a:pPr lvl="1"/>
            <a:r>
              <a:rPr lang="en-US" smtClean="0"/>
              <a:t>And for every other process pages on first access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smtClean="0"/>
              <a:t>Actually, a given instruction could access multiple pages -&gt; multiple page faults</a:t>
            </a:r>
          </a:p>
          <a:p>
            <a:pPr lvl="1"/>
            <a:r>
              <a:rPr lang="en-US" smtClean="0"/>
              <a:t>Pain decreased because of </a:t>
            </a:r>
            <a:r>
              <a:rPr lang="en-US" b="1" smtClean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smtClean="0"/>
              <a:t>Hardware support needed for demand paging</a:t>
            </a:r>
          </a:p>
          <a:p>
            <a:pPr lvl="1"/>
            <a:r>
              <a:rPr lang="en-US" smtClean="0"/>
              <a:t>Page table with valid / invalid bit</a:t>
            </a:r>
          </a:p>
          <a:p>
            <a:pPr lvl="1"/>
            <a:r>
              <a:rPr lang="en-US" smtClean="0"/>
              <a:t>Secondary memory (swap device with </a:t>
            </a:r>
            <a:r>
              <a:rPr lang="en-US" b="1" smtClean="0">
                <a:solidFill>
                  <a:srgbClr val="3366FF"/>
                </a:solidFill>
              </a:rPr>
              <a:t>swap space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Instruction restart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Restart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42" y="1233488"/>
            <a:ext cx="7702550" cy="4114800"/>
          </a:xfrm>
        </p:spPr>
        <p:txBody>
          <a:bodyPr/>
          <a:lstStyle/>
          <a:p>
            <a:r>
              <a:rPr lang="en-US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block move</a:t>
            </a:r>
            <a:br>
              <a:rPr lang="en-US" smtClean="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r>
              <a:rPr lang="en-US" sz="1600">
                <a:sym typeface="Symbol" charset="2"/>
              </a:rPr>
              <a:t/>
            </a:r>
            <a:br>
              <a:rPr lang="en-US" sz="1600">
                <a:sym typeface="Symbol" charset="2"/>
              </a:rPr>
            </a:br>
            <a:endParaRPr lang="en-US" sz="160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160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160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160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charset="2"/>
              </a:rPr>
              <a:t>What if source and destination overlap?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381375" y="213241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95725" y="25527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4289425" y="1965722"/>
            <a:ext cx="533400" cy="5334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1092" y="277416"/>
            <a:ext cx="7995708" cy="576263"/>
          </a:xfrm>
        </p:spPr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6" y="1084660"/>
            <a:ext cx="6127750" cy="51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8092" y="277416"/>
            <a:ext cx="7868708" cy="576263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64715" algn="l"/>
                <a:tab pos="2857024" algn="l"/>
              </a:tabLst>
            </a:pPr>
            <a:r>
              <a:rPr lang="en-US" smtClean="0"/>
              <a:t>Stages in Demand Paging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Trap to the operating system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Save the user registers and process state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Determine that the interrupt was a page fault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Check that the page reference was legal and determine the location of the page on the disk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Issue a read from the disk to a free frame:</a:t>
            </a:r>
          </a:p>
          <a:p>
            <a:pPr marL="798989" lvl="1" indent="-342265"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Wait in a queue for this device until the read request is serviced</a:t>
            </a:r>
          </a:p>
          <a:p>
            <a:pPr marL="798989" lvl="1" indent="-342265"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Wait for the device seek and/or latency time</a:t>
            </a:r>
          </a:p>
          <a:p>
            <a:pPr marL="798989" lvl="1" indent="-342265"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Begin the transfer of the page to a free frame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While waiting, allocate the CPU to some other user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Receive an interrupt from the disk I/O subsystem (I/O completed)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Save the registers and process state for the other user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Determine that the interrupt was from the disk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Correct the page table and other tables to show page is now in memory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Wait for the CPU to be allocated to this process again</a:t>
            </a:r>
          </a:p>
          <a:p>
            <a:pPr>
              <a:buFont typeface="Arial" charset="0"/>
              <a:buAutoNum type="arabicPeriod"/>
              <a:tabLst>
                <a:tab pos="2164715" algn="l"/>
                <a:tab pos="2857024" algn="l"/>
              </a:tabLst>
            </a:pPr>
            <a:r>
              <a:rPr lang="en-US" sz="1400"/>
              <a:t>Restore the user registers, process state, and new page table, and then resume the interrupted instruction</a:t>
            </a:r>
          </a:p>
          <a:p>
            <a:pPr>
              <a:tabLst>
                <a:tab pos="2164715" algn="l"/>
                <a:tab pos="2857024" algn="l"/>
              </a:tabLst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8092" y="277416"/>
            <a:ext cx="7868708" cy="576263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64715" algn="l"/>
                <a:tab pos="2857024" algn="l"/>
              </a:tabLst>
            </a:pPr>
            <a:r>
              <a:rPr lang="en-US" smtClean="0"/>
              <a:t>Page Fault Rate 0 </a:t>
            </a:r>
            <a:r>
              <a:rPr lang="en-US" smtClean="0">
                <a:sym typeface="Symbol" charset="2"/>
              </a:rPr>
              <a:t>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 1</a:t>
            </a:r>
          </a:p>
          <a:p>
            <a:pPr lvl="1"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0 no page faults </a:t>
            </a:r>
          </a:p>
          <a:p>
            <a:pPr lvl="1"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1, every reference is a fault</a:t>
            </a:r>
            <a:br>
              <a:rPr lang="en-US" smtClean="0">
                <a:sym typeface="Symbol" charset="2"/>
              </a:rPr>
            </a:br>
            <a:endParaRPr lang="en-US" smtClean="0">
              <a:sym typeface="Symbol" charset="2"/>
            </a:endParaRPr>
          </a:p>
          <a:p>
            <a:pPr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Effective Access Time (EAT)</a:t>
            </a:r>
          </a:p>
          <a:p>
            <a:pPr>
              <a:buNone/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		EAT = (1 –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) x memory access</a:t>
            </a:r>
          </a:p>
          <a:p>
            <a:pPr>
              <a:buNone/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			+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(page fault overhead</a:t>
            </a:r>
          </a:p>
          <a:p>
            <a:pPr>
              <a:buNone/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			           + swap page out</a:t>
            </a:r>
          </a:p>
          <a:p>
            <a:pPr>
              <a:buNone/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			           + swap page in</a:t>
            </a:r>
          </a:p>
          <a:p>
            <a:pPr>
              <a:buNone/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			           + restart overhead</a:t>
            </a:r>
          </a:p>
          <a:p>
            <a:pPr>
              <a:buNone/>
              <a:tabLst>
                <a:tab pos="2164715" algn="l"/>
                <a:tab pos="2857024" algn="l"/>
              </a:tabLst>
            </a:pPr>
            <a:r>
              <a:rPr lang="en-US" smtClean="0">
                <a:sym typeface="Symbol" charset="2"/>
              </a:rPr>
              <a:t>                                                    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42" y="1233487"/>
            <a:ext cx="8229600" cy="4530329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Demand Paging</a:t>
            </a:r>
          </a:p>
          <a:p>
            <a:r>
              <a:rPr lang="en-US" smtClean="0"/>
              <a:t>Copy-on-Write</a:t>
            </a:r>
          </a:p>
          <a:p>
            <a:r>
              <a:rPr lang="en-US" smtClean="0"/>
              <a:t>Page Replacement</a:t>
            </a:r>
          </a:p>
          <a:p>
            <a:r>
              <a:rPr lang="en-US" smtClean="0"/>
              <a:t>Allocation of Frames </a:t>
            </a:r>
          </a:p>
          <a:p>
            <a:r>
              <a:rPr lang="en-US" smtClean="0"/>
              <a:t>Thrashing</a:t>
            </a:r>
          </a:p>
          <a:p>
            <a:r>
              <a:rPr lang="en-US" smtClean="0"/>
              <a:t>Memory-Mapped Files</a:t>
            </a:r>
          </a:p>
          <a:p>
            <a:r>
              <a:rPr lang="en-US" smtClean="0"/>
              <a:t>Allocating Kernel Memory</a:t>
            </a:r>
          </a:p>
          <a:p>
            <a:r>
              <a:rPr lang="en-US" smtClean="0"/>
              <a:t>Other Considerations</a:t>
            </a:r>
          </a:p>
          <a:p>
            <a:r>
              <a:rPr lang="en-US" smtClean="0"/>
              <a:t>Operating-System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567" y="277416"/>
            <a:ext cx="7751233" cy="576263"/>
          </a:xfrm>
        </p:spPr>
        <p:txBody>
          <a:bodyPr/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774667" algn="l"/>
                <a:tab pos="2279174" algn="l"/>
              </a:tabLst>
            </a:pPr>
            <a:r>
              <a:rPr lang="en-US" smtClean="0"/>
              <a:t>Memory access time = 200 nanoseconds</a:t>
            </a:r>
          </a:p>
          <a:p>
            <a:pPr>
              <a:tabLst>
                <a:tab pos="1774667" algn="l"/>
                <a:tab pos="2279174" algn="l"/>
              </a:tabLst>
            </a:pPr>
            <a:r>
              <a:rPr lang="en-US" smtClean="0"/>
              <a:t>Average page-fault service time = 8 milliseconds</a:t>
            </a:r>
            <a:br>
              <a:rPr lang="en-US" smtClean="0"/>
            </a:br>
            <a:endParaRPr lang="en-US" smtClean="0"/>
          </a:p>
          <a:p>
            <a:pPr>
              <a:tabLst>
                <a:tab pos="1774667" algn="l"/>
                <a:tab pos="2279174" algn="l"/>
              </a:tabLst>
            </a:pPr>
            <a:r>
              <a:rPr lang="en-US" smtClean="0"/>
              <a:t>EAT = (1 – p) x 200 + p (8 milliseconds) 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smtClean="0"/>
              <a:t>	        = (1 – p  x 200 + p x 8,000,000 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smtClean="0"/>
              <a:t>              = 200 + p x 7,999,800</a:t>
            </a:r>
          </a:p>
          <a:p>
            <a:pPr>
              <a:tabLst>
                <a:tab pos="1774667" algn="l"/>
                <a:tab pos="2279174" algn="l"/>
              </a:tabLst>
            </a:pPr>
            <a:r>
              <a:rPr lang="en-US" smtClean="0"/>
              <a:t>If one access out of 1,000 causes a page fault, then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smtClean="0"/>
              <a:t>         EAT = 8.2 microseconds. 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smtClean="0"/>
              <a:t>      This is a slowdown by a factor of 40!!</a:t>
            </a:r>
          </a:p>
          <a:p>
            <a:pPr>
              <a:tabLst>
                <a:tab pos="1774667" algn="l"/>
                <a:tab pos="2279174" algn="l"/>
              </a:tabLst>
            </a:pPr>
            <a:r>
              <a:rPr lang="en-US" smtClean="0"/>
              <a:t>If want performance degradation &lt; 10 percent</a:t>
            </a:r>
          </a:p>
          <a:p>
            <a:pPr lvl="1">
              <a:tabLst>
                <a:tab pos="1774667" algn="l"/>
                <a:tab pos="2279174" algn="l"/>
              </a:tabLst>
            </a:pPr>
            <a:r>
              <a:rPr lang="en-US" smtClean="0"/>
              <a:t>220 &gt; 200 + 7,999,800 x p</a:t>
            </a:r>
            <a:br>
              <a:rPr lang="en-US" smtClean="0"/>
            </a:br>
            <a:r>
              <a:rPr lang="en-US" smtClean="0"/>
              <a:t>20 &gt; 7,999,800 x p</a:t>
            </a:r>
          </a:p>
          <a:p>
            <a:pPr lvl="1">
              <a:tabLst>
                <a:tab pos="1774667" algn="l"/>
                <a:tab pos="2279174" algn="l"/>
              </a:tabLst>
            </a:pPr>
            <a:r>
              <a:rPr lang="en-US" smtClean="0"/>
              <a:t>p &lt; .0000025</a:t>
            </a:r>
          </a:p>
          <a:p>
            <a:pPr lvl="1">
              <a:tabLst>
                <a:tab pos="1774667" algn="l"/>
                <a:tab pos="2279174" algn="l"/>
              </a:tabLst>
            </a:pPr>
            <a:r>
              <a:rPr lang="en-US" smtClean="0"/>
              <a:t>&lt; one page fault in every 400,000 memory accesses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Copy entire process image to swap space at process load time</a:t>
            </a:r>
          </a:p>
          <a:p>
            <a:pPr lvl="1"/>
            <a:r>
              <a:rPr lang="en-US" smtClean="0"/>
              <a:t>Then page in and out of swap space</a:t>
            </a:r>
          </a:p>
          <a:p>
            <a:pPr lvl="1"/>
            <a:r>
              <a:rPr lang="en-US" smtClean="0"/>
              <a:t>Used in older BSD Unix</a:t>
            </a:r>
          </a:p>
          <a:p>
            <a:endParaRPr lang="en-US" smtClean="0"/>
          </a:p>
          <a:p>
            <a:r>
              <a:rPr lang="en-US" smtClean="0"/>
              <a:t>Demand page in from program binary on disk, but discard rather than paging out when freeing frame</a:t>
            </a:r>
          </a:p>
          <a:p>
            <a:pPr lvl="1"/>
            <a:r>
              <a:rPr lang="en-US" smtClean="0"/>
              <a:t>Used in Solaris and current BSD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Copy-on-Write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写时复制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85617" cy="4530329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Copy-on-Write </a:t>
            </a:r>
            <a:r>
              <a:rPr lang="en-US" smtClean="0"/>
              <a:t>(COW) allows both parent and child processes to initially </a:t>
            </a:r>
            <a:r>
              <a:rPr lang="en-US" i="1" smtClean="0"/>
              <a:t>share</a:t>
            </a:r>
            <a:r>
              <a:rPr lang="en-US" smtClean="0"/>
              <a:t> the same pages in memory</a:t>
            </a:r>
          </a:p>
          <a:p>
            <a:pPr lvl="1"/>
            <a:r>
              <a:rPr lang="en-US" smtClean="0"/>
              <a:t>If either process modifies a shared page, only then is the page copied</a:t>
            </a:r>
          </a:p>
          <a:p>
            <a:r>
              <a:rPr lang="en-US" smtClean="0"/>
              <a:t>COW allows more efficient process creation as only modified pages are copied</a:t>
            </a:r>
          </a:p>
          <a:p>
            <a:r>
              <a:rPr lang="en-US" smtClean="0"/>
              <a:t>In general, free pages are allocated from a </a:t>
            </a:r>
            <a:r>
              <a:rPr lang="en-US" b="1" smtClean="0">
                <a:solidFill>
                  <a:srgbClr val="3366FF"/>
                </a:solidFill>
              </a:rPr>
              <a:t>pool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</a:t>
            </a:r>
            <a:r>
              <a:rPr lang="en-US" b="1" smtClean="0">
                <a:solidFill>
                  <a:srgbClr val="3366FF"/>
                </a:solidFill>
              </a:rPr>
              <a:t>zero-fill-on-demand </a:t>
            </a:r>
            <a:r>
              <a:rPr lang="en-US" smtClean="0"/>
              <a:t>pages</a:t>
            </a:r>
          </a:p>
          <a:p>
            <a:pPr lvl="1"/>
            <a:r>
              <a:rPr lang="en-US" smtClean="0"/>
              <a:t>Why zero-out a page before allocating it?</a:t>
            </a:r>
          </a:p>
          <a:p>
            <a:r>
              <a:rPr lang="en-US" smtClean="0">
                <a:latin typeface="Courier New" charset="0"/>
                <a:cs typeface="Courier New" charset="0"/>
              </a:rPr>
              <a:t>vfork()</a:t>
            </a:r>
            <a:r>
              <a:rPr lang="en-US" smtClean="0"/>
              <a:t> variation on </a:t>
            </a:r>
            <a:r>
              <a:rPr lang="en-US" smtClean="0">
                <a:latin typeface="Courier New" charset="0"/>
                <a:cs typeface="Courier New" charset="0"/>
              </a:rPr>
              <a:t>fork() </a:t>
            </a:r>
            <a:r>
              <a:rPr lang="en-US" smtClean="0"/>
              <a:t>system call has parent suspend and child using copy-on-write address space of parent</a:t>
            </a:r>
          </a:p>
          <a:p>
            <a:pPr lvl="1"/>
            <a:r>
              <a:rPr lang="en-US" smtClean="0"/>
              <a:t>Designed to have child call </a:t>
            </a:r>
            <a:r>
              <a:rPr lang="en-US" smtClean="0">
                <a:latin typeface="Courier New" charset="0"/>
                <a:cs typeface="Courier New" charset="0"/>
              </a:rPr>
              <a:t>exec()</a:t>
            </a:r>
          </a:p>
          <a:p>
            <a:pPr lvl="1"/>
            <a:r>
              <a:rPr lang="en-US" smtClean="0"/>
              <a:t>Very efficient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77416"/>
            <a:ext cx="7791450" cy="576263"/>
          </a:xfrm>
        </p:spPr>
        <p:txBody>
          <a:bodyPr/>
          <a:lstStyle/>
          <a:p>
            <a:pPr eaLnBrk="1" hangingPunct="1"/>
            <a:r>
              <a:rPr lang="en-US" smtClean="0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6" y="1609725"/>
            <a:ext cx="8092017" cy="325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416"/>
            <a:ext cx="7810500" cy="576263"/>
          </a:xfrm>
        </p:spPr>
        <p:txBody>
          <a:bodyPr/>
          <a:lstStyle/>
          <a:p>
            <a:pPr eaLnBrk="1" hangingPunct="1"/>
            <a:r>
              <a:rPr lang="en-US" smtClean="0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5" y="2044303"/>
            <a:ext cx="6731000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717" y="296466"/>
            <a:ext cx="7868709" cy="576263"/>
          </a:xfrm>
        </p:spPr>
        <p:txBody>
          <a:bodyPr/>
          <a:lstStyle/>
          <a:p>
            <a:pPr eaLnBrk="1" hangingPunct="1"/>
            <a:r>
              <a:rPr lang="en-US" sz="280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25179"/>
            <a:ext cx="7724775" cy="4512469"/>
          </a:xfrm>
        </p:spPr>
        <p:txBody>
          <a:bodyPr/>
          <a:lstStyle/>
          <a:p>
            <a:r>
              <a:rPr lang="en-US" smtClean="0"/>
              <a:t>Used up by process pages</a:t>
            </a:r>
          </a:p>
          <a:p>
            <a:r>
              <a:rPr lang="en-US" smtClean="0"/>
              <a:t>Also in demand from the kernel, I/O buffers, etc</a:t>
            </a:r>
          </a:p>
          <a:p>
            <a:r>
              <a:rPr lang="en-US" smtClean="0"/>
              <a:t>How much to allocate to each?</a:t>
            </a:r>
          </a:p>
          <a:p>
            <a:endParaRPr lang="en-US" smtClean="0"/>
          </a:p>
          <a:p>
            <a:r>
              <a:rPr lang="en-US" smtClean="0"/>
              <a:t>Page replacement – find some page in memory, but not really in use, page it out</a:t>
            </a:r>
          </a:p>
          <a:p>
            <a:pPr lvl="1"/>
            <a:r>
              <a:rPr lang="en-US" smtClean="0"/>
              <a:t>Algorithm – terminate? swap out? replace the page?</a:t>
            </a:r>
          </a:p>
          <a:p>
            <a:pPr lvl="1"/>
            <a:r>
              <a:rPr lang="en-US" smtClean="0"/>
              <a:t>Performance – want an algorithm which will result in minimum number of page faults</a:t>
            </a:r>
          </a:p>
          <a:p>
            <a:pPr lvl="1"/>
            <a:endParaRPr lang="en-US" smtClean="0"/>
          </a:p>
          <a:p>
            <a:r>
              <a:rPr lang="en-US" smtClean="0"/>
              <a:t>Same page may be brought into memory several times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277416"/>
            <a:ext cx="7724775" cy="576263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14192" cy="4530329"/>
          </a:xfrm>
        </p:spPr>
        <p:txBody>
          <a:bodyPr/>
          <a:lstStyle/>
          <a:p>
            <a:r>
              <a:rPr lang="en-US" smtClean="0"/>
              <a:t>Prevent over-allocation of memory by modifying page-fault service routine to include page replacement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3366FF"/>
                </a:solidFill>
              </a:rPr>
              <a:t>modify (dirty) </a:t>
            </a:r>
            <a:r>
              <a:rPr lang="en-US" b="1" smtClean="0">
                <a:solidFill>
                  <a:srgbClr val="3366FF"/>
                </a:solidFill>
              </a:rPr>
              <a:t>bit</a:t>
            </a:r>
            <a:r>
              <a:rPr lang="en-US" b="1" smtClean="0">
                <a:solidFill>
                  <a:srgbClr val="3366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smtClean="0">
                <a:solidFill>
                  <a:srgbClr val="3366FF"/>
                </a:solidFill>
                <a:latin typeface="宋体" pitchFamily="2" charset="-122"/>
                <a:ea typeface="宋体" pitchFamily="2" charset="-122"/>
              </a:rPr>
              <a:t>修改位</a:t>
            </a:r>
            <a:r>
              <a:rPr lang="en-US" b="1" smtClean="0">
                <a:solidFill>
                  <a:srgbClr val="3366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to reduce overhead of page transfers – only modified pages are written to disk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6" y="277416"/>
            <a:ext cx="7693025" cy="576263"/>
          </a:xfrm>
        </p:spPr>
        <p:txBody>
          <a:bodyPr/>
          <a:lstStyle/>
          <a:p>
            <a:pPr eaLnBrk="1" hangingPunct="1"/>
            <a:r>
              <a:rPr lang="en-US" smtClean="0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917" y="970360"/>
            <a:ext cx="7004050" cy="510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77416"/>
            <a:ext cx="7607300" cy="576263"/>
          </a:xfrm>
        </p:spPr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439466"/>
            <a:ext cx="7653867" cy="4457700"/>
          </a:xfrm>
        </p:spPr>
        <p:txBody>
          <a:bodyPr/>
          <a:lstStyle/>
          <a:p>
            <a:pPr marL="380048" indent="-380048">
              <a:buFont typeface="Monotype Sorts" charset="2"/>
              <a:buAutoNum type="arabicPeriod"/>
            </a:pPr>
            <a:r>
              <a:rPr lang="en-US" smtClean="0"/>
              <a:t>Find the location of the desired page on disk</a:t>
            </a:r>
            <a:br>
              <a:rPr lang="en-US" smtClean="0"/>
            </a:br>
            <a:endParaRPr lang="en-US" smtClean="0"/>
          </a:p>
          <a:p>
            <a:pPr marL="380048" indent="-380048">
              <a:buFont typeface="Monotype Sorts" charset="2"/>
              <a:buAutoNum type="arabicPeriod"/>
            </a:pPr>
            <a:r>
              <a:rPr lang="en-US" smtClean="0"/>
              <a:t>Find a free frame:</a:t>
            </a:r>
            <a:br>
              <a:rPr lang="en-US" smtClean="0"/>
            </a:br>
            <a:r>
              <a:rPr lang="en-US" smtClean="0"/>
              <a:t>   -  If there is a free frame, use it</a:t>
            </a:r>
            <a:br>
              <a:rPr lang="en-US" smtClean="0"/>
            </a:br>
            <a:r>
              <a:rPr lang="en-US" smtClean="0"/>
              <a:t>   -  If there is no free frame, use a page replacement algorithm to select a </a:t>
            </a:r>
            <a:r>
              <a:rPr lang="en-US" b="1" smtClean="0">
                <a:solidFill>
                  <a:srgbClr val="3366FF"/>
                </a:solidFill>
              </a:rPr>
              <a:t>victim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b="1" smtClean="0">
                <a:solidFill>
                  <a:srgbClr val="3366FF"/>
                </a:solidFill>
              </a:rPr>
              <a:t>frame</a:t>
            </a:r>
            <a:br>
              <a:rPr lang="en-US" b="1" smtClean="0">
                <a:solidFill>
                  <a:srgbClr val="3366FF"/>
                </a:solidFill>
              </a:rPr>
            </a:br>
            <a:r>
              <a:rPr lang="en-US" b="1" smtClean="0">
                <a:solidFill>
                  <a:srgbClr val="3366FF"/>
                </a:solidFill>
              </a:rPr>
              <a:t>	- </a:t>
            </a:r>
            <a:r>
              <a:rPr lang="en-US" smtClean="0"/>
              <a:t>Write victim frame to disk if dirty</a:t>
            </a:r>
            <a:br>
              <a:rPr lang="en-US" smtClean="0"/>
            </a:br>
            <a:endParaRPr lang="en-US" smtClean="0"/>
          </a:p>
          <a:p>
            <a:pPr marL="380048" indent="-380048">
              <a:buFont typeface="Monotype Sorts" charset="2"/>
              <a:buAutoNum type="arabicPeriod"/>
            </a:pPr>
            <a:r>
              <a:rPr lang="en-US" smtClean="0"/>
              <a:t>Bring  the desired page into the (newly) free frame; update the page and frame tables</a:t>
            </a:r>
            <a:br>
              <a:rPr lang="en-US" smtClean="0"/>
            </a:br>
            <a:endParaRPr lang="en-US" smtClean="0"/>
          </a:p>
          <a:p>
            <a:pPr marL="380048" indent="-380048">
              <a:buFont typeface="Monotype Sorts" charset="2"/>
              <a:buAutoNum type="arabicPeriod"/>
            </a:pPr>
            <a:r>
              <a:rPr lang="en-US" smtClean="0"/>
              <a:t>Continue the process by restarting the instruction that caused the trap</a:t>
            </a:r>
          </a:p>
          <a:p>
            <a:pPr marL="380048" indent="-380048">
              <a:buFont typeface="Monotype Sorts" charset="2"/>
              <a:buAutoNum type="arabicPeriod"/>
            </a:pPr>
            <a:endParaRPr lang="en-US" smtClean="0"/>
          </a:p>
          <a:p>
            <a:pPr marL="380048" indent="-380048">
              <a:buNone/>
            </a:pPr>
            <a:r>
              <a:rPr lang="en-US" smtClean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416"/>
            <a:ext cx="7664450" cy="576263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1020366"/>
            <a:ext cx="7026275" cy="517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54925" cy="4530329"/>
          </a:xfrm>
        </p:spPr>
        <p:txBody>
          <a:bodyPr/>
          <a:lstStyle/>
          <a:p>
            <a:r>
              <a:rPr lang="en-US" smtClean="0"/>
              <a:t>To describe the benefits of a virtual memory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explain the concepts of demand paging, page-replacement algorithms, and allocation of page frames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discuss the principle of the working-set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67" y="277416"/>
            <a:ext cx="7675033" cy="576263"/>
          </a:xfrm>
        </p:spPr>
        <p:txBody>
          <a:bodyPr/>
          <a:lstStyle/>
          <a:p>
            <a:pPr eaLnBrk="1" hangingPunct="1"/>
            <a:r>
              <a:rPr lang="en-US" sz="280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48978"/>
            <a:ext cx="7761817" cy="4367213"/>
          </a:xfrm>
        </p:spPr>
        <p:txBody>
          <a:bodyPr/>
          <a:lstStyle/>
          <a:p>
            <a:pPr>
              <a:tabLst>
                <a:tab pos="3145949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Frame-allocation algorithm </a:t>
            </a:r>
            <a:r>
              <a:rPr lang="en-US" smtClean="0"/>
              <a:t>determines </a:t>
            </a:r>
          </a:p>
          <a:p>
            <a:pPr lvl="1">
              <a:tabLst>
                <a:tab pos="3145949" algn="ctr"/>
              </a:tabLst>
            </a:pPr>
            <a:r>
              <a:rPr lang="en-US" smtClean="0"/>
              <a:t>How many frames to give each process</a:t>
            </a:r>
          </a:p>
          <a:p>
            <a:pPr lvl="1">
              <a:tabLst>
                <a:tab pos="3145949" algn="ctr"/>
              </a:tabLst>
            </a:pPr>
            <a:r>
              <a:rPr lang="en-US" smtClean="0"/>
              <a:t>Which frames to replace</a:t>
            </a:r>
          </a:p>
          <a:p>
            <a:pPr>
              <a:tabLst>
                <a:tab pos="3145949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3145949" algn="ctr"/>
              </a:tabLst>
            </a:pPr>
            <a:r>
              <a:rPr lang="en-US" smtClean="0"/>
              <a:t>Want lowest page-fault rate on both first access and re-access</a:t>
            </a:r>
          </a:p>
          <a:p>
            <a:pPr>
              <a:buNone/>
              <a:tabLst>
                <a:tab pos="3145949" algn="ctr"/>
              </a:tabLst>
            </a:pPr>
            <a:endParaRPr lang="en-US" smtClean="0"/>
          </a:p>
          <a:p>
            <a:pPr>
              <a:tabLst>
                <a:tab pos="3145949" algn="ctr"/>
              </a:tabLst>
            </a:pPr>
            <a:r>
              <a:rPr lang="en-US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5949" algn="ctr"/>
              </a:tabLst>
            </a:pPr>
            <a:r>
              <a:rPr lang="en-US" smtClean="0"/>
              <a:t>String is just page numbers, not full addresses</a:t>
            </a:r>
          </a:p>
          <a:p>
            <a:pPr lvl="1">
              <a:tabLst>
                <a:tab pos="3145949" algn="ctr"/>
              </a:tabLst>
            </a:pPr>
            <a:r>
              <a:rPr lang="en-US" smtClean="0"/>
              <a:t>Repeated access to the same page does not cause a page fault</a:t>
            </a:r>
          </a:p>
          <a:p>
            <a:pPr>
              <a:tabLst>
                <a:tab pos="3145949" algn="ctr"/>
              </a:tabLst>
            </a:pPr>
            <a:r>
              <a:rPr lang="en-US" smtClean="0"/>
              <a:t>In all our examples, the reference string is </a:t>
            </a:r>
          </a:p>
          <a:p>
            <a:pPr>
              <a:buNone/>
              <a:tabLst>
                <a:tab pos="3145949" algn="ctr"/>
              </a:tabLst>
            </a:pPr>
            <a:r>
              <a:rPr lang="en-US" smtClean="0"/>
              <a:t>	              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5041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Graph of Page Faults Versus </a:t>
            </a:r>
            <a:br>
              <a:rPr lang="en-US" sz="2800"/>
            </a:br>
            <a:r>
              <a:rPr lang="en-US" sz="280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5467" y="1709738"/>
            <a:ext cx="62145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717" y="277416"/>
            <a:ext cx="7821083" cy="576263"/>
          </a:xfrm>
        </p:spPr>
        <p:txBody>
          <a:bodyPr/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153716"/>
            <a:ext cx="7029450" cy="5762625"/>
          </a:xfrm>
        </p:spPr>
        <p:txBody>
          <a:bodyPr/>
          <a:lstStyle/>
          <a:p>
            <a:r>
              <a:rPr lang="en-US" smtClean="0"/>
              <a:t>Reference string: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  <a:endParaRPr lang="en-US" smtClean="0"/>
          </a:p>
          <a:p>
            <a:r>
              <a:rPr lang="en-US" smtClean="0"/>
              <a:t>3 frames (3 pages can be in memory at a time per process)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</a:pPr>
            <a:endParaRPr lang="en-US" sz="800"/>
          </a:p>
          <a:p>
            <a:pPr>
              <a:buFont typeface="Monotype Sorts" charset="2"/>
              <a:buNone/>
            </a:pPr>
            <a:endParaRPr lang="en-US" sz="800"/>
          </a:p>
          <a:p>
            <a:endParaRPr lang="en-US" smtClean="0"/>
          </a:p>
          <a:p>
            <a:r>
              <a:rPr lang="en-US" smtClean="0"/>
              <a:t>Can vary by reference string: consider 1,2,3,4,1,2,5,1,2,3,4,5</a:t>
            </a:r>
          </a:p>
          <a:p>
            <a:pPr lvl="1"/>
            <a:r>
              <a:rPr lang="en-US" smtClean="0"/>
              <a:t>Adding more frames can cause more page faults!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Belady’s Anomaly</a:t>
            </a:r>
          </a:p>
          <a:p>
            <a:pPr>
              <a:buFont typeface="Monotype Sorts" charset="2"/>
              <a:buNone/>
            </a:pPr>
            <a:endParaRPr lang="en-US" sz="800"/>
          </a:p>
          <a:p>
            <a:r>
              <a:rPr lang="en-US" smtClean="0"/>
              <a:t>How to track ages of pages? </a:t>
            </a:r>
          </a:p>
          <a:p>
            <a:pPr lvl="1"/>
            <a:r>
              <a:rPr lang="en-US" smtClean="0"/>
              <a:t>Just use a FIFO queue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41700" y="222527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441700" y="268247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441700" y="313967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53477" y="2257904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53477" y="2700816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53477" y="3177066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898027" y="2296004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898027" y="2738916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898027" y="3215166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278842" y="2296004"/>
            <a:ext cx="260773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4   0   7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278842" y="2738916"/>
            <a:ext cx="2219325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2   1   0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4278843" y="3215166"/>
            <a:ext cx="233468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3   2   1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626778" y="2704388"/>
            <a:ext cx="163377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15 page faults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7" y="277416"/>
            <a:ext cx="7840133" cy="576263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017" y="2043112"/>
            <a:ext cx="691515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77416"/>
            <a:ext cx="7734300" cy="576263"/>
          </a:xfrm>
        </p:spPr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789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1200150"/>
            <a:ext cx="7488767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90237" algn="l"/>
              </a:tabLst>
            </a:pPr>
            <a:r>
              <a:rPr lang="en-US" smtClean="0"/>
              <a:t>Replace page that will not be used for longest period of time</a:t>
            </a:r>
          </a:p>
          <a:p>
            <a:pPr lvl="1">
              <a:tabLst>
                <a:tab pos="1890237" algn="l"/>
              </a:tabLst>
            </a:pPr>
            <a:r>
              <a:rPr lang="en-US" smtClean="0"/>
              <a:t>9 is optimal for the example on the next slide</a:t>
            </a:r>
          </a:p>
          <a:p>
            <a:pPr>
              <a:buNone/>
              <a:tabLst>
                <a:tab pos="1890237" algn="l"/>
              </a:tabLst>
            </a:pPr>
            <a:r>
              <a:rPr lang="en-US" smtClean="0"/>
              <a:t>	</a:t>
            </a:r>
          </a:p>
          <a:p>
            <a:pPr>
              <a:tabLst>
                <a:tab pos="1890237" algn="l"/>
              </a:tabLst>
            </a:pPr>
            <a:r>
              <a:rPr lang="en-US" smtClean="0"/>
              <a:t>How do you know this?</a:t>
            </a:r>
          </a:p>
          <a:p>
            <a:pPr lvl="1">
              <a:tabLst>
                <a:tab pos="1890237" algn="l"/>
              </a:tabLst>
            </a:pPr>
            <a:r>
              <a:rPr lang="en-US" smtClean="0"/>
              <a:t>Can’t read the future</a:t>
            </a:r>
          </a:p>
          <a:p>
            <a:pPr>
              <a:tabLst>
                <a:tab pos="1890237" algn="l"/>
              </a:tabLst>
            </a:pPr>
            <a:endParaRPr lang="en-US" smtClean="0"/>
          </a:p>
          <a:p>
            <a:pPr>
              <a:tabLst>
                <a:tab pos="1890237" algn="l"/>
              </a:tabLst>
            </a:pPr>
            <a:r>
              <a:rPr lang="en-US" smtClean="0"/>
              <a:t>Used for measuring how well your algorithm performs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9517" y="277416"/>
            <a:ext cx="7897283" cy="576263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343" y="1819275"/>
            <a:ext cx="703368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277416"/>
            <a:ext cx="7673975" cy="576263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579"/>
            <a:ext cx="7352242" cy="4483894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Use past knowledge rather than future</a:t>
            </a:r>
          </a:p>
          <a:p>
            <a:r>
              <a:rPr lang="en-US" smtClean="0"/>
              <a:t>Replace page that has not been used in the most amount of time</a:t>
            </a:r>
          </a:p>
          <a:p>
            <a:r>
              <a:rPr lang="en-US" smtClean="0"/>
              <a:t>Associate time of last use with each page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12 faults – better than FIFO but worse than OPT</a:t>
            </a:r>
          </a:p>
          <a:p>
            <a:r>
              <a:rPr lang="en-US" smtClean="0"/>
              <a:t>Generally good algorithm and frequently used</a:t>
            </a:r>
          </a:p>
          <a:p>
            <a:r>
              <a:rPr lang="en-US" smtClean="0"/>
              <a:t>But how to implement?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949179"/>
            <a:ext cx="7901517" cy="215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54925" cy="4530329"/>
          </a:xfrm>
        </p:spPr>
        <p:txBody>
          <a:bodyPr/>
          <a:lstStyle/>
          <a:p>
            <a:r>
              <a:rPr lang="en-US" smtClean="0"/>
              <a:t>Counter implementation</a:t>
            </a:r>
          </a:p>
          <a:p>
            <a:pPr lvl="1"/>
            <a:r>
              <a:rPr lang="en-US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mtClean="0"/>
              <a:t>When a page needs to be changed, look at the counters to find smallest value</a:t>
            </a:r>
          </a:p>
          <a:p>
            <a:pPr lvl="2"/>
            <a:r>
              <a:rPr lang="en-US" smtClean="0"/>
              <a:t>Search through table needed</a:t>
            </a:r>
          </a:p>
          <a:p>
            <a:r>
              <a:rPr lang="en-US" smtClean="0"/>
              <a:t>Stack implementation</a:t>
            </a:r>
          </a:p>
          <a:p>
            <a:pPr lvl="1"/>
            <a:r>
              <a:rPr lang="en-US" smtClean="0"/>
              <a:t>Keep a stack of page numbers in a double link form:</a:t>
            </a:r>
          </a:p>
          <a:p>
            <a:pPr lvl="1"/>
            <a:r>
              <a:rPr lang="en-US" smtClean="0"/>
              <a:t>Page referenced:</a:t>
            </a:r>
          </a:p>
          <a:p>
            <a:pPr lvl="2"/>
            <a:r>
              <a:rPr lang="en-US" smtClean="0"/>
              <a:t>move it to the top</a:t>
            </a:r>
          </a:p>
          <a:p>
            <a:pPr lvl="2"/>
            <a:r>
              <a:rPr lang="en-US" smtClean="0"/>
              <a:t>requires 6 pointers to be changed</a:t>
            </a:r>
          </a:p>
          <a:p>
            <a:pPr lvl="1"/>
            <a:r>
              <a:rPr lang="en-US" smtClean="0"/>
              <a:t>But each update more expensive</a:t>
            </a:r>
          </a:p>
          <a:p>
            <a:pPr lvl="1"/>
            <a:r>
              <a:rPr lang="en-US" smtClean="0"/>
              <a:t>No search for replacement</a:t>
            </a:r>
          </a:p>
          <a:p>
            <a:r>
              <a:rPr lang="en-US" smtClean="0"/>
              <a:t>LRU and OPT are cases of </a:t>
            </a:r>
            <a:r>
              <a:rPr lang="en-US" b="1" smtClean="0">
                <a:solidFill>
                  <a:srgbClr val="3366FF"/>
                </a:solidFill>
              </a:rPr>
              <a:t>stack algorithms </a:t>
            </a:r>
            <a:r>
              <a:rPr lang="en-US" smtClean="0"/>
              <a:t>that don’t have Belady’s Anomaly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305991"/>
            <a:ext cx="7626350" cy="576263"/>
          </a:xfrm>
        </p:spPr>
        <p:txBody>
          <a:bodyPr/>
          <a:lstStyle/>
          <a:p>
            <a:pPr eaLnBrk="1" hangingPunct="1"/>
            <a:r>
              <a:rPr lang="en-US" sz="2800"/>
              <a:t>Use Of A Stack to Record The </a:t>
            </a:r>
            <a:br>
              <a:rPr lang="en-US" sz="2800"/>
            </a:br>
            <a:r>
              <a:rPr lang="en-US" sz="2800"/>
              <a:t>Most Recent Page References</a:t>
            </a:r>
          </a:p>
        </p:txBody>
      </p:sp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717" y="1189435"/>
            <a:ext cx="6436783" cy="445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42" y="1233487"/>
            <a:ext cx="7665508" cy="4530329"/>
          </a:xfrm>
        </p:spPr>
        <p:txBody>
          <a:bodyPr/>
          <a:lstStyle/>
          <a:p>
            <a:r>
              <a:rPr lang="en-US" smtClean="0"/>
              <a:t>Code needs to be in memory to execute, but entire program rarely used</a:t>
            </a:r>
          </a:p>
          <a:p>
            <a:pPr lvl="1"/>
            <a:r>
              <a:rPr lang="en-US" smtClean="0"/>
              <a:t>Error code, unusual routines, large data structures</a:t>
            </a:r>
          </a:p>
          <a:p>
            <a:r>
              <a:rPr lang="en-US" smtClean="0"/>
              <a:t>Entire program code not needed at same time</a:t>
            </a:r>
          </a:p>
          <a:p>
            <a:r>
              <a:rPr lang="en-US" smtClean="0"/>
              <a:t>Consider ability to execute partially-loaded program</a:t>
            </a:r>
          </a:p>
          <a:p>
            <a:pPr lvl="1"/>
            <a:r>
              <a:rPr lang="en-US" smtClean="0"/>
              <a:t>Program no longer constrained by limits of physical memory</a:t>
            </a:r>
          </a:p>
          <a:p>
            <a:pPr lvl="1"/>
            <a:r>
              <a:rPr lang="en-US" smtClean="0"/>
              <a:t>Program and programs could be larger than physical memory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 smtClean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792" y="1134666"/>
            <a:ext cx="7370233" cy="5147072"/>
          </a:xfrm>
        </p:spPr>
        <p:txBody>
          <a:bodyPr/>
          <a:lstStyle/>
          <a:p>
            <a:r>
              <a:rPr lang="en-US" smtClean="0"/>
              <a:t>LRU needs special hardware and still slow</a:t>
            </a:r>
          </a:p>
          <a:p>
            <a:r>
              <a:rPr lang="en-US" b="1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smtClean="0"/>
              <a:t>With each page associate a bit, initially = 0</a:t>
            </a:r>
          </a:p>
          <a:p>
            <a:pPr lvl="1"/>
            <a:r>
              <a:rPr lang="en-US" smtClean="0"/>
              <a:t>When page is referenced bit set to 1</a:t>
            </a:r>
          </a:p>
          <a:p>
            <a:pPr lvl="1"/>
            <a:r>
              <a:rPr lang="en-US" smtClean="0"/>
              <a:t>Replace any with reference bit = 0 (if one exists)</a:t>
            </a:r>
          </a:p>
          <a:p>
            <a:pPr lvl="2"/>
            <a:r>
              <a:rPr lang="en-US" smtClean="0"/>
              <a:t>We do not know the order, however</a:t>
            </a:r>
            <a:endParaRPr lang="en-US" sz="800"/>
          </a:p>
          <a:p>
            <a:r>
              <a:rPr lang="en-US" b="1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smtClean="0"/>
              <a:t>Generally FIFO, plus hardware-provided reference bit</a:t>
            </a:r>
          </a:p>
          <a:p>
            <a:pPr lvl="1"/>
            <a:r>
              <a:rPr lang="en-US" smtClean="0"/>
              <a:t>Clock replacement</a:t>
            </a:r>
          </a:p>
          <a:p>
            <a:pPr lvl="1"/>
            <a:r>
              <a:rPr lang="en-US" smtClean="0"/>
              <a:t>If page to be replaced has </a:t>
            </a:r>
          </a:p>
          <a:p>
            <a:pPr lvl="2"/>
            <a:r>
              <a:rPr lang="en-US" smtClean="0"/>
              <a:t>Reference bit = 0 -&gt; replace it</a:t>
            </a:r>
          </a:p>
          <a:p>
            <a:pPr lvl="2"/>
            <a:r>
              <a:rPr lang="en-US" smtClean="0"/>
              <a:t>reference bit = 1 then:</a:t>
            </a:r>
          </a:p>
          <a:p>
            <a:pPr lvl="3"/>
            <a:r>
              <a:rPr lang="en-US" smtClean="0"/>
              <a:t>set reference bit 0, leave page in memory</a:t>
            </a:r>
          </a:p>
          <a:p>
            <a:pPr lvl="3"/>
            <a:r>
              <a:rPr lang="en-US" smtClean="0"/>
              <a:t>replace next page, subject to same rules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38100"/>
            <a:ext cx="8267700" cy="844154"/>
          </a:xfrm>
        </p:spPr>
        <p:txBody>
          <a:bodyPr/>
          <a:lstStyle/>
          <a:p>
            <a:pPr eaLnBrk="1" hangingPunct="1"/>
            <a:r>
              <a:rPr lang="en-US" sz="2000"/>
              <a:t>Second-Chance (clock) Page-Replacement Algorithm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67" y="1285875"/>
            <a:ext cx="589703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Algorithms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282304"/>
            <a:ext cx="7699375" cy="4551759"/>
          </a:xfrm>
        </p:spPr>
        <p:txBody>
          <a:bodyPr/>
          <a:lstStyle/>
          <a:p>
            <a:r>
              <a:rPr lang="en-US" smtClean="0"/>
              <a:t>Keep a counter of the number of references that have been made to each page</a:t>
            </a:r>
          </a:p>
          <a:p>
            <a:pPr lvl="1"/>
            <a:r>
              <a:rPr lang="en-US" smtClean="0"/>
              <a:t>Not common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LFU Algorithm</a:t>
            </a:r>
            <a:r>
              <a:rPr lang="en-US" smtClean="0"/>
              <a:t>:  replaces page with smallest count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MFU Algorithm</a:t>
            </a:r>
            <a:r>
              <a:rPr lang="en-US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Page-Buffering Algorithms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a pool of free frames, always</a:t>
            </a:r>
          </a:p>
          <a:p>
            <a:pPr lvl="1"/>
            <a:r>
              <a:rPr lang="en-US" smtClean="0"/>
              <a:t>Then frame available when needed, not found at fault time</a:t>
            </a:r>
          </a:p>
          <a:p>
            <a:pPr lvl="1"/>
            <a:r>
              <a:rPr lang="en-US" smtClean="0"/>
              <a:t>Read page into free frame and select victim to evict and add to free pool</a:t>
            </a:r>
          </a:p>
          <a:p>
            <a:pPr lvl="1"/>
            <a:r>
              <a:rPr lang="en-US" smtClean="0"/>
              <a:t>When convenient, evict victim</a:t>
            </a:r>
          </a:p>
          <a:p>
            <a:r>
              <a:rPr lang="en-US" smtClean="0"/>
              <a:t>Possibly, keep list of modified pages</a:t>
            </a:r>
          </a:p>
          <a:p>
            <a:pPr lvl="1"/>
            <a:r>
              <a:rPr lang="en-US" smtClean="0"/>
              <a:t>When backing store otherwise idle, write pages there and set to non-dirty</a:t>
            </a:r>
          </a:p>
          <a:p>
            <a:r>
              <a:rPr lang="en-US" smtClean="0"/>
              <a:t>Possibly, keep free frame contents intact and note what is in them</a:t>
            </a:r>
          </a:p>
          <a:p>
            <a:pPr lvl="1"/>
            <a:r>
              <a:rPr lang="en-US" smtClean="0"/>
              <a:t>If referenced again before reused, no need to load contents again from disk</a:t>
            </a:r>
          </a:p>
          <a:p>
            <a:pPr lvl="1"/>
            <a:r>
              <a:rPr lang="en-US" smtClean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and Page Replacement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these algorithms have OS guessing about future page access</a:t>
            </a:r>
          </a:p>
          <a:p>
            <a:r>
              <a:rPr lang="en-US" smtClean="0"/>
              <a:t>Some applications have better knowledge – i.e. databases</a:t>
            </a:r>
          </a:p>
          <a:p>
            <a:r>
              <a:rPr lang="en-US" smtClean="0"/>
              <a:t>Memory intensive applications can cause double buffering</a:t>
            </a:r>
          </a:p>
          <a:p>
            <a:pPr lvl="1"/>
            <a:r>
              <a:rPr lang="en-US" smtClean="0"/>
              <a:t>OS keeps copy of page in memory as I/O buffer</a:t>
            </a:r>
          </a:p>
          <a:p>
            <a:pPr lvl="1"/>
            <a:r>
              <a:rPr lang="en-US" smtClean="0"/>
              <a:t>Application keeps page in memory for its own work</a:t>
            </a:r>
          </a:p>
          <a:p>
            <a:r>
              <a:rPr lang="en-US" smtClean="0"/>
              <a:t>Operating system can given direct access to the disk, getting out of the way of the applications</a:t>
            </a:r>
          </a:p>
          <a:p>
            <a:pPr lvl="1"/>
            <a:r>
              <a:rPr lang="en-US" b="1" smtClean="0"/>
              <a:t>Raw disk </a:t>
            </a:r>
            <a:r>
              <a:rPr lang="en-US" smtClean="0"/>
              <a:t>mode</a:t>
            </a:r>
          </a:p>
          <a:p>
            <a:r>
              <a:rPr lang="en-US" smtClean="0"/>
              <a:t>Bypasses buffering, locking, etc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67" y="277416"/>
            <a:ext cx="7878233" cy="576263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25179"/>
            <a:ext cx="7351183" cy="4483894"/>
          </a:xfrm>
        </p:spPr>
        <p:txBody>
          <a:bodyPr/>
          <a:lstStyle/>
          <a:p>
            <a:r>
              <a:rPr lang="en-US" smtClean="0"/>
              <a:t>Each process needs </a:t>
            </a:r>
            <a:r>
              <a:rPr lang="en-US" i="1" smtClean="0"/>
              <a:t>minimum</a:t>
            </a:r>
            <a:r>
              <a:rPr lang="en-US" smtClean="0"/>
              <a:t> number of frames</a:t>
            </a:r>
          </a:p>
          <a:p>
            <a:r>
              <a:rPr lang="en-US" smtClean="0"/>
              <a:t>Example:  IBM 370 – 6 pages to handle SS MOVE instruction:</a:t>
            </a:r>
          </a:p>
          <a:p>
            <a:pPr lvl="1"/>
            <a:r>
              <a:rPr lang="en-US" smtClean="0"/>
              <a:t>instruction is 6 bytes, might span 2 pages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from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to</a:t>
            </a:r>
          </a:p>
          <a:p>
            <a:r>
              <a:rPr lang="en-US" i="1" smtClean="0"/>
              <a:t>Maximum </a:t>
            </a:r>
            <a:r>
              <a:rPr lang="en-US" smtClean="0"/>
              <a:t>of course is total frames in the system</a:t>
            </a:r>
          </a:p>
          <a:p>
            <a:r>
              <a:rPr lang="en-US" smtClean="0"/>
              <a:t>Two major allocation schemes</a:t>
            </a:r>
          </a:p>
          <a:p>
            <a:pPr lvl="1"/>
            <a:r>
              <a:rPr lang="en-US" smtClean="0"/>
              <a:t>fixed allocation</a:t>
            </a:r>
          </a:p>
          <a:p>
            <a:pPr lvl="1"/>
            <a:r>
              <a:rPr lang="en-US" smtClean="0"/>
              <a:t>priority allocation</a:t>
            </a:r>
          </a:p>
          <a:p>
            <a:r>
              <a:rPr lang="en-US" smtClean="0"/>
              <a:t>Many variations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717" y="277416"/>
            <a:ext cx="7948083" cy="576263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98973"/>
            <a:ext cx="7552267" cy="3840956"/>
          </a:xfrm>
        </p:spPr>
        <p:txBody>
          <a:bodyPr/>
          <a:lstStyle/>
          <a:p>
            <a:r>
              <a:rPr lang="en-US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smtClean="0"/>
              <a:t>Keep some as free frame buffer pool</a:t>
            </a:r>
          </a:p>
          <a:p>
            <a:endParaRPr lang="en-US" sz="800"/>
          </a:p>
          <a:p>
            <a:r>
              <a:rPr lang="en-US" smtClean="0"/>
              <a:t>Proportional allocation – Allocate according to the size of process</a:t>
            </a:r>
          </a:p>
          <a:p>
            <a:pPr lvl="1"/>
            <a:r>
              <a:rPr lang="en-US" smtClean="0"/>
              <a:t>Dynamic as degree of multiprogramming, process sizes change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6967" y="3630217"/>
          <a:ext cx="2857500" cy="161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857320" imgH="1612800" progId="Equation.3">
                  <p:embed/>
                </p:oleObj>
              </mc:Choice>
              <mc:Fallback>
                <p:oleObj name="Equation" r:id="rId4" imgW="2857320" imgH="16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67" y="3630217"/>
                        <a:ext cx="2857500" cy="1612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1783292" y="37933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1783292" y="4129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1783292" y="498871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1775883" y="445531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370109" y="3692129"/>
          <a:ext cx="1168400" cy="143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168400" imgH="1435100" progId="Equation.3">
                  <p:embed/>
                </p:oleObj>
              </mc:Choice>
              <mc:Fallback>
                <p:oleObj name="Equation" r:id="rId6" imgW="1168400" imgH="143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109" y="3692129"/>
                        <a:ext cx="1168400" cy="1434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6" y="277416"/>
            <a:ext cx="7820025" cy="576263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4926"/>
            <a:ext cx="7691967" cy="4394597"/>
          </a:xfrm>
        </p:spPr>
        <p:txBody>
          <a:bodyPr/>
          <a:lstStyle/>
          <a:p>
            <a:r>
              <a:rPr lang="en-US" smtClean="0"/>
              <a:t>Use a proportional allocation scheme using priorities rather than size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generates a page fault,</a:t>
            </a:r>
          </a:p>
          <a:p>
            <a:pPr lvl="1"/>
            <a:r>
              <a:rPr lang="en-US" smtClean="0"/>
              <a:t>select for replacement one of its frames</a:t>
            </a:r>
          </a:p>
          <a:p>
            <a:pPr lvl="1"/>
            <a:r>
              <a:rPr lang="en-US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817" y="277416"/>
            <a:ext cx="7655983" cy="576263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382316"/>
            <a:ext cx="7607300" cy="4470797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Global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smtClean="0"/>
              <a:t>But then process execution time can vary greatly</a:t>
            </a:r>
          </a:p>
          <a:p>
            <a:pPr lvl="1"/>
            <a:r>
              <a:rPr lang="en-US" smtClean="0"/>
              <a:t>But greater throughput so more common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Local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each process selects from only its own set of allocated frames</a:t>
            </a:r>
          </a:p>
          <a:p>
            <a:pPr lvl="1"/>
            <a:r>
              <a:rPr lang="en-US" smtClean="0"/>
              <a:t>More consistent per-process performance</a:t>
            </a:r>
          </a:p>
          <a:p>
            <a:pPr lvl="1"/>
            <a:r>
              <a:rPr lang="en-US" smtClean="0"/>
              <a:t>But possibly underutilized memory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Non-Uniform Memory Access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all memory accessed equally</a:t>
            </a:r>
          </a:p>
          <a:p>
            <a:r>
              <a:rPr lang="en-US" smtClean="0"/>
              <a:t>Many systems are NUMA – speed of access to memory varies</a:t>
            </a:r>
          </a:p>
          <a:p>
            <a:pPr lvl="1"/>
            <a:r>
              <a:rPr lang="en-US" smtClean="0"/>
              <a:t>Consider system boards containing CPUs and memory, interconnected over a system bus</a:t>
            </a:r>
          </a:p>
          <a:p>
            <a:r>
              <a:rPr lang="en-US" smtClean="0"/>
              <a:t>Optimal performance comes from allocating memory “close to” the CPU on which the thread is scheduled</a:t>
            </a:r>
          </a:p>
          <a:p>
            <a:pPr lvl="1"/>
            <a:r>
              <a:rPr lang="en-US" smtClean="0"/>
              <a:t>And modifying the scheduler to schedule the thread on the same system board when possible</a:t>
            </a:r>
          </a:p>
          <a:p>
            <a:pPr lvl="1"/>
            <a:r>
              <a:rPr lang="en-US" smtClean="0"/>
              <a:t>Solved by Solaris by creating </a:t>
            </a:r>
            <a:r>
              <a:rPr lang="en-US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smtClean="0"/>
              <a:t>Structure to track CPU / Memory low latency groups</a:t>
            </a:r>
          </a:p>
          <a:p>
            <a:pPr lvl="2"/>
            <a:r>
              <a:rPr lang="en-US" smtClean="0"/>
              <a:t>Used my schedule and pager</a:t>
            </a:r>
          </a:p>
          <a:p>
            <a:pPr lvl="2"/>
            <a:r>
              <a:rPr lang="en-US" smtClean="0"/>
              <a:t>When possible schedule all threads of a process and allocate all memory for that process within the lgroup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42" y="1233487"/>
            <a:ext cx="7665508" cy="4530329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Virtual memory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separation of user logical memory from physical memory</a:t>
            </a:r>
          </a:p>
          <a:p>
            <a:pPr lvl="1"/>
            <a:r>
              <a:rPr lang="en-US" dirty="0" smtClean="0"/>
              <a:t>Only part of the program needs to be in memory for execution</a:t>
            </a:r>
          </a:p>
          <a:p>
            <a:pPr lvl="1"/>
            <a:r>
              <a:rPr lang="en-US" dirty="0" smtClean="0"/>
              <a:t>Logical address space can therefore be much larger than physical address space</a:t>
            </a:r>
          </a:p>
          <a:p>
            <a:pPr lvl="1"/>
            <a:r>
              <a:rPr lang="en-US" dirty="0" smtClean="0"/>
              <a:t>Allows address spaces to be shared by several processes</a:t>
            </a:r>
          </a:p>
          <a:p>
            <a:pPr lvl="1"/>
            <a:r>
              <a:rPr lang="en-US" dirty="0" smtClean="0"/>
              <a:t>Allows for more efficient process creation</a:t>
            </a:r>
          </a:p>
          <a:p>
            <a:pPr lvl="1"/>
            <a:r>
              <a:rPr lang="en-US" dirty="0" smtClean="0"/>
              <a:t>More programs running concurrently</a:t>
            </a:r>
          </a:p>
          <a:p>
            <a:pPr lvl="1"/>
            <a:r>
              <a:rPr lang="en-US" dirty="0" smtClean="0"/>
              <a:t>Less I/O needed to load or swap processes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Virtual memory can be implemented via:</a:t>
            </a:r>
          </a:p>
          <a:p>
            <a:pPr lvl="1"/>
            <a:r>
              <a:rPr lang="en-US" dirty="0" smtClean="0"/>
              <a:t>Demand paging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请求分页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Demand segmentation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求分段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Thrashing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颠簸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抖动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10891"/>
            <a:ext cx="7731125" cy="4483894"/>
          </a:xfrm>
        </p:spPr>
        <p:txBody>
          <a:bodyPr/>
          <a:lstStyle/>
          <a:p>
            <a:r>
              <a:rPr lang="en-US" smtClean="0"/>
              <a:t>If a process does not have “enough” pages, the page-fault rate is very high</a:t>
            </a:r>
          </a:p>
          <a:p>
            <a:pPr lvl="1"/>
            <a:r>
              <a:rPr lang="en-US" smtClean="0"/>
              <a:t>Page fault to get page</a:t>
            </a:r>
          </a:p>
          <a:p>
            <a:pPr lvl="1"/>
            <a:r>
              <a:rPr lang="en-US" smtClean="0"/>
              <a:t>Replace existing frame</a:t>
            </a:r>
          </a:p>
          <a:p>
            <a:pPr lvl="1"/>
            <a:r>
              <a:rPr lang="en-US" smtClean="0"/>
              <a:t>But quickly need replaced frame back</a:t>
            </a:r>
          </a:p>
          <a:p>
            <a:pPr lvl="1"/>
            <a:r>
              <a:rPr lang="en-US" smtClean="0"/>
              <a:t>This leads to:</a:t>
            </a:r>
          </a:p>
          <a:p>
            <a:pPr lvl="2"/>
            <a:r>
              <a:rPr lang="en-US" smtClean="0"/>
              <a:t>Low CPU utilization</a:t>
            </a:r>
          </a:p>
          <a:p>
            <a:pPr lvl="2"/>
            <a:r>
              <a:rPr lang="en-US" smtClean="0"/>
              <a:t>Operating system thinking that it needs to increase the degree of multiprogramming</a:t>
            </a:r>
          </a:p>
          <a:p>
            <a:pPr lvl="2"/>
            <a:r>
              <a:rPr lang="en-US" smtClean="0"/>
              <a:t>Another process added to the system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Thrashing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>
                <a:sym typeface="Symbol" charset="2"/>
              </a:rPr>
              <a:t> a process is busy swapping pages in and out</a:t>
            </a: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45092" y="277416"/>
            <a:ext cx="6922558" cy="576263"/>
          </a:xfrm>
        </p:spPr>
        <p:txBody>
          <a:bodyPr/>
          <a:lstStyle/>
          <a:p>
            <a:pPr eaLnBrk="1" hangingPunct="1"/>
            <a:r>
              <a:rPr lang="en-US" smtClean="0"/>
              <a:t>Thrashing (Cont.)</a:t>
            </a:r>
            <a:endParaRPr lang="en-US" sz="2400"/>
          </a:p>
        </p:txBody>
      </p:sp>
      <p:pic>
        <p:nvPicPr>
          <p:cNvPr id="5427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692" y="1227535"/>
            <a:ext cx="758825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592" y="277416"/>
            <a:ext cx="7159625" cy="576263"/>
          </a:xfrm>
        </p:spPr>
        <p:txBody>
          <a:bodyPr/>
          <a:lstStyle/>
          <a:p>
            <a:pPr eaLnBrk="1" hangingPunct="1"/>
            <a:r>
              <a:rPr lang="en-US" smtClean="0"/>
              <a:t>Demand Paging and Thrashing </a:t>
            </a:r>
            <a:endParaRPr lang="en-US" sz="24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542" y="1477567"/>
            <a:ext cx="7868708" cy="3002756"/>
          </a:xfrm>
        </p:spPr>
        <p:txBody>
          <a:bodyPr/>
          <a:lstStyle/>
          <a:p>
            <a:r>
              <a:rPr lang="en-US" smtClean="0"/>
              <a:t>Why does demand paging work?</a:t>
            </a:r>
            <a:br>
              <a:rPr lang="en-US" smtClean="0"/>
            </a:br>
            <a:r>
              <a:rPr lang="en-US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smtClean="0"/>
              <a:t>Process migrates from one locality to another</a:t>
            </a:r>
          </a:p>
          <a:p>
            <a:pPr lvl="1"/>
            <a:r>
              <a:rPr lang="en-US" smtClean="0"/>
              <a:t>Localities may overlap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Why does thrashing occur?</a:t>
            </a:r>
            <a:br>
              <a:rPr lang="en-US" smtClean="0"/>
            </a:br>
            <a:r>
              <a:rPr lang="en-US" smtClean="0">
                <a:sym typeface="Symbol" charset="2"/>
              </a:rPr>
              <a:t> size of locality &gt; total memory size</a:t>
            </a:r>
          </a:p>
          <a:p>
            <a:pPr lvl="1"/>
            <a:r>
              <a:rPr lang="en-US" smtClean="0">
                <a:sym typeface="Symbol" charset="2"/>
              </a:rPr>
              <a:t>Limit effects by using local or priority page replacement</a:t>
            </a:r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42" y="277416"/>
            <a:ext cx="7849658" cy="576263"/>
          </a:xfrm>
        </p:spPr>
        <p:txBody>
          <a:bodyPr/>
          <a:lstStyle/>
          <a:p>
            <a:pPr eaLnBrk="1" hangingPunct="1"/>
            <a:r>
              <a:rPr lang="en-US" sz="2800"/>
              <a:t>Locality In A Memory-Reference Pattern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676" y="1182291"/>
            <a:ext cx="4180417" cy="471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74492" cy="4881563"/>
          </a:xfrm>
        </p:spPr>
        <p:txBody>
          <a:bodyPr/>
          <a:lstStyle/>
          <a:p>
            <a:r>
              <a:rPr lang="en-US" dirty="0" smtClean="0">
                <a:sym typeface="Symbol" charset="2"/>
              </a:rPr>
              <a:t>  working-set window  a fixed number of page references 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Example:  10,000 instructions</a:t>
            </a:r>
          </a:p>
          <a:p>
            <a:endParaRPr lang="en-US" sz="800" dirty="0">
              <a:sym typeface="Symbol" charset="2"/>
            </a:endParaRPr>
          </a:p>
          <a:p>
            <a:r>
              <a:rPr lang="en-US" i="1" dirty="0" err="1" smtClean="0">
                <a:sym typeface="Symbol" charset="2"/>
              </a:rPr>
              <a:t>WSS</a:t>
            </a:r>
            <a:r>
              <a:rPr lang="en-US" i="1" baseline="-25000" dirty="0" err="1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(working set of Process </a:t>
            </a:r>
            <a:r>
              <a:rPr lang="en-US" i="1" dirty="0" smtClean="0">
                <a:sym typeface="Symbol" charset="2"/>
              </a:rPr>
              <a:t>P</a:t>
            </a:r>
            <a:r>
              <a:rPr lang="en-US" i="1" baseline="-25000" dirty="0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) =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total number of pages referenced in the most recent  (varies in time)</a:t>
            </a:r>
          </a:p>
          <a:p>
            <a:pPr lvl="1"/>
            <a:r>
              <a:rPr lang="en-US" dirty="0" smtClean="0">
                <a:sym typeface="Symbol" charset="2"/>
              </a:rPr>
              <a:t>if  too small will not encompass entire locality</a:t>
            </a:r>
          </a:p>
          <a:p>
            <a:pPr lvl="1"/>
            <a:r>
              <a:rPr lang="en-US" dirty="0" smtClean="0">
                <a:sym typeface="Symbol" charset="2"/>
              </a:rPr>
              <a:t>if  too large will encompass several localities</a:t>
            </a:r>
          </a:p>
          <a:p>
            <a:pPr lvl="1"/>
            <a:r>
              <a:rPr lang="en-US" dirty="0" smtClean="0">
                <a:sym typeface="Symbol" charset="2"/>
              </a:rPr>
              <a:t>if  =   will encompass entire program</a:t>
            </a:r>
          </a:p>
          <a:p>
            <a:pPr lvl="1"/>
            <a:endParaRPr lang="en-US" sz="800" dirty="0">
              <a:sym typeface="Symbol" charset="2"/>
            </a:endParaRPr>
          </a:p>
          <a:p>
            <a:r>
              <a:rPr lang="en-US" i="1" dirty="0" smtClean="0">
                <a:sym typeface="Symbol" charset="2"/>
              </a:rPr>
              <a:t>D</a:t>
            </a:r>
            <a:r>
              <a:rPr lang="en-US" dirty="0" smtClean="0">
                <a:sym typeface="Symbol" charset="2"/>
              </a:rPr>
              <a:t> =  </a:t>
            </a:r>
            <a:r>
              <a:rPr lang="en-US" i="1" dirty="0" err="1" smtClean="0">
                <a:sym typeface="Symbol" charset="2"/>
              </a:rPr>
              <a:t>WSS</a:t>
            </a:r>
            <a:r>
              <a:rPr lang="en-US" i="1" baseline="-25000" dirty="0" err="1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 total demand frames </a:t>
            </a:r>
          </a:p>
          <a:p>
            <a:pPr lvl="1"/>
            <a:r>
              <a:rPr lang="en-US" dirty="0" smtClean="0">
                <a:sym typeface="Symbol" charset="2"/>
              </a:rPr>
              <a:t>Approximation of locality</a:t>
            </a:r>
          </a:p>
          <a:p>
            <a:endParaRPr lang="en-US" sz="800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if </a:t>
            </a:r>
            <a:r>
              <a:rPr lang="en-US" i="1" dirty="0" smtClean="0">
                <a:sym typeface="Symbol" charset="2"/>
              </a:rPr>
              <a:t>D</a:t>
            </a:r>
            <a:r>
              <a:rPr lang="en-US" dirty="0" smtClean="0">
                <a:sym typeface="Symbol" charset="2"/>
              </a:rPr>
              <a:t> &gt; </a:t>
            </a:r>
            <a:r>
              <a:rPr lang="en-US" i="1" dirty="0" smtClean="0">
                <a:sym typeface="Symbol" charset="2"/>
              </a:rPr>
              <a:t>m</a:t>
            </a:r>
            <a:r>
              <a:rPr lang="en-US" dirty="0" smtClean="0">
                <a:sym typeface="Symbol" charset="2"/>
              </a:rPr>
              <a:t>  Thrashing</a:t>
            </a:r>
          </a:p>
          <a:p>
            <a:endParaRPr lang="en-US" sz="800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Policy if </a:t>
            </a:r>
            <a:r>
              <a:rPr lang="en-US" i="1" dirty="0" smtClean="0">
                <a:sym typeface="Symbol" charset="2"/>
              </a:rPr>
              <a:t>D</a:t>
            </a:r>
            <a:r>
              <a:rPr lang="en-US" dirty="0" smtClean="0">
                <a:sym typeface="Symbol" charset="2"/>
              </a:rPr>
              <a:t> &gt; m, then suspend or swap out one of the processes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2" y="2068116"/>
            <a:ext cx="6772275" cy="18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5092" y="277416"/>
            <a:ext cx="7741708" cy="576263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43825" cy="4530329"/>
          </a:xfrm>
        </p:spPr>
        <p:txBody>
          <a:bodyPr/>
          <a:lstStyle/>
          <a:p>
            <a:r>
              <a:rPr lang="en-US" smtClean="0"/>
              <a:t>Approximate with interval timer + a reference bit</a:t>
            </a:r>
          </a:p>
          <a:p>
            <a:endParaRPr lang="en-US" smtClean="0"/>
          </a:p>
          <a:p>
            <a:r>
              <a:rPr lang="en-US" smtClean="0"/>
              <a:t>Example: </a:t>
            </a:r>
            <a:r>
              <a:rPr lang="en-US" smtClean="0">
                <a:sym typeface="Symbol" charset="2"/>
              </a:rPr>
              <a:t> = 10,000</a:t>
            </a:r>
          </a:p>
          <a:p>
            <a:pPr lvl="1"/>
            <a:r>
              <a:rPr lang="en-US" smtClean="0">
                <a:sym typeface="Symbol" charset="2"/>
              </a:rPr>
              <a:t>Timer interrupts after every 5000 time units</a:t>
            </a:r>
          </a:p>
          <a:p>
            <a:pPr lvl="1"/>
            <a:r>
              <a:rPr lang="en-US" smtClean="0">
                <a:sym typeface="Symbol" charset="2"/>
              </a:rPr>
              <a:t>Keep in memory 2 bits for each page</a:t>
            </a:r>
          </a:p>
          <a:p>
            <a:pPr lvl="1"/>
            <a:r>
              <a:rPr lang="en-US" smtClean="0">
                <a:sym typeface="Symbol" charset="2"/>
              </a:rPr>
              <a:t>Whenever a timer interrupts copy and sets the values of all reference bits to 0</a:t>
            </a:r>
          </a:p>
          <a:p>
            <a:pPr lvl="1"/>
            <a:r>
              <a:rPr lang="en-US" smtClean="0">
                <a:sym typeface="Symbol" charset="2"/>
              </a:rPr>
              <a:t>If one of the bits in memory = 1  page in working set</a:t>
            </a:r>
          </a:p>
          <a:p>
            <a:pPr lvl="1"/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Why is this not completely accurate?</a:t>
            </a:r>
          </a:p>
          <a:p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277416"/>
            <a:ext cx="7889875" cy="576263"/>
          </a:xfrm>
        </p:spPr>
        <p:txBody>
          <a:bodyPr/>
          <a:lstStyle/>
          <a:p>
            <a:pPr eaLnBrk="1" hangingPunct="1"/>
            <a:r>
              <a:rPr lang="en-US" smtClean="0"/>
              <a:t>Page-Fault Frequency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28738"/>
            <a:ext cx="7029450" cy="1447800"/>
          </a:xfrm>
        </p:spPr>
        <p:txBody>
          <a:bodyPr/>
          <a:lstStyle/>
          <a:p>
            <a:r>
              <a:rPr lang="en-US" smtClean="0"/>
              <a:t>More direct approach than WSS</a:t>
            </a:r>
          </a:p>
          <a:p>
            <a:r>
              <a:rPr lang="en-US" smtClean="0"/>
              <a:t>Establish “acceptable” </a:t>
            </a:r>
            <a:r>
              <a:rPr lang="en-US" b="1" smtClean="0">
                <a:solidFill>
                  <a:srgbClr val="3366FF"/>
                </a:solidFill>
              </a:rPr>
              <a:t>page-fault frequency </a:t>
            </a:r>
            <a:r>
              <a:rPr lang="en-US" smtClean="0"/>
              <a:t>rate and use local replacement policy</a:t>
            </a:r>
          </a:p>
          <a:p>
            <a:pPr lvl="1"/>
            <a:r>
              <a:rPr lang="en-US" smtClean="0"/>
              <a:t>If actual rate too low, process loses frame</a:t>
            </a:r>
          </a:p>
          <a:p>
            <a:pPr lvl="1"/>
            <a:r>
              <a:rPr lang="en-US" smtClean="0"/>
              <a:t>If actual rate too high, process gains frame</a:t>
            </a:r>
          </a:p>
        </p:txBody>
      </p:sp>
      <p:pic>
        <p:nvPicPr>
          <p:cNvPr id="60420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759" y="3098007"/>
            <a:ext cx="6692900" cy="343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771525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Working Sets and Page Fault Rates</a:t>
            </a:r>
          </a:p>
        </p:txBody>
      </p:sp>
      <p:pic>
        <p:nvPicPr>
          <p:cNvPr id="6144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567" y="2082404"/>
            <a:ext cx="6868583" cy="313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Files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14192" cy="4530329"/>
          </a:xfrm>
        </p:spPr>
        <p:txBody>
          <a:bodyPr/>
          <a:lstStyle/>
          <a:p>
            <a:r>
              <a:rPr lang="en-US" smtClean="0"/>
              <a:t>Memory-mapped file I/O allows file I/O to be treated as routine memory access by </a:t>
            </a:r>
            <a:r>
              <a:rPr lang="en-US" b="1" smtClean="0">
                <a:solidFill>
                  <a:srgbClr val="3366FF"/>
                </a:solidFill>
              </a:rPr>
              <a:t>mapping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 disk block to a page in memory</a:t>
            </a:r>
          </a:p>
          <a:p>
            <a:r>
              <a:rPr lang="en-US" smtClean="0"/>
              <a:t>A file is initially read using demand paging</a:t>
            </a:r>
          </a:p>
          <a:p>
            <a:pPr lvl="1"/>
            <a:r>
              <a:rPr lang="en-US" smtClean="0"/>
              <a:t>A page-sized portion of the file is read from the file system into a physical page</a:t>
            </a:r>
          </a:p>
          <a:p>
            <a:pPr lvl="1"/>
            <a:r>
              <a:rPr lang="en-US" smtClean="0"/>
              <a:t>Subsequent reads/writes to/from the file are treated as ordinary memory accesses</a:t>
            </a:r>
          </a:p>
          <a:p>
            <a:r>
              <a:rPr lang="en-US" smtClean="0"/>
              <a:t>Simplifies and speeds file access by driving file I/O through memory rather than </a:t>
            </a:r>
            <a:r>
              <a:rPr lang="en-US" smtClean="0">
                <a:latin typeface="Courier New" charset="0"/>
              </a:rPr>
              <a:t>read()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smtClean="0"/>
              <a:t>and</a:t>
            </a:r>
            <a:r>
              <a:rPr lang="en-US" smtClean="0">
                <a:latin typeface="Courier New" charset="0"/>
              </a:rPr>
              <a:t> write()</a:t>
            </a:r>
            <a:r>
              <a:rPr lang="en-US" smtClean="0"/>
              <a:t> system calls</a:t>
            </a:r>
          </a:p>
          <a:p>
            <a:r>
              <a:rPr lang="en-US" smtClean="0"/>
              <a:t>Also allows several processes to map the same file allowing the pages in memory to be shared</a:t>
            </a:r>
          </a:p>
          <a:p>
            <a:r>
              <a:rPr lang="en-US" smtClean="0"/>
              <a:t>But when does written data make it to disk?</a:t>
            </a:r>
          </a:p>
          <a:p>
            <a:pPr lvl="1"/>
            <a:r>
              <a:rPr lang="en-US" smtClean="0"/>
              <a:t>Periodically and / or at file </a:t>
            </a:r>
            <a:r>
              <a:rPr lang="en-US" smtClean="0">
                <a:latin typeface="Courier New" charset="0"/>
              </a:rPr>
              <a:t>close()</a:t>
            </a:r>
            <a:r>
              <a:rPr lang="en-US" smtClean="0"/>
              <a:t> time</a:t>
            </a:r>
          </a:p>
          <a:p>
            <a:pPr lvl="1"/>
            <a:r>
              <a:rPr lang="en-US" smtClean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0167" y="28575"/>
            <a:ext cx="8160809" cy="1001316"/>
          </a:xfrm>
        </p:spPr>
        <p:txBody>
          <a:bodyPr/>
          <a:lstStyle/>
          <a:p>
            <a:pPr eaLnBrk="1" hangingPunct="1"/>
            <a:r>
              <a:rPr lang="en-US" sz="2800" dirty="0"/>
              <a:t>Virtual Memory That is </a:t>
            </a:r>
            <a:br>
              <a:rPr lang="en-US" sz="2800" dirty="0"/>
            </a:br>
            <a:r>
              <a:rPr lang="en-US" sz="2800" dirty="0"/>
              <a:t>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029891"/>
            <a:ext cx="6413500" cy="50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Memory-Mapped File Technique for all I/O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OSes  uses memory mapped files for standard I/O</a:t>
            </a:r>
          </a:p>
          <a:p>
            <a:r>
              <a:rPr lang="en-US" smtClean="0"/>
              <a:t>Process can explicitly request memory mapping a file via </a:t>
            </a:r>
            <a:r>
              <a:rPr lang="en-US" smtClean="0">
                <a:latin typeface="Courier New" charset="0"/>
                <a:cs typeface="Courier New" charset="0"/>
              </a:rPr>
              <a:t>mmap()</a:t>
            </a:r>
            <a:r>
              <a:rPr lang="en-US" smtClean="0"/>
              <a:t> system call</a:t>
            </a:r>
          </a:p>
          <a:p>
            <a:pPr lvl="1"/>
            <a:r>
              <a:rPr lang="en-US" smtClean="0"/>
              <a:t>Now file mapped into process address space</a:t>
            </a:r>
          </a:p>
          <a:p>
            <a:r>
              <a:rPr lang="en-US" smtClean="0"/>
              <a:t>For standard I/O (</a:t>
            </a:r>
            <a:r>
              <a:rPr lang="en-US" smtClean="0">
                <a:latin typeface="Courier New" charset="0"/>
                <a:cs typeface="Courier New" charset="0"/>
              </a:rPr>
              <a:t>open(), read(), write(), close()</a:t>
            </a:r>
            <a:r>
              <a:rPr lang="en-US" smtClean="0"/>
              <a:t>), mmap anyway</a:t>
            </a:r>
          </a:p>
          <a:p>
            <a:pPr lvl="1"/>
            <a:r>
              <a:rPr lang="en-US" smtClean="0"/>
              <a:t>But map file into kernel address space</a:t>
            </a:r>
          </a:p>
          <a:p>
            <a:pPr lvl="1"/>
            <a:r>
              <a:rPr lang="en-US" smtClean="0"/>
              <a:t>Process still does read() and write()</a:t>
            </a:r>
          </a:p>
          <a:p>
            <a:pPr lvl="2"/>
            <a:r>
              <a:rPr lang="en-US" smtClean="0"/>
              <a:t>Copies data to and from kernel space and user space</a:t>
            </a:r>
          </a:p>
          <a:p>
            <a:pPr lvl="1"/>
            <a:r>
              <a:rPr lang="en-US" smtClean="0"/>
              <a:t>Uses efficient memory management subsystem</a:t>
            </a:r>
          </a:p>
          <a:p>
            <a:pPr lvl="2"/>
            <a:r>
              <a:rPr lang="en-US" smtClean="0"/>
              <a:t>Avoids needing separate subsystem</a:t>
            </a:r>
          </a:p>
          <a:p>
            <a:r>
              <a:rPr lang="en-US" smtClean="0"/>
              <a:t>COW can be used for read/write non-shared pages</a:t>
            </a:r>
          </a:p>
          <a:p>
            <a:r>
              <a:rPr lang="en-US" smtClean="0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Mapped Files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91829"/>
            <a:ext cx="6336242" cy="474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3616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Memory-Mapped Shared Memory </a:t>
            </a:r>
            <a:br>
              <a:rPr lang="en-US" sz="2800"/>
            </a:br>
            <a:r>
              <a:rPr lang="en-US" sz="2800"/>
              <a:t>in Windows</a:t>
            </a:r>
          </a:p>
        </p:txBody>
      </p:sp>
      <p:pic>
        <p:nvPicPr>
          <p:cNvPr id="655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9217" y="1914525"/>
            <a:ext cx="7341659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4142" y="277416"/>
            <a:ext cx="7722658" cy="576263"/>
          </a:xfrm>
        </p:spPr>
        <p:txBody>
          <a:bodyPr/>
          <a:lstStyle/>
          <a:p>
            <a:pPr eaLnBrk="1" hangingPunct="1"/>
            <a:r>
              <a:rPr lang="en-US" smtClean="0"/>
              <a:t>Allocating Kernel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Treated differently from user memory</a:t>
            </a:r>
          </a:p>
          <a:p>
            <a:endParaRPr lang="en-US" smtClean="0"/>
          </a:p>
          <a:p>
            <a:r>
              <a:rPr lang="en-US" smtClean="0"/>
              <a:t>Often allocated from a free-memory pool</a:t>
            </a:r>
          </a:p>
          <a:p>
            <a:pPr lvl="1"/>
            <a:r>
              <a:rPr lang="en-US" smtClean="0"/>
              <a:t>Kernel requests memory for structures of varying sizes</a:t>
            </a:r>
          </a:p>
          <a:p>
            <a:pPr lvl="1"/>
            <a:r>
              <a:rPr lang="en-US" smtClean="0"/>
              <a:t>Some kernel memory needs to be contiguous</a:t>
            </a:r>
          </a:p>
          <a:p>
            <a:pPr lvl="2"/>
            <a:r>
              <a:rPr lang="en-US" smtClean="0"/>
              <a:t>I.e. for device I/O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Buddy System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伙伴系统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33242" cy="4530329"/>
          </a:xfrm>
        </p:spPr>
        <p:txBody>
          <a:bodyPr/>
          <a:lstStyle/>
          <a:p>
            <a:r>
              <a:rPr lang="en-US" smtClean="0"/>
              <a:t>Allocates memory from fixed-size segment consisting of physically-contiguous pages</a:t>
            </a:r>
          </a:p>
          <a:p>
            <a:r>
              <a:rPr lang="en-US" smtClean="0"/>
              <a:t>Memory allocated using </a:t>
            </a:r>
            <a:r>
              <a:rPr lang="en-US" b="1" smtClean="0"/>
              <a:t>power-of-2 allocator</a:t>
            </a:r>
          </a:p>
          <a:p>
            <a:pPr lvl="1"/>
            <a:r>
              <a:rPr lang="en-US" smtClean="0"/>
              <a:t>Satisfies requests in units sized as power of 2</a:t>
            </a:r>
          </a:p>
          <a:p>
            <a:pPr lvl="1"/>
            <a:r>
              <a:rPr lang="en-US" smtClean="0"/>
              <a:t>Request rounded up to next highest power of 2</a:t>
            </a:r>
          </a:p>
          <a:p>
            <a:pPr lvl="1"/>
            <a:r>
              <a:rPr 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smtClean="0"/>
              <a:t>Continue until appropriate sized chunk available</a:t>
            </a:r>
          </a:p>
          <a:p>
            <a:r>
              <a:rPr lang="en-US" smtClean="0"/>
              <a:t>For example, assume 256KB chunk available, kernel requests 21KB</a:t>
            </a:r>
          </a:p>
          <a:p>
            <a:pPr lvl="1"/>
            <a:r>
              <a:rPr lang="en-US" smtClean="0"/>
              <a:t>Split into A</a:t>
            </a:r>
            <a:r>
              <a:rPr lang="en-US" baseline="-25000" smtClean="0"/>
              <a:t>L</a:t>
            </a:r>
            <a:r>
              <a:rPr lang="en-US" smtClean="0"/>
              <a:t> </a:t>
            </a:r>
            <a:r>
              <a:rPr lang="en-US" baseline="-25000" smtClean="0"/>
              <a:t>and</a:t>
            </a:r>
            <a:r>
              <a:rPr lang="en-US" smtClean="0"/>
              <a:t> A</a:t>
            </a:r>
            <a:r>
              <a:rPr lang="en-US" baseline="-25000" smtClean="0"/>
              <a:t>r</a:t>
            </a:r>
            <a:r>
              <a:rPr lang="en-US" smtClean="0"/>
              <a:t> of 128KB each</a:t>
            </a:r>
          </a:p>
          <a:p>
            <a:pPr lvl="2"/>
            <a:r>
              <a:rPr lang="en-US" smtClean="0"/>
              <a:t>One further divided into B</a:t>
            </a:r>
            <a:r>
              <a:rPr lang="en-US" baseline="-25000" smtClean="0"/>
              <a:t>L</a:t>
            </a:r>
            <a:r>
              <a:rPr lang="en-US" smtClean="0"/>
              <a:t> and B</a:t>
            </a:r>
            <a:r>
              <a:rPr lang="en-US" baseline="-25000" smtClean="0"/>
              <a:t>R</a:t>
            </a:r>
            <a:r>
              <a:rPr lang="en-US" smtClean="0"/>
              <a:t> of 64KB</a:t>
            </a:r>
          </a:p>
          <a:p>
            <a:pPr lvl="3"/>
            <a:r>
              <a:rPr lang="en-US" smtClean="0"/>
              <a:t>One further into C</a:t>
            </a:r>
            <a:r>
              <a:rPr lang="en-US" baseline="-25000" smtClean="0"/>
              <a:t>L</a:t>
            </a:r>
            <a:r>
              <a:rPr lang="en-US" smtClean="0"/>
              <a:t> and C</a:t>
            </a:r>
            <a:r>
              <a:rPr lang="en-US" baseline="-25000" smtClean="0"/>
              <a:t>R</a:t>
            </a:r>
            <a:r>
              <a:rPr lang="en-US" smtClean="0"/>
              <a:t> of 32KB each – one used to satisfy request</a:t>
            </a:r>
          </a:p>
          <a:p>
            <a:r>
              <a:rPr lang="en-US" smtClean="0"/>
              <a:t>Advantage – quickly coalesce unused chunks into larger chunk</a:t>
            </a:r>
          </a:p>
          <a:p>
            <a:r>
              <a:rPr lang="en-US" smtClean="0"/>
              <a:t>Disadvantage - fragmentation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4142" y="277416"/>
            <a:ext cx="7722658" cy="576263"/>
          </a:xfrm>
        </p:spPr>
        <p:txBody>
          <a:bodyPr/>
          <a:lstStyle/>
          <a:p>
            <a:pPr eaLnBrk="1" hangingPunct="1"/>
            <a:r>
              <a:rPr lang="en-US" smtClean="0"/>
              <a:t>Buddy System Allocator</a:t>
            </a:r>
          </a:p>
        </p:txBody>
      </p:sp>
      <p:pic>
        <p:nvPicPr>
          <p:cNvPr id="686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6" y="1056085"/>
            <a:ext cx="5675841" cy="494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17" y="277416"/>
            <a:ext cx="7605183" cy="576263"/>
          </a:xfrm>
        </p:spPr>
        <p:txBody>
          <a:bodyPr/>
          <a:lstStyle/>
          <a:p>
            <a:pPr eaLnBrk="1" hangingPunct="1"/>
            <a:r>
              <a:rPr lang="en-US" smtClean="0"/>
              <a:t>Slab Allocator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667" cy="5047060"/>
          </a:xfrm>
        </p:spPr>
        <p:txBody>
          <a:bodyPr/>
          <a:lstStyle/>
          <a:p>
            <a:r>
              <a:rPr lang="en-US" smtClean="0"/>
              <a:t>Alternate strategy</a:t>
            </a:r>
          </a:p>
          <a:p>
            <a:endParaRPr lang="en-US" sz="800"/>
          </a:p>
          <a:p>
            <a:r>
              <a:rPr lang="en-US" b="1" smtClean="0">
                <a:solidFill>
                  <a:srgbClr val="3366FF"/>
                </a:solidFill>
              </a:rPr>
              <a:t>Slab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one or more physically contiguous pages</a:t>
            </a:r>
          </a:p>
          <a:p>
            <a:endParaRPr lang="en-US" sz="800"/>
          </a:p>
          <a:p>
            <a:r>
              <a:rPr lang="en-US" b="1" smtClean="0">
                <a:solidFill>
                  <a:srgbClr val="3366FF"/>
                </a:solidFill>
              </a:rPr>
              <a:t>Cache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consists of one or more slabs</a:t>
            </a:r>
          </a:p>
          <a:p>
            <a:endParaRPr lang="en-US" sz="800"/>
          </a:p>
          <a:p>
            <a:r>
              <a:rPr lang="en-US" smtClean="0"/>
              <a:t>Single cache for each unique kernel data structure</a:t>
            </a:r>
          </a:p>
          <a:p>
            <a:pPr lvl="1"/>
            <a:r>
              <a:rPr lang="en-US" smtClean="0"/>
              <a:t>Each cache filled with </a:t>
            </a:r>
            <a:r>
              <a:rPr lang="en-US" b="1" smtClean="0">
                <a:solidFill>
                  <a:srgbClr val="3366FF"/>
                </a:solidFill>
              </a:rPr>
              <a:t>objects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instantiations of the data structure</a:t>
            </a:r>
          </a:p>
          <a:p>
            <a:pPr lvl="1"/>
            <a:endParaRPr lang="en-US" sz="800"/>
          </a:p>
          <a:p>
            <a:r>
              <a:rPr lang="en-US" smtClean="0"/>
              <a:t>When cache created, filled with objects marked as </a:t>
            </a:r>
            <a:r>
              <a:rPr lang="en-US" b="1" smtClean="0"/>
              <a:t>free</a:t>
            </a:r>
          </a:p>
          <a:p>
            <a:endParaRPr lang="en-US" sz="800" b="1"/>
          </a:p>
          <a:p>
            <a:r>
              <a:rPr lang="en-US" smtClean="0"/>
              <a:t>When structures stored, objects marked as </a:t>
            </a:r>
            <a:r>
              <a:rPr lang="en-US" b="1" smtClean="0"/>
              <a:t>used</a:t>
            </a:r>
          </a:p>
          <a:p>
            <a:endParaRPr lang="en-US" sz="800" b="1"/>
          </a:p>
          <a:p>
            <a:r>
              <a:rPr lang="en-US" smtClean="0"/>
              <a:t>If slab is full of used objects, next object allocated from empty slab</a:t>
            </a:r>
          </a:p>
          <a:p>
            <a:pPr lvl="1"/>
            <a:r>
              <a:rPr lang="en-US" smtClean="0"/>
              <a:t>If no empty slabs, new slab allocated</a:t>
            </a:r>
          </a:p>
          <a:p>
            <a:pPr lvl="1"/>
            <a:endParaRPr lang="en-US" sz="800"/>
          </a:p>
          <a:p>
            <a:r>
              <a:rPr lang="en-US" smtClean="0"/>
              <a:t>Benefits include no fragmentation, fast memory request satisfaction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416"/>
            <a:ext cx="7635875" cy="576263"/>
          </a:xfrm>
        </p:spPr>
        <p:txBody>
          <a:bodyPr/>
          <a:lstStyle/>
          <a:p>
            <a:pPr eaLnBrk="1" hangingPunct="1"/>
            <a:r>
              <a:rPr lang="en-US" smtClean="0"/>
              <a:t>Slab Allocation</a:t>
            </a:r>
          </a:p>
        </p:txBody>
      </p:sp>
      <p:pic>
        <p:nvPicPr>
          <p:cNvPr id="7065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1258491"/>
            <a:ext cx="6902450" cy="48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77416"/>
            <a:ext cx="7791450" cy="576263"/>
          </a:xfrm>
        </p:spPr>
        <p:txBody>
          <a:bodyPr/>
          <a:lstStyle/>
          <a:p>
            <a:pPr eaLnBrk="1" hangingPunct="1"/>
            <a:r>
              <a:rPr lang="en-US" smtClean="0"/>
              <a:t>Other Considerations -- Prepaging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47801"/>
            <a:ext cx="7522633" cy="4908947"/>
          </a:xfrm>
        </p:spPr>
        <p:txBody>
          <a:bodyPr/>
          <a:lstStyle/>
          <a:p>
            <a:r>
              <a:rPr lang="en-US" smtClean="0"/>
              <a:t>Prepaging </a:t>
            </a:r>
          </a:p>
          <a:p>
            <a:pPr lvl="1"/>
            <a:r>
              <a:rPr lang="en-US" smtClean="0"/>
              <a:t>To reduce the large number of page faults that occurs at process startup</a:t>
            </a:r>
          </a:p>
          <a:p>
            <a:pPr lvl="1"/>
            <a:r>
              <a:rPr lang="en-US" smtClean="0"/>
              <a:t>Prepage all or some of the pages a process will need, before they are referenced</a:t>
            </a:r>
          </a:p>
          <a:p>
            <a:pPr lvl="1"/>
            <a:r>
              <a:rPr lang="en-US" smtClean="0"/>
              <a:t>But if prepaged pages are unused, I/O and memory was wasted</a:t>
            </a:r>
          </a:p>
          <a:p>
            <a:pPr lvl="1"/>
            <a:r>
              <a:rPr lang="en-US" smtClean="0"/>
              <a:t>Assume </a:t>
            </a:r>
            <a:r>
              <a:rPr lang="en-US" i="1" smtClean="0"/>
              <a:t>s</a:t>
            </a:r>
            <a:r>
              <a:rPr lang="en-US" smtClean="0"/>
              <a:t> pages are prepaged and </a:t>
            </a:r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of the pages is used</a:t>
            </a:r>
          </a:p>
          <a:p>
            <a:pPr lvl="2"/>
            <a:r>
              <a:rPr lang="en-US" smtClean="0"/>
              <a:t>Is cost of </a:t>
            </a:r>
            <a:r>
              <a:rPr lang="en-US" i="1" smtClean="0"/>
              <a:t>s * </a:t>
            </a:r>
            <a:r>
              <a:rPr lang="el-GR" i="1" smtClean="0"/>
              <a:t>α</a:t>
            </a:r>
            <a:r>
              <a:rPr lang="en-US" i="1" smtClean="0"/>
              <a:t>  </a:t>
            </a:r>
            <a:r>
              <a:rPr lang="en-US" smtClean="0"/>
              <a:t>save pages faults &gt; or &lt; than the cost of prepaging</a:t>
            </a:r>
            <a:r>
              <a:rPr lang="en-US" i="1" smtClean="0"/>
              <a:t> </a:t>
            </a:r>
            <a:br>
              <a:rPr lang="en-US" i="1" smtClean="0"/>
            </a:br>
            <a:r>
              <a:rPr lang="en-US" i="1" smtClean="0"/>
              <a:t>s * (1- </a:t>
            </a:r>
            <a:r>
              <a:rPr lang="el-GR" i="1" smtClean="0"/>
              <a:t>α</a:t>
            </a:r>
            <a:r>
              <a:rPr lang="en-US" i="1" smtClean="0"/>
              <a:t>) </a:t>
            </a:r>
            <a:r>
              <a:rPr lang="en-US" smtClean="0"/>
              <a:t>unnecessary pages</a:t>
            </a:r>
            <a:r>
              <a:rPr lang="en-US" i="1" smtClean="0"/>
              <a:t>?  </a:t>
            </a:r>
          </a:p>
          <a:p>
            <a:pPr lvl="2"/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near zero </a:t>
            </a:r>
            <a:r>
              <a:rPr lang="en-US" smtClean="0">
                <a:sym typeface="Symbol" charset="2"/>
              </a:rPr>
              <a:t> prepaging loses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242" y="277416"/>
            <a:ext cx="7430558" cy="576263"/>
          </a:xfrm>
        </p:spPr>
        <p:txBody>
          <a:bodyPr/>
          <a:lstStyle/>
          <a:p>
            <a:pPr eaLnBrk="1" hangingPunct="1"/>
            <a:r>
              <a:rPr lang="en-US" smtClean="0"/>
              <a:t>Other Issues – Page Size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10878"/>
            <a:ext cx="7289800" cy="4947418"/>
          </a:xfrm>
        </p:spPr>
        <p:txBody>
          <a:bodyPr/>
          <a:lstStyle/>
          <a:p>
            <a:r>
              <a:rPr lang="en-US" dirty="0" smtClean="0"/>
              <a:t>Sometimes OS designers have a choice</a:t>
            </a:r>
          </a:p>
          <a:p>
            <a:pPr lvl="1"/>
            <a:r>
              <a:rPr lang="en-US" dirty="0" smtClean="0"/>
              <a:t>Especially if running on custom-built CPU</a:t>
            </a:r>
          </a:p>
          <a:p>
            <a:r>
              <a:rPr lang="en-US" dirty="0" smtClean="0"/>
              <a:t>Page size selection must take into consideration: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Page table size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dirty="0" smtClean="0"/>
              <a:t>I/O overhead</a:t>
            </a:r>
          </a:p>
          <a:p>
            <a:pPr lvl="1"/>
            <a:r>
              <a:rPr lang="en-US" dirty="0" smtClean="0"/>
              <a:t>Number of page faults</a:t>
            </a:r>
          </a:p>
          <a:p>
            <a:pPr lvl="1"/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TLB size and effectiveness</a:t>
            </a:r>
          </a:p>
          <a:p>
            <a:r>
              <a:rPr lang="en-US" dirty="0" smtClean="0"/>
              <a:t>Always power of 2, usually in the range 2</a:t>
            </a:r>
            <a:r>
              <a:rPr lang="en-US" baseline="30000" dirty="0" smtClean="0"/>
              <a:t>12</a:t>
            </a:r>
            <a:r>
              <a:rPr lang="en-US" dirty="0" smtClean="0"/>
              <a:t> (4,096 bytes) to 2</a:t>
            </a:r>
            <a:r>
              <a:rPr lang="en-US" baseline="30000" dirty="0" smtClean="0"/>
              <a:t>22</a:t>
            </a:r>
            <a:r>
              <a:rPr lang="en-US" dirty="0" smtClean="0"/>
              <a:t> (4,194,304 bytes)</a:t>
            </a:r>
          </a:p>
          <a:p>
            <a:r>
              <a:rPr lang="en-US" dirty="0" smtClean="0"/>
              <a:t>On average, growing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6" y="277416"/>
            <a:ext cx="7743825" cy="576263"/>
          </a:xfrm>
        </p:spPr>
        <p:txBody>
          <a:bodyPr/>
          <a:lstStyle/>
          <a:p>
            <a:pPr eaLnBrk="1" hangingPunct="1"/>
            <a:r>
              <a:rPr lang="en-US" smtClean="0"/>
              <a:t>Virtual-address Space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7226" y="1287066"/>
            <a:ext cx="2063750" cy="456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17" y="277416"/>
            <a:ext cx="7694083" cy="576263"/>
          </a:xfrm>
        </p:spPr>
        <p:txBody>
          <a:bodyPr/>
          <a:lstStyle/>
          <a:p>
            <a:pPr eaLnBrk="1" hangingPunct="1"/>
            <a:r>
              <a:rPr lang="en-US" smtClean="0"/>
              <a:t>Other Issues – TLB Reach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70423"/>
            <a:ext cx="7630583" cy="4417219"/>
          </a:xfrm>
        </p:spPr>
        <p:txBody>
          <a:bodyPr/>
          <a:lstStyle/>
          <a:p>
            <a:r>
              <a:rPr lang="en-US" smtClean="0"/>
              <a:t>TLB Reach - The amount of memory accessible from the TLB</a:t>
            </a:r>
          </a:p>
          <a:p>
            <a:endParaRPr lang="en-US" sz="800"/>
          </a:p>
          <a:p>
            <a:r>
              <a:rPr lang="en-US" smtClean="0"/>
              <a:t>TLB Reach = (TLB Size) X (Page Size)</a:t>
            </a:r>
          </a:p>
          <a:p>
            <a:endParaRPr lang="en-US" sz="800"/>
          </a:p>
          <a:p>
            <a:r>
              <a:rPr lang="en-US" smtClean="0"/>
              <a:t>Ideally, the working set of each process is stored in the TLB</a:t>
            </a:r>
          </a:p>
          <a:p>
            <a:pPr lvl="1"/>
            <a:r>
              <a:rPr lang="en-US" smtClean="0"/>
              <a:t>Otherwise there is a high degree of page faults</a:t>
            </a:r>
          </a:p>
          <a:p>
            <a:pPr lvl="1"/>
            <a:endParaRPr lang="en-US" sz="800"/>
          </a:p>
          <a:p>
            <a:r>
              <a:rPr lang="en-US" smtClean="0"/>
              <a:t>Increase the Page Size</a:t>
            </a:r>
          </a:p>
          <a:p>
            <a:pPr lvl="1"/>
            <a:r>
              <a:rPr lang="en-US" smtClean="0"/>
              <a:t>This may lead to an increase in fragmentation as not all applications require a large page size</a:t>
            </a:r>
          </a:p>
          <a:p>
            <a:pPr lvl="1"/>
            <a:endParaRPr lang="en-US" sz="800"/>
          </a:p>
          <a:p>
            <a:r>
              <a:rPr lang="en-US" smtClean="0"/>
              <a:t>Provide Multiple Page Sizes</a:t>
            </a:r>
          </a:p>
          <a:p>
            <a:pPr lvl="1"/>
            <a:r>
              <a:rPr lang="en-US" smtClean="0"/>
              <a:t>This allows applications that require larger page sizes the opportunity to use them without an increase in fragmentation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17" y="277416"/>
            <a:ext cx="7605183" cy="576263"/>
          </a:xfrm>
        </p:spPr>
        <p:txBody>
          <a:bodyPr/>
          <a:lstStyle/>
          <a:p>
            <a:pPr eaLnBrk="1" hangingPunct="1"/>
            <a:r>
              <a:rPr lang="en-US" smtClean="0"/>
              <a:t>Other Issues – Program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282303"/>
            <a:ext cx="7548033" cy="4995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318193" algn="l"/>
                <a:tab pos="3650457" algn="l"/>
              </a:tabLst>
            </a:pPr>
            <a:r>
              <a:rPr lang="en-US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3318193" algn="l"/>
                <a:tab pos="3650457" algn="l"/>
              </a:tabLst>
            </a:pPr>
            <a:r>
              <a:rPr lang="en-US" smtClean="0">
                <a:latin typeface="Courier New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3318193" algn="l"/>
                <a:tab pos="3650457" algn="l"/>
              </a:tabLst>
            </a:pPr>
            <a:r>
              <a:rPr lang="en-US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3318193" algn="l"/>
                <a:tab pos="3650457" algn="l"/>
              </a:tabLst>
            </a:pPr>
            <a:r>
              <a:rPr lang="en-US" smtClean="0"/>
              <a:t>Program 1 	</a:t>
            </a:r>
          </a:p>
          <a:p>
            <a:pPr>
              <a:lnSpc>
                <a:spcPct val="90000"/>
              </a:lnSpc>
              <a:buNone/>
              <a:tabLst>
                <a:tab pos="3318193" algn="l"/>
                <a:tab pos="3650457" algn="l"/>
              </a:tabLst>
            </a:pPr>
            <a:r>
              <a:rPr lang="en-US" smtClean="0">
                <a:latin typeface="Courier New" charset="0"/>
              </a:rPr>
              <a:t>                for (j = 0; j &lt;128;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   data[i,j] = 0;</a:t>
            </a:r>
            <a:br>
              <a:rPr lang="en-US" smtClean="0">
                <a:latin typeface="Courier New" charset="0"/>
              </a:rPr>
            </a:br>
            <a:endParaRPr lang="en-US" smtClean="0">
              <a:latin typeface="Courier New" charset="0"/>
            </a:endParaRPr>
          </a:p>
          <a:p>
            <a:pPr lvl="1">
              <a:lnSpc>
                <a:spcPct val="90000"/>
              </a:lnSpc>
              <a:buNone/>
              <a:tabLst>
                <a:tab pos="3318193" algn="l"/>
                <a:tab pos="3650457" algn="l"/>
              </a:tabLst>
            </a:pPr>
            <a:r>
              <a:rPr lang="en-US" smtClean="0"/>
              <a:t>     128 x 128 = 16,384 page faults 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  <a:tabLst>
                <a:tab pos="3318193" algn="l"/>
                <a:tab pos="3650457" algn="l"/>
              </a:tabLst>
            </a:pPr>
            <a:r>
              <a:rPr lang="en-US" smtClean="0"/>
              <a:t>Program 2 	</a:t>
            </a:r>
          </a:p>
          <a:p>
            <a:pPr lvl="1">
              <a:lnSpc>
                <a:spcPct val="90000"/>
              </a:lnSpc>
              <a:buNone/>
              <a:tabLst>
                <a:tab pos="3318193" algn="l"/>
                <a:tab pos="3650457" algn="l"/>
              </a:tabLst>
            </a:pPr>
            <a:r>
              <a:rPr lang="en-US" smtClean="0">
                <a:latin typeface="Courier New" charset="0"/>
              </a:rPr>
              <a:t>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for (j = 0; j &lt; 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None/>
              <a:tabLst>
                <a:tab pos="3318193" algn="l"/>
                <a:tab pos="3650457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128 page faults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416"/>
            <a:ext cx="7800975" cy="576263"/>
          </a:xfrm>
        </p:spPr>
        <p:txBody>
          <a:bodyPr/>
          <a:lstStyle/>
          <a:p>
            <a:pPr eaLnBrk="1" hangingPunct="1"/>
            <a:r>
              <a:rPr lang="en-US" smtClean="0"/>
              <a:t>Other Issues – I/O interlock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09700"/>
            <a:ext cx="7686675" cy="4458891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I/O Interlock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Pages must sometimes be locked into memory</a:t>
            </a:r>
          </a:p>
          <a:p>
            <a:endParaRPr lang="en-US" smtClean="0"/>
          </a:p>
          <a:p>
            <a:r>
              <a:rPr lang="en-US" smtClean="0"/>
              <a:t>Consider I/O - Pages that are used for copying a file from a device must be locked from being selected for eviction by a page replacement algorithm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6" y="38100"/>
            <a:ext cx="8134350" cy="844154"/>
          </a:xfrm>
        </p:spPr>
        <p:txBody>
          <a:bodyPr/>
          <a:lstStyle/>
          <a:p>
            <a:pPr eaLnBrk="1" hangingPunct="1"/>
            <a:r>
              <a:rPr lang="en-US" sz="2800"/>
              <a:t>Reason Why Frames Used For </a:t>
            </a:r>
            <a:br>
              <a:rPr lang="en-US" sz="2800"/>
            </a:br>
            <a:r>
              <a:rPr lang="en-US" sz="2800"/>
              <a:t>I/O Must Be In Memory</a:t>
            </a: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9893" y="1647825"/>
            <a:ext cx="347768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416"/>
            <a:ext cx="7810500" cy="576263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34704"/>
            <a:ext cx="7351183" cy="4483894"/>
          </a:xfrm>
        </p:spPr>
        <p:txBody>
          <a:bodyPr/>
          <a:lstStyle/>
          <a:p>
            <a:r>
              <a:rPr lang="en-US" smtClean="0"/>
              <a:t>Windows XP</a:t>
            </a:r>
          </a:p>
          <a:p>
            <a:endParaRPr lang="en-US" smtClean="0"/>
          </a:p>
          <a:p>
            <a:r>
              <a:rPr lang="en-US" smtClean="0"/>
              <a:t>Solaris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5299472"/>
          </a:xfrm>
        </p:spPr>
        <p:txBody>
          <a:bodyPr/>
          <a:lstStyle/>
          <a:p>
            <a:r>
              <a:rPr lang="en-US" dirty="0" smtClean="0"/>
              <a:t>Uses demand paging with </a:t>
            </a:r>
            <a:r>
              <a:rPr lang="en-US" b="1" dirty="0" smtClean="0">
                <a:solidFill>
                  <a:srgbClr val="3366FF"/>
                </a:solidFill>
              </a:rPr>
              <a:t>clustering</a:t>
            </a:r>
            <a:r>
              <a:rPr lang="en-US" dirty="0" smtClean="0"/>
              <a:t>. Clustering brings in pages surrounding the faulting page</a:t>
            </a:r>
          </a:p>
          <a:p>
            <a:endParaRPr lang="en-US" sz="800" dirty="0"/>
          </a:p>
          <a:p>
            <a:r>
              <a:rPr lang="en-US" dirty="0" smtClean="0"/>
              <a:t>Processes are assigned </a:t>
            </a:r>
            <a:r>
              <a:rPr lang="en-US" b="1" dirty="0" smtClean="0">
                <a:solidFill>
                  <a:srgbClr val="3366FF"/>
                </a:solidFill>
              </a:rPr>
              <a:t>working set minimum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66FF"/>
                </a:solidFill>
              </a:rPr>
              <a:t>working set maximum</a:t>
            </a:r>
          </a:p>
          <a:p>
            <a:endParaRPr lang="en-US" sz="800" dirty="0">
              <a:solidFill>
                <a:srgbClr val="3366FF"/>
              </a:solidFill>
            </a:endParaRPr>
          </a:p>
          <a:p>
            <a:r>
              <a:rPr lang="en-US" dirty="0" smtClean="0"/>
              <a:t>Working set minimum is the minimum number of pages the process is guaranteed to have in memory</a:t>
            </a:r>
          </a:p>
          <a:p>
            <a:endParaRPr lang="en-US" sz="800" dirty="0"/>
          </a:p>
          <a:p>
            <a:r>
              <a:rPr lang="en-US" dirty="0" smtClean="0"/>
              <a:t>A process may be assigned as many pages up to its working set maximum</a:t>
            </a:r>
          </a:p>
          <a:p>
            <a:endParaRPr lang="en-US" sz="800" dirty="0"/>
          </a:p>
          <a:p>
            <a:r>
              <a:rPr lang="en-US" dirty="0" smtClean="0"/>
              <a:t>When the amount of free memory in the system falls below a threshold, </a:t>
            </a:r>
            <a:r>
              <a:rPr lang="en-US" b="1" dirty="0" smtClean="0">
                <a:solidFill>
                  <a:srgbClr val="3366FF"/>
                </a:solidFill>
              </a:rPr>
              <a:t>automatic working set trimming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is performed to restore the amount of free memory</a:t>
            </a:r>
          </a:p>
          <a:p>
            <a:endParaRPr lang="en-US" sz="800" dirty="0"/>
          </a:p>
          <a:p>
            <a:r>
              <a:rPr lang="en-US" dirty="0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23717" cy="5386388"/>
          </a:xfrm>
        </p:spPr>
        <p:txBody>
          <a:bodyPr/>
          <a:lstStyle/>
          <a:p>
            <a:r>
              <a:rPr lang="en-US" smtClean="0"/>
              <a:t>Maintains a list of free pages to assign faulting processes</a:t>
            </a:r>
          </a:p>
          <a:p>
            <a:endParaRPr lang="en-US" sz="800"/>
          </a:p>
          <a:p>
            <a:r>
              <a:rPr lang="en-US" i="1" smtClean="0"/>
              <a:t>Lotsfree</a:t>
            </a:r>
            <a:r>
              <a:rPr lang="en-US" smtClean="0"/>
              <a:t> – threshold parameter (amount of free memory) to begin paging</a:t>
            </a:r>
          </a:p>
          <a:p>
            <a:endParaRPr lang="en-US" sz="800"/>
          </a:p>
          <a:p>
            <a:r>
              <a:rPr lang="en-US" i="1" smtClean="0"/>
              <a:t>Desfree</a:t>
            </a:r>
            <a:r>
              <a:rPr lang="en-US" smtClean="0"/>
              <a:t> – threshold parameter to increasing paging</a:t>
            </a:r>
          </a:p>
          <a:p>
            <a:endParaRPr lang="en-US" sz="800"/>
          </a:p>
          <a:p>
            <a:r>
              <a:rPr lang="en-US" i="1" smtClean="0"/>
              <a:t>Minfree</a:t>
            </a:r>
            <a:r>
              <a:rPr lang="en-US" smtClean="0"/>
              <a:t> – threshold parameter to being swapping</a:t>
            </a:r>
          </a:p>
          <a:p>
            <a:endParaRPr lang="en-US" sz="800"/>
          </a:p>
          <a:p>
            <a:r>
              <a:rPr lang="en-US" smtClean="0"/>
              <a:t>Paging is performed by </a:t>
            </a:r>
            <a:r>
              <a:rPr lang="en-US" i="1" smtClean="0"/>
              <a:t>pageout</a:t>
            </a:r>
            <a:r>
              <a:rPr lang="en-US" smtClean="0"/>
              <a:t> process</a:t>
            </a:r>
          </a:p>
          <a:p>
            <a:endParaRPr lang="en-US" sz="800"/>
          </a:p>
          <a:p>
            <a:r>
              <a:rPr lang="en-US" smtClean="0"/>
              <a:t>Pageout scans pages using modified clock algorithm</a:t>
            </a:r>
          </a:p>
          <a:p>
            <a:endParaRPr lang="en-US" sz="800"/>
          </a:p>
          <a:p>
            <a:r>
              <a:rPr lang="en-US" i="1" smtClean="0"/>
              <a:t>Scanrate</a:t>
            </a:r>
            <a:r>
              <a:rPr lang="en-US" smtClean="0"/>
              <a:t> is the rate at which pages are scanned. This ranges from </a:t>
            </a:r>
            <a:r>
              <a:rPr lang="en-US" i="1" smtClean="0"/>
              <a:t>slowscan</a:t>
            </a:r>
            <a:r>
              <a:rPr lang="en-US" smtClean="0"/>
              <a:t> to </a:t>
            </a:r>
            <a:r>
              <a:rPr lang="en-US" i="1" smtClean="0"/>
              <a:t>fastscan</a:t>
            </a:r>
          </a:p>
          <a:p>
            <a:endParaRPr lang="en-US" sz="800" i="1"/>
          </a:p>
          <a:p>
            <a:r>
              <a:rPr lang="en-US" smtClean="0"/>
              <a:t>Pageout is called more frequently depending upon the amount of free memory available</a:t>
            </a:r>
          </a:p>
          <a:p>
            <a:r>
              <a:rPr lang="en-US" smtClean="0"/>
              <a:t>Priority paging gives priority to process code pages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Page Scanner</a:t>
            </a:r>
          </a:p>
        </p:txBody>
      </p:sp>
      <p:pic>
        <p:nvPicPr>
          <p:cNvPr id="8089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917" y="1160859"/>
            <a:ext cx="7023100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End of Chapter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Address Space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</a:t>
            </a:r>
            <a:r>
              <a:rPr lang="en-US" b="1" smtClean="0">
                <a:solidFill>
                  <a:srgbClr val="3366FF"/>
                </a:solidFill>
              </a:rPr>
              <a:t>sparse </a:t>
            </a:r>
            <a:r>
              <a:rPr lang="en-US" smtClean="0"/>
              <a:t>address spaces with holes left for growth, dynamically linked libraries, etc</a:t>
            </a:r>
          </a:p>
          <a:p>
            <a:r>
              <a:rPr lang="en-US" smtClean="0"/>
              <a:t>System libraries shared via mapping into virtual address space</a:t>
            </a:r>
          </a:p>
          <a:p>
            <a:r>
              <a:rPr lang="en-US" smtClean="0"/>
              <a:t>Shared memory by mapping pages read-write into virtual address space</a:t>
            </a:r>
          </a:p>
          <a:p>
            <a:r>
              <a:rPr lang="en-US" smtClean="0"/>
              <a:t>Pages can be shared during </a:t>
            </a:r>
            <a:r>
              <a:rPr lang="en-US" smtClean="0">
                <a:latin typeface="Courier New" charset="0"/>
                <a:cs typeface="Courier New" charset="0"/>
              </a:rPr>
              <a:t>fork()</a:t>
            </a:r>
            <a:r>
              <a:rPr lang="en-US" smtClean="0"/>
              <a:t>, speeding process creation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77416"/>
            <a:ext cx="7791450" cy="576263"/>
          </a:xfrm>
        </p:spPr>
        <p:txBody>
          <a:bodyPr/>
          <a:lstStyle/>
          <a:p>
            <a:pPr eaLnBrk="1" hangingPunct="1"/>
            <a:r>
              <a:rPr lang="en-US" smtClean="0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067" y="1272778"/>
            <a:ext cx="6770159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5462</TotalTime>
  <Words>3170</Words>
  <Application>Microsoft Office PowerPoint</Application>
  <PresentationFormat>全屏显示(4:3)</PresentationFormat>
  <Paragraphs>622</Paragraphs>
  <Slides>78</Slides>
  <Notes>71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0" baseType="lpstr">
      <vt:lpstr>os-8</vt:lpstr>
      <vt:lpstr>Equation</vt:lpstr>
      <vt:lpstr>Chapter 9:  Virtual Memory</vt:lpstr>
      <vt:lpstr>Chapter 9:  Virtual Memory</vt:lpstr>
      <vt:lpstr>Objectives</vt:lpstr>
      <vt:lpstr>Background</vt:lpstr>
      <vt:lpstr>Background</vt:lpstr>
      <vt:lpstr>Virtual Memory That is  Larger Than Physical Memory</vt:lpstr>
      <vt:lpstr>Virtual-address Space</vt:lpstr>
      <vt:lpstr>Virtual Address Space</vt:lpstr>
      <vt:lpstr>Shared Library Using Virtual Memory</vt:lpstr>
      <vt:lpstr>Demand Paging(请求分页)</vt:lpstr>
      <vt:lpstr>Transfer of a Paged Memory to  Contiguous Disk Space</vt:lpstr>
      <vt:lpstr>Valid-Invalid Bit</vt:lpstr>
      <vt:lpstr>Page Table When Some Pages  Are Not in Main Memory</vt:lpstr>
      <vt:lpstr>Page Fault (缺页)</vt:lpstr>
      <vt:lpstr>Aspects of Demand Paging</vt:lpstr>
      <vt:lpstr>Instruction Restart</vt:lpstr>
      <vt:lpstr>Steps in Handling a Page Fault</vt:lpstr>
      <vt:lpstr>Performance of Demand Paging</vt:lpstr>
      <vt:lpstr>Performance of Demand Paging (Cont.)</vt:lpstr>
      <vt:lpstr>Demand Paging Example</vt:lpstr>
      <vt:lpstr>Demand Paging Optimizations</vt:lpstr>
      <vt:lpstr>Copy-on-Write(写时复制)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Algorithm (Cont.)</vt:lpstr>
      <vt:lpstr>Use Of A Stack to Record The  Most Recent Page References</vt:lpstr>
      <vt:lpstr>LRU Approximation Algorithms</vt:lpstr>
      <vt:lpstr>Second-Chance (clock) Page-Replacement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Thrashing(颠簸/抖动)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Memory-Mapped Shared Memory  in Windows</vt:lpstr>
      <vt:lpstr>Allocating Kernel Memory</vt:lpstr>
      <vt:lpstr>Buddy System(伙伴系统)</vt:lpstr>
      <vt:lpstr>Buddy System Allocator</vt:lpstr>
      <vt:lpstr>Slab Allocator</vt:lpstr>
      <vt:lpstr>Slab Allocation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Reason Why Frames Used For  I/O Must Be In Memory</vt:lpstr>
      <vt:lpstr>Operating System Examples</vt:lpstr>
      <vt:lpstr>Windows XP</vt:lpstr>
      <vt:lpstr>Solaris </vt:lpstr>
      <vt:lpstr>Solaris 2 Page Scanner</vt:lpstr>
      <vt:lpstr>End of Chapter 8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zuojie</cp:lastModifiedBy>
  <cp:revision>264</cp:revision>
  <cp:lastPrinted>2011-03-09T17:58:52Z</cp:lastPrinted>
  <dcterms:created xsi:type="dcterms:W3CDTF">2011-03-09T15:02:33Z</dcterms:created>
  <dcterms:modified xsi:type="dcterms:W3CDTF">2015-05-20T01:19:14Z</dcterms:modified>
</cp:coreProperties>
</file>