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5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314" r:id="rId4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260" autoAdjust="0"/>
  </p:normalViewPr>
  <p:slideViewPr>
    <p:cSldViewPr snapToGrid="0">
      <p:cViewPr>
        <p:scale>
          <a:sx n="66" d="100"/>
          <a:sy n="66" d="100"/>
        </p:scale>
        <p:origin x="-1494" y="-198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B2776419-EAA1-4784-BCD0-A00DFB31F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21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AED80E42-9CF6-4FDD-8019-922CFBC552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34569-382F-4D17-863D-ABA46C2EC31D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BD55-D08C-4136-8CAF-0A91633BD2AB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DADA3-2748-4800-9ED4-1D9F49AD7728}" type="slidenum">
              <a:rPr lang="en-US"/>
              <a:pPr/>
              <a:t>11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18D35-85D5-41FB-879A-A8C4246D3A27}" type="slidenum">
              <a:rPr lang="en-US"/>
              <a:pPr/>
              <a:t>12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1700E-0E9A-4DDD-9E3D-95217C29F1C2}" type="slidenum">
              <a:rPr lang="en-US"/>
              <a:pPr/>
              <a:t>13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1F9D9-4CE7-41F7-993A-AA7D784FB8E7}" type="slidenum">
              <a:rPr lang="en-US"/>
              <a:pPr/>
              <a:t>14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F34F1-2EF9-40A0-BD31-E598284983F1}" type="slidenum">
              <a:rPr lang="en-US"/>
              <a:pPr/>
              <a:t>15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13B67-D4F3-486B-87C6-50EEDF64298E}" type="slidenum">
              <a:rPr lang="en-US"/>
              <a:pPr/>
              <a:t>16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9AC84-DC61-4648-832F-6AC1AB6F2C67}" type="slidenum">
              <a:rPr lang="en-US"/>
              <a:pPr/>
              <a:t>17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CFFD2-22E2-466C-A6F1-DD948360DE98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0369-E50D-4942-9907-E7D1B0F36B61}" type="slidenum">
              <a:rPr lang="en-US"/>
              <a:pPr/>
              <a:t>19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261C7-8D2F-4E96-990C-65C31C845476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52B39-44F5-40E3-939D-13032CCD86B0}" type="slidenum">
              <a:rPr lang="en-US"/>
              <a:pPr/>
              <a:t>20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D3D33-93E5-4023-BF83-D9FE2B584319}" type="slidenum">
              <a:rPr lang="en-US"/>
              <a:pPr/>
              <a:t>21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FF468-6A63-49BF-B1F4-32B0D65B0493}" type="slidenum">
              <a:rPr lang="en-US"/>
              <a:pPr/>
              <a:t>22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269AB-5EE1-4616-807A-CBBAC83094F1}" type="slidenum">
              <a:rPr lang="en-US"/>
              <a:pPr/>
              <a:t>23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03FF-4744-4B4E-975F-323D272D8C8B}" type="slidenum">
              <a:rPr lang="en-US"/>
              <a:pPr/>
              <a:t>24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06C81-BFA1-4B2C-9DA4-0F597F0B8B94}" type="slidenum">
              <a:rPr lang="en-US"/>
              <a:pPr/>
              <a:t>25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EF802-F4E1-43C1-8587-7D2646EA3E30}" type="slidenum">
              <a:rPr lang="en-US"/>
              <a:pPr/>
              <a:t>26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32E47-B7BF-4306-839A-0DBF5D4580DD}" type="slidenum">
              <a:rPr lang="en-US"/>
              <a:pPr/>
              <a:t>27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3EE9E-D093-43BF-8352-111C0A01F9F9}" type="slidenum">
              <a:rPr lang="en-US"/>
              <a:pPr/>
              <a:t>28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F443E-1E00-42A2-B815-67B3CAF0442E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8CD09-07B8-40FB-8B6E-448F4EB08BEE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7A2DE-11AC-437F-A8DD-9B2F67E686A1}" type="slidenum">
              <a:rPr lang="en-US"/>
              <a:pPr/>
              <a:t>30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E87A5-843A-409A-87AC-BC472B941214}" type="slidenum">
              <a:rPr lang="en-US"/>
              <a:pPr/>
              <a:t>31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4A963-8CE2-477A-84A5-0D9F8954E23B}" type="slidenum">
              <a:rPr lang="en-US"/>
              <a:pPr/>
              <a:t>32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C3652-80FE-42CD-B9D0-C2BB5C5FA565}" type="slidenum">
              <a:rPr lang="en-US"/>
              <a:pPr/>
              <a:t>33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1AC2D-E1BA-4C78-AA6E-24276FAD73F0}" type="slidenum">
              <a:rPr lang="en-US"/>
              <a:pPr/>
              <a:t>34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13C50-A855-48C1-BEE2-23D40B3718BC}" type="slidenum">
              <a:rPr lang="en-US"/>
              <a:pPr/>
              <a:t>35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4788-C458-45EC-B62A-E3991494A006}" type="slidenum">
              <a:rPr lang="en-US"/>
              <a:pPr/>
              <a:t>36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B3999-73C6-443B-BD04-0C9E983208A2}" type="slidenum">
              <a:rPr lang="en-US"/>
              <a:pPr/>
              <a:t>37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AEDF2-8592-4BF0-8892-74FC81A9BABF}" type="slidenum">
              <a:rPr lang="en-US"/>
              <a:pPr/>
              <a:t>38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DD8F-88E4-4C97-9394-19B380A87395}" type="slidenum">
              <a:rPr lang="en-US"/>
              <a:pPr/>
              <a:t>39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F9C7C-D04E-410D-BF08-D7862D893D4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670F1-EA80-4962-AEAE-CDF64D1FFE88}" type="slidenum">
              <a:rPr lang="en-US"/>
              <a:pPr/>
              <a:t>40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50BF2-CFD1-4220-B1F9-CB8E4A9E6158}" type="slidenum">
              <a:rPr lang="en-US"/>
              <a:pPr/>
              <a:t>41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C613B-6E6C-472E-A566-664E30E77D19}" type="slidenum">
              <a:rPr lang="en-US"/>
              <a:pPr/>
              <a:t>42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A8772-9D31-4E38-9369-E66764644E46}" type="slidenum">
              <a:rPr lang="en-US"/>
              <a:pPr/>
              <a:t>43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07D95-6BD0-40E3-9B21-4BE5AFA20A1A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4F5CE-12DB-4A77-AC75-F56F82007D60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0072F-5D5E-4FF3-A641-A2DF11B37C85}" type="slidenum">
              <a:rPr lang="en-US"/>
              <a:pPr/>
              <a:t>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102C3-3FF2-4FD7-8A98-3A8431357B57}" type="slidenum">
              <a:rPr lang="en-US"/>
              <a:pPr/>
              <a:t>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6012-FA3A-490A-94BB-E09B7D5B5724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312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10.</a:t>
            </a:r>
            <a:fld id="{8806C968-9327-4ADA-B372-862853E14D4E}" type="slidenum">
              <a:rPr lang="en-US" sz="1000" b="1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2108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10:  </a:t>
            </a:r>
            <a:br>
              <a:rPr lang="en-US"/>
            </a:br>
            <a:r>
              <a:rPr 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77813"/>
            <a:ext cx="7605712" cy="576262"/>
          </a:xfrm>
        </p:spPr>
        <p:txBody>
          <a:bodyPr/>
          <a:lstStyle/>
          <a:p>
            <a:r>
              <a:rPr lang="en-US"/>
              <a:t>File Locking Example – Java API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52500"/>
            <a:ext cx="8591550" cy="48117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class LockingExample </a:t>
            </a:r>
            <a:r>
              <a:rPr lang="en-US" sz="14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final boolean EXCLUSIVE = false;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public static final boolean SHARED = true;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public static void main(String arsg[]) throws IOException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FileLock sharedLock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FileLock exclusiveLock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RandomAccessFile </a:t>
            </a: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raf = new RandomAccessFile("file.txt", "rw");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FileChannel ch = raf.getChannel();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exclusiveLock = ch.lock(0, raf.length()/2, EXCLUSIVE);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40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315913"/>
            <a:ext cx="8229600" cy="576262"/>
          </a:xfrm>
        </p:spPr>
        <p:txBody>
          <a:bodyPr/>
          <a:lstStyle/>
          <a:p>
            <a:r>
              <a:rPr lang="en-US" sz="2800"/>
              <a:t>File Locking Example – </a:t>
            </a:r>
            <a:br>
              <a:rPr lang="en-US" sz="2800"/>
            </a:br>
            <a:r>
              <a:rPr lang="en-US" sz="2800"/>
              <a:t>Java API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16000"/>
            <a:ext cx="8483599" cy="550227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sharedLock = ch.lock(raf.length()/2+1, raf.length(), 				SHARED);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catch (java.io.IOException ioe) {</a:t>
            </a:r>
            <a:r>
              <a:rPr lang="en-US" sz="16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System.err.println(ioe);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 finally </a:t>
            </a: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if (exclusiveLock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if (sharedLock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160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/>
          <a:lstStyle/>
          <a:p>
            <a:r>
              <a:rPr lang="en-US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3652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position to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/>
              <a:t>	</a:t>
            </a:r>
            <a:r>
              <a:rPr lang="en-US" sz="1600" i="1"/>
              <a:t>n</a:t>
            </a:r>
            <a:r>
              <a:rPr lang="en-US" sz="1600"/>
              <a:t> = relative block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313" y="1962150"/>
            <a:ext cx="7010400" cy="224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85725"/>
            <a:ext cx="8469312" cy="844550"/>
          </a:xfrm>
        </p:spPr>
        <p:txBody>
          <a:bodyPr/>
          <a:lstStyle/>
          <a:p>
            <a:r>
              <a:rPr lang="en-US" sz="2800"/>
              <a:t>Simulation of Sequential Access on </a:t>
            </a:r>
            <a:br>
              <a:rPr lang="en-US" sz="2800"/>
            </a:br>
            <a:r>
              <a:rPr lang="en-US" sz="2800"/>
              <a:t>Direct-access File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1933575"/>
            <a:ext cx="7091363" cy="2614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r>
              <a:rPr lang="en-US"/>
              <a:t>Example of Index and Relative Files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563" y="1531938"/>
            <a:ext cx="5902325" cy="397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1374775"/>
            <a:ext cx="7370762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latin typeface="Helvetica" pitchFamily="34" charset="0"/>
              </a:rPr>
              <a:t>Both the directory structure and the files reside on disk</a:t>
            </a:r>
          </a:p>
          <a:p>
            <a:r>
              <a:rPr lang="en-US">
                <a:latin typeface="Helvetica" pitchFamily="34" charset="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Disk Structure</a:t>
            </a:r>
          </a:p>
        </p:txBody>
      </p:sp>
      <p:sp>
        <p:nvSpPr>
          <p:cNvPr id="181251" name="Content Placeholder 3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697788" cy="4530725"/>
          </a:xfrm>
        </p:spPr>
        <p:txBody>
          <a:bodyPr/>
          <a:lstStyle/>
          <a:p>
            <a:r>
              <a:rPr lang="en-US"/>
              <a:t>Disk can be subdivided into </a:t>
            </a:r>
            <a:r>
              <a:rPr lang="en-US" b="1" smtClean="0">
                <a:solidFill>
                  <a:srgbClr val="3366FF"/>
                </a:solidFill>
              </a:rPr>
              <a:t>partitions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b="1">
              <a:solidFill>
                <a:srgbClr val="3366FF"/>
              </a:solidFill>
            </a:endParaRPr>
          </a:p>
          <a:p>
            <a:r>
              <a:rPr lang="en-US"/>
              <a:t>Disks or partitions can be </a:t>
            </a:r>
            <a:r>
              <a:rPr lang="en-US" b="1" smtClean="0">
                <a:solidFill>
                  <a:srgbClr val="3366FF"/>
                </a:solidFill>
              </a:rPr>
              <a:t>RAID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磁盘阵列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smtClean="0">
                <a:solidFill>
                  <a:srgbClr val="3366FF"/>
                </a:solidFill>
              </a:rPr>
              <a:t> </a:t>
            </a:r>
            <a:r>
              <a:rPr lang="en-US"/>
              <a:t>protected against failure</a:t>
            </a:r>
          </a:p>
          <a:p>
            <a:r>
              <a:rPr lang="en-US"/>
              <a:t>Disk or partition can be used </a:t>
            </a:r>
            <a:r>
              <a:rPr lang="en-US" b="1">
                <a:solidFill>
                  <a:srgbClr val="3366FF"/>
                </a:solidFill>
              </a:rPr>
              <a:t>raw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without a file system, or </a:t>
            </a:r>
            <a:r>
              <a:rPr lang="en-US" b="1">
                <a:solidFill>
                  <a:srgbClr val="3366FF"/>
                </a:solidFill>
              </a:rPr>
              <a:t>formatted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with a file system</a:t>
            </a:r>
          </a:p>
          <a:p>
            <a:r>
              <a:rPr lang="en-US"/>
              <a:t>Partitions also known as minidisks, slices</a:t>
            </a:r>
          </a:p>
          <a:p>
            <a:r>
              <a:rPr lang="en-US"/>
              <a:t>Entity containing file system known as a </a:t>
            </a:r>
            <a:r>
              <a:rPr lang="en-US" b="1">
                <a:solidFill>
                  <a:srgbClr val="3366FF"/>
                </a:solidFill>
              </a:rPr>
              <a:t>volume</a:t>
            </a:r>
          </a:p>
          <a:p>
            <a:r>
              <a:rPr lang="en-US"/>
              <a:t>Each volume containing file system also tracks that file system’s info in </a:t>
            </a:r>
            <a:r>
              <a:rPr lang="en-US" b="1">
                <a:solidFill>
                  <a:srgbClr val="3366FF"/>
                </a:solidFill>
              </a:rPr>
              <a:t>device directory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/>
              <a:t>As well as </a:t>
            </a:r>
            <a:r>
              <a:rPr lang="en-US" b="1">
                <a:solidFill>
                  <a:srgbClr val="3366FF"/>
                </a:solidFill>
              </a:rPr>
              <a:t>general-purpose file systems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there are many </a:t>
            </a:r>
            <a:r>
              <a:rPr lang="en-US" b="1">
                <a:solidFill>
                  <a:srgbClr val="3366FF"/>
                </a:solidFill>
              </a:rPr>
              <a:t>special-purpose file systems</a:t>
            </a:r>
            <a:r>
              <a:rPr lang="en-US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8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457325"/>
            <a:ext cx="7434263" cy="395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r>
              <a:rPr lang="en-US"/>
              <a:t>Chapter 10:  File-System Interface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/>
              <a:t>File Concept</a:t>
            </a:r>
          </a:p>
          <a:p>
            <a:r>
              <a:rPr lang="en-US"/>
              <a:t>Access Methods</a:t>
            </a:r>
          </a:p>
          <a:p>
            <a:r>
              <a:rPr lang="en-US"/>
              <a:t>Directory Structure</a:t>
            </a:r>
          </a:p>
          <a:p>
            <a:r>
              <a:rPr lang="en-US"/>
              <a:t>File-System Mounting</a:t>
            </a:r>
          </a:p>
          <a:p>
            <a:r>
              <a:rPr lang="en-US"/>
              <a:t>File Sharing</a:t>
            </a:r>
          </a:p>
          <a:p>
            <a:r>
              <a:rPr lang="en-US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277813"/>
            <a:ext cx="8229600" cy="576262"/>
          </a:xfrm>
        </p:spPr>
        <p:txBody>
          <a:bodyPr/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for a file</a:t>
            </a:r>
          </a:p>
          <a:p>
            <a:endParaRPr lang="en-US" sz="800"/>
          </a:p>
          <a:p>
            <a:r>
              <a:rPr lang="en-US"/>
              <a:t>Create a file</a:t>
            </a:r>
          </a:p>
          <a:p>
            <a:endParaRPr lang="en-US" sz="800"/>
          </a:p>
          <a:p>
            <a:r>
              <a:rPr lang="en-US"/>
              <a:t>Delete a file</a:t>
            </a:r>
          </a:p>
          <a:p>
            <a:endParaRPr lang="en-US" sz="800"/>
          </a:p>
          <a:p>
            <a:r>
              <a:rPr lang="en-US"/>
              <a:t>List a directory</a:t>
            </a:r>
          </a:p>
          <a:p>
            <a:endParaRPr lang="en-US" sz="800"/>
          </a:p>
          <a:p>
            <a:r>
              <a:rPr lang="en-US"/>
              <a:t>Rename a file</a:t>
            </a:r>
          </a:p>
          <a:p>
            <a:endParaRPr lang="en-US" sz="800"/>
          </a:p>
          <a:p>
            <a:r>
              <a:rPr lang="en-US"/>
              <a:t>Traverse the file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09575"/>
            <a:ext cx="7743825" cy="457200"/>
          </a:xfrm>
        </p:spPr>
        <p:txBody>
          <a:bodyPr/>
          <a:lstStyle/>
          <a:p>
            <a:r>
              <a:rPr lang="en-US" sz="2800"/>
              <a:t>Organize the Directory </a:t>
            </a:r>
            <a:br>
              <a:rPr lang="en-US" sz="2800"/>
            </a:br>
            <a:r>
              <a:rPr lang="en-US" sz="2800"/>
              <a:t>(Logically) to Obtain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03338"/>
            <a:ext cx="7270750" cy="4460875"/>
          </a:xfrm>
        </p:spPr>
        <p:txBody>
          <a:bodyPr/>
          <a:lstStyle/>
          <a:p>
            <a:r>
              <a:rPr lang="en-US"/>
              <a:t>Efficiency – locating a file quickly</a:t>
            </a:r>
          </a:p>
          <a:p>
            <a:endParaRPr lang="en-US"/>
          </a:p>
          <a:p>
            <a:r>
              <a:rPr lang="en-US"/>
              <a:t>Naming – convenient to users</a:t>
            </a:r>
          </a:p>
          <a:p>
            <a:pPr lvl="1"/>
            <a:r>
              <a:rPr lang="en-US"/>
              <a:t>Two users can have same name for different files</a:t>
            </a:r>
          </a:p>
          <a:p>
            <a:pPr lvl="1"/>
            <a:r>
              <a:rPr lang="en-US"/>
              <a:t>The same file can have several different names</a:t>
            </a:r>
          </a:p>
          <a:p>
            <a:pPr lvl="1"/>
            <a:endParaRPr lang="en-US"/>
          </a:p>
          <a:p>
            <a:r>
              <a:rPr lang="en-US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</p:spPr>
        <p:txBody>
          <a:bodyPr/>
          <a:lstStyle/>
          <a:p>
            <a:r>
              <a:rPr lang="en-US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Helvetica" pitchFamily="34" charset="0"/>
              </a:rPr>
              <a:t>Naming problem</a:t>
            </a:r>
            <a:br>
              <a:rPr lang="en-US" sz="2000">
                <a:latin typeface="Helvetica" pitchFamily="34" charset="0"/>
              </a:rPr>
            </a:br>
            <a:endParaRPr lang="en-US" sz="2000">
              <a:latin typeface="Helvetica" pitchFamily="34" charset="0"/>
            </a:endParaRPr>
          </a:p>
          <a:p>
            <a:r>
              <a:rPr lang="en-US" sz="2000">
                <a:latin typeface="Helvetica" pitchFamily="34" charset="0"/>
              </a:rPr>
              <a:t>Grouping problem</a:t>
            </a:r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2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69238" cy="555625"/>
          </a:xfrm>
        </p:spPr>
        <p:txBody>
          <a:bodyPr/>
          <a:lstStyle/>
          <a:p>
            <a:r>
              <a:rPr lang="en-US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No grouping capability</a:t>
            </a: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Tree-Structured Directories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0" y="1385888"/>
            <a:ext cx="7305675" cy="465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searching</a:t>
            </a:r>
            <a:br>
              <a:rPr lang="en-US"/>
            </a:br>
            <a:endParaRPr lang="en-US"/>
          </a:p>
          <a:p>
            <a:r>
              <a:rPr lang="en-US"/>
              <a:t>Grouping Capability</a:t>
            </a:r>
            <a:br>
              <a:rPr lang="en-US"/>
            </a:br>
            <a:endParaRPr lang="en-US"/>
          </a:p>
          <a:p>
            <a:r>
              <a:rPr lang="en-US"/>
              <a:t>Current directory (working directory)</a:t>
            </a:r>
          </a:p>
          <a:p>
            <a:pPr lvl="1"/>
            <a:r>
              <a:rPr lang="en-US" b="1">
                <a:solidFill>
                  <a:srgbClr val="3366FF"/>
                </a:solidFill>
              </a:rPr>
              <a:t>cd /spell/mail/prog</a:t>
            </a:r>
          </a:p>
          <a:p>
            <a:pPr lvl="1"/>
            <a:r>
              <a:rPr lang="en-US" b="1">
                <a:solidFill>
                  <a:srgbClr val="3366FF"/>
                </a:solidFill>
              </a:rPr>
              <a:t>type 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90638"/>
            <a:ext cx="7370762" cy="29924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/>
              <a:t>Absolute</a:t>
            </a:r>
            <a:r>
              <a:rPr lang="en-US"/>
              <a:t> or </a:t>
            </a:r>
            <a:r>
              <a:rPr lang="en-US" b="1"/>
              <a:t>relative</a:t>
            </a:r>
            <a:r>
              <a:rPr lang="en-US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mkdir &lt;dir-name&gt;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Example:  if in current directory   </a:t>
            </a:r>
            <a:r>
              <a:rPr lang="en-US" b="1">
                <a:solidFill>
                  <a:srgbClr val="3366FF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mkdir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exp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pitchFamily="34" charset="0"/>
              </a:rPr>
              <a:t>Deleting “mail” 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 deleting the entire subtree rooted by “mail”</a:t>
            </a:r>
            <a:endParaRPr lang="en-US" sz="200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</a:t>
            </a:r>
            <a:r>
              <a:rPr lang="en-US" smtClean="0"/>
              <a:t>Directories(</a:t>
            </a:r>
            <a:r>
              <a:rPr lang="zh-CN" altLang="en-US" smtClean="0"/>
              <a:t>无环图</a:t>
            </a:r>
            <a:r>
              <a:rPr lang="en-US" smtClean="0"/>
              <a:t>)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62063"/>
            <a:ext cx="7029450" cy="522287"/>
          </a:xfrm>
        </p:spPr>
        <p:txBody>
          <a:bodyPr/>
          <a:lstStyle/>
          <a:p>
            <a:r>
              <a:rPr lang="en-US"/>
              <a:t>Have shared subdirectories and files</a:t>
            </a:r>
          </a:p>
        </p:txBody>
      </p:sp>
      <p:pic>
        <p:nvPicPr>
          <p:cNvPr id="73735" name="Picture 7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963" y="1825625"/>
            <a:ext cx="5351462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different names (aliasing)</a:t>
            </a:r>
            <a:br>
              <a:rPr lang="en-US"/>
            </a:br>
            <a:endParaRPr lang="en-US"/>
          </a:p>
          <a:p>
            <a:r>
              <a:rPr lang="en-US"/>
              <a:t>If </a:t>
            </a:r>
            <a:r>
              <a:rPr lang="en-US" i="1"/>
              <a:t>dict</a:t>
            </a:r>
            <a:r>
              <a:rPr lang="en-US"/>
              <a:t> deletes </a:t>
            </a:r>
            <a:r>
              <a:rPr lang="en-US" i="1"/>
              <a:t>list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Solutions:</a:t>
            </a:r>
          </a:p>
          <a:p>
            <a:pPr lvl="1"/>
            <a:r>
              <a:rPr lang="en-US"/>
              <a:t>Backpointers, so we can delete all pointers</a:t>
            </a:r>
            <a:br>
              <a:rPr lang="en-US"/>
            </a:br>
            <a:r>
              <a:rPr lang="en-US"/>
              <a:t>Variable size records a problem</a:t>
            </a:r>
          </a:p>
          <a:p>
            <a:pPr lvl="1"/>
            <a:r>
              <a:rPr lang="en-US"/>
              <a:t>Backpointers using a daisy chain organization</a:t>
            </a:r>
          </a:p>
          <a:p>
            <a:pPr lvl="1"/>
            <a:r>
              <a:rPr lang="en-US"/>
              <a:t>Entry-hold-count solution</a:t>
            </a:r>
          </a:p>
          <a:p>
            <a:pPr lvl="1"/>
            <a:endParaRPr lang="en-US"/>
          </a:p>
          <a:p>
            <a:r>
              <a:rPr lang="en-US"/>
              <a:t>New directory entry type</a:t>
            </a:r>
          </a:p>
          <a:p>
            <a:pPr lvl="1"/>
            <a:r>
              <a:rPr lang="en-US" b="1"/>
              <a:t>Link</a:t>
            </a:r>
            <a:r>
              <a:rPr lang="en-US"/>
              <a:t> – another name (pointer) to an existing file</a:t>
            </a:r>
          </a:p>
          <a:p>
            <a:pPr lvl="1"/>
            <a:r>
              <a:rPr lang="en-US" b="1"/>
              <a:t>Resolve the link</a:t>
            </a:r>
            <a:r>
              <a:rPr lang="en-US"/>
              <a:t> – follow pointer to locate the file</a:t>
            </a:r>
            <a:endParaRPr 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r>
              <a:rPr lang="en-US"/>
              <a:t>General Graph Directory</a:t>
            </a:r>
            <a:endParaRPr lang="en-US" sz="2400"/>
          </a:p>
        </p:txBody>
      </p:sp>
      <p:pic>
        <p:nvPicPr>
          <p:cNvPr id="75782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60475"/>
            <a:ext cx="723582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explain the function of file systems</a:t>
            </a:r>
          </a:p>
          <a:p>
            <a:endParaRPr lang="en-US"/>
          </a:p>
          <a:p>
            <a:r>
              <a:rPr lang="en-US"/>
              <a:t>To describe the interfaces to file systems</a:t>
            </a:r>
          </a:p>
          <a:p>
            <a:endParaRPr lang="en-US"/>
          </a:p>
          <a:p>
            <a:r>
              <a:rPr lang="en-US"/>
              <a:t>To discuss file-system design tradeoffs, including access methods, file sharing, file locking, and directory structures</a:t>
            </a:r>
          </a:p>
          <a:p>
            <a:endParaRPr lang="en-US"/>
          </a:p>
          <a:p>
            <a:r>
              <a:rPr lang="en-US"/>
              <a:t>To explore file-system protection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77813"/>
            <a:ext cx="7707312" cy="576262"/>
          </a:xfrm>
        </p:spPr>
        <p:txBody>
          <a:bodyPr/>
          <a:lstStyle/>
          <a:p>
            <a:r>
              <a:rPr lang="en-US"/>
              <a:t>General Graph Directory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guarantee no cycles?</a:t>
            </a:r>
          </a:p>
          <a:p>
            <a:pPr lvl="1"/>
            <a:r>
              <a:rPr lang="en-US"/>
              <a:t>Allow only links to file not subdirectories</a:t>
            </a:r>
          </a:p>
          <a:p>
            <a:pPr lvl="1"/>
            <a:r>
              <a:rPr lang="en-US"/>
              <a:t>Garbage collection</a:t>
            </a:r>
          </a:p>
          <a:p>
            <a:pPr lvl="1"/>
            <a:r>
              <a:rPr lang="en-US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File System Mounting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821488" cy="3067050"/>
          </a:xfrm>
        </p:spPr>
        <p:txBody>
          <a:bodyPr/>
          <a:lstStyle/>
          <a:p>
            <a:r>
              <a:rPr lang="en-US"/>
              <a:t>A file system must be </a:t>
            </a:r>
            <a:r>
              <a:rPr lang="en-US" b="1"/>
              <a:t>mounted</a:t>
            </a:r>
            <a:r>
              <a:rPr lang="en-US"/>
              <a:t> before it can be accessed</a:t>
            </a:r>
          </a:p>
          <a:p>
            <a:endParaRPr lang="en-US"/>
          </a:p>
          <a:p>
            <a:r>
              <a:rPr lang="en-US"/>
              <a:t>A unmounted file system (i.e., Fig. 11-11(b)) is mounted at a </a:t>
            </a:r>
            <a:r>
              <a:rPr lang="en-US" b="1"/>
              <a:t>mount point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7813"/>
            <a:ext cx="8582025" cy="576262"/>
          </a:xfrm>
        </p:spPr>
        <p:txBody>
          <a:bodyPr/>
          <a:lstStyle/>
          <a:p>
            <a:r>
              <a:rPr lang="en-US"/>
              <a:t>(a) Existing   (b) Unmounted Partition</a:t>
            </a:r>
          </a:p>
        </p:txBody>
      </p:sp>
      <p:pic>
        <p:nvPicPr>
          <p:cNvPr id="78853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613" y="1263650"/>
            <a:ext cx="7502525" cy="4344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240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323975"/>
            <a:ext cx="4095750" cy="469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Sharing of files on multi-user systems is desirable</a:t>
            </a:r>
            <a:br>
              <a:rPr lang="en-US"/>
            </a:br>
            <a:endParaRPr lang="en-US"/>
          </a:p>
          <a:p>
            <a:r>
              <a:rPr lang="en-US"/>
              <a:t>Sharing may be done through a </a:t>
            </a:r>
            <a:r>
              <a:rPr lang="en-US" b="1"/>
              <a:t>protection</a:t>
            </a:r>
            <a:r>
              <a:rPr lang="en-US"/>
              <a:t> scheme</a:t>
            </a:r>
            <a:br>
              <a:rPr lang="en-US"/>
            </a:br>
            <a:endParaRPr lang="en-US"/>
          </a:p>
          <a:p>
            <a:r>
              <a:rPr lang="en-US"/>
              <a:t>On distributed systems, files may be shared across a network</a:t>
            </a:r>
            <a:br>
              <a:rPr lang="en-US"/>
            </a:br>
            <a:endParaRPr lang="en-US"/>
          </a:p>
          <a:p>
            <a:r>
              <a:rPr lang="en-US"/>
              <a:t>Network File System (NFS) is a common distributed file-sharing method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277813"/>
            <a:ext cx="8651875" cy="576262"/>
          </a:xfrm>
        </p:spPr>
        <p:txBody>
          <a:bodyPr/>
          <a:lstStyle/>
          <a:p>
            <a:r>
              <a:rPr lang="en-US"/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0600" cy="3516312"/>
          </a:xfrm>
        </p:spPr>
        <p:txBody>
          <a:bodyPr/>
          <a:lstStyle/>
          <a:p>
            <a:r>
              <a:rPr lang="en-US" b="1"/>
              <a:t>User IDs</a:t>
            </a:r>
            <a:r>
              <a:rPr lang="en-US"/>
              <a:t> identify users, allowing permissions and protections to be per-user</a:t>
            </a:r>
            <a:br>
              <a:rPr lang="en-US"/>
            </a:br>
            <a:endParaRPr lang="en-US"/>
          </a:p>
          <a:p>
            <a:r>
              <a:rPr lang="en-US" b="1"/>
              <a:t>Group IDs</a:t>
            </a:r>
            <a:r>
              <a:rPr lang="en-US"/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r>
              <a:rPr lang="en-US"/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22375"/>
            <a:ext cx="7732712" cy="5275263"/>
          </a:xfrm>
        </p:spPr>
        <p:txBody>
          <a:bodyPr/>
          <a:lstStyle/>
          <a:p>
            <a:r>
              <a:rPr lang="en-US"/>
              <a:t>Uses networking to allow file system access between systems</a:t>
            </a:r>
          </a:p>
          <a:p>
            <a:pPr lvl="1"/>
            <a:r>
              <a:rPr lang="en-US"/>
              <a:t>Manually via programs like FTP</a:t>
            </a:r>
          </a:p>
          <a:p>
            <a:pPr lvl="1"/>
            <a:r>
              <a:rPr lang="en-US"/>
              <a:t>Automatically, seamlessly using </a:t>
            </a:r>
            <a:r>
              <a:rPr lang="en-US" b="1"/>
              <a:t>distributed file systems</a:t>
            </a:r>
          </a:p>
          <a:p>
            <a:pPr lvl="1"/>
            <a:r>
              <a:rPr lang="en-US"/>
              <a:t>Semi automatically via the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world wide web</a:t>
            </a:r>
          </a:p>
          <a:p>
            <a:r>
              <a:rPr lang="en-US" b="1"/>
              <a:t>Client-server</a:t>
            </a:r>
            <a:r>
              <a:rPr lang="en-US"/>
              <a:t> model allows clients to mount remote file systems from servers</a:t>
            </a:r>
          </a:p>
          <a:p>
            <a:pPr lvl="1"/>
            <a:r>
              <a:rPr lang="en-US"/>
              <a:t>Server can serve multiple clients</a:t>
            </a:r>
          </a:p>
          <a:p>
            <a:pPr lvl="1"/>
            <a:r>
              <a:rPr lang="en-US"/>
              <a:t>Client and user-on-client identification is insecure or complicated</a:t>
            </a:r>
          </a:p>
          <a:p>
            <a:pPr lvl="1"/>
            <a:r>
              <a:rPr lang="en-US" b="1"/>
              <a:t>NFS</a:t>
            </a:r>
            <a:r>
              <a:rPr lang="en-US"/>
              <a:t> is standard UNIX client-server file sharing protocol</a:t>
            </a:r>
          </a:p>
          <a:p>
            <a:pPr lvl="1"/>
            <a:r>
              <a:rPr lang="en-US" b="1"/>
              <a:t>CIFS</a:t>
            </a:r>
            <a:r>
              <a:rPr lang="en-US"/>
              <a:t> is standard Windows protocol</a:t>
            </a:r>
          </a:p>
          <a:p>
            <a:pPr lvl="1"/>
            <a:r>
              <a:rPr lang="en-US"/>
              <a:t>Standard operating system file calls are translated into remote calls</a:t>
            </a:r>
          </a:p>
          <a:p>
            <a:r>
              <a:rPr lang="en-US"/>
              <a:t>Distributed Information Systems </a:t>
            </a:r>
            <a:r>
              <a:rPr lang="en-US" b="1"/>
              <a:t>(distributed naming services)</a:t>
            </a:r>
            <a:r>
              <a:rPr lang="en-US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/>
          <a:lstStyle/>
          <a:p>
            <a:r>
              <a:rPr lang="en-US"/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9375" cy="4429125"/>
          </a:xfrm>
        </p:spPr>
        <p:txBody>
          <a:bodyPr/>
          <a:lstStyle/>
          <a:p>
            <a:r>
              <a:rPr lang="en-US"/>
              <a:t>Remote file systems add new failure modes, due to network failure, server failure</a:t>
            </a:r>
          </a:p>
          <a:p>
            <a:endParaRPr lang="en-US"/>
          </a:p>
          <a:p>
            <a:r>
              <a:rPr lang="en-US"/>
              <a:t>Recovery from failure can involve state information about status of each remote request</a:t>
            </a:r>
          </a:p>
          <a:p>
            <a:endParaRPr lang="en-US"/>
          </a:p>
          <a:p>
            <a:r>
              <a:rPr lang="en-US"/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/>
          <a:lstStyle/>
          <a:p>
            <a:r>
              <a:rPr lang="en-US"/>
              <a:t>File Sharing – Consistency Semantics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63663"/>
            <a:ext cx="7737475" cy="5003800"/>
          </a:xfrm>
        </p:spPr>
        <p:txBody>
          <a:bodyPr/>
          <a:lstStyle/>
          <a:p>
            <a:r>
              <a:rPr lang="en-US" b="1"/>
              <a:t>Consistency semantics</a:t>
            </a:r>
            <a:r>
              <a:rPr lang="en-US"/>
              <a:t> specify how multiple users are to access a shared file simultaneously</a:t>
            </a:r>
          </a:p>
          <a:p>
            <a:pPr lvl="1"/>
            <a:r>
              <a:rPr lang="en-US"/>
              <a:t>Similar to Ch 7 process synchronization algorithms</a:t>
            </a:r>
          </a:p>
          <a:p>
            <a:pPr lvl="2"/>
            <a:r>
              <a:rPr lang="en-US"/>
              <a:t>Tend to be less complex due to disk I/O and network latency (for remote file systems</a:t>
            </a:r>
          </a:p>
          <a:p>
            <a:pPr lvl="1"/>
            <a:r>
              <a:rPr lang="en-US"/>
              <a:t>Andrew File System (AFS) implemented complex remote file sharing semantics</a:t>
            </a:r>
          </a:p>
          <a:p>
            <a:pPr lvl="1"/>
            <a:r>
              <a:rPr lang="en-US"/>
              <a:t>Unix file system (UFS) implements:</a:t>
            </a:r>
          </a:p>
          <a:p>
            <a:pPr lvl="2"/>
            <a:r>
              <a:rPr lang="en-US"/>
              <a:t>Writes to an open file visible immediately to other users of the same open file</a:t>
            </a:r>
          </a:p>
          <a:p>
            <a:pPr lvl="2"/>
            <a:r>
              <a:rPr lang="en-US"/>
              <a:t>Sharing file pointer to allow multiple users to read and write concurrently</a:t>
            </a:r>
          </a:p>
          <a:p>
            <a:pPr lvl="1"/>
            <a:r>
              <a:rPr lang="en-US"/>
              <a:t>AFS has session semantics</a:t>
            </a:r>
          </a:p>
          <a:p>
            <a:pPr lvl="2"/>
            <a:r>
              <a:rPr lang="en-US"/>
              <a:t>Writes only visible to sessions starting after the file is closed</a:t>
            </a:r>
          </a:p>
          <a:p>
            <a:pPr lvl="2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Contiguous logical address space</a:t>
            </a:r>
            <a:br>
              <a:rPr lang="en-US"/>
            </a:br>
            <a:endParaRPr lang="en-US"/>
          </a:p>
          <a:p>
            <a:r>
              <a:rPr lang="en-US"/>
              <a:t>Types: </a:t>
            </a:r>
          </a:p>
          <a:p>
            <a:pPr lvl="1"/>
            <a:r>
              <a:rPr lang="en-US"/>
              <a:t>Data</a:t>
            </a:r>
          </a:p>
          <a:p>
            <a:pPr lvl="2"/>
            <a:r>
              <a:rPr lang="en-US"/>
              <a:t>numeric</a:t>
            </a:r>
          </a:p>
          <a:p>
            <a:pPr lvl="2"/>
            <a:r>
              <a:rPr lang="en-US"/>
              <a:t>character</a:t>
            </a:r>
          </a:p>
          <a:p>
            <a:pPr lvl="2"/>
            <a:r>
              <a:rPr lang="en-US"/>
              <a:t>binary</a:t>
            </a:r>
          </a:p>
          <a:p>
            <a:pPr lvl="1"/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</a:t>
            </a:r>
            <a:r>
              <a:rPr lang="en-US" sz="800"/>
              <a:t>	</a:t>
            </a:r>
            <a:r>
              <a:rPr lang="en-US" sz="160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	a) </a:t>
            </a:r>
            <a:r>
              <a:rPr lang="en-US" sz="1600" b="1"/>
              <a:t>owner access</a:t>
            </a:r>
            <a:r>
              <a:rPr lang="en-US" sz="1600"/>
              <a:t> 	7	</a:t>
            </a:r>
            <a:r>
              <a:rPr lang="en-US" sz="1600">
                <a:sym typeface="Symbol" pitchFamily="18" charset="2"/>
              </a:rPr>
              <a:t>	1 1 1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b) </a:t>
            </a:r>
            <a:r>
              <a:rPr lang="en-US" sz="1600" b="1">
                <a:sym typeface="Symbol" pitchFamily="18" charset="2"/>
              </a:rPr>
              <a:t>group access</a:t>
            </a:r>
            <a:r>
              <a:rPr lang="en-US" sz="160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c) </a:t>
            </a:r>
            <a:r>
              <a:rPr lang="en-US" sz="1600" b="1">
                <a:sym typeface="Symbol" pitchFamily="18" charset="2"/>
              </a:rPr>
              <a:t>public access</a:t>
            </a:r>
            <a:r>
              <a:rPr lang="en-US" sz="160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For a particular file (say </a:t>
            </a:r>
            <a:r>
              <a:rPr lang="en-US" i="1">
                <a:sym typeface="Symbol" pitchFamily="18" charset="2"/>
              </a:rPr>
              <a:t>game</a:t>
            </a:r>
            <a:r>
              <a:rPr lang="en-US"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39725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owner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49713" y="4884738"/>
            <a:ext cx="617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group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78790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public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452813" y="5399088"/>
            <a:ext cx="68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chmod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761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583113" y="5399088"/>
            <a:ext cx="581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game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pitchFamily="18" charset="2"/>
              </a:rPr>
              <a:t>Attach a group to a file</a:t>
            </a:r>
            <a:br>
              <a:rPr kumimoji="1" lang="en-US">
                <a:latin typeface="Arial" charset="0"/>
                <a:sym typeface="Symbol" pitchFamily="18" charset="2"/>
              </a:rPr>
            </a:br>
            <a:r>
              <a:rPr kumimoji="1" lang="en-US">
                <a:latin typeface="Arial" charset="0"/>
                <a:sym typeface="Symbol" pitchFamily="18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58763"/>
            <a:ext cx="8077200" cy="609600"/>
          </a:xfrm>
        </p:spPr>
        <p:txBody>
          <a:bodyPr/>
          <a:lstStyle/>
          <a:p>
            <a:r>
              <a:rPr lang="en-US" sz="2800"/>
              <a:t>Windows XP Access-Control </a:t>
            </a:r>
            <a:br>
              <a:rPr lang="en-US" sz="2800"/>
            </a:br>
            <a:r>
              <a:rPr lang="en-US" sz="2800"/>
              <a:t>List Management</a:t>
            </a:r>
          </a:p>
        </p:txBody>
      </p:sp>
      <p:pic>
        <p:nvPicPr>
          <p:cNvPr id="1105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  <a:ln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277813"/>
            <a:ext cx="7737475" cy="576262"/>
          </a:xfrm>
        </p:spPr>
        <p:txBody>
          <a:bodyPr/>
          <a:lstStyle/>
          <a:p>
            <a:r>
              <a:rPr lang="en-US"/>
              <a:t>A Sample UNIX Directory Listing</a:t>
            </a:r>
          </a:p>
        </p:txBody>
      </p:sp>
      <p:pic>
        <p:nvPicPr>
          <p:cNvPr id="1116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  <a:ln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6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Lines </a:t>
            </a:r>
          </a:p>
          <a:p>
            <a:pPr lvl="1">
              <a:lnSpc>
                <a:spcPct val="90000"/>
              </a:lnSpc>
            </a:pPr>
            <a:r>
              <a:rPr lang="en-US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/>
              <a:t>Variable length</a:t>
            </a:r>
          </a:p>
          <a:p>
            <a:pPr>
              <a:lnSpc>
                <a:spcPct val="90000"/>
              </a:lnSpc>
            </a:pPr>
            <a:r>
              <a:rPr lang="en-US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Name</a:t>
            </a:r>
            <a:r>
              <a:rPr lang="en-US"/>
              <a:t> – only information kept in human-readable form</a:t>
            </a:r>
          </a:p>
          <a:p>
            <a:r>
              <a:rPr lang="en-US" b="1"/>
              <a:t>Identifier</a:t>
            </a:r>
            <a:r>
              <a:rPr lang="en-US"/>
              <a:t> – unique tag (number) identifies file within file system</a:t>
            </a:r>
          </a:p>
          <a:p>
            <a:r>
              <a:rPr lang="en-US" b="1"/>
              <a:t>Type</a:t>
            </a:r>
            <a:r>
              <a:rPr lang="en-US"/>
              <a:t> – needed for systems that support different types</a:t>
            </a:r>
          </a:p>
          <a:p>
            <a:r>
              <a:rPr lang="en-US" b="1"/>
              <a:t>Location</a:t>
            </a:r>
            <a:r>
              <a:rPr lang="en-US"/>
              <a:t> – pointer to file location on device</a:t>
            </a:r>
          </a:p>
          <a:p>
            <a:r>
              <a:rPr lang="en-US" b="1"/>
              <a:t>Size</a:t>
            </a:r>
            <a:r>
              <a:rPr lang="en-US"/>
              <a:t> – current file size</a:t>
            </a:r>
          </a:p>
          <a:p>
            <a:r>
              <a:rPr lang="en-US" b="1"/>
              <a:t>Protection</a:t>
            </a:r>
            <a:r>
              <a:rPr lang="en-US"/>
              <a:t> – controls who can do reading, writing, executing</a:t>
            </a:r>
          </a:p>
          <a:p>
            <a:r>
              <a:rPr lang="en-US" b="1"/>
              <a:t>Time, date, and user identification</a:t>
            </a:r>
            <a:r>
              <a:rPr lang="en-US"/>
              <a:t> – data for protection, security, and usage monitoring</a:t>
            </a:r>
          </a:p>
          <a:p>
            <a:r>
              <a:rPr lang="en-US"/>
              <a:t>Information about files are kept in the directory structure, which is maintained on the disk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 dirty="0"/>
              <a:t>File is an </a:t>
            </a:r>
            <a:r>
              <a:rPr lang="en-US" b="1" dirty="0"/>
              <a:t>abstract data type</a:t>
            </a:r>
          </a:p>
          <a:p>
            <a:r>
              <a:rPr lang="en-US" b="1" dirty="0"/>
              <a:t>Create</a:t>
            </a:r>
          </a:p>
          <a:p>
            <a:r>
              <a:rPr lang="en-US" b="1" dirty="0"/>
              <a:t>Write</a:t>
            </a:r>
          </a:p>
          <a:p>
            <a:r>
              <a:rPr lang="en-US" b="1" dirty="0"/>
              <a:t>Read</a:t>
            </a:r>
          </a:p>
          <a:p>
            <a:r>
              <a:rPr lang="en-US" b="1" dirty="0"/>
              <a:t>Reposition within </a:t>
            </a:r>
            <a:r>
              <a:rPr lang="en-US" b="1" dirty="0" smtClean="0"/>
              <a:t>file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重定位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 dirty="0"/>
              <a:t>Delete</a:t>
            </a:r>
          </a:p>
          <a:p>
            <a:r>
              <a:rPr lang="en-US" b="1" smtClean="0"/>
              <a:t>Truncate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截短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b="1" dirty="0"/>
          </a:p>
          <a:p>
            <a:r>
              <a:rPr lang="en-US" i="1" dirty="0"/>
              <a:t>Open(F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  <a:r>
              <a:rPr lang="en-US" dirty="0"/>
              <a:t> – search the directory structure on disk for entry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, and move the content of entry to memory</a:t>
            </a:r>
          </a:p>
          <a:p>
            <a:r>
              <a:rPr lang="en-US" i="1" dirty="0"/>
              <a:t>Close (F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  <a:r>
              <a:rPr lang="en-US" dirty="0"/>
              <a:t> – move the content of entry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Several pieces of data are needed to manage open files:</a:t>
            </a:r>
          </a:p>
          <a:p>
            <a:pPr lvl="1"/>
            <a:r>
              <a:rPr lang="en-US"/>
              <a:t>File pointer:  pointer to last read/write location, per process that has the file open</a:t>
            </a:r>
          </a:p>
          <a:p>
            <a:pPr lvl="1"/>
            <a:r>
              <a:rPr lang="en-US"/>
              <a:t>File-open count: counter of number of times a file is open – to allow removal of data from open-file table when last processes closes it</a:t>
            </a:r>
          </a:p>
          <a:p>
            <a:pPr lvl="1"/>
            <a:r>
              <a:rPr lang="en-US"/>
              <a:t>Disk location of the file: cache of data access information</a:t>
            </a:r>
          </a:p>
          <a:p>
            <a:pPr lvl="1"/>
            <a:r>
              <a:rPr lang="en-US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 Locking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97800" cy="4530725"/>
          </a:xfrm>
        </p:spPr>
        <p:txBody>
          <a:bodyPr/>
          <a:lstStyle/>
          <a:p>
            <a:r>
              <a:rPr lang="en-US"/>
              <a:t>Provided by some operating systems and file systems</a:t>
            </a:r>
          </a:p>
          <a:p>
            <a:endParaRPr lang="en-US"/>
          </a:p>
          <a:p>
            <a:r>
              <a:rPr lang="en-US"/>
              <a:t>Mediates access to a file</a:t>
            </a:r>
          </a:p>
          <a:p>
            <a:endParaRPr lang="en-US"/>
          </a:p>
          <a:p>
            <a:r>
              <a:rPr lang="en-US"/>
              <a:t>Mandatory or advisory:</a:t>
            </a:r>
          </a:p>
          <a:p>
            <a:pPr lvl="1"/>
            <a:r>
              <a:rPr lang="en-US" b="1"/>
              <a:t>Mandatory</a:t>
            </a:r>
            <a:r>
              <a:rPr lang="en-US"/>
              <a:t> – access is denied depending on locks held and requested</a:t>
            </a:r>
          </a:p>
          <a:p>
            <a:pPr lvl="1"/>
            <a:r>
              <a:rPr lang="en-US" b="1"/>
              <a:t>Advisory</a:t>
            </a:r>
            <a:r>
              <a:rPr lang="en-US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1641</TotalTime>
  <Words>1203</Words>
  <Application>Microsoft Office PowerPoint</Application>
  <PresentationFormat>全屏显示(4:3)</PresentationFormat>
  <Paragraphs>331</Paragraphs>
  <Slides>43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os-8</vt:lpstr>
      <vt:lpstr>Chapter 10:   File-System Interface</vt:lpstr>
      <vt:lpstr>Chapter 10:  File-System Interface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 Java API (Cont.)</vt:lpstr>
      <vt:lpstr>File Types – Name, Extension</vt:lpstr>
      <vt:lpstr>Access Methods</vt:lpstr>
      <vt:lpstr>Sequential-access File</vt:lpstr>
      <vt:lpstr>Simulation of Sequential Access on 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Directories(无环图)</vt:lpstr>
      <vt:lpstr>Acyclic-Graph Directories (Cont.)</vt:lpstr>
      <vt:lpstr>General Graph Directory</vt:lpstr>
      <vt:lpstr>General Graph Directory (Cont.)</vt:lpstr>
      <vt:lpstr>File System Mounting</vt:lpstr>
      <vt:lpstr>(a) Existing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zuojie</cp:lastModifiedBy>
  <cp:revision>87</cp:revision>
  <dcterms:created xsi:type="dcterms:W3CDTF">2004-10-07T18:29:30Z</dcterms:created>
  <dcterms:modified xsi:type="dcterms:W3CDTF">2015-02-25T13:54:39Z</dcterms:modified>
</cp:coreProperties>
</file>