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281" r:id="rId2"/>
    <p:sldId id="263" r:id="rId3"/>
    <p:sldId id="284" r:id="rId4"/>
    <p:sldId id="264" r:id="rId5"/>
    <p:sldId id="285" r:id="rId6"/>
    <p:sldId id="265" r:id="rId7"/>
    <p:sldId id="266" r:id="rId8"/>
    <p:sldId id="267" r:id="rId9"/>
    <p:sldId id="287" r:id="rId10"/>
    <p:sldId id="279" r:id="rId11"/>
    <p:sldId id="268" r:id="rId12"/>
    <p:sldId id="269" r:id="rId13"/>
    <p:sldId id="270" r:id="rId14"/>
    <p:sldId id="259" r:id="rId15"/>
    <p:sldId id="260" r:id="rId16"/>
    <p:sldId id="261" r:id="rId17"/>
    <p:sldId id="262" r:id="rId18"/>
    <p:sldId id="271" r:id="rId19"/>
    <p:sldId id="288" r:id="rId20"/>
    <p:sldId id="289" r:id="rId21"/>
    <p:sldId id="290" r:id="rId22"/>
    <p:sldId id="286" r:id="rId23"/>
    <p:sldId id="282" r:id="rId24"/>
    <p:sldId id="275" r:id="rId25"/>
    <p:sldId id="276" r:id="rId26"/>
    <p:sldId id="277" r:id="rId27"/>
    <p:sldId id="280" r:id="rId28"/>
    <p:sldId id="278" r:id="rId29"/>
    <p:sldId id="283" r:id="rId30"/>
  </p:sldIdLst>
  <p:sldSz cx="13716000" cy="9144000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-128"/>
        <a:cs typeface="+mn-cs"/>
      </a:defRPr>
    </a:lvl1pPr>
    <a:lvl2pPr marL="652463" indent="-195263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-128"/>
        <a:cs typeface="+mn-cs"/>
      </a:defRPr>
    </a:lvl2pPr>
    <a:lvl3pPr marL="1304925" indent="-390525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-128"/>
        <a:cs typeface="+mn-cs"/>
      </a:defRPr>
    </a:lvl3pPr>
    <a:lvl4pPr marL="1958975" indent="-587375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-128"/>
        <a:cs typeface="+mn-cs"/>
      </a:defRPr>
    </a:lvl4pPr>
    <a:lvl5pPr marL="2611438" indent="-782638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C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6" d="100"/>
          <a:sy n="36" d="100"/>
        </p:scale>
        <p:origin x="-378" y="-96"/>
      </p:cViewPr>
      <p:guideLst>
        <p:guide orient="horz" pos="1530"/>
        <p:guide pos="195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6705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8128" tIns="44064" rIns="88128" bIns="44064" numCol="1" anchor="t" anchorCtr="0" compatLnSpc="1">
            <a:prstTxWarp prst="textNoShape">
              <a:avLst/>
            </a:prstTxWarp>
          </a:bodyPr>
          <a:lstStyle>
            <a:lvl1pPr defTabSz="881063" eaLnBrk="0" hangingPunct="0">
              <a:defRPr sz="12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3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43350" y="0"/>
            <a:ext cx="306705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8128" tIns="44064" rIns="88128" bIns="44064" numCol="1" anchor="t" anchorCtr="0" compatLnSpc="1">
            <a:prstTxWarp prst="textNoShape">
              <a:avLst/>
            </a:prstTxWarp>
          </a:bodyPr>
          <a:lstStyle>
            <a:lvl1pPr algn="r" defTabSz="881063" eaLnBrk="0" hangingPunct="0">
              <a:defRPr sz="12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4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3488"/>
            <a:ext cx="30670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8128" tIns="44064" rIns="88128" bIns="44064" numCol="1" anchor="b" anchorCtr="0" compatLnSpc="1">
            <a:prstTxWarp prst="textNoShape">
              <a:avLst/>
            </a:prstTxWarp>
          </a:bodyPr>
          <a:lstStyle>
            <a:lvl1pPr defTabSz="881063" eaLnBrk="0" hangingPunct="0">
              <a:defRPr sz="12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5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43350" y="8853488"/>
            <a:ext cx="30670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8128" tIns="44064" rIns="88128" bIns="44064" numCol="1" anchor="b" anchorCtr="0" compatLnSpc="1">
            <a:prstTxWarp prst="textNoShape">
              <a:avLst/>
            </a:prstTxWarp>
          </a:bodyPr>
          <a:lstStyle>
            <a:lvl1pPr algn="r" defTabSz="881063" eaLnBrk="0" hangingPunct="0">
              <a:defRPr sz="1200">
                <a:latin typeface="Helvetica" charset="0"/>
              </a:defRPr>
            </a:lvl1pPr>
          </a:lstStyle>
          <a:p>
            <a:pPr>
              <a:defRPr/>
            </a:pPr>
            <a:fld id="{6E99E0AE-A3E6-4600-BD4B-CD9E8BFE82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0" tIns="46509" rIns="93020" bIns="46509" numCol="1" anchor="ctr" anchorCtr="0" compatLnSpc="1">
            <a:prstTxWarp prst="textNoShape">
              <a:avLst/>
            </a:prstTxWarp>
          </a:bodyPr>
          <a:lstStyle>
            <a:lvl1pPr defTabSz="930275" eaLnBrk="0" hangingPunct="0">
              <a:defRPr sz="13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7163" y="0"/>
            <a:ext cx="3030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0" tIns="46509" rIns="93020" bIns="46509" numCol="1" anchor="ctr" anchorCtr="0" compatLnSpc="1">
            <a:prstTxWarp prst="textNoShape">
              <a:avLst/>
            </a:prstTxWarp>
          </a:bodyPr>
          <a:lstStyle>
            <a:lvl1pPr algn="r" defTabSz="930275" eaLnBrk="0" hangingPunct="0">
              <a:defRPr sz="13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89000" y="696913"/>
            <a:ext cx="521970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0" tIns="46509" rIns="93020" bIns="4650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0" tIns="46509" rIns="93020" bIns="46509" numCol="1" anchor="b" anchorCtr="0" compatLnSpc="1">
            <a:prstTxWarp prst="textNoShape">
              <a:avLst/>
            </a:prstTxWarp>
          </a:bodyPr>
          <a:lstStyle>
            <a:lvl1pPr defTabSz="930275" eaLnBrk="0" hangingPunct="0">
              <a:defRPr sz="13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7163" y="8820150"/>
            <a:ext cx="3030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0" tIns="46509" rIns="93020" bIns="46509" numCol="1" anchor="b" anchorCtr="0" compatLnSpc="1">
            <a:prstTxWarp prst="textNoShape">
              <a:avLst/>
            </a:prstTxWarp>
          </a:bodyPr>
          <a:lstStyle>
            <a:lvl1pPr algn="r" defTabSz="930275" eaLnBrk="0" hangingPunct="0">
              <a:defRPr sz="1300">
                <a:latin typeface="Helvetica" charset="0"/>
              </a:defRPr>
            </a:lvl1pPr>
          </a:lstStyle>
          <a:p>
            <a:pPr>
              <a:defRPr/>
            </a:pPr>
            <a:fld id="{A6421A13-34DB-4103-AEB3-8939EB33E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652463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130492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95897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2611438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326555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0EEFA8-957A-40BD-978C-9D830F4CFE7F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D96B8D-AD00-4174-825C-5717535FB1C3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07FC33-3E28-4563-ABE1-8AACFD7FD6BE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A47894-E9E3-4BF6-8CC5-870058787DD1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6F8BD6-991A-48FC-95BF-F2E58FE65E17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A24755-2062-4E1E-9D7B-EA130E418DC3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145FF1-BA31-4B1E-8E87-1CA8B2E64E17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687DCF-9456-4DC0-AA5B-5C070C7A7370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814BA5-67AD-4E14-8C2C-1B6C65A4C706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1BB438-F37C-4040-A832-EF441DC96068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EC8B04-4664-4326-88BA-C87F8765F32E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E9F2DD-ED10-4511-8A3D-A52813D6B1AC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28E876-AA90-49CC-A882-7BA301B3890B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389445-D780-4F3D-94FA-F1A1B3A45CD5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165722-6B8F-4166-9796-3B20387A9AE4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676325-D114-4C51-AE9C-D5A7C5AE58DB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2680FD-6C97-4D9D-97A2-947C29D1C808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FFEF64-A59A-42EF-87A6-E5861E886FFE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9531FB-5EAA-4768-AE0E-207393A8BE60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66EA46-6414-40F0-ACA3-6EEBC07AEE4D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30BB7D-8675-4A03-BC15-3EECF108AB11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CE1506-7AAB-49DE-8C57-70BA177BAE4C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264CB6-C6A2-485F-847F-C8CCDEC032EE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C23252-A5C3-44F9-8628-D32CAE80DAC4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23EB31-8EC0-489A-9B51-EFDA77F97470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298450" y="3948113"/>
            <a:ext cx="12915900" cy="268287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800">
                <a:cs typeface="ＭＳ Ｐゴシック" charset="-128"/>
              </a:endParaRP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800">
                <a:cs typeface="ＭＳ Ｐゴシック" charset="-128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800">
                <a:cs typeface="ＭＳ Ｐゴシック" charset="-128"/>
              </a:endParaRPr>
            </a:p>
          </p:txBody>
        </p:sp>
      </p:grp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9734550" y="8783638"/>
            <a:ext cx="4070350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622" tIns="65311" rIns="130622" bIns="65311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400" b="1" dirty="0">
                <a:solidFill>
                  <a:srgbClr val="336699"/>
                </a:solidFill>
                <a:latin typeface="Helvetica" charset="0"/>
              </a:rPr>
              <a:t>Silberschatz, Galvin and Gagne ©2009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1275" y="8818563"/>
            <a:ext cx="3727450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400" b="1" dirty="0">
                <a:solidFill>
                  <a:srgbClr val="336699"/>
                </a:solidFill>
                <a:latin typeface="Helvetica" charset="0"/>
              </a:rPr>
              <a:t>Operating System Concepts– 8</a:t>
            </a:r>
            <a:r>
              <a:rPr lang="en-US" sz="1400" b="1" baseline="30000" dirty="0">
                <a:solidFill>
                  <a:srgbClr val="336699"/>
                </a:solidFill>
                <a:latin typeface="Helvetica" charset="0"/>
              </a:rPr>
              <a:t>th</a:t>
            </a:r>
            <a:r>
              <a:rPr lang="en-US" sz="1400" b="1" dirty="0">
                <a:solidFill>
                  <a:srgbClr val="336699"/>
                </a:solidFill>
                <a:latin typeface="Helvetica" charset="0"/>
              </a:rPr>
              <a:t> Edition</a:t>
            </a:r>
          </a:p>
        </p:txBody>
      </p:sp>
      <p:pic>
        <p:nvPicPr>
          <p:cNvPr id="9" name="Picture 9" descr="dino_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41900" y="5543550"/>
            <a:ext cx="3092450" cy="2125663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</p:spPr>
      </p:pic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4837113" y="5354638"/>
            <a:ext cx="3505200" cy="2517775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ffectLst/>
        </p:spPr>
        <p:txBody>
          <a:bodyPr wrap="none" lIns="130622" tIns="65311" rIns="130622" bIns="65311" anchor="ctr"/>
          <a:lstStyle/>
          <a:p>
            <a:pPr eaLnBrk="0" hangingPunct="0">
              <a:defRPr/>
            </a:pPr>
            <a:endParaRPr lang="en-US" sz="1800">
              <a:cs typeface="ＭＳ Ｐゴシック" charset="-128"/>
            </a:endParaRPr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28700" y="914400"/>
            <a:ext cx="11658600" cy="2836333"/>
          </a:xfrm>
        </p:spPr>
        <p:txBody>
          <a:bodyPr/>
          <a:lstStyle>
            <a:lvl1pPr>
              <a:defRPr sz="6100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37007" y="370417"/>
            <a:ext cx="3217068" cy="7315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70417"/>
            <a:ext cx="9422607" cy="7315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5875867"/>
            <a:ext cx="11658600" cy="1816100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3875618"/>
            <a:ext cx="11658600" cy="2000249"/>
          </a:xfrm>
        </p:spPr>
        <p:txBody>
          <a:bodyPr anchor="b"/>
          <a:lstStyle>
            <a:lvl1pPr marL="0" indent="0">
              <a:buNone/>
              <a:defRPr sz="2900"/>
            </a:lvl1pPr>
            <a:lvl2pPr marL="653110" indent="0">
              <a:buNone/>
              <a:defRPr sz="2600"/>
            </a:lvl2pPr>
            <a:lvl3pPr marL="1306220" indent="0">
              <a:buNone/>
              <a:defRPr sz="2300"/>
            </a:lvl3pPr>
            <a:lvl4pPr marL="1959331" indent="0">
              <a:buNone/>
              <a:defRPr sz="2000"/>
            </a:lvl4pPr>
            <a:lvl5pPr marL="2612441" indent="0">
              <a:buNone/>
              <a:defRPr sz="2000"/>
            </a:lvl5pPr>
            <a:lvl6pPr marL="3265551" indent="0">
              <a:buNone/>
              <a:defRPr sz="2000"/>
            </a:lvl6pPr>
            <a:lvl7pPr marL="3918661" indent="0">
              <a:buNone/>
              <a:defRPr sz="2000"/>
            </a:lvl7pPr>
            <a:lvl8pPr marL="4571771" indent="0">
              <a:buNone/>
              <a:defRPr sz="2000"/>
            </a:lvl8pPr>
            <a:lvl9pPr marL="5224882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9675" y="1644651"/>
            <a:ext cx="6057900" cy="604096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96175" y="1644651"/>
            <a:ext cx="6057900" cy="604096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66184"/>
            <a:ext cx="12344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6817"/>
            <a:ext cx="6060282" cy="85301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99833"/>
            <a:ext cx="6060282" cy="526838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38" y="2046817"/>
            <a:ext cx="6062663" cy="85301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38" y="2899833"/>
            <a:ext cx="6062663" cy="526838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64067"/>
            <a:ext cx="4512470" cy="1549400"/>
          </a:xfrm>
        </p:spPr>
        <p:txBody>
          <a:bodyPr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5" y="364067"/>
            <a:ext cx="7667625" cy="7804151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1913467"/>
            <a:ext cx="4512470" cy="6254751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6400800"/>
            <a:ext cx="8229600" cy="755651"/>
          </a:xfrm>
        </p:spPr>
        <p:txBody>
          <a:bodyPr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817033"/>
            <a:ext cx="8229600" cy="5486400"/>
          </a:xfrm>
        </p:spPr>
        <p:txBody>
          <a:bodyPr/>
          <a:lstStyle>
            <a:lvl1pPr marL="0" indent="0">
              <a:buNone/>
              <a:defRPr sz="4600"/>
            </a:lvl1pPr>
            <a:lvl2pPr marL="653110" indent="0">
              <a:buNone/>
              <a:defRPr sz="4000"/>
            </a:lvl2pPr>
            <a:lvl3pPr marL="1306220" indent="0">
              <a:buNone/>
              <a:defRPr sz="3400"/>
            </a:lvl3pPr>
            <a:lvl4pPr marL="1959331" indent="0">
              <a:buNone/>
              <a:defRPr sz="2900"/>
            </a:lvl4pPr>
            <a:lvl5pPr marL="2612441" indent="0">
              <a:buNone/>
              <a:defRPr sz="2900"/>
            </a:lvl5pPr>
            <a:lvl6pPr marL="3265551" indent="0">
              <a:buNone/>
              <a:defRPr sz="2900"/>
            </a:lvl6pPr>
            <a:lvl7pPr marL="3918661" indent="0">
              <a:buNone/>
              <a:defRPr sz="2900"/>
            </a:lvl7pPr>
            <a:lvl8pPr marL="4571771" indent="0">
              <a:buNone/>
              <a:defRPr sz="2900"/>
            </a:lvl8pPr>
            <a:lvl9pPr marL="5224882" indent="0">
              <a:buNone/>
              <a:defRPr sz="29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7156451"/>
            <a:ext cx="8229600" cy="1073149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28625" y="0"/>
            <a:ext cx="1793875" cy="121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69888"/>
            <a:ext cx="12344400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622" tIns="65311" rIns="130622" bIns="6531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09675" y="1644650"/>
            <a:ext cx="12344400" cy="604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622" tIns="65311" rIns="130622" bIns="653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0" y="0"/>
            <a:ext cx="342900" cy="3048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 anchor="ctr"/>
          <a:lstStyle/>
          <a:p>
            <a:pPr algn="ctr">
              <a:defRPr/>
            </a:pPr>
            <a:endParaRPr lang="en-US" sz="3400" dirty="0">
              <a:latin typeface="Times New Roman" charset="0"/>
              <a:cs typeface="ＭＳ Ｐゴシック" charset="-128"/>
            </a:endParaRPr>
          </a:p>
        </p:txBody>
      </p:sp>
      <p:sp>
        <p:nvSpPr>
          <p:cNvPr id="87046" name="Line 6"/>
          <p:cNvSpPr>
            <a:spLocks noChangeShapeType="1"/>
          </p:cNvSpPr>
          <p:nvPr/>
        </p:nvSpPr>
        <p:spPr bwMode="auto">
          <a:xfrm>
            <a:off x="685800" y="1147763"/>
            <a:ext cx="121158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ffectLst/>
        </p:spPr>
        <p:txBody>
          <a:bodyPr lIns="130622" tIns="65311" rIns="130622" bIns="65311"/>
          <a:lstStyle/>
          <a:p>
            <a:pPr eaLnBrk="0" hangingPunct="0">
              <a:defRPr/>
            </a:pPr>
            <a:endParaRPr lang="en-US" sz="1800">
              <a:ea typeface="+mn-ea"/>
            </a:endParaRPr>
          </a:p>
        </p:txBody>
      </p:sp>
      <p:sp>
        <p:nvSpPr>
          <p:cNvPr id="87047" name="Rectangle 7"/>
          <p:cNvSpPr>
            <a:spLocks noChangeArrowheads="1"/>
          </p:cNvSpPr>
          <p:nvPr/>
        </p:nvSpPr>
        <p:spPr bwMode="auto">
          <a:xfrm>
            <a:off x="0" y="3048000"/>
            <a:ext cx="342900" cy="30480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 anchor="ctr"/>
          <a:lstStyle/>
          <a:p>
            <a:pPr algn="ctr">
              <a:defRPr/>
            </a:pPr>
            <a:endParaRPr lang="en-US" sz="3400" dirty="0">
              <a:latin typeface="Times New Roman" charset="0"/>
              <a:cs typeface="ＭＳ Ｐゴシック" charset="-128"/>
            </a:endParaRPr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0" y="6096000"/>
            <a:ext cx="342900" cy="3048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 anchor="ctr"/>
          <a:lstStyle/>
          <a:p>
            <a:pPr algn="ctr">
              <a:defRPr/>
            </a:pPr>
            <a:endParaRPr lang="en-US" sz="3400" dirty="0">
              <a:latin typeface="Times New Roman" charset="0"/>
              <a:cs typeface="ＭＳ Ｐゴシック" charset="-128"/>
            </a:endParaRPr>
          </a:p>
        </p:txBody>
      </p:sp>
      <p:sp>
        <p:nvSpPr>
          <p:cNvPr id="87049" name="Text Box 9"/>
          <p:cNvSpPr txBox="1">
            <a:spLocks noChangeArrowheads="1"/>
          </p:cNvSpPr>
          <p:nvPr/>
        </p:nvSpPr>
        <p:spPr bwMode="auto">
          <a:xfrm>
            <a:off x="6354763" y="8818563"/>
            <a:ext cx="730250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400" b="1" dirty="0">
                <a:solidFill>
                  <a:srgbClr val="006699"/>
                </a:solidFill>
                <a:latin typeface="Helvetica" charset="0"/>
              </a:rPr>
              <a:t>14.</a:t>
            </a:r>
            <a:fld id="{A6201BA5-8E18-419E-B48C-F81FA85551E7}" type="slidenum">
              <a:rPr lang="en-US" sz="1400" b="1">
                <a:solidFill>
                  <a:srgbClr val="006699"/>
                </a:solidFill>
                <a:latin typeface="Helvetica" charset="0"/>
              </a:rPr>
              <a:pPr algn="ctr" eaLnBrk="0" hangingPunct="0">
                <a:spcBef>
                  <a:spcPct val="50000"/>
                </a:spcBef>
                <a:defRPr/>
              </a:pPr>
              <a:t>‹#›</a:t>
            </a:fld>
            <a:endParaRPr lang="en-US" sz="1400" b="1" dirty="0">
              <a:solidFill>
                <a:srgbClr val="006699"/>
              </a:solidFill>
              <a:latin typeface="Helvetica" charset="0"/>
            </a:endParaRPr>
          </a:p>
        </p:txBody>
      </p:sp>
      <p:sp>
        <p:nvSpPr>
          <p:cNvPr id="87050" name="Text Box 10"/>
          <p:cNvSpPr txBox="1">
            <a:spLocks noChangeArrowheads="1"/>
          </p:cNvSpPr>
          <p:nvPr/>
        </p:nvSpPr>
        <p:spPr bwMode="auto">
          <a:xfrm>
            <a:off x="9734550" y="8783638"/>
            <a:ext cx="4070350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622" tIns="65311" rIns="130622" bIns="65311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400" b="1" dirty="0">
                <a:solidFill>
                  <a:srgbClr val="006699"/>
                </a:solidFill>
                <a:latin typeface="Helvetica" charset="0"/>
              </a:rPr>
              <a:t>Silberschatz, Galvin and Gagne ©2009</a:t>
            </a:r>
          </a:p>
        </p:txBody>
      </p:sp>
      <p:sp>
        <p:nvSpPr>
          <p:cNvPr id="87051" name="Text Box 11"/>
          <p:cNvSpPr txBox="1">
            <a:spLocks noChangeArrowheads="1"/>
          </p:cNvSpPr>
          <p:nvPr/>
        </p:nvSpPr>
        <p:spPr bwMode="auto">
          <a:xfrm>
            <a:off x="279400" y="8828088"/>
            <a:ext cx="3727450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400" b="1" dirty="0">
                <a:solidFill>
                  <a:srgbClr val="006699"/>
                </a:solidFill>
                <a:latin typeface="Helvetica" charset="0"/>
              </a:rPr>
              <a:t>Operating System Concepts – 8</a:t>
            </a:r>
            <a:r>
              <a:rPr lang="en-US" sz="1400" b="1" baseline="30000" dirty="0">
                <a:solidFill>
                  <a:srgbClr val="006699"/>
                </a:solidFill>
                <a:latin typeface="Helvetica" charset="0"/>
              </a:rPr>
              <a:t>th</a:t>
            </a:r>
            <a:r>
              <a:rPr lang="en-US" sz="1400" b="1" dirty="0">
                <a:solidFill>
                  <a:srgbClr val="006699"/>
                </a:solidFill>
                <a:latin typeface="Helvetica" charset="0"/>
              </a:rPr>
              <a:t> Edition</a:t>
            </a:r>
          </a:p>
        </p:txBody>
      </p:sp>
      <p:pic>
        <p:nvPicPr>
          <p:cNvPr id="1036" name="Picture 12" descr="dino_6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1661775" y="7799388"/>
            <a:ext cx="1925638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5pPr>
      <a:lvl6pPr marL="653110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6pPr>
      <a:lvl7pPr marL="1306220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7pPr>
      <a:lvl8pPr marL="1959331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8pPr>
      <a:lvl9pPr marL="2612441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9pPr>
    </p:titleStyle>
    <p:bodyStyle>
      <a:lvl1pPr marL="488950" indent="-48895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1060450" indent="-407988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ＭＳ Ｐゴシック" charset="-128"/>
        </a:defRPr>
      </a:lvl2pPr>
      <a:lvl3pPr marL="1550988" indent="-325438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charset="2"/>
        <a:buChar char="4"/>
        <a:defRPr kumimoji="1">
          <a:solidFill>
            <a:schemeClr val="tx1"/>
          </a:solidFill>
          <a:latin typeface="+mn-lt"/>
          <a:ea typeface="ＭＳ Ｐゴシック" charset="-128"/>
        </a:defRPr>
      </a:lvl3pPr>
      <a:lvl4pPr marL="2039938" indent="-325438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4pPr>
      <a:lvl5pPr marL="2530475" indent="-325438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5pPr>
      <a:lvl6pPr marL="3183912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3837022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4490133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5143243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28700" y="914400"/>
            <a:ext cx="11658600" cy="2836863"/>
          </a:xfrm>
        </p:spPr>
        <p:txBody>
          <a:bodyPr/>
          <a:lstStyle/>
          <a:p>
            <a:pPr eaLnBrk="1" hangingPunct="1"/>
            <a:r>
              <a:rPr lang="en-US" smtClean="0"/>
              <a:t>Chapter 14:  Protection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350" y="369888"/>
            <a:ext cx="11626850" cy="768350"/>
          </a:xfrm>
        </p:spPr>
        <p:txBody>
          <a:bodyPr/>
          <a:lstStyle/>
          <a:p>
            <a:pPr eaLnBrk="1" hangingPunct="1"/>
            <a:r>
              <a:rPr lang="en-US" smtClean="0"/>
              <a:t>Access Matrix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382375" cy="6040438"/>
          </a:xfrm>
        </p:spPr>
        <p:txBody>
          <a:bodyPr/>
          <a:lstStyle/>
          <a:p>
            <a:r>
              <a:rPr lang="en-US" smtClean="0"/>
              <a:t>View protection as a matrix (</a:t>
            </a:r>
            <a:r>
              <a:rPr lang="en-US" i="1" smtClean="0"/>
              <a:t>access matrix</a:t>
            </a:r>
            <a:r>
              <a:rPr lang="en-US" smtClean="0"/>
              <a:t>)</a:t>
            </a:r>
          </a:p>
          <a:p>
            <a:endParaRPr lang="en-US" smtClean="0"/>
          </a:p>
          <a:p>
            <a:r>
              <a:rPr lang="en-US" smtClean="0"/>
              <a:t>Rows represent domains</a:t>
            </a:r>
          </a:p>
          <a:p>
            <a:endParaRPr lang="en-US" smtClean="0"/>
          </a:p>
          <a:p>
            <a:r>
              <a:rPr lang="en-US" smtClean="0"/>
              <a:t>Columns represent objects</a:t>
            </a:r>
          </a:p>
          <a:p>
            <a:endParaRPr lang="en-US" smtClean="0"/>
          </a:p>
          <a:p>
            <a:r>
              <a:rPr lang="en-US" i="1" smtClean="0"/>
              <a:t>Access(i, j)</a:t>
            </a:r>
            <a:r>
              <a:rPr lang="en-US" smtClean="0"/>
              <a:t> is the set of operations that a process executing in Domain</a:t>
            </a:r>
            <a:r>
              <a:rPr lang="en-US" baseline="-25000" smtClean="0"/>
              <a:t>i</a:t>
            </a:r>
            <a:r>
              <a:rPr lang="en-US" smtClean="0"/>
              <a:t> can invoke on Object</a:t>
            </a:r>
            <a:r>
              <a:rPr lang="en-US" baseline="-25000" smtClean="0"/>
              <a:t>j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Access Matrix</a:t>
            </a:r>
          </a:p>
        </p:txBody>
      </p:sp>
      <p:pic>
        <p:nvPicPr>
          <p:cNvPr id="13315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6375" y="1919288"/>
            <a:ext cx="10356850" cy="535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22350" y="369888"/>
            <a:ext cx="12007850" cy="768350"/>
          </a:xfrm>
        </p:spPr>
        <p:txBody>
          <a:bodyPr/>
          <a:lstStyle/>
          <a:p>
            <a:pPr eaLnBrk="1" hangingPunct="1"/>
            <a:r>
              <a:rPr lang="en-US" smtClean="0"/>
              <a:t>Use of Access Matrix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468100" cy="6040438"/>
          </a:xfrm>
        </p:spPr>
        <p:txBody>
          <a:bodyPr/>
          <a:lstStyle/>
          <a:p>
            <a:r>
              <a:rPr lang="en-US" smtClean="0"/>
              <a:t>If a process in Domain </a:t>
            </a:r>
            <a:r>
              <a:rPr lang="en-US" i="1" smtClean="0"/>
              <a:t>D</a:t>
            </a:r>
            <a:r>
              <a:rPr lang="en-US" i="1" baseline="-25000" smtClean="0"/>
              <a:t>i</a:t>
            </a:r>
            <a:r>
              <a:rPr lang="en-US" i="1" smtClean="0"/>
              <a:t> </a:t>
            </a:r>
            <a:r>
              <a:rPr lang="en-US" smtClean="0"/>
              <a:t>tries to do “op” on object</a:t>
            </a:r>
            <a:r>
              <a:rPr lang="en-US" i="1" smtClean="0"/>
              <a:t> O</a:t>
            </a:r>
            <a:r>
              <a:rPr lang="en-US" i="1" baseline="-25000" smtClean="0"/>
              <a:t>j</a:t>
            </a:r>
            <a:r>
              <a:rPr lang="en-US" smtClean="0"/>
              <a:t>, then “op” must be in the access matrix</a:t>
            </a:r>
          </a:p>
          <a:p>
            <a:endParaRPr lang="en-US" smtClean="0"/>
          </a:p>
          <a:p>
            <a:r>
              <a:rPr lang="en-US" smtClean="0"/>
              <a:t>User who creates object can define access column for that object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Can be expanded to dynamic protection</a:t>
            </a:r>
          </a:p>
          <a:p>
            <a:pPr lvl="1"/>
            <a:r>
              <a:rPr lang="en-US" smtClean="0"/>
              <a:t>Operations to add, delete access rights</a:t>
            </a:r>
          </a:p>
          <a:p>
            <a:pPr lvl="1"/>
            <a:r>
              <a:rPr lang="en-US" smtClean="0"/>
              <a:t>Special access rights:</a:t>
            </a:r>
          </a:p>
          <a:p>
            <a:pPr lvl="2"/>
            <a:r>
              <a:rPr lang="en-US" i="1" smtClean="0"/>
              <a:t>owner of O</a:t>
            </a:r>
            <a:r>
              <a:rPr lang="en-US" i="1" baseline="-25000" smtClean="0"/>
              <a:t>i</a:t>
            </a:r>
            <a:endParaRPr lang="en-US" i="1" smtClean="0"/>
          </a:p>
          <a:p>
            <a:pPr lvl="2"/>
            <a:r>
              <a:rPr lang="en-US" i="1" smtClean="0"/>
              <a:t>copy op from O</a:t>
            </a:r>
            <a:r>
              <a:rPr lang="en-US" i="1" baseline="-25000" smtClean="0"/>
              <a:t>i</a:t>
            </a:r>
            <a:r>
              <a:rPr lang="en-US" i="1" smtClean="0"/>
              <a:t> to O</a:t>
            </a:r>
            <a:r>
              <a:rPr lang="en-US" i="1" baseline="-25000" smtClean="0"/>
              <a:t>j </a:t>
            </a:r>
            <a:r>
              <a:rPr lang="en-US" i="1" smtClean="0"/>
              <a:t>(denoted by “*”)</a:t>
            </a:r>
          </a:p>
          <a:p>
            <a:pPr lvl="2"/>
            <a:r>
              <a:rPr lang="en-US" i="1" smtClean="0"/>
              <a:t>control – D</a:t>
            </a:r>
            <a:r>
              <a:rPr lang="en-US" i="1" baseline="-25000" smtClean="0"/>
              <a:t>i</a:t>
            </a:r>
            <a:r>
              <a:rPr lang="en-US" i="1" smtClean="0"/>
              <a:t> can modify D</a:t>
            </a:r>
            <a:r>
              <a:rPr lang="en-US" i="1" baseline="-25000" smtClean="0"/>
              <a:t>j</a:t>
            </a:r>
            <a:r>
              <a:rPr lang="en-US" i="1" smtClean="0"/>
              <a:t> access rights</a:t>
            </a:r>
          </a:p>
          <a:p>
            <a:pPr lvl="2"/>
            <a:r>
              <a:rPr lang="en-US" i="1" smtClean="0"/>
              <a:t>transfer – switch from domain D</a:t>
            </a:r>
            <a:r>
              <a:rPr lang="en-US" i="1" baseline="-25000" smtClean="0"/>
              <a:t>i</a:t>
            </a:r>
            <a:r>
              <a:rPr lang="en-US" i="1" smtClean="0"/>
              <a:t> to D</a:t>
            </a:r>
            <a:r>
              <a:rPr lang="en-US" i="1" baseline="-25000" smtClean="0"/>
              <a:t>j</a:t>
            </a:r>
          </a:p>
          <a:p>
            <a:pPr lvl="2"/>
            <a:endParaRPr lang="en-US" i="1" baseline="-25000" smtClean="0"/>
          </a:p>
          <a:p>
            <a:pPr lvl="2"/>
            <a:endParaRPr lang="en-US" i="1" baseline="-25000" smtClean="0"/>
          </a:p>
          <a:p>
            <a:pPr lvl="1"/>
            <a:r>
              <a:rPr lang="en-US" i="1" smtClean="0"/>
              <a:t>Copy </a:t>
            </a:r>
            <a:r>
              <a:rPr lang="en-US" smtClean="0"/>
              <a:t>and </a:t>
            </a:r>
            <a:r>
              <a:rPr lang="en-US" i="1" smtClean="0"/>
              <a:t>Owner </a:t>
            </a:r>
            <a:r>
              <a:rPr lang="en-US" smtClean="0"/>
              <a:t>applicable to an object</a:t>
            </a:r>
          </a:p>
          <a:p>
            <a:pPr lvl="1"/>
            <a:r>
              <a:rPr lang="en-US" i="1" smtClean="0"/>
              <a:t>Control </a:t>
            </a:r>
            <a:r>
              <a:rPr lang="en-US" smtClean="0"/>
              <a:t>applicable to domain object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314450" y="369888"/>
            <a:ext cx="11715750" cy="768350"/>
          </a:xfrm>
        </p:spPr>
        <p:txBody>
          <a:bodyPr/>
          <a:lstStyle/>
          <a:p>
            <a:pPr eaLnBrk="1" hangingPunct="1"/>
            <a:r>
              <a:rPr lang="en-US" smtClean="0"/>
              <a:t>Use of Access Matrix (Cont.)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630025" cy="6040438"/>
          </a:xfrm>
        </p:spPr>
        <p:txBody>
          <a:bodyPr/>
          <a:lstStyle/>
          <a:p>
            <a:r>
              <a:rPr lang="en-US" b="1" smtClean="0">
                <a:solidFill>
                  <a:srgbClr val="3366FF"/>
                </a:solidFill>
              </a:rPr>
              <a:t>Access matrix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/>
              <a:t>design separates mechanism from policy</a:t>
            </a:r>
          </a:p>
          <a:p>
            <a:pPr lvl="1"/>
            <a:r>
              <a:rPr lang="en-US" smtClean="0"/>
              <a:t>Mechanism </a:t>
            </a:r>
          </a:p>
          <a:p>
            <a:pPr lvl="2"/>
            <a:r>
              <a:rPr lang="en-US" smtClean="0"/>
              <a:t>Operating system provides access-matrix + rules</a:t>
            </a:r>
          </a:p>
          <a:p>
            <a:pPr lvl="2"/>
            <a:r>
              <a:rPr lang="en-US" smtClean="0"/>
              <a:t>If ensures that the matrix is only manipulated by authorized agents and that rules are strictly enforced</a:t>
            </a:r>
          </a:p>
          <a:p>
            <a:pPr lvl="1"/>
            <a:r>
              <a:rPr lang="en-US" smtClean="0"/>
              <a:t>Policy</a:t>
            </a:r>
          </a:p>
          <a:p>
            <a:pPr lvl="2"/>
            <a:r>
              <a:rPr lang="en-US" smtClean="0"/>
              <a:t>User dictates policy</a:t>
            </a:r>
          </a:p>
          <a:p>
            <a:pPr lvl="2"/>
            <a:r>
              <a:rPr lang="en-US" smtClean="0"/>
              <a:t>Who can access what object and in what mode</a:t>
            </a:r>
          </a:p>
          <a:p>
            <a:pPr lvl="2"/>
            <a:endParaRPr lang="en-US" smtClean="0"/>
          </a:p>
          <a:p>
            <a:r>
              <a:rPr lang="en-US" smtClean="0"/>
              <a:t>But doesn’t solve the general confinement problem</a:t>
            </a:r>
          </a:p>
          <a:p>
            <a:pPr lvl="1"/>
            <a:endParaRPr lang="en-US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495425" y="63500"/>
            <a:ext cx="11620500" cy="1116013"/>
          </a:xfrm>
        </p:spPr>
        <p:txBody>
          <a:bodyPr/>
          <a:lstStyle/>
          <a:p>
            <a:pPr eaLnBrk="1" hangingPunct="1"/>
            <a:r>
              <a:rPr lang="en-US" sz="4000" smtClean="0"/>
              <a:t>Access Matrix of Figure A </a:t>
            </a:r>
            <a:br>
              <a:rPr lang="en-US" sz="4000" smtClean="0"/>
            </a:br>
            <a:r>
              <a:rPr lang="en-US" sz="4000" smtClean="0"/>
              <a:t>with Domains as Objects</a:t>
            </a:r>
          </a:p>
        </p:txBody>
      </p:sp>
      <p:pic>
        <p:nvPicPr>
          <p:cNvPr id="16387" name="Picture 6" descr="1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88" y="1916113"/>
            <a:ext cx="12144375" cy="449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00175" y="369888"/>
            <a:ext cx="11630025" cy="768350"/>
          </a:xfrm>
        </p:spPr>
        <p:txBody>
          <a:bodyPr/>
          <a:lstStyle/>
          <a:p>
            <a:pPr eaLnBrk="1" hangingPunct="1"/>
            <a:r>
              <a:rPr lang="en-US" smtClean="0"/>
              <a:t>Access Matrix with </a:t>
            </a:r>
            <a:r>
              <a:rPr lang="en-US" i="1" smtClean="0"/>
              <a:t>Copy</a:t>
            </a:r>
            <a:r>
              <a:rPr lang="en-US" smtClean="0"/>
              <a:t> Rights</a:t>
            </a:r>
          </a:p>
        </p:txBody>
      </p:sp>
      <p:pic>
        <p:nvPicPr>
          <p:cNvPr id="17411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32113" y="1401763"/>
            <a:ext cx="7200900" cy="67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357313" y="369888"/>
            <a:ext cx="11672887" cy="768350"/>
          </a:xfrm>
        </p:spPr>
        <p:txBody>
          <a:bodyPr/>
          <a:lstStyle/>
          <a:p>
            <a:pPr eaLnBrk="1" hangingPunct="1"/>
            <a:r>
              <a:rPr lang="en-US" smtClean="0"/>
              <a:t>Access Matrix With </a:t>
            </a:r>
            <a:r>
              <a:rPr lang="en-US" i="1" smtClean="0"/>
              <a:t>Owner</a:t>
            </a:r>
            <a:r>
              <a:rPr lang="en-US" smtClean="0"/>
              <a:t> Rights</a:t>
            </a:r>
          </a:p>
        </p:txBody>
      </p:sp>
      <p:pic>
        <p:nvPicPr>
          <p:cNvPr id="18435" name="Picture 5" descr="1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6125" y="1376363"/>
            <a:ext cx="6400800" cy="7373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270000" y="369888"/>
            <a:ext cx="11760200" cy="768350"/>
          </a:xfrm>
        </p:spPr>
        <p:txBody>
          <a:bodyPr/>
          <a:lstStyle/>
          <a:p>
            <a:pPr eaLnBrk="1" hangingPunct="1"/>
            <a:r>
              <a:rPr lang="en-US" smtClean="0"/>
              <a:t>Modified Access Matrix of Figure B</a:t>
            </a:r>
          </a:p>
        </p:txBody>
      </p:sp>
      <p:pic>
        <p:nvPicPr>
          <p:cNvPr id="19459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6125" y="1989138"/>
            <a:ext cx="12434888" cy="470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69888"/>
            <a:ext cx="11658600" cy="768350"/>
          </a:xfrm>
        </p:spPr>
        <p:txBody>
          <a:bodyPr/>
          <a:lstStyle/>
          <a:p>
            <a:pPr eaLnBrk="1" hangingPunct="1"/>
            <a:r>
              <a:rPr lang="en-US" smtClean="0"/>
              <a:t>Implementation of Access Matrix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8725" y="1662113"/>
            <a:ext cx="11004550" cy="5133975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3911600" algn="l"/>
              </a:tabLst>
            </a:pPr>
            <a:r>
              <a:rPr lang="en-US" smtClean="0"/>
              <a:t>Generally, a sparse matrix</a:t>
            </a:r>
          </a:p>
          <a:p>
            <a:pPr>
              <a:lnSpc>
                <a:spcPct val="90000"/>
              </a:lnSpc>
              <a:tabLst>
                <a:tab pos="3911600" algn="l"/>
              </a:tabLst>
            </a:pPr>
            <a:r>
              <a:rPr lang="en-US" smtClean="0"/>
              <a:t>Option 1 – Global table</a:t>
            </a:r>
          </a:p>
          <a:p>
            <a:pPr lvl="1">
              <a:lnSpc>
                <a:spcPct val="90000"/>
              </a:lnSpc>
              <a:tabLst>
                <a:tab pos="3911600" algn="l"/>
              </a:tabLst>
            </a:pPr>
            <a:r>
              <a:rPr lang="en-US" smtClean="0"/>
              <a:t>Store ordered triples &lt; </a:t>
            </a:r>
            <a:r>
              <a:rPr lang="en-US" i="1" smtClean="0"/>
              <a:t>domain, object, rights-set</a:t>
            </a:r>
            <a:r>
              <a:rPr lang="en-US" smtClean="0"/>
              <a:t> &gt; in table</a:t>
            </a:r>
          </a:p>
          <a:p>
            <a:pPr lvl="1">
              <a:lnSpc>
                <a:spcPct val="90000"/>
              </a:lnSpc>
              <a:tabLst>
                <a:tab pos="3911600" algn="l"/>
              </a:tabLst>
            </a:pPr>
            <a:r>
              <a:rPr lang="en-US" smtClean="0"/>
              <a:t>A requested operation M on object O</a:t>
            </a:r>
            <a:r>
              <a:rPr lang="en-US" baseline="-25000" smtClean="0"/>
              <a:t>j</a:t>
            </a:r>
            <a:r>
              <a:rPr lang="en-US" smtClean="0"/>
              <a:t> within domain D</a:t>
            </a:r>
            <a:r>
              <a:rPr lang="en-US" baseline="-25000" smtClean="0"/>
              <a:t>i</a:t>
            </a:r>
            <a:r>
              <a:rPr lang="en-US" smtClean="0"/>
              <a:t> -&gt; search table for &lt; D</a:t>
            </a:r>
            <a:r>
              <a:rPr lang="en-US" baseline="-25000" smtClean="0"/>
              <a:t>i</a:t>
            </a:r>
            <a:r>
              <a:rPr lang="en-US" smtClean="0"/>
              <a:t>, O</a:t>
            </a:r>
            <a:r>
              <a:rPr lang="en-US" baseline="-25000" smtClean="0"/>
              <a:t>j</a:t>
            </a:r>
            <a:r>
              <a:rPr lang="en-US" smtClean="0"/>
              <a:t>, R</a:t>
            </a:r>
            <a:r>
              <a:rPr lang="en-US" baseline="-25000" smtClean="0"/>
              <a:t>k</a:t>
            </a:r>
            <a:r>
              <a:rPr lang="en-US" smtClean="0"/>
              <a:t> &gt; </a:t>
            </a:r>
          </a:p>
          <a:p>
            <a:pPr lvl="2">
              <a:lnSpc>
                <a:spcPct val="90000"/>
              </a:lnSpc>
              <a:tabLst>
                <a:tab pos="3911600" algn="l"/>
              </a:tabLst>
            </a:pPr>
            <a:r>
              <a:rPr lang="en-US" smtClean="0"/>
              <a:t>with M ∈ R</a:t>
            </a:r>
            <a:r>
              <a:rPr lang="en-US" baseline="-25000" smtClean="0"/>
              <a:t>k</a:t>
            </a:r>
          </a:p>
          <a:p>
            <a:pPr lvl="1">
              <a:lnSpc>
                <a:spcPct val="90000"/>
              </a:lnSpc>
              <a:tabLst>
                <a:tab pos="3911600" algn="l"/>
              </a:tabLst>
            </a:pPr>
            <a:r>
              <a:rPr lang="en-US" smtClean="0"/>
              <a:t>But table could be large -&gt; won’t fit in main memory</a:t>
            </a:r>
          </a:p>
          <a:p>
            <a:pPr lvl="1">
              <a:lnSpc>
                <a:spcPct val="90000"/>
              </a:lnSpc>
              <a:tabLst>
                <a:tab pos="3911600" algn="l"/>
              </a:tabLst>
            </a:pPr>
            <a:r>
              <a:rPr lang="en-US" smtClean="0"/>
              <a:t>Difficult to group objects (consider an object that all domains can read)</a:t>
            </a:r>
          </a:p>
          <a:p>
            <a:pPr lvl="1">
              <a:lnSpc>
                <a:spcPct val="90000"/>
              </a:lnSpc>
              <a:tabLst>
                <a:tab pos="3911600" algn="l"/>
              </a:tabLst>
            </a:pPr>
            <a:endParaRPr lang="en-US" smtClean="0"/>
          </a:p>
          <a:p>
            <a:pPr>
              <a:lnSpc>
                <a:spcPct val="90000"/>
              </a:lnSpc>
              <a:tabLst>
                <a:tab pos="3911600" algn="l"/>
              </a:tabLst>
            </a:pPr>
            <a:r>
              <a:rPr lang="en-US" smtClean="0"/>
              <a:t>Option 2 – Access lists for objects</a:t>
            </a:r>
          </a:p>
          <a:p>
            <a:pPr lvl="1">
              <a:lnSpc>
                <a:spcPct val="90000"/>
              </a:lnSpc>
              <a:tabLst>
                <a:tab pos="3911600" algn="l"/>
              </a:tabLst>
            </a:pPr>
            <a:r>
              <a:rPr lang="en-US" smtClean="0"/>
              <a:t>Each column implemented as an access list for one object</a:t>
            </a:r>
          </a:p>
          <a:p>
            <a:pPr lvl="1">
              <a:lnSpc>
                <a:spcPct val="90000"/>
              </a:lnSpc>
              <a:tabLst>
                <a:tab pos="3911600" algn="l"/>
              </a:tabLst>
            </a:pPr>
            <a:r>
              <a:rPr lang="en-US" smtClean="0"/>
              <a:t>Resulting per-object list consists of ordered pairs &lt; </a:t>
            </a:r>
            <a:r>
              <a:rPr lang="en-US" i="1" smtClean="0"/>
              <a:t>domain, rights-set </a:t>
            </a:r>
            <a:r>
              <a:rPr lang="en-US" smtClean="0"/>
              <a:t>&gt; defining all domains with non-empty set of access rights for the object</a:t>
            </a:r>
          </a:p>
          <a:p>
            <a:pPr lvl="1">
              <a:lnSpc>
                <a:spcPct val="90000"/>
              </a:lnSpc>
              <a:tabLst>
                <a:tab pos="3911600" algn="l"/>
              </a:tabLst>
            </a:pPr>
            <a:r>
              <a:rPr lang="en-US" smtClean="0"/>
              <a:t>Easily extended to contain default set -&gt; If M ∈ default set, also allow access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3911600" algn="l"/>
              </a:tabLst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tabLst>
                <a:tab pos="3911600" algn="l"/>
              </a:tabLst>
            </a:pPr>
            <a:r>
              <a:rPr lang="en-US" smtClean="0"/>
              <a:t>Each column = Access-control list for one object </a:t>
            </a:r>
            <a:br>
              <a:rPr lang="en-US" smtClean="0"/>
            </a:br>
            <a:r>
              <a:rPr lang="en-US" smtClean="0"/>
              <a:t>Defines who can perform what operation</a:t>
            </a:r>
            <a:br>
              <a:rPr lang="en-US" smtClean="0"/>
            </a:br>
            <a:r>
              <a:rPr lang="en-US" sz="2300" smtClean="0"/>
              <a:t/>
            </a:r>
            <a:br>
              <a:rPr lang="en-US" sz="2300" smtClean="0"/>
            </a:br>
            <a:r>
              <a:rPr lang="en-US" sz="2300" smtClean="0"/>
              <a:t>	Domain 1 = Read, Write</a:t>
            </a:r>
            <a:br>
              <a:rPr lang="en-US" sz="2300" smtClean="0"/>
            </a:br>
            <a:r>
              <a:rPr lang="en-US" sz="2300" smtClean="0"/>
              <a:t>	Domain 2 = Read</a:t>
            </a:r>
            <a:br>
              <a:rPr lang="en-US" sz="2300" smtClean="0"/>
            </a:br>
            <a:r>
              <a:rPr lang="en-US" sz="2300" smtClean="0"/>
              <a:t>	Domain 3 = Read</a:t>
            </a:r>
            <a:br>
              <a:rPr lang="en-US" sz="2300" smtClean="0"/>
            </a:br>
            <a:r>
              <a:rPr lang="en-US" sz="2300" smtClean="0"/>
              <a:t/>
            </a:r>
            <a:br>
              <a:rPr lang="en-US" sz="2300" smtClean="0"/>
            </a:br>
            <a:r>
              <a:rPr lang="en-US" sz="2300" smtClean="0"/>
              <a:t>	       </a:t>
            </a:r>
            <a:endParaRPr lang="en-US" sz="2300" smtClean="0">
              <a:sym typeface="MT Extra" charset="0"/>
            </a:endParaRPr>
          </a:p>
          <a:p>
            <a:pPr>
              <a:lnSpc>
                <a:spcPct val="90000"/>
              </a:lnSpc>
              <a:tabLst>
                <a:tab pos="3911600" algn="l"/>
              </a:tabLst>
            </a:pPr>
            <a:r>
              <a:rPr lang="en-US" smtClean="0">
                <a:sym typeface="MT Extra" charset="0"/>
              </a:rPr>
              <a:t>Each Row = Capability List (like a key)</a:t>
            </a:r>
            <a:br>
              <a:rPr lang="en-US" smtClean="0">
                <a:sym typeface="MT Extra" charset="0"/>
              </a:rPr>
            </a:br>
            <a:r>
              <a:rPr lang="en-US" smtClean="0">
                <a:sym typeface="MT Extra" charset="0"/>
              </a:rPr>
              <a:t>For each domain, what operations allowed on what objects</a:t>
            </a:r>
          </a:p>
          <a:p>
            <a:pPr lvl="3">
              <a:lnSpc>
                <a:spcPct val="90000"/>
              </a:lnSpc>
              <a:buFontTx/>
              <a:buNone/>
              <a:tabLst>
                <a:tab pos="3911600" algn="l"/>
              </a:tabLst>
            </a:pPr>
            <a:r>
              <a:rPr lang="en-US" sz="2300" smtClean="0"/>
              <a:t>Object F1 – Read</a:t>
            </a:r>
          </a:p>
          <a:p>
            <a:pPr lvl="3">
              <a:lnSpc>
                <a:spcPct val="90000"/>
              </a:lnSpc>
              <a:buFontTx/>
              <a:buNone/>
              <a:tabLst>
                <a:tab pos="3911600" algn="l"/>
              </a:tabLst>
            </a:pPr>
            <a:r>
              <a:rPr lang="en-US" sz="2300" smtClean="0"/>
              <a:t>Object F4 – Read, Write, Execute</a:t>
            </a:r>
          </a:p>
          <a:p>
            <a:pPr lvl="3">
              <a:lnSpc>
                <a:spcPct val="90000"/>
              </a:lnSpc>
              <a:buFontTx/>
              <a:buNone/>
              <a:tabLst>
                <a:tab pos="3911600" algn="l"/>
              </a:tabLst>
            </a:pPr>
            <a:r>
              <a:rPr lang="en-US" sz="2300" smtClean="0"/>
              <a:t>Object F5 – Read, Write, Delete, Copy</a:t>
            </a:r>
          </a:p>
          <a:p>
            <a:pPr>
              <a:tabLst>
                <a:tab pos="3911600" algn="l"/>
              </a:tabLst>
            </a:pPr>
            <a:endParaRPr lang="en-US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Chapter 14: Protection</a:t>
            </a:r>
            <a:endParaRPr lang="en-US" b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7138" y="1714500"/>
            <a:ext cx="11026775" cy="5976938"/>
          </a:xfrm>
        </p:spPr>
        <p:txBody>
          <a:bodyPr/>
          <a:lstStyle/>
          <a:p>
            <a:r>
              <a:rPr lang="en-US" smtClean="0"/>
              <a:t>Goals of Protection </a:t>
            </a:r>
          </a:p>
          <a:p>
            <a:r>
              <a:rPr lang="en-US" smtClean="0"/>
              <a:t>Principles of Protection</a:t>
            </a:r>
          </a:p>
          <a:p>
            <a:r>
              <a:rPr lang="en-US" smtClean="0"/>
              <a:t>Domain of Protection </a:t>
            </a:r>
          </a:p>
          <a:p>
            <a:r>
              <a:rPr lang="en-US" smtClean="0"/>
              <a:t>Access Matrix </a:t>
            </a:r>
          </a:p>
          <a:p>
            <a:r>
              <a:rPr lang="en-US" smtClean="0"/>
              <a:t>Implementation of Access Matrix </a:t>
            </a:r>
          </a:p>
          <a:p>
            <a:r>
              <a:rPr lang="en-US" smtClean="0"/>
              <a:t>Access Control</a:t>
            </a:r>
          </a:p>
          <a:p>
            <a:r>
              <a:rPr lang="en-US" smtClean="0"/>
              <a:t>Revocation of Access Rights </a:t>
            </a:r>
          </a:p>
          <a:p>
            <a:r>
              <a:rPr lang="en-US" smtClean="0"/>
              <a:t>Capability-Based Systems </a:t>
            </a:r>
          </a:p>
          <a:p>
            <a:r>
              <a:rPr lang="en-US" smtClean="0"/>
              <a:t>Language-Based Protection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Implementation of Access Matrix (Cont.)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Option 3 – Capability list for domains</a:t>
            </a:r>
          </a:p>
          <a:p>
            <a:pPr lvl="1"/>
            <a:r>
              <a:rPr lang="en-US" smtClean="0"/>
              <a:t>Instead of object-based, list is domain based</a:t>
            </a:r>
          </a:p>
          <a:p>
            <a:pPr lvl="1"/>
            <a:r>
              <a:rPr lang="en-US" b="1" smtClean="0">
                <a:solidFill>
                  <a:srgbClr val="3366FF"/>
                </a:solidFill>
              </a:rPr>
              <a:t>Capability list </a:t>
            </a:r>
            <a:r>
              <a:rPr lang="en-US" smtClean="0"/>
              <a:t>for domain is list of objects together with operations allows on them</a:t>
            </a:r>
          </a:p>
          <a:p>
            <a:pPr lvl="1"/>
            <a:r>
              <a:rPr lang="en-US" smtClean="0"/>
              <a:t>Object represented by its name or address, called a </a:t>
            </a:r>
            <a:r>
              <a:rPr lang="en-US" b="1" smtClean="0">
                <a:solidFill>
                  <a:srgbClr val="3366FF"/>
                </a:solidFill>
              </a:rPr>
              <a:t>capability</a:t>
            </a:r>
          </a:p>
          <a:p>
            <a:pPr lvl="1"/>
            <a:r>
              <a:rPr lang="en-US" smtClean="0"/>
              <a:t>Execute operation M on object O</a:t>
            </a:r>
            <a:r>
              <a:rPr lang="en-US" baseline="-25000" smtClean="0"/>
              <a:t>j</a:t>
            </a:r>
            <a:r>
              <a:rPr lang="en-US" smtClean="0"/>
              <a:t>, process requests operation and specifies capability as parameter</a:t>
            </a:r>
          </a:p>
          <a:p>
            <a:pPr lvl="2"/>
            <a:r>
              <a:rPr lang="en-US" smtClean="0"/>
              <a:t>Possession of capability means access is allowed</a:t>
            </a:r>
          </a:p>
          <a:p>
            <a:pPr lvl="1"/>
            <a:r>
              <a:rPr lang="en-US" smtClean="0"/>
              <a:t>Capability list associated with domain but never directly accessible by domain</a:t>
            </a:r>
          </a:p>
          <a:p>
            <a:pPr lvl="2"/>
            <a:r>
              <a:rPr lang="en-US" smtClean="0"/>
              <a:t>Rather, protected object, maintained by OS and accessed indirectly</a:t>
            </a:r>
          </a:p>
          <a:p>
            <a:pPr lvl="2"/>
            <a:r>
              <a:rPr lang="en-US" smtClean="0"/>
              <a:t>Like a “secure pointer”</a:t>
            </a:r>
          </a:p>
          <a:p>
            <a:pPr lvl="2"/>
            <a:r>
              <a:rPr lang="en-US" smtClean="0"/>
              <a:t>Idea can be extended up to applications</a:t>
            </a:r>
          </a:p>
          <a:p>
            <a:endParaRPr lang="en-US" smtClean="0"/>
          </a:p>
          <a:p>
            <a:r>
              <a:rPr lang="en-US" smtClean="0"/>
              <a:t>Option 4 – Lock-key</a:t>
            </a:r>
          </a:p>
          <a:p>
            <a:pPr lvl="1"/>
            <a:r>
              <a:rPr lang="en-US" smtClean="0"/>
              <a:t>Compromise between access lists and capability lists</a:t>
            </a:r>
          </a:p>
          <a:p>
            <a:pPr lvl="1"/>
            <a:r>
              <a:rPr lang="en-US" smtClean="0"/>
              <a:t>Each object has list of unique bit patterns, called </a:t>
            </a:r>
            <a:r>
              <a:rPr lang="en-US" b="1" smtClean="0">
                <a:solidFill>
                  <a:srgbClr val="3366FF"/>
                </a:solidFill>
              </a:rPr>
              <a:t>locks</a:t>
            </a:r>
          </a:p>
          <a:p>
            <a:pPr lvl="1"/>
            <a:r>
              <a:rPr lang="en-US" smtClean="0"/>
              <a:t>Each domain as list of unique bit patterns called </a:t>
            </a:r>
            <a:r>
              <a:rPr lang="en-US" b="1" smtClean="0">
                <a:solidFill>
                  <a:srgbClr val="3366FF"/>
                </a:solidFill>
              </a:rPr>
              <a:t>keys</a:t>
            </a:r>
          </a:p>
          <a:p>
            <a:pPr lvl="1"/>
            <a:r>
              <a:rPr lang="en-US" smtClean="0"/>
              <a:t>Process in a domain can only access object if domain has key that matches one of the locks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Comparison of Implementations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Many trade-offs to consider</a:t>
            </a:r>
          </a:p>
          <a:p>
            <a:pPr lvl="1"/>
            <a:r>
              <a:rPr lang="en-US" smtClean="0"/>
              <a:t>Global table is simple, but can be large</a:t>
            </a:r>
          </a:p>
          <a:p>
            <a:pPr lvl="1"/>
            <a:r>
              <a:rPr lang="en-US" smtClean="0"/>
              <a:t>Access lists correspond to needs of users</a:t>
            </a:r>
          </a:p>
          <a:p>
            <a:pPr lvl="2"/>
            <a:r>
              <a:rPr lang="en-US" smtClean="0"/>
              <a:t>Determining set of access rights for domain non-localized so difficult</a:t>
            </a:r>
          </a:p>
          <a:p>
            <a:pPr lvl="2"/>
            <a:r>
              <a:rPr lang="en-US" smtClean="0"/>
              <a:t>Every access to an object must be checked</a:t>
            </a:r>
          </a:p>
          <a:p>
            <a:pPr lvl="3"/>
            <a:r>
              <a:rPr lang="en-US" smtClean="0"/>
              <a:t>Many objects and access rights -&gt; slow</a:t>
            </a:r>
          </a:p>
          <a:p>
            <a:pPr lvl="1"/>
            <a:r>
              <a:rPr lang="en-US" smtClean="0"/>
              <a:t>Capability lists useful for localizing information for a given process</a:t>
            </a:r>
          </a:p>
          <a:p>
            <a:pPr lvl="2"/>
            <a:r>
              <a:rPr lang="en-US" smtClean="0"/>
              <a:t>But revocation capabilities can be inefficient</a:t>
            </a:r>
          </a:p>
          <a:p>
            <a:pPr lvl="1"/>
            <a:r>
              <a:rPr lang="en-US" smtClean="0"/>
              <a:t>Lock-key effective and flexible, keys can be passed freely from domain to domain, easy revocation </a:t>
            </a:r>
          </a:p>
          <a:p>
            <a:endParaRPr lang="en-US" smtClean="0"/>
          </a:p>
          <a:p>
            <a:r>
              <a:rPr lang="en-US" smtClean="0"/>
              <a:t>Most systems use combination of access lists and capabilities</a:t>
            </a:r>
          </a:p>
          <a:p>
            <a:pPr lvl="1"/>
            <a:r>
              <a:rPr lang="en-US" smtClean="0"/>
              <a:t>First access to an object -&gt; access list searched</a:t>
            </a:r>
          </a:p>
          <a:p>
            <a:pPr lvl="2"/>
            <a:r>
              <a:rPr lang="en-US" smtClean="0"/>
              <a:t>If allowed, capability created and attached to process</a:t>
            </a:r>
          </a:p>
          <a:p>
            <a:pPr lvl="3"/>
            <a:r>
              <a:rPr lang="en-US" smtClean="0"/>
              <a:t>Additional accesses need not be checked</a:t>
            </a:r>
          </a:p>
          <a:p>
            <a:pPr lvl="2"/>
            <a:r>
              <a:rPr lang="en-US" smtClean="0"/>
              <a:t>After last access, capability destroyed</a:t>
            </a:r>
          </a:p>
          <a:p>
            <a:pPr lvl="2"/>
            <a:r>
              <a:rPr lang="en-US" smtClean="0"/>
              <a:t>Consider file system with ACLs per file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36638" y="369888"/>
            <a:ext cx="11993562" cy="768350"/>
          </a:xfrm>
        </p:spPr>
        <p:txBody>
          <a:bodyPr/>
          <a:lstStyle/>
          <a:p>
            <a:pPr eaLnBrk="1" hangingPunct="1"/>
            <a:r>
              <a:rPr lang="en-US" smtClean="0"/>
              <a:t>Access Control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528425" cy="6040438"/>
          </a:xfrm>
        </p:spPr>
        <p:txBody>
          <a:bodyPr/>
          <a:lstStyle/>
          <a:p>
            <a:r>
              <a:rPr lang="en-US" smtClean="0"/>
              <a:t>Protection can be applied to non-file resources</a:t>
            </a:r>
          </a:p>
          <a:p>
            <a:endParaRPr lang="en-US" smtClean="0"/>
          </a:p>
          <a:p>
            <a:r>
              <a:rPr lang="en-US" smtClean="0"/>
              <a:t>Solaris 10 provides </a:t>
            </a:r>
            <a:r>
              <a:rPr lang="en-US" b="1" smtClean="0">
                <a:solidFill>
                  <a:srgbClr val="3366FF"/>
                </a:solidFill>
              </a:rPr>
              <a:t>role-based access control </a:t>
            </a:r>
            <a:r>
              <a:rPr lang="en-US" smtClean="0"/>
              <a:t>(</a:t>
            </a:r>
            <a:r>
              <a:rPr lang="en-US" b="1" smtClean="0">
                <a:solidFill>
                  <a:srgbClr val="3366FF"/>
                </a:solidFill>
              </a:rPr>
              <a:t>RBAC</a:t>
            </a:r>
            <a:r>
              <a:rPr lang="en-US" smtClean="0"/>
              <a:t>)</a:t>
            </a:r>
            <a:r>
              <a:rPr lang="en-US" b="1" smtClean="0"/>
              <a:t> </a:t>
            </a:r>
            <a:r>
              <a:rPr lang="en-US" smtClean="0"/>
              <a:t>to implement least privilege</a:t>
            </a:r>
          </a:p>
          <a:p>
            <a:pPr lvl="1"/>
            <a:r>
              <a:rPr lang="en-US" i="1" smtClean="0"/>
              <a:t>Privilege </a:t>
            </a:r>
            <a:r>
              <a:rPr lang="en-US" smtClean="0"/>
              <a:t>is right to execute system call or use an option within a system call</a:t>
            </a:r>
          </a:p>
          <a:p>
            <a:pPr lvl="1"/>
            <a:r>
              <a:rPr lang="en-US" smtClean="0"/>
              <a:t>Can be assigned to processes</a:t>
            </a:r>
          </a:p>
          <a:p>
            <a:pPr lvl="1"/>
            <a:r>
              <a:rPr lang="en-US" smtClean="0"/>
              <a:t>Users assigned </a:t>
            </a:r>
            <a:r>
              <a:rPr lang="en-US" i="1" smtClean="0"/>
              <a:t>roles </a:t>
            </a:r>
            <a:r>
              <a:rPr lang="en-US" smtClean="0"/>
              <a:t>granting access to privileges and programs</a:t>
            </a:r>
          </a:p>
          <a:p>
            <a:pPr lvl="2"/>
            <a:r>
              <a:rPr lang="en-US" smtClean="0"/>
              <a:t>Enable role via password to gain its privileges</a:t>
            </a:r>
          </a:p>
          <a:p>
            <a:pPr lvl="1"/>
            <a:r>
              <a:rPr lang="en-US" smtClean="0"/>
              <a:t>Similar to access matrix</a:t>
            </a:r>
          </a:p>
          <a:p>
            <a:pPr lvl="1"/>
            <a:endParaRPr lang="en-US" smtClean="0"/>
          </a:p>
          <a:p>
            <a:pPr lvl="1">
              <a:buFont typeface="Monotype Sorts" charset="2"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03363" y="369888"/>
            <a:ext cx="11526837" cy="768350"/>
          </a:xfrm>
        </p:spPr>
        <p:txBody>
          <a:bodyPr/>
          <a:lstStyle/>
          <a:p>
            <a:pPr eaLnBrk="1" hangingPunct="1"/>
            <a:r>
              <a:rPr lang="en-US" sz="4300" smtClean="0"/>
              <a:t>Role-based Access Control in Solaris 10</a:t>
            </a:r>
          </a:p>
        </p:txBody>
      </p:sp>
      <p:pic>
        <p:nvPicPr>
          <p:cNvPr id="2560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46538" y="1844675"/>
            <a:ext cx="5018087" cy="624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19238" y="369888"/>
            <a:ext cx="11510962" cy="768350"/>
          </a:xfrm>
        </p:spPr>
        <p:txBody>
          <a:bodyPr/>
          <a:lstStyle/>
          <a:p>
            <a:pPr eaLnBrk="1" hangingPunct="1"/>
            <a:r>
              <a:rPr lang="en-US" smtClean="0"/>
              <a:t>Revocation of Access Rights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542713" cy="6040438"/>
          </a:xfrm>
        </p:spPr>
        <p:txBody>
          <a:bodyPr/>
          <a:lstStyle/>
          <a:p>
            <a:r>
              <a:rPr lang="en-US" smtClean="0"/>
              <a:t>Various options to remove the access right of a domain to an object</a:t>
            </a:r>
          </a:p>
          <a:p>
            <a:pPr lvl="1"/>
            <a:r>
              <a:rPr lang="en-US" smtClean="0"/>
              <a:t>Immediate vs. delayed</a:t>
            </a:r>
          </a:p>
          <a:p>
            <a:pPr lvl="1"/>
            <a:r>
              <a:rPr lang="en-US" smtClean="0"/>
              <a:t>Selective vs. general</a:t>
            </a:r>
          </a:p>
          <a:p>
            <a:pPr lvl="1"/>
            <a:r>
              <a:rPr lang="en-US" smtClean="0"/>
              <a:t>Partial vs. total</a:t>
            </a:r>
          </a:p>
          <a:p>
            <a:pPr lvl="1"/>
            <a:r>
              <a:rPr lang="en-US" smtClean="0"/>
              <a:t>Temporary vs. permanent</a:t>
            </a:r>
          </a:p>
          <a:p>
            <a:r>
              <a:rPr lang="en-US" b="1" smtClean="0">
                <a:solidFill>
                  <a:srgbClr val="3366FF"/>
                </a:solidFill>
              </a:rPr>
              <a:t>Access List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/>
              <a:t>– Delete access rights from access list</a:t>
            </a:r>
          </a:p>
          <a:p>
            <a:pPr lvl="1"/>
            <a:r>
              <a:rPr lang="en-US" smtClean="0"/>
              <a:t>Simple – search access list and remove entry</a:t>
            </a:r>
          </a:p>
          <a:p>
            <a:pPr lvl="1"/>
            <a:r>
              <a:rPr lang="en-US" smtClean="0"/>
              <a:t>Immediate, general or selective, total or partial, permanent or temporary</a:t>
            </a:r>
          </a:p>
          <a:p>
            <a:r>
              <a:rPr lang="en-US" b="1" smtClean="0">
                <a:solidFill>
                  <a:srgbClr val="3366FF"/>
                </a:solidFill>
              </a:rPr>
              <a:t>Capability List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/>
              <a:t>– Scheme required to locate capability in the system before capability can be revoked</a:t>
            </a:r>
          </a:p>
          <a:p>
            <a:pPr lvl="1"/>
            <a:r>
              <a:rPr lang="en-US" smtClean="0"/>
              <a:t>Reacquisition – periodic delete, with require and denial if revoked</a:t>
            </a:r>
          </a:p>
          <a:p>
            <a:pPr lvl="1"/>
            <a:r>
              <a:rPr lang="en-US" smtClean="0"/>
              <a:t>Back-pointers – set of pointers from each object to all capabilities of that object (Multics)</a:t>
            </a:r>
          </a:p>
          <a:p>
            <a:pPr lvl="1"/>
            <a:r>
              <a:rPr lang="en-US" smtClean="0"/>
              <a:t>Indirection – capability points to global table entry which points to object – delete entry from global table, not selective (CAL)</a:t>
            </a:r>
          </a:p>
          <a:p>
            <a:pPr lvl="1"/>
            <a:r>
              <a:rPr lang="en-US" smtClean="0"/>
              <a:t>Keys – unique bits associated with capability, generated when capability created</a:t>
            </a:r>
          </a:p>
          <a:p>
            <a:pPr lvl="2"/>
            <a:r>
              <a:rPr lang="en-US" smtClean="0"/>
              <a:t>Master key associated with object, key matches master key for access</a:t>
            </a:r>
          </a:p>
          <a:p>
            <a:pPr lvl="2"/>
            <a:r>
              <a:rPr lang="en-US" smtClean="0"/>
              <a:t>Revocation – create new master key</a:t>
            </a:r>
          </a:p>
          <a:p>
            <a:pPr lvl="2"/>
            <a:r>
              <a:rPr lang="en-US" smtClean="0"/>
              <a:t>Policy decision of who can create and modify keys – object owner or others?</a:t>
            </a:r>
          </a:p>
          <a:p>
            <a:pPr lvl="1"/>
            <a:endParaRPr lang="en-US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69888"/>
            <a:ext cx="11582400" cy="768350"/>
          </a:xfrm>
        </p:spPr>
        <p:txBody>
          <a:bodyPr/>
          <a:lstStyle/>
          <a:p>
            <a:pPr eaLnBrk="1" hangingPunct="1"/>
            <a:r>
              <a:rPr lang="en-US" smtClean="0"/>
              <a:t>Capability-Based Systems 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280775" cy="6040438"/>
          </a:xfrm>
        </p:spPr>
        <p:txBody>
          <a:bodyPr/>
          <a:lstStyle/>
          <a:p>
            <a:r>
              <a:rPr lang="en-US" smtClean="0"/>
              <a:t>Hydra</a:t>
            </a:r>
          </a:p>
          <a:p>
            <a:pPr lvl="1"/>
            <a:r>
              <a:rPr lang="en-US" smtClean="0"/>
              <a:t>Fixed set of access rights known to and interpreted by the system</a:t>
            </a:r>
          </a:p>
          <a:p>
            <a:pPr lvl="2"/>
            <a:r>
              <a:rPr lang="en-US" smtClean="0"/>
              <a:t>i.e. read, write, or execute each memory segment</a:t>
            </a:r>
          </a:p>
          <a:p>
            <a:pPr lvl="2"/>
            <a:r>
              <a:rPr lang="en-US" smtClean="0"/>
              <a:t>User can declare other </a:t>
            </a:r>
            <a:r>
              <a:rPr lang="en-US" b="1" smtClean="0">
                <a:solidFill>
                  <a:srgbClr val="3366FF"/>
                </a:solidFill>
              </a:rPr>
              <a:t>auxiliary rights </a:t>
            </a:r>
            <a:r>
              <a:rPr lang="en-US" smtClean="0"/>
              <a:t>and register those with protection system</a:t>
            </a:r>
          </a:p>
          <a:p>
            <a:pPr lvl="2"/>
            <a:r>
              <a:rPr lang="en-US" smtClean="0"/>
              <a:t>Accessing process must hold capability and know name of operation</a:t>
            </a:r>
          </a:p>
          <a:p>
            <a:pPr lvl="2"/>
            <a:r>
              <a:rPr lang="en-US" b="1" smtClean="0">
                <a:solidFill>
                  <a:srgbClr val="3366FF"/>
                </a:solidFill>
              </a:rPr>
              <a:t>Rights amplification </a:t>
            </a:r>
            <a:r>
              <a:rPr lang="en-US" smtClean="0"/>
              <a:t>allowed by trustworthy  procedures for a specific type </a:t>
            </a:r>
          </a:p>
          <a:p>
            <a:pPr lvl="1"/>
            <a:r>
              <a:rPr lang="en-US" smtClean="0"/>
              <a:t>Interpretation of user-defined rights performed solely by user's program; system provides access protection for use of these rights</a:t>
            </a:r>
          </a:p>
          <a:p>
            <a:pPr lvl="1"/>
            <a:r>
              <a:rPr lang="en-US" smtClean="0"/>
              <a:t>Operations on objects defined procedurally – procedures are objects accessed indirectly by capabilities</a:t>
            </a:r>
          </a:p>
          <a:p>
            <a:pPr lvl="1"/>
            <a:r>
              <a:rPr lang="en-US" smtClean="0"/>
              <a:t>Solves the </a:t>
            </a:r>
            <a:r>
              <a:rPr lang="en-US" i="1" smtClean="0"/>
              <a:t>problem of mutually suspicious subsystems</a:t>
            </a:r>
          </a:p>
          <a:p>
            <a:pPr lvl="1"/>
            <a:r>
              <a:rPr lang="en-US" smtClean="0"/>
              <a:t>Includes library of prewritten security routines</a:t>
            </a:r>
            <a:endParaRPr lang="en-US" i="1" smtClean="0"/>
          </a:p>
          <a:p>
            <a:r>
              <a:rPr lang="en-US" smtClean="0"/>
              <a:t>Cambridge CAP System </a:t>
            </a:r>
          </a:p>
          <a:p>
            <a:pPr lvl="1"/>
            <a:r>
              <a:rPr lang="en-US" smtClean="0"/>
              <a:t>Simpler but powerful</a:t>
            </a:r>
          </a:p>
          <a:p>
            <a:pPr lvl="1"/>
            <a:r>
              <a:rPr lang="en-US" b="1" smtClean="0">
                <a:solidFill>
                  <a:srgbClr val="3366FF"/>
                </a:solidFill>
              </a:rPr>
              <a:t>Data capability </a:t>
            </a:r>
            <a:r>
              <a:rPr lang="en-US" smtClean="0"/>
              <a:t>- provides standard read, write, execute of individual storage segments associated with object – implemented in microcode</a:t>
            </a:r>
          </a:p>
          <a:p>
            <a:pPr lvl="1"/>
            <a:r>
              <a:rPr lang="en-US" b="1" smtClean="0">
                <a:solidFill>
                  <a:srgbClr val="3366FF"/>
                </a:solidFill>
              </a:rPr>
              <a:t>Software capability </a:t>
            </a:r>
            <a:r>
              <a:rPr lang="en-US" smtClean="0"/>
              <a:t>-interpretation left to the subsystem, through its protected procedures</a:t>
            </a:r>
          </a:p>
          <a:p>
            <a:pPr lvl="2"/>
            <a:r>
              <a:rPr lang="en-US" smtClean="0"/>
              <a:t>Only has access to its own subsystem</a:t>
            </a:r>
          </a:p>
          <a:p>
            <a:pPr lvl="2"/>
            <a:r>
              <a:rPr lang="en-US" smtClean="0"/>
              <a:t>Programmers must learn principles and techniques of protection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27138" y="369888"/>
            <a:ext cx="11803062" cy="768350"/>
          </a:xfrm>
        </p:spPr>
        <p:txBody>
          <a:bodyPr/>
          <a:lstStyle/>
          <a:p>
            <a:pPr eaLnBrk="1" hangingPunct="1"/>
            <a:r>
              <a:rPr lang="en-US" smtClean="0"/>
              <a:t>Language-Based Protection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382375" cy="6040438"/>
          </a:xfrm>
        </p:spPr>
        <p:txBody>
          <a:bodyPr/>
          <a:lstStyle/>
          <a:p>
            <a:r>
              <a:rPr lang="en-US" smtClean="0"/>
              <a:t>Specification of protection in a programming language allows the high-level description of policies for the allocation and use of resources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Language implementation can provide software for protection enforcement when automatic hardware-supported checking is unavailable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Interpret protection specifications to generate calls on whatever protection system is provided by the hardware and the operating system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962025" y="369888"/>
            <a:ext cx="12068175" cy="768350"/>
          </a:xfrm>
        </p:spPr>
        <p:txBody>
          <a:bodyPr/>
          <a:lstStyle/>
          <a:p>
            <a:pPr eaLnBrk="1" hangingPunct="1"/>
            <a:r>
              <a:rPr lang="en-US" smtClean="0"/>
              <a:t>Protection in Java 2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482388" cy="6040438"/>
          </a:xfrm>
        </p:spPr>
        <p:txBody>
          <a:bodyPr/>
          <a:lstStyle/>
          <a:p>
            <a:r>
              <a:rPr lang="en-US" smtClean="0"/>
              <a:t>Protection is handled by the Java Virtual Machine (JVM)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A class is assigned a protection domain when it is loaded by the JVM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The protection domain indicates what operations the class can (and cannot) perform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If a library method is invoked that performs a privileged operation, the stack is inspected to ensure the operation can be performed by the library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93788" y="369888"/>
            <a:ext cx="11936412" cy="768350"/>
          </a:xfrm>
        </p:spPr>
        <p:txBody>
          <a:bodyPr/>
          <a:lstStyle/>
          <a:p>
            <a:pPr eaLnBrk="1" hangingPunct="1"/>
            <a:r>
              <a:rPr lang="en-US" smtClean="0"/>
              <a:t>Stack Inspection</a:t>
            </a:r>
          </a:p>
        </p:txBody>
      </p:sp>
      <p:pic>
        <p:nvPicPr>
          <p:cNvPr id="30723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14450" y="2039938"/>
            <a:ext cx="11449050" cy="401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28700" y="914400"/>
            <a:ext cx="11658600" cy="2836863"/>
          </a:xfrm>
        </p:spPr>
        <p:txBody>
          <a:bodyPr/>
          <a:lstStyle/>
          <a:p>
            <a:pPr eaLnBrk="1" hangingPunct="1"/>
            <a:r>
              <a:rPr lang="en-US" smtClean="0"/>
              <a:t>End of Chapter 13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Objectives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366500" cy="6040438"/>
          </a:xfrm>
        </p:spPr>
        <p:txBody>
          <a:bodyPr/>
          <a:lstStyle/>
          <a:p>
            <a:r>
              <a:rPr lang="en-US" smtClean="0"/>
              <a:t>Discuss the goals and principles of protection in a modern computer system</a:t>
            </a:r>
          </a:p>
          <a:p>
            <a:endParaRPr lang="en-US" smtClean="0"/>
          </a:p>
          <a:p>
            <a:r>
              <a:rPr lang="en-US" smtClean="0"/>
              <a:t>Explain how protection domains combined with an access matrix are used to specify the resources a process may access</a:t>
            </a:r>
          </a:p>
          <a:p>
            <a:endParaRPr lang="en-US" smtClean="0"/>
          </a:p>
          <a:p>
            <a:r>
              <a:rPr lang="en-US" smtClean="0"/>
              <a:t>Examine capability and language-based protection systems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414463" y="369888"/>
            <a:ext cx="11615737" cy="768350"/>
          </a:xfrm>
        </p:spPr>
        <p:txBody>
          <a:bodyPr/>
          <a:lstStyle/>
          <a:p>
            <a:pPr eaLnBrk="1" hangingPunct="1"/>
            <a:r>
              <a:rPr lang="en-US" smtClean="0"/>
              <a:t>Goals of Protection</a:t>
            </a:r>
          </a:p>
        </p:txBody>
      </p:sp>
      <p:sp>
        <p:nvSpPr>
          <p:cNvPr id="61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482388" cy="6040438"/>
          </a:xfrm>
        </p:spPr>
        <p:txBody>
          <a:bodyPr/>
          <a:lstStyle/>
          <a:p>
            <a:r>
              <a:rPr lang="en-US" smtClean="0"/>
              <a:t>In one protection model,  computer consists of a collection of objects, hardware or software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Each object has a unique name and can be accessed through a well-defined set of operations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Protection problem - ensure that each object is accessed correctly and only by those processes that are allowed to do so</a:t>
            </a:r>
            <a:endParaRPr lang="en-US" smtClean="0">
              <a:latin typeface="Courier New" charset="0"/>
            </a:endParaRPr>
          </a:p>
          <a:p>
            <a:endParaRPr lang="en-US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350" y="369888"/>
            <a:ext cx="11626850" cy="768350"/>
          </a:xfrm>
        </p:spPr>
        <p:txBody>
          <a:bodyPr/>
          <a:lstStyle/>
          <a:p>
            <a:pPr eaLnBrk="1" hangingPunct="1"/>
            <a:r>
              <a:rPr lang="en-US" smtClean="0"/>
              <a:t>Principles of Protection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366500" cy="6040438"/>
          </a:xfrm>
        </p:spPr>
        <p:txBody>
          <a:bodyPr/>
          <a:lstStyle/>
          <a:p>
            <a:r>
              <a:rPr lang="en-US" smtClean="0"/>
              <a:t>Guiding principle – </a:t>
            </a:r>
            <a:r>
              <a:rPr lang="en-US" b="1" smtClean="0">
                <a:solidFill>
                  <a:srgbClr val="3366FF"/>
                </a:solidFill>
              </a:rPr>
              <a:t>principle of least privilege</a:t>
            </a:r>
          </a:p>
          <a:p>
            <a:pPr lvl="1"/>
            <a:r>
              <a:rPr lang="en-US" smtClean="0"/>
              <a:t>Programs, users and systems should be given just enough </a:t>
            </a:r>
            <a:r>
              <a:rPr lang="en-US" b="1" smtClean="0">
                <a:solidFill>
                  <a:srgbClr val="3366FF"/>
                </a:solidFill>
              </a:rPr>
              <a:t>privileges </a:t>
            </a:r>
            <a:r>
              <a:rPr lang="en-US" smtClean="0"/>
              <a:t>to perform their tasks</a:t>
            </a:r>
          </a:p>
          <a:p>
            <a:pPr lvl="1"/>
            <a:r>
              <a:rPr lang="en-US" smtClean="0"/>
              <a:t>Limits damage if entity has a bug, gets abused</a:t>
            </a:r>
          </a:p>
          <a:p>
            <a:pPr lvl="1"/>
            <a:r>
              <a:rPr lang="en-US" smtClean="0"/>
              <a:t>Can be static (during life of system, during life of process) </a:t>
            </a:r>
          </a:p>
          <a:p>
            <a:pPr lvl="1"/>
            <a:r>
              <a:rPr lang="en-US" smtClean="0"/>
              <a:t>Or dynamic (changed by process as needed) – </a:t>
            </a:r>
            <a:r>
              <a:rPr lang="en-US" b="1" smtClean="0">
                <a:solidFill>
                  <a:srgbClr val="3366FF"/>
                </a:solidFill>
              </a:rPr>
              <a:t>domain switching</a:t>
            </a:r>
            <a:r>
              <a:rPr lang="en-US" smtClean="0"/>
              <a:t>, </a:t>
            </a:r>
            <a:r>
              <a:rPr lang="en-US" b="1" smtClean="0">
                <a:solidFill>
                  <a:srgbClr val="3366FF"/>
                </a:solidFill>
              </a:rPr>
              <a:t>privilege escalation</a:t>
            </a:r>
          </a:p>
          <a:p>
            <a:pPr lvl="1"/>
            <a:r>
              <a:rPr lang="en-US" smtClean="0"/>
              <a:t>“Need to know” a similar concept regarding access to data</a:t>
            </a:r>
          </a:p>
          <a:p>
            <a:pPr lvl="1"/>
            <a:endParaRPr lang="en-US" smtClean="0"/>
          </a:p>
          <a:p>
            <a:r>
              <a:rPr lang="en-US" smtClean="0"/>
              <a:t>Must consider “grain” aspect</a:t>
            </a:r>
          </a:p>
          <a:p>
            <a:pPr lvl="1"/>
            <a:r>
              <a:rPr lang="en-US" smtClean="0"/>
              <a:t>Rough-grained  privilege management easier, simpler, but least privilege now done in large chunks</a:t>
            </a:r>
          </a:p>
          <a:p>
            <a:pPr lvl="2"/>
            <a:r>
              <a:rPr lang="en-US" smtClean="0"/>
              <a:t>For example, traditional Unix processes either have abilities of the associated user, or of root</a:t>
            </a:r>
          </a:p>
          <a:p>
            <a:pPr lvl="1"/>
            <a:r>
              <a:rPr lang="en-US" smtClean="0"/>
              <a:t>Fine-grained management more complex, more overhead, but more protective</a:t>
            </a:r>
          </a:p>
          <a:p>
            <a:pPr lvl="2"/>
            <a:r>
              <a:rPr lang="en-US" smtClean="0"/>
              <a:t>File ACL lists, RBAC</a:t>
            </a:r>
          </a:p>
          <a:p>
            <a:pPr lvl="2"/>
            <a:endParaRPr lang="en-US" smtClean="0"/>
          </a:p>
          <a:p>
            <a:r>
              <a:rPr lang="en-US" smtClean="0"/>
              <a:t>Domain can be user, process, procedure</a:t>
            </a:r>
          </a:p>
          <a:p>
            <a:pPr lvl="2"/>
            <a:endParaRPr lang="en-US" smtClean="0"/>
          </a:p>
          <a:p>
            <a:pPr lvl="2"/>
            <a:endParaRPr lang="en-US" smtClean="0"/>
          </a:p>
          <a:p>
            <a:pPr lvl="1">
              <a:buFont typeface="Monotype Sorts" charset="2"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Domain Structure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528425" cy="6040438"/>
          </a:xfrm>
        </p:spPr>
        <p:txBody>
          <a:bodyPr/>
          <a:lstStyle/>
          <a:p>
            <a:r>
              <a:rPr lang="en-US" smtClean="0"/>
              <a:t>Access-right = &lt;</a:t>
            </a:r>
            <a:r>
              <a:rPr lang="en-US" i="1" smtClean="0"/>
              <a:t>object-name</a:t>
            </a:r>
            <a:r>
              <a:rPr lang="en-US" smtClean="0"/>
              <a:t>, </a:t>
            </a:r>
            <a:r>
              <a:rPr lang="en-US" i="1" smtClean="0"/>
              <a:t>rights-set</a:t>
            </a:r>
            <a:r>
              <a:rPr lang="en-US" smtClean="0"/>
              <a:t>&gt;</a:t>
            </a:r>
            <a:br>
              <a:rPr lang="en-US" smtClean="0"/>
            </a:br>
            <a:r>
              <a:rPr lang="en-US" smtClean="0"/>
              <a:t>where </a:t>
            </a:r>
            <a:r>
              <a:rPr lang="en-US" i="1" smtClean="0"/>
              <a:t>rights-set</a:t>
            </a:r>
            <a:r>
              <a:rPr lang="en-US" smtClean="0"/>
              <a:t> is a subset of all valid operations that can be performed on the object 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Domain = set of access-rights </a:t>
            </a:r>
            <a:br>
              <a:rPr lang="en-US" smtClean="0"/>
            </a:br>
            <a:endParaRPr lang="en-US" smtClean="0"/>
          </a:p>
        </p:txBody>
      </p:sp>
      <p:pic>
        <p:nvPicPr>
          <p:cNvPr id="819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74825" y="4818063"/>
            <a:ext cx="10617200" cy="207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69888"/>
            <a:ext cx="11658600" cy="768350"/>
          </a:xfrm>
        </p:spPr>
        <p:txBody>
          <a:bodyPr/>
          <a:lstStyle/>
          <a:p>
            <a:pPr eaLnBrk="1" hangingPunct="1"/>
            <a:r>
              <a:rPr lang="en-US" smtClean="0"/>
              <a:t>Domain Implementation (UNIX)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468100" cy="6040438"/>
          </a:xfrm>
        </p:spPr>
        <p:txBody>
          <a:bodyPr/>
          <a:lstStyle/>
          <a:p>
            <a:r>
              <a:rPr lang="en-US" smtClean="0"/>
              <a:t>Domain = user-id</a:t>
            </a:r>
          </a:p>
          <a:p>
            <a:endParaRPr lang="en-US" smtClean="0"/>
          </a:p>
          <a:p>
            <a:r>
              <a:rPr lang="en-US" smtClean="0"/>
              <a:t>Domain switch accomplished via file system</a:t>
            </a:r>
          </a:p>
          <a:p>
            <a:pPr lvl="2"/>
            <a:r>
              <a:rPr lang="en-US" smtClean="0"/>
              <a:t>Each file has associated with it a domain bit (setuid bit)</a:t>
            </a:r>
          </a:p>
          <a:p>
            <a:pPr lvl="2"/>
            <a:r>
              <a:rPr lang="en-US" smtClean="0"/>
              <a:t>When file is executed and setuid = on, then user-id is set to owner of the file being executed</a:t>
            </a:r>
          </a:p>
          <a:p>
            <a:pPr lvl="2"/>
            <a:r>
              <a:rPr lang="en-US" smtClean="0"/>
              <a:t> When execution completes user-id is reset </a:t>
            </a:r>
          </a:p>
          <a:p>
            <a:pPr lvl="2"/>
            <a:endParaRPr lang="en-US" smtClean="0"/>
          </a:p>
          <a:p>
            <a:r>
              <a:rPr lang="en-US" smtClean="0"/>
              <a:t>Domain switch accomplished via passwords</a:t>
            </a:r>
          </a:p>
          <a:p>
            <a:pPr lvl="1"/>
            <a:r>
              <a:rPr lang="en-US" smtClean="0">
                <a:latin typeface="Courier New" charset="0"/>
                <a:cs typeface="Courier New" charset="0"/>
              </a:rPr>
              <a:t>su</a:t>
            </a:r>
            <a:r>
              <a:rPr lang="en-US" smtClean="0"/>
              <a:t> command temporarily switches to another user’s domain when other domain’s password provided</a:t>
            </a:r>
          </a:p>
          <a:p>
            <a:pPr lvl="1"/>
            <a:endParaRPr lang="en-US" smtClean="0"/>
          </a:p>
          <a:p>
            <a:r>
              <a:rPr lang="en-US" smtClean="0"/>
              <a:t>Domain switching via commands</a:t>
            </a:r>
          </a:p>
          <a:p>
            <a:pPr lvl="1"/>
            <a:r>
              <a:rPr lang="en-US" smtClean="0">
                <a:latin typeface="Courier New" charset="0"/>
                <a:cs typeface="Courier New" charset="0"/>
              </a:rPr>
              <a:t>sudo</a:t>
            </a:r>
            <a:r>
              <a:rPr lang="en-US" smtClean="0"/>
              <a:t> command prefix executes specified command in another domain (if original domain has privilege or password given)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60500" y="369888"/>
            <a:ext cx="11569700" cy="768350"/>
          </a:xfrm>
        </p:spPr>
        <p:txBody>
          <a:bodyPr/>
          <a:lstStyle/>
          <a:p>
            <a:pPr eaLnBrk="1" hangingPunct="1"/>
            <a:r>
              <a:rPr lang="en-US" smtClean="0"/>
              <a:t>Domain Implementation (MULTICS)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41463" y="1903413"/>
            <a:ext cx="11053762" cy="1577975"/>
          </a:xfrm>
        </p:spPr>
        <p:txBody>
          <a:bodyPr/>
          <a:lstStyle/>
          <a:p>
            <a:r>
              <a:rPr lang="en-US" smtClean="0"/>
              <a:t>Let </a:t>
            </a:r>
            <a:r>
              <a:rPr lang="en-US" i="1" smtClean="0"/>
              <a:t>D</a:t>
            </a:r>
            <a:r>
              <a:rPr lang="en-US" i="1" baseline="-25000" smtClean="0"/>
              <a:t>i</a:t>
            </a:r>
            <a:r>
              <a:rPr lang="en-US" smtClean="0"/>
              <a:t> and </a:t>
            </a:r>
            <a:r>
              <a:rPr lang="en-US" i="1" smtClean="0"/>
              <a:t>D</a:t>
            </a:r>
            <a:r>
              <a:rPr lang="en-US" i="1" baseline="-25000" smtClean="0"/>
              <a:t>j</a:t>
            </a:r>
            <a:r>
              <a:rPr lang="en-US" baseline="-25000" smtClean="0"/>
              <a:t> </a:t>
            </a:r>
            <a:r>
              <a:rPr lang="en-US" smtClean="0"/>
              <a:t>be any two domain rings</a:t>
            </a:r>
          </a:p>
          <a:p>
            <a:r>
              <a:rPr lang="en-US" smtClean="0"/>
              <a:t>If </a:t>
            </a:r>
            <a:r>
              <a:rPr lang="en-US" i="1" smtClean="0"/>
              <a:t>j</a:t>
            </a:r>
            <a:r>
              <a:rPr lang="en-US" smtClean="0"/>
              <a:t> &lt; </a:t>
            </a:r>
            <a:r>
              <a:rPr lang="en-US" i="1" smtClean="0"/>
              <a:t>I</a:t>
            </a:r>
            <a:r>
              <a:rPr lang="en-US" smtClean="0"/>
              <a:t> </a:t>
            </a:r>
            <a:r>
              <a:rPr lang="en-US" smtClean="0">
                <a:sym typeface="Symbol" charset="2"/>
              </a:rPr>
              <a:t> </a:t>
            </a:r>
            <a:r>
              <a:rPr lang="en-US" i="1" smtClean="0">
                <a:sym typeface="Symbol" charset="2"/>
              </a:rPr>
              <a:t>D</a:t>
            </a:r>
            <a:r>
              <a:rPr lang="en-US" i="1" baseline="-25000" smtClean="0">
                <a:sym typeface="Symbol" charset="2"/>
              </a:rPr>
              <a:t>i</a:t>
            </a:r>
            <a:r>
              <a:rPr lang="en-US" smtClean="0">
                <a:sym typeface="Symbol" charset="2"/>
              </a:rPr>
              <a:t>   </a:t>
            </a:r>
            <a:r>
              <a:rPr lang="en-US" i="1" smtClean="0">
                <a:sym typeface="Symbol" charset="2"/>
              </a:rPr>
              <a:t>D</a:t>
            </a:r>
            <a:r>
              <a:rPr lang="en-US" i="1" baseline="-25000" smtClean="0">
                <a:sym typeface="Symbol" charset="2"/>
              </a:rPr>
              <a:t>j</a:t>
            </a:r>
            <a:endParaRPr lang="en-US" smtClean="0"/>
          </a:p>
        </p:txBody>
      </p:sp>
      <p:pic>
        <p:nvPicPr>
          <p:cNvPr id="10244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5563" y="3124200"/>
            <a:ext cx="8556625" cy="516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Multics Benefits and Limits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Ring / hierarchical structure provided more than the basic kernel / user or root / normal user design</a:t>
            </a:r>
          </a:p>
          <a:p>
            <a:endParaRPr lang="en-US" smtClean="0"/>
          </a:p>
          <a:p>
            <a:r>
              <a:rPr lang="en-US" smtClean="0"/>
              <a:t>Fairly complex -&gt; more overhead</a:t>
            </a:r>
          </a:p>
          <a:p>
            <a:endParaRPr lang="en-US" smtClean="0"/>
          </a:p>
          <a:p>
            <a:r>
              <a:rPr lang="en-US" smtClean="0"/>
              <a:t>But does not allow strict need-to-know</a:t>
            </a:r>
          </a:p>
          <a:p>
            <a:pPr lvl="1"/>
            <a:r>
              <a:rPr lang="en-US" smtClean="0"/>
              <a:t>Object accessible in D</a:t>
            </a:r>
            <a:r>
              <a:rPr lang="en-US" baseline="-25000" smtClean="0"/>
              <a:t>j</a:t>
            </a:r>
            <a:r>
              <a:rPr lang="en-US" smtClean="0"/>
              <a:t> but not in D</a:t>
            </a:r>
            <a:r>
              <a:rPr lang="en-US" baseline="-25000" smtClean="0"/>
              <a:t>i</a:t>
            </a:r>
            <a:r>
              <a:rPr lang="en-US" smtClean="0"/>
              <a:t>, then </a:t>
            </a:r>
            <a:r>
              <a:rPr lang="en-US" i="1" smtClean="0"/>
              <a:t>j</a:t>
            </a:r>
            <a:r>
              <a:rPr lang="en-US" smtClean="0"/>
              <a:t> must be &lt; </a:t>
            </a:r>
            <a:r>
              <a:rPr lang="en-US" i="1" smtClean="0"/>
              <a:t>i</a:t>
            </a:r>
          </a:p>
          <a:p>
            <a:pPr lvl="1"/>
            <a:r>
              <a:rPr lang="en-US" smtClean="0"/>
              <a:t>But then every segment accessible in D</a:t>
            </a:r>
            <a:r>
              <a:rPr lang="en-US" baseline="-25000" smtClean="0"/>
              <a:t>i</a:t>
            </a:r>
            <a:r>
              <a:rPr lang="en-US" smtClean="0"/>
              <a:t> also accessible in D</a:t>
            </a:r>
            <a:r>
              <a:rPr lang="en-US" baseline="-25000" smtClean="0"/>
              <a:t>j</a:t>
            </a:r>
          </a:p>
          <a:p>
            <a:pPr>
              <a:buFont typeface="Monotype Sorts" charset="2"/>
              <a:buNone/>
            </a:pPr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2655</TotalTime>
  <Words>1464</Words>
  <Application>Microsoft Office PowerPoint</Application>
  <PresentationFormat>Custom</PresentationFormat>
  <Paragraphs>234</Paragraphs>
  <Slides>29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Verdana</vt:lpstr>
      <vt:lpstr>ＭＳ Ｐゴシック</vt:lpstr>
      <vt:lpstr>Arial</vt:lpstr>
      <vt:lpstr>Helvetica</vt:lpstr>
      <vt:lpstr>Monotype Sorts</vt:lpstr>
      <vt:lpstr>Webdings</vt:lpstr>
      <vt:lpstr>Times New Roman</vt:lpstr>
      <vt:lpstr>Courier New</vt:lpstr>
      <vt:lpstr>Symbol</vt:lpstr>
      <vt:lpstr>MT Extra</vt:lpstr>
      <vt:lpstr>os-8</vt:lpstr>
      <vt:lpstr>Chapter 14:  Protection</vt:lpstr>
      <vt:lpstr>Chapter 14: Protection</vt:lpstr>
      <vt:lpstr>Objectives</vt:lpstr>
      <vt:lpstr>Goals of Protection</vt:lpstr>
      <vt:lpstr>Principles of Protection</vt:lpstr>
      <vt:lpstr>Domain Structure</vt:lpstr>
      <vt:lpstr>Domain Implementation (UNIX)</vt:lpstr>
      <vt:lpstr>Domain Implementation (MULTICS)</vt:lpstr>
      <vt:lpstr>Multics Benefits and Limits</vt:lpstr>
      <vt:lpstr>Access Matrix</vt:lpstr>
      <vt:lpstr>Access Matrix</vt:lpstr>
      <vt:lpstr>Use of Access Matrix</vt:lpstr>
      <vt:lpstr>Use of Access Matrix (Cont.)</vt:lpstr>
      <vt:lpstr>Access Matrix of Figure A  with Domains as Objects</vt:lpstr>
      <vt:lpstr>Access Matrix with Copy Rights</vt:lpstr>
      <vt:lpstr>Access Matrix With Owner Rights</vt:lpstr>
      <vt:lpstr>Modified Access Matrix of Figure B</vt:lpstr>
      <vt:lpstr>Implementation of Access Matrix</vt:lpstr>
      <vt:lpstr>Slide 19</vt:lpstr>
      <vt:lpstr>Implementation of Access Matrix (Cont.)</vt:lpstr>
      <vt:lpstr>Comparison of Implementations</vt:lpstr>
      <vt:lpstr>Access Control</vt:lpstr>
      <vt:lpstr>Role-based Access Control in Solaris 10</vt:lpstr>
      <vt:lpstr>Revocation of Access Rights</vt:lpstr>
      <vt:lpstr>Capability-Based Systems </vt:lpstr>
      <vt:lpstr>Language-Based Protection</vt:lpstr>
      <vt:lpstr>Protection in Java 2</vt:lpstr>
      <vt:lpstr>Stack Inspection</vt:lpstr>
      <vt:lpstr>End of Chapter 13</vt:lpstr>
    </vt:vector>
  </TitlesOfParts>
  <Company>Lucent Technologies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Marilyn Turnamian</dc:creator>
  <cp:lastModifiedBy>Silberschatz, Avi</cp:lastModifiedBy>
  <cp:revision>111</cp:revision>
  <cp:lastPrinted>2011-04-25T18:22:26Z</cp:lastPrinted>
  <dcterms:created xsi:type="dcterms:W3CDTF">2011-04-25T01:14:07Z</dcterms:created>
  <dcterms:modified xsi:type="dcterms:W3CDTF">2012-04-05T13:59:35Z</dcterms:modified>
</cp:coreProperties>
</file>