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77" r:id="rId2"/>
    <p:sldId id="259" r:id="rId3"/>
    <p:sldId id="287" r:id="rId4"/>
    <p:sldId id="260" r:id="rId5"/>
    <p:sldId id="288" r:id="rId6"/>
    <p:sldId id="316" r:id="rId7"/>
    <p:sldId id="289" r:id="rId8"/>
    <p:sldId id="290" r:id="rId9"/>
    <p:sldId id="262" r:id="rId10"/>
    <p:sldId id="317" r:id="rId11"/>
    <p:sldId id="291" r:id="rId12"/>
    <p:sldId id="293" r:id="rId13"/>
    <p:sldId id="295" r:id="rId14"/>
    <p:sldId id="294" r:id="rId15"/>
    <p:sldId id="318" r:id="rId16"/>
    <p:sldId id="292" r:id="rId17"/>
    <p:sldId id="296" r:id="rId18"/>
    <p:sldId id="297" r:id="rId19"/>
    <p:sldId id="319" r:id="rId20"/>
    <p:sldId id="263" r:id="rId21"/>
    <p:sldId id="320" r:id="rId22"/>
    <p:sldId id="268" r:id="rId23"/>
    <p:sldId id="321" r:id="rId24"/>
    <p:sldId id="323" r:id="rId25"/>
    <p:sldId id="322" r:id="rId26"/>
    <p:sldId id="298" r:id="rId27"/>
    <p:sldId id="324" r:id="rId28"/>
    <p:sldId id="301" r:id="rId29"/>
    <p:sldId id="299" r:id="rId30"/>
    <p:sldId id="302" r:id="rId31"/>
    <p:sldId id="303" r:id="rId32"/>
    <p:sldId id="304" r:id="rId33"/>
    <p:sldId id="305" r:id="rId34"/>
    <p:sldId id="28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285" r:id="rId44"/>
    <p:sldId id="314" r:id="rId45"/>
    <p:sldId id="325" r:id="rId46"/>
    <p:sldId id="300" r:id="rId47"/>
    <p:sldId id="261" r:id="rId48"/>
    <p:sldId id="326" r:id="rId49"/>
    <p:sldId id="315" r:id="rId50"/>
    <p:sldId id="271" r:id="rId51"/>
    <p:sldId id="269" r:id="rId52"/>
    <p:sldId id="275" r:id="rId53"/>
    <p:sldId id="276" r:id="rId54"/>
    <p:sldId id="286" r:id="rId55"/>
  </p:sldIdLst>
  <p:sldSz cx="13716000" cy="9144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-378" y="-96"/>
      </p:cViewPr>
      <p:guideLst>
        <p:guide orient="horz" pos="1521"/>
        <p:guide pos="1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6D74C931-8A6D-4135-89C3-52D8E1FFD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AA1783A6-AC04-4D91-A623-1FF74AA36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53251-C2E7-447F-84EE-365B44B15A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AE088-CE58-494E-8A44-8AFA43BA547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A0394-B8A9-4299-83D8-B81125F2E0A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AE63A-8319-4C59-BCC7-EDEC2573124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AB0B-409F-4318-963A-A336FD46B53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36041-04CE-458F-90D3-6BF5ED9406B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B86-8976-490F-A447-4C1E2B90D81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7FCB5-C508-4D21-9495-77448224F82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94855-DDCF-4406-A03D-A47F3B08AF3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F4D3D-2E4D-4851-9F8F-CA8194ED91A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6B78-E0BF-4780-BF24-19495A9FECE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5AEA9-8A40-4E6F-A430-267A9CD0892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719F2-891B-4AFD-8575-74A8644EBC0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06783-2899-4613-B232-6BBD7F93F7B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A07A4-6412-4475-99E7-717E89C5436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63CAB-A427-4A51-B354-A57BA00F1CE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F80A1-C9F3-432C-A9BF-8DF62EF62BF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09076-89EC-4A59-A670-CE1024079D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C5B14-20DD-4CEE-A9BE-00B8029C36A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48196-11A9-4AA9-8292-B8BC55814C1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8D703-316C-4627-9B89-15B77577C98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5EF9F-056D-4EE4-A549-5E2E8AE894A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0B2D7-F78A-431D-A64A-998ABFD3190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22660-4D6A-4BD8-9DCF-CB75205FCA7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253E9-BDF3-4E60-9695-5C6651AA731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8CC79-B546-40E1-A7F9-A397BDB320E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66895-56A4-4896-B8FB-8BD04585130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61902-09FA-48D8-8186-5D0A93B0A70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0D6B5-6E73-4CBB-B44A-B08E8D67278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DAED9-DF11-40EB-BB70-FC096F712A1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BBC42-8ED4-41BC-8697-687278D9972D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B1AB7-D5C8-438F-A187-8C3E3A781B2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FD4E7-2EEB-4EF9-ACA4-9A3BCD01E76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B2E27-F6E7-4CDB-9025-4BED18EBEF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3E439-F519-44A3-A693-ABD7B9E6C0E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FDD4A-4223-4270-95F4-0339F36651F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0FD3E-5C10-4B1F-90A0-70DCE669326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8D6FD-37B0-4F73-BCF7-49E9828B5001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A2F52-BA1E-4D57-A5A6-0AB2B1F7900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C0C7D-4B33-4341-8F1F-3A4370CC07E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5F5E3-A35E-4D5C-B23D-64CDDD27AA1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5EE7F-1CF2-4E1E-9EDA-82E6454FE6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D3FD-02C7-4658-96E8-1EF9C50A3D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E9D87-1A70-422D-BE50-686EB8E3435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9F195-E138-4625-8A6D-E2BBBEB0C46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600" dirty="0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8481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eaLnBrk="0" hangingPunct="0">
              <a:defRPr/>
            </a:pPr>
            <a:endParaRPr lang="en-US" sz="2600" dirty="0">
              <a:cs typeface="ＭＳ Ｐゴシック" charset="-128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cs typeface="ＭＳ Ｐゴシック" charset="-128"/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 eaLnBrk="0" hangingPunct="0">
              <a:defRPr/>
            </a:pPr>
            <a:endParaRPr lang="en-US" sz="2600" dirty="0">
              <a:ea typeface="+mn-ea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cs typeface="ＭＳ Ｐゴシック" charset="-128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>
              <a:latin typeface="Times New Roman" charset="0"/>
              <a:cs typeface="ＭＳ Ｐゴシック" charset="-128"/>
            </a:endParaRP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15.</a:t>
            </a:r>
            <a:fld id="{D44EB710-6743-46DF-BB60-AFC3F8B2FE72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8481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15: 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Threats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Logic Bomb</a:t>
            </a:r>
          </a:p>
          <a:p>
            <a:pPr lvl="1"/>
            <a:r>
              <a:rPr lang="en-US" smtClean="0"/>
              <a:t>Program that initiates a security incident under certain circumstances</a:t>
            </a:r>
          </a:p>
          <a:p>
            <a:r>
              <a:rPr lang="en-US" b="1" smtClean="0">
                <a:solidFill>
                  <a:srgbClr val="000000"/>
                </a:solidFill>
              </a:rPr>
              <a:t>Stack </a:t>
            </a:r>
            <a:r>
              <a:rPr lang="en-US" smtClean="0">
                <a:solidFill>
                  <a:srgbClr val="000000"/>
                </a:solidFill>
              </a:rPr>
              <a:t>and </a:t>
            </a:r>
            <a:r>
              <a:rPr lang="en-US" b="1" smtClean="0">
                <a:solidFill>
                  <a:srgbClr val="000000"/>
                </a:solidFill>
              </a:rPr>
              <a:t>Buffer Overflow</a:t>
            </a:r>
          </a:p>
          <a:p>
            <a:pPr lvl="1"/>
            <a:r>
              <a:rPr lang="en-US" smtClean="0"/>
              <a:t>Exploits a bug in a program (overflow either the stack or memory buffers)</a:t>
            </a:r>
          </a:p>
          <a:p>
            <a:pPr lvl="1"/>
            <a:r>
              <a:rPr lang="en-US" smtClean="0"/>
              <a:t>Failure to check bounds on inputs, arguments</a:t>
            </a:r>
          </a:p>
          <a:p>
            <a:pPr lvl="1"/>
            <a:r>
              <a:rPr lang="en-US" smtClean="0"/>
              <a:t>Write past arguments on the stack into the return address on stack</a:t>
            </a:r>
          </a:p>
          <a:p>
            <a:pPr lvl="1"/>
            <a:r>
              <a:rPr lang="en-US" smtClean="0"/>
              <a:t>When routine returns from call, returns to hacked address</a:t>
            </a:r>
          </a:p>
          <a:p>
            <a:pPr lvl="2"/>
            <a:r>
              <a:rPr lang="en-US" smtClean="0"/>
              <a:t>Pointed to code loaded onto stack that executes malicious code</a:t>
            </a:r>
          </a:p>
          <a:p>
            <a:pPr lvl="1"/>
            <a:r>
              <a:rPr lang="en-US" smtClean="0"/>
              <a:t>Unauthorized user or privilege escalation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 Program with Buffer-overflow Condition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#include </a:t>
            </a:r>
            <a:r>
              <a:rPr lang="en-US" i="1" smtClean="0">
                <a:latin typeface="Courier New" charset="0"/>
              </a:rPr>
              <a:t>&lt;</a:t>
            </a:r>
            <a:r>
              <a:rPr lang="en-US" smtClean="0">
                <a:latin typeface="Courier New" charset="0"/>
              </a:rPr>
              <a:t>stdio.h</a:t>
            </a:r>
            <a:r>
              <a:rPr lang="en-US" i="1" smtClean="0">
                <a:latin typeface="Courier New" charset="0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#define BUFFER SIZE 256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int main(int argc, char *argv[])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{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char buffer[BUFFER SIZE];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if (argc &lt; 2)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	return -1;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else {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	strcpy(buffer,argv[1]);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	return 0;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}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69888"/>
            <a:ext cx="11849100" cy="768350"/>
          </a:xfrm>
        </p:spPr>
        <p:txBody>
          <a:bodyPr/>
          <a:lstStyle/>
          <a:p>
            <a:pPr eaLnBrk="1" hangingPunct="1"/>
            <a:r>
              <a:rPr lang="en-US" smtClean="0"/>
              <a:t>Layout of Typical Stack Frame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25" y="1765300"/>
            <a:ext cx="10901363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Modified Shell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#include &lt;stdio.h&gt;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int main(int argc, char *argv[])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{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execvp(‘‘\bin\sh’’,‘‘\bin \sh’’, NULL);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	return 0;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Courier New" charset="0"/>
              </a:rPr>
              <a:t>}</a:t>
            </a:r>
          </a:p>
          <a:p>
            <a:pPr>
              <a:buFont typeface="Monotype Sorts" charset="2"/>
              <a:buNone/>
            </a:pPr>
            <a:endParaRPr lang="en-US" smtClean="0">
              <a:latin typeface="Courier New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smtClean="0"/>
              <a:t>Hypothetical Stack Frame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662238" y="7859713"/>
            <a:ext cx="303847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>
                <a:latin typeface="Helvetica" charset="0"/>
              </a:rPr>
              <a:t>Before attack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647113" y="7856538"/>
            <a:ext cx="30861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>
                <a:latin typeface="Helvetica" charset="0"/>
              </a:rPr>
              <a:t>After attack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4388" y="1595438"/>
            <a:ext cx="9091612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Programming Required?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first step of determining the bug, and second step of writing exploit code, yes</a:t>
            </a:r>
          </a:p>
          <a:p>
            <a:r>
              <a:rPr lang="en-US" smtClean="0"/>
              <a:t>Script kiddies can run pre-written exploit code to attack a given system</a:t>
            </a:r>
          </a:p>
          <a:p>
            <a:r>
              <a:rPr lang="en-US" smtClean="0"/>
              <a:t>Attack code can get a shell with the processes’ owner’s permissions</a:t>
            </a:r>
          </a:p>
          <a:p>
            <a:pPr lvl="1"/>
            <a:r>
              <a:rPr lang="en-US" smtClean="0"/>
              <a:t>Or open a network port, delete files, download a program, etc</a:t>
            </a:r>
          </a:p>
          <a:p>
            <a:r>
              <a:rPr lang="en-US" smtClean="0"/>
              <a:t>Depending on bug, attack can be executed across a network using allowed connections, bypassing firewalls</a:t>
            </a:r>
          </a:p>
          <a:p>
            <a:r>
              <a:rPr lang="en-US" smtClean="0"/>
              <a:t>Buffer overflow can be disabled by disabling stack execution or adding bit to page table to indicate “non-executable” state</a:t>
            </a:r>
          </a:p>
          <a:p>
            <a:pPr lvl="1"/>
            <a:r>
              <a:rPr lang="en-US" smtClean="0"/>
              <a:t>Available in SPARC and x86</a:t>
            </a:r>
          </a:p>
          <a:p>
            <a:pPr lvl="1"/>
            <a:r>
              <a:rPr lang="en-US" smtClean="0"/>
              <a:t>But still have security exploits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369888"/>
            <a:ext cx="11498262" cy="768350"/>
          </a:xfrm>
        </p:spPr>
        <p:txBody>
          <a:bodyPr/>
          <a:lstStyle/>
          <a:p>
            <a:pPr eaLnBrk="1" hangingPunct="1"/>
            <a:r>
              <a:rPr lang="en-US" smtClean="0"/>
              <a:t>Program Threats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644650"/>
            <a:ext cx="127222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Viruses</a:t>
            </a:r>
          </a:p>
          <a:p>
            <a:pPr lvl="1"/>
            <a:r>
              <a:rPr lang="en-US" smtClean="0"/>
              <a:t>Code fragment embedded in legitimate program</a:t>
            </a:r>
          </a:p>
          <a:p>
            <a:pPr lvl="1"/>
            <a:r>
              <a:rPr lang="en-US" smtClean="0"/>
              <a:t>Self-replicating, designed to infect other computers</a:t>
            </a:r>
          </a:p>
          <a:p>
            <a:pPr lvl="1"/>
            <a:r>
              <a:rPr lang="en-US" smtClean="0"/>
              <a:t>Very specific to CPU architecture, operating system, applications</a:t>
            </a:r>
          </a:p>
          <a:p>
            <a:pPr lvl="1"/>
            <a:r>
              <a:rPr lang="en-US" smtClean="0"/>
              <a:t>Usually borne via email or as a macro</a:t>
            </a:r>
          </a:p>
          <a:p>
            <a:pPr lvl="2"/>
            <a:r>
              <a:rPr lang="en-US" smtClean="0"/>
              <a:t>Visual Basic Macro to reformat hard drive</a:t>
            </a:r>
          </a:p>
          <a:p>
            <a:pPr lvl="3">
              <a:buFontTx/>
              <a:buNone/>
            </a:pPr>
            <a:r>
              <a:rPr lang="en-US" sz="2300" smtClean="0">
                <a:latin typeface="Courier New" charset="0"/>
              </a:rPr>
              <a:t>Sub AutoOpen()</a:t>
            </a:r>
          </a:p>
          <a:p>
            <a:pPr lvl="3">
              <a:buFontTx/>
              <a:buNone/>
            </a:pPr>
            <a:r>
              <a:rPr lang="en-US" sz="2300" smtClean="0">
                <a:latin typeface="Courier New" charset="0"/>
              </a:rPr>
              <a:t>Dim oFS</a:t>
            </a:r>
          </a:p>
          <a:p>
            <a:pPr lvl="3">
              <a:buFontTx/>
              <a:buNone/>
            </a:pPr>
            <a:r>
              <a:rPr lang="en-US" sz="2300" smtClean="0">
                <a:latin typeface="Courier New" charset="0"/>
              </a:rPr>
              <a:t>	Set oFS = CreateObject(’’Scripting.FileSystemObject’’)</a:t>
            </a:r>
          </a:p>
          <a:p>
            <a:pPr lvl="3">
              <a:buFontTx/>
              <a:buNone/>
            </a:pPr>
            <a:r>
              <a:rPr lang="en-US" sz="2300" smtClean="0">
                <a:latin typeface="Courier New" charset="0"/>
              </a:rPr>
              <a:t>	vs = Shell(’’c:command.com /k format c:’’,vbHide)</a:t>
            </a:r>
          </a:p>
          <a:p>
            <a:pPr lvl="3">
              <a:buFontTx/>
              <a:buNone/>
            </a:pPr>
            <a:r>
              <a:rPr lang="en-US" sz="2300" smtClean="0">
                <a:latin typeface="Courier New" charset="0"/>
              </a:rPr>
              <a:t>End Sub</a:t>
            </a:r>
          </a:p>
          <a:p>
            <a:pPr lvl="1"/>
            <a:endParaRPr lang="en-US" sz="23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mtClean="0"/>
              <a:t>Program Threats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Virus dropper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inserts virus onto the system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Macro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Polymorphic to avoid having a </a:t>
            </a:r>
            <a:r>
              <a:rPr lang="en-US" b="1" smtClean="0">
                <a:solidFill>
                  <a:srgbClr val="3366FF"/>
                </a:solidFill>
              </a:rPr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Encrypted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Stealth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Tunneling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Armored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69888"/>
            <a:ext cx="11849100" cy="768350"/>
          </a:xfrm>
        </p:spPr>
        <p:txBody>
          <a:bodyPr/>
          <a:lstStyle/>
          <a:p>
            <a:pPr eaLnBrk="1" hangingPunct="1"/>
            <a:r>
              <a:rPr lang="en-US" smtClean="0"/>
              <a:t>A Boot-sector Computer Virus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1335088"/>
            <a:ext cx="8158162" cy="687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Threat Continues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Attacks still common, still occurring</a:t>
            </a:r>
          </a:p>
          <a:p>
            <a:r>
              <a:rPr lang="en-US" smtClean="0"/>
              <a:t>Attacks moved over time from science experiments to tools of organized crime</a:t>
            </a:r>
          </a:p>
          <a:p>
            <a:pPr lvl="1"/>
            <a:r>
              <a:rPr lang="en-US" smtClean="0"/>
              <a:t>Targeting specific companies</a:t>
            </a:r>
          </a:p>
          <a:p>
            <a:pPr lvl="1"/>
            <a:r>
              <a:rPr lang="en-US" smtClean="0"/>
              <a:t>Creating botnets to use as tool for spam and DDOS delivery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Keystroke logger </a:t>
            </a:r>
            <a:r>
              <a:rPr lang="en-US" smtClean="0"/>
              <a:t>to grab passwords, credit card numbers</a:t>
            </a:r>
          </a:p>
          <a:p>
            <a:pPr lvl="1"/>
            <a:endParaRPr lang="en-US" smtClean="0"/>
          </a:p>
          <a:p>
            <a:r>
              <a:rPr lang="en-US" smtClean="0"/>
              <a:t>Why is Windows the target for most attacks?</a:t>
            </a:r>
          </a:p>
          <a:p>
            <a:pPr lvl="1"/>
            <a:r>
              <a:rPr lang="en-US" smtClean="0"/>
              <a:t>Most common</a:t>
            </a:r>
          </a:p>
          <a:p>
            <a:pPr lvl="1"/>
            <a:r>
              <a:rPr lang="en-US" smtClean="0"/>
              <a:t>Everyone is an administrator</a:t>
            </a:r>
          </a:p>
          <a:p>
            <a:pPr lvl="2"/>
            <a:r>
              <a:rPr lang="en-US" smtClean="0"/>
              <a:t>Licensing required?</a:t>
            </a:r>
          </a:p>
          <a:p>
            <a:pPr lvl="1"/>
            <a:r>
              <a:rPr lang="en-US" smtClean="0"/>
              <a:t>Monoculture considered harmful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15:  Security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28725" y="1695450"/>
            <a:ext cx="11028363" cy="5976938"/>
          </a:xfrm>
        </p:spPr>
        <p:txBody>
          <a:bodyPr/>
          <a:lstStyle/>
          <a:p>
            <a:r>
              <a:rPr lang="en-US" smtClean="0"/>
              <a:t>The Security Problem</a:t>
            </a:r>
          </a:p>
          <a:p>
            <a:r>
              <a:rPr lang="en-US" smtClean="0"/>
              <a:t>Program Threats</a:t>
            </a:r>
          </a:p>
          <a:p>
            <a:r>
              <a:rPr lang="en-US" smtClean="0"/>
              <a:t>System and Network Threats</a:t>
            </a:r>
          </a:p>
          <a:p>
            <a:r>
              <a:rPr lang="en-US" smtClean="0"/>
              <a:t>Cryptography as a Security Tool</a:t>
            </a:r>
          </a:p>
          <a:p>
            <a:r>
              <a:rPr lang="en-US" smtClean="0"/>
              <a:t>User Authentication</a:t>
            </a:r>
          </a:p>
          <a:p>
            <a:r>
              <a:rPr lang="en-US" smtClean="0"/>
              <a:t>Implementing Security Defenses</a:t>
            </a:r>
          </a:p>
          <a:p>
            <a:r>
              <a:rPr lang="en-US" smtClean="0"/>
              <a:t>Firewalling to Protect Systems and Networks</a:t>
            </a:r>
          </a:p>
          <a:p>
            <a:r>
              <a:rPr lang="en-US" smtClean="0"/>
              <a:t>Computer-Security Classifications</a:t>
            </a:r>
          </a:p>
          <a:p>
            <a:r>
              <a:rPr lang="en-US" smtClean="0"/>
              <a:t>An Example: Windows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System and Network Threats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Some systems “open” rather than </a:t>
            </a:r>
            <a:r>
              <a:rPr lang="en-US" smtClean="0">
                <a:solidFill>
                  <a:srgbClr val="3366FF"/>
                </a:solidFill>
              </a:rPr>
              <a:t>secure by default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Reduce attack surface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But harder to use, more knowledge needed to administer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Network threats harder to detect, prevent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Protection systems weaker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More difficult to have a shared secret on which to base access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No physical limits once system attached to internet</a:t>
            </a:r>
          </a:p>
          <a:p>
            <a:pPr lvl="2"/>
            <a:r>
              <a:rPr lang="en-US" smtClean="0">
                <a:solidFill>
                  <a:srgbClr val="000000"/>
                </a:solidFill>
              </a:rPr>
              <a:t>Or on network with system attached to internet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Even determining location of connecting system difficult</a:t>
            </a:r>
          </a:p>
          <a:p>
            <a:pPr lvl="2"/>
            <a:r>
              <a:rPr lang="en-US" smtClean="0">
                <a:solidFill>
                  <a:srgbClr val="000000"/>
                </a:solidFill>
              </a:rPr>
              <a:t>IP address is only knowledge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System and Network Threats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Worms</a:t>
            </a:r>
            <a:r>
              <a:rPr lang="en-US" smtClean="0"/>
              <a:t> – use </a:t>
            </a:r>
            <a:r>
              <a:rPr lang="en-US" b="1" smtClean="0">
                <a:solidFill>
                  <a:srgbClr val="3366FF"/>
                </a:solidFill>
              </a:rPr>
              <a:t>spawn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mechanism; standalone program</a:t>
            </a:r>
            <a:endParaRPr lang="en-US" sz="1100" smtClean="0"/>
          </a:p>
          <a:p>
            <a:r>
              <a:rPr lang="en-US" smtClean="0"/>
              <a:t>Internet worm</a:t>
            </a:r>
          </a:p>
          <a:p>
            <a:pPr lvl="1"/>
            <a:r>
              <a:rPr lang="en-US" smtClean="0"/>
              <a:t>Exploited UNIX networking features (remote access) and bugs in </a:t>
            </a:r>
            <a:r>
              <a:rPr lang="en-US" i="1" smtClean="0"/>
              <a:t>finger</a:t>
            </a:r>
            <a:r>
              <a:rPr lang="en-US" smtClean="0"/>
              <a:t> and </a:t>
            </a:r>
            <a:r>
              <a:rPr lang="en-US" i="1" smtClean="0"/>
              <a:t>sendmail</a:t>
            </a:r>
            <a:r>
              <a:rPr lang="en-US" smtClean="0"/>
              <a:t> programs</a:t>
            </a:r>
          </a:p>
          <a:p>
            <a:pPr lvl="1"/>
            <a:r>
              <a:rPr lang="en-US" smtClean="0"/>
              <a:t>Exploited trust-relationship mechanism used by </a:t>
            </a:r>
            <a:r>
              <a:rPr lang="en-US" i="1" smtClean="0"/>
              <a:t>rsh </a:t>
            </a:r>
            <a:r>
              <a:rPr lang="en-US" smtClean="0"/>
              <a:t>to access friendly systems without use of password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Grappling hook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program uploaded main worm program</a:t>
            </a:r>
          </a:p>
          <a:p>
            <a:pPr lvl="2"/>
            <a:r>
              <a:rPr lang="en-US" smtClean="0"/>
              <a:t>99 lines of C code </a:t>
            </a:r>
          </a:p>
          <a:p>
            <a:pPr lvl="1"/>
            <a:r>
              <a:rPr lang="en-US" smtClean="0"/>
              <a:t>Hooked system then uploaded main code, tried to attack connected systems</a:t>
            </a:r>
          </a:p>
          <a:p>
            <a:pPr lvl="1"/>
            <a:r>
              <a:rPr lang="en-US" smtClean="0"/>
              <a:t>Also tried to break into other users accounts on local system via password guessing</a:t>
            </a:r>
          </a:p>
          <a:p>
            <a:pPr lvl="1"/>
            <a:r>
              <a:rPr lang="en-US" smtClean="0"/>
              <a:t>If target system already infected, abort, except for every 7</a:t>
            </a:r>
            <a:r>
              <a:rPr lang="en-US" baseline="30000" smtClean="0"/>
              <a:t>th</a:t>
            </a:r>
            <a:r>
              <a:rPr lang="en-US" smtClean="0"/>
              <a:t>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Morris Internet Worm</a:t>
            </a:r>
          </a:p>
        </p:txBody>
      </p:sp>
      <p:pic>
        <p:nvPicPr>
          <p:cNvPr id="24579" name="Picture 10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588" y="1909763"/>
            <a:ext cx="10785475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and Network Threats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Port scanning</a:t>
            </a:r>
            <a:endParaRPr lang="en-US" smtClean="0"/>
          </a:p>
          <a:p>
            <a:pPr lvl="1"/>
            <a:r>
              <a:rPr lang="en-US" smtClean="0"/>
              <a:t>Automated attempt to connect to a range of ports on one or a range of IP addresses</a:t>
            </a:r>
          </a:p>
          <a:p>
            <a:pPr lvl="1"/>
            <a:r>
              <a:rPr lang="en-US" smtClean="0"/>
              <a:t>Detection of answering service protocol</a:t>
            </a:r>
          </a:p>
          <a:p>
            <a:pPr lvl="1"/>
            <a:r>
              <a:rPr lang="en-US" smtClean="0"/>
              <a:t>Detection of OS and version running on system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nmap </a:t>
            </a:r>
            <a:r>
              <a:rPr lang="en-US" smtClean="0"/>
              <a:t>scans all ports in a given IP range for a response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nessus</a:t>
            </a:r>
            <a:r>
              <a:rPr lang="en-US" smtClean="0"/>
              <a:t> has a database of protocols and bugs (and exploits) to apply against a system</a:t>
            </a:r>
          </a:p>
          <a:p>
            <a:pPr lvl="1"/>
            <a:r>
              <a:rPr lang="en-US" smtClean="0"/>
              <a:t>Frequently launched from </a:t>
            </a:r>
            <a:r>
              <a:rPr lang="en-US" b="1" smtClean="0">
                <a:solidFill>
                  <a:srgbClr val="3366FF"/>
                </a:solidFill>
              </a:rPr>
              <a:t>zombie systems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To decrease trace-ability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and Network Threats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Denial of Service</a:t>
            </a:r>
          </a:p>
          <a:p>
            <a:pPr lvl="1"/>
            <a:r>
              <a:rPr lang="en-US" smtClean="0"/>
              <a:t>Overload the targeted computer preventing it from doing any useful work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Distributed denial-of-service</a:t>
            </a:r>
            <a:r>
              <a:rPr lang="en-US" smtClean="0"/>
              <a:t> (</a:t>
            </a:r>
            <a:r>
              <a:rPr lang="en-US" b="1" smtClean="0">
                <a:solidFill>
                  <a:srgbClr val="3366FF"/>
                </a:solidFill>
              </a:rPr>
              <a:t>DDOS</a:t>
            </a:r>
            <a:r>
              <a:rPr lang="en-US" smtClean="0"/>
              <a:t>) come from multiple sites at once</a:t>
            </a:r>
          </a:p>
          <a:p>
            <a:pPr lvl="1"/>
            <a:r>
              <a:rPr lang="en-US" smtClean="0"/>
              <a:t>Consider the start of the IP-connection handshake (SYN)</a:t>
            </a:r>
          </a:p>
          <a:p>
            <a:pPr lvl="2"/>
            <a:r>
              <a:rPr lang="en-US" smtClean="0"/>
              <a:t>How many started-connections can the OS handle?</a:t>
            </a:r>
          </a:p>
          <a:p>
            <a:pPr lvl="1"/>
            <a:r>
              <a:rPr lang="en-US" smtClean="0"/>
              <a:t>Consider traffic to a web site</a:t>
            </a:r>
          </a:p>
          <a:p>
            <a:pPr lvl="2"/>
            <a:r>
              <a:rPr lang="en-US" smtClean="0"/>
              <a:t>How can you tell the difference between being a target and being really popular?</a:t>
            </a:r>
          </a:p>
          <a:p>
            <a:pPr lvl="1"/>
            <a:r>
              <a:rPr lang="en-US" smtClean="0"/>
              <a:t>Accidental – CS students writing bad </a:t>
            </a:r>
            <a:r>
              <a:rPr lang="en-US" smtClean="0">
                <a:latin typeface="Courier New" charset="0"/>
                <a:cs typeface="Courier New" charset="0"/>
              </a:rPr>
              <a:t>fork() </a:t>
            </a:r>
            <a:r>
              <a:rPr lang="en-US" smtClean="0"/>
              <a:t>code</a:t>
            </a:r>
          </a:p>
          <a:p>
            <a:pPr lvl="1"/>
            <a:r>
              <a:rPr lang="en-US" smtClean="0"/>
              <a:t>Purposeful – extortion, punishment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Sobig.F Worm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More modern example</a:t>
            </a:r>
          </a:p>
          <a:p>
            <a:endParaRPr lang="en-US" smtClean="0"/>
          </a:p>
          <a:p>
            <a:r>
              <a:rPr lang="en-US" smtClean="0"/>
              <a:t>Disguised as a photo uploaded to adult newsgroup via account created with stolen credit card</a:t>
            </a:r>
          </a:p>
          <a:p>
            <a:endParaRPr lang="en-US" smtClean="0"/>
          </a:p>
          <a:p>
            <a:r>
              <a:rPr lang="en-US" smtClean="0"/>
              <a:t>Targeted Windows systems</a:t>
            </a:r>
          </a:p>
          <a:p>
            <a:endParaRPr lang="en-US" smtClean="0"/>
          </a:p>
          <a:p>
            <a:r>
              <a:rPr lang="en-US" smtClean="0"/>
              <a:t>Had own SMTP engine to mail itself as attachment to everyone in infect system’s address book</a:t>
            </a:r>
          </a:p>
          <a:p>
            <a:endParaRPr lang="en-US" smtClean="0"/>
          </a:p>
          <a:p>
            <a:r>
              <a:rPr lang="en-US" smtClean="0"/>
              <a:t>Disguised with innocuous subject lines, looking like it came from someone known</a:t>
            </a:r>
          </a:p>
          <a:p>
            <a:endParaRPr lang="en-US" smtClean="0"/>
          </a:p>
          <a:p>
            <a:r>
              <a:rPr lang="en-US" smtClean="0"/>
              <a:t>Attachment was executable program that created  WINPPR23.EXE in default Windows system directory</a:t>
            </a:r>
            <a:br>
              <a:rPr lang="en-US" smtClean="0"/>
            </a:br>
            <a:r>
              <a:rPr lang="en-US" smtClean="0"/>
              <a:t>Plus the Windows Registry</a:t>
            </a:r>
            <a:br>
              <a:rPr lang="en-US" smtClean="0"/>
            </a:br>
            <a:r>
              <a:rPr lang="en-US" smtClean="0"/>
              <a:t> [HKCU\SOFTWARE\Microsoft\Windows\CurrentVersion\Run] </a:t>
            </a:r>
            <a:br>
              <a:rPr lang="en-US" smtClean="0"/>
            </a:br>
            <a:r>
              <a:rPr lang="en-US" smtClean="0"/>
              <a:t>   "TrayX" = %windir%\winppr32.exe /sinc</a:t>
            </a:r>
            <a:br>
              <a:rPr lang="en-US" smtClean="0"/>
            </a:br>
            <a:r>
              <a:rPr lang="en-US" smtClean="0"/>
              <a:t>[HKLM\SOFTWARE\Microsoft\Windows\CurrentVersion\Run] </a:t>
            </a:r>
            <a:br>
              <a:rPr lang="en-US" smtClean="0"/>
            </a:br>
            <a:r>
              <a:rPr lang="en-US" smtClean="0"/>
              <a:t>   "TrayX" = %windir%\winppr32.exe /sinc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69888"/>
            <a:ext cx="11950700" cy="768350"/>
          </a:xfrm>
        </p:spPr>
        <p:txBody>
          <a:bodyPr/>
          <a:lstStyle/>
          <a:p>
            <a:pPr eaLnBrk="1" hangingPunct="1"/>
            <a:r>
              <a:rPr lang="en-US" smtClean="0"/>
              <a:t>Cryptography as a Security Tool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Broadest security tool available</a:t>
            </a:r>
          </a:p>
          <a:p>
            <a:pPr lvl="1"/>
            <a:r>
              <a:rPr lang="en-US" smtClean="0"/>
              <a:t>Internal to a given computer, source and destination of messages can be known and protected</a:t>
            </a:r>
          </a:p>
          <a:p>
            <a:pPr lvl="2"/>
            <a:r>
              <a:rPr lang="en-US" smtClean="0"/>
              <a:t>OS creates, manages, protects process IDs, communication ports</a:t>
            </a:r>
          </a:p>
          <a:p>
            <a:pPr lvl="1"/>
            <a:r>
              <a:rPr lang="en-US" smtClean="0"/>
              <a:t>Source and destination of messages on network cannot be trusted without cryptography</a:t>
            </a:r>
          </a:p>
          <a:p>
            <a:pPr lvl="2"/>
            <a:r>
              <a:rPr lang="en-US" smtClean="0"/>
              <a:t>Local network – IP address?</a:t>
            </a:r>
          </a:p>
          <a:p>
            <a:pPr lvl="3"/>
            <a:r>
              <a:rPr lang="en-US" smtClean="0"/>
              <a:t>Consider unauthorized host added</a:t>
            </a:r>
          </a:p>
          <a:p>
            <a:pPr lvl="2"/>
            <a:r>
              <a:rPr lang="en-US" smtClean="0"/>
              <a:t>WAN / Internet – how to establish authenticity </a:t>
            </a:r>
          </a:p>
          <a:p>
            <a:pPr lvl="3"/>
            <a:r>
              <a:rPr lang="en-US" smtClean="0"/>
              <a:t>Not via IP address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Means to constrain potential senders (</a:t>
            </a:r>
            <a:r>
              <a:rPr lang="en-US" i="1" smtClean="0"/>
              <a:t>sources</a:t>
            </a:r>
            <a:r>
              <a:rPr lang="en-US" smtClean="0"/>
              <a:t>) and / or receivers (</a:t>
            </a:r>
            <a:r>
              <a:rPr lang="en-US" i="1" smtClean="0"/>
              <a:t>destinations</a:t>
            </a:r>
            <a:r>
              <a:rPr lang="en-US" smtClean="0"/>
              <a:t>) of </a:t>
            </a:r>
            <a:r>
              <a:rPr lang="en-US" i="1" smtClean="0"/>
              <a:t>messages</a:t>
            </a:r>
          </a:p>
          <a:p>
            <a:pPr lvl="1"/>
            <a:r>
              <a:rPr lang="en-US" smtClean="0"/>
              <a:t>Based on secrets (</a:t>
            </a:r>
            <a:r>
              <a:rPr lang="en-US" b="1" smtClean="0">
                <a:solidFill>
                  <a:srgbClr val="3366FF"/>
                </a:solidFill>
              </a:rPr>
              <a:t>keys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Enables</a:t>
            </a:r>
          </a:p>
          <a:p>
            <a:pPr lvl="2"/>
            <a:r>
              <a:rPr lang="en-US" smtClean="0"/>
              <a:t>Confirmation of source</a:t>
            </a:r>
          </a:p>
          <a:p>
            <a:pPr lvl="2"/>
            <a:r>
              <a:rPr lang="en-US" smtClean="0"/>
              <a:t>Receipt only by certain destination</a:t>
            </a:r>
          </a:p>
          <a:p>
            <a:pPr lvl="2"/>
            <a:r>
              <a:rPr lang="en-US" smtClean="0"/>
              <a:t>Trust relationship between sender and receiver</a:t>
            </a:r>
          </a:p>
          <a:p>
            <a:pPr lvl="2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587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Secure Communication over </a:t>
            </a:r>
            <a:br>
              <a:rPr lang="en-US" sz="4000" smtClean="0"/>
            </a:br>
            <a:r>
              <a:rPr lang="en-US" sz="4000" smtClean="0"/>
              <a:t>Insecure Medium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8738" y="1441450"/>
            <a:ext cx="7850187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Encryption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428750"/>
            <a:ext cx="11528425" cy="6897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Encryption</a:t>
            </a:r>
            <a:r>
              <a:rPr lang="en-US" smtClean="0"/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Set </a:t>
            </a:r>
            <a:r>
              <a:rPr lang="en-US" sz="2300" i="1" smtClean="0"/>
              <a:t>K</a:t>
            </a:r>
            <a:r>
              <a:rPr lang="en-US" sz="2300" smtClean="0"/>
              <a:t> of keys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Set </a:t>
            </a:r>
            <a:r>
              <a:rPr lang="en-US" sz="2300" i="1" smtClean="0"/>
              <a:t>M</a:t>
            </a:r>
            <a:r>
              <a:rPr lang="en-US" sz="2300" smtClean="0"/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Set </a:t>
            </a:r>
            <a:r>
              <a:rPr lang="en-US" sz="2300" i="1" smtClean="0"/>
              <a:t>C</a:t>
            </a:r>
            <a:r>
              <a:rPr lang="en-US" sz="2300" smtClean="0"/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A function </a:t>
            </a:r>
            <a:r>
              <a:rPr lang="en-US" sz="2300" i="1" smtClean="0"/>
              <a:t>E </a:t>
            </a:r>
            <a:r>
              <a:rPr lang="en-US" sz="2300" smtClean="0"/>
              <a:t>: </a:t>
            </a:r>
            <a:r>
              <a:rPr lang="en-US" sz="2300" i="1" smtClean="0"/>
              <a:t>K </a:t>
            </a:r>
            <a:r>
              <a:rPr lang="en-US" sz="2300" smtClean="0"/>
              <a:t>→ (</a:t>
            </a:r>
            <a:r>
              <a:rPr lang="en-US" sz="2300" i="1" smtClean="0"/>
              <a:t>M</a:t>
            </a:r>
            <a:r>
              <a:rPr lang="en-US" sz="2300" smtClean="0"/>
              <a:t>→</a:t>
            </a:r>
            <a:r>
              <a:rPr lang="en-US" sz="2300" i="1" smtClean="0"/>
              <a:t>C</a:t>
            </a:r>
            <a:r>
              <a:rPr lang="en-US" sz="2300" smtClean="0"/>
              <a:t>). That is, for each </a:t>
            </a:r>
            <a:r>
              <a:rPr lang="en-US" sz="2300" i="1" smtClean="0"/>
              <a:t>k </a:t>
            </a:r>
            <a:r>
              <a:rPr lang="en-US" sz="2300" smtClean="0">
                <a:sym typeface="Symbol" charset="2"/>
              </a:rPr>
              <a:t></a:t>
            </a:r>
            <a:r>
              <a:rPr lang="en-US" sz="2300" smtClean="0"/>
              <a:t> </a:t>
            </a:r>
            <a:r>
              <a:rPr lang="en-US" sz="2300" i="1" smtClean="0"/>
              <a:t>K</a:t>
            </a:r>
            <a:r>
              <a:rPr lang="en-US" sz="2300" smtClean="0"/>
              <a:t>, </a:t>
            </a:r>
            <a:r>
              <a:rPr lang="en-US" sz="2300" i="1" smtClean="0"/>
              <a:t>E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sz="2300" smtClean="0"/>
              <a:t>Both </a:t>
            </a:r>
            <a:r>
              <a:rPr lang="en-US" sz="2300" i="1" smtClean="0"/>
              <a:t>E </a:t>
            </a:r>
            <a:r>
              <a:rPr lang="en-US" sz="2300" smtClean="0"/>
              <a:t>and </a:t>
            </a:r>
            <a:r>
              <a:rPr lang="en-US" sz="2300" i="1" smtClean="0"/>
              <a:t>E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for any </a:t>
            </a:r>
            <a:r>
              <a:rPr lang="en-US" sz="2300" i="1" smtClean="0"/>
              <a:t>k </a:t>
            </a:r>
            <a:r>
              <a:rPr lang="en-US" sz="2300" smtClean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A function </a:t>
            </a:r>
            <a:r>
              <a:rPr lang="en-US" sz="2300" i="1" smtClean="0"/>
              <a:t>D </a:t>
            </a:r>
            <a:r>
              <a:rPr lang="en-US" sz="2300" smtClean="0"/>
              <a:t>: </a:t>
            </a:r>
            <a:r>
              <a:rPr lang="en-US" sz="2300" i="1" smtClean="0"/>
              <a:t>K </a:t>
            </a:r>
            <a:r>
              <a:rPr lang="en-US" sz="2300" smtClean="0"/>
              <a:t>→ (</a:t>
            </a:r>
            <a:r>
              <a:rPr lang="en-US" sz="2300" i="1" smtClean="0"/>
              <a:t>C </a:t>
            </a:r>
            <a:r>
              <a:rPr lang="en-US" sz="2300" smtClean="0"/>
              <a:t>→ </a:t>
            </a:r>
            <a:r>
              <a:rPr lang="en-US" sz="2300" i="1" smtClean="0"/>
              <a:t>M</a:t>
            </a:r>
            <a:r>
              <a:rPr lang="en-US" sz="2300" smtClean="0"/>
              <a:t>). That is, for each </a:t>
            </a:r>
            <a:r>
              <a:rPr lang="en-US" sz="2300" i="1" smtClean="0"/>
              <a:t>k </a:t>
            </a:r>
            <a:r>
              <a:rPr lang="en-US" sz="2300" i="1" smtClean="0">
                <a:sym typeface="Symbol" charset="2"/>
              </a:rPr>
              <a:t></a:t>
            </a:r>
            <a:r>
              <a:rPr lang="en-US" sz="2300" smtClean="0"/>
              <a:t> </a:t>
            </a:r>
            <a:r>
              <a:rPr lang="en-US" sz="2300" i="1" smtClean="0"/>
              <a:t>K</a:t>
            </a:r>
            <a:r>
              <a:rPr lang="en-US" sz="2300" smtClean="0"/>
              <a:t>, </a:t>
            </a:r>
            <a:r>
              <a:rPr lang="en-US" sz="2300" i="1" smtClean="0"/>
              <a:t>D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sz="2300" smtClean="0"/>
              <a:t>Both </a:t>
            </a:r>
            <a:r>
              <a:rPr lang="en-US" sz="2300" i="1" smtClean="0"/>
              <a:t>D </a:t>
            </a:r>
            <a:r>
              <a:rPr lang="en-US" sz="2300" smtClean="0"/>
              <a:t>and </a:t>
            </a:r>
            <a:r>
              <a:rPr lang="en-US" sz="2300" i="1" smtClean="0"/>
              <a:t>D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for any </a:t>
            </a:r>
            <a:r>
              <a:rPr lang="en-US" sz="2300" i="1" smtClean="0"/>
              <a:t>k </a:t>
            </a:r>
            <a:r>
              <a:rPr lang="en-US" sz="2300" smtClean="0"/>
              <a:t>should be efficiently computable functions</a:t>
            </a:r>
          </a:p>
          <a:p>
            <a:pPr>
              <a:lnSpc>
                <a:spcPct val="90000"/>
              </a:lnSpc>
            </a:pPr>
            <a:r>
              <a:rPr lang="en-US" sz="2300" smtClean="0"/>
              <a:t>An encryption algorithm must provide this essential property: Given a ciphertext c </a:t>
            </a:r>
            <a:r>
              <a:rPr lang="en-US" sz="2300" smtClean="0">
                <a:sym typeface="Symbol" charset="2"/>
              </a:rPr>
              <a:t> </a:t>
            </a:r>
            <a:r>
              <a:rPr lang="en-US" sz="2300" smtClean="0"/>
              <a:t>C, a computer can compute m such that E(k)(m) = c only if it possesses D(k)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Thus, a computer holding </a:t>
            </a:r>
            <a:r>
              <a:rPr lang="en-US" sz="2300" i="1" smtClean="0"/>
              <a:t>D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can decrypt ciphertexts to the plaintexts used to produce them, but a computer not holding </a:t>
            </a:r>
            <a:r>
              <a:rPr lang="en-US" sz="2300" i="1" smtClean="0"/>
              <a:t>D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cannot decrypt ciphertexts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Since ciphertexts are generally exposed (for example, sent on the network), it is important that it be infeasible to derive </a:t>
            </a:r>
            <a:r>
              <a:rPr lang="en-US" sz="2300" i="1" smtClean="0"/>
              <a:t>D</a:t>
            </a:r>
            <a:r>
              <a:rPr lang="en-US" sz="2300" smtClean="0"/>
              <a:t>(</a:t>
            </a:r>
            <a:r>
              <a:rPr lang="en-US" sz="2300" i="1" smtClean="0"/>
              <a:t>k</a:t>
            </a:r>
            <a:r>
              <a:rPr lang="en-US" sz="2300" smtClean="0"/>
              <a:t>) from the ciphertexts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To discuss security threats and attacks</a:t>
            </a:r>
          </a:p>
          <a:p>
            <a:endParaRPr lang="en-US" smtClean="0"/>
          </a:p>
          <a:p>
            <a:r>
              <a:rPr lang="en-US" smtClean="0"/>
              <a:t>To explain the fundamentals of encryption, authentication, and hashing</a:t>
            </a:r>
          </a:p>
          <a:p>
            <a:endParaRPr lang="en-US" smtClean="0"/>
          </a:p>
          <a:p>
            <a:r>
              <a:rPr lang="en-US" smtClean="0"/>
              <a:t>To examine the uses of cryptography in computing</a:t>
            </a:r>
          </a:p>
          <a:p>
            <a:endParaRPr lang="en-US" smtClean="0"/>
          </a:p>
          <a:p>
            <a:r>
              <a:rPr lang="en-US" smtClean="0"/>
              <a:t>To describe the various countermeasures to security attacks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Symmetric Encryption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Same key used to encrypt and decrypt</a:t>
            </a:r>
          </a:p>
          <a:p>
            <a:pPr lvl="1"/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can be derived from </a:t>
            </a:r>
            <a:r>
              <a:rPr lang="en-US" i="1" smtClean="0"/>
              <a:t>D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), and vice versa</a:t>
            </a:r>
          </a:p>
          <a:p>
            <a:pPr lvl="1"/>
            <a:endParaRPr lang="en-US" sz="1100" smtClean="0"/>
          </a:p>
          <a:p>
            <a:r>
              <a:rPr lang="en-US" smtClean="0"/>
              <a:t>DES is most commonly used symmetric block-encryption algorithm (created by US Govt)</a:t>
            </a:r>
          </a:p>
          <a:p>
            <a:pPr lvl="1"/>
            <a:r>
              <a:rPr lang="en-US" smtClean="0"/>
              <a:t>Encrypts a block of data at a time</a:t>
            </a:r>
          </a:p>
          <a:p>
            <a:pPr lvl="1"/>
            <a:endParaRPr lang="en-US" sz="1100" smtClean="0"/>
          </a:p>
          <a:p>
            <a:r>
              <a:rPr lang="en-US" smtClean="0"/>
              <a:t>Triple-DES considered more secure</a:t>
            </a:r>
          </a:p>
          <a:p>
            <a:endParaRPr lang="en-US" sz="1300" smtClean="0"/>
          </a:p>
          <a:p>
            <a:r>
              <a:rPr lang="en-US" smtClean="0"/>
              <a:t>Advanced Encryption Standard (</a:t>
            </a:r>
            <a:r>
              <a:rPr lang="en-US" b="1" smtClean="0">
                <a:solidFill>
                  <a:srgbClr val="3366FF"/>
                </a:solidFill>
              </a:rPr>
              <a:t>AES</a:t>
            </a:r>
            <a:r>
              <a:rPr lang="en-US" smtClean="0"/>
              <a:t>), </a:t>
            </a:r>
            <a:r>
              <a:rPr lang="en-US" b="1" smtClean="0">
                <a:solidFill>
                  <a:srgbClr val="3366FF"/>
                </a:solidFill>
              </a:rPr>
              <a:t>twofish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up and coming</a:t>
            </a:r>
          </a:p>
          <a:p>
            <a:endParaRPr lang="en-US" sz="1100" smtClean="0"/>
          </a:p>
          <a:p>
            <a:r>
              <a:rPr lang="en-US" smtClean="0"/>
              <a:t>RC4 is most common symmetric stream cipher, but known to have vulnerabilities</a:t>
            </a:r>
          </a:p>
          <a:p>
            <a:pPr lvl="1"/>
            <a:r>
              <a:rPr lang="en-US" smtClean="0"/>
              <a:t>Encrypts/decrypts a stream of bytes (i.e., wireless transmission)</a:t>
            </a:r>
          </a:p>
          <a:p>
            <a:pPr lvl="1"/>
            <a:r>
              <a:rPr lang="en-US" smtClean="0"/>
              <a:t>Key is a input to psuedo-random-bit generator</a:t>
            </a:r>
          </a:p>
          <a:p>
            <a:pPr lvl="2"/>
            <a:r>
              <a:rPr lang="en-US" smtClean="0"/>
              <a:t>Generates an infinite </a:t>
            </a:r>
            <a:r>
              <a:rPr lang="en-US" b="1" smtClean="0">
                <a:solidFill>
                  <a:srgbClr val="3366FF"/>
                </a:solidFill>
              </a:rPr>
              <a:t>keystream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Asymmetric Encryption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Public-key encryption based on each user having two keys:</a:t>
            </a:r>
          </a:p>
          <a:p>
            <a:pPr lvl="1"/>
            <a:r>
              <a:rPr lang="en-US" smtClean="0"/>
              <a:t>public key – published key used to encrypt data</a:t>
            </a:r>
          </a:p>
          <a:p>
            <a:pPr lvl="1"/>
            <a:r>
              <a:rPr lang="en-US" smtClean="0"/>
              <a:t>private key – key known only to individual user used to decrypt data</a:t>
            </a:r>
          </a:p>
          <a:p>
            <a:pPr lvl="1"/>
            <a:endParaRPr lang="en-US" smtClean="0"/>
          </a:p>
          <a:p>
            <a:r>
              <a:rPr lang="en-US" smtClean="0"/>
              <a:t>Must be an encryption scheme that can be made public without making it easy to figure out the decryption scheme</a:t>
            </a:r>
          </a:p>
          <a:p>
            <a:pPr lvl="1"/>
            <a:r>
              <a:rPr lang="en-US" smtClean="0"/>
              <a:t>Most common is RSA block cipher</a:t>
            </a:r>
          </a:p>
          <a:p>
            <a:pPr lvl="1"/>
            <a:r>
              <a:rPr lang="en-US" smtClean="0"/>
              <a:t>Efficient algorithm for testing whether or not a number is prime</a:t>
            </a:r>
          </a:p>
          <a:p>
            <a:pPr lvl="1"/>
            <a:r>
              <a:rPr lang="en-US" smtClean="0"/>
              <a:t>No efficient algorithm is know for finding the prime factors of a number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Asymmetric Encryption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Formally, it is computationally infeasible to derive </a:t>
            </a:r>
            <a:r>
              <a:rPr lang="en-US" i="1" smtClean="0"/>
              <a:t>D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, N</a:t>
            </a:r>
            <a:r>
              <a:rPr lang="en-US" smtClean="0"/>
              <a:t>) from </a:t>
            </a:r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 , N</a:t>
            </a:r>
            <a:r>
              <a:rPr lang="en-US" smtClean="0"/>
              <a:t>), and so </a:t>
            </a:r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e </a:t>
            </a:r>
            <a:r>
              <a:rPr lang="en-US" i="1" smtClean="0"/>
              <a:t>, N</a:t>
            </a:r>
            <a:r>
              <a:rPr lang="en-US" smtClean="0"/>
              <a:t>) need not be kept secret and can be widely disseminated</a:t>
            </a:r>
          </a:p>
          <a:p>
            <a:pPr lvl="1"/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 , N</a:t>
            </a:r>
            <a:r>
              <a:rPr lang="en-US" smtClean="0"/>
              <a:t>) (or just 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smtClean="0"/>
              <a:t>) is the </a:t>
            </a:r>
            <a:r>
              <a:rPr lang="en-US" b="1" smtClean="0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i="1" smtClean="0"/>
              <a:t>D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, N</a:t>
            </a:r>
            <a:r>
              <a:rPr lang="en-US" smtClean="0"/>
              <a:t>) (or just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) is the </a:t>
            </a:r>
            <a:r>
              <a:rPr lang="en-US" b="1" smtClean="0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i="1" smtClean="0"/>
              <a:t>N </a:t>
            </a:r>
            <a:r>
              <a:rPr lang="en-US" smtClean="0"/>
              <a:t>is the product of two large, randomly chosen prime numbers </a:t>
            </a:r>
            <a:r>
              <a:rPr lang="en-US" i="1" smtClean="0"/>
              <a:t>p </a:t>
            </a:r>
            <a:r>
              <a:rPr lang="en-US" smtClean="0"/>
              <a:t>and </a:t>
            </a:r>
            <a:r>
              <a:rPr lang="en-US" i="1" smtClean="0"/>
              <a:t>q </a:t>
            </a:r>
            <a:r>
              <a:rPr lang="en-US" smtClean="0"/>
              <a:t>(for example, </a:t>
            </a:r>
            <a:r>
              <a:rPr lang="en-US" i="1" smtClean="0"/>
              <a:t>p </a:t>
            </a:r>
            <a:r>
              <a:rPr lang="en-US" smtClean="0"/>
              <a:t>and </a:t>
            </a:r>
            <a:r>
              <a:rPr lang="en-US" i="1" smtClean="0"/>
              <a:t>q </a:t>
            </a:r>
            <a:r>
              <a:rPr lang="en-US" smtClean="0"/>
              <a:t>are 512 bits each)</a:t>
            </a:r>
          </a:p>
          <a:p>
            <a:pPr lvl="1"/>
            <a:r>
              <a:rPr lang="en-US" smtClean="0"/>
              <a:t>Encryption algorithm is </a:t>
            </a:r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 , N</a:t>
            </a:r>
            <a:r>
              <a:rPr lang="en-US" smtClean="0"/>
              <a:t>)(</a:t>
            </a:r>
            <a:r>
              <a:rPr lang="en-US" i="1" smtClean="0"/>
              <a:t>m</a:t>
            </a:r>
            <a:r>
              <a:rPr lang="en-US" smtClean="0"/>
              <a:t>) = </a:t>
            </a:r>
            <a:r>
              <a:rPr lang="en-US" i="1" smtClean="0"/>
              <a:t>m</a:t>
            </a:r>
            <a:r>
              <a:rPr lang="en-US" i="1" baseline="30000" smtClean="0"/>
              <a:t>k</a:t>
            </a:r>
            <a:r>
              <a:rPr lang="en-US" i="1" baseline="12000" smtClean="0"/>
              <a:t>e</a:t>
            </a:r>
            <a:r>
              <a:rPr lang="en-US" i="1" smtClean="0"/>
              <a:t> </a:t>
            </a:r>
            <a:r>
              <a:rPr lang="en-US" smtClean="0"/>
              <a:t>mod </a:t>
            </a:r>
            <a:r>
              <a:rPr lang="en-US" i="1" smtClean="0"/>
              <a:t>N</a:t>
            </a:r>
            <a:r>
              <a:rPr lang="en-US" smtClean="0"/>
              <a:t>, where 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 </a:t>
            </a:r>
            <a:r>
              <a:rPr lang="en-US" smtClean="0"/>
              <a:t>satisfies 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k</a:t>
            </a:r>
            <a:r>
              <a:rPr lang="en-US" i="1" baseline="-25000" smtClean="0"/>
              <a:t>d </a:t>
            </a:r>
            <a:r>
              <a:rPr lang="en-US" smtClean="0"/>
              <a:t>mod (</a:t>
            </a:r>
            <a:r>
              <a:rPr lang="en-US" i="1" smtClean="0"/>
              <a:t>p</a:t>
            </a:r>
            <a:r>
              <a:rPr lang="en-US" smtClean="0"/>
              <a:t>−1)(</a:t>
            </a:r>
            <a:r>
              <a:rPr lang="en-US" i="1" smtClean="0"/>
              <a:t>q </a:t>
            </a:r>
            <a:r>
              <a:rPr lang="en-US" smtClean="0"/>
              <a:t>−1) = 1</a:t>
            </a:r>
          </a:p>
          <a:p>
            <a:pPr lvl="1"/>
            <a:r>
              <a:rPr lang="en-US" smtClean="0"/>
              <a:t>The decryption algorithm is then </a:t>
            </a:r>
            <a:r>
              <a:rPr lang="en-US" i="1" smtClean="0"/>
              <a:t>D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, N</a:t>
            </a:r>
            <a:r>
              <a:rPr lang="en-US" smtClean="0"/>
              <a:t>)(</a:t>
            </a:r>
            <a:r>
              <a:rPr lang="en-US" i="1" smtClean="0"/>
              <a:t>c</a:t>
            </a:r>
            <a:r>
              <a:rPr lang="en-US" smtClean="0"/>
              <a:t>) = </a:t>
            </a:r>
            <a:r>
              <a:rPr lang="en-US" i="1" smtClean="0"/>
              <a:t>c</a:t>
            </a:r>
            <a:r>
              <a:rPr lang="en-US" i="1" baseline="30000" smtClean="0"/>
              <a:t>k</a:t>
            </a:r>
            <a:r>
              <a:rPr lang="en-US" i="1" baseline="12000" smtClean="0"/>
              <a:t>d</a:t>
            </a:r>
            <a:r>
              <a:rPr lang="en-US" i="1" smtClean="0"/>
              <a:t> </a:t>
            </a:r>
            <a:r>
              <a:rPr lang="en-US" smtClean="0"/>
              <a:t>mod </a:t>
            </a:r>
            <a:r>
              <a:rPr lang="en-US" i="1" smtClean="0"/>
              <a:t>N</a:t>
            </a:r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161713" cy="768350"/>
          </a:xfrm>
        </p:spPr>
        <p:txBody>
          <a:bodyPr/>
          <a:lstStyle/>
          <a:p>
            <a:pPr eaLnBrk="1" hangingPunct="1"/>
            <a:r>
              <a:rPr lang="en-US" smtClean="0"/>
              <a:t>Asymmetric Encryption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7011988"/>
          </a:xfrm>
        </p:spPr>
        <p:txBody>
          <a:bodyPr/>
          <a:lstStyle/>
          <a:p>
            <a:r>
              <a:rPr lang="en-US" smtClean="0"/>
              <a:t>For example. make </a:t>
            </a:r>
            <a:r>
              <a:rPr lang="en-US" i="1" smtClean="0"/>
              <a:t>p </a:t>
            </a:r>
            <a:r>
              <a:rPr lang="en-US" smtClean="0"/>
              <a:t>= 7and </a:t>
            </a:r>
            <a:r>
              <a:rPr lang="en-US" i="1" smtClean="0"/>
              <a:t>q </a:t>
            </a:r>
            <a:r>
              <a:rPr lang="en-US" smtClean="0"/>
              <a:t>= 13</a:t>
            </a:r>
          </a:p>
          <a:p>
            <a:endParaRPr lang="en-US" sz="1100" smtClean="0"/>
          </a:p>
          <a:p>
            <a:r>
              <a:rPr lang="en-US" smtClean="0"/>
              <a:t>We then calculate </a:t>
            </a:r>
            <a:r>
              <a:rPr lang="en-US" i="1" smtClean="0"/>
              <a:t>N </a:t>
            </a:r>
            <a:r>
              <a:rPr lang="en-US" smtClean="0"/>
              <a:t>= 7∗13 = 91 and (</a:t>
            </a:r>
            <a:r>
              <a:rPr lang="en-US" i="1" smtClean="0"/>
              <a:t>p</a:t>
            </a:r>
            <a:r>
              <a:rPr lang="en-US" smtClean="0"/>
              <a:t>−1)(</a:t>
            </a:r>
            <a:r>
              <a:rPr lang="en-US" i="1" smtClean="0"/>
              <a:t>q</a:t>
            </a:r>
            <a:r>
              <a:rPr lang="en-US" smtClean="0"/>
              <a:t>−1) = 72</a:t>
            </a:r>
          </a:p>
          <a:p>
            <a:endParaRPr lang="en-US" sz="1100" smtClean="0"/>
          </a:p>
          <a:p>
            <a:r>
              <a:rPr lang="en-US" smtClean="0"/>
              <a:t>We next select 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 </a:t>
            </a:r>
            <a:r>
              <a:rPr lang="en-US" smtClean="0"/>
              <a:t>relatively prime to 72 and</a:t>
            </a:r>
            <a:r>
              <a:rPr lang="en-US" i="1" smtClean="0"/>
              <a:t>&lt; </a:t>
            </a:r>
            <a:r>
              <a:rPr lang="en-US" smtClean="0"/>
              <a:t>72, yielding 5</a:t>
            </a:r>
          </a:p>
          <a:p>
            <a:endParaRPr lang="en-US" sz="1100" smtClean="0"/>
          </a:p>
          <a:p>
            <a:r>
              <a:rPr lang="en-US" smtClean="0"/>
              <a:t>Finally,we calculate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</a:t>
            </a:r>
            <a:r>
              <a:rPr lang="en-US" smtClean="0"/>
              <a:t>such that </a:t>
            </a:r>
            <a:r>
              <a:rPr lang="en-US" i="1" smtClean="0"/>
              <a:t>k</a:t>
            </a:r>
            <a:r>
              <a:rPr lang="en-US" i="1" baseline="-25000" smtClean="0"/>
              <a:t>e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</a:t>
            </a:r>
            <a:r>
              <a:rPr lang="en-US" smtClean="0"/>
              <a:t>mod 72 = 1, yielding 29</a:t>
            </a:r>
          </a:p>
          <a:p>
            <a:endParaRPr lang="en-US" sz="1100" smtClean="0"/>
          </a:p>
          <a:p>
            <a:r>
              <a:rPr lang="en-US" smtClean="0"/>
              <a:t>We how have our keys</a:t>
            </a:r>
          </a:p>
          <a:p>
            <a:pPr lvl="1"/>
            <a:r>
              <a:rPr lang="en-US" smtClean="0"/>
              <a:t>Public key, </a:t>
            </a:r>
            <a:r>
              <a:rPr lang="en-US" i="1" smtClean="0"/>
              <a:t>k</a:t>
            </a:r>
            <a:r>
              <a:rPr lang="en-US" i="1" baseline="-25000" smtClean="0"/>
              <a:t>e, </a:t>
            </a:r>
            <a:r>
              <a:rPr lang="en-US" i="1" smtClean="0"/>
              <a:t>N </a:t>
            </a:r>
            <a:r>
              <a:rPr lang="en-US" smtClean="0"/>
              <a:t>= 5</a:t>
            </a:r>
            <a:r>
              <a:rPr lang="en-US" i="1" smtClean="0"/>
              <a:t>, </a:t>
            </a:r>
            <a:r>
              <a:rPr lang="en-US" smtClean="0"/>
              <a:t>91</a:t>
            </a:r>
          </a:p>
          <a:p>
            <a:pPr lvl="1"/>
            <a:r>
              <a:rPr lang="en-US" smtClean="0"/>
              <a:t>Private key,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i="1" smtClean="0"/>
              <a:t> , N </a:t>
            </a:r>
            <a:r>
              <a:rPr lang="en-US" smtClean="0"/>
              <a:t>= 29</a:t>
            </a:r>
            <a:r>
              <a:rPr lang="en-US" i="1" smtClean="0"/>
              <a:t>, </a:t>
            </a:r>
            <a:r>
              <a:rPr lang="en-US" smtClean="0"/>
              <a:t>91</a:t>
            </a:r>
          </a:p>
          <a:p>
            <a:pPr lvl="1"/>
            <a:endParaRPr lang="en-US" sz="1100" smtClean="0"/>
          </a:p>
          <a:p>
            <a:r>
              <a:rPr lang="en-US" smtClean="0"/>
              <a:t> Encrypting the message 69 with the public key results in the cyphertext 62</a:t>
            </a:r>
          </a:p>
          <a:p>
            <a:endParaRPr lang="en-US" sz="1100" smtClean="0"/>
          </a:p>
          <a:p>
            <a:r>
              <a:rPr lang="en-US" smtClean="0"/>
              <a:t>Cyphertext can be decoded with the private key</a:t>
            </a:r>
          </a:p>
          <a:p>
            <a:pPr lvl="1"/>
            <a:r>
              <a:rPr lang="en-US" smtClean="0"/>
              <a:t>Public key can be distributed in cleartext to anyone who wants to communicate with holder of public key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420688"/>
            <a:ext cx="119348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Encryption and Decryption using RSA Asymmetric Cryptography</a:t>
            </a:r>
          </a:p>
        </p:txBody>
      </p:sp>
      <p:pic>
        <p:nvPicPr>
          <p:cNvPr id="36867" name="Picture 4" descr="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2850" y="1255713"/>
            <a:ext cx="4300538" cy="726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9888"/>
            <a:ext cx="11963400" cy="768350"/>
          </a:xfrm>
        </p:spPr>
        <p:txBody>
          <a:bodyPr/>
          <a:lstStyle/>
          <a:p>
            <a:pPr eaLnBrk="1" hangingPunct="1"/>
            <a:r>
              <a:rPr lang="en-US" smtClean="0"/>
              <a:t>Cryptography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Note symmetric cryptography based on transformations, asymmetric based on mathematical functions</a:t>
            </a:r>
          </a:p>
          <a:p>
            <a:pPr lvl="1"/>
            <a:r>
              <a:rPr lang="en-US" smtClean="0"/>
              <a:t>Asymmetric much more compute intensive</a:t>
            </a:r>
          </a:p>
          <a:p>
            <a:pPr lvl="1"/>
            <a:r>
              <a:rPr lang="en-US" smtClean="0"/>
              <a:t>Typically not used for bulk data encryption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530350"/>
            <a:ext cx="11585575" cy="696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Complementary and sometimes redundant to encryption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Also can prove message unmodified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set </a:t>
            </a:r>
            <a:r>
              <a:rPr lang="en-US" i="1" smtClean="0"/>
              <a:t>K </a:t>
            </a:r>
            <a:r>
              <a:rPr lang="en-US" smtClean="0"/>
              <a:t>of keys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set </a:t>
            </a:r>
            <a:r>
              <a:rPr lang="en-US" i="1" smtClean="0"/>
              <a:t>M </a:t>
            </a:r>
            <a:r>
              <a:rPr lang="en-US" smtClean="0"/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set </a:t>
            </a:r>
            <a:r>
              <a:rPr lang="en-US" i="1" smtClean="0"/>
              <a:t>A </a:t>
            </a:r>
            <a:r>
              <a:rPr lang="en-US" smtClean="0"/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function </a:t>
            </a:r>
            <a:r>
              <a:rPr lang="en-US" i="1" smtClean="0"/>
              <a:t>S </a:t>
            </a:r>
            <a:r>
              <a:rPr lang="en-US" smtClean="0"/>
              <a:t>: </a:t>
            </a:r>
            <a:r>
              <a:rPr lang="en-US" i="1" smtClean="0"/>
              <a:t>K </a:t>
            </a:r>
            <a:r>
              <a:rPr lang="en-US" smtClean="0"/>
              <a:t>→ (</a:t>
            </a:r>
            <a:r>
              <a:rPr lang="en-US" i="1" smtClean="0"/>
              <a:t>M</a:t>
            </a:r>
            <a:r>
              <a:rPr lang="en-US" smtClean="0"/>
              <a:t>→ 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That is, for each </a:t>
            </a:r>
            <a:r>
              <a:rPr lang="en-US" i="1" smtClean="0"/>
              <a:t>k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is a function for generating authenticators from messages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Both </a:t>
            </a:r>
            <a:r>
              <a:rPr lang="en-US" i="1" smtClean="0"/>
              <a:t>S </a:t>
            </a:r>
            <a:r>
              <a:rPr lang="en-US" smtClean="0"/>
              <a:t>and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for any </a:t>
            </a:r>
            <a:r>
              <a:rPr lang="en-US" i="1" smtClean="0"/>
              <a:t>k </a:t>
            </a:r>
            <a:r>
              <a:rPr lang="en-US" smtClean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function </a:t>
            </a:r>
            <a:r>
              <a:rPr lang="en-US" i="1" smtClean="0"/>
              <a:t>V </a:t>
            </a:r>
            <a:r>
              <a:rPr lang="en-US" smtClean="0"/>
              <a:t>: </a:t>
            </a:r>
            <a:r>
              <a:rPr lang="en-US" i="1" smtClean="0"/>
              <a:t>K </a:t>
            </a:r>
            <a:r>
              <a:rPr lang="en-US" smtClean="0"/>
              <a:t>→ (</a:t>
            </a:r>
            <a:r>
              <a:rPr lang="en-US" i="1" smtClean="0"/>
              <a:t>M</a:t>
            </a:r>
            <a:r>
              <a:rPr lang="en-US" smtClean="0"/>
              <a:t>× </a:t>
            </a:r>
            <a:r>
              <a:rPr lang="en-US" i="1" smtClean="0"/>
              <a:t>A</a:t>
            </a:r>
            <a:r>
              <a:rPr lang="en-US" smtClean="0"/>
              <a:t>→ </a:t>
            </a:r>
            <a:r>
              <a:rPr lang="en-US" i="1" smtClean="0"/>
              <a:t>{</a:t>
            </a:r>
            <a:r>
              <a:rPr lang="en-US" smtClean="0"/>
              <a:t>true, false</a:t>
            </a:r>
            <a:r>
              <a:rPr lang="en-US" i="1" smtClean="0"/>
              <a:t>}</a:t>
            </a:r>
            <a:r>
              <a:rPr lang="en-US" smtClean="0"/>
              <a:t>). That is, for each </a:t>
            </a:r>
            <a:r>
              <a:rPr lang="en-US" i="1" smtClean="0"/>
              <a:t>k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Both </a:t>
            </a:r>
            <a:r>
              <a:rPr lang="en-US" i="1" smtClean="0"/>
              <a:t>V </a:t>
            </a:r>
            <a:r>
              <a:rPr lang="en-US" smtClean="0"/>
              <a:t>and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for any </a:t>
            </a:r>
            <a:r>
              <a:rPr lang="en-US" i="1" smtClean="0"/>
              <a:t>k </a:t>
            </a:r>
            <a:r>
              <a:rPr lang="en-US" smtClean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For a message </a:t>
            </a:r>
            <a:r>
              <a:rPr lang="en-US" i="1" smtClean="0"/>
              <a:t>m</a:t>
            </a:r>
            <a:r>
              <a:rPr lang="en-US" smtClean="0"/>
              <a:t>, a computer can generate an authenticator </a:t>
            </a:r>
            <a:r>
              <a:rPr lang="en-US" i="1" smtClean="0"/>
              <a:t>a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A </a:t>
            </a:r>
            <a:r>
              <a:rPr lang="en-US" smtClean="0"/>
              <a:t>such that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)(</a:t>
            </a:r>
            <a:r>
              <a:rPr lang="en-US" i="1" smtClean="0"/>
              <a:t>m, a</a:t>
            </a:r>
            <a:r>
              <a:rPr lang="en-US" smtClean="0"/>
              <a:t>) = </a:t>
            </a:r>
            <a:r>
              <a:rPr lang="en-US" smtClean="0">
                <a:latin typeface="Courier New" charset="0"/>
              </a:rPr>
              <a:t>true</a:t>
            </a:r>
            <a:r>
              <a:rPr lang="en-US" smtClean="0"/>
              <a:t> only if it possesses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Thus, computer holding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can generate authenticators on messages so that any other computer possessing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can verify them</a:t>
            </a:r>
          </a:p>
          <a:p>
            <a:endParaRPr lang="en-US" smtClean="0"/>
          </a:p>
          <a:p>
            <a:r>
              <a:rPr lang="en-US" smtClean="0"/>
              <a:t>Computer not holding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cannot generate authenticators on messages that can be verified using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Since authenticators are generally exposed (for example, they are sent on the network with the messages themselves), it must not be feasible to derive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from the authenticators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Authentication – Hash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551613"/>
          </a:xfrm>
        </p:spPr>
        <p:txBody>
          <a:bodyPr/>
          <a:lstStyle/>
          <a:p>
            <a:r>
              <a:rPr lang="en-US" smtClean="0"/>
              <a:t>Basis of authentication</a:t>
            </a:r>
          </a:p>
          <a:p>
            <a:endParaRPr lang="en-US" smtClean="0"/>
          </a:p>
          <a:p>
            <a:r>
              <a:rPr lang="en-US" smtClean="0"/>
              <a:t>Creates small, fixed-size block of data (</a:t>
            </a:r>
            <a:r>
              <a:rPr lang="en-US" b="1" smtClean="0">
                <a:solidFill>
                  <a:srgbClr val="3366FF"/>
                </a:solidFill>
              </a:rPr>
              <a:t>message digest</a:t>
            </a:r>
            <a:r>
              <a:rPr lang="en-US" smtClean="0"/>
              <a:t>,</a:t>
            </a:r>
            <a:r>
              <a:rPr lang="en-US" b="1" smtClean="0">
                <a:solidFill>
                  <a:srgbClr val="3366FF"/>
                </a:solidFill>
              </a:rPr>
              <a:t> hash value</a:t>
            </a:r>
            <a:r>
              <a:rPr lang="en-US" smtClean="0"/>
              <a:t>) from </a:t>
            </a:r>
            <a:r>
              <a:rPr lang="en-US" i="1" smtClean="0"/>
              <a:t>m</a:t>
            </a:r>
          </a:p>
          <a:p>
            <a:endParaRPr lang="en-US" i="1" smtClean="0"/>
          </a:p>
          <a:p>
            <a:r>
              <a:rPr lang="en-US" smtClean="0"/>
              <a:t>Hash Function </a:t>
            </a:r>
            <a:r>
              <a:rPr lang="en-US" i="1" smtClean="0"/>
              <a:t>H </a:t>
            </a:r>
            <a:r>
              <a:rPr lang="en-US" smtClean="0"/>
              <a:t>must be collision resistant on </a:t>
            </a:r>
            <a:r>
              <a:rPr lang="en-US" i="1" smtClean="0"/>
              <a:t>m</a:t>
            </a:r>
            <a:endParaRPr lang="en-US" smtClean="0"/>
          </a:p>
          <a:p>
            <a:pPr lvl="1"/>
            <a:r>
              <a:rPr lang="en-US" smtClean="0"/>
              <a:t>Must be infeasible to find an </a:t>
            </a:r>
            <a:r>
              <a:rPr lang="en-US" i="1" smtClean="0"/>
              <a:t>m’</a:t>
            </a:r>
            <a:r>
              <a:rPr lang="en-US" smtClean="0"/>
              <a:t> ≠ </a:t>
            </a:r>
            <a:r>
              <a:rPr lang="en-US" i="1" smtClean="0"/>
              <a:t>m </a:t>
            </a:r>
            <a:r>
              <a:rPr lang="en-US" smtClean="0"/>
              <a:t>such that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 =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m’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  <a:p>
            <a:r>
              <a:rPr lang="en-US" smtClean="0"/>
              <a:t>If</a:t>
            </a:r>
            <a:r>
              <a:rPr lang="en-US" i="1" smtClean="0"/>
              <a:t> 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 =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m’</a:t>
            </a:r>
            <a:r>
              <a:rPr lang="en-US" smtClean="0"/>
              <a:t>), then </a:t>
            </a:r>
            <a:r>
              <a:rPr lang="en-US" i="1" smtClean="0"/>
              <a:t>m</a:t>
            </a:r>
            <a:r>
              <a:rPr lang="en-US" smtClean="0"/>
              <a:t> = </a:t>
            </a:r>
            <a:r>
              <a:rPr lang="en-US" i="1" smtClean="0"/>
              <a:t>m</a:t>
            </a:r>
            <a:r>
              <a:rPr lang="en-US" smtClean="0"/>
              <a:t>’</a:t>
            </a:r>
          </a:p>
          <a:p>
            <a:pPr lvl="1"/>
            <a:r>
              <a:rPr lang="en-US" smtClean="0"/>
              <a:t>The message has not been modified</a:t>
            </a:r>
          </a:p>
          <a:p>
            <a:pPr lvl="1"/>
            <a:endParaRPr lang="en-US" smtClean="0"/>
          </a:p>
          <a:p>
            <a:r>
              <a:rPr lang="en-US" smtClean="0"/>
              <a:t>Common message-digest functions include </a:t>
            </a:r>
            <a:r>
              <a:rPr lang="en-US" b="1" smtClean="0">
                <a:solidFill>
                  <a:srgbClr val="3366FF"/>
                </a:solidFill>
              </a:rPr>
              <a:t>MD5</a:t>
            </a:r>
            <a:r>
              <a:rPr lang="en-US" smtClean="0"/>
              <a:t>, which produces a 128-bit hash, and </a:t>
            </a:r>
            <a:r>
              <a:rPr lang="en-US" b="1" smtClean="0">
                <a:solidFill>
                  <a:srgbClr val="3366FF"/>
                </a:solidFill>
              </a:rPr>
              <a:t>SHA-1</a:t>
            </a:r>
            <a:r>
              <a:rPr lang="en-US" smtClean="0"/>
              <a:t>, which outputs a 160-bit hash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- MAC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Symmetric encryption used in </a:t>
            </a:r>
            <a:r>
              <a:rPr lang="en-US" b="1" smtClean="0">
                <a:solidFill>
                  <a:srgbClr val="3366FF"/>
                </a:solidFill>
              </a:rPr>
              <a:t>message-authentication code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MAC</a:t>
            </a:r>
            <a:r>
              <a:rPr lang="en-US" smtClean="0"/>
              <a:t>) authentication algorithm</a:t>
            </a:r>
          </a:p>
          <a:p>
            <a:endParaRPr lang="en-US" smtClean="0"/>
          </a:p>
          <a:p>
            <a:r>
              <a:rPr lang="en-US" smtClean="0"/>
              <a:t>Simple example:</a:t>
            </a:r>
          </a:p>
          <a:p>
            <a:pPr lvl="1"/>
            <a:r>
              <a:rPr lang="en-US" smtClean="0"/>
              <a:t>MAC defines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)(</a:t>
            </a:r>
            <a:r>
              <a:rPr lang="en-US" i="1" smtClean="0"/>
              <a:t>m</a:t>
            </a:r>
            <a:r>
              <a:rPr lang="en-US" smtClean="0"/>
              <a:t>) =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k, 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))</a:t>
            </a:r>
          </a:p>
          <a:p>
            <a:pPr lvl="2"/>
            <a:r>
              <a:rPr lang="en-US" smtClean="0"/>
              <a:t>Where </a:t>
            </a:r>
            <a:r>
              <a:rPr lang="en-US" i="1" smtClean="0"/>
              <a:t>f </a:t>
            </a:r>
            <a:r>
              <a:rPr lang="en-US" smtClean="0"/>
              <a:t>is a function that is one-way on its first argument</a:t>
            </a:r>
          </a:p>
          <a:p>
            <a:pPr lvl="3"/>
            <a:r>
              <a:rPr lang="en-US" i="1" smtClean="0"/>
              <a:t>k </a:t>
            </a:r>
            <a:r>
              <a:rPr lang="en-US" smtClean="0"/>
              <a:t>cannot be derived from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k, 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))</a:t>
            </a:r>
          </a:p>
          <a:p>
            <a:pPr lvl="2"/>
            <a:r>
              <a:rPr lang="en-US" smtClean="0"/>
              <a:t>Because of the collision resistance in the hash function, reasonably assured no other message could create the same MAC</a:t>
            </a:r>
          </a:p>
          <a:p>
            <a:pPr lvl="2"/>
            <a:r>
              <a:rPr lang="en-US" smtClean="0"/>
              <a:t> A suitable verification algorithm is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)(</a:t>
            </a:r>
            <a:r>
              <a:rPr lang="en-US" i="1" smtClean="0"/>
              <a:t>m, a</a:t>
            </a:r>
            <a:r>
              <a:rPr lang="en-US" smtClean="0"/>
              <a:t>) ≡ (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k,m</a:t>
            </a:r>
            <a:r>
              <a:rPr lang="en-US" smtClean="0"/>
              <a:t>) = 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Note that </a:t>
            </a:r>
            <a:r>
              <a:rPr lang="en-US" i="1" smtClean="0"/>
              <a:t>k </a:t>
            </a:r>
            <a:r>
              <a:rPr lang="en-US" smtClean="0"/>
              <a:t>is needed to compute both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and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), so anyone able to compute one can compute the other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Security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System </a:t>
            </a:r>
            <a:r>
              <a:rPr lang="en-US" b="1" smtClean="0">
                <a:solidFill>
                  <a:srgbClr val="3366FF"/>
                </a:solidFill>
              </a:rPr>
              <a:t>secure</a:t>
            </a:r>
            <a:r>
              <a:rPr lang="en-US" smtClean="0"/>
              <a:t> if resources used and accessed as intended under all circumstances</a:t>
            </a:r>
          </a:p>
          <a:p>
            <a:pPr lvl="1"/>
            <a:r>
              <a:rPr lang="en-US" smtClean="0"/>
              <a:t>Unachievable</a:t>
            </a:r>
          </a:p>
          <a:p>
            <a:endParaRPr lang="en-US" smtClean="0"/>
          </a:p>
          <a:p>
            <a:r>
              <a:rPr lang="en-US" smtClean="0"/>
              <a:t>Intruders (crackers) attempt to breach security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Threat </a:t>
            </a:r>
            <a:r>
              <a:rPr lang="en-US" smtClean="0"/>
              <a:t>is potential security violation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Attack</a:t>
            </a:r>
            <a:r>
              <a:rPr lang="en-US" smtClean="0"/>
              <a:t> is attempt to breach security</a:t>
            </a:r>
          </a:p>
          <a:p>
            <a:endParaRPr lang="en-US" smtClean="0"/>
          </a:p>
          <a:p>
            <a:r>
              <a:rPr lang="en-US" smtClean="0"/>
              <a:t>Attack can be accidental or malicious</a:t>
            </a:r>
          </a:p>
          <a:p>
            <a:endParaRPr lang="en-US" smtClean="0"/>
          </a:p>
          <a:p>
            <a:r>
              <a:rPr lang="en-US" smtClean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Authentication – Digital Signature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935788"/>
          </a:xfrm>
        </p:spPr>
        <p:txBody>
          <a:bodyPr/>
          <a:lstStyle/>
          <a:p>
            <a:r>
              <a:rPr lang="en-US" smtClean="0"/>
              <a:t>Based on asymmetric keys and digital signature algorithm</a:t>
            </a:r>
          </a:p>
          <a:p>
            <a:endParaRPr lang="en-US" smtClean="0"/>
          </a:p>
          <a:p>
            <a:r>
              <a:rPr lang="en-US" smtClean="0"/>
              <a:t>Authenticators produced are </a:t>
            </a:r>
            <a:r>
              <a:rPr lang="en-US" b="1" smtClean="0">
                <a:solidFill>
                  <a:srgbClr val="3366FF"/>
                </a:solidFill>
              </a:rPr>
              <a:t>digital signatures</a:t>
            </a:r>
          </a:p>
          <a:p>
            <a:endParaRPr lang="en-US" smtClean="0"/>
          </a:p>
          <a:p>
            <a:r>
              <a:rPr lang="en-US" smtClean="0"/>
              <a:t>In a digital-signature algorithm, computationally infeasible to derive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s</a:t>
            </a:r>
            <a:r>
              <a:rPr lang="en-US" i="1" smtClean="0"/>
              <a:t> </a:t>
            </a:r>
            <a:r>
              <a:rPr lang="en-US" smtClean="0"/>
              <a:t>) from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v</a:t>
            </a:r>
            <a:r>
              <a:rPr lang="en-US" smtClean="0"/>
              <a:t>)</a:t>
            </a:r>
          </a:p>
          <a:p>
            <a:pPr lvl="1"/>
            <a:r>
              <a:rPr lang="en-US" i="1" smtClean="0"/>
              <a:t>V </a:t>
            </a:r>
            <a:r>
              <a:rPr lang="en-US" smtClean="0"/>
              <a:t>is a one-way function</a:t>
            </a:r>
          </a:p>
          <a:p>
            <a:pPr lvl="1"/>
            <a:r>
              <a:rPr lang="en-US" smtClean="0"/>
              <a:t>Thus, </a:t>
            </a:r>
            <a:r>
              <a:rPr lang="en-US" i="1" smtClean="0"/>
              <a:t>k</a:t>
            </a:r>
            <a:r>
              <a:rPr lang="en-US" i="1" baseline="-25000" smtClean="0"/>
              <a:t>v</a:t>
            </a:r>
            <a:r>
              <a:rPr lang="en-US" i="1" smtClean="0"/>
              <a:t> </a:t>
            </a:r>
            <a:r>
              <a:rPr lang="en-US" smtClean="0"/>
              <a:t>is the public key and </a:t>
            </a:r>
            <a:r>
              <a:rPr lang="en-US" i="1" smtClean="0"/>
              <a:t>k</a:t>
            </a:r>
            <a:r>
              <a:rPr lang="en-US" i="1" baseline="-25000" smtClean="0"/>
              <a:t>s</a:t>
            </a:r>
            <a:r>
              <a:rPr lang="en-US" i="1" smtClean="0"/>
              <a:t> </a:t>
            </a:r>
            <a:r>
              <a:rPr lang="en-US" smtClean="0"/>
              <a:t>is the private key</a:t>
            </a:r>
          </a:p>
          <a:p>
            <a:endParaRPr lang="en-US" smtClean="0"/>
          </a:p>
          <a:p>
            <a:r>
              <a:rPr lang="en-US" smtClean="0"/>
              <a:t>Consider the RSA digital-signature algorithm</a:t>
            </a:r>
          </a:p>
          <a:p>
            <a:pPr lvl="1"/>
            <a:r>
              <a:rPr lang="en-US" smtClean="0"/>
              <a:t>Similar to the RSA encryption algorithm, but the key use is reversed</a:t>
            </a:r>
          </a:p>
          <a:p>
            <a:pPr lvl="1"/>
            <a:r>
              <a:rPr lang="en-US" smtClean="0"/>
              <a:t>Digital signature of message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s</a:t>
            </a:r>
            <a:r>
              <a:rPr lang="en-US" i="1" smtClean="0"/>
              <a:t> </a:t>
            </a:r>
            <a:r>
              <a:rPr lang="en-US" smtClean="0"/>
              <a:t>)(</a:t>
            </a:r>
            <a:r>
              <a:rPr lang="en-US" i="1" smtClean="0"/>
              <a:t>m</a:t>
            </a:r>
            <a:r>
              <a:rPr lang="en-US" smtClean="0"/>
              <a:t>) =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</a:t>
            </a:r>
            <a:r>
              <a:rPr lang="en-US" i="1" baseline="30000" smtClean="0"/>
              <a:t>k</a:t>
            </a:r>
            <a:r>
              <a:rPr lang="en-US" i="1" baseline="12000" smtClean="0"/>
              <a:t>s </a:t>
            </a:r>
            <a:r>
              <a:rPr lang="en-US" smtClean="0"/>
              <a:t>mod </a:t>
            </a:r>
            <a:r>
              <a:rPr lang="en-US" i="1" smtClean="0"/>
              <a:t>N</a:t>
            </a:r>
            <a:endParaRPr lang="en-US" smtClean="0"/>
          </a:p>
          <a:p>
            <a:pPr lvl="1"/>
            <a:r>
              <a:rPr lang="en-US" smtClean="0"/>
              <a:t>The key </a:t>
            </a:r>
            <a:r>
              <a:rPr lang="en-US" i="1" smtClean="0"/>
              <a:t>k</a:t>
            </a:r>
            <a:r>
              <a:rPr lang="en-US" i="1" baseline="-25000" smtClean="0"/>
              <a:t>s</a:t>
            </a:r>
            <a:r>
              <a:rPr lang="en-US" i="1" smtClean="0"/>
              <a:t> </a:t>
            </a:r>
            <a:r>
              <a:rPr lang="en-US" smtClean="0"/>
              <a:t>again is a pair </a:t>
            </a:r>
            <a:r>
              <a:rPr lang="en-US" i="1" smtClean="0"/>
              <a:t>d, N</a:t>
            </a:r>
            <a:r>
              <a:rPr lang="en-US" smtClean="0"/>
              <a:t>, where </a:t>
            </a:r>
            <a:r>
              <a:rPr lang="en-US" i="1" smtClean="0"/>
              <a:t>N </a:t>
            </a:r>
            <a:r>
              <a:rPr lang="en-US" smtClean="0"/>
              <a:t>is the product of two large, randomly chosen prime numbers </a:t>
            </a:r>
            <a:r>
              <a:rPr lang="en-US" i="1" smtClean="0"/>
              <a:t>p </a:t>
            </a:r>
            <a:r>
              <a:rPr lang="en-US" smtClean="0"/>
              <a:t>and </a:t>
            </a:r>
            <a:r>
              <a:rPr lang="en-US" i="1" smtClean="0"/>
              <a:t>q</a:t>
            </a:r>
          </a:p>
          <a:p>
            <a:pPr lvl="1"/>
            <a:r>
              <a:rPr lang="en-US" smtClean="0"/>
              <a:t>Verification algorithm is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i="1" baseline="-25000" smtClean="0"/>
              <a:t>v</a:t>
            </a:r>
            <a:r>
              <a:rPr lang="en-US" smtClean="0"/>
              <a:t>)(</a:t>
            </a:r>
            <a:r>
              <a:rPr lang="en-US" i="1" smtClean="0"/>
              <a:t>m, a</a:t>
            </a:r>
            <a:r>
              <a:rPr lang="en-US" smtClean="0"/>
              <a:t>) ≡ (</a:t>
            </a:r>
            <a:r>
              <a:rPr lang="en-US" i="1" smtClean="0"/>
              <a:t>a</a:t>
            </a:r>
            <a:r>
              <a:rPr lang="en-US" i="1" baseline="30000" smtClean="0"/>
              <a:t>k</a:t>
            </a:r>
            <a:r>
              <a:rPr lang="en-US" i="1" baseline="10000" smtClean="0"/>
              <a:t>v</a:t>
            </a:r>
            <a:r>
              <a:rPr lang="en-US" i="1" smtClean="0"/>
              <a:t> </a:t>
            </a:r>
            <a:r>
              <a:rPr lang="en-US" smtClean="0"/>
              <a:t>mod </a:t>
            </a: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))</a:t>
            </a:r>
          </a:p>
          <a:p>
            <a:pPr lvl="2"/>
            <a:r>
              <a:rPr lang="en-US" smtClean="0"/>
              <a:t>Where </a:t>
            </a:r>
            <a:r>
              <a:rPr lang="en-US" i="1" smtClean="0"/>
              <a:t>k</a:t>
            </a:r>
            <a:r>
              <a:rPr lang="en-US" i="1" baseline="-25000" smtClean="0"/>
              <a:t>v</a:t>
            </a:r>
            <a:r>
              <a:rPr lang="en-US" i="1" smtClean="0"/>
              <a:t> </a:t>
            </a:r>
            <a:r>
              <a:rPr lang="en-US" smtClean="0"/>
              <a:t>satisfies </a:t>
            </a:r>
            <a:r>
              <a:rPr lang="en-US" i="1" smtClean="0"/>
              <a:t>k</a:t>
            </a:r>
            <a:r>
              <a:rPr lang="en-US" i="1" baseline="-25000" smtClean="0"/>
              <a:t>v</a:t>
            </a:r>
            <a:r>
              <a:rPr lang="en-US" i="1" smtClean="0"/>
              <a:t>k</a:t>
            </a:r>
            <a:r>
              <a:rPr lang="en-US" i="1" baseline="-25000" smtClean="0"/>
              <a:t>s</a:t>
            </a:r>
            <a:r>
              <a:rPr lang="en-US" i="1" smtClean="0"/>
              <a:t> </a:t>
            </a:r>
            <a:r>
              <a:rPr lang="en-US" smtClean="0"/>
              <a:t>mod (</a:t>
            </a:r>
            <a:r>
              <a:rPr lang="en-US" i="1" smtClean="0"/>
              <a:t>p </a:t>
            </a:r>
            <a:r>
              <a:rPr lang="en-US" smtClean="0"/>
              <a:t>− 1)(</a:t>
            </a:r>
            <a:r>
              <a:rPr lang="en-US" i="1" smtClean="0"/>
              <a:t>q </a:t>
            </a:r>
            <a:r>
              <a:rPr lang="en-US" smtClean="0"/>
              <a:t>− 1) =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Authentication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authentication if a subset of encryption?</a:t>
            </a:r>
          </a:p>
          <a:p>
            <a:pPr lvl="1"/>
            <a:r>
              <a:rPr lang="en-US" smtClean="0"/>
              <a:t>Fewer computations (except for RSA digital signatures)</a:t>
            </a:r>
          </a:p>
          <a:p>
            <a:pPr lvl="1"/>
            <a:r>
              <a:rPr lang="en-US" smtClean="0"/>
              <a:t>Authenticator usually shorter than message</a:t>
            </a:r>
          </a:p>
          <a:p>
            <a:pPr lvl="1"/>
            <a:r>
              <a:rPr lang="en-US" smtClean="0"/>
              <a:t>Sometimes want authentication but not confidentiality</a:t>
            </a:r>
          </a:p>
          <a:p>
            <a:pPr lvl="2"/>
            <a:r>
              <a:rPr lang="en-US" smtClean="0"/>
              <a:t>Signed patches et al</a:t>
            </a:r>
          </a:p>
          <a:p>
            <a:pPr lvl="1"/>
            <a:r>
              <a:rPr lang="en-US" smtClean="0"/>
              <a:t>Can be basis for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non-repudiation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Distribution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Delivery of symmetric key is huge challenge</a:t>
            </a:r>
          </a:p>
          <a:p>
            <a:pPr lvl="1"/>
            <a:r>
              <a:rPr lang="en-US" smtClean="0"/>
              <a:t>Sometimes done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out-of-band</a:t>
            </a:r>
          </a:p>
          <a:p>
            <a:pPr lvl="1"/>
            <a:endParaRPr lang="en-US" b="1" smtClean="0">
              <a:solidFill>
                <a:srgbClr val="3366FF"/>
              </a:solidFill>
            </a:endParaRPr>
          </a:p>
          <a:p>
            <a:r>
              <a:rPr lang="en-US" smtClean="0"/>
              <a:t>Asymmetric keys can proliferate – stored on </a:t>
            </a:r>
            <a:r>
              <a:rPr lang="en-US" b="1" smtClean="0">
                <a:solidFill>
                  <a:srgbClr val="3366FF"/>
                </a:solidFill>
              </a:rPr>
              <a:t>key ring</a:t>
            </a:r>
          </a:p>
          <a:p>
            <a:pPr lvl="1"/>
            <a:r>
              <a:rPr lang="en-US" smtClean="0"/>
              <a:t>Even asymmetric key distribution needs care – man-in-the-middle attack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407988"/>
            <a:ext cx="118046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Man-in-the-middle Attack on </a:t>
            </a:r>
            <a:br>
              <a:rPr lang="en-US" sz="4000" smtClean="0"/>
            </a:br>
            <a:r>
              <a:rPr lang="en-US" sz="4000" smtClean="0"/>
              <a:t>Asymmetric Cryptography</a:t>
            </a:r>
          </a:p>
        </p:txBody>
      </p:sp>
      <p:pic>
        <p:nvPicPr>
          <p:cNvPr id="46083" name="Picture 4" descr="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5238" y="1350963"/>
            <a:ext cx="6810375" cy="734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Digital Certificates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Proof of who or what owns a public key</a:t>
            </a:r>
          </a:p>
          <a:p>
            <a:endParaRPr lang="en-US" smtClean="0"/>
          </a:p>
          <a:p>
            <a:r>
              <a:rPr lang="en-US" smtClean="0"/>
              <a:t>Public key digitally signed a trusted party</a:t>
            </a:r>
          </a:p>
          <a:p>
            <a:endParaRPr lang="en-US" smtClean="0"/>
          </a:p>
          <a:p>
            <a:r>
              <a:rPr lang="en-US" smtClean="0"/>
              <a:t>Trusted party receives proof of identification from entity and certifies that public key belongs to entity</a:t>
            </a:r>
          </a:p>
          <a:p>
            <a:endParaRPr lang="en-US" smtClean="0"/>
          </a:p>
          <a:p>
            <a:r>
              <a:rPr lang="en-US" smtClean="0"/>
              <a:t>Certificate authority are trusted party – their public keys included with web browser distributions</a:t>
            </a:r>
          </a:p>
          <a:p>
            <a:pPr lvl="1"/>
            <a:r>
              <a:rPr lang="en-US" smtClean="0"/>
              <a:t>They vouch for other authorities via digitally signing their keys, and so 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Cryptography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80038" cy="6040438"/>
          </a:xfrm>
        </p:spPr>
        <p:txBody>
          <a:bodyPr/>
          <a:lstStyle/>
          <a:p>
            <a:r>
              <a:rPr lang="en-US" smtClean="0"/>
              <a:t>Can be done at various levels of ISO Reference Model</a:t>
            </a:r>
          </a:p>
          <a:p>
            <a:pPr lvl="1"/>
            <a:r>
              <a:rPr lang="en-US" smtClean="0"/>
              <a:t>SSL at the Transport layer</a:t>
            </a:r>
          </a:p>
          <a:p>
            <a:pPr lvl="1"/>
            <a:r>
              <a:rPr lang="en-US" smtClean="0"/>
              <a:t>Network layer is typically IPSec</a:t>
            </a:r>
          </a:p>
          <a:p>
            <a:pPr lvl="2"/>
            <a:r>
              <a:rPr lang="en-US" smtClean="0"/>
              <a:t>IKE for key exchange</a:t>
            </a:r>
          </a:p>
          <a:p>
            <a:pPr lvl="2"/>
            <a:r>
              <a:rPr lang="en-US" smtClean="0"/>
              <a:t>Basis of VPNs</a:t>
            </a:r>
          </a:p>
          <a:p>
            <a:r>
              <a:rPr lang="en-US" smtClean="0"/>
              <a:t>Why not just at lowest level?</a:t>
            </a:r>
          </a:p>
          <a:p>
            <a:pPr lvl="1"/>
            <a:r>
              <a:rPr lang="en-US" smtClean="0"/>
              <a:t>Sometimes need more knowledge than available at low levels</a:t>
            </a:r>
          </a:p>
          <a:p>
            <a:pPr lvl="2"/>
            <a:r>
              <a:rPr lang="en-US" smtClean="0"/>
              <a:t>i.e. User authentication</a:t>
            </a:r>
          </a:p>
          <a:p>
            <a:pPr lvl="2"/>
            <a:r>
              <a:rPr lang="en-US" smtClean="0"/>
              <a:t>i.e. e-mail delivery</a:t>
            </a:r>
          </a:p>
          <a:p>
            <a:pPr lvl="1"/>
            <a:endParaRPr lang="en-US" smtClean="0"/>
          </a:p>
        </p:txBody>
      </p:sp>
      <p:pic>
        <p:nvPicPr>
          <p:cNvPr id="48132" name="Picture 3" descr="Screen shot 2011-04-30 at 8.45.55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1081088"/>
            <a:ext cx="2967037" cy="783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9507538" y="5995988"/>
            <a:ext cx="30765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Source: http://en.wikipedia.org/wiki/OSI_model</a:t>
            </a:r>
          </a:p>
        </p:txBody>
      </p:sp>
      <p:pic>
        <p:nvPicPr>
          <p:cNvPr id="48134" name="Picture 5" descr="Screen shot 2011-04-30 at 8.46.34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77400" y="1306513"/>
            <a:ext cx="3919538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Encryption Example - SSL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428750"/>
            <a:ext cx="11542713" cy="696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Insertion of cryptography at one layer of the ISO network model (the transport layer)</a:t>
            </a:r>
          </a:p>
          <a:p>
            <a:pPr>
              <a:lnSpc>
                <a:spcPct val="90000"/>
              </a:lnSpc>
            </a:pPr>
            <a:endParaRPr lang="en-US" sz="1300" smtClean="0"/>
          </a:p>
          <a:p>
            <a:pPr>
              <a:lnSpc>
                <a:spcPct val="90000"/>
              </a:lnSpc>
            </a:pPr>
            <a:r>
              <a:rPr lang="en-US" smtClean="0"/>
              <a:t>SSL – Secure Socket Layer (also called TLS)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Cryptographic protocol that limits two computers to only exchange messages with each other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Very complicated, with many variations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Used between web servers and browsers for secure communication (credit card numbers)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The server is verified with a </a:t>
            </a:r>
            <a:r>
              <a:rPr lang="en-US" b="1" smtClean="0">
                <a:solidFill>
                  <a:srgbClr val="3366FF"/>
                </a:solidFill>
              </a:rPr>
              <a:t>certificate</a:t>
            </a:r>
            <a:r>
              <a:rPr lang="en-US" b="1" smtClean="0"/>
              <a:t> </a:t>
            </a:r>
            <a:r>
              <a:rPr lang="en-US" smtClean="0"/>
              <a:t>assuring client is talking to correct server</a:t>
            </a:r>
          </a:p>
          <a:p>
            <a:pPr>
              <a:lnSpc>
                <a:spcPct val="90000"/>
              </a:lnSpc>
            </a:pPr>
            <a:endParaRPr lang="en-US" sz="1300" smtClean="0"/>
          </a:p>
          <a:p>
            <a:pPr>
              <a:lnSpc>
                <a:spcPct val="90000"/>
              </a:lnSpc>
            </a:pPr>
            <a:r>
              <a:rPr lang="en-US" smtClean="0"/>
              <a:t>Asymmetric cryptography used to establish a secure </a:t>
            </a:r>
            <a:r>
              <a:rPr lang="en-US" b="1" smtClean="0">
                <a:solidFill>
                  <a:srgbClr val="3366FF"/>
                </a:solidFill>
              </a:rPr>
              <a:t>session key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(symmetric encryption) for bulk of communication during session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Communication between each computer then uses symmetric key cryptography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Authentication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Crucial to identify user correctly, as protection systems depend on user ID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User identity most often established through </a:t>
            </a:r>
            <a:r>
              <a:rPr lang="en-US" i="1" smtClean="0"/>
              <a:t>passwords</a:t>
            </a:r>
            <a:r>
              <a:rPr lang="en-US" smtClean="0"/>
              <a:t>, can be considered a special case of either keys or capabilities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Passwords must be kept secret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Frequent change of passwords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History to avoid repeats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of “non-guessable” passwords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Log all invalid access attempts (but not the passwords themselves)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Unauthorized transfer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Passwords may also either be encrypted or allowed to be used only once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Does encrypting passwords solve the exposure problem?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Might solve </a:t>
            </a:r>
            <a:r>
              <a:rPr lang="en-US" b="1" smtClean="0">
                <a:solidFill>
                  <a:srgbClr val="3366FF"/>
                </a:solidFill>
              </a:rPr>
              <a:t>sniffing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Consider </a:t>
            </a:r>
            <a:r>
              <a:rPr lang="en-US" b="1" smtClean="0">
                <a:solidFill>
                  <a:srgbClr val="3366FF"/>
                </a:solidFill>
              </a:rPr>
              <a:t>shoulder surfing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Consider Trojan horse keystroke logger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How are passwords stored at authenticating site?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Passwords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Encrypt to avoid having to keep secret</a:t>
            </a:r>
          </a:p>
          <a:p>
            <a:pPr lvl="1"/>
            <a:r>
              <a:rPr lang="en-US" smtClean="0"/>
              <a:t>But keep secret anyway (i.e. Unix uses superuser-only readably file </a:t>
            </a:r>
            <a:r>
              <a:rPr lang="en-US" smtClean="0">
                <a:latin typeface="Courier New" charset="0"/>
                <a:cs typeface="Courier New" charset="0"/>
              </a:rPr>
              <a:t>/etc/shadow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Use algorithm easy to compute but difficult to invert</a:t>
            </a:r>
          </a:p>
          <a:p>
            <a:pPr lvl="1"/>
            <a:r>
              <a:rPr lang="en-US" smtClean="0"/>
              <a:t>Only encrypted password stored, never decrypted</a:t>
            </a:r>
          </a:p>
          <a:p>
            <a:pPr lvl="1"/>
            <a:r>
              <a:rPr lang="en-US" smtClean="0"/>
              <a:t>Add “salt” to avoid the same password being encrypted to the same value</a:t>
            </a:r>
          </a:p>
          <a:p>
            <a:r>
              <a:rPr lang="en-US" smtClean="0"/>
              <a:t>One-time passwords</a:t>
            </a:r>
          </a:p>
          <a:p>
            <a:pPr lvl="1"/>
            <a:r>
              <a:rPr lang="en-US" smtClean="0"/>
              <a:t>Use a function based on a seed to compute a password, both user and computer</a:t>
            </a:r>
          </a:p>
          <a:p>
            <a:pPr lvl="1"/>
            <a:r>
              <a:rPr lang="en-US" smtClean="0"/>
              <a:t>Hardware device / calculator / key fob to generate the password</a:t>
            </a:r>
          </a:p>
          <a:p>
            <a:pPr lvl="2"/>
            <a:r>
              <a:rPr lang="en-US" smtClean="0"/>
              <a:t>Changes very frequently</a:t>
            </a:r>
          </a:p>
          <a:p>
            <a:r>
              <a:rPr lang="en-US" smtClean="0"/>
              <a:t>Biometrics</a:t>
            </a:r>
          </a:p>
          <a:p>
            <a:pPr lvl="1"/>
            <a:r>
              <a:rPr lang="en-US" smtClean="0"/>
              <a:t>Some physical attribute (fingerprint, hand scan)</a:t>
            </a:r>
          </a:p>
          <a:p>
            <a:pPr lvl="1"/>
            <a:endParaRPr lang="en-US" smtClean="0"/>
          </a:p>
          <a:p>
            <a:r>
              <a:rPr lang="en-US" smtClean="0"/>
              <a:t>Multi-factor authentication</a:t>
            </a:r>
          </a:p>
          <a:p>
            <a:pPr lvl="1"/>
            <a:r>
              <a:rPr lang="en-US" smtClean="0"/>
              <a:t>Need two or more factors for authentication</a:t>
            </a:r>
          </a:p>
          <a:p>
            <a:pPr lvl="2"/>
            <a:r>
              <a:rPr lang="en-US" smtClean="0"/>
              <a:t>i.e. USB “dongle”, biometric measure, and password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9888"/>
            <a:ext cx="11934825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Implementing Security Defenses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Defense in depth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most common security theory – multiple layers of security</a:t>
            </a:r>
          </a:p>
          <a:p>
            <a:endParaRPr lang="en-US" smtClean="0"/>
          </a:p>
          <a:p>
            <a:r>
              <a:rPr lang="en-US" smtClean="0"/>
              <a:t>Security policy describes what is being secured</a:t>
            </a:r>
          </a:p>
          <a:p>
            <a:endParaRPr lang="en-US" smtClean="0"/>
          </a:p>
          <a:p>
            <a:r>
              <a:rPr lang="en-US" smtClean="0"/>
              <a:t>Vulnerability assessment compares real state of system / network compared to security policy</a:t>
            </a:r>
          </a:p>
          <a:p>
            <a:endParaRPr lang="en-US" smtClean="0"/>
          </a:p>
          <a:p>
            <a:r>
              <a:rPr lang="en-US" smtClean="0"/>
              <a:t>Intrusion detection endeavors to detect attempted or successful intrusions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Signature-based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detection spots known bad patterns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Anomaly detection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spots differences from normal behavior</a:t>
            </a:r>
          </a:p>
          <a:p>
            <a:pPr lvl="2"/>
            <a:r>
              <a:rPr lang="en-US" smtClean="0"/>
              <a:t>Can detect </a:t>
            </a:r>
            <a:r>
              <a:rPr lang="en-US" b="1" smtClean="0">
                <a:solidFill>
                  <a:srgbClr val="3366FF"/>
                </a:solidFill>
              </a:rPr>
              <a:t>zero-day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attacks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False-positives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false-negatives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problem</a:t>
            </a:r>
          </a:p>
          <a:p>
            <a:endParaRPr lang="en-US" smtClean="0"/>
          </a:p>
          <a:p>
            <a:r>
              <a:rPr lang="en-US" smtClean="0"/>
              <a:t>Virus protection</a:t>
            </a:r>
          </a:p>
          <a:p>
            <a:endParaRPr lang="en-US" smtClean="0"/>
          </a:p>
          <a:p>
            <a:r>
              <a:rPr lang="en-US" smtClean="0"/>
              <a:t>Auditing, accounting, and logging of all or specific system or network activities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69888"/>
            <a:ext cx="12022137" cy="768350"/>
          </a:xfrm>
        </p:spPr>
        <p:txBody>
          <a:bodyPr/>
          <a:lstStyle/>
          <a:p>
            <a:pPr eaLnBrk="1" hangingPunct="1"/>
            <a:r>
              <a:rPr lang="en-US" smtClean="0"/>
              <a:t>Security Violation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2344400" cy="6713538"/>
          </a:xfrm>
        </p:spPr>
        <p:txBody>
          <a:bodyPr/>
          <a:lstStyle/>
          <a:p>
            <a:r>
              <a:rPr lang="en-US" b="1" smtClean="0"/>
              <a:t>Breach of confidentiality</a:t>
            </a:r>
          </a:p>
          <a:p>
            <a:pPr lvl="1"/>
            <a:r>
              <a:rPr lang="en-US" smtClean="0"/>
              <a:t>Unauthorized reading of data</a:t>
            </a:r>
          </a:p>
          <a:p>
            <a:r>
              <a:rPr lang="en-US" b="1" smtClean="0"/>
              <a:t>Breach of integrity</a:t>
            </a:r>
          </a:p>
          <a:p>
            <a:pPr lvl="1"/>
            <a:r>
              <a:rPr lang="en-US" smtClean="0"/>
              <a:t>Unauthorized modification of data</a:t>
            </a:r>
          </a:p>
          <a:p>
            <a:r>
              <a:rPr lang="en-US" b="1" smtClean="0"/>
              <a:t>Breach of availability</a:t>
            </a:r>
          </a:p>
          <a:p>
            <a:pPr lvl="1"/>
            <a:r>
              <a:rPr lang="en-US" smtClean="0"/>
              <a:t>Unauthorized destruction of data</a:t>
            </a:r>
          </a:p>
          <a:p>
            <a:r>
              <a:rPr lang="en-US" b="1" smtClean="0"/>
              <a:t>Theft of service</a:t>
            </a:r>
          </a:p>
          <a:p>
            <a:pPr lvl="1"/>
            <a:r>
              <a:rPr lang="en-US" smtClean="0"/>
              <a:t>Unauthorized use of resources</a:t>
            </a:r>
          </a:p>
          <a:p>
            <a:r>
              <a:rPr lang="en-US" b="1" smtClean="0"/>
              <a:t>Denial of service (DOS)</a:t>
            </a:r>
          </a:p>
          <a:p>
            <a:pPr lvl="1"/>
            <a:r>
              <a:rPr lang="en-US" smtClean="0"/>
              <a:t>Prevention of legitimate use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4587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Firewalling to Protect Systems </a:t>
            </a:r>
            <a:br>
              <a:rPr lang="en-US" sz="4000" smtClean="0"/>
            </a:br>
            <a:r>
              <a:rPr lang="en-US" sz="4000" smtClean="0"/>
              <a:t>and Networks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54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network firewall is placed between trusted and untrusted hosts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firewall limits network access between these two security domains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smtClean="0"/>
              <a:t>Can be tunneled or spoofed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Tunneling allows disallowed protocol to travel within allowed protocol (i.e., telnet inside of HTTP)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Firewall rules typically based on host name or IP address which can be spoofed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Personal firewall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software layer on given host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 monitor / limit traffic to and from the host</a:t>
            </a:r>
          </a:p>
          <a:p>
            <a:pPr lvl="1"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Application proxy firewall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understands application protocol and can control them (i.e., SMTP)</a:t>
            </a:r>
          </a:p>
          <a:p>
            <a:pPr>
              <a:lnSpc>
                <a:spcPct val="90000"/>
              </a:lnSpc>
            </a:pPr>
            <a:endParaRPr lang="en-US" sz="11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System-call firewall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monitors all important system calls and apply rules to them (i.e., this program can execute that system call)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550" y="563563"/>
            <a:ext cx="1205071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Network Security Through Domain </a:t>
            </a:r>
            <a:br>
              <a:rPr lang="en-US" sz="4000" smtClean="0"/>
            </a:br>
            <a:r>
              <a:rPr lang="en-US" sz="4000" smtClean="0"/>
              <a:t>Separation Via Firewall</a:t>
            </a:r>
          </a:p>
        </p:txBody>
      </p:sp>
      <p:pic>
        <p:nvPicPr>
          <p:cNvPr id="54275" name="Picture 4" descr="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925" y="1700213"/>
            <a:ext cx="11441113" cy="62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Computer Security Classifications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850063"/>
          </a:xfrm>
        </p:spPr>
        <p:txBody>
          <a:bodyPr/>
          <a:lstStyle/>
          <a:p>
            <a:r>
              <a:rPr lang="en-US" smtClean="0"/>
              <a:t>U.S. Department of Defense outlines four divisions of computer security: </a:t>
            </a:r>
            <a:r>
              <a:rPr lang="en-US" b="1" smtClean="0"/>
              <a:t>A</a:t>
            </a:r>
            <a:r>
              <a:rPr lang="en-US" smtClean="0"/>
              <a:t>, </a:t>
            </a:r>
            <a:r>
              <a:rPr lang="en-US" b="1" smtClean="0"/>
              <a:t>B</a:t>
            </a:r>
            <a:r>
              <a:rPr lang="en-US" smtClean="0"/>
              <a:t>, </a:t>
            </a:r>
            <a:r>
              <a:rPr lang="en-US" b="1" smtClean="0"/>
              <a:t>C</a:t>
            </a:r>
            <a:r>
              <a:rPr lang="en-US" smtClean="0"/>
              <a:t>, and </a:t>
            </a:r>
            <a:r>
              <a:rPr lang="en-US" b="1" smtClean="0"/>
              <a:t>D</a:t>
            </a:r>
          </a:p>
          <a:p>
            <a:endParaRPr lang="en-US" sz="1100" smtClean="0">
              <a:solidFill>
                <a:srgbClr val="3366FF"/>
              </a:solidFill>
            </a:endParaRPr>
          </a:p>
          <a:p>
            <a:r>
              <a:rPr lang="en-US" b="1" smtClean="0"/>
              <a:t>D</a:t>
            </a:r>
            <a:r>
              <a:rPr lang="en-US" smtClean="0"/>
              <a:t> – Minimal security</a:t>
            </a:r>
          </a:p>
          <a:p>
            <a:endParaRPr lang="en-US" sz="1100" smtClean="0"/>
          </a:p>
          <a:p>
            <a:r>
              <a:rPr lang="en-US" b="1" smtClean="0"/>
              <a:t>C</a:t>
            </a:r>
            <a:r>
              <a:rPr lang="en-US" smtClean="0"/>
              <a:t> – Provides discretionary protection through auditing</a:t>
            </a:r>
          </a:p>
          <a:p>
            <a:pPr lvl="1"/>
            <a:r>
              <a:rPr lang="en-US" smtClean="0"/>
              <a:t>Divided into </a:t>
            </a:r>
            <a:r>
              <a:rPr lang="en-US" b="1" smtClean="0"/>
              <a:t>C1</a:t>
            </a:r>
            <a:r>
              <a:rPr lang="en-US" smtClean="0"/>
              <a:t> and </a:t>
            </a:r>
            <a:r>
              <a:rPr lang="en-US" b="1" smtClean="0"/>
              <a:t>C2</a:t>
            </a:r>
            <a:endParaRPr lang="en-US" smtClean="0"/>
          </a:p>
          <a:p>
            <a:pPr lvl="2"/>
            <a:r>
              <a:rPr lang="en-US" b="1" smtClean="0"/>
              <a:t>C1</a:t>
            </a:r>
            <a:r>
              <a:rPr lang="en-US" smtClean="0"/>
              <a:t> identifies cooperating users with the same level of protection</a:t>
            </a:r>
          </a:p>
          <a:p>
            <a:pPr lvl="2"/>
            <a:r>
              <a:rPr lang="en-US" b="1" smtClean="0"/>
              <a:t>C2</a:t>
            </a:r>
            <a:r>
              <a:rPr lang="en-US" smtClean="0"/>
              <a:t> allows user-level access control</a:t>
            </a:r>
          </a:p>
          <a:p>
            <a:pPr lvl="2"/>
            <a:endParaRPr lang="en-US" sz="1100" smtClean="0"/>
          </a:p>
          <a:p>
            <a:r>
              <a:rPr lang="en-US" b="1" smtClean="0"/>
              <a:t>B</a:t>
            </a:r>
            <a:r>
              <a:rPr lang="en-US" smtClean="0"/>
              <a:t> – All the properties of </a:t>
            </a:r>
            <a:r>
              <a:rPr lang="en-US" b="1" smtClean="0"/>
              <a:t>C</a:t>
            </a:r>
            <a:r>
              <a:rPr lang="en-US" smtClean="0"/>
              <a:t>, however each object may have unique sensitivity labels</a:t>
            </a:r>
          </a:p>
          <a:p>
            <a:pPr lvl="1"/>
            <a:r>
              <a:rPr lang="en-US" smtClean="0"/>
              <a:t>Divided into </a:t>
            </a:r>
            <a:r>
              <a:rPr lang="en-US" b="1" smtClean="0"/>
              <a:t>B1</a:t>
            </a:r>
            <a:r>
              <a:rPr lang="en-US" smtClean="0"/>
              <a:t>, </a:t>
            </a:r>
            <a:r>
              <a:rPr lang="en-US" b="1" smtClean="0"/>
              <a:t>B2</a:t>
            </a:r>
            <a:r>
              <a:rPr lang="en-US" smtClean="0"/>
              <a:t>, and </a:t>
            </a:r>
            <a:r>
              <a:rPr lang="en-US" b="1" smtClean="0"/>
              <a:t>B3</a:t>
            </a:r>
          </a:p>
          <a:p>
            <a:pPr lvl="1"/>
            <a:endParaRPr lang="en-US" sz="1100" b="1" smtClean="0"/>
          </a:p>
          <a:p>
            <a:r>
              <a:rPr lang="en-US" b="1" smtClean="0"/>
              <a:t>A</a:t>
            </a:r>
            <a:r>
              <a:rPr lang="en-US" smtClean="0"/>
              <a:t> – Uses formal design and verification techniques to ensure security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Windows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463338" cy="6835775"/>
          </a:xfrm>
        </p:spPr>
        <p:txBody>
          <a:bodyPr/>
          <a:lstStyle/>
          <a:p>
            <a:r>
              <a:rPr lang="en-US" smtClean="0"/>
              <a:t>Security is based on user accounts</a:t>
            </a:r>
          </a:p>
          <a:p>
            <a:pPr lvl="1"/>
            <a:r>
              <a:rPr lang="en-US" smtClean="0"/>
              <a:t>Each user has unique security ID</a:t>
            </a:r>
          </a:p>
          <a:p>
            <a:pPr lvl="1"/>
            <a:r>
              <a:rPr lang="en-US" smtClean="0"/>
              <a:t>Login to ID creates </a:t>
            </a:r>
            <a:r>
              <a:rPr lang="en-US" b="1" smtClean="0">
                <a:solidFill>
                  <a:srgbClr val="3366FF"/>
                </a:solidFill>
              </a:rPr>
              <a:t>security access token</a:t>
            </a:r>
          </a:p>
          <a:p>
            <a:pPr lvl="2"/>
            <a:r>
              <a:rPr lang="en-US" smtClean="0"/>
              <a:t>Includes security ID for user, for user’s groups, and special privileges</a:t>
            </a:r>
          </a:p>
          <a:p>
            <a:pPr lvl="2"/>
            <a:r>
              <a:rPr lang="en-US" smtClean="0"/>
              <a:t>Every process gets copy of token</a:t>
            </a:r>
          </a:p>
          <a:p>
            <a:pPr lvl="2"/>
            <a:r>
              <a:rPr lang="en-US" smtClean="0"/>
              <a:t>System checks token to determine if access allowed or denied</a:t>
            </a:r>
          </a:p>
          <a:p>
            <a:pPr lvl="2"/>
            <a:endParaRPr lang="en-US" sz="1100" smtClean="0"/>
          </a:p>
          <a:p>
            <a:r>
              <a:rPr lang="en-US" smtClean="0"/>
              <a:t>Uses a subject model to ensure access security</a:t>
            </a:r>
          </a:p>
          <a:p>
            <a:pPr lvl="1"/>
            <a:r>
              <a:rPr lang="en-US" smtClean="0"/>
              <a:t>A subject tracks and manages permissions for each program that a user runs</a:t>
            </a:r>
          </a:p>
          <a:p>
            <a:endParaRPr lang="en-US" sz="1100" smtClean="0"/>
          </a:p>
          <a:p>
            <a:r>
              <a:rPr lang="en-US" smtClean="0"/>
              <a:t>Each object in Windows has a security attribute defined by a security descriptor</a:t>
            </a:r>
          </a:p>
          <a:p>
            <a:pPr lvl="1"/>
            <a:r>
              <a:rPr lang="en-US" smtClean="0"/>
              <a:t>For example, a file has a security descriptor that indicates the access permissions for all users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Violation Methods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smtClean="0"/>
          </a:p>
          <a:p>
            <a:r>
              <a:rPr lang="en-US" b="1" smtClean="0">
                <a:solidFill>
                  <a:srgbClr val="3366FF"/>
                </a:solidFill>
              </a:rPr>
              <a:t>Masquerading </a:t>
            </a:r>
            <a:r>
              <a:rPr lang="en-US" smtClean="0"/>
              <a:t>(breach </a:t>
            </a:r>
            <a:r>
              <a:rPr lang="en-US" b="1" smtClean="0">
                <a:solidFill>
                  <a:srgbClr val="3366FF"/>
                </a:solidFill>
              </a:rPr>
              <a:t>authentication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Pretending to be an authorized user to escalate privileges</a:t>
            </a:r>
          </a:p>
          <a:p>
            <a:r>
              <a:rPr lang="en-US" b="1" smtClean="0">
                <a:solidFill>
                  <a:srgbClr val="3366FF"/>
                </a:solidFill>
              </a:rPr>
              <a:t>Replay attack</a:t>
            </a:r>
          </a:p>
          <a:p>
            <a:pPr lvl="1"/>
            <a:r>
              <a:rPr lang="en-US" smtClean="0"/>
              <a:t>As is or with message modification</a:t>
            </a:r>
          </a:p>
          <a:p>
            <a:r>
              <a:rPr lang="en-US" b="1" smtClean="0">
                <a:solidFill>
                  <a:srgbClr val="3366FF"/>
                </a:solidFill>
              </a:rPr>
              <a:t>Man-in-the-middle attack</a:t>
            </a:r>
          </a:p>
          <a:p>
            <a:pPr lvl="1"/>
            <a:r>
              <a:rPr lang="en-US" smtClean="0"/>
              <a:t>Intruder sits in data flow, masquerading as sender to receiver and vice versa</a:t>
            </a:r>
          </a:p>
          <a:p>
            <a:r>
              <a:rPr lang="en-US" b="1" smtClean="0">
                <a:solidFill>
                  <a:srgbClr val="3366FF"/>
                </a:solidFill>
              </a:rPr>
              <a:t>Session hijacking</a:t>
            </a:r>
          </a:p>
          <a:p>
            <a:pPr lvl="1"/>
            <a:r>
              <a:rPr lang="en-US" smtClean="0"/>
              <a:t>Intercept an already-established session to bypass authentication</a:t>
            </a:r>
          </a:p>
          <a:p>
            <a:pPr lvl="1"/>
            <a:endParaRPr lang="en-US" b="1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369888"/>
            <a:ext cx="12007850" cy="768350"/>
          </a:xfrm>
        </p:spPr>
        <p:txBody>
          <a:bodyPr/>
          <a:lstStyle/>
          <a:p>
            <a:pPr eaLnBrk="1" hangingPunct="1"/>
            <a:r>
              <a:rPr lang="en-US" smtClean="0"/>
              <a:t>Standard Security Attacks</a:t>
            </a:r>
          </a:p>
        </p:txBody>
      </p:sp>
      <p:pic>
        <p:nvPicPr>
          <p:cNvPr id="9219" name="Picture 4" descr="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4625" y="1536700"/>
            <a:ext cx="6010275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Security Measure Levels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Impossible to have absolute security, but make cost to perpetrator sufficiently high to deter most intruders</a:t>
            </a:r>
          </a:p>
          <a:p>
            <a:r>
              <a:rPr lang="en-US" smtClean="0"/>
              <a:t>Security must occur at four levels to be effective:</a:t>
            </a:r>
          </a:p>
          <a:p>
            <a:pPr lvl="1"/>
            <a:r>
              <a:rPr lang="en-US" b="1" smtClean="0"/>
              <a:t>Physical</a:t>
            </a:r>
          </a:p>
          <a:p>
            <a:pPr lvl="2"/>
            <a:r>
              <a:rPr lang="en-US" smtClean="0"/>
              <a:t>Data centers, servers, connected terminals</a:t>
            </a:r>
          </a:p>
          <a:p>
            <a:pPr lvl="1"/>
            <a:r>
              <a:rPr lang="en-US" b="1" smtClean="0"/>
              <a:t>Human</a:t>
            </a:r>
          </a:p>
          <a:p>
            <a:pPr lvl="2"/>
            <a:r>
              <a:rPr lang="en-US" smtClean="0"/>
              <a:t>Avoid </a:t>
            </a:r>
            <a:r>
              <a:rPr lang="en-US" b="1" smtClean="0">
                <a:solidFill>
                  <a:srgbClr val="3366FF"/>
                </a:solidFill>
              </a:rPr>
              <a:t>social engineering</a:t>
            </a:r>
            <a:r>
              <a:rPr lang="en-US" smtClean="0"/>
              <a:t>,</a:t>
            </a:r>
            <a:r>
              <a:rPr lang="en-US" b="1" smtClean="0">
                <a:solidFill>
                  <a:srgbClr val="3366FF"/>
                </a:solidFill>
              </a:rPr>
              <a:t> phishing</a:t>
            </a:r>
            <a:r>
              <a:rPr lang="en-US" smtClean="0"/>
              <a:t>,</a:t>
            </a:r>
            <a:r>
              <a:rPr lang="en-US" b="1" smtClean="0">
                <a:solidFill>
                  <a:srgbClr val="3366FF"/>
                </a:solidFill>
              </a:rPr>
              <a:t> dumpster diving</a:t>
            </a:r>
          </a:p>
          <a:p>
            <a:pPr lvl="1"/>
            <a:r>
              <a:rPr lang="en-US" b="1" smtClean="0"/>
              <a:t>Operating System</a:t>
            </a:r>
          </a:p>
          <a:p>
            <a:pPr lvl="2"/>
            <a:r>
              <a:rPr lang="en-US" smtClean="0"/>
              <a:t>Protection mechanisms, debugging</a:t>
            </a:r>
          </a:p>
          <a:p>
            <a:pPr lvl="1"/>
            <a:r>
              <a:rPr lang="en-US" b="1" smtClean="0"/>
              <a:t>Network</a:t>
            </a:r>
          </a:p>
          <a:p>
            <a:pPr lvl="2"/>
            <a:r>
              <a:rPr lang="en-US" smtClean="0"/>
              <a:t>Intercepted communications, interruption, DOS</a:t>
            </a:r>
          </a:p>
          <a:p>
            <a:r>
              <a:rPr lang="en-US" smtClean="0"/>
              <a:t>Security is as weak as the weakest link in the chain</a:t>
            </a:r>
          </a:p>
          <a:p>
            <a:r>
              <a:rPr lang="en-US" smtClean="0"/>
              <a:t>But can too much security be a problem?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Threats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706755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Many variations, many names</a:t>
            </a:r>
          </a:p>
          <a:p>
            <a:r>
              <a:rPr lang="en-US" b="1" smtClean="0">
                <a:solidFill>
                  <a:srgbClr val="000000"/>
                </a:solidFill>
              </a:rPr>
              <a:t>Trojan Horse</a:t>
            </a:r>
          </a:p>
          <a:p>
            <a:pPr lvl="1"/>
            <a:r>
              <a:rPr lang="en-US" smtClean="0"/>
              <a:t>Code segment that misuses its environment</a:t>
            </a:r>
          </a:p>
          <a:p>
            <a:pPr lvl="1"/>
            <a:r>
              <a:rPr lang="en-US" smtClean="0"/>
              <a:t>Exploits mechanisms for allowing programs written by users to be executed by other users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Spyware</a:t>
            </a:r>
            <a:r>
              <a:rPr lang="en-US" smtClean="0"/>
              <a:t>,</a:t>
            </a:r>
            <a:r>
              <a:rPr lang="en-US" b="1" smtClean="0">
                <a:solidFill>
                  <a:srgbClr val="3366FF"/>
                </a:solidFill>
              </a:rPr>
              <a:t> pop-up browser windows</a:t>
            </a:r>
            <a:r>
              <a:rPr lang="en-US" smtClean="0"/>
              <a:t>,</a:t>
            </a:r>
            <a:r>
              <a:rPr lang="en-US" b="1" smtClean="0">
                <a:solidFill>
                  <a:srgbClr val="3366FF"/>
                </a:solidFill>
              </a:rPr>
              <a:t> covert channels</a:t>
            </a:r>
          </a:p>
          <a:p>
            <a:pPr lvl="1"/>
            <a:r>
              <a:rPr lang="en-US" smtClean="0"/>
              <a:t>Up to 80% of spam delivered by spyware-infected systems</a:t>
            </a:r>
          </a:p>
          <a:p>
            <a:r>
              <a:rPr lang="en-US" b="1" smtClean="0">
                <a:solidFill>
                  <a:srgbClr val="000000"/>
                </a:solidFill>
              </a:rPr>
              <a:t>Trap Door</a:t>
            </a:r>
          </a:p>
          <a:p>
            <a:pPr lvl="1"/>
            <a:r>
              <a:rPr lang="en-US" smtClean="0"/>
              <a:t>Specific user identifier or password that circumvents normal security procedures</a:t>
            </a:r>
          </a:p>
          <a:p>
            <a:pPr lvl="1"/>
            <a:r>
              <a:rPr lang="en-US" smtClean="0"/>
              <a:t>Could be included in a compiler</a:t>
            </a:r>
          </a:p>
          <a:p>
            <a:pPr lvl="1"/>
            <a:r>
              <a:rPr lang="en-US" smtClean="0"/>
              <a:t>How to detect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1368</TotalTime>
  <Words>3495</Words>
  <Application>Microsoft Office PowerPoint</Application>
  <PresentationFormat>Custom</PresentationFormat>
  <Paragraphs>543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Symbol</vt:lpstr>
      <vt:lpstr>os-8</vt:lpstr>
      <vt:lpstr>Chapter 15:  Security</vt:lpstr>
      <vt:lpstr>Chapter 15:  Security</vt:lpstr>
      <vt:lpstr>Objectives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Program Threats (Cont.)</vt:lpstr>
      <vt:lpstr>Program Threats (Cont.)</vt:lpstr>
      <vt:lpstr>A Boot-sector Computer Virus</vt:lpstr>
      <vt:lpstr>The Threat Continues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Sobig.F Worm</vt:lpstr>
      <vt:lpstr>Cryptography as a Security Tool</vt:lpstr>
      <vt:lpstr>Cryptography</vt:lpstr>
      <vt:lpstr>Secure Communication over  Insecure Medium</vt:lpstr>
      <vt:lpstr>Encryption</vt:lpstr>
      <vt:lpstr>Symmetric Encryption</vt:lpstr>
      <vt:lpstr>Asymmetric Encryption</vt:lpstr>
      <vt:lpstr>Asymmetric Encryption (Cont.)</vt:lpstr>
      <vt:lpstr>Asymmetric Encryption Example</vt:lpstr>
      <vt:lpstr>Encryption and Decryption using RSA Asymmetric Cryptography</vt:lpstr>
      <vt:lpstr>Cryptography (Cont.)</vt:lpstr>
      <vt:lpstr>Authentication</vt:lpstr>
      <vt:lpstr>Authentication (Cont.)</vt:lpstr>
      <vt:lpstr>Authentication – Hash Functions</vt:lpstr>
      <vt:lpstr>Authentication - MAC</vt:lpstr>
      <vt:lpstr>Authentication – Digital Signature</vt:lpstr>
      <vt:lpstr>Authentication (Cont.)</vt:lpstr>
      <vt:lpstr>Key Distribution</vt:lpstr>
      <vt:lpstr>Man-in-the-middle Attack on  Asymmetric Cryptography</vt:lpstr>
      <vt:lpstr>Digital Certificates</vt:lpstr>
      <vt:lpstr>Implementation of Cryptography</vt:lpstr>
      <vt:lpstr>Encryption Example - SSL</vt:lpstr>
      <vt:lpstr>User Authentication</vt:lpstr>
      <vt:lpstr>Passwords </vt:lpstr>
      <vt:lpstr>Implementing Security Defenses</vt:lpstr>
      <vt:lpstr>Firewalling to Protect Systems  and Networks</vt:lpstr>
      <vt:lpstr>Network Security Through Domain  Separation Via Firewall</vt:lpstr>
      <vt:lpstr>Computer Security Classifications</vt:lpstr>
      <vt:lpstr>Example: Windows</vt:lpstr>
      <vt:lpstr>End of Chapter 15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19.01</dc:title>
  <dc:creator>Marilyn Turnamian</dc:creator>
  <cp:lastModifiedBy>Silberschatz, Avi</cp:lastModifiedBy>
  <cp:revision>139</cp:revision>
  <cp:lastPrinted>2011-04-27T17:31:11Z</cp:lastPrinted>
  <dcterms:created xsi:type="dcterms:W3CDTF">2011-05-01T20:09:51Z</dcterms:created>
  <dcterms:modified xsi:type="dcterms:W3CDTF">2012-04-05T13:59:51Z</dcterms:modified>
</cp:coreProperties>
</file>