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8"/>
  </p:notesMasterIdLst>
  <p:handoutMasterIdLst>
    <p:handoutMasterId r:id="rId39"/>
  </p:handoutMasterIdLst>
  <p:sldIdLst>
    <p:sldId id="321" r:id="rId2"/>
    <p:sldId id="270" r:id="rId3"/>
    <p:sldId id="319" r:id="rId4"/>
    <p:sldId id="323" r:id="rId5"/>
    <p:sldId id="300" r:id="rId6"/>
    <p:sldId id="324" r:id="rId7"/>
    <p:sldId id="305" r:id="rId8"/>
    <p:sldId id="306" r:id="rId9"/>
    <p:sldId id="307" r:id="rId10"/>
    <p:sldId id="280" r:id="rId11"/>
    <p:sldId id="281" r:id="rId12"/>
    <p:sldId id="282" r:id="rId13"/>
    <p:sldId id="302" r:id="rId14"/>
    <p:sldId id="275" r:id="rId15"/>
    <p:sldId id="318" r:id="rId16"/>
    <p:sldId id="283" r:id="rId17"/>
    <p:sldId id="284" r:id="rId18"/>
    <p:sldId id="285" r:id="rId19"/>
    <p:sldId id="286" r:id="rId20"/>
    <p:sldId id="287" r:id="rId21"/>
    <p:sldId id="288" r:id="rId22"/>
    <p:sldId id="289" r:id="rId23"/>
    <p:sldId id="290" r:id="rId24"/>
    <p:sldId id="291" r:id="rId25"/>
    <p:sldId id="294" r:id="rId26"/>
    <p:sldId id="295" r:id="rId27"/>
    <p:sldId id="325" r:id="rId28"/>
    <p:sldId id="326" r:id="rId29"/>
    <p:sldId id="308" r:id="rId30"/>
    <p:sldId id="311" r:id="rId31"/>
    <p:sldId id="313" r:id="rId32"/>
    <p:sldId id="312" r:id="rId33"/>
    <p:sldId id="309" r:id="rId34"/>
    <p:sldId id="310" r:id="rId35"/>
    <p:sldId id="298" r:id="rId36"/>
    <p:sldId id="322" r:id="rId3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540" y="-90"/>
      </p:cViewPr>
      <p:guideLst>
        <p:guide orient="horz" pos="813"/>
        <p:guide pos="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3206750" cy="457200"/>
          </a:xfrm>
          <a:prstGeom prst="rect">
            <a:avLst/>
          </a:prstGeom>
          <a:noFill/>
          <a:ln w="9525">
            <a:noFill/>
            <a:miter lim="800000"/>
            <a:headEnd/>
            <a:tailEnd/>
          </a:ln>
          <a:effectLst/>
        </p:spPr>
        <p:txBody>
          <a:bodyPr vert="horz" wrap="none" lIns="91571" tIns="45786" rIns="91571" bIns="45786" numCol="1" anchor="ctr" anchorCtr="0" compatLnSpc="1">
            <a:prstTxWarp prst="textNoShape">
              <a:avLst/>
            </a:prstTxWarp>
          </a:bodyPr>
          <a:lstStyle>
            <a:lvl1pPr defTabSz="915988">
              <a:defRPr sz="1200">
                <a:latin typeface="Helvetica" charset="0"/>
              </a:defRPr>
            </a:lvl1pPr>
          </a:lstStyle>
          <a:p>
            <a:endParaRPr lang="en-US"/>
          </a:p>
        </p:txBody>
      </p:sp>
      <p:sp>
        <p:nvSpPr>
          <p:cNvPr id="91139" name="Rectangle 3"/>
          <p:cNvSpPr>
            <a:spLocks noGrp="1" noChangeArrowheads="1"/>
          </p:cNvSpPr>
          <p:nvPr>
            <p:ph type="dt" sz="quarter" idx="1"/>
          </p:nvPr>
        </p:nvSpPr>
        <p:spPr bwMode="auto">
          <a:xfrm>
            <a:off x="4122738" y="0"/>
            <a:ext cx="3205162" cy="457200"/>
          </a:xfrm>
          <a:prstGeom prst="rect">
            <a:avLst/>
          </a:prstGeom>
          <a:noFill/>
          <a:ln w="9525">
            <a:noFill/>
            <a:miter lim="800000"/>
            <a:headEnd/>
            <a:tailEnd/>
          </a:ln>
          <a:effectLst/>
        </p:spPr>
        <p:txBody>
          <a:bodyPr vert="horz" wrap="none" lIns="91571" tIns="45786" rIns="91571" bIns="45786" numCol="1" anchor="ctr" anchorCtr="0" compatLnSpc="1">
            <a:prstTxWarp prst="textNoShape">
              <a:avLst/>
            </a:prstTxWarp>
          </a:bodyPr>
          <a:lstStyle>
            <a:lvl1pPr algn="r" defTabSz="915988">
              <a:defRPr sz="1200">
                <a:latin typeface="Helvetica" charset="0"/>
              </a:defRPr>
            </a:lvl1pPr>
          </a:lstStyle>
          <a:p>
            <a:endParaRPr lang="en-US"/>
          </a:p>
        </p:txBody>
      </p:sp>
      <p:sp>
        <p:nvSpPr>
          <p:cNvPr id="91140" name="Rectangle 4"/>
          <p:cNvSpPr>
            <a:spLocks noGrp="1" noChangeArrowheads="1"/>
          </p:cNvSpPr>
          <p:nvPr>
            <p:ph type="ftr" sz="quarter" idx="2"/>
          </p:nvPr>
        </p:nvSpPr>
        <p:spPr bwMode="auto">
          <a:xfrm>
            <a:off x="0" y="9156700"/>
            <a:ext cx="3206750" cy="457200"/>
          </a:xfrm>
          <a:prstGeom prst="rect">
            <a:avLst/>
          </a:prstGeom>
          <a:noFill/>
          <a:ln w="9525">
            <a:noFill/>
            <a:miter lim="800000"/>
            <a:headEnd/>
            <a:tailEnd/>
          </a:ln>
          <a:effectLst/>
        </p:spPr>
        <p:txBody>
          <a:bodyPr vert="horz" wrap="none" lIns="91571" tIns="45786" rIns="91571" bIns="45786" numCol="1" anchor="b" anchorCtr="0" compatLnSpc="1">
            <a:prstTxWarp prst="textNoShape">
              <a:avLst/>
            </a:prstTxWarp>
          </a:bodyPr>
          <a:lstStyle>
            <a:lvl1pPr defTabSz="915988">
              <a:defRPr sz="1200">
                <a:latin typeface="Helvetica" charset="0"/>
              </a:defRPr>
            </a:lvl1pPr>
          </a:lstStyle>
          <a:p>
            <a:endParaRPr lang="en-US"/>
          </a:p>
        </p:txBody>
      </p:sp>
      <p:sp>
        <p:nvSpPr>
          <p:cNvPr id="91141" name="Rectangle 5"/>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a:effectLst/>
        </p:spPr>
        <p:txBody>
          <a:bodyPr vert="horz" wrap="none" lIns="91571" tIns="45786" rIns="91571" bIns="45786" numCol="1" anchor="b" anchorCtr="0" compatLnSpc="1">
            <a:prstTxWarp prst="textNoShape">
              <a:avLst/>
            </a:prstTxWarp>
          </a:bodyPr>
          <a:lstStyle>
            <a:lvl1pPr algn="r" defTabSz="915988">
              <a:defRPr sz="1200">
                <a:latin typeface="Helvetica" charset="0"/>
              </a:defRPr>
            </a:lvl1pPr>
          </a:lstStyle>
          <a:p>
            <a:fld id="{91AFBFCD-3C08-4618-9204-E64AC152A8A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defTabSz="966788">
              <a:defRPr sz="1400">
                <a:latin typeface="Helvetica" charset="0"/>
              </a:defRPr>
            </a:lvl1pPr>
          </a:lstStyle>
          <a:p>
            <a:endParaRPr lang="en-US"/>
          </a:p>
        </p:txBody>
      </p:sp>
      <p:sp>
        <p:nvSpPr>
          <p:cNvPr id="829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lvl1pPr algn="r" defTabSz="966788">
              <a:defRPr sz="1400">
                <a:latin typeface="Helvetica" charset="0"/>
              </a:defRPr>
            </a:lvl1pPr>
          </a:lstStyle>
          <a:p>
            <a:endParaRPr lang="en-US"/>
          </a:p>
        </p:txBody>
      </p:sp>
      <p:sp>
        <p:nvSpPr>
          <p:cNvPr id="14340"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29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54" tIns="48326" rIns="96654" bIns="48326"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9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defTabSz="966788">
              <a:defRPr sz="1400">
                <a:latin typeface="Helvetica" charset="0"/>
              </a:defRPr>
            </a:lvl1pPr>
          </a:lstStyle>
          <a:p>
            <a:endParaRPr lang="en-US"/>
          </a:p>
        </p:txBody>
      </p:sp>
      <p:sp>
        <p:nvSpPr>
          <p:cNvPr id="829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54" tIns="48326" rIns="96654" bIns="48326" numCol="1" anchor="b" anchorCtr="0" compatLnSpc="1">
            <a:prstTxWarp prst="textNoShape">
              <a:avLst/>
            </a:prstTxWarp>
          </a:bodyPr>
          <a:lstStyle>
            <a:lvl1pPr algn="r" defTabSz="966788">
              <a:defRPr sz="1400">
                <a:latin typeface="Helvetica" charset="0"/>
              </a:defRPr>
            </a:lvl1pPr>
          </a:lstStyle>
          <a:p>
            <a:fld id="{02F16C88-F39A-4DF9-B7B5-59B55B9CD40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0B811B7-C666-4779-96A6-52EA5A2CEDF4}" type="slidenum">
              <a:rPr lang="en-US"/>
              <a:pPr/>
              <a:t>1</a:t>
            </a:fld>
            <a:endParaRPr lang="en-US"/>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8EF99BA-9FB4-4F76-8EF2-9580FF45E840}" type="slidenum">
              <a:rPr lang="en-US"/>
              <a:pPr/>
              <a:t>10</a:t>
            </a:fld>
            <a:endParaRPr 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A2CE7DC-3D85-4DDD-BF4C-570F28F2ECCA}" type="slidenum">
              <a:rPr lang="en-US"/>
              <a:pPr/>
              <a:t>11</a:t>
            </a:fld>
            <a:endParaRPr 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A9AD474-731A-4578-AC3E-135273C87A76}" type="slidenum">
              <a:rPr lang="en-US"/>
              <a:pPr/>
              <a:t>12</a:t>
            </a:fld>
            <a:endParaRPr 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00BEA17-AB55-483D-A32B-3AA34148665B}" type="slidenum">
              <a:rPr lang="en-US"/>
              <a:pPr/>
              <a:t>13</a:t>
            </a:fld>
            <a:endParaRPr 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D7BF30F-F89D-46F5-888C-4672D469EE32}" type="slidenum">
              <a:rPr lang="en-US"/>
              <a:pPr/>
              <a:t>14</a:t>
            </a:fld>
            <a:endParaRPr 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5A1ABB6-F1EF-4036-A9D6-5C75D5E3CF82}" type="slidenum">
              <a:rPr lang="en-US"/>
              <a:pPr/>
              <a:t>15</a:t>
            </a:fld>
            <a:endParaRPr 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75ECF46-61EB-4809-82F3-B119B1B86B56}" type="slidenum">
              <a:rPr lang="en-US"/>
              <a:pPr/>
              <a:t>16</a:t>
            </a:fld>
            <a:endParaRPr lang="en-US"/>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677E24-EF76-4B78-82E5-56C847EBB4D1}" type="slidenum">
              <a:rPr lang="en-US"/>
              <a:pPr/>
              <a:t>17</a:t>
            </a:fld>
            <a:endParaRPr 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CAFB4F6-E85D-4271-9A6A-C7C3ECA3DEAE}" type="slidenum">
              <a:rPr lang="en-US"/>
              <a:pPr/>
              <a:t>18</a:t>
            </a:fld>
            <a:endParaRPr 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1767AF-A13D-497A-AF1E-B2A468EA201A}" type="slidenum">
              <a:rPr lang="en-US"/>
              <a:pPr/>
              <a:t>19</a:t>
            </a:fld>
            <a:endParaRPr 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404185DD-AD59-4489-A2B3-93AA1BCBB6E7}" type="slidenum">
              <a:rPr lang="en-US"/>
              <a:pPr/>
              <a:t>2</a:t>
            </a:fld>
            <a:endParaRPr lang="en-US"/>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0BC5771-5CFF-4945-B042-30D2DFB9D0F8}" type="slidenum">
              <a:rPr lang="en-US"/>
              <a:pPr/>
              <a:t>20</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11DD90B-0FFA-4B14-9DD0-A7F13C933A65}" type="slidenum">
              <a:rPr lang="en-US"/>
              <a:pPr/>
              <a:t>21</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8C05B21-04CD-4452-8B7F-F19E930D9FE1}" type="slidenum">
              <a:rPr lang="en-US"/>
              <a:pPr/>
              <a:t>22</a:t>
            </a:fld>
            <a:endParaRPr 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B371470-40FB-49D0-8F85-F91ADDB44526}" type="slidenum">
              <a:rPr lang="en-US"/>
              <a:pPr/>
              <a:t>23</a:t>
            </a:fld>
            <a:endParaRPr 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B97922-2835-4A81-9673-E90C4FC18876}" type="slidenum">
              <a:rPr lang="en-US"/>
              <a:pPr/>
              <a:t>24</a:t>
            </a:fld>
            <a:endParaRPr 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2F0EC3D-1C10-40B5-869E-79211FD84887}" type="slidenum">
              <a:rPr lang="en-US"/>
              <a:pPr/>
              <a:t>25</a:t>
            </a:fld>
            <a:endParaRPr 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280869B-91C3-4E53-AC21-3F3C836EA135}" type="slidenum">
              <a:rPr lang="en-US"/>
              <a:pPr/>
              <a:t>26</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965F010-5A35-45F5-A803-3FF0E786FC63}" type="slidenum">
              <a:rPr lang="en-US"/>
              <a:pPr/>
              <a:t>27</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292E807-31CE-40CA-8B58-D07B4FB8FF5B}" type="slidenum">
              <a:rPr lang="en-US"/>
              <a:pPr/>
              <a:t>28</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73BBC0E-6641-461D-A657-8825369B7A5F}" type="slidenum">
              <a:rPr lang="en-US"/>
              <a:pPr/>
              <a:t>29</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605F138-87CE-4781-80F4-EBA3CA2D31E3}" type="slidenum">
              <a:rPr lang="en-US"/>
              <a:pPr/>
              <a:t>3</a:t>
            </a:fld>
            <a:endParaRPr lang="en-US"/>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025B603-836A-4E70-914B-7DBA9496BE1D}" type="slidenum">
              <a:rPr lang="en-US"/>
              <a:pPr/>
              <a:t>30</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10873C1-ECE6-4098-8A20-E351EBF04673}" type="slidenum">
              <a:rPr lang="en-US"/>
              <a:pPr/>
              <a:t>31</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6E608E7-D2A5-4472-917E-DE9482320CC0}" type="slidenum">
              <a:rPr lang="en-US"/>
              <a:pPr/>
              <a:t>32</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35CD06F-5843-4CC7-96AD-5E26519095EF}" type="slidenum">
              <a:rPr lang="en-US"/>
              <a:pPr/>
              <a:t>33</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86BFFED-6C1D-4A54-A977-987966A0C51C}" type="slidenum">
              <a:rPr lang="en-US"/>
              <a:pPr/>
              <a:t>34</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DF9209F-D961-4AE1-8626-E431943EB38D}" type="slidenum">
              <a:rPr lang="en-US"/>
              <a:pPr/>
              <a:t>35</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F2F427E-7C1E-43FB-86B7-4230926831AD}" type="slidenum">
              <a:rPr lang="en-US"/>
              <a:pPr/>
              <a:t>36</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526CA19-F946-448E-874B-2798AE0F2303}" type="slidenum">
              <a:rPr lang="en-US"/>
              <a:pPr/>
              <a:t>4</a:t>
            </a:fld>
            <a:endParaRPr lang="en-US"/>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9E150A74-868A-4EDE-9761-419A05E72F40}" type="slidenum">
              <a:rPr lang="en-US"/>
              <a:pPr/>
              <a:t>5</a:t>
            </a:fld>
            <a:endParaRPr lang="en-US"/>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08E055A-FDA2-4DF3-9EE4-C0225B71B0E1}" type="slidenum">
              <a:rPr lang="en-US"/>
              <a:pPr/>
              <a:t>6</a:t>
            </a:fld>
            <a:endParaRPr lang="en-US"/>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07A496D-8F0F-4B04-84DC-1BAB5363F18D}" type="slidenum">
              <a:rPr lang="en-US"/>
              <a:pPr/>
              <a:t>7</a:t>
            </a:fld>
            <a:endParaRPr lang="en-US"/>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7D4E08B-0731-489C-B39F-6BE5159FC108}" type="slidenum">
              <a:rPr lang="en-US"/>
              <a:pPr/>
              <a:t>8</a:t>
            </a:fld>
            <a:endParaRPr lang="en-US"/>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F2F5C26-E61D-4E44-B648-B65136E541A1}" type="slidenum">
              <a:rPr lang="en-US"/>
              <a:pPr/>
              <a:t>9</a:t>
            </a:fld>
            <a:endParaRPr 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78013"/>
          </a:xfrm>
          <a:prstGeom prst="rect">
            <a:avLst/>
          </a:prstGeom>
          <a:noFill/>
          <a:ln w="57150" cmpd="thinThick">
            <a:solidFill>
              <a:srgbClr val="66CCFF"/>
            </a:solidFill>
            <a:miter lim="800000"/>
            <a:headEnd/>
            <a:tailEnd/>
          </a:ln>
          <a:effectLst/>
        </p:spPr>
        <p:txBody>
          <a:bodyPr wrap="none" anchor="ctr"/>
          <a:lstStyle/>
          <a:p>
            <a:endParaRPr lang="en-US"/>
          </a:p>
        </p:txBody>
      </p:sp>
      <p:sp>
        <p:nvSpPr>
          <p:cNvPr id="133122"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1"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32102"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32103"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32104"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32105" name="Text Box 9"/>
          <p:cNvSpPr txBox="1">
            <a:spLocks noChangeArrowheads="1"/>
          </p:cNvSpPr>
          <p:nvPr/>
        </p:nvSpPr>
        <p:spPr bwMode="auto">
          <a:xfrm>
            <a:off x="4222750"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6699"/>
                </a:solidFill>
                <a:latin typeface="Helvetica" charset="0"/>
              </a:rPr>
              <a:t>16.</a:t>
            </a:r>
            <a:fld id="{5F4AD5C7-75D2-46D3-9B67-44CE0899B488}" type="slidenum">
              <a:rPr lang="en-US" sz="1000" b="1">
                <a:solidFill>
                  <a:srgbClr val="006699"/>
                </a:solidFill>
                <a:latin typeface="Helvetica" charset="0"/>
              </a:rPr>
              <a:pPr algn="ctr">
                <a:spcBef>
                  <a:spcPct val="50000"/>
                </a:spcBef>
              </a:pPr>
              <a:t>‹#›</a:t>
            </a:fld>
            <a:endParaRPr lang="en-US" sz="1000" b="1">
              <a:solidFill>
                <a:srgbClr val="006699"/>
              </a:solidFill>
              <a:latin typeface="Helvetica" charset="0"/>
            </a:endParaRPr>
          </a:p>
        </p:txBody>
      </p:sp>
      <p:sp>
        <p:nvSpPr>
          <p:cNvPr id="132106"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006699"/>
                </a:solidFill>
                <a:latin typeface="Helvetica" charset="0"/>
              </a:rPr>
              <a:t>Silberschatz, Galvin and Gagne ©2009</a:t>
            </a:r>
          </a:p>
        </p:txBody>
      </p:sp>
      <p:sp>
        <p:nvSpPr>
          <p:cNvPr id="132107"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mj-cs"/>
        </a:defRPr>
      </a:lvl1pPr>
      <a:lvl2pPr algn="ctr" rtl="0" eaLnBrk="0" fontAlgn="base" hangingPunct="0">
        <a:spcBef>
          <a:spcPct val="0"/>
        </a:spcBef>
        <a:spcAft>
          <a:spcPct val="0"/>
        </a:spcAft>
        <a:defRPr sz="3200" b="1">
          <a:solidFill>
            <a:srgbClr val="006699"/>
          </a:solidFill>
          <a:latin typeface="Arial" charset="0"/>
          <a:ea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38125" y="1781175"/>
            <a:ext cx="8458200" cy="1143000"/>
          </a:xfrm>
        </p:spPr>
        <p:txBody>
          <a:bodyPr/>
          <a:lstStyle/>
          <a:p>
            <a:pPr eaLnBrk="1" hangingPunct="1"/>
            <a:r>
              <a:rPr lang="en-US" smtClean="0"/>
              <a:t>Module 16:  Distributed System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8350" y="277813"/>
            <a:ext cx="7918450" cy="576262"/>
          </a:xfrm>
        </p:spPr>
        <p:txBody>
          <a:bodyPr/>
          <a:lstStyle/>
          <a:p>
            <a:pPr eaLnBrk="1" hangingPunct="1"/>
            <a:r>
              <a:rPr lang="en-US" smtClean="0"/>
              <a:t>Network Structure</a:t>
            </a:r>
          </a:p>
        </p:txBody>
      </p:sp>
      <p:sp>
        <p:nvSpPr>
          <p:cNvPr id="33795" name="Rectangle 3"/>
          <p:cNvSpPr>
            <a:spLocks noGrp="1" noChangeArrowheads="1"/>
          </p:cNvSpPr>
          <p:nvPr>
            <p:ph type="body" idx="1"/>
          </p:nvPr>
        </p:nvSpPr>
        <p:spPr>
          <a:xfrm>
            <a:off x="806450" y="1233488"/>
            <a:ext cx="7645400" cy="4530725"/>
          </a:xfrm>
        </p:spPr>
        <p:txBody>
          <a:bodyPr/>
          <a:lstStyle/>
          <a:p>
            <a:r>
              <a:rPr lang="en-US" b="1" smtClean="0">
                <a:solidFill>
                  <a:srgbClr val="3366FF"/>
                </a:solidFill>
              </a:rPr>
              <a:t>Local-Area Network</a:t>
            </a:r>
            <a:r>
              <a:rPr lang="en-US" smtClean="0">
                <a:solidFill>
                  <a:srgbClr val="3366FF"/>
                </a:solidFill>
              </a:rPr>
              <a:t> </a:t>
            </a:r>
            <a:r>
              <a:rPr lang="en-US" smtClean="0"/>
              <a:t>(</a:t>
            </a:r>
            <a:r>
              <a:rPr lang="en-US" b="1" smtClean="0">
                <a:solidFill>
                  <a:srgbClr val="3366FF"/>
                </a:solidFill>
              </a:rPr>
              <a:t>LAN</a:t>
            </a:r>
            <a:r>
              <a:rPr lang="en-US" smtClean="0"/>
              <a:t>) – designed to cover small geographical area.</a:t>
            </a:r>
          </a:p>
          <a:p>
            <a:pPr lvl="1"/>
            <a:r>
              <a:rPr lang="en-US" smtClean="0"/>
              <a:t>Multiaccess bus, ring, or star network</a:t>
            </a:r>
          </a:p>
          <a:p>
            <a:pPr lvl="1"/>
            <a:r>
              <a:rPr lang="en-US" smtClean="0"/>
              <a:t>Speed </a:t>
            </a:r>
            <a:r>
              <a:rPr lang="en-US" smtClean="0">
                <a:sym typeface="Symbol" pitchFamily="18" charset="2"/>
              </a:rPr>
              <a:t> 10 – 100 megabits/second</a:t>
            </a:r>
          </a:p>
          <a:p>
            <a:pPr lvl="1"/>
            <a:r>
              <a:rPr lang="en-US" smtClean="0">
                <a:sym typeface="Symbol" pitchFamily="18" charset="2"/>
              </a:rPr>
              <a:t>Broadcast is fast and cheap</a:t>
            </a:r>
          </a:p>
          <a:p>
            <a:pPr lvl="1"/>
            <a:r>
              <a:rPr lang="en-US" smtClean="0">
                <a:sym typeface="Symbol" pitchFamily="18" charset="2"/>
              </a:rPr>
              <a:t>Nodes: </a:t>
            </a:r>
          </a:p>
          <a:p>
            <a:pPr lvl="2"/>
            <a:r>
              <a:rPr lang="en-US" smtClean="0"/>
              <a:t>usually workstations and/or personal computers </a:t>
            </a:r>
          </a:p>
          <a:p>
            <a:pPr lvl="2"/>
            <a:r>
              <a:rPr lang="en-US" smtClean="0"/>
              <a:t>a few (usually one or two) mainframes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 Depiction of typical LAN</a:t>
            </a:r>
          </a:p>
        </p:txBody>
      </p:sp>
      <p:pic>
        <p:nvPicPr>
          <p:cNvPr id="35843" name="Picture 8"/>
          <p:cNvPicPr>
            <a:picLocks noChangeAspect="1" noChangeArrowheads="1"/>
          </p:cNvPicPr>
          <p:nvPr/>
        </p:nvPicPr>
        <p:blipFill>
          <a:blip r:embed="rId3"/>
          <a:srcRect/>
          <a:stretch>
            <a:fillRect/>
          </a:stretch>
        </p:blipFill>
        <p:spPr bwMode="auto">
          <a:xfrm>
            <a:off x="1349375" y="1155700"/>
            <a:ext cx="5978525" cy="485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Network Types (Cont.)</a:t>
            </a:r>
          </a:p>
        </p:txBody>
      </p:sp>
      <p:sp>
        <p:nvSpPr>
          <p:cNvPr id="37891" name="Rectangle 3"/>
          <p:cNvSpPr>
            <a:spLocks noGrp="1" noChangeArrowheads="1"/>
          </p:cNvSpPr>
          <p:nvPr>
            <p:ph type="body" idx="1"/>
          </p:nvPr>
        </p:nvSpPr>
        <p:spPr>
          <a:xfrm>
            <a:off x="839788" y="1290638"/>
            <a:ext cx="7662862" cy="4483100"/>
          </a:xfrm>
        </p:spPr>
        <p:txBody>
          <a:bodyPr/>
          <a:lstStyle/>
          <a:p>
            <a:r>
              <a:rPr lang="en-US" b="1" smtClean="0">
                <a:solidFill>
                  <a:srgbClr val="3366FF"/>
                </a:solidFill>
              </a:rPr>
              <a:t>Wide-Area Network</a:t>
            </a:r>
            <a:r>
              <a:rPr lang="en-US" smtClean="0">
                <a:solidFill>
                  <a:srgbClr val="3366FF"/>
                </a:solidFill>
              </a:rPr>
              <a:t> </a:t>
            </a:r>
            <a:r>
              <a:rPr lang="en-US" smtClean="0"/>
              <a:t>(</a:t>
            </a:r>
            <a:r>
              <a:rPr lang="en-US" b="1" smtClean="0">
                <a:solidFill>
                  <a:srgbClr val="3366FF"/>
                </a:solidFill>
              </a:rPr>
              <a:t>WAN</a:t>
            </a:r>
            <a:r>
              <a:rPr lang="en-US" smtClean="0"/>
              <a:t>) – links geographically separated sites</a:t>
            </a:r>
          </a:p>
          <a:p>
            <a:pPr lvl="1"/>
            <a:r>
              <a:rPr lang="en-US" smtClean="0"/>
              <a:t>Point-to-point connections over long-haul lines (often leased from a phone company)</a:t>
            </a:r>
          </a:p>
          <a:p>
            <a:pPr lvl="1"/>
            <a:r>
              <a:rPr lang="en-US" smtClean="0"/>
              <a:t>Speed </a:t>
            </a:r>
            <a:r>
              <a:rPr lang="en-US" smtClean="0">
                <a:sym typeface="Symbol" pitchFamily="18" charset="2"/>
              </a:rPr>
              <a:t> 1.544 – 45  megbits/second</a:t>
            </a:r>
          </a:p>
          <a:p>
            <a:pPr lvl="1"/>
            <a:r>
              <a:rPr lang="en-US" smtClean="0">
                <a:sym typeface="Symbol" pitchFamily="18" charset="2"/>
              </a:rPr>
              <a:t>Broadcast usually requires multiple messages</a:t>
            </a:r>
          </a:p>
          <a:p>
            <a:pPr lvl="1"/>
            <a:r>
              <a:rPr lang="en-US" smtClean="0">
                <a:sym typeface="Symbol" pitchFamily="18" charset="2"/>
              </a:rPr>
              <a:t>Nodes: </a:t>
            </a:r>
          </a:p>
          <a:p>
            <a:pPr lvl="2"/>
            <a:r>
              <a:rPr lang="en-US" smtClean="0"/>
              <a:t>usually a high percentage of mainframes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712788" y="471488"/>
            <a:ext cx="8401050" cy="457200"/>
          </a:xfrm>
        </p:spPr>
        <p:txBody>
          <a:bodyPr/>
          <a:lstStyle/>
          <a:p>
            <a:pPr eaLnBrk="1" hangingPunct="1"/>
            <a:r>
              <a:rPr lang="en-US" sz="2800" smtClean="0"/>
              <a:t>Communication Processors in a</a:t>
            </a:r>
            <a:br>
              <a:rPr lang="en-US" sz="2800" smtClean="0"/>
            </a:br>
            <a:r>
              <a:rPr lang="en-US" sz="2800" smtClean="0"/>
              <a:t>Wide-Area Network</a:t>
            </a:r>
          </a:p>
        </p:txBody>
      </p:sp>
      <p:pic>
        <p:nvPicPr>
          <p:cNvPr id="39939" name="Picture 6"/>
          <p:cNvPicPr>
            <a:picLocks noChangeAspect="1" noChangeArrowheads="1"/>
          </p:cNvPicPr>
          <p:nvPr/>
        </p:nvPicPr>
        <p:blipFill>
          <a:blip r:embed="rId3"/>
          <a:srcRect/>
          <a:stretch>
            <a:fillRect/>
          </a:stretch>
        </p:blipFill>
        <p:spPr bwMode="auto">
          <a:xfrm>
            <a:off x="1543050" y="1335088"/>
            <a:ext cx="5864225" cy="48291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Network Topology</a:t>
            </a:r>
          </a:p>
        </p:txBody>
      </p:sp>
      <p:sp>
        <p:nvSpPr>
          <p:cNvPr id="50179" name="Rectangle 3"/>
          <p:cNvSpPr>
            <a:spLocks noGrp="1" noChangeArrowheads="1"/>
          </p:cNvSpPr>
          <p:nvPr>
            <p:ph type="body" idx="1"/>
          </p:nvPr>
        </p:nvSpPr>
        <p:spPr/>
        <p:txBody>
          <a:bodyPr/>
          <a:lstStyle/>
          <a:p>
            <a:r>
              <a:rPr lang="en-US" smtClean="0"/>
              <a:t>Sites in the system can be physically connected in a variety of ways; they are compared with respect to the following criteria:</a:t>
            </a:r>
          </a:p>
          <a:p>
            <a:pPr lvl="1"/>
            <a:r>
              <a:rPr lang="en-US" b="1" smtClean="0"/>
              <a:t>Installation cost </a:t>
            </a:r>
            <a:r>
              <a:rPr lang="en-US" smtClean="0"/>
              <a:t>-  How expensive is it to link the various sites in the system?</a:t>
            </a:r>
          </a:p>
          <a:p>
            <a:pPr lvl="1"/>
            <a:r>
              <a:rPr lang="en-US" b="1" smtClean="0"/>
              <a:t>Communication cost </a:t>
            </a:r>
            <a:r>
              <a:rPr lang="en-US" smtClean="0"/>
              <a:t>-  How long does it take to send a message from site </a:t>
            </a:r>
            <a:r>
              <a:rPr lang="en-US" i="1" smtClean="0"/>
              <a:t>A</a:t>
            </a:r>
            <a:r>
              <a:rPr lang="en-US" smtClean="0"/>
              <a:t> to site </a:t>
            </a:r>
            <a:r>
              <a:rPr lang="en-US" i="1" smtClean="0"/>
              <a:t>B</a:t>
            </a:r>
            <a:r>
              <a:rPr lang="en-US" smtClean="0"/>
              <a:t>?</a:t>
            </a:r>
          </a:p>
          <a:p>
            <a:pPr lvl="1"/>
            <a:r>
              <a:rPr lang="en-US" b="1" smtClean="0"/>
              <a:t>Reliability</a:t>
            </a:r>
            <a:r>
              <a:rPr lang="en-US" smtClean="0"/>
              <a:t> -   If a link or a site in the system fails, can the remaining sites still communicate with each other?</a:t>
            </a:r>
          </a:p>
          <a:p>
            <a:pPr lvl="1"/>
            <a:endParaRPr lang="en-US" sz="800" smtClean="0"/>
          </a:p>
          <a:p>
            <a:r>
              <a:rPr lang="en-US" smtClean="0"/>
              <a:t>The various topologies are depicted as graphs whose nodes correspond to sites</a:t>
            </a:r>
          </a:p>
          <a:p>
            <a:pPr lvl="1"/>
            <a:r>
              <a:rPr lang="en-US" smtClean="0"/>
              <a:t>An edge from node </a:t>
            </a:r>
            <a:r>
              <a:rPr lang="en-US" i="1" smtClean="0"/>
              <a:t>A</a:t>
            </a:r>
            <a:r>
              <a:rPr lang="en-US" smtClean="0"/>
              <a:t> to node </a:t>
            </a:r>
            <a:r>
              <a:rPr lang="en-US" i="1" smtClean="0"/>
              <a:t>B</a:t>
            </a:r>
            <a:r>
              <a:rPr lang="en-US" smtClean="0"/>
              <a:t> corresponds to a direct connection between the two sites</a:t>
            </a:r>
          </a:p>
          <a:p>
            <a:pPr lvl="1"/>
            <a:endParaRPr lang="en-US" sz="800" smtClean="0"/>
          </a:p>
          <a:p>
            <a:r>
              <a:rPr lang="en-US" smtClean="0"/>
              <a:t>The following six items depict various network topologies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Network Topology</a:t>
            </a:r>
          </a:p>
        </p:txBody>
      </p:sp>
      <p:pic>
        <p:nvPicPr>
          <p:cNvPr id="44035" name="Picture 6"/>
          <p:cNvPicPr>
            <a:picLocks noChangeAspect="1" noChangeArrowheads="1"/>
          </p:cNvPicPr>
          <p:nvPr/>
        </p:nvPicPr>
        <p:blipFill>
          <a:blip r:embed="rId3"/>
          <a:srcRect/>
          <a:stretch>
            <a:fillRect/>
          </a:stretch>
        </p:blipFill>
        <p:spPr bwMode="auto">
          <a:xfrm>
            <a:off x="2422525" y="1052513"/>
            <a:ext cx="4229100" cy="5043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47713" y="277813"/>
            <a:ext cx="7939087" cy="576262"/>
          </a:xfrm>
        </p:spPr>
        <p:txBody>
          <a:bodyPr/>
          <a:lstStyle/>
          <a:p>
            <a:pPr eaLnBrk="1" hangingPunct="1"/>
            <a:r>
              <a:rPr lang="en-US" smtClean="0"/>
              <a:t>Communication Structure</a:t>
            </a:r>
          </a:p>
        </p:txBody>
      </p:sp>
      <p:sp>
        <p:nvSpPr>
          <p:cNvPr id="46083" name="Rectangle 3"/>
          <p:cNvSpPr>
            <a:spLocks noGrp="1" noChangeArrowheads="1"/>
          </p:cNvSpPr>
          <p:nvPr>
            <p:ph type="body" idx="1"/>
          </p:nvPr>
        </p:nvSpPr>
        <p:spPr>
          <a:xfrm>
            <a:off x="1131888" y="2049463"/>
            <a:ext cx="7321550" cy="3781425"/>
          </a:xfrm>
        </p:spPr>
        <p:txBody>
          <a:bodyPr/>
          <a:lstStyle/>
          <a:p>
            <a:r>
              <a:rPr lang="en-US" b="1" smtClean="0"/>
              <a:t>Naming and name resolution</a:t>
            </a:r>
            <a:r>
              <a:rPr lang="en-US" smtClean="0"/>
              <a:t> -  How do two processes locate each other to communicate?</a:t>
            </a:r>
          </a:p>
          <a:p>
            <a:endParaRPr lang="en-US" smtClean="0"/>
          </a:p>
          <a:p>
            <a:r>
              <a:rPr lang="en-US" b="1" smtClean="0"/>
              <a:t>Routing strategies</a:t>
            </a:r>
            <a:r>
              <a:rPr lang="en-US" smtClean="0"/>
              <a:t> -  How are messages sent through the network?</a:t>
            </a:r>
          </a:p>
          <a:p>
            <a:endParaRPr lang="en-US" smtClean="0"/>
          </a:p>
          <a:p>
            <a:r>
              <a:rPr lang="en-US" b="1" smtClean="0"/>
              <a:t>Connection strategies</a:t>
            </a:r>
            <a:r>
              <a:rPr lang="en-US" smtClean="0"/>
              <a:t> -  How do two processes send a sequence of messages?</a:t>
            </a:r>
          </a:p>
          <a:p>
            <a:endParaRPr lang="en-US" smtClean="0"/>
          </a:p>
          <a:p>
            <a:r>
              <a:rPr lang="en-US" b="1" smtClean="0"/>
              <a:t>Contention -</a:t>
            </a:r>
            <a:r>
              <a:rPr lang="en-US" smtClean="0"/>
              <a:t>  The network is a shared resource, so how do we resolve conflicting demands for its use?</a:t>
            </a:r>
          </a:p>
        </p:txBody>
      </p:sp>
      <p:sp>
        <p:nvSpPr>
          <p:cNvPr id="46084" name="Text Box 4"/>
          <p:cNvSpPr txBox="1">
            <a:spLocks noChangeArrowheads="1"/>
          </p:cNvSpPr>
          <p:nvPr/>
        </p:nvSpPr>
        <p:spPr bwMode="auto">
          <a:xfrm>
            <a:off x="839788" y="1457325"/>
            <a:ext cx="7827962" cy="366713"/>
          </a:xfrm>
          <a:prstGeom prst="rect">
            <a:avLst/>
          </a:prstGeom>
          <a:noFill/>
          <a:ln w="9525">
            <a:noFill/>
            <a:miter lim="800000"/>
            <a:headEnd/>
            <a:tailEnd/>
          </a:ln>
        </p:spPr>
        <p:txBody>
          <a:bodyPr anchor="ctr">
            <a:spAutoFit/>
          </a:bodyPr>
          <a:lstStyle/>
          <a:p>
            <a:r>
              <a:rPr lang="en-US">
                <a:latin typeface="Helvetica" charset="0"/>
              </a:rPr>
              <a:t>The design of a </a:t>
            </a:r>
            <a:r>
              <a:rPr lang="en-US" i="1">
                <a:latin typeface="Helvetica" charset="0"/>
              </a:rPr>
              <a:t>communication </a:t>
            </a:r>
            <a:r>
              <a:rPr lang="en-US">
                <a:latin typeface="Helvetica" charset="0"/>
              </a:rPr>
              <a:t>network must address four basic issues: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277813"/>
            <a:ext cx="7772400" cy="576262"/>
          </a:xfrm>
        </p:spPr>
        <p:txBody>
          <a:bodyPr/>
          <a:lstStyle/>
          <a:p>
            <a:pPr eaLnBrk="1" hangingPunct="1"/>
            <a:r>
              <a:rPr lang="en-US" smtClean="0"/>
              <a:t>Naming and Name Resolution</a:t>
            </a:r>
          </a:p>
        </p:txBody>
      </p:sp>
      <p:sp>
        <p:nvSpPr>
          <p:cNvPr id="48131" name="Rectangle 3"/>
          <p:cNvSpPr>
            <a:spLocks noGrp="1" noChangeArrowheads="1"/>
          </p:cNvSpPr>
          <p:nvPr>
            <p:ph type="body" idx="1"/>
          </p:nvPr>
        </p:nvSpPr>
        <p:spPr>
          <a:xfrm>
            <a:off x="820738" y="1241425"/>
            <a:ext cx="7370762" cy="3822700"/>
          </a:xfrm>
        </p:spPr>
        <p:txBody>
          <a:bodyPr/>
          <a:lstStyle/>
          <a:p>
            <a:r>
              <a:rPr lang="en-US" smtClean="0"/>
              <a:t>Name systems in the network</a:t>
            </a:r>
          </a:p>
          <a:p>
            <a:endParaRPr lang="en-US" smtClean="0"/>
          </a:p>
          <a:p>
            <a:r>
              <a:rPr lang="en-US" smtClean="0"/>
              <a:t>Address messages with the process-id</a:t>
            </a:r>
          </a:p>
          <a:p>
            <a:endParaRPr lang="en-US" smtClean="0"/>
          </a:p>
          <a:p>
            <a:r>
              <a:rPr lang="en-US" smtClean="0"/>
              <a:t>Identify processes on remote systems by </a:t>
            </a:r>
          </a:p>
          <a:p>
            <a:pPr lvl="3">
              <a:buFontTx/>
              <a:buNone/>
            </a:pPr>
            <a:r>
              <a:rPr lang="en-US" smtClean="0"/>
              <a:t>&lt;host-name, identifier&gt; pair</a:t>
            </a:r>
          </a:p>
          <a:p>
            <a:pPr lvl="3">
              <a:buFontTx/>
              <a:buNone/>
            </a:pPr>
            <a:endParaRPr lang="en-US" smtClean="0"/>
          </a:p>
          <a:p>
            <a:r>
              <a:rPr lang="en-US" b="1" smtClean="0">
                <a:solidFill>
                  <a:srgbClr val="3366FF"/>
                </a:solidFill>
              </a:rPr>
              <a:t>Domain name service</a:t>
            </a:r>
            <a:r>
              <a:rPr lang="en-US" smtClean="0">
                <a:solidFill>
                  <a:srgbClr val="3366FF"/>
                </a:solidFill>
              </a:rPr>
              <a:t> </a:t>
            </a:r>
            <a:r>
              <a:rPr lang="en-US" smtClean="0"/>
              <a:t>(</a:t>
            </a:r>
            <a:r>
              <a:rPr lang="en-US" b="1" smtClean="0">
                <a:solidFill>
                  <a:srgbClr val="3366FF"/>
                </a:solidFill>
              </a:rPr>
              <a:t>DNS</a:t>
            </a:r>
            <a:r>
              <a:rPr lang="en-US" smtClean="0"/>
              <a:t>) – specifies the naming structure of the hosts, as well as name to address resolution (Internet)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Routing Strategies</a:t>
            </a:r>
          </a:p>
        </p:txBody>
      </p:sp>
      <p:sp>
        <p:nvSpPr>
          <p:cNvPr id="50179" name="Rectangle 3"/>
          <p:cNvSpPr>
            <a:spLocks noGrp="1" noChangeArrowheads="1"/>
          </p:cNvSpPr>
          <p:nvPr>
            <p:ph type="body" idx="1"/>
          </p:nvPr>
        </p:nvSpPr>
        <p:spPr>
          <a:xfrm>
            <a:off x="806450" y="1233488"/>
            <a:ext cx="7685088" cy="4978400"/>
          </a:xfrm>
        </p:spPr>
        <p:txBody>
          <a:bodyPr/>
          <a:lstStyle/>
          <a:p>
            <a:r>
              <a:rPr lang="en-US" b="1" smtClean="0"/>
              <a:t>Fixed routing</a:t>
            </a:r>
            <a:r>
              <a:rPr lang="en-US" smtClean="0"/>
              <a:t> - A path from </a:t>
            </a:r>
            <a:r>
              <a:rPr lang="en-US" i="1" smtClean="0"/>
              <a:t>A</a:t>
            </a:r>
            <a:r>
              <a:rPr lang="en-US" smtClean="0"/>
              <a:t> to </a:t>
            </a:r>
            <a:r>
              <a:rPr lang="en-US" i="1" smtClean="0"/>
              <a:t>B</a:t>
            </a:r>
            <a:r>
              <a:rPr lang="en-US" smtClean="0"/>
              <a:t> is specified in advance; path changes only if a hardware failure disables it</a:t>
            </a:r>
          </a:p>
          <a:p>
            <a:pPr lvl="1"/>
            <a:r>
              <a:rPr lang="en-US" smtClean="0"/>
              <a:t>Since the shortest path is usually chosen, communication costs are minimized</a:t>
            </a:r>
          </a:p>
          <a:p>
            <a:pPr lvl="1"/>
            <a:r>
              <a:rPr lang="en-US" smtClean="0"/>
              <a:t>Fixed routing cannot adapt to load changes</a:t>
            </a:r>
          </a:p>
          <a:p>
            <a:pPr lvl="1"/>
            <a:r>
              <a:rPr lang="en-US" smtClean="0"/>
              <a:t>Ensures that messages will be delivered in the order in which they were sent</a:t>
            </a:r>
          </a:p>
          <a:p>
            <a:pPr lvl="1"/>
            <a:endParaRPr lang="en-US" smtClean="0"/>
          </a:p>
          <a:p>
            <a:r>
              <a:rPr lang="en-US" b="1" smtClean="0"/>
              <a:t>Virtual circuit</a:t>
            </a:r>
            <a:r>
              <a:rPr lang="en-US" smtClean="0"/>
              <a:t> -  A path from </a:t>
            </a:r>
            <a:r>
              <a:rPr lang="en-US" i="1" smtClean="0"/>
              <a:t>A</a:t>
            </a:r>
            <a:r>
              <a:rPr lang="en-US" smtClean="0"/>
              <a:t> to </a:t>
            </a:r>
            <a:r>
              <a:rPr lang="en-US" i="1" smtClean="0"/>
              <a:t>B</a:t>
            </a:r>
            <a:r>
              <a:rPr lang="en-US" smtClean="0"/>
              <a:t> is fixed for the duration of one session.  Different sessions involving messages from </a:t>
            </a:r>
            <a:r>
              <a:rPr lang="en-US" i="1" smtClean="0"/>
              <a:t>A</a:t>
            </a:r>
            <a:r>
              <a:rPr lang="en-US" smtClean="0"/>
              <a:t> to </a:t>
            </a:r>
            <a:r>
              <a:rPr lang="en-US" i="1" smtClean="0"/>
              <a:t>B</a:t>
            </a:r>
            <a:r>
              <a:rPr lang="en-US" smtClean="0"/>
              <a:t> may have different paths </a:t>
            </a:r>
          </a:p>
          <a:p>
            <a:pPr lvl="1"/>
            <a:r>
              <a:rPr lang="en-US" smtClean="0"/>
              <a:t>Partial remedy to adapting to load changes</a:t>
            </a:r>
          </a:p>
          <a:p>
            <a:pPr lvl="1"/>
            <a:r>
              <a:rPr lang="en-US" smtClean="0"/>
              <a:t>Ensures that messages will be delivered in the order in which they were sent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39813" y="277813"/>
            <a:ext cx="7646987" cy="576262"/>
          </a:xfrm>
        </p:spPr>
        <p:txBody>
          <a:bodyPr/>
          <a:lstStyle/>
          <a:p>
            <a:pPr eaLnBrk="1" hangingPunct="1"/>
            <a:r>
              <a:rPr lang="en-US" smtClean="0"/>
              <a:t>Routing Strategies (Cont.)</a:t>
            </a:r>
          </a:p>
        </p:txBody>
      </p:sp>
      <p:sp>
        <p:nvSpPr>
          <p:cNvPr id="52227" name="Rectangle 3"/>
          <p:cNvSpPr>
            <a:spLocks noGrp="1" noChangeArrowheads="1"/>
          </p:cNvSpPr>
          <p:nvPr>
            <p:ph type="body" idx="1"/>
          </p:nvPr>
        </p:nvSpPr>
        <p:spPr>
          <a:xfrm>
            <a:off x="806450" y="1233488"/>
            <a:ext cx="7666038" cy="4530725"/>
          </a:xfrm>
        </p:spPr>
        <p:txBody>
          <a:bodyPr/>
          <a:lstStyle/>
          <a:p>
            <a:r>
              <a:rPr lang="en-US" b="1" smtClean="0"/>
              <a:t>Dynamic routing</a:t>
            </a:r>
            <a:r>
              <a:rPr lang="en-US" smtClean="0"/>
              <a:t> -  The path used to send a message form site </a:t>
            </a:r>
            <a:r>
              <a:rPr lang="en-US" i="1" smtClean="0"/>
              <a:t>A</a:t>
            </a:r>
            <a:r>
              <a:rPr lang="en-US" smtClean="0"/>
              <a:t> to site </a:t>
            </a:r>
            <a:r>
              <a:rPr lang="en-US" i="1" smtClean="0"/>
              <a:t>B</a:t>
            </a:r>
            <a:r>
              <a:rPr lang="en-US" smtClean="0"/>
              <a:t> is chosen only when a message is sent</a:t>
            </a:r>
          </a:p>
          <a:p>
            <a:pPr lvl="1"/>
            <a:r>
              <a:rPr lang="en-US" smtClean="0"/>
              <a:t>Usually a site sends a message to another site on the link least used at that particular time</a:t>
            </a:r>
          </a:p>
          <a:p>
            <a:pPr lvl="1"/>
            <a:r>
              <a:rPr lang="en-US" smtClean="0"/>
              <a:t>Adapts to load changes by avoiding routing messages on heavily used path</a:t>
            </a:r>
          </a:p>
          <a:p>
            <a:pPr lvl="1"/>
            <a:r>
              <a:rPr lang="en-US" smtClean="0"/>
              <a:t>Messages may arrive out of order</a:t>
            </a:r>
          </a:p>
          <a:p>
            <a:pPr lvl="2"/>
            <a:r>
              <a:rPr lang="en-US" smtClean="0"/>
              <a:t>This problem can be remedied by appending a sequence number to each message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1713" y="277813"/>
            <a:ext cx="7685087" cy="576262"/>
          </a:xfrm>
        </p:spPr>
        <p:txBody>
          <a:bodyPr/>
          <a:lstStyle/>
          <a:p>
            <a:pPr eaLnBrk="1" hangingPunct="1"/>
            <a:r>
              <a:rPr lang="en-US" sz="2800" smtClean="0"/>
              <a:t>Chapter 16: Distributed System Structures</a:t>
            </a:r>
          </a:p>
        </p:txBody>
      </p:sp>
      <p:sp>
        <p:nvSpPr>
          <p:cNvPr id="17411" name="Rectangle 3"/>
          <p:cNvSpPr>
            <a:spLocks noGrp="1" noChangeArrowheads="1"/>
          </p:cNvSpPr>
          <p:nvPr>
            <p:ph type="body" idx="1"/>
          </p:nvPr>
        </p:nvSpPr>
        <p:spPr>
          <a:xfrm>
            <a:off x="839788" y="1290638"/>
            <a:ext cx="7351712" cy="4483100"/>
          </a:xfrm>
        </p:spPr>
        <p:txBody>
          <a:bodyPr/>
          <a:lstStyle/>
          <a:p>
            <a:r>
              <a:rPr lang="en-US" smtClean="0"/>
              <a:t>Motivation</a:t>
            </a:r>
          </a:p>
          <a:p>
            <a:r>
              <a:rPr lang="en-US" smtClean="0"/>
              <a:t>Types of Network-Based Operating Systems</a:t>
            </a:r>
          </a:p>
          <a:p>
            <a:r>
              <a:rPr lang="en-US" smtClean="0"/>
              <a:t>Network Structure</a:t>
            </a:r>
          </a:p>
          <a:p>
            <a:r>
              <a:rPr lang="en-US" smtClean="0"/>
              <a:t>Network Topology</a:t>
            </a:r>
          </a:p>
          <a:p>
            <a:r>
              <a:rPr lang="en-US" smtClean="0"/>
              <a:t>Communication Structure</a:t>
            </a:r>
          </a:p>
          <a:p>
            <a:r>
              <a:rPr lang="en-US" smtClean="0"/>
              <a:t>Communication Protocols</a:t>
            </a:r>
          </a:p>
          <a:p>
            <a:r>
              <a:rPr lang="en-US" smtClean="0"/>
              <a:t>Robustness</a:t>
            </a:r>
          </a:p>
          <a:p>
            <a:r>
              <a:rPr lang="en-US" smtClean="0"/>
              <a:t>Design Issues</a:t>
            </a:r>
          </a:p>
          <a:p>
            <a:r>
              <a:rPr lang="en-US" smtClean="0"/>
              <a:t>An Example: Networking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Connection Strategies</a:t>
            </a:r>
          </a:p>
        </p:txBody>
      </p:sp>
      <p:sp>
        <p:nvSpPr>
          <p:cNvPr id="54275" name="Rectangle 3"/>
          <p:cNvSpPr>
            <a:spLocks noGrp="1" noChangeArrowheads="1"/>
          </p:cNvSpPr>
          <p:nvPr>
            <p:ph type="body" idx="1"/>
          </p:nvPr>
        </p:nvSpPr>
        <p:spPr>
          <a:xfrm>
            <a:off x="806450" y="1233488"/>
            <a:ext cx="7694613" cy="5146675"/>
          </a:xfrm>
        </p:spPr>
        <p:txBody>
          <a:bodyPr/>
          <a:lstStyle/>
          <a:p>
            <a:r>
              <a:rPr lang="en-US" b="1" smtClean="0"/>
              <a:t>Circuit switching</a:t>
            </a:r>
            <a:r>
              <a:rPr lang="en-US" smtClean="0"/>
              <a:t> -  A permanent physical link is established for the duration of the communication (i.e., telephone system)</a:t>
            </a:r>
          </a:p>
          <a:p>
            <a:endParaRPr lang="en-US" sz="800" smtClean="0"/>
          </a:p>
          <a:p>
            <a:r>
              <a:rPr lang="en-US" b="1" smtClean="0"/>
              <a:t>Message switching</a:t>
            </a:r>
            <a:r>
              <a:rPr lang="en-US" smtClean="0"/>
              <a:t> - A temporary link is established for the duration of one message transfer (i.e., post-office mailing system)</a:t>
            </a:r>
          </a:p>
          <a:p>
            <a:endParaRPr lang="en-US" sz="800" smtClean="0"/>
          </a:p>
          <a:p>
            <a:r>
              <a:rPr lang="en-US" b="1" smtClean="0"/>
              <a:t>Packet switching</a:t>
            </a:r>
            <a:r>
              <a:rPr lang="en-US" smtClean="0"/>
              <a:t> -  Messages of variable length are divided into fixed-length packets which are sent to the destination</a:t>
            </a:r>
          </a:p>
          <a:p>
            <a:pPr lvl="1"/>
            <a:r>
              <a:rPr lang="en-US" smtClean="0"/>
              <a:t> Each packet may take a different path through the network</a:t>
            </a:r>
          </a:p>
          <a:p>
            <a:pPr lvl="1"/>
            <a:r>
              <a:rPr lang="en-US" smtClean="0"/>
              <a:t>The packets must be reassembled into messages as they arrive</a:t>
            </a:r>
          </a:p>
          <a:p>
            <a:pPr lvl="1"/>
            <a:endParaRPr lang="en-US" sz="800" smtClean="0"/>
          </a:p>
          <a:p>
            <a:r>
              <a:rPr lang="en-US" smtClean="0"/>
              <a:t>Circuit switching requires setup time, but incurs less overhead for shipping each message, and may waste network bandwidth</a:t>
            </a:r>
          </a:p>
          <a:p>
            <a:pPr lvl="1"/>
            <a:r>
              <a:rPr lang="en-US" smtClean="0"/>
              <a:t>Message and packet switching require less setup time, but incur more overhead per message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Contention</a:t>
            </a:r>
          </a:p>
        </p:txBody>
      </p:sp>
      <p:sp>
        <p:nvSpPr>
          <p:cNvPr id="56323" name="Rectangle 3"/>
          <p:cNvSpPr>
            <a:spLocks noGrp="1" noChangeArrowheads="1"/>
          </p:cNvSpPr>
          <p:nvPr>
            <p:ph type="body" idx="1"/>
          </p:nvPr>
        </p:nvSpPr>
        <p:spPr>
          <a:xfrm>
            <a:off x="1087438" y="2082800"/>
            <a:ext cx="7480300" cy="3783013"/>
          </a:xfrm>
        </p:spPr>
        <p:txBody>
          <a:bodyPr/>
          <a:lstStyle/>
          <a:p>
            <a:r>
              <a:rPr lang="en-US" b="1" smtClean="0"/>
              <a:t>CSMA/CD</a:t>
            </a:r>
            <a:r>
              <a:rPr lang="en-US" smtClean="0"/>
              <a:t> -  Carrier sense with multiple access (CSMA); collision detection (CD)</a:t>
            </a:r>
          </a:p>
          <a:p>
            <a:pPr lvl="1"/>
            <a:r>
              <a:rPr lang="en-US" smtClean="0"/>
              <a:t>A site determines whether another message is currently being transmitted over that link.  If two or more sites begin transmitting at exactly the same time, then they will register a CD and will stop transmitting </a:t>
            </a:r>
          </a:p>
          <a:p>
            <a:pPr lvl="1"/>
            <a:r>
              <a:rPr lang="en-US" smtClean="0"/>
              <a:t>When the system is very busy, many collisions may occur, and thus performance may be degraded</a:t>
            </a:r>
          </a:p>
          <a:p>
            <a:pPr lvl="1"/>
            <a:endParaRPr lang="en-US" smtClean="0"/>
          </a:p>
          <a:p>
            <a:r>
              <a:rPr lang="en-US" smtClean="0"/>
              <a:t>CSMA/CD is used successfully in the Ethernet system, the most common network system</a:t>
            </a:r>
          </a:p>
        </p:txBody>
      </p:sp>
      <p:sp>
        <p:nvSpPr>
          <p:cNvPr id="56324" name="Text Box 5"/>
          <p:cNvSpPr txBox="1">
            <a:spLocks noChangeArrowheads="1"/>
          </p:cNvSpPr>
          <p:nvPr/>
        </p:nvSpPr>
        <p:spPr bwMode="auto">
          <a:xfrm>
            <a:off x="839788" y="1320800"/>
            <a:ext cx="7699375" cy="641350"/>
          </a:xfrm>
          <a:prstGeom prst="rect">
            <a:avLst/>
          </a:prstGeom>
          <a:noFill/>
          <a:ln w="9525">
            <a:noFill/>
            <a:miter lim="800000"/>
            <a:headEnd/>
            <a:tailEnd/>
          </a:ln>
        </p:spPr>
        <p:txBody>
          <a:bodyPr anchor="ctr">
            <a:spAutoFit/>
          </a:bodyPr>
          <a:lstStyle/>
          <a:p>
            <a:r>
              <a:rPr kumimoji="1" lang="en-US">
                <a:latin typeface="Helvetica" charset="0"/>
              </a:rPr>
              <a:t>Several sites may want to transmit information over a link </a:t>
            </a:r>
          </a:p>
          <a:p>
            <a:r>
              <a:rPr kumimoji="1" lang="en-US">
                <a:latin typeface="Helvetica" charset="0"/>
              </a:rPr>
              <a:t>simultaneously.  Techniques to avoid repeated collisions include: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Contention (Cont.)</a:t>
            </a:r>
          </a:p>
        </p:txBody>
      </p:sp>
      <p:sp>
        <p:nvSpPr>
          <p:cNvPr id="58371" name="Rectangle 3"/>
          <p:cNvSpPr>
            <a:spLocks noGrp="1" noChangeArrowheads="1"/>
          </p:cNvSpPr>
          <p:nvPr>
            <p:ph type="body" idx="1"/>
          </p:nvPr>
        </p:nvSpPr>
        <p:spPr>
          <a:xfrm>
            <a:off x="806450" y="1233488"/>
            <a:ext cx="7704138" cy="4995862"/>
          </a:xfrm>
        </p:spPr>
        <p:txBody>
          <a:bodyPr/>
          <a:lstStyle/>
          <a:p>
            <a:pPr>
              <a:lnSpc>
                <a:spcPct val="90000"/>
              </a:lnSpc>
            </a:pPr>
            <a:r>
              <a:rPr lang="en-US" b="1" smtClean="0"/>
              <a:t>Token passing</a:t>
            </a:r>
            <a:r>
              <a:rPr lang="en-US" smtClean="0"/>
              <a:t> -  A unique message type, known as a token, continuously circulates in the system (usually a ring structure)</a:t>
            </a:r>
          </a:p>
          <a:p>
            <a:pPr lvl="1">
              <a:lnSpc>
                <a:spcPct val="90000"/>
              </a:lnSpc>
            </a:pPr>
            <a:r>
              <a:rPr lang="en-US" smtClean="0"/>
              <a:t>A site that wants to transmit information must wait until the token arrives</a:t>
            </a:r>
          </a:p>
          <a:p>
            <a:pPr lvl="1">
              <a:lnSpc>
                <a:spcPct val="90000"/>
              </a:lnSpc>
            </a:pPr>
            <a:r>
              <a:rPr lang="en-US" smtClean="0"/>
              <a:t>When the site completes its round of message passing, it retransmits the token</a:t>
            </a:r>
          </a:p>
          <a:p>
            <a:pPr lvl="1">
              <a:lnSpc>
                <a:spcPct val="90000"/>
              </a:lnSpc>
            </a:pPr>
            <a:r>
              <a:rPr lang="en-US" smtClean="0"/>
              <a:t>A token-passing scheme is used by some IBM and HP/Apollo systems</a:t>
            </a:r>
          </a:p>
          <a:p>
            <a:pPr lvl="1">
              <a:lnSpc>
                <a:spcPct val="90000"/>
              </a:lnSpc>
            </a:pPr>
            <a:endParaRPr lang="en-US" smtClean="0"/>
          </a:p>
          <a:p>
            <a:pPr>
              <a:lnSpc>
                <a:spcPct val="90000"/>
              </a:lnSpc>
            </a:pPr>
            <a:r>
              <a:rPr lang="en-US" b="1" smtClean="0"/>
              <a:t>Message slots</a:t>
            </a:r>
            <a:r>
              <a:rPr lang="en-US" smtClean="0"/>
              <a:t> - A number of fixed-length message slots continuously circulate in the system (usually a ring structure)</a:t>
            </a:r>
          </a:p>
          <a:p>
            <a:pPr lvl="1">
              <a:lnSpc>
                <a:spcPct val="90000"/>
              </a:lnSpc>
            </a:pPr>
            <a:r>
              <a:rPr lang="en-US" smtClean="0"/>
              <a:t>Since a slot can contain only fixed-sized messages, a single logical message may have to be broken down into a number of smaller packets, each of which is sent in a separate slot</a:t>
            </a:r>
          </a:p>
          <a:p>
            <a:pPr lvl="1">
              <a:lnSpc>
                <a:spcPct val="90000"/>
              </a:lnSpc>
            </a:pPr>
            <a:r>
              <a:rPr lang="en-US" smtClean="0"/>
              <a:t>This scheme has been adopted in the experimental Cambridge Digital Communication 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01675" y="277813"/>
            <a:ext cx="7985125" cy="576262"/>
          </a:xfrm>
        </p:spPr>
        <p:txBody>
          <a:bodyPr/>
          <a:lstStyle/>
          <a:p>
            <a:pPr eaLnBrk="1" hangingPunct="1"/>
            <a:r>
              <a:rPr lang="en-US" smtClean="0"/>
              <a:t>Communication Protocol</a:t>
            </a:r>
          </a:p>
        </p:txBody>
      </p:sp>
      <p:sp>
        <p:nvSpPr>
          <p:cNvPr id="60419" name="Rectangle 3"/>
          <p:cNvSpPr>
            <a:spLocks noGrp="1" noChangeArrowheads="1"/>
          </p:cNvSpPr>
          <p:nvPr>
            <p:ph type="body" idx="1"/>
          </p:nvPr>
        </p:nvSpPr>
        <p:spPr>
          <a:xfrm>
            <a:off x="1195388" y="2095500"/>
            <a:ext cx="7334250" cy="3783013"/>
          </a:xfrm>
        </p:spPr>
        <p:txBody>
          <a:bodyPr/>
          <a:lstStyle/>
          <a:p>
            <a:r>
              <a:rPr lang="en-US" b="1" smtClean="0"/>
              <a:t>Physical layer</a:t>
            </a:r>
            <a:r>
              <a:rPr lang="en-US" smtClean="0"/>
              <a:t> – handles the mechanical and electrical details of the physical transmission of a bit stream</a:t>
            </a:r>
          </a:p>
          <a:p>
            <a:endParaRPr lang="en-US" smtClean="0"/>
          </a:p>
          <a:p>
            <a:r>
              <a:rPr lang="en-US" b="1" smtClean="0"/>
              <a:t>Data-link layer</a:t>
            </a:r>
            <a:r>
              <a:rPr lang="en-US" smtClean="0"/>
              <a:t> – handles the </a:t>
            </a:r>
            <a:r>
              <a:rPr lang="en-US" i="1" smtClean="0"/>
              <a:t>frames</a:t>
            </a:r>
            <a:r>
              <a:rPr lang="en-US" smtClean="0"/>
              <a:t>, or fixed-length parts of packets, including any error detection and recovery that occurred in the physical layer</a:t>
            </a:r>
          </a:p>
          <a:p>
            <a:endParaRPr lang="en-US" smtClean="0"/>
          </a:p>
          <a:p>
            <a:r>
              <a:rPr lang="en-US" b="1" smtClean="0"/>
              <a:t>Network layer</a:t>
            </a:r>
            <a:r>
              <a:rPr lang="en-US" smtClean="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60420" name="Text Box 5"/>
          <p:cNvSpPr txBox="1">
            <a:spLocks noChangeArrowheads="1"/>
          </p:cNvSpPr>
          <p:nvPr/>
        </p:nvSpPr>
        <p:spPr bwMode="auto">
          <a:xfrm>
            <a:off x="839788" y="1320800"/>
            <a:ext cx="7686675" cy="641350"/>
          </a:xfrm>
          <a:prstGeom prst="rect">
            <a:avLst/>
          </a:prstGeom>
          <a:noFill/>
          <a:ln w="9525">
            <a:noFill/>
            <a:miter lim="800000"/>
            <a:headEnd/>
            <a:tailEnd/>
          </a:ln>
        </p:spPr>
        <p:txBody>
          <a:bodyPr anchor="ctr">
            <a:spAutoFit/>
          </a:bodyPr>
          <a:lstStyle/>
          <a:p>
            <a:r>
              <a:rPr kumimoji="1" lang="en-US">
                <a:latin typeface="Helvetica" charset="0"/>
              </a:rPr>
              <a:t>The communication network is partitioned into the following multiple layers: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8350" y="277813"/>
            <a:ext cx="7918450" cy="576262"/>
          </a:xfrm>
        </p:spPr>
        <p:txBody>
          <a:bodyPr/>
          <a:lstStyle/>
          <a:p>
            <a:pPr eaLnBrk="1" hangingPunct="1"/>
            <a:r>
              <a:rPr lang="en-US" smtClean="0"/>
              <a:t>Communication Protocol (Cont.)</a:t>
            </a:r>
          </a:p>
        </p:txBody>
      </p:sp>
      <p:sp>
        <p:nvSpPr>
          <p:cNvPr id="62467" name="Rectangle 3"/>
          <p:cNvSpPr>
            <a:spLocks noGrp="1" noChangeArrowheads="1"/>
          </p:cNvSpPr>
          <p:nvPr>
            <p:ph type="body" idx="1"/>
          </p:nvPr>
        </p:nvSpPr>
        <p:spPr>
          <a:xfrm>
            <a:off x="806450" y="1233488"/>
            <a:ext cx="7635875" cy="5043487"/>
          </a:xfrm>
        </p:spPr>
        <p:txBody>
          <a:bodyPr/>
          <a:lstStyle/>
          <a:p>
            <a:r>
              <a:rPr lang="en-US" b="1" smtClean="0"/>
              <a:t>Transport layer</a:t>
            </a:r>
            <a:r>
              <a:rPr lang="en-US" smtClean="0"/>
              <a:t> – responsible for low-level network access and for message transfer between clients, including partitioning messages into packets, maintaining packet order, controlling flow, and generating physical addresses</a:t>
            </a:r>
          </a:p>
          <a:p>
            <a:endParaRPr lang="en-US" smtClean="0"/>
          </a:p>
          <a:p>
            <a:r>
              <a:rPr lang="en-US" b="1" smtClean="0"/>
              <a:t>Session layer</a:t>
            </a:r>
            <a:r>
              <a:rPr lang="en-US" smtClean="0"/>
              <a:t> – implements sessions, or process-to-process communications protocols</a:t>
            </a:r>
          </a:p>
          <a:p>
            <a:endParaRPr lang="en-US" smtClean="0"/>
          </a:p>
          <a:p>
            <a:r>
              <a:rPr lang="en-US" b="1" smtClean="0"/>
              <a:t>Presentation layer</a:t>
            </a:r>
            <a:r>
              <a:rPr lang="en-US" smtClean="0"/>
              <a:t> – resolves the differences in formats among the various sites in the network, including character conversions, and half duplex/full duplex (echoing)</a:t>
            </a:r>
          </a:p>
          <a:p>
            <a:endParaRPr lang="en-US" smtClean="0"/>
          </a:p>
          <a:p>
            <a:r>
              <a:rPr lang="en-US" b="1" smtClean="0"/>
              <a:t>Application layer</a:t>
            </a:r>
            <a:r>
              <a:rPr lang="en-US" smtClean="0"/>
              <a:t> – interacts directly with the users’ deals with file transfer, remote-login protocols and electronic mail, as well as schemas for distributed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69963" y="250825"/>
            <a:ext cx="7786687" cy="660400"/>
          </a:xfrm>
        </p:spPr>
        <p:txBody>
          <a:bodyPr/>
          <a:lstStyle/>
          <a:p>
            <a:pPr eaLnBrk="1" hangingPunct="1"/>
            <a:r>
              <a:rPr lang="en-US" sz="3000" smtClean="0"/>
              <a:t>Communication Via ISO Network Model</a:t>
            </a:r>
          </a:p>
        </p:txBody>
      </p:sp>
      <p:pic>
        <p:nvPicPr>
          <p:cNvPr id="64515" name="Picture 8"/>
          <p:cNvPicPr>
            <a:picLocks noChangeAspect="1" noChangeArrowheads="1"/>
          </p:cNvPicPr>
          <p:nvPr/>
        </p:nvPicPr>
        <p:blipFill>
          <a:blip r:embed="rId3"/>
          <a:srcRect/>
          <a:stretch>
            <a:fillRect/>
          </a:stretch>
        </p:blipFill>
        <p:spPr bwMode="auto">
          <a:xfrm>
            <a:off x="989013" y="1268413"/>
            <a:ext cx="7048500" cy="475138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39775" y="277813"/>
            <a:ext cx="7947025" cy="576262"/>
          </a:xfrm>
        </p:spPr>
        <p:txBody>
          <a:bodyPr/>
          <a:lstStyle/>
          <a:p>
            <a:pPr eaLnBrk="1" hangingPunct="1"/>
            <a:r>
              <a:rPr lang="en-US" smtClean="0"/>
              <a:t>The ISO Protocol Layer</a:t>
            </a:r>
          </a:p>
        </p:txBody>
      </p:sp>
      <p:pic>
        <p:nvPicPr>
          <p:cNvPr id="66563" name="Picture 9"/>
          <p:cNvPicPr>
            <a:picLocks noChangeAspect="1" noChangeArrowheads="1"/>
          </p:cNvPicPr>
          <p:nvPr/>
        </p:nvPicPr>
        <p:blipFill>
          <a:blip r:embed="rId3"/>
          <a:srcRect/>
          <a:stretch>
            <a:fillRect/>
          </a:stretch>
        </p:blipFill>
        <p:spPr bwMode="auto">
          <a:xfrm>
            <a:off x="2498725" y="939800"/>
            <a:ext cx="3819525" cy="57372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The ISO Network Message</a:t>
            </a:r>
          </a:p>
        </p:txBody>
      </p:sp>
      <p:pic>
        <p:nvPicPr>
          <p:cNvPr id="68611" name="Picture 4"/>
          <p:cNvPicPr>
            <a:picLocks noChangeAspect="1" noChangeArrowheads="1"/>
          </p:cNvPicPr>
          <p:nvPr/>
        </p:nvPicPr>
        <p:blipFill>
          <a:blip r:embed="rId3"/>
          <a:srcRect/>
          <a:stretch>
            <a:fillRect/>
          </a:stretch>
        </p:blipFill>
        <p:spPr bwMode="auto">
          <a:xfrm>
            <a:off x="2338388" y="1117600"/>
            <a:ext cx="4187825" cy="52879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The TCP/IP Protocol Layers</a:t>
            </a:r>
          </a:p>
        </p:txBody>
      </p:sp>
      <p:pic>
        <p:nvPicPr>
          <p:cNvPr id="70659" name="Picture 5"/>
          <p:cNvPicPr>
            <a:picLocks noChangeAspect="1" noChangeArrowheads="1"/>
          </p:cNvPicPr>
          <p:nvPr/>
        </p:nvPicPr>
        <p:blipFill>
          <a:blip r:embed="rId3"/>
          <a:srcRect/>
          <a:stretch>
            <a:fillRect/>
          </a:stretch>
        </p:blipFill>
        <p:spPr bwMode="auto">
          <a:xfrm>
            <a:off x="1816100" y="1177925"/>
            <a:ext cx="5132388" cy="513873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Robustness</a:t>
            </a:r>
          </a:p>
        </p:txBody>
      </p:sp>
      <p:sp>
        <p:nvSpPr>
          <p:cNvPr id="72707" name="Rectangle 3"/>
          <p:cNvSpPr>
            <a:spLocks noGrp="1" noChangeArrowheads="1"/>
          </p:cNvSpPr>
          <p:nvPr>
            <p:ph type="body" idx="1"/>
          </p:nvPr>
        </p:nvSpPr>
        <p:spPr>
          <a:xfrm>
            <a:off x="839788" y="1290638"/>
            <a:ext cx="7351712" cy="4483100"/>
          </a:xfrm>
        </p:spPr>
        <p:txBody>
          <a:bodyPr/>
          <a:lstStyle/>
          <a:p>
            <a:r>
              <a:rPr lang="en-US" smtClean="0"/>
              <a:t>Failure detection</a:t>
            </a:r>
            <a:br>
              <a:rPr lang="en-US" smtClean="0"/>
            </a:br>
            <a:endParaRPr lang="en-US" smtClean="0"/>
          </a:p>
          <a:p>
            <a:r>
              <a:rPr lang="en-US" smtClean="0"/>
              <a:t>Reconfiguration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Chapter Objectives</a:t>
            </a:r>
          </a:p>
        </p:txBody>
      </p:sp>
      <p:sp>
        <p:nvSpPr>
          <p:cNvPr id="19459" name="Rectangle 3"/>
          <p:cNvSpPr>
            <a:spLocks noGrp="1" noChangeArrowheads="1"/>
          </p:cNvSpPr>
          <p:nvPr>
            <p:ph type="body" idx="1"/>
          </p:nvPr>
        </p:nvSpPr>
        <p:spPr>
          <a:xfrm>
            <a:off x="820738" y="1241425"/>
            <a:ext cx="7337425" cy="4030663"/>
          </a:xfrm>
        </p:spPr>
        <p:txBody>
          <a:bodyPr/>
          <a:lstStyle/>
          <a:p>
            <a:r>
              <a:rPr lang="en-US" smtClean="0"/>
              <a:t>To provide a high-level overview of distributed systems and the networks that interconnect them</a:t>
            </a:r>
          </a:p>
          <a:p>
            <a:endParaRPr lang="en-US" smtClean="0"/>
          </a:p>
          <a:p>
            <a:r>
              <a:rPr lang="en-US" smtClean="0"/>
              <a:t>To discuss the general structure of distributed operating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Failure Detection</a:t>
            </a:r>
          </a:p>
        </p:txBody>
      </p:sp>
      <p:sp>
        <p:nvSpPr>
          <p:cNvPr id="74755" name="Rectangle 3"/>
          <p:cNvSpPr>
            <a:spLocks noGrp="1" noChangeArrowheads="1"/>
          </p:cNvSpPr>
          <p:nvPr>
            <p:ph type="body" idx="1"/>
          </p:nvPr>
        </p:nvSpPr>
        <p:spPr>
          <a:xfrm>
            <a:off x="839788" y="1290638"/>
            <a:ext cx="7351712" cy="5106987"/>
          </a:xfrm>
        </p:spPr>
        <p:txBody>
          <a:bodyPr/>
          <a:lstStyle/>
          <a:p>
            <a:r>
              <a:rPr lang="en-US" smtClean="0"/>
              <a:t>Detecting hardware failure is difficult</a:t>
            </a:r>
          </a:p>
          <a:p>
            <a:endParaRPr lang="en-US" sz="800" smtClean="0"/>
          </a:p>
          <a:p>
            <a:r>
              <a:rPr lang="en-US" smtClean="0"/>
              <a:t>To detect a link failure, a handshaking protocol can be used</a:t>
            </a:r>
          </a:p>
          <a:p>
            <a:endParaRPr lang="en-US" sz="800" smtClean="0"/>
          </a:p>
          <a:p>
            <a:r>
              <a:rPr lang="en-US" smtClean="0"/>
              <a:t>Assume Site A and Site B have established a link</a:t>
            </a:r>
          </a:p>
          <a:p>
            <a:pPr lvl="1"/>
            <a:r>
              <a:rPr lang="en-US" smtClean="0"/>
              <a:t> At fixed intervals, each site will exchange an </a:t>
            </a:r>
            <a:r>
              <a:rPr lang="en-US" i="1" smtClean="0"/>
              <a:t>I-am-up</a:t>
            </a:r>
            <a:r>
              <a:rPr lang="en-US" smtClean="0"/>
              <a:t> message indicating that they are up and running</a:t>
            </a:r>
          </a:p>
          <a:p>
            <a:pPr lvl="1"/>
            <a:endParaRPr lang="en-US" sz="800" smtClean="0"/>
          </a:p>
          <a:p>
            <a:r>
              <a:rPr lang="en-US" smtClean="0"/>
              <a:t>If Site A does not receive a message within the fixed interval, it assumes either (a) the other site is not up or (b) the message was lost</a:t>
            </a:r>
          </a:p>
          <a:p>
            <a:endParaRPr lang="en-US" sz="800" smtClean="0"/>
          </a:p>
          <a:p>
            <a:r>
              <a:rPr lang="en-US" smtClean="0"/>
              <a:t>Site A can now send an </a:t>
            </a:r>
            <a:r>
              <a:rPr lang="en-US" i="1" smtClean="0"/>
              <a:t>Are-you-up?</a:t>
            </a:r>
            <a:r>
              <a:rPr lang="en-US" smtClean="0"/>
              <a:t> message to Site B</a:t>
            </a:r>
          </a:p>
          <a:p>
            <a:endParaRPr lang="en-US" sz="800" smtClean="0"/>
          </a:p>
          <a:p>
            <a:r>
              <a:rPr lang="en-US" smtClean="0"/>
              <a:t>If Site A does not receive a reply, it can repeat the message or try an alternate route to Site 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p:txBody>
          <a:bodyPr/>
          <a:lstStyle/>
          <a:p>
            <a:pPr eaLnBrk="1" hangingPunct="1"/>
            <a:r>
              <a:rPr lang="en-US" smtClean="0"/>
              <a:t>Failure Detection (Cont.)</a:t>
            </a:r>
          </a:p>
        </p:txBody>
      </p:sp>
      <p:sp>
        <p:nvSpPr>
          <p:cNvPr id="76803" name="Rectangle 1027"/>
          <p:cNvSpPr>
            <a:spLocks noGrp="1" noChangeArrowheads="1"/>
          </p:cNvSpPr>
          <p:nvPr>
            <p:ph type="body" idx="1"/>
          </p:nvPr>
        </p:nvSpPr>
        <p:spPr>
          <a:xfrm>
            <a:off x="806450" y="1233488"/>
            <a:ext cx="7723188" cy="4530725"/>
          </a:xfrm>
        </p:spPr>
        <p:txBody>
          <a:bodyPr/>
          <a:lstStyle/>
          <a:p>
            <a:r>
              <a:rPr lang="en-US" smtClean="0"/>
              <a:t>If Site A does not ultimately receive a reply from Site B, it concludes some type of failure has occurred</a:t>
            </a:r>
            <a:br>
              <a:rPr lang="en-US" smtClean="0"/>
            </a:br>
            <a:endParaRPr lang="en-US" smtClean="0"/>
          </a:p>
          <a:p>
            <a:r>
              <a:rPr lang="en-US" smtClean="0"/>
              <a:t>Types of failures:</a:t>
            </a:r>
            <a:br>
              <a:rPr lang="en-US" smtClean="0"/>
            </a:br>
            <a:r>
              <a:rPr lang="en-US" smtClean="0"/>
              <a:t>- Site B is down</a:t>
            </a:r>
          </a:p>
          <a:p>
            <a:pPr>
              <a:buFont typeface="Monotype Sorts" charset="2"/>
              <a:buNone/>
            </a:pPr>
            <a:r>
              <a:rPr lang="en-US" smtClean="0"/>
              <a:t>	- The direct link between A and B is down</a:t>
            </a:r>
            <a:br>
              <a:rPr lang="en-US" smtClean="0"/>
            </a:br>
            <a:r>
              <a:rPr lang="en-US" smtClean="0"/>
              <a:t>- The alternate link from A to B is down</a:t>
            </a:r>
          </a:p>
          <a:p>
            <a:pPr>
              <a:buFont typeface="Monotype Sorts" charset="2"/>
              <a:buNone/>
            </a:pPr>
            <a:r>
              <a:rPr lang="en-US" smtClean="0"/>
              <a:t>	- The message has been lost</a:t>
            </a:r>
            <a:br>
              <a:rPr lang="en-US" smtClean="0"/>
            </a:br>
            <a:endParaRPr lang="en-US" smtClean="0"/>
          </a:p>
          <a:p>
            <a:r>
              <a:rPr lang="en-US" smtClean="0"/>
              <a:t>However, Site A cannot determine exactly </a:t>
            </a:r>
            <a:r>
              <a:rPr lang="en-US" b="1" smtClean="0"/>
              <a:t>why</a:t>
            </a:r>
            <a:r>
              <a:rPr lang="en-US" smtClean="0"/>
              <a:t> the failure has occurred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6613" y="277813"/>
            <a:ext cx="7850187" cy="576262"/>
          </a:xfrm>
        </p:spPr>
        <p:txBody>
          <a:bodyPr/>
          <a:lstStyle/>
          <a:p>
            <a:pPr eaLnBrk="1" hangingPunct="1"/>
            <a:r>
              <a:rPr lang="en-US" smtClean="0"/>
              <a:t>Reconfiguration</a:t>
            </a:r>
          </a:p>
        </p:txBody>
      </p:sp>
      <p:sp>
        <p:nvSpPr>
          <p:cNvPr id="78851" name="Rectangle 3"/>
          <p:cNvSpPr>
            <a:spLocks noGrp="1" noChangeArrowheads="1"/>
          </p:cNvSpPr>
          <p:nvPr>
            <p:ph type="body" idx="1"/>
          </p:nvPr>
        </p:nvSpPr>
        <p:spPr>
          <a:xfrm>
            <a:off x="806450" y="1233488"/>
            <a:ext cx="7704138" cy="5027612"/>
          </a:xfrm>
        </p:spPr>
        <p:txBody>
          <a:bodyPr/>
          <a:lstStyle/>
          <a:p>
            <a:r>
              <a:rPr lang="en-US" smtClean="0"/>
              <a:t>When Site A determines a failure has occurred, it must reconfigure the system: </a:t>
            </a:r>
            <a:br>
              <a:rPr lang="en-US" smtClean="0"/>
            </a:br>
            <a:endParaRPr lang="en-US" smtClean="0"/>
          </a:p>
          <a:p>
            <a:pPr>
              <a:buFont typeface="Monotype Sorts" charset="2"/>
              <a:buNone/>
            </a:pPr>
            <a:r>
              <a:rPr lang="en-US" smtClean="0"/>
              <a:t>     1.  If the link from A to B has failed, this must be broadcast to every site in the system</a:t>
            </a:r>
          </a:p>
          <a:p>
            <a:pPr>
              <a:buFont typeface="Monotype Sorts" charset="2"/>
              <a:buNone/>
            </a:pPr>
            <a:endParaRPr lang="en-US" smtClean="0"/>
          </a:p>
          <a:p>
            <a:pPr>
              <a:buFont typeface="Monotype Sorts" charset="2"/>
              <a:buNone/>
            </a:pPr>
            <a:r>
              <a:rPr lang="en-US" smtClean="0"/>
              <a:t>     2.  If a site has failed, every other site must also be notified indicating that the services offered by the failed site are no longer available</a:t>
            </a:r>
            <a:br>
              <a:rPr lang="en-US" smtClean="0"/>
            </a:br>
            <a:endParaRPr lang="en-US" smtClean="0"/>
          </a:p>
          <a:p>
            <a:r>
              <a:rPr lang="en-US" smtClean="0"/>
              <a:t>When the link or the site becomes available again, this information must again be broadcast to all other sites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Design Issues</a:t>
            </a:r>
          </a:p>
        </p:txBody>
      </p:sp>
      <p:sp>
        <p:nvSpPr>
          <p:cNvPr id="80899" name="Rectangle 3"/>
          <p:cNvSpPr>
            <a:spLocks noGrp="1" noChangeArrowheads="1"/>
          </p:cNvSpPr>
          <p:nvPr>
            <p:ph type="body" idx="1"/>
          </p:nvPr>
        </p:nvSpPr>
        <p:spPr>
          <a:xfrm>
            <a:off x="806450" y="1233488"/>
            <a:ext cx="7704138" cy="4530725"/>
          </a:xfrm>
        </p:spPr>
        <p:txBody>
          <a:bodyPr/>
          <a:lstStyle/>
          <a:p>
            <a:r>
              <a:rPr lang="en-US" b="1" smtClean="0"/>
              <a:t>Transparency</a:t>
            </a:r>
            <a:r>
              <a:rPr lang="en-US" smtClean="0"/>
              <a:t> – the distributed system should appear as a conventional, centralized system to the user</a:t>
            </a:r>
            <a:br>
              <a:rPr lang="en-US" smtClean="0"/>
            </a:br>
            <a:endParaRPr lang="en-US" smtClean="0"/>
          </a:p>
          <a:p>
            <a:r>
              <a:rPr lang="en-US" b="1" smtClean="0"/>
              <a:t>Fault tolerance</a:t>
            </a:r>
            <a:r>
              <a:rPr lang="en-US" smtClean="0"/>
              <a:t> – the distributed system should continue to function in the face of failure</a:t>
            </a:r>
            <a:br>
              <a:rPr lang="en-US" smtClean="0"/>
            </a:br>
            <a:endParaRPr lang="en-US" smtClean="0"/>
          </a:p>
          <a:p>
            <a:r>
              <a:rPr lang="en-US" b="1" smtClean="0"/>
              <a:t>Scalability</a:t>
            </a:r>
            <a:r>
              <a:rPr lang="en-US" smtClean="0"/>
              <a:t> – as demands increase, the system should easily accept the addition of new resources to accommodate the increased demand</a:t>
            </a:r>
            <a:br>
              <a:rPr lang="en-US" smtClean="0"/>
            </a:br>
            <a:endParaRPr lang="en-US" smtClean="0"/>
          </a:p>
          <a:p>
            <a:r>
              <a:rPr lang="en-US" b="1" smtClean="0"/>
              <a:t>Clusters</a:t>
            </a:r>
            <a:r>
              <a:rPr lang="en-US" smtClean="0"/>
              <a:t> – a collection of semi-autonomous machines that acts as a single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r>
              <a:rPr lang="en-US" smtClean="0"/>
              <a:t>Example: Networking</a:t>
            </a:r>
          </a:p>
        </p:txBody>
      </p:sp>
      <p:sp>
        <p:nvSpPr>
          <p:cNvPr id="82947" name="Rectangle 1027"/>
          <p:cNvSpPr>
            <a:spLocks noGrp="1" noChangeArrowheads="1"/>
          </p:cNvSpPr>
          <p:nvPr>
            <p:ph type="body" idx="1"/>
          </p:nvPr>
        </p:nvSpPr>
        <p:spPr>
          <a:xfrm>
            <a:off x="806450" y="1233488"/>
            <a:ext cx="7713663" cy="5118100"/>
          </a:xfrm>
        </p:spPr>
        <p:txBody>
          <a:bodyPr/>
          <a:lstStyle/>
          <a:p>
            <a:r>
              <a:rPr lang="en-US" smtClean="0"/>
              <a:t>The transmission of a network packet between hosts on an Ethernet network</a:t>
            </a:r>
          </a:p>
          <a:p>
            <a:endParaRPr lang="en-US" sz="800" smtClean="0"/>
          </a:p>
          <a:p>
            <a:r>
              <a:rPr lang="en-US" smtClean="0"/>
              <a:t>Every host has a unique IP address and a corresponding Ethernet (MAC) address</a:t>
            </a:r>
          </a:p>
          <a:p>
            <a:endParaRPr lang="en-US" sz="800" smtClean="0"/>
          </a:p>
          <a:p>
            <a:r>
              <a:rPr lang="en-US" smtClean="0"/>
              <a:t>Communication requires both addresses</a:t>
            </a:r>
          </a:p>
          <a:p>
            <a:endParaRPr lang="en-US" sz="800" smtClean="0"/>
          </a:p>
          <a:p>
            <a:r>
              <a:rPr lang="en-US" smtClean="0"/>
              <a:t>Domain Name Service (DNS) can be used to acquire IP addresses </a:t>
            </a:r>
          </a:p>
          <a:p>
            <a:endParaRPr lang="en-US" sz="800" smtClean="0"/>
          </a:p>
          <a:p>
            <a:r>
              <a:rPr lang="en-US" smtClean="0"/>
              <a:t>Address Resolution Protocol (ARP) is used to map MAC addresses to IP addresses</a:t>
            </a:r>
          </a:p>
          <a:p>
            <a:endParaRPr lang="en-US" sz="800" smtClean="0"/>
          </a:p>
          <a:p>
            <a:r>
              <a:rPr lang="en-US" smtClean="0"/>
              <a:t>If the hosts are on the same network, ARP can be used</a:t>
            </a:r>
          </a:p>
          <a:p>
            <a:pPr lvl="1"/>
            <a:r>
              <a:rPr lang="en-US" smtClean="0"/>
              <a:t>If the hosts are on different networks, the sending host will send the packet to a </a:t>
            </a:r>
            <a:r>
              <a:rPr lang="en-US" i="1" smtClean="0"/>
              <a:t>router</a:t>
            </a:r>
            <a:r>
              <a:rPr lang="en-US" smtClean="0"/>
              <a:t> which routes the packet to the destination network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An Ethernet Packet</a:t>
            </a:r>
          </a:p>
        </p:txBody>
      </p:sp>
      <p:pic>
        <p:nvPicPr>
          <p:cNvPr id="84995" name="Picture 8"/>
          <p:cNvPicPr>
            <a:picLocks noChangeAspect="1" noChangeArrowheads="1"/>
          </p:cNvPicPr>
          <p:nvPr/>
        </p:nvPicPr>
        <p:blipFill>
          <a:blip r:embed="rId3"/>
          <a:srcRect/>
          <a:stretch>
            <a:fillRect/>
          </a:stretch>
        </p:blipFill>
        <p:spPr bwMode="auto">
          <a:xfrm>
            <a:off x="998538" y="1193800"/>
            <a:ext cx="7231062" cy="4749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pPr eaLnBrk="1" hangingPunct="1"/>
            <a:r>
              <a:rPr lang="en-US" smtClean="0"/>
              <a:t>End of Chapter 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Motivation</a:t>
            </a:r>
          </a:p>
        </p:txBody>
      </p:sp>
      <p:sp>
        <p:nvSpPr>
          <p:cNvPr id="125955" name="Rectangle 3"/>
          <p:cNvSpPr>
            <a:spLocks noGrp="1" noChangeArrowheads="1"/>
          </p:cNvSpPr>
          <p:nvPr>
            <p:ph type="body" idx="1"/>
          </p:nvPr>
        </p:nvSpPr>
        <p:spPr/>
        <p:txBody>
          <a:bodyPr/>
          <a:lstStyle/>
          <a:p>
            <a:r>
              <a:rPr lang="en-US" b="1" smtClean="0">
                <a:solidFill>
                  <a:srgbClr val="3366FF"/>
                </a:solidFill>
              </a:rPr>
              <a:t>Distributed system</a:t>
            </a:r>
            <a:r>
              <a:rPr lang="en-US" smtClean="0">
                <a:solidFill>
                  <a:srgbClr val="3366FF"/>
                </a:solidFill>
              </a:rPr>
              <a:t> </a:t>
            </a:r>
            <a:r>
              <a:rPr lang="en-US" smtClean="0"/>
              <a:t>is collection of loosely coupled processors interconnected by a communications network</a:t>
            </a:r>
          </a:p>
          <a:p>
            <a:endParaRPr lang="en-US" sz="900" smtClean="0"/>
          </a:p>
          <a:p>
            <a:r>
              <a:rPr lang="en-US" smtClean="0"/>
              <a:t>Processors variously called </a:t>
            </a:r>
            <a:r>
              <a:rPr lang="en-US" i="1" smtClean="0"/>
              <a:t>nodes, computers, machines, hosts</a:t>
            </a:r>
          </a:p>
          <a:p>
            <a:pPr lvl="1"/>
            <a:r>
              <a:rPr lang="en-US" i="1" smtClean="0"/>
              <a:t>Site</a:t>
            </a:r>
            <a:r>
              <a:rPr lang="en-US" smtClean="0"/>
              <a:t> is location of the processor</a:t>
            </a:r>
          </a:p>
          <a:p>
            <a:pPr lvl="1"/>
            <a:endParaRPr lang="en-US" sz="900" smtClean="0"/>
          </a:p>
          <a:p>
            <a:r>
              <a:rPr lang="en-US" smtClean="0"/>
              <a:t>Reasons for distributed systems</a:t>
            </a:r>
          </a:p>
          <a:p>
            <a:pPr lvl="1"/>
            <a:r>
              <a:rPr lang="en-US" smtClean="0"/>
              <a:t>Resource sharing</a:t>
            </a:r>
          </a:p>
          <a:p>
            <a:pPr lvl="2"/>
            <a:r>
              <a:rPr lang="en-US" smtClean="0"/>
              <a:t>sharing and printing files at remote sites</a:t>
            </a:r>
          </a:p>
          <a:p>
            <a:pPr lvl="2"/>
            <a:r>
              <a:rPr lang="en-US" smtClean="0"/>
              <a:t>processing information in a distributed database</a:t>
            </a:r>
          </a:p>
          <a:p>
            <a:pPr lvl="2"/>
            <a:r>
              <a:rPr lang="en-US" smtClean="0"/>
              <a:t>using remote specialized hardware devices</a:t>
            </a:r>
          </a:p>
          <a:p>
            <a:pPr lvl="1"/>
            <a:r>
              <a:rPr lang="en-US" smtClean="0"/>
              <a:t>Computation speedup – </a:t>
            </a:r>
            <a:r>
              <a:rPr lang="en-US" b="1" smtClean="0">
                <a:solidFill>
                  <a:srgbClr val="3366FF"/>
                </a:solidFill>
              </a:rPr>
              <a:t>load sharing</a:t>
            </a:r>
          </a:p>
          <a:p>
            <a:pPr lvl="1"/>
            <a:r>
              <a:rPr lang="en-US" smtClean="0"/>
              <a:t>Reliability – detect and recover from site failure, function transfer, reintegrate failed site</a:t>
            </a:r>
          </a:p>
          <a:p>
            <a:pPr lvl="1"/>
            <a:r>
              <a:rPr lang="en-US" smtClean="0"/>
              <a:t>Communication – message passing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smtClean="0"/>
              <a:t>A Distributed System</a:t>
            </a:r>
          </a:p>
        </p:txBody>
      </p:sp>
      <p:pic>
        <p:nvPicPr>
          <p:cNvPr id="23555" name="Picture 6"/>
          <p:cNvPicPr>
            <a:picLocks noChangeAspect="1" noChangeArrowheads="1"/>
          </p:cNvPicPr>
          <p:nvPr/>
        </p:nvPicPr>
        <p:blipFill>
          <a:blip r:embed="rId3"/>
          <a:srcRect/>
          <a:stretch>
            <a:fillRect/>
          </a:stretch>
        </p:blipFill>
        <p:spPr bwMode="auto">
          <a:xfrm>
            <a:off x="841375" y="1390650"/>
            <a:ext cx="7042150" cy="45370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1400" y="277813"/>
            <a:ext cx="7645400" cy="576262"/>
          </a:xfrm>
        </p:spPr>
        <p:txBody>
          <a:bodyPr/>
          <a:lstStyle/>
          <a:p>
            <a:pPr eaLnBrk="1" hangingPunct="1"/>
            <a:r>
              <a:rPr lang="en-US" sz="3000" smtClean="0"/>
              <a:t>Types of Distributed Operating Systems</a:t>
            </a:r>
          </a:p>
        </p:txBody>
      </p:sp>
      <p:sp>
        <p:nvSpPr>
          <p:cNvPr id="25603" name="Rectangle 3"/>
          <p:cNvSpPr>
            <a:spLocks noGrp="1" noChangeArrowheads="1"/>
          </p:cNvSpPr>
          <p:nvPr>
            <p:ph type="body" idx="1"/>
          </p:nvPr>
        </p:nvSpPr>
        <p:spPr/>
        <p:txBody>
          <a:bodyPr/>
          <a:lstStyle/>
          <a:p>
            <a:r>
              <a:rPr lang="en-US" smtClean="0"/>
              <a:t>Network Operating Systems</a:t>
            </a:r>
          </a:p>
          <a:p>
            <a:endParaRPr lang="en-US" smtClean="0"/>
          </a:p>
          <a:p>
            <a:r>
              <a:rPr lang="en-US" smtClean="0"/>
              <a:t>Distributed Operating Systems</a:t>
            </a:r>
          </a:p>
          <a:p>
            <a:pPr>
              <a:buFont typeface="Monotype Sorts" charset="2"/>
              <a:buNone/>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Network-Operating Systems</a:t>
            </a:r>
          </a:p>
        </p:txBody>
      </p:sp>
      <p:sp>
        <p:nvSpPr>
          <p:cNvPr id="27651" name="Rectangle 3"/>
          <p:cNvSpPr>
            <a:spLocks noGrp="1" noChangeArrowheads="1"/>
          </p:cNvSpPr>
          <p:nvPr>
            <p:ph type="body" idx="1"/>
          </p:nvPr>
        </p:nvSpPr>
        <p:spPr>
          <a:xfrm>
            <a:off x="820738" y="1241425"/>
            <a:ext cx="7491412" cy="4516438"/>
          </a:xfrm>
        </p:spPr>
        <p:txBody>
          <a:bodyPr/>
          <a:lstStyle/>
          <a:p>
            <a:r>
              <a:rPr lang="en-US" smtClean="0"/>
              <a:t>Users are aware of multiplicity of machines.  Access to resources of various machines is done explicitly by:</a:t>
            </a:r>
          </a:p>
          <a:p>
            <a:pPr lvl="1"/>
            <a:r>
              <a:rPr lang="en-US" smtClean="0"/>
              <a:t>Remote logging into the appropriate remote machine (telnet, ssh)</a:t>
            </a:r>
          </a:p>
          <a:p>
            <a:pPr lvl="1"/>
            <a:r>
              <a:rPr lang="en-US" smtClean="0"/>
              <a:t>Remote Desktop (Microsoft Windows)</a:t>
            </a:r>
          </a:p>
          <a:p>
            <a:pPr lvl="1"/>
            <a:r>
              <a:rPr lang="en-US" smtClean="0"/>
              <a:t>Transferring data from remote machines to local machines, via the File Transfer Protocol (FTP) mechanism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962025" y="277813"/>
            <a:ext cx="7724775" cy="576262"/>
          </a:xfrm>
        </p:spPr>
        <p:txBody>
          <a:bodyPr/>
          <a:lstStyle/>
          <a:p>
            <a:pPr eaLnBrk="1" hangingPunct="1"/>
            <a:r>
              <a:rPr lang="en-US" smtClean="0"/>
              <a:t>Distributed-Operating Systems</a:t>
            </a:r>
          </a:p>
        </p:txBody>
      </p:sp>
      <p:sp>
        <p:nvSpPr>
          <p:cNvPr id="29699" name="Rectangle 1027"/>
          <p:cNvSpPr>
            <a:spLocks noGrp="1" noChangeArrowheads="1"/>
          </p:cNvSpPr>
          <p:nvPr>
            <p:ph type="body" idx="1"/>
          </p:nvPr>
        </p:nvSpPr>
        <p:spPr>
          <a:xfrm>
            <a:off x="839788" y="1290638"/>
            <a:ext cx="7672387" cy="4483100"/>
          </a:xfrm>
        </p:spPr>
        <p:txBody>
          <a:bodyPr/>
          <a:lstStyle/>
          <a:p>
            <a:r>
              <a:rPr lang="en-US" smtClean="0"/>
              <a:t>Users not aware of multiplicity of machines</a:t>
            </a:r>
          </a:p>
          <a:p>
            <a:pPr lvl="1"/>
            <a:r>
              <a:rPr lang="en-US" smtClean="0"/>
              <a:t>Access to remote resources similar to access to local resources</a:t>
            </a:r>
          </a:p>
          <a:p>
            <a:pPr lvl="1"/>
            <a:endParaRPr lang="en-US" smtClean="0"/>
          </a:p>
          <a:p>
            <a:r>
              <a:rPr lang="en-US" smtClean="0"/>
              <a:t>Data Migration – transfer data by transferring entire file, or transferring only those portions of the file necessary for the immediate task</a:t>
            </a:r>
          </a:p>
          <a:p>
            <a:endParaRPr lang="en-US" smtClean="0"/>
          </a:p>
          <a:p>
            <a:r>
              <a:rPr lang="en-US" smtClean="0"/>
              <a:t>Computation Migration – transfer the computation, rather than the data, across the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995363" y="287338"/>
            <a:ext cx="7772400" cy="576262"/>
          </a:xfrm>
        </p:spPr>
        <p:txBody>
          <a:bodyPr/>
          <a:lstStyle/>
          <a:p>
            <a:pPr eaLnBrk="1" hangingPunct="1"/>
            <a:r>
              <a:rPr lang="en-US" smtClean="0"/>
              <a:t>Distributed-Operating Systems (Cont.)</a:t>
            </a:r>
          </a:p>
        </p:txBody>
      </p:sp>
      <p:sp>
        <p:nvSpPr>
          <p:cNvPr id="31747" name="Rectangle 1027"/>
          <p:cNvSpPr>
            <a:spLocks noGrp="1" noChangeArrowheads="1"/>
          </p:cNvSpPr>
          <p:nvPr>
            <p:ph type="body" idx="1"/>
          </p:nvPr>
        </p:nvSpPr>
        <p:spPr>
          <a:xfrm>
            <a:off x="806450" y="1233488"/>
            <a:ext cx="7791450" cy="4530725"/>
          </a:xfrm>
        </p:spPr>
        <p:txBody>
          <a:bodyPr/>
          <a:lstStyle/>
          <a:p>
            <a:r>
              <a:rPr lang="en-US" smtClean="0"/>
              <a:t>Process Migration – execute an entire process, or parts of it, at different sites</a:t>
            </a:r>
          </a:p>
          <a:p>
            <a:pPr lvl="1"/>
            <a:r>
              <a:rPr lang="en-US" b="1" smtClean="0"/>
              <a:t>Load balancing </a:t>
            </a:r>
            <a:r>
              <a:rPr lang="en-US" smtClean="0"/>
              <a:t>– distribute processes across network to even the workload</a:t>
            </a:r>
          </a:p>
          <a:p>
            <a:pPr lvl="1"/>
            <a:r>
              <a:rPr lang="en-US" b="1" smtClean="0"/>
              <a:t>Computation speedup </a:t>
            </a:r>
            <a:r>
              <a:rPr lang="en-US" smtClean="0"/>
              <a:t>– subprocesses can run concurrently on different sites</a:t>
            </a:r>
          </a:p>
          <a:p>
            <a:pPr lvl="1"/>
            <a:r>
              <a:rPr lang="en-US" b="1" smtClean="0"/>
              <a:t>Hardware preference </a:t>
            </a:r>
            <a:r>
              <a:rPr lang="en-US" smtClean="0"/>
              <a:t>– process execution may require specialized processor</a:t>
            </a:r>
          </a:p>
          <a:p>
            <a:pPr lvl="1"/>
            <a:r>
              <a:rPr lang="en-US" b="1" smtClean="0"/>
              <a:t>Software preference </a:t>
            </a:r>
            <a:r>
              <a:rPr lang="en-US" smtClean="0"/>
              <a:t>– required software may be available at only a particular site</a:t>
            </a:r>
          </a:p>
          <a:p>
            <a:pPr lvl="1"/>
            <a:r>
              <a:rPr lang="en-US" b="1" smtClean="0"/>
              <a:t>Data access </a:t>
            </a:r>
            <a:r>
              <a:rPr lang="en-US" smtClean="0"/>
              <a:t>– run process remotely, rather than transfer all data locally</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1396</TotalTime>
  <Words>1771</Words>
  <Application>Microsoft Office PowerPoint</Application>
  <PresentationFormat>On-screen Show (4:3)</PresentationFormat>
  <Paragraphs>245</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Verdana</vt:lpstr>
      <vt:lpstr>ＭＳ Ｐゴシック</vt:lpstr>
      <vt:lpstr>Arial</vt:lpstr>
      <vt:lpstr>Helvetica</vt:lpstr>
      <vt:lpstr>Monotype Sorts</vt:lpstr>
      <vt:lpstr>Webdings</vt:lpstr>
      <vt:lpstr>Times New Roman</vt:lpstr>
      <vt:lpstr>Symbol</vt:lpstr>
      <vt:lpstr>os-8</vt:lpstr>
      <vt:lpstr>Module 16:  Distributed System Structures</vt:lpstr>
      <vt:lpstr>Chapter 16: Distributed System Structures</vt:lpstr>
      <vt:lpstr>Chapter Objectives</vt:lpstr>
      <vt:lpstr>Motivation</vt:lpstr>
      <vt:lpstr>A Distributed System</vt:lpstr>
      <vt:lpstr>Types of Distributed Operating Systems</vt:lpstr>
      <vt:lpstr>Network-Operating Systems</vt:lpstr>
      <vt:lpstr>Distributed-Operating Systems</vt:lpstr>
      <vt:lpstr>Distributed-Operating Systems (Cont.)</vt:lpstr>
      <vt:lpstr>Network Structure</vt:lpstr>
      <vt:lpstr> Depiction of typical LAN</vt:lpstr>
      <vt:lpstr>Network Types (Cont.)</vt:lpstr>
      <vt:lpstr>Communication Processors in a Wide-Area Network</vt:lpstr>
      <vt:lpstr>Network Topology</vt:lpstr>
      <vt:lpstr>Network Topology</vt:lpstr>
      <vt:lpstr>Communication Structure</vt:lpstr>
      <vt:lpstr>Naming and Name Resolution</vt:lpstr>
      <vt:lpstr>Routing Strategies</vt:lpstr>
      <vt:lpstr>Routing Strategies (Cont.)</vt:lpstr>
      <vt:lpstr>Connection Strategies</vt:lpstr>
      <vt:lpstr>Contention</vt:lpstr>
      <vt:lpstr>Contention (Cont.)</vt:lpstr>
      <vt:lpstr>Communication Protocol</vt:lpstr>
      <vt:lpstr>Communication Protocol (Cont.)</vt:lpstr>
      <vt:lpstr>Communication Via ISO Network Model</vt:lpstr>
      <vt:lpstr>The ISO Protocol Layer</vt:lpstr>
      <vt:lpstr>The ISO Network Message</vt:lpstr>
      <vt:lpstr>The TCP/IP Protocol Layers</vt:lpstr>
      <vt:lpstr>Robustness</vt:lpstr>
      <vt:lpstr>Failure Detection</vt:lpstr>
      <vt:lpstr>Failure Detection (Cont.)</vt:lpstr>
      <vt:lpstr>Reconfiguration</vt:lpstr>
      <vt:lpstr>Design Issues</vt:lpstr>
      <vt:lpstr>Example: Networking</vt:lpstr>
      <vt:lpstr>An Ethernet Packet</vt:lpstr>
      <vt:lpstr>End of Chapter 16</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Silberschatz, Avi</cp:lastModifiedBy>
  <cp:revision>130</cp:revision>
  <cp:lastPrinted>2001-07-05T20:31:09Z</cp:lastPrinted>
  <dcterms:created xsi:type="dcterms:W3CDTF">1999-08-24T14:34:23Z</dcterms:created>
  <dcterms:modified xsi:type="dcterms:W3CDTF">2012-04-05T13:58:29Z</dcterms:modified>
</cp:coreProperties>
</file>