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1"/>
  </p:notesMasterIdLst>
  <p:handoutMasterIdLst>
    <p:handoutMasterId r:id="rId32"/>
  </p:handoutMasterIdLst>
  <p:sldIdLst>
    <p:sldId id="301" r:id="rId2"/>
    <p:sldId id="260" r:id="rId3"/>
    <p:sldId id="261" r:id="rId4"/>
    <p:sldId id="29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9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302" r:id="rId29"/>
    <p:sldId id="297" r:id="rId30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6600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-540" y="-90"/>
      </p:cViewPr>
      <p:guideLst>
        <p:guide orient="horz" pos="821"/>
        <p:guide pos="5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0" tIns="46509" rIns="93020" bIns="46509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</a:defRPr>
            </a:lvl1pPr>
          </a:lstStyle>
          <a:p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0" tIns="46509" rIns="93020" bIns="46509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</a:defRPr>
            </a:lvl1pPr>
          </a:lstStyle>
          <a:p>
            <a:endParaRPr lang="en-US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0" tIns="46509" rIns="93020" bIns="46509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</a:defRPr>
            </a:lvl1pPr>
          </a:lstStyle>
          <a:p>
            <a:endParaRPr lang="en-US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0" tIns="46509" rIns="93020" bIns="4650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</a:defRPr>
            </a:lvl1pPr>
          </a:lstStyle>
          <a:p>
            <a:fld id="{50B286BA-B715-49B0-96ED-EB18830A4CB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0" tIns="46509" rIns="93020" bIns="46509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</a:defRPr>
            </a:lvl1pPr>
          </a:lstStyle>
          <a:p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0" tIns="46509" rIns="93020" bIns="46509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</a:defRPr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0" tIns="46509" rIns="93020" bIns="465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0" tIns="46509" rIns="93020" bIns="46509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</a:defRPr>
            </a:lvl1pPr>
          </a:lstStyle>
          <a:p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0" tIns="46509" rIns="93020" bIns="4650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</a:defRPr>
            </a:lvl1pPr>
          </a:lstStyle>
          <a:p>
            <a:fld id="{A0F98C04-21F8-41C5-87F9-B25F2FA91F8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BA7B68F-10B3-49D7-9621-BE5B8791724D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C60CD12-8791-4316-A032-4B8716107412}" type="slidenum">
              <a:rPr lang="en-US"/>
              <a:pPr/>
              <a:t>10</a:t>
            </a:fld>
            <a:endParaRPr lang="en-US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EF58E26-555E-4B09-BCC2-00D70AC2EE2C}" type="slidenum">
              <a:rPr lang="en-US"/>
              <a:pPr/>
              <a:t>11</a:t>
            </a:fld>
            <a:endParaRPr lang="en-US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B0310A0-E7CD-43EE-A771-A5E79B878A3F}" type="slidenum">
              <a:rPr lang="en-US"/>
              <a:pPr/>
              <a:t>12</a:t>
            </a:fld>
            <a:endParaRPr lang="en-US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ADBB47E-E613-403C-AFF4-F8A7B81890B1}" type="slidenum">
              <a:rPr lang="en-US"/>
              <a:pPr/>
              <a:t>13</a:t>
            </a:fld>
            <a:endParaRPr lang="en-US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06C2885-BE7E-4482-AB16-A683076D4EB3}" type="slidenum">
              <a:rPr lang="en-US"/>
              <a:pPr/>
              <a:t>14</a:t>
            </a:fld>
            <a:endParaRPr lang="en-US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3E4171F-92A0-4AB0-A67F-BD22F5C69B78}" type="slidenum">
              <a:rPr lang="en-US"/>
              <a:pPr/>
              <a:t>15</a:t>
            </a:fld>
            <a:endParaRPr lang="en-US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E0C5CD9-8118-4A56-ADC8-3F3B8880F709}" type="slidenum">
              <a:rPr lang="en-US"/>
              <a:pPr/>
              <a:t>16</a:t>
            </a:fld>
            <a:endParaRPr lang="en-US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C4D2AD7-8D01-47F0-8A41-58CAF5363CCC}" type="slidenum">
              <a:rPr lang="en-US"/>
              <a:pPr/>
              <a:t>17</a:t>
            </a:fld>
            <a:endParaRPr lang="en-US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2AA6287-9604-46B9-8DAA-65B29B054286}" type="slidenum">
              <a:rPr lang="en-US"/>
              <a:pPr/>
              <a:t>18</a:t>
            </a:fld>
            <a:endParaRPr lang="en-US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0A626FE-EDA9-4AB7-84B8-828072386ED7}" type="slidenum">
              <a:rPr lang="en-US"/>
              <a:pPr/>
              <a:t>19</a:t>
            </a:fld>
            <a:endParaRPr lang="en-US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BFB70A1-A2D0-49D7-A700-EEF0C95614B3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A020F6B-9B04-475C-AD28-229D1CDB2F47}" type="slidenum">
              <a:rPr lang="en-US"/>
              <a:pPr/>
              <a:t>20</a:t>
            </a:fld>
            <a:endParaRPr lang="en-US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859B32-C47C-440D-8CE8-78960EDE1D53}" type="slidenum">
              <a:rPr lang="en-US"/>
              <a:pPr/>
              <a:t>21</a:t>
            </a:fld>
            <a:endParaRPr lang="en-US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D270F00-857D-4FD4-9FAC-2FF792974A35}" type="slidenum">
              <a:rPr lang="en-US"/>
              <a:pPr/>
              <a:t>22</a:t>
            </a:fld>
            <a:endParaRPr lang="en-US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3312106-A4E9-42BC-9FFC-5DF233170437}" type="slidenum">
              <a:rPr lang="en-US"/>
              <a:pPr/>
              <a:t>23</a:t>
            </a:fld>
            <a:endParaRPr lang="en-US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7D37680-09FF-4570-8063-9D0F8E7DE57C}" type="slidenum">
              <a:rPr lang="en-US"/>
              <a:pPr/>
              <a:t>24</a:t>
            </a:fld>
            <a:endParaRPr lang="en-US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6C1E89D-35BD-4CBA-B2BB-BA1D3AD18274}" type="slidenum">
              <a:rPr lang="en-US"/>
              <a:pPr/>
              <a:t>25</a:t>
            </a:fld>
            <a:endParaRPr lang="en-US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2AB53C2-B539-4A00-8107-B0A7327E062E}" type="slidenum">
              <a:rPr lang="en-US"/>
              <a:pPr/>
              <a:t>26</a:t>
            </a:fld>
            <a:endParaRPr lang="en-US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951E92A-E149-431B-B463-077B0D00CE77}" type="slidenum">
              <a:rPr lang="en-US"/>
              <a:pPr/>
              <a:t>27</a:t>
            </a:fld>
            <a:endParaRPr lang="en-US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6702240-1B8A-442B-9CA8-FAE2D1DB4560}" type="slidenum">
              <a:rPr lang="en-US"/>
              <a:pPr/>
              <a:t>28</a:t>
            </a:fld>
            <a:endParaRPr lang="en-US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DDA3D52-799D-43C7-886D-15A14BDA16A7}" type="slidenum">
              <a:rPr lang="en-US"/>
              <a:pPr/>
              <a:t>29</a:t>
            </a:fld>
            <a:endParaRPr lang="en-US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F6B1769-6DDA-422F-A9C5-D8579840547D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DD2E3C3-7F1D-4B9F-88BF-193DCCFECBEE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67226D6-943A-43C1-847A-28F6EAE5EA05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CD0DCC9-F7B8-42C4-8D03-629AED631769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2B85904-2E0F-4784-8312-9DE0D2EE9478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4CB012E-1D40-43D9-AAA5-003C3DC457BE}" type="slidenum">
              <a:rPr lang="en-US"/>
              <a:pPr/>
              <a:t>8</a:t>
            </a:fld>
            <a:endParaRPr lang="en-US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626E965-4B83-4117-AE45-94F00C5A0937}" type="slidenum">
              <a:rPr lang="en-US"/>
              <a:pPr/>
              <a:t>9</a:t>
            </a:fld>
            <a:endParaRPr lang="en-US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70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charset="0"/>
              </a:rPr>
              <a:t>Operating System Concepts – 8</a:t>
            </a:r>
            <a:r>
              <a:rPr lang="en-US" sz="10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charset="0"/>
              </a:rPr>
              <a:t> Edition,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16375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32103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4222750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charset="0"/>
              </a:rPr>
              <a:t>17.</a:t>
            </a:r>
            <a:fld id="{541EC7A8-36A6-4836-8207-E6B68E2B354B}" type="slidenum">
              <a:rPr lang="en-US" sz="10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charset="0"/>
              </a:rPr>
              <a:t>Operating System Concepts – 8</a:t>
            </a:r>
            <a:r>
              <a:rPr lang="en-US" sz="10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17:  Distributed-File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46138" y="277813"/>
            <a:ext cx="7958137" cy="571500"/>
          </a:xfrm>
        </p:spPr>
        <p:txBody>
          <a:bodyPr/>
          <a:lstStyle/>
          <a:p>
            <a:pPr eaLnBrk="1" hangingPunct="1"/>
            <a:r>
              <a:rPr lang="en-US" sz="3000" smtClean="0"/>
              <a:t>Cache Location – Disk vs. Main Memory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303338"/>
            <a:ext cx="7351713" cy="4483100"/>
          </a:xfrm>
        </p:spPr>
        <p:txBody>
          <a:bodyPr/>
          <a:lstStyle/>
          <a:p>
            <a:r>
              <a:rPr lang="en-US" smtClean="0"/>
              <a:t>Advantages of disk caches</a:t>
            </a:r>
          </a:p>
          <a:p>
            <a:pPr lvl="1"/>
            <a:r>
              <a:rPr lang="en-US" smtClean="0"/>
              <a:t>More reliable</a:t>
            </a:r>
          </a:p>
          <a:p>
            <a:pPr lvl="1"/>
            <a:r>
              <a:rPr lang="en-US" smtClean="0"/>
              <a:t>Cached data kept on disk are still there during recovery and don’t need to be fetched again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Advantages of main-memory caches:</a:t>
            </a:r>
          </a:p>
          <a:p>
            <a:pPr lvl="1"/>
            <a:r>
              <a:rPr lang="en-US" smtClean="0"/>
              <a:t>Permit workstations to be diskless</a:t>
            </a:r>
          </a:p>
          <a:p>
            <a:pPr lvl="1"/>
            <a:r>
              <a:rPr lang="en-US" smtClean="0"/>
              <a:t>Data can be accessed more quickly</a:t>
            </a:r>
          </a:p>
          <a:p>
            <a:pPr lvl="1"/>
            <a:r>
              <a:rPr lang="en-US" smtClean="0"/>
              <a:t>Performance speedup in bigger memories</a:t>
            </a:r>
          </a:p>
          <a:p>
            <a:pPr lvl="1"/>
            <a:r>
              <a:rPr lang="en-US" smtClean="0"/>
              <a:t>Server caches (used to speed up disk I/O) are in main memory regardless of where user caches are located; using main-memory caches on the user machine permits a single caching mechanism for servers and users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77813"/>
            <a:ext cx="8074025" cy="576262"/>
          </a:xfrm>
        </p:spPr>
        <p:txBody>
          <a:bodyPr/>
          <a:lstStyle/>
          <a:p>
            <a:pPr eaLnBrk="1" hangingPunct="1"/>
            <a:r>
              <a:rPr lang="en-US" smtClean="0"/>
              <a:t>Cache Update Policy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303338"/>
            <a:ext cx="7721600" cy="5143500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Write-through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write data through to disk as soon as they are placed on any cache</a:t>
            </a:r>
          </a:p>
          <a:p>
            <a:pPr lvl="1"/>
            <a:r>
              <a:rPr lang="en-US" smtClean="0"/>
              <a:t>Reliable, but poor performance</a:t>
            </a:r>
            <a:br>
              <a:rPr lang="en-US" smtClean="0"/>
            </a:br>
            <a:endParaRPr lang="en-US" sz="800" smtClean="0"/>
          </a:p>
          <a:p>
            <a:r>
              <a:rPr lang="en-US" b="1" smtClean="0">
                <a:solidFill>
                  <a:srgbClr val="3366FF"/>
                </a:solidFill>
              </a:rPr>
              <a:t>Delayed-write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modifications written to the cache and then written through to the server later</a:t>
            </a:r>
          </a:p>
          <a:p>
            <a:pPr lvl="1"/>
            <a:r>
              <a:rPr lang="en-US" smtClean="0"/>
              <a:t> Write accesses complete quickly; some data may be overwritten before they are written back, and so need never be written at all</a:t>
            </a:r>
          </a:p>
          <a:p>
            <a:pPr lvl="1"/>
            <a:r>
              <a:rPr lang="en-US" smtClean="0"/>
              <a:t>Poor reliability; unwritten data will be lost whenever a user machine crashes</a:t>
            </a:r>
          </a:p>
          <a:p>
            <a:pPr lvl="1"/>
            <a:r>
              <a:rPr lang="en-US" smtClean="0"/>
              <a:t>Variation – scan cache at regular intervals and flush blocks that have been modified since the last scan</a:t>
            </a:r>
          </a:p>
          <a:p>
            <a:pPr lvl="1"/>
            <a:r>
              <a:rPr lang="en-US" smtClean="0"/>
              <a:t>Variation –</a:t>
            </a:r>
            <a:r>
              <a:rPr lang="en-US" b="1" smtClean="0"/>
              <a:t> </a:t>
            </a:r>
            <a:r>
              <a:rPr lang="en-US" b="1" smtClean="0">
                <a:solidFill>
                  <a:srgbClr val="3366FF"/>
                </a:solidFill>
              </a:rPr>
              <a:t>write-on-close</a:t>
            </a:r>
            <a:r>
              <a:rPr lang="en-US" smtClean="0"/>
              <a:t>, writes data back to the server when the file is closed</a:t>
            </a:r>
          </a:p>
          <a:p>
            <a:pPr lvl="2"/>
            <a:r>
              <a:rPr lang="en-US" smtClean="0"/>
              <a:t>Best for files that are open for long periods and frequently modified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277813"/>
            <a:ext cx="7810500" cy="576262"/>
          </a:xfrm>
        </p:spPr>
        <p:txBody>
          <a:bodyPr/>
          <a:lstStyle/>
          <a:p>
            <a:pPr eaLnBrk="1" hangingPunct="1"/>
            <a:r>
              <a:rPr lang="en-US" smtClean="0"/>
              <a:t>CacheFS and its Use of Caching</a:t>
            </a:r>
          </a:p>
        </p:txBody>
      </p:sp>
      <p:pic>
        <p:nvPicPr>
          <p:cNvPr id="37892" name="Picture 4" descr="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5913" y="1254125"/>
            <a:ext cx="6070600" cy="43418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Consistency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303338"/>
            <a:ext cx="7693025" cy="4483100"/>
          </a:xfrm>
        </p:spPr>
        <p:txBody>
          <a:bodyPr/>
          <a:lstStyle/>
          <a:p>
            <a:r>
              <a:rPr lang="en-US" smtClean="0"/>
              <a:t>Is locally cached copy of the data consistent with the master copy?</a:t>
            </a:r>
            <a:br>
              <a:rPr lang="en-US" smtClean="0"/>
            </a:br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Client-initiated approach</a:t>
            </a:r>
          </a:p>
          <a:p>
            <a:pPr lvl="1"/>
            <a:r>
              <a:rPr lang="en-US" smtClean="0"/>
              <a:t>Client initiates a validity check</a:t>
            </a:r>
          </a:p>
          <a:p>
            <a:pPr lvl="1"/>
            <a:r>
              <a:rPr lang="en-US" smtClean="0"/>
              <a:t>Server checks whether the local data are consistent with the master copy</a:t>
            </a:r>
            <a:br>
              <a:rPr lang="en-US" smtClean="0"/>
            </a:br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Server-initiated approach</a:t>
            </a:r>
          </a:p>
          <a:p>
            <a:pPr lvl="1"/>
            <a:r>
              <a:rPr lang="en-US" smtClean="0"/>
              <a:t>Server records, for each client, the (parts of) files it caches </a:t>
            </a:r>
          </a:p>
          <a:p>
            <a:pPr lvl="1"/>
            <a:r>
              <a:rPr lang="en-US" smtClean="0"/>
              <a:t>When server detects a potential inconsistency, it must react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913" y="422275"/>
            <a:ext cx="7608887" cy="431800"/>
          </a:xfrm>
        </p:spPr>
        <p:txBody>
          <a:bodyPr/>
          <a:lstStyle/>
          <a:p>
            <a:pPr eaLnBrk="1" hangingPunct="1"/>
            <a:r>
              <a:rPr lang="en-US" sz="2800" smtClean="0"/>
              <a:t>Comparing Caching and Remote Service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303338"/>
            <a:ext cx="7759700" cy="4883150"/>
          </a:xfrm>
        </p:spPr>
        <p:txBody>
          <a:bodyPr/>
          <a:lstStyle/>
          <a:p>
            <a:r>
              <a:rPr lang="en-US" smtClean="0"/>
              <a:t>In caching, many remote accesses handled efficiently by the local cache; most remote accesses will be served as fast as local ones</a:t>
            </a:r>
          </a:p>
          <a:p>
            <a:pPr>
              <a:buFont typeface="Monotype Sorts" charset="2"/>
              <a:buNone/>
            </a:pPr>
            <a:endParaRPr lang="en-US" sz="800" smtClean="0"/>
          </a:p>
          <a:p>
            <a:r>
              <a:rPr lang="en-US" smtClean="0"/>
              <a:t>Servers are contracted only occasionally in caching (rather than for each access)</a:t>
            </a:r>
          </a:p>
          <a:p>
            <a:pPr lvl="1"/>
            <a:r>
              <a:rPr lang="en-US" smtClean="0"/>
              <a:t>Reduces server load and network traffic</a:t>
            </a:r>
          </a:p>
          <a:p>
            <a:pPr lvl="1"/>
            <a:r>
              <a:rPr lang="en-US" smtClean="0"/>
              <a:t>Enhances potential for scalability</a:t>
            </a:r>
          </a:p>
          <a:p>
            <a:pPr lvl="1"/>
            <a:endParaRPr lang="en-US" smtClean="0"/>
          </a:p>
          <a:p>
            <a:r>
              <a:rPr lang="en-US" smtClean="0"/>
              <a:t>Remote server method handles every remote access across the network; penalty in network traffic, server load, and performance</a:t>
            </a:r>
          </a:p>
          <a:p>
            <a:endParaRPr lang="en-US" smtClean="0"/>
          </a:p>
          <a:p>
            <a:r>
              <a:rPr lang="en-US" smtClean="0"/>
              <a:t>Total network overhead in transmitting big chunks of data (caching) is lower than a series of responses to specific requests (remote-service)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47650"/>
            <a:ext cx="8077200" cy="609600"/>
          </a:xfrm>
        </p:spPr>
        <p:txBody>
          <a:bodyPr/>
          <a:lstStyle/>
          <a:p>
            <a:pPr eaLnBrk="1" hangingPunct="1"/>
            <a:r>
              <a:rPr lang="en-US" smtClean="0"/>
              <a:t>Caching and Remote Service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303338"/>
            <a:ext cx="7848600" cy="5041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Caching is superior in access patterns with infrequent writes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With frequent writes, substantial overhead incurred to overcome cache-consistency problem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Benefit from caching when execution carried out on machines with either local disks or large main memories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Remote access on diskless, small-memory-capacity machines should be done through remote-service method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In caching, the lower intermachine interface is different form the upper user interface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In remote-service, the intermachine interface mirrors the local user-file-system interface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8988" y="277813"/>
            <a:ext cx="7897812" cy="576262"/>
          </a:xfrm>
        </p:spPr>
        <p:txBody>
          <a:bodyPr/>
          <a:lstStyle/>
          <a:p>
            <a:pPr eaLnBrk="1" hangingPunct="1"/>
            <a:r>
              <a:rPr lang="en-US" smtClean="0"/>
              <a:t>Stateful File Service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303338"/>
            <a:ext cx="7837488" cy="4483100"/>
          </a:xfrm>
        </p:spPr>
        <p:txBody>
          <a:bodyPr/>
          <a:lstStyle/>
          <a:p>
            <a:r>
              <a:rPr lang="en-US" smtClean="0"/>
              <a:t>Mechanism</a:t>
            </a:r>
          </a:p>
          <a:p>
            <a:pPr lvl="1"/>
            <a:r>
              <a:rPr lang="en-US" smtClean="0"/>
              <a:t>Client opens a file</a:t>
            </a:r>
          </a:p>
          <a:p>
            <a:pPr lvl="1"/>
            <a:r>
              <a:rPr lang="en-US" smtClean="0"/>
              <a:t>Server fetches information about the file from its disk, stores it in its memory, and gives the client a connection identifier unique to the client and the open file </a:t>
            </a:r>
          </a:p>
          <a:p>
            <a:pPr lvl="1"/>
            <a:r>
              <a:rPr lang="en-US" smtClean="0"/>
              <a:t>Identifier is used for subsequent accesses until the session ends</a:t>
            </a:r>
          </a:p>
          <a:p>
            <a:pPr lvl="1"/>
            <a:r>
              <a:rPr lang="en-US" smtClean="0"/>
              <a:t>Server must reclaim the main-memory space used by clients who are no longer active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Increased performance</a:t>
            </a:r>
          </a:p>
          <a:p>
            <a:pPr lvl="1"/>
            <a:r>
              <a:rPr lang="en-US" smtClean="0"/>
              <a:t>Fewer disk accesses</a:t>
            </a:r>
          </a:p>
          <a:p>
            <a:pPr lvl="1"/>
            <a:r>
              <a:rPr lang="en-US" smtClean="0"/>
              <a:t>Stateful server knows if a file was opened for sequential access and can thus read ahead the next blocks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Stateless File Server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303338"/>
            <a:ext cx="7351713" cy="4483100"/>
          </a:xfrm>
        </p:spPr>
        <p:txBody>
          <a:bodyPr/>
          <a:lstStyle/>
          <a:p>
            <a:r>
              <a:rPr lang="en-US" smtClean="0"/>
              <a:t>Avoids state information by making each request self-contained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Each request identifies the file and position in the file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No need to establish and terminate a connection by open and close operations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863" y="498475"/>
            <a:ext cx="7608887" cy="431800"/>
          </a:xfrm>
        </p:spPr>
        <p:txBody>
          <a:bodyPr/>
          <a:lstStyle/>
          <a:p>
            <a:pPr eaLnBrk="1" hangingPunct="1"/>
            <a:r>
              <a:rPr lang="en-US" sz="2800" smtClean="0"/>
              <a:t>Distinctions Between Stateful and</a:t>
            </a:r>
            <a:br>
              <a:rPr lang="en-US" sz="2800" smtClean="0"/>
            </a:br>
            <a:r>
              <a:rPr lang="en-US" sz="2800" smtClean="0"/>
              <a:t>Stateless Service</a:t>
            </a:r>
            <a:r>
              <a:rPr lang="en-US" sz="2400" smtClean="0"/>
              <a:t>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303338"/>
            <a:ext cx="7848600" cy="4483100"/>
          </a:xfrm>
        </p:spPr>
        <p:txBody>
          <a:bodyPr/>
          <a:lstStyle/>
          <a:p>
            <a:r>
              <a:rPr lang="en-US" smtClean="0"/>
              <a:t>Failure Recovery</a:t>
            </a:r>
          </a:p>
          <a:p>
            <a:pPr lvl="1"/>
            <a:r>
              <a:rPr lang="en-US" smtClean="0"/>
              <a:t>A stateful server loses all its volatile state in a crash</a:t>
            </a:r>
          </a:p>
          <a:p>
            <a:pPr lvl="2"/>
            <a:r>
              <a:rPr lang="en-US" smtClean="0"/>
              <a:t>Restore state by recovery protocol based on a dialog with clients, or abort operations that were underway when the crash occurred</a:t>
            </a:r>
          </a:p>
          <a:p>
            <a:pPr lvl="2"/>
            <a:r>
              <a:rPr lang="en-US" smtClean="0"/>
              <a:t>Server needs to be aware of client failures in order to reclaim space allocated to record the state of crashed client processes (orphan detection and elimination)</a:t>
            </a:r>
          </a:p>
          <a:p>
            <a:pPr lvl="1"/>
            <a:r>
              <a:rPr lang="en-US" smtClean="0"/>
              <a:t>With stateless server, the effects of server failure sand recovery are almost unnoticeable</a:t>
            </a:r>
          </a:p>
          <a:p>
            <a:pPr lvl="2"/>
            <a:r>
              <a:rPr lang="en-US" smtClean="0"/>
              <a:t>A newly reincarnated server can respond to a self-contained request without any difficulty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277813"/>
            <a:ext cx="7907337" cy="576262"/>
          </a:xfrm>
        </p:spPr>
        <p:txBody>
          <a:bodyPr/>
          <a:lstStyle/>
          <a:p>
            <a:pPr eaLnBrk="1" hangingPunct="1"/>
            <a:r>
              <a:rPr lang="en-US" smtClean="0"/>
              <a:t>Distinctions (Cont.)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303338"/>
            <a:ext cx="7750175" cy="4483100"/>
          </a:xfrm>
        </p:spPr>
        <p:txBody>
          <a:bodyPr/>
          <a:lstStyle/>
          <a:p>
            <a:r>
              <a:rPr lang="en-US" smtClean="0"/>
              <a:t>Penalties for using the robust stateless service: </a:t>
            </a:r>
          </a:p>
          <a:p>
            <a:pPr lvl="1"/>
            <a:r>
              <a:rPr lang="en-US" smtClean="0"/>
              <a:t>longer request messages</a:t>
            </a:r>
          </a:p>
          <a:p>
            <a:pPr lvl="1"/>
            <a:r>
              <a:rPr lang="en-US" smtClean="0"/>
              <a:t>slower request processing </a:t>
            </a:r>
          </a:p>
          <a:p>
            <a:pPr lvl="1"/>
            <a:r>
              <a:rPr lang="en-US" smtClean="0"/>
              <a:t>additional constraints imposed on DFS design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Some environments require stateful service</a:t>
            </a:r>
          </a:p>
          <a:p>
            <a:pPr lvl="1"/>
            <a:r>
              <a:rPr lang="en-US" smtClean="0"/>
              <a:t>A server employing server-initiated cache validation cannot provide stateless service, since it maintains a record of which files are cached by which clients</a:t>
            </a:r>
          </a:p>
          <a:p>
            <a:pPr lvl="1"/>
            <a:r>
              <a:rPr lang="en-US" smtClean="0"/>
              <a:t>UNIX use of file descriptors and implicit offsets is inherently stateful; servers must maintain tables to map the file descriptors to inodes, and store the current offset within a file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15975" y="254000"/>
            <a:ext cx="8077200" cy="609600"/>
          </a:xfrm>
        </p:spPr>
        <p:txBody>
          <a:bodyPr/>
          <a:lstStyle/>
          <a:p>
            <a:pPr eaLnBrk="1" hangingPunct="1"/>
            <a:r>
              <a:rPr lang="en-US" smtClean="0"/>
              <a:t>Chapter 17  Distributed-File Systems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15975" y="1303338"/>
            <a:ext cx="7351713" cy="4483100"/>
          </a:xfrm>
        </p:spPr>
        <p:txBody>
          <a:bodyPr/>
          <a:lstStyle/>
          <a:p>
            <a:r>
              <a:rPr lang="en-US" smtClean="0"/>
              <a:t>Background</a:t>
            </a:r>
          </a:p>
          <a:p>
            <a:r>
              <a:rPr lang="en-US" smtClean="0"/>
              <a:t>Naming and Transparency</a:t>
            </a:r>
          </a:p>
          <a:p>
            <a:r>
              <a:rPr lang="en-US" smtClean="0"/>
              <a:t>Remote File Access </a:t>
            </a:r>
          </a:p>
          <a:p>
            <a:r>
              <a:rPr lang="en-US" smtClean="0"/>
              <a:t>Stateful versus Stateless Service</a:t>
            </a:r>
          </a:p>
          <a:p>
            <a:r>
              <a:rPr lang="en-US" smtClean="0"/>
              <a:t>File Replication</a:t>
            </a:r>
          </a:p>
          <a:p>
            <a:r>
              <a:rPr lang="en-US" smtClean="0"/>
              <a:t>An Example: AFS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77813"/>
            <a:ext cx="7977187" cy="576262"/>
          </a:xfrm>
        </p:spPr>
        <p:txBody>
          <a:bodyPr/>
          <a:lstStyle/>
          <a:p>
            <a:pPr eaLnBrk="1" hangingPunct="1"/>
            <a:r>
              <a:rPr lang="en-US" smtClean="0"/>
              <a:t>File Replication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303338"/>
            <a:ext cx="7681913" cy="4483100"/>
          </a:xfrm>
        </p:spPr>
        <p:txBody>
          <a:bodyPr/>
          <a:lstStyle/>
          <a:p>
            <a:r>
              <a:rPr lang="en-US" smtClean="0"/>
              <a:t>Replicas of the same file reside on failure-independent machines</a:t>
            </a:r>
          </a:p>
          <a:p>
            <a:endParaRPr lang="en-US" sz="800" smtClean="0"/>
          </a:p>
          <a:p>
            <a:r>
              <a:rPr lang="en-US" smtClean="0"/>
              <a:t>Improves availability and can shorten service time</a:t>
            </a:r>
          </a:p>
          <a:p>
            <a:endParaRPr lang="en-US" sz="800" smtClean="0"/>
          </a:p>
          <a:p>
            <a:r>
              <a:rPr lang="en-US" smtClean="0"/>
              <a:t>Naming scheme maps a replicated file name to a particular replica</a:t>
            </a:r>
          </a:p>
          <a:p>
            <a:pPr lvl="1"/>
            <a:r>
              <a:rPr lang="en-US" smtClean="0"/>
              <a:t>Existence of replicas should be invisible to higher levels </a:t>
            </a:r>
          </a:p>
          <a:p>
            <a:pPr lvl="1"/>
            <a:r>
              <a:rPr lang="en-US" smtClean="0"/>
              <a:t>Replicas must be distinguished from one another by different lower-level names</a:t>
            </a:r>
          </a:p>
          <a:p>
            <a:pPr lvl="1"/>
            <a:endParaRPr lang="en-US" sz="800" smtClean="0"/>
          </a:p>
          <a:p>
            <a:r>
              <a:rPr lang="en-US" smtClean="0"/>
              <a:t>Updates – replicas of a file denote the same logical entity, and thus an update to any replica must be reflected on all other replicas</a:t>
            </a:r>
          </a:p>
          <a:p>
            <a:endParaRPr lang="en-US" sz="800" smtClean="0"/>
          </a:p>
          <a:p>
            <a:r>
              <a:rPr lang="en-US" smtClean="0"/>
              <a:t>Demand replication – reading a nonlocal replica causes it to be cached locally, thereby generating a new nonprimary replica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Example: AFS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303338"/>
            <a:ext cx="7720013" cy="4483100"/>
          </a:xfrm>
        </p:spPr>
        <p:txBody>
          <a:bodyPr/>
          <a:lstStyle/>
          <a:p>
            <a:r>
              <a:rPr lang="en-US" smtClean="0"/>
              <a:t>A distributed computing environment (Andrew) under development since 1983 at Carnegie-Mellon University, purchased by IBM and released as </a:t>
            </a:r>
            <a:r>
              <a:rPr lang="en-US" b="1" smtClean="0">
                <a:solidFill>
                  <a:srgbClr val="3366FF"/>
                </a:solidFill>
              </a:rPr>
              <a:t>Transarc DFS</a:t>
            </a:r>
            <a:r>
              <a:rPr lang="en-US" smtClean="0"/>
              <a:t>,</a:t>
            </a:r>
            <a:r>
              <a:rPr lang="en-US" b="1" smtClean="0"/>
              <a:t> </a:t>
            </a:r>
            <a:r>
              <a:rPr lang="en-US" smtClean="0"/>
              <a:t>now open sourced as OpenAFS</a:t>
            </a:r>
          </a:p>
          <a:p>
            <a:endParaRPr lang="en-US" smtClean="0"/>
          </a:p>
          <a:p>
            <a:r>
              <a:rPr lang="en-US" smtClean="0"/>
              <a:t>AFS tries to solve complex issues such as uniform name space, location-independent file sharing, client-side caching (with cache consistency), secure authentication (via Kerberos)</a:t>
            </a:r>
          </a:p>
          <a:p>
            <a:pPr lvl="1"/>
            <a:r>
              <a:rPr lang="en-US" smtClean="0"/>
              <a:t>Also includes server-side caching (via replicas), high availability</a:t>
            </a:r>
          </a:p>
          <a:p>
            <a:pPr lvl="1"/>
            <a:r>
              <a:rPr lang="en-US" smtClean="0"/>
              <a:t>Can span 5,000 workstations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ANDREW (Cont.)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303338"/>
            <a:ext cx="7712075" cy="5081587"/>
          </a:xfrm>
        </p:spPr>
        <p:txBody>
          <a:bodyPr/>
          <a:lstStyle/>
          <a:p>
            <a:r>
              <a:rPr lang="en-US" smtClean="0"/>
              <a:t>Clients are presented with a partitioned space of file names:  a </a:t>
            </a:r>
            <a:r>
              <a:rPr lang="en-US" b="1" smtClean="0"/>
              <a:t>local name space</a:t>
            </a:r>
            <a:r>
              <a:rPr lang="en-US" smtClean="0"/>
              <a:t> and a </a:t>
            </a:r>
            <a:r>
              <a:rPr lang="en-US" b="1" smtClean="0"/>
              <a:t>shared name space</a:t>
            </a:r>
          </a:p>
          <a:p>
            <a:endParaRPr lang="en-US" sz="800" b="1" smtClean="0"/>
          </a:p>
          <a:p>
            <a:r>
              <a:rPr lang="en-US" smtClean="0"/>
              <a:t>Dedicated servers, called </a:t>
            </a:r>
            <a:r>
              <a:rPr lang="en-US" i="1" smtClean="0"/>
              <a:t>Vice</a:t>
            </a:r>
            <a:r>
              <a:rPr lang="en-US" smtClean="0"/>
              <a:t>, present the shared name space to the clients as an homogeneous, identical, and location transparent file hierarchy</a:t>
            </a:r>
          </a:p>
          <a:p>
            <a:endParaRPr lang="en-US" sz="800" smtClean="0"/>
          </a:p>
          <a:p>
            <a:r>
              <a:rPr lang="en-US" smtClean="0"/>
              <a:t>The local name space is the root file system of a workstation, from which the shared name space descends</a:t>
            </a:r>
          </a:p>
          <a:p>
            <a:endParaRPr lang="en-US" sz="800" smtClean="0"/>
          </a:p>
          <a:p>
            <a:r>
              <a:rPr lang="en-US" smtClean="0"/>
              <a:t>Workstations run the </a:t>
            </a:r>
            <a:r>
              <a:rPr lang="en-US" i="1" smtClean="0"/>
              <a:t>Virtue</a:t>
            </a:r>
            <a:r>
              <a:rPr lang="en-US" smtClean="0"/>
              <a:t> protocol to communicate with Vice, and are required to have local disks where they store their local name space</a:t>
            </a:r>
          </a:p>
          <a:p>
            <a:endParaRPr lang="en-US" sz="800" smtClean="0"/>
          </a:p>
          <a:p>
            <a:r>
              <a:rPr lang="en-US" smtClean="0"/>
              <a:t>Servers collectively are responsible for the storage and management of the shared name space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ANDREW (Cont.)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303338"/>
            <a:ext cx="7740650" cy="4483100"/>
          </a:xfrm>
        </p:spPr>
        <p:txBody>
          <a:bodyPr/>
          <a:lstStyle/>
          <a:p>
            <a:r>
              <a:rPr lang="en-US" smtClean="0"/>
              <a:t>Clients and servers are structured in clusters interconnected by a backbone LAN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A cluster consists of a collection of workstations and a cluster server and is connected to the backbone by a router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A key mechanism selected for remote file operations is whole file caching</a:t>
            </a:r>
          </a:p>
          <a:p>
            <a:pPr lvl="1"/>
            <a:r>
              <a:rPr lang="en-US" smtClean="0"/>
              <a:t>Opening a file causes it to be cached, in its entirety, on the local disk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ANDREW Shared Name Space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303338"/>
            <a:ext cx="7740650" cy="5099050"/>
          </a:xfrm>
        </p:spPr>
        <p:txBody>
          <a:bodyPr/>
          <a:lstStyle/>
          <a:p>
            <a:r>
              <a:rPr lang="en-US" smtClean="0"/>
              <a:t>Andrew’s </a:t>
            </a:r>
            <a:r>
              <a:rPr lang="en-US" b="1" smtClean="0"/>
              <a:t>volumes</a:t>
            </a:r>
            <a:r>
              <a:rPr lang="en-US" smtClean="0"/>
              <a:t> are small component units associated with the files of a single client</a:t>
            </a:r>
          </a:p>
          <a:p>
            <a:endParaRPr lang="en-US" sz="800" smtClean="0"/>
          </a:p>
          <a:p>
            <a:r>
              <a:rPr lang="en-US" smtClean="0"/>
              <a:t>A </a:t>
            </a:r>
            <a:r>
              <a:rPr lang="en-US" b="1" smtClean="0"/>
              <a:t>fid</a:t>
            </a:r>
            <a:r>
              <a:rPr lang="en-US" smtClean="0"/>
              <a:t> identifies a Vice file or directory -  A fid is 96 bits long and has three equal-length components:</a:t>
            </a:r>
          </a:p>
          <a:p>
            <a:pPr lvl="1"/>
            <a:r>
              <a:rPr lang="en-US" smtClean="0"/>
              <a:t>volume number</a:t>
            </a:r>
          </a:p>
          <a:p>
            <a:pPr lvl="1"/>
            <a:r>
              <a:rPr lang="en-US" b="1" smtClean="0"/>
              <a:t>vnode number</a:t>
            </a:r>
            <a:r>
              <a:rPr lang="en-US" smtClean="0"/>
              <a:t> – index into an array containing the inodes of files in a single volume</a:t>
            </a:r>
          </a:p>
          <a:p>
            <a:pPr lvl="1"/>
            <a:r>
              <a:rPr lang="en-US" b="1" smtClean="0"/>
              <a:t>uniquifier</a:t>
            </a:r>
            <a:r>
              <a:rPr lang="en-US" smtClean="0"/>
              <a:t> – allows reuse of vnode numbers, thereby keeping certain data structures, compact</a:t>
            </a:r>
          </a:p>
          <a:p>
            <a:pPr lvl="1"/>
            <a:endParaRPr lang="en-US" sz="800" smtClean="0"/>
          </a:p>
          <a:p>
            <a:r>
              <a:rPr lang="en-US" smtClean="0"/>
              <a:t>Fids are location transparent; therefore, file movements from server to server do not invalidate cached directory contents </a:t>
            </a:r>
          </a:p>
          <a:p>
            <a:endParaRPr lang="en-US" sz="800" smtClean="0"/>
          </a:p>
          <a:p>
            <a:r>
              <a:rPr lang="en-US" smtClean="0"/>
              <a:t>Location information is kept on a volume basis, and the information is replicated on each server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63" y="277813"/>
            <a:ext cx="7869237" cy="576262"/>
          </a:xfrm>
        </p:spPr>
        <p:txBody>
          <a:bodyPr/>
          <a:lstStyle/>
          <a:p>
            <a:pPr eaLnBrk="1" hangingPunct="1"/>
            <a:r>
              <a:rPr lang="en-US" smtClean="0"/>
              <a:t>ANDREW File Operations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303338"/>
            <a:ext cx="7808913" cy="5041900"/>
          </a:xfrm>
        </p:spPr>
        <p:txBody>
          <a:bodyPr/>
          <a:lstStyle/>
          <a:p>
            <a:r>
              <a:rPr lang="en-US" smtClean="0"/>
              <a:t>Andrew caches entire files form servers</a:t>
            </a:r>
          </a:p>
          <a:p>
            <a:pPr lvl="1"/>
            <a:r>
              <a:rPr lang="en-US" smtClean="0"/>
              <a:t>A client workstation interacts with Vice servers only during opening and closing of files</a:t>
            </a:r>
          </a:p>
          <a:p>
            <a:pPr lvl="1"/>
            <a:endParaRPr lang="en-US" sz="800" smtClean="0"/>
          </a:p>
          <a:p>
            <a:r>
              <a:rPr lang="en-US" i="1" smtClean="0"/>
              <a:t>Venus</a:t>
            </a:r>
            <a:r>
              <a:rPr lang="en-US" smtClean="0"/>
              <a:t> – caches files from Vice when they are opened, and stores modified copies of files back when they are closed</a:t>
            </a:r>
          </a:p>
          <a:p>
            <a:endParaRPr lang="en-US" sz="800" smtClean="0"/>
          </a:p>
          <a:p>
            <a:r>
              <a:rPr lang="en-US" smtClean="0"/>
              <a:t>Reading and writing bytes of a file are done by the kernel without Venus intervention on the cached copy</a:t>
            </a:r>
          </a:p>
          <a:p>
            <a:endParaRPr lang="en-US" sz="800" smtClean="0"/>
          </a:p>
          <a:p>
            <a:r>
              <a:rPr lang="en-US" smtClean="0"/>
              <a:t>Venus caches contents of directories and symbolic links, for path-name translation</a:t>
            </a:r>
          </a:p>
          <a:p>
            <a:endParaRPr lang="en-US" sz="800" smtClean="0"/>
          </a:p>
          <a:p>
            <a:r>
              <a:rPr lang="en-US" smtClean="0"/>
              <a:t>Exceptions to the caching policy are modifications to directories that are made directly on the server responsibility for that directory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5" y="277813"/>
            <a:ext cx="7966075" cy="576262"/>
          </a:xfrm>
        </p:spPr>
        <p:txBody>
          <a:bodyPr/>
          <a:lstStyle/>
          <a:p>
            <a:pPr eaLnBrk="1" hangingPunct="1"/>
            <a:r>
              <a:rPr lang="en-US" smtClean="0"/>
              <a:t>ANDREW Implementation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303338"/>
            <a:ext cx="7740650" cy="4483100"/>
          </a:xfrm>
        </p:spPr>
        <p:txBody>
          <a:bodyPr/>
          <a:lstStyle/>
          <a:p>
            <a:r>
              <a:rPr lang="en-US" smtClean="0"/>
              <a:t>Client processes are interfaced to a UNIX kernel with the usual set of system calls</a:t>
            </a:r>
          </a:p>
          <a:p>
            <a:endParaRPr lang="en-US" smtClean="0"/>
          </a:p>
          <a:p>
            <a:r>
              <a:rPr lang="en-US" smtClean="0"/>
              <a:t>Venus carries out path-name translation component by component</a:t>
            </a:r>
          </a:p>
          <a:p>
            <a:endParaRPr lang="en-US" smtClean="0"/>
          </a:p>
          <a:p>
            <a:r>
              <a:rPr lang="en-US" smtClean="0"/>
              <a:t>The UNIX file system is used as a low-level storage system for both servers and clients</a:t>
            </a:r>
          </a:p>
          <a:p>
            <a:pPr lvl="1"/>
            <a:r>
              <a:rPr lang="en-US" smtClean="0"/>
              <a:t>The client cache is a local directory on the workstation’s disk</a:t>
            </a:r>
          </a:p>
          <a:p>
            <a:pPr lvl="1"/>
            <a:endParaRPr lang="en-US" smtClean="0"/>
          </a:p>
          <a:p>
            <a:r>
              <a:rPr lang="en-US" smtClean="0"/>
              <a:t>Both Venus and server processes access UNIX files directly by their inodes to avoid the expensive path name-to-inode translation routine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6613" y="277813"/>
            <a:ext cx="7850187" cy="576262"/>
          </a:xfrm>
        </p:spPr>
        <p:txBody>
          <a:bodyPr/>
          <a:lstStyle/>
          <a:p>
            <a:pPr eaLnBrk="1" hangingPunct="1"/>
            <a:r>
              <a:rPr lang="en-US" smtClean="0"/>
              <a:t>ANDREW Implementation (Cont.)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5863" y="1274763"/>
            <a:ext cx="7351712" cy="4483100"/>
          </a:xfrm>
        </p:spPr>
        <p:txBody>
          <a:bodyPr/>
          <a:lstStyle/>
          <a:p>
            <a:r>
              <a:rPr lang="en-US" smtClean="0"/>
              <a:t>Venus manages two separate caches: </a:t>
            </a:r>
          </a:p>
          <a:p>
            <a:pPr lvl="1"/>
            <a:r>
              <a:rPr lang="en-US" smtClean="0"/>
              <a:t>one for status</a:t>
            </a:r>
          </a:p>
          <a:p>
            <a:pPr lvl="1"/>
            <a:r>
              <a:rPr lang="en-US" smtClean="0"/>
              <a:t>one for data</a:t>
            </a:r>
          </a:p>
          <a:p>
            <a:pPr lvl="1"/>
            <a:endParaRPr lang="en-US" smtClean="0"/>
          </a:p>
          <a:p>
            <a:r>
              <a:rPr lang="en-US" smtClean="0"/>
              <a:t>LRU algorithm used to keep each of them bounded in size</a:t>
            </a:r>
          </a:p>
          <a:p>
            <a:endParaRPr lang="en-US" smtClean="0"/>
          </a:p>
          <a:p>
            <a:r>
              <a:rPr lang="en-US" smtClean="0"/>
              <a:t>The status cache is kept in virtual memory to allow rapid servicing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stat() </a:t>
            </a:r>
            <a:r>
              <a:rPr lang="en-US" smtClean="0"/>
              <a:t>(file status returning) system calls</a:t>
            </a:r>
          </a:p>
          <a:p>
            <a:endParaRPr lang="en-US" smtClean="0"/>
          </a:p>
          <a:p>
            <a:r>
              <a:rPr lang="en-US" smtClean="0"/>
              <a:t>The data cache is resident on the local disk, but the UNIX  I/O buffering mechanism does some caching of the disk blocks in memory that are transparent to Venus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End of Chapter 17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Fig. 17.01</a:t>
            </a:r>
          </a:p>
        </p:txBody>
      </p:sp>
      <p:pic>
        <p:nvPicPr>
          <p:cNvPr id="7270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313" y="1225550"/>
            <a:ext cx="6511925" cy="464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Objectives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303338"/>
            <a:ext cx="7693025" cy="4483100"/>
          </a:xfrm>
        </p:spPr>
        <p:txBody>
          <a:bodyPr/>
          <a:lstStyle/>
          <a:p>
            <a:r>
              <a:rPr lang="en-US" smtClean="0"/>
              <a:t>To explain the naming mechanism that provides location transparency and independence</a:t>
            </a:r>
          </a:p>
          <a:p>
            <a:endParaRPr lang="en-US" smtClean="0"/>
          </a:p>
          <a:p>
            <a:r>
              <a:rPr lang="en-US" smtClean="0"/>
              <a:t>To describe the various methods for accessing distributed files</a:t>
            </a:r>
          </a:p>
          <a:p>
            <a:endParaRPr lang="en-US" smtClean="0"/>
          </a:p>
          <a:p>
            <a:r>
              <a:rPr lang="en-US" smtClean="0"/>
              <a:t>To contrast stateful and stateless distributed file servers</a:t>
            </a:r>
          </a:p>
          <a:p>
            <a:endParaRPr lang="en-US" smtClean="0"/>
          </a:p>
          <a:p>
            <a:r>
              <a:rPr lang="en-US" smtClean="0"/>
              <a:t>To show how replication of files on different machines in a distributed file system is a useful redundancy for improving availability</a:t>
            </a:r>
          </a:p>
          <a:p>
            <a:endParaRPr lang="en-US" smtClean="0"/>
          </a:p>
          <a:p>
            <a:r>
              <a:rPr lang="en-US" smtClean="0"/>
              <a:t>To introduce the Andrew file system (AFS) as an example of a distributed file 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Background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303338"/>
            <a:ext cx="7351713" cy="4483100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Distributed file system</a:t>
            </a:r>
            <a:r>
              <a:rPr lang="en-US" smtClean="0"/>
              <a:t> (</a:t>
            </a:r>
            <a:r>
              <a:rPr lang="en-US" b="1" smtClean="0">
                <a:solidFill>
                  <a:srgbClr val="3366FF"/>
                </a:solidFill>
              </a:rPr>
              <a:t>DFS</a:t>
            </a:r>
            <a:r>
              <a:rPr lang="en-US" smtClean="0"/>
              <a:t>) – a distributed implementation of the classical time-sharing model of a file system, where multiple users share files and storage resources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A DFS manages set of dispersed storage devices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Overall storage space managed by a DFS is composed of different, remotely located, smaller storage spaces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There is usually a correspondence between constituent storage spaces and sets of files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DFS Structure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303338"/>
            <a:ext cx="7721600" cy="4483100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Service</a:t>
            </a:r>
            <a:r>
              <a:rPr lang="en-US" smtClean="0"/>
              <a:t> – software entity running on one or more machines and providing a particular type of function to a priori unknown clients</a:t>
            </a:r>
            <a:br>
              <a:rPr lang="en-US" smtClean="0"/>
            </a:br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Server</a:t>
            </a:r>
            <a:r>
              <a:rPr lang="en-US" smtClean="0"/>
              <a:t> – service software running on a single machine</a:t>
            </a:r>
            <a:br>
              <a:rPr lang="en-US" smtClean="0"/>
            </a:br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Client</a:t>
            </a:r>
            <a:r>
              <a:rPr lang="en-US" smtClean="0"/>
              <a:t> –  process that can invoke a service using a set of operations that forms its client interface</a:t>
            </a:r>
            <a:r>
              <a:rPr lang="en-US" i="1" smtClean="0"/>
              <a:t/>
            </a:r>
            <a:br>
              <a:rPr lang="en-US" i="1" smtClean="0"/>
            </a:br>
            <a:endParaRPr lang="en-US" i="1" smtClean="0"/>
          </a:p>
          <a:p>
            <a:r>
              <a:rPr lang="en-US" smtClean="0"/>
              <a:t>A client interface for a file service is formed by a set of primitive file operations (create, delete, read, write)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Client interface of a DFS should be transparent, i.e., not distinguish between local and remote files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84238" y="277813"/>
            <a:ext cx="7802562" cy="576262"/>
          </a:xfrm>
        </p:spPr>
        <p:txBody>
          <a:bodyPr/>
          <a:lstStyle/>
          <a:p>
            <a:pPr eaLnBrk="1" hangingPunct="1"/>
            <a:r>
              <a:rPr lang="en-US" smtClean="0"/>
              <a:t>Naming and Transparency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303338"/>
            <a:ext cx="7672388" cy="4483100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Naming</a:t>
            </a:r>
            <a:r>
              <a:rPr lang="en-US" smtClean="0"/>
              <a:t> – mapping between logical and physical objects</a:t>
            </a:r>
            <a:br>
              <a:rPr lang="en-US" smtClean="0"/>
            </a:br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Multilevel mapping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abstraction of a file that hides the details of how and where on the disk the file is actually stored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A </a:t>
            </a:r>
            <a:r>
              <a:rPr lang="en-US" b="1" smtClean="0">
                <a:solidFill>
                  <a:srgbClr val="3366FF"/>
                </a:solidFill>
              </a:rPr>
              <a:t>transparent</a:t>
            </a:r>
            <a:r>
              <a:rPr lang="en-US" smtClean="0"/>
              <a:t> DFS hides the location where in the network the file is stored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For a file being replicated in several sites, the mapping returns a set of the locations of this file’s replicas; both the existence of multiple copies and their location are hidden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Naming Structures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246188"/>
            <a:ext cx="7677150" cy="4467225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Location transparency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 file name does not reveal the file’s physical storage location</a:t>
            </a:r>
          </a:p>
          <a:p>
            <a:pPr lvl="1">
              <a:buFont typeface="Monotype Sorts" charset="2"/>
              <a:buNone/>
            </a:pPr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Location independence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file name does not need to be changed when the file’s physical storage location changes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412750"/>
            <a:ext cx="7924800" cy="457200"/>
          </a:xfrm>
        </p:spPr>
        <p:txBody>
          <a:bodyPr/>
          <a:lstStyle/>
          <a:p>
            <a:pPr eaLnBrk="1" hangingPunct="1"/>
            <a:r>
              <a:rPr lang="en-US" sz="2800" smtClean="0"/>
              <a:t>Naming Schemes — </a:t>
            </a:r>
            <a:br>
              <a:rPr lang="en-US" sz="2800" smtClean="0"/>
            </a:br>
            <a:r>
              <a:rPr lang="en-US" sz="2800" smtClean="0"/>
              <a:t>Three Main Approaches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303338"/>
            <a:ext cx="7700963" cy="4483100"/>
          </a:xfrm>
        </p:spPr>
        <p:txBody>
          <a:bodyPr/>
          <a:lstStyle/>
          <a:p>
            <a:r>
              <a:rPr lang="en-US" smtClean="0"/>
              <a:t>Files named by combination of their host name and local name; guarantees a unique system-wide name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Attach remote directories to local directories, giving the appearance of a coherent directory tree; only previously mounted remote directories can be accessed transparently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Total integration of the component file systems</a:t>
            </a:r>
          </a:p>
          <a:p>
            <a:pPr lvl="1"/>
            <a:r>
              <a:rPr lang="en-US" smtClean="0"/>
              <a:t>A single global name structure spans all the files in the system</a:t>
            </a:r>
          </a:p>
          <a:p>
            <a:pPr lvl="1"/>
            <a:r>
              <a:rPr lang="en-US" smtClean="0"/>
              <a:t>If a server is unavailable, some arbitrary set of directories on different machines also becomes unavailable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277813"/>
            <a:ext cx="7899400" cy="576262"/>
          </a:xfrm>
        </p:spPr>
        <p:txBody>
          <a:bodyPr/>
          <a:lstStyle/>
          <a:p>
            <a:pPr eaLnBrk="1" hangingPunct="1"/>
            <a:r>
              <a:rPr lang="en-US" smtClean="0"/>
              <a:t>Remote File Access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303338"/>
            <a:ext cx="7712075" cy="4846637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Remote-service mechanism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is one transfer approach</a:t>
            </a:r>
          </a:p>
          <a:p>
            <a:endParaRPr lang="en-US" smtClean="0"/>
          </a:p>
          <a:p>
            <a:r>
              <a:rPr lang="en-US" smtClean="0"/>
              <a:t>Reduce network traffic by retaining recently accessed disk blocks in a cache, so that repeated accesses to the same information can be handled locally</a:t>
            </a:r>
          </a:p>
          <a:p>
            <a:pPr lvl="1"/>
            <a:r>
              <a:rPr lang="en-US" smtClean="0"/>
              <a:t>If needed data not already cached, a copy of data is brought from the server to the user</a:t>
            </a:r>
          </a:p>
          <a:p>
            <a:pPr lvl="1"/>
            <a:r>
              <a:rPr lang="en-US" smtClean="0"/>
              <a:t>Accesses are performed on the cached copy</a:t>
            </a:r>
          </a:p>
          <a:p>
            <a:pPr lvl="1"/>
            <a:r>
              <a:rPr lang="en-US" smtClean="0"/>
              <a:t>Files identified with one master copy residing at the server machine, but copies of (parts of) the file are scattered in different caches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Cache-consistency problem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keeping the cached copies consistent with the master file</a:t>
            </a:r>
          </a:p>
          <a:p>
            <a:pPr lvl="2"/>
            <a:r>
              <a:rPr lang="en-US" smtClean="0"/>
              <a:t>Could be called </a:t>
            </a:r>
            <a:r>
              <a:rPr lang="en-US" b="1" smtClean="0">
                <a:solidFill>
                  <a:srgbClr val="3366FF"/>
                </a:solidFill>
              </a:rPr>
              <a:t>network virtual memory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12038</TotalTime>
  <Words>1449</Words>
  <Application>Microsoft Office PowerPoint</Application>
  <PresentationFormat>On-screen Show (4:3)</PresentationFormat>
  <Paragraphs>234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Verdana</vt:lpstr>
      <vt:lpstr>ＭＳ Ｐゴシック</vt:lpstr>
      <vt:lpstr>Arial</vt:lpstr>
      <vt:lpstr>Helvetica</vt:lpstr>
      <vt:lpstr>Monotype Sorts</vt:lpstr>
      <vt:lpstr>Webdings</vt:lpstr>
      <vt:lpstr>Times New Roman</vt:lpstr>
      <vt:lpstr>Courier New</vt:lpstr>
      <vt:lpstr>os-8</vt:lpstr>
      <vt:lpstr>Chapter 17:  Distributed-File Systems</vt:lpstr>
      <vt:lpstr>Chapter 17  Distributed-File Systems</vt:lpstr>
      <vt:lpstr>Chapter Objectives</vt:lpstr>
      <vt:lpstr>Background</vt:lpstr>
      <vt:lpstr>DFS Structure</vt:lpstr>
      <vt:lpstr>Naming and Transparency</vt:lpstr>
      <vt:lpstr>Naming Structures </vt:lpstr>
      <vt:lpstr>Naming Schemes —  Three Main Approaches </vt:lpstr>
      <vt:lpstr>Remote File Access </vt:lpstr>
      <vt:lpstr>Cache Location – Disk vs. Main Memory</vt:lpstr>
      <vt:lpstr>Cache Update Policy</vt:lpstr>
      <vt:lpstr>CacheFS and its Use of Caching</vt:lpstr>
      <vt:lpstr>Consistency</vt:lpstr>
      <vt:lpstr>Comparing Caching and Remote Service</vt:lpstr>
      <vt:lpstr>Caching and Remote Service (Cont.)</vt:lpstr>
      <vt:lpstr>Stateful File Service</vt:lpstr>
      <vt:lpstr>Stateless File Server</vt:lpstr>
      <vt:lpstr>Distinctions Between Stateful and Stateless Service </vt:lpstr>
      <vt:lpstr>Distinctions (Cont.)</vt:lpstr>
      <vt:lpstr>File Replication</vt:lpstr>
      <vt:lpstr>An Example: AFS</vt:lpstr>
      <vt:lpstr>ANDREW (Cont.)</vt:lpstr>
      <vt:lpstr>ANDREW (Cont.)</vt:lpstr>
      <vt:lpstr>ANDREW Shared Name Space</vt:lpstr>
      <vt:lpstr>ANDREW File Operations</vt:lpstr>
      <vt:lpstr>ANDREW Implementation</vt:lpstr>
      <vt:lpstr>ANDREW Implementation (Cont.)</vt:lpstr>
      <vt:lpstr>End of Chapter 17</vt:lpstr>
      <vt:lpstr>Fig. 17.01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Silberschatz, Avi</cp:lastModifiedBy>
  <cp:revision>132</cp:revision>
  <cp:lastPrinted>2001-07-09T17:29:32Z</cp:lastPrinted>
  <dcterms:created xsi:type="dcterms:W3CDTF">1999-08-24T15:36:17Z</dcterms:created>
  <dcterms:modified xsi:type="dcterms:W3CDTF">2012-04-05T14:00:45Z</dcterms:modified>
</cp:coreProperties>
</file>