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56"/>
  </p:notesMasterIdLst>
  <p:handoutMasterIdLst>
    <p:handoutMasterId r:id="rId57"/>
  </p:handoutMasterIdLst>
  <p:sldIdLst>
    <p:sldId id="313" r:id="rId2"/>
    <p:sldId id="262" r:id="rId3"/>
    <p:sldId id="311" r:id="rId4"/>
    <p:sldId id="263" r:id="rId5"/>
    <p:sldId id="304" r:id="rId6"/>
    <p:sldId id="264" r:id="rId7"/>
    <p:sldId id="265" r:id="rId8"/>
    <p:sldId id="266" r:id="rId9"/>
    <p:sldId id="267" r:id="rId10"/>
    <p:sldId id="268" r:id="rId11"/>
    <p:sldId id="269" r:id="rId12"/>
    <p:sldId id="270" r:id="rId13"/>
    <p:sldId id="315"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305" r:id="rId29"/>
    <p:sldId id="285" r:id="rId30"/>
    <p:sldId id="286" r:id="rId31"/>
    <p:sldId id="287" r:id="rId32"/>
    <p:sldId id="288" r:id="rId33"/>
    <p:sldId id="316" r:id="rId34"/>
    <p:sldId id="306" r:id="rId35"/>
    <p:sldId id="307" r:id="rId36"/>
    <p:sldId id="289" r:id="rId37"/>
    <p:sldId id="290" r:id="rId38"/>
    <p:sldId id="291" r:id="rId39"/>
    <p:sldId id="308" r:id="rId40"/>
    <p:sldId id="292" r:id="rId41"/>
    <p:sldId id="309" r:id="rId42"/>
    <p:sldId id="310" r:id="rId43"/>
    <p:sldId id="293" r:id="rId44"/>
    <p:sldId id="294" r:id="rId45"/>
    <p:sldId id="295" r:id="rId46"/>
    <p:sldId id="296" r:id="rId47"/>
    <p:sldId id="297" r:id="rId48"/>
    <p:sldId id="298" r:id="rId49"/>
    <p:sldId id="299" r:id="rId50"/>
    <p:sldId id="300" r:id="rId51"/>
    <p:sldId id="301" r:id="rId52"/>
    <p:sldId id="302" r:id="rId53"/>
    <p:sldId id="303" r:id="rId54"/>
    <p:sldId id="314" r:id="rId5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540" y="-90"/>
      </p:cViewPr>
      <p:guideLst>
        <p:guide orient="horz" pos="796"/>
        <p:guide pos="5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defTabSz="966788">
              <a:defRPr sz="1400">
                <a:latin typeface="Helvetica" charset="0"/>
              </a:defRPr>
            </a:lvl1pPr>
          </a:lstStyle>
          <a:p>
            <a:endParaRPr lang="en-US"/>
          </a:p>
        </p:txBody>
      </p:sp>
      <p:sp>
        <p:nvSpPr>
          <p:cNvPr id="89091"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algn="r" defTabSz="966788">
              <a:defRPr sz="1400">
                <a:latin typeface="Helvetica" charset="0"/>
              </a:defRPr>
            </a:lvl1pPr>
          </a:lstStyle>
          <a:p>
            <a:endParaRPr lang="en-US"/>
          </a:p>
        </p:txBody>
      </p:sp>
      <p:sp>
        <p:nvSpPr>
          <p:cNvPr id="89092"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defTabSz="966788">
              <a:defRPr sz="1400">
                <a:latin typeface="Helvetica" charset="0"/>
              </a:defRPr>
            </a:lvl1pPr>
          </a:lstStyle>
          <a:p>
            <a:endParaRPr lang="en-US"/>
          </a:p>
        </p:txBody>
      </p:sp>
      <p:sp>
        <p:nvSpPr>
          <p:cNvPr id="89093"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algn="r" defTabSz="966788">
              <a:defRPr sz="1400">
                <a:latin typeface="Helvetica" charset="0"/>
              </a:defRPr>
            </a:lvl1pPr>
          </a:lstStyle>
          <a:p>
            <a:fld id="{48FB374D-13C2-4A64-AD7A-24F1DBBFCC9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defTabSz="966788">
              <a:defRPr sz="1400">
                <a:latin typeface="Times New Roman" charset="0"/>
              </a:defRPr>
            </a:lvl1pPr>
          </a:lstStyle>
          <a:p>
            <a:endParaRPr lang="en-US"/>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algn="r" defTabSz="966788">
              <a:defRPr sz="1400">
                <a:latin typeface="Times New Roman" charset="0"/>
              </a:defRPr>
            </a:lvl1pPr>
          </a:lstStyle>
          <a:p>
            <a:endParaRPr lang="en-US"/>
          </a:p>
        </p:txBody>
      </p:sp>
      <p:sp>
        <p:nvSpPr>
          <p:cNvPr id="14340"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defTabSz="966788">
              <a:defRPr sz="1400">
                <a:latin typeface="Times New Roman" charset="0"/>
              </a:defRPr>
            </a:lvl1pPr>
          </a:lstStyle>
          <a:p>
            <a:endParaRPr lang="en-US"/>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algn="r" defTabSz="966788">
              <a:defRPr sz="1400">
                <a:latin typeface="Times New Roman" charset="0"/>
              </a:defRPr>
            </a:lvl1pPr>
          </a:lstStyle>
          <a:p>
            <a:fld id="{6C222E21-B7E3-4EAB-B244-B25E2D7CCE8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C356CE17-28DE-4DF4-BDE2-CD57F528F5B1}" type="slidenum">
              <a:rPr lang="en-US"/>
              <a:pPr/>
              <a:t>1</a:t>
            </a:fld>
            <a:endParaRPr lang="en-US"/>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EA5555F-5FE1-4814-85F8-39D82535E4E8}" type="slidenum">
              <a:rPr lang="en-US"/>
              <a:pPr/>
              <a:t>10</a:t>
            </a:fld>
            <a:endParaRPr 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7B6F551-9C27-4D09-A342-79C7F25D1A04}" type="slidenum">
              <a:rPr lang="en-US"/>
              <a:pPr/>
              <a:t>11</a:t>
            </a:fld>
            <a:endParaRPr 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2FDF15E-2D0C-4AA3-A3F4-763DB44E5C09}" type="slidenum">
              <a:rPr lang="en-US"/>
              <a:pPr/>
              <a:t>12</a:t>
            </a:fld>
            <a:endParaRPr 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907B8F-A7F2-428E-AC2E-0AFD73BD2CEA}" type="slidenum">
              <a:rPr lang="en-US"/>
              <a:pPr/>
              <a:t>13</a:t>
            </a:fld>
            <a:endParaRPr 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6BB1AC5-FBE6-4779-BFDA-28D8DA9AD296}" type="slidenum">
              <a:rPr lang="en-US"/>
              <a:pPr/>
              <a:t>14</a:t>
            </a:fld>
            <a:endParaRPr 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339F2DF-E9B2-4F8C-8E35-B6C7E41D30F7}" type="slidenum">
              <a:rPr lang="en-US"/>
              <a:pPr/>
              <a:t>15</a:t>
            </a:fld>
            <a:endParaRPr 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CE71D8A-289E-4035-92B3-95800B167617}" type="slidenum">
              <a:rPr lang="en-US"/>
              <a:pPr/>
              <a:t>16</a:t>
            </a:fld>
            <a:endParaRPr lang="en-US"/>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94A7035-32ED-4741-97E1-4988D77C955E}" type="slidenum">
              <a:rPr lang="en-US"/>
              <a:pPr/>
              <a:t>17</a:t>
            </a:fld>
            <a:endParaRPr 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9DC612C-0381-4EF6-98B4-55AA42820D3D}" type="slidenum">
              <a:rPr lang="en-US"/>
              <a:pPr/>
              <a:t>18</a:t>
            </a:fld>
            <a:endParaRPr 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D15F49D-0F80-45E6-984F-1FD780A5B79E}" type="slidenum">
              <a:rPr lang="en-US"/>
              <a:pPr/>
              <a:t>19</a:t>
            </a:fld>
            <a:endParaRPr 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33B2955-3A47-4F09-9EE5-8D8517D4097C}" type="slidenum">
              <a:rPr lang="en-US"/>
              <a:pPr/>
              <a:t>2</a:t>
            </a:fld>
            <a:endParaRPr lang="en-US"/>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180D6B-A194-4779-B6A9-90B905FEA8B3}" type="slidenum">
              <a:rPr lang="en-US"/>
              <a:pPr/>
              <a:t>20</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A155D89-C465-48C3-9022-0E4B8E586C7C}" type="slidenum">
              <a:rPr lang="en-US"/>
              <a:pPr/>
              <a:t>21</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A596871-210C-4952-9285-F2EB8BBDD46C}" type="slidenum">
              <a:rPr lang="en-US"/>
              <a:pPr/>
              <a:t>22</a:t>
            </a:fld>
            <a:endParaRPr 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4B9A227-3F23-4F8D-B7BB-ED65D7428982}" type="slidenum">
              <a:rPr lang="en-US"/>
              <a:pPr/>
              <a:t>23</a:t>
            </a:fld>
            <a:endParaRPr 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98A132-B19C-4224-AE42-4E2C5F424AD1}" type="slidenum">
              <a:rPr lang="en-US"/>
              <a:pPr/>
              <a:t>24</a:t>
            </a:fld>
            <a:endParaRPr 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9B8B20C-F41F-4148-B6EB-5D512D716237}" type="slidenum">
              <a:rPr lang="en-US"/>
              <a:pPr/>
              <a:t>25</a:t>
            </a:fld>
            <a:endParaRPr 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B6842DF-13E0-400E-937C-874EAACFBDCC}" type="slidenum">
              <a:rPr lang="en-US"/>
              <a:pPr/>
              <a:t>26</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FA77F16-ACCF-439B-B1E4-C5B8378F1ABD}" type="slidenum">
              <a:rPr lang="en-US"/>
              <a:pPr/>
              <a:t>27</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1FA5FA2-C858-4B2C-A781-A73A116F4466}" type="slidenum">
              <a:rPr lang="en-US"/>
              <a:pPr/>
              <a:t>28</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9FCE768-B3BC-4190-ACB0-787D9012CF82}" type="slidenum">
              <a:rPr lang="en-US"/>
              <a:pPr/>
              <a:t>29</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4B7E9A4-432F-4314-ADE7-635C091491D0}" type="slidenum">
              <a:rPr lang="en-US"/>
              <a:pPr/>
              <a:t>3</a:t>
            </a:fld>
            <a:endParaRPr lang="en-US"/>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25224D3-1338-4B84-AE9B-61BBAC9EC578}" type="slidenum">
              <a:rPr lang="en-US"/>
              <a:pPr/>
              <a:t>30</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61F493C-2743-4326-AF0A-E3E690C72288}" type="slidenum">
              <a:rPr lang="en-US"/>
              <a:pPr/>
              <a:t>31</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3215962-6DC9-4E56-BA8B-5E21F20ABEE1}" type="slidenum">
              <a:rPr lang="en-US"/>
              <a:pPr/>
              <a:t>32</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C97459B-5D7A-4EC0-8159-79C7B60BA90B}" type="slidenum">
              <a:rPr lang="en-US"/>
              <a:pPr/>
              <a:t>33</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9D30432-3649-4E24-B340-66BE641606E3}" type="slidenum">
              <a:rPr lang="en-US"/>
              <a:pPr/>
              <a:t>34</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53C98F8-2BDC-445D-9C1B-0138828E4ED9}" type="slidenum">
              <a:rPr lang="en-US"/>
              <a:pPr/>
              <a:t>35</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C153306-19F5-4B0B-8B6A-5A40FC2918F6}" type="slidenum">
              <a:rPr lang="en-US"/>
              <a:pPr/>
              <a:t>36</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4ADA653-D2FD-4240-B31E-4DE638AEB2D0}" type="slidenum">
              <a:rPr lang="en-US"/>
              <a:pPr/>
              <a:t>37</a:t>
            </a:fld>
            <a:endParaRPr lang="en-U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69507F7-38F7-410A-A175-36A7FAC410F1}" type="slidenum">
              <a:rPr lang="en-US"/>
              <a:pPr/>
              <a:t>38</a:t>
            </a:fld>
            <a:endParaRPr 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B4E547-0C0A-4300-B5D8-59995964083E}" type="slidenum">
              <a:rPr lang="en-US"/>
              <a:pPr/>
              <a:t>39</a:t>
            </a:fld>
            <a:endParaRPr lang="en-US"/>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51DF1D6-019D-4E95-AFBA-10B3DFB5E085}" type="slidenum">
              <a:rPr lang="en-US"/>
              <a:pPr/>
              <a:t>4</a:t>
            </a:fld>
            <a:endParaRPr lang="en-US"/>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2969655-66E4-4875-A5FD-9A39BC8469B4}" type="slidenum">
              <a:rPr lang="en-US"/>
              <a:pPr/>
              <a:t>40</a:t>
            </a:fld>
            <a:endParaRPr lang="en-US"/>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577EB9A-2F2B-469A-98D1-6F7F6249571F}" type="slidenum">
              <a:rPr lang="en-US"/>
              <a:pPr/>
              <a:t>41</a:t>
            </a:fld>
            <a:endParaRPr lang="en-U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0507590-377F-4D41-93A1-DA6A0C0FFC54}" type="slidenum">
              <a:rPr lang="en-US"/>
              <a:pPr/>
              <a:t>42</a:t>
            </a:fld>
            <a:endParaRPr lang="en-US"/>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CE51359-F6EC-4673-A034-3EEBCE42B24F}" type="slidenum">
              <a:rPr lang="en-US"/>
              <a:pPr/>
              <a:t>43</a:t>
            </a:fld>
            <a:endParaRPr 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A70B327-1D80-4CA0-9EED-B98666E3D196}" type="slidenum">
              <a:rPr lang="en-US"/>
              <a:pPr/>
              <a:t>44</a:t>
            </a:fld>
            <a:endParaRPr lang="en-U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863EEB0-F527-47BF-BA20-A287821E8D7D}" type="slidenum">
              <a:rPr lang="en-US"/>
              <a:pPr/>
              <a:t>45</a:t>
            </a:fld>
            <a:endParaRPr lang="en-US"/>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3EBFC0B-EFFA-43C0-A0AF-BD7F26DA50D8}" type="slidenum">
              <a:rPr lang="en-US"/>
              <a:pPr/>
              <a:t>46</a:t>
            </a:fld>
            <a:endParaRPr lang="en-US"/>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6A0845A-6731-4597-9F18-2403C69C424E}" type="slidenum">
              <a:rPr lang="en-US"/>
              <a:pPr/>
              <a:t>47</a:t>
            </a:fld>
            <a:endParaRPr lang="en-US"/>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B7084F3-E499-430C-97FB-95F8ECB7992A}" type="slidenum">
              <a:rPr lang="en-US"/>
              <a:pPr/>
              <a:t>48</a:t>
            </a:fld>
            <a:endParaRPr lang="en-US"/>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ADEE3BA-C9AF-4098-87DC-03DE1286B204}" type="slidenum">
              <a:rPr lang="en-US"/>
              <a:pPr/>
              <a:t>49</a:t>
            </a:fld>
            <a:endParaRPr lang="en-US"/>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B4D5611A-FD24-410D-8CA1-3320355EE7B3}" type="slidenum">
              <a:rPr lang="en-US"/>
              <a:pPr/>
              <a:t>5</a:t>
            </a:fld>
            <a:endParaRPr lang="en-US"/>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ED41CDB-0D5C-4CEC-9F21-5F3A55125114}" type="slidenum">
              <a:rPr lang="en-US"/>
              <a:pPr/>
              <a:t>50</a:t>
            </a:fld>
            <a:endParaRPr lang="en-US"/>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76D21EC-14B0-48B9-BFB8-615BD5138116}" type="slidenum">
              <a:rPr lang="en-US"/>
              <a:pPr/>
              <a:t>51</a:t>
            </a:fld>
            <a:endParaRPr lang="en-US"/>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F9C72E7-71A9-4949-BBF7-0D72A0FC21D2}" type="slidenum">
              <a:rPr lang="en-US"/>
              <a:pPr/>
              <a:t>52</a:t>
            </a:fld>
            <a:endParaRPr lang="en-US"/>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AFA0634-1973-4B8D-B76F-1319D9AB0E42}" type="slidenum">
              <a:rPr lang="en-US"/>
              <a:pPr/>
              <a:t>53</a:t>
            </a:fld>
            <a:endParaRPr lang="en-US"/>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CF2AEEB-249F-4496-8E23-60116B79A780}" type="slidenum">
              <a:rPr lang="en-US"/>
              <a:pPr/>
              <a:t>54</a:t>
            </a:fld>
            <a:endParaRPr lang="en-US"/>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D1047E1-40EA-4224-A496-4462675E3778}" type="slidenum">
              <a:rPr lang="en-US"/>
              <a:pPr/>
              <a:t>6</a:t>
            </a:fld>
            <a:endParaRPr 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750ABEF-EB93-44F9-9FB0-B53CCC48344C}" type="slidenum">
              <a:rPr lang="en-US"/>
              <a:pPr/>
              <a:t>7</a:t>
            </a:fld>
            <a:endParaRPr 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2FED448-6E71-4371-AE0E-BAD3C8DF907D}" type="slidenum">
              <a:rPr lang="en-US"/>
              <a:pPr/>
              <a:t>8</a:t>
            </a:fld>
            <a:endParaRPr lang="en-US"/>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D3B28D1-FAFF-4556-9294-C98C71A5503F}" type="slidenum">
              <a:rPr lang="en-US"/>
              <a:pPr/>
              <a:t>9</a:t>
            </a:fld>
            <a:endParaRPr 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33738" y="4025900"/>
            <a:ext cx="2336800" cy="1860550"/>
          </a:xfrm>
          <a:prstGeom prst="rect">
            <a:avLst/>
          </a:prstGeom>
          <a:noFill/>
          <a:ln w="57150" cmpd="thinThick">
            <a:solidFill>
              <a:srgbClr val="66CCFF"/>
            </a:solidFill>
            <a:miter lim="800000"/>
            <a:headEnd/>
            <a:tailEnd/>
          </a:ln>
          <a:effectLst/>
        </p:spPr>
        <p:txBody>
          <a:bodyPr wrap="none" anchor="ctr"/>
          <a:lstStyle/>
          <a:p>
            <a:endParaRPr lang="en-US"/>
          </a:p>
        </p:txBody>
      </p:sp>
      <p:sp>
        <p:nvSpPr>
          <p:cNvPr id="124930"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909"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3910"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2391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391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3913" name="Text Box 9"/>
          <p:cNvSpPr txBox="1">
            <a:spLocks noChangeArrowheads="1"/>
          </p:cNvSpPr>
          <p:nvPr/>
        </p:nvSpPr>
        <p:spPr bwMode="auto">
          <a:xfrm>
            <a:off x="4222750"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6699"/>
                </a:solidFill>
                <a:latin typeface="Helvetica" charset="0"/>
              </a:rPr>
              <a:t>18.</a:t>
            </a:r>
            <a:fld id="{346332A1-B912-422F-B56D-1E7DBAF53526}" type="slidenum">
              <a:rPr lang="en-US" sz="1000" b="1">
                <a:solidFill>
                  <a:srgbClr val="006699"/>
                </a:solidFill>
                <a:latin typeface="Helvetica" charset="0"/>
              </a:rPr>
              <a:pPr algn="ctr">
                <a:spcBef>
                  <a:spcPct val="50000"/>
                </a:spcBef>
              </a:pPr>
              <a:t>‹#›</a:t>
            </a:fld>
            <a:endParaRPr lang="en-US" sz="1000" b="1">
              <a:solidFill>
                <a:srgbClr val="006699"/>
              </a:solidFill>
              <a:latin typeface="Helvetica" charset="0"/>
            </a:endParaRPr>
          </a:p>
        </p:txBody>
      </p:sp>
      <p:sp>
        <p:nvSpPr>
          <p:cNvPr id="123914"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006699"/>
                </a:solidFill>
                <a:latin typeface="Helvetica" charset="0"/>
              </a:rPr>
              <a:t>Silberschatz, Galvin and Gagne ©2009</a:t>
            </a:r>
          </a:p>
        </p:txBody>
      </p:sp>
      <p:sp>
        <p:nvSpPr>
          <p:cNvPr id="123915"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mj-cs"/>
        </a:defRPr>
      </a:lvl1pPr>
      <a:lvl2pPr algn="ctr" rtl="0" eaLnBrk="0" fontAlgn="base" hangingPunct="0">
        <a:spcBef>
          <a:spcPct val="0"/>
        </a:spcBef>
        <a:spcAft>
          <a:spcPct val="0"/>
        </a:spcAft>
        <a:defRPr sz="3200" b="1">
          <a:solidFill>
            <a:srgbClr val="006699"/>
          </a:solidFill>
          <a:latin typeface="Arial" charset="0"/>
          <a:ea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mtClean="0"/>
              <a:t>Chapter 18:  Distributed Coordination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81075" y="404813"/>
            <a:ext cx="7797800" cy="457200"/>
          </a:xfrm>
        </p:spPr>
        <p:txBody>
          <a:bodyPr/>
          <a:lstStyle/>
          <a:p>
            <a:pPr eaLnBrk="1" hangingPunct="1"/>
            <a:r>
              <a:rPr lang="en-US" sz="3000" smtClean="0"/>
              <a:t>DME:  Fully Distributed Approach (Cont.)</a:t>
            </a:r>
          </a:p>
        </p:txBody>
      </p:sp>
      <p:sp>
        <p:nvSpPr>
          <p:cNvPr id="33795" name="Rectangle 3"/>
          <p:cNvSpPr>
            <a:spLocks noGrp="1" noChangeArrowheads="1"/>
          </p:cNvSpPr>
          <p:nvPr>
            <p:ph type="body" idx="1"/>
          </p:nvPr>
        </p:nvSpPr>
        <p:spPr>
          <a:xfrm>
            <a:off x="806450" y="1233488"/>
            <a:ext cx="7666038" cy="4530725"/>
          </a:xfrm>
        </p:spPr>
        <p:txBody>
          <a:bodyPr/>
          <a:lstStyle/>
          <a:p>
            <a:r>
              <a:rPr lang="en-US" smtClean="0"/>
              <a:t>The decision whether process </a:t>
            </a:r>
            <a:r>
              <a:rPr lang="en-US" i="1" smtClean="0"/>
              <a:t>P</a:t>
            </a:r>
            <a:r>
              <a:rPr lang="en-US" i="1" baseline="-25000" smtClean="0"/>
              <a:t>j</a:t>
            </a:r>
            <a:r>
              <a:rPr lang="en-US" i="1" smtClean="0"/>
              <a:t> </a:t>
            </a:r>
            <a:r>
              <a:rPr lang="en-US" smtClean="0"/>
              <a:t>replies immediately to a </a:t>
            </a:r>
            <a:r>
              <a:rPr lang="en-US" i="1" smtClean="0"/>
              <a:t>request</a:t>
            </a:r>
            <a:r>
              <a:rPr lang="en-US" smtClean="0"/>
              <a:t>(</a:t>
            </a:r>
            <a:r>
              <a:rPr lang="en-US" i="1" smtClean="0"/>
              <a:t>P</a:t>
            </a:r>
            <a:r>
              <a:rPr lang="en-US" i="1" baseline="-25000" smtClean="0"/>
              <a:t>i</a:t>
            </a:r>
            <a:r>
              <a:rPr lang="en-US" i="1" smtClean="0"/>
              <a:t>, TS</a:t>
            </a:r>
            <a:r>
              <a:rPr lang="en-US" smtClean="0"/>
              <a:t>) message or defers its reply is based on three factors:</a:t>
            </a:r>
          </a:p>
          <a:p>
            <a:pPr lvl="1"/>
            <a:r>
              <a:rPr lang="en-US" smtClean="0"/>
              <a:t>If </a:t>
            </a:r>
            <a:r>
              <a:rPr lang="en-US" i="1" smtClean="0"/>
              <a:t>P</a:t>
            </a:r>
            <a:r>
              <a:rPr lang="en-US" i="1" baseline="-25000" smtClean="0"/>
              <a:t>j</a:t>
            </a:r>
            <a:r>
              <a:rPr lang="en-US" smtClean="0"/>
              <a:t> is in its critical section, then it defers its reply to </a:t>
            </a:r>
            <a:r>
              <a:rPr lang="en-US" i="1" smtClean="0"/>
              <a:t>P</a:t>
            </a:r>
            <a:r>
              <a:rPr lang="en-US" i="1" baseline="-25000" smtClean="0"/>
              <a:t>i</a:t>
            </a:r>
            <a:endParaRPr lang="en-US" smtClean="0"/>
          </a:p>
          <a:p>
            <a:pPr lvl="1"/>
            <a:r>
              <a:rPr lang="en-US" smtClean="0"/>
              <a:t>If </a:t>
            </a:r>
            <a:r>
              <a:rPr lang="en-US" i="1" smtClean="0"/>
              <a:t>P</a:t>
            </a:r>
            <a:r>
              <a:rPr lang="en-US" i="1" baseline="-25000" smtClean="0"/>
              <a:t>j</a:t>
            </a:r>
            <a:r>
              <a:rPr lang="en-US" smtClean="0"/>
              <a:t> does </a:t>
            </a:r>
            <a:r>
              <a:rPr lang="en-US" i="1" smtClean="0"/>
              <a:t>not</a:t>
            </a:r>
            <a:r>
              <a:rPr lang="en-US" smtClean="0"/>
              <a:t> want to enter its critical section, then it sends a </a:t>
            </a:r>
            <a:r>
              <a:rPr lang="en-US" i="1" smtClean="0"/>
              <a:t>reply</a:t>
            </a:r>
            <a:r>
              <a:rPr lang="en-US" smtClean="0"/>
              <a:t> immediately to </a:t>
            </a:r>
            <a:r>
              <a:rPr lang="en-US" i="1" smtClean="0"/>
              <a:t>P</a:t>
            </a:r>
            <a:r>
              <a:rPr lang="en-US" i="1" baseline="-25000" smtClean="0"/>
              <a:t>i</a:t>
            </a:r>
            <a:endParaRPr lang="en-US" smtClean="0"/>
          </a:p>
          <a:p>
            <a:pPr lvl="1"/>
            <a:r>
              <a:rPr lang="en-US" smtClean="0"/>
              <a:t>If </a:t>
            </a:r>
            <a:r>
              <a:rPr lang="en-US" i="1" smtClean="0"/>
              <a:t>P</a:t>
            </a:r>
            <a:r>
              <a:rPr lang="en-US" i="1" baseline="-25000" smtClean="0"/>
              <a:t>j</a:t>
            </a:r>
            <a:r>
              <a:rPr lang="en-US" smtClean="0"/>
              <a:t> wants to enter its critical section but has not yet entered it, then it compares its own request timestamp with the timestamp </a:t>
            </a:r>
            <a:r>
              <a:rPr lang="en-US" i="1" smtClean="0"/>
              <a:t>TS</a:t>
            </a:r>
            <a:endParaRPr lang="en-US" smtClean="0"/>
          </a:p>
          <a:p>
            <a:pPr lvl="2"/>
            <a:r>
              <a:rPr lang="en-US" smtClean="0"/>
              <a:t>If its own request timestamp is greater than </a:t>
            </a:r>
            <a:r>
              <a:rPr lang="en-US" i="1" smtClean="0"/>
              <a:t>TS</a:t>
            </a:r>
            <a:r>
              <a:rPr lang="en-US" smtClean="0"/>
              <a:t>, then it sends a </a:t>
            </a:r>
            <a:r>
              <a:rPr lang="en-US" i="1" smtClean="0"/>
              <a:t>reply</a:t>
            </a:r>
            <a:r>
              <a:rPr lang="en-US" smtClean="0"/>
              <a:t> immediately to </a:t>
            </a:r>
            <a:r>
              <a:rPr lang="en-US" i="1" smtClean="0"/>
              <a:t>P</a:t>
            </a:r>
            <a:r>
              <a:rPr lang="en-US" i="1" baseline="-25000" smtClean="0"/>
              <a:t>i</a:t>
            </a:r>
            <a:r>
              <a:rPr lang="en-US" smtClean="0"/>
              <a:t> (</a:t>
            </a:r>
            <a:r>
              <a:rPr lang="en-US" i="1" smtClean="0"/>
              <a:t>P</a:t>
            </a:r>
            <a:r>
              <a:rPr lang="en-US" i="1" baseline="-25000" smtClean="0"/>
              <a:t>i</a:t>
            </a:r>
            <a:r>
              <a:rPr lang="en-US" i="1" smtClean="0"/>
              <a:t> </a:t>
            </a:r>
            <a:r>
              <a:rPr lang="en-US" smtClean="0"/>
              <a:t>asked first)</a:t>
            </a:r>
          </a:p>
          <a:p>
            <a:pPr lvl="2"/>
            <a:r>
              <a:rPr lang="en-US" smtClean="0"/>
              <a:t>Otherwise, the reply is deferred</a:t>
            </a:r>
          </a:p>
          <a:p>
            <a:pPr lvl="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85838" y="419100"/>
            <a:ext cx="7456487" cy="457200"/>
          </a:xfrm>
        </p:spPr>
        <p:txBody>
          <a:bodyPr/>
          <a:lstStyle/>
          <a:p>
            <a:pPr eaLnBrk="1" hangingPunct="1"/>
            <a:r>
              <a:rPr lang="en-US" sz="2800" smtClean="0"/>
              <a:t>Desirable Behavior of </a:t>
            </a:r>
            <a:br>
              <a:rPr lang="en-US" sz="2800" smtClean="0"/>
            </a:br>
            <a:r>
              <a:rPr lang="en-US" sz="2800" smtClean="0"/>
              <a:t>Fully Distributed Approach</a:t>
            </a:r>
          </a:p>
        </p:txBody>
      </p:sp>
      <p:sp>
        <p:nvSpPr>
          <p:cNvPr id="35843" name="Rectangle 3"/>
          <p:cNvSpPr>
            <a:spLocks noGrp="1" noChangeArrowheads="1"/>
          </p:cNvSpPr>
          <p:nvPr>
            <p:ph type="body" idx="1"/>
          </p:nvPr>
        </p:nvSpPr>
        <p:spPr>
          <a:xfrm>
            <a:off x="806450" y="1233488"/>
            <a:ext cx="7694613" cy="4530725"/>
          </a:xfrm>
        </p:spPr>
        <p:txBody>
          <a:bodyPr/>
          <a:lstStyle/>
          <a:p>
            <a:r>
              <a:rPr lang="en-US" smtClean="0"/>
              <a:t>Freedom from Deadlock is ensured</a:t>
            </a:r>
          </a:p>
          <a:p>
            <a:endParaRPr lang="en-US" smtClean="0"/>
          </a:p>
          <a:p>
            <a:r>
              <a:rPr lang="en-US" smtClean="0"/>
              <a:t>Freedom from starvation is ensured, since entry to the critical section is scheduled according to the timestamp ordering</a:t>
            </a:r>
          </a:p>
          <a:p>
            <a:pPr lvl="1"/>
            <a:r>
              <a:rPr lang="en-US" smtClean="0"/>
              <a:t>The timestamp ordering ensures that processes are served in a first-come, first served order </a:t>
            </a:r>
          </a:p>
          <a:p>
            <a:pPr lvl="1"/>
            <a:endParaRPr lang="en-US" smtClean="0"/>
          </a:p>
          <a:p>
            <a:r>
              <a:rPr lang="en-US" smtClean="0"/>
              <a:t>The number of messages per critical-section entry is </a:t>
            </a:r>
            <a:br>
              <a:rPr lang="en-US" smtClean="0"/>
            </a:br>
            <a:r>
              <a:rPr lang="en-US" smtClean="0"/>
              <a:t/>
            </a:r>
            <a:br>
              <a:rPr lang="en-US" smtClean="0"/>
            </a:br>
            <a:r>
              <a:rPr lang="en-US" smtClean="0"/>
              <a:t>			2 x (</a:t>
            </a:r>
            <a:r>
              <a:rPr lang="en-US" i="1" smtClean="0"/>
              <a:t>n</a:t>
            </a:r>
            <a:r>
              <a:rPr lang="en-US" smtClean="0"/>
              <a:t>  – 1)</a:t>
            </a:r>
            <a:br>
              <a:rPr lang="en-US" smtClean="0"/>
            </a:br>
            <a:r>
              <a:rPr lang="en-US" smtClean="0"/>
              <a:t/>
            </a:r>
            <a:br>
              <a:rPr lang="en-US" smtClean="0"/>
            </a:br>
            <a:r>
              <a:rPr lang="en-US" smtClean="0"/>
              <a:t>This is the minimum number of required messages per critical-section entry when processes act independently and concurrently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6450" y="277813"/>
            <a:ext cx="7880350" cy="576262"/>
          </a:xfrm>
        </p:spPr>
        <p:txBody>
          <a:bodyPr/>
          <a:lstStyle/>
          <a:p>
            <a:pPr eaLnBrk="1" hangingPunct="1"/>
            <a:r>
              <a:rPr lang="en-US" smtClean="0"/>
              <a:t>Three Undesirable Consequences</a:t>
            </a:r>
          </a:p>
        </p:txBody>
      </p:sp>
      <p:sp>
        <p:nvSpPr>
          <p:cNvPr id="37891" name="Rectangle 3"/>
          <p:cNvSpPr>
            <a:spLocks noGrp="1" noChangeArrowheads="1"/>
          </p:cNvSpPr>
          <p:nvPr>
            <p:ph type="body" idx="1"/>
          </p:nvPr>
        </p:nvSpPr>
        <p:spPr>
          <a:xfrm>
            <a:off x="806450" y="1233488"/>
            <a:ext cx="7654925" cy="4530725"/>
          </a:xfrm>
        </p:spPr>
        <p:txBody>
          <a:bodyPr/>
          <a:lstStyle/>
          <a:p>
            <a:r>
              <a:rPr lang="en-US" smtClean="0"/>
              <a:t>The processes need to know the identity of all other processes in the system, which makes the dynamic addition and removal of processes more complex</a:t>
            </a:r>
            <a:br>
              <a:rPr lang="en-US" smtClean="0"/>
            </a:br>
            <a:endParaRPr lang="en-US" smtClean="0"/>
          </a:p>
          <a:p>
            <a:r>
              <a:rPr lang="en-US" smtClean="0"/>
              <a:t>If one of the processes fails, then the entire scheme collapses</a:t>
            </a:r>
          </a:p>
          <a:p>
            <a:pPr lvl="1"/>
            <a:r>
              <a:rPr lang="en-US" smtClean="0"/>
              <a:t>This can be dealt with by continuously monitoring the state of all the processes in the system</a:t>
            </a:r>
            <a:br>
              <a:rPr lang="en-US" smtClean="0"/>
            </a:br>
            <a:endParaRPr lang="en-US" smtClean="0"/>
          </a:p>
          <a:p>
            <a:r>
              <a:rPr lang="en-US" smtClean="0"/>
              <a:t>Processes that have not entered their critical section must pause frequently to assure other processes that they intend to enter the critical section</a:t>
            </a:r>
          </a:p>
          <a:p>
            <a:pPr lvl="1"/>
            <a:r>
              <a:rPr lang="en-US" smtClean="0"/>
              <a:t>This protocol is therefore suited for small, stable sets of cooperating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95350" y="277813"/>
            <a:ext cx="7791450" cy="576262"/>
          </a:xfrm>
        </p:spPr>
        <p:txBody>
          <a:bodyPr/>
          <a:lstStyle/>
          <a:p>
            <a:pPr eaLnBrk="1" hangingPunct="1"/>
            <a:r>
              <a:rPr lang="en-US" smtClean="0"/>
              <a:t>Token-Passing Approach</a:t>
            </a:r>
          </a:p>
        </p:txBody>
      </p:sp>
      <p:sp>
        <p:nvSpPr>
          <p:cNvPr id="118787" name="Rectangle 3"/>
          <p:cNvSpPr>
            <a:spLocks noGrp="1" noChangeArrowheads="1"/>
          </p:cNvSpPr>
          <p:nvPr>
            <p:ph type="body" idx="1"/>
          </p:nvPr>
        </p:nvSpPr>
        <p:spPr/>
        <p:txBody>
          <a:bodyPr/>
          <a:lstStyle/>
          <a:p>
            <a:r>
              <a:rPr lang="en-US" smtClean="0"/>
              <a:t>Circulate a token among processes in system</a:t>
            </a:r>
          </a:p>
          <a:p>
            <a:pPr lvl="1"/>
            <a:r>
              <a:rPr lang="en-US" b="1" smtClean="0">
                <a:solidFill>
                  <a:srgbClr val="3366FF"/>
                </a:solidFill>
              </a:rPr>
              <a:t>Token </a:t>
            </a:r>
            <a:r>
              <a:rPr lang="en-US" smtClean="0"/>
              <a:t>is special type of message</a:t>
            </a:r>
          </a:p>
          <a:p>
            <a:pPr lvl="1"/>
            <a:r>
              <a:rPr lang="en-US" smtClean="0"/>
              <a:t>Possession of token entitles holder to enter critical section</a:t>
            </a:r>
          </a:p>
          <a:p>
            <a:pPr lvl="1"/>
            <a:endParaRPr lang="en-US" smtClean="0"/>
          </a:p>
          <a:p>
            <a:r>
              <a:rPr lang="en-US" smtClean="0"/>
              <a:t>Processes </a:t>
            </a:r>
            <a:r>
              <a:rPr lang="en-US" i="1" smtClean="0"/>
              <a:t>logically</a:t>
            </a:r>
            <a:r>
              <a:rPr lang="en-US" smtClean="0"/>
              <a:t> organized in a </a:t>
            </a:r>
            <a:r>
              <a:rPr lang="en-US" b="1" smtClean="0">
                <a:solidFill>
                  <a:srgbClr val="3366FF"/>
                </a:solidFill>
              </a:rPr>
              <a:t>ring structure</a:t>
            </a:r>
          </a:p>
          <a:p>
            <a:endParaRPr lang="en-US" b="1" smtClean="0">
              <a:solidFill>
                <a:srgbClr val="3366FF"/>
              </a:solidFill>
            </a:endParaRPr>
          </a:p>
          <a:p>
            <a:r>
              <a:rPr lang="en-US" smtClean="0"/>
              <a:t>Unidirectional ring guarantees freedom from starvation</a:t>
            </a:r>
          </a:p>
          <a:p>
            <a:endParaRPr lang="en-US" smtClean="0"/>
          </a:p>
          <a:p>
            <a:r>
              <a:rPr lang="en-US" smtClean="0"/>
              <a:t>Two types of failures</a:t>
            </a:r>
          </a:p>
          <a:p>
            <a:pPr lvl="1"/>
            <a:r>
              <a:rPr lang="en-US" smtClean="0"/>
              <a:t>Lost token – election must be called</a:t>
            </a:r>
          </a:p>
          <a:p>
            <a:pPr lvl="1"/>
            <a:r>
              <a:rPr lang="en-US" smtClean="0"/>
              <a:t>Failed processes – new logical ring established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Atomicity </a:t>
            </a:r>
          </a:p>
        </p:txBody>
      </p:sp>
      <p:sp>
        <p:nvSpPr>
          <p:cNvPr id="41987" name="Rectangle 3"/>
          <p:cNvSpPr>
            <a:spLocks noGrp="1" noChangeArrowheads="1"/>
          </p:cNvSpPr>
          <p:nvPr>
            <p:ph type="body" idx="1"/>
          </p:nvPr>
        </p:nvSpPr>
        <p:spPr>
          <a:xfrm>
            <a:off x="806450" y="1233488"/>
            <a:ext cx="7654925" cy="4530725"/>
          </a:xfrm>
        </p:spPr>
        <p:txBody>
          <a:bodyPr/>
          <a:lstStyle/>
          <a:p>
            <a:r>
              <a:rPr lang="en-US" smtClean="0"/>
              <a:t>Either all the operations associated with a program unit are executed to completion, or none are performed</a:t>
            </a:r>
            <a:br>
              <a:rPr lang="en-US" smtClean="0"/>
            </a:br>
            <a:endParaRPr lang="en-US" smtClean="0"/>
          </a:p>
          <a:p>
            <a:r>
              <a:rPr lang="en-US" smtClean="0"/>
              <a:t>Ensuring</a:t>
            </a:r>
            <a:r>
              <a:rPr lang="en-US" b="1" smtClean="0"/>
              <a:t> </a:t>
            </a:r>
            <a:r>
              <a:rPr lang="en-US" b="1" smtClean="0">
                <a:solidFill>
                  <a:srgbClr val="3366FF"/>
                </a:solidFill>
              </a:rPr>
              <a:t>atomicity</a:t>
            </a:r>
            <a:r>
              <a:rPr lang="en-US" smtClean="0"/>
              <a:t> in a distributed system requires a </a:t>
            </a:r>
            <a:r>
              <a:rPr lang="en-US" b="1" smtClean="0">
                <a:solidFill>
                  <a:srgbClr val="3366FF"/>
                </a:solidFill>
              </a:rPr>
              <a:t>transaction</a:t>
            </a:r>
            <a:r>
              <a:rPr lang="en-US" smtClean="0">
                <a:solidFill>
                  <a:srgbClr val="3366FF"/>
                </a:solidFill>
              </a:rPr>
              <a:t> </a:t>
            </a:r>
            <a:r>
              <a:rPr lang="en-US" b="1" smtClean="0">
                <a:solidFill>
                  <a:srgbClr val="3366FF"/>
                </a:solidFill>
              </a:rPr>
              <a:t>coordinator</a:t>
            </a:r>
            <a:r>
              <a:rPr lang="en-US" smtClean="0"/>
              <a:t>, which is responsible for the following:</a:t>
            </a:r>
          </a:p>
          <a:p>
            <a:pPr lvl="1"/>
            <a:r>
              <a:rPr lang="en-US" smtClean="0"/>
              <a:t>Starting the execution of the transaction</a:t>
            </a:r>
          </a:p>
          <a:p>
            <a:pPr lvl="1"/>
            <a:r>
              <a:rPr lang="en-US" smtClean="0"/>
              <a:t>Breaking the transaction into a number of subtransactions, and distribution these subtransactions to the appropriate sites for execution</a:t>
            </a:r>
          </a:p>
          <a:p>
            <a:pPr lvl="1"/>
            <a:r>
              <a:rPr lang="en-US" smtClean="0"/>
              <a:t>Coordinating the termination of the transaction, which may result in the transaction being committed at all sites or aborted at all sites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19188" y="277813"/>
            <a:ext cx="7567612" cy="576262"/>
          </a:xfrm>
        </p:spPr>
        <p:txBody>
          <a:bodyPr/>
          <a:lstStyle/>
          <a:p>
            <a:pPr eaLnBrk="1" hangingPunct="1"/>
            <a:r>
              <a:rPr lang="en-US" smtClean="0"/>
              <a:t>Two-Phase Commit Protocol (2PC)</a:t>
            </a:r>
          </a:p>
        </p:txBody>
      </p:sp>
      <p:sp>
        <p:nvSpPr>
          <p:cNvPr id="44035" name="Rectangle 3"/>
          <p:cNvSpPr>
            <a:spLocks noGrp="1" noChangeArrowheads="1"/>
          </p:cNvSpPr>
          <p:nvPr>
            <p:ph type="body" idx="1"/>
          </p:nvPr>
        </p:nvSpPr>
        <p:spPr>
          <a:xfrm>
            <a:off x="806450" y="1233488"/>
            <a:ext cx="7645400" cy="4530725"/>
          </a:xfrm>
        </p:spPr>
        <p:txBody>
          <a:bodyPr/>
          <a:lstStyle/>
          <a:p>
            <a:r>
              <a:rPr lang="en-US" smtClean="0"/>
              <a:t>Assumes fail-stop model</a:t>
            </a:r>
            <a:br>
              <a:rPr lang="en-US" smtClean="0"/>
            </a:br>
            <a:endParaRPr lang="en-US" smtClean="0"/>
          </a:p>
          <a:p>
            <a:r>
              <a:rPr lang="en-US" smtClean="0"/>
              <a:t>Execution of the protocol is initiated by the coordinator after the last step of the transaction has been reached</a:t>
            </a:r>
            <a:br>
              <a:rPr lang="en-US" smtClean="0"/>
            </a:br>
            <a:endParaRPr lang="en-US" smtClean="0"/>
          </a:p>
          <a:p>
            <a:r>
              <a:rPr lang="en-US" smtClean="0"/>
              <a:t>When the protocol is initiated, the transaction may still be executing at some of the local sites</a:t>
            </a:r>
            <a:br>
              <a:rPr lang="en-US" smtClean="0"/>
            </a:br>
            <a:endParaRPr lang="en-US" smtClean="0"/>
          </a:p>
          <a:p>
            <a:r>
              <a:rPr lang="en-US" smtClean="0"/>
              <a:t>The protocol involves all the local sites at which the transaction executed</a:t>
            </a:r>
            <a:br>
              <a:rPr lang="en-US" smtClean="0"/>
            </a:br>
            <a:endParaRPr lang="en-US" smtClean="0"/>
          </a:p>
          <a:p>
            <a:r>
              <a:rPr lang="en-US" smtClean="0"/>
              <a:t>Example:  Let </a:t>
            </a:r>
            <a:r>
              <a:rPr lang="en-US" i="1" smtClean="0"/>
              <a:t>T</a:t>
            </a:r>
            <a:r>
              <a:rPr lang="en-US" smtClean="0"/>
              <a:t> be a transaction initiated at site</a:t>
            </a:r>
            <a:r>
              <a:rPr lang="en-US" i="1" smtClean="0"/>
              <a:t> S</a:t>
            </a:r>
            <a:r>
              <a:rPr lang="en-US" i="1" baseline="-25000" smtClean="0"/>
              <a:t>i</a:t>
            </a:r>
            <a:r>
              <a:rPr lang="en-US" smtClean="0"/>
              <a:t> and let the transaction coordinator at </a:t>
            </a:r>
            <a:r>
              <a:rPr lang="en-US" i="1" smtClean="0"/>
              <a:t>S</a:t>
            </a:r>
            <a:r>
              <a:rPr lang="en-US" i="1" baseline="-25000" smtClean="0"/>
              <a:t>i</a:t>
            </a:r>
            <a:r>
              <a:rPr lang="en-US" i="1" smtClean="0"/>
              <a:t> </a:t>
            </a:r>
            <a:r>
              <a:rPr lang="en-US" smtClean="0"/>
              <a:t>be</a:t>
            </a:r>
            <a:r>
              <a:rPr lang="en-US" i="1" smtClean="0"/>
              <a:t> C</a:t>
            </a:r>
            <a:r>
              <a:rPr lang="en-US" i="1" baseline="-25000" smtClean="0"/>
              <a:t>i</a:t>
            </a: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31875" y="277813"/>
            <a:ext cx="7654925" cy="576262"/>
          </a:xfrm>
        </p:spPr>
        <p:txBody>
          <a:bodyPr/>
          <a:lstStyle/>
          <a:p>
            <a:pPr eaLnBrk="1" hangingPunct="1"/>
            <a:r>
              <a:rPr lang="en-US" smtClean="0"/>
              <a:t>Phase 1:  Obtaining a Decision</a:t>
            </a:r>
          </a:p>
        </p:txBody>
      </p:sp>
      <p:sp>
        <p:nvSpPr>
          <p:cNvPr id="46083" name="Rectangle 3"/>
          <p:cNvSpPr>
            <a:spLocks noGrp="1" noChangeArrowheads="1"/>
          </p:cNvSpPr>
          <p:nvPr>
            <p:ph type="body" idx="1"/>
          </p:nvPr>
        </p:nvSpPr>
        <p:spPr>
          <a:xfrm>
            <a:off x="738188" y="1222375"/>
            <a:ext cx="7861300" cy="4530725"/>
          </a:xfrm>
        </p:spPr>
        <p:txBody>
          <a:bodyPr/>
          <a:lstStyle/>
          <a:p>
            <a:r>
              <a:rPr lang="en-US" i="1" smtClean="0"/>
              <a:t>C</a:t>
            </a:r>
            <a:r>
              <a:rPr lang="en-US" i="1" baseline="-25000" smtClean="0"/>
              <a:t>i</a:t>
            </a:r>
            <a:r>
              <a:rPr lang="en-US" i="1" smtClean="0"/>
              <a:t> </a:t>
            </a:r>
            <a:r>
              <a:rPr lang="en-US" smtClean="0"/>
              <a:t>adds &lt;prepare </a:t>
            </a:r>
            <a:r>
              <a:rPr lang="en-US" i="1" smtClean="0"/>
              <a:t>T</a:t>
            </a:r>
            <a:r>
              <a:rPr lang="en-US" smtClean="0"/>
              <a:t>&gt; record to the log</a:t>
            </a:r>
          </a:p>
          <a:p>
            <a:endParaRPr lang="en-US" smtClean="0"/>
          </a:p>
          <a:p>
            <a:r>
              <a:rPr lang="en-US" i="1" smtClean="0"/>
              <a:t>C</a:t>
            </a:r>
            <a:r>
              <a:rPr lang="en-US" i="1" baseline="-25000" smtClean="0"/>
              <a:t>i</a:t>
            </a:r>
            <a:r>
              <a:rPr lang="en-US" smtClean="0"/>
              <a:t> sends &lt;prepare </a:t>
            </a:r>
            <a:r>
              <a:rPr lang="en-US" i="1" smtClean="0"/>
              <a:t>T</a:t>
            </a:r>
            <a:r>
              <a:rPr lang="en-US" smtClean="0"/>
              <a:t>&gt; message to all sites</a:t>
            </a:r>
          </a:p>
          <a:p>
            <a:endParaRPr lang="en-US" smtClean="0"/>
          </a:p>
          <a:p>
            <a:r>
              <a:rPr lang="en-US" smtClean="0"/>
              <a:t>When a site receives a &lt;prepare </a:t>
            </a:r>
            <a:r>
              <a:rPr lang="en-US" i="1" smtClean="0"/>
              <a:t>T</a:t>
            </a:r>
            <a:r>
              <a:rPr lang="en-US" smtClean="0"/>
              <a:t>&gt; message, the transaction manager determines if it can commit the transaction</a:t>
            </a:r>
          </a:p>
          <a:p>
            <a:pPr lvl="1"/>
            <a:r>
              <a:rPr lang="en-US" smtClean="0"/>
              <a:t>If no:  add &lt;no </a:t>
            </a:r>
            <a:r>
              <a:rPr lang="en-US" i="1" smtClean="0"/>
              <a:t>T</a:t>
            </a:r>
            <a:r>
              <a:rPr lang="en-US" smtClean="0"/>
              <a:t>&gt; record to the log and respond to </a:t>
            </a:r>
            <a:r>
              <a:rPr lang="en-US" i="1" smtClean="0"/>
              <a:t>C</a:t>
            </a:r>
            <a:r>
              <a:rPr lang="en-US" i="1" baseline="-25000" smtClean="0"/>
              <a:t>i</a:t>
            </a:r>
            <a:r>
              <a:rPr lang="en-US" smtClean="0"/>
              <a:t> with &lt;abort </a:t>
            </a:r>
            <a:r>
              <a:rPr lang="en-US" i="1" smtClean="0"/>
              <a:t>T</a:t>
            </a:r>
            <a:r>
              <a:rPr lang="en-US" smtClean="0"/>
              <a:t>&gt;</a:t>
            </a:r>
          </a:p>
          <a:p>
            <a:pPr lvl="1"/>
            <a:r>
              <a:rPr lang="en-US" smtClean="0"/>
              <a:t>If yes:</a:t>
            </a:r>
          </a:p>
          <a:p>
            <a:pPr lvl="2"/>
            <a:r>
              <a:rPr lang="en-US" smtClean="0"/>
              <a:t>add &lt;ready </a:t>
            </a:r>
            <a:r>
              <a:rPr lang="en-US" i="1" smtClean="0"/>
              <a:t>T</a:t>
            </a:r>
            <a:r>
              <a:rPr lang="en-US" smtClean="0"/>
              <a:t>&gt; record to the log</a:t>
            </a:r>
          </a:p>
          <a:p>
            <a:pPr lvl="2"/>
            <a:r>
              <a:rPr lang="en-US" smtClean="0"/>
              <a:t>force </a:t>
            </a:r>
            <a:r>
              <a:rPr lang="en-US" i="1" smtClean="0"/>
              <a:t>all log records</a:t>
            </a:r>
            <a:r>
              <a:rPr lang="en-US" smtClean="0"/>
              <a:t> for </a:t>
            </a:r>
            <a:r>
              <a:rPr lang="en-US" i="1" smtClean="0"/>
              <a:t>T</a:t>
            </a:r>
            <a:r>
              <a:rPr lang="en-US" smtClean="0"/>
              <a:t> onto stable storage</a:t>
            </a:r>
          </a:p>
          <a:p>
            <a:pPr lvl="2"/>
            <a:r>
              <a:rPr lang="en-US" smtClean="0"/>
              <a:t>send &lt;ready </a:t>
            </a:r>
            <a:r>
              <a:rPr lang="en-US" i="1" smtClean="0"/>
              <a:t>T</a:t>
            </a:r>
            <a:r>
              <a:rPr lang="en-US" smtClean="0"/>
              <a:t>&gt; message to </a:t>
            </a:r>
            <a:r>
              <a:rPr lang="en-US" i="1" smtClean="0"/>
              <a:t>C</a:t>
            </a:r>
            <a:r>
              <a:rPr lang="en-US" i="1" baseline="-25000" smtClean="0"/>
              <a:t>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Phase 1 (Cont.)</a:t>
            </a:r>
          </a:p>
        </p:txBody>
      </p:sp>
      <p:sp>
        <p:nvSpPr>
          <p:cNvPr id="48131" name="Rectangle 3"/>
          <p:cNvSpPr>
            <a:spLocks noGrp="1" noChangeArrowheads="1"/>
          </p:cNvSpPr>
          <p:nvPr>
            <p:ph type="body" idx="1"/>
          </p:nvPr>
        </p:nvSpPr>
        <p:spPr>
          <a:xfrm>
            <a:off x="806450" y="1233488"/>
            <a:ext cx="7519988" cy="4530725"/>
          </a:xfrm>
        </p:spPr>
        <p:txBody>
          <a:bodyPr/>
          <a:lstStyle/>
          <a:p>
            <a:r>
              <a:rPr lang="en-US" smtClean="0"/>
              <a:t>Coordinator collects responses</a:t>
            </a:r>
          </a:p>
          <a:p>
            <a:pPr lvl="1"/>
            <a:r>
              <a:rPr lang="en-US" smtClean="0"/>
              <a:t>All respond “ready”, </a:t>
            </a:r>
            <a:br>
              <a:rPr lang="en-US" smtClean="0"/>
            </a:br>
            <a:r>
              <a:rPr lang="en-US" smtClean="0"/>
              <a:t>decision is </a:t>
            </a:r>
            <a:r>
              <a:rPr lang="en-US" i="1" smtClean="0"/>
              <a:t>commit</a:t>
            </a:r>
            <a:endParaRPr lang="en-US" smtClean="0"/>
          </a:p>
          <a:p>
            <a:pPr lvl="1"/>
            <a:r>
              <a:rPr lang="en-US" smtClean="0"/>
              <a:t>At least one response is “abort”,</a:t>
            </a:r>
            <a:br>
              <a:rPr lang="en-US" smtClean="0"/>
            </a:br>
            <a:r>
              <a:rPr lang="en-US" smtClean="0"/>
              <a:t>decision is </a:t>
            </a:r>
            <a:r>
              <a:rPr lang="en-US" i="1" smtClean="0"/>
              <a:t>abort</a:t>
            </a:r>
            <a:endParaRPr lang="en-US" smtClean="0"/>
          </a:p>
          <a:p>
            <a:pPr lvl="1"/>
            <a:r>
              <a:rPr lang="en-US" smtClean="0"/>
              <a:t>At least one participant fails to respond within time out period,</a:t>
            </a:r>
            <a:br>
              <a:rPr lang="en-US" smtClean="0"/>
            </a:br>
            <a:r>
              <a:rPr lang="en-US" smtClean="0"/>
              <a:t>decision is </a:t>
            </a:r>
            <a:r>
              <a:rPr lang="en-US" i="1" smtClean="0"/>
              <a:t>abort</a:t>
            </a:r>
            <a:r>
              <a:rPr lang="en-US"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73100" y="469900"/>
            <a:ext cx="8166100" cy="457200"/>
          </a:xfrm>
        </p:spPr>
        <p:txBody>
          <a:bodyPr/>
          <a:lstStyle/>
          <a:p>
            <a:pPr eaLnBrk="1" hangingPunct="1"/>
            <a:r>
              <a:rPr lang="en-US" sz="2800" smtClean="0"/>
              <a:t>Phase 2:  Recording Decision </a:t>
            </a:r>
            <a:br>
              <a:rPr lang="en-US" sz="2800" smtClean="0"/>
            </a:br>
            <a:r>
              <a:rPr lang="en-US" sz="2800" smtClean="0"/>
              <a:t>in the Database</a:t>
            </a:r>
          </a:p>
        </p:txBody>
      </p:sp>
      <p:sp>
        <p:nvSpPr>
          <p:cNvPr id="50179" name="Rectangle 3"/>
          <p:cNvSpPr>
            <a:spLocks noGrp="1" noChangeArrowheads="1"/>
          </p:cNvSpPr>
          <p:nvPr>
            <p:ph type="body" idx="1"/>
          </p:nvPr>
        </p:nvSpPr>
        <p:spPr>
          <a:xfrm>
            <a:off x="806450" y="1233488"/>
            <a:ext cx="7567613" cy="4530725"/>
          </a:xfrm>
        </p:spPr>
        <p:txBody>
          <a:bodyPr/>
          <a:lstStyle/>
          <a:p>
            <a:pPr>
              <a:tabLst>
                <a:tab pos="2397125" algn="l"/>
              </a:tabLst>
            </a:pPr>
            <a:r>
              <a:rPr lang="en-US" smtClean="0"/>
              <a:t>Coordinator adds a decision record </a:t>
            </a:r>
          </a:p>
          <a:p>
            <a:pPr>
              <a:buFont typeface="Monotype Sorts" charset="2"/>
              <a:buNone/>
              <a:tabLst>
                <a:tab pos="2397125" algn="l"/>
              </a:tabLst>
            </a:pPr>
            <a:r>
              <a:rPr lang="en-US" smtClean="0"/>
              <a:t>		&lt;abort </a:t>
            </a:r>
            <a:r>
              <a:rPr lang="en-US" i="1" smtClean="0"/>
              <a:t>T</a:t>
            </a:r>
            <a:r>
              <a:rPr lang="en-US" smtClean="0"/>
              <a:t>&gt; or &lt;commit </a:t>
            </a:r>
            <a:r>
              <a:rPr lang="en-US" i="1" smtClean="0"/>
              <a:t>T</a:t>
            </a:r>
            <a:r>
              <a:rPr lang="en-US" smtClean="0"/>
              <a:t>&gt;</a:t>
            </a:r>
          </a:p>
          <a:p>
            <a:pPr>
              <a:buFont typeface="Monotype Sorts" charset="2"/>
              <a:buNone/>
              <a:tabLst>
                <a:tab pos="2397125" algn="l"/>
              </a:tabLst>
            </a:pPr>
            <a:r>
              <a:rPr lang="en-US" smtClean="0"/>
              <a:t>	to its log and forces record onto stable storage</a:t>
            </a:r>
          </a:p>
          <a:p>
            <a:pPr>
              <a:buFont typeface="Monotype Sorts" charset="2"/>
              <a:buNone/>
              <a:tabLst>
                <a:tab pos="2397125" algn="l"/>
              </a:tabLst>
            </a:pPr>
            <a:endParaRPr lang="en-US" smtClean="0"/>
          </a:p>
          <a:p>
            <a:pPr>
              <a:tabLst>
                <a:tab pos="2397125" algn="l"/>
              </a:tabLst>
            </a:pPr>
            <a:r>
              <a:rPr lang="en-US" smtClean="0"/>
              <a:t>Once that record reaches stable storage it is irrevocable (even if failures occur)</a:t>
            </a:r>
          </a:p>
          <a:p>
            <a:pPr>
              <a:tabLst>
                <a:tab pos="2397125" algn="l"/>
              </a:tabLst>
            </a:pPr>
            <a:endParaRPr lang="en-US" smtClean="0"/>
          </a:p>
          <a:p>
            <a:pPr>
              <a:tabLst>
                <a:tab pos="2397125" algn="l"/>
              </a:tabLst>
            </a:pPr>
            <a:r>
              <a:rPr lang="en-US" smtClean="0"/>
              <a:t>Coordinator sends a message to each participant informing it of the decision (commit or abort)</a:t>
            </a:r>
          </a:p>
          <a:p>
            <a:pPr>
              <a:tabLst>
                <a:tab pos="2397125" algn="l"/>
              </a:tabLst>
            </a:pPr>
            <a:endParaRPr lang="en-US" smtClean="0"/>
          </a:p>
          <a:p>
            <a:pPr>
              <a:tabLst>
                <a:tab pos="2397125" algn="l"/>
              </a:tabLst>
            </a:pPr>
            <a:r>
              <a:rPr lang="en-US" smtClean="0"/>
              <a:t>Participants take appropriate action locally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35038" y="277813"/>
            <a:ext cx="7751762" cy="576262"/>
          </a:xfrm>
        </p:spPr>
        <p:txBody>
          <a:bodyPr/>
          <a:lstStyle/>
          <a:p>
            <a:pPr eaLnBrk="1" hangingPunct="1"/>
            <a:r>
              <a:rPr lang="en-US" smtClean="0"/>
              <a:t>Failure Handling in 2PC – Site Failure</a:t>
            </a:r>
          </a:p>
        </p:txBody>
      </p:sp>
      <p:sp>
        <p:nvSpPr>
          <p:cNvPr id="52227" name="Rectangle 3"/>
          <p:cNvSpPr>
            <a:spLocks noGrp="1" noChangeArrowheads="1"/>
          </p:cNvSpPr>
          <p:nvPr>
            <p:ph type="body" idx="1"/>
          </p:nvPr>
        </p:nvSpPr>
        <p:spPr>
          <a:xfrm>
            <a:off x="806450" y="1233488"/>
            <a:ext cx="7732713" cy="4530725"/>
          </a:xfrm>
        </p:spPr>
        <p:txBody>
          <a:bodyPr/>
          <a:lstStyle/>
          <a:p>
            <a:r>
              <a:rPr lang="en-US" smtClean="0"/>
              <a:t>The log contains a &lt;commit </a:t>
            </a:r>
            <a:r>
              <a:rPr lang="en-US" i="1" smtClean="0"/>
              <a:t>T</a:t>
            </a:r>
            <a:r>
              <a:rPr lang="en-US" smtClean="0"/>
              <a:t>&gt; record</a:t>
            </a:r>
          </a:p>
          <a:p>
            <a:pPr lvl="1"/>
            <a:r>
              <a:rPr lang="en-US" smtClean="0"/>
              <a:t>In this case, the site executes </a:t>
            </a:r>
            <a:r>
              <a:rPr lang="en-US" b="1" smtClean="0"/>
              <a:t>redo</a:t>
            </a:r>
            <a:r>
              <a:rPr lang="en-US" smtClean="0"/>
              <a:t>(</a:t>
            </a:r>
            <a:r>
              <a:rPr lang="en-US" i="1" smtClean="0"/>
              <a:t>T</a:t>
            </a:r>
            <a:r>
              <a:rPr lang="en-US" smtClean="0"/>
              <a:t>)</a:t>
            </a:r>
          </a:p>
          <a:p>
            <a:pPr lvl="1"/>
            <a:endParaRPr lang="en-US" smtClean="0"/>
          </a:p>
          <a:p>
            <a:r>
              <a:rPr lang="en-US" smtClean="0"/>
              <a:t>The log contains an &lt;abort </a:t>
            </a:r>
            <a:r>
              <a:rPr lang="en-US" i="1" smtClean="0"/>
              <a:t>T</a:t>
            </a:r>
            <a:r>
              <a:rPr lang="en-US" smtClean="0"/>
              <a:t>&gt; record</a:t>
            </a:r>
          </a:p>
          <a:p>
            <a:pPr lvl="1"/>
            <a:r>
              <a:rPr lang="en-US" smtClean="0"/>
              <a:t>In this case, the site executes </a:t>
            </a:r>
            <a:r>
              <a:rPr lang="en-US" b="1" smtClean="0"/>
              <a:t>undo</a:t>
            </a:r>
            <a:r>
              <a:rPr lang="en-US" smtClean="0"/>
              <a:t>(</a:t>
            </a:r>
            <a:r>
              <a:rPr lang="en-US" i="1" smtClean="0"/>
              <a:t>T</a:t>
            </a:r>
            <a:r>
              <a:rPr lang="en-US" smtClean="0"/>
              <a:t>)</a:t>
            </a:r>
          </a:p>
          <a:p>
            <a:pPr lvl="1"/>
            <a:endParaRPr lang="en-US" smtClean="0"/>
          </a:p>
          <a:p>
            <a:r>
              <a:rPr lang="en-US" smtClean="0"/>
              <a:t>The contains a &lt;ready </a:t>
            </a:r>
            <a:r>
              <a:rPr lang="en-US" i="1" smtClean="0"/>
              <a:t>T</a:t>
            </a:r>
            <a:r>
              <a:rPr lang="en-US" smtClean="0"/>
              <a:t>&gt; record; consult </a:t>
            </a:r>
            <a:r>
              <a:rPr lang="en-US" i="1" smtClean="0"/>
              <a:t>C</a:t>
            </a:r>
            <a:r>
              <a:rPr lang="en-US" i="1" baseline="-25000" smtClean="0"/>
              <a:t>i</a:t>
            </a:r>
            <a:endParaRPr lang="en-US" smtClean="0"/>
          </a:p>
          <a:p>
            <a:pPr lvl="1"/>
            <a:r>
              <a:rPr lang="en-US" smtClean="0"/>
              <a:t>If </a:t>
            </a:r>
            <a:r>
              <a:rPr lang="en-US" i="1" smtClean="0"/>
              <a:t>C</a:t>
            </a:r>
            <a:r>
              <a:rPr lang="en-US" i="1" baseline="-25000" smtClean="0"/>
              <a:t>i</a:t>
            </a:r>
            <a:r>
              <a:rPr lang="en-US" smtClean="0"/>
              <a:t> is down, site sends </a:t>
            </a:r>
            <a:r>
              <a:rPr lang="en-US" b="1" smtClean="0"/>
              <a:t>query-status</a:t>
            </a:r>
            <a:r>
              <a:rPr lang="en-US" smtClean="0"/>
              <a:t> </a:t>
            </a:r>
            <a:r>
              <a:rPr lang="en-US" i="1" smtClean="0"/>
              <a:t>T</a:t>
            </a:r>
            <a:r>
              <a:rPr lang="en-US" smtClean="0"/>
              <a:t> message to the other sites</a:t>
            </a:r>
          </a:p>
          <a:p>
            <a:pPr lvl="1"/>
            <a:endParaRPr lang="en-US" smtClean="0"/>
          </a:p>
          <a:p>
            <a:r>
              <a:rPr lang="en-US" smtClean="0"/>
              <a:t>The log contains no control records concerning </a:t>
            </a:r>
            <a:r>
              <a:rPr lang="en-US" i="1" smtClean="0"/>
              <a:t>T</a:t>
            </a:r>
            <a:endParaRPr lang="en-US" smtClean="0"/>
          </a:p>
          <a:p>
            <a:pPr lvl="1"/>
            <a:r>
              <a:rPr lang="en-US" smtClean="0"/>
              <a:t>In this case, the site executes </a:t>
            </a:r>
            <a:r>
              <a:rPr lang="en-US" b="1" smtClean="0"/>
              <a:t>undo</a:t>
            </a:r>
            <a:r>
              <a:rPr lang="en-US" smtClean="0"/>
              <a:t>(</a:t>
            </a:r>
            <a:r>
              <a:rPr lang="en-US" i="1" smtClean="0"/>
              <a:t>T</a:t>
            </a:r>
            <a:r>
              <a:rPr lang="en-US"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2988" y="277813"/>
            <a:ext cx="7643812" cy="576262"/>
          </a:xfrm>
        </p:spPr>
        <p:txBody>
          <a:bodyPr/>
          <a:lstStyle/>
          <a:p>
            <a:pPr eaLnBrk="1" hangingPunct="1"/>
            <a:r>
              <a:rPr lang="en-US" smtClean="0"/>
              <a:t>Chapter 18:  Distributed Coordination</a:t>
            </a:r>
          </a:p>
        </p:txBody>
      </p:sp>
      <p:sp>
        <p:nvSpPr>
          <p:cNvPr id="17411" name="Rectangle 3"/>
          <p:cNvSpPr>
            <a:spLocks noGrp="1" noChangeArrowheads="1"/>
          </p:cNvSpPr>
          <p:nvPr>
            <p:ph type="body" idx="1"/>
          </p:nvPr>
        </p:nvSpPr>
        <p:spPr>
          <a:xfrm>
            <a:off x="819150" y="1246188"/>
            <a:ext cx="7421563" cy="3773487"/>
          </a:xfrm>
        </p:spPr>
        <p:txBody>
          <a:bodyPr/>
          <a:lstStyle/>
          <a:p>
            <a:r>
              <a:rPr lang="en-US" smtClean="0"/>
              <a:t>Event Ordering</a:t>
            </a:r>
          </a:p>
          <a:p>
            <a:r>
              <a:rPr lang="en-US" smtClean="0"/>
              <a:t>Mutual Exclusion </a:t>
            </a:r>
          </a:p>
          <a:p>
            <a:r>
              <a:rPr lang="en-US" smtClean="0"/>
              <a:t>Atomicity</a:t>
            </a:r>
          </a:p>
          <a:p>
            <a:r>
              <a:rPr lang="en-US" smtClean="0"/>
              <a:t>Concurrency Control</a:t>
            </a:r>
          </a:p>
          <a:p>
            <a:r>
              <a:rPr lang="en-US" smtClean="0"/>
              <a:t>Deadlock Handling</a:t>
            </a:r>
          </a:p>
          <a:p>
            <a:r>
              <a:rPr lang="en-US" smtClean="0"/>
              <a:t>Election Algorithms</a:t>
            </a:r>
          </a:p>
          <a:p>
            <a:r>
              <a:rPr lang="en-US" smtClean="0"/>
              <a:t>Reaching Agreement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73138" y="436563"/>
            <a:ext cx="7418387" cy="457200"/>
          </a:xfrm>
        </p:spPr>
        <p:txBody>
          <a:bodyPr/>
          <a:lstStyle/>
          <a:p>
            <a:pPr eaLnBrk="1" hangingPunct="1"/>
            <a:r>
              <a:rPr lang="en-US" sz="2800" smtClean="0"/>
              <a:t>Failure Handling in 2PC – </a:t>
            </a:r>
            <a:br>
              <a:rPr lang="en-US" sz="2800" smtClean="0"/>
            </a:br>
            <a:r>
              <a:rPr lang="en-US" sz="2800" smtClean="0"/>
              <a:t>Coordinator </a:t>
            </a:r>
            <a:r>
              <a:rPr lang="en-US" sz="2800" i="1" smtClean="0"/>
              <a:t>C</a:t>
            </a:r>
            <a:r>
              <a:rPr lang="en-US" sz="2800" i="1" baseline="-25000" smtClean="0"/>
              <a:t>i</a:t>
            </a:r>
            <a:r>
              <a:rPr lang="en-US" sz="2800" i="1" smtClean="0"/>
              <a:t> </a:t>
            </a:r>
            <a:r>
              <a:rPr lang="en-US" sz="2800" smtClean="0"/>
              <a:t>Failure</a:t>
            </a:r>
          </a:p>
        </p:txBody>
      </p:sp>
      <p:sp>
        <p:nvSpPr>
          <p:cNvPr id="54275" name="Rectangle 3"/>
          <p:cNvSpPr>
            <a:spLocks noGrp="1" noChangeArrowheads="1"/>
          </p:cNvSpPr>
          <p:nvPr>
            <p:ph type="body" idx="1"/>
          </p:nvPr>
        </p:nvSpPr>
        <p:spPr>
          <a:xfrm>
            <a:off x="806450" y="1233488"/>
            <a:ext cx="7675563" cy="5127625"/>
          </a:xfrm>
        </p:spPr>
        <p:txBody>
          <a:bodyPr/>
          <a:lstStyle/>
          <a:p>
            <a:r>
              <a:rPr lang="en-US" smtClean="0"/>
              <a:t>If an active site contains a &lt;commit </a:t>
            </a:r>
            <a:r>
              <a:rPr lang="en-US" i="1" smtClean="0"/>
              <a:t>T</a:t>
            </a:r>
            <a:r>
              <a:rPr lang="en-US" smtClean="0"/>
              <a:t>&gt; record in its log, the </a:t>
            </a:r>
            <a:r>
              <a:rPr lang="en-US" i="1" smtClean="0"/>
              <a:t>T</a:t>
            </a:r>
            <a:r>
              <a:rPr lang="en-US" smtClean="0"/>
              <a:t> must be committed</a:t>
            </a:r>
          </a:p>
          <a:p>
            <a:endParaRPr lang="en-US" smtClean="0"/>
          </a:p>
          <a:p>
            <a:r>
              <a:rPr lang="en-US" smtClean="0"/>
              <a:t>If an active site contains an &lt;abort </a:t>
            </a:r>
            <a:r>
              <a:rPr lang="en-US" i="1" smtClean="0"/>
              <a:t>T</a:t>
            </a:r>
            <a:r>
              <a:rPr lang="en-US" smtClean="0"/>
              <a:t>&gt; record in its log, then </a:t>
            </a:r>
            <a:r>
              <a:rPr lang="en-US" i="1" smtClean="0"/>
              <a:t>T</a:t>
            </a:r>
            <a:r>
              <a:rPr lang="en-US" smtClean="0"/>
              <a:t> must be aborted</a:t>
            </a:r>
          </a:p>
          <a:p>
            <a:endParaRPr lang="en-US" smtClean="0"/>
          </a:p>
          <a:p>
            <a:r>
              <a:rPr lang="en-US" smtClean="0"/>
              <a:t>If some active site does </a:t>
            </a:r>
            <a:r>
              <a:rPr lang="en-US" i="1" smtClean="0"/>
              <a:t>not</a:t>
            </a:r>
            <a:r>
              <a:rPr lang="en-US" smtClean="0"/>
              <a:t> contain the record &lt;ready </a:t>
            </a:r>
            <a:r>
              <a:rPr lang="en-US" i="1" smtClean="0"/>
              <a:t>T</a:t>
            </a:r>
            <a:r>
              <a:rPr lang="en-US" smtClean="0"/>
              <a:t>&gt; in its log then the failed coordinator </a:t>
            </a:r>
            <a:r>
              <a:rPr lang="en-US" i="1" smtClean="0"/>
              <a:t>C</a:t>
            </a:r>
            <a:r>
              <a:rPr lang="en-US" i="1" baseline="-25000" smtClean="0"/>
              <a:t>i</a:t>
            </a:r>
            <a:r>
              <a:rPr lang="en-US" i="1" smtClean="0"/>
              <a:t> </a:t>
            </a:r>
            <a:r>
              <a:rPr lang="en-US" smtClean="0"/>
              <a:t>cannot have decided to </a:t>
            </a:r>
            <a:br>
              <a:rPr lang="en-US" smtClean="0"/>
            </a:br>
            <a:r>
              <a:rPr lang="en-US" smtClean="0"/>
              <a:t>commit </a:t>
            </a:r>
            <a:r>
              <a:rPr lang="en-US" i="1" smtClean="0"/>
              <a:t>T</a:t>
            </a:r>
            <a:endParaRPr lang="en-US" smtClean="0"/>
          </a:p>
          <a:p>
            <a:pPr lvl="1"/>
            <a:r>
              <a:rPr lang="en-US" smtClean="0"/>
              <a:t>Rather than wait for </a:t>
            </a:r>
            <a:r>
              <a:rPr lang="en-US" i="1" smtClean="0"/>
              <a:t>C</a:t>
            </a:r>
            <a:r>
              <a:rPr lang="en-US" i="1" baseline="-25000" smtClean="0"/>
              <a:t>i</a:t>
            </a:r>
            <a:r>
              <a:rPr lang="en-US" i="1" smtClean="0"/>
              <a:t> </a:t>
            </a:r>
            <a:r>
              <a:rPr lang="en-US" smtClean="0"/>
              <a:t>to recover, it is preferable to abort </a:t>
            </a:r>
            <a:r>
              <a:rPr lang="en-US" i="1" smtClean="0"/>
              <a:t>T</a:t>
            </a:r>
          </a:p>
          <a:p>
            <a:pPr lvl="1"/>
            <a:endParaRPr lang="en-US" smtClean="0"/>
          </a:p>
          <a:p>
            <a:r>
              <a:rPr lang="en-US" smtClean="0"/>
              <a:t>All active sites have a &lt;ready </a:t>
            </a:r>
            <a:r>
              <a:rPr lang="en-US" i="1" smtClean="0"/>
              <a:t>T</a:t>
            </a:r>
            <a:r>
              <a:rPr lang="en-US" smtClean="0"/>
              <a:t>&gt; record in their logs, but no additional control records</a:t>
            </a:r>
          </a:p>
          <a:p>
            <a:pPr lvl="1"/>
            <a:r>
              <a:rPr lang="en-US" smtClean="0"/>
              <a:t>In this case we must wait for the coordinator to recover</a:t>
            </a:r>
          </a:p>
          <a:p>
            <a:pPr lvl="1"/>
            <a:r>
              <a:rPr lang="en-US" smtClean="0"/>
              <a:t>Blocking problem  – </a:t>
            </a:r>
            <a:r>
              <a:rPr lang="en-US" i="1" smtClean="0"/>
              <a:t>T</a:t>
            </a:r>
            <a:r>
              <a:rPr lang="en-US" smtClean="0"/>
              <a:t> is blocked pending the recovery of site </a:t>
            </a:r>
            <a:r>
              <a:rPr lang="en-US" i="1" smtClean="0"/>
              <a:t>S</a:t>
            </a:r>
            <a:r>
              <a:rPr lang="en-US" i="1" baseline="-25000" smtClean="0"/>
              <a:t>i</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1038" y="277813"/>
            <a:ext cx="8005762" cy="576262"/>
          </a:xfrm>
        </p:spPr>
        <p:txBody>
          <a:bodyPr/>
          <a:lstStyle/>
          <a:p>
            <a:pPr eaLnBrk="1" hangingPunct="1"/>
            <a:r>
              <a:rPr lang="en-US" smtClean="0"/>
              <a:t>Concurrency Control</a:t>
            </a:r>
          </a:p>
        </p:txBody>
      </p:sp>
      <p:sp>
        <p:nvSpPr>
          <p:cNvPr id="56323" name="Rectangle 3"/>
          <p:cNvSpPr>
            <a:spLocks noGrp="1" noChangeArrowheads="1"/>
          </p:cNvSpPr>
          <p:nvPr>
            <p:ph type="body" idx="1"/>
          </p:nvPr>
        </p:nvSpPr>
        <p:spPr>
          <a:xfrm>
            <a:off x="806450" y="1233488"/>
            <a:ext cx="7654925" cy="4530725"/>
          </a:xfrm>
        </p:spPr>
        <p:txBody>
          <a:bodyPr/>
          <a:lstStyle/>
          <a:p>
            <a:r>
              <a:rPr lang="en-US" smtClean="0"/>
              <a:t>Modify the centralized concurrency schemes to accommodate the distribution of transactions</a:t>
            </a:r>
            <a:br>
              <a:rPr lang="en-US" smtClean="0"/>
            </a:br>
            <a:endParaRPr lang="en-US" smtClean="0"/>
          </a:p>
          <a:p>
            <a:r>
              <a:rPr lang="en-US" smtClean="0"/>
              <a:t>Transaction manager coordinates execution of transactions (or subtransactions) that access data at local sites </a:t>
            </a:r>
            <a:br>
              <a:rPr lang="en-US" smtClean="0"/>
            </a:br>
            <a:endParaRPr lang="en-US" smtClean="0"/>
          </a:p>
          <a:p>
            <a:r>
              <a:rPr lang="en-US" smtClean="0"/>
              <a:t>Local transaction only executes at that site </a:t>
            </a:r>
            <a:br>
              <a:rPr lang="en-US" smtClean="0"/>
            </a:br>
            <a:endParaRPr lang="en-US" smtClean="0"/>
          </a:p>
          <a:p>
            <a:r>
              <a:rPr lang="en-US" smtClean="0"/>
              <a:t>Global transaction executes at several sites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Locking Protocols</a:t>
            </a:r>
          </a:p>
        </p:txBody>
      </p:sp>
      <p:sp>
        <p:nvSpPr>
          <p:cNvPr id="58371" name="Rectangle 3"/>
          <p:cNvSpPr>
            <a:spLocks noGrp="1" noChangeArrowheads="1"/>
          </p:cNvSpPr>
          <p:nvPr>
            <p:ph type="body" idx="1"/>
          </p:nvPr>
        </p:nvSpPr>
        <p:spPr>
          <a:xfrm>
            <a:off x="806450" y="1233488"/>
            <a:ext cx="7666038" cy="4530725"/>
          </a:xfrm>
        </p:spPr>
        <p:txBody>
          <a:bodyPr/>
          <a:lstStyle/>
          <a:p>
            <a:r>
              <a:rPr lang="en-US" smtClean="0"/>
              <a:t>Can use the two-phase locking protocol in a distributed environment by changing how the lock manager is implemented</a:t>
            </a:r>
            <a:br>
              <a:rPr lang="en-US" smtClean="0"/>
            </a:br>
            <a:endParaRPr lang="en-US" smtClean="0"/>
          </a:p>
          <a:p>
            <a:r>
              <a:rPr lang="en-US" smtClean="0"/>
              <a:t>Nonreplicated scheme – each site maintains a local lock manager which administers lock and unlock requests for those data items that are stored in that site</a:t>
            </a:r>
          </a:p>
          <a:p>
            <a:pPr lvl="1"/>
            <a:r>
              <a:rPr lang="en-US" smtClean="0"/>
              <a:t>Simple implementation involves two message transfers for handling lock requests, and one message transfer for handling unlock requests</a:t>
            </a:r>
          </a:p>
          <a:p>
            <a:pPr lvl="1"/>
            <a:r>
              <a:rPr lang="en-US" smtClean="0"/>
              <a:t>Deadlock handling is more complex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95350" y="277813"/>
            <a:ext cx="7791450" cy="576262"/>
          </a:xfrm>
        </p:spPr>
        <p:txBody>
          <a:bodyPr/>
          <a:lstStyle/>
          <a:p>
            <a:pPr eaLnBrk="1" hangingPunct="1"/>
            <a:r>
              <a:rPr lang="en-US" smtClean="0"/>
              <a:t>Single-Coordinator Approach</a:t>
            </a:r>
          </a:p>
        </p:txBody>
      </p:sp>
      <p:sp>
        <p:nvSpPr>
          <p:cNvPr id="60419" name="Rectangle 3"/>
          <p:cNvSpPr>
            <a:spLocks noGrp="1" noChangeArrowheads="1"/>
          </p:cNvSpPr>
          <p:nvPr>
            <p:ph type="body" idx="1"/>
          </p:nvPr>
        </p:nvSpPr>
        <p:spPr>
          <a:xfrm>
            <a:off x="806450" y="1233488"/>
            <a:ext cx="7635875" cy="4530725"/>
          </a:xfrm>
        </p:spPr>
        <p:txBody>
          <a:bodyPr/>
          <a:lstStyle/>
          <a:p>
            <a:r>
              <a:rPr lang="en-US" smtClean="0"/>
              <a:t>A single lock manager resides in a single chosen site, all lock and unlock requests are made a that site</a:t>
            </a:r>
            <a:br>
              <a:rPr lang="en-US" smtClean="0"/>
            </a:br>
            <a:endParaRPr lang="en-US" smtClean="0"/>
          </a:p>
          <a:p>
            <a:r>
              <a:rPr lang="en-US" smtClean="0"/>
              <a:t>Simple implementation</a:t>
            </a:r>
            <a:br>
              <a:rPr lang="en-US" smtClean="0"/>
            </a:br>
            <a:endParaRPr lang="en-US" smtClean="0"/>
          </a:p>
          <a:p>
            <a:r>
              <a:rPr lang="en-US" smtClean="0"/>
              <a:t>Simple deadlock handling</a:t>
            </a:r>
            <a:br>
              <a:rPr lang="en-US" smtClean="0"/>
            </a:br>
            <a:endParaRPr lang="en-US" smtClean="0"/>
          </a:p>
          <a:p>
            <a:r>
              <a:rPr lang="en-US" smtClean="0"/>
              <a:t>Possibility of bottleneck</a:t>
            </a:r>
            <a:br>
              <a:rPr lang="en-US" smtClean="0"/>
            </a:br>
            <a:endParaRPr lang="en-US" smtClean="0"/>
          </a:p>
          <a:p>
            <a:r>
              <a:rPr lang="en-US" smtClean="0"/>
              <a:t>Vulnerable to loss of concurrency controller if single site fails </a:t>
            </a:r>
            <a:br>
              <a:rPr lang="en-US" smtClean="0"/>
            </a:br>
            <a:endParaRPr lang="en-US" smtClean="0"/>
          </a:p>
          <a:p>
            <a:r>
              <a:rPr lang="en-US" b="1" smtClean="0">
                <a:solidFill>
                  <a:srgbClr val="3366FF"/>
                </a:solidFill>
              </a:rPr>
              <a:t>Multiple-coordinator approach</a:t>
            </a:r>
            <a:r>
              <a:rPr lang="en-US" smtClean="0">
                <a:solidFill>
                  <a:srgbClr val="3366FF"/>
                </a:solidFill>
              </a:rPr>
              <a:t> </a:t>
            </a:r>
            <a:r>
              <a:rPr lang="en-US" smtClean="0"/>
              <a:t>distributes lock-manager function over several sites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Majority Protocol</a:t>
            </a:r>
          </a:p>
        </p:txBody>
      </p:sp>
      <p:sp>
        <p:nvSpPr>
          <p:cNvPr id="62467" name="Rectangle 3"/>
          <p:cNvSpPr>
            <a:spLocks noGrp="1" noChangeArrowheads="1"/>
          </p:cNvSpPr>
          <p:nvPr>
            <p:ph type="body" idx="1"/>
          </p:nvPr>
        </p:nvSpPr>
        <p:spPr>
          <a:xfrm>
            <a:off x="806450" y="1233488"/>
            <a:ext cx="7694613" cy="4530725"/>
          </a:xfrm>
        </p:spPr>
        <p:txBody>
          <a:bodyPr/>
          <a:lstStyle/>
          <a:p>
            <a:r>
              <a:rPr lang="en-US" smtClean="0"/>
              <a:t>Avoids drawbacks of central control by dealing with replicated data in a decentralized manner</a:t>
            </a:r>
            <a:br>
              <a:rPr lang="en-US" smtClean="0"/>
            </a:br>
            <a:endParaRPr lang="en-US" smtClean="0"/>
          </a:p>
          <a:p>
            <a:r>
              <a:rPr lang="en-US" smtClean="0"/>
              <a:t>More complicated to implement </a:t>
            </a:r>
            <a:br>
              <a:rPr lang="en-US" smtClean="0"/>
            </a:br>
            <a:endParaRPr lang="en-US" smtClean="0"/>
          </a:p>
          <a:p>
            <a:r>
              <a:rPr lang="en-US" smtClean="0"/>
              <a:t>Deadlock-handling algorithms must be modified; possible for deadlock to occur in locking only one data item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Biased Protocol</a:t>
            </a:r>
          </a:p>
        </p:txBody>
      </p:sp>
      <p:sp>
        <p:nvSpPr>
          <p:cNvPr id="64515" name="Rectangle 3"/>
          <p:cNvSpPr>
            <a:spLocks noGrp="1" noChangeArrowheads="1"/>
          </p:cNvSpPr>
          <p:nvPr>
            <p:ph type="body" idx="1"/>
          </p:nvPr>
        </p:nvSpPr>
        <p:spPr>
          <a:xfrm>
            <a:off x="806450" y="1233488"/>
            <a:ext cx="7732713" cy="4530725"/>
          </a:xfrm>
        </p:spPr>
        <p:txBody>
          <a:bodyPr/>
          <a:lstStyle/>
          <a:p>
            <a:r>
              <a:rPr lang="en-US" smtClean="0"/>
              <a:t>Similar to majority protocol, but requests for shared locks prioritized over requests for exclusive locks</a:t>
            </a:r>
            <a:br>
              <a:rPr lang="en-US" smtClean="0"/>
            </a:br>
            <a:endParaRPr lang="en-US" smtClean="0"/>
          </a:p>
          <a:p>
            <a:r>
              <a:rPr lang="en-US" smtClean="0"/>
              <a:t>Less overhead on read operations than in majority protocol; but has additional overhead on writes </a:t>
            </a:r>
            <a:br>
              <a:rPr lang="en-US" smtClean="0"/>
            </a:br>
            <a:endParaRPr lang="en-US" smtClean="0"/>
          </a:p>
          <a:p>
            <a:r>
              <a:rPr lang="en-US" smtClean="0"/>
              <a:t>Like majority protocol, deadlock handling is complex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Primary Copy</a:t>
            </a:r>
          </a:p>
        </p:txBody>
      </p:sp>
      <p:sp>
        <p:nvSpPr>
          <p:cNvPr id="66563" name="Rectangle 3"/>
          <p:cNvSpPr>
            <a:spLocks noGrp="1" noChangeArrowheads="1"/>
          </p:cNvSpPr>
          <p:nvPr>
            <p:ph type="body" idx="1"/>
          </p:nvPr>
        </p:nvSpPr>
        <p:spPr>
          <a:xfrm>
            <a:off x="806450" y="1233488"/>
            <a:ext cx="7694613" cy="4530725"/>
          </a:xfrm>
        </p:spPr>
        <p:txBody>
          <a:bodyPr/>
          <a:lstStyle/>
          <a:p>
            <a:r>
              <a:rPr lang="en-US" smtClean="0"/>
              <a:t>One of the sites at which a replica resides is designated as the primary site  </a:t>
            </a:r>
          </a:p>
          <a:p>
            <a:pPr lvl="1"/>
            <a:r>
              <a:rPr lang="en-US" smtClean="0"/>
              <a:t>Request to lock a data item is made at the primary site of that data item</a:t>
            </a:r>
            <a:br>
              <a:rPr lang="en-US" smtClean="0"/>
            </a:br>
            <a:endParaRPr lang="en-US" smtClean="0"/>
          </a:p>
          <a:p>
            <a:r>
              <a:rPr lang="en-US" smtClean="0"/>
              <a:t>Concurrency control for replicated data handled in a manner similar to that of unreplicated data </a:t>
            </a:r>
            <a:br>
              <a:rPr lang="en-US" smtClean="0"/>
            </a:br>
            <a:endParaRPr lang="en-US" smtClean="0"/>
          </a:p>
          <a:p>
            <a:r>
              <a:rPr lang="en-US" smtClean="0"/>
              <a:t>Simple implementation, but if primary site fails, the data item is unavailable, even though other sites may have a replica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Timestamping</a:t>
            </a:r>
          </a:p>
        </p:txBody>
      </p:sp>
      <p:sp>
        <p:nvSpPr>
          <p:cNvPr id="68611" name="Rectangle 3"/>
          <p:cNvSpPr>
            <a:spLocks noGrp="1" noChangeArrowheads="1"/>
          </p:cNvSpPr>
          <p:nvPr>
            <p:ph type="body" idx="1"/>
          </p:nvPr>
        </p:nvSpPr>
        <p:spPr>
          <a:xfrm>
            <a:off x="806450" y="1233488"/>
            <a:ext cx="7713663" cy="4530725"/>
          </a:xfrm>
        </p:spPr>
        <p:txBody>
          <a:bodyPr/>
          <a:lstStyle/>
          <a:p>
            <a:r>
              <a:rPr lang="en-US" smtClean="0"/>
              <a:t>Generate unique timestamps in distributed scheme:</a:t>
            </a:r>
          </a:p>
          <a:p>
            <a:pPr lvl="1"/>
            <a:r>
              <a:rPr lang="en-US" smtClean="0"/>
              <a:t>Each site generates a unique local timestamp</a:t>
            </a:r>
          </a:p>
          <a:p>
            <a:pPr lvl="1"/>
            <a:r>
              <a:rPr lang="en-US" smtClean="0"/>
              <a:t>The global unique timestamp is obtained by concatenation of the unique local timestamp with the unique site identifier</a:t>
            </a:r>
          </a:p>
          <a:p>
            <a:pPr lvl="1"/>
            <a:r>
              <a:rPr lang="en-US" smtClean="0"/>
              <a:t>Use a </a:t>
            </a:r>
            <a:r>
              <a:rPr lang="en-US" i="1" smtClean="0"/>
              <a:t>logical clock</a:t>
            </a:r>
            <a:r>
              <a:rPr lang="en-US" smtClean="0"/>
              <a:t> defined within each site to ensure the fair generation of timestamps</a:t>
            </a:r>
            <a:br>
              <a:rPr lang="en-US" smtClean="0"/>
            </a:br>
            <a:endParaRPr lang="en-US" smtClean="0"/>
          </a:p>
          <a:p>
            <a:r>
              <a:rPr lang="en-US" smtClean="0"/>
              <a:t>Timestamp-ordering scheme – combine the centralized concurrency control timestamp scheme with the 2PC protocol to obtain a protocol that ensures serializability with no cascading rollbacks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54088" y="277813"/>
            <a:ext cx="7732712" cy="576262"/>
          </a:xfrm>
        </p:spPr>
        <p:txBody>
          <a:bodyPr/>
          <a:lstStyle/>
          <a:p>
            <a:pPr eaLnBrk="1" hangingPunct="1"/>
            <a:r>
              <a:rPr lang="en-US" smtClean="0"/>
              <a:t>Generation of Unique Timestamps</a:t>
            </a:r>
          </a:p>
        </p:txBody>
      </p:sp>
      <p:pic>
        <p:nvPicPr>
          <p:cNvPr id="70659" name="Picture 5"/>
          <p:cNvPicPr>
            <a:picLocks noChangeAspect="1" noChangeArrowheads="1"/>
          </p:cNvPicPr>
          <p:nvPr/>
        </p:nvPicPr>
        <p:blipFill>
          <a:blip r:embed="rId3"/>
          <a:srcRect/>
          <a:stretch>
            <a:fillRect/>
          </a:stretch>
        </p:blipFill>
        <p:spPr bwMode="auto">
          <a:xfrm>
            <a:off x="933450" y="1649413"/>
            <a:ext cx="7596188" cy="254158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Deadlock Prevention</a:t>
            </a:r>
          </a:p>
        </p:txBody>
      </p:sp>
      <p:sp>
        <p:nvSpPr>
          <p:cNvPr id="72707" name="Rectangle 3"/>
          <p:cNvSpPr>
            <a:spLocks noGrp="1" noChangeArrowheads="1"/>
          </p:cNvSpPr>
          <p:nvPr>
            <p:ph type="body" idx="1"/>
          </p:nvPr>
        </p:nvSpPr>
        <p:spPr>
          <a:xfrm>
            <a:off x="806450" y="1233488"/>
            <a:ext cx="7732713" cy="4530725"/>
          </a:xfrm>
        </p:spPr>
        <p:txBody>
          <a:bodyPr/>
          <a:lstStyle/>
          <a:p>
            <a:r>
              <a:rPr lang="en-US" smtClean="0"/>
              <a:t>Resource-ordering deadlock-prevention – define a </a:t>
            </a:r>
            <a:r>
              <a:rPr lang="en-US" i="1" smtClean="0"/>
              <a:t>global</a:t>
            </a:r>
            <a:r>
              <a:rPr lang="en-US" smtClean="0"/>
              <a:t> ordering among the system resources</a:t>
            </a:r>
          </a:p>
          <a:p>
            <a:pPr lvl="1"/>
            <a:r>
              <a:rPr lang="en-US" smtClean="0"/>
              <a:t>Assign a unique number to all system resources</a:t>
            </a:r>
          </a:p>
          <a:p>
            <a:pPr lvl="1"/>
            <a:r>
              <a:rPr lang="en-US" smtClean="0"/>
              <a:t>A process may request a resource with unique number </a:t>
            </a:r>
            <a:r>
              <a:rPr lang="en-US" i="1" smtClean="0"/>
              <a:t>i</a:t>
            </a:r>
            <a:r>
              <a:rPr lang="en-US" smtClean="0"/>
              <a:t> only if it is not holding a resource with a unique number grater than</a:t>
            </a:r>
            <a:r>
              <a:rPr lang="en-US" i="1" smtClean="0"/>
              <a:t> i</a:t>
            </a:r>
            <a:endParaRPr lang="en-US" smtClean="0"/>
          </a:p>
          <a:p>
            <a:pPr lvl="1"/>
            <a:r>
              <a:rPr lang="en-US" smtClean="0"/>
              <a:t>Simple to implement; requires little overhead</a:t>
            </a:r>
            <a:br>
              <a:rPr lang="en-US" smtClean="0"/>
            </a:br>
            <a:endParaRPr lang="en-US" smtClean="0"/>
          </a:p>
          <a:p>
            <a:r>
              <a:rPr lang="en-US" smtClean="0"/>
              <a:t>Banker’s algorithm – designate one of the processes in the system as the process that maintains the information necessary to carry out the Banker’s algorithm</a:t>
            </a:r>
          </a:p>
          <a:p>
            <a:pPr lvl="1"/>
            <a:r>
              <a:rPr lang="en-US" smtClean="0"/>
              <a:t>Also implemented easily, but may require too much overhead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Chapter Objectives</a:t>
            </a:r>
          </a:p>
        </p:txBody>
      </p:sp>
      <p:sp>
        <p:nvSpPr>
          <p:cNvPr id="19459" name="Rectangle 3"/>
          <p:cNvSpPr>
            <a:spLocks noGrp="1" noChangeArrowheads="1"/>
          </p:cNvSpPr>
          <p:nvPr>
            <p:ph type="body" idx="1"/>
          </p:nvPr>
        </p:nvSpPr>
        <p:spPr>
          <a:xfrm>
            <a:off x="819150" y="1246188"/>
            <a:ext cx="7677150" cy="4235450"/>
          </a:xfrm>
        </p:spPr>
        <p:txBody>
          <a:bodyPr/>
          <a:lstStyle/>
          <a:p>
            <a:r>
              <a:rPr lang="en-US" smtClean="0"/>
              <a:t>To describe various methods for achieving mutual exclusion in a distributed system</a:t>
            </a:r>
          </a:p>
          <a:p>
            <a:endParaRPr lang="en-US" smtClean="0"/>
          </a:p>
          <a:p>
            <a:r>
              <a:rPr lang="en-US" smtClean="0"/>
              <a:t>To explain how atomic transactions can be implemented in a distributed system</a:t>
            </a:r>
          </a:p>
          <a:p>
            <a:endParaRPr lang="en-US" smtClean="0"/>
          </a:p>
          <a:p>
            <a:r>
              <a:rPr lang="en-US" smtClean="0"/>
              <a:t>To show how some of the concurrency-control schemes discussed in Chapter 6 can be modified for use in a distributed environment</a:t>
            </a:r>
          </a:p>
          <a:p>
            <a:endParaRPr lang="en-US" smtClean="0"/>
          </a:p>
          <a:p>
            <a:r>
              <a:rPr lang="en-US" smtClean="0"/>
              <a:t>To present schemes for handling deadlock prevention, deadlock avoidance, and deadlock detection in a distributed system</a:t>
            </a:r>
          </a:p>
          <a:p>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9650" y="476250"/>
            <a:ext cx="7743825" cy="457200"/>
          </a:xfrm>
        </p:spPr>
        <p:txBody>
          <a:bodyPr/>
          <a:lstStyle/>
          <a:p>
            <a:pPr eaLnBrk="1" hangingPunct="1"/>
            <a:r>
              <a:rPr lang="en-US" sz="2800" smtClean="0"/>
              <a:t>Timestamped Deadlock-</a:t>
            </a:r>
            <a:br>
              <a:rPr lang="en-US" sz="2800" smtClean="0"/>
            </a:br>
            <a:r>
              <a:rPr lang="en-US" sz="2800" smtClean="0"/>
              <a:t>Prevention Scheme</a:t>
            </a:r>
          </a:p>
        </p:txBody>
      </p:sp>
      <p:sp>
        <p:nvSpPr>
          <p:cNvPr id="74755" name="Rectangle 3"/>
          <p:cNvSpPr>
            <a:spLocks noGrp="1" noChangeArrowheads="1"/>
          </p:cNvSpPr>
          <p:nvPr>
            <p:ph type="body" idx="1"/>
          </p:nvPr>
        </p:nvSpPr>
        <p:spPr>
          <a:xfrm>
            <a:off x="806450" y="1233488"/>
            <a:ext cx="7732713" cy="4530725"/>
          </a:xfrm>
        </p:spPr>
        <p:txBody>
          <a:bodyPr/>
          <a:lstStyle/>
          <a:p>
            <a:r>
              <a:rPr lang="en-US" smtClean="0"/>
              <a:t>Each process </a:t>
            </a:r>
            <a:r>
              <a:rPr lang="en-US" i="1" smtClean="0"/>
              <a:t>P</a:t>
            </a:r>
            <a:r>
              <a:rPr lang="en-US" i="1" baseline="-25000" smtClean="0"/>
              <a:t>i</a:t>
            </a:r>
            <a:r>
              <a:rPr lang="en-US" i="1" smtClean="0"/>
              <a:t> </a:t>
            </a:r>
            <a:r>
              <a:rPr lang="en-US" smtClean="0"/>
              <a:t>is assigned a unique priority number </a:t>
            </a:r>
            <a:br>
              <a:rPr lang="en-US" smtClean="0"/>
            </a:br>
            <a:endParaRPr lang="en-US" smtClean="0"/>
          </a:p>
          <a:p>
            <a:r>
              <a:rPr lang="en-US" smtClean="0"/>
              <a:t>Priority numbers are used to decide whether a process</a:t>
            </a:r>
            <a:r>
              <a:rPr lang="en-US" i="1" smtClean="0"/>
              <a:t> P</a:t>
            </a:r>
            <a:r>
              <a:rPr lang="en-US" i="1" baseline="-25000" smtClean="0"/>
              <a:t>i</a:t>
            </a:r>
            <a:r>
              <a:rPr lang="en-US" smtClean="0"/>
              <a:t> should wait for a process </a:t>
            </a:r>
            <a:r>
              <a:rPr lang="en-US" i="1" smtClean="0"/>
              <a:t>P</a:t>
            </a:r>
            <a:r>
              <a:rPr lang="en-US" i="1" baseline="-25000" smtClean="0"/>
              <a:t>j</a:t>
            </a:r>
            <a:r>
              <a:rPr lang="en-US" smtClean="0"/>
              <a:t>; otherwise </a:t>
            </a:r>
            <a:r>
              <a:rPr lang="en-US" i="1" smtClean="0"/>
              <a:t>P</a:t>
            </a:r>
            <a:r>
              <a:rPr lang="en-US" i="1" baseline="-25000" smtClean="0"/>
              <a:t>i</a:t>
            </a:r>
            <a:r>
              <a:rPr lang="en-US" smtClean="0"/>
              <a:t> is rolled back</a:t>
            </a:r>
            <a:br>
              <a:rPr lang="en-US" smtClean="0"/>
            </a:br>
            <a:endParaRPr lang="en-US" smtClean="0"/>
          </a:p>
          <a:p>
            <a:r>
              <a:rPr lang="en-US" smtClean="0"/>
              <a:t>The scheme prevents deadlocks </a:t>
            </a:r>
          </a:p>
          <a:p>
            <a:pPr lvl="1"/>
            <a:r>
              <a:rPr lang="en-US" smtClean="0"/>
              <a:t>For every edge </a:t>
            </a:r>
            <a:r>
              <a:rPr lang="en-US" i="1" smtClean="0"/>
              <a:t>P</a:t>
            </a:r>
            <a:r>
              <a:rPr lang="en-US" i="1" baseline="-25000" smtClean="0"/>
              <a:t>i</a:t>
            </a:r>
            <a:r>
              <a:rPr lang="en-US" smtClean="0"/>
              <a:t> </a:t>
            </a:r>
            <a:r>
              <a:rPr lang="en-US" smtClean="0">
                <a:sym typeface="Symbol" charset="2"/>
              </a:rPr>
              <a:t> </a:t>
            </a:r>
            <a:r>
              <a:rPr lang="en-US" i="1" smtClean="0">
                <a:sym typeface="Symbol" charset="2"/>
              </a:rPr>
              <a:t>P</a:t>
            </a:r>
            <a:r>
              <a:rPr lang="en-US" i="1" baseline="-25000" smtClean="0">
                <a:sym typeface="Symbol" charset="2"/>
              </a:rPr>
              <a:t>j</a:t>
            </a:r>
            <a:r>
              <a:rPr lang="en-US" smtClean="0">
                <a:sym typeface="Symbol" charset="2"/>
              </a:rPr>
              <a:t> in the wait-for graph, </a:t>
            </a:r>
            <a:r>
              <a:rPr lang="en-US" i="1" smtClean="0">
                <a:sym typeface="Symbol" charset="2"/>
              </a:rPr>
              <a:t>P</a:t>
            </a:r>
            <a:r>
              <a:rPr lang="en-US" i="1" baseline="-25000" smtClean="0">
                <a:sym typeface="Symbol" charset="2"/>
              </a:rPr>
              <a:t>i</a:t>
            </a:r>
            <a:r>
              <a:rPr lang="en-US" smtClean="0">
                <a:sym typeface="Symbol" charset="2"/>
              </a:rPr>
              <a:t> has a higher priority than </a:t>
            </a:r>
            <a:r>
              <a:rPr lang="en-US" i="1" smtClean="0">
                <a:sym typeface="Symbol" charset="2"/>
              </a:rPr>
              <a:t>P</a:t>
            </a:r>
            <a:r>
              <a:rPr lang="en-US" i="1" baseline="-25000" smtClean="0">
                <a:sym typeface="Symbol" charset="2"/>
              </a:rPr>
              <a:t>j</a:t>
            </a:r>
            <a:endParaRPr lang="en-US" smtClean="0">
              <a:sym typeface="Symbol" charset="2"/>
            </a:endParaRPr>
          </a:p>
          <a:p>
            <a:pPr lvl="1"/>
            <a:r>
              <a:rPr lang="en-US" smtClean="0">
                <a:sym typeface="Symbol" charset="2"/>
              </a:rPr>
              <a:t>Thus a cycle cannot exist</a:t>
            </a: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Wait-Die Scheme</a:t>
            </a:r>
          </a:p>
        </p:txBody>
      </p:sp>
      <p:sp>
        <p:nvSpPr>
          <p:cNvPr id="76803" name="Rectangle 3"/>
          <p:cNvSpPr>
            <a:spLocks noGrp="1" noChangeArrowheads="1"/>
          </p:cNvSpPr>
          <p:nvPr>
            <p:ph type="body" idx="1"/>
          </p:nvPr>
        </p:nvSpPr>
        <p:spPr>
          <a:xfrm>
            <a:off x="806450" y="1233488"/>
            <a:ext cx="7697788" cy="4530725"/>
          </a:xfrm>
        </p:spPr>
        <p:txBody>
          <a:bodyPr/>
          <a:lstStyle/>
          <a:p>
            <a:r>
              <a:rPr lang="en-US" smtClean="0"/>
              <a:t>Based on a nonpreemptive technique</a:t>
            </a:r>
            <a:br>
              <a:rPr lang="en-US" smtClean="0"/>
            </a:br>
            <a:endParaRPr lang="en-US" smtClean="0"/>
          </a:p>
          <a:p>
            <a:r>
              <a:rPr lang="en-US" smtClean="0"/>
              <a:t>If </a:t>
            </a:r>
            <a:r>
              <a:rPr lang="en-US" i="1" smtClean="0"/>
              <a:t>P</a:t>
            </a:r>
            <a:r>
              <a:rPr lang="en-US" i="1" baseline="-25000" smtClean="0"/>
              <a:t>i</a:t>
            </a:r>
            <a:r>
              <a:rPr lang="en-US" smtClean="0"/>
              <a:t> requests a resource currently held by </a:t>
            </a:r>
            <a:r>
              <a:rPr lang="en-US" i="1" smtClean="0"/>
              <a:t>P</a:t>
            </a:r>
            <a:r>
              <a:rPr lang="en-US" i="1" baseline="-25000" smtClean="0"/>
              <a:t>j</a:t>
            </a:r>
            <a:r>
              <a:rPr lang="en-US" i="1" smtClean="0"/>
              <a:t>, P</a:t>
            </a:r>
            <a:r>
              <a:rPr lang="en-US" i="1" baseline="-25000" smtClean="0"/>
              <a:t>i</a:t>
            </a:r>
            <a:r>
              <a:rPr lang="en-US" smtClean="0"/>
              <a:t> is allowed to wait only if it has a smaller timestamp than does </a:t>
            </a:r>
            <a:r>
              <a:rPr lang="en-US" i="1" smtClean="0"/>
              <a:t>P</a:t>
            </a:r>
            <a:r>
              <a:rPr lang="en-US" i="1" baseline="-25000" smtClean="0"/>
              <a:t>j</a:t>
            </a:r>
            <a:r>
              <a:rPr lang="en-US" smtClean="0"/>
              <a:t> (</a:t>
            </a:r>
            <a:r>
              <a:rPr lang="en-US" i="1" smtClean="0"/>
              <a:t>P</a:t>
            </a:r>
            <a:r>
              <a:rPr lang="en-US" i="1" baseline="-25000" smtClean="0"/>
              <a:t>i</a:t>
            </a:r>
            <a:r>
              <a:rPr lang="en-US" smtClean="0"/>
              <a:t> is older than </a:t>
            </a:r>
            <a:r>
              <a:rPr lang="en-US" i="1" smtClean="0"/>
              <a:t>P</a:t>
            </a:r>
            <a:r>
              <a:rPr lang="en-US" i="1" baseline="-25000" smtClean="0"/>
              <a:t>j</a:t>
            </a:r>
            <a:r>
              <a:rPr lang="en-US" smtClean="0"/>
              <a:t>)</a:t>
            </a:r>
          </a:p>
          <a:p>
            <a:pPr lvl="1"/>
            <a:r>
              <a:rPr lang="en-US" smtClean="0"/>
              <a:t>Otherwise, P</a:t>
            </a:r>
            <a:r>
              <a:rPr lang="en-US" i="1" baseline="-25000" smtClean="0"/>
              <a:t>i</a:t>
            </a:r>
            <a:r>
              <a:rPr lang="en-US" smtClean="0"/>
              <a:t> is rolled back (dies)</a:t>
            </a:r>
            <a:br>
              <a:rPr lang="en-US" smtClean="0"/>
            </a:br>
            <a:endParaRPr lang="en-US" smtClean="0"/>
          </a:p>
          <a:p>
            <a:r>
              <a:rPr lang="en-US" smtClean="0"/>
              <a:t>Example:  Suppose that processes </a:t>
            </a:r>
            <a:r>
              <a:rPr lang="en-US" i="1" smtClean="0"/>
              <a:t>P</a:t>
            </a:r>
            <a:r>
              <a:rPr lang="en-US" baseline="-25000" smtClean="0"/>
              <a:t>1</a:t>
            </a:r>
            <a:r>
              <a:rPr lang="en-US" smtClean="0"/>
              <a:t>, </a:t>
            </a:r>
            <a:r>
              <a:rPr lang="en-US" i="1" smtClean="0"/>
              <a:t>P</a:t>
            </a:r>
            <a:r>
              <a:rPr lang="en-US" baseline="-25000" smtClean="0"/>
              <a:t>2</a:t>
            </a:r>
            <a:r>
              <a:rPr lang="en-US" smtClean="0"/>
              <a:t>, and </a:t>
            </a:r>
            <a:r>
              <a:rPr lang="en-US" i="1" smtClean="0"/>
              <a:t>P</a:t>
            </a:r>
            <a:r>
              <a:rPr lang="en-US" baseline="-25000" smtClean="0"/>
              <a:t>3</a:t>
            </a:r>
            <a:r>
              <a:rPr lang="en-US" smtClean="0"/>
              <a:t> have timestamps 5, 10, and 15 respectively</a:t>
            </a:r>
          </a:p>
          <a:p>
            <a:pPr lvl="1"/>
            <a:r>
              <a:rPr lang="en-US" smtClean="0"/>
              <a:t>if </a:t>
            </a:r>
            <a:r>
              <a:rPr lang="en-US" i="1" smtClean="0"/>
              <a:t>P</a:t>
            </a:r>
            <a:r>
              <a:rPr lang="en-US" baseline="-25000" smtClean="0"/>
              <a:t>1</a:t>
            </a:r>
            <a:r>
              <a:rPr lang="en-US" smtClean="0"/>
              <a:t> request a resource held by </a:t>
            </a:r>
            <a:r>
              <a:rPr lang="en-US" i="1" smtClean="0"/>
              <a:t>P</a:t>
            </a:r>
            <a:r>
              <a:rPr lang="en-US" baseline="-25000" smtClean="0"/>
              <a:t>2</a:t>
            </a:r>
            <a:r>
              <a:rPr lang="en-US" smtClean="0"/>
              <a:t>, then </a:t>
            </a:r>
            <a:r>
              <a:rPr lang="en-US" i="1" smtClean="0"/>
              <a:t>P</a:t>
            </a:r>
            <a:r>
              <a:rPr lang="en-US" baseline="-25000" smtClean="0"/>
              <a:t>1</a:t>
            </a:r>
            <a:r>
              <a:rPr lang="en-US" smtClean="0"/>
              <a:t> will wait</a:t>
            </a:r>
          </a:p>
          <a:p>
            <a:pPr lvl="1"/>
            <a:r>
              <a:rPr lang="en-US" smtClean="0"/>
              <a:t>If </a:t>
            </a:r>
            <a:r>
              <a:rPr lang="en-US" i="1" smtClean="0"/>
              <a:t>P</a:t>
            </a:r>
            <a:r>
              <a:rPr lang="en-US" baseline="-25000" smtClean="0"/>
              <a:t>3</a:t>
            </a:r>
            <a:r>
              <a:rPr lang="en-US" smtClean="0"/>
              <a:t> requests a resource held by </a:t>
            </a:r>
            <a:r>
              <a:rPr lang="en-US" i="1" smtClean="0"/>
              <a:t>P</a:t>
            </a:r>
            <a:r>
              <a:rPr lang="en-US" baseline="-25000" smtClean="0"/>
              <a:t>2</a:t>
            </a:r>
            <a:r>
              <a:rPr lang="en-US" smtClean="0"/>
              <a:t>, then </a:t>
            </a:r>
            <a:r>
              <a:rPr lang="en-US" i="1" smtClean="0"/>
              <a:t>P</a:t>
            </a:r>
            <a:r>
              <a:rPr lang="en-US" baseline="-25000" smtClean="0"/>
              <a:t>3</a:t>
            </a:r>
            <a:r>
              <a:rPr lang="en-US" smtClean="0"/>
              <a:t> will be rolled back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Would-Wait Scheme</a:t>
            </a:r>
          </a:p>
        </p:txBody>
      </p:sp>
      <p:sp>
        <p:nvSpPr>
          <p:cNvPr id="78851" name="Rectangle 3"/>
          <p:cNvSpPr>
            <a:spLocks noGrp="1" noChangeArrowheads="1"/>
          </p:cNvSpPr>
          <p:nvPr>
            <p:ph type="body" idx="1"/>
          </p:nvPr>
        </p:nvSpPr>
        <p:spPr>
          <a:xfrm>
            <a:off x="806450" y="1233488"/>
            <a:ext cx="7654925" cy="4530725"/>
          </a:xfrm>
        </p:spPr>
        <p:txBody>
          <a:bodyPr/>
          <a:lstStyle/>
          <a:p>
            <a:r>
              <a:rPr lang="en-US" smtClean="0"/>
              <a:t>Based on a preemptive technique; counterpart to the wait-die system</a:t>
            </a:r>
            <a:br>
              <a:rPr lang="en-US" smtClean="0"/>
            </a:br>
            <a:endParaRPr lang="en-US" smtClean="0"/>
          </a:p>
          <a:p>
            <a:r>
              <a:rPr lang="en-US" smtClean="0"/>
              <a:t>If </a:t>
            </a:r>
            <a:r>
              <a:rPr lang="en-US" i="1" smtClean="0"/>
              <a:t>P</a:t>
            </a:r>
            <a:r>
              <a:rPr lang="en-US" i="1" baseline="-25000" smtClean="0"/>
              <a:t>i</a:t>
            </a:r>
            <a:r>
              <a:rPr lang="en-US" smtClean="0"/>
              <a:t> requests a resource currently held by </a:t>
            </a:r>
            <a:r>
              <a:rPr lang="en-US" i="1" smtClean="0"/>
              <a:t>P</a:t>
            </a:r>
            <a:r>
              <a:rPr lang="en-US" i="1" baseline="-25000" smtClean="0"/>
              <a:t>j</a:t>
            </a:r>
            <a:r>
              <a:rPr lang="en-US" smtClean="0"/>
              <a:t>, </a:t>
            </a:r>
            <a:r>
              <a:rPr lang="en-US" i="1" smtClean="0"/>
              <a:t>P</a:t>
            </a:r>
            <a:r>
              <a:rPr lang="en-US" i="1" baseline="-25000" smtClean="0"/>
              <a:t>i</a:t>
            </a:r>
            <a:r>
              <a:rPr lang="en-US" smtClean="0"/>
              <a:t> is allowed to wait only if it has a larger timestamp than does </a:t>
            </a:r>
            <a:r>
              <a:rPr lang="en-US" i="1" smtClean="0"/>
              <a:t>P</a:t>
            </a:r>
            <a:r>
              <a:rPr lang="en-US" i="1" baseline="-25000" smtClean="0"/>
              <a:t>j</a:t>
            </a:r>
            <a:r>
              <a:rPr lang="en-US" smtClean="0"/>
              <a:t> (</a:t>
            </a:r>
            <a:r>
              <a:rPr lang="en-US" i="1" smtClean="0"/>
              <a:t>P</a:t>
            </a:r>
            <a:r>
              <a:rPr lang="en-US" i="1" baseline="-25000" smtClean="0"/>
              <a:t>i</a:t>
            </a:r>
            <a:r>
              <a:rPr lang="en-US" smtClean="0"/>
              <a:t> is younger than </a:t>
            </a:r>
            <a:r>
              <a:rPr lang="en-US" i="1" smtClean="0"/>
              <a:t>P</a:t>
            </a:r>
            <a:r>
              <a:rPr lang="en-US" i="1" baseline="-25000" smtClean="0"/>
              <a:t>j</a:t>
            </a:r>
            <a:r>
              <a:rPr lang="en-US" smtClean="0"/>
              <a:t>).  Otherwise </a:t>
            </a:r>
            <a:r>
              <a:rPr lang="en-US" i="1" smtClean="0"/>
              <a:t>P</a:t>
            </a:r>
            <a:r>
              <a:rPr lang="en-US" i="1" baseline="-25000" smtClean="0"/>
              <a:t>j</a:t>
            </a:r>
            <a:r>
              <a:rPr lang="en-US" smtClean="0"/>
              <a:t> is rolled back (</a:t>
            </a:r>
            <a:r>
              <a:rPr lang="en-US" i="1" smtClean="0"/>
              <a:t>P</a:t>
            </a:r>
            <a:r>
              <a:rPr lang="en-US" i="1" baseline="-25000" smtClean="0"/>
              <a:t>j</a:t>
            </a:r>
            <a:r>
              <a:rPr lang="en-US" smtClean="0"/>
              <a:t> is wounded by </a:t>
            </a:r>
            <a:r>
              <a:rPr lang="en-US" i="1" smtClean="0"/>
              <a:t>P</a:t>
            </a:r>
            <a:r>
              <a:rPr lang="en-US" i="1" baseline="-25000" smtClean="0"/>
              <a:t>i</a:t>
            </a:r>
            <a:r>
              <a:rPr lang="en-US" smtClean="0"/>
              <a:t>)</a:t>
            </a:r>
            <a:br>
              <a:rPr lang="en-US" smtClean="0"/>
            </a:br>
            <a:endParaRPr lang="en-US" smtClean="0"/>
          </a:p>
          <a:p>
            <a:r>
              <a:rPr lang="en-US" smtClean="0"/>
              <a:t>Example:  Suppose that processes </a:t>
            </a:r>
            <a:r>
              <a:rPr lang="en-US" i="1" smtClean="0"/>
              <a:t>P</a:t>
            </a:r>
            <a:r>
              <a:rPr lang="en-US" baseline="-25000" smtClean="0"/>
              <a:t>1</a:t>
            </a:r>
            <a:r>
              <a:rPr lang="en-US" smtClean="0"/>
              <a:t>, </a:t>
            </a:r>
            <a:r>
              <a:rPr lang="en-US" i="1" smtClean="0"/>
              <a:t>P</a:t>
            </a:r>
            <a:r>
              <a:rPr lang="en-US" baseline="-25000" smtClean="0"/>
              <a:t>2, </a:t>
            </a:r>
            <a:r>
              <a:rPr lang="en-US" smtClean="0"/>
              <a:t>and </a:t>
            </a:r>
            <a:r>
              <a:rPr lang="en-US" i="1" smtClean="0"/>
              <a:t>P</a:t>
            </a:r>
            <a:r>
              <a:rPr lang="en-US" baseline="-25000" smtClean="0"/>
              <a:t>3</a:t>
            </a:r>
            <a:r>
              <a:rPr lang="en-US" smtClean="0"/>
              <a:t> have timestamps 5, 10, and 15 respectively</a:t>
            </a:r>
          </a:p>
          <a:p>
            <a:pPr lvl="1"/>
            <a:r>
              <a:rPr lang="en-US" smtClean="0"/>
              <a:t>If </a:t>
            </a:r>
            <a:r>
              <a:rPr lang="en-US" i="1" smtClean="0"/>
              <a:t>P</a:t>
            </a:r>
            <a:r>
              <a:rPr lang="en-US" baseline="-25000" smtClean="0"/>
              <a:t>1</a:t>
            </a:r>
            <a:r>
              <a:rPr lang="en-US" smtClean="0"/>
              <a:t> requests a resource held by </a:t>
            </a:r>
            <a:r>
              <a:rPr lang="en-US" i="1" smtClean="0"/>
              <a:t>P</a:t>
            </a:r>
            <a:r>
              <a:rPr lang="en-US" baseline="-25000" smtClean="0"/>
              <a:t>2</a:t>
            </a:r>
            <a:r>
              <a:rPr lang="en-US" smtClean="0"/>
              <a:t>, then the resource will be preempted from </a:t>
            </a:r>
            <a:r>
              <a:rPr lang="en-US" i="1" smtClean="0"/>
              <a:t>P</a:t>
            </a:r>
            <a:r>
              <a:rPr lang="en-US" baseline="-25000" smtClean="0"/>
              <a:t>2</a:t>
            </a:r>
            <a:r>
              <a:rPr lang="en-US" smtClean="0"/>
              <a:t> and </a:t>
            </a:r>
            <a:r>
              <a:rPr lang="en-US" i="1" smtClean="0"/>
              <a:t>P</a:t>
            </a:r>
            <a:r>
              <a:rPr lang="en-US" baseline="-25000" smtClean="0"/>
              <a:t>2</a:t>
            </a:r>
            <a:r>
              <a:rPr lang="en-US" smtClean="0"/>
              <a:t> will be rolled back</a:t>
            </a:r>
          </a:p>
          <a:p>
            <a:pPr lvl="1"/>
            <a:r>
              <a:rPr lang="en-US" smtClean="0"/>
              <a:t>If </a:t>
            </a:r>
            <a:r>
              <a:rPr lang="en-US" i="1" smtClean="0"/>
              <a:t>P</a:t>
            </a:r>
            <a:r>
              <a:rPr lang="en-US" baseline="-25000" smtClean="0"/>
              <a:t>3</a:t>
            </a:r>
            <a:r>
              <a:rPr lang="en-US" smtClean="0"/>
              <a:t> requests a resource held by </a:t>
            </a:r>
            <a:r>
              <a:rPr lang="en-US" i="1" smtClean="0"/>
              <a:t>P</a:t>
            </a:r>
            <a:r>
              <a:rPr lang="en-US" baseline="-25000" smtClean="0"/>
              <a:t>2</a:t>
            </a:r>
            <a:r>
              <a:rPr lang="en-US" smtClean="0"/>
              <a:t>, then </a:t>
            </a:r>
            <a:r>
              <a:rPr lang="en-US" i="1" smtClean="0"/>
              <a:t>P</a:t>
            </a:r>
            <a:r>
              <a:rPr lang="en-US" baseline="-25000" smtClean="0"/>
              <a:t>3</a:t>
            </a:r>
            <a:r>
              <a:rPr lang="en-US" smtClean="0"/>
              <a:t> will wait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04850" y="428625"/>
            <a:ext cx="8305800" cy="457200"/>
          </a:xfrm>
        </p:spPr>
        <p:txBody>
          <a:bodyPr/>
          <a:lstStyle/>
          <a:p>
            <a:pPr eaLnBrk="1" hangingPunct="1"/>
            <a:r>
              <a:rPr lang="en-US" smtClean="0"/>
              <a:t>Deadlock Detection</a:t>
            </a:r>
          </a:p>
        </p:txBody>
      </p:sp>
      <p:sp>
        <p:nvSpPr>
          <p:cNvPr id="80899" name="Rectangle 3"/>
          <p:cNvSpPr>
            <a:spLocks noGrp="1" noChangeArrowheads="1"/>
          </p:cNvSpPr>
          <p:nvPr>
            <p:ph type="body" idx="1"/>
          </p:nvPr>
        </p:nvSpPr>
        <p:spPr>
          <a:xfrm>
            <a:off x="822325" y="1258888"/>
            <a:ext cx="7697788" cy="4159250"/>
          </a:xfrm>
        </p:spPr>
        <p:txBody>
          <a:bodyPr/>
          <a:lstStyle/>
          <a:p>
            <a:r>
              <a:rPr lang="en-US" smtClean="0"/>
              <a:t>Use </a:t>
            </a:r>
            <a:r>
              <a:rPr lang="en-US" b="1" smtClean="0">
                <a:solidFill>
                  <a:srgbClr val="3366FF"/>
                </a:solidFill>
              </a:rPr>
              <a:t>wait-for </a:t>
            </a:r>
            <a:r>
              <a:rPr lang="en-US" smtClean="0"/>
              <a:t>graphs</a:t>
            </a:r>
          </a:p>
          <a:p>
            <a:pPr lvl="1"/>
            <a:r>
              <a:rPr lang="en-US" smtClean="0"/>
              <a:t>Local wait-for graphs at each local site. The nodes of the graph correspond to all the processes that are currently either holding or requesting any of the resources local to that site</a:t>
            </a:r>
          </a:p>
          <a:p>
            <a:pPr lvl="1"/>
            <a:r>
              <a:rPr lang="en-US" smtClean="0"/>
              <a:t>May also use a global wait-for graph.  This graph is the union of all local wait-for graphs.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Two Local Wait-For Graphs</a:t>
            </a:r>
          </a:p>
        </p:txBody>
      </p:sp>
      <p:pic>
        <p:nvPicPr>
          <p:cNvPr id="82947" name="Picture 5"/>
          <p:cNvPicPr>
            <a:picLocks noChangeAspect="1" noChangeArrowheads="1"/>
          </p:cNvPicPr>
          <p:nvPr/>
        </p:nvPicPr>
        <p:blipFill>
          <a:blip r:embed="rId3"/>
          <a:srcRect/>
          <a:stretch>
            <a:fillRect/>
          </a:stretch>
        </p:blipFill>
        <p:spPr bwMode="auto">
          <a:xfrm>
            <a:off x="1204913" y="1668463"/>
            <a:ext cx="6915150" cy="29368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Global Wait-For Graph</a:t>
            </a:r>
          </a:p>
        </p:txBody>
      </p:sp>
      <p:pic>
        <p:nvPicPr>
          <p:cNvPr id="84995" name="Picture 5"/>
          <p:cNvPicPr>
            <a:picLocks noChangeAspect="1" noChangeArrowheads="1"/>
          </p:cNvPicPr>
          <p:nvPr/>
        </p:nvPicPr>
        <p:blipFill>
          <a:blip r:embed="rId3"/>
          <a:srcRect/>
          <a:stretch>
            <a:fillRect/>
          </a:stretch>
        </p:blipFill>
        <p:spPr bwMode="auto">
          <a:xfrm>
            <a:off x="1098550" y="1654175"/>
            <a:ext cx="6831013" cy="344011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76275" y="428625"/>
            <a:ext cx="8305800" cy="457200"/>
          </a:xfrm>
        </p:spPr>
        <p:txBody>
          <a:bodyPr/>
          <a:lstStyle/>
          <a:p>
            <a:pPr eaLnBrk="1" hangingPunct="1"/>
            <a:r>
              <a:rPr lang="en-US" sz="2800" smtClean="0"/>
              <a:t>Deadlock Detection – </a:t>
            </a:r>
            <a:br>
              <a:rPr lang="en-US" sz="2800" smtClean="0"/>
            </a:br>
            <a:r>
              <a:rPr lang="en-US" sz="2800" smtClean="0"/>
              <a:t>Centralized Approach</a:t>
            </a:r>
          </a:p>
        </p:txBody>
      </p:sp>
      <p:sp>
        <p:nvSpPr>
          <p:cNvPr id="87043" name="Rectangle 3"/>
          <p:cNvSpPr>
            <a:spLocks noGrp="1" noChangeArrowheads="1"/>
          </p:cNvSpPr>
          <p:nvPr>
            <p:ph type="body" idx="1"/>
          </p:nvPr>
        </p:nvSpPr>
        <p:spPr>
          <a:xfrm>
            <a:off x="822325" y="1258888"/>
            <a:ext cx="7734300" cy="5076825"/>
          </a:xfrm>
        </p:spPr>
        <p:txBody>
          <a:bodyPr/>
          <a:lstStyle/>
          <a:p>
            <a:r>
              <a:rPr lang="en-US" smtClean="0"/>
              <a:t>Each site keeps a local wait-for graph  </a:t>
            </a:r>
          </a:p>
          <a:p>
            <a:endParaRPr lang="en-US" sz="800" smtClean="0"/>
          </a:p>
          <a:p>
            <a:r>
              <a:rPr lang="en-US" smtClean="0"/>
              <a:t>A global wait-for graph is maintained in a single coordination process</a:t>
            </a:r>
          </a:p>
          <a:p>
            <a:endParaRPr lang="en-US" sz="800" smtClean="0"/>
          </a:p>
          <a:p>
            <a:r>
              <a:rPr lang="en-US" smtClean="0"/>
              <a:t>There are three different options (points in time) when the wait-for graph may be constructed:</a:t>
            </a:r>
          </a:p>
          <a:p>
            <a:pPr marL="800100" lvl="1" indent="-342900">
              <a:buFont typeface="Monotype Sorts" charset="2"/>
              <a:buNone/>
            </a:pPr>
            <a:r>
              <a:rPr lang="en-US" smtClean="0"/>
              <a:t>1. 	Whenever a new edge is inserted or removed in one of the local wait-for graphs</a:t>
            </a:r>
          </a:p>
          <a:p>
            <a:pPr marL="800100" lvl="1" indent="-342900">
              <a:buFont typeface="Monotype Sorts" charset="2"/>
              <a:buNone/>
            </a:pPr>
            <a:r>
              <a:rPr lang="en-US" smtClean="0"/>
              <a:t>2.	Periodically, when a number of changes have occurred in a wait-for graph</a:t>
            </a:r>
          </a:p>
          <a:p>
            <a:pPr marL="800100" lvl="1" indent="-342900">
              <a:buFont typeface="Monotype Sorts" charset="2"/>
              <a:buNone/>
            </a:pPr>
            <a:r>
              <a:rPr lang="en-US" smtClean="0"/>
              <a:t>3.  Whenever the coordinator needs to invoke the cycle-detection algorithm</a:t>
            </a:r>
          </a:p>
          <a:p>
            <a:endParaRPr lang="en-US" sz="800" smtClean="0"/>
          </a:p>
          <a:p>
            <a:r>
              <a:rPr lang="en-US" smtClean="0"/>
              <a:t>Unnecessary rollbacks may occur as a result of false cycles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14400" y="0"/>
            <a:ext cx="7772400" cy="844550"/>
          </a:xfrm>
        </p:spPr>
        <p:txBody>
          <a:bodyPr/>
          <a:lstStyle/>
          <a:p>
            <a:pPr eaLnBrk="1" hangingPunct="1"/>
            <a:r>
              <a:rPr lang="en-US" sz="3000" smtClean="0"/>
              <a:t>Detection Algorithm Based on Option 3</a:t>
            </a:r>
          </a:p>
        </p:txBody>
      </p:sp>
      <p:sp>
        <p:nvSpPr>
          <p:cNvPr id="89091" name="Rectangle 3"/>
          <p:cNvSpPr>
            <a:spLocks noGrp="1" noChangeArrowheads="1"/>
          </p:cNvSpPr>
          <p:nvPr>
            <p:ph type="body" idx="1"/>
          </p:nvPr>
        </p:nvSpPr>
        <p:spPr>
          <a:xfrm>
            <a:off x="806450" y="1233488"/>
            <a:ext cx="7704138" cy="4530725"/>
          </a:xfrm>
        </p:spPr>
        <p:txBody>
          <a:bodyPr/>
          <a:lstStyle/>
          <a:p>
            <a:r>
              <a:rPr lang="en-US" smtClean="0"/>
              <a:t>Append unique identifiers (timestamps) to requests form different sites</a:t>
            </a:r>
            <a:br>
              <a:rPr lang="en-US" smtClean="0"/>
            </a:br>
            <a:endParaRPr lang="en-US" smtClean="0"/>
          </a:p>
          <a:p>
            <a:r>
              <a:rPr lang="en-US" smtClean="0"/>
              <a:t>When process </a:t>
            </a:r>
            <a:r>
              <a:rPr lang="en-US" i="1" smtClean="0"/>
              <a:t>P</a:t>
            </a:r>
            <a:r>
              <a:rPr lang="en-US" i="1" baseline="-25000" smtClean="0"/>
              <a:t>i</a:t>
            </a:r>
            <a:r>
              <a:rPr lang="en-US" smtClean="0"/>
              <a:t>, at site </a:t>
            </a:r>
            <a:r>
              <a:rPr lang="en-US" i="1" smtClean="0"/>
              <a:t>A</a:t>
            </a:r>
            <a:r>
              <a:rPr lang="en-US" smtClean="0"/>
              <a:t>, requests a resource from process </a:t>
            </a:r>
            <a:r>
              <a:rPr lang="en-US" i="1" smtClean="0"/>
              <a:t>P</a:t>
            </a:r>
            <a:r>
              <a:rPr lang="en-US" i="1" baseline="-25000" smtClean="0"/>
              <a:t>j</a:t>
            </a:r>
            <a:r>
              <a:rPr lang="en-US" smtClean="0"/>
              <a:t>, at site </a:t>
            </a:r>
            <a:r>
              <a:rPr lang="en-US" i="1" smtClean="0"/>
              <a:t>B</a:t>
            </a:r>
            <a:r>
              <a:rPr lang="en-US" smtClean="0"/>
              <a:t>, a request message with timestamp </a:t>
            </a:r>
            <a:r>
              <a:rPr lang="en-US" i="1" smtClean="0"/>
              <a:t>TS</a:t>
            </a:r>
            <a:r>
              <a:rPr lang="en-US" smtClean="0"/>
              <a:t> is sent</a:t>
            </a:r>
            <a:br>
              <a:rPr lang="en-US" smtClean="0"/>
            </a:br>
            <a:endParaRPr lang="en-US" smtClean="0"/>
          </a:p>
          <a:p>
            <a:r>
              <a:rPr lang="en-US" smtClean="0"/>
              <a:t>The edge </a:t>
            </a:r>
            <a:r>
              <a:rPr lang="en-US" i="1" smtClean="0"/>
              <a:t>P</a:t>
            </a:r>
            <a:r>
              <a:rPr lang="en-US" i="1" baseline="-25000" smtClean="0"/>
              <a:t>i</a:t>
            </a:r>
            <a:r>
              <a:rPr lang="en-US" smtClean="0"/>
              <a:t> </a:t>
            </a:r>
            <a:r>
              <a:rPr lang="en-US" smtClean="0">
                <a:sym typeface="Symbol" charset="2"/>
              </a:rPr>
              <a:t> </a:t>
            </a:r>
            <a:r>
              <a:rPr lang="en-US" i="1" smtClean="0">
                <a:sym typeface="Symbol" charset="2"/>
              </a:rPr>
              <a:t>P</a:t>
            </a:r>
            <a:r>
              <a:rPr lang="en-US" i="1" baseline="-25000" smtClean="0">
                <a:sym typeface="Symbol" charset="2"/>
              </a:rPr>
              <a:t>j</a:t>
            </a:r>
            <a:r>
              <a:rPr lang="en-US" smtClean="0">
                <a:sym typeface="Symbol" charset="2"/>
              </a:rPr>
              <a:t> with the label </a:t>
            </a:r>
            <a:r>
              <a:rPr lang="en-US" i="1" smtClean="0">
                <a:sym typeface="Symbol" charset="2"/>
              </a:rPr>
              <a:t>TS</a:t>
            </a:r>
            <a:r>
              <a:rPr lang="en-US" smtClean="0">
                <a:sym typeface="Symbol" charset="2"/>
              </a:rPr>
              <a:t> is inserted in the local wait-for of </a:t>
            </a:r>
            <a:r>
              <a:rPr lang="en-US" i="1" smtClean="0">
                <a:sym typeface="Symbol" charset="2"/>
              </a:rPr>
              <a:t>A</a:t>
            </a:r>
            <a:r>
              <a:rPr lang="en-US" smtClean="0">
                <a:sym typeface="Symbol" charset="2"/>
              </a:rPr>
              <a:t>. The edge is inserted in the local wait-for graph of </a:t>
            </a:r>
            <a:r>
              <a:rPr lang="en-US" i="1" smtClean="0">
                <a:sym typeface="Symbol" charset="2"/>
              </a:rPr>
              <a:t>B</a:t>
            </a:r>
            <a:r>
              <a:rPr lang="en-US" smtClean="0">
                <a:sym typeface="Symbol" charset="2"/>
              </a:rPr>
              <a:t> only if </a:t>
            </a:r>
            <a:r>
              <a:rPr lang="en-US" i="1" smtClean="0">
                <a:sym typeface="Symbol" charset="2"/>
              </a:rPr>
              <a:t>B</a:t>
            </a:r>
            <a:r>
              <a:rPr lang="en-US" smtClean="0">
                <a:sym typeface="Symbol" charset="2"/>
              </a:rPr>
              <a:t> has received the request message and cannot immediately grant the requested resource</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The Algorithm </a:t>
            </a:r>
          </a:p>
        </p:txBody>
      </p:sp>
      <p:sp>
        <p:nvSpPr>
          <p:cNvPr id="91139" name="Rectangle 3"/>
          <p:cNvSpPr>
            <a:spLocks noGrp="1" noChangeArrowheads="1"/>
          </p:cNvSpPr>
          <p:nvPr>
            <p:ph type="body" idx="1"/>
          </p:nvPr>
        </p:nvSpPr>
        <p:spPr/>
        <p:txBody>
          <a:bodyPr/>
          <a:lstStyle/>
          <a:p>
            <a:pPr>
              <a:buFont typeface="Monotype Sorts" charset="2"/>
              <a:buNone/>
            </a:pPr>
            <a:r>
              <a:rPr lang="en-US" smtClean="0"/>
              <a:t>1.	The controller sends an initiating message to each site in the system </a:t>
            </a:r>
          </a:p>
          <a:p>
            <a:pPr>
              <a:buFont typeface="Monotype Sorts" charset="2"/>
              <a:buNone/>
            </a:pPr>
            <a:r>
              <a:rPr lang="en-US" smtClean="0"/>
              <a:t>2.	On receiving this message, a site sends its local wait-for graph to the coordinator</a:t>
            </a:r>
          </a:p>
          <a:p>
            <a:pPr>
              <a:buFont typeface="Monotype Sorts" charset="2"/>
              <a:buNone/>
            </a:pPr>
            <a:r>
              <a:rPr lang="en-US" smtClean="0"/>
              <a:t>3.	When the controller has received a reply from each site, it constructs a graph as follows:</a:t>
            </a:r>
          </a:p>
          <a:p>
            <a:pPr marL="922338" lvl="1" indent="-465138">
              <a:buFont typeface="Monotype Sorts" charset="2"/>
              <a:buNone/>
            </a:pPr>
            <a:r>
              <a:rPr lang="en-US" smtClean="0"/>
              <a:t>(a)	The constructed graph contains a vertex for every process in the system</a:t>
            </a:r>
          </a:p>
          <a:p>
            <a:pPr marL="922338" lvl="1" indent="-465138">
              <a:buFont typeface="Monotype Sorts" charset="2"/>
              <a:buNone/>
            </a:pPr>
            <a:r>
              <a:rPr lang="en-US" smtClean="0"/>
              <a:t>(b)   The graph has an edge Pi </a:t>
            </a:r>
            <a:r>
              <a:rPr lang="en-US" smtClean="0">
                <a:sym typeface="Symbol" charset="2"/>
              </a:rPr>
              <a:t> Pj if and only if </a:t>
            </a:r>
          </a:p>
          <a:p>
            <a:pPr marL="1379538" lvl="2" indent="-342900">
              <a:buFont typeface="Monotype Sorts" charset="2"/>
              <a:buAutoNum type="arabicParenBoth"/>
            </a:pPr>
            <a:r>
              <a:rPr lang="en-US" smtClean="0">
                <a:sym typeface="Symbol" charset="2"/>
              </a:rPr>
              <a:t>there is an edge </a:t>
            </a:r>
            <a:r>
              <a:rPr lang="en-US" smtClean="0"/>
              <a:t>Pi </a:t>
            </a:r>
            <a:r>
              <a:rPr lang="en-US" smtClean="0">
                <a:sym typeface="Symbol" charset="2"/>
              </a:rPr>
              <a:t> Pj in one of the wait-for graphs, or</a:t>
            </a:r>
          </a:p>
          <a:p>
            <a:pPr marL="1379538" lvl="2" indent="-342900">
              <a:buFont typeface="Monotype Sorts" charset="2"/>
              <a:buAutoNum type="arabicParenBoth"/>
            </a:pPr>
            <a:r>
              <a:rPr lang="en-US" smtClean="0">
                <a:sym typeface="Symbol" charset="2"/>
              </a:rPr>
              <a:t>an edge </a:t>
            </a:r>
            <a:r>
              <a:rPr lang="en-US" smtClean="0"/>
              <a:t>Pi </a:t>
            </a:r>
            <a:r>
              <a:rPr lang="en-US" smtClean="0">
                <a:sym typeface="Symbol" charset="2"/>
              </a:rPr>
              <a:t> Pj with some label TS appears in more than one wait-for graph</a:t>
            </a:r>
          </a:p>
          <a:p>
            <a:pPr>
              <a:buFont typeface="Monotype Sorts" charset="2"/>
              <a:buNone/>
            </a:pPr>
            <a:r>
              <a:rPr lang="en-US" smtClean="0">
                <a:sym typeface="Symbol" charset="2"/>
              </a:rPr>
              <a:t>If the constructed graph contains a cycle  deadlock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69975" y="277813"/>
            <a:ext cx="7616825" cy="576262"/>
          </a:xfrm>
        </p:spPr>
        <p:txBody>
          <a:bodyPr/>
          <a:lstStyle/>
          <a:p>
            <a:pPr eaLnBrk="1" hangingPunct="1"/>
            <a:r>
              <a:rPr lang="en-US" smtClean="0"/>
              <a:t>Local and Global Wait-For Graphs</a:t>
            </a:r>
          </a:p>
        </p:txBody>
      </p:sp>
      <p:pic>
        <p:nvPicPr>
          <p:cNvPr id="93187" name="Picture 5"/>
          <p:cNvPicPr>
            <a:picLocks noChangeAspect="1" noChangeArrowheads="1"/>
          </p:cNvPicPr>
          <p:nvPr/>
        </p:nvPicPr>
        <p:blipFill>
          <a:blip r:embed="rId3"/>
          <a:srcRect/>
          <a:stretch>
            <a:fillRect/>
          </a:stretch>
        </p:blipFill>
        <p:spPr bwMode="auto">
          <a:xfrm>
            <a:off x="692150" y="1920875"/>
            <a:ext cx="8021638" cy="26955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Event Ordering</a:t>
            </a:r>
          </a:p>
        </p:txBody>
      </p:sp>
      <p:sp>
        <p:nvSpPr>
          <p:cNvPr id="21507" name="Rectangle 3"/>
          <p:cNvSpPr>
            <a:spLocks noGrp="1" noChangeArrowheads="1"/>
          </p:cNvSpPr>
          <p:nvPr>
            <p:ph type="body" idx="1"/>
          </p:nvPr>
        </p:nvSpPr>
        <p:spPr>
          <a:xfrm>
            <a:off x="806450" y="1233488"/>
            <a:ext cx="7685088" cy="4530725"/>
          </a:xfrm>
        </p:spPr>
        <p:txBody>
          <a:bodyPr/>
          <a:lstStyle/>
          <a:p>
            <a:r>
              <a:rPr lang="en-US" b="1" smtClean="0">
                <a:solidFill>
                  <a:srgbClr val="3366FF"/>
                </a:solidFill>
              </a:rPr>
              <a:t>Happened-before </a:t>
            </a:r>
            <a:r>
              <a:rPr lang="en-US" smtClean="0"/>
              <a:t>relation (denoted by </a:t>
            </a:r>
            <a:r>
              <a:rPr lang="en-US" smtClean="0">
                <a:sym typeface="Symbol" charset="2"/>
              </a:rPr>
              <a:t>)</a:t>
            </a:r>
          </a:p>
          <a:p>
            <a:pPr lvl="1"/>
            <a:r>
              <a:rPr lang="en-US" smtClean="0"/>
              <a:t>If </a:t>
            </a:r>
            <a:r>
              <a:rPr lang="en-US" i="1" smtClean="0"/>
              <a:t>A</a:t>
            </a:r>
            <a:r>
              <a:rPr lang="en-US" smtClean="0"/>
              <a:t> and </a:t>
            </a:r>
            <a:r>
              <a:rPr lang="en-US" i="1" smtClean="0"/>
              <a:t>B</a:t>
            </a:r>
            <a:r>
              <a:rPr lang="en-US" smtClean="0"/>
              <a:t> are events in the same process, and </a:t>
            </a:r>
            <a:r>
              <a:rPr lang="en-US" i="1" smtClean="0"/>
              <a:t>A</a:t>
            </a:r>
            <a:r>
              <a:rPr lang="en-US" smtClean="0"/>
              <a:t> was executed before </a:t>
            </a:r>
            <a:r>
              <a:rPr lang="en-US" i="1" smtClean="0"/>
              <a:t>B</a:t>
            </a:r>
            <a:r>
              <a:rPr lang="en-US" smtClean="0"/>
              <a:t>, then </a:t>
            </a:r>
            <a:r>
              <a:rPr lang="en-US" i="1" smtClean="0"/>
              <a:t>A</a:t>
            </a:r>
            <a:r>
              <a:rPr lang="en-US" smtClean="0"/>
              <a:t> </a:t>
            </a:r>
            <a:r>
              <a:rPr lang="en-US" smtClean="0">
                <a:sym typeface="Symbol" charset="2"/>
              </a:rPr>
              <a:t> </a:t>
            </a:r>
            <a:r>
              <a:rPr lang="en-US" i="1" smtClean="0">
                <a:sym typeface="Symbol" charset="2"/>
              </a:rPr>
              <a:t>B</a:t>
            </a:r>
            <a:endParaRPr lang="en-US" smtClean="0">
              <a:sym typeface="Symbol" charset="2"/>
            </a:endParaRPr>
          </a:p>
          <a:p>
            <a:pPr lvl="1"/>
            <a:r>
              <a:rPr lang="en-US" smtClean="0">
                <a:sym typeface="Symbol" charset="2"/>
              </a:rPr>
              <a:t>If </a:t>
            </a:r>
            <a:r>
              <a:rPr lang="en-US" i="1" smtClean="0">
                <a:sym typeface="Symbol" charset="2"/>
              </a:rPr>
              <a:t>A</a:t>
            </a:r>
            <a:r>
              <a:rPr lang="en-US" smtClean="0">
                <a:sym typeface="Symbol" charset="2"/>
              </a:rPr>
              <a:t> is the event of sending a message by one process and </a:t>
            </a:r>
            <a:r>
              <a:rPr lang="en-US" i="1" smtClean="0">
                <a:sym typeface="Symbol" charset="2"/>
              </a:rPr>
              <a:t>B</a:t>
            </a:r>
            <a:r>
              <a:rPr lang="en-US" smtClean="0">
                <a:sym typeface="Symbol" charset="2"/>
              </a:rPr>
              <a:t> is the event of receiving that message by another process, then </a:t>
            </a:r>
            <a:r>
              <a:rPr lang="en-US" i="1" smtClean="0">
                <a:sym typeface="Symbol" charset="2"/>
              </a:rPr>
              <a:t>A</a:t>
            </a:r>
            <a:r>
              <a:rPr lang="en-US" smtClean="0">
                <a:sym typeface="Symbol" charset="2"/>
              </a:rPr>
              <a:t>  </a:t>
            </a:r>
            <a:r>
              <a:rPr lang="en-US" i="1" smtClean="0">
                <a:sym typeface="Symbol" charset="2"/>
              </a:rPr>
              <a:t>B</a:t>
            </a:r>
            <a:endParaRPr lang="en-US" smtClean="0">
              <a:sym typeface="Symbol" charset="2"/>
            </a:endParaRPr>
          </a:p>
          <a:p>
            <a:pPr lvl="1"/>
            <a:r>
              <a:rPr lang="en-US" smtClean="0">
                <a:sym typeface="Symbol" charset="2"/>
              </a:rPr>
              <a:t>If </a:t>
            </a:r>
            <a:r>
              <a:rPr lang="en-US" i="1" smtClean="0">
                <a:sym typeface="Symbol" charset="2"/>
              </a:rPr>
              <a:t>A</a:t>
            </a:r>
            <a:r>
              <a:rPr lang="en-US" smtClean="0">
                <a:sym typeface="Symbol" charset="2"/>
              </a:rPr>
              <a:t>  </a:t>
            </a:r>
            <a:r>
              <a:rPr lang="en-US" i="1" smtClean="0">
                <a:sym typeface="Symbol" charset="2"/>
              </a:rPr>
              <a:t>B</a:t>
            </a:r>
            <a:r>
              <a:rPr lang="en-US" smtClean="0">
                <a:sym typeface="Symbol" charset="2"/>
              </a:rPr>
              <a:t> and B  </a:t>
            </a:r>
            <a:r>
              <a:rPr lang="en-US" i="1" smtClean="0">
                <a:sym typeface="Symbol" charset="2"/>
              </a:rPr>
              <a:t>C </a:t>
            </a:r>
            <a:r>
              <a:rPr lang="en-US" smtClean="0">
                <a:sym typeface="Symbol" charset="2"/>
              </a:rPr>
              <a:t>then</a:t>
            </a:r>
            <a:r>
              <a:rPr lang="en-US" i="1" smtClean="0">
                <a:sym typeface="Symbol" charset="2"/>
              </a:rPr>
              <a:t> A </a:t>
            </a:r>
            <a:r>
              <a:rPr lang="en-US" smtClean="0">
                <a:sym typeface="Symbol" charset="2"/>
              </a:rPr>
              <a:t></a:t>
            </a:r>
            <a:r>
              <a:rPr lang="en-US" i="1" smtClean="0">
                <a:sym typeface="Symbol" charset="2"/>
              </a:rPr>
              <a:t> C</a:t>
            </a:r>
            <a:endParaRPr lang="en-US" smtClean="0">
              <a:sym typeface="Symbol"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17563" y="277813"/>
            <a:ext cx="7869237" cy="576262"/>
          </a:xfrm>
        </p:spPr>
        <p:txBody>
          <a:bodyPr/>
          <a:lstStyle/>
          <a:p>
            <a:pPr eaLnBrk="1" hangingPunct="1"/>
            <a:r>
              <a:rPr lang="en-US" smtClean="0"/>
              <a:t>Fully Distributed Approach</a:t>
            </a:r>
          </a:p>
        </p:txBody>
      </p:sp>
      <p:sp>
        <p:nvSpPr>
          <p:cNvPr id="95235" name="Rectangle 3"/>
          <p:cNvSpPr>
            <a:spLocks noGrp="1" noChangeArrowheads="1"/>
          </p:cNvSpPr>
          <p:nvPr>
            <p:ph type="body" idx="1"/>
          </p:nvPr>
        </p:nvSpPr>
        <p:spPr>
          <a:xfrm>
            <a:off x="806450" y="1233488"/>
            <a:ext cx="7675563" cy="4530725"/>
          </a:xfrm>
        </p:spPr>
        <p:txBody>
          <a:bodyPr/>
          <a:lstStyle/>
          <a:p>
            <a:r>
              <a:rPr lang="en-US" smtClean="0"/>
              <a:t>All controllers share equally the responsibility for detecting deadlock</a:t>
            </a:r>
          </a:p>
          <a:p>
            <a:endParaRPr lang="en-US" sz="800" smtClean="0"/>
          </a:p>
          <a:p>
            <a:r>
              <a:rPr lang="en-US" smtClean="0"/>
              <a:t>Every site constructs a wait-for graph that represents a part of the total graph</a:t>
            </a:r>
          </a:p>
          <a:p>
            <a:endParaRPr lang="en-US" sz="800" smtClean="0"/>
          </a:p>
          <a:p>
            <a:r>
              <a:rPr lang="en-US" smtClean="0"/>
              <a:t>We add one additional node </a:t>
            </a:r>
            <a:r>
              <a:rPr lang="en-US" i="1" smtClean="0"/>
              <a:t>P</a:t>
            </a:r>
            <a:r>
              <a:rPr lang="en-US" i="1" baseline="-25000" smtClean="0"/>
              <a:t>ex</a:t>
            </a:r>
            <a:r>
              <a:rPr lang="en-US" smtClean="0"/>
              <a:t> to each local wait-for graph</a:t>
            </a:r>
          </a:p>
          <a:p>
            <a:endParaRPr lang="en-US" sz="800" smtClean="0"/>
          </a:p>
          <a:p>
            <a:r>
              <a:rPr lang="en-US" smtClean="0"/>
              <a:t>If a local wait-for graph contains a cycle that does not involve node </a:t>
            </a:r>
            <a:r>
              <a:rPr lang="en-US" i="1" smtClean="0"/>
              <a:t>P</a:t>
            </a:r>
            <a:r>
              <a:rPr lang="en-US" i="1" baseline="-25000" smtClean="0"/>
              <a:t>ex</a:t>
            </a:r>
            <a:r>
              <a:rPr lang="en-US" smtClean="0"/>
              <a:t>, then the system is in a deadlock state</a:t>
            </a:r>
          </a:p>
          <a:p>
            <a:endParaRPr lang="en-US" sz="800" smtClean="0"/>
          </a:p>
          <a:p>
            <a:r>
              <a:rPr lang="en-US" smtClean="0"/>
              <a:t>A cycle involving </a:t>
            </a:r>
            <a:r>
              <a:rPr lang="en-US" i="1" smtClean="0"/>
              <a:t>P</a:t>
            </a:r>
            <a:r>
              <a:rPr lang="en-US" i="1" baseline="-25000" smtClean="0"/>
              <a:t>ex</a:t>
            </a:r>
            <a:r>
              <a:rPr lang="en-US" smtClean="0"/>
              <a:t> implies the possibility of a deadlock</a:t>
            </a:r>
          </a:p>
          <a:p>
            <a:pPr lvl="1"/>
            <a:r>
              <a:rPr lang="en-US" smtClean="0"/>
              <a:t>To ascertain whether a deadlock does exist, a distributed deadlock-detection algorithm must be invoked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19188" y="277813"/>
            <a:ext cx="7567612" cy="576262"/>
          </a:xfrm>
        </p:spPr>
        <p:txBody>
          <a:bodyPr/>
          <a:lstStyle/>
          <a:p>
            <a:pPr eaLnBrk="1" hangingPunct="1"/>
            <a:r>
              <a:rPr lang="en-US" smtClean="0"/>
              <a:t>Augmented Local Wait-For Graphs </a:t>
            </a:r>
          </a:p>
        </p:txBody>
      </p:sp>
      <p:pic>
        <p:nvPicPr>
          <p:cNvPr id="97283" name="Picture 5"/>
          <p:cNvPicPr>
            <a:picLocks noChangeAspect="1" noChangeArrowheads="1"/>
          </p:cNvPicPr>
          <p:nvPr/>
        </p:nvPicPr>
        <p:blipFill>
          <a:blip r:embed="rId3"/>
          <a:srcRect/>
          <a:stretch>
            <a:fillRect/>
          </a:stretch>
        </p:blipFill>
        <p:spPr bwMode="auto">
          <a:xfrm>
            <a:off x="766763" y="1733550"/>
            <a:ext cx="7981950" cy="26908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6725" y="344488"/>
            <a:ext cx="8229600" cy="576262"/>
          </a:xfrm>
        </p:spPr>
        <p:txBody>
          <a:bodyPr/>
          <a:lstStyle/>
          <a:p>
            <a:pPr eaLnBrk="1" hangingPunct="1"/>
            <a:r>
              <a:rPr lang="en-US" sz="2800" smtClean="0"/>
              <a:t>Augmented Local Wait-For Graph </a:t>
            </a:r>
            <a:br>
              <a:rPr lang="en-US" sz="2800" smtClean="0"/>
            </a:br>
            <a:r>
              <a:rPr lang="en-US" sz="2800" smtClean="0"/>
              <a:t>in Site S2</a:t>
            </a:r>
          </a:p>
        </p:txBody>
      </p:sp>
      <p:pic>
        <p:nvPicPr>
          <p:cNvPr id="99331" name="Picture 5"/>
          <p:cNvPicPr>
            <a:picLocks noChangeAspect="1" noChangeArrowheads="1"/>
          </p:cNvPicPr>
          <p:nvPr/>
        </p:nvPicPr>
        <p:blipFill>
          <a:blip r:embed="rId3"/>
          <a:srcRect/>
          <a:stretch>
            <a:fillRect/>
          </a:stretch>
        </p:blipFill>
        <p:spPr bwMode="auto">
          <a:xfrm>
            <a:off x="1473200" y="1316038"/>
            <a:ext cx="6273800" cy="4287837"/>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Election Algorithms</a:t>
            </a:r>
          </a:p>
        </p:txBody>
      </p:sp>
      <p:sp>
        <p:nvSpPr>
          <p:cNvPr id="101379" name="Rectangle 3"/>
          <p:cNvSpPr>
            <a:spLocks noGrp="1" noChangeArrowheads="1"/>
          </p:cNvSpPr>
          <p:nvPr>
            <p:ph type="body" idx="1"/>
          </p:nvPr>
        </p:nvSpPr>
        <p:spPr>
          <a:xfrm>
            <a:off x="806450" y="1233488"/>
            <a:ext cx="7694613" cy="4922837"/>
          </a:xfrm>
        </p:spPr>
        <p:txBody>
          <a:bodyPr/>
          <a:lstStyle/>
          <a:p>
            <a:r>
              <a:rPr lang="en-US" smtClean="0"/>
              <a:t>Determine where a new copy of the coordinator should be restarted</a:t>
            </a:r>
          </a:p>
          <a:p>
            <a:endParaRPr lang="en-US" smtClean="0"/>
          </a:p>
          <a:p>
            <a:r>
              <a:rPr lang="en-US" smtClean="0"/>
              <a:t>Assume that a unique priority number is associated with each active process in the system, and assume that the priority number of process </a:t>
            </a:r>
            <a:r>
              <a:rPr lang="en-US" i="1" smtClean="0"/>
              <a:t>P</a:t>
            </a:r>
            <a:r>
              <a:rPr lang="en-US" i="1" baseline="-25000" smtClean="0"/>
              <a:t>i</a:t>
            </a:r>
            <a:r>
              <a:rPr lang="en-US" smtClean="0"/>
              <a:t>  is </a:t>
            </a:r>
            <a:r>
              <a:rPr lang="en-US" i="1" smtClean="0"/>
              <a:t>I</a:t>
            </a:r>
          </a:p>
          <a:p>
            <a:endParaRPr lang="en-US" smtClean="0"/>
          </a:p>
          <a:p>
            <a:r>
              <a:rPr lang="en-US" smtClean="0"/>
              <a:t>Assume a one-to-one correspondence between processes and sites</a:t>
            </a:r>
          </a:p>
          <a:p>
            <a:endParaRPr lang="en-US" smtClean="0"/>
          </a:p>
          <a:p>
            <a:r>
              <a:rPr lang="en-US" smtClean="0"/>
              <a:t>The coordinator is always the process with the largest priority number.  When a coordinator fails, the algorithm must elect that active process with the largest priority number</a:t>
            </a:r>
          </a:p>
          <a:p>
            <a:endParaRPr lang="en-US" smtClean="0"/>
          </a:p>
          <a:p>
            <a:r>
              <a:rPr lang="en-US" smtClean="0"/>
              <a:t>Two algorithms, the bully algorithm and a ring algorithm, can be used to elect a new coordinator in case of failures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Bully Algorithm</a:t>
            </a:r>
          </a:p>
        </p:txBody>
      </p:sp>
      <p:sp>
        <p:nvSpPr>
          <p:cNvPr id="103427" name="Rectangle 3"/>
          <p:cNvSpPr>
            <a:spLocks noGrp="1" noChangeArrowheads="1"/>
          </p:cNvSpPr>
          <p:nvPr>
            <p:ph type="body" idx="1"/>
          </p:nvPr>
        </p:nvSpPr>
        <p:spPr>
          <a:xfrm>
            <a:off x="806450" y="1233488"/>
            <a:ext cx="7666038" cy="4530725"/>
          </a:xfrm>
        </p:spPr>
        <p:txBody>
          <a:bodyPr/>
          <a:lstStyle/>
          <a:p>
            <a:r>
              <a:rPr lang="en-US" smtClean="0"/>
              <a:t>Applicable to systems where every process can send a message to every other process in the system</a:t>
            </a:r>
            <a:br>
              <a:rPr lang="en-US" smtClean="0"/>
            </a:br>
            <a:endParaRPr lang="en-US" smtClean="0"/>
          </a:p>
          <a:p>
            <a:r>
              <a:rPr lang="en-US" smtClean="0"/>
              <a:t>If process </a:t>
            </a:r>
            <a:r>
              <a:rPr lang="en-US" i="1" smtClean="0"/>
              <a:t>P</a:t>
            </a:r>
            <a:r>
              <a:rPr lang="en-US" i="1" baseline="-25000" smtClean="0"/>
              <a:t>i</a:t>
            </a:r>
            <a:r>
              <a:rPr lang="en-US" smtClean="0"/>
              <a:t> sends a request that is not answered by the coordinator within a time interval </a:t>
            </a:r>
            <a:r>
              <a:rPr lang="en-US" i="1" smtClean="0"/>
              <a:t>T</a:t>
            </a:r>
            <a:r>
              <a:rPr lang="en-US" smtClean="0"/>
              <a:t>, assume that the coordinator has failed; </a:t>
            </a:r>
            <a:r>
              <a:rPr lang="en-US" i="1" smtClean="0"/>
              <a:t>P</a:t>
            </a:r>
            <a:r>
              <a:rPr lang="en-US" i="1" baseline="-25000" smtClean="0"/>
              <a:t>i</a:t>
            </a:r>
            <a:r>
              <a:rPr lang="en-US" smtClean="0"/>
              <a:t> tries to elect itself as the new coordinator</a:t>
            </a:r>
            <a:br>
              <a:rPr lang="en-US" smtClean="0"/>
            </a:br>
            <a:endParaRPr lang="en-US" smtClean="0"/>
          </a:p>
          <a:p>
            <a:r>
              <a:rPr lang="en-US" i="1" smtClean="0"/>
              <a:t>P</a:t>
            </a:r>
            <a:r>
              <a:rPr lang="en-US" baseline="-25000" smtClean="0"/>
              <a:t>i</a:t>
            </a:r>
            <a:r>
              <a:rPr lang="en-US" smtClean="0"/>
              <a:t> sends an election message to every process with a higher priority number, </a:t>
            </a:r>
            <a:r>
              <a:rPr lang="en-US" i="1" smtClean="0"/>
              <a:t>P</a:t>
            </a:r>
            <a:r>
              <a:rPr lang="en-US" i="1" baseline="-25000" smtClean="0"/>
              <a:t>i</a:t>
            </a:r>
            <a:r>
              <a:rPr lang="en-US" smtClean="0"/>
              <a:t> then waits for any of these processes to answer within </a:t>
            </a:r>
            <a:r>
              <a:rPr lang="en-US" i="1" smtClean="0"/>
              <a:t>T</a:t>
            </a: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Bully Algorithm (Cont.)</a:t>
            </a:r>
          </a:p>
        </p:txBody>
      </p:sp>
      <p:sp>
        <p:nvSpPr>
          <p:cNvPr id="105475" name="Rectangle 3"/>
          <p:cNvSpPr>
            <a:spLocks noGrp="1" noChangeArrowheads="1"/>
          </p:cNvSpPr>
          <p:nvPr>
            <p:ph type="body" idx="1"/>
          </p:nvPr>
        </p:nvSpPr>
        <p:spPr>
          <a:xfrm>
            <a:off x="806450" y="1233488"/>
            <a:ext cx="7685088" cy="4530725"/>
          </a:xfrm>
        </p:spPr>
        <p:txBody>
          <a:bodyPr/>
          <a:lstStyle/>
          <a:p>
            <a:r>
              <a:rPr lang="en-US" smtClean="0"/>
              <a:t>If no response within </a:t>
            </a:r>
            <a:r>
              <a:rPr lang="en-US" i="1" smtClean="0"/>
              <a:t>T</a:t>
            </a:r>
            <a:r>
              <a:rPr lang="en-US" smtClean="0"/>
              <a:t>, assume that all processes with numbers greater than i have failed; </a:t>
            </a:r>
            <a:r>
              <a:rPr lang="en-US" i="1" smtClean="0"/>
              <a:t>P</a:t>
            </a:r>
            <a:r>
              <a:rPr lang="en-US" i="1" baseline="-25000" smtClean="0"/>
              <a:t>i</a:t>
            </a:r>
            <a:r>
              <a:rPr lang="en-US" i="1" smtClean="0"/>
              <a:t> </a:t>
            </a:r>
            <a:r>
              <a:rPr lang="en-US" smtClean="0"/>
              <a:t>elects itself the new coordinator</a:t>
            </a:r>
            <a:br>
              <a:rPr lang="en-US" smtClean="0"/>
            </a:br>
            <a:endParaRPr lang="en-US" smtClean="0"/>
          </a:p>
          <a:p>
            <a:r>
              <a:rPr lang="en-US" smtClean="0"/>
              <a:t>If answer is received, </a:t>
            </a:r>
            <a:r>
              <a:rPr lang="en-US" i="1" smtClean="0"/>
              <a:t>P</a:t>
            </a:r>
            <a:r>
              <a:rPr lang="en-US" i="1" baseline="-25000" smtClean="0"/>
              <a:t>i</a:t>
            </a:r>
            <a:r>
              <a:rPr lang="en-US" smtClean="0"/>
              <a:t> begins time interval </a:t>
            </a:r>
            <a:r>
              <a:rPr lang="en-US" i="1" smtClean="0"/>
              <a:t>T´,</a:t>
            </a:r>
            <a:r>
              <a:rPr lang="en-US" smtClean="0"/>
              <a:t> waiting to receive a message that a process with a higher priority number has been elected</a:t>
            </a:r>
            <a:br>
              <a:rPr lang="en-US" smtClean="0"/>
            </a:br>
            <a:endParaRPr lang="en-US" smtClean="0"/>
          </a:p>
          <a:p>
            <a:r>
              <a:rPr lang="en-US" smtClean="0"/>
              <a:t>If no message is sent within </a:t>
            </a:r>
            <a:r>
              <a:rPr lang="en-US" i="1" smtClean="0"/>
              <a:t>T´,</a:t>
            </a:r>
            <a:r>
              <a:rPr lang="en-US" smtClean="0"/>
              <a:t> assume the process with a higher number has failed; </a:t>
            </a:r>
            <a:r>
              <a:rPr lang="en-US" i="1" smtClean="0"/>
              <a:t>P</a:t>
            </a:r>
            <a:r>
              <a:rPr lang="en-US" i="1" baseline="-25000" smtClean="0"/>
              <a:t>i</a:t>
            </a:r>
            <a:r>
              <a:rPr lang="en-US" smtClean="0"/>
              <a:t> should restart the algorithm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t>Bully Algorithm (Cont.)</a:t>
            </a:r>
          </a:p>
        </p:txBody>
      </p:sp>
      <p:sp>
        <p:nvSpPr>
          <p:cNvPr id="107523" name="Rectangle 3"/>
          <p:cNvSpPr>
            <a:spLocks noGrp="1" noChangeArrowheads="1"/>
          </p:cNvSpPr>
          <p:nvPr>
            <p:ph type="body" idx="1"/>
          </p:nvPr>
        </p:nvSpPr>
        <p:spPr>
          <a:xfrm>
            <a:off x="806450" y="1233488"/>
            <a:ext cx="7781925" cy="4530725"/>
          </a:xfrm>
        </p:spPr>
        <p:txBody>
          <a:bodyPr/>
          <a:lstStyle/>
          <a:p>
            <a:pPr>
              <a:lnSpc>
                <a:spcPct val="90000"/>
              </a:lnSpc>
            </a:pPr>
            <a:r>
              <a:rPr lang="en-US" smtClean="0"/>
              <a:t>If </a:t>
            </a:r>
            <a:r>
              <a:rPr lang="en-US" i="1" smtClean="0"/>
              <a:t>P</a:t>
            </a:r>
            <a:r>
              <a:rPr lang="en-US" i="1" baseline="-25000" smtClean="0"/>
              <a:t>i</a:t>
            </a:r>
            <a:r>
              <a:rPr lang="en-US" smtClean="0"/>
              <a:t> is not the coordinator, then, at any time during execution, </a:t>
            </a:r>
            <a:r>
              <a:rPr lang="en-US" i="1" smtClean="0"/>
              <a:t>P</a:t>
            </a:r>
            <a:r>
              <a:rPr lang="en-US" i="1" baseline="-25000" smtClean="0"/>
              <a:t>i </a:t>
            </a:r>
            <a:r>
              <a:rPr lang="en-US" smtClean="0"/>
              <a:t>may receive one of the following two messages from process </a:t>
            </a:r>
            <a:r>
              <a:rPr lang="en-US" i="1" smtClean="0"/>
              <a:t>P</a:t>
            </a:r>
            <a:r>
              <a:rPr lang="en-US" i="1" baseline="-25000" smtClean="0"/>
              <a:t>j</a:t>
            </a:r>
            <a:endParaRPr lang="en-US" smtClean="0"/>
          </a:p>
          <a:p>
            <a:pPr lvl="1">
              <a:lnSpc>
                <a:spcPct val="90000"/>
              </a:lnSpc>
            </a:pPr>
            <a:r>
              <a:rPr lang="en-US" i="1" smtClean="0"/>
              <a:t>P</a:t>
            </a:r>
            <a:r>
              <a:rPr lang="en-US" i="1" baseline="-25000" smtClean="0"/>
              <a:t>j</a:t>
            </a:r>
            <a:r>
              <a:rPr lang="en-US" smtClean="0"/>
              <a:t> is the new coordinator (</a:t>
            </a:r>
            <a:r>
              <a:rPr lang="en-US" i="1" smtClean="0"/>
              <a:t>j &gt; i</a:t>
            </a:r>
            <a:r>
              <a:rPr lang="en-US" smtClean="0"/>
              <a:t>).  </a:t>
            </a:r>
            <a:r>
              <a:rPr lang="en-US" i="1" smtClean="0"/>
              <a:t>P</a:t>
            </a:r>
            <a:r>
              <a:rPr lang="en-US" i="1" baseline="-25000" smtClean="0"/>
              <a:t>i</a:t>
            </a:r>
            <a:r>
              <a:rPr lang="en-US" smtClean="0"/>
              <a:t>, in turn, records this information</a:t>
            </a:r>
          </a:p>
          <a:p>
            <a:pPr lvl="1">
              <a:lnSpc>
                <a:spcPct val="90000"/>
              </a:lnSpc>
            </a:pPr>
            <a:r>
              <a:rPr lang="en-US" i="1" smtClean="0"/>
              <a:t>P</a:t>
            </a:r>
            <a:r>
              <a:rPr lang="en-US" i="1" baseline="-25000" smtClean="0"/>
              <a:t>j</a:t>
            </a:r>
            <a:r>
              <a:rPr lang="en-US" smtClean="0"/>
              <a:t> started an election (</a:t>
            </a:r>
            <a:r>
              <a:rPr lang="en-US" i="1" smtClean="0"/>
              <a:t>j &gt; i</a:t>
            </a:r>
            <a:r>
              <a:rPr lang="en-US" smtClean="0"/>
              <a:t>).  </a:t>
            </a:r>
            <a:r>
              <a:rPr lang="en-US" i="1" smtClean="0"/>
              <a:t>P</a:t>
            </a:r>
            <a:r>
              <a:rPr lang="en-US" i="1" baseline="-25000" smtClean="0"/>
              <a:t>i</a:t>
            </a:r>
            <a:r>
              <a:rPr lang="en-US" smtClean="0"/>
              <a:t>, sends a response to </a:t>
            </a:r>
            <a:r>
              <a:rPr lang="en-US" i="1" smtClean="0"/>
              <a:t>P</a:t>
            </a:r>
            <a:r>
              <a:rPr lang="en-US" i="1" baseline="-25000" smtClean="0"/>
              <a:t>j</a:t>
            </a:r>
            <a:r>
              <a:rPr lang="en-US" smtClean="0"/>
              <a:t> and begins its own election algorithm, provided that </a:t>
            </a:r>
            <a:r>
              <a:rPr lang="en-US" i="1" smtClean="0"/>
              <a:t>Pi </a:t>
            </a:r>
            <a:r>
              <a:rPr lang="en-US" smtClean="0"/>
              <a:t>has not already initiated such an election</a:t>
            </a:r>
            <a:br>
              <a:rPr lang="en-US" smtClean="0"/>
            </a:br>
            <a:endParaRPr lang="en-US" smtClean="0"/>
          </a:p>
          <a:p>
            <a:pPr>
              <a:lnSpc>
                <a:spcPct val="90000"/>
              </a:lnSpc>
            </a:pPr>
            <a:r>
              <a:rPr lang="en-US" smtClean="0"/>
              <a:t>After a failed process recovers, it immediately begins execution of the same algorithm</a:t>
            </a:r>
            <a:br>
              <a:rPr lang="en-US" smtClean="0"/>
            </a:br>
            <a:endParaRPr lang="en-US" smtClean="0"/>
          </a:p>
          <a:p>
            <a:pPr>
              <a:lnSpc>
                <a:spcPct val="90000"/>
              </a:lnSpc>
            </a:pPr>
            <a:r>
              <a:rPr lang="en-US" smtClean="0"/>
              <a:t>If there are no active processes with higher numbers, the recovered process forces all processes with lower number to let it become the coordinator process, even if there is a currently active coordinator with a lower number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Ring Algorithm</a:t>
            </a:r>
          </a:p>
        </p:txBody>
      </p:sp>
      <p:sp>
        <p:nvSpPr>
          <p:cNvPr id="109571" name="Rectangle 3"/>
          <p:cNvSpPr>
            <a:spLocks noGrp="1" noChangeArrowheads="1"/>
          </p:cNvSpPr>
          <p:nvPr>
            <p:ph type="body" idx="1"/>
          </p:nvPr>
        </p:nvSpPr>
        <p:spPr>
          <a:xfrm>
            <a:off x="841375" y="1308100"/>
            <a:ext cx="7734300" cy="4568825"/>
          </a:xfrm>
        </p:spPr>
        <p:txBody>
          <a:bodyPr/>
          <a:lstStyle/>
          <a:p>
            <a:r>
              <a:rPr lang="en-US" smtClean="0"/>
              <a:t>Applicable to systems organized as a ring (logically or physically)</a:t>
            </a:r>
            <a:br>
              <a:rPr lang="en-US" smtClean="0"/>
            </a:br>
            <a:endParaRPr lang="en-US" smtClean="0"/>
          </a:p>
          <a:p>
            <a:r>
              <a:rPr lang="en-US" smtClean="0"/>
              <a:t>Assumes that the links are unidirectional, and that processes send their messages to their right neighbors </a:t>
            </a:r>
            <a:br>
              <a:rPr lang="en-US" smtClean="0"/>
            </a:br>
            <a:endParaRPr lang="en-US" smtClean="0"/>
          </a:p>
          <a:p>
            <a:r>
              <a:rPr lang="en-US" smtClean="0"/>
              <a:t>Each process maintains an active list, consisting of all the priority numbers of all active processes in the system when the algorithm ends</a:t>
            </a:r>
            <a:br>
              <a:rPr lang="en-US" smtClean="0"/>
            </a:br>
            <a:endParaRPr lang="en-US" smtClean="0"/>
          </a:p>
          <a:p>
            <a:r>
              <a:rPr lang="en-US" smtClean="0"/>
              <a:t>If process Pi detects a coordinator failure, I creates a new active list that is initially empty.  It then sends a message elect(i) to its right neighbor, and adds the number i to its active list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58825" y="277813"/>
            <a:ext cx="7927975" cy="576262"/>
          </a:xfrm>
        </p:spPr>
        <p:txBody>
          <a:bodyPr/>
          <a:lstStyle/>
          <a:p>
            <a:pPr eaLnBrk="1" hangingPunct="1"/>
            <a:r>
              <a:rPr lang="en-US" smtClean="0"/>
              <a:t>Ring Algorithm (Cont.)</a:t>
            </a:r>
          </a:p>
        </p:txBody>
      </p:sp>
      <p:sp>
        <p:nvSpPr>
          <p:cNvPr id="111619" name="Rectangle 3"/>
          <p:cNvSpPr>
            <a:spLocks noGrp="1" noChangeArrowheads="1"/>
          </p:cNvSpPr>
          <p:nvPr>
            <p:ph type="body" idx="1"/>
          </p:nvPr>
        </p:nvSpPr>
        <p:spPr>
          <a:xfrm>
            <a:off x="806450" y="1233488"/>
            <a:ext cx="7694613" cy="5065712"/>
          </a:xfrm>
        </p:spPr>
        <p:txBody>
          <a:bodyPr/>
          <a:lstStyle/>
          <a:p>
            <a:pPr marL="381000" indent="-381000"/>
            <a:r>
              <a:rPr lang="en-US" smtClean="0"/>
              <a:t>If </a:t>
            </a:r>
            <a:r>
              <a:rPr lang="en-US" i="1" smtClean="0"/>
              <a:t>P</a:t>
            </a:r>
            <a:r>
              <a:rPr lang="en-US" i="1" baseline="-25000" smtClean="0"/>
              <a:t>i</a:t>
            </a:r>
            <a:r>
              <a:rPr lang="en-US" smtClean="0"/>
              <a:t> receives a message elect(</a:t>
            </a:r>
            <a:r>
              <a:rPr lang="en-US" i="1" smtClean="0"/>
              <a:t>j</a:t>
            </a:r>
            <a:r>
              <a:rPr lang="en-US" smtClean="0"/>
              <a:t>) from the process on the left, it must respond in one of three ways:</a:t>
            </a:r>
            <a:br>
              <a:rPr lang="en-US" smtClean="0"/>
            </a:br>
            <a:endParaRPr lang="en-US" smtClean="0"/>
          </a:p>
          <a:p>
            <a:pPr marL="800100" lvl="1" indent="-342900">
              <a:buFont typeface="Monotype Sorts" charset="2"/>
              <a:buAutoNum type="arabicPeriod"/>
            </a:pPr>
            <a:r>
              <a:rPr lang="en-US" smtClean="0"/>
              <a:t>If this is the first </a:t>
            </a:r>
            <a:r>
              <a:rPr lang="en-US" i="1" smtClean="0"/>
              <a:t>elect</a:t>
            </a:r>
            <a:r>
              <a:rPr lang="en-US" smtClean="0"/>
              <a:t> message it has seen or sent, </a:t>
            </a:r>
            <a:r>
              <a:rPr lang="en-US" i="1" smtClean="0"/>
              <a:t>P</a:t>
            </a:r>
            <a:r>
              <a:rPr lang="en-US" i="1" baseline="-25000" smtClean="0"/>
              <a:t>i</a:t>
            </a:r>
            <a:r>
              <a:rPr lang="en-US" smtClean="0"/>
              <a:t> creates a new active list with the numbers </a:t>
            </a:r>
            <a:r>
              <a:rPr lang="en-US" i="1" smtClean="0"/>
              <a:t>i</a:t>
            </a:r>
            <a:r>
              <a:rPr lang="en-US" smtClean="0"/>
              <a:t> and </a:t>
            </a:r>
            <a:r>
              <a:rPr lang="en-US" i="1" smtClean="0"/>
              <a:t>j</a:t>
            </a:r>
          </a:p>
          <a:p>
            <a:pPr marL="1257300" lvl="2" indent="-400050">
              <a:buFont typeface="Monotype Sorts" charset="2"/>
              <a:buChar char="F"/>
            </a:pPr>
            <a:r>
              <a:rPr lang="en-US" smtClean="0"/>
              <a:t>It then sends the message </a:t>
            </a:r>
            <a:r>
              <a:rPr lang="en-US" i="1" smtClean="0"/>
              <a:t>elect(i),</a:t>
            </a:r>
            <a:r>
              <a:rPr lang="en-US" smtClean="0"/>
              <a:t> followed by the message </a:t>
            </a:r>
            <a:r>
              <a:rPr lang="en-US" i="1" smtClean="0"/>
              <a:t>elect(j)</a:t>
            </a:r>
            <a:endParaRPr lang="en-US" smtClean="0"/>
          </a:p>
          <a:p>
            <a:pPr marL="800100" lvl="1" indent="-342900">
              <a:buFont typeface="Monotype Sorts" charset="2"/>
              <a:buAutoNum type="arabicPeriod" startAt="2"/>
            </a:pPr>
            <a:r>
              <a:rPr lang="en-US" smtClean="0"/>
              <a:t>If </a:t>
            </a:r>
            <a:r>
              <a:rPr lang="en-US" i="1" smtClean="0"/>
              <a:t>i </a:t>
            </a:r>
            <a:r>
              <a:rPr lang="en-US" i="1" smtClean="0">
                <a:sym typeface="Symbol" charset="2"/>
              </a:rPr>
              <a:t> j</a:t>
            </a:r>
            <a:r>
              <a:rPr lang="en-US" smtClean="0">
                <a:sym typeface="Symbol" charset="2"/>
              </a:rPr>
              <a:t>, then the active list for </a:t>
            </a:r>
            <a:r>
              <a:rPr lang="en-US" i="1" smtClean="0">
                <a:sym typeface="Symbol" charset="2"/>
              </a:rPr>
              <a:t>P</a:t>
            </a:r>
            <a:r>
              <a:rPr lang="en-US" i="1" baseline="-25000" smtClean="0">
                <a:sym typeface="Symbol" charset="2"/>
              </a:rPr>
              <a:t>i</a:t>
            </a:r>
            <a:r>
              <a:rPr lang="en-US" smtClean="0">
                <a:sym typeface="Symbol" charset="2"/>
              </a:rPr>
              <a:t> now contains the numbers of all the active processes in the system  </a:t>
            </a:r>
          </a:p>
          <a:p>
            <a:pPr marL="1257300" lvl="2" indent="-400050">
              <a:buFont typeface="Monotype Sorts" charset="2"/>
              <a:buChar char="F"/>
            </a:pPr>
            <a:r>
              <a:rPr lang="en-US" i="1" smtClean="0">
                <a:sym typeface="Symbol" charset="2"/>
              </a:rPr>
              <a:t>P</a:t>
            </a:r>
            <a:r>
              <a:rPr lang="en-US" i="1" baseline="-25000" smtClean="0">
                <a:sym typeface="Symbol" charset="2"/>
              </a:rPr>
              <a:t>i</a:t>
            </a:r>
            <a:r>
              <a:rPr lang="en-US" smtClean="0">
                <a:sym typeface="Symbol" charset="2"/>
              </a:rPr>
              <a:t> can now determine the largest number in the active list to identify the new coordinator process</a:t>
            </a:r>
          </a:p>
          <a:p>
            <a:pPr marL="800100" lvl="1" indent="-342900">
              <a:buFont typeface="Monotype Sorts" charset="2"/>
              <a:buAutoNum type="arabicPeriod" startAt="2"/>
            </a:pPr>
            <a:r>
              <a:rPr lang="en-US" smtClean="0"/>
              <a:t>If </a:t>
            </a:r>
            <a:r>
              <a:rPr lang="en-US" i="1" smtClean="0"/>
              <a:t>i = j</a:t>
            </a:r>
            <a:r>
              <a:rPr lang="en-US" smtClean="0"/>
              <a:t>, then </a:t>
            </a:r>
            <a:r>
              <a:rPr lang="en-US" i="1" smtClean="0"/>
              <a:t>P</a:t>
            </a:r>
            <a:r>
              <a:rPr lang="en-US" i="1" baseline="-25000" smtClean="0"/>
              <a:t>i</a:t>
            </a:r>
            <a:r>
              <a:rPr lang="en-US" smtClean="0"/>
              <a:t> receives the message </a:t>
            </a:r>
            <a:r>
              <a:rPr lang="en-US" i="1" smtClean="0"/>
              <a:t>elect(i)</a:t>
            </a:r>
          </a:p>
          <a:p>
            <a:pPr marL="1257300" lvl="2" indent="-400050">
              <a:buFont typeface="Monotype Sorts" charset="2"/>
              <a:buChar char="F"/>
            </a:pPr>
            <a:r>
              <a:rPr lang="en-US" smtClean="0"/>
              <a:t>The active list for </a:t>
            </a:r>
            <a:r>
              <a:rPr lang="en-US" i="1" smtClean="0"/>
              <a:t>P</a:t>
            </a:r>
            <a:r>
              <a:rPr lang="en-US" i="1" baseline="-25000" smtClean="0"/>
              <a:t>i</a:t>
            </a:r>
            <a:r>
              <a:rPr lang="en-US" smtClean="0"/>
              <a:t> contains all the active processes in the system</a:t>
            </a:r>
          </a:p>
          <a:p>
            <a:pPr marL="1714500" lvl="3" indent="-514350">
              <a:buFont typeface="Monotype Sorts" charset="2"/>
              <a:buChar char="F"/>
            </a:pPr>
            <a:r>
              <a:rPr lang="en-US" i="1" smtClean="0"/>
              <a:t>P</a:t>
            </a:r>
            <a:r>
              <a:rPr lang="en-US" i="1" baseline="-25000" smtClean="0"/>
              <a:t>i</a:t>
            </a:r>
            <a:r>
              <a:rPr lang="en-US" smtClean="0"/>
              <a:t> can now determine the new coordinator process.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mtClean="0"/>
              <a:t>Reaching Agreement</a:t>
            </a:r>
          </a:p>
        </p:txBody>
      </p:sp>
      <p:sp>
        <p:nvSpPr>
          <p:cNvPr id="113667" name="Rectangle 3"/>
          <p:cNvSpPr>
            <a:spLocks noGrp="1" noChangeArrowheads="1"/>
          </p:cNvSpPr>
          <p:nvPr>
            <p:ph type="body" idx="1"/>
          </p:nvPr>
        </p:nvSpPr>
        <p:spPr>
          <a:xfrm>
            <a:off x="806450" y="1233488"/>
            <a:ext cx="7704138" cy="4530725"/>
          </a:xfrm>
        </p:spPr>
        <p:txBody>
          <a:bodyPr/>
          <a:lstStyle/>
          <a:p>
            <a:r>
              <a:rPr lang="en-US" smtClean="0"/>
              <a:t>There are applications where a set of processes wish to agree on a common “value”</a:t>
            </a:r>
            <a:br>
              <a:rPr lang="en-US" smtClean="0"/>
            </a:br>
            <a:endParaRPr lang="en-US" smtClean="0"/>
          </a:p>
          <a:p>
            <a:r>
              <a:rPr lang="en-US" smtClean="0"/>
              <a:t>Such agreement may not take place due to:</a:t>
            </a:r>
          </a:p>
          <a:p>
            <a:pPr lvl="1"/>
            <a:r>
              <a:rPr lang="en-US" smtClean="0"/>
              <a:t>Faulty communication medium</a:t>
            </a:r>
          </a:p>
          <a:p>
            <a:pPr lvl="1"/>
            <a:r>
              <a:rPr lang="en-US" smtClean="0"/>
              <a:t>Faulty processes </a:t>
            </a:r>
          </a:p>
          <a:p>
            <a:pPr lvl="2"/>
            <a:r>
              <a:rPr lang="en-US" smtClean="0"/>
              <a:t>Processes may send garbled or incorrect messages to other processes</a:t>
            </a:r>
          </a:p>
          <a:p>
            <a:pPr lvl="2"/>
            <a:r>
              <a:rPr lang="en-US" smtClean="0"/>
              <a:t>A subset of the processes may collaborate with each other in an attempt to defeat the scheme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44488"/>
            <a:ext cx="8229600" cy="576262"/>
          </a:xfrm>
        </p:spPr>
        <p:txBody>
          <a:bodyPr/>
          <a:lstStyle/>
          <a:p>
            <a:pPr eaLnBrk="1" hangingPunct="1"/>
            <a:r>
              <a:rPr lang="en-US" sz="2800" smtClean="0"/>
              <a:t>Relative Time for </a:t>
            </a:r>
            <a:br>
              <a:rPr lang="en-US" sz="2800" smtClean="0"/>
            </a:br>
            <a:r>
              <a:rPr lang="en-US" sz="2800" smtClean="0"/>
              <a:t>Three Concurrent Processes</a:t>
            </a:r>
          </a:p>
        </p:txBody>
      </p:sp>
      <p:pic>
        <p:nvPicPr>
          <p:cNvPr id="23555" name="Picture 5"/>
          <p:cNvPicPr>
            <a:picLocks noChangeAspect="1" noChangeArrowheads="1"/>
          </p:cNvPicPr>
          <p:nvPr/>
        </p:nvPicPr>
        <p:blipFill>
          <a:blip r:embed="rId3"/>
          <a:srcRect/>
          <a:stretch>
            <a:fillRect/>
          </a:stretch>
        </p:blipFill>
        <p:spPr bwMode="auto">
          <a:xfrm>
            <a:off x="1058863" y="1116013"/>
            <a:ext cx="6821487" cy="470693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060450" y="277813"/>
            <a:ext cx="7626350" cy="576262"/>
          </a:xfrm>
        </p:spPr>
        <p:txBody>
          <a:bodyPr/>
          <a:lstStyle/>
          <a:p>
            <a:pPr eaLnBrk="1" hangingPunct="1"/>
            <a:r>
              <a:rPr lang="en-US" smtClean="0"/>
              <a:t>Faulty Communications</a:t>
            </a:r>
          </a:p>
        </p:txBody>
      </p:sp>
      <p:sp>
        <p:nvSpPr>
          <p:cNvPr id="115715" name="Rectangle 3"/>
          <p:cNvSpPr>
            <a:spLocks noGrp="1" noChangeArrowheads="1"/>
          </p:cNvSpPr>
          <p:nvPr>
            <p:ph type="body" idx="1"/>
          </p:nvPr>
        </p:nvSpPr>
        <p:spPr>
          <a:xfrm>
            <a:off x="806450" y="1233488"/>
            <a:ext cx="7781925" cy="4530725"/>
          </a:xfrm>
        </p:spPr>
        <p:txBody>
          <a:bodyPr/>
          <a:lstStyle/>
          <a:p>
            <a:pPr>
              <a:lnSpc>
                <a:spcPct val="90000"/>
              </a:lnSpc>
            </a:pPr>
            <a:r>
              <a:rPr lang="en-US" smtClean="0"/>
              <a:t>Process </a:t>
            </a:r>
            <a:r>
              <a:rPr lang="en-US" i="1" smtClean="0"/>
              <a:t>P</a:t>
            </a:r>
            <a:r>
              <a:rPr lang="en-US" i="1" baseline="-25000" smtClean="0"/>
              <a:t>i</a:t>
            </a:r>
            <a:r>
              <a:rPr lang="en-US" smtClean="0"/>
              <a:t> at site </a:t>
            </a:r>
            <a:r>
              <a:rPr lang="en-US" i="1" smtClean="0"/>
              <a:t>A</a:t>
            </a:r>
            <a:r>
              <a:rPr lang="en-US" smtClean="0"/>
              <a:t>, has sent a message to process </a:t>
            </a:r>
            <a:r>
              <a:rPr lang="en-US" i="1" smtClean="0"/>
              <a:t>P</a:t>
            </a:r>
            <a:r>
              <a:rPr lang="en-US" i="1" baseline="-25000" smtClean="0"/>
              <a:t>j</a:t>
            </a:r>
            <a:r>
              <a:rPr lang="en-US" smtClean="0"/>
              <a:t> at site </a:t>
            </a:r>
            <a:r>
              <a:rPr lang="en-US" i="1" smtClean="0"/>
              <a:t>B</a:t>
            </a:r>
            <a:r>
              <a:rPr lang="en-US" smtClean="0"/>
              <a:t>; to proceed, </a:t>
            </a:r>
            <a:r>
              <a:rPr lang="en-US" i="1" smtClean="0"/>
              <a:t>P</a:t>
            </a:r>
            <a:r>
              <a:rPr lang="en-US" i="1" baseline="-25000" smtClean="0"/>
              <a:t>i</a:t>
            </a:r>
            <a:r>
              <a:rPr lang="en-US" smtClean="0"/>
              <a:t> needs to know if </a:t>
            </a:r>
            <a:r>
              <a:rPr lang="en-US" i="1" smtClean="0"/>
              <a:t>P</a:t>
            </a:r>
            <a:r>
              <a:rPr lang="en-US" i="1" baseline="-25000" smtClean="0"/>
              <a:t>j</a:t>
            </a:r>
            <a:r>
              <a:rPr lang="en-US" smtClean="0"/>
              <a:t> has received the message</a:t>
            </a:r>
          </a:p>
          <a:p>
            <a:pPr>
              <a:lnSpc>
                <a:spcPct val="90000"/>
              </a:lnSpc>
            </a:pPr>
            <a:endParaRPr lang="en-US" smtClean="0"/>
          </a:p>
          <a:p>
            <a:pPr>
              <a:lnSpc>
                <a:spcPct val="90000"/>
              </a:lnSpc>
            </a:pPr>
            <a:r>
              <a:rPr lang="en-US" smtClean="0"/>
              <a:t>Detect failures using a time-out scheme</a:t>
            </a:r>
          </a:p>
          <a:p>
            <a:pPr lvl="1">
              <a:lnSpc>
                <a:spcPct val="90000"/>
              </a:lnSpc>
            </a:pPr>
            <a:r>
              <a:rPr lang="en-US" smtClean="0"/>
              <a:t>When </a:t>
            </a:r>
            <a:r>
              <a:rPr lang="en-US" i="1" smtClean="0"/>
              <a:t>P</a:t>
            </a:r>
            <a:r>
              <a:rPr lang="en-US" i="1" baseline="-25000" smtClean="0"/>
              <a:t>i</a:t>
            </a:r>
            <a:r>
              <a:rPr lang="en-US" smtClean="0"/>
              <a:t> sends out a message, it also specifies a time interval during which it is willing to wait for an acknowledgment message form </a:t>
            </a:r>
            <a:r>
              <a:rPr lang="en-US" i="1" smtClean="0"/>
              <a:t>P</a:t>
            </a:r>
            <a:r>
              <a:rPr lang="en-US" i="1" baseline="-25000" smtClean="0"/>
              <a:t>j</a:t>
            </a:r>
            <a:endParaRPr lang="en-US" smtClean="0"/>
          </a:p>
          <a:p>
            <a:pPr lvl="1">
              <a:lnSpc>
                <a:spcPct val="90000"/>
              </a:lnSpc>
            </a:pPr>
            <a:r>
              <a:rPr lang="en-US" smtClean="0"/>
              <a:t>When </a:t>
            </a:r>
            <a:r>
              <a:rPr lang="en-US" i="1" smtClean="0"/>
              <a:t>P</a:t>
            </a:r>
            <a:r>
              <a:rPr lang="en-US" i="1" baseline="-25000" smtClean="0"/>
              <a:t>j</a:t>
            </a:r>
            <a:r>
              <a:rPr lang="en-US" smtClean="0"/>
              <a:t> receives the message, it immediately sends an acknowledgment to </a:t>
            </a:r>
            <a:r>
              <a:rPr lang="en-US" i="1" smtClean="0"/>
              <a:t>P</a:t>
            </a:r>
            <a:r>
              <a:rPr lang="en-US" i="1" baseline="-25000" smtClean="0"/>
              <a:t>i</a:t>
            </a:r>
            <a:endParaRPr lang="en-US" smtClean="0"/>
          </a:p>
          <a:p>
            <a:pPr lvl="1">
              <a:lnSpc>
                <a:spcPct val="90000"/>
              </a:lnSpc>
            </a:pPr>
            <a:r>
              <a:rPr lang="en-US" smtClean="0"/>
              <a:t>If </a:t>
            </a:r>
            <a:r>
              <a:rPr lang="en-US" i="1" smtClean="0"/>
              <a:t>P</a:t>
            </a:r>
            <a:r>
              <a:rPr lang="en-US" i="1" baseline="-25000" smtClean="0"/>
              <a:t>i</a:t>
            </a:r>
            <a:r>
              <a:rPr lang="en-US" i="1" smtClean="0"/>
              <a:t> </a:t>
            </a:r>
            <a:r>
              <a:rPr lang="en-US" smtClean="0"/>
              <a:t>receives the acknowledgment message within the specified time interval, it concludes that </a:t>
            </a:r>
            <a:r>
              <a:rPr lang="en-US" i="1" smtClean="0"/>
              <a:t>P</a:t>
            </a:r>
            <a:r>
              <a:rPr lang="en-US" i="1" baseline="-25000" smtClean="0"/>
              <a:t>j</a:t>
            </a:r>
            <a:r>
              <a:rPr lang="en-US" smtClean="0"/>
              <a:t> has received its message</a:t>
            </a:r>
          </a:p>
          <a:p>
            <a:pPr lvl="2">
              <a:lnSpc>
                <a:spcPct val="90000"/>
              </a:lnSpc>
            </a:pPr>
            <a:r>
              <a:rPr lang="en-US" smtClean="0"/>
              <a:t>If a time-out occurs, </a:t>
            </a:r>
            <a:r>
              <a:rPr lang="en-US" i="1" smtClean="0"/>
              <a:t>P</a:t>
            </a:r>
            <a:r>
              <a:rPr lang="en-US" i="1" baseline="-25000" smtClean="0"/>
              <a:t>j</a:t>
            </a:r>
            <a:r>
              <a:rPr lang="en-US" smtClean="0"/>
              <a:t> needs to retransmit its message and wait for an acknowledgment</a:t>
            </a:r>
          </a:p>
          <a:p>
            <a:pPr lvl="1">
              <a:lnSpc>
                <a:spcPct val="90000"/>
              </a:lnSpc>
            </a:pPr>
            <a:r>
              <a:rPr lang="en-US" smtClean="0"/>
              <a:t>Continue until </a:t>
            </a:r>
            <a:r>
              <a:rPr lang="en-US" i="1" smtClean="0"/>
              <a:t>P</a:t>
            </a:r>
            <a:r>
              <a:rPr lang="en-US" i="1" baseline="-25000" smtClean="0"/>
              <a:t>i</a:t>
            </a:r>
            <a:r>
              <a:rPr lang="en-US" smtClean="0"/>
              <a:t> either receives an acknowledgment, or is notified by the system that </a:t>
            </a:r>
            <a:r>
              <a:rPr lang="en-US" i="1" smtClean="0"/>
              <a:t>B</a:t>
            </a:r>
            <a:r>
              <a:rPr lang="en-US" smtClean="0"/>
              <a:t> is down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62025" y="277813"/>
            <a:ext cx="7724775" cy="576262"/>
          </a:xfrm>
        </p:spPr>
        <p:txBody>
          <a:bodyPr/>
          <a:lstStyle/>
          <a:p>
            <a:pPr eaLnBrk="1" hangingPunct="1"/>
            <a:r>
              <a:rPr lang="en-US" smtClean="0"/>
              <a:t>Faulty Communications (Cont.)</a:t>
            </a:r>
          </a:p>
        </p:txBody>
      </p:sp>
      <p:sp>
        <p:nvSpPr>
          <p:cNvPr id="117763" name="Rectangle 3"/>
          <p:cNvSpPr>
            <a:spLocks noGrp="1" noChangeArrowheads="1"/>
          </p:cNvSpPr>
          <p:nvPr>
            <p:ph type="body" idx="1"/>
          </p:nvPr>
        </p:nvSpPr>
        <p:spPr>
          <a:xfrm>
            <a:off x="806450" y="1233488"/>
            <a:ext cx="7685088" cy="4530725"/>
          </a:xfrm>
        </p:spPr>
        <p:txBody>
          <a:bodyPr/>
          <a:lstStyle/>
          <a:p>
            <a:r>
              <a:rPr lang="en-US" smtClean="0"/>
              <a:t>Suppose that </a:t>
            </a:r>
            <a:r>
              <a:rPr lang="en-US" i="1" smtClean="0"/>
              <a:t>P</a:t>
            </a:r>
            <a:r>
              <a:rPr lang="en-US" i="1" baseline="-25000" smtClean="0"/>
              <a:t>j</a:t>
            </a:r>
            <a:r>
              <a:rPr lang="en-US" smtClean="0"/>
              <a:t> also needs to know that </a:t>
            </a:r>
            <a:r>
              <a:rPr lang="en-US" i="1" smtClean="0"/>
              <a:t>P</a:t>
            </a:r>
            <a:r>
              <a:rPr lang="en-US" i="1" baseline="-25000" smtClean="0"/>
              <a:t>i</a:t>
            </a:r>
            <a:r>
              <a:rPr lang="en-US" smtClean="0"/>
              <a:t> has received its acknowledgment message, in order to decide on how to proceed</a:t>
            </a:r>
          </a:p>
          <a:p>
            <a:pPr lvl="1"/>
            <a:r>
              <a:rPr lang="en-US" smtClean="0"/>
              <a:t>In the presence of failure, it is not possible to accomplish this task</a:t>
            </a:r>
          </a:p>
          <a:p>
            <a:pPr lvl="1"/>
            <a:r>
              <a:rPr lang="en-US" smtClean="0"/>
              <a:t>It is not possible in a distributed environment for processes </a:t>
            </a:r>
            <a:r>
              <a:rPr lang="en-US" i="1" smtClean="0"/>
              <a:t>P</a:t>
            </a:r>
            <a:r>
              <a:rPr lang="en-US" i="1" baseline="-25000" smtClean="0"/>
              <a:t>i</a:t>
            </a:r>
            <a:r>
              <a:rPr lang="en-US" smtClean="0"/>
              <a:t> and </a:t>
            </a:r>
            <a:r>
              <a:rPr lang="en-US" i="1" smtClean="0"/>
              <a:t>P</a:t>
            </a:r>
            <a:r>
              <a:rPr lang="en-US" i="1" baseline="-25000" smtClean="0"/>
              <a:t>j</a:t>
            </a:r>
            <a:r>
              <a:rPr lang="en-US" smtClean="0"/>
              <a:t> to agree completely on their respective states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12813" y="430213"/>
            <a:ext cx="8005762" cy="457200"/>
          </a:xfrm>
        </p:spPr>
        <p:txBody>
          <a:bodyPr/>
          <a:lstStyle/>
          <a:p>
            <a:pPr eaLnBrk="1" hangingPunct="1"/>
            <a:r>
              <a:rPr lang="en-US" sz="2700" smtClean="0"/>
              <a:t>Faulty Processes </a:t>
            </a:r>
            <a:br>
              <a:rPr lang="en-US" sz="2700" smtClean="0"/>
            </a:br>
            <a:r>
              <a:rPr lang="en-US" sz="2700" smtClean="0"/>
              <a:t>(Byzantine Generals Problem)</a:t>
            </a:r>
          </a:p>
        </p:txBody>
      </p:sp>
      <p:sp>
        <p:nvSpPr>
          <p:cNvPr id="119811" name="Rectangle 3"/>
          <p:cNvSpPr>
            <a:spLocks noGrp="1" noChangeArrowheads="1"/>
          </p:cNvSpPr>
          <p:nvPr>
            <p:ph type="body" idx="1"/>
          </p:nvPr>
        </p:nvSpPr>
        <p:spPr>
          <a:xfrm>
            <a:off x="806450" y="1233488"/>
            <a:ext cx="7621588" cy="5192712"/>
          </a:xfrm>
        </p:spPr>
        <p:txBody>
          <a:bodyPr/>
          <a:lstStyle/>
          <a:p>
            <a:r>
              <a:rPr lang="en-US" smtClean="0"/>
              <a:t>Communication medium is reliable, but processes can fail in unpredictable ways </a:t>
            </a:r>
          </a:p>
          <a:p>
            <a:endParaRPr lang="en-US" sz="800" smtClean="0"/>
          </a:p>
          <a:p>
            <a:r>
              <a:rPr lang="en-US" smtClean="0"/>
              <a:t>Consider a system of n processes, of which no more than m are faulty</a:t>
            </a:r>
          </a:p>
          <a:p>
            <a:pPr lvl="1"/>
            <a:r>
              <a:rPr lang="en-US" smtClean="0"/>
              <a:t>Suppose that each process </a:t>
            </a:r>
            <a:r>
              <a:rPr lang="en-US" i="1" smtClean="0"/>
              <a:t>P</a:t>
            </a:r>
            <a:r>
              <a:rPr lang="en-US" i="1" baseline="-25000" smtClean="0"/>
              <a:t>i</a:t>
            </a:r>
            <a:r>
              <a:rPr lang="en-US" smtClean="0"/>
              <a:t> has some private value of </a:t>
            </a:r>
            <a:r>
              <a:rPr lang="en-US" i="1" smtClean="0"/>
              <a:t>V</a:t>
            </a:r>
            <a:r>
              <a:rPr lang="en-US" i="1" baseline="-25000" smtClean="0"/>
              <a:t>i</a:t>
            </a:r>
          </a:p>
          <a:p>
            <a:pPr lvl="1"/>
            <a:endParaRPr lang="en-US" sz="800" i="1" baseline="-25000" smtClean="0"/>
          </a:p>
          <a:p>
            <a:r>
              <a:rPr lang="en-US" smtClean="0"/>
              <a:t>Devise an algorithm that allows each nonfaulty P</a:t>
            </a:r>
            <a:r>
              <a:rPr lang="en-US" baseline="-25000" smtClean="0"/>
              <a:t>i</a:t>
            </a:r>
            <a:r>
              <a:rPr lang="en-US" smtClean="0"/>
              <a:t> to construct a vector </a:t>
            </a:r>
            <a:r>
              <a:rPr lang="en-US" i="1" smtClean="0"/>
              <a:t>X</a:t>
            </a:r>
            <a:r>
              <a:rPr lang="en-US" i="1" baseline="-25000" smtClean="0"/>
              <a:t>i</a:t>
            </a:r>
            <a:r>
              <a:rPr lang="en-US" smtClean="0"/>
              <a:t> = (</a:t>
            </a:r>
            <a:r>
              <a:rPr lang="en-US" i="1" smtClean="0"/>
              <a:t>A</a:t>
            </a:r>
            <a:r>
              <a:rPr lang="en-US" i="1" baseline="-25000" smtClean="0"/>
              <a:t>i,</a:t>
            </a:r>
            <a:r>
              <a:rPr lang="en-US" baseline="-25000" smtClean="0"/>
              <a:t>1</a:t>
            </a:r>
            <a:r>
              <a:rPr lang="en-US" smtClean="0"/>
              <a:t>, </a:t>
            </a:r>
            <a:r>
              <a:rPr lang="en-US" i="1" smtClean="0"/>
              <a:t>A</a:t>
            </a:r>
            <a:r>
              <a:rPr lang="en-US" i="1" baseline="-25000" smtClean="0"/>
              <a:t>i</a:t>
            </a:r>
            <a:r>
              <a:rPr lang="en-US" baseline="-25000" smtClean="0"/>
              <a:t>,2</a:t>
            </a:r>
            <a:r>
              <a:rPr lang="en-US" smtClean="0"/>
              <a:t>, …, </a:t>
            </a:r>
            <a:r>
              <a:rPr lang="en-US" i="1" smtClean="0"/>
              <a:t>A</a:t>
            </a:r>
            <a:r>
              <a:rPr lang="en-US" i="1" baseline="-25000" smtClean="0"/>
              <a:t>i,n</a:t>
            </a:r>
            <a:r>
              <a:rPr lang="en-US" smtClean="0"/>
              <a:t>) such that::</a:t>
            </a:r>
          </a:p>
          <a:p>
            <a:pPr lvl="1"/>
            <a:r>
              <a:rPr lang="en-US" smtClean="0"/>
              <a:t>If </a:t>
            </a:r>
            <a:r>
              <a:rPr lang="en-US" i="1" smtClean="0"/>
              <a:t>P</a:t>
            </a:r>
            <a:r>
              <a:rPr lang="en-US" i="1" baseline="-25000" smtClean="0"/>
              <a:t>j</a:t>
            </a:r>
            <a:r>
              <a:rPr lang="en-US" smtClean="0"/>
              <a:t> is a nonfaulty process, then </a:t>
            </a:r>
            <a:r>
              <a:rPr lang="en-US" i="1" smtClean="0"/>
              <a:t>A</a:t>
            </a:r>
            <a:r>
              <a:rPr lang="en-US" i="1" baseline="-25000" smtClean="0"/>
              <a:t>ij </a:t>
            </a:r>
            <a:r>
              <a:rPr lang="en-US" smtClean="0"/>
              <a:t>= </a:t>
            </a:r>
            <a:r>
              <a:rPr lang="en-US" i="1" smtClean="0"/>
              <a:t>V</a:t>
            </a:r>
            <a:r>
              <a:rPr lang="en-US" i="1" baseline="-25000" smtClean="0"/>
              <a:t>j.</a:t>
            </a:r>
            <a:endParaRPr lang="en-US" smtClean="0"/>
          </a:p>
          <a:p>
            <a:pPr lvl="1"/>
            <a:r>
              <a:rPr lang="en-US" smtClean="0"/>
              <a:t>If </a:t>
            </a:r>
            <a:r>
              <a:rPr lang="en-US" i="1" smtClean="0"/>
              <a:t>P</a:t>
            </a:r>
            <a:r>
              <a:rPr lang="en-US" i="1" baseline="-25000" smtClean="0"/>
              <a:t>i</a:t>
            </a:r>
            <a:r>
              <a:rPr lang="en-US" i="1" smtClean="0"/>
              <a:t> </a:t>
            </a:r>
            <a:r>
              <a:rPr lang="en-US" smtClean="0"/>
              <a:t>and </a:t>
            </a:r>
            <a:r>
              <a:rPr lang="en-US" i="1" smtClean="0"/>
              <a:t>P</a:t>
            </a:r>
            <a:r>
              <a:rPr lang="en-US" i="1" baseline="-25000" smtClean="0"/>
              <a:t>j</a:t>
            </a:r>
            <a:r>
              <a:rPr lang="en-US" smtClean="0"/>
              <a:t> are both nonfaulty processes, then </a:t>
            </a:r>
            <a:r>
              <a:rPr lang="en-US" i="1" smtClean="0"/>
              <a:t>X</a:t>
            </a:r>
            <a:r>
              <a:rPr lang="en-US" baseline="-25000" smtClean="0"/>
              <a:t>i</a:t>
            </a:r>
            <a:r>
              <a:rPr lang="en-US" smtClean="0"/>
              <a:t> = </a:t>
            </a:r>
            <a:r>
              <a:rPr lang="en-US" i="1" smtClean="0"/>
              <a:t>X</a:t>
            </a:r>
            <a:r>
              <a:rPr lang="en-US" i="1" baseline="-25000" smtClean="0"/>
              <a:t>j</a:t>
            </a:r>
            <a:r>
              <a:rPr lang="en-US" i="1" smtClean="0"/>
              <a:t>.</a:t>
            </a:r>
          </a:p>
          <a:p>
            <a:pPr lvl="1"/>
            <a:endParaRPr lang="en-US" sz="800" i="1" smtClean="0"/>
          </a:p>
          <a:p>
            <a:r>
              <a:rPr lang="en-US" smtClean="0"/>
              <a:t>Solutions share the following properties</a:t>
            </a:r>
          </a:p>
          <a:p>
            <a:pPr lvl="1"/>
            <a:r>
              <a:rPr lang="en-US" smtClean="0"/>
              <a:t>A correct algorithm can be devised only if </a:t>
            </a:r>
            <a:r>
              <a:rPr lang="en-US" i="1" smtClean="0"/>
              <a:t>n </a:t>
            </a:r>
            <a:r>
              <a:rPr lang="en-US" smtClean="0">
                <a:sym typeface="Symbol" charset="2"/>
              </a:rPr>
              <a:t> 3 x </a:t>
            </a:r>
            <a:r>
              <a:rPr lang="en-US" i="1" smtClean="0">
                <a:sym typeface="Symbol" charset="2"/>
              </a:rPr>
              <a:t>m</a:t>
            </a:r>
            <a:r>
              <a:rPr lang="en-US" smtClean="0">
                <a:sym typeface="Symbol" charset="2"/>
              </a:rPr>
              <a:t> + 1</a:t>
            </a:r>
          </a:p>
          <a:p>
            <a:pPr lvl="1"/>
            <a:r>
              <a:rPr lang="en-US" smtClean="0">
                <a:sym typeface="Symbol" charset="2"/>
              </a:rPr>
              <a:t>The worst-case delay for reaching agreement is proportionate to </a:t>
            </a:r>
            <a:r>
              <a:rPr lang="en-US" i="1" smtClean="0">
                <a:sym typeface="Symbol" charset="2"/>
              </a:rPr>
              <a:t>m</a:t>
            </a:r>
            <a:r>
              <a:rPr lang="en-US" smtClean="0">
                <a:sym typeface="Symbol" charset="2"/>
              </a:rPr>
              <a:t> + 1 message-passing delays</a:t>
            </a:r>
            <a:endParaRPr 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35038" y="277813"/>
            <a:ext cx="7751762" cy="576262"/>
          </a:xfrm>
        </p:spPr>
        <p:txBody>
          <a:bodyPr/>
          <a:lstStyle/>
          <a:p>
            <a:pPr eaLnBrk="1" hangingPunct="1"/>
            <a:r>
              <a:rPr lang="en-US" smtClean="0"/>
              <a:t>Faulty Processes (Cont.)</a:t>
            </a:r>
          </a:p>
        </p:txBody>
      </p:sp>
      <p:sp>
        <p:nvSpPr>
          <p:cNvPr id="121859" name="Rectangle 3"/>
          <p:cNvSpPr>
            <a:spLocks noGrp="1" noChangeArrowheads="1"/>
          </p:cNvSpPr>
          <p:nvPr>
            <p:ph type="body" idx="1"/>
          </p:nvPr>
        </p:nvSpPr>
        <p:spPr>
          <a:xfrm>
            <a:off x="825500" y="1308100"/>
            <a:ext cx="7700963" cy="4957763"/>
          </a:xfrm>
        </p:spPr>
        <p:txBody>
          <a:bodyPr/>
          <a:lstStyle/>
          <a:p>
            <a:r>
              <a:rPr lang="en-US" smtClean="0"/>
              <a:t>An algorithm for the case where m = 1 and n = 4 requires two rounds of information exchange:</a:t>
            </a:r>
          </a:p>
          <a:p>
            <a:pPr lvl="1"/>
            <a:r>
              <a:rPr lang="en-US" smtClean="0"/>
              <a:t>Each process sends its private value to the other 3 processes</a:t>
            </a:r>
          </a:p>
          <a:p>
            <a:pPr lvl="1"/>
            <a:r>
              <a:rPr lang="en-US" smtClean="0"/>
              <a:t>Each process sends the information it has obtained in the first round to all other processes</a:t>
            </a:r>
          </a:p>
          <a:p>
            <a:pPr lvl="1"/>
            <a:endParaRPr lang="en-US" sz="800" smtClean="0"/>
          </a:p>
          <a:p>
            <a:r>
              <a:rPr lang="en-US" smtClean="0"/>
              <a:t>If a faulty process refuses to send messages, a nonfaulty process can choose an arbitrary value and pretend that that value was sent by that process </a:t>
            </a:r>
          </a:p>
          <a:p>
            <a:endParaRPr lang="en-US" sz="800" smtClean="0"/>
          </a:p>
          <a:p>
            <a:r>
              <a:rPr lang="en-US" smtClean="0"/>
              <a:t>After the two rounds are completed, a nonfaulty process Pi can construct its vector Xi = (Ai,1, Ai,2, Ai,3, Ai,4) as follows:</a:t>
            </a:r>
          </a:p>
          <a:p>
            <a:pPr lvl="1"/>
            <a:r>
              <a:rPr lang="en-US" i="1" smtClean="0"/>
              <a:t>A</a:t>
            </a:r>
            <a:r>
              <a:rPr lang="en-US" i="1" baseline="-25000" smtClean="0"/>
              <a:t>i,j</a:t>
            </a:r>
            <a:r>
              <a:rPr lang="en-US" smtClean="0"/>
              <a:t> = </a:t>
            </a:r>
            <a:r>
              <a:rPr lang="en-US" i="1" smtClean="0"/>
              <a:t>V</a:t>
            </a:r>
            <a:r>
              <a:rPr lang="en-US" i="1" baseline="-25000" smtClean="0"/>
              <a:t>i</a:t>
            </a:r>
            <a:endParaRPr lang="en-US" smtClean="0"/>
          </a:p>
          <a:p>
            <a:pPr lvl="1"/>
            <a:r>
              <a:rPr lang="en-US" smtClean="0"/>
              <a:t>For </a:t>
            </a:r>
            <a:r>
              <a:rPr lang="en-US" i="1" smtClean="0"/>
              <a:t>j </a:t>
            </a:r>
            <a:r>
              <a:rPr lang="en-US" i="1" smtClean="0">
                <a:sym typeface="Symbol" charset="2"/>
              </a:rPr>
              <a:t> i,</a:t>
            </a:r>
            <a:r>
              <a:rPr lang="en-US" smtClean="0">
                <a:sym typeface="Symbol" charset="2"/>
              </a:rPr>
              <a:t> if at least two of the three values reported for process </a:t>
            </a:r>
            <a:r>
              <a:rPr lang="en-US" i="1" smtClean="0">
                <a:sym typeface="Symbol" charset="2"/>
              </a:rPr>
              <a:t>P</a:t>
            </a:r>
            <a:r>
              <a:rPr lang="en-US" i="1" baseline="-25000" smtClean="0">
                <a:sym typeface="Symbol" charset="2"/>
              </a:rPr>
              <a:t>j</a:t>
            </a:r>
            <a:r>
              <a:rPr lang="en-US" smtClean="0">
                <a:sym typeface="Symbol" charset="2"/>
              </a:rPr>
              <a:t> agree, then the majority value is used to set the value of </a:t>
            </a:r>
            <a:r>
              <a:rPr lang="en-US" i="1" smtClean="0">
                <a:sym typeface="Symbol" charset="2"/>
              </a:rPr>
              <a:t>A</a:t>
            </a:r>
            <a:r>
              <a:rPr lang="en-US" i="1" baseline="-25000" smtClean="0">
                <a:sym typeface="Symbol" charset="2"/>
              </a:rPr>
              <a:t>ij</a:t>
            </a:r>
            <a:endParaRPr lang="en-US" smtClean="0">
              <a:sym typeface="Symbol" charset="2"/>
            </a:endParaRPr>
          </a:p>
          <a:p>
            <a:pPr lvl="2"/>
            <a:r>
              <a:rPr lang="en-US" smtClean="0">
                <a:sym typeface="Symbol" charset="2"/>
              </a:rPr>
              <a:t>Otherwise, a default value (</a:t>
            </a:r>
            <a:r>
              <a:rPr lang="en-US" i="1" smtClean="0">
                <a:sym typeface="Symbol" charset="2"/>
              </a:rPr>
              <a:t>nil</a:t>
            </a:r>
            <a:r>
              <a:rPr lang="en-US" smtClean="0">
                <a:sym typeface="Symbol" charset="2"/>
              </a:rPr>
              <a:t>) is used</a:t>
            </a:r>
            <a:endParaRPr lang="en-US" smtClean="0"/>
          </a:p>
          <a:p>
            <a:pPr lvl="1"/>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p:txBody>
          <a:bodyPr/>
          <a:lstStyle/>
          <a:p>
            <a:pPr eaLnBrk="1" hangingPunct="1"/>
            <a:r>
              <a:rPr lang="en-US" smtClean="0"/>
              <a:t>End of Chapter 18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2150" y="277813"/>
            <a:ext cx="7994650" cy="576262"/>
          </a:xfrm>
        </p:spPr>
        <p:txBody>
          <a:bodyPr/>
          <a:lstStyle/>
          <a:p>
            <a:pPr eaLnBrk="1" hangingPunct="1"/>
            <a:r>
              <a:rPr lang="en-US" smtClean="0"/>
              <a:t>Implementation of </a:t>
            </a:r>
            <a:r>
              <a:rPr lang="en-US" smtClean="0">
                <a:sym typeface="Symbol" charset="2"/>
              </a:rPr>
              <a:t> </a:t>
            </a:r>
          </a:p>
        </p:txBody>
      </p:sp>
      <p:sp>
        <p:nvSpPr>
          <p:cNvPr id="38915" name="Rectangle 3"/>
          <p:cNvSpPr>
            <a:spLocks noGrp="1" noChangeArrowheads="1"/>
          </p:cNvSpPr>
          <p:nvPr>
            <p:ph type="body" idx="1"/>
          </p:nvPr>
        </p:nvSpPr>
        <p:spPr>
          <a:xfrm>
            <a:off x="804863" y="1258888"/>
            <a:ext cx="7673975" cy="4957762"/>
          </a:xfrm>
        </p:spPr>
        <p:txBody>
          <a:bodyPr/>
          <a:lstStyle/>
          <a:p>
            <a:r>
              <a:rPr lang="en-US" smtClean="0"/>
              <a:t>Associate a timestamp with each system event</a:t>
            </a:r>
          </a:p>
          <a:p>
            <a:pPr lvl="1"/>
            <a:r>
              <a:rPr lang="en-US" smtClean="0"/>
              <a:t>Require that for every pair of events A and B, if A </a:t>
            </a:r>
            <a:r>
              <a:rPr lang="en-US" smtClean="0">
                <a:sym typeface="Symbol" charset="2"/>
              </a:rPr>
              <a:t> B, then the timestamp of A is less than the timestamp of B</a:t>
            </a:r>
          </a:p>
          <a:p>
            <a:r>
              <a:rPr lang="en-US" smtClean="0">
                <a:sym typeface="Symbol" charset="2"/>
              </a:rPr>
              <a:t>Within each process Pi a </a:t>
            </a:r>
            <a:r>
              <a:rPr lang="en-US" sz="2000" b="1" smtClean="0">
                <a:solidFill>
                  <a:srgbClr val="3366FF"/>
                </a:solidFill>
                <a:sym typeface="Symbol" charset="2"/>
              </a:rPr>
              <a:t>logical clock</a:t>
            </a:r>
            <a:r>
              <a:rPr lang="en-US" smtClean="0">
                <a:sym typeface="Symbol" charset="2"/>
              </a:rPr>
              <a:t>, LCi is associated</a:t>
            </a:r>
          </a:p>
          <a:p>
            <a:pPr lvl="1"/>
            <a:r>
              <a:rPr lang="en-US" smtClean="0">
                <a:sym typeface="Symbol" charset="2"/>
              </a:rPr>
              <a:t>The logical clock can be implemented as a simple counter that is incremented between any two successive events executed within a process </a:t>
            </a:r>
          </a:p>
          <a:p>
            <a:pPr lvl="2"/>
            <a:r>
              <a:rPr lang="en-US" smtClean="0">
                <a:sym typeface="Symbol" charset="2"/>
              </a:rPr>
              <a:t>Logical clock is </a:t>
            </a:r>
            <a:r>
              <a:rPr lang="en-US" sz="2000" b="1" smtClean="0">
                <a:solidFill>
                  <a:srgbClr val="3366FF"/>
                </a:solidFill>
                <a:sym typeface="Symbol" charset="2"/>
              </a:rPr>
              <a:t>monotonically increasing</a:t>
            </a:r>
          </a:p>
          <a:p>
            <a:r>
              <a:rPr lang="en-US" smtClean="0">
                <a:sym typeface="Symbol" charset="2"/>
              </a:rPr>
              <a:t>A process advances its logical clock when it receives a message whose timestamp is greater than the current value of its logical clock</a:t>
            </a:r>
          </a:p>
          <a:p>
            <a:r>
              <a:rPr lang="en-US" smtClean="0">
                <a:sym typeface="Symbol" charset="2"/>
              </a:rPr>
              <a:t>If the timestamps of two events A and B are the same, then the events are concurrent</a:t>
            </a:r>
          </a:p>
          <a:p>
            <a:pPr lvl="1"/>
            <a:r>
              <a:rPr lang="en-US" smtClean="0">
                <a:sym typeface="Symbol" charset="2"/>
              </a:rPr>
              <a:t>We may use the process identity numbers to break ties and to create a total ordering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33450" y="277813"/>
            <a:ext cx="7753350" cy="576262"/>
          </a:xfrm>
        </p:spPr>
        <p:txBody>
          <a:bodyPr/>
          <a:lstStyle/>
          <a:p>
            <a:pPr eaLnBrk="1" hangingPunct="1"/>
            <a:r>
              <a:rPr lang="en-US" smtClean="0"/>
              <a:t>Distributed Mutual Exclusion (DME) </a:t>
            </a:r>
          </a:p>
        </p:txBody>
      </p:sp>
      <p:sp>
        <p:nvSpPr>
          <p:cNvPr id="27651" name="Rectangle 3"/>
          <p:cNvSpPr>
            <a:spLocks noGrp="1" noChangeArrowheads="1"/>
          </p:cNvSpPr>
          <p:nvPr>
            <p:ph type="body" idx="1"/>
          </p:nvPr>
        </p:nvSpPr>
        <p:spPr>
          <a:xfrm>
            <a:off x="806450" y="1233488"/>
            <a:ext cx="7626350" cy="4530725"/>
          </a:xfrm>
        </p:spPr>
        <p:txBody>
          <a:bodyPr/>
          <a:lstStyle/>
          <a:p>
            <a:r>
              <a:rPr lang="en-US" smtClean="0"/>
              <a:t>Assumptions</a:t>
            </a:r>
          </a:p>
          <a:p>
            <a:pPr lvl="1"/>
            <a:r>
              <a:rPr lang="en-US" smtClean="0"/>
              <a:t>The system consists of  </a:t>
            </a:r>
            <a:r>
              <a:rPr lang="en-US" i="1" smtClean="0"/>
              <a:t>n</a:t>
            </a:r>
            <a:r>
              <a:rPr lang="en-US" smtClean="0"/>
              <a:t> processes; each process </a:t>
            </a:r>
            <a:r>
              <a:rPr lang="en-US" i="1" smtClean="0"/>
              <a:t>P</a:t>
            </a:r>
            <a:r>
              <a:rPr lang="en-US" i="1" baseline="-25000" smtClean="0"/>
              <a:t>i</a:t>
            </a:r>
            <a:r>
              <a:rPr lang="en-US" i="1" smtClean="0"/>
              <a:t> </a:t>
            </a:r>
            <a:r>
              <a:rPr lang="en-US" smtClean="0"/>
              <a:t>resides at a different processor</a:t>
            </a:r>
          </a:p>
          <a:p>
            <a:pPr lvl="1"/>
            <a:r>
              <a:rPr lang="en-US" smtClean="0"/>
              <a:t>Each process has a critical section that requires mutual exclusion</a:t>
            </a:r>
          </a:p>
          <a:p>
            <a:pPr lvl="1"/>
            <a:endParaRPr lang="en-US" smtClean="0"/>
          </a:p>
          <a:p>
            <a:r>
              <a:rPr lang="en-US" smtClean="0"/>
              <a:t>Requirement</a:t>
            </a:r>
          </a:p>
          <a:p>
            <a:pPr lvl="1"/>
            <a:r>
              <a:rPr lang="en-US" smtClean="0"/>
              <a:t>If </a:t>
            </a:r>
            <a:r>
              <a:rPr lang="en-US" i="1" smtClean="0"/>
              <a:t>P</a:t>
            </a:r>
            <a:r>
              <a:rPr lang="en-US" i="1" baseline="-25000" smtClean="0"/>
              <a:t>i</a:t>
            </a:r>
            <a:r>
              <a:rPr lang="en-US" smtClean="0"/>
              <a:t> is executing in its critical section, then no other process </a:t>
            </a:r>
            <a:r>
              <a:rPr lang="en-US" i="1" smtClean="0"/>
              <a:t>P</a:t>
            </a:r>
            <a:r>
              <a:rPr lang="en-US" i="1" baseline="-25000" smtClean="0"/>
              <a:t>j</a:t>
            </a:r>
            <a:r>
              <a:rPr lang="en-US" smtClean="0"/>
              <a:t> is executing in its critical section</a:t>
            </a:r>
          </a:p>
          <a:p>
            <a:pPr lvl="1"/>
            <a:endParaRPr lang="en-US" smtClean="0"/>
          </a:p>
          <a:p>
            <a:r>
              <a:rPr lang="en-US" smtClean="0"/>
              <a:t>We present two algorithms to ensure the mutual exclusion execution of processes in their critical sections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73138" y="277813"/>
            <a:ext cx="7713662" cy="576262"/>
          </a:xfrm>
        </p:spPr>
        <p:txBody>
          <a:bodyPr/>
          <a:lstStyle/>
          <a:p>
            <a:pPr eaLnBrk="1" hangingPunct="1"/>
            <a:r>
              <a:rPr lang="en-US" smtClean="0"/>
              <a:t>DME:  Centralized Approach</a:t>
            </a:r>
          </a:p>
        </p:txBody>
      </p:sp>
      <p:sp>
        <p:nvSpPr>
          <p:cNvPr id="29699" name="Rectangle 3"/>
          <p:cNvSpPr>
            <a:spLocks noGrp="1" noChangeArrowheads="1"/>
          </p:cNvSpPr>
          <p:nvPr>
            <p:ph type="body" idx="1"/>
          </p:nvPr>
        </p:nvSpPr>
        <p:spPr>
          <a:xfrm>
            <a:off x="825500" y="1308100"/>
            <a:ext cx="7700963" cy="5072063"/>
          </a:xfrm>
        </p:spPr>
        <p:txBody>
          <a:bodyPr/>
          <a:lstStyle/>
          <a:p>
            <a:r>
              <a:rPr lang="en-US" smtClean="0"/>
              <a:t>One of the processes in the system is chosen to coordinate the entry to the critical section</a:t>
            </a:r>
          </a:p>
          <a:p>
            <a:r>
              <a:rPr lang="en-US" smtClean="0"/>
              <a:t>A process that wants to enter its critical section sends a request message to the coordinator</a:t>
            </a:r>
          </a:p>
          <a:p>
            <a:r>
              <a:rPr lang="en-US" smtClean="0"/>
              <a:t>The coordinator decides which process can enter the critical section next, and its sends that process a reply message</a:t>
            </a:r>
          </a:p>
          <a:p>
            <a:r>
              <a:rPr lang="en-US" smtClean="0"/>
              <a:t>When the process receives a reply message from the coordinator, it enters its critical section</a:t>
            </a:r>
          </a:p>
          <a:p>
            <a:r>
              <a:rPr lang="en-US" smtClean="0"/>
              <a:t>After exiting its critical section, the process sends a release message to the coordinator and proceeds with its execution </a:t>
            </a:r>
          </a:p>
          <a:p>
            <a:r>
              <a:rPr lang="en-US" smtClean="0"/>
              <a:t>This scheme requires three messages per critical-section entry:</a:t>
            </a:r>
          </a:p>
          <a:p>
            <a:pPr lvl="1"/>
            <a:r>
              <a:rPr lang="en-US" smtClean="0"/>
              <a:t>request </a:t>
            </a:r>
          </a:p>
          <a:p>
            <a:pPr lvl="1"/>
            <a:r>
              <a:rPr lang="en-US" smtClean="0"/>
              <a:t>reply</a:t>
            </a:r>
          </a:p>
          <a:p>
            <a:pPr lvl="1"/>
            <a:r>
              <a:rPr lang="en-US" smtClean="0"/>
              <a:t>release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98513" y="277813"/>
            <a:ext cx="7888287" cy="576262"/>
          </a:xfrm>
        </p:spPr>
        <p:txBody>
          <a:bodyPr/>
          <a:lstStyle/>
          <a:p>
            <a:pPr eaLnBrk="1" hangingPunct="1"/>
            <a:r>
              <a:rPr lang="en-US" smtClean="0"/>
              <a:t>DME:  Fully Distributed Approach</a:t>
            </a:r>
          </a:p>
        </p:txBody>
      </p:sp>
      <p:sp>
        <p:nvSpPr>
          <p:cNvPr id="31747" name="Rectangle 3"/>
          <p:cNvSpPr>
            <a:spLocks noGrp="1" noChangeArrowheads="1"/>
          </p:cNvSpPr>
          <p:nvPr>
            <p:ph type="body" idx="1"/>
          </p:nvPr>
        </p:nvSpPr>
        <p:spPr>
          <a:xfrm>
            <a:off x="806450" y="1233488"/>
            <a:ext cx="7666038" cy="4530725"/>
          </a:xfrm>
        </p:spPr>
        <p:txBody>
          <a:bodyPr/>
          <a:lstStyle/>
          <a:p>
            <a:r>
              <a:rPr lang="en-US" smtClean="0"/>
              <a:t>When process </a:t>
            </a:r>
            <a:r>
              <a:rPr lang="en-US" i="1" smtClean="0"/>
              <a:t>P</a:t>
            </a:r>
            <a:r>
              <a:rPr lang="en-US" i="1" baseline="-25000" smtClean="0"/>
              <a:t>i</a:t>
            </a:r>
            <a:r>
              <a:rPr lang="en-US" i="1" smtClean="0"/>
              <a:t> </a:t>
            </a:r>
            <a:r>
              <a:rPr lang="en-US" smtClean="0"/>
              <a:t>wants to enter its critical section, it generates a new timestamp, </a:t>
            </a:r>
            <a:r>
              <a:rPr lang="en-US" i="1" smtClean="0"/>
              <a:t>TS</a:t>
            </a:r>
            <a:r>
              <a:rPr lang="en-US" smtClean="0"/>
              <a:t>, and sends the message </a:t>
            </a:r>
            <a:r>
              <a:rPr lang="en-US" i="1" smtClean="0"/>
              <a:t>request </a:t>
            </a:r>
            <a:r>
              <a:rPr lang="en-US" smtClean="0"/>
              <a:t>(</a:t>
            </a:r>
            <a:r>
              <a:rPr lang="en-US" i="1" smtClean="0"/>
              <a:t>P</a:t>
            </a:r>
            <a:r>
              <a:rPr lang="en-US" i="1" baseline="-25000" smtClean="0"/>
              <a:t>i</a:t>
            </a:r>
            <a:r>
              <a:rPr lang="en-US" i="1" smtClean="0"/>
              <a:t>, TS</a:t>
            </a:r>
            <a:r>
              <a:rPr lang="en-US" smtClean="0"/>
              <a:t>) to all other processes in the system</a:t>
            </a:r>
          </a:p>
          <a:p>
            <a:endParaRPr lang="en-US" smtClean="0"/>
          </a:p>
          <a:p>
            <a:r>
              <a:rPr lang="en-US" smtClean="0"/>
              <a:t>When process </a:t>
            </a:r>
            <a:r>
              <a:rPr lang="en-US" i="1" smtClean="0"/>
              <a:t>P</a:t>
            </a:r>
            <a:r>
              <a:rPr lang="en-US" i="1" baseline="-25000" smtClean="0"/>
              <a:t>j</a:t>
            </a:r>
            <a:r>
              <a:rPr lang="en-US" baseline="-25000" smtClean="0"/>
              <a:t> </a:t>
            </a:r>
            <a:r>
              <a:rPr lang="en-US" smtClean="0"/>
              <a:t>receives a </a:t>
            </a:r>
            <a:r>
              <a:rPr lang="en-US" i="1" smtClean="0"/>
              <a:t>request</a:t>
            </a:r>
            <a:r>
              <a:rPr lang="en-US" smtClean="0"/>
              <a:t> message, it may reply immediately or it may defer sending a reply back</a:t>
            </a:r>
          </a:p>
          <a:p>
            <a:endParaRPr lang="en-US" smtClean="0"/>
          </a:p>
          <a:p>
            <a:r>
              <a:rPr lang="en-US" smtClean="0"/>
              <a:t>When process </a:t>
            </a:r>
            <a:r>
              <a:rPr lang="en-US" i="1" smtClean="0"/>
              <a:t>P</a:t>
            </a:r>
            <a:r>
              <a:rPr lang="en-US" i="1" baseline="-25000" smtClean="0"/>
              <a:t>i </a:t>
            </a:r>
            <a:r>
              <a:rPr lang="en-US" smtClean="0"/>
              <a:t>receives a </a:t>
            </a:r>
            <a:r>
              <a:rPr lang="en-US" i="1" smtClean="0"/>
              <a:t>reply</a:t>
            </a:r>
            <a:r>
              <a:rPr lang="en-US" smtClean="0"/>
              <a:t> message from all other processes in the system, it can enter its critical section</a:t>
            </a:r>
          </a:p>
          <a:p>
            <a:endParaRPr lang="en-US" smtClean="0"/>
          </a:p>
          <a:p>
            <a:r>
              <a:rPr lang="en-US" smtClean="0"/>
              <a:t>After exiting its critical section, the process sends </a:t>
            </a:r>
            <a:r>
              <a:rPr lang="en-US" i="1" smtClean="0"/>
              <a:t>reply</a:t>
            </a:r>
            <a:r>
              <a:rPr lang="en-US" smtClean="0"/>
              <a:t> messages to all its deferred requests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3633</TotalTime>
  <Words>2428</Words>
  <Application>Microsoft Office PowerPoint</Application>
  <PresentationFormat>On-screen Show (4:3)</PresentationFormat>
  <Paragraphs>396</Paragraphs>
  <Slides>54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Verdana</vt:lpstr>
      <vt:lpstr>ＭＳ Ｐゴシック</vt:lpstr>
      <vt:lpstr>Arial</vt:lpstr>
      <vt:lpstr>Helvetica</vt:lpstr>
      <vt:lpstr>Monotype Sorts</vt:lpstr>
      <vt:lpstr>Webdings</vt:lpstr>
      <vt:lpstr>Times New Roman</vt:lpstr>
      <vt:lpstr>Symbol</vt:lpstr>
      <vt:lpstr>os-8</vt:lpstr>
      <vt:lpstr>Chapter 18:  Distributed Coordination</vt:lpstr>
      <vt:lpstr>Chapter 18:  Distributed Coordination</vt:lpstr>
      <vt:lpstr>Chapter Objectives</vt:lpstr>
      <vt:lpstr>Event Ordering</vt:lpstr>
      <vt:lpstr>Relative Time for  Three Concurrent Processes</vt:lpstr>
      <vt:lpstr>Implementation of  </vt:lpstr>
      <vt:lpstr>Distributed Mutual Exclusion (DME) </vt:lpstr>
      <vt:lpstr>DME:  Centralized Approach</vt:lpstr>
      <vt:lpstr>DME:  Fully Distributed Approach</vt:lpstr>
      <vt:lpstr>DME:  Fully Distributed Approach (Cont.)</vt:lpstr>
      <vt:lpstr>Desirable Behavior of  Fully Distributed Approach</vt:lpstr>
      <vt:lpstr>Three Undesirable Consequences</vt:lpstr>
      <vt:lpstr>Token-Passing Approach</vt:lpstr>
      <vt:lpstr>Atomicity </vt:lpstr>
      <vt:lpstr>Two-Phase Commit Protocol (2PC)</vt:lpstr>
      <vt:lpstr>Phase 1:  Obtaining a Decision</vt:lpstr>
      <vt:lpstr>Phase 1 (Cont.)</vt:lpstr>
      <vt:lpstr>Phase 2:  Recording Decision  in the Database</vt:lpstr>
      <vt:lpstr>Failure Handling in 2PC – Site Failure</vt:lpstr>
      <vt:lpstr>Failure Handling in 2PC –  Coordinator Ci Failure</vt:lpstr>
      <vt:lpstr>Concurrency Control</vt:lpstr>
      <vt:lpstr>Locking Protocols</vt:lpstr>
      <vt:lpstr>Single-Coordinator Approach</vt:lpstr>
      <vt:lpstr>Majority Protocol</vt:lpstr>
      <vt:lpstr>Biased Protocol</vt:lpstr>
      <vt:lpstr>Primary Copy</vt:lpstr>
      <vt:lpstr>Timestamping</vt:lpstr>
      <vt:lpstr>Generation of Unique Timestamps</vt:lpstr>
      <vt:lpstr>Deadlock Prevention</vt:lpstr>
      <vt:lpstr>Timestamped Deadlock- Prevention Scheme</vt:lpstr>
      <vt:lpstr>Wait-Die Scheme</vt:lpstr>
      <vt:lpstr>Would-Wait Scheme</vt:lpstr>
      <vt:lpstr>Deadlock Detection</vt:lpstr>
      <vt:lpstr>Two Local Wait-For Graphs</vt:lpstr>
      <vt:lpstr>Global Wait-For Graph</vt:lpstr>
      <vt:lpstr>Deadlock Detection –  Centralized Approach</vt:lpstr>
      <vt:lpstr>Detection Algorithm Based on Option 3</vt:lpstr>
      <vt:lpstr>The Algorithm </vt:lpstr>
      <vt:lpstr>Local and Global Wait-For Graphs</vt:lpstr>
      <vt:lpstr>Fully Distributed Approach</vt:lpstr>
      <vt:lpstr>Augmented Local Wait-For Graphs </vt:lpstr>
      <vt:lpstr>Augmented Local Wait-For Graph  in Site S2</vt:lpstr>
      <vt:lpstr>Election Algorithms</vt:lpstr>
      <vt:lpstr>Bully Algorithm</vt:lpstr>
      <vt:lpstr>Bully Algorithm (Cont.)</vt:lpstr>
      <vt:lpstr>Bully Algorithm (Cont.)</vt:lpstr>
      <vt:lpstr>Ring Algorithm</vt:lpstr>
      <vt:lpstr>Ring Algorithm (Cont.)</vt:lpstr>
      <vt:lpstr>Reaching Agreement</vt:lpstr>
      <vt:lpstr>Faulty Communications</vt:lpstr>
      <vt:lpstr>Faulty Communications (Cont.)</vt:lpstr>
      <vt:lpstr>Faulty Processes  (Byzantine Generals Problem)</vt:lpstr>
      <vt:lpstr>Faulty Processes (Cont.)</vt:lpstr>
      <vt:lpstr>End of Chapter 18</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16.01</dc:title>
  <dc:creator>Marilyn Turnamian</dc:creator>
  <cp:lastModifiedBy>Silberschatz, Avi</cp:lastModifiedBy>
  <cp:revision>154</cp:revision>
  <cp:lastPrinted>2001-07-09T17:38:11Z</cp:lastPrinted>
  <dcterms:created xsi:type="dcterms:W3CDTF">2008-09-09T02:54:58Z</dcterms:created>
  <dcterms:modified xsi:type="dcterms:W3CDTF">2012-04-05T14:01:02Z</dcterms:modified>
</cp:coreProperties>
</file>