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285" r:id="rId2"/>
    <p:sldId id="269" r:id="rId3"/>
    <p:sldId id="270" r:id="rId4"/>
    <p:sldId id="271" r:id="rId5"/>
    <p:sldId id="272" r:id="rId6"/>
    <p:sldId id="273" r:id="rId7"/>
    <p:sldId id="258" r:id="rId8"/>
    <p:sldId id="274" r:id="rId9"/>
    <p:sldId id="275" r:id="rId10"/>
    <p:sldId id="259" r:id="rId11"/>
    <p:sldId id="276" r:id="rId12"/>
    <p:sldId id="277" r:id="rId13"/>
    <p:sldId id="278" r:id="rId14"/>
    <p:sldId id="279" r:id="rId15"/>
    <p:sldId id="280" r:id="rId16"/>
    <p:sldId id="264" r:id="rId17"/>
    <p:sldId id="265" r:id="rId18"/>
    <p:sldId id="266" r:id="rId19"/>
    <p:sldId id="281" r:id="rId20"/>
    <p:sldId id="282" r:id="rId21"/>
    <p:sldId id="283" r:id="rId22"/>
    <p:sldId id="268" r:id="rId23"/>
    <p:sldId id="284" r:id="rId24"/>
    <p:sldId id="286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540" y="-90"/>
      </p:cViewPr>
      <p:guideLst>
        <p:guide orient="horz" pos="818"/>
        <p:guide pos="5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Helvetica" charset="0"/>
              </a:defRPr>
            </a:lvl1pPr>
          </a:lstStyle>
          <a:p>
            <a:fld id="{0E7EC194-C8EA-4E48-965F-557FCD0FB3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40FAB01E-7F50-4368-A569-325AAD05C1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FB2A7-3C15-4C30-9D61-4EA8768335DD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E75B9-C85C-4A18-B240-59F19411CE66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DE204-1453-4A7A-A0D7-C80D8FAB1310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93DD3-57A9-4FEB-898B-2E0F07E82C82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3DE1A-3D49-4278-A9CA-E431CBDAE6B0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6D203-B103-484B-B9C2-6EED187CD98A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2811D-FE82-4557-9051-D54BF861A697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B73D8-0EA5-4BE7-A88B-5EA31414613F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25E52-BD24-44B8-A7FC-FF302BD7FA7C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2A22A-9A1F-462D-9FD2-F89ECFB5213F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2D47A-3B70-414F-902B-5DDE487D1849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ECD9E-CF7A-4BA7-A78E-B0486B5D312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48B61-3C39-4442-B794-9A6471C0C405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AE6A9-BAC6-48EC-87B8-4694F14940BF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4FA3C-5112-4F4E-AC5D-11AF88F8C238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C735-DFBC-40F0-B2AC-4B79F02F3FE9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FCC59-1C5D-4F67-87EF-1596B66345E5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F2C00-E430-4C18-A15D-6EA8B84DC8B5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F2EF8-B731-46AD-B220-F028E7E7C480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C5161-5079-4A77-8008-4824CD6DC7B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FBDE1-4848-4AE6-8377-C2848933AE70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3A0B2-088E-43E3-8EFD-54151F5A3B8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AA5D6-7E35-42DA-BCDC-76C960501FFD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9802E-D6CB-4751-869F-E7955C8112FD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7801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19.</a:t>
            </a:r>
            <a:fld id="{0B9B552C-AE71-4ECA-99C7-6459C90395A2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19:  Real-Time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Translation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8" y="1590675"/>
            <a:ext cx="7877175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223838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Implementing Real-Time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848600" cy="4876800"/>
          </a:xfrm>
        </p:spPr>
        <p:txBody>
          <a:bodyPr/>
          <a:lstStyle/>
          <a:p>
            <a:r>
              <a:rPr lang="en-US" smtClean="0"/>
              <a:t>In general, real-time operating systems must provide: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1.  Preemptive, priority-based scheduling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 2.  Preemptive kernels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 3.  Latency must be minimized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277813"/>
            <a:ext cx="7889875" cy="576262"/>
          </a:xfrm>
        </p:spPr>
        <p:txBody>
          <a:bodyPr/>
          <a:lstStyle/>
          <a:p>
            <a:pPr eaLnBrk="1" hangingPunct="1"/>
            <a:r>
              <a:rPr lang="en-US" smtClean="0"/>
              <a:t>Minimizing Latency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 b="1" smtClean="0"/>
              <a:t>Event latency</a:t>
            </a:r>
            <a:r>
              <a:rPr lang="en-US" smtClean="0"/>
              <a:t> is the amount of time from when an event occurs to when it is serviced.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2035175"/>
            <a:ext cx="59436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 smtClean="0"/>
              <a:t>Interrupt Latency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smtClean="0"/>
              <a:t>Interrupt latency is the period of time from when an interrupt arrives at the CPU to when it is serviced</a:t>
            </a:r>
          </a:p>
        </p:txBody>
      </p:sp>
      <p:pic>
        <p:nvPicPr>
          <p:cNvPr id="39940" name="Picture 10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9963" y="1946275"/>
            <a:ext cx="47752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 Latency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45307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Dispatch latency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the amount of time required for the scheduler to stop one process and start another</a:t>
            </a:r>
          </a:p>
        </p:txBody>
      </p:sp>
      <p:pic>
        <p:nvPicPr>
          <p:cNvPr id="41988" name="Picture 10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1150" y="1922463"/>
            <a:ext cx="604837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277813"/>
            <a:ext cx="7927975" cy="576262"/>
          </a:xfrm>
        </p:spPr>
        <p:txBody>
          <a:bodyPr/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Periodic processes require the CPU at specified intervals (periods)</a:t>
            </a:r>
          </a:p>
          <a:p>
            <a:r>
              <a:rPr lang="en-US" b="1" i="1" smtClean="0"/>
              <a:t>p</a:t>
            </a:r>
            <a:r>
              <a:rPr lang="en-US" smtClean="0"/>
              <a:t> is the duration of the period</a:t>
            </a:r>
          </a:p>
          <a:p>
            <a:r>
              <a:rPr lang="en-US" b="1" i="1" smtClean="0"/>
              <a:t>d</a:t>
            </a:r>
            <a:r>
              <a:rPr lang="en-US" smtClean="0"/>
              <a:t> is the deadline by when the process must be serviced</a:t>
            </a:r>
          </a:p>
          <a:p>
            <a:r>
              <a:rPr lang="en-US" b="1" i="1" smtClean="0"/>
              <a:t>t</a:t>
            </a:r>
            <a:r>
              <a:rPr lang="en-US" smtClean="0"/>
              <a:t> is the processing time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3086100"/>
            <a:ext cx="77819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38138"/>
            <a:ext cx="8380412" cy="546100"/>
          </a:xfrm>
        </p:spPr>
        <p:txBody>
          <a:bodyPr/>
          <a:lstStyle/>
          <a:p>
            <a:pPr eaLnBrk="1" hangingPunct="1"/>
            <a:r>
              <a:rPr lang="en-US" sz="2800" smtClean="0"/>
              <a:t>Scheduling of tasks when P</a:t>
            </a:r>
            <a:r>
              <a:rPr lang="en-US" sz="2800" baseline="-25000" smtClean="0"/>
              <a:t>2</a:t>
            </a:r>
            <a:r>
              <a:rPr lang="en-US" sz="2800" smtClean="0"/>
              <a:t> </a:t>
            </a:r>
            <a:br>
              <a:rPr lang="en-US" sz="2800" smtClean="0"/>
            </a:br>
            <a:r>
              <a:rPr lang="en-US" sz="2800" smtClean="0"/>
              <a:t>has a higher priority than P</a:t>
            </a:r>
            <a:r>
              <a:rPr lang="en-US" sz="2800" baseline="-25000" smtClean="0"/>
              <a:t>1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312988"/>
            <a:ext cx="7496175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smtClean="0"/>
              <a:t>Rate Montonic Scheduling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351713" cy="4483100"/>
          </a:xfrm>
        </p:spPr>
        <p:txBody>
          <a:bodyPr/>
          <a:lstStyle/>
          <a:p>
            <a:r>
              <a:rPr lang="en-US" smtClean="0"/>
              <a:t>A priority is assigned based on the inverse of its period</a:t>
            </a:r>
          </a:p>
          <a:p>
            <a:endParaRPr lang="en-US" sz="800" smtClean="0"/>
          </a:p>
          <a:p>
            <a:r>
              <a:rPr lang="en-US" smtClean="0"/>
              <a:t>Shorter periods = higher priority;</a:t>
            </a:r>
          </a:p>
          <a:p>
            <a:endParaRPr lang="en-US" sz="800" smtClean="0"/>
          </a:p>
          <a:p>
            <a:r>
              <a:rPr lang="en-US" smtClean="0"/>
              <a:t>Longer periods = lower priority</a:t>
            </a:r>
          </a:p>
          <a:p>
            <a:endParaRPr lang="en-US" sz="800" smtClean="0"/>
          </a:p>
          <a:p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is assigned a higher priority than P</a:t>
            </a:r>
            <a:r>
              <a:rPr lang="en-US" baseline="-25000" smtClean="0"/>
              <a:t>2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7763" y="3659188"/>
            <a:ext cx="686752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71463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Missed Deadlines with </a:t>
            </a:r>
            <a:br>
              <a:rPr lang="en-US" sz="2800" smtClean="0"/>
            </a:br>
            <a:r>
              <a:rPr lang="en-US" sz="2800" smtClean="0"/>
              <a:t>Rate Monotonic Scheduling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 l="662" t="40077" r="664" b="40047"/>
          <a:stretch>
            <a:fillRect/>
          </a:stretch>
        </p:blipFill>
        <p:spPr bwMode="auto">
          <a:xfrm>
            <a:off x="806450" y="2166938"/>
            <a:ext cx="7997825" cy="120808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77813"/>
            <a:ext cx="7694612" cy="576262"/>
          </a:xfrm>
        </p:spPr>
        <p:txBody>
          <a:bodyPr/>
          <a:lstStyle/>
          <a:p>
            <a:pPr eaLnBrk="1" hangingPunct="1"/>
            <a:r>
              <a:rPr lang="en-US" smtClean="0"/>
              <a:t>Earliest Deadline First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351713" cy="4483100"/>
          </a:xfrm>
        </p:spPr>
        <p:txBody>
          <a:bodyPr/>
          <a:lstStyle/>
          <a:p>
            <a:r>
              <a:rPr lang="en-US" smtClean="0"/>
              <a:t>Priorities are assigned according to deadlines: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earlier the deadline, the higher the priority;</a:t>
            </a:r>
          </a:p>
          <a:p>
            <a:pPr>
              <a:buFont typeface="Monotype Sorts" charset="2"/>
              <a:buNone/>
            </a:pPr>
            <a:r>
              <a:rPr lang="en-US" smtClean="0"/>
              <a:t>	the later the deadline, the lower the priority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 l="711" t="40184" r="711" b="39867"/>
          <a:stretch>
            <a:fillRect/>
          </a:stretch>
        </p:blipFill>
        <p:spPr bwMode="auto">
          <a:xfrm>
            <a:off x="890588" y="3589338"/>
            <a:ext cx="7704137" cy="116998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17488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Chapter 19:  Real-Time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351713" cy="4483100"/>
          </a:xfrm>
        </p:spPr>
        <p:txBody>
          <a:bodyPr/>
          <a:lstStyle/>
          <a:p>
            <a:r>
              <a:rPr lang="en-US" smtClean="0"/>
              <a:t>System Characteristics	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Features of Real-Time Systems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Implementing Real-Time Operating Systems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Real-Time CPU Scheduling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An Example: VxWorks 5.x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277813"/>
            <a:ext cx="7751762" cy="576262"/>
          </a:xfrm>
        </p:spPr>
        <p:txBody>
          <a:bodyPr/>
          <a:lstStyle/>
          <a:p>
            <a:pPr eaLnBrk="1" hangingPunct="1"/>
            <a:r>
              <a:rPr lang="en-US" smtClean="0"/>
              <a:t>Proportional Share Scheduling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702550" cy="4483100"/>
          </a:xfrm>
        </p:spPr>
        <p:txBody>
          <a:bodyPr/>
          <a:lstStyle/>
          <a:p>
            <a:r>
              <a:rPr lang="en-US" b="1" i="1" smtClean="0"/>
              <a:t>T</a:t>
            </a:r>
            <a:r>
              <a:rPr lang="en-US" smtClean="0"/>
              <a:t> shares are allocated among all processes in the system</a:t>
            </a:r>
          </a:p>
          <a:p>
            <a:endParaRPr lang="en-US" smtClean="0"/>
          </a:p>
          <a:p>
            <a:r>
              <a:rPr lang="en-US" smtClean="0"/>
              <a:t>An application receives </a:t>
            </a:r>
            <a:r>
              <a:rPr lang="en-US" b="1" i="1" smtClean="0"/>
              <a:t>N</a:t>
            </a:r>
            <a:r>
              <a:rPr lang="en-US" smtClean="0"/>
              <a:t> shares where </a:t>
            </a:r>
            <a:r>
              <a:rPr lang="en-US" b="1" i="1" smtClean="0"/>
              <a:t>N &lt; 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This ensures each application will receive </a:t>
            </a:r>
            <a:r>
              <a:rPr lang="en-US" b="1" i="1" smtClean="0"/>
              <a:t>N / T</a:t>
            </a:r>
            <a:r>
              <a:rPr lang="en-US" smtClean="0"/>
              <a:t> of the total processor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 Scheduling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702550" cy="4483100"/>
          </a:xfrm>
        </p:spPr>
        <p:txBody>
          <a:bodyPr/>
          <a:lstStyle/>
          <a:p>
            <a:pPr marL="346075" indent="-346075"/>
            <a:r>
              <a:rPr lang="en-US" smtClean="0"/>
              <a:t>The Pthread API provides functions for managing real-time threads</a:t>
            </a:r>
          </a:p>
          <a:p>
            <a:pPr marL="346075" indent="-346075"/>
            <a:endParaRPr lang="en-US" smtClean="0"/>
          </a:p>
          <a:p>
            <a:pPr marL="346075" indent="-346075"/>
            <a:r>
              <a:rPr lang="en-US" smtClean="0"/>
              <a:t>Pthreads defines two scheduling classes for real-time threads:</a:t>
            </a:r>
          </a:p>
          <a:p>
            <a:pPr marL="346075" indent="-346075">
              <a:buFont typeface="Monotype Sorts" charset="2"/>
              <a:buNone/>
            </a:pPr>
            <a:r>
              <a:rPr lang="en-US" sz="1000" smtClean="0"/>
              <a:t>	</a:t>
            </a:r>
          </a:p>
          <a:p>
            <a:pPr marL="346075" indent="-346075">
              <a:buFont typeface="Monotype Sorts" charset="2"/>
              <a:buNone/>
            </a:pPr>
            <a:r>
              <a:rPr lang="en-US" smtClean="0"/>
              <a:t>     1.  SCHED_FIFO - threads are scheduled using a FCFS strategy with a FIFO queue. There is no time-slicing for threads of equal priority</a:t>
            </a:r>
          </a:p>
          <a:p>
            <a:pPr marL="346075" indent="-346075">
              <a:buFont typeface="Monotype Sorts" charset="2"/>
              <a:buNone/>
            </a:pPr>
            <a:endParaRPr lang="en-US" sz="800" smtClean="0"/>
          </a:p>
          <a:p>
            <a:pPr marL="346075" indent="-346075">
              <a:buFont typeface="Monotype Sorts" charset="2"/>
              <a:buNone/>
            </a:pPr>
            <a:r>
              <a:rPr lang="en-US" smtClean="0"/>
              <a:t>	2.  SCHED_RR - similar to SCHED_FIFO except time-slicing occurs for threads of equal priority</a:t>
            </a:r>
          </a:p>
          <a:p>
            <a:pPr marL="346075" indent="-346075">
              <a:buFont typeface="Monotype Sorts" charset="2"/>
              <a:buNone/>
            </a:pPr>
            <a:endParaRPr lang="en-US" smtClean="0"/>
          </a:p>
          <a:p>
            <a:pPr marL="346075" indent="-346075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VxWorks 5.0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75" y="1041400"/>
            <a:ext cx="42291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277813"/>
            <a:ext cx="8045450" cy="576262"/>
          </a:xfrm>
        </p:spPr>
        <p:txBody>
          <a:bodyPr/>
          <a:lstStyle/>
          <a:p>
            <a:pPr eaLnBrk="1" hangingPunct="1"/>
            <a:r>
              <a:rPr lang="en-US" smtClean="0"/>
              <a:t>Wind Microkernel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761288" cy="4483100"/>
          </a:xfrm>
        </p:spPr>
        <p:txBody>
          <a:bodyPr/>
          <a:lstStyle/>
          <a:p>
            <a:r>
              <a:rPr lang="en-US" smtClean="0"/>
              <a:t>The Wind microkernel provides support for the following: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1.  Processes and threads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2.  Preemptive and non-preemptive round-robin scheduling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3.  Manages interrupts (with bounded interrupt and dispatch latency times)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4.  Shared memory and message passing interprocess communication facilities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 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explain the timing requirements of real-time systems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distinguish between hard and soft real-time systems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discuss the defining characteristics of real-time systems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describe scheduling algorithms for hard real-time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/>
          <a:lstStyle/>
          <a:p>
            <a:pPr eaLnBrk="1" hangingPunct="1"/>
            <a:r>
              <a:rPr lang="en-US" smtClean="0"/>
              <a:t>Overview of Real-Time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5088" cy="5043487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real-time system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requires that results be produced within a specified deadline period.</a:t>
            </a:r>
          </a:p>
          <a:p>
            <a:endParaRPr lang="en-US" smtClean="0"/>
          </a:p>
          <a:p>
            <a:r>
              <a:rPr lang="en-US" smtClean="0"/>
              <a:t>An </a:t>
            </a:r>
            <a:r>
              <a:rPr lang="en-US" b="1" smtClean="0">
                <a:solidFill>
                  <a:srgbClr val="3366FF"/>
                </a:solidFill>
              </a:rPr>
              <a:t>embedded system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a computing device that is part of a larger system (i.e., automobile, airliner).</a:t>
            </a:r>
          </a:p>
          <a:p>
            <a:endParaRPr lang="en-US" smtClean="0"/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safety-critical system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a real-time system with catastrophic results in case of failure.</a:t>
            </a:r>
          </a:p>
          <a:p>
            <a:endParaRPr lang="en-US" smtClean="0"/>
          </a:p>
          <a:p>
            <a:r>
              <a:rPr lang="en-US" smtClean="0"/>
              <a:t>A hard real-time system guarantees that real-time tasks be completed within their required deadlines.</a:t>
            </a:r>
          </a:p>
          <a:p>
            <a:endParaRPr lang="en-US" smtClean="0"/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soft real-time system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provides priority of real-time tasks over non real-time tasks.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Characteristics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Single purpose</a:t>
            </a:r>
          </a:p>
          <a:p>
            <a:endParaRPr lang="en-US" smtClean="0"/>
          </a:p>
          <a:p>
            <a:r>
              <a:rPr lang="en-US" smtClean="0"/>
              <a:t>Small size</a:t>
            </a:r>
          </a:p>
          <a:p>
            <a:endParaRPr lang="en-US" smtClean="0"/>
          </a:p>
          <a:p>
            <a:r>
              <a:rPr lang="en-US" smtClean="0"/>
              <a:t>Inexpensively mass-produced</a:t>
            </a:r>
          </a:p>
          <a:p>
            <a:endParaRPr lang="en-US" smtClean="0"/>
          </a:p>
          <a:p>
            <a:r>
              <a:rPr lang="en-US" smtClean="0"/>
              <a:t>Specific timing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277813"/>
            <a:ext cx="7713662" cy="576262"/>
          </a:xfrm>
        </p:spPr>
        <p:txBody>
          <a:bodyPr/>
          <a:lstStyle/>
          <a:p>
            <a:pPr eaLnBrk="1" hangingPunct="1"/>
            <a:r>
              <a:rPr lang="en-US" smtClean="0"/>
              <a:t>System-on-a-Chip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4530725"/>
          </a:xfrm>
        </p:spPr>
        <p:txBody>
          <a:bodyPr/>
          <a:lstStyle/>
          <a:p>
            <a:r>
              <a:rPr lang="en-US" smtClean="0"/>
              <a:t>Many real-time systems are designed using system-on-a-chip (SOC) strategy</a:t>
            </a:r>
          </a:p>
          <a:p>
            <a:endParaRPr lang="en-US" smtClean="0"/>
          </a:p>
          <a:p>
            <a:r>
              <a:rPr lang="en-US" smtClean="0"/>
              <a:t>SOC allows the CPU, memory, memory-management unit, and attached peripheral ports (i.e., USB) to be contained in a single integrated circuit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Bus-Oriented System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8" y="1595438"/>
            <a:ext cx="68976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pPr eaLnBrk="1" hangingPunct="1"/>
            <a:r>
              <a:rPr lang="en-US" smtClean="0"/>
              <a:t>Features of Real-Time Kernels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smtClean="0"/>
              <a:t>Most real-time systems do not provide the features found in a standard desktop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Reasons include</a:t>
            </a:r>
          </a:p>
          <a:p>
            <a:pPr lvl="1"/>
            <a:r>
              <a:rPr lang="en-US" smtClean="0">
                <a:sym typeface="Symbol" charset="2"/>
              </a:rPr>
              <a:t>Real-time systems are typically single-purpose</a:t>
            </a:r>
          </a:p>
          <a:p>
            <a:pPr lvl="1"/>
            <a:r>
              <a:rPr lang="en-US" smtClean="0">
                <a:sym typeface="Symbol" charset="2"/>
              </a:rPr>
              <a:t>Real-time systems often do not require interfacing with a user</a:t>
            </a:r>
          </a:p>
          <a:p>
            <a:pPr lvl="1"/>
            <a:r>
              <a:rPr lang="en-US" smtClean="0">
                <a:sym typeface="Symbol" charset="2"/>
              </a:rPr>
              <a:t>Features found in a desktop PC require more substantial hardware that what is typically available in a real-time system</a:t>
            </a:r>
          </a:p>
          <a:p>
            <a:pPr>
              <a:buFont typeface="Monotype Sorts" charset="2"/>
              <a:buNone/>
            </a:pPr>
            <a:r>
              <a:rPr lang="en-US" smtClean="0">
                <a:sym typeface="Symbol" charset="2"/>
              </a:rPr>
              <a:t>	</a:t>
            </a: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287338"/>
            <a:ext cx="7751762" cy="576262"/>
          </a:xfrm>
        </p:spPr>
        <p:txBody>
          <a:bodyPr/>
          <a:lstStyle/>
          <a:p>
            <a:pPr eaLnBrk="1" hangingPunct="1"/>
            <a:r>
              <a:rPr lang="en-US" smtClean="0"/>
              <a:t>Virtual Memory in Real-Time Systems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21613" cy="4530725"/>
          </a:xfrm>
        </p:spPr>
        <p:txBody>
          <a:bodyPr/>
          <a:lstStyle/>
          <a:p>
            <a:r>
              <a:rPr lang="en-US" smtClean="0"/>
              <a:t>Address translation may occur via: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1.  </a:t>
            </a:r>
            <a:r>
              <a:rPr lang="en-US" b="1" smtClean="0">
                <a:solidFill>
                  <a:srgbClr val="3366FF"/>
                </a:solidFill>
              </a:rPr>
              <a:t>Real-addressing mode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where programs generate actual addresses</a:t>
            </a:r>
          </a:p>
          <a:p>
            <a:pPr>
              <a:buFont typeface="Monotype Sorts" charset="2"/>
              <a:buNone/>
            </a:pPr>
            <a:r>
              <a:rPr lang="en-US" smtClean="0"/>
              <a:t>	2.  </a:t>
            </a:r>
            <a:r>
              <a:rPr lang="en-US" b="1" smtClean="0">
                <a:solidFill>
                  <a:srgbClr val="3366FF"/>
                </a:solidFill>
              </a:rPr>
              <a:t>Relocation</a:t>
            </a:r>
            <a:r>
              <a:rPr lang="en-US" b="1" smtClean="0"/>
              <a:t> </a:t>
            </a:r>
            <a:r>
              <a:rPr lang="en-US" smtClean="0"/>
              <a:t>register mode</a:t>
            </a:r>
          </a:p>
          <a:p>
            <a:pPr>
              <a:buFont typeface="Monotype Sorts" charset="2"/>
              <a:buNone/>
            </a:pPr>
            <a:r>
              <a:rPr lang="en-US" smtClean="0"/>
              <a:t>	3.  Implementing full </a:t>
            </a:r>
            <a:r>
              <a:rPr lang="en-US" b="1" smtClean="0">
                <a:solidFill>
                  <a:srgbClr val="3366FF"/>
                </a:solidFill>
              </a:rPr>
              <a:t>virtual memory</a:t>
            </a:r>
            <a:endParaRPr lang="en-US" b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1710</TotalTime>
  <Words>448</Words>
  <Application>Microsoft Office PowerPoint</Application>
  <PresentationFormat>On-screen Show (4:3)</PresentationFormat>
  <Paragraphs>128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Symbol</vt:lpstr>
      <vt:lpstr>os-8</vt:lpstr>
      <vt:lpstr>Chapter 19:  Real-Time Systems</vt:lpstr>
      <vt:lpstr>Chapter 19:  Real-Time Systems</vt:lpstr>
      <vt:lpstr>Objectives</vt:lpstr>
      <vt:lpstr>Overview of Real-Time Systems</vt:lpstr>
      <vt:lpstr>System Characteristics</vt:lpstr>
      <vt:lpstr>System-on-a-Chip </vt:lpstr>
      <vt:lpstr>Bus-Oriented System</vt:lpstr>
      <vt:lpstr>Features of Real-Time Kernels</vt:lpstr>
      <vt:lpstr>Virtual Memory in Real-Time Systems</vt:lpstr>
      <vt:lpstr>Address Translation</vt:lpstr>
      <vt:lpstr>Implementing Real-Time Systems</vt:lpstr>
      <vt:lpstr>Minimizing Latency</vt:lpstr>
      <vt:lpstr>Interrupt Latency</vt:lpstr>
      <vt:lpstr>Dispatch Latency</vt:lpstr>
      <vt:lpstr>Real-Time CPU Scheduling</vt:lpstr>
      <vt:lpstr>Scheduling of tasks when P2  has a higher priority than P1</vt:lpstr>
      <vt:lpstr>Rate Montonic Scheduling</vt:lpstr>
      <vt:lpstr>Missed Deadlines with  Rate Monotonic Scheduling</vt:lpstr>
      <vt:lpstr>Earliest Deadline First Scheduling</vt:lpstr>
      <vt:lpstr>Proportional Share Scheduling</vt:lpstr>
      <vt:lpstr>Pthread Scheduling</vt:lpstr>
      <vt:lpstr>VxWorks 5.0</vt:lpstr>
      <vt:lpstr>Wind Microkernel</vt:lpstr>
      <vt:lpstr>End of Chapter 19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19.01</dc:title>
  <dc:creator>Lucent End User</dc:creator>
  <cp:lastModifiedBy>Silberschatz, Avi</cp:lastModifiedBy>
  <cp:revision>116</cp:revision>
  <cp:lastPrinted>2001-06-14T13:58:17Z</cp:lastPrinted>
  <dcterms:created xsi:type="dcterms:W3CDTF">2004-10-08T17:58:43Z</dcterms:created>
  <dcterms:modified xsi:type="dcterms:W3CDTF">2012-04-05T13:53:48Z</dcterms:modified>
</cp:coreProperties>
</file>