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5"/>
  </p:notesMasterIdLst>
  <p:handoutMasterIdLst>
    <p:handoutMasterId r:id="rId36"/>
  </p:handoutMasterIdLst>
  <p:sldIdLst>
    <p:sldId id="289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72" r:id="rId11"/>
    <p:sldId id="273" r:id="rId12"/>
    <p:sldId id="275" r:id="rId13"/>
    <p:sldId id="276" r:id="rId14"/>
    <p:sldId id="277" r:id="rId15"/>
    <p:sldId id="258" r:id="rId16"/>
    <p:sldId id="278" r:id="rId17"/>
    <p:sldId id="279" r:id="rId18"/>
    <p:sldId id="280" r:id="rId19"/>
    <p:sldId id="288" r:id="rId20"/>
    <p:sldId id="281" r:id="rId21"/>
    <p:sldId id="282" r:id="rId22"/>
    <p:sldId id="259" r:id="rId23"/>
    <p:sldId id="260" r:id="rId24"/>
    <p:sldId id="283" r:id="rId25"/>
    <p:sldId id="261" r:id="rId26"/>
    <p:sldId id="284" r:id="rId27"/>
    <p:sldId id="285" r:id="rId28"/>
    <p:sldId id="262" r:id="rId29"/>
    <p:sldId id="286" r:id="rId30"/>
    <p:sldId id="287" r:id="rId31"/>
    <p:sldId id="290" r:id="rId32"/>
    <p:sldId id="263" r:id="rId33"/>
    <p:sldId id="264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  <a:srgbClr val="CCFFFF"/>
    <a:srgbClr val="F8F8F8"/>
    <a:srgbClr val="EAEAEA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540" y="-90"/>
      </p:cViewPr>
      <p:guideLst>
        <p:guide orient="horz" pos="810"/>
        <p:guide pos="5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ctr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Helvetica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2738" y="0"/>
            <a:ext cx="320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ctr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Helvetica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6700"/>
            <a:ext cx="320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Helvetica" charset="0"/>
              </a:defRPr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2738" y="9156700"/>
            <a:ext cx="320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Helvetica" charset="0"/>
              </a:defRPr>
            </a:lvl1pPr>
          </a:lstStyle>
          <a:p>
            <a:fld id="{AE5E12CD-9BE0-4225-AF6C-A1C4972A02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672A1E4F-B637-4565-9704-4A4D975A1D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CA090-5D19-4930-95E7-5211F700ACB3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26156-B9C7-40E0-8103-A2E4845A16A3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F7FAB-76B1-4678-9959-B7499F35FEC6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994B6-6CB1-4E28-B78A-E73B775C766C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1ECB3-5C39-4228-9080-39397CFB1E82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425E6-63EC-4AEA-B197-14F2080CCD47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4BC0B-6CDC-4818-91F0-D2A8B7C97184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C2AE3-51C3-4E2C-B579-AE764CFD4C28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5905F-961C-4080-B9FF-6FA651F8DCCB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FBE65-177B-4538-8416-7AD972DE9E29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E1B61-DB79-4B90-92E0-180EF1907367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367926-DEE3-4FBC-9C4F-265400554FA2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11AC7-B6DE-44FE-930B-6C6A53BB553C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0D5F5-D4BB-4D94-B6EF-3B90CF32F7F4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B87A9-9145-48D9-BFB9-0CDCC004C610}" type="slidenum">
              <a:rPr lang="en-US"/>
              <a:pPr/>
              <a:t>22</a:t>
            </a:fld>
            <a:endParaRPr lang="en-US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6149D-129D-4BC2-9B79-89C0A05386ED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15CDC-73AC-437E-B6B0-24E63EA39E79}" type="slidenum">
              <a:rPr lang="en-US"/>
              <a:pPr/>
              <a:t>24</a:t>
            </a:fld>
            <a:endParaRPr lang="en-US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96E2D4-1DE8-4DCE-989D-4D6FB6BD34C8}" type="slidenum">
              <a:rPr lang="en-US"/>
              <a:pPr/>
              <a:t>25</a:t>
            </a:fld>
            <a:endParaRPr lang="en-US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09108-5289-43D2-87F1-9E83B67173A2}" type="slidenum">
              <a:rPr lang="en-US"/>
              <a:pPr/>
              <a:t>26</a:t>
            </a:fld>
            <a:endParaRPr lang="en-US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E509A7-861C-4083-A609-067A27E05718}" type="slidenum">
              <a:rPr lang="en-US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02D3B-ADDF-4D64-9766-7828C7F8B96E}" type="slidenum">
              <a:rPr lang="en-US"/>
              <a:pPr/>
              <a:t>28</a:t>
            </a:fld>
            <a:endParaRPr lang="en-US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0D972-7A23-49F4-8D24-CF4BD5AE0F5D}" type="slidenum">
              <a:rPr lang="en-US"/>
              <a:pPr/>
              <a:t>29</a:t>
            </a:fld>
            <a:endParaRPr lang="en-US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42B77-37A4-4EA2-8345-C2E79985F5CF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3D33F-9E94-4FC4-AAAE-30280DDFF853}" type="slidenum">
              <a:rPr lang="en-US"/>
              <a:pPr/>
              <a:t>30</a:t>
            </a:fld>
            <a:endParaRPr lang="en-US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8B24C-AFBA-4549-9B1B-F220B55BC358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37B59-AC8F-4A70-941C-45B195085D1B}" type="slidenum">
              <a:rPr lang="en-US"/>
              <a:pPr/>
              <a:t>32</a:t>
            </a:fld>
            <a:endParaRPr lang="en-US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36148-2775-4F31-A346-4F70F7AFED86}" type="slidenum">
              <a:rPr lang="en-US"/>
              <a:pPr/>
              <a:t>33</a:t>
            </a:fld>
            <a:endParaRPr lang="en-US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E1582-6EC2-4AB1-A32F-AC04BF4912DB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9C357-4223-4AAD-9934-1764E73AF38E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838C6-DEC3-4888-940D-9A5B9115DD16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0E4E3-7695-456F-A553-279F0A17E907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2ECE5-1FCF-4BD1-8ACE-7ACFA19FC37E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6CE79-4FD6-4D12-A717-835662790EFF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25900"/>
            <a:ext cx="2336800" cy="1860550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222750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20.</a:t>
            </a:r>
            <a:fld id="{C87F3DC8-9B7A-4F8A-9997-07C242CEC38E}" type="slidenum">
              <a:rPr lang="en-US" sz="10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20:  Multimedia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277813"/>
            <a:ext cx="7820025" cy="576262"/>
          </a:xfrm>
        </p:spPr>
        <p:txBody>
          <a:bodyPr/>
          <a:lstStyle/>
          <a:p>
            <a:pPr eaLnBrk="1" hangingPunct="1"/>
            <a:r>
              <a:rPr lang="en-US" smtClean="0"/>
              <a:t>Operating Systems Issues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85875"/>
            <a:ext cx="7556500" cy="4876800"/>
          </a:xfrm>
        </p:spPr>
        <p:txBody>
          <a:bodyPr/>
          <a:lstStyle/>
          <a:p>
            <a:r>
              <a:rPr lang="en-US" smtClean="0"/>
              <a:t>The operating system must guarantee the specific data rate and timing requirements of continuous media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Such requirements are known as </a:t>
            </a:r>
            <a:r>
              <a:rPr lang="en-US" b="1" smtClean="0">
                <a:solidFill>
                  <a:srgbClr val="3366FF"/>
                </a:solidFill>
              </a:rPr>
              <a:t>Quality-of-Service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(</a:t>
            </a:r>
            <a:r>
              <a:rPr lang="en-US" b="1" smtClean="0">
                <a:solidFill>
                  <a:srgbClr val="3366FF"/>
                </a:solidFill>
              </a:rPr>
              <a:t>QoS</a:t>
            </a:r>
            <a:r>
              <a:rPr lang="en-US" smtClean="0"/>
              <a:t>) guarantees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QoS Guarantees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75563" cy="4530725"/>
          </a:xfrm>
        </p:spPr>
        <p:txBody>
          <a:bodyPr/>
          <a:lstStyle/>
          <a:p>
            <a:r>
              <a:rPr lang="en-US" smtClean="0"/>
              <a:t>Guaranteeing QoS has the following effects in a computer system:</a:t>
            </a:r>
          </a:p>
          <a:p>
            <a:pPr>
              <a:buFont typeface="Monotype Sorts" charset="2"/>
              <a:buNone/>
            </a:pPr>
            <a:endParaRPr lang="en-US" sz="800" smtClean="0"/>
          </a:p>
          <a:p>
            <a:pPr>
              <a:buFont typeface="Monotype Sorts" charset="2"/>
              <a:buNone/>
            </a:pPr>
            <a:r>
              <a:rPr lang="en-US" smtClean="0"/>
              <a:t>     1.  CPU processing</a:t>
            </a:r>
            <a:br>
              <a:rPr lang="en-US" smtClean="0"/>
            </a:br>
            <a:endParaRPr lang="en-US" sz="800" smtClean="0"/>
          </a:p>
          <a:p>
            <a:pPr>
              <a:buFont typeface="Monotype Sorts" charset="2"/>
              <a:buNone/>
            </a:pPr>
            <a:r>
              <a:rPr lang="en-US" smtClean="0"/>
              <a:t>	2.  Scheduling</a:t>
            </a:r>
            <a:br>
              <a:rPr lang="en-US" smtClean="0"/>
            </a:br>
            <a:endParaRPr lang="en-US" sz="800" smtClean="0"/>
          </a:p>
          <a:p>
            <a:pPr>
              <a:buFont typeface="Monotype Sorts" charset="2"/>
              <a:buNone/>
            </a:pPr>
            <a:r>
              <a:rPr lang="en-US" smtClean="0"/>
              <a:t>	3.  File systems</a:t>
            </a:r>
            <a:br>
              <a:rPr lang="en-US" smtClean="0"/>
            </a:br>
            <a:endParaRPr lang="en-US" sz="800" smtClean="0"/>
          </a:p>
          <a:p>
            <a:pPr>
              <a:buFont typeface="Monotype Sorts" charset="2"/>
              <a:buNone/>
            </a:pPr>
            <a:r>
              <a:rPr lang="en-US" smtClean="0"/>
              <a:t>	4.  Network protocols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76225"/>
            <a:ext cx="8634412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Requirement of Multimedia </a:t>
            </a:r>
            <a:br>
              <a:rPr lang="en-US" sz="2800" smtClean="0"/>
            </a:br>
            <a:r>
              <a:rPr lang="en-US" sz="2800" smtClean="0"/>
              <a:t>Operating Systems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85875"/>
            <a:ext cx="7848600" cy="4876800"/>
          </a:xfrm>
        </p:spPr>
        <p:txBody>
          <a:bodyPr/>
          <a:lstStyle/>
          <a:p>
            <a:r>
              <a:rPr lang="en-US" smtClean="0"/>
              <a:t>There are three levels of QoS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endParaRPr lang="en-US" sz="800" smtClean="0"/>
          </a:p>
          <a:p>
            <a:pPr>
              <a:buFont typeface="Monotype Sorts" charset="2"/>
              <a:buNone/>
            </a:pPr>
            <a:r>
              <a:rPr lang="en-US" smtClean="0"/>
              <a:t>	1.  </a:t>
            </a:r>
            <a:r>
              <a:rPr lang="en-US" b="1" smtClean="0">
                <a:solidFill>
                  <a:srgbClr val="3366FF"/>
                </a:solidFill>
              </a:rPr>
              <a:t>Best-effort service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- the system makes a best effort with no QoS guarantees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2.  </a:t>
            </a:r>
            <a:r>
              <a:rPr lang="en-US" b="1" smtClean="0">
                <a:solidFill>
                  <a:srgbClr val="3366FF"/>
                </a:solidFill>
              </a:rPr>
              <a:t>Soft QoS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- allows different traffic streams to be prioritized, however no QoS guarantees are made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3.  </a:t>
            </a:r>
            <a:r>
              <a:rPr lang="en-US" b="1" smtClean="0">
                <a:solidFill>
                  <a:srgbClr val="3366FF"/>
                </a:solidFill>
              </a:rPr>
              <a:t>Hard QoS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- the QoS  rquirements are guaranteed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Parameters Defining QoS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26350" cy="4530725"/>
          </a:xfrm>
        </p:spPr>
        <p:txBody>
          <a:bodyPr/>
          <a:lstStyle/>
          <a:p>
            <a:r>
              <a:rPr lang="en-US" smtClean="0"/>
              <a:t>Throughput - the total amount of work completed during a specific time interval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Delay - the elapsed time from when a request is first submitted to when the desired result is produced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Jitter - the delays that occur during playback of a stream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Reliability - how errors are handled during transmission and processing of continuous media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Further QoS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75563" cy="4530725"/>
          </a:xfrm>
        </p:spPr>
        <p:txBody>
          <a:bodyPr/>
          <a:lstStyle/>
          <a:p>
            <a:r>
              <a:rPr lang="en-US" smtClean="0"/>
              <a:t>QoS may be </a:t>
            </a:r>
            <a:r>
              <a:rPr lang="en-US" b="1" smtClean="0">
                <a:solidFill>
                  <a:srgbClr val="3366FF"/>
                </a:solidFill>
              </a:rPr>
              <a:t>negotiated</a:t>
            </a:r>
            <a:r>
              <a:rPr lang="en-US" smtClean="0"/>
              <a:t> between the client and server</a:t>
            </a:r>
          </a:p>
          <a:p>
            <a:endParaRPr lang="en-US" smtClean="0"/>
          </a:p>
          <a:p>
            <a:r>
              <a:rPr lang="en-US" smtClean="0"/>
              <a:t>Operating systems often use an </a:t>
            </a:r>
            <a:r>
              <a:rPr lang="en-US" b="1" smtClean="0">
                <a:solidFill>
                  <a:srgbClr val="3366FF"/>
                </a:solidFill>
              </a:rPr>
              <a:t>admission control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algorithm that admits a request for a service only if the server has sufficient resources to satisfy the request.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57175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Resources on a file server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3650" y="1268413"/>
            <a:ext cx="3832225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Scheduling</a:t>
            </a: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74713" y="1433513"/>
            <a:ext cx="7848600" cy="4876800"/>
          </a:xfrm>
        </p:spPr>
        <p:txBody>
          <a:bodyPr/>
          <a:lstStyle/>
          <a:p>
            <a:r>
              <a:rPr lang="en-US" smtClean="0"/>
              <a:t>Multimedia systems require hard realtime scheduling to ensure critical tasks will be serviced within timing deadlines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Most hard realtime CPU scheduling algorithms assign realtime processes static priorities that do not change over time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Disk Scheduling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75563" cy="4530725"/>
          </a:xfrm>
        </p:spPr>
        <p:txBody>
          <a:bodyPr/>
          <a:lstStyle/>
          <a:p>
            <a:r>
              <a:rPr lang="en-US" smtClean="0"/>
              <a:t>Disk scheduling algorithms must be optimized to meet the timing deadlines and rate requirements of continuous media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Earliest-Deadline-First (EDF) Scheduling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SCAN-EDF Scheduling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Disk Scheduling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54925" cy="4530725"/>
          </a:xfrm>
        </p:spPr>
        <p:txBody>
          <a:bodyPr/>
          <a:lstStyle/>
          <a:p>
            <a:r>
              <a:rPr lang="en-US" smtClean="0"/>
              <a:t>The EDF scheduler uses a queue to order requests  according to the time it must be completed (its deadline)</a:t>
            </a:r>
          </a:p>
          <a:p>
            <a:endParaRPr lang="en-US" smtClean="0"/>
          </a:p>
          <a:p>
            <a:r>
              <a:rPr lang="en-US" smtClean="0"/>
              <a:t>SCAN-EDF scheduling is similar to EDF except that requests with the same deadline are ordered according to a SCAN policy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260350"/>
            <a:ext cx="80772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Deadline and cylinder requests for </a:t>
            </a:r>
            <a:br>
              <a:rPr lang="en-US" sz="2800" smtClean="0"/>
            </a:br>
            <a:r>
              <a:rPr lang="en-US" sz="2800" smtClean="0"/>
              <a:t>SCAN-EDF scheduling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3613" y="1292225"/>
            <a:ext cx="4865687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57175"/>
            <a:ext cx="8148638" cy="601663"/>
          </a:xfrm>
        </p:spPr>
        <p:txBody>
          <a:bodyPr/>
          <a:lstStyle/>
          <a:p>
            <a:pPr eaLnBrk="1" hangingPunct="1"/>
            <a:r>
              <a:rPr lang="en-US" smtClean="0"/>
              <a:t>Chapter 20: Multimedia Systems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543050"/>
            <a:ext cx="7153275" cy="3076575"/>
          </a:xfrm>
        </p:spPr>
        <p:txBody>
          <a:bodyPr/>
          <a:lstStyle/>
          <a:p>
            <a:r>
              <a:rPr lang="en-US" smtClean="0"/>
              <a:t>What is Multimedia?</a:t>
            </a:r>
          </a:p>
          <a:p>
            <a:r>
              <a:rPr lang="en-US" smtClean="0"/>
              <a:t>Compression</a:t>
            </a:r>
          </a:p>
          <a:p>
            <a:r>
              <a:rPr lang="en-US" smtClean="0"/>
              <a:t>Requirements of Multimedia Kernels</a:t>
            </a:r>
          </a:p>
          <a:p>
            <a:r>
              <a:rPr lang="en-US" smtClean="0"/>
              <a:t>CPU Scheduling</a:t>
            </a:r>
          </a:p>
          <a:p>
            <a:r>
              <a:rPr lang="en-US" smtClean="0"/>
              <a:t>Disk Scheduling</a:t>
            </a:r>
          </a:p>
          <a:p>
            <a:r>
              <a:rPr lang="en-US" smtClean="0"/>
              <a:t>Network Management</a:t>
            </a:r>
          </a:p>
          <a:p>
            <a:r>
              <a:rPr lang="en-US" smtClean="0"/>
              <a:t>An Example: Cineblitz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77813"/>
            <a:ext cx="7859712" cy="576262"/>
          </a:xfrm>
        </p:spPr>
        <p:txBody>
          <a:bodyPr/>
          <a:lstStyle/>
          <a:p>
            <a:pPr eaLnBrk="1" hangingPunct="1"/>
            <a:r>
              <a:rPr lang="en-US" smtClean="0"/>
              <a:t>Network Management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75563" cy="4530725"/>
          </a:xfrm>
        </p:spPr>
        <p:txBody>
          <a:bodyPr/>
          <a:lstStyle/>
          <a:p>
            <a:r>
              <a:rPr lang="en-US" smtClean="0"/>
              <a:t>Three general methods for delivering content from a server to a client across a network: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1.  </a:t>
            </a:r>
            <a:r>
              <a:rPr lang="en-US" b="1" smtClean="0">
                <a:solidFill>
                  <a:srgbClr val="3366FF"/>
                </a:solidFill>
              </a:rPr>
              <a:t>Unicasting </a:t>
            </a:r>
            <a:r>
              <a:rPr lang="en-US" smtClean="0"/>
              <a:t>- the server delivers the content to a single client.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2. 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3366FF"/>
                </a:solidFill>
              </a:rPr>
              <a:t>Broadcasting</a:t>
            </a:r>
            <a:r>
              <a:rPr lang="en-US" smtClean="0"/>
              <a:t> - the server delivers the content to all clients, regardless whether they want the content or not.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3.  </a:t>
            </a:r>
            <a:r>
              <a:rPr lang="en-US" b="1" smtClean="0">
                <a:solidFill>
                  <a:srgbClr val="3366FF"/>
                </a:solidFill>
              </a:rPr>
              <a:t>Multicasting</a:t>
            </a:r>
            <a:r>
              <a:rPr lang="en-US" smtClean="0"/>
              <a:t> - the server delivers the content to a group of receivers who indicate they wish to receive the content.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179388"/>
            <a:ext cx="9085263" cy="676275"/>
          </a:xfrm>
        </p:spPr>
        <p:txBody>
          <a:bodyPr/>
          <a:lstStyle/>
          <a:p>
            <a:pPr eaLnBrk="1" hangingPunct="1"/>
            <a:r>
              <a:rPr lang="en-US" smtClean="0"/>
              <a:t>RealTime Streaming Protocol (RTSP)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85875"/>
            <a:ext cx="7848600" cy="4876800"/>
          </a:xfrm>
        </p:spPr>
        <p:txBody>
          <a:bodyPr/>
          <a:lstStyle/>
          <a:p>
            <a:r>
              <a:rPr lang="en-US" smtClean="0"/>
              <a:t>Standard HTTP is stateless whereby the server does not maintain the status of its connection with the client.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269875"/>
            <a:ext cx="8077200" cy="649288"/>
          </a:xfrm>
        </p:spPr>
        <p:txBody>
          <a:bodyPr/>
          <a:lstStyle/>
          <a:p>
            <a:pPr eaLnBrk="1" hangingPunct="1"/>
            <a:r>
              <a:rPr lang="en-US" sz="2400" smtClean="0"/>
              <a:t/>
            </a:r>
            <a:br>
              <a:rPr lang="en-US" sz="2400" smtClean="0"/>
            </a:br>
            <a:r>
              <a:rPr lang="en-US" sz="2800" smtClean="0"/>
              <a:t>Streaming Media from a </a:t>
            </a:r>
            <a:br>
              <a:rPr lang="en-US" sz="2800" smtClean="0"/>
            </a:br>
            <a:r>
              <a:rPr lang="en-US" sz="2800" smtClean="0"/>
              <a:t>Conventional Web Server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0" y="1517650"/>
            <a:ext cx="7481888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271463"/>
            <a:ext cx="8388350" cy="609600"/>
          </a:xfrm>
        </p:spPr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Realtime Streaming Protocol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438" y="1279525"/>
            <a:ext cx="7340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RTSP States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85875"/>
            <a:ext cx="7605713" cy="4876800"/>
          </a:xfrm>
        </p:spPr>
        <p:txBody>
          <a:bodyPr/>
          <a:lstStyle/>
          <a:p>
            <a:r>
              <a:rPr lang="en-US" smtClean="0"/>
              <a:t>SETUP - the server allocates resources for a client session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PLAY - the server delivers a stream to a client session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PAUSE - the server suspends delivery of a stream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TEARDOWN - the server breaks down the connection and releases the resources allocated for the session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9950" y="293688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RTSP state machine</a:t>
            </a:r>
          </a:p>
        </p:txBody>
      </p:sp>
      <p:pic>
        <p:nvPicPr>
          <p:cNvPr id="645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250" y="2154238"/>
            <a:ext cx="8281988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CineBlitz Multimedia Server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CineBlitz supports both realtime and non-realtime clients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CineBlitz provides hard QoS guarantees to realtime clients using an admission control algorithm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The disk scheduler orders requests using C-SCAN order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277813"/>
            <a:ext cx="7880350" cy="576262"/>
          </a:xfrm>
        </p:spPr>
        <p:txBody>
          <a:bodyPr/>
          <a:lstStyle/>
          <a:p>
            <a:pPr eaLnBrk="1" hangingPunct="1"/>
            <a:r>
              <a:rPr lang="en-US" smtClean="0"/>
              <a:t>CineBlitz Admission Controller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85875"/>
            <a:ext cx="7351713" cy="4483100"/>
          </a:xfrm>
        </p:spPr>
        <p:txBody>
          <a:bodyPr/>
          <a:lstStyle/>
          <a:p>
            <a:r>
              <a:rPr lang="en-US" smtClean="0"/>
              <a:t>Total buffer space required for </a:t>
            </a:r>
            <a:r>
              <a:rPr lang="en-US" i="1" smtClean="0"/>
              <a:t>N</a:t>
            </a:r>
            <a:r>
              <a:rPr lang="en-US" smtClean="0"/>
              <a:t> clients where client has rate requirement of </a:t>
            </a:r>
            <a:r>
              <a:rPr lang="en-US" i="1" smtClean="0"/>
              <a:t>r</a:t>
            </a:r>
            <a:r>
              <a:rPr lang="en-US" i="1" baseline="-25000" smtClean="0"/>
              <a:t>i</a:t>
            </a:r>
            <a:endParaRPr lang="en-US" smtClean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0650" y="2590800"/>
            <a:ext cx="3822700" cy="16764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211138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Double Buffering in CineBlitz</a:t>
            </a: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1725" y="1343025"/>
            <a:ext cx="4560888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277813"/>
            <a:ext cx="8510587" cy="576262"/>
          </a:xfrm>
        </p:spPr>
        <p:txBody>
          <a:bodyPr/>
          <a:lstStyle/>
          <a:p>
            <a:pPr eaLnBrk="1" hangingPunct="1"/>
            <a:r>
              <a:rPr lang="en-US" smtClean="0"/>
              <a:t>CineBlitz Admission Controller (Cont.)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3188" cy="4530725"/>
          </a:xfrm>
        </p:spPr>
        <p:txBody>
          <a:bodyPr/>
          <a:lstStyle/>
          <a:p>
            <a:r>
              <a:rPr lang="en-US" smtClean="0"/>
              <a:t>If tseek and trot are the worst-case seek and rotational delay times, the maximum latency for servicing N requests is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635250"/>
            <a:ext cx="6858000" cy="15875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04925"/>
            <a:ext cx="7758113" cy="3924300"/>
          </a:xfrm>
        </p:spPr>
        <p:txBody>
          <a:bodyPr/>
          <a:lstStyle/>
          <a:p>
            <a:r>
              <a:rPr lang="en-US" smtClean="0"/>
              <a:t>To identify the characteristics of multimedia data</a:t>
            </a:r>
          </a:p>
          <a:p>
            <a:endParaRPr lang="en-US" smtClean="0"/>
          </a:p>
          <a:p>
            <a:r>
              <a:rPr lang="en-US" smtClean="0"/>
              <a:t>To examine several algorithms used to compress multimedia data</a:t>
            </a:r>
          </a:p>
          <a:p>
            <a:endParaRPr lang="en-US" smtClean="0"/>
          </a:p>
          <a:p>
            <a:r>
              <a:rPr lang="en-US" smtClean="0"/>
              <a:t>To explore the operating system requirements of multimedia data, including CPU and disk scheduling and network management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3" y="296863"/>
            <a:ext cx="7783512" cy="576262"/>
          </a:xfrm>
        </p:spPr>
        <p:txBody>
          <a:bodyPr/>
          <a:lstStyle/>
          <a:p>
            <a:pPr eaLnBrk="1" hangingPunct="1"/>
            <a:r>
              <a:rPr lang="en-US" smtClean="0"/>
              <a:t>CineBlitz Admission Controller (Cont.)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/>
          <a:lstStyle/>
          <a:p>
            <a:r>
              <a:rPr lang="en-US" smtClean="0"/>
              <a:t>The CineBlitz admission controller only admits a new client if there is  at least </a:t>
            </a:r>
            <a:r>
              <a:rPr lang="en-US" i="1" smtClean="0"/>
              <a:t>2 </a:t>
            </a:r>
            <a:r>
              <a:rPr lang="en-US" smtClean="0"/>
              <a:t>X</a:t>
            </a:r>
            <a:r>
              <a:rPr lang="en-US" i="1" smtClean="0"/>
              <a:t> T </a:t>
            </a:r>
            <a:r>
              <a:rPr lang="en-US" smtClean="0"/>
              <a:t>X</a:t>
            </a:r>
            <a:r>
              <a:rPr lang="en-US" i="1" smtClean="0"/>
              <a:t> r</a:t>
            </a:r>
            <a:r>
              <a:rPr lang="en-US" i="1" baseline="-25000" smtClean="0"/>
              <a:t>i</a:t>
            </a:r>
            <a:r>
              <a:rPr lang="en-US" smtClean="0"/>
              <a:t> bits of free buffer space and the following equation is satisfied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4725" y="2701925"/>
            <a:ext cx="7685088" cy="17621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of Chapter 20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885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0238" y="1028700"/>
            <a:ext cx="5440362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20.10</a:t>
            </a:r>
          </a:p>
        </p:txBody>
      </p:sp>
      <p:pic>
        <p:nvPicPr>
          <p:cNvPr id="8089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888" y="1131888"/>
            <a:ext cx="50514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576262"/>
          </a:xfrm>
        </p:spPr>
        <p:txBody>
          <a:bodyPr/>
          <a:lstStyle/>
          <a:p>
            <a:pPr eaLnBrk="1" hangingPunct="1"/>
            <a:r>
              <a:rPr lang="en-US" smtClean="0"/>
              <a:t>What is Multimedia?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07300" cy="4530725"/>
          </a:xfrm>
        </p:spPr>
        <p:txBody>
          <a:bodyPr/>
          <a:lstStyle/>
          <a:p>
            <a:r>
              <a:rPr lang="en-US" smtClean="0"/>
              <a:t>Multimedia data includes</a:t>
            </a:r>
          </a:p>
          <a:p>
            <a:pPr>
              <a:buFont typeface="Monotype Sorts" charset="2"/>
              <a:buNone/>
            </a:pPr>
            <a:r>
              <a:rPr lang="en-US" smtClean="0"/>
              <a:t>	- audio and video clips (i.e., MP3 and MPEG files)</a:t>
            </a:r>
          </a:p>
          <a:p>
            <a:pPr>
              <a:buFont typeface="Monotype Sorts" charset="2"/>
              <a:buNone/>
            </a:pPr>
            <a:r>
              <a:rPr lang="en-US" smtClean="0"/>
              <a:t>	- live webcasts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Multimedia data may be delivered to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- desktop PC’s</a:t>
            </a:r>
          </a:p>
          <a:p>
            <a:pPr>
              <a:buFont typeface="Monotype Sorts" charset="2"/>
              <a:buNone/>
            </a:pPr>
            <a:r>
              <a:rPr lang="en-US" smtClean="0"/>
              <a:t>	- handheld devices (PDAs, smart phones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Media Delivery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4530725"/>
          </a:xfrm>
        </p:spPr>
        <p:txBody>
          <a:bodyPr/>
          <a:lstStyle/>
          <a:p>
            <a:r>
              <a:rPr lang="en-US" smtClean="0"/>
              <a:t>Multimedia data is stored in the file system like other ordinary data</a:t>
            </a:r>
          </a:p>
          <a:p>
            <a:endParaRPr lang="en-US" smtClean="0"/>
          </a:p>
          <a:p>
            <a:r>
              <a:rPr lang="en-US" smtClean="0"/>
              <a:t>However, multimedia data must be accessed with specific timing requirements</a:t>
            </a:r>
          </a:p>
          <a:p>
            <a:endParaRPr lang="en-US" smtClean="0"/>
          </a:p>
          <a:p>
            <a:r>
              <a:rPr lang="en-US" smtClean="0"/>
              <a:t>For example, video must be displayed at 24-30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3366FF"/>
                </a:solidFill>
              </a:rPr>
              <a:t>frames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per second. Multimedia video data must be delivered at a rate which guarantees 24-30 frames/second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Continuous-media data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data with specific rate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53350" cy="4530725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Streaming</a:t>
            </a:r>
            <a:r>
              <a:rPr lang="en-US" smtClean="0"/>
              <a:t> is delivering a multimedia file from a server to a client - typically the deliver occurs over a network connection.</a:t>
            </a:r>
          </a:p>
          <a:p>
            <a:endParaRPr lang="en-US" smtClean="0"/>
          </a:p>
          <a:p>
            <a:r>
              <a:rPr lang="en-US" smtClean="0"/>
              <a:t>There are two different types of streaming:</a:t>
            </a:r>
          </a:p>
          <a:p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1. </a:t>
            </a:r>
            <a:r>
              <a:rPr lang="en-US" b="1" smtClean="0">
                <a:solidFill>
                  <a:srgbClr val="3366FF"/>
                </a:solidFill>
              </a:rPr>
              <a:t>Progressive download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- the client begins playback of the multimedia file as it is delivered. The file is ultimately stored on the client computer.</a:t>
            </a:r>
          </a:p>
          <a:p>
            <a:pPr>
              <a:buFont typeface="Monotype Sorts" charset="2"/>
              <a:buNone/>
            </a:pPr>
            <a:endParaRPr lang="en-US" sz="800" smtClean="0"/>
          </a:p>
          <a:p>
            <a:pPr>
              <a:buFont typeface="Monotype Sorts" charset="2"/>
              <a:buNone/>
            </a:pPr>
            <a:r>
              <a:rPr lang="en-US" smtClean="0"/>
              <a:t>	2. </a:t>
            </a:r>
            <a:r>
              <a:rPr lang="en-US" b="1" smtClean="0">
                <a:solidFill>
                  <a:srgbClr val="3366FF"/>
                </a:solidFill>
              </a:rPr>
              <a:t>Real-time streaming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- the multimedia file is delivered to - but not stored on - the client’s computer.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Real-time Streaming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5088" cy="4530725"/>
          </a:xfrm>
        </p:spPr>
        <p:txBody>
          <a:bodyPr/>
          <a:lstStyle/>
          <a:p>
            <a:r>
              <a:rPr lang="en-US" smtClean="0"/>
              <a:t>There are two types of real-time streaming: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</a:p>
          <a:p>
            <a:pPr>
              <a:buFont typeface="Monotype Sorts" charset="2"/>
              <a:buNone/>
            </a:pPr>
            <a:r>
              <a:rPr lang="en-US" smtClean="0"/>
              <a:t>	1.  </a:t>
            </a:r>
            <a:r>
              <a:rPr lang="en-US" b="1" smtClean="0">
                <a:solidFill>
                  <a:srgbClr val="3366FF"/>
                </a:solidFill>
              </a:rPr>
              <a:t>Live streaming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- used to deliver a live event while it is occurring</a:t>
            </a:r>
          </a:p>
          <a:p>
            <a:pPr>
              <a:buFont typeface="Monotype Sorts" charset="2"/>
              <a:buNone/>
            </a:pPr>
            <a:endParaRPr lang="en-US" sz="800" smtClean="0"/>
          </a:p>
          <a:p>
            <a:pPr>
              <a:buFont typeface="Monotype Sorts" charset="2"/>
              <a:buNone/>
            </a:pPr>
            <a:r>
              <a:rPr lang="en-US" smtClean="0"/>
              <a:t>	2.  </a:t>
            </a:r>
            <a:r>
              <a:rPr lang="en-US" b="1" smtClean="0">
                <a:solidFill>
                  <a:srgbClr val="3366FF"/>
                </a:solidFill>
              </a:rPr>
              <a:t>On-demand streaming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- used to deliver media streams such as movies, archived lectures, etc. The events are not delivered in real-time.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255588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/>
              <a:t>Multimedia Systems Characteristics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85875"/>
            <a:ext cx="7848600" cy="4876800"/>
          </a:xfrm>
        </p:spPr>
        <p:txBody>
          <a:bodyPr/>
          <a:lstStyle/>
          <a:p>
            <a:r>
              <a:rPr lang="en-US" smtClean="0"/>
              <a:t>Multimedia files can be quite large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Continuous media data may require very high data rates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Multimedia applications may be sensitive to timing delays during playback of the media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4613" cy="4530725"/>
          </a:xfrm>
        </p:spPr>
        <p:txBody>
          <a:bodyPr/>
          <a:lstStyle/>
          <a:p>
            <a:r>
              <a:rPr lang="en-US" smtClean="0"/>
              <a:t>Because of the size and rate requirements of multimedia systems, multimedia files are often compressed into a smaller form</a:t>
            </a:r>
          </a:p>
          <a:p>
            <a:endParaRPr lang="en-US" smtClean="0"/>
          </a:p>
          <a:p>
            <a:r>
              <a:rPr lang="en-US" smtClean="0"/>
              <a:t>MPEG Compression:</a:t>
            </a:r>
          </a:p>
          <a:p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1.  MPEG-1 - 352 X 240 @ 30 frames/second</a:t>
            </a:r>
          </a:p>
          <a:p>
            <a:pPr>
              <a:buFont typeface="Monotype Sorts" charset="2"/>
              <a:buNone/>
            </a:pPr>
            <a:r>
              <a:rPr lang="en-US" sz="800" smtClean="0"/>
              <a:t>	</a:t>
            </a:r>
          </a:p>
          <a:p>
            <a:pPr>
              <a:buFont typeface="Monotype Sorts" charset="2"/>
              <a:buNone/>
            </a:pPr>
            <a:r>
              <a:rPr lang="en-US" smtClean="0"/>
              <a:t>	2.  MPEG-2 - Used for compressing DVD and high-definition television (HDTV)</a:t>
            </a:r>
          </a:p>
          <a:p>
            <a:pPr>
              <a:buFont typeface="Monotype Sorts" charset="2"/>
              <a:buNone/>
            </a:pPr>
            <a:endParaRPr lang="en-US" sz="800" smtClean="0"/>
          </a:p>
          <a:p>
            <a:pPr>
              <a:buFont typeface="Monotype Sorts" charset="2"/>
              <a:buNone/>
            </a:pPr>
            <a:r>
              <a:rPr lang="en-US" smtClean="0"/>
              <a:t>	3.  MPEG-4 - Used to transmit audio, video, and graphics. Can be delivered over very slow connections (56 Kbps)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24698</TotalTime>
  <Words>576</Words>
  <Application>Microsoft Office PowerPoint</Application>
  <PresentationFormat>On-screen Show (4:3)</PresentationFormat>
  <Paragraphs>162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Verdana</vt:lpstr>
      <vt:lpstr>ＭＳ Ｐゴシック</vt:lpstr>
      <vt:lpstr>Arial</vt:lpstr>
      <vt:lpstr>Helvetica</vt:lpstr>
      <vt:lpstr>Monotype Sorts</vt:lpstr>
      <vt:lpstr>Webdings</vt:lpstr>
      <vt:lpstr>Times New Roman</vt:lpstr>
      <vt:lpstr>os-8</vt:lpstr>
      <vt:lpstr>Chapter 20:  Multimedia Systems</vt:lpstr>
      <vt:lpstr>Chapter 20: Multimedia Systems</vt:lpstr>
      <vt:lpstr>Objectives</vt:lpstr>
      <vt:lpstr>What is Multimedia?</vt:lpstr>
      <vt:lpstr>Media Delivery</vt:lpstr>
      <vt:lpstr>Streaming</vt:lpstr>
      <vt:lpstr>Real-time Streaming</vt:lpstr>
      <vt:lpstr>Multimedia Systems Characteristics</vt:lpstr>
      <vt:lpstr>Compression</vt:lpstr>
      <vt:lpstr>Operating Systems Issues</vt:lpstr>
      <vt:lpstr>QoS Guarantees</vt:lpstr>
      <vt:lpstr>Requirement of Multimedia  Operating Systems</vt:lpstr>
      <vt:lpstr>Parameters Defining QoS</vt:lpstr>
      <vt:lpstr>Further QoS Issues</vt:lpstr>
      <vt:lpstr> Resources on a file server</vt:lpstr>
      <vt:lpstr>CPU Scheduling</vt:lpstr>
      <vt:lpstr>Disk Scheduling</vt:lpstr>
      <vt:lpstr>Disk Scheduling (Cont.)</vt:lpstr>
      <vt:lpstr>Deadline and cylinder requests for  SCAN-EDF scheduling</vt:lpstr>
      <vt:lpstr>Network Management</vt:lpstr>
      <vt:lpstr>RealTime Streaming Protocol (RTSP)</vt:lpstr>
      <vt:lpstr> Streaming Media from a  Conventional Web Server</vt:lpstr>
      <vt:lpstr> Realtime Streaming Protocol</vt:lpstr>
      <vt:lpstr>RTSP States</vt:lpstr>
      <vt:lpstr> RTSP state machine</vt:lpstr>
      <vt:lpstr>CineBlitz Multimedia Server</vt:lpstr>
      <vt:lpstr>CineBlitz Admission Controller</vt:lpstr>
      <vt:lpstr> Double Buffering in CineBlitz</vt:lpstr>
      <vt:lpstr>CineBlitz Admission Controller (Cont.)</vt:lpstr>
      <vt:lpstr>CineBlitz Admission Controller (Cont.)</vt:lpstr>
      <vt:lpstr>End of Chapter 20</vt:lpstr>
      <vt:lpstr>Slide 32</vt:lpstr>
      <vt:lpstr>Exercise 20.10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20.1</dc:title>
  <dc:creator>Lucent End User</dc:creator>
  <cp:lastModifiedBy>Silberschatz, Avi</cp:lastModifiedBy>
  <cp:revision>102</cp:revision>
  <cp:lastPrinted>2001-06-14T13:58:17Z</cp:lastPrinted>
  <dcterms:created xsi:type="dcterms:W3CDTF">2004-10-08T18:18:01Z</dcterms:created>
  <dcterms:modified xsi:type="dcterms:W3CDTF">2012-04-05T13:53:35Z</dcterms:modified>
</cp:coreProperties>
</file>