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66"/>
  </p:notesMasterIdLst>
  <p:handoutMasterIdLst>
    <p:handoutMasterId r:id="rId67"/>
  </p:handoutMasterIdLst>
  <p:sldIdLst>
    <p:sldId id="327" r:id="rId2"/>
    <p:sldId id="265" r:id="rId3"/>
    <p:sldId id="328" r:id="rId4"/>
    <p:sldId id="266" r:id="rId5"/>
    <p:sldId id="267" r:id="rId6"/>
    <p:sldId id="268" r:id="rId7"/>
    <p:sldId id="269" r:id="rId8"/>
    <p:sldId id="270" r:id="rId9"/>
    <p:sldId id="271" r:id="rId10"/>
    <p:sldId id="272" r:id="rId11"/>
    <p:sldId id="304" r:id="rId12"/>
    <p:sldId id="273" r:id="rId13"/>
    <p:sldId id="274" r:id="rId14"/>
    <p:sldId id="326" r:id="rId15"/>
    <p:sldId id="275" r:id="rId16"/>
    <p:sldId id="276" r:id="rId17"/>
    <p:sldId id="277" r:id="rId18"/>
    <p:sldId id="278" r:id="rId19"/>
    <p:sldId id="315" r:id="rId20"/>
    <p:sldId id="279" r:id="rId21"/>
    <p:sldId id="280" r:id="rId22"/>
    <p:sldId id="316" r:id="rId23"/>
    <p:sldId id="281" r:id="rId24"/>
    <p:sldId id="282" r:id="rId25"/>
    <p:sldId id="283" r:id="rId26"/>
    <p:sldId id="317" r:id="rId27"/>
    <p:sldId id="284" r:id="rId28"/>
    <p:sldId id="323" r:id="rId29"/>
    <p:sldId id="285" r:id="rId30"/>
    <p:sldId id="286" r:id="rId31"/>
    <p:sldId id="324" r:id="rId32"/>
    <p:sldId id="287" r:id="rId33"/>
    <p:sldId id="288" r:id="rId34"/>
    <p:sldId id="289" r:id="rId35"/>
    <p:sldId id="290" r:id="rId36"/>
    <p:sldId id="291" r:id="rId37"/>
    <p:sldId id="292" r:id="rId38"/>
    <p:sldId id="318" r:id="rId39"/>
    <p:sldId id="319" r:id="rId40"/>
    <p:sldId id="320" r:id="rId41"/>
    <p:sldId id="322" r:id="rId42"/>
    <p:sldId id="293" r:id="rId43"/>
    <p:sldId id="325" r:id="rId44"/>
    <p:sldId id="294" r:id="rId45"/>
    <p:sldId id="295" r:id="rId46"/>
    <p:sldId id="296" r:id="rId47"/>
    <p:sldId id="297" r:id="rId48"/>
    <p:sldId id="298" r:id="rId49"/>
    <p:sldId id="299" r:id="rId50"/>
    <p:sldId id="300" r:id="rId51"/>
    <p:sldId id="301" r:id="rId52"/>
    <p:sldId id="302" r:id="rId53"/>
    <p:sldId id="303" r:id="rId54"/>
    <p:sldId id="305" r:id="rId55"/>
    <p:sldId id="306" r:id="rId56"/>
    <p:sldId id="307" r:id="rId57"/>
    <p:sldId id="308" r:id="rId58"/>
    <p:sldId id="309" r:id="rId59"/>
    <p:sldId id="310" r:id="rId60"/>
    <p:sldId id="311" r:id="rId61"/>
    <p:sldId id="312" r:id="rId62"/>
    <p:sldId id="313" r:id="rId63"/>
    <p:sldId id="314" r:id="rId64"/>
    <p:sldId id="329" r:id="rId65"/>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 y="-72"/>
      </p:cViewPr>
      <p:guideLst>
        <p:guide orient="horz" pos="802"/>
        <p:guide pos="5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defRPr>
            </a:lvl1pPr>
          </a:lstStyle>
          <a:p>
            <a:endParaRPr lang="en-US"/>
          </a:p>
        </p:txBody>
      </p:sp>
      <p:sp>
        <p:nvSpPr>
          <p:cNvPr id="103427"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defRPr>
            </a:lvl1pPr>
          </a:lstStyle>
          <a:p>
            <a:endParaRPr lang="en-US"/>
          </a:p>
        </p:txBody>
      </p:sp>
      <p:sp>
        <p:nvSpPr>
          <p:cNvPr id="103428"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defRPr>
            </a:lvl1pPr>
          </a:lstStyle>
          <a:p>
            <a:endParaRPr lang="en-US"/>
          </a:p>
        </p:txBody>
      </p:sp>
      <p:sp>
        <p:nvSpPr>
          <p:cNvPr id="103429"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defRPr>
            </a:lvl1pPr>
          </a:lstStyle>
          <a:p>
            <a:fld id="{8B92B951-73B8-45F4-90CD-FC3131DD2B3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defRPr>
            </a:lvl1pPr>
          </a:lstStyle>
          <a:p>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defRPr>
            </a:lvl1pPr>
          </a:lstStyle>
          <a:p>
            <a:endParaRPr lang="en-US"/>
          </a:p>
        </p:txBody>
      </p:sp>
      <p:sp>
        <p:nvSpPr>
          <p:cNvPr id="14340" name="Rectangle 4"/>
          <p:cNvSpPr>
            <a:spLocks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defRPr>
            </a:lvl1pPr>
          </a:lstStyle>
          <a:p>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charset="0"/>
              </a:defRPr>
            </a:lvl1pPr>
          </a:lstStyle>
          <a:p>
            <a:fld id="{1E0DB569-5ADB-4614-9A52-E6B00D8AA7F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p:txBody>
          <a:bodyPr/>
          <a:lstStyle/>
          <a:p>
            <a:fld id="{5BAFC642-5BDE-40DD-BF04-4CD3B67A33EE}" type="slidenum">
              <a:rPr lang="en-US"/>
              <a:pPr/>
              <a:t>1</a:t>
            </a:fld>
            <a:endParaRPr lang="en-US"/>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fld id="{5C4C7083-5368-4A6E-A793-58106E5DC3C1}" type="slidenum">
              <a:rPr lang="en-US"/>
              <a:pPr/>
              <a:t>10</a:t>
            </a:fld>
            <a:endParaRPr lang="en-US"/>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fld id="{1ED0CBE7-4A2D-4145-95BB-BFCFC2A8B3D7}" type="slidenum">
              <a:rPr lang="en-US"/>
              <a:pPr/>
              <a:t>11</a:t>
            </a:fld>
            <a:endParaRPr lang="en-US"/>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fld id="{1182910F-80A2-4C67-BC83-378BF7FD041C}" type="slidenum">
              <a:rPr lang="en-US"/>
              <a:pPr/>
              <a:t>12</a:t>
            </a:fld>
            <a:endParaRPr lang="en-US"/>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fld id="{359788E5-16C8-4540-9056-84C91E7D2CBF}" type="slidenum">
              <a:rPr lang="en-US"/>
              <a:pPr/>
              <a:t>13</a:t>
            </a:fld>
            <a:endParaRPr lang="en-US"/>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fld id="{40CBF359-5E05-41C6-8DA5-F0E6BDB11D10}" type="slidenum">
              <a:rPr lang="en-US"/>
              <a:pPr/>
              <a:t>14</a:t>
            </a:fld>
            <a:endParaRPr lang="en-US"/>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fld id="{3BD7E992-DAC2-444A-8496-050B59924D85}" type="slidenum">
              <a:rPr lang="en-US"/>
              <a:pPr/>
              <a:t>15</a:t>
            </a:fld>
            <a:endParaRPr lang="en-US"/>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fld id="{D50CA6A8-3A3E-4E32-B4DA-C8BCDC7269DA}" type="slidenum">
              <a:rPr lang="en-US"/>
              <a:pPr/>
              <a:t>16</a:t>
            </a:fld>
            <a:endParaRPr lang="en-US"/>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fld id="{34AD8F68-F2AF-46B9-BA36-8A36796AE55D}" type="slidenum">
              <a:rPr lang="en-US"/>
              <a:pPr/>
              <a:t>17</a:t>
            </a:fld>
            <a:endParaRPr lang="en-US"/>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fld id="{1439293C-9D41-4C91-AF5E-CE1AE16E916D}" type="slidenum">
              <a:rPr lang="en-US"/>
              <a:pPr/>
              <a:t>18</a:t>
            </a:fld>
            <a:endParaRPr lang="en-US"/>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fld id="{D4C5E70A-7BB7-4C24-A65A-F4D69CCB243B}" type="slidenum">
              <a:rPr lang="en-US"/>
              <a:pPr/>
              <a:t>19</a:t>
            </a:fld>
            <a:endParaRPr 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p>
            <a:fld id="{191D9B3E-E162-4943-A1DB-7CC7555BAFDA}" type="slidenum">
              <a:rPr lang="en-US"/>
              <a:pPr/>
              <a:t>2</a:t>
            </a:fld>
            <a:endParaRPr lang="en-US"/>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fld id="{FDC87DBC-3453-41EC-A63B-A393D5C302A4}" type="slidenum">
              <a:rPr lang="en-US"/>
              <a:pPr/>
              <a:t>20</a:t>
            </a:fld>
            <a:endParaRPr 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fld id="{C5E08089-19EE-470C-BCC2-0750A629C07E}" type="slidenum">
              <a:rPr lang="en-US"/>
              <a:pPr/>
              <a:t>21</a:t>
            </a:fld>
            <a:endParaRPr 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fld id="{AC4EAAE1-834B-45EB-A034-F3A0EEC2A1D6}" type="slidenum">
              <a:rPr lang="en-US"/>
              <a:pPr/>
              <a:t>22</a:t>
            </a:fld>
            <a:endParaRPr lang="en-US"/>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fld id="{4ADE8A59-B6CD-48E6-BA3F-D30012BD1AE3}" type="slidenum">
              <a:rPr lang="en-US"/>
              <a:pPr/>
              <a:t>23</a:t>
            </a:fld>
            <a:endParaRPr lang="en-US"/>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fld id="{342D2EB1-E028-43FE-9A55-714BDCE25BDA}" type="slidenum">
              <a:rPr lang="en-US"/>
              <a:pPr/>
              <a:t>24</a:t>
            </a:fld>
            <a:endParaRPr lang="en-US"/>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fld id="{F6E6D48F-47AF-4E72-8530-EFCC45B83DA1}" type="slidenum">
              <a:rPr lang="en-US"/>
              <a:pPr/>
              <a:t>25</a:t>
            </a:fld>
            <a:endParaRPr lang="en-US"/>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fld id="{10376C4C-6CE8-49D6-B57D-3B9A8C3C1C5D}" type="slidenum">
              <a:rPr lang="en-US"/>
              <a:pPr/>
              <a:t>26</a:t>
            </a:fld>
            <a:endParaRPr lang="en-US"/>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0ABFC767-F6FF-42D6-8537-27B860FA338B}" type="slidenum">
              <a:rPr lang="en-US"/>
              <a:pPr/>
              <a:t>27</a:t>
            </a:fld>
            <a:endParaRPr lang="en-US"/>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27E9BAF5-A9E0-4563-8798-64F7B1306B6A}" type="slidenum">
              <a:rPr lang="en-US"/>
              <a:pPr/>
              <a:t>28</a:t>
            </a:fld>
            <a:endParaRPr lang="en-US"/>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fld id="{54B8CF11-C8AD-4FC9-A527-EDEFB85226C7}" type="slidenum">
              <a:rPr lang="en-US"/>
              <a:pPr/>
              <a:t>29</a:t>
            </a:fld>
            <a:endParaRPr lang="en-US"/>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p:txBody>
          <a:bodyPr/>
          <a:lstStyle/>
          <a:p>
            <a:fld id="{E5C91E9C-C367-4D49-823E-C47AE5A97E68}" type="slidenum">
              <a:rPr lang="en-US"/>
              <a:pPr/>
              <a:t>3</a:t>
            </a:fld>
            <a:endParaRPr lang="en-US"/>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fld id="{7DC8EA8F-7916-4C40-951D-F2B45A3A0260}" type="slidenum">
              <a:rPr lang="en-US"/>
              <a:pPr/>
              <a:t>30</a:t>
            </a:fld>
            <a:endParaRPr lang="en-US"/>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1D7D990B-5B36-41C2-BC55-3DB766A2C6B8}" type="slidenum">
              <a:rPr lang="en-US"/>
              <a:pPr/>
              <a:t>31</a:t>
            </a:fld>
            <a:endParaRPr lang="en-US"/>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fld id="{417DE460-5931-4C37-ADB2-5337C661A0EA}" type="slidenum">
              <a:rPr lang="en-US"/>
              <a:pPr/>
              <a:t>32</a:t>
            </a:fld>
            <a:endParaRPr lang="en-US"/>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fld id="{A922A913-EC99-4E2C-AFF9-084E0C44751F}" type="slidenum">
              <a:rPr lang="en-US"/>
              <a:pPr/>
              <a:t>33</a:t>
            </a:fld>
            <a:endParaRPr lang="en-US"/>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fld id="{A17B18F0-D928-4957-8AC7-E11F94ACF8FE}" type="slidenum">
              <a:rPr lang="en-US"/>
              <a:pPr/>
              <a:t>34</a:t>
            </a:fld>
            <a:endParaRPr lang="en-US"/>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fld id="{58A08F8A-55EA-4E67-B180-FFBEA7E41512}" type="slidenum">
              <a:rPr lang="en-US"/>
              <a:pPr/>
              <a:t>35</a:t>
            </a:fld>
            <a:endParaRPr lang="en-US"/>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fld id="{C947AB0A-195F-4D6D-AA9B-B76562AAB424}" type="slidenum">
              <a:rPr lang="en-US"/>
              <a:pPr/>
              <a:t>36</a:t>
            </a:fld>
            <a:endParaRPr lang="en-US"/>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fld id="{97B5B14E-8DAA-48C6-8411-7F02F2D592EC}" type="slidenum">
              <a:rPr lang="en-US"/>
              <a:pPr/>
              <a:t>37</a:t>
            </a:fld>
            <a:endParaRPr lang="en-US"/>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fld id="{37DD03A3-1F9F-415A-B54A-C6E683983461}" type="slidenum">
              <a:rPr lang="en-US"/>
              <a:pPr/>
              <a:t>38</a:t>
            </a:fld>
            <a:endParaRPr lang="en-US"/>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fld id="{D0B19BE3-9E17-44DE-8EF0-805B6C91A984}" type="slidenum">
              <a:rPr lang="en-US"/>
              <a:pPr/>
              <a:t>39</a:t>
            </a:fld>
            <a:endParaRPr lang="en-US"/>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fld id="{B2AC47FE-2D4A-4EBE-AB17-2D69489EA538}" type="slidenum">
              <a:rPr lang="en-US"/>
              <a:pPr/>
              <a:t>4</a:t>
            </a:fld>
            <a:endParaRPr lang="en-US"/>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5522B875-095E-4650-9E5E-290842B4FEE5}" type="slidenum">
              <a:rPr lang="en-US"/>
              <a:pPr/>
              <a:t>40</a:t>
            </a:fld>
            <a:endParaRPr lang="en-US"/>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fld id="{06E3868A-1D1B-4CC9-9F33-6BE32681A568}" type="slidenum">
              <a:rPr lang="en-US"/>
              <a:pPr/>
              <a:t>41</a:t>
            </a:fld>
            <a:endParaRPr lang="en-US"/>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fld id="{3205BE0D-3D35-4C77-B928-717F7D166D65}" type="slidenum">
              <a:rPr lang="en-US"/>
              <a:pPr/>
              <a:t>42</a:t>
            </a:fld>
            <a:endParaRPr lang="en-US"/>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fld id="{17D3E8AB-5D5B-4D13-B4FD-2617C6A0F200}" type="slidenum">
              <a:rPr lang="en-US"/>
              <a:pPr/>
              <a:t>43</a:t>
            </a:fld>
            <a:endParaRPr lang="en-US"/>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p>
            <a:fld id="{4BDFE4E8-C0E4-4F5D-A733-02064A185E1E}" type="slidenum">
              <a:rPr lang="en-US"/>
              <a:pPr/>
              <a:t>44</a:t>
            </a:fld>
            <a:endParaRPr lang="en-US"/>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fld id="{BF0FA233-D058-400B-9FFB-92138167FD8A}" type="slidenum">
              <a:rPr lang="en-US"/>
              <a:pPr/>
              <a:t>45</a:t>
            </a:fld>
            <a:endParaRPr lang="en-US"/>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p>
            <a:fld id="{EC86D1F6-09D8-4D19-BF47-AB63CB10425A}" type="slidenum">
              <a:rPr lang="en-US"/>
              <a:pPr/>
              <a:t>46</a:t>
            </a:fld>
            <a:endParaRPr lang="en-US"/>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fld id="{A2BFFEA1-476B-454C-B65E-1D04BFD93E57}" type="slidenum">
              <a:rPr lang="en-US"/>
              <a:pPr/>
              <a:t>47</a:t>
            </a:fld>
            <a:endParaRPr lang="en-US"/>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p>
            <a:fld id="{4DFA0326-C26B-41D7-815F-4F49DEF0E418}" type="slidenum">
              <a:rPr lang="en-US"/>
              <a:pPr/>
              <a:t>48</a:t>
            </a:fld>
            <a:endParaRPr lang="en-US"/>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fld id="{87AED8EF-D889-4587-BC9E-1C2FFF3B8979}" type="slidenum">
              <a:rPr lang="en-US"/>
              <a:pPr/>
              <a:t>49</a:t>
            </a:fld>
            <a:endParaRPr lang="en-US"/>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fld id="{9F35D8B5-1373-4BCF-871C-1BEBBF08ADF8}" type="slidenum">
              <a:rPr lang="en-US"/>
              <a:pPr/>
              <a:t>5</a:t>
            </a:fld>
            <a:endParaRPr lang="en-US"/>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p:txBody>
          <a:bodyPr/>
          <a:lstStyle/>
          <a:p>
            <a:fld id="{2D045E0F-10F6-46AC-9518-CAFA6E03BC33}" type="slidenum">
              <a:rPr lang="en-US"/>
              <a:pPr/>
              <a:t>50</a:t>
            </a:fld>
            <a:endParaRPr lang="en-US"/>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fld id="{8077983F-3C5D-47B5-8210-FF409895A35D}" type="slidenum">
              <a:rPr lang="en-US"/>
              <a:pPr/>
              <a:t>51</a:t>
            </a:fld>
            <a:endParaRPr lang="en-US"/>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p>
            <a:fld id="{19A1EBC5-1740-4583-B807-5318068F9AB7}" type="slidenum">
              <a:rPr lang="en-US"/>
              <a:pPr/>
              <a:t>52</a:t>
            </a:fld>
            <a:endParaRPr lang="en-US"/>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p:txBody>
          <a:bodyPr/>
          <a:lstStyle/>
          <a:p>
            <a:fld id="{EA345561-3983-41C0-A2A2-9F7D3104643C}" type="slidenum">
              <a:rPr lang="en-US"/>
              <a:pPr/>
              <a:t>53</a:t>
            </a:fld>
            <a:endParaRPr lang="en-US"/>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p>
            <a:fld id="{9FD4E292-EA2F-4888-91BC-222CF10C885E}" type="slidenum">
              <a:rPr lang="en-US"/>
              <a:pPr/>
              <a:t>54</a:t>
            </a:fld>
            <a:endParaRPr lang="en-US"/>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49FE003E-B326-4AB0-9E3D-0B95C06CE1C8}" type="slidenum">
              <a:rPr lang="en-US"/>
              <a:pPr/>
              <a:t>55</a:t>
            </a:fld>
            <a:endParaRPr lang="en-US"/>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p:txBody>
          <a:bodyPr/>
          <a:lstStyle/>
          <a:p>
            <a:fld id="{0CDD7484-C2C1-4CC8-AB1B-761EEA05843A}" type="slidenum">
              <a:rPr lang="en-US"/>
              <a:pPr/>
              <a:t>56</a:t>
            </a:fld>
            <a:endParaRPr lang="en-US"/>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p>
            <a:fld id="{95AA1B81-4141-412C-9D88-4FCE796C67AB}" type="slidenum">
              <a:rPr lang="en-US"/>
              <a:pPr/>
              <a:t>57</a:t>
            </a:fld>
            <a:endParaRPr lang="en-US"/>
          </a:p>
        </p:txBody>
      </p:sp>
      <p:sp>
        <p:nvSpPr>
          <p:cNvPr id="131075" name="Rectangle 2"/>
          <p:cNvSpPr>
            <a:spLocks noChangeArrowheads="1" noTextEdit="1"/>
          </p:cNvSpPr>
          <p:nvPr>
            <p:ph type="sldImg"/>
          </p:nvPr>
        </p:nvSpPr>
        <p:spPr>
          <a:ln/>
        </p:spPr>
      </p:sp>
      <p:sp>
        <p:nvSpPr>
          <p:cNvPr id="13107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p:txBody>
          <a:bodyPr/>
          <a:lstStyle/>
          <a:p>
            <a:fld id="{F3DC961B-20D8-449C-9023-ADB71CEC3954}" type="slidenum">
              <a:rPr lang="en-US"/>
              <a:pPr/>
              <a:t>58</a:t>
            </a:fld>
            <a:endParaRPr lang="en-US"/>
          </a:p>
        </p:txBody>
      </p:sp>
      <p:sp>
        <p:nvSpPr>
          <p:cNvPr id="133123" name="Rectangle 2"/>
          <p:cNvSpPr>
            <a:spLocks noChangeArrowheads="1" noTextEdit="1"/>
          </p:cNvSpPr>
          <p:nvPr>
            <p:ph type="sldImg"/>
          </p:nvPr>
        </p:nvSpPr>
        <p:spPr>
          <a:ln/>
        </p:spPr>
      </p:sp>
      <p:sp>
        <p:nvSpPr>
          <p:cNvPr id="13312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p:txBody>
          <a:bodyPr/>
          <a:lstStyle/>
          <a:p>
            <a:fld id="{CDBE1B9D-D564-4238-AB16-8AD3B59969BA}" type="slidenum">
              <a:rPr lang="en-US"/>
              <a:pPr/>
              <a:t>59</a:t>
            </a:fld>
            <a:endParaRPr lang="en-US"/>
          </a:p>
        </p:txBody>
      </p:sp>
      <p:sp>
        <p:nvSpPr>
          <p:cNvPr id="135171" name="Rectangle 2"/>
          <p:cNvSpPr>
            <a:spLocks noChangeArrowheads="1" noTextEdit="1"/>
          </p:cNvSpPr>
          <p:nvPr>
            <p:ph type="sldImg"/>
          </p:nvPr>
        </p:nvSpPr>
        <p:spPr>
          <a:ln/>
        </p:spPr>
      </p:sp>
      <p:sp>
        <p:nvSpPr>
          <p:cNvPr id="13517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p:txBody>
          <a:bodyPr/>
          <a:lstStyle/>
          <a:p>
            <a:fld id="{A1DF4B93-C674-46C1-8661-22E9722574A9}" type="slidenum">
              <a:rPr lang="en-US"/>
              <a:pPr/>
              <a:t>6</a:t>
            </a:fld>
            <a:endParaRPr lang="en-US"/>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p>
            <a:fld id="{57420428-AA1B-4E4A-9CB6-1373CBB54627}" type="slidenum">
              <a:rPr lang="en-US"/>
              <a:pPr/>
              <a:t>60</a:t>
            </a:fld>
            <a:endParaRPr lang="en-US"/>
          </a:p>
        </p:txBody>
      </p:sp>
      <p:sp>
        <p:nvSpPr>
          <p:cNvPr id="137219" name="Rectangle 2"/>
          <p:cNvSpPr>
            <a:spLocks noChangeArrowheads="1" noTextEdit="1"/>
          </p:cNvSpPr>
          <p:nvPr>
            <p:ph type="sldImg"/>
          </p:nvPr>
        </p:nvSpPr>
        <p:spPr>
          <a:ln/>
        </p:spPr>
      </p:sp>
      <p:sp>
        <p:nvSpPr>
          <p:cNvPr id="13722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p:txBody>
          <a:bodyPr/>
          <a:lstStyle/>
          <a:p>
            <a:fld id="{396784D1-0F0E-481F-815A-D4B13CBC5717}" type="slidenum">
              <a:rPr lang="en-US"/>
              <a:pPr/>
              <a:t>61</a:t>
            </a:fld>
            <a:endParaRPr lang="en-US"/>
          </a:p>
        </p:txBody>
      </p:sp>
      <p:sp>
        <p:nvSpPr>
          <p:cNvPr id="139267" name="Rectangle 2"/>
          <p:cNvSpPr>
            <a:spLocks noChangeArrowheads="1" noTextEdit="1"/>
          </p:cNvSpPr>
          <p:nvPr>
            <p:ph type="sldImg"/>
          </p:nvPr>
        </p:nvSpPr>
        <p:spPr>
          <a:ln/>
        </p:spPr>
      </p:sp>
      <p:sp>
        <p:nvSpPr>
          <p:cNvPr id="13926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p:txBody>
          <a:bodyPr/>
          <a:lstStyle/>
          <a:p>
            <a:fld id="{FE656FF3-F209-4DAC-A1A5-7A2AAF355596}" type="slidenum">
              <a:rPr lang="en-US"/>
              <a:pPr/>
              <a:t>62</a:t>
            </a:fld>
            <a:endParaRPr lang="en-US"/>
          </a:p>
        </p:txBody>
      </p:sp>
      <p:sp>
        <p:nvSpPr>
          <p:cNvPr id="141315" name="Rectangle 2"/>
          <p:cNvSpPr>
            <a:spLocks noChangeArrowheads="1" noTextEdit="1"/>
          </p:cNvSpPr>
          <p:nvPr>
            <p:ph type="sldImg"/>
          </p:nvPr>
        </p:nvSpPr>
        <p:spPr>
          <a:ln/>
        </p:spPr>
      </p:sp>
      <p:sp>
        <p:nvSpPr>
          <p:cNvPr id="14131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p:txBody>
          <a:bodyPr/>
          <a:lstStyle/>
          <a:p>
            <a:fld id="{F74AD2EF-4E2E-4748-AFC5-4046AA5B0CA1}" type="slidenum">
              <a:rPr lang="en-US"/>
              <a:pPr/>
              <a:t>63</a:t>
            </a:fld>
            <a:endParaRPr lang="en-US"/>
          </a:p>
        </p:txBody>
      </p:sp>
      <p:sp>
        <p:nvSpPr>
          <p:cNvPr id="143363" name="Rectangle 2"/>
          <p:cNvSpPr>
            <a:spLocks noChangeArrowheads="1" noTextEdit="1"/>
          </p:cNvSpPr>
          <p:nvPr>
            <p:ph type="sldImg"/>
          </p:nvPr>
        </p:nvSpPr>
        <p:spPr>
          <a:ln/>
        </p:spPr>
      </p:sp>
      <p:sp>
        <p:nvSpPr>
          <p:cNvPr id="14336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p:txBody>
          <a:bodyPr/>
          <a:lstStyle/>
          <a:p>
            <a:fld id="{72EFCEB9-3894-4DD8-8024-4E645BDA2D72}" type="slidenum">
              <a:rPr lang="en-US"/>
              <a:pPr/>
              <a:t>64</a:t>
            </a:fld>
            <a:endParaRPr lang="en-US"/>
          </a:p>
        </p:txBody>
      </p:sp>
      <p:sp>
        <p:nvSpPr>
          <p:cNvPr id="145411" name="Rectangle 2"/>
          <p:cNvSpPr>
            <a:spLocks noChangeArrowheads="1" noTextEdit="1"/>
          </p:cNvSpPr>
          <p:nvPr>
            <p:ph type="sldImg"/>
          </p:nvPr>
        </p:nvSpPr>
        <p:spPr>
          <a:ln/>
        </p:spPr>
      </p:sp>
      <p:sp>
        <p:nvSpPr>
          <p:cNvPr id="145412"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fld id="{386773B4-59EC-43FC-8F1F-F699CF91EAD0}" type="slidenum">
              <a:rPr lang="en-US"/>
              <a:pPr/>
              <a:t>7</a:t>
            </a:fld>
            <a:endParaRPr lang="en-US"/>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fld id="{4E99AE48-2D36-4F10-9EB9-F49C1439117D}" type="slidenum">
              <a:rPr lang="en-US"/>
              <a:pPr/>
              <a:t>8</a:t>
            </a:fld>
            <a:endParaRPr lang="en-US"/>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fld id="{37B47AF9-C05D-4007-A729-5906D5116CCA}" type="slidenum">
              <a:rPr lang="en-US"/>
              <a:pPr/>
              <a:t>9</a:t>
            </a:fld>
            <a:endParaRPr lang="en-US"/>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pPr>
            <a:r>
              <a:rPr lang="en-US" sz="1000" b="1">
                <a:solidFill>
                  <a:srgbClr val="336699"/>
                </a:solidFill>
                <a:latin typeface="Helvetica" charset="0"/>
              </a:rPr>
              <a:t>Silberschatz, Galvin and Gagne ©2009</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pPr>
            <a:r>
              <a:rPr lang="en-US" sz="1000" b="1">
                <a:solidFill>
                  <a:srgbClr val="336699"/>
                </a:solidFill>
                <a:latin typeface="Helvetica" charset="0"/>
              </a:rPr>
              <a:t>Operating System Concepts – 8</a:t>
            </a:r>
            <a:r>
              <a:rPr lang="en-US" sz="1000" b="1" baseline="30000">
                <a:solidFill>
                  <a:srgbClr val="336699"/>
                </a:solidFill>
                <a:latin typeface="Helvetica" charset="0"/>
              </a:rPr>
              <a:t>th</a:t>
            </a:r>
            <a:r>
              <a:rPr lang="en-US" sz="10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ffectLst/>
        </p:spPr>
        <p:txBody>
          <a:bodyPr wrap="none" anchor="ctr"/>
          <a:lstStyle/>
          <a:p>
            <a:endParaRPr lang="en-US"/>
          </a:p>
        </p:txBody>
      </p:sp>
      <p:sp>
        <p:nvSpPr>
          <p:cNvPr id="1269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595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12595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ea typeface="+mn-ea"/>
            </a:endParaRPr>
          </a:p>
        </p:txBody>
      </p:sp>
      <p:sp>
        <p:nvSpPr>
          <p:cNvPr id="12595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125960"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125961" name="Text Box 9"/>
          <p:cNvSpPr txBox="1">
            <a:spLocks noChangeArrowheads="1"/>
          </p:cNvSpPr>
          <p:nvPr/>
        </p:nvSpPr>
        <p:spPr bwMode="auto">
          <a:xfrm>
            <a:off x="4222750" y="6613525"/>
            <a:ext cx="51435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rgbClr val="006699"/>
                </a:solidFill>
                <a:latin typeface="Helvetica" charset="0"/>
              </a:rPr>
              <a:t>22.</a:t>
            </a:r>
            <a:fld id="{E1D9B1FD-A57D-4538-92CD-0119262FF636}" type="slidenum">
              <a:rPr lang="en-US" sz="1000" b="1">
                <a:solidFill>
                  <a:srgbClr val="006699"/>
                </a:solidFill>
                <a:latin typeface="Helvetica" charset="0"/>
              </a:rPr>
              <a:pPr algn="ctr">
                <a:spcBef>
                  <a:spcPct val="50000"/>
                </a:spcBef>
              </a:pPr>
              <a:t>‹#›</a:t>
            </a:fld>
            <a:endParaRPr lang="en-US" sz="1000" b="1">
              <a:solidFill>
                <a:srgbClr val="006699"/>
              </a:solidFill>
              <a:latin typeface="Helvetica" charset="0"/>
            </a:endParaRPr>
          </a:p>
        </p:txBody>
      </p:sp>
      <p:sp>
        <p:nvSpPr>
          <p:cNvPr id="12596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pPr>
            <a:r>
              <a:rPr lang="en-US" sz="1000" b="1">
                <a:solidFill>
                  <a:srgbClr val="006699"/>
                </a:solidFill>
                <a:latin typeface="Helvetica" charset="0"/>
              </a:rPr>
              <a:t>Silberschatz, Galvin and Gagne ©2009</a:t>
            </a:r>
          </a:p>
        </p:txBody>
      </p:sp>
      <p:sp>
        <p:nvSpPr>
          <p:cNvPr id="125963"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pPr>
            <a:r>
              <a:rPr lang="en-US" sz="1000" b="1">
                <a:solidFill>
                  <a:srgbClr val="006699"/>
                </a:solidFill>
                <a:latin typeface="Helvetica" charset="0"/>
              </a:rPr>
              <a:t>Operating System Concepts – 8</a:t>
            </a:r>
            <a:r>
              <a:rPr lang="en-US" sz="1000" b="1" baseline="30000">
                <a:solidFill>
                  <a:srgbClr val="006699"/>
                </a:solidFill>
                <a:latin typeface="Helvetica" charset="0"/>
              </a:rPr>
              <a:t>th</a:t>
            </a:r>
            <a:r>
              <a:rPr lang="en-US" sz="10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mj-cs"/>
        </a:defRPr>
      </a:lvl1pPr>
      <a:lvl2pPr algn="ctr" rtl="0" eaLnBrk="0" fontAlgn="base" hangingPunct="0">
        <a:spcBef>
          <a:spcPct val="0"/>
        </a:spcBef>
        <a:spcAft>
          <a:spcPct val="0"/>
        </a:spcAft>
        <a:defRPr sz="3200" b="1">
          <a:solidFill>
            <a:srgbClr val="006699"/>
          </a:solidFill>
          <a:latin typeface="Arial" charset="0"/>
          <a:ea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smtClean="0"/>
              <a:t>Chapter 22:  Windows XP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806450" y="1223963"/>
            <a:ext cx="7669213" cy="4989512"/>
          </a:xfrm>
        </p:spPr>
        <p:txBody>
          <a:bodyPr/>
          <a:lstStyle/>
          <a:p>
            <a:r>
              <a:rPr lang="en-US" smtClean="0"/>
              <a:t>Foundation for the executive and the subsystems</a:t>
            </a:r>
          </a:p>
          <a:p>
            <a:r>
              <a:rPr lang="en-US" smtClean="0"/>
              <a:t>Never paged out of memory; execution is never preempted</a:t>
            </a:r>
          </a:p>
          <a:p>
            <a:r>
              <a:rPr lang="en-US" smtClean="0"/>
              <a:t>Four main responsibilities: </a:t>
            </a:r>
          </a:p>
          <a:p>
            <a:pPr lvl="1"/>
            <a:r>
              <a:rPr lang="en-US" smtClean="0"/>
              <a:t>thread scheduling</a:t>
            </a:r>
          </a:p>
          <a:p>
            <a:pPr lvl="1"/>
            <a:r>
              <a:rPr lang="en-US" smtClean="0"/>
              <a:t>interrupt and exception handling </a:t>
            </a:r>
          </a:p>
          <a:p>
            <a:pPr lvl="1"/>
            <a:r>
              <a:rPr lang="en-US" smtClean="0"/>
              <a:t>low-level processor synchronization</a:t>
            </a:r>
          </a:p>
          <a:p>
            <a:pPr lvl="1"/>
            <a:r>
              <a:rPr lang="en-US" smtClean="0"/>
              <a:t>recovery after a power failure</a:t>
            </a:r>
          </a:p>
          <a:p>
            <a:r>
              <a:rPr lang="en-US" smtClean="0"/>
              <a:t>Kernel is object-oriented, uses two sets of objects</a:t>
            </a:r>
          </a:p>
          <a:p>
            <a:pPr lvl="1"/>
            <a:r>
              <a:rPr lang="en-US" i="1" smtClean="0"/>
              <a:t>dispatcher objects</a:t>
            </a:r>
            <a:r>
              <a:rPr lang="en-US" smtClean="0"/>
              <a:t> control dispatching and synchronization (events, mutants, mutexes, semaphores, threads and timers) </a:t>
            </a:r>
          </a:p>
          <a:p>
            <a:pPr lvl="1"/>
            <a:r>
              <a:rPr lang="en-US" i="1" smtClean="0"/>
              <a:t>control objects</a:t>
            </a:r>
            <a:r>
              <a:rPr lang="en-US" smtClean="0"/>
              <a:t> (asynchronous procedure calls, interrupts, power notify, power status, process and profile objects)</a:t>
            </a:r>
          </a:p>
        </p:txBody>
      </p:sp>
      <p:sp>
        <p:nvSpPr>
          <p:cNvPr id="33795" name="Rectangle 5"/>
          <p:cNvSpPr>
            <a:spLocks noGrp="1" noChangeArrowheads="1"/>
          </p:cNvSpPr>
          <p:nvPr>
            <p:ph type="title"/>
          </p:nvPr>
        </p:nvSpPr>
        <p:spPr>
          <a:xfrm>
            <a:off x="992188" y="277813"/>
            <a:ext cx="7694612" cy="576262"/>
          </a:xfrm>
        </p:spPr>
        <p:txBody>
          <a:bodyPr/>
          <a:lstStyle/>
          <a:p>
            <a:pPr eaLnBrk="1" hangingPunct="1"/>
            <a:r>
              <a:rPr lang="en-US" smtClean="0"/>
              <a:t>System Components — Kernel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895350" y="277813"/>
            <a:ext cx="7791450" cy="576262"/>
          </a:xfrm>
        </p:spPr>
        <p:txBody>
          <a:bodyPr/>
          <a:lstStyle/>
          <a:p>
            <a:pPr eaLnBrk="1" hangingPunct="1"/>
            <a:r>
              <a:rPr lang="en-US" smtClean="0"/>
              <a:t>Kernel — Process and Threads</a:t>
            </a:r>
          </a:p>
        </p:txBody>
      </p:sp>
      <p:sp>
        <p:nvSpPr>
          <p:cNvPr id="35843" name="Rectangle 1027"/>
          <p:cNvSpPr>
            <a:spLocks noGrp="1" noChangeArrowheads="1"/>
          </p:cNvSpPr>
          <p:nvPr>
            <p:ph type="body" idx="1"/>
          </p:nvPr>
        </p:nvSpPr>
        <p:spPr>
          <a:xfrm>
            <a:off x="806450" y="1233488"/>
            <a:ext cx="7713663" cy="4530725"/>
          </a:xfrm>
        </p:spPr>
        <p:txBody>
          <a:bodyPr/>
          <a:lstStyle/>
          <a:p>
            <a:r>
              <a:rPr lang="en-US" smtClean="0"/>
              <a:t>The process has a virtual memory address space, information (such as a base priority), and an affinity for one or more processors.</a:t>
            </a:r>
          </a:p>
          <a:p>
            <a:endParaRPr lang="en-US" smtClean="0"/>
          </a:p>
          <a:p>
            <a:r>
              <a:rPr lang="en-US" smtClean="0"/>
              <a:t>Threads are the unit of execution scheduled by the kernel’s dispatcher.</a:t>
            </a:r>
          </a:p>
          <a:p>
            <a:endParaRPr lang="en-US" smtClean="0"/>
          </a:p>
          <a:p>
            <a:r>
              <a:rPr lang="en-US" smtClean="0"/>
              <a:t>Each thread has its own state, including a priority, processor affinity, and accounting information.</a:t>
            </a:r>
          </a:p>
          <a:p>
            <a:endParaRPr lang="en-US" smtClean="0"/>
          </a:p>
          <a:p>
            <a:r>
              <a:rPr lang="en-US" smtClean="0"/>
              <a:t>A thread can be one of six states:  </a:t>
            </a:r>
            <a:r>
              <a:rPr lang="en-US" i="1" smtClean="0">
                <a:solidFill>
                  <a:srgbClr val="000000"/>
                </a:solidFill>
              </a:rPr>
              <a:t>ready</a:t>
            </a:r>
            <a:r>
              <a:rPr lang="en-US" i="1" smtClean="0"/>
              <a:t>, standby, running, waiting, transition</a:t>
            </a:r>
            <a:r>
              <a:rPr lang="en-US" smtClean="0"/>
              <a:t>, and </a:t>
            </a:r>
            <a:r>
              <a:rPr lang="en-US" i="1" smtClean="0"/>
              <a:t>terminated.</a:t>
            </a:r>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Kernel — Scheduling</a:t>
            </a:r>
          </a:p>
        </p:txBody>
      </p:sp>
      <p:sp>
        <p:nvSpPr>
          <p:cNvPr id="37891" name="Rectangle 3"/>
          <p:cNvSpPr>
            <a:spLocks noGrp="1" noChangeArrowheads="1"/>
          </p:cNvSpPr>
          <p:nvPr>
            <p:ph type="body" idx="1"/>
          </p:nvPr>
        </p:nvSpPr>
        <p:spPr>
          <a:xfrm>
            <a:off x="819150" y="1273175"/>
            <a:ext cx="7162800" cy="4762500"/>
          </a:xfrm>
        </p:spPr>
        <p:txBody>
          <a:bodyPr/>
          <a:lstStyle/>
          <a:p>
            <a:r>
              <a:rPr lang="en-US" smtClean="0"/>
              <a:t>The dispatcher uses a 32-level priority scheme to determine the order of thread execution.  </a:t>
            </a:r>
          </a:p>
          <a:p>
            <a:pPr lvl="1"/>
            <a:r>
              <a:rPr lang="en-US" smtClean="0"/>
              <a:t>Priorities are divided into two classes</a:t>
            </a:r>
          </a:p>
          <a:p>
            <a:pPr lvl="2"/>
            <a:r>
              <a:rPr lang="en-US" smtClean="0"/>
              <a:t>The real-time class contains threads with priorities ranging from 16 to 31</a:t>
            </a:r>
          </a:p>
          <a:p>
            <a:pPr lvl="2"/>
            <a:r>
              <a:rPr lang="en-US" smtClean="0"/>
              <a:t>The variable class contains threads having priorities from 0 to 15</a:t>
            </a:r>
          </a:p>
          <a:p>
            <a:pPr lvl="2"/>
            <a:endParaRPr lang="en-US" smtClean="0"/>
          </a:p>
          <a:p>
            <a:r>
              <a:rPr lang="en-US" smtClean="0"/>
              <a:t>Characteristics of XP’s priority strategy</a:t>
            </a:r>
          </a:p>
          <a:p>
            <a:pPr lvl="1"/>
            <a:r>
              <a:rPr lang="en-US" smtClean="0"/>
              <a:t>Trends to give very good response times to interactive threads that are using the mouse and windows</a:t>
            </a:r>
          </a:p>
          <a:p>
            <a:pPr lvl="1"/>
            <a:r>
              <a:rPr lang="en-US" smtClean="0"/>
              <a:t>Enables I/O-bound threads to keep the I/O devices busy</a:t>
            </a:r>
          </a:p>
          <a:p>
            <a:pPr lvl="1"/>
            <a:r>
              <a:rPr lang="en-US" smtClean="0"/>
              <a:t>Complete-bound threads soak up the spare CPU cycles in the background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04875" y="277813"/>
            <a:ext cx="7781925" cy="576262"/>
          </a:xfrm>
        </p:spPr>
        <p:txBody>
          <a:bodyPr/>
          <a:lstStyle/>
          <a:p>
            <a:pPr eaLnBrk="1" hangingPunct="1"/>
            <a:r>
              <a:rPr lang="en-US" smtClean="0"/>
              <a:t>Kernel — Scheduling (Cont.) </a:t>
            </a:r>
          </a:p>
        </p:txBody>
      </p:sp>
      <p:sp>
        <p:nvSpPr>
          <p:cNvPr id="39939" name="Rectangle 3"/>
          <p:cNvSpPr>
            <a:spLocks noGrp="1" noChangeArrowheads="1"/>
          </p:cNvSpPr>
          <p:nvPr>
            <p:ph type="body" idx="1"/>
          </p:nvPr>
        </p:nvSpPr>
        <p:spPr>
          <a:xfrm>
            <a:off x="806450" y="1233488"/>
            <a:ext cx="7570788" cy="4465637"/>
          </a:xfrm>
        </p:spPr>
        <p:txBody>
          <a:bodyPr/>
          <a:lstStyle/>
          <a:p>
            <a:r>
              <a:rPr lang="en-US" smtClean="0"/>
              <a:t>Scheduling can occur when a thread enters the ready or wait state, when a thread terminates, or when an application changes a thread’s priority or processor affinity.</a:t>
            </a:r>
            <a:br>
              <a:rPr lang="en-US" smtClean="0"/>
            </a:br>
            <a:endParaRPr lang="en-US" smtClean="0"/>
          </a:p>
          <a:p>
            <a:r>
              <a:rPr lang="en-US" smtClean="0"/>
              <a:t>Real-time threads are given preferential access to the CPU; but XP does not guarantee that a real-time thread will start to execute within any particular time limit .</a:t>
            </a:r>
          </a:p>
          <a:p>
            <a:pPr lvl="1"/>
            <a:r>
              <a:rPr lang="en-US" smtClean="0"/>
              <a:t>This is known as </a:t>
            </a:r>
            <a:r>
              <a:rPr lang="en-US" i="1" smtClean="0"/>
              <a:t>soft realtime.</a:t>
            </a:r>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1012825" y="0"/>
            <a:ext cx="7893050" cy="844550"/>
          </a:xfrm>
        </p:spPr>
        <p:txBody>
          <a:bodyPr/>
          <a:lstStyle/>
          <a:p>
            <a:pPr eaLnBrk="1" hangingPunct="1"/>
            <a:r>
              <a:rPr lang="en-US" smtClean="0"/>
              <a:t>Windows XP Interrupt Request Levels</a:t>
            </a:r>
          </a:p>
        </p:txBody>
      </p:sp>
      <p:pic>
        <p:nvPicPr>
          <p:cNvPr id="41987" name="Picture 1029"/>
          <p:cNvPicPr>
            <a:picLocks noChangeAspect="1" noChangeArrowheads="1"/>
          </p:cNvPicPr>
          <p:nvPr/>
        </p:nvPicPr>
        <p:blipFill>
          <a:blip r:embed="rId3"/>
          <a:srcRect/>
          <a:stretch>
            <a:fillRect/>
          </a:stretch>
        </p:blipFill>
        <p:spPr bwMode="auto">
          <a:xfrm>
            <a:off x="866775" y="1274763"/>
            <a:ext cx="7759700" cy="40354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08038" y="277813"/>
            <a:ext cx="7878762" cy="576262"/>
          </a:xfrm>
        </p:spPr>
        <p:txBody>
          <a:bodyPr/>
          <a:lstStyle/>
          <a:p>
            <a:pPr eaLnBrk="1" hangingPunct="1"/>
            <a:r>
              <a:rPr lang="en-US" smtClean="0"/>
              <a:t>Kernel — Trap Handling</a:t>
            </a:r>
          </a:p>
        </p:txBody>
      </p:sp>
      <p:sp>
        <p:nvSpPr>
          <p:cNvPr id="44035" name="Rectangle 3"/>
          <p:cNvSpPr>
            <a:spLocks noGrp="1" noChangeArrowheads="1"/>
          </p:cNvSpPr>
          <p:nvPr>
            <p:ph type="body" idx="1"/>
          </p:nvPr>
        </p:nvSpPr>
        <p:spPr>
          <a:xfrm>
            <a:off x="806450" y="1233488"/>
            <a:ext cx="7694613" cy="4530725"/>
          </a:xfrm>
        </p:spPr>
        <p:txBody>
          <a:bodyPr/>
          <a:lstStyle/>
          <a:p>
            <a:r>
              <a:rPr lang="en-US" smtClean="0"/>
              <a:t>The kernel provides trap handling when exceptions and interrupts are generated by hardware of software.</a:t>
            </a:r>
          </a:p>
          <a:p>
            <a:endParaRPr lang="en-US" smtClean="0"/>
          </a:p>
          <a:p>
            <a:r>
              <a:rPr lang="en-US" smtClean="0"/>
              <a:t>Exceptions that cannot be handled by the trap handler are handled by the kernel's </a:t>
            </a:r>
            <a:r>
              <a:rPr lang="en-US" b="1" smtClean="0">
                <a:solidFill>
                  <a:srgbClr val="3366FF"/>
                </a:solidFill>
              </a:rPr>
              <a:t>exception dispatcher</a:t>
            </a:r>
            <a:r>
              <a:rPr lang="en-US" smtClean="0"/>
              <a:t>.</a:t>
            </a:r>
          </a:p>
          <a:p>
            <a:endParaRPr lang="en-US" b="1" smtClean="0">
              <a:solidFill>
                <a:srgbClr val="3366FF"/>
              </a:solidFill>
            </a:endParaRPr>
          </a:p>
          <a:p>
            <a:r>
              <a:rPr lang="en-US" smtClean="0"/>
              <a:t>The interrupt dispatcher in the kernel handles interrupts by calling either an interrupt service routine (such as in a device driver) or an internal kernel routine.</a:t>
            </a:r>
          </a:p>
          <a:p>
            <a:endParaRPr lang="en-US" smtClean="0"/>
          </a:p>
          <a:p>
            <a:r>
              <a:rPr lang="en-US" smtClean="0"/>
              <a:t>The kernel uses spin locks that reside in global memory to achieve multiprocessor mutual exclusion.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88988" y="277813"/>
            <a:ext cx="7897812" cy="576262"/>
          </a:xfrm>
        </p:spPr>
        <p:txBody>
          <a:bodyPr/>
          <a:lstStyle/>
          <a:p>
            <a:pPr eaLnBrk="1" hangingPunct="1"/>
            <a:r>
              <a:rPr lang="en-US" smtClean="0"/>
              <a:t>Executive — Object Manager</a:t>
            </a:r>
          </a:p>
        </p:txBody>
      </p:sp>
      <p:sp>
        <p:nvSpPr>
          <p:cNvPr id="46083" name="Rectangle 3"/>
          <p:cNvSpPr>
            <a:spLocks noGrp="1" noChangeArrowheads="1"/>
          </p:cNvSpPr>
          <p:nvPr>
            <p:ph type="body" idx="1"/>
          </p:nvPr>
        </p:nvSpPr>
        <p:spPr>
          <a:xfrm>
            <a:off x="806450" y="1233488"/>
            <a:ext cx="7704138" cy="4530725"/>
          </a:xfrm>
        </p:spPr>
        <p:txBody>
          <a:bodyPr/>
          <a:lstStyle/>
          <a:p>
            <a:r>
              <a:rPr lang="en-US" smtClean="0"/>
              <a:t>XP uses objects for all its services and entities; the object manger supervises the use of all the objects</a:t>
            </a:r>
          </a:p>
          <a:p>
            <a:pPr lvl="1"/>
            <a:r>
              <a:rPr lang="en-US" smtClean="0"/>
              <a:t>Generates an object </a:t>
            </a:r>
            <a:r>
              <a:rPr lang="en-US" i="1" smtClean="0"/>
              <a:t>handle</a:t>
            </a:r>
            <a:endParaRPr lang="en-US" smtClean="0"/>
          </a:p>
          <a:p>
            <a:pPr lvl="1"/>
            <a:r>
              <a:rPr lang="en-US" smtClean="0"/>
              <a:t>Checks security</a:t>
            </a:r>
          </a:p>
          <a:p>
            <a:pPr lvl="1"/>
            <a:r>
              <a:rPr lang="en-US" smtClean="0"/>
              <a:t>Keeps track of which processes are using each object</a:t>
            </a:r>
          </a:p>
          <a:p>
            <a:pPr lvl="1"/>
            <a:endParaRPr lang="en-US" smtClean="0"/>
          </a:p>
          <a:p>
            <a:r>
              <a:rPr lang="en-US" smtClean="0"/>
              <a:t>Objects are manipulated by a standard set of methods, namely </a:t>
            </a:r>
            <a:r>
              <a:rPr lang="en-US" smtClean="0">
                <a:latin typeface="Courier" charset="0"/>
              </a:rPr>
              <a:t>create, open, close, delete, query name, parse</a:t>
            </a:r>
            <a:r>
              <a:rPr lang="en-US" smtClean="0"/>
              <a:t> and </a:t>
            </a:r>
            <a:r>
              <a:rPr lang="en-US" smtClean="0">
                <a:latin typeface="Courier" charset="0"/>
              </a:rPr>
              <a:t>security</a:t>
            </a:r>
            <a:r>
              <a:rPr lang="en-US"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61988" y="277813"/>
            <a:ext cx="8024812" cy="576262"/>
          </a:xfrm>
        </p:spPr>
        <p:txBody>
          <a:bodyPr/>
          <a:lstStyle/>
          <a:p>
            <a:pPr eaLnBrk="1" hangingPunct="1"/>
            <a:r>
              <a:rPr lang="en-US" smtClean="0"/>
              <a:t>Executive — Naming Objects</a:t>
            </a:r>
          </a:p>
        </p:txBody>
      </p:sp>
      <p:sp>
        <p:nvSpPr>
          <p:cNvPr id="48131" name="Rectangle 3"/>
          <p:cNvSpPr>
            <a:spLocks noGrp="1" noChangeArrowheads="1"/>
          </p:cNvSpPr>
          <p:nvPr>
            <p:ph type="body" idx="1"/>
          </p:nvPr>
        </p:nvSpPr>
        <p:spPr>
          <a:xfrm>
            <a:off x="819150" y="1273175"/>
            <a:ext cx="7627938" cy="4943475"/>
          </a:xfrm>
        </p:spPr>
        <p:txBody>
          <a:bodyPr/>
          <a:lstStyle/>
          <a:p>
            <a:r>
              <a:rPr lang="en-US" smtClean="0"/>
              <a:t>The XP executive allows any object to be given a name, which may be either permanent or temporary.</a:t>
            </a:r>
          </a:p>
          <a:p>
            <a:endParaRPr lang="en-US" sz="1000" smtClean="0"/>
          </a:p>
          <a:p>
            <a:r>
              <a:rPr lang="en-US" smtClean="0"/>
              <a:t>Object names are structured like file path names in MS-DOS and UNIX.</a:t>
            </a:r>
          </a:p>
          <a:p>
            <a:endParaRPr lang="en-US" sz="1000" smtClean="0"/>
          </a:p>
          <a:p>
            <a:r>
              <a:rPr lang="en-US" smtClean="0"/>
              <a:t>XP implements a </a:t>
            </a:r>
            <a:r>
              <a:rPr lang="en-US" i="1" smtClean="0"/>
              <a:t>symbolic link object</a:t>
            </a:r>
            <a:r>
              <a:rPr lang="en-US" smtClean="0"/>
              <a:t>, which is similar to </a:t>
            </a:r>
            <a:r>
              <a:rPr lang="en-US" i="1" smtClean="0"/>
              <a:t>symbolic links</a:t>
            </a:r>
            <a:r>
              <a:rPr lang="en-US" smtClean="0"/>
              <a:t> in UNIX that allow multiple nicknames or aliases to refer to the same file.</a:t>
            </a:r>
          </a:p>
          <a:p>
            <a:endParaRPr lang="en-US" sz="1000" smtClean="0"/>
          </a:p>
          <a:p>
            <a:r>
              <a:rPr lang="en-US" smtClean="0"/>
              <a:t>A process gets an object handle by creating an object by opening an existing one, by receiving a duplicated handle from another process, or by inheriting a handle from a parent process.</a:t>
            </a:r>
          </a:p>
          <a:p>
            <a:endParaRPr lang="en-US" sz="1000" smtClean="0"/>
          </a:p>
          <a:p>
            <a:r>
              <a:rPr lang="en-US" smtClean="0"/>
              <a:t>Each object is protected by an access control list.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60400" y="257175"/>
            <a:ext cx="8407400" cy="609600"/>
          </a:xfrm>
        </p:spPr>
        <p:txBody>
          <a:bodyPr/>
          <a:lstStyle/>
          <a:p>
            <a:pPr eaLnBrk="1" hangingPunct="1"/>
            <a:r>
              <a:rPr lang="en-US" smtClean="0"/>
              <a:t>Executive — Virtual Memory Manager</a:t>
            </a:r>
          </a:p>
        </p:txBody>
      </p:sp>
      <p:sp>
        <p:nvSpPr>
          <p:cNvPr id="50179" name="Rectangle 3"/>
          <p:cNvSpPr>
            <a:spLocks noGrp="1" noChangeArrowheads="1"/>
          </p:cNvSpPr>
          <p:nvPr>
            <p:ph type="body" idx="1"/>
          </p:nvPr>
        </p:nvSpPr>
        <p:spPr>
          <a:xfrm>
            <a:off x="819150" y="1273175"/>
            <a:ext cx="7545388" cy="4903788"/>
          </a:xfrm>
        </p:spPr>
        <p:txBody>
          <a:bodyPr/>
          <a:lstStyle/>
          <a:p>
            <a:r>
              <a:rPr lang="en-US" smtClean="0"/>
              <a:t>The design of the VM manager assumes that the underlying hardware supports virtual to physical mapping a paging mechanism, transparent cache coherence on multiprocessor systems, and virtual addressing aliasing.</a:t>
            </a:r>
          </a:p>
          <a:p>
            <a:endParaRPr lang="en-US" smtClean="0"/>
          </a:p>
          <a:p>
            <a:r>
              <a:rPr lang="en-US" smtClean="0"/>
              <a:t>The VM manager in XP uses a page-based management scheme with a page size of 4 KB.</a:t>
            </a:r>
          </a:p>
          <a:p>
            <a:endParaRPr lang="en-US" smtClean="0"/>
          </a:p>
          <a:p>
            <a:r>
              <a:rPr lang="en-US" smtClean="0"/>
              <a:t>The XP VM manager uses a two step process to allocate memory</a:t>
            </a:r>
          </a:p>
          <a:p>
            <a:pPr lvl="1"/>
            <a:r>
              <a:rPr lang="en-US" smtClean="0"/>
              <a:t>The first step reserves a portion of the process’s address space</a:t>
            </a:r>
          </a:p>
          <a:p>
            <a:pPr lvl="1"/>
            <a:r>
              <a:rPr lang="en-US" smtClean="0"/>
              <a:t>The second step commits the allocation by assigning space in the 2000 paging file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Virtual-Memory Layout</a:t>
            </a:r>
          </a:p>
        </p:txBody>
      </p:sp>
      <p:pic>
        <p:nvPicPr>
          <p:cNvPr id="52227" name="Picture 6"/>
          <p:cNvPicPr>
            <a:picLocks noChangeAspect="1" noChangeArrowheads="1"/>
          </p:cNvPicPr>
          <p:nvPr/>
        </p:nvPicPr>
        <p:blipFill>
          <a:blip r:embed="rId3"/>
          <a:srcRect/>
          <a:stretch>
            <a:fillRect/>
          </a:stretch>
        </p:blipFill>
        <p:spPr bwMode="auto">
          <a:xfrm>
            <a:off x="1574800" y="1181100"/>
            <a:ext cx="6473825" cy="4851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31875" y="277813"/>
            <a:ext cx="7654925" cy="576262"/>
          </a:xfrm>
        </p:spPr>
        <p:txBody>
          <a:bodyPr/>
          <a:lstStyle/>
          <a:p>
            <a:pPr eaLnBrk="1" hangingPunct="1"/>
            <a:r>
              <a:rPr lang="en-US" smtClean="0"/>
              <a:t>Chapter 22:  Windows XP</a:t>
            </a:r>
          </a:p>
        </p:txBody>
      </p:sp>
      <p:sp>
        <p:nvSpPr>
          <p:cNvPr id="17411" name="Rectangle 3"/>
          <p:cNvSpPr>
            <a:spLocks noGrp="1" noChangeArrowheads="1"/>
          </p:cNvSpPr>
          <p:nvPr>
            <p:ph type="body" idx="1"/>
          </p:nvPr>
        </p:nvSpPr>
        <p:spPr/>
        <p:txBody>
          <a:bodyPr/>
          <a:lstStyle/>
          <a:p>
            <a:r>
              <a:rPr lang="en-US" smtClean="0"/>
              <a:t>History</a:t>
            </a:r>
          </a:p>
          <a:p>
            <a:r>
              <a:rPr lang="en-US" smtClean="0"/>
              <a:t>Design Principles</a:t>
            </a:r>
          </a:p>
          <a:p>
            <a:r>
              <a:rPr lang="en-US" smtClean="0"/>
              <a:t>System Components</a:t>
            </a:r>
          </a:p>
          <a:p>
            <a:r>
              <a:rPr lang="en-US" smtClean="0"/>
              <a:t>Environmental Subsystems </a:t>
            </a:r>
          </a:p>
          <a:p>
            <a:r>
              <a:rPr lang="en-US" smtClean="0"/>
              <a:t>File system</a:t>
            </a:r>
          </a:p>
          <a:p>
            <a:r>
              <a:rPr lang="en-US" smtClean="0"/>
              <a:t>Networking</a:t>
            </a:r>
          </a:p>
          <a:p>
            <a:r>
              <a:rPr lang="en-US" smtClean="0"/>
              <a:t>Programmer Interface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88988" y="277813"/>
            <a:ext cx="7897812" cy="576262"/>
          </a:xfrm>
        </p:spPr>
        <p:txBody>
          <a:bodyPr/>
          <a:lstStyle/>
          <a:p>
            <a:pPr eaLnBrk="1" hangingPunct="1"/>
            <a:r>
              <a:rPr lang="en-US" smtClean="0"/>
              <a:t>Virtual Memory Manager (Cont.)</a:t>
            </a:r>
          </a:p>
        </p:txBody>
      </p:sp>
      <p:sp>
        <p:nvSpPr>
          <p:cNvPr id="54275" name="Rectangle 3"/>
          <p:cNvSpPr>
            <a:spLocks noGrp="1" noChangeArrowheads="1"/>
          </p:cNvSpPr>
          <p:nvPr>
            <p:ph type="body" idx="1"/>
          </p:nvPr>
        </p:nvSpPr>
        <p:spPr>
          <a:xfrm>
            <a:off x="819150" y="1246188"/>
            <a:ext cx="7591425" cy="5187950"/>
          </a:xfrm>
        </p:spPr>
        <p:txBody>
          <a:bodyPr/>
          <a:lstStyle/>
          <a:p>
            <a:pPr>
              <a:lnSpc>
                <a:spcPct val="90000"/>
              </a:lnSpc>
            </a:pPr>
            <a:r>
              <a:rPr lang="en-US" smtClean="0"/>
              <a:t>The virtual address translation in XP uses several data structures</a:t>
            </a:r>
          </a:p>
          <a:p>
            <a:pPr lvl="1">
              <a:lnSpc>
                <a:spcPct val="90000"/>
              </a:lnSpc>
            </a:pPr>
            <a:r>
              <a:rPr lang="en-US" smtClean="0"/>
              <a:t>Each process has a </a:t>
            </a:r>
            <a:r>
              <a:rPr lang="en-US" i="1" smtClean="0"/>
              <a:t>page directory</a:t>
            </a:r>
            <a:r>
              <a:rPr lang="en-US" smtClean="0"/>
              <a:t> that contains 1024 </a:t>
            </a:r>
            <a:r>
              <a:rPr lang="en-US" i="1" smtClean="0"/>
              <a:t>page directory</a:t>
            </a:r>
            <a:r>
              <a:rPr lang="en-US" smtClean="0"/>
              <a:t> </a:t>
            </a:r>
            <a:r>
              <a:rPr lang="en-US" i="1" smtClean="0"/>
              <a:t>entries</a:t>
            </a:r>
            <a:r>
              <a:rPr lang="en-US" smtClean="0"/>
              <a:t> of size 4 bytes.</a:t>
            </a:r>
          </a:p>
          <a:p>
            <a:pPr lvl="1">
              <a:lnSpc>
                <a:spcPct val="90000"/>
              </a:lnSpc>
            </a:pPr>
            <a:r>
              <a:rPr lang="en-US" smtClean="0"/>
              <a:t>Each page directory entry points to a </a:t>
            </a:r>
            <a:r>
              <a:rPr lang="en-US" i="1" smtClean="0"/>
              <a:t>page table</a:t>
            </a:r>
            <a:r>
              <a:rPr lang="en-US" smtClean="0"/>
              <a:t> which contains 1024 </a:t>
            </a:r>
            <a:r>
              <a:rPr lang="en-US" i="1" smtClean="0"/>
              <a:t>page table entries</a:t>
            </a:r>
            <a:r>
              <a:rPr lang="en-US" smtClean="0"/>
              <a:t> (PTEs) of size 4 bytes.</a:t>
            </a:r>
          </a:p>
          <a:p>
            <a:pPr lvl="1">
              <a:lnSpc>
                <a:spcPct val="90000"/>
              </a:lnSpc>
            </a:pPr>
            <a:r>
              <a:rPr lang="en-US" smtClean="0"/>
              <a:t>Each PTE points to a 4 KB </a:t>
            </a:r>
            <a:r>
              <a:rPr lang="en-US" i="1" smtClean="0"/>
              <a:t>page frame</a:t>
            </a:r>
            <a:r>
              <a:rPr lang="en-US" smtClean="0"/>
              <a:t> in physical memory.</a:t>
            </a:r>
          </a:p>
          <a:p>
            <a:pPr lvl="1">
              <a:lnSpc>
                <a:spcPct val="90000"/>
              </a:lnSpc>
            </a:pPr>
            <a:endParaRPr lang="en-US" smtClean="0"/>
          </a:p>
          <a:p>
            <a:pPr>
              <a:lnSpc>
                <a:spcPct val="90000"/>
              </a:lnSpc>
            </a:pPr>
            <a:r>
              <a:rPr lang="en-US" smtClean="0"/>
              <a:t>A 10-bit integer can represent all the values form 0 to 1023, therefore, can select any entry in the page directory, or in a page table.</a:t>
            </a:r>
          </a:p>
          <a:p>
            <a:pPr>
              <a:lnSpc>
                <a:spcPct val="90000"/>
              </a:lnSpc>
            </a:pPr>
            <a:endParaRPr lang="en-US" smtClean="0"/>
          </a:p>
          <a:p>
            <a:pPr>
              <a:lnSpc>
                <a:spcPct val="90000"/>
              </a:lnSpc>
            </a:pPr>
            <a:r>
              <a:rPr lang="en-US" smtClean="0"/>
              <a:t>This property is used when translating a virtual address pointer to a bye address in physical memory.</a:t>
            </a:r>
          </a:p>
          <a:p>
            <a:pPr>
              <a:lnSpc>
                <a:spcPct val="90000"/>
              </a:lnSpc>
            </a:pPr>
            <a:endParaRPr lang="en-US" smtClean="0"/>
          </a:p>
          <a:p>
            <a:pPr>
              <a:lnSpc>
                <a:spcPct val="90000"/>
              </a:lnSpc>
            </a:pPr>
            <a:r>
              <a:rPr lang="en-US" smtClean="0"/>
              <a:t>A page can be in one of six states: valid, zeroed, free standby, modified and bad.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14413" y="290513"/>
            <a:ext cx="7758112" cy="590550"/>
          </a:xfrm>
        </p:spPr>
        <p:txBody>
          <a:bodyPr/>
          <a:lstStyle/>
          <a:p>
            <a:pPr eaLnBrk="1" hangingPunct="1"/>
            <a:r>
              <a:rPr lang="en-US" sz="3100" smtClean="0"/>
              <a:t>Virtual-to-Physical Address Translation</a:t>
            </a:r>
          </a:p>
        </p:txBody>
      </p:sp>
      <p:sp>
        <p:nvSpPr>
          <p:cNvPr id="56323" name="Rectangle 3"/>
          <p:cNvSpPr>
            <a:spLocks noGrp="1" noChangeArrowheads="1"/>
          </p:cNvSpPr>
          <p:nvPr>
            <p:ph type="body" idx="1"/>
          </p:nvPr>
        </p:nvSpPr>
        <p:spPr>
          <a:xfrm>
            <a:off x="819150" y="3171825"/>
            <a:ext cx="7164388" cy="692150"/>
          </a:xfrm>
        </p:spPr>
        <p:txBody>
          <a:bodyPr/>
          <a:lstStyle/>
          <a:p>
            <a:r>
              <a:rPr lang="en-US" smtClean="0"/>
              <a:t>10 bits for page directory entry, 20 bits for page table entry, and 12 bits for byte offset in page</a:t>
            </a:r>
          </a:p>
        </p:txBody>
      </p:sp>
      <p:pic>
        <p:nvPicPr>
          <p:cNvPr id="56325" name="Picture 5" descr="22"/>
          <p:cNvPicPr>
            <a:picLocks noChangeAspect="1" noChangeArrowheads="1"/>
          </p:cNvPicPr>
          <p:nvPr/>
        </p:nvPicPr>
        <p:blipFill>
          <a:blip r:embed="rId3"/>
          <a:srcRect/>
          <a:stretch>
            <a:fillRect/>
          </a:stretch>
        </p:blipFill>
        <p:spPr bwMode="auto">
          <a:xfrm>
            <a:off x="712788" y="1136650"/>
            <a:ext cx="7796212" cy="1727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p:txBody>
          <a:bodyPr/>
          <a:lstStyle/>
          <a:p>
            <a:pPr eaLnBrk="1" hangingPunct="1"/>
            <a:r>
              <a:rPr lang="en-US" smtClean="0"/>
              <a:t>Page File Page-Table Entry</a:t>
            </a:r>
          </a:p>
        </p:txBody>
      </p:sp>
      <p:sp>
        <p:nvSpPr>
          <p:cNvPr id="58371" name="Rectangle 1029"/>
          <p:cNvSpPr>
            <a:spLocks noChangeArrowheads="1"/>
          </p:cNvSpPr>
          <p:nvPr/>
        </p:nvSpPr>
        <p:spPr bwMode="auto">
          <a:xfrm>
            <a:off x="819150" y="3175000"/>
            <a:ext cx="7213600" cy="1009650"/>
          </a:xfrm>
          <a:prstGeom prst="rect">
            <a:avLst/>
          </a:prstGeom>
          <a:noFill/>
          <a:ln w="9525">
            <a:noFill/>
            <a:miter lim="800000"/>
            <a:headEnd/>
            <a:tailEnd/>
          </a:ln>
        </p:spPr>
        <p:txBody>
          <a:bodyPr/>
          <a:lstStyle/>
          <a:p>
            <a:r>
              <a:rPr lang="en-US">
                <a:latin typeface="Helvetica" charset="0"/>
              </a:rPr>
              <a:t>5 bits for page protection, 20 bits for page frame address, 4 bits to select a paging file, and 3 bits that describe the page state.  V = 0</a:t>
            </a:r>
          </a:p>
        </p:txBody>
      </p:sp>
      <p:pic>
        <p:nvPicPr>
          <p:cNvPr id="58372" name="Picture 1032"/>
          <p:cNvPicPr>
            <a:picLocks noChangeAspect="1" noChangeArrowheads="1"/>
          </p:cNvPicPr>
          <p:nvPr/>
        </p:nvPicPr>
        <p:blipFill>
          <a:blip r:embed="rId3"/>
          <a:srcRect/>
          <a:stretch>
            <a:fillRect/>
          </a:stretch>
        </p:blipFill>
        <p:spPr bwMode="auto">
          <a:xfrm>
            <a:off x="722313" y="1071563"/>
            <a:ext cx="7340600" cy="19589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Executive — Process Manager</a:t>
            </a:r>
          </a:p>
        </p:txBody>
      </p:sp>
      <p:sp>
        <p:nvSpPr>
          <p:cNvPr id="60419" name="Rectangle 3"/>
          <p:cNvSpPr>
            <a:spLocks noGrp="1" noChangeArrowheads="1"/>
          </p:cNvSpPr>
          <p:nvPr>
            <p:ph type="body" idx="1"/>
          </p:nvPr>
        </p:nvSpPr>
        <p:spPr>
          <a:xfrm>
            <a:off x="819150" y="1273175"/>
            <a:ext cx="7351713" cy="4483100"/>
          </a:xfrm>
        </p:spPr>
        <p:txBody>
          <a:bodyPr/>
          <a:lstStyle/>
          <a:p>
            <a:r>
              <a:rPr lang="en-US" smtClean="0"/>
              <a:t>Provides services for creating, deleting, and using threads and processes</a:t>
            </a:r>
            <a:br>
              <a:rPr lang="en-US" smtClean="0"/>
            </a:br>
            <a:endParaRPr lang="en-US" smtClean="0"/>
          </a:p>
          <a:p>
            <a:r>
              <a:rPr lang="en-US" smtClean="0"/>
              <a:t>Issues such as parent/child relationships or process hierarchies are left to the particular environmental subsystem that owns the process.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84250" y="438150"/>
            <a:ext cx="7886700" cy="457200"/>
          </a:xfrm>
        </p:spPr>
        <p:txBody>
          <a:bodyPr/>
          <a:lstStyle/>
          <a:p>
            <a:pPr eaLnBrk="1" hangingPunct="1"/>
            <a:r>
              <a:rPr lang="en-US" sz="3000" smtClean="0"/>
              <a:t>Executive — Local Procedure Call Facility</a:t>
            </a:r>
          </a:p>
        </p:txBody>
      </p:sp>
      <p:sp>
        <p:nvSpPr>
          <p:cNvPr id="62467" name="Rectangle 3"/>
          <p:cNvSpPr>
            <a:spLocks noGrp="1" noChangeArrowheads="1"/>
          </p:cNvSpPr>
          <p:nvPr>
            <p:ph type="body" idx="1"/>
          </p:nvPr>
        </p:nvSpPr>
        <p:spPr>
          <a:xfrm>
            <a:off x="819150" y="1273175"/>
            <a:ext cx="7686675" cy="4889500"/>
          </a:xfrm>
        </p:spPr>
        <p:txBody>
          <a:bodyPr/>
          <a:lstStyle/>
          <a:p>
            <a:r>
              <a:rPr lang="en-US" smtClean="0"/>
              <a:t>The LPC passes requests and results between client and server processes within a single machine.</a:t>
            </a:r>
          </a:p>
          <a:p>
            <a:endParaRPr lang="en-US" smtClean="0"/>
          </a:p>
          <a:p>
            <a:r>
              <a:rPr lang="en-US" smtClean="0"/>
              <a:t>In particular, it is used to request services from the various XP subsystems.</a:t>
            </a:r>
          </a:p>
          <a:p>
            <a:endParaRPr lang="en-US" smtClean="0"/>
          </a:p>
          <a:p>
            <a:r>
              <a:rPr lang="en-US" smtClean="0"/>
              <a:t>When a LPC channel is created, one of three types of message passing techniques must be specified.</a:t>
            </a:r>
          </a:p>
          <a:p>
            <a:pPr lvl="1"/>
            <a:r>
              <a:rPr lang="en-US" smtClean="0"/>
              <a:t>First type is suitable for small messages, up to 256 bytes; port's message queue is used as intermediate storage, and the messages are copied from one process to the other.</a:t>
            </a:r>
          </a:p>
          <a:p>
            <a:pPr lvl="1"/>
            <a:r>
              <a:rPr lang="en-US" smtClean="0"/>
              <a:t>Second type avoids copying large messages by pointing to a shared memory section object created for the channel.</a:t>
            </a:r>
          </a:p>
          <a:p>
            <a:pPr lvl="1"/>
            <a:r>
              <a:rPr lang="en-US" smtClean="0"/>
              <a:t>Third method, called </a:t>
            </a:r>
            <a:r>
              <a:rPr lang="en-US" i="1" smtClean="0"/>
              <a:t>quick</a:t>
            </a:r>
            <a:r>
              <a:rPr lang="en-US" smtClean="0"/>
              <a:t> LPC was used by graphical display portions of the Win32 subsystem.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08038" y="277813"/>
            <a:ext cx="7878762" cy="576262"/>
          </a:xfrm>
        </p:spPr>
        <p:txBody>
          <a:bodyPr/>
          <a:lstStyle/>
          <a:p>
            <a:pPr eaLnBrk="1" hangingPunct="1"/>
            <a:r>
              <a:rPr lang="en-US" smtClean="0"/>
              <a:t>Executive — I/O Manager</a:t>
            </a:r>
          </a:p>
        </p:txBody>
      </p:sp>
      <p:sp>
        <p:nvSpPr>
          <p:cNvPr id="64515" name="Rectangle 3"/>
          <p:cNvSpPr>
            <a:spLocks noGrp="1" noChangeArrowheads="1"/>
          </p:cNvSpPr>
          <p:nvPr>
            <p:ph type="body" idx="1"/>
          </p:nvPr>
        </p:nvSpPr>
        <p:spPr>
          <a:xfrm>
            <a:off x="806450" y="1233488"/>
            <a:ext cx="7637463" cy="5041900"/>
          </a:xfrm>
        </p:spPr>
        <p:txBody>
          <a:bodyPr/>
          <a:lstStyle/>
          <a:p>
            <a:pPr>
              <a:lnSpc>
                <a:spcPct val="90000"/>
              </a:lnSpc>
            </a:pPr>
            <a:r>
              <a:rPr lang="en-US" smtClean="0"/>
              <a:t>The I/O manager is responsible for </a:t>
            </a:r>
          </a:p>
          <a:p>
            <a:pPr lvl="1">
              <a:lnSpc>
                <a:spcPct val="90000"/>
              </a:lnSpc>
            </a:pPr>
            <a:r>
              <a:rPr lang="en-US" smtClean="0"/>
              <a:t>file systems</a:t>
            </a:r>
          </a:p>
          <a:p>
            <a:pPr lvl="1">
              <a:lnSpc>
                <a:spcPct val="90000"/>
              </a:lnSpc>
            </a:pPr>
            <a:r>
              <a:rPr lang="en-US" smtClean="0"/>
              <a:t>cache management </a:t>
            </a:r>
          </a:p>
          <a:p>
            <a:pPr lvl="1">
              <a:lnSpc>
                <a:spcPct val="90000"/>
              </a:lnSpc>
            </a:pPr>
            <a:r>
              <a:rPr lang="en-US" smtClean="0"/>
              <a:t>device drivers</a:t>
            </a:r>
          </a:p>
          <a:p>
            <a:pPr lvl="1">
              <a:lnSpc>
                <a:spcPct val="90000"/>
              </a:lnSpc>
            </a:pPr>
            <a:r>
              <a:rPr lang="en-US" smtClean="0"/>
              <a:t>network drivers</a:t>
            </a:r>
          </a:p>
          <a:p>
            <a:pPr lvl="1">
              <a:lnSpc>
                <a:spcPct val="90000"/>
              </a:lnSpc>
            </a:pPr>
            <a:endParaRPr lang="en-US" sz="1000" smtClean="0"/>
          </a:p>
          <a:p>
            <a:pPr>
              <a:lnSpc>
                <a:spcPct val="90000"/>
              </a:lnSpc>
            </a:pPr>
            <a:r>
              <a:rPr lang="en-US" smtClean="0"/>
              <a:t>Keeps track of which installable file systems are loaded, and manages buffers for I/O requests</a:t>
            </a:r>
          </a:p>
          <a:p>
            <a:pPr>
              <a:lnSpc>
                <a:spcPct val="90000"/>
              </a:lnSpc>
            </a:pPr>
            <a:endParaRPr lang="en-US" sz="1000" smtClean="0"/>
          </a:p>
          <a:p>
            <a:pPr>
              <a:lnSpc>
                <a:spcPct val="90000"/>
              </a:lnSpc>
            </a:pPr>
            <a:r>
              <a:rPr lang="en-US" smtClean="0"/>
              <a:t>Works with VM Manager to provide memory-mapped file I/O</a:t>
            </a:r>
          </a:p>
          <a:p>
            <a:pPr>
              <a:lnSpc>
                <a:spcPct val="90000"/>
              </a:lnSpc>
            </a:pPr>
            <a:endParaRPr lang="en-US" sz="1000" smtClean="0"/>
          </a:p>
          <a:p>
            <a:pPr>
              <a:lnSpc>
                <a:spcPct val="90000"/>
              </a:lnSpc>
            </a:pPr>
            <a:r>
              <a:rPr lang="en-US" smtClean="0"/>
              <a:t>Controls the XP cache manager, which handles caching for the entire I/O system</a:t>
            </a:r>
          </a:p>
          <a:p>
            <a:pPr>
              <a:lnSpc>
                <a:spcPct val="90000"/>
              </a:lnSpc>
            </a:pPr>
            <a:endParaRPr lang="en-US" sz="1000" smtClean="0"/>
          </a:p>
          <a:p>
            <a:pPr>
              <a:lnSpc>
                <a:spcPct val="90000"/>
              </a:lnSpc>
            </a:pPr>
            <a:r>
              <a:rPr lang="en-US" smtClean="0"/>
              <a:t>Supports both synchronous and asynchronous operations, provides time outs for drivers, and has mechanisms for one driver to call another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pPr eaLnBrk="1" hangingPunct="1"/>
            <a:r>
              <a:rPr lang="en-US" smtClean="0"/>
              <a:t>File I/O</a:t>
            </a:r>
          </a:p>
        </p:txBody>
      </p:sp>
      <p:pic>
        <p:nvPicPr>
          <p:cNvPr id="66563" name="Picture 1030"/>
          <p:cNvPicPr>
            <a:picLocks noChangeAspect="1" noChangeArrowheads="1"/>
          </p:cNvPicPr>
          <p:nvPr/>
        </p:nvPicPr>
        <p:blipFill>
          <a:blip r:embed="rId3"/>
          <a:srcRect/>
          <a:stretch>
            <a:fillRect/>
          </a:stretch>
        </p:blipFill>
        <p:spPr bwMode="auto">
          <a:xfrm>
            <a:off x="1446213" y="1044575"/>
            <a:ext cx="5929312" cy="44608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03275" y="425450"/>
            <a:ext cx="8039100" cy="457200"/>
          </a:xfrm>
        </p:spPr>
        <p:txBody>
          <a:bodyPr/>
          <a:lstStyle/>
          <a:p>
            <a:pPr eaLnBrk="1" hangingPunct="1"/>
            <a:r>
              <a:rPr lang="en-US" sz="3000" smtClean="0"/>
              <a:t>Executive — Security Reference Monitor</a:t>
            </a:r>
          </a:p>
        </p:txBody>
      </p:sp>
      <p:sp>
        <p:nvSpPr>
          <p:cNvPr id="68611" name="Rectangle 3"/>
          <p:cNvSpPr>
            <a:spLocks noGrp="1" noChangeArrowheads="1"/>
          </p:cNvSpPr>
          <p:nvPr>
            <p:ph type="body" idx="1"/>
          </p:nvPr>
        </p:nvSpPr>
        <p:spPr>
          <a:xfrm>
            <a:off x="819150" y="1273175"/>
            <a:ext cx="7750175" cy="4608513"/>
          </a:xfrm>
        </p:spPr>
        <p:txBody>
          <a:bodyPr/>
          <a:lstStyle/>
          <a:p>
            <a:r>
              <a:rPr lang="en-US" smtClean="0"/>
              <a:t>The object-oriented nature of XP enables the use of a uniform mechanism to perform runtime access validation and audit checks for every entity in the system.</a:t>
            </a:r>
            <a:br>
              <a:rPr lang="en-US" smtClean="0"/>
            </a:br>
            <a:endParaRPr lang="en-US" smtClean="0"/>
          </a:p>
          <a:p>
            <a:r>
              <a:rPr lang="en-US" smtClean="0"/>
              <a:t>Whenever a process opens a handle to an object, the security reference monitor checks the process’s security token and the object’s access control list to see whether the process has the necessary rights.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a:xfrm>
            <a:off x="836613" y="220663"/>
            <a:ext cx="7850187" cy="644525"/>
          </a:xfrm>
        </p:spPr>
        <p:txBody>
          <a:bodyPr/>
          <a:lstStyle/>
          <a:p>
            <a:pPr eaLnBrk="1" hangingPunct="1"/>
            <a:r>
              <a:rPr lang="en-US" smtClean="0"/>
              <a:t>Executive – Plug-and-Play Manager</a:t>
            </a:r>
          </a:p>
        </p:txBody>
      </p:sp>
      <p:sp>
        <p:nvSpPr>
          <p:cNvPr id="70659" name="Rectangle 1027"/>
          <p:cNvSpPr>
            <a:spLocks noGrp="1" noChangeArrowheads="1"/>
          </p:cNvSpPr>
          <p:nvPr>
            <p:ph type="body" idx="1"/>
          </p:nvPr>
        </p:nvSpPr>
        <p:spPr>
          <a:xfrm>
            <a:off x="806450" y="1233488"/>
            <a:ext cx="7680325" cy="4530725"/>
          </a:xfrm>
        </p:spPr>
        <p:txBody>
          <a:bodyPr/>
          <a:lstStyle/>
          <a:p>
            <a:r>
              <a:rPr lang="en-US" smtClean="0"/>
              <a:t>Plug-and-Play (PnP) manager is used to recognize and adapt to changes in the hardware configuration.</a:t>
            </a:r>
            <a:br>
              <a:rPr lang="en-US" smtClean="0"/>
            </a:br>
            <a:endParaRPr lang="en-US" smtClean="0"/>
          </a:p>
          <a:p>
            <a:r>
              <a:rPr lang="en-US" smtClean="0"/>
              <a:t>When new devices are added (for example, PCI or USB), the PnP manager loads the appropriate driver.</a:t>
            </a:r>
          </a:p>
          <a:p>
            <a:endParaRPr lang="en-US" smtClean="0"/>
          </a:p>
          <a:p>
            <a:r>
              <a:rPr lang="en-US" smtClean="0"/>
              <a:t>The manager also keeps track of the resources used by each device.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92188" y="277813"/>
            <a:ext cx="7694612" cy="576262"/>
          </a:xfrm>
        </p:spPr>
        <p:txBody>
          <a:bodyPr/>
          <a:lstStyle/>
          <a:p>
            <a:pPr eaLnBrk="1" hangingPunct="1"/>
            <a:r>
              <a:rPr lang="en-US" smtClean="0"/>
              <a:t>Environmental Subsystems</a:t>
            </a:r>
          </a:p>
        </p:txBody>
      </p:sp>
      <p:sp>
        <p:nvSpPr>
          <p:cNvPr id="72707" name="Rectangle 3"/>
          <p:cNvSpPr>
            <a:spLocks noGrp="1" noChangeArrowheads="1"/>
          </p:cNvSpPr>
          <p:nvPr>
            <p:ph type="body" idx="1"/>
          </p:nvPr>
        </p:nvSpPr>
        <p:spPr>
          <a:xfrm>
            <a:off x="806450" y="1233488"/>
            <a:ext cx="7680325" cy="4530725"/>
          </a:xfrm>
        </p:spPr>
        <p:txBody>
          <a:bodyPr/>
          <a:lstStyle/>
          <a:p>
            <a:r>
              <a:rPr lang="en-US" smtClean="0"/>
              <a:t>User-mode processes layered over the native XP executive services to enable XP to run programs developed for other operating system.</a:t>
            </a:r>
            <a:br>
              <a:rPr lang="en-US" smtClean="0"/>
            </a:br>
            <a:endParaRPr lang="en-US" smtClean="0"/>
          </a:p>
          <a:p>
            <a:r>
              <a:rPr lang="en-US" smtClean="0"/>
              <a:t>XP uses the Win32 subsystem as the main operating environment; Win32 is used to start all processes.</a:t>
            </a:r>
          </a:p>
          <a:p>
            <a:pPr lvl="1"/>
            <a:r>
              <a:rPr lang="en-US" smtClean="0"/>
              <a:t>It also provides all the keyboard, mouse and graphical display capabilities.</a:t>
            </a:r>
            <a:br>
              <a:rPr lang="en-US" smtClean="0"/>
            </a:br>
            <a:endParaRPr lang="en-US" smtClean="0"/>
          </a:p>
          <a:p>
            <a:r>
              <a:rPr lang="en-US" smtClean="0"/>
              <a:t>MS-DOS environment is provided by a Win32 application called the </a:t>
            </a:r>
            <a:r>
              <a:rPr lang="en-US" i="1" smtClean="0"/>
              <a:t>virtual dos machine</a:t>
            </a:r>
            <a:r>
              <a:rPr lang="en-US" smtClean="0"/>
              <a:t> (VDM), a user-mode process that is paged and dispatched like any other XP thread.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Objectives</a:t>
            </a:r>
          </a:p>
        </p:txBody>
      </p:sp>
      <p:sp>
        <p:nvSpPr>
          <p:cNvPr id="19459" name="Rectangle 3"/>
          <p:cNvSpPr>
            <a:spLocks noGrp="1" noChangeArrowheads="1"/>
          </p:cNvSpPr>
          <p:nvPr>
            <p:ph type="body" idx="1"/>
          </p:nvPr>
        </p:nvSpPr>
        <p:spPr>
          <a:xfrm>
            <a:off x="806450" y="1233488"/>
            <a:ext cx="7723188" cy="4530725"/>
          </a:xfrm>
        </p:spPr>
        <p:txBody>
          <a:bodyPr/>
          <a:lstStyle/>
          <a:p>
            <a:r>
              <a:rPr lang="en-US" smtClean="0"/>
              <a:t>To explore the principles upon which Windows XP is designed and the specific components involved in the system</a:t>
            </a:r>
          </a:p>
          <a:p>
            <a:endParaRPr lang="en-US" smtClean="0"/>
          </a:p>
          <a:p>
            <a:r>
              <a:rPr lang="en-US" smtClean="0"/>
              <a:t>To understand how Windows XP can run programs designed for other operating systems</a:t>
            </a:r>
          </a:p>
          <a:p>
            <a:endParaRPr lang="en-US" smtClean="0"/>
          </a:p>
          <a:p>
            <a:r>
              <a:rPr lang="en-US" smtClean="0"/>
              <a:t>To provide a detailed explanation of the Windows XP file system</a:t>
            </a:r>
          </a:p>
          <a:p>
            <a:endParaRPr lang="en-US" smtClean="0"/>
          </a:p>
          <a:p>
            <a:r>
              <a:rPr lang="en-US" smtClean="0"/>
              <a:t>To illustrate the networking protocols supported in Windows XP</a:t>
            </a:r>
          </a:p>
          <a:p>
            <a:endParaRPr lang="en-US" smtClean="0"/>
          </a:p>
          <a:p>
            <a:r>
              <a:rPr lang="en-US" smtClean="0"/>
              <a:t>To cover the interface available to system and application programmers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22350" y="277813"/>
            <a:ext cx="7664450" cy="576262"/>
          </a:xfrm>
        </p:spPr>
        <p:txBody>
          <a:bodyPr/>
          <a:lstStyle/>
          <a:p>
            <a:pPr eaLnBrk="1" hangingPunct="1"/>
            <a:r>
              <a:rPr lang="en-US" smtClean="0"/>
              <a:t>Environmental Subsystems (Cont.)</a:t>
            </a:r>
          </a:p>
        </p:txBody>
      </p:sp>
      <p:sp>
        <p:nvSpPr>
          <p:cNvPr id="74755" name="Rectangle 3"/>
          <p:cNvSpPr>
            <a:spLocks noGrp="1" noChangeArrowheads="1"/>
          </p:cNvSpPr>
          <p:nvPr>
            <p:ph type="body" idx="1"/>
          </p:nvPr>
        </p:nvSpPr>
        <p:spPr>
          <a:xfrm>
            <a:off x="781050" y="1330325"/>
            <a:ext cx="7718425" cy="4114800"/>
          </a:xfrm>
        </p:spPr>
        <p:txBody>
          <a:bodyPr/>
          <a:lstStyle/>
          <a:p>
            <a:r>
              <a:rPr lang="en-US" smtClean="0"/>
              <a:t>16-Bit Windows Environment:</a:t>
            </a:r>
          </a:p>
          <a:p>
            <a:pPr lvl="1"/>
            <a:r>
              <a:rPr lang="en-US" smtClean="0"/>
              <a:t>Provided by a VDM that incorporates </a:t>
            </a:r>
            <a:r>
              <a:rPr lang="en-US" i="1" smtClean="0"/>
              <a:t>Windows on Windows</a:t>
            </a:r>
            <a:endParaRPr lang="en-US" smtClean="0"/>
          </a:p>
          <a:p>
            <a:pPr lvl="1"/>
            <a:r>
              <a:rPr lang="en-US" smtClean="0"/>
              <a:t>Provides the Windows 3.1 kernel routines and sub routines for window manager and GDI functions</a:t>
            </a:r>
          </a:p>
          <a:p>
            <a:pPr lvl="1"/>
            <a:endParaRPr lang="en-US" smtClean="0"/>
          </a:p>
          <a:p>
            <a:r>
              <a:rPr lang="en-US" smtClean="0"/>
              <a:t>The POSIX subsystem is designed to run POSIX applications following the POSIX.1 standard which is based on the UNIX model.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57250" y="277813"/>
            <a:ext cx="7829550" cy="576262"/>
          </a:xfrm>
        </p:spPr>
        <p:txBody>
          <a:bodyPr/>
          <a:lstStyle/>
          <a:p>
            <a:pPr eaLnBrk="1" hangingPunct="1"/>
            <a:r>
              <a:rPr lang="en-US" smtClean="0"/>
              <a:t>Environmental Subsystems (Cont.)</a:t>
            </a:r>
          </a:p>
        </p:txBody>
      </p:sp>
      <p:sp>
        <p:nvSpPr>
          <p:cNvPr id="76803" name="Rectangle 3"/>
          <p:cNvSpPr>
            <a:spLocks noGrp="1" noChangeArrowheads="1"/>
          </p:cNvSpPr>
          <p:nvPr>
            <p:ph type="body" idx="1"/>
          </p:nvPr>
        </p:nvSpPr>
        <p:spPr>
          <a:xfrm>
            <a:off x="819150" y="1273175"/>
            <a:ext cx="7499350" cy="4903788"/>
          </a:xfrm>
        </p:spPr>
        <p:txBody>
          <a:bodyPr/>
          <a:lstStyle/>
          <a:p>
            <a:r>
              <a:rPr lang="en-US" smtClean="0"/>
              <a:t>OS/2 subsystems runs OS/2 applications</a:t>
            </a:r>
          </a:p>
          <a:p>
            <a:endParaRPr lang="en-US" smtClean="0"/>
          </a:p>
          <a:p>
            <a:r>
              <a:rPr lang="en-US" smtClean="0"/>
              <a:t>Logon and Security Subsystems authenticates users logging on to Windows XP systems</a:t>
            </a:r>
          </a:p>
          <a:p>
            <a:pPr lvl="1"/>
            <a:r>
              <a:rPr lang="en-US" smtClean="0"/>
              <a:t>Users are required to have account names and passwords.</a:t>
            </a:r>
          </a:p>
          <a:p>
            <a:pPr lvl="1"/>
            <a:r>
              <a:rPr lang="en-US" smtClean="0"/>
              <a:t>The authentication package authenticates users whenever they attempt to access an object in the system.</a:t>
            </a:r>
          </a:p>
          <a:p>
            <a:pPr lvl="1"/>
            <a:r>
              <a:rPr lang="en-US" smtClean="0"/>
              <a:t>Windows XP uses Kerberos as the default authentication package</a:t>
            </a:r>
          </a:p>
          <a:p>
            <a:pPr>
              <a:buFont typeface="Monotype Sorts" charset="2"/>
              <a:buNone/>
            </a:pPr>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File System</a:t>
            </a:r>
          </a:p>
        </p:txBody>
      </p:sp>
      <p:sp>
        <p:nvSpPr>
          <p:cNvPr id="78851" name="Rectangle 3"/>
          <p:cNvSpPr>
            <a:spLocks noGrp="1" noChangeArrowheads="1"/>
          </p:cNvSpPr>
          <p:nvPr>
            <p:ph type="body" idx="1"/>
          </p:nvPr>
        </p:nvSpPr>
        <p:spPr>
          <a:xfrm>
            <a:off x="819150" y="1273175"/>
            <a:ext cx="7646988" cy="4891088"/>
          </a:xfrm>
        </p:spPr>
        <p:txBody>
          <a:bodyPr/>
          <a:lstStyle/>
          <a:p>
            <a:r>
              <a:rPr lang="en-US" smtClean="0"/>
              <a:t>The fundamental structure of the XP file system (NTFS) is a </a:t>
            </a:r>
            <a:r>
              <a:rPr lang="en-US" i="1" smtClean="0"/>
              <a:t>volume</a:t>
            </a:r>
            <a:endParaRPr lang="en-US" smtClean="0"/>
          </a:p>
          <a:p>
            <a:pPr lvl="1"/>
            <a:r>
              <a:rPr lang="en-US" smtClean="0"/>
              <a:t>Created by the XP disk administrator utility</a:t>
            </a:r>
          </a:p>
          <a:p>
            <a:pPr lvl="1"/>
            <a:r>
              <a:rPr lang="en-US" smtClean="0"/>
              <a:t>Based on a logical disk partition</a:t>
            </a:r>
          </a:p>
          <a:p>
            <a:pPr lvl="1"/>
            <a:r>
              <a:rPr lang="en-US" smtClean="0"/>
              <a:t>May occupy a portions of a disk, an entire disk, or span  across several disks</a:t>
            </a:r>
          </a:p>
          <a:p>
            <a:pPr lvl="1"/>
            <a:endParaRPr lang="en-US" smtClean="0"/>
          </a:p>
          <a:p>
            <a:r>
              <a:rPr lang="en-US" smtClean="0"/>
              <a:t>All </a:t>
            </a:r>
            <a:r>
              <a:rPr lang="en-US" i="1" smtClean="0"/>
              <a:t>metadata</a:t>
            </a:r>
            <a:r>
              <a:rPr lang="en-US" smtClean="0"/>
              <a:t>, such as information about the volume, is stored in a regular file</a:t>
            </a:r>
          </a:p>
          <a:p>
            <a:endParaRPr lang="en-US" smtClean="0"/>
          </a:p>
          <a:p>
            <a:r>
              <a:rPr lang="en-US" smtClean="0"/>
              <a:t>NTFS uses </a:t>
            </a:r>
            <a:r>
              <a:rPr lang="en-US" i="1" smtClean="0"/>
              <a:t>clusters</a:t>
            </a:r>
            <a:r>
              <a:rPr lang="en-US" smtClean="0"/>
              <a:t> as the underlying unit of disk allocation</a:t>
            </a:r>
          </a:p>
          <a:p>
            <a:pPr lvl="1"/>
            <a:r>
              <a:rPr lang="en-US" smtClean="0"/>
              <a:t>A cluster is a number of disk sectors that is a power of two</a:t>
            </a:r>
          </a:p>
          <a:p>
            <a:pPr lvl="1"/>
            <a:r>
              <a:rPr lang="en-US" smtClean="0"/>
              <a:t>Because the cluster size is smaller than for the 16-bit FAT file system, the amount of internal fragmentation is reduced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68350" y="277813"/>
            <a:ext cx="7918450" cy="576262"/>
          </a:xfrm>
        </p:spPr>
        <p:txBody>
          <a:bodyPr/>
          <a:lstStyle/>
          <a:p>
            <a:pPr eaLnBrk="1" hangingPunct="1"/>
            <a:r>
              <a:rPr lang="en-US" smtClean="0"/>
              <a:t>File System — Internal Layout</a:t>
            </a:r>
          </a:p>
        </p:txBody>
      </p:sp>
      <p:sp>
        <p:nvSpPr>
          <p:cNvPr id="80899" name="Rectangle 3"/>
          <p:cNvSpPr>
            <a:spLocks noGrp="1" noChangeArrowheads="1"/>
          </p:cNvSpPr>
          <p:nvPr>
            <p:ph type="body" idx="1"/>
          </p:nvPr>
        </p:nvSpPr>
        <p:spPr>
          <a:xfrm>
            <a:off x="819150" y="1273175"/>
            <a:ext cx="7742238" cy="4773613"/>
          </a:xfrm>
        </p:spPr>
        <p:txBody>
          <a:bodyPr/>
          <a:lstStyle/>
          <a:p>
            <a:r>
              <a:rPr lang="en-US" smtClean="0"/>
              <a:t>NTFS uses logical cluster numbers (LCNs) as disk addresses</a:t>
            </a:r>
          </a:p>
          <a:p>
            <a:endParaRPr lang="en-US" sz="1200" smtClean="0"/>
          </a:p>
          <a:p>
            <a:r>
              <a:rPr lang="en-US" smtClean="0"/>
              <a:t>A file in NTFS is not a simple byte stream, as in MS-DOS or UNIX, rather, it is a structured object consisting of attributes</a:t>
            </a:r>
          </a:p>
          <a:p>
            <a:endParaRPr lang="en-US" sz="1200" smtClean="0"/>
          </a:p>
          <a:p>
            <a:r>
              <a:rPr lang="en-US" smtClean="0"/>
              <a:t>Every file in NTFS is described by one or more records in an array stored in a special file called the Master File Table (MFT)</a:t>
            </a:r>
          </a:p>
          <a:p>
            <a:endParaRPr lang="en-US" sz="1200" smtClean="0"/>
          </a:p>
          <a:p>
            <a:r>
              <a:rPr lang="en-US" smtClean="0"/>
              <a:t>Each file on an NTFS volume has a unique ID called a file reference.</a:t>
            </a:r>
          </a:p>
          <a:p>
            <a:pPr lvl="1"/>
            <a:r>
              <a:rPr lang="en-US" smtClean="0"/>
              <a:t>64-bit quantity that consists of a 48-bit file number and a 16-bit sequence number</a:t>
            </a:r>
          </a:p>
          <a:p>
            <a:pPr lvl="1"/>
            <a:r>
              <a:rPr lang="en-US" smtClean="0"/>
              <a:t>Can be used to perform internal consistency checks</a:t>
            </a:r>
          </a:p>
          <a:p>
            <a:pPr lvl="1"/>
            <a:endParaRPr lang="en-US" sz="1200" smtClean="0"/>
          </a:p>
          <a:p>
            <a:r>
              <a:rPr lang="en-US" smtClean="0"/>
              <a:t>The NTFS name space is organized by a hierarchy of directories; the index root contains the top level of the B+ tree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6613" y="277813"/>
            <a:ext cx="7850187" cy="576262"/>
          </a:xfrm>
        </p:spPr>
        <p:txBody>
          <a:bodyPr/>
          <a:lstStyle/>
          <a:p>
            <a:pPr eaLnBrk="1" hangingPunct="1"/>
            <a:r>
              <a:rPr lang="en-US" smtClean="0"/>
              <a:t>File System — Recovery</a:t>
            </a:r>
          </a:p>
        </p:txBody>
      </p:sp>
      <p:sp>
        <p:nvSpPr>
          <p:cNvPr id="82947" name="Rectangle 3"/>
          <p:cNvSpPr>
            <a:spLocks noGrp="1" noChangeArrowheads="1"/>
          </p:cNvSpPr>
          <p:nvPr>
            <p:ph type="body" idx="1"/>
          </p:nvPr>
        </p:nvSpPr>
        <p:spPr>
          <a:xfrm>
            <a:off x="819150" y="1273175"/>
            <a:ext cx="7658100" cy="4957763"/>
          </a:xfrm>
        </p:spPr>
        <p:txBody>
          <a:bodyPr/>
          <a:lstStyle/>
          <a:p>
            <a:r>
              <a:rPr lang="en-US" smtClean="0"/>
              <a:t>All file system data structure updates are performed inside transactions that are logged.</a:t>
            </a:r>
          </a:p>
          <a:p>
            <a:pPr lvl="1"/>
            <a:r>
              <a:rPr lang="en-US" smtClean="0"/>
              <a:t>Before a data structure is altered, the transaction writes a log record that contains redo and undo information.</a:t>
            </a:r>
          </a:p>
          <a:p>
            <a:pPr lvl="1"/>
            <a:r>
              <a:rPr lang="en-US" smtClean="0"/>
              <a:t>After the data structure has been changed, a commit record is written to the log to signify that the transaction succeeded.</a:t>
            </a:r>
          </a:p>
          <a:p>
            <a:pPr lvl="1"/>
            <a:r>
              <a:rPr lang="en-US" smtClean="0"/>
              <a:t>After a crash, the file system data structures can be restored to a consistent state by processing the log records.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95350" y="277813"/>
            <a:ext cx="7791450" cy="576262"/>
          </a:xfrm>
        </p:spPr>
        <p:txBody>
          <a:bodyPr/>
          <a:lstStyle/>
          <a:p>
            <a:pPr eaLnBrk="1" hangingPunct="1"/>
            <a:r>
              <a:rPr lang="en-US" smtClean="0"/>
              <a:t>File System — Recovery (Cont.)</a:t>
            </a:r>
          </a:p>
        </p:txBody>
      </p:sp>
      <p:sp>
        <p:nvSpPr>
          <p:cNvPr id="84995" name="Rectangle 3"/>
          <p:cNvSpPr>
            <a:spLocks noGrp="1" noChangeArrowheads="1"/>
          </p:cNvSpPr>
          <p:nvPr>
            <p:ph type="body" idx="1"/>
          </p:nvPr>
        </p:nvSpPr>
        <p:spPr>
          <a:xfrm>
            <a:off x="819150" y="1273175"/>
            <a:ext cx="7593013" cy="4903788"/>
          </a:xfrm>
        </p:spPr>
        <p:txBody>
          <a:bodyPr/>
          <a:lstStyle/>
          <a:p>
            <a:r>
              <a:rPr lang="en-US" smtClean="0"/>
              <a:t>This scheme does not guarantee that all the user file data can be recovered after a crash, just that the file system data structures (the metadata files) are undamaged and reflect some consistent state prior to the crash.</a:t>
            </a:r>
            <a:br>
              <a:rPr lang="en-US" smtClean="0"/>
            </a:br>
            <a:endParaRPr lang="en-US" smtClean="0"/>
          </a:p>
          <a:p>
            <a:r>
              <a:rPr lang="en-US" smtClean="0"/>
              <a:t>The log is stored in the third metadata file at the beginning of the volume.</a:t>
            </a:r>
          </a:p>
          <a:p>
            <a:endParaRPr lang="en-US" smtClean="0"/>
          </a:p>
          <a:p>
            <a:r>
              <a:rPr lang="en-US" smtClean="0"/>
              <a:t>The logging functionality is provided by the XP </a:t>
            </a:r>
            <a:r>
              <a:rPr lang="en-US" i="1" smtClean="0"/>
              <a:t>log file service.</a:t>
            </a:r>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54088" y="277813"/>
            <a:ext cx="7732712" cy="576262"/>
          </a:xfrm>
        </p:spPr>
        <p:txBody>
          <a:bodyPr/>
          <a:lstStyle/>
          <a:p>
            <a:pPr eaLnBrk="1" hangingPunct="1"/>
            <a:r>
              <a:rPr lang="en-US" smtClean="0"/>
              <a:t>File System — Security</a:t>
            </a:r>
          </a:p>
        </p:txBody>
      </p:sp>
      <p:sp>
        <p:nvSpPr>
          <p:cNvPr id="87043" name="Rectangle 3"/>
          <p:cNvSpPr>
            <a:spLocks noGrp="1" noChangeArrowheads="1"/>
          </p:cNvSpPr>
          <p:nvPr>
            <p:ph type="body" idx="1"/>
          </p:nvPr>
        </p:nvSpPr>
        <p:spPr>
          <a:xfrm>
            <a:off x="819150" y="1273175"/>
            <a:ext cx="7566025" cy="4972050"/>
          </a:xfrm>
        </p:spPr>
        <p:txBody>
          <a:bodyPr/>
          <a:lstStyle/>
          <a:p>
            <a:r>
              <a:rPr lang="en-US" smtClean="0"/>
              <a:t>Security of an NTFS volume is derived from the XP object model.</a:t>
            </a:r>
            <a:br>
              <a:rPr lang="en-US" smtClean="0"/>
            </a:br>
            <a:endParaRPr lang="en-US" smtClean="0"/>
          </a:p>
          <a:p>
            <a:r>
              <a:rPr lang="en-US" smtClean="0"/>
              <a:t>Each file object has a security descriptor attribute stored in this MFT record.</a:t>
            </a:r>
            <a:br>
              <a:rPr lang="en-US" smtClean="0"/>
            </a:br>
            <a:endParaRPr lang="en-US" smtClean="0"/>
          </a:p>
          <a:p>
            <a:r>
              <a:rPr lang="en-US" smtClean="0"/>
              <a:t>This attribute contains the access token of the owner of the file, and an access control list that states the access privileges that are granted to each user that has access to the file.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112838" y="447675"/>
            <a:ext cx="7553325" cy="431800"/>
          </a:xfrm>
        </p:spPr>
        <p:txBody>
          <a:bodyPr/>
          <a:lstStyle/>
          <a:p>
            <a:pPr eaLnBrk="1" hangingPunct="1"/>
            <a:r>
              <a:rPr lang="en-US" sz="2800" smtClean="0"/>
              <a:t>Volume Management and Fault Tolerance</a:t>
            </a:r>
          </a:p>
        </p:txBody>
      </p:sp>
      <p:sp>
        <p:nvSpPr>
          <p:cNvPr id="89091" name="Rectangle 3"/>
          <p:cNvSpPr>
            <a:spLocks noGrp="1" noChangeArrowheads="1"/>
          </p:cNvSpPr>
          <p:nvPr>
            <p:ph type="body" idx="1"/>
          </p:nvPr>
        </p:nvSpPr>
        <p:spPr>
          <a:xfrm>
            <a:off x="819150" y="1273175"/>
            <a:ext cx="7753350" cy="5113338"/>
          </a:xfrm>
        </p:spPr>
        <p:txBody>
          <a:bodyPr/>
          <a:lstStyle/>
          <a:p>
            <a:r>
              <a:rPr lang="en-US" smtClean="0">
                <a:latin typeface="Courier" charset="0"/>
              </a:rPr>
              <a:t>FtDisk</a:t>
            </a:r>
            <a:r>
              <a:rPr lang="en-US" smtClean="0"/>
              <a:t>, the fault tolerant disk driver for XP, provides several ways to combine multiple SCSI disk drives into one logical volume</a:t>
            </a:r>
          </a:p>
          <a:p>
            <a:endParaRPr lang="en-US" sz="800" smtClean="0"/>
          </a:p>
          <a:p>
            <a:r>
              <a:rPr lang="en-US" smtClean="0"/>
              <a:t>Logically concatenate multiple disks to form a large logical volume, a </a:t>
            </a:r>
            <a:r>
              <a:rPr lang="en-US" i="1" smtClean="0"/>
              <a:t>volume set</a:t>
            </a:r>
          </a:p>
          <a:p>
            <a:endParaRPr lang="en-US" sz="800" smtClean="0"/>
          </a:p>
          <a:p>
            <a:r>
              <a:rPr lang="en-US" smtClean="0"/>
              <a:t>Interleave multiple physical partitions in round-robin fashion to form a </a:t>
            </a:r>
            <a:r>
              <a:rPr lang="en-US" i="1" smtClean="0"/>
              <a:t>stripe set</a:t>
            </a:r>
            <a:r>
              <a:rPr lang="en-US" smtClean="0"/>
              <a:t> (also called RAID level 0, or “disk striping”)</a:t>
            </a:r>
          </a:p>
          <a:p>
            <a:pPr lvl="1"/>
            <a:r>
              <a:rPr lang="en-US" smtClean="0"/>
              <a:t>Variation: </a:t>
            </a:r>
            <a:r>
              <a:rPr lang="en-US" i="1" smtClean="0"/>
              <a:t>stripe set with parity,</a:t>
            </a:r>
            <a:r>
              <a:rPr lang="en-US" smtClean="0"/>
              <a:t> or RAID level 5</a:t>
            </a:r>
          </a:p>
          <a:p>
            <a:pPr lvl="1"/>
            <a:endParaRPr lang="en-US" sz="800" smtClean="0"/>
          </a:p>
          <a:p>
            <a:r>
              <a:rPr lang="en-US" smtClean="0"/>
              <a:t>Disk mirroring, or RAID level 1, is a robust scheme that uses a </a:t>
            </a:r>
            <a:r>
              <a:rPr lang="en-US" i="1" smtClean="0"/>
              <a:t>mirror set</a:t>
            </a:r>
            <a:r>
              <a:rPr lang="en-US" smtClean="0"/>
              <a:t> — two equally sized partitions on tow disks with identical data contents</a:t>
            </a:r>
          </a:p>
          <a:p>
            <a:endParaRPr lang="en-US" sz="800" smtClean="0"/>
          </a:p>
          <a:p>
            <a:r>
              <a:rPr lang="en-US" smtClean="0"/>
              <a:t>To deal with disk sectors that go bad, </a:t>
            </a:r>
            <a:r>
              <a:rPr lang="en-US" smtClean="0">
                <a:latin typeface="Courier" charset="0"/>
              </a:rPr>
              <a:t>FtDisk</a:t>
            </a:r>
            <a:r>
              <a:rPr lang="en-US" smtClean="0"/>
              <a:t>, uses a hardware technique called </a:t>
            </a:r>
            <a:r>
              <a:rPr lang="en-US" i="1" smtClean="0"/>
              <a:t>sector sparing</a:t>
            </a:r>
            <a:r>
              <a:rPr lang="en-US" smtClean="0"/>
              <a:t> and NTFS uses a software technique called </a:t>
            </a:r>
            <a:r>
              <a:rPr lang="en-US" i="1" smtClean="0"/>
              <a:t>cluster remapping</a:t>
            </a:r>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26"/>
          <p:cNvSpPr>
            <a:spLocks noGrp="1" noChangeArrowheads="1"/>
          </p:cNvSpPr>
          <p:nvPr>
            <p:ph type="title"/>
          </p:nvPr>
        </p:nvSpPr>
        <p:spPr>
          <a:xfrm>
            <a:off x="846138" y="277813"/>
            <a:ext cx="7840662" cy="576262"/>
          </a:xfrm>
        </p:spPr>
        <p:txBody>
          <a:bodyPr/>
          <a:lstStyle/>
          <a:p>
            <a:pPr eaLnBrk="1" hangingPunct="1"/>
            <a:r>
              <a:rPr lang="en-US" smtClean="0"/>
              <a:t>Volume Set On Two Drives</a:t>
            </a:r>
          </a:p>
        </p:txBody>
      </p:sp>
      <p:pic>
        <p:nvPicPr>
          <p:cNvPr id="91139" name="Picture 1033"/>
          <p:cNvPicPr>
            <a:picLocks noChangeAspect="1" noChangeArrowheads="1"/>
          </p:cNvPicPr>
          <p:nvPr/>
        </p:nvPicPr>
        <p:blipFill>
          <a:blip r:embed="rId3"/>
          <a:srcRect/>
          <a:stretch>
            <a:fillRect/>
          </a:stretch>
        </p:blipFill>
        <p:spPr bwMode="auto">
          <a:xfrm>
            <a:off x="927100" y="1320800"/>
            <a:ext cx="7040563" cy="462756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46138" y="277813"/>
            <a:ext cx="7840662" cy="576262"/>
          </a:xfrm>
        </p:spPr>
        <p:txBody>
          <a:bodyPr/>
          <a:lstStyle/>
          <a:p>
            <a:pPr eaLnBrk="1" hangingPunct="1"/>
            <a:r>
              <a:rPr lang="en-US" smtClean="0"/>
              <a:t>Stripe Set on Two Drives</a:t>
            </a:r>
          </a:p>
        </p:txBody>
      </p:sp>
      <p:pic>
        <p:nvPicPr>
          <p:cNvPr id="93187" name="Picture 6"/>
          <p:cNvPicPr>
            <a:picLocks noChangeAspect="1" noChangeArrowheads="1"/>
          </p:cNvPicPr>
          <p:nvPr/>
        </p:nvPicPr>
        <p:blipFill>
          <a:blip r:embed="rId3"/>
          <a:srcRect/>
          <a:stretch>
            <a:fillRect/>
          </a:stretch>
        </p:blipFill>
        <p:spPr bwMode="auto">
          <a:xfrm>
            <a:off x="1196975" y="1262063"/>
            <a:ext cx="6650038" cy="496093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Windows XP </a:t>
            </a:r>
          </a:p>
        </p:txBody>
      </p:sp>
      <p:sp>
        <p:nvSpPr>
          <p:cNvPr id="21507" name="Rectangle 3"/>
          <p:cNvSpPr>
            <a:spLocks noGrp="1" noChangeArrowheads="1"/>
          </p:cNvSpPr>
          <p:nvPr>
            <p:ph type="body" idx="1"/>
          </p:nvPr>
        </p:nvSpPr>
        <p:spPr>
          <a:xfrm>
            <a:off x="806450" y="1233488"/>
            <a:ext cx="7731125" cy="5311775"/>
          </a:xfrm>
        </p:spPr>
        <p:txBody>
          <a:bodyPr/>
          <a:lstStyle/>
          <a:p>
            <a:pPr>
              <a:lnSpc>
                <a:spcPct val="90000"/>
              </a:lnSpc>
            </a:pPr>
            <a:r>
              <a:rPr lang="en-US" smtClean="0"/>
              <a:t>32-bit preemptive multitasking operating system for Intel microprocessors</a:t>
            </a:r>
          </a:p>
          <a:p>
            <a:pPr>
              <a:lnSpc>
                <a:spcPct val="90000"/>
              </a:lnSpc>
            </a:pPr>
            <a:endParaRPr lang="en-US" sz="800" smtClean="0"/>
          </a:p>
          <a:p>
            <a:pPr>
              <a:lnSpc>
                <a:spcPct val="90000"/>
              </a:lnSpc>
            </a:pPr>
            <a:r>
              <a:rPr lang="en-US" smtClean="0"/>
              <a:t>Key goals for the system:</a:t>
            </a:r>
          </a:p>
          <a:p>
            <a:pPr lvl="1">
              <a:lnSpc>
                <a:spcPct val="90000"/>
              </a:lnSpc>
            </a:pPr>
            <a:r>
              <a:rPr lang="en-US" smtClean="0"/>
              <a:t>portability</a:t>
            </a:r>
          </a:p>
          <a:p>
            <a:pPr lvl="1">
              <a:lnSpc>
                <a:spcPct val="90000"/>
              </a:lnSpc>
            </a:pPr>
            <a:r>
              <a:rPr lang="en-US" smtClean="0"/>
              <a:t>security </a:t>
            </a:r>
          </a:p>
          <a:p>
            <a:pPr lvl="1">
              <a:lnSpc>
                <a:spcPct val="90000"/>
              </a:lnSpc>
            </a:pPr>
            <a:r>
              <a:rPr lang="en-US" smtClean="0"/>
              <a:t>POSIX compliance </a:t>
            </a:r>
          </a:p>
          <a:p>
            <a:pPr lvl="1">
              <a:lnSpc>
                <a:spcPct val="90000"/>
              </a:lnSpc>
            </a:pPr>
            <a:r>
              <a:rPr lang="en-US" smtClean="0"/>
              <a:t>multiprocessor support </a:t>
            </a:r>
          </a:p>
          <a:p>
            <a:pPr lvl="1">
              <a:lnSpc>
                <a:spcPct val="90000"/>
              </a:lnSpc>
            </a:pPr>
            <a:r>
              <a:rPr lang="en-US" smtClean="0"/>
              <a:t>extensibility </a:t>
            </a:r>
          </a:p>
          <a:p>
            <a:pPr lvl="1">
              <a:lnSpc>
                <a:spcPct val="90000"/>
              </a:lnSpc>
            </a:pPr>
            <a:r>
              <a:rPr lang="en-US" smtClean="0"/>
              <a:t>international support </a:t>
            </a:r>
          </a:p>
          <a:p>
            <a:pPr lvl="1">
              <a:lnSpc>
                <a:spcPct val="90000"/>
              </a:lnSpc>
            </a:pPr>
            <a:r>
              <a:rPr lang="en-US" smtClean="0"/>
              <a:t>compatibility with MS-DOS and MS-Windows applications.</a:t>
            </a:r>
          </a:p>
          <a:p>
            <a:pPr lvl="1">
              <a:lnSpc>
                <a:spcPct val="90000"/>
              </a:lnSpc>
            </a:pPr>
            <a:endParaRPr lang="en-US" smtClean="0"/>
          </a:p>
          <a:p>
            <a:pPr>
              <a:lnSpc>
                <a:spcPct val="90000"/>
              </a:lnSpc>
            </a:pPr>
            <a:r>
              <a:rPr lang="en-US" smtClean="0"/>
              <a:t>Uses a micro-kernel architecture</a:t>
            </a:r>
          </a:p>
          <a:p>
            <a:pPr>
              <a:lnSpc>
                <a:spcPct val="90000"/>
              </a:lnSpc>
            </a:pPr>
            <a:endParaRPr lang="en-US" sz="800" smtClean="0"/>
          </a:p>
          <a:p>
            <a:pPr>
              <a:lnSpc>
                <a:spcPct val="90000"/>
              </a:lnSpc>
            </a:pPr>
            <a:r>
              <a:rPr lang="en-US" smtClean="0"/>
              <a:t>Available in four versions, Professional, Server, Advanced Server, National Server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26"/>
          <p:cNvSpPr>
            <a:spLocks noGrp="1" noChangeArrowheads="1"/>
          </p:cNvSpPr>
          <p:nvPr>
            <p:ph type="title"/>
          </p:nvPr>
        </p:nvSpPr>
        <p:spPr>
          <a:xfrm>
            <a:off x="838200" y="228600"/>
            <a:ext cx="8077200" cy="609600"/>
          </a:xfrm>
        </p:spPr>
        <p:txBody>
          <a:bodyPr/>
          <a:lstStyle/>
          <a:p>
            <a:pPr eaLnBrk="1" hangingPunct="1"/>
            <a:r>
              <a:rPr lang="en-US" smtClean="0"/>
              <a:t>Stripe Set With Parity on Three Drives</a:t>
            </a:r>
          </a:p>
        </p:txBody>
      </p:sp>
      <p:pic>
        <p:nvPicPr>
          <p:cNvPr id="95235" name="Picture 1033"/>
          <p:cNvPicPr>
            <a:picLocks noChangeAspect="1" noChangeArrowheads="1"/>
          </p:cNvPicPr>
          <p:nvPr/>
        </p:nvPicPr>
        <p:blipFill>
          <a:blip r:embed="rId3"/>
          <a:srcRect/>
          <a:stretch>
            <a:fillRect/>
          </a:stretch>
        </p:blipFill>
        <p:spPr bwMode="auto">
          <a:xfrm>
            <a:off x="1014413" y="1349375"/>
            <a:ext cx="7031037" cy="450373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a:xfrm>
            <a:off x="885825" y="277813"/>
            <a:ext cx="7800975" cy="576262"/>
          </a:xfrm>
        </p:spPr>
        <p:txBody>
          <a:bodyPr/>
          <a:lstStyle/>
          <a:p>
            <a:pPr eaLnBrk="1" hangingPunct="1"/>
            <a:r>
              <a:rPr lang="en-US" smtClean="0"/>
              <a:t>Mirror Set on Two Drives</a:t>
            </a:r>
          </a:p>
        </p:txBody>
      </p:sp>
      <p:pic>
        <p:nvPicPr>
          <p:cNvPr id="97283" name="Picture 1030"/>
          <p:cNvPicPr>
            <a:picLocks noChangeAspect="1" noChangeArrowheads="1"/>
          </p:cNvPicPr>
          <p:nvPr/>
        </p:nvPicPr>
        <p:blipFill>
          <a:blip r:embed="rId3"/>
          <a:srcRect/>
          <a:stretch>
            <a:fillRect/>
          </a:stretch>
        </p:blipFill>
        <p:spPr bwMode="auto">
          <a:xfrm>
            <a:off x="922338" y="1517650"/>
            <a:ext cx="6772275" cy="451326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31875" y="277813"/>
            <a:ext cx="7654925" cy="576262"/>
          </a:xfrm>
        </p:spPr>
        <p:txBody>
          <a:bodyPr/>
          <a:lstStyle/>
          <a:p>
            <a:pPr eaLnBrk="1" hangingPunct="1"/>
            <a:r>
              <a:rPr lang="en-US" smtClean="0"/>
              <a:t>File System — Compression</a:t>
            </a:r>
          </a:p>
        </p:txBody>
      </p:sp>
      <p:sp>
        <p:nvSpPr>
          <p:cNvPr id="99331" name="Rectangle 3"/>
          <p:cNvSpPr>
            <a:spLocks noGrp="1" noChangeArrowheads="1"/>
          </p:cNvSpPr>
          <p:nvPr>
            <p:ph type="body" idx="1"/>
          </p:nvPr>
        </p:nvSpPr>
        <p:spPr>
          <a:xfrm>
            <a:off x="819150" y="1273175"/>
            <a:ext cx="7605713" cy="4876800"/>
          </a:xfrm>
        </p:spPr>
        <p:txBody>
          <a:bodyPr/>
          <a:lstStyle/>
          <a:p>
            <a:r>
              <a:rPr lang="en-US" smtClean="0"/>
              <a:t>To compress a file, NTFS divides the file’s data into </a:t>
            </a:r>
            <a:r>
              <a:rPr lang="en-US" i="1" smtClean="0"/>
              <a:t>compression units</a:t>
            </a:r>
            <a:r>
              <a:rPr lang="en-US" smtClean="0"/>
              <a:t>, which are blocks of 16 contiguous clusters.</a:t>
            </a:r>
            <a:br>
              <a:rPr lang="en-US" smtClean="0"/>
            </a:br>
            <a:endParaRPr lang="en-US" smtClean="0"/>
          </a:p>
          <a:p>
            <a:r>
              <a:rPr lang="en-US" smtClean="0"/>
              <a:t>For sparse files, NTFS uses another technique to save space.</a:t>
            </a:r>
          </a:p>
          <a:p>
            <a:pPr lvl="1"/>
            <a:r>
              <a:rPr lang="en-US" smtClean="0"/>
              <a:t>Clusters that contain all zeros are not actually allocated or stored on disk.</a:t>
            </a:r>
          </a:p>
          <a:p>
            <a:pPr lvl="1"/>
            <a:r>
              <a:rPr lang="en-US" smtClean="0"/>
              <a:t>Instead, gaps are left in the sequence of virtual cluster numbers stored in the MFT entry for the file.</a:t>
            </a:r>
          </a:p>
          <a:p>
            <a:pPr lvl="1"/>
            <a:r>
              <a:rPr lang="en-US" smtClean="0"/>
              <a:t>When reading a file, if a gap in the virtual cluster numbers is found, NTFS just zero-fills that portion of the caller’s buffer.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a:xfrm>
            <a:off x="971550" y="277813"/>
            <a:ext cx="7715250" cy="576262"/>
          </a:xfrm>
        </p:spPr>
        <p:txBody>
          <a:bodyPr/>
          <a:lstStyle/>
          <a:p>
            <a:pPr eaLnBrk="1" hangingPunct="1"/>
            <a:r>
              <a:rPr lang="en-US" smtClean="0"/>
              <a:t>File System — Reparse Points</a:t>
            </a:r>
          </a:p>
        </p:txBody>
      </p:sp>
      <p:sp>
        <p:nvSpPr>
          <p:cNvPr id="101379" name="Rectangle 1027"/>
          <p:cNvSpPr>
            <a:spLocks noGrp="1" noChangeArrowheads="1"/>
          </p:cNvSpPr>
          <p:nvPr>
            <p:ph type="body" idx="1"/>
          </p:nvPr>
        </p:nvSpPr>
        <p:spPr>
          <a:xfrm>
            <a:off x="819150" y="1273175"/>
            <a:ext cx="7566025" cy="4876800"/>
          </a:xfrm>
        </p:spPr>
        <p:txBody>
          <a:bodyPr/>
          <a:lstStyle/>
          <a:p>
            <a:r>
              <a:rPr lang="en-US" smtClean="0"/>
              <a:t>A reparse point returns an error code when accessed. The reparse data tells the I/O manager what to do next.</a:t>
            </a:r>
            <a:br>
              <a:rPr lang="en-US" smtClean="0"/>
            </a:br>
            <a:endParaRPr lang="en-US" smtClean="0"/>
          </a:p>
          <a:p>
            <a:r>
              <a:rPr lang="en-US" smtClean="0"/>
              <a:t>Reparse points can be used to provide the functionality of UNIX </a:t>
            </a:r>
            <a:r>
              <a:rPr lang="en-US" i="1" smtClean="0"/>
              <a:t>mounts.</a:t>
            </a:r>
            <a:br>
              <a:rPr lang="en-US" i="1" smtClean="0"/>
            </a:br>
            <a:endParaRPr lang="en-US" i="1" smtClean="0"/>
          </a:p>
          <a:p>
            <a:r>
              <a:rPr lang="en-US" smtClean="0"/>
              <a:t>Reparse points can also be used to access files that have been moved to offline storage.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smtClean="0"/>
              <a:t>Networking</a:t>
            </a:r>
          </a:p>
        </p:txBody>
      </p:sp>
      <p:sp>
        <p:nvSpPr>
          <p:cNvPr id="103427" name="Rectangle 3"/>
          <p:cNvSpPr>
            <a:spLocks noGrp="1" noChangeArrowheads="1"/>
          </p:cNvSpPr>
          <p:nvPr>
            <p:ph type="body" idx="1"/>
          </p:nvPr>
        </p:nvSpPr>
        <p:spPr>
          <a:xfrm>
            <a:off x="819150" y="1273175"/>
            <a:ext cx="7740650" cy="4889500"/>
          </a:xfrm>
        </p:spPr>
        <p:txBody>
          <a:bodyPr/>
          <a:lstStyle/>
          <a:p>
            <a:r>
              <a:rPr lang="en-US" smtClean="0"/>
              <a:t>XP supports both peer-to-peer and client/server networking; it also has facilities for network management.</a:t>
            </a:r>
          </a:p>
          <a:p>
            <a:endParaRPr lang="en-US" smtClean="0"/>
          </a:p>
          <a:p>
            <a:r>
              <a:rPr lang="en-US" smtClean="0"/>
              <a:t>To describe networking in XP, we refer to two of the internal networking interfaces:</a:t>
            </a:r>
          </a:p>
          <a:p>
            <a:pPr lvl="1"/>
            <a:r>
              <a:rPr lang="en-US" smtClean="0"/>
              <a:t>NDIS (Network Device Interface Specification) — Separates network adapters from the transport protocols so that either can be changed without affecting the other.</a:t>
            </a:r>
          </a:p>
          <a:p>
            <a:pPr lvl="1"/>
            <a:r>
              <a:rPr lang="en-US" smtClean="0"/>
              <a:t>TDI (Transport Driver Interface) — Enables any session layer component to use any available transport mechanism.</a:t>
            </a:r>
          </a:p>
          <a:p>
            <a:pPr lvl="1"/>
            <a:endParaRPr lang="en-US" smtClean="0"/>
          </a:p>
          <a:p>
            <a:r>
              <a:rPr lang="en-US" smtClean="0"/>
              <a:t>XP implements transport protocols as drivers that can be loaded and unloaded from the system dynamically.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216025" y="277813"/>
            <a:ext cx="7470775" cy="576262"/>
          </a:xfrm>
        </p:spPr>
        <p:txBody>
          <a:bodyPr/>
          <a:lstStyle/>
          <a:p>
            <a:pPr eaLnBrk="1" hangingPunct="1"/>
            <a:r>
              <a:rPr lang="en-US" smtClean="0"/>
              <a:t>Networking — Protocols</a:t>
            </a:r>
          </a:p>
        </p:txBody>
      </p:sp>
      <p:sp>
        <p:nvSpPr>
          <p:cNvPr id="105475" name="Rectangle 3"/>
          <p:cNvSpPr>
            <a:spLocks noGrp="1" noChangeArrowheads="1"/>
          </p:cNvSpPr>
          <p:nvPr>
            <p:ph type="body" idx="1"/>
          </p:nvPr>
        </p:nvSpPr>
        <p:spPr>
          <a:xfrm>
            <a:off x="806450" y="1233488"/>
            <a:ext cx="7675563" cy="5103812"/>
          </a:xfrm>
        </p:spPr>
        <p:txBody>
          <a:bodyPr/>
          <a:lstStyle/>
          <a:p>
            <a:r>
              <a:rPr lang="en-US" smtClean="0"/>
              <a:t>The server message block (SMB) protocol is used to send I/O requests over the network.  It has four message types:</a:t>
            </a:r>
          </a:p>
          <a:p>
            <a:pPr lvl="1">
              <a:buClr>
                <a:schemeClr val="tx1"/>
              </a:buClr>
              <a:buFontTx/>
              <a:buChar char="-"/>
            </a:pPr>
            <a:r>
              <a:rPr lang="en-US" smtClean="0">
                <a:latin typeface="Courier" charset="0"/>
              </a:rPr>
              <a:t>Session control</a:t>
            </a:r>
          </a:p>
          <a:p>
            <a:pPr lvl="1">
              <a:buClr>
                <a:schemeClr val="tx1"/>
              </a:buClr>
              <a:buFontTx/>
              <a:buChar char="-"/>
            </a:pPr>
            <a:r>
              <a:rPr lang="en-US" smtClean="0">
                <a:latin typeface="Courier" charset="0"/>
              </a:rPr>
              <a:t>File </a:t>
            </a:r>
          </a:p>
          <a:p>
            <a:pPr lvl="1">
              <a:buClr>
                <a:schemeClr val="tx1"/>
              </a:buClr>
              <a:buFontTx/>
              <a:buChar char="-"/>
            </a:pPr>
            <a:r>
              <a:rPr lang="en-US" smtClean="0">
                <a:latin typeface="Courier" charset="0"/>
              </a:rPr>
              <a:t>Printer </a:t>
            </a:r>
          </a:p>
          <a:p>
            <a:pPr lvl="1">
              <a:buClr>
                <a:schemeClr val="tx1"/>
              </a:buClr>
              <a:buFontTx/>
              <a:buChar char="-"/>
            </a:pPr>
            <a:r>
              <a:rPr lang="en-US" smtClean="0">
                <a:latin typeface="Courier" charset="0"/>
              </a:rPr>
              <a:t>Message</a:t>
            </a:r>
          </a:p>
          <a:p>
            <a:pPr lvl="1">
              <a:buClr>
                <a:schemeClr val="tx1"/>
              </a:buClr>
              <a:buFontTx/>
              <a:buChar char="-"/>
            </a:pPr>
            <a:endParaRPr lang="en-US" sz="800" smtClean="0">
              <a:latin typeface="Courier" charset="0"/>
            </a:endParaRPr>
          </a:p>
          <a:p>
            <a:r>
              <a:rPr lang="en-US" smtClean="0"/>
              <a:t>The network basic Input/Output system (NetBIOS) is a hardware abstraction interface for networks</a:t>
            </a:r>
          </a:p>
          <a:p>
            <a:pPr lvl="1"/>
            <a:r>
              <a:rPr lang="en-US" smtClean="0"/>
              <a:t>Used to: </a:t>
            </a:r>
          </a:p>
          <a:p>
            <a:pPr lvl="2"/>
            <a:r>
              <a:rPr lang="en-US" smtClean="0"/>
              <a:t>Establish logical names on the network</a:t>
            </a:r>
          </a:p>
          <a:p>
            <a:pPr lvl="2"/>
            <a:r>
              <a:rPr lang="en-US" smtClean="0"/>
              <a:t>Establish logical connections of sessions between two logical names on the network</a:t>
            </a:r>
          </a:p>
          <a:p>
            <a:pPr lvl="2"/>
            <a:r>
              <a:rPr lang="en-US" smtClean="0"/>
              <a:t>Support reliable data transfer for a session via NetBIOS requests or </a:t>
            </a:r>
            <a:r>
              <a:rPr lang="en-US" i="1" smtClean="0"/>
              <a:t>SMBs</a:t>
            </a:r>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933450" y="277813"/>
            <a:ext cx="7753350" cy="576262"/>
          </a:xfrm>
        </p:spPr>
        <p:txBody>
          <a:bodyPr/>
          <a:lstStyle/>
          <a:p>
            <a:pPr eaLnBrk="1" hangingPunct="1"/>
            <a:r>
              <a:rPr lang="en-US" smtClean="0"/>
              <a:t>Networking — Protocols (Cont.)</a:t>
            </a:r>
          </a:p>
        </p:txBody>
      </p:sp>
      <p:sp>
        <p:nvSpPr>
          <p:cNvPr id="107523" name="Rectangle 3"/>
          <p:cNvSpPr>
            <a:spLocks noGrp="1" noChangeArrowheads="1"/>
          </p:cNvSpPr>
          <p:nvPr>
            <p:ph type="body" idx="1"/>
          </p:nvPr>
        </p:nvSpPr>
        <p:spPr>
          <a:xfrm>
            <a:off x="819150" y="1273175"/>
            <a:ext cx="7553325" cy="4876800"/>
          </a:xfrm>
        </p:spPr>
        <p:txBody>
          <a:bodyPr/>
          <a:lstStyle/>
          <a:p>
            <a:r>
              <a:rPr lang="en-US" smtClean="0"/>
              <a:t>NetBEUI (NetBIOS Extended User Interface):  default protocol for Windows 95 peer networking and Windows for Workgroups; used when XP wants to share resources with these networks.</a:t>
            </a:r>
          </a:p>
          <a:p>
            <a:endParaRPr lang="en-US" smtClean="0"/>
          </a:p>
          <a:p>
            <a:r>
              <a:rPr lang="en-US" smtClean="0"/>
              <a:t>XP uses the TCP/IP Internet protocol to connect to a wide variety of operating systems and hardware platforms.</a:t>
            </a:r>
          </a:p>
          <a:p>
            <a:endParaRPr lang="en-US" smtClean="0"/>
          </a:p>
          <a:p>
            <a:r>
              <a:rPr lang="en-US" smtClean="0"/>
              <a:t>PPTP (Point-to-Point Tunneling Protocol) is used to communicate between Remote Access Server modules running on XP machines that are connected over the Internet.</a:t>
            </a:r>
          </a:p>
          <a:p>
            <a:endParaRPr lang="en-US" smtClean="0"/>
          </a:p>
          <a:p>
            <a:r>
              <a:rPr lang="en-US" smtClean="0"/>
              <a:t>The XP NWLink protocol connects the NetBIOS to Novell NetWare networks.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6613" y="277813"/>
            <a:ext cx="7850187" cy="576262"/>
          </a:xfrm>
        </p:spPr>
        <p:txBody>
          <a:bodyPr/>
          <a:lstStyle/>
          <a:p>
            <a:pPr eaLnBrk="1" hangingPunct="1"/>
            <a:r>
              <a:rPr lang="en-US" smtClean="0"/>
              <a:t>Networking — Protocols (Cont.)</a:t>
            </a:r>
          </a:p>
        </p:txBody>
      </p:sp>
      <p:sp>
        <p:nvSpPr>
          <p:cNvPr id="109571" name="Rectangle 3"/>
          <p:cNvSpPr>
            <a:spLocks noGrp="1" noChangeArrowheads="1"/>
          </p:cNvSpPr>
          <p:nvPr>
            <p:ph type="body" idx="1"/>
          </p:nvPr>
        </p:nvSpPr>
        <p:spPr>
          <a:xfrm>
            <a:off x="806450" y="1233488"/>
            <a:ext cx="7834313" cy="4530725"/>
          </a:xfrm>
        </p:spPr>
        <p:txBody>
          <a:bodyPr/>
          <a:lstStyle/>
          <a:p>
            <a:r>
              <a:rPr lang="en-US" smtClean="0"/>
              <a:t>The Data Link Control protocol (DLC) is used to access IBM mainframes and HP printers that are directly connected to the network.</a:t>
            </a:r>
          </a:p>
          <a:p>
            <a:endParaRPr lang="en-US" smtClean="0"/>
          </a:p>
          <a:p>
            <a:r>
              <a:rPr lang="en-US" smtClean="0"/>
              <a:t>XP systems can communicate with Macintosh computers via the Apple Talk protocol if an XP Server on the network is running the Windows XP Services for Macintosh package.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49313" y="417513"/>
            <a:ext cx="7939087" cy="457200"/>
          </a:xfrm>
        </p:spPr>
        <p:txBody>
          <a:bodyPr/>
          <a:lstStyle/>
          <a:p>
            <a:pPr eaLnBrk="1" hangingPunct="1"/>
            <a:r>
              <a:rPr lang="en-US" sz="2800" smtClean="0"/>
              <a:t>Networking — </a:t>
            </a:r>
            <a:br>
              <a:rPr lang="en-US" sz="2800" smtClean="0"/>
            </a:br>
            <a:r>
              <a:rPr lang="en-US" sz="2800" smtClean="0"/>
              <a:t>Dist. Processing Mechanisms</a:t>
            </a:r>
          </a:p>
        </p:txBody>
      </p:sp>
      <p:sp>
        <p:nvSpPr>
          <p:cNvPr id="111619" name="Rectangle 3"/>
          <p:cNvSpPr>
            <a:spLocks noGrp="1" noChangeArrowheads="1"/>
          </p:cNvSpPr>
          <p:nvPr>
            <p:ph type="body" idx="1"/>
          </p:nvPr>
        </p:nvSpPr>
        <p:spPr>
          <a:xfrm>
            <a:off x="819150" y="1273175"/>
            <a:ext cx="7634288" cy="5195888"/>
          </a:xfrm>
        </p:spPr>
        <p:txBody>
          <a:bodyPr/>
          <a:lstStyle/>
          <a:p>
            <a:r>
              <a:rPr lang="en-US" smtClean="0"/>
              <a:t>XP supports distributed applications via named NetBIOS, named pipes and mailslots, Windows Sockets, Remote Procedure Calls (RPC), and Network Dynamic Data Exchange (NetDDE).</a:t>
            </a:r>
          </a:p>
          <a:p>
            <a:endParaRPr lang="en-US" sz="800" smtClean="0"/>
          </a:p>
          <a:p>
            <a:r>
              <a:rPr lang="en-US" smtClean="0"/>
              <a:t>NetBIOS applications can communicate over the network using NetBEUI, NWLink, or TCP/IP.</a:t>
            </a:r>
          </a:p>
          <a:p>
            <a:endParaRPr lang="en-US" sz="800" smtClean="0"/>
          </a:p>
          <a:p>
            <a:r>
              <a:rPr lang="en-US" smtClean="0"/>
              <a:t>Named pipes are connection-oriented messaging mechanism that are named via the uniform naming convention (UNC).</a:t>
            </a:r>
          </a:p>
          <a:p>
            <a:endParaRPr lang="en-US" sz="800" smtClean="0"/>
          </a:p>
          <a:p>
            <a:r>
              <a:rPr lang="en-US" smtClean="0"/>
              <a:t>Mailslots are a connectionless messaging mechanism that are used for broadcast applications, such as for finding components on the network.</a:t>
            </a:r>
          </a:p>
          <a:p>
            <a:endParaRPr lang="en-US" sz="800" smtClean="0"/>
          </a:p>
          <a:p>
            <a:r>
              <a:rPr lang="en-US" smtClean="0"/>
              <a:t>Winsock, the windows sockets API, is a session-layer interface that provides a standardized interface to many transport protocols that may have different addressing schemes.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000125" y="419100"/>
            <a:ext cx="7737475" cy="457200"/>
          </a:xfrm>
        </p:spPr>
        <p:txBody>
          <a:bodyPr/>
          <a:lstStyle/>
          <a:p>
            <a:pPr eaLnBrk="1" hangingPunct="1"/>
            <a:r>
              <a:rPr lang="en-US" sz="2800" smtClean="0"/>
              <a:t>Distributed Processing Mechanisms (Cont.)</a:t>
            </a:r>
          </a:p>
        </p:txBody>
      </p:sp>
      <p:sp>
        <p:nvSpPr>
          <p:cNvPr id="113667" name="Rectangle 3"/>
          <p:cNvSpPr>
            <a:spLocks noGrp="1" noChangeArrowheads="1"/>
          </p:cNvSpPr>
          <p:nvPr>
            <p:ph type="body" idx="1"/>
          </p:nvPr>
        </p:nvSpPr>
        <p:spPr>
          <a:xfrm>
            <a:off x="819150" y="1273175"/>
            <a:ext cx="7634288" cy="4916488"/>
          </a:xfrm>
        </p:spPr>
        <p:txBody>
          <a:bodyPr/>
          <a:lstStyle/>
          <a:p>
            <a:r>
              <a:rPr lang="en-US" smtClean="0"/>
              <a:t>The XP RPC mechanism follows the widely-used Distributed Computing Environment standard for RPC messages, so programs written to use XP RPCs are very portable.</a:t>
            </a:r>
          </a:p>
          <a:p>
            <a:pPr lvl="1"/>
            <a:r>
              <a:rPr lang="en-US" smtClean="0"/>
              <a:t>RPC messages are sent using NetBIOS, or Winsock on TCP/IP networks, or named pipes on LAN Manager networks.</a:t>
            </a:r>
          </a:p>
          <a:p>
            <a:pPr lvl="1"/>
            <a:r>
              <a:rPr lang="en-US" smtClean="0"/>
              <a:t>XP provides the Microsoft </a:t>
            </a:r>
            <a:r>
              <a:rPr lang="en-US" i="1" smtClean="0"/>
              <a:t>Interface Definition</a:t>
            </a:r>
            <a:r>
              <a:rPr lang="en-US" smtClean="0"/>
              <a:t> </a:t>
            </a:r>
            <a:r>
              <a:rPr lang="en-US" i="1" smtClean="0"/>
              <a:t>Language</a:t>
            </a:r>
            <a:r>
              <a:rPr lang="en-US" smtClean="0"/>
              <a:t> to describe the remote procedure names, arguments, and 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History</a:t>
            </a:r>
          </a:p>
        </p:txBody>
      </p:sp>
      <p:sp>
        <p:nvSpPr>
          <p:cNvPr id="23555" name="Rectangle 3"/>
          <p:cNvSpPr>
            <a:spLocks noGrp="1" noChangeArrowheads="1"/>
          </p:cNvSpPr>
          <p:nvPr>
            <p:ph type="body" idx="1"/>
          </p:nvPr>
        </p:nvSpPr>
        <p:spPr>
          <a:xfrm>
            <a:off x="806450" y="1233488"/>
            <a:ext cx="7704138" cy="4530725"/>
          </a:xfrm>
        </p:spPr>
        <p:txBody>
          <a:bodyPr/>
          <a:lstStyle/>
          <a:p>
            <a:r>
              <a:rPr lang="en-US" smtClean="0"/>
              <a:t>In 1988, Microsoft decided to develop a “new technology” (NT) portable operating system that supported both the OS/2 and POSIX APIs.</a:t>
            </a:r>
            <a:br>
              <a:rPr lang="en-US" smtClean="0"/>
            </a:br>
            <a:endParaRPr lang="en-US" smtClean="0"/>
          </a:p>
          <a:p>
            <a:r>
              <a:rPr lang="en-US" smtClean="0"/>
              <a:t>Originally, NT was supposed to use the OS/2 API as its native environment but during development NT was changed to use the Win32 API, reflecting the popularity of Windows 3.0.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831850" y="190500"/>
            <a:ext cx="7772400" cy="722313"/>
          </a:xfrm>
        </p:spPr>
        <p:txBody>
          <a:bodyPr/>
          <a:lstStyle/>
          <a:p>
            <a:pPr eaLnBrk="1" hangingPunct="1"/>
            <a:r>
              <a:rPr lang="en-US" sz="2800" smtClean="0"/>
              <a:t>Networking — </a:t>
            </a:r>
            <a:br>
              <a:rPr lang="en-US" sz="2800" smtClean="0"/>
            </a:br>
            <a:r>
              <a:rPr lang="en-US" sz="2800" smtClean="0"/>
              <a:t>Redirectors and Servers</a:t>
            </a:r>
          </a:p>
        </p:txBody>
      </p:sp>
      <p:sp>
        <p:nvSpPr>
          <p:cNvPr id="115715" name="Rectangle 3"/>
          <p:cNvSpPr>
            <a:spLocks noGrp="1" noChangeArrowheads="1"/>
          </p:cNvSpPr>
          <p:nvPr>
            <p:ph type="body" idx="1"/>
          </p:nvPr>
        </p:nvSpPr>
        <p:spPr>
          <a:xfrm>
            <a:off x="819150" y="1273175"/>
            <a:ext cx="7208838" cy="4483100"/>
          </a:xfrm>
        </p:spPr>
        <p:txBody>
          <a:bodyPr/>
          <a:lstStyle/>
          <a:p>
            <a:r>
              <a:rPr lang="en-US" smtClean="0"/>
              <a:t>In XP, an application can use the XP I/O API to access files from a remote computer as if they were local, provided that the remote computer is running an MS-NET server.</a:t>
            </a:r>
          </a:p>
          <a:p>
            <a:endParaRPr lang="en-US" smtClean="0"/>
          </a:p>
          <a:p>
            <a:r>
              <a:rPr lang="en-US" smtClean="0"/>
              <a:t>A </a:t>
            </a:r>
            <a:r>
              <a:rPr lang="en-US" i="1" smtClean="0"/>
              <a:t>redirector</a:t>
            </a:r>
            <a:r>
              <a:rPr lang="en-US" smtClean="0"/>
              <a:t> is the client-side object that forwards I/O requests to remote files, where they are satisfied by a server.</a:t>
            </a:r>
          </a:p>
          <a:p>
            <a:endParaRPr lang="en-US" smtClean="0"/>
          </a:p>
          <a:p>
            <a:r>
              <a:rPr lang="en-US" smtClean="0"/>
              <a:t>For performance and security, the redirectors and servers run in kernel mode.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38175" y="334963"/>
            <a:ext cx="8229600" cy="576262"/>
          </a:xfrm>
        </p:spPr>
        <p:txBody>
          <a:bodyPr/>
          <a:lstStyle/>
          <a:p>
            <a:pPr eaLnBrk="1" hangingPunct="1"/>
            <a:r>
              <a:rPr lang="en-US" smtClean="0"/>
              <a:t>Access to a Remote File</a:t>
            </a:r>
          </a:p>
        </p:txBody>
      </p:sp>
      <p:sp>
        <p:nvSpPr>
          <p:cNvPr id="117763" name="Rectangle 3"/>
          <p:cNvSpPr>
            <a:spLocks noGrp="1" noChangeArrowheads="1"/>
          </p:cNvSpPr>
          <p:nvPr>
            <p:ph type="body" idx="1"/>
          </p:nvPr>
        </p:nvSpPr>
        <p:spPr>
          <a:xfrm>
            <a:off x="819150" y="1273175"/>
            <a:ext cx="7581900" cy="5122863"/>
          </a:xfrm>
        </p:spPr>
        <p:txBody>
          <a:bodyPr/>
          <a:lstStyle/>
          <a:p>
            <a:r>
              <a:rPr lang="en-US" smtClean="0"/>
              <a:t>The application calls the I/O manager to request that a file be opened (we assume that the file name is in the standard UNC format).</a:t>
            </a:r>
          </a:p>
          <a:p>
            <a:endParaRPr lang="en-US" sz="800" smtClean="0"/>
          </a:p>
          <a:p>
            <a:r>
              <a:rPr lang="en-US" smtClean="0"/>
              <a:t>The I/O manager builds an I/O request packet.</a:t>
            </a:r>
          </a:p>
          <a:p>
            <a:endParaRPr lang="en-US" sz="800" smtClean="0"/>
          </a:p>
          <a:p>
            <a:r>
              <a:rPr lang="en-US" smtClean="0"/>
              <a:t>The I/O manager recognizes that the access is for a remote file, and calls a driver called a Multiple Universal Naming Convention Provider (MUP).</a:t>
            </a:r>
          </a:p>
          <a:p>
            <a:endParaRPr lang="en-US" sz="800" smtClean="0"/>
          </a:p>
          <a:p>
            <a:r>
              <a:rPr lang="en-US" smtClean="0"/>
              <a:t>The MUP sends the I/O request packet asynchronously to all registered redirectors.</a:t>
            </a:r>
          </a:p>
          <a:p>
            <a:endParaRPr lang="en-US" sz="800" smtClean="0"/>
          </a:p>
          <a:p>
            <a:r>
              <a:rPr lang="en-US" smtClean="0"/>
              <a:t>A redirector that can satisfy the request responds to the MUP</a:t>
            </a:r>
          </a:p>
          <a:p>
            <a:pPr lvl="1"/>
            <a:r>
              <a:rPr lang="en-US" smtClean="0"/>
              <a:t>To avoid asking all the redirectors the same question in the future, the MUP uses a cache to remember with redirector can handle this file.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904875" y="277813"/>
            <a:ext cx="7781925" cy="576262"/>
          </a:xfrm>
        </p:spPr>
        <p:txBody>
          <a:bodyPr/>
          <a:lstStyle/>
          <a:p>
            <a:pPr eaLnBrk="1" hangingPunct="1"/>
            <a:r>
              <a:rPr lang="en-US" smtClean="0"/>
              <a:t>Access to a Remote File (Cont.)</a:t>
            </a:r>
          </a:p>
        </p:txBody>
      </p:sp>
      <p:sp>
        <p:nvSpPr>
          <p:cNvPr id="119811" name="Rectangle 3"/>
          <p:cNvSpPr>
            <a:spLocks noGrp="1" noChangeArrowheads="1"/>
          </p:cNvSpPr>
          <p:nvPr>
            <p:ph type="body" idx="1"/>
          </p:nvPr>
        </p:nvSpPr>
        <p:spPr>
          <a:xfrm>
            <a:off x="806450" y="1233488"/>
            <a:ext cx="7610475" cy="4518025"/>
          </a:xfrm>
        </p:spPr>
        <p:txBody>
          <a:bodyPr/>
          <a:lstStyle/>
          <a:p>
            <a:r>
              <a:rPr lang="en-US" smtClean="0"/>
              <a:t>The redirector sends the network request to the remote system.</a:t>
            </a:r>
          </a:p>
          <a:p>
            <a:endParaRPr lang="en-US" smtClean="0"/>
          </a:p>
          <a:p>
            <a:r>
              <a:rPr lang="en-US" smtClean="0"/>
              <a:t>The remote system network drivers receive the request and pass it to the server driver.</a:t>
            </a:r>
          </a:p>
          <a:p>
            <a:endParaRPr lang="en-US" smtClean="0"/>
          </a:p>
          <a:p>
            <a:r>
              <a:rPr lang="en-US" smtClean="0"/>
              <a:t>The server driver hands the request to the proper local file system driver.</a:t>
            </a:r>
          </a:p>
          <a:p>
            <a:endParaRPr lang="en-US" smtClean="0"/>
          </a:p>
          <a:p>
            <a:r>
              <a:rPr lang="en-US" smtClean="0"/>
              <a:t>The proper device driver is called to access the data.</a:t>
            </a:r>
          </a:p>
          <a:p>
            <a:endParaRPr lang="en-US" smtClean="0"/>
          </a:p>
          <a:p>
            <a:r>
              <a:rPr lang="en-US" smtClean="0"/>
              <a:t>The results are returned to the server driver, which sends the data back to the requesting redirector.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63613" y="277813"/>
            <a:ext cx="7723187" cy="576262"/>
          </a:xfrm>
        </p:spPr>
        <p:txBody>
          <a:bodyPr/>
          <a:lstStyle/>
          <a:p>
            <a:pPr eaLnBrk="1" hangingPunct="1"/>
            <a:r>
              <a:rPr lang="en-US" smtClean="0"/>
              <a:t>Networking — Domains</a:t>
            </a:r>
          </a:p>
        </p:txBody>
      </p:sp>
      <p:sp>
        <p:nvSpPr>
          <p:cNvPr id="121859" name="Rectangle 3"/>
          <p:cNvSpPr>
            <a:spLocks noGrp="1" noChangeArrowheads="1"/>
          </p:cNvSpPr>
          <p:nvPr>
            <p:ph type="body" idx="1"/>
          </p:nvPr>
        </p:nvSpPr>
        <p:spPr>
          <a:xfrm>
            <a:off x="806450" y="1233488"/>
            <a:ext cx="7585075" cy="4481512"/>
          </a:xfrm>
        </p:spPr>
        <p:txBody>
          <a:bodyPr/>
          <a:lstStyle/>
          <a:p>
            <a:r>
              <a:rPr lang="en-US" smtClean="0"/>
              <a:t>NT uses the concept of a domain to manage global access rights within groups.</a:t>
            </a:r>
          </a:p>
          <a:p>
            <a:endParaRPr lang="en-US" smtClean="0"/>
          </a:p>
          <a:p>
            <a:r>
              <a:rPr lang="en-US" smtClean="0"/>
              <a:t>A domain is a group of machines running NT server that share a common security policy and user database.</a:t>
            </a:r>
          </a:p>
          <a:p>
            <a:endParaRPr lang="en-US" smtClean="0"/>
          </a:p>
          <a:p>
            <a:r>
              <a:rPr lang="en-US" smtClean="0"/>
              <a:t>XP provides three models of setting up trust relationships</a:t>
            </a:r>
          </a:p>
          <a:p>
            <a:pPr lvl="1"/>
            <a:r>
              <a:rPr lang="en-US" i="1" smtClean="0"/>
              <a:t>One way, A trusts B</a:t>
            </a:r>
          </a:p>
          <a:p>
            <a:pPr lvl="1"/>
            <a:r>
              <a:rPr lang="en-US" i="1" smtClean="0"/>
              <a:t>Two way, transitive, A trusts B, B trusts C so A, B, C trust each other</a:t>
            </a:r>
          </a:p>
          <a:p>
            <a:pPr lvl="1"/>
            <a:r>
              <a:rPr lang="en-US" i="1" smtClean="0"/>
              <a:t>Crosslink – allows authentication to bypass hierarchy to cut down on authentication traffic.</a:t>
            </a:r>
            <a:endParaRPr 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49300" y="295275"/>
            <a:ext cx="8077200" cy="609600"/>
          </a:xfrm>
        </p:spPr>
        <p:txBody>
          <a:bodyPr/>
          <a:lstStyle/>
          <a:p>
            <a:pPr eaLnBrk="1" hangingPunct="1"/>
            <a:r>
              <a:rPr lang="en-US" smtClean="0"/>
              <a:t>Name Resolution in </a:t>
            </a:r>
            <a:r>
              <a:rPr lang="en-US" b="0" smtClean="0"/>
              <a:t>TCP/IP</a:t>
            </a:r>
            <a:r>
              <a:rPr lang="en-US" smtClean="0"/>
              <a:t> Networks</a:t>
            </a:r>
          </a:p>
        </p:txBody>
      </p:sp>
      <p:sp>
        <p:nvSpPr>
          <p:cNvPr id="123907" name="Rectangle 3"/>
          <p:cNvSpPr>
            <a:spLocks noGrp="1" noChangeArrowheads="1"/>
          </p:cNvSpPr>
          <p:nvPr>
            <p:ph type="body" idx="1"/>
          </p:nvPr>
        </p:nvSpPr>
        <p:spPr>
          <a:xfrm>
            <a:off x="819150" y="1273175"/>
            <a:ext cx="7702550" cy="4114800"/>
          </a:xfrm>
        </p:spPr>
        <p:txBody>
          <a:bodyPr/>
          <a:lstStyle/>
          <a:p>
            <a:r>
              <a:rPr lang="en-US" smtClean="0"/>
              <a:t>On an IP network, name resolution is the process of converting a computer name to an IP address</a:t>
            </a:r>
            <a:br>
              <a:rPr lang="en-US" smtClean="0"/>
            </a:br>
            <a:r>
              <a:rPr lang="en-US" smtClean="0"/>
              <a:t/>
            </a:r>
            <a:br>
              <a:rPr lang="en-US" smtClean="0"/>
            </a:br>
            <a:r>
              <a:rPr lang="en-US" smtClean="0"/>
              <a:t>	e.g., </a:t>
            </a:r>
            <a:r>
              <a:rPr lang="en-US" smtClean="0">
                <a:latin typeface="Courier" charset="0"/>
              </a:rPr>
              <a:t>www.bell-labs.com</a:t>
            </a:r>
            <a:r>
              <a:rPr lang="en-US" smtClean="0"/>
              <a:t> resolves to </a:t>
            </a:r>
            <a:r>
              <a:rPr lang="en-US" smtClean="0">
                <a:latin typeface="Courier" charset="0"/>
              </a:rPr>
              <a:t>135.104.1.14</a:t>
            </a:r>
            <a:br>
              <a:rPr lang="en-US" smtClean="0">
                <a:latin typeface="Courier" charset="0"/>
              </a:rPr>
            </a:br>
            <a:endParaRPr lang="en-US" smtClean="0"/>
          </a:p>
          <a:p>
            <a:r>
              <a:rPr lang="en-US" smtClean="0"/>
              <a:t>XP provides several methods of name resolution:</a:t>
            </a:r>
          </a:p>
          <a:p>
            <a:pPr lvl="1"/>
            <a:r>
              <a:rPr lang="en-US" smtClean="0"/>
              <a:t>Windows Internet Name Service (WINS)</a:t>
            </a:r>
          </a:p>
          <a:p>
            <a:pPr lvl="1"/>
            <a:r>
              <a:rPr lang="en-US" smtClean="0"/>
              <a:t>broadcast name resolution</a:t>
            </a:r>
          </a:p>
          <a:p>
            <a:pPr lvl="1"/>
            <a:r>
              <a:rPr lang="en-US" smtClean="0"/>
              <a:t>domain name system (DNS)</a:t>
            </a:r>
          </a:p>
          <a:p>
            <a:pPr lvl="1"/>
            <a:r>
              <a:rPr lang="en-US" smtClean="0"/>
              <a:t>a host file </a:t>
            </a:r>
          </a:p>
          <a:p>
            <a:pPr lvl="1"/>
            <a:r>
              <a:rPr lang="en-US" smtClean="0"/>
              <a:t>an LMHOSTS file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827088" y="277813"/>
            <a:ext cx="7859712" cy="576262"/>
          </a:xfrm>
        </p:spPr>
        <p:txBody>
          <a:bodyPr/>
          <a:lstStyle/>
          <a:p>
            <a:pPr eaLnBrk="1" hangingPunct="1"/>
            <a:r>
              <a:rPr lang="en-US" smtClean="0"/>
              <a:t>Name Resolution (Cont.)</a:t>
            </a:r>
          </a:p>
        </p:txBody>
      </p:sp>
      <p:sp>
        <p:nvSpPr>
          <p:cNvPr id="125955" name="Rectangle 3"/>
          <p:cNvSpPr>
            <a:spLocks noGrp="1" noChangeArrowheads="1"/>
          </p:cNvSpPr>
          <p:nvPr>
            <p:ph type="body" idx="1"/>
          </p:nvPr>
        </p:nvSpPr>
        <p:spPr>
          <a:xfrm>
            <a:off x="819150" y="1246188"/>
            <a:ext cx="7591425" cy="4467225"/>
          </a:xfrm>
        </p:spPr>
        <p:txBody>
          <a:bodyPr/>
          <a:lstStyle/>
          <a:p>
            <a:r>
              <a:rPr lang="en-US" smtClean="0"/>
              <a:t>WINS consists of two or more WINS servers that maintain a dynamic database of name to IP address bindings, and client software to query the servers.</a:t>
            </a:r>
          </a:p>
          <a:p>
            <a:endParaRPr lang="en-US" smtClean="0"/>
          </a:p>
          <a:p>
            <a:r>
              <a:rPr lang="en-US" smtClean="0"/>
              <a:t>WINS uses the Dynamic Host Configuration Protocol (DHCP), which automatically updates address configurations in the WINS database, without user or administrator intervention.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68338" y="414338"/>
            <a:ext cx="8142287" cy="457200"/>
          </a:xfrm>
        </p:spPr>
        <p:txBody>
          <a:bodyPr/>
          <a:lstStyle/>
          <a:p>
            <a:pPr eaLnBrk="1" hangingPunct="1"/>
            <a:r>
              <a:rPr lang="en-US" sz="2800" smtClean="0"/>
              <a:t>Programmer Interface — </a:t>
            </a:r>
            <a:br>
              <a:rPr lang="en-US" sz="2800" smtClean="0"/>
            </a:br>
            <a:r>
              <a:rPr lang="en-US" sz="2800" smtClean="0"/>
              <a:t>Access to Kernel Obj.</a:t>
            </a:r>
          </a:p>
        </p:txBody>
      </p:sp>
      <p:sp>
        <p:nvSpPr>
          <p:cNvPr id="128003" name="Rectangle 3"/>
          <p:cNvSpPr>
            <a:spLocks noGrp="1" noChangeArrowheads="1"/>
          </p:cNvSpPr>
          <p:nvPr>
            <p:ph type="body" idx="1"/>
          </p:nvPr>
        </p:nvSpPr>
        <p:spPr>
          <a:xfrm>
            <a:off x="819150" y="1273175"/>
            <a:ext cx="7780338" cy="5140325"/>
          </a:xfrm>
        </p:spPr>
        <p:txBody>
          <a:bodyPr/>
          <a:lstStyle/>
          <a:p>
            <a:r>
              <a:rPr lang="en-US" smtClean="0"/>
              <a:t>A process gains access to a kernel object named </a:t>
            </a:r>
            <a:r>
              <a:rPr lang="en-US" smtClean="0">
                <a:latin typeface="Courier" charset="0"/>
              </a:rPr>
              <a:t>XXX</a:t>
            </a:r>
            <a:r>
              <a:rPr lang="en-US" smtClean="0"/>
              <a:t> by calling the </a:t>
            </a:r>
            <a:r>
              <a:rPr lang="en-US" smtClean="0">
                <a:latin typeface="Courier" charset="0"/>
              </a:rPr>
              <a:t>CreateXXX</a:t>
            </a:r>
            <a:r>
              <a:rPr lang="en-US" smtClean="0"/>
              <a:t> function to open a </a:t>
            </a:r>
            <a:r>
              <a:rPr lang="en-US" i="1" smtClean="0"/>
              <a:t>handle</a:t>
            </a:r>
            <a:r>
              <a:rPr lang="en-US" smtClean="0"/>
              <a:t> to </a:t>
            </a:r>
            <a:r>
              <a:rPr lang="en-US" smtClean="0">
                <a:latin typeface="Courier" charset="0"/>
              </a:rPr>
              <a:t>XXX</a:t>
            </a:r>
            <a:r>
              <a:rPr lang="en-US" smtClean="0"/>
              <a:t>; the handle is unique to that process.</a:t>
            </a:r>
          </a:p>
          <a:p>
            <a:endParaRPr lang="en-US" smtClean="0"/>
          </a:p>
          <a:p>
            <a:r>
              <a:rPr lang="en-US" smtClean="0"/>
              <a:t>A handle can be closed by calling the </a:t>
            </a:r>
            <a:r>
              <a:rPr lang="en-US" smtClean="0">
                <a:latin typeface="Courier" charset="0"/>
              </a:rPr>
              <a:t>CloseHandle</a:t>
            </a:r>
            <a:r>
              <a:rPr lang="en-US" smtClean="0"/>
              <a:t> function; the system may delete the object if the count of processes using the object drops to 0.</a:t>
            </a:r>
          </a:p>
          <a:p>
            <a:endParaRPr lang="en-US" smtClean="0"/>
          </a:p>
          <a:p>
            <a:r>
              <a:rPr lang="en-US" smtClean="0"/>
              <a:t>XP provides three ways to share objects between processes</a:t>
            </a:r>
          </a:p>
          <a:p>
            <a:pPr lvl="1"/>
            <a:r>
              <a:rPr lang="en-US" smtClean="0"/>
              <a:t>A child process inherits a handle to the object</a:t>
            </a:r>
          </a:p>
          <a:p>
            <a:pPr lvl="1"/>
            <a:r>
              <a:rPr lang="en-US" smtClean="0"/>
              <a:t>One process gives the object a name when it is created and the second process opens that name</a:t>
            </a:r>
          </a:p>
          <a:p>
            <a:pPr lvl="1"/>
            <a:r>
              <a:rPr lang="en-US" smtClean="0">
                <a:latin typeface="Courier" charset="0"/>
              </a:rPr>
              <a:t>DuplicateHandle</a:t>
            </a:r>
            <a:r>
              <a:rPr lang="en-US" smtClean="0"/>
              <a:t> function:</a:t>
            </a:r>
          </a:p>
          <a:p>
            <a:pPr lvl="2"/>
            <a:r>
              <a:rPr lang="en-US" smtClean="0"/>
              <a:t>Given a handle to process and the handle’s value a second process can get a handle to the same object, and thus share it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04838" y="414338"/>
            <a:ext cx="8258175" cy="457200"/>
          </a:xfrm>
        </p:spPr>
        <p:txBody>
          <a:bodyPr/>
          <a:lstStyle/>
          <a:p>
            <a:pPr eaLnBrk="1" hangingPunct="1"/>
            <a:r>
              <a:rPr lang="en-US" sz="2800" smtClean="0"/>
              <a:t>Programmer Interface — </a:t>
            </a:r>
            <a:br>
              <a:rPr lang="en-US" sz="2800" smtClean="0"/>
            </a:br>
            <a:r>
              <a:rPr lang="en-US" sz="2800" smtClean="0"/>
              <a:t>Process Management</a:t>
            </a:r>
          </a:p>
        </p:txBody>
      </p:sp>
      <p:sp>
        <p:nvSpPr>
          <p:cNvPr id="130051" name="Rectangle 3"/>
          <p:cNvSpPr>
            <a:spLocks noGrp="1" noChangeArrowheads="1"/>
          </p:cNvSpPr>
          <p:nvPr>
            <p:ph type="body" idx="1"/>
          </p:nvPr>
        </p:nvSpPr>
        <p:spPr>
          <a:xfrm>
            <a:off x="819150" y="1273175"/>
            <a:ext cx="7727950" cy="4783138"/>
          </a:xfrm>
        </p:spPr>
        <p:txBody>
          <a:bodyPr/>
          <a:lstStyle/>
          <a:p>
            <a:r>
              <a:rPr lang="en-US" smtClean="0"/>
              <a:t>Process is started via the </a:t>
            </a:r>
            <a:r>
              <a:rPr lang="en-US" smtClean="0">
                <a:latin typeface="Courier" charset="0"/>
              </a:rPr>
              <a:t>CreateProcess</a:t>
            </a:r>
            <a:r>
              <a:rPr lang="en-US" smtClean="0"/>
              <a:t> routine which loads any dynamic link libraries that are used by the process, and creates a </a:t>
            </a:r>
            <a:r>
              <a:rPr lang="en-US" i="1" smtClean="0"/>
              <a:t>primary thread.</a:t>
            </a:r>
          </a:p>
          <a:p>
            <a:endParaRPr lang="en-US" smtClean="0"/>
          </a:p>
          <a:p>
            <a:r>
              <a:rPr lang="en-US" smtClean="0"/>
              <a:t>Additional threads can be created by the </a:t>
            </a:r>
            <a:r>
              <a:rPr lang="en-US" smtClean="0">
                <a:latin typeface="Courier" charset="0"/>
              </a:rPr>
              <a:t>CreateThread</a:t>
            </a:r>
            <a:r>
              <a:rPr lang="en-US" smtClean="0"/>
              <a:t> function.</a:t>
            </a:r>
          </a:p>
          <a:p>
            <a:endParaRPr lang="en-US" smtClean="0"/>
          </a:p>
          <a:p>
            <a:r>
              <a:rPr lang="en-US" smtClean="0"/>
              <a:t>Every dynamic link library or executable file that is loaded into the address space of a process is identified by an </a:t>
            </a:r>
            <a:r>
              <a:rPr lang="en-US" i="1" smtClean="0"/>
              <a:t>instance handle.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109663" y="277813"/>
            <a:ext cx="7577137" cy="576262"/>
          </a:xfrm>
        </p:spPr>
        <p:txBody>
          <a:bodyPr/>
          <a:lstStyle/>
          <a:p>
            <a:pPr eaLnBrk="1" hangingPunct="1"/>
            <a:r>
              <a:rPr lang="en-US" smtClean="0"/>
              <a:t>Process Management (Cont.)</a:t>
            </a:r>
          </a:p>
        </p:txBody>
      </p:sp>
      <p:sp>
        <p:nvSpPr>
          <p:cNvPr id="132099" name="Rectangle 3"/>
          <p:cNvSpPr>
            <a:spLocks noGrp="1" noChangeArrowheads="1"/>
          </p:cNvSpPr>
          <p:nvPr>
            <p:ph type="body" idx="1"/>
          </p:nvPr>
        </p:nvSpPr>
        <p:spPr>
          <a:xfrm>
            <a:off x="819150" y="1273175"/>
            <a:ext cx="7661275" cy="5111750"/>
          </a:xfrm>
        </p:spPr>
        <p:txBody>
          <a:bodyPr/>
          <a:lstStyle/>
          <a:p>
            <a:r>
              <a:rPr lang="en-US" smtClean="0"/>
              <a:t>Scheduling in Win32 utilizes four priority classes:</a:t>
            </a:r>
          </a:p>
          <a:p>
            <a:pPr lvl="1">
              <a:buClr>
                <a:schemeClr val="tx1"/>
              </a:buClr>
              <a:buFontTx/>
              <a:buChar char="-"/>
            </a:pPr>
            <a:r>
              <a:rPr lang="en-US" smtClean="0">
                <a:latin typeface="Courier" charset="0"/>
              </a:rPr>
              <a:t>IDLE_PRIORITY_CLASS</a:t>
            </a:r>
            <a:r>
              <a:rPr lang="en-US" smtClean="0"/>
              <a:t> (priority level 4)</a:t>
            </a:r>
          </a:p>
          <a:p>
            <a:pPr lvl="1">
              <a:buClr>
                <a:schemeClr val="tx1"/>
              </a:buClr>
              <a:buFontTx/>
              <a:buChar char="-"/>
            </a:pPr>
            <a:r>
              <a:rPr lang="en-US" smtClean="0">
                <a:latin typeface="Courier" charset="0"/>
              </a:rPr>
              <a:t>NORMAL_PRIORITY_CLASS</a:t>
            </a:r>
            <a:r>
              <a:rPr lang="en-US" smtClean="0"/>
              <a:t> (level8 — typical for most processes</a:t>
            </a:r>
          </a:p>
          <a:p>
            <a:pPr lvl="1">
              <a:buClr>
                <a:schemeClr val="tx1"/>
              </a:buClr>
              <a:buFontTx/>
              <a:buChar char="-"/>
            </a:pPr>
            <a:r>
              <a:rPr lang="en-US" smtClean="0">
                <a:latin typeface="Courier" charset="0"/>
              </a:rPr>
              <a:t>HIGH_PRIORITY_CLASS</a:t>
            </a:r>
            <a:r>
              <a:rPr lang="en-US" smtClean="0"/>
              <a:t> (level 13)</a:t>
            </a:r>
          </a:p>
          <a:p>
            <a:pPr lvl="1">
              <a:buClr>
                <a:schemeClr val="tx1"/>
              </a:buClr>
              <a:buFontTx/>
              <a:buChar char="-"/>
            </a:pPr>
            <a:r>
              <a:rPr lang="en-US" smtClean="0">
                <a:latin typeface="Courier" charset="0"/>
              </a:rPr>
              <a:t>REALTIME_PRIORITY_CLASS</a:t>
            </a:r>
            <a:r>
              <a:rPr lang="en-US" smtClean="0"/>
              <a:t> (level 24)</a:t>
            </a:r>
          </a:p>
          <a:p>
            <a:pPr lvl="1">
              <a:buClr>
                <a:schemeClr val="tx1"/>
              </a:buClr>
              <a:buFontTx/>
              <a:buChar char="-"/>
            </a:pPr>
            <a:endParaRPr lang="en-US" smtClean="0"/>
          </a:p>
          <a:p>
            <a:r>
              <a:rPr lang="en-US" smtClean="0"/>
              <a:t>To provide performance levels needed for interactive programs, XP has a special scheduling rule for processes in the </a:t>
            </a:r>
            <a:r>
              <a:rPr lang="en-US" smtClean="0">
                <a:latin typeface="Courier" charset="0"/>
              </a:rPr>
              <a:t>NORMAL_PRIORITY_CLASS</a:t>
            </a:r>
          </a:p>
          <a:p>
            <a:pPr lvl="1"/>
            <a:r>
              <a:rPr lang="en-US" smtClean="0"/>
              <a:t>XP distinguishes between the </a:t>
            </a:r>
            <a:r>
              <a:rPr lang="en-US" i="1" smtClean="0"/>
              <a:t>foreground process</a:t>
            </a:r>
            <a:r>
              <a:rPr lang="en-US" smtClean="0"/>
              <a:t> that is currently selected on the screen, and the </a:t>
            </a:r>
            <a:r>
              <a:rPr lang="en-US" i="1" smtClean="0"/>
              <a:t>background processes</a:t>
            </a:r>
            <a:r>
              <a:rPr lang="en-US" smtClean="0"/>
              <a:t> that are not currently selected.</a:t>
            </a:r>
          </a:p>
          <a:p>
            <a:pPr lvl="1"/>
            <a:r>
              <a:rPr lang="en-US" smtClean="0"/>
              <a:t>When a process moves into the foreground, XP increases the scheduling quantum by some factor, typically 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844550" y="277813"/>
            <a:ext cx="7842250" cy="576262"/>
          </a:xfrm>
        </p:spPr>
        <p:txBody>
          <a:bodyPr/>
          <a:lstStyle/>
          <a:p>
            <a:pPr eaLnBrk="1" hangingPunct="1"/>
            <a:r>
              <a:rPr lang="en-US" smtClean="0"/>
              <a:t>Process Management (Cont.)</a:t>
            </a:r>
          </a:p>
        </p:txBody>
      </p:sp>
      <p:sp>
        <p:nvSpPr>
          <p:cNvPr id="134147" name="Rectangle 3"/>
          <p:cNvSpPr>
            <a:spLocks noGrp="1" noChangeArrowheads="1"/>
          </p:cNvSpPr>
          <p:nvPr>
            <p:ph type="body" idx="1"/>
          </p:nvPr>
        </p:nvSpPr>
        <p:spPr>
          <a:xfrm>
            <a:off x="819150" y="1273175"/>
            <a:ext cx="7432675" cy="4714875"/>
          </a:xfrm>
        </p:spPr>
        <p:txBody>
          <a:bodyPr/>
          <a:lstStyle/>
          <a:p>
            <a:r>
              <a:rPr lang="en-US" smtClean="0"/>
              <a:t>The kernel dynamically adjusts the priority of a thread depending on whether it is I/O-bound or CPU-bound.</a:t>
            </a:r>
          </a:p>
          <a:p>
            <a:endParaRPr lang="en-US" smtClean="0"/>
          </a:p>
          <a:p>
            <a:r>
              <a:rPr lang="en-US" smtClean="0"/>
              <a:t>To synchronize the concurrent access to shared objects by threads, the kernel provides synchronization objects, such as semaphores and mutexes</a:t>
            </a:r>
          </a:p>
          <a:p>
            <a:pPr lvl="1"/>
            <a:r>
              <a:rPr lang="en-US" smtClean="0"/>
              <a:t>In addition, threads can synchronize by using the </a:t>
            </a:r>
            <a:r>
              <a:rPr lang="en-US" smtClean="0">
                <a:latin typeface="Courier" charset="0"/>
              </a:rPr>
              <a:t>WaitForSingleObject</a:t>
            </a:r>
            <a:r>
              <a:rPr lang="en-US" smtClean="0"/>
              <a:t> or </a:t>
            </a:r>
            <a:r>
              <a:rPr lang="en-US" smtClean="0">
                <a:latin typeface="Courier" charset="0"/>
              </a:rPr>
              <a:t>WaitForMultipleObjects</a:t>
            </a:r>
            <a:r>
              <a:rPr lang="en-US" smtClean="0"/>
              <a:t> functions.</a:t>
            </a:r>
          </a:p>
          <a:p>
            <a:pPr lvl="1"/>
            <a:r>
              <a:rPr lang="en-US" smtClean="0"/>
              <a:t>Another method of synchronization in the Win32 API is the critical section.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0925" y="277813"/>
            <a:ext cx="7635875" cy="576262"/>
          </a:xfrm>
        </p:spPr>
        <p:txBody>
          <a:bodyPr/>
          <a:lstStyle/>
          <a:p>
            <a:pPr eaLnBrk="1" hangingPunct="1"/>
            <a:r>
              <a:rPr lang="en-US" smtClean="0"/>
              <a:t>Design Principles</a:t>
            </a:r>
          </a:p>
        </p:txBody>
      </p:sp>
      <p:sp>
        <p:nvSpPr>
          <p:cNvPr id="25603" name="Rectangle 3"/>
          <p:cNvSpPr>
            <a:spLocks noGrp="1" noChangeArrowheads="1"/>
          </p:cNvSpPr>
          <p:nvPr>
            <p:ph type="body" idx="1"/>
          </p:nvPr>
        </p:nvSpPr>
        <p:spPr>
          <a:xfrm>
            <a:off x="806450" y="1233488"/>
            <a:ext cx="7694613" cy="4530725"/>
          </a:xfrm>
        </p:spPr>
        <p:txBody>
          <a:bodyPr/>
          <a:lstStyle/>
          <a:p>
            <a:r>
              <a:rPr lang="en-US" smtClean="0"/>
              <a:t>Extensibility — layered architecture</a:t>
            </a:r>
          </a:p>
          <a:p>
            <a:pPr lvl="1"/>
            <a:r>
              <a:rPr lang="en-US" smtClean="0"/>
              <a:t>Executive, which runs in protected mode, provides the basic system services</a:t>
            </a:r>
          </a:p>
          <a:p>
            <a:pPr lvl="1"/>
            <a:r>
              <a:rPr lang="en-US" smtClean="0"/>
              <a:t>On top of the executive, several server subsystems operate in user mode</a:t>
            </a:r>
          </a:p>
          <a:p>
            <a:pPr lvl="1"/>
            <a:r>
              <a:rPr lang="en-US" smtClean="0"/>
              <a:t>Modular structure allows additional environmental subsystems to be added without affecting the executive</a:t>
            </a:r>
          </a:p>
          <a:p>
            <a:pPr lvl="1"/>
            <a:endParaRPr lang="en-US" smtClean="0"/>
          </a:p>
          <a:p>
            <a:r>
              <a:rPr lang="en-US" smtClean="0"/>
              <a:t>Portability  —XP can be moved from on hardware architecture to another with relatively few changes</a:t>
            </a:r>
          </a:p>
          <a:p>
            <a:pPr lvl="1"/>
            <a:r>
              <a:rPr lang="en-US" smtClean="0"/>
              <a:t>Written in C and C++</a:t>
            </a:r>
          </a:p>
          <a:p>
            <a:pPr lvl="1"/>
            <a:r>
              <a:rPr lang="en-US" smtClean="0"/>
              <a:t>Processor-dependent code is isolated in a dynamic link library (DLL) called the “hardware abstraction layer” (HAL)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709613" y="277813"/>
            <a:ext cx="7977187" cy="576262"/>
          </a:xfrm>
        </p:spPr>
        <p:txBody>
          <a:bodyPr/>
          <a:lstStyle/>
          <a:p>
            <a:pPr eaLnBrk="1" hangingPunct="1"/>
            <a:r>
              <a:rPr lang="en-US" smtClean="0"/>
              <a:t>Process Management (Cont.)</a:t>
            </a:r>
          </a:p>
        </p:txBody>
      </p:sp>
      <p:sp>
        <p:nvSpPr>
          <p:cNvPr id="136195" name="Rectangle 3"/>
          <p:cNvSpPr>
            <a:spLocks noGrp="1" noChangeArrowheads="1"/>
          </p:cNvSpPr>
          <p:nvPr>
            <p:ph type="body" idx="1"/>
          </p:nvPr>
        </p:nvSpPr>
        <p:spPr>
          <a:xfrm>
            <a:off x="819150" y="1273175"/>
            <a:ext cx="7585075" cy="4675188"/>
          </a:xfrm>
        </p:spPr>
        <p:txBody>
          <a:bodyPr/>
          <a:lstStyle/>
          <a:p>
            <a:r>
              <a:rPr lang="en-US" smtClean="0"/>
              <a:t>A fiber is user-mode code that gets scheduled according to a user-defined scheduling algorithm.</a:t>
            </a:r>
          </a:p>
          <a:p>
            <a:pPr lvl="1"/>
            <a:r>
              <a:rPr lang="en-US" smtClean="0"/>
              <a:t>Only one fiber at a time is permitted to execute, even on multiprocessor hardware.</a:t>
            </a:r>
          </a:p>
          <a:p>
            <a:pPr lvl="1"/>
            <a:r>
              <a:rPr lang="en-US" smtClean="0"/>
              <a:t>XP includes fibers to facilitate the porting of legacy UNIX applications that are written for a fiber execution model.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41350" y="458788"/>
            <a:ext cx="8139113" cy="457200"/>
          </a:xfrm>
        </p:spPr>
        <p:txBody>
          <a:bodyPr/>
          <a:lstStyle/>
          <a:p>
            <a:pPr eaLnBrk="1" hangingPunct="1"/>
            <a:r>
              <a:rPr lang="en-US" sz="2800" smtClean="0"/>
              <a:t>Programmer Interface — </a:t>
            </a:r>
            <a:br>
              <a:rPr lang="en-US" sz="2800" smtClean="0"/>
            </a:br>
            <a:r>
              <a:rPr lang="en-US" sz="2800" smtClean="0"/>
              <a:t>Interprocess Communication</a:t>
            </a:r>
          </a:p>
        </p:txBody>
      </p:sp>
      <p:sp>
        <p:nvSpPr>
          <p:cNvPr id="138243" name="Rectangle 3"/>
          <p:cNvSpPr>
            <a:spLocks noGrp="1" noChangeArrowheads="1"/>
          </p:cNvSpPr>
          <p:nvPr>
            <p:ph type="body" idx="1"/>
          </p:nvPr>
        </p:nvSpPr>
        <p:spPr>
          <a:xfrm>
            <a:off x="819150" y="1273175"/>
            <a:ext cx="7634288" cy="4862513"/>
          </a:xfrm>
        </p:spPr>
        <p:txBody>
          <a:bodyPr/>
          <a:lstStyle/>
          <a:p>
            <a:r>
              <a:rPr lang="en-US" smtClean="0"/>
              <a:t>Win32 applications can have interprocess communication by sharing kernel objects.</a:t>
            </a:r>
          </a:p>
          <a:p>
            <a:endParaRPr lang="en-US" smtClean="0"/>
          </a:p>
          <a:p>
            <a:r>
              <a:rPr lang="en-US" smtClean="0"/>
              <a:t>An alternate means of interprocess communications is message passing, which is particularly popular for Windows GUI applications</a:t>
            </a:r>
          </a:p>
          <a:p>
            <a:pPr lvl="1"/>
            <a:r>
              <a:rPr lang="en-US" smtClean="0"/>
              <a:t>One thread sends a message to another thread or to a window.</a:t>
            </a:r>
          </a:p>
          <a:p>
            <a:pPr lvl="1"/>
            <a:r>
              <a:rPr lang="en-US" smtClean="0"/>
              <a:t>A thread can also send data with the message.</a:t>
            </a:r>
          </a:p>
          <a:p>
            <a:pPr lvl="1"/>
            <a:endParaRPr lang="en-US" smtClean="0"/>
          </a:p>
          <a:p>
            <a:r>
              <a:rPr lang="en-US" smtClean="0"/>
              <a:t>Every Win32 thread has its own input  queue from which the thread receives messages.</a:t>
            </a:r>
          </a:p>
          <a:p>
            <a:endParaRPr lang="en-US" smtClean="0"/>
          </a:p>
          <a:p>
            <a:r>
              <a:rPr lang="en-US" smtClean="0"/>
              <a:t>This is more reliable than the shared input queue of 16-bit windows, because with separate queues, one stuck application cannot block input to the other applications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57225" y="412750"/>
            <a:ext cx="8239125" cy="457200"/>
          </a:xfrm>
        </p:spPr>
        <p:txBody>
          <a:bodyPr/>
          <a:lstStyle/>
          <a:p>
            <a:pPr eaLnBrk="1" hangingPunct="1"/>
            <a:r>
              <a:rPr lang="en-US" sz="2800" smtClean="0"/>
              <a:t>Programmer Interface — </a:t>
            </a:r>
            <a:br>
              <a:rPr lang="en-US" sz="2800" smtClean="0"/>
            </a:br>
            <a:r>
              <a:rPr lang="en-US" sz="2800" smtClean="0"/>
              <a:t>Memory Management</a:t>
            </a:r>
          </a:p>
        </p:txBody>
      </p:sp>
      <p:sp>
        <p:nvSpPr>
          <p:cNvPr id="140291" name="Rectangle 3"/>
          <p:cNvSpPr>
            <a:spLocks noGrp="1" noChangeArrowheads="1"/>
          </p:cNvSpPr>
          <p:nvPr>
            <p:ph type="body" idx="1"/>
          </p:nvPr>
        </p:nvSpPr>
        <p:spPr>
          <a:xfrm>
            <a:off x="819150" y="1246188"/>
            <a:ext cx="7677150" cy="4235450"/>
          </a:xfrm>
        </p:spPr>
        <p:txBody>
          <a:bodyPr/>
          <a:lstStyle/>
          <a:p>
            <a:r>
              <a:rPr lang="en-US" smtClean="0"/>
              <a:t>Virtual memory:</a:t>
            </a:r>
          </a:p>
          <a:p>
            <a:pPr lvl="1"/>
            <a:r>
              <a:rPr lang="en-US" smtClean="0">
                <a:latin typeface="Courier" charset="0"/>
              </a:rPr>
              <a:t>VirtualAlloc </a:t>
            </a:r>
            <a:r>
              <a:rPr lang="en-US" smtClean="0"/>
              <a:t>reserves or commits virtual memory</a:t>
            </a:r>
          </a:p>
          <a:p>
            <a:pPr lvl="1"/>
            <a:r>
              <a:rPr lang="en-US" smtClean="0">
                <a:latin typeface="Courier" charset="0"/>
              </a:rPr>
              <a:t>VirtualFree</a:t>
            </a:r>
            <a:r>
              <a:rPr lang="en-US" smtClean="0"/>
              <a:t> decommits or releases the memory</a:t>
            </a:r>
          </a:p>
          <a:p>
            <a:pPr lvl="1"/>
            <a:r>
              <a:rPr lang="en-US" smtClean="0"/>
              <a:t>These functions enable the application to determine the virtual address at which the memory is allocated</a:t>
            </a:r>
          </a:p>
          <a:p>
            <a:pPr lvl="1"/>
            <a:endParaRPr lang="en-US" smtClean="0"/>
          </a:p>
          <a:p>
            <a:r>
              <a:rPr lang="en-US" smtClean="0"/>
              <a:t>An application can use memory by memory mapping a file into its address space</a:t>
            </a:r>
          </a:p>
          <a:p>
            <a:pPr lvl="1"/>
            <a:r>
              <a:rPr lang="en-US" smtClean="0"/>
              <a:t>Multistage process</a:t>
            </a:r>
          </a:p>
          <a:p>
            <a:pPr lvl="1"/>
            <a:r>
              <a:rPr lang="en-US" smtClean="0"/>
              <a:t>Two processes share memory by mapping the same file into their virtual memory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798513" y="277813"/>
            <a:ext cx="7888287" cy="576262"/>
          </a:xfrm>
        </p:spPr>
        <p:txBody>
          <a:bodyPr/>
          <a:lstStyle/>
          <a:p>
            <a:pPr eaLnBrk="1" hangingPunct="1"/>
            <a:r>
              <a:rPr lang="en-US" smtClean="0"/>
              <a:t>Memory Management (Cont.)</a:t>
            </a:r>
          </a:p>
        </p:txBody>
      </p:sp>
      <p:sp>
        <p:nvSpPr>
          <p:cNvPr id="142339" name="Rectangle 3"/>
          <p:cNvSpPr>
            <a:spLocks noGrp="1" noChangeArrowheads="1"/>
          </p:cNvSpPr>
          <p:nvPr>
            <p:ph type="body" idx="1"/>
          </p:nvPr>
        </p:nvSpPr>
        <p:spPr>
          <a:xfrm>
            <a:off x="806450" y="1233488"/>
            <a:ext cx="7620000" cy="4418012"/>
          </a:xfrm>
        </p:spPr>
        <p:txBody>
          <a:bodyPr/>
          <a:lstStyle/>
          <a:p>
            <a:r>
              <a:rPr lang="en-US" smtClean="0"/>
              <a:t>A heap in the Win32 environment is a region of reserved address space</a:t>
            </a:r>
          </a:p>
          <a:p>
            <a:pPr lvl="1"/>
            <a:r>
              <a:rPr lang="en-US" smtClean="0"/>
              <a:t>A Win 32 process is created with a 1 MB </a:t>
            </a:r>
            <a:r>
              <a:rPr lang="en-US" i="1" smtClean="0"/>
              <a:t>default heap</a:t>
            </a:r>
            <a:endParaRPr lang="en-US" smtClean="0"/>
          </a:p>
          <a:p>
            <a:pPr lvl="1"/>
            <a:r>
              <a:rPr lang="en-US" smtClean="0"/>
              <a:t>Access is synchronized to protect the heap’s space allocation data structures from damage by concurrent updates by multiple threads</a:t>
            </a:r>
          </a:p>
          <a:p>
            <a:pPr lvl="1"/>
            <a:endParaRPr lang="en-US" smtClean="0"/>
          </a:p>
          <a:p>
            <a:r>
              <a:rPr lang="en-US" smtClean="0"/>
              <a:t>Because functions that rely on global or static data typically fail to work properly in a multithreaded environment, the thread-local storage mechanism allocates global storage on a per-thread basis</a:t>
            </a:r>
          </a:p>
          <a:p>
            <a:pPr lvl="1"/>
            <a:r>
              <a:rPr lang="en-US" smtClean="0"/>
              <a:t>The mechanism provides both dynamic and static methods of creating thread-local storage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ctrTitle"/>
          </p:nvPr>
        </p:nvSpPr>
        <p:spPr/>
        <p:txBody>
          <a:bodyPr/>
          <a:lstStyle/>
          <a:p>
            <a:pPr eaLnBrk="1" hangingPunct="1"/>
            <a:r>
              <a:rPr lang="en-US" smtClean="0"/>
              <a:t>End of Chapter 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47725" y="277813"/>
            <a:ext cx="7839075" cy="576262"/>
          </a:xfrm>
        </p:spPr>
        <p:txBody>
          <a:bodyPr/>
          <a:lstStyle/>
          <a:p>
            <a:pPr eaLnBrk="1" hangingPunct="1"/>
            <a:r>
              <a:rPr lang="en-US" smtClean="0"/>
              <a:t>Design Principles (Cont.)</a:t>
            </a:r>
          </a:p>
        </p:txBody>
      </p:sp>
      <p:sp>
        <p:nvSpPr>
          <p:cNvPr id="27651" name="Rectangle 3"/>
          <p:cNvSpPr>
            <a:spLocks noGrp="1" noChangeArrowheads="1"/>
          </p:cNvSpPr>
          <p:nvPr>
            <p:ph type="body" idx="1"/>
          </p:nvPr>
        </p:nvSpPr>
        <p:spPr>
          <a:xfrm>
            <a:off x="806450" y="1233488"/>
            <a:ext cx="7753350" cy="5065712"/>
          </a:xfrm>
        </p:spPr>
        <p:txBody>
          <a:bodyPr/>
          <a:lstStyle/>
          <a:p>
            <a:r>
              <a:rPr lang="en-US" smtClean="0"/>
              <a:t>Reliability —XP uses hardware protection for virtual memory, and software protection mechanisms for operating system resources</a:t>
            </a:r>
          </a:p>
          <a:p>
            <a:endParaRPr lang="en-US" sz="800" smtClean="0"/>
          </a:p>
          <a:p>
            <a:r>
              <a:rPr lang="en-US" smtClean="0"/>
              <a:t>Compatibility — applications that follow the IEEE 1003.1 (POSIX) standard can be complied to run on XP without changing the source code</a:t>
            </a:r>
          </a:p>
          <a:p>
            <a:endParaRPr lang="en-US" sz="800" smtClean="0"/>
          </a:p>
          <a:p>
            <a:r>
              <a:rPr lang="en-US" smtClean="0"/>
              <a:t>Performance —XP subsystems can communicate with one another via high-performance message passing</a:t>
            </a:r>
          </a:p>
          <a:p>
            <a:pPr lvl="1"/>
            <a:r>
              <a:rPr lang="en-US" smtClean="0"/>
              <a:t>Preemption of low priority threads enables the system to respond quickly to external events</a:t>
            </a:r>
          </a:p>
          <a:p>
            <a:pPr lvl="1"/>
            <a:r>
              <a:rPr lang="en-US" smtClean="0"/>
              <a:t>Designed for symmetrical multiprocessing</a:t>
            </a:r>
          </a:p>
          <a:p>
            <a:pPr lvl="1"/>
            <a:endParaRPr lang="en-US" sz="800" smtClean="0"/>
          </a:p>
          <a:p>
            <a:r>
              <a:rPr lang="en-US" smtClean="0"/>
              <a:t>International support  — supports different locales via the national language support (NLS) 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XP Architecture</a:t>
            </a:r>
          </a:p>
        </p:txBody>
      </p:sp>
      <p:sp>
        <p:nvSpPr>
          <p:cNvPr id="29699" name="Rectangle 3"/>
          <p:cNvSpPr>
            <a:spLocks noGrp="1" noChangeArrowheads="1"/>
          </p:cNvSpPr>
          <p:nvPr>
            <p:ph type="body" idx="1"/>
          </p:nvPr>
        </p:nvSpPr>
        <p:spPr>
          <a:xfrm>
            <a:off x="806450" y="1233488"/>
            <a:ext cx="7654925" cy="4530725"/>
          </a:xfrm>
        </p:spPr>
        <p:txBody>
          <a:bodyPr/>
          <a:lstStyle/>
          <a:p>
            <a:r>
              <a:rPr lang="en-US" smtClean="0"/>
              <a:t>Layered system of modules</a:t>
            </a:r>
            <a:br>
              <a:rPr lang="en-US" smtClean="0"/>
            </a:br>
            <a:endParaRPr lang="en-US" smtClean="0"/>
          </a:p>
          <a:p>
            <a:r>
              <a:rPr lang="en-US" smtClean="0"/>
              <a:t>Protected mode  —  </a:t>
            </a:r>
            <a:r>
              <a:rPr lang="en-US" b="1" smtClean="0">
                <a:solidFill>
                  <a:srgbClr val="3366FF"/>
                </a:solidFill>
              </a:rPr>
              <a:t>hardware abstraction layer </a:t>
            </a:r>
            <a:r>
              <a:rPr lang="en-US" smtClean="0"/>
              <a:t>(</a:t>
            </a:r>
            <a:r>
              <a:rPr lang="en-US" b="1" smtClean="0">
                <a:solidFill>
                  <a:srgbClr val="3366FF"/>
                </a:solidFill>
              </a:rPr>
              <a:t>HAL</a:t>
            </a:r>
            <a:r>
              <a:rPr lang="en-US" smtClean="0">
                <a:solidFill>
                  <a:srgbClr val="000000"/>
                </a:solidFill>
              </a:rPr>
              <a:t>)</a:t>
            </a:r>
            <a:r>
              <a:rPr lang="en-US" smtClean="0"/>
              <a:t>, kernel, executive</a:t>
            </a:r>
            <a:br>
              <a:rPr lang="en-US" smtClean="0"/>
            </a:br>
            <a:endParaRPr lang="en-US" smtClean="0"/>
          </a:p>
          <a:p>
            <a:r>
              <a:rPr lang="en-US" smtClean="0"/>
              <a:t>User mode  — collection of subsystems</a:t>
            </a:r>
          </a:p>
          <a:p>
            <a:pPr lvl="1"/>
            <a:r>
              <a:rPr lang="en-US" smtClean="0"/>
              <a:t>Environmental subsystems emulate different operating systems </a:t>
            </a:r>
          </a:p>
          <a:p>
            <a:pPr lvl="1"/>
            <a:r>
              <a:rPr lang="en-US" smtClean="0"/>
              <a:t>Protection subsystems provide security functions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54088" y="277813"/>
            <a:ext cx="7732712" cy="576262"/>
          </a:xfrm>
        </p:spPr>
        <p:txBody>
          <a:bodyPr/>
          <a:lstStyle/>
          <a:p>
            <a:pPr eaLnBrk="1" hangingPunct="1"/>
            <a:r>
              <a:rPr lang="en-US" smtClean="0"/>
              <a:t>Depiction of XP Architecture</a:t>
            </a:r>
          </a:p>
        </p:txBody>
      </p:sp>
      <p:pic>
        <p:nvPicPr>
          <p:cNvPr id="31747" name="Picture 12"/>
          <p:cNvPicPr>
            <a:picLocks noChangeAspect="1" noChangeArrowheads="1"/>
          </p:cNvPicPr>
          <p:nvPr/>
        </p:nvPicPr>
        <p:blipFill>
          <a:blip r:embed="rId3"/>
          <a:srcRect/>
          <a:stretch>
            <a:fillRect/>
          </a:stretch>
        </p:blipFill>
        <p:spPr bwMode="auto">
          <a:xfrm>
            <a:off x="1235075" y="1006475"/>
            <a:ext cx="6824663" cy="51212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2708</TotalTime>
  <Words>3904</Words>
  <Application>Microsoft Office PowerPoint</Application>
  <PresentationFormat>On-screen Show (4:3)</PresentationFormat>
  <Paragraphs>482</Paragraphs>
  <Slides>64</Slides>
  <Notes>64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Verdana</vt:lpstr>
      <vt:lpstr>ＭＳ Ｐゴシック</vt:lpstr>
      <vt:lpstr>Arial</vt:lpstr>
      <vt:lpstr>Helvetica</vt:lpstr>
      <vt:lpstr>Monotype Sorts</vt:lpstr>
      <vt:lpstr>Webdings</vt:lpstr>
      <vt:lpstr>Times New Roman</vt:lpstr>
      <vt:lpstr>Courier</vt:lpstr>
      <vt:lpstr>os-8</vt:lpstr>
      <vt:lpstr>Chapter 22:  Windows XP</vt:lpstr>
      <vt:lpstr>Chapter 22:  Windows XP</vt:lpstr>
      <vt:lpstr>Objectives</vt:lpstr>
      <vt:lpstr>Windows XP </vt:lpstr>
      <vt:lpstr>History</vt:lpstr>
      <vt:lpstr>Design Principles</vt:lpstr>
      <vt:lpstr>Design Principles (Cont.)</vt:lpstr>
      <vt:lpstr>XP Architecture</vt:lpstr>
      <vt:lpstr>Depiction of XP Architecture</vt:lpstr>
      <vt:lpstr>System Components — Kernel</vt:lpstr>
      <vt:lpstr>Kernel — Process and Threads</vt:lpstr>
      <vt:lpstr>Kernel — Scheduling</vt:lpstr>
      <vt:lpstr>Kernel — Scheduling (Cont.) </vt:lpstr>
      <vt:lpstr>Windows XP Interrupt Request Levels</vt:lpstr>
      <vt:lpstr>Kernel — Trap Handling</vt:lpstr>
      <vt:lpstr>Executive — Object Manager</vt:lpstr>
      <vt:lpstr>Executive — Naming Objects</vt:lpstr>
      <vt:lpstr>Executive — Virtual Memory Manager</vt:lpstr>
      <vt:lpstr>Virtual-Memory Layout</vt:lpstr>
      <vt:lpstr>Virtual Memory Manager (Cont.)</vt:lpstr>
      <vt:lpstr>Virtual-to-Physical Address Translation</vt:lpstr>
      <vt:lpstr>Page File Page-Table Entry</vt:lpstr>
      <vt:lpstr>Executive — Process Manager</vt:lpstr>
      <vt:lpstr>Executive — Local Procedure Call Facility</vt:lpstr>
      <vt:lpstr>Executive — I/O Manager</vt:lpstr>
      <vt:lpstr>File I/O</vt:lpstr>
      <vt:lpstr>Executive — Security Reference Monitor</vt:lpstr>
      <vt:lpstr>Executive – Plug-and-Play Manager</vt:lpstr>
      <vt:lpstr>Environmental Subsystems</vt:lpstr>
      <vt:lpstr>Environmental Subsystems (Cont.)</vt:lpstr>
      <vt:lpstr>Environmental Subsystems (Cont.)</vt:lpstr>
      <vt:lpstr>File System</vt:lpstr>
      <vt:lpstr>File System — Internal Layout</vt:lpstr>
      <vt:lpstr>File System — Recovery</vt:lpstr>
      <vt:lpstr>File System — Recovery (Cont.)</vt:lpstr>
      <vt:lpstr>File System — Security</vt:lpstr>
      <vt:lpstr>Volume Management and Fault Tolerance</vt:lpstr>
      <vt:lpstr>Volume Set On Two Drives</vt:lpstr>
      <vt:lpstr>Stripe Set on Two Drives</vt:lpstr>
      <vt:lpstr>Stripe Set With Parity on Three Drives</vt:lpstr>
      <vt:lpstr>Mirror Set on Two Drives</vt:lpstr>
      <vt:lpstr>File System — Compression</vt:lpstr>
      <vt:lpstr>File System — Reparse Points</vt:lpstr>
      <vt:lpstr>Networking</vt:lpstr>
      <vt:lpstr>Networking — Protocols</vt:lpstr>
      <vt:lpstr>Networking — Protocols (Cont.)</vt:lpstr>
      <vt:lpstr>Networking — Protocols (Cont.)</vt:lpstr>
      <vt:lpstr>Networking —  Dist. Processing Mechanisms</vt:lpstr>
      <vt:lpstr>Distributed Processing Mechanisms (Cont.)</vt:lpstr>
      <vt:lpstr>Networking —  Redirectors and Servers</vt:lpstr>
      <vt:lpstr>Access to a Remote File</vt:lpstr>
      <vt:lpstr>Access to a Remote File (Cont.)</vt:lpstr>
      <vt:lpstr>Networking — Domains</vt:lpstr>
      <vt:lpstr>Name Resolution in TCP/IP Networks</vt:lpstr>
      <vt:lpstr>Name Resolution (Cont.)</vt:lpstr>
      <vt:lpstr>Programmer Interface —  Access to Kernel Obj.</vt:lpstr>
      <vt:lpstr>Programmer Interface —  Process Management</vt:lpstr>
      <vt:lpstr>Process Management (Cont.)</vt:lpstr>
      <vt:lpstr>Process Management (Cont.)</vt:lpstr>
      <vt:lpstr>Process Management (Cont.)</vt:lpstr>
      <vt:lpstr>Programmer Interface —  Interprocess Communication</vt:lpstr>
      <vt:lpstr>Programmer Interface —  Memory Management</vt:lpstr>
      <vt:lpstr>Memory Management (Cont.)</vt:lpstr>
      <vt:lpstr>End of Chapter 22</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Silberschatz, Avi</cp:lastModifiedBy>
  <cp:revision>195</cp:revision>
  <cp:lastPrinted>2001-07-05T20:39:18Z</cp:lastPrinted>
  <dcterms:created xsi:type="dcterms:W3CDTF">1999-08-24T20:48:59Z</dcterms:created>
  <dcterms:modified xsi:type="dcterms:W3CDTF">2012-04-05T13:52:58Z</dcterms:modified>
</cp:coreProperties>
</file>