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陈悦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11575" y="2312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数据</a:t>
            </a:r>
            <a:r>
              <a:rPr lang="zh-CN" altLang="en-US" sz="2800"/>
              <a:t>格式</a:t>
            </a:r>
            <a:endParaRPr lang="zh-CN" altLang="en-US" sz="280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89045" y="85414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对于</a:t>
            </a:r>
            <a:r>
              <a:rPr lang="zh-CN" altLang="en-US" sz="1600"/>
              <a:t>一首诗</a:t>
            </a:r>
            <a:r>
              <a:rPr lang="zh-CN" altLang="en-US" sz="1600" b="0"/>
              <a:t>，数据</a:t>
            </a:r>
            <a:r>
              <a:rPr lang="zh-CN" altLang="en-US" sz="1600" b="0"/>
              <a:t>为：</a:t>
            </a:r>
            <a:endParaRPr lang="zh-CN" altLang="en-US" sz="1600" b="0"/>
          </a:p>
        </p:txBody>
      </p:sp>
      <p:sp>
        <p:nvSpPr>
          <p:cNvPr id="12" name="矩形 11"/>
          <p:cNvSpPr/>
          <p:nvPr/>
        </p:nvSpPr>
        <p:spPr>
          <a:xfrm>
            <a:off x="2747645" y="2501265"/>
            <a:ext cx="121602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诗句一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2747645" y="2859405"/>
            <a:ext cx="121602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诗句</a:t>
            </a:r>
            <a:r>
              <a:rPr lang="zh-CN" altLang="en-US" sz="1200"/>
              <a:t>二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747645" y="3217545"/>
            <a:ext cx="121602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诗句</a:t>
            </a:r>
            <a:r>
              <a:rPr lang="zh-CN" altLang="en-US" sz="1200"/>
              <a:t>三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4157980" y="2501265"/>
            <a:ext cx="1216025" cy="2393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译文一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4157980" y="2859405"/>
            <a:ext cx="1216025" cy="2393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译文</a:t>
            </a:r>
            <a:r>
              <a:rPr lang="zh-CN" altLang="en-US" sz="1200"/>
              <a:t>二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4157980" y="3217545"/>
            <a:ext cx="1216025" cy="2393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译文</a:t>
            </a:r>
            <a:r>
              <a:rPr lang="zh-CN" altLang="en-US" sz="1200"/>
              <a:t>三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2973705" y="2166620"/>
            <a:ext cx="7683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标题</a:t>
            </a:r>
            <a:r>
              <a:rPr lang="en-US" altLang="zh-CN" sz="1000"/>
              <a:t>+</a:t>
            </a:r>
            <a:r>
              <a:rPr lang="zh-CN" altLang="en-US" sz="1000"/>
              <a:t>作者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6651625" y="2351405"/>
            <a:ext cx="2084070" cy="288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赏析段落一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6651625" y="2726690"/>
            <a:ext cx="2084070" cy="288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赏析段落</a:t>
            </a:r>
            <a:r>
              <a:rPr lang="zh-CN" altLang="en-US" sz="1200"/>
              <a:t>二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6651625" y="3101975"/>
            <a:ext cx="2084070" cy="288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赏析段落</a:t>
            </a:r>
            <a:r>
              <a:rPr lang="zh-CN" altLang="en-US" sz="1200"/>
              <a:t>三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6651625" y="3510280"/>
            <a:ext cx="2084070" cy="288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赏析段落</a:t>
            </a:r>
            <a:r>
              <a:rPr lang="zh-CN" altLang="en-US" sz="1200"/>
              <a:t>四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6570980" y="2083435"/>
            <a:ext cx="2233295" cy="17907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475220" y="2106295"/>
            <a:ext cx="4368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>
                <a:sym typeface="+mn-ea"/>
              </a:rPr>
              <a:t>赏析</a:t>
            </a:r>
            <a:endParaRPr lang="zh-CN" altLang="en-US" sz="1000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86050" y="2455545"/>
            <a:ext cx="1330960" cy="123317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33090" y="3456940"/>
            <a:ext cx="4368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>
                <a:sym typeface="+mn-ea"/>
              </a:rPr>
              <a:t>原文</a:t>
            </a:r>
            <a:endParaRPr lang="zh-CN" altLang="en-US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00195" y="2445385"/>
            <a:ext cx="1330960" cy="123317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47235" y="3456940"/>
            <a:ext cx="4368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>
                <a:sym typeface="+mn-ea"/>
              </a:rPr>
              <a:t>译文</a:t>
            </a:r>
            <a:endParaRPr lang="zh-CN" altLang="en-US" sz="1000">
              <a:sym typeface="+mn-ea"/>
            </a:endParaRPr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689045" y="458477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数据最终是</a:t>
            </a:r>
            <a:r>
              <a:rPr lang="zh-CN" altLang="en-US" sz="1600"/>
              <a:t>以诗句子为单位</a:t>
            </a:r>
            <a:r>
              <a:rPr lang="zh-CN" altLang="en-US" sz="1600" b="0"/>
              <a:t>（而不是</a:t>
            </a:r>
            <a:r>
              <a:rPr lang="zh-CN" altLang="en-US" sz="1600" b="0"/>
              <a:t>每首诗），因此需要从赏析中</a:t>
            </a:r>
            <a:r>
              <a:rPr lang="zh-CN" altLang="en-US" sz="1600"/>
              <a:t>选择每句诗对应的段落</a:t>
            </a:r>
            <a:r>
              <a:rPr lang="zh-CN" altLang="en-US" sz="1600" b="0"/>
              <a:t>。</a:t>
            </a:r>
            <a:endParaRPr lang="zh-CN" altLang="en-US" sz="1600" b="0"/>
          </a:p>
        </p:txBody>
      </p:sp>
      <p:sp>
        <p:nvSpPr>
          <p:cNvPr id="31" name="左右箭头 30"/>
          <p:cNvSpPr/>
          <p:nvPr/>
        </p:nvSpPr>
        <p:spPr>
          <a:xfrm>
            <a:off x="5380355" y="5599430"/>
            <a:ext cx="520700" cy="132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47665" y="5385435"/>
            <a:ext cx="3860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800" b="1">
                <a:solidFill>
                  <a:srgbClr val="FF0000"/>
                </a:solidFill>
                <a:sym typeface="+mn-ea"/>
              </a:rPr>
              <a:t>匹配</a:t>
            </a:r>
            <a:endParaRPr lang="zh-CN" altLang="en-US" sz="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00985" y="5599430"/>
            <a:ext cx="121602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诗句</a:t>
            </a:r>
            <a:r>
              <a:rPr lang="en-US" altLang="zh-CN" sz="1200"/>
              <a:t>x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4100195" y="5599430"/>
            <a:ext cx="1216025" cy="2393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译文</a:t>
            </a:r>
            <a:r>
              <a:rPr lang="en-US" altLang="zh-CN" sz="1200"/>
              <a:t>x</a:t>
            </a:r>
            <a:endParaRPr lang="en-US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5965190" y="5556250"/>
            <a:ext cx="2084070" cy="288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赏析段落</a:t>
            </a:r>
            <a:r>
              <a:rPr lang="en-US" altLang="zh-CN" sz="1200"/>
              <a:t>x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31210"/>
            <a:ext cx="10969200" cy="705600"/>
          </a:xfrm>
        </p:spPr>
        <p:txBody>
          <a:bodyPr/>
          <a:p>
            <a:r>
              <a:rPr lang="zh-CN" altLang="en-US" sz="2800"/>
              <a:t>诗内赏析文段</a:t>
            </a:r>
            <a:r>
              <a:rPr lang="zh-CN" altLang="en-US" sz="2800"/>
              <a:t>匹配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6468745" y="1577975"/>
            <a:ext cx="307721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赏析段落一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6468745" y="2275205"/>
            <a:ext cx="307721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赏析段落</a:t>
            </a:r>
            <a:r>
              <a:rPr lang="zh-CN" altLang="en-US" sz="1600"/>
              <a:t>二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6468745" y="2972435"/>
            <a:ext cx="307721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赏析段落</a:t>
            </a:r>
            <a:r>
              <a:rPr lang="zh-CN" altLang="en-US" sz="1600"/>
              <a:t>三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6468745" y="3669665"/>
            <a:ext cx="307721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赏析段落</a:t>
            </a:r>
            <a:r>
              <a:rPr lang="zh-CN" altLang="en-US" sz="1600"/>
              <a:t>四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6236970" y="980440"/>
            <a:ext cx="3507740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58710" y="108902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诗歌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赏析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0605" y="2228850"/>
            <a:ext cx="121602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诗句一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2300605" y="2586990"/>
            <a:ext cx="121602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诗句</a:t>
            </a:r>
            <a:r>
              <a:rPr lang="zh-CN" altLang="en-US" sz="1200"/>
              <a:t>二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300605" y="2945130"/>
            <a:ext cx="121602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诗句</a:t>
            </a:r>
            <a:r>
              <a:rPr lang="zh-CN" altLang="en-US" sz="1200"/>
              <a:t>三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5023485" y="1759585"/>
            <a:ext cx="3479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α1</a:t>
            </a:r>
            <a:endParaRPr lang="en-US" altLang="zh-CN" sz="10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99080" y="3184525"/>
            <a:ext cx="2190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81550" y="4624705"/>
            <a:ext cx="989330" cy="360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5000"/>
              </a:lnSpc>
            </a:pPr>
            <a:r>
              <a:rPr lang="en-US" altLang="zh-CN" sz="1400" b="1">
                <a:solidFill>
                  <a:schemeClr val="accent5"/>
                </a:solidFill>
                <a:sym typeface="+mn-ea"/>
              </a:rPr>
              <a:t>Argmax</a:t>
            </a:r>
            <a:endParaRPr lang="en-US" altLang="zh-CN" sz="1400" b="1">
              <a:solidFill>
                <a:schemeClr val="accent5"/>
              </a:solidFill>
              <a:sym typeface="+mn-ea"/>
            </a:endParaRPr>
          </a:p>
        </p:txBody>
      </p:sp>
      <p:cxnSp>
        <p:nvCxnSpPr>
          <p:cNvPr id="36" name="直接箭头连接符 35"/>
          <p:cNvCxnSpPr>
            <a:stCxn id="12" idx="3"/>
            <a:endCxn id="6" idx="1"/>
          </p:cNvCxnSpPr>
          <p:nvPr/>
        </p:nvCxnSpPr>
        <p:spPr>
          <a:xfrm flipV="1">
            <a:off x="3516630" y="1818005"/>
            <a:ext cx="2952115" cy="530860"/>
          </a:xfrm>
          <a:prstGeom prst="straightConnector1">
            <a:avLst/>
          </a:prstGeom>
          <a:ln w="19050">
            <a:prstDash val="sys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7" idx="1"/>
          </p:cNvCxnSpPr>
          <p:nvPr/>
        </p:nvCxnSpPr>
        <p:spPr>
          <a:xfrm>
            <a:off x="3516630" y="2348865"/>
            <a:ext cx="2952115" cy="166370"/>
          </a:xfrm>
          <a:prstGeom prst="straightConnector1">
            <a:avLst/>
          </a:prstGeom>
          <a:ln w="19050">
            <a:prstDash val="sys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8" idx="1"/>
          </p:cNvCxnSpPr>
          <p:nvPr/>
        </p:nvCxnSpPr>
        <p:spPr>
          <a:xfrm>
            <a:off x="3516630" y="2348865"/>
            <a:ext cx="2952115" cy="863600"/>
          </a:xfrm>
          <a:prstGeom prst="straightConnector1">
            <a:avLst/>
          </a:prstGeom>
          <a:ln w="19050">
            <a:prstDash val="sys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3"/>
            <a:endCxn id="9" idx="1"/>
          </p:cNvCxnSpPr>
          <p:nvPr/>
        </p:nvCxnSpPr>
        <p:spPr>
          <a:xfrm>
            <a:off x="3516630" y="2348865"/>
            <a:ext cx="2952115" cy="1560830"/>
          </a:xfrm>
          <a:prstGeom prst="straightConnector1">
            <a:avLst/>
          </a:prstGeom>
          <a:ln w="19050">
            <a:prstDash val="sys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023485" y="2163445"/>
            <a:ext cx="3479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α2</a:t>
            </a:r>
            <a:endParaRPr lang="en-US" altLang="zh-CN" sz="10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023485" y="2567305"/>
            <a:ext cx="3479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α3</a:t>
            </a:r>
            <a:endParaRPr lang="en-US" altLang="zh-CN" sz="10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23485" y="2941320"/>
            <a:ext cx="3479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α4</a:t>
            </a:r>
            <a:endParaRPr lang="en-US" altLang="zh-CN" sz="10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5160010" y="3525520"/>
            <a:ext cx="132715" cy="116586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97680" y="1432560"/>
            <a:ext cx="1158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2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BM25 scores</a:t>
            </a:r>
            <a:endParaRPr lang="en-US" altLang="zh-CN" sz="12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53585" y="5004435"/>
            <a:ext cx="1445260" cy="19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赏析段落</a:t>
            </a:r>
            <a:r>
              <a:rPr lang="en-US" altLang="zh-CN" sz="1000"/>
              <a:t>x</a:t>
            </a:r>
            <a:endParaRPr lang="en-US" altLang="zh-CN" sz="1000"/>
          </a:p>
        </p:txBody>
      </p:sp>
      <p:sp>
        <p:nvSpPr>
          <p:cNvPr id="48" name="矩形 47"/>
          <p:cNvSpPr/>
          <p:nvPr/>
        </p:nvSpPr>
        <p:spPr>
          <a:xfrm>
            <a:off x="2922905" y="5965190"/>
            <a:ext cx="1216025" cy="19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诗句一</a:t>
            </a:r>
            <a:endParaRPr lang="zh-CN" altLang="en-US" sz="1000"/>
          </a:p>
        </p:txBody>
      </p:sp>
      <p:sp>
        <p:nvSpPr>
          <p:cNvPr id="49" name="矩形 48"/>
          <p:cNvSpPr/>
          <p:nvPr/>
        </p:nvSpPr>
        <p:spPr>
          <a:xfrm>
            <a:off x="4192270" y="5965190"/>
            <a:ext cx="1445260" cy="19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赏析段落</a:t>
            </a:r>
            <a:r>
              <a:rPr lang="en-US" altLang="zh-CN" sz="1000"/>
              <a:t>x</a:t>
            </a:r>
            <a:endParaRPr lang="en-US" altLang="zh-CN" sz="1000"/>
          </a:p>
        </p:txBody>
      </p:sp>
      <p:sp>
        <p:nvSpPr>
          <p:cNvPr id="50" name="矩形 49"/>
          <p:cNvSpPr/>
          <p:nvPr/>
        </p:nvSpPr>
        <p:spPr>
          <a:xfrm>
            <a:off x="2864485" y="5887085"/>
            <a:ext cx="2829560" cy="34226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654425" y="5561965"/>
            <a:ext cx="1249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段落与</a:t>
            </a:r>
            <a:r>
              <a:rPr lang="zh-CN" altLang="en-US" sz="1200">
                <a:sym typeface="+mn-ea"/>
              </a:rPr>
              <a:t>诗句匹配</a:t>
            </a:r>
            <a:endParaRPr lang="zh-CN" altLang="en-US" sz="1200">
              <a:sym typeface="+mn-ea"/>
            </a:endParaRPr>
          </a:p>
        </p:txBody>
      </p:sp>
      <p:sp>
        <p:nvSpPr>
          <p:cNvPr id="52" name="标题 1"/>
          <p:cNvSpPr>
            <a:spLocks noGrp="1"/>
          </p:cNvSpPr>
          <p:nvPr/>
        </p:nvSpPr>
        <p:spPr>
          <a:xfrm>
            <a:off x="689045" y="85414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用每句诗从该首诗的赏析中选择一个</a:t>
            </a:r>
            <a:r>
              <a:rPr lang="zh-CN" altLang="en-US" sz="1600" b="0"/>
              <a:t>段落。</a:t>
            </a:r>
            <a:endParaRPr lang="zh-CN" altLang="en-US" sz="1600" b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右箭头 20"/>
          <p:cNvSpPr/>
          <p:nvPr/>
        </p:nvSpPr>
        <p:spPr>
          <a:xfrm>
            <a:off x="1249045" y="1693545"/>
            <a:ext cx="4343400" cy="2686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6060" y="1699260"/>
            <a:ext cx="929005" cy="264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Query</a:t>
            </a:r>
            <a:endParaRPr lang="en-US" altLang="zh-CN" sz="1400"/>
          </a:p>
        </p:txBody>
      </p:sp>
      <p:sp>
        <p:nvSpPr>
          <p:cNvPr id="48" name="矩形 47"/>
          <p:cNvSpPr/>
          <p:nvPr/>
        </p:nvSpPr>
        <p:spPr>
          <a:xfrm>
            <a:off x="1918335" y="2696845"/>
            <a:ext cx="855980" cy="17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诗句</a:t>
            </a:r>
            <a:r>
              <a:rPr lang="en-US" altLang="zh-CN" sz="800"/>
              <a:t>a1</a:t>
            </a:r>
            <a:endParaRPr lang="en-US" altLang="zh-CN" sz="800"/>
          </a:p>
        </p:txBody>
      </p:sp>
      <p:sp>
        <p:nvSpPr>
          <p:cNvPr id="49" name="矩形 48"/>
          <p:cNvSpPr/>
          <p:nvPr/>
        </p:nvSpPr>
        <p:spPr>
          <a:xfrm>
            <a:off x="3824605" y="2708910"/>
            <a:ext cx="901065" cy="169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赏析段落</a:t>
            </a:r>
            <a:r>
              <a:rPr lang="en-US" altLang="zh-CN" sz="800"/>
              <a:t>c1</a:t>
            </a:r>
            <a:endParaRPr lang="en-US" altLang="zh-CN" sz="800"/>
          </a:p>
        </p:txBody>
      </p:sp>
      <p:sp>
        <p:nvSpPr>
          <p:cNvPr id="4" name="矩形 3"/>
          <p:cNvSpPr/>
          <p:nvPr/>
        </p:nvSpPr>
        <p:spPr>
          <a:xfrm>
            <a:off x="1918335" y="2964180"/>
            <a:ext cx="855980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诗句</a:t>
            </a:r>
            <a:r>
              <a:rPr lang="en-US" altLang="zh-CN" sz="800"/>
              <a:t>a2</a:t>
            </a:r>
            <a:endParaRPr lang="en-US" altLang="zh-CN" sz="800"/>
          </a:p>
        </p:txBody>
      </p:sp>
      <p:sp>
        <p:nvSpPr>
          <p:cNvPr id="6" name="矩形 5"/>
          <p:cNvSpPr/>
          <p:nvPr/>
        </p:nvSpPr>
        <p:spPr>
          <a:xfrm>
            <a:off x="1918335" y="3225165"/>
            <a:ext cx="855980" cy="17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诗句</a:t>
            </a:r>
            <a:r>
              <a:rPr lang="en-US" altLang="zh-CN" sz="800"/>
              <a:t>a3</a:t>
            </a:r>
            <a:endParaRPr lang="en-US" altLang="zh-CN" sz="800"/>
          </a:p>
        </p:txBody>
      </p:sp>
      <p:sp>
        <p:nvSpPr>
          <p:cNvPr id="8" name="矩形 7"/>
          <p:cNvSpPr/>
          <p:nvPr/>
        </p:nvSpPr>
        <p:spPr>
          <a:xfrm>
            <a:off x="1918335" y="3493135"/>
            <a:ext cx="855345" cy="17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诗句</a:t>
            </a:r>
            <a:r>
              <a:rPr lang="en-US" altLang="zh-CN" sz="800"/>
              <a:t>a4</a:t>
            </a:r>
            <a:endParaRPr lang="en-US" altLang="zh-CN" sz="800"/>
          </a:p>
        </p:txBody>
      </p:sp>
      <p:sp>
        <p:nvSpPr>
          <p:cNvPr id="33" name="文本框 32"/>
          <p:cNvSpPr txBox="1"/>
          <p:nvPr/>
        </p:nvSpPr>
        <p:spPr>
          <a:xfrm>
            <a:off x="3336925" y="3606165"/>
            <a:ext cx="1847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11575" y="2216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检索</a:t>
            </a:r>
            <a:r>
              <a:rPr lang="zh-CN" altLang="en-US" sz="2800"/>
              <a:t>阶段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871470" y="2696845"/>
            <a:ext cx="855980" cy="174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译文</a:t>
            </a:r>
            <a:r>
              <a:rPr lang="en-US" altLang="zh-CN" sz="800"/>
              <a:t>b1</a:t>
            </a:r>
            <a:endParaRPr lang="en-US" altLang="zh-CN" sz="800"/>
          </a:p>
        </p:txBody>
      </p:sp>
      <p:sp>
        <p:nvSpPr>
          <p:cNvPr id="13" name="矩形 12"/>
          <p:cNvSpPr/>
          <p:nvPr/>
        </p:nvSpPr>
        <p:spPr>
          <a:xfrm>
            <a:off x="2871470" y="2945765"/>
            <a:ext cx="855980" cy="174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译文</a:t>
            </a:r>
            <a:r>
              <a:rPr lang="en-US" altLang="zh-CN" sz="800"/>
              <a:t>b2</a:t>
            </a:r>
            <a:endParaRPr lang="en-US" altLang="zh-CN" sz="800"/>
          </a:p>
        </p:txBody>
      </p:sp>
      <p:sp>
        <p:nvSpPr>
          <p:cNvPr id="14" name="矩形 13"/>
          <p:cNvSpPr/>
          <p:nvPr/>
        </p:nvSpPr>
        <p:spPr>
          <a:xfrm>
            <a:off x="2871470" y="3225165"/>
            <a:ext cx="855980" cy="174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译文</a:t>
            </a:r>
            <a:r>
              <a:rPr lang="en-US" altLang="zh-CN" sz="800"/>
              <a:t>b3</a:t>
            </a:r>
            <a:endParaRPr lang="en-US" altLang="zh-CN" sz="800"/>
          </a:p>
        </p:txBody>
      </p:sp>
      <p:sp>
        <p:nvSpPr>
          <p:cNvPr id="15" name="矩形 14"/>
          <p:cNvSpPr/>
          <p:nvPr/>
        </p:nvSpPr>
        <p:spPr>
          <a:xfrm>
            <a:off x="2871470" y="3473450"/>
            <a:ext cx="855980" cy="174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译文</a:t>
            </a:r>
            <a:r>
              <a:rPr lang="en-US" altLang="zh-CN" sz="800"/>
              <a:t>b4</a:t>
            </a:r>
            <a:endParaRPr lang="en-US" altLang="zh-CN" sz="800"/>
          </a:p>
        </p:txBody>
      </p:sp>
      <p:sp>
        <p:nvSpPr>
          <p:cNvPr id="51" name="文本框 50"/>
          <p:cNvSpPr txBox="1"/>
          <p:nvPr/>
        </p:nvSpPr>
        <p:spPr>
          <a:xfrm>
            <a:off x="2479675" y="2232660"/>
            <a:ext cx="17786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ym typeface="+mn-ea"/>
              </a:rPr>
              <a:t>Database</a:t>
            </a:r>
            <a:r>
              <a:rPr lang="zh-CN" altLang="en-US" sz="1000">
                <a:sym typeface="+mn-ea"/>
              </a:rPr>
              <a:t>：所有诗的句子</a:t>
            </a:r>
            <a:endParaRPr lang="zh-CN" altLang="en-US" sz="1000"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24505" y="1573530"/>
            <a:ext cx="702945" cy="477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BM25</a:t>
            </a:r>
            <a:endParaRPr lang="en-US" altLang="zh-CN" sz="1000"/>
          </a:p>
          <a:p>
            <a:pPr algn="ctr"/>
            <a:r>
              <a:rPr lang="en-US" altLang="zh-CN" sz="1000"/>
              <a:t>ranker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1560830" y="1288415"/>
            <a:ext cx="3528060" cy="30099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1786890" y="2210435"/>
            <a:ext cx="3164840" cy="1894840"/>
          </a:xfrm>
          <a:prstGeom prst="can">
            <a:avLst>
              <a:gd name="adj" fmla="val 1814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18335" y="1330325"/>
            <a:ext cx="7277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ym typeface="+mn-ea"/>
              </a:rPr>
              <a:t>Stage1</a:t>
            </a:r>
            <a:endParaRPr lang="en-US" altLang="zh-CN" sz="1000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0765" y="1717040"/>
            <a:ext cx="55626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 b="1">
                <a:sym typeface="+mn-ea"/>
              </a:rPr>
              <a:t>Top40</a:t>
            </a:r>
            <a:endParaRPr lang="en-US" sz="1000" b="1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5765" y="2049780"/>
            <a:ext cx="509270" cy="110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24" name="矩形 23"/>
          <p:cNvSpPr/>
          <p:nvPr/>
        </p:nvSpPr>
        <p:spPr>
          <a:xfrm>
            <a:off x="6673850" y="2051050"/>
            <a:ext cx="601980" cy="1041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29" name="矩形 28"/>
          <p:cNvSpPr/>
          <p:nvPr/>
        </p:nvSpPr>
        <p:spPr>
          <a:xfrm>
            <a:off x="6055995" y="2049145"/>
            <a:ext cx="556895" cy="1168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6224905" y="2586990"/>
            <a:ext cx="2190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24605" y="2945765"/>
            <a:ext cx="901065" cy="169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赏析段落</a:t>
            </a:r>
            <a:r>
              <a:rPr lang="en-US" altLang="zh-CN" sz="800"/>
              <a:t>c2</a:t>
            </a:r>
            <a:endParaRPr lang="en-US" altLang="zh-CN" sz="800"/>
          </a:p>
        </p:txBody>
      </p:sp>
      <p:sp>
        <p:nvSpPr>
          <p:cNvPr id="41" name="矩形 40"/>
          <p:cNvSpPr/>
          <p:nvPr/>
        </p:nvSpPr>
        <p:spPr>
          <a:xfrm>
            <a:off x="3824605" y="3225800"/>
            <a:ext cx="901065" cy="169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赏析段落</a:t>
            </a:r>
            <a:r>
              <a:rPr lang="en-US" altLang="zh-CN" sz="800"/>
              <a:t>c3</a:t>
            </a:r>
            <a:endParaRPr lang="en-US" altLang="zh-CN" sz="800"/>
          </a:p>
        </p:txBody>
      </p:sp>
      <p:sp>
        <p:nvSpPr>
          <p:cNvPr id="42" name="矩形 41"/>
          <p:cNvSpPr/>
          <p:nvPr/>
        </p:nvSpPr>
        <p:spPr>
          <a:xfrm>
            <a:off x="3825240" y="3456305"/>
            <a:ext cx="901065" cy="169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赏析段落</a:t>
            </a:r>
            <a:r>
              <a:rPr lang="en-US" altLang="zh-CN" sz="800"/>
              <a:t>c4</a:t>
            </a:r>
            <a:endParaRPr lang="en-US" altLang="zh-CN" sz="800"/>
          </a:p>
        </p:txBody>
      </p:sp>
      <p:sp>
        <p:nvSpPr>
          <p:cNvPr id="43" name="矩形 42"/>
          <p:cNvSpPr/>
          <p:nvPr/>
        </p:nvSpPr>
        <p:spPr>
          <a:xfrm>
            <a:off x="5485765" y="2224405"/>
            <a:ext cx="509270" cy="110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44" name="矩形 43"/>
          <p:cNvSpPr/>
          <p:nvPr/>
        </p:nvSpPr>
        <p:spPr>
          <a:xfrm>
            <a:off x="6673850" y="2225675"/>
            <a:ext cx="601980" cy="1041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45" name="矩形 44"/>
          <p:cNvSpPr/>
          <p:nvPr/>
        </p:nvSpPr>
        <p:spPr>
          <a:xfrm>
            <a:off x="6055995" y="2223770"/>
            <a:ext cx="556895" cy="1168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5485765" y="2391410"/>
            <a:ext cx="509270" cy="110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47" name="矩形 46"/>
          <p:cNvSpPr/>
          <p:nvPr/>
        </p:nvSpPr>
        <p:spPr>
          <a:xfrm>
            <a:off x="6673850" y="2392680"/>
            <a:ext cx="601980" cy="1041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52" name="矩形 51"/>
          <p:cNvSpPr/>
          <p:nvPr/>
        </p:nvSpPr>
        <p:spPr>
          <a:xfrm>
            <a:off x="6055995" y="2390775"/>
            <a:ext cx="556895" cy="1168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53" name="右箭头 52"/>
          <p:cNvSpPr/>
          <p:nvPr/>
        </p:nvSpPr>
        <p:spPr>
          <a:xfrm>
            <a:off x="6836410" y="1717040"/>
            <a:ext cx="3720465" cy="2686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8183880" y="1506220"/>
            <a:ext cx="932815" cy="6115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Siamese Bert-networks</a:t>
            </a:r>
            <a:endParaRPr lang="en-US" altLang="zh-CN" sz="1000"/>
          </a:p>
        </p:txBody>
      </p:sp>
      <p:sp>
        <p:nvSpPr>
          <p:cNvPr id="55" name="圆角矩形 54"/>
          <p:cNvSpPr/>
          <p:nvPr/>
        </p:nvSpPr>
        <p:spPr>
          <a:xfrm>
            <a:off x="7499350" y="1289050"/>
            <a:ext cx="2310765" cy="220408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621270" y="2479040"/>
            <a:ext cx="709295" cy="1225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Query</a:t>
            </a:r>
            <a:endParaRPr lang="en-US" altLang="zh-CN" sz="800"/>
          </a:p>
        </p:txBody>
      </p:sp>
      <p:sp>
        <p:nvSpPr>
          <p:cNvPr id="58" name="矩形 57"/>
          <p:cNvSpPr/>
          <p:nvPr/>
        </p:nvSpPr>
        <p:spPr>
          <a:xfrm>
            <a:off x="7618095" y="2878455"/>
            <a:ext cx="741680" cy="155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译文</a:t>
            </a:r>
            <a:endParaRPr lang="en-US" altLang="zh-CN" sz="800"/>
          </a:p>
        </p:txBody>
      </p:sp>
      <p:sp>
        <p:nvSpPr>
          <p:cNvPr id="59" name="矩形 58"/>
          <p:cNvSpPr/>
          <p:nvPr/>
        </p:nvSpPr>
        <p:spPr>
          <a:xfrm>
            <a:off x="7622540" y="3094355"/>
            <a:ext cx="728980" cy="159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赏析段落</a:t>
            </a:r>
            <a:endParaRPr lang="en-US" altLang="zh-CN" sz="800"/>
          </a:p>
        </p:txBody>
      </p:sp>
      <p:sp>
        <p:nvSpPr>
          <p:cNvPr id="60" name="圆角矩形 59"/>
          <p:cNvSpPr/>
          <p:nvPr/>
        </p:nvSpPr>
        <p:spPr>
          <a:xfrm>
            <a:off x="8453120" y="2478405"/>
            <a:ext cx="32575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BERT</a:t>
            </a:r>
            <a:endParaRPr lang="en-US" altLang="zh-CN" sz="800"/>
          </a:p>
        </p:txBody>
      </p:sp>
      <p:sp>
        <p:nvSpPr>
          <p:cNvPr id="61" name="文本框 60"/>
          <p:cNvSpPr txBox="1"/>
          <p:nvPr/>
        </p:nvSpPr>
        <p:spPr>
          <a:xfrm>
            <a:off x="7612380" y="1406525"/>
            <a:ext cx="7277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ym typeface="+mn-ea"/>
              </a:rPr>
              <a:t>Stage2</a:t>
            </a:r>
            <a:endParaRPr lang="en-US" altLang="zh-CN" sz="1000" b="1">
              <a:sym typeface="+mn-ea"/>
            </a:endParaRPr>
          </a:p>
        </p:txBody>
      </p:sp>
      <p:sp>
        <p:nvSpPr>
          <p:cNvPr id="62" name="右箭头 61"/>
          <p:cNvSpPr/>
          <p:nvPr/>
        </p:nvSpPr>
        <p:spPr>
          <a:xfrm>
            <a:off x="8826500" y="2820035"/>
            <a:ext cx="134620" cy="7683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8893175" y="2750185"/>
            <a:ext cx="4933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sym typeface="+mn-ea"/>
              </a:rPr>
              <a:t>score</a:t>
            </a:r>
            <a:endParaRPr lang="en-US" sz="1000"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861040" y="1699260"/>
            <a:ext cx="55626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 b="1">
                <a:sym typeface="+mn-ea"/>
              </a:rPr>
              <a:t>Top10</a:t>
            </a:r>
            <a:endParaRPr lang="en-US" sz="1000" b="1"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290175" y="2047875"/>
            <a:ext cx="509270" cy="110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66" name="矩形 65"/>
          <p:cNvSpPr/>
          <p:nvPr/>
        </p:nvSpPr>
        <p:spPr>
          <a:xfrm>
            <a:off x="11478260" y="2049145"/>
            <a:ext cx="601980" cy="1041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67" name="矩形 66"/>
          <p:cNvSpPr/>
          <p:nvPr/>
        </p:nvSpPr>
        <p:spPr>
          <a:xfrm>
            <a:off x="10860405" y="2047240"/>
            <a:ext cx="556895" cy="1168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68" name="文本框 67"/>
          <p:cNvSpPr txBox="1"/>
          <p:nvPr/>
        </p:nvSpPr>
        <p:spPr>
          <a:xfrm>
            <a:off x="11029315" y="2585085"/>
            <a:ext cx="2190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290175" y="2222500"/>
            <a:ext cx="509270" cy="110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70" name="矩形 69"/>
          <p:cNvSpPr/>
          <p:nvPr/>
        </p:nvSpPr>
        <p:spPr>
          <a:xfrm>
            <a:off x="11478260" y="2223770"/>
            <a:ext cx="601980" cy="1041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71" name="矩形 70"/>
          <p:cNvSpPr/>
          <p:nvPr/>
        </p:nvSpPr>
        <p:spPr>
          <a:xfrm>
            <a:off x="10860405" y="2221865"/>
            <a:ext cx="556895" cy="1168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72" name="矩形 71"/>
          <p:cNvSpPr/>
          <p:nvPr/>
        </p:nvSpPr>
        <p:spPr>
          <a:xfrm>
            <a:off x="10290175" y="2389505"/>
            <a:ext cx="509270" cy="110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73" name="矩形 72"/>
          <p:cNvSpPr/>
          <p:nvPr/>
        </p:nvSpPr>
        <p:spPr>
          <a:xfrm>
            <a:off x="11478260" y="2390775"/>
            <a:ext cx="601980" cy="1041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74" name="矩形 73"/>
          <p:cNvSpPr/>
          <p:nvPr/>
        </p:nvSpPr>
        <p:spPr>
          <a:xfrm>
            <a:off x="10860405" y="2388870"/>
            <a:ext cx="556895" cy="1168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</p:txBody>
      </p:sp>
      <p:sp>
        <p:nvSpPr>
          <p:cNvPr id="75" name="矩形 74"/>
          <p:cNvSpPr/>
          <p:nvPr/>
        </p:nvSpPr>
        <p:spPr>
          <a:xfrm>
            <a:off x="5890895" y="4484370"/>
            <a:ext cx="803275" cy="206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Query</a:t>
            </a:r>
            <a:endParaRPr lang="en-US" altLang="zh-CN" sz="1000"/>
          </a:p>
        </p:txBody>
      </p:sp>
      <p:sp>
        <p:nvSpPr>
          <p:cNvPr id="76" name="矩形 75"/>
          <p:cNvSpPr/>
          <p:nvPr/>
        </p:nvSpPr>
        <p:spPr>
          <a:xfrm>
            <a:off x="5890260" y="5066030"/>
            <a:ext cx="803275" cy="206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译文</a:t>
            </a:r>
            <a:endParaRPr lang="zh-CN" altLang="en-US" sz="1000"/>
          </a:p>
        </p:txBody>
      </p:sp>
      <p:sp>
        <p:nvSpPr>
          <p:cNvPr id="77" name="矩形 76"/>
          <p:cNvSpPr/>
          <p:nvPr/>
        </p:nvSpPr>
        <p:spPr>
          <a:xfrm>
            <a:off x="5890260" y="5335905"/>
            <a:ext cx="803275" cy="20637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赏析段落</a:t>
            </a:r>
            <a:endParaRPr lang="zh-CN" altLang="en-US" sz="1000"/>
          </a:p>
        </p:txBody>
      </p:sp>
      <p:sp>
        <p:nvSpPr>
          <p:cNvPr id="78" name="矩形 77"/>
          <p:cNvSpPr/>
          <p:nvPr/>
        </p:nvSpPr>
        <p:spPr>
          <a:xfrm>
            <a:off x="7157085" y="4423410"/>
            <a:ext cx="65151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Bert</a:t>
            </a:r>
            <a:endParaRPr lang="en-US" altLang="zh-CN" sz="1000"/>
          </a:p>
        </p:txBody>
      </p:sp>
      <p:sp>
        <p:nvSpPr>
          <p:cNvPr id="79" name="矩形 78"/>
          <p:cNvSpPr/>
          <p:nvPr/>
        </p:nvSpPr>
        <p:spPr>
          <a:xfrm>
            <a:off x="7157085" y="5116195"/>
            <a:ext cx="65151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Bert</a:t>
            </a:r>
            <a:endParaRPr lang="en-US" altLang="zh-CN" sz="1000"/>
          </a:p>
        </p:txBody>
      </p:sp>
      <p:sp>
        <p:nvSpPr>
          <p:cNvPr id="80" name="右箭头 79"/>
          <p:cNvSpPr/>
          <p:nvPr/>
        </p:nvSpPr>
        <p:spPr>
          <a:xfrm>
            <a:off x="6777990" y="4551680"/>
            <a:ext cx="311785" cy="927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>
            <a:off x="6777990" y="5272405"/>
            <a:ext cx="311785" cy="927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251825" y="4434840"/>
            <a:ext cx="65151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Pooling</a:t>
            </a:r>
            <a:endParaRPr lang="en-US" altLang="zh-CN" sz="1000"/>
          </a:p>
        </p:txBody>
      </p:sp>
      <p:sp>
        <p:nvSpPr>
          <p:cNvPr id="83" name="矩形 82"/>
          <p:cNvSpPr/>
          <p:nvPr/>
        </p:nvSpPr>
        <p:spPr>
          <a:xfrm>
            <a:off x="8251825" y="5116195"/>
            <a:ext cx="65151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Pooling</a:t>
            </a:r>
            <a:endParaRPr lang="en-US" altLang="zh-CN" sz="1000"/>
          </a:p>
        </p:txBody>
      </p:sp>
      <p:sp>
        <p:nvSpPr>
          <p:cNvPr id="84" name="右箭头 83"/>
          <p:cNvSpPr/>
          <p:nvPr/>
        </p:nvSpPr>
        <p:spPr>
          <a:xfrm>
            <a:off x="7880985" y="4552315"/>
            <a:ext cx="311785" cy="927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7880985" y="5272405"/>
            <a:ext cx="311785" cy="927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251950" y="4737735"/>
            <a:ext cx="65151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Cosine</a:t>
            </a:r>
            <a:endParaRPr lang="en-US" altLang="zh-CN" sz="1000"/>
          </a:p>
        </p:txBody>
      </p:sp>
      <p:sp>
        <p:nvSpPr>
          <p:cNvPr id="87" name="右箭头 86"/>
          <p:cNvSpPr/>
          <p:nvPr/>
        </p:nvSpPr>
        <p:spPr>
          <a:xfrm rot="1200000">
            <a:off x="8934450" y="4598035"/>
            <a:ext cx="311785" cy="927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20340000">
            <a:off x="8933815" y="5144135"/>
            <a:ext cx="311785" cy="927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9954260" y="4859655"/>
            <a:ext cx="236220" cy="8445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259695" y="4779010"/>
            <a:ext cx="4933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sym typeface="+mn-ea"/>
              </a:rPr>
              <a:t>score</a:t>
            </a:r>
            <a:endParaRPr lang="en-US" sz="1000">
              <a:sym typeface="+mn-ea"/>
            </a:endParaRPr>
          </a:p>
        </p:txBody>
      </p:sp>
      <p:sp>
        <p:nvSpPr>
          <p:cNvPr id="93" name="上下箭头 92"/>
          <p:cNvSpPr/>
          <p:nvPr/>
        </p:nvSpPr>
        <p:spPr>
          <a:xfrm rot="900000">
            <a:off x="7972425" y="3351530"/>
            <a:ext cx="168275" cy="883285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846455" y="6412230"/>
            <a:ext cx="104019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Reimers N, Gurevych I. Sentence-bert: Sentence embeddings using siamese bert-networks[J]. arXiv preprint arXiv:1908.10084, 2019.</a:t>
            </a:r>
            <a:endParaRPr lang="zh-CN" altLang="en-US" sz="1200"/>
          </a:p>
        </p:txBody>
      </p:sp>
      <p:sp>
        <p:nvSpPr>
          <p:cNvPr id="95" name="文本框 94"/>
          <p:cNvSpPr txBox="1"/>
          <p:nvPr/>
        </p:nvSpPr>
        <p:spPr>
          <a:xfrm>
            <a:off x="7000240" y="5542280"/>
            <a:ext cx="17786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ym typeface="+mn-ea"/>
              </a:rPr>
              <a:t>已经</a:t>
            </a:r>
            <a:r>
              <a:rPr lang="zh-CN" altLang="en-US" sz="1000" b="1">
                <a:sym typeface="+mn-ea"/>
              </a:rPr>
              <a:t>被预训练好。</a:t>
            </a:r>
            <a:endParaRPr lang="zh-CN" altLang="en-US" sz="10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177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Demo技术路线</vt:lpstr>
      <vt:lpstr>PowerPoint 演示文稿</vt:lpstr>
      <vt:lpstr>PowerPoint 演示文稿</vt:lpstr>
      <vt:lpstr>诗内赏析文段匹配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SickoMode</cp:lastModifiedBy>
  <cp:revision>152</cp:revision>
  <dcterms:created xsi:type="dcterms:W3CDTF">2019-06-19T02:08:00Z</dcterms:created>
  <dcterms:modified xsi:type="dcterms:W3CDTF">2022-01-31T10:39:31Z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BF5AA14E791C4C8795ECF70EEC8751C8</vt:lpwstr>
  </property>
</Properties>
</file>