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2" r:id="rId4"/>
    <p:sldId id="261" r:id="rId5"/>
    <p:sldId id="268" r:id="rId6"/>
    <p:sldId id="265" r:id="rId7"/>
    <p:sldId id="269" r:id="rId8"/>
    <p:sldId id="267" r:id="rId9"/>
    <p:sldId id="270" r:id="rId10"/>
    <p:sldId id="271" r:id="rId11"/>
    <p:sldId id="274" r:id="rId12"/>
    <p:sldId id="275" r:id="rId13"/>
    <p:sldId id="273" r:id="rId14"/>
    <p:sldId id="277" r:id="rId15"/>
    <p:sldId id="259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7D"/>
    <a:srgbClr val="3BCCFF"/>
    <a:srgbClr val="1278E2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1431-D395-46CD-8DF5-2DF2BC681031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20723-BFB8-4910-ABF9-64766CAA5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623"/>
            <a:ext cx="12216765" cy="69956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2769" y="3826510"/>
            <a:ext cx="8884996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Interactive Joint Model With Ernie for SLU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56205" y="5220662"/>
            <a:ext cx="846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队伍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SCU-</a:t>
            </a:r>
            <a:r>
              <a:rPr lang="en-US" altLang="zh-CN" sz="24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JJkinging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：金翔（四川大学研二）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1210" cy="6873875"/>
          </a:xfrm>
          <a:prstGeom prst="rect">
            <a:avLst/>
          </a:prstGeom>
        </p:spPr>
      </p:pic>
      <p:sp>
        <p:nvSpPr>
          <p:cNvPr id="96" name="矩形: 圆角 95"/>
          <p:cNvSpPr/>
          <p:nvPr/>
        </p:nvSpPr>
        <p:spPr>
          <a:xfrm>
            <a:off x="7234211" y="1122463"/>
            <a:ext cx="4805987" cy="47991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5964" y="768875"/>
            <a:ext cx="192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模型二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96910" y="1217880"/>
            <a:ext cx="1014640" cy="126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4741" y="6342717"/>
            <a:ext cx="6347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JointErnie+</a:t>
            </a:r>
            <a:r>
              <a:rPr lang="en-US" altLang="zh-CN" sz="2800" dirty="0">
                <a:solidFill>
                  <a:srgbClr val="FF0000"/>
                </a:solidFill>
              </a:rPr>
              <a:t>1x</a:t>
            </a:r>
            <a:r>
              <a:rPr lang="en-US" altLang="zh-CN" sz="2800" dirty="0"/>
              <a:t>(Co-Interactive Module)+CRF</a:t>
            </a:r>
            <a:endParaRPr lang="zh-CN" altLang="en-US" sz="2800" dirty="0"/>
          </a:p>
        </p:txBody>
      </p:sp>
      <p:sp>
        <p:nvSpPr>
          <p:cNvPr id="15" name="矩形: 圆角 14"/>
          <p:cNvSpPr/>
          <p:nvPr/>
        </p:nvSpPr>
        <p:spPr>
          <a:xfrm>
            <a:off x="2971001" y="5191271"/>
            <a:ext cx="3439668" cy="54501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Ernie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5513887" y="5971970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4049449" y="5968567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4781668" y="5968567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3317230" y="5968566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74682" y="5764071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320218" y="5764071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5062794" y="5764071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95013" y="5764070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/>
          <p:cNvSpPr/>
          <p:nvPr/>
        </p:nvSpPr>
        <p:spPr>
          <a:xfrm>
            <a:off x="2969552" y="4372053"/>
            <a:ext cx="3439668" cy="545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Dropout(0.5)</a:t>
            </a:r>
            <a:endParaRPr lang="zh-CN" altLang="en-US" dirty="0"/>
          </a:p>
        </p:txBody>
      </p:sp>
      <p:sp>
        <p:nvSpPr>
          <p:cNvPr id="47" name="箭头: 上 46"/>
          <p:cNvSpPr/>
          <p:nvPr/>
        </p:nvSpPr>
        <p:spPr>
          <a:xfrm>
            <a:off x="4554265" y="4953740"/>
            <a:ext cx="172392" cy="15661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7411765" y="14556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训练策略：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7471688" y="2092217"/>
            <a:ext cx="471626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max_length</a:t>
            </a:r>
            <a:r>
              <a:rPr lang="en-US" altLang="zh-CN" dirty="0"/>
              <a:t> = 512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batch_size</a:t>
            </a:r>
            <a:r>
              <a:rPr lang="en-US" altLang="zh-CN" dirty="0"/>
              <a:t> = 16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epochs = 60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learning_rate</a:t>
            </a:r>
            <a:r>
              <a:rPr lang="en-US" altLang="zh-CN" dirty="0"/>
              <a:t> of Ernie = 5e-5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learning_rate</a:t>
            </a:r>
            <a:r>
              <a:rPr lang="en-US" altLang="zh-CN" dirty="0"/>
              <a:t> of CRF = 5e-2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optimizer = </a:t>
            </a:r>
            <a:r>
              <a:rPr lang="en-US" altLang="zh-CN" dirty="0" err="1"/>
              <a:t>AdamW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grad_clip</a:t>
            </a:r>
            <a:r>
              <a:rPr lang="en-US" altLang="zh-CN" dirty="0"/>
              <a:t> = 4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lr_scheduler</a:t>
            </a:r>
            <a:r>
              <a:rPr lang="en-US" altLang="zh-CN" dirty="0"/>
              <a:t> = </a:t>
            </a:r>
            <a:r>
              <a:rPr lang="en-US" altLang="zh-CN" dirty="0" err="1"/>
              <a:t>linear_schedule_with_warmup</a:t>
            </a:r>
            <a:endParaRPr lang="zh-CN" altLang="en-US" dirty="0"/>
          </a:p>
        </p:txBody>
      </p:sp>
      <p:sp>
        <p:nvSpPr>
          <p:cNvPr id="2" name="矩形: 圆角 1"/>
          <p:cNvSpPr/>
          <p:nvPr/>
        </p:nvSpPr>
        <p:spPr>
          <a:xfrm>
            <a:off x="2798453" y="3106268"/>
            <a:ext cx="3773009" cy="9583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Co-Interactive Module</a:t>
            </a:r>
            <a:endParaRPr lang="zh-CN" altLang="en-US" dirty="0"/>
          </a:p>
        </p:txBody>
      </p:sp>
      <p:sp>
        <p:nvSpPr>
          <p:cNvPr id="37" name="矩形: 圆角 36"/>
          <p:cNvSpPr/>
          <p:nvPr/>
        </p:nvSpPr>
        <p:spPr>
          <a:xfrm>
            <a:off x="2988815" y="2408144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525544" y="2408143"/>
            <a:ext cx="1740589" cy="488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Intent classification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3734352" y="2414434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4476928" y="2414433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11963" y="2273955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2" name="矩形: 圆角 51"/>
          <p:cNvSpPr/>
          <p:nvPr/>
        </p:nvSpPr>
        <p:spPr>
          <a:xfrm>
            <a:off x="5782779" y="2427290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3655204" y="2297096"/>
            <a:ext cx="2796040" cy="6719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左 55"/>
          <p:cNvSpPr/>
          <p:nvPr/>
        </p:nvSpPr>
        <p:spPr>
          <a:xfrm>
            <a:off x="2431740" y="2530247"/>
            <a:ext cx="322383" cy="23081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上 56"/>
          <p:cNvSpPr/>
          <p:nvPr/>
        </p:nvSpPr>
        <p:spPr>
          <a:xfrm>
            <a:off x="5477103" y="1074172"/>
            <a:ext cx="239697" cy="276368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/>
          <p:cNvSpPr/>
          <p:nvPr/>
        </p:nvSpPr>
        <p:spPr>
          <a:xfrm>
            <a:off x="4341472" y="1405181"/>
            <a:ext cx="2318756" cy="4881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箭头: 上 58"/>
          <p:cNvSpPr/>
          <p:nvPr/>
        </p:nvSpPr>
        <p:spPr>
          <a:xfrm>
            <a:off x="5477104" y="1935775"/>
            <a:ext cx="239697" cy="27636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4726656" y="543578"/>
            <a:ext cx="1740589" cy="48811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standard slot filling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箭头: 上 62"/>
          <p:cNvSpPr/>
          <p:nvPr/>
        </p:nvSpPr>
        <p:spPr>
          <a:xfrm>
            <a:off x="4554265" y="4136365"/>
            <a:ext cx="172392" cy="15661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540973" y="4372053"/>
            <a:ext cx="1740589" cy="4881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nonstandard slot filling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箭头: 左 65"/>
          <p:cNvSpPr/>
          <p:nvPr/>
        </p:nvSpPr>
        <p:spPr>
          <a:xfrm>
            <a:off x="2431740" y="4529148"/>
            <a:ext cx="322383" cy="23081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056218" y="3317391"/>
            <a:ext cx="1188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1x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1210" cy="6873875"/>
          </a:xfrm>
          <a:prstGeom prst="rect">
            <a:avLst/>
          </a:prstGeom>
        </p:spPr>
      </p:pic>
      <p:sp>
        <p:nvSpPr>
          <p:cNvPr id="96" name="矩形: 圆角 95"/>
          <p:cNvSpPr/>
          <p:nvPr/>
        </p:nvSpPr>
        <p:spPr>
          <a:xfrm>
            <a:off x="7234211" y="1122463"/>
            <a:ext cx="4805987" cy="47991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5964" y="768875"/>
            <a:ext cx="192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模型三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96910" y="1217880"/>
            <a:ext cx="1014640" cy="126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4741" y="6342717"/>
            <a:ext cx="6347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JointErnie+</a:t>
            </a:r>
            <a:r>
              <a:rPr lang="en-US" altLang="zh-CN" sz="2800" dirty="0">
                <a:solidFill>
                  <a:srgbClr val="FF0000"/>
                </a:solidFill>
              </a:rPr>
              <a:t>3x</a:t>
            </a:r>
            <a:r>
              <a:rPr lang="en-US" altLang="zh-CN" sz="2800" dirty="0"/>
              <a:t>(Co-Interactive Module)+CRF</a:t>
            </a:r>
            <a:endParaRPr lang="zh-CN" altLang="en-US" sz="2800" dirty="0"/>
          </a:p>
        </p:txBody>
      </p:sp>
      <p:sp>
        <p:nvSpPr>
          <p:cNvPr id="15" name="矩形: 圆角 14"/>
          <p:cNvSpPr/>
          <p:nvPr/>
        </p:nvSpPr>
        <p:spPr>
          <a:xfrm>
            <a:off x="2971001" y="5191271"/>
            <a:ext cx="3439668" cy="54501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Ernie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5513887" y="5971970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4049449" y="5968567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4781668" y="5968567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3317230" y="5968566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74682" y="5764071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320218" y="5764071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5062794" y="5764071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95013" y="5764070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/>
          <p:cNvSpPr/>
          <p:nvPr/>
        </p:nvSpPr>
        <p:spPr>
          <a:xfrm>
            <a:off x="2969552" y="4372053"/>
            <a:ext cx="3439668" cy="545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Dropout(0.5)</a:t>
            </a:r>
            <a:endParaRPr lang="zh-CN" altLang="en-US" dirty="0"/>
          </a:p>
        </p:txBody>
      </p:sp>
      <p:sp>
        <p:nvSpPr>
          <p:cNvPr id="47" name="箭头: 上 46"/>
          <p:cNvSpPr/>
          <p:nvPr/>
        </p:nvSpPr>
        <p:spPr>
          <a:xfrm>
            <a:off x="4554265" y="4953740"/>
            <a:ext cx="172392" cy="15661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7411765" y="14556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训练策略：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7471688" y="2092217"/>
            <a:ext cx="471626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max_length</a:t>
            </a:r>
            <a:r>
              <a:rPr lang="en-US" altLang="zh-CN" dirty="0"/>
              <a:t> = 512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batch_size</a:t>
            </a:r>
            <a:r>
              <a:rPr lang="en-US" altLang="zh-CN" dirty="0"/>
              <a:t> = 16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epochs = 60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learning_rate</a:t>
            </a:r>
            <a:r>
              <a:rPr lang="en-US" altLang="zh-CN" dirty="0"/>
              <a:t> of Ernie = 5e-5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learning_rate</a:t>
            </a:r>
            <a:r>
              <a:rPr lang="en-US" altLang="zh-CN" dirty="0"/>
              <a:t> of CRF = 5e-2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optimizer = </a:t>
            </a:r>
            <a:r>
              <a:rPr lang="en-US" altLang="zh-CN" dirty="0" err="1"/>
              <a:t>AdamW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grad_clip</a:t>
            </a:r>
            <a:r>
              <a:rPr lang="en-US" altLang="zh-CN" dirty="0"/>
              <a:t> = 4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lr_scheduler</a:t>
            </a:r>
            <a:r>
              <a:rPr lang="en-US" altLang="zh-CN" dirty="0"/>
              <a:t> = </a:t>
            </a:r>
            <a:r>
              <a:rPr lang="en-US" altLang="zh-CN" dirty="0" err="1"/>
              <a:t>linear_schedule_with_warmup</a:t>
            </a:r>
            <a:endParaRPr lang="zh-CN" altLang="en-US" dirty="0"/>
          </a:p>
        </p:txBody>
      </p:sp>
      <p:sp>
        <p:nvSpPr>
          <p:cNvPr id="2" name="矩形: 圆角 1"/>
          <p:cNvSpPr/>
          <p:nvPr/>
        </p:nvSpPr>
        <p:spPr>
          <a:xfrm>
            <a:off x="2798453" y="3106268"/>
            <a:ext cx="3773009" cy="9583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Co-Interactive Module</a:t>
            </a:r>
            <a:endParaRPr lang="zh-CN" altLang="en-US" dirty="0"/>
          </a:p>
        </p:txBody>
      </p:sp>
      <p:sp>
        <p:nvSpPr>
          <p:cNvPr id="37" name="矩形: 圆角 36"/>
          <p:cNvSpPr/>
          <p:nvPr/>
        </p:nvSpPr>
        <p:spPr>
          <a:xfrm>
            <a:off x="2988815" y="2408144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525544" y="2408143"/>
            <a:ext cx="1740589" cy="488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Intent classification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525543" y="4359488"/>
            <a:ext cx="1740589" cy="4881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nonstandard slot filling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3734352" y="2414434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4476928" y="2414433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11963" y="2273955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2" name="矩形: 圆角 51"/>
          <p:cNvSpPr/>
          <p:nvPr/>
        </p:nvSpPr>
        <p:spPr>
          <a:xfrm>
            <a:off x="5782779" y="2427290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3655204" y="2297096"/>
            <a:ext cx="2796040" cy="6719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左 55"/>
          <p:cNvSpPr/>
          <p:nvPr/>
        </p:nvSpPr>
        <p:spPr>
          <a:xfrm>
            <a:off x="2431740" y="2530247"/>
            <a:ext cx="322383" cy="23081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上 56"/>
          <p:cNvSpPr/>
          <p:nvPr/>
        </p:nvSpPr>
        <p:spPr>
          <a:xfrm>
            <a:off x="5477103" y="1074172"/>
            <a:ext cx="239697" cy="276368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/>
          <p:cNvSpPr/>
          <p:nvPr/>
        </p:nvSpPr>
        <p:spPr>
          <a:xfrm>
            <a:off x="4341472" y="1405181"/>
            <a:ext cx="2318756" cy="4881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箭头: 上 58"/>
          <p:cNvSpPr/>
          <p:nvPr/>
        </p:nvSpPr>
        <p:spPr>
          <a:xfrm>
            <a:off x="5477104" y="1935775"/>
            <a:ext cx="239697" cy="27636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4726656" y="543578"/>
            <a:ext cx="1740589" cy="48811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standard slot filling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箭头: 上 62"/>
          <p:cNvSpPr/>
          <p:nvPr/>
        </p:nvSpPr>
        <p:spPr>
          <a:xfrm>
            <a:off x="4554265" y="4136365"/>
            <a:ext cx="172392" cy="15661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056218" y="3317391"/>
            <a:ext cx="1188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3x</a:t>
            </a:r>
            <a:endParaRPr lang="zh-CN" altLang="en-US" sz="2800" b="1" dirty="0"/>
          </a:p>
        </p:txBody>
      </p:sp>
      <p:sp>
        <p:nvSpPr>
          <p:cNvPr id="53" name="箭头: 左 52"/>
          <p:cNvSpPr/>
          <p:nvPr/>
        </p:nvSpPr>
        <p:spPr>
          <a:xfrm>
            <a:off x="2416877" y="4529148"/>
            <a:ext cx="322383" cy="23081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309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" y="0"/>
            <a:ext cx="12221210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963" y="768875"/>
            <a:ext cx="377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Co-Interactive Module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6910" y="1217880"/>
            <a:ext cx="356278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291796" y="1287328"/>
            <a:ext cx="3773009" cy="9583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Co-Interactive Module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1145219" y="2989555"/>
            <a:ext cx="1438183" cy="8788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Intent Label Attention</a:t>
            </a:r>
            <a:endParaRPr lang="zh-CN" altLang="en-US" dirty="0"/>
          </a:p>
        </p:txBody>
      </p:sp>
      <p:sp>
        <p:nvSpPr>
          <p:cNvPr id="55" name="矩形: 圆角 54"/>
          <p:cNvSpPr/>
          <p:nvPr/>
        </p:nvSpPr>
        <p:spPr>
          <a:xfrm>
            <a:off x="1145218" y="4222654"/>
            <a:ext cx="1438183" cy="878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 Label Attention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9293" y="3213717"/>
            <a:ext cx="585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5" idx="1"/>
          </p:cNvCxnSpPr>
          <p:nvPr/>
        </p:nvCxnSpPr>
        <p:spPr>
          <a:xfrm flipV="1">
            <a:off x="559293" y="4662099"/>
            <a:ext cx="585925" cy="1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59293" y="3623570"/>
            <a:ext cx="585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59293" y="4378171"/>
            <a:ext cx="585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59293" y="3623570"/>
            <a:ext cx="0" cy="753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0" y="4000130"/>
            <a:ext cx="559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668488" y="2886198"/>
                <a:ext cx="367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88" y="2886198"/>
                <a:ext cx="367537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27" t="-44" r="-3708" b="-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632975" y="4788024"/>
                <a:ext cx="398058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5" y="4788024"/>
                <a:ext cx="398058" cy="277897"/>
              </a:xfrm>
              <a:prstGeom prst="rect">
                <a:avLst/>
              </a:prstGeom>
              <a:blipFill rotWithShape="1">
                <a:blip r:embed="rId4"/>
                <a:stretch>
                  <a:fillRect l="-129" t="-45" r="-2923" b="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894119" y="2872034"/>
            <a:ext cx="905523" cy="11139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65141" y="2975391"/>
            <a:ext cx="115409" cy="878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145652" y="2975391"/>
            <a:ext cx="115409" cy="878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46880" y="2975391"/>
            <a:ext cx="115409" cy="878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571779" y="2975391"/>
            <a:ext cx="115409" cy="878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895477" y="4151564"/>
            <a:ext cx="905523" cy="11139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966499" y="4254921"/>
            <a:ext cx="115409" cy="878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147010" y="4254921"/>
            <a:ext cx="115409" cy="878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358596" y="4254921"/>
            <a:ext cx="115409" cy="878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559821" y="4254921"/>
            <a:ext cx="115409" cy="878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4059821" y="2929828"/>
            <a:ext cx="763352" cy="998343"/>
          </a:xfrm>
          <a:prstGeom prst="roundRect">
            <a:avLst/>
          </a:prstGeom>
          <a:noFill/>
          <a:ln w="19050">
            <a:solidFill>
              <a:srgbClr val="1278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085725" y="32443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6" idx="3"/>
          </p:cNvCxnSpPr>
          <p:nvPr/>
        </p:nvCxnSpPr>
        <p:spPr>
          <a:xfrm>
            <a:off x="3799642" y="3429000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  <a:endCxn id="26" idx="1"/>
          </p:cNvCxnSpPr>
          <p:nvPr/>
        </p:nvCxnSpPr>
        <p:spPr>
          <a:xfrm>
            <a:off x="2583402" y="3429000"/>
            <a:ext cx="3107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557497" y="4708530"/>
            <a:ext cx="3107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4842797" y="3429000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5086947" y="3297825"/>
            <a:ext cx="283994" cy="2623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4840879" y="3075217"/>
                <a:ext cx="276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879" y="3075217"/>
                <a:ext cx="276935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99" t="-197" r="-10880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/>
          <p:cNvCxnSpPr/>
          <p:nvPr/>
        </p:nvCxnSpPr>
        <p:spPr>
          <a:xfrm>
            <a:off x="5370941" y="3428998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汇总连接 89"/>
          <p:cNvSpPr/>
          <p:nvPr/>
        </p:nvSpPr>
        <p:spPr>
          <a:xfrm>
            <a:off x="5608812" y="3340048"/>
            <a:ext cx="226444" cy="198825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5835256" y="3428998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 rot="5400000">
            <a:off x="5772853" y="3228783"/>
            <a:ext cx="975053" cy="3275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6499884" y="3439460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汇总连接 99"/>
          <p:cNvSpPr/>
          <p:nvPr/>
        </p:nvSpPr>
        <p:spPr>
          <a:xfrm>
            <a:off x="6726328" y="3329585"/>
            <a:ext cx="226444" cy="198825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28" idx="0"/>
          </p:cNvCxnSpPr>
          <p:nvPr/>
        </p:nvCxnSpPr>
        <p:spPr>
          <a:xfrm flipH="1" flipV="1">
            <a:off x="4435218" y="2583402"/>
            <a:ext cx="6279" cy="346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4435218" y="2583402"/>
            <a:ext cx="2404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endCxn id="100" idx="0"/>
          </p:cNvCxnSpPr>
          <p:nvPr/>
        </p:nvCxnSpPr>
        <p:spPr>
          <a:xfrm>
            <a:off x="6839550" y="2583402"/>
            <a:ext cx="0" cy="746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: 圆角 157"/>
          <p:cNvSpPr/>
          <p:nvPr/>
        </p:nvSpPr>
        <p:spPr>
          <a:xfrm>
            <a:off x="4059821" y="4243439"/>
            <a:ext cx="763352" cy="998343"/>
          </a:xfrm>
          <a:prstGeom prst="roundRect">
            <a:avLst/>
          </a:prstGeom>
          <a:noFill/>
          <a:ln w="19050">
            <a:solidFill>
              <a:srgbClr val="1278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4085725" y="4557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0" name="直接箭头连接符 159"/>
          <p:cNvCxnSpPr/>
          <p:nvPr/>
        </p:nvCxnSpPr>
        <p:spPr>
          <a:xfrm>
            <a:off x="3826904" y="4746310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4842797" y="4742611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5086947" y="4611436"/>
            <a:ext cx="283994" cy="2623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4" name="直接箭头连接符 163"/>
          <p:cNvCxnSpPr/>
          <p:nvPr/>
        </p:nvCxnSpPr>
        <p:spPr>
          <a:xfrm>
            <a:off x="5370941" y="4742609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流程图: 汇总连接 164"/>
          <p:cNvSpPr/>
          <p:nvPr/>
        </p:nvSpPr>
        <p:spPr>
          <a:xfrm>
            <a:off x="5608812" y="4653659"/>
            <a:ext cx="226444" cy="198825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5835256" y="4742609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 rot="5400000">
            <a:off x="5784722" y="4567206"/>
            <a:ext cx="975053" cy="3275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6499884" y="4753071"/>
            <a:ext cx="2264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流程图: 汇总连接 168"/>
          <p:cNvSpPr/>
          <p:nvPr/>
        </p:nvSpPr>
        <p:spPr>
          <a:xfrm>
            <a:off x="6726328" y="4643196"/>
            <a:ext cx="226444" cy="198825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4979640" y="2198996"/>
                <a:ext cx="247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40" y="2198996"/>
                <a:ext cx="24711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245" t="-226" r="-14874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连接符 173"/>
          <p:cNvCxnSpPr/>
          <p:nvPr/>
        </p:nvCxnSpPr>
        <p:spPr>
          <a:xfrm flipH="1" flipV="1">
            <a:off x="4427737" y="5229487"/>
            <a:ext cx="6279" cy="346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4427737" y="5575913"/>
            <a:ext cx="2411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endCxn id="169" idx="4"/>
          </p:cNvCxnSpPr>
          <p:nvPr/>
        </p:nvCxnSpPr>
        <p:spPr>
          <a:xfrm flipV="1">
            <a:off x="6839550" y="4842021"/>
            <a:ext cx="0" cy="733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/>
              <p:cNvSpPr txBox="1"/>
              <p:nvPr/>
            </p:nvSpPr>
            <p:spPr>
              <a:xfrm>
                <a:off x="4979640" y="5656336"/>
                <a:ext cx="237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2" name="文本框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40" y="5656336"/>
                <a:ext cx="237822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254" t="-141" r="-20433" b="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连接符: 肘形 183"/>
          <p:cNvCxnSpPr>
            <a:stCxn id="158" idx="0"/>
            <a:endCxn id="90" idx="4"/>
          </p:cNvCxnSpPr>
          <p:nvPr/>
        </p:nvCxnSpPr>
        <p:spPr>
          <a:xfrm rot="5400000" flipH="1" flipV="1">
            <a:off x="4729482" y="3250888"/>
            <a:ext cx="704566" cy="1280537"/>
          </a:xfrm>
          <a:prstGeom prst="bentConnector3">
            <a:avLst>
              <a:gd name="adj1" fmla="val 22279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/>
          <p:cNvCxnSpPr>
            <a:stCxn id="28" idx="2"/>
            <a:endCxn id="165" idx="0"/>
          </p:cNvCxnSpPr>
          <p:nvPr/>
        </p:nvCxnSpPr>
        <p:spPr>
          <a:xfrm rot="16200000" flipH="1">
            <a:off x="4719021" y="3650646"/>
            <a:ext cx="725488" cy="1280537"/>
          </a:xfrm>
          <a:prstGeom prst="bentConnector3">
            <a:avLst>
              <a:gd name="adj1" fmla="val 3653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/>
              <p:cNvSpPr txBox="1"/>
              <p:nvPr/>
            </p:nvSpPr>
            <p:spPr>
              <a:xfrm>
                <a:off x="4862871" y="3772737"/>
                <a:ext cx="281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1" y="3772737"/>
                <a:ext cx="28168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5" t="-73" r="-9095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/>
              <p:cNvSpPr txBox="1"/>
              <p:nvPr/>
            </p:nvSpPr>
            <p:spPr>
              <a:xfrm>
                <a:off x="4819201" y="4165266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01" y="4165266"/>
                <a:ext cx="295850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63" t="-109" r="-8757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/>
              <p:cNvSpPr txBox="1"/>
              <p:nvPr/>
            </p:nvSpPr>
            <p:spPr>
              <a:xfrm>
                <a:off x="4796235" y="4817342"/>
                <a:ext cx="291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235" y="4817342"/>
                <a:ext cx="291105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7" t="-84" r="-10567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矩形 191"/>
          <p:cNvSpPr/>
          <p:nvPr/>
        </p:nvSpPr>
        <p:spPr>
          <a:xfrm>
            <a:off x="7796629" y="2452735"/>
            <a:ext cx="905523" cy="11139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67651" y="2556092"/>
            <a:ext cx="115409" cy="878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8048162" y="2556092"/>
            <a:ext cx="115409" cy="878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8249390" y="2556092"/>
            <a:ext cx="115409" cy="878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8474289" y="2556092"/>
            <a:ext cx="115409" cy="878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7826699" y="4384474"/>
            <a:ext cx="905523" cy="11139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7897721" y="4487831"/>
            <a:ext cx="115409" cy="878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8078232" y="4487831"/>
            <a:ext cx="115409" cy="878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8289818" y="4487831"/>
            <a:ext cx="115409" cy="878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8491043" y="4487831"/>
            <a:ext cx="115409" cy="878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/>
          <p:cNvSpPr/>
          <p:nvPr/>
        </p:nvSpPr>
        <p:spPr>
          <a:xfrm>
            <a:off x="6649375" y="1375122"/>
            <a:ext cx="1147252" cy="5857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6613782" y="148983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Add&amp;Norm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169" idx="6"/>
          </p:cNvCxnSpPr>
          <p:nvPr/>
        </p:nvCxnSpPr>
        <p:spPr>
          <a:xfrm flipV="1">
            <a:off x="6952772" y="4742608"/>
            <a:ext cx="30184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2" idx="2"/>
          </p:cNvCxnSpPr>
          <p:nvPr/>
        </p:nvCxnSpPr>
        <p:spPr>
          <a:xfrm flipH="1" flipV="1">
            <a:off x="7223001" y="1960921"/>
            <a:ext cx="17715" cy="2770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6" idx="0"/>
          </p:cNvCxnSpPr>
          <p:nvPr/>
        </p:nvCxnSpPr>
        <p:spPr>
          <a:xfrm flipH="1" flipV="1">
            <a:off x="3346880" y="2452735"/>
            <a:ext cx="1" cy="419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3346880" y="2452735"/>
            <a:ext cx="8966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4243526" y="1638364"/>
            <a:ext cx="0" cy="814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03" idx="1"/>
          </p:cNvCxnSpPr>
          <p:nvPr/>
        </p:nvCxnSpPr>
        <p:spPr>
          <a:xfrm>
            <a:off x="4243526" y="1638364"/>
            <a:ext cx="2370256" cy="36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03" idx="3"/>
          </p:cNvCxnSpPr>
          <p:nvPr/>
        </p:nvCxnSpPr>
        <p:spPr>
          <a:xfrm>
            <a:off x="7867651" y="1674500"/>
            <a:ext cx="381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>
            <a:endCxn id="192" idx="0"/>
          </p:cNvCxnSpPr>
          <p:nvPr/>
        </p:nvCxnSpPr>
        <p:spPr>
          <a:xfrm>
            <a:off x="8249390" y="1674500"/>
            <a:ext cx="1" cy="778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: 圆角 243"/>
          <p:cNvSpPr/>
          <p:nvPr/>
        </p:nvSpPr>
        <p:spPr>
          <a:xfrm>
            <a:off x="6642532" y="5771850"/>
            <a:ext cx="1147252" cy="5857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框 244"/>
          <p:cNvSpPr txBox="1"/>
          <p:nvPr/>
        </p:nvSpPr>
        <p:spPr>
          <a:xfrm>
            <a:off x="6606939" y="588656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Add&amp;Norm</a:t>
            </a:r>
            <a:endParaRPr lang="zh-CN" altLang="en-US" dirty="0"/>
          </a:p>
        </p:txBody>
      </p:sp>
      <p:cxnSp>
        <p:nvCxnSpPr>
          <p:cNvPr id="246" name="直接连接符 245"/>
          <p:cNvCxnSpPr/>
          <p:nvPr/>
        </p:nvCxnSpPr>
        <p:spPr>
          <a:xfrm flipH="1" flipV="1">
            <a:off x="3346880" y="5267428"/>
            <a:ext cx="8588" cy="796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endCxn id="245" idx="1"/>
          </p:cNvCxnSpPr>
          <p:nvPr/>
        </p:nvCxnSpPr>
        <p:spPr>
          <a:xfrm>
            <a:off x="3358596" y="6063620"/>
            <a:ext cx="3248343" cy="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6952772" y="3428997"/>
            <a:ext cx="504471" cy="10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>
            <a:off x="7457243" y="3428997"/>
            <a:ext cx="0" cy="234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7789784" y="6094231"/>
            <a:ext cx="517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endCxn id="197" idx="2"/>
          </p:cNvCxnSpPr>
          <p:nvPr/>
        </p:nvCxnSpPr>
        <p:spPr>
          <a:xfrm flipH="1" flipV="1">
            <a:off x="8279461" y="5498406"/>
            <a:ext cx="10357" cy="59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/>
          <p:nvPr/>
        </p:nvCxnSpPr>
        <p:spPr>
          <a:xfrm>
            <a:off x="8702152" y="3002303"/>
            <a:ext cx="1409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/>
        </p:nvCxnSpPr>
        <p:spPr>
          <a:xfrm>
            <a:off x="8732222" y="4927276"/>
            <a:ext cx="1409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 rot="5400000">
            <a:off x="8957312" y="3792680"/>
            <a:ext cx="975053" cy="3275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concat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4" name="矩形: 圆角 273"/>
          <p:cNvSpPr/>
          <p:nvPr/>
        </p:nvSpPr>
        <p:spPr>
          <a:xfrm rot="5400000">
            <a:off x="10014758" y="2533315"/>
            <a:ext cx="852713" cy="5080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文本框 274"/>
          <p:cNvSpPr txBox="1"/>
          <p:nvPr/>
        </p:nvSpPr>
        <p:spPr>
          <a:xfrm rot="5400000">
            <a:off x="9996033" y="2648860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Add&amp;Norm</a:t>
            </a:r>
            <a:endParaRPr lang="zh-CN" altLang="en-US" sz="1200" dirty="0"/>
          </a:p>
        </p:txBody>
      </p:sp>
      <p:sp>
        <p:nvSpPr>
          <p:cNvPr id="276" name="矩形: 圆角 275"/>
          <p:cNvSpPr/>
          <p:nvPr/>
        </p:nvSpPr>
        <p:spPr>
          <a:xfrm rot="5400000">
            <a:off x="10048161" y="4825369"/>
            <a:ext cx="817021" cy="5080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文本框 276"/>
          <p:cNvSpPr txBox="1"/>
          <p:nvPr/>
        </p:nvSpPr>
        <p:spPr>
          <a:xfrm rot="5400000">
            <a:off x="9996033" y="4955841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Add&amp;Norm</a:t>
            </a:r>
            <a:endParaRPr lang="zh-CN" altLang="en-US" sz="1200" dirty="0"/>
          </a:p>
        </p:txBody>
      </p:sp>
      <p:cxnSp>
        <p:nvCxnSpPr>
          <p:cNvPr id="278" name="直接箭头连接符 277"/>
          <p:cNvCxnSpPr>
            <a:endCxn id="271" idx="1"/>
          </p:cNvCxnSpPr>
          <p:nvPr/>
        </p:nvCxnSpPr>
        <p:spPr>
          <a:xfrm>
            <a:off x="9444383" y="3002303"/>
            <a:ext cx="455" cy="466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/>
          <p:nvPr/>
        </p:nvCxnSpPr>
        <p:spPr>
          <a:xfrm flipV="1">
            <a:off x="9444383" y="4442265"/>
            <a:ext cx="0" cy="485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/>
          <p:nvPr/>
        </p:nvCxnSpPr>
        <p:spPr>
          <a:xfrm>
            <a:off x="9608598" y="3957933"/>
            <a:ext cx="503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矩形: 圆角 284"/>
          <p:cNvSpPr/>
          <p:nvPr/>
        </p:nvSpPr>
        <p:spPr>
          <a:xfrm rot="5400000">
            <a:off x="10012828" y="3681339"/>
            <a:ext cx="852713" cy="5080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文本框 285"/>
          <p:cNvSpPr txBox="1"/>
          <p:nvPr/>
        </p:nvSpPr>
        <p:spPr>
          <a:xfrm rot="5400000">
            <a:off x="10168029" y="37661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FNN</a:t>
            </a:r>
            <a:endParaRPr lang="zh-CN" altLang="en-US" sz="1600" b="1" dirty="0"/>
          </a:p>
        </p:txBody>
      </p:sp>
      <p:cxnSp>
        <p:nvCxnSpPr>
          <p:cNvPr id="287" name="直接箭头连接符 286"/>
          <p:cNvCxnSpPr>
            <a:stCxn id="285" idx="1"/>
            <a:endCxn id="275" idx="3"/>
          </p:cNvCxnSpPr>
          <p:nvPr/>
        </p:nvCxnSpPr>
        <p:spPr>
          <a:xfrm flipV="1">
            <a:off x="10439184" y="3235559"/>
            <a:ext cx="5048" cy="273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85" idx="3"/>
            <a:endCxn id="277" idx="1"/>
          </p:cNvCxnSpPr>
          <p:nvPr/>
        </p:nvCxnSpPr>
        <p:spPr>
          <a:xfrm>
            <a:off x="10439184" y="4361741"/>
            <a:ext cx="5048" cy="28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>
            <a:off x="10710717" y="2790489"/>
            <a:ext cx="3686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10693230" y="5065921"/>
            <a:ext cx="3861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1499748" y="6551994"/>
            <a:ext cx="1072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文献参考：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https://www.researchgate.net/publication/344551689_A_Co-Interactive_Transformer_for_Joint_Slot_Filling_and_Intent_Detection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329457" y="5754550"/>
            <a:ext cx="233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Label Attention Layer</a:t>
            </a:r>
            <a:endParaRPr lang="zh-CN" altLang="en-US" b="1" dirty="0"/>
          </a:p>
        </p:txBody>
      </p:sp>
      <p:sp>
        <p:nvSpPr>
          <p:cNvPr id="304" name="矩形: 圆角 303"/>
          <p:cNvSpPr/>
          <p:nvPr/>
        </p:nvSpPr>
        <p:spPr>
          <a:xfrm>
            <a:off x="186431" y="2361004"/>
            <a:ext cx="2559903" cy="3209667"/>
          </a:xfrm>
          <a:prstGeom prst="roundRect">
            <a:avLst/>
          </a:prstGeom>
          <a:noFill/>
          <a:ln w="28575">
            <a:solidFill>
              <a:srgbClr val="3B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/>
          <p:cNvSpPr/>
          <p:nvPr/>
        </p:nvSpPr>
        <p:spPr>
          <a:xfrm>
            <a:off x="2807225" y="1252382"/>
            <a:ext cx="6104330" cy="519280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/>
          <p:cNvSpPr txBox="1"/>
          <p:nvPr/>
        </p:nvSpPr>
        <p:spPr>
          <a:xfrm>
            <a:off x="4427737" y="688402"/>
            <a:ext cx="312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Co-Interactive Attention Layer</a:t>
            </a:r>
            <a:endParaRPr lang="zh-CN" altLang="en-US" b="1" dirty="0"/>
          </a:p>
        </p:txBody>
      </p:sp>
      <p:sp>
        <p:nvSpPr>
          <p:cNvPr id="307" name="矩形: 圆角 306"/>
          <p:cNvSpPr/>
          <p:nvPr/>
        </p:nvSpPr>
        <p:spPr>
          <a:xfrm>
            <a:off x="9055223" y="1960921"/>
            <a:ext cx="2577484" cy="3810929"/>
          </a:xfrm>
          <a:prstGeom prst="roundRect">
            <a:avLst/>
          </a:prstGeom>
          <a:noFill/>
          <a:ln w="28575">
            <a:solidFill>
              <a:srgbClr val="11FF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文本框 308"/>
          <p:cNvSpPr txBox="1"/>
          <p:nvPr/>
        </p:nvSpPr>
        <p:spPr>
          <a:xfrm>
            <a:off x="9362958" y="5965423"/>
            <a:ext cx="2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Feed-Forward Layer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4" grpId="0" animBg="1"/>
      <p:bldP spid="305" grpId="0" animBg="1"/>
      <p:bldP spid="306" grpId="0"/>
      <p:bldP spid="307" grpId="0" animBg="1"/>
      <p:bldP spid="3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" y="-15240"/>
            <a:ext cx="12245975" cy="68878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2807" y="365125"/>
            <a:ext cx="5015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PART 03</a:t>
            </a:r>
            <a:endParaRPr lang="zh-CN" altLang="en-US" sz="6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2152" y="2933284"/>
            <a:ext cx="2649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BCCFF"/>
                </a:solidFill>
                <a:latin typeface="微软雅黑" panose="020B0503020204020204" charset="-122"/>
                <a:ea typeface="微软雅黑" panose="020B0503020204020204" charset="-122"/>
              </a:rPr>
              <a:t>实验结果</a:t>
            </a:r>
            <a:endParaRPr lang="zh-CN" altLang="en-US" sz="4800" dirty="0">
              <a:solidFill>
                <a:srgbClr val="3BCC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182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1210" cy="6873875"/>
          </a:xfrm>
          <a:prstGeom prst="rect">
            <a:avLst/>
          </a:prstGeom>
        </p:spPr>
      </p:pic>
      <p:sp>
        <p:nvSpPr>
          <p:cNvPr id="115" name="Oval 16"/>
          <p:cNvSpPr/>
          <p:nvPr/>
        </p:nvSpPr>
        <p:spPr>
          <a:xfrm>
            <a:off x="3511698" y="844636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/>
          </a:p>
        </p:txBody>
      </p:sp>
      <p:sp>
        <p:nvSpPr>
          <p:cNvPr id="116" name="Oval 17"/>
          <p:cNvSpPr/>
          <p:nvPr/>
        </p:nvSpPr>
        <p:spPr>
          <a:xfrm>
            <a:off x="7408983" y="815253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/>
          </a:p>
        </p:txBody>
      </p:sp>
      <p:sp>
        <p:nvSpPr>
          <p:cNvPr id="119" name="Arc 20"/>
          <p:cNvSpPr/>
          <p:nvPr/>
        </p:nvSpPr>
        <p:spPr>
          <a:xfrm>
            <a:off x="3393708" y="726645"/>
            <a:ext cx="1728865" cy="1728861"/>
          </a:xfrm>
          <a:prstGeom prst="arc">
            <a:avLst>
              <a:gd name="adj1" fmla="val 16173921"/>
              <a:gd name="adj2" fmla="val 12494704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50000"/>
              </a:schemeClr>
            </a:solidFill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 dirty="0"/>
          </a:p>
        </p:txBody>
      </p:sp>
      <p:sp>
        <p:nvSpPr>
          <p:cNvPr id="120" name="Arc 21"/>
          <p:cNvSpPr/>
          <p:nvPr/>
        </p:nvSpPr>
        <p:spPr>
          <a:xfrm>
            <a:off x="7290991" y="697262"/>
            <a:ext cx="1728865" cy="1728861"/>
          </a:xfrm>
          <a:prstGeom prst="arc">
            <a:avLst>
              <a:gd name="adj1" fmla="val 16221639"/>
              <a:gd name="adj2" fmla="val 13838031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50000"/>
              </a:schemeClr>
            </a:solidFill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/>
          </a:p>
        </p:txBody>
      </p:sp>
      <p:sp>
        <p:nvSpPr>
          <p:cNvPr id="123" name="TextBox 24"/>
          <p:cNvSpPr txBox="1"/>
          <p:nvPr/>
        </p:nvSpPr>
        <p:spPr>
          <a:xfrm>
            <a:off x="3802306" y="1299232"/>
            <a:ext cx="120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0.8093</a:t>
            </a:r>
          </a:p>
        </p:txBody>
      </p:sp>
      <p:sp>
        <p:nvSpPr>
          <p:cNvPr id="124" name="TextBox 27"/>
          <p:cNvSpPr txBox="1"/>
          <p:nvPr/>
        </p:nvSpPr>
        <p:spPr>
          <a:xfrm>
            <a:off x="7663163" y="1269849"/>
            <a:ext cx="123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0.8157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1572" y="2683095"/>
            <a:ext cx="2592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JointErnie+CRF</a:t>
            </a:r>
            <a:endParaRPr lang="zh-CN" altLang="en-US" sz="28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189819" y="3188560"/>
            <a:ext cx="22056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6096000" y="2653712"/>
            <a:ext cx="6457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JointErnie+</a:t>
            </a:r>
            <a:r>
              <a:rPr lang="en-US" altLang="zh-CN" sz="2800" b="1" dirty="0">
                <a:solidFill>
                  <a:srgbClr val="FF0000"/>
                </a:solidFill>
              </a:rPr>
              <a:t>1x</a:t>
            </a:r>
            <a:r>
              <a:rPr lang="en-US" altLang="zh-CN" sz="2800" b="1" dirty="0"/>
              <a:t>(Co-Interactive </a:t>
            </a:r>
          </a:p>
          <a:p>
            <a:r>
              <a:rPr lang="en-US" altLang="zh-CN" sz="2800" b="1" dirty="0"/>
              <a:t>Module)+CRF</a:t>
            </a:r>
            <a:endParaRPr lang="zh-CN" altLang="en-US" sz="2800" b="1" dirty="0"/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6193653" y="3176933"/>
            <a:ext cx="419912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7"/>
          <p:cNvSpPr/>
          <p:nvPr/>
        </p:nvSpPr>
        <p:spPr>
          <a:xfrm>
            <a:off x="1461821" y="3918898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/>
          </a:p>
        </p:txBody>
      </p:sp>
      <p:sp>
        <p:nvSpPr>
          <p:cNvPr id="144" name="Arc 21"/>
          <p:cNvSpPr/>
          <p:nvPr/>
        </p:nvSpPr>
        <p:spPr>
          <a:xfrm>
            <a:off x="1343829" y="3800907"/>
            <a:ext cx="1728865" cy="1728861"/>
          </a:xfrm>
          <a:prstGeom prst="arc">
            <a:avLst>
              <a:gd name="adj1" fmla="val 16221639"/>
              <a:gd name="adj2" fmla="val 14150432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50000"/>
              </a:schemeClr>
            </a:solidFill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/>
          </a:p>
        </p:txBody>
      </p:sp>
      <p:sp>
        <p:nvSpPr>
          <p:cNvPr id="145" name="TextBox 27"/>
          <p:cNvSpPr txBox="1"/>
          <p:nvPr/>
        </p:nvSpPr>
        <p:spPr>
          <a:xfrm>
            <a:off x="1716001" y="4373494"/>
            <a:ext cx="123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0.8179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90854" y="5647759"/>
            <a:ext cx="4488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JointErnie+</a:t>
            </a:r>
            <a:r>
              <a:rPr lang="en-US" altLang="zh-CN" sz="2800" b="1" dirty="0">
                <a:solidFill>
                  <a:srgbClr val="FF0000"/>
                </a:solidFill>
              </a:rPr>
              <a:t>3x</a:t>
            </a:r>
            <a:r>
              <a:rPr lang="en-US" altLang="zh-CN" sz="2800" b="1" dirty="0"/>
              <a:t>(Co-Interactive </a:t>
            </a:r>
          </a:p>
          <a:p>
            <a:r>
              <a:rPr lang="en-US" altLang="zh-CN" sz="2800" b="1" dirty="0"/>
              <a:t>Module)+CRF</a:t>
            </a:r>
            <a:endParaRPr lang="zh-CN" altLang="en-US" sz="2800" b="1" dirty="0"/>
          </a:p>
        </p:txBody>
      </p:sp>
      <p:sp>
        <p:nvSpPr>
          <p:cNvPr id="148" name="Oval 17"/>
          <p:cNvSpPr/>
          <p:nvPr/>
        </p:nvSpPr>
        <p:spPr>
          <a:xfrm>
            <a:off x="9492801" y="3918898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/>
          </a:p>
        </p:txBody>
      </p:sp>
      <p:sp>
        <p:nvSpPr>
          <p:cNvPr id="149" name="Arc 21"/>
          <p:cNvSpPr/>
          <p:nvPr/>
        </p:nvSpPr>
        <p:spPr>
          <a:xfrm>
            <a:off x="9374809" y="3800907"/>
            <a:ext cx="1728865" cy="1728861"/>
          </a:xfrm>
          <a:prstGeom prst="arc">
            <a:avLst>
              <a:gd name="adj1" fmla="val 16221639"/>
              <a:gd name="adj2" fmla="val 15065943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50000"/>
              </a:schemeClr>
            </a:solidFill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/>
          </a:p>
        </p:txBody>
      </p:sp>
      <p:sp>
        <p:nvSpPr>
          <p:cNvPr id="150" name="TextBox 27"/>
          <p:cNvSpPr txBox="1"/>
          <p:nvPr/>
        </p:nvSpPr>
        <p:spPr>
          <a:xfrm>
            <a:off x="9746981" y="4373494"/>
            <a:ext cx="123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0.8356</a:t>
            </a:r>
          </a:p>
        </p:txBody>
      </p:sp>
      <p:cxnSp>
        <p:nvCxnSpPr>
          <p:cNvPr id="152" name="直接连接符 151"/>
          <p:cNvCxnSpPr/>
          <p:nvPr/>
        </p:nvCxnSpPr>
        <p:spPr>
          <a:xfrm>
            <a:off x="8866449" y="6162880"/>
            <a:ext cx="30006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8798295" y="5604762"/>
            <a:ext cx="3068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</a:t>
            </a:r>
            <a:r>
              <a:rPr lang="zh-CN" altLang="en-US" sz="2800" b="1" dirty="0"/>
              <a:t>榜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三个模型融合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70" name="Oval 17"/>
          <p:cNvSpPr/>
          <p:nvPr/>
        </p:nvSpPr>
        <p:spPr>
          <a:xfrm>
            <a:off x="5562275" y="3918898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/>
          </a:p>
        </p:txBody>
      </p:sp>
      <p:sp>
        <p:nvSpPr>
          <p:cNvPr id="171" name="Arc 21"/>
          <p:cNvSpPr/>
          <p:nvPr/>
        </p:nvSpPr>
        <p:spPr>
          <a:xfrm>
            <a:off x="5444283" y="3800907"/>
            <a:ext cx="1728865" cy="1728861"/>
          </a:xfrm>
          <a:prstGeom prst="arc">
            <a:avLst>
              <a:gd name="adj1" fmla="val 16221639"/>
              <a:gd name="adj2" fmla="val 14625108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50000"/>
              </a:schemeClr>
            </a:solidFill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00"/>
          </a:p>
        </p:txBody>
      </p:sp>
      <p:sp>
        <p:nvSpPr>
          <p:cNvPr id="172" name="TextBox 27"/>
          <p:cNvSpPr txBox="1"/>
          <p:nvPr/>
        </p:nvSpPr>
        <p:spPr>
          <a:xfrm>
            <a:off x="5816455" y="4373494"/>
            <a:ext cx="123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0.8206</a:t>
            </a:r>
          </a:p>
        </p:txBody>
      </p:sp>
      <p:cxnSp>
        <p:nvCxnSpPr>
          <p:cNvPr id="177" name="直接连接符 176"/>
          <p:cNvCxnSpPr/>
          <p:nvPr/>
        </p:nvCxnSpPr>
        <p:spPr>
          <a:xfrm>
            <a:off x="4935923" y="6162880"/>
            <a:ext cx="30006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>
          <a:xfrm>
            <a:off x="4867769" y="5604762"/>
            <a:ext cx="3068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</a:t>
            </a:r>
            <a:r>
              <a:rPr lang="zh-CN" altLang="en-US" sz="2800" b="1" dirty="0"/>
              <a:t>榜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三个模型融合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cxnSp>
        <p:nvCxnSpPr>
          <p:cNvPr id="179" name="直接连接符 178"/>
          <p:cNvCxnSpPr/>
          <p:nvPr/>
        </p:nvCxnSpPr>
        <p:spPr>
          <a:xfrm flipV="1">
            <a:off x="159632" y="6160341"/>
            <a:ext cx="4243526" cy="1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55964" y="768875"/>
            <a:ext cx="192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实验结果</a:t>
            </a:r>
          </a:p>
        </p:txBody>
      </p:sp>
      <p:cxnSp>
        <p:nvCxnSpPr>
          <p:cNvPr id="181" name="直接连接符 180"/>
          <p:cNvCxnSpPr/>
          <p:nvPr/>
        </p:nvCxnSpPr>
        <p:spPr>
          <a:xfrm>
            <a:off x="396910" y="1217880"/>
            <a:ext cx="131909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35" y="-13970"/>
            <a:ext cx="12243435" cy="6886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6056" y="3013501"/>
            <a:ext cx="5471370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800" b="1" dirty="0">
                <a:solidFill>
                  <a:srgbClr val="3BCCFF"/>
                </a:solidFill>
                <a:latin typeface="微软雅黑" panose="020B0503020204020204" charset="-122"/>
                <a:ea typeface="微软雅黑" panose="020B0503020204020204" charset="-122"/>
              </a:rPr>
              <a:t>感谢聆听！</a:t>
            </a:r>
            <a:r>
              <a:rPr lang="en-US" altLang="zh-CN" sz="4800" b="1" dirty="0">
                <a:solidFill>
                  <a:srgbClr val="3BCCFF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54038" y="5371583"/>
            <a:ext cx="846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队伍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SCU-</a:t>
            </a:r>
            <a:r>
              <a:rPr lang="en-US" altLang="zh-CN" sz="24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JJkinging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：金翔（四川大学研二）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" y="-15240"/>
            <a:ext cx="12245975" cy="6887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9855" y="381575"/>
            <a:ext cx="253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1751" y="1825625"/>
            <a:ext cx="509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01.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赛题分析与数据处理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51751" y="3007835"/>
            <a:ext cx="509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02.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模型构建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51751" y="4101268"/>
            <a:ext cx="509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03.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实验结果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" y="-15240"/>
            <a:ext cx="12245975" cy="68878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2807" y="365125"/>
            <a:ext cx="5015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PART 01</a:t>
            </a:r>
            <a:endParaRPr lang="zh-CN" altLang="en-US" sz="6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9480" y="3013183"/>
            <a:ext cx="577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BCCFF"/>
                </a:solidFill>
                <a:latin typeface="微软雅黑" panose="020B0503020204020204" charset="-122"/>
                <a:ea typeface="微软雅黑" panose="020B0503020204020204" charset="-122"/>
              </a:rPr>
              <a:t>赛题分析与数据处理</a:t>
            </a:r>
            <a:endParaRPr lang="zh-CN" altLang="en-US" sz="4800" dirty="0">
              <a:solidFill>
                <a:srgbClr val="3BCC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5" y="-7620"/>
            <a:ext cx="12221210" cy="6873875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 flipV="1">
            <a:off x="426128" y="1141753"/>
            <a:ext cx="1038688" cy="107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91474" y="768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赛题任务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58932" y="1318982"/>
            <a:ext cx="11674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"/>
              </a:rPr>
              <a:t>根据用户与系统的单轮对话，识别对话用户意图并进行槽位填充。除基础的意图识别及槽位填充任务外，本赛题额外包括</a:t>
            </a:r>
            <a:r>
              <a: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"/>
              </a:rPr>
              <a:t>个子任务：</a:t>
            </a:r>
            <a:endParaRPr lang="en-US" altLang="zh-CN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venir"/>
            </a:endParaRPr>
          </a:p>
          <a:p>
            <a:r>
              <a:rPr lang="zh-CN" altLang="en-US" b="1" i="0" dirty="0">
                <a:solidFill>
                  <a:srgbClr val="FF0000"/>
                </a:solidFill>
                <a:effectLst/>
                <a:latin typeface="Avenir"/>
              </a:rPr>
              <a:t>小样本学习任务：</a:t>
            </a:r>
            <a:r>
              <a: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"/>
              </a:rPr>
              <a:t>根据基础意图类别数据及少量含标注的新意图类别样本，完成新意图类别的识别及槽位填充任务。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  <a:latin typeface="Avenir"/>
              </a:rPr>
              <a:t>域外意图检测任务：</a:t>
            </a:r>
            <a:r>
              <a: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"/>
              </a:rPr>
              <a:t>除识别出训练数据中已知的意图类别外，对于未知意图类别数据进行检测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391474" y="2963416"/>
            <a:ext cx="1038688" cy="107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56820" y="2590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任务拆解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17866" y="3536907"/>
            <a:ext cx="13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槽填充任务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811045" y="3197855"/>
            <a:ext cx="532660" cy="3709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811045" y="3850358"/>
            <a:ext cx="461638" cy="452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03016" y="2985219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标准槽填充（完全匹配）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272683" y="4099617"/>
            <a:ext cx="32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非标准槽填充（部分或不匹配）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508595" y="2700086"/>
            <a:ext cx="61655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"NLU00000": {</a:t>
            </a:r>
          </a:p>
          <a:p>
            <a:r>
              <a:rPr lang="en-US" altLang="zh-CN" dirty="0"/>
              <a:t>    "text": "</a:t>
            </a:r>
            <a:r>
              <a:rPr lang="zh-CN" altLang="en-US" dirty="0"/>
              <a:t>还有双鸭山到淮阴的汽车票吗</a:t>
            </a:r>
            <a:r>
              <a:rPr lang="en-US" altLang="zh-CN" dirty="0"/>
              <a:t>13</a:t>
            </a:r>
            <a:r>
              <a:rPr lang="zh-CN" altLang="en-US" dirty="0"/>
              <a:t>号的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"intent": "Travel-Query",</a:t>
            </a:r>
          </a:p>
          <a:p>
            <a:r>
              <a:rPr lang="en-US" altLang="zh-CN" dirty="0"/>
              <a:t>    "slots": {</a:t>
            </a:r>
          </a:p>
          <a:p>
            <a:r>
              <a:rPr lang="en-US" altLang="zh-CN" dirty="0"/>
              <a:t>      "destination": "</a:t>
            </a:r>
            <a:r>
              <a:rPr lang="zh-CN" altLang="en-US" dirty="0"/>
              <a:t>淮阴</a:t>
            </a:r>
            <a:r>
              <a:rPr lang="en-US" altLang="zh-CN" dirty="0"/>
              <a:t>",	           </a:t>
            </a:r>
            <a:r>
              <a:rPr lang="zh-CN" altLang="en-US" dirty="0">
                <a:solidFill>
                  <a:srgbClr val="FF0000"/>
                </a:solidFill>
              </a:rPr>
              <a:t>标准槽填充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"departure": "</a:t>
            </a:r>
            <a:r>
              <a:rPr lang="zh-CN" altLang="en-US" dirty="0"/>
              <a:t>双鸭山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"datetime_date": "13</a:t>
            </a:r>
            <a:r>
              <a:rPr lang="zh-CN" altLang="en-US" dirty="0"/>
              <a:t>号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"</a:t>
            </a:r>
            <a:r>
              <a:rPr lang="en-US" altLang="zh-CN" dirty="0" err="1"/>
              <a:t>query_type</a:t>
            </a:r>
            <a:r>
              <a:rPr lang="en-US" altLang="zh-CN" dirty="0"/>
              <a:t>" : "</a:t>
            </a:r>
            <a:r>
              <a:rPr lang="zh-CN" altLang="en-US" dirty="0"/>
              <a:t>汽车票查询</a:t>
            </a:r>
            <a:r>
              <a:rPr lang="en-US" altLang="zh-CN" dirty="0"/>
              <a:t>"        </a:t>
            </a:r>
            <a:r>
              <a:rPr lang="zh-CN" altLang="en-US" dirty="0">
                <a:solidFill>
                  <a:srgbClr val="00B050"/>
                </a:solidFill>
              </a:rPr>
              <a:t>非标准槽填充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},</a:t>
            </a:r>
            <a:endParaRPr lang="zh-CN" altLang="en-US" dirty="0"/>
          </a:p>
        </p:txBody>
      </p:sp>
      <p:sp>
        <p:nvSpPr>
          <p:cNvPr id="39" name="矩形: 圆角 38"/>
          <p:cNvSpPr/>
          <p:nvPr/>
        </p:nvSpPr>
        <p:spPr>
          <a:xfrm>
            <a:off x="5762880" y="3835118"/>
            <a:ext cx="2681057" cy="8256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8568224" y="4012707"/>
            <a:ext cx="292963" cy="115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/>
          <p:cNvSpPr/>
          <p:nvPr/>
        </p:nvSpPr>
        <p:spPr>
          <a:xfrm>
            <a:off x="5762880" y="4660777"/>
            <a:ext cx="2901726" cy="3693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8728022" y="4785064"/>
            <a:ext cx="257453" cy="1065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45884" y="4671939"/>
            <a:ext cx="163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意图识别任务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53274" y="532078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标准槽填充  </a:t>
            </a:r>
          </a:p>
        </p:txBody>
      </p:sp>
      <p:sp>
        <p:nvSpPr>
          <p:cNvPr id="45" name="箭头: 右 44"/>
          <p:cNvSpPr/>
          <p:nvPr/>
        </p:nvSpPr>
        <p:spPr>
          <a:xfrm>
            <a:off x="1863246" y="5381581"/>
            <a:ext cx="446726" cy="247733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424116" y="53207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序列标注任务</a:t>
            </a:r>
          </a:p>
        </p:txBody>
      </p:sp>
      <p:sp>
        <p:nvSpPr>
          <p:cNvPr id="47" name="矩形: 圆角 46"/>
          <p:cNvSpPr/>
          <p:nvPr/>
        </p:nvSpPr>
        <p:spPr>
          <a:xfrm>
            <a:off x="383155" y="5892319"/>
            <a:ext cx="1569660" cy="82389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83155" y="5840332"/>
            <a:ext cx="1569660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非标准槽填充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意图识别</a:t>
            </a:r>
          </a:p>
        </p:txBody>
      </p:sp>
      <p:sp>
        <p:nvSpPr>
          <p:cNvPr id="49" name="箭头: 右 48"/>
          <p:cNvSpPr/>
          <p:nvPr/>
        </p:nvSpPr>
        <p:spPr>
          <a:xfrm>
            <a:off x="2269645" y="6172404"/>
            <a:ext cx="446726" cy="247733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872153" y="61116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文本分类任务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478965" y="5505447"/>
            <a:ext cx="33777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对于非标准槽填充部分，统计出了四种槽标签：</a:t>
            </a:r>
            <a:r>
              <a:rPr lang="en-US" altLang="zh-CN" sz="1600" dirty="0">
                <a:solidFill>
                  <a:srgbClr val="FF0000"/>
                </a:solidFill>
              </a:rPr>
              <a:t>command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index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 err="1">
                <a:solidFill>
                  <a:srgbClr val="FF0000"/>
                </a:solidFill>
              </a:rPr>
              <a:t>play_mode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和 </a:t>
            </a:r>
            <a:r>
              <a:rPr lang="en-US" altLang="zh-CN" sz="1600" dirty="0" err="1">
                <a:solidFill>
                  <a:srgbClr val="FF0000"/>
                </a:solidFill>
              </a:rPr>
              <a:t>query_type</a:t>
            </a:r>
            <a:r>
              <a:rPr lang="zh-CN" altLang="en-US" sz="1600" dirty="0"/>
              <a:t>，将这四类槽标签的槽值当作类别，一共有</a:t>
            </a:r>
            <a:r>
              <a:rPr lang="en-US" altLang="zh-CN" sz="1600" dirty="0"/>
              <a:t>29</a:t>
            </a:r>
            <a:r>
              <a:rPr lang="zh-CN" altLang="en-US" sz="1600" dirty="0"/>
              <a:t>种类别，如：</a:t>
            </a:r>
            <a:endParaRPr lang="en-US" altLang="zh-CN" sz="1600" dirty="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656" y="5022790"/>
            <a:ext cx="1218281" cy="1835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37" grpId="0"/>
      <p:bldP spid="38" grpId="0"/>
      <p:bldP spid="39" grpId="0" animBg="1"/>
      <p:bldP spid="41" grpId="0" animBg="1"/>
      <p:bldP spid="43" grpId="0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" y="0"/>
            <a:ext cx="12221210" cy="6873875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 flipV="1">
            <a:off x="426128" y="1152534"/>
            <a:ext cx="1455938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91474" y="768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域外检测任务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58932" y="1318982"/>
            <a:ext cx="11674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对于域外检测任务：在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榜阶段，在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LCQMC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数据集中选择了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条左右数据作为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Other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数据的来源；在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榜阶段，把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榜阶段预测出的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Other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的数据加上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LCQMC</a:t>
            </a:r>
            <a:r>
              <a:rPr lang="en-US" altLang="zh-CN" dirty="0">
                <a:solidFill>
                  <a:srgbClr val="FF0000"/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数据集中选择出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条数据一起作为训练集的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Other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类进行训练</a:t>
            </a: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426128" y="2760909"/>
            <a:ext cx="1695635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91474" y="23772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小样本检测任务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58932" y="2988513"/>
            <a:ext cx="1167413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意图为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Audio-Play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和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TVProgram_Play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这两个意图是小样本数据，在原始训练集中分别为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条。解决方法：对小样本意图数据进行数据增强，使其数量接近基本任务数据的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条左右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具体做法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举例来说，对于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Audio-Play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"/>
              </a:rPr>
              <a:t>而言，先统计出各个槽位可能的槽值，然后对于每一条小样本数据随机替换槽值得到</a:t>
            </a:r>
            <a:r>
              <a:rPr lang="zh-CN" altLang="en-US" dirty="0">
                <a:solidFill>
                  <a:srgbClr val="00B050"/>
                </a:solidFill>
                <a:latin typeface="Avenir"/>
              </a:rPr>
              <a:t>“新的数据”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5" y="-7620"/>
            <a:ext cx="12221210" cy="68738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426128" y="1145219"/>
            <a:ext cx="1242874" cy="73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1474" y="768875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206" y="1273144"/>
            <a:ext cx="116918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在处理标准槽填充时，有些槽标签虽然在大部分训练数据中都是可完全匹配的，但是仍然存在少量不完全匹配槽标签，例如：对话句中出现的是港片、韩剧、美剧、内地等词汇时，对应的槽值标注却是香港、韩国、美国、大陆等</a:t>
            </a:r>
            <a:endParaRPr lang="en-US" altLang="zh-CN" sz="1600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解决方案：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sz="1600" dirty="0"/>
              <a:t>提前准备一个映射字典 </a:t>
            </a:r>
            <a:r>
              <a:rPr lang="en-US" altLang="zh-CN" sz="1600" dirty="0" err="1"/>
              <a:t>dict.json</a:t>
            </a:r>
            <a:r>
              <a:rPr lang="zh-CN" altLang="en-US" sz="1600" dirty="0"/>
              <a:t>，例如：</a:t>
            </a:r>
            <a:r>
              <a:rPr lang="en-US" altLang="zh-CN" sz="1600" dirty="0"/>
              <a:t>“</a:t>
            </a:r>
            <a:r>
              <a:rPr lang="zh-CN" altLang="en-US" sz="1600" dirty="0"/>
              <a:t>美国</a:t>
            </a:r>
            <a:r>
              <a:rPr lang="en-US" altLang="zh-CN" sz="1600" dirty="0"/>
              <a:t>”: [“</a:t>
            </a:r>
            <a:r>
              <a:rPr lang="zh-CN" altLang="en-US" sz="1600" dirty="0"/>
              <a:t>美片</a:t>
            </a:r>
            <a:r>
              <a:rPr lang="en-US" altLang="zh-CN" sz="1600" dirty="0"/>
              <a:t>”, “</a:t>
            </a:r>
            <a:r>
              <a:rPr lang="zh-CN" altLang="en-US" sz="1600" dirty="0"/>
              <a:t>美剧</a:t>
            </a:r>
            <a:r>
              <a:rPr lang="en-US" altLang="zh-CN" sz="1600" dirty="0"/>
              <a:t>”]</a:t>
            </a:r>
            <a:r>
              <a:rPr lang="zh-CN" altLang="en-US" sz="1600" dirty="0"/>
              <a:t>，在处理训练数据的时候，如果遇到槽值出现在映射字典中，则对其进行槽标注的时候需要先进行转换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sz="1600" dirty="0"/>
              <a:t>2.    </a:t>
            </a:r>
            <a:r>
              <a:rPr lang="zh-CN" altLang="en-US" sz="1600" dirty="0"/>
              <a:t>观察训练数据发现，标准槽填充任务中存在少量的嵌套命名实体，例如</a:t>
            </a:r>
            <a:r>
              <a:rPr lang="en-US" altLang="zh-CN" sz="1600" dirty="0"/>
              <a:t>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4" y="3227093"/>
            <a:ext cx="3905250" cy="2524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38185" y="3150659"/>
            <a:ext cx="7648667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简单解决方案：首先将每条训练数据的 </a:t>
            </a:r>
            <a:r>
              <a:rPr lang="en-US" altLang="zh-CN" sz="1400" dirty="0"/>
              <a:t>slots </a:t>
            </a:r>
            <a:r>
              <a:rPr lang="zh-CN" altLang="en-US" sz="1400" dirty="0"/>
              <a:t>下的所有槽值的长度按从大到小排列，然后在对其进行序列标注的时候按槽的先后顺序进行标注，比如左边示例的标注方式为：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b="0" i="0" dirty="0">
                <a:solidFill>
                  <a:srgbClr val="00B0F0"/>
                </a:solidFill>
                <a:effectLst/>
                <a:latin typeface="-apple-system"/>
              </a:rPr>
              <a:t>首先是 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-apple-system"/>
              </a:rPr>
              <a:t>"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-apple-system"/>
              </a:rPr>
              <a:t>" </a:t>
            </a:r>
            <a:r>
              <a:rPr lang="zh-CN" altLang="en-US" sz="1400" b="0" i="0" dirty="0">
                <a:solidFill>
                  <a:srgbClr val="00B0F0"/>
                </a:solidFill>
                <a:effectLst/>
                <a:latin typeface="-apple-system"/>
              </a:rPr>
              <a:t>槽标签</a:t>
            </a:r>
            <a:r>
              <a:rPr lang="en-US" altLang="zh-CN" sz="1400" dirty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US" altLang="zh-CN" sz="1400" b="0" i="0" dirty="0">
              <a:solidFill>
                <a:srgbClr val="00B0F0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          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</a:rPr>
              <a:t> </a:t>
            </a:r>
            <a:r>
              <a:rPr lang="en-US" altLang="zh-CN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B-name I-name </a:t>
            </a:r>
            <a:r>
              <a:rPr lang="en-US" altLang="zh-CN" sz="1400" dirty="0" err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O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sz="1400" dirty="0">
              <a:latin typeface="-apple-system"/>
            </a:endParaRPr>
          </a:p>
          <a:p>
            <a:endParaRPr lang="en-US" altLang="zh-CN" sz="1400" dirty="0">
              <a:latin typeface="-apple-system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-apple-system"/>
              </a:rPr>
              <a:t>然后是 </a:t>
            </a:r>
            <a:r>
              <a:rPr lang="en-US" altLang="zh-CN" sz="1400" dirty="0">
                <a:solidFill>
                  <a:srgbClr val="00B0F0"/>
                </a:solidFill>
                <a:latin typeface="-apple-system"/>
              </a:rPr>
              <a:t>" 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region</a:t>
            </a:r>
            <a:r>
              <a:rPr lang="en-US" altLang="zh-CN" sz="1400" dirty="0">
                <a:solidFill>
                  <a:srgbClr val="00B0F0"/>
                </a:solidFill>
                <a:latin typeface="-apple-system"/>
              </a:rPr>
              <a:t> " </a:t>
            </a:r>
            <a:r>
              <a:rPr lang="zh-CN" altLang="en-US" sz="1400" dirty="0">
                <a:solidFill>
                  <a:srgbClr val="00B0F0"/>
                </a:solidFill>
                <a:latin typeface="-apple-system"/>
              </a:rPr>
              <a:t>槽标签</a:t>
            </a:r>
            <a:r>
              <a:rPr lang="en-US" altLang="zh-CN" sz="1400" dirty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US" altLang="zh-CN" sz="1400" dirty="0">
              <a:solidFill>
                <a:srgbClr val="00B0F0"/>
              </a:solidFill>
              <a:latin typeface="-apple-system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-apple-system"/>
              </a:rPr>
              <a:t>           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00FF00"/>
                </a:highlight>
                <a:latin typeface="微软雅黑" panose="020B0503020204020204" charset="-122"/>
                <a:ea typeface="微软雅黑" panose="020B0503020204020204" charset="-122"/>
              </a:rPr>
              <a:t>B-region I-region 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 </a:t>
            </a:r>
            <a:r>
              <a:rPr lang="en-US" altLang="zh-CN" sz="1400" dirty="0" err="1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I-name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5206" y="6061288"/>
            <a:ext cx="11691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3.</a:t>
            </a:r>
            <a:r>
              <a:rPr lang="zh-CN" altLang="en-US" sz="1600" dirty="0"/>
              <a:t>   手动纠正部分，训练数据中存在一些数据有着明显的标注错误。例如：</a:t>
            </a:r>
            <a:r>
              <a:rPr lang="en-US" altLang="zh-CN" sz="1600" dirty="0"/>
              <a:t>NLU00400 </a:t>
            </a:r>
            <a:r>
              <a:rPr lang="zh-CN" altLang="en-US" sz="1600" dirty="0"/>
              <a:t>的 </a:t>
            </a:r>
            <a:r>
              <a:rPr lang="en-US" altLang="zh-CN" sz="1600" dirty="0"/>
              <a:t>“artist”: “</a:t>
            </a:r>
            <a:r>
              <a:rPr lang="zh-CN" altLang="en-US" sz="1600" dirty="0"/>
              <a:t>银临，河图</a:t>
            </a:r>
            <a:r>
              <a:rPr lang="en-US" altLang="zh-CN" sz="1600" dirty="0"/>
              <a:t>”</a:t>
            </a:r>
            <a:r>
              <a:rPr lang="zh-CN" altLang="en-US" sz="1600" dirty="0"/>
              <a:t>，正确的标注应该为 </a:t>
            </a:r>
            <a:r>
              <a:rPr lang="en-US" altLang="zh-CN" sz="1600" dirty="0"/>
              <a:t>“artist”: [“</a:t>
            </a:r>
            <a:r>
              <a:rPr lang="zh-CN" altLang="en-US" sz="1600" dirty="0"/>
              <a:t>银临</a:t>
            </a:r>
            <a:r>
              <a:rPr lang="en-US" altLang="zh-CN" sz="1600" dirty="0"/>
              <a:t>”</a:t>
            </a:r>
            <a:r>
              <a:rPr lang="zh-CN" altLang="en-US" sz="1600" dirty="0"/>
              <a:t>，</a:t>
            </a:r>
            <a:r>
              <a:rPr lang="en-US" altLang="zh-CN" sz="1600" dirty="0"/>
              <a:t>“</a:t>
            </a:r>
            <a:r>
              <a:rPr lang="zh-CN" altLang="en-US" sz="1600" dirty="0"/>
              <a:t>河图</a:t>
            </a:r>
            <a:r>
              <a:rPr lang="en-US" altLang="zh-CN" sz="1600" dirty="0"/>
              <a:t>”]</a:t>
            </a:r>
            <a:r>
              <a:rPr lang="zh-CN" altLang="en-US" sz="1600" dirty="0"/>
              <a:t>；</a:t>
            </a:r>
            <a:r>
              <a:rPr lang="en-US" altLang="zh-CN" sz="1600" dirty="0"/>
              <a:t> “ </a:t>
            </a:r>
            <a:r>
              <a:rPr lang="en-US" altLang="zh-CN" sz="1600" dirty="0" err="1"/>
              <a:t>query_type</a:t>
            </a:r>
            <a:r>
              <a:rPr lang="en-US" altLang="zh-CN" sz="1600" dirty="0"/>
              <a:t>”</a:t>
            </a:r>
            <a:r>
              <a:rPr lang="zh-CN" altLang="en-US" sz="1600" dirty="0"/>
              <a:t>：</a:t>
            </a:r>
            <a:r>
              <a:rPr lang="en-US" altLang="zh-CN" sz="1600" dirty="0"/>
              <a:t> “</a:t>
            </a:r>
            <a:r>
              <a:rPr lang="zh-CN" altLang="en-US" sz="1600" dirty="0"/>
              <a:t>汽车票查询</a:t>
            </a:r>
            <a:r>
              <a:rPr lang="en-US" altLang="zh-CN" sz="1600" dirty="0"/>
              <a:t>” </a:t>
            </a:r>
            <a:r>
              <a:rPr lang="zh-CN" altLang="en-US" sz="1600" dirty="0"/>
              <a:t>和 </a:t>
            </a:r>
            <a:r>
              <a:rPr lang="en-US" altLang="zh-CN" sz="1600" dirty="0"/>
              <a:t>“ </a:t>
            </a:r>
            <a:r>
              <a:rPr lang="en-US" altLang="zh-CN" sz="1600" dirty="0" err="1"/>
              <a:t>query_type</a:t>
            </a:r>
            <a:r>
              <a:rPr lang="en-US" altLang="zh-CN" sz="1600" dirty="0"/>
              <a:t> ” </a:t>
            </a:r>
            <a:r>
              <a:rPr lang="zh-CN" altLang="en-US" sz="1600" dirty="0"/>
              <a:t>：</a:t>
            </a:r>
            <a:r>
              <a:rPr lang="en-US" altLang="zh-CN" sz="1600" dirty="0"/>
              <a:t> “</a:t>
            </a:r>
            <a:r>
              <a:rPr lang="zh-CN" altLang="en-US" sz="1600" dirty="0"/>
              <a:t>汽车票</a:t>
            </a:r>
            <a:r>
              <a:rPr lang="en-US" altLang="zh-CN" sz="1600" dirty="0"/>
              <a:t>” </a:t>
            </a:r>
            <a:r>
              <a:rPr lang="zh-CN" altLang="en-US" sz="1600" dirty="0"/>
              <a:t>，这两个明显一样，故将其统一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" y="-15240"/>
            <a:ext cx="12245975" cy="68878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2807" y="365125"/>
            <a:ext cx="5015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PART 02</a:t>
            </a:r>
            <a:endParaRPr lang="zh-CN" altLang="en-US" sz="6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23173" y="3013183"/>
            <a:ext cx="2667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BCCFF"/>
                </a:solidFill>
                <a:latin typeface="微软雅黑" panose="020B0503020204020204" charset="-122"/>
                <a:ea typeface="微软雅黑" panose="020B0503020204020204" charset="-122"/>
              </a:rPr>
              <a:t>模型构建</a:t>
            </a:r>
            <a:endParaRPr lang="zh-CN" altLang="en-US" sz="4800" dirty="0">
              <a:solidFill>
                <a:srgbClr val="3BCC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" y="0"/>
            <a:ext cx="12221210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964" y="768875"/>
            <a:ext cx="192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整体框架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96910" y="1210564"/>
            <a:ext cx="1242874" cy="73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/>
          <p:cNvSpPr/>
          <p:nvPr/>
        </p:nvSpPr>
        <p:spPr>
          <a:xfrm>
            <a:off x="1803156" y="3167520"/>
            <a:ext cx="779258" cy="135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数据处理模块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-88777" y="3366932"/>
            <a:ext cx="15504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sz="1600" dirty="0"/>
              <a:t>train.json</a:t>
            </a:r>
          </a:p>
          <a:p>
            <a:pPr algn="ctr"/>
            <a:r>
              <a:rPr lang="en-US" altLang="zh-CN" sz="1600" dirty="0"/>
              <a:t>+</a:t>
            </a:r>
          </a:p>
          <a:p>
            <a:r>
              <a:rPr lang="en-US" altLang="zh-CN" sz="1600" dirty="0"/>
              <a:t>test_A_test.json</a:t>
            </a:r>
          </a:p>
        </p:txBody>
      </p:sp>
      <p:sp>
        <p:nvSpPr>
          <p:cNvPr id="11" name="箭头: 右 10"/>
          <p:cNvSpPr/>
          <p:nvPr/>
        </p:nvSpPr>
        <p:spPr>
          <a:xfrm>
            <a:off x="1357215" y="3619886"/>
            <a:ext cx="376130" cy="30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3139505" y="1835641"/>
            <a:ext cx="544129" cy="3968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数据处理输出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4239214" y="1999415"/>
            <a:ext cx="5126769" cy="58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模型一</a:t>
            </a:r>
            <a:r>
              <a:rPr lang="en-US" altLang="zh-CN" dirty="0"/>
              <a:t>: </a:t>
            </a:r>
            <a:r>
              <a:rPr lang="en-US" altLang="zh-CN" dirty="0" err="1"/>
              <a:t>JointErnie+CRF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4239213" y="3600852"/>
            <a:ext cx="5126771" cy="58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模型二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JointErnie+</a:t>
            </a:r>
            <a:r>
              <a:rPr lang="en-US" altLang="zh-CN" dirty="0">
                <a:solidFill>
                  <a:srgbClr val="FF0000"/>
                </a:solidFill>
              </a:rPr>
              <a:t>1x</a:t>
            </a:r>
            <a:r>
              <a:rPr lang="en-US" altLang="zh-CN" dirty="0"/>
              <a:t>(Co-Interactive Module)+CRF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4239212" y="5124511"/>
            <a:ext cx="5126771" cy="58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模型三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JointErnie+</a:t>
            </a:r>
            <a:r>
              <a:rPr lang="en-US" altLang="zh-CN" dirty="0">
                <a:solidFill>
                  <a:srgbClr val="FF0000"/>
                </a:solidFill>
              </a:rPr>
              <a:t>3x</a:t>
            </a:r>
            <a:r>
              <a:rPr lang="en-US" altLang="zh-CN" dirty="0"/>
              <a:t>(Co-Interactive Module)+CRF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>
            <a:off x="2637370" y="3668856"/>
            <a:ext cx="376130" cy="30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>
            <a:off x="3810588" y="2142355"/>
            <a:ext cx="376130" cy="30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>
            <a:off x="3810588" y="3743792"/>
            <a:ext cx="376130" cy="30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3806406" y="5267451"/>
            <a:ext cx="376130" cy="30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05639" y="1835640"/>
            <a:ext cx="390617" cy="396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>
            <a:off x="9516862" y="1999415"/>
            <a:ext cx="544129" cy="371286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10162007" y="1784656"/>
            <a:ext cx="544129" cy="3968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结果融合及</a:t>
            </a:r>
            <a:endParaRPr lang="en-US" altLang="zh-CN" dirty="0"/>
          </a:p>
          <a:p>
            <a:pPr algn="ctr"/>
            <a:r>
              <a:rPr lang="zh-CN" altLang="en-US" dirty="0"/>
              <a:t>后处理模块</a:t>
            </a:r>
          </a:p>
        </p:txBody>
      </p:sp>
      <p:sp>
        <p:nvSpPr>
          <p:cNvPr id="32" name="箭头: 右 31"/>
          <p:cNvSpPr/>
          <p:nvPr/>
        </p:nvSpPr>
        <p:spPr>
          <a:xfrm>
            <a:off x="10819051" y="3694817"/>
            <a:ext cx="376130" cy="30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141896" y="3542290"/>
            <a:ext cx="134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最终结果</a:t>
            </a:r>
            <a:endParaRPr lang="en-US" altLang="zh-CN" dirty="0"/>
          </a:p>
          <a:p>
            <a:r>
              <a:rPr lang="en-US" altLang="zh-CN" dirty="0" err="1"/>
              <a:t>result.json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8"/>
            <a:ext cx="12221210" cy="6873875"/>
          </a:xfrm>
          <a:prstGeom prst="rect">
            <a:avLst/>
          </a:prstGeom>
        </p:spPr>
      </p:pic>
      <p:sp>
        <p:nvSpPr>
          <p:cNvPr id="96" name="矩形: 圆角 95"/>
          <p:cNvSpPr/>
          <p:nvPr/>
        </p:nvSpPr>
        <p:spPr>
          <a:xfrm>
            <a:off x="7234211" y="1122463"/>
            <a:ext cx="4805987" cy="47991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5964" y="768875"/>
            <a:ext cx="192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模型一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96910" y="1217880"/>
            <a:ext cx="1014640" cy="126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72581" y="6094983"/>
            <a:ext cx="162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JointErnie</a:t>
            </a:r>
            <a:endParaRPr lang="zh-CN" altLang="en-US" sz="2800" dirty="0"/>
          </a:p>
        </p:txBody>
      </p:sp>
      <p:sp>
        <p:nvSpPr>
          <p:cNvPr id="15" name="矩形: 圆角 14"/>
          <p:cNvSpPr/>
          <p:nvPr/>
        </p:nvSpPr>
        <p:spPr>
          <a:xfrm>
            <a:off x="3000653" y="4705409"/>
            <a:ext cx="3439668" cy="54501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Ernie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5543539" y="5486108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4079101" y="5482705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4811320" y="5482705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3346882" y="5482704"/>
            <a:ext cx="541538" cy="3551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x1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604334" y="5278209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349870" y="5278209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5092446" y="5278209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824665" y="5278208"/>
            <a:ext cx="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/>
          <p:cNvSpPr/>
          <p:nvPr/>
        </p:nvSpPr>
        <p:spPr>
          <a:xfrm>
            <a:off x="2977893" y="3689154"/>
            <a:ext cx="3439668" cy="545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Dropout(0.5)</a:t>
            </a:r>
            <a:endParaRPr lang="zh-CN" altLang="en-US" dirty="0"/>
          </a:p>
        </p:txBody>
      </p:sp>
      <p:sp>
        <p:nvSpPr>
          <p:cNvPr id="47" name="箭头: 上 46"/>
          <p:cNvSpPr/>
          <p:nvPr/>
        </p:nvSpPr>
        <p:spPr>
          <a:xfrm>
            <a:off x="4586944" y="4334711"/>
            <a:ext cx="195309" cy="207899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/>
        </p:nvSpPr>
        <p:spPr>
          <a:xfrm>
            <a:off x="2977892" y="3100491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514621" y="3100490"/>
            <a:ext cx="1740589" cy="488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Intent classification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/>
          <p:cNvSpPr/>
          <p:nvPr/>
        </p:nvSpPr>
        <p:spPr>
          <a:xfrm>
            <a:off x="2420817" y="2030082"/>
            <a:ext cx="1740589" cy="4881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nonstandard slot filling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: 圆角 74"/>
          <p:cNvSpPr/>
          <p:nvPr/>
        </p:nvSpPr>
        <p:spPr>
          <a:xfrm>
            <a:off x="3723429" y="3106781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4466005" y="3106780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201040" y="2966302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78" name="矩形: 圆角 77"/>
          <p:cNvSpPr/>
          <p:nvPr/>
        </p:nvSpPr>
        <p:spPr>
          <a:xfrm>
            <a:off x="5771856" y="3119637"/>
            <a:ext cx="626441" cy="488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圆角 82"/>
          <p:cNvSpPr/>
          <p:nvPr/>
        </p:nvSpPr>
        <p:spPr>
          <a:xfrm>
            <a:off x="3644281" y="2989443"/>
            <a:ext cx="2796040" cy="6719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/>
          <p:cNvSpPr/>
          <p:nvPr/>
        </p:nvSpPr>
        <p:spPr>
          <a:xfrm>
            <a:off x="4699732" y="1122463"/>
            <a:ext cx="1740589" cy="48811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standard slot filling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箭头: 上 85"/>
          <p:cNvSpPr/>
          <p:nvPr/>
        </p:nvSpPr>
        <p:spPr>
          <a:xfrm>
            <a:off x="3178206" y="2689934"/>
            <a:ext cx="239697" cy="27636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左 86"/>
          <p:cNvSpPr/>
          <p:nvPr/>
        </p:nvSpPr>
        <p:spPr>
          <a:xfrm>
            <a:off x="2420817" y="3222594"/>
            <a:ext cx="322383" cy="23081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上 87"/>
          <p:cNvSpPr/>
          <p:nvPr/>
        </p:nvSpPr>
        <p:spPr>
          <a:xfrm>
            <a:off x="5467802" y="1687801"/>
            <a:ext cx="239697" cy="276368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/>
          <p:cNvSpPr/>
          <p:nvPr/>
        </p:nvSpPr>
        <p:spPr>
          <a:xfrm>
            <a:off x="4428273" y="2014442"/>
            <a:ext cx="2318756" cy="4881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箭头: 上 90"/>
          <p:cNvSpPr/>
          <p:nvPr/>
        </p:nvSpPr>
        <p:spPr>
          <a:xfrm>
            <a:off x="5467802" y="2610029"/>
            <a:ext cx="239697" cy="27636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7411765" y="14556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训练策略：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7471688" y="2092217"/>
            <a:ext cx="471626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max_length</a:t>
            </a:r>
            <a:r>
              <a:rPr lang="en-US" altLang="zh-CN" dirty="0"/>
              <a:t> = 512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batch_size</a:t>
            </a:r>
            <a:r>
              <a:rPr lang="en-US" altLang="zh-CN" dirty="0"/>
              <a:t> = 16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epochs = 60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learning_rate</a:t>
            </a:r>
            <a:r>
              <a:rPr lang="en-US" altLang="zh-CN" dirty="0"/>
              <a:t> of Ernie = 5e-5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learning_rate</a:t>
            </a:r>
            <a:r>
              <a:rPr lang="en-US" altLang="zh-CN" dirty="0"/>
              <a:t> of CRF = 5e-2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optimizer = </a:t>
            </a:r>
            <a:r>
              <a:rPr lang="en-US" altLang="zh-CN" dirty="0" err="1"/>
              <a:t>AdamW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grad_clip</a:t>
            </a:r>
            <a:r>
              <a:rPr lang="en-US" altLang="zh-CN" dirty="0"/>
              <a:t> = 4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lr_scheduler</a:t>
            </a:r>
            <a:r>
              <a:rPr lang="en-US" altLang="zh-CN" dirty="0"/>
              <a:t> = </a:t>
            </a:r>
            <a:r>
              <a:rPr lang="en-US" altLang="zh-CN" dirty="0" err="1"/>
              <a:t>linear_schedule_with_warmup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Microsoft Office PowerPoint</Application>
  <PresentationFormat>宽屏</PresentationFormat>
  <Paragraphs>196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-apple-system</vt:lpstr>
      <vt:lpstr>Avenir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zhanghengsen</dc:creator>
  <cp:lastModifiedBy>金 翔</cp:lastModifiedBy>
  <cp:revision>38</cp:revision>
  <dcterms:created xsi:type="dcterms:W3CDTF">2021-07-28T02:42:00Z</dcterms:created>
  <dcterms:modified xsi:type="dcterms:W3CDTF">2021-10-17T05:26:57Z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E16B8787EB9A498FA229BC7512364735</vt:lpwstr>
  </property>
</Properties>
</file>