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 id="2147483680" r:id="rId2"/>
    <p:sldMasterId id="2147483692" r:id="rId3"/>
  </p:sldMasterIdLst>
  <p:notesMasterIdLst>
    <p:notesMasterId r:id="rId39"/>
  </p:notesMasterIdLst>
  <p:sldIdLst>
    <p:sldId id="256" r:id="rId4"/>
    <p:sldId id="258" r:id="rId5"/>
    <p:sldId id="290" r:id="rId6"/>
    <p:sldId id="295" r:id="rId7"/>
    <p:sldId id="304" r:id="rId8"/>
    <p:sldId id="305" r:id="rId9"/>
    <p:sldId id="306" r:id="rId10"/>
    <p:sldId id="307" r:id="rId11"/>
    <p:sldId id="308" r:id="rId12"/>
    <p:sldId id="309" r:id="rId13"/>
    <p:sldId id="310" r:id="rId14"/>
    <p:sldId id="311" r:id="rId15"/>
    <p:sldId id="312" r:id="rId16"/>
    <p:sldId id="313" r:id="rId17"/>
    <p:sldId id="314" r:id="rId18"/>
    <p:sldId id="315" r:id="rId19"/>
    <p:sldId id="316" r:id="rId20"/>
    <p:sldId id="317" r:id="rId21"/>
    <p:sldId id="318" r:id="rId22"/>
    <p:sldId id="319" r:id="rId23"/>
    <p:sldId id="320" r:id="rId24"/>
    <p:sldId id="321" r:id="rId25"/>
    <p:sldId id="322" r:id="rId26"/>
    <p:sldId id="323" r:id="rId27"/>
    <p:sldId id="324" r:id="rId28"/>
    <p:sldId id="325" r:id="rId29"/>
    <p:sldId id="326" r:id="rId30"/>
    <p:sldId id="301" r:id="rId31"/>
    <p:sldId id="327" r:id="rId32"/>
    <p:sldId id="328" r:id="rId33"/>
    <p:sldId id="329" r:id="rId34"/>
    <p:sldId id="302" r:id="rId35"/>
    <p:sldId id="330" r:id="rId36"/>
    <p:sldId id="303" r:id="rId37"/>
    <p:sldId id="29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B9366B-EF4E-44B2-9C42-2F9C9E54DB10}" type="datetimeFigureOut">
              <a:rPr lang="en-US" smtClean="0"/>
              <a:t>11/3/2021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CC23A6-6FCF-4B7B-B85B-3041A3ACD1FB}" type="slidenum">
              <a:rPr lang="en-US" smtClean="0"/>
              <a:t>‹#›</a:t>
            </a:fld>
            <a:endParaRPr lang="en-US"/>
          </a:p>
        </p:txBody>
      </p:sp>
    </p:spTree>
    <p:extLst>
      <p:ext uri="{BB962C8B-B14F-4D97-AF65-F5344CB8AC3E}">
        <p14:creationId xmlns:p14="http://schemas.microsoft.com/office/powerpoint/2010/main" val="3789869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11/3/2021</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1162231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11/3/2021</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809265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11/3/2021</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3049291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4CA54-3169-46E1-B771-F5620812A0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68FBBE-6B3E-4E2C-8B88-CC696C69B1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2FA481-9DFB-401B-8E9D-BB0062610AC1}"/>
              </a:ext>
            </a:extLst>
          </p:cNvPr>
          <p:cNvSpPr>
            <a:spLocks noGrp="1"/>
          </p:cNvSpPr>
          <p:nvPr>
            <p:ph type="dt" sz="half" idx="10"/>
          </p:nvPr>
        </p:nvSpPr>
        <p:spPr/>
        <p:txBody>
          <a:bodyPr/>
          <a:lstStyle/>
          <a:p>
            <a:fld id="{BB4C547F-725A-4B9E-BC1A-6C78E5B30C5A}" type="datetimeFigureOut">
              <a:rPr lang="en-US" smtClean="0"/>
              <a:t>11/3/2021</a:t>
            </a:fld>
            <a:endParaRPr lang="en-US"/>
          </a:p>
        </p:txBody>
      </p:sp>
      <p:sp>
        <p:nvSpPr>
          <p:cNvPr id="5" name="Footer Placeholder 4">
            <a:extLst>
              <a:ext uri="{FF2B5EF4-FFF2-40B4-BE49-F238E27FC236}">
                <a16:creationId xmlns:a16="http://schemas.microsoft.com/office/drawing/2014/main" id="{45368616-D5BE-4E47-89B0-E1494B2F2E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380B6B-3277-40FD-8D92-3A2282395CE1}"/>
              </a:ext>
            </a:extLst>
          </p:cNvPr>
          <p:cNvSpPr>
            <a:spLocks noGrp="1"/>
          </p:cNvSpPr>
          <p:nvPr>
            <p:ph type="sldNum" sz="quarter" idx="12"/>
          </p:nvPr>
        </p:nvSpPr>
        <p:spPr/>
        <p:txBody>
          <a:bodyPr/>
          <a:lstStyle/>
          <a:p>
            <a:fld id="{4698DCBF-2B9E-4F4C-B569-73748E5E5590}" type="slidenum">
              <a:rPr lang="en-US" smtClean="0"/>
              <a:t>‹#›</a:t>
            </a:fld>
            <a:endParaRPr lang="en-US"/>
          </a:p>
        </p:txBody>
      </p:sp>
    </p:spTree>
    <p:extLst>
      <p:ext uri="{BB962C8B-B14F-4D97-AF65-F5344CB8AC3E}">
        <p14:creationId xmlns:p14="http://schemas.microsoft.com/office/powerpoint/2010/main" val="18780437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069C2-E380-409C-8E94-2362EC4497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FEEC1F-A27A-4274-AED2-478CB3D43B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4B66E3-26AC-4A78-BE8C-67897F181947}"/>
              </a:ext>
            </a:extLst>
          </p:cNvPr>
          <p:cNvSpPr>
            <a:spLocks noGrp="1"/>
          </p:cNvSpPr>
          <p:nvPr>
            <p:ph type="dt" sz="half" idx="10"/>
          </p:nvPr>
        </p:nvSpPr>
        <p:spPr/>
        <p:txBody>
          <a:bodyPr/>
          <a:lstStyle/>
          <a:p>
            <a:fld id="{BB4C547F-725A-4B9E-BC1A-6C78E5B30C5A}" type="datetimeFigureOut">
              <a:rPr lang="en-US" smtClean="0"/>
              <a:t>11/3/2021</a:t>
            </a:fld>
            <a:endParaRPr lang="en-US"/>
          </a:p>
        </p:txBody>
      </p:sp>
      <p:sp>
        <p:nvSpPr>
          <p:cNvPr id="5" name="Footer Placeholder 4">
            <a:extLst>
              <a:ext uri="{FF2B5EF4-FFF2-40B4-BE49-F238E27FC236}">
                <a16:creationId xmlns:a16="http://schemas.microsoft.com/office/drawing/2014/main" id="{1EAF7453-6EE7-46DD-8AE2-4AA19D13B2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BE28DA-5D90-4F61-B672-947BC8CF3337}"/>
              </a:ext>
            </a:extLst>
          </p:cNvPr>
          <p:cNvSpPr>
            <a:spLocks noGrp="1"/>
          </p:cNvSpPr>
          <p:nvPr>
            <p:ph type="sldNum" sz="quarter" idx="12"/>
          </p:nvPr>
        </p:nvSpPr>
        <p:spPr/>
        <p:txBody>
          <a:bodyPr/>
          <a:lstStyle/>
          <a:p>
            <a:fld id="{4698DCBF-2B9E-4F4C-B569-73748E5E5590}" type="slidenum">
              <a:rPr lang="en-US" smtClean="0"/>
              <a:t>‹#›</a:t>
            </a:fld>
            <a:endParaRPr lang="en-US"/>
          </a:p>
        </p:txBody>
      </p:sp>
    </p:spTree>
    <p:extLst>
      <p:ext uri="{BB962C8B-B14F-4D97-AF65-F5344CB8AC3E}">
        <p14:creationId xmlns:p14="http://schemas.microsoft.com/office/powerpoint/2010/main" val="6087332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19E98-AFEE-4F6E-9DAD-14B62A75DE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F792F8-CF93-4896-B421-ECF876A3FB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78C17C-4B61-4768-965A-61ADDE59764C}"/>
              </a:ext>
            </a:extLst>
          </p:cNvPr>
          <p:cNvSpPr>
            <a:spLocks noGrp="1"/>
          </p:cNvSpPr>
          <p:nvPr>
            <p:ph type="dt" sz="half" idx="10"/>
          </p:nvPr>
        </p:nvSpPr>
        <p:spPr/>
        <p:txBody>
          <a:bodyPr/>
          <a:lstStyle/>
          <a:p>
            <a:fld id="{BB4C547F-725A-4B9E-BC1A-6C78E5B30C5A}" type="datetimeFigureOut">
              <a:rPr lang="en-US" smtClean="0"/>
              <a:t>11/3/2021</a:t>
            </a:fld>
            <a:endParaRPr lang="en-US"/>
          </a:p>
        </p:txBody>
      </p:sp>
      <p:sp>
        <p:nvSpPr>
          <p:cNvPr id="5" name="Footer Placeholder 4">
            <a:extLst>
              <a:ext uri="{FF2B5EF4-FFF2-40B4-BE49-F238E27FC236}">
                <a16:creationId xmlns:a16="http://schemas.microsoft.com/office/drawing/2014/main" id="{185AA626-8CAE-41AD-9003-E8A3F4A3EE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F247AB-238A-4F5D-9DA1-2F1D3D9344F1}"/>
              </a:ext>
            </a:extLst>
          </p:cNvPr>
          <p:cNvSpPr>
            <a:spLocks noGrp="1"/>
          </p:cNvSpPr>
          <p:nvPr>
            <p:ph type="sldNum" sz="quarter" idx="12"/>
          </p:nvPr>
        </p:nvSpPr>
        <p:spPr/>
        <p:txBody>
          <a:bodyPr/>
          <a:lstStyle/>
          <a:p>
            <a:fld id="{4698DCBF-2B9E-4F4C-B569-73748E5E5590}" type="slidenum">
              <a:rPr lang="en-US" smtClean="0"/>
              <a:t>‹#›</a:t>
            </a:fld>
            <a:endParaRPr lang="en-US"/>
          </a:p>
        </p:txBody>
      </p:sp>
    </p:spTree>
    <p:extLst>
      <p:ext uri="{BB962C8B-B14F-4D97-AF65-F5344CB8AC3E}">
        <p14:creationId xmlns:p14="http://schemas.microsoft.com/office/powerpoint/2010/main" val="16935911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D2C8E-BD09-4382-8D14-3503CCFE50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03E09B-AB4A-4636-B689-CA24945215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268409-A949-4A1C-93F8-F3A8771840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A96C75-75A0-4218-93A8-A343F5902234}"/>
              </a:ext>
            </a:extLst>
          </p:cNvPr>
          <p:cNvSpPr>
            <a:spLocks noGrp="1"/>
          </p:cNvSpPr>
          <p:nvPr>
            <p:ph type="dt" sz="half" idx="10"/>
          </p:nvPr>
        </p:nvSpPr>
        <p:spPr/>
        <p:txBody>
          <a:bodyPr/>
          <a:lstStyle/>
          <a:p>
            <a:fld id="{BB4C547F-725A-4B9E-BC1A-6C78E5B30C5A}" type="datetimeFigureOut">
              <a:rPr lang="en-US" smtClean="0"/>
              <a:t>11/3/2021</a:t>
            </a:fld>
            <a:endParaRPr lang="en-US"/>
          </a:p>
        </p:txBody>
      </p:sp>
      <p:sp>
        <p:nvSpPr>
          <p:cNvPr id="6" name="Footer Placeholder 5">
            <a:extLst>
              <a:ext uri="{FF2B5EF4-FFF2-40B4-BE49-F238E27FC236}">
                <a16:creationId xmlns:a16="http://schemas.microsoft.com/office/drawing/2014/main" id="{6898F093-02BA-491E-83B0-45CE3996BC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78C690-F676-4C26-A01A-D0CC4621C0F8}"/>
              </a:ext>
            </a:extLst>
          </p:cNvPr>
          <p:cNvSpPr>
            <a:spLocks noGrp="1"/>
          </p:cNvSpPr>
          <p:nvPr>
            <p:ph type="sldNum" sz="quarter" idx="12"/>
          </p:nvPr>
        </p:nvSpPr>
        <p:spPr/>
        <p:txBody>
          <a:bodyPr/>
          <a:lstStyle/>
          <a:p>
            <a:fld id="{4698DCBF-2B9E-4F4C-B569-73748E5E5590}" type="slidenum">
              <a:rPr lang="en-US" smtClean="0"/>
              <a:t>‹#›</a:t>
            </a:fld>
            <a:endParaRPr lang="en-US"/>
          </a:p>
        </p:txBody>
      </p:sp>
    </p:spTree>
    <p:extLst>
      <p:ext uri="{BB962C8B-B14F-4D97-AF65-F5344CB8AC3E}">
        <p14:creationId xmlns:p14="http://schemas.microsoft.com/office/powerpoint/2010/main" val="6298896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CE98C-5B05-4796-9B90-173ACAC144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F2FEE4-7300-4E84-8DDA-FFB2CD399B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B7026D-AC0A-4448-A9F7-5FF76B6599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C463A7-35B2-4B4F-8B0C-20BC8FF5E9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13FB84-9099-4FEF-9E7F-AE125A392F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2DE65D-9E0D-4A3B-BF48-91AEFC909DB1}"/>
              </a:ext>
            </a:extLst>
          </p:cNvPr>
          <p:cNvSpPr>
            <a:spLocks noGrp="1"/>
          </p:cNvSpPr>
          <p:nvPr>
            <p:ph type="dt" sz="half" idx="10"/>
          </p:nvPr>
        </p:nvSpPr>
        <p:spPr/>
        <p:txBody>
          <a:bodyPr/>
          <a:lstStyle/>
          <a:p>
            <a:fld id="{BB4C547F-725A-4B9E-BC1A-6C78E5B30C5A}" type="datetimeFigureOut">
              <a:rPr lang="en-US" smtClean="0"/>
              <a:t>11/3/2021</a:t>
            </a:fld>
            <a:endParaRPr lang="en-US"/>
          </a:p>
        </p:txBody>
      </p:sp>
      <p:sp>
        <p:nvSpPr>
          <p:cNvPr id="8" name="Footer Placeholder 7">
            <a:extLst>
              <a:ext uri="{FF2B5EF4-FFF2-40B4-BE49-F238E27FC236}">
                <a16:creationId xmlns:a16="http://schemas.microsoft.com/office/drawing/2014/main" id="{AC8FD4C7-7DC2-431F-87E8-DDFDA17BFE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76CD1A-CD55-4497-A422-DC48FBB3CCE4}"/>
              </a:ext>
            </a:extLst>
          </p:cNvPr>
          <p:cNvSpPr>
            <a:spLocks noGrp="1"/>
          </p:cNvSpPr>
          <p:nvPr>
            <p:ph type="sldNum" sz="quarter" idx="12"/>
          </p:nvPr>
        </p:nvSpPr>
        <p:spPr/>
        <p:txBody>
          <a:bodyPr/>
          <a:lstStyle/>
          <a:p>
            <a:fld id="{4698DCBF-2B9E-4F4C-B569-73748E5E5590}" type="slidenum">
              <a:rPr lang="en-US" smtClean="0"/>
              <a:t>‹#›</a:t>
            </a:fld>
            <a:endParaRPr lang="en-US"/>
          </a:p>
        </p:txBody>
      </p:sp>
    </p:spTree>
    <p:extLst>
      <p:ext uri="{BB962C8B-B14F-4D97-AF65-F5344CB8AC3E}">
        <p14:creationId xmlns:p14="http://schemas.microsoft.com/office/powerpoint/2010/main" val="2991797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F2799-B032-43D7-8343-71131616F9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1F844A-4472-438A-BCC3-C63DEE47ADB6}"/>
              </a:ext>
            </a:extLst>
          </p:cNvPr>
          <p:cNvSpPr>
            <a:spLocks noGrp="1"/>
          </p:cNvSpPr>
          <p:nvPr>
            <p:ph type="dt" sz="half" idx="10"/>
          </p:nvPr>
        </p:nvSpPr>
        <p:spPr/>
        <p:txBody>
          <a:bodyPr/>
          <a:lstStyle/>
          <a:p>
            <a:fld id="{BB4C547F-725A-4B9E-BC1A-6C78E5B30C5A}" type="datetimeFigureOut">
              <a:rPr lang="en-US" smtClean="0"/>
              <a:t>11/3/2021</a:t>
            </a:fld>
            <a:endParaRPr lang="en-US"/>
          </a:p>
        </p:txBody>
      </p:sp>
      <p:sp>
        <p:nvSpPr>
          <p:cNvPr id="4" name="Footer Placeholder 3">
            <a:extLst>
              <a:ext uri="{FF2B5EF4-FFF2-40B4-BE49-F238E27FC236}">
                <a16:creationId xmlns:a16="http://schemas.microsoft.com/office/drawing/2014/main" id="{DCB4DC33-66C7-445F-8123-3DA025B4E8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1428BD-BB6B-4B21-81CC-505E3E31A94F}"/>
              </a:ext>
            </a:extLst>
          </p:cNvPr>
          <p:cNvSpPr>
            <a:spLocks noGrp="1"/>
          </p:cNvSpPr>
          <p:nvPr>
            <p:ph type="sldNum" sz="quarter" idx="12"/>
          </p:nvPr>
        </p:nvSpPr>
        <p:spPr/>
        <p:txBody>
          <a:bodyPr/>
          <a:lstStyle/>
          <a:p>
            <a:fld id="{4698DCBF-2B9E-4F4C-B569-73748E5E5590}" type="slidenum">
              <a:rPr lang="en-US" smtClean="0"/>
              <a:t>‹#›</a:t>
            </a:fld>
            <a:endParaRPr lang="en-US"/>
          </a:p>
        </p:txBody>
      </p:sp>
    </p:spTree>
    <p:extLst>
      <p:ext uri="{BB962C8B-B14F-4D97-AF65-F5344CB8AC3E}">
        <p14:creationId xmlns:p14="http://schemas.microsoft.com/office/powerpoint/2010/main" val="33072738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EED746-5D00-4608-87E1-25BD940FC223}"/>
              </a:ext>
            </a:extLst>
          </p:cNvPr>
          <p:cNvSpPr>
            <a:spLocks noGrp="1"/>
          </p:cNvSpPr>
          <p:nvPr>
            <p:ph type="dt" sz="half" idx="10"/>
          </p:nvPr>
        </p:nvSpPr>
        <p:spPr/>
        <p:txBody>
          <a:bodyPr/>
          <a:lstStyle/>
          <a:p>
            <a:fld id="{BB4C547F-725A-4B9E-BC1A-6C78E5B30C5A}" type="datetimeFigureOut">
              <a:rPr lang="en-US" smtClean="0"/>
              <a:t>11/3/2021</a:t>
            </a:fld>
            <a:endParaRPr lang="en-US"/>
          </a:p>
        </p:txBody>
      </p:sp>
      <p:sp>
        <p:nvSpPr>
          <p:cNvPr id="3" name="Footer Placeholder 2">
            <a:extLst>
              <a:ext uri="{FF2B5EF4-FFF2-40B4-BE49-F238E27FC236}">
                <a16:creationId xmlns:a16="http://schemas.microsoft.com/office/drawing/2014/main" id="{88D8EDD3-E750-4460-AC33-2079CD2867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A732BC-1C1E-4EB6-B96F-12D10BB4F9FD}"/>
              </a:ext>
            </a:extLst>
          </p:cNvPr>
          <p:cNvSpPr>
            <a:spLocks noGrp="1"/>
          </p:cNvSpPr>
          <p:nvPr>
            <p:ph type="sldNum" sz="quarter" idx="12"/>
          </p:nvPr>
        </p:nvSpPr>
        <p:spPr/>
        <p:txBody>
          <a:bodyPr/>
          <a:lstStyle/>
          <a:p>
            <a:fld id="{4698DCBF-2B9E-4F4C-B569-73748E5E5590}" type="slidenum">
              <a:rPr lang="en-US" smtClean="0"/>
              <a:t>‹#›</a:t>
            </a:fld>
            <a:endParaRPr lang="en-US"/>
          </a:p>
        </p:txBody>
      </p:sp>
    </p:spTree>
    <p:extLst>
      <p:ext uri="{BB962C8B-B14F-4D97-AF65-F5344CB8AC3E}">
        <p14:creationId xmlns:p14="http://schemas.microsoft.com/office/powerpoint/2010/main" val="573630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53365-8C34-48F5-940B-33AB908D0A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C4F4FA-F736-4158-8E4C-78F25BC437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E4E322-7929-4593-B356-38870976D9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53144A-5CF9-47FB-B921-24738C9BF56A}"/>
              </a:ext>
            </a:extLst>
          </p:cNvPr>
          <p:cNvSpPr>
            <a:spLocks noGrp="1"/>
          </p:cNvSpPr>
          <p:nvPr>
            <p:ph type="dt" sz="half" idx="10"/>
          </p:nvPr>
        </p:nvSpPr>
        <p:spPr/>
        <p:txBody>
          <a:bodyPr/>
          <a:lstStyle/>
          <a:p>
            <a:fld id="{BB4C547F-725A-4B9E-BC1A-6C78E5B30C5A}" type="datetimeFigureOut">
              <a:rPr lang="en-US" smtClean="0"/>
              <a:t>11/3/2021</a:t>
            </a:fld>
            <a:endParaRPr lang="en-US"/>
          </a:p>
        </p:txBody>
      </p:sp>
      <p:sp>
        <p:nvSpPr>
          <p:cNvPr id="6" name="Footer Placeholder 5">
            <a:extLst>
              <a:ext uri="{FF2B5EF4-FFF2-40B4-BE49-F238E27FC236}">
                <a16:creationId xmlns:a16="http://schemas.microsoft.com/office/drawing/2014/main" id="{95824A4B-DF7B-43BC-AB3F-BECEC4A784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D99BC5-8B93-4A10-9285-10EECDF1BF4C}"/>
              </a:ext>
            </a:extLst>
          </p:cNvPr>
          <p:cNvSpPr>
            <a:spLocks noGrp="1"/>
          </p:cNvSpPr>
          <p:nvPr>
            <p:ph type="sldNum" sz="quarter" idx="12"/>
          </p:nvPr>
        </p:nvSpPr>
        <p:spPr/>
        <p:txBody>
          <a:bodyPr/>
          <a:lstStyle/>
          <a:p>
            <a:fld id="{4698DCBF-2B9E-4F4C-B569-73748E5E5590}" type="slidenum">
              <a:rPr lang="en-US" smtClean="0"/>
              <a:t>‹#›</a:t>
            </a:fld>
            <a:endParaRPr lang="en-US"/>
          </a:p>
        </p:txBody>
      </p:sp>
    </p:spTree>
    <p:extLst>
      <p:ext uri="{BB962C8B-B14F-4D97-AF65-F5344CB8AC3E}">
        <p14:creationId xmlns:p14="http://schemas.microsoft.com/office/powerpoint/2010/main" val="325719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11/3/2021</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8581552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483AC-CEF4-4B6E-B4B3-3D09608CDA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E114BC-3C17-40A8-A5FB-ABB05749D1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C2E3CB-F3B9-4BC1-84C3-F2CE37957F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118B0C-ACBE-4175-B358-EB318EDBDA04}"/>
              </a:ext>
            </a:extLst>
          </p:cNvPr>
          <p:cNvSpPr>
            <a:spLocks noGrp="1"/>
          </p:cNvSpPr>
          <p:nvPr>
            <p:ph type="dt" sz="half" idx="10"/>
          </p:nvPr>
        </p:nvSpPr>
        <p:spPr/>
        <p:txBody>
          <a:bodyPr/>
          <a:lstStyle/>
          <a:p>
            <a:fld id="{BB4C547F-725A-4B9E-BC1A-6C78E5B30C5A}" type="datetimeFigureOut">
              <a:rPr lang="en-US" smtClean="0"/>
              <a:t>11/3/2021</a:t>
            </a:fld>
            <a:endParaRPr lang="en-US"/>
          </a:p>
        </p:txBody>
      </p:sp>
      <p:sp>
        <p:nvSpPr>
          <p:cNvPr id="6" name="Footer Placeholder 5">
            <a:extLst>
              <a:ext uri="{FF2B5EF4-FFF2-40B4-BE49-F238E27FC236}">
                <a16:creationId xmlns:a16="http://schemas.microsoft.com/office/drawing/2014/main" id="{37D1C7A5-6CB7-481C-98DD-66D00A39E1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7DF863-1125-4911-BAEF-A3A422E07638}"/>
              </a:ext>
            </a:extLst>
          </p:cNvPr>
          <p:cNvSpPr>
            <a:spLocks noGrp="1"/>
          </p:cNvSpPr>
          <p:nvPr>
            <p:ph type="sldNum" sz="quarter" idx="12"/>
          </p:nvPr>
        </p:nvSpPr>
        <p:spPr/>
        <p:txBody>
          <a:bodyPr/>
          <a:lstStyle/>
          <a:p>
            <a:fld id="{4698DCBF-2B9E-4F4C-B569-73748E5E5590}" type="slidenum">
              <a:rPr lang="en-US" smtClean="0"/>
              <a:t>‹#›</a:t>
            </a:fld>
            <a:endParaRPr lang="en-US"/>
          </a:p>
        </p:txBody>
      </p:sp>
    </p:spTree>
    <p:extLst>
      <p:ext uri="{BB962C8B-B14F-4D97-AF65-F5344CB8AC3E}">
        <p14:creationId xmlns:p14="http://schemas.microsoft.com/office/powerpoint/2010/main" val="7348078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E3FD7-F55D-45C8-AD7C-D726416E7C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9A4C99-A9B3-4D1C-A132-A6E8D9AA82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03E5AF-DB7E-4A02-BED4-AEA4F9BEC17F}"/>
              </a:ext>
            </a:extLst>
          </p:cNvPr>
          <p:cNvSpPr>
            <a:spLocks noGrp="1"/>
          </p:cNvSpPr>
          <p:nvPr>
            <p:ph type="dt" sz="half" idx="10"/>
          </p:nvPr>
        </p:nvSpPr>
        <p:spPr/>
        <p:txBody>
          <a:bodyPr/>
          <a:lstStyle/>
          <a:p>
            <a:fld id="{BB4C547F-725A-4B9E-BC1A-6C78E5B30C5A}" type="datetimeFigureOut">
              <a:rPr lang="en-US" smtClean="0"/>
              <a:t>11/3/2021</a:t>
            </a:fld>
            <a:endParaRPr lang="en-US"/>
          </a:p>
        </p:txBody>
      </p:sp>
      <p:sp>
        <p:nvSpPr>
          <p:cNvPr id="5" name="Footer Placeholder 4">
            <a:extLst>
              <a:ext uri="{FF2B5EF4-FFF2-40B4-BE49-F238E27FC236}">
                <a16:creationId xmlns:a16="http://schemas.microsoft.com/office/drawing/2014/main" id="{CD06CF59-612A-4F3F-B9A5-665643D3E0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46331A-8515-4D36-85B1-7ACA4F2BDC2C}"/>
              </a:ext>
            </a:extLst>
          </p:cNvPr>
          <p:cNvSpPr>
            <a:spLocks noGrp="1"/>
          </p:cNvSpPr>
          <p:nvPr>
            <p:ph type="sldNum" sz="quarter" idx="12"/>
          </p:nvPr>
        </p:nvSpPr>
        <p:spPr/>
        <p:txBody>
          <a:bodyPr/>
          <a:lstStyle/>
          <a:p>
            <a:fld id="{4698DCBF-2B9E-4F4C-B569-73748E5E5590}" type="slidenum">
              <a:rPr lang="en-US" smtClean="0"/>
              <a:t>‹#›</a:t>
            </a:fld>
            <a:endParaRPr lang="en-US"/>
          </a:p>
        </p:txBody>
      </p:sp>
    </p:spTree>
    <p:extLst>
      <p:ext uri="{BB962C8B-B14F-4D97-AF65-F5344CB8AC3E}">
        <p14:creationId xmlns:p14="http://schemas.microsoft.com/office/powerpoint/2010/main" val="8287503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90D028-C1FE-4F17-9D3D-8937CAB5A1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FC63C1-B4F2-480F-9D5E-A238BB5888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539B21-FEFA-40CC-9B72-36C6CE4FAB9D}"/>
              </a:ext>
            </a:extLst>
          </p:cNvPr>
          <p:cNvSpPr>
            <a:spLocks noGrp="1"/>
          </p:cNvSpPr>
          <p:nvPr>
            <p:ph type="dt" sz="half" idx="10"/>
          </p:nvPr>
        </p:nvSpPr>
        <p:spPr/>
        <p:txBody>
          <a:bodyPr/>
          <a:lstStyle/>
          <a:p>
            <a:fld id="{BB4C547F-725A-4B9E-BC1A-6C78E5B30C5A}" type="datetimeFigureOut">
              <a:rPr lang="en-US" smtClean="0"/>
              <a:t>11/3/2021</a:t>
            </a:fld>
            <a:endParaRPr lang="en-US"/>
          </a:p>
        </p:txBody>
      </p:sp>
      <p:sp>
        <p:nvSpPr>
          <p:cNvPr id="5" name="Footer Placeholder 4">
            <a:extLst>
              <a:ext uri="{FF2B5EF4-FFF2-40B4-BE49-F238E27FC236}">
                <a16:creationId xmlns:a16="http://schemas.microsoft.com/office/drawing/2014/main" id="{0D2069A3-589E-409E-B58D-223134D568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0B8D08-2C5B-4217-9382-F33545E16635}"/>
              </a:ext>
            </a:extLst>
          </p:cNvPr>
          <p:cNvSpPr>
            <a:spLocks noGrp="1"/>
          </p:cNvSpPr>
          <p:nvPr>
            <p:ph type="sldNum" sz="quarter" idx="12"/>
          </p:nvPr>
        </p:nvSpPr>
        <p:spPr/>
        <p:txBody>
          <a:bodyPr/>
          <a:lstStyle/>
          <a:p>
            <a:fld id="{4698DCBF-2B9E-4F4C-B569-73748E5E5590}" type="slidenum">
              <a:rPr lang="en-US" smtClean="0"/>
              <a:t>‹#›</a:t>
            </a:fld>
            <a:endParaRPr lang="en-US"/>
          </a:p>
        </p:txBody>
      </p:sp>
    </p:spTree>
    <p:extLst>
      <p:ext uri="{BB962C8B-B14F-4D97-AF65-F5344CB8AC3E}">
        <p14:creationId xmlns:p14="http://schemas.microsoft.com/office/powerpoint/2010/main" val="11992477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1"/>
        <p:cNvGrpSpPr/>
        <p:nvPr/>
      </p:nvGrpSpPr>
      <p:grpSpPr>
        <a:xfrm>
          <a:off x="0" y="0"/>
          <a:ext cx="0" cy="0"/>
          <a:chOff x="0" y="0"/>
          <a:chExt cx="0" cy="0"/>
        </a:xfrm>
      </p:grpSpPr>
      <p:sp>
        <p:nvSpPr>
          <p:cNvPr id="12" name="Google Shape;12;p2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9646703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7"/>
        <p:cNvGrpSpPr/>
        <p:nvPr/>
      </p:nvGrpSpPr>
      <p:grpSpPr>
        <a:xfrm>
          <a:off x="0" y="0"/>
          <a:ext cx="0" cy="0"/>
          <a:chOff x="0" y="0"/>
          <a:chExt cx="0" cy="0"/>
        </a:xfrm>
      </p:grpSpPr>
      <p:sp>
        <p:nvSpPr>
          <p:cNvPr id="18" name="Google Shape;18;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374984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3"/>
        <p:cNvGrpSpPr/>
        <p:nvPr/>
      </p:nvGrpSpPr>
      <p:grpSpPr>
        <a:xfrm>
          <a:off x="0" y="0"/>
          <a:ext cx="0" cy="0"/>
          <a:chOff x="0" y="0"/>
          <a:chExt cx="0" cy="0"/>
        </a:xfrm>
      </p:grpSpPr>
      <p:sp>
        <p:nvSpPr>
          <p:cNvPr id="24" name="Google Shape;24;p2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424194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29"/>
        <p:cNvGrpSpPr/>
        <p:nvPr/>
      </p:nvGrpSpPr>
      <p:grpSpPr>
        <a:xfrm>
          <a:off x="0" y="0"/>
          <a:ext cx="0" cy="0"/>
          <a:chOff x="0" y="0"/>
          <a:chExt cx="0" cy="0"/>
        </a:xfrm>
      </p:grpSpPr>
      <p:sp>
        <p:nvSpPr>
          <p:cNvPr id="30" name="Google Shape;30;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7126959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6"/>
        <p:cNvGrpSpPr/>
        <p:nvPr/>
      </p:nvGrpSpPr>
      <p:grpSpPr>
        <a:xfrm>
          <a:off x="0" y="0"/>
          <a:ext cx="0" cy="0"/>
          <a:chOff x="0" y="0"/>
          <a:chExt cx="0" cy="0"/>
        </a:xfrm>
      </p:grpSpPr>
      <p:sp>
        <p:nvSpPr>
          <p:cNvPr id="37" name="Google Shape;37;p2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6975105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5"/>
        <p:cNvGrpSpPr/>
        <p:nvPr/>
      </p:nvGrpSpPr>
      <p:grpSpPr>
        <a:xfrm>
          <a:off x="0" y="0"/>
          <a:ext cx="0" cy="0"/>
          <a:chOff x="0" y="0"/>
          <a:chExt cx="0" cy="0"/>
        </a:xfrm>
      </p:grpSpPr>
      <p:sp>
        <p:nvSpPr>
          <p:cNvPr id="46" name="Google Shape;46;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889926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694708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11/3/2021</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1660783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4"/>
        <p:cNvGrpSpPr/>
        <p:nvPr/>
      </p:nvGrpSpPr>
      <p:grpSpPr>
        <a:xfrm>
          <a:off x="0" y="0"/>
          <a:ext cx="0" cy="0"/>
          <a:chOff x="0" y="0"/>
          <a:chExt cx="0" cy="0"/>
        </a:xfrm>
      </p:grpSpPr>
      <p:sp>
        <p:nvSpPr>
          <p:cNvPr id="55" name="Google Shape;55;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045138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1"/>
        <p:cNvGrpSpPr/>
        <p:nvPr/>
      </p:nvGrpSpPr>
      <p:grpSpPr>
        <a:xfrm>
          <a:off x="0" y="0"/>
          <a:ext cx="0" cy="0"/>
          <a:chOff x="0" y="0"/>
          <a:chExt cx="0" cy="0"/>
        </a:xfrm>
      </p:grpSpPr>
      <p:sp>
        <p:nvSpPr>
          <p:cNvPr id="62" name="Google Shape;62;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9"/>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2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6010877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68"/>
        <p:cNvGrpSpPr/>
        <p:nvPr/>
      </p:nvGrpSpPr>
      <p:grpSpPr>
        <a:xfrm>
          <a:off x="0" y="0"/>
          <a:ext cx="0" cy="0"/>
          <a:chOff x="0" y="0"/>
          <a:chExt cx="0" cy="0"/>
        </a:xfrm>
      </p:grpSpPr>
      <p:sp>
        <p:nvSpPr>
          <p:cNvPr id="69" name="Google Shape;69;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915550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4"/>
        <p:cNvGrpSpPr/>
        <p:nvPr/>
      </p:nvGrpSpPr>
      <p:grpSpPr>
        <a:xfrm>
          <a:off x="0" y="0"/>
          <a:ext cx="0" cy="0"/>
          <a:chOff x="0" y="0"/>
          <a:chExt cx="0" cy="0"/>
        </a:xfrm>
      </p:grpSpPr>
      <p:sp>
        <p:nvSpPr>
          <p:cNvPr id="75" name="Google Shape;75;p3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722488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11/3/2021</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408984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11/3/2021</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08115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11/3/2021</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203241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11/3/2021</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71917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11/3/2021</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820958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11/3/2021</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219035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11/3/2021</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2518136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851A27-5D43-45E4-BCCF-6D14AB0AAC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58F4AC-8D6C-4956-A856-64F2C37CB3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6C408A-AE76-4D18-9CE8-3DDAF2F2AB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4C547F-725A-4B9E-BC1A-6C78E5B30C5A}" type="datetimeFigureOut">
              <a:rPr lang="en-US" smtClean="0"/>
              <a:t>11/3/2021</a:t>
            </a:fld>
            <a:endParaRPr lang="en-US"/>
          </a:p>
        </p:txBody>
      </p:sp>
      <p:sp>
        <p:nvSpPr>
          <p:cNvPr id="5" name="Footer Placeholder 4">
            <a:extLst>
              <a:ext uri="{FF2B5EF4-FFF2-40B4-BE49-F238E27FC236}">
                <a16:creationId xmlns:a16="http://schemas.microsoft.com/office/drawing/2014/main" id="{80ADB264-F165-4BF3-8E85-2FAF18ADD1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743997-7970-431A-925F-4709220A97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98DCBF-2B9E-4F4C-B569-73748E5E5590}" type="slidenum">
              <a:rPr lang="en-US" smtClean="0"/>
              <a:t>‹#›</a:t>
            </a:fld>
            <a:endParaRPr lang="en-US"/>
          </a:p>
        </p:txBody>
      </p:sp>
    </p:spTree>
    <p:extLst>
      <p:ext uri="{BB962C8B-B14F-4D97-AF65-F5344CB8AC3E}">
        <p14:creationId xmlns:p14="http://schemas.microsoft.com/office/powerpoint/2010/main" val="2844266454"/>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090623682"/>
      </p:ext>
    </p:extLst>
  </p:cSld>
  <p:clrMap bg1="lt1" tx1="dk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hyperlink" Target="https://pypi.org/" TargetMode="External"/><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2A3613-E9AB-4A4E-AF11-2A40EC78B53F}"/>
              </a:ext>
            </a:extLst>
          </p:cNvPr>
          <p:cNvSpPr>
            <a:spLocks noGrp="1"/>
          </p:cNvSpPr>
          <p:nvPr>
            <p:ph type="ctrTitle"/>
          </p:nvPr>
        </p:nvSpPr>
        <p:spPr>
          <a:xfrm>
            <a:off x="762000" y="743804"/>
            <a:ext cx="4102609" cy="3793482"/>
          </a:xfrm>
        </p:spPr>
        <p:txBody>
          <a:bodyPr anchor="b">
            <a:normAutofit/>
          </a:bodyPr>
          <a:lstStyle/>
          <a:p>
            <a:pPr algn="l"/>
            <a:r>
              <a:rPr lang="en-US" dirty="0"/>
              <a:t>SCU </a:t>
            </a:r>
            <a:r>
              <a:rPr lang="en-US" dirty="0" err="1"/>
              <a:t>LawTech</a:t>
            </a:r>
            <a:endParaRPr lang="en-US" dirty="0"/>
          </a:p>
        </p:txBody>
      </p:sp>
      <p:sp>
        <p:nvSpPr>
          <p:cNvPr id="3" name="Subtitle 2">
            <a:extLst>
              <a:ext uri="{FF2B5EF4-FFF2-40B4-BE49-F238E27FC236}">
                <a16:creationId xmlns:a16="http://schemas.microsoft.com/office/drawing/2014/main" id="{D49A5111-6201-4BF1-930B-1791044C7130}"/>
              </a:ext>
            </a:extLst>
          </p:cNvPr>
          <p:cNvSpPr>
            <a:spLocks noGrp="1"/>
          </p:cNvSpPr>
          <p:nvPr>
            <p:ph type="subTitle" idx="1"/>
          </p:nvPr>
        </p:nvSpPr>
        <p:spPr>
          <a:xfrm>
            <a:off x="762000" y="4691564"/>
            <a:ext cx="4102609" cy="1422631"/>
          </a:xfrm>
        </p:spPr>
        <p:txBody>
          <a:bodyPr anchor="ctr">
            <a:normAutofit/>
          </a:bodyPr>
          <a:lstStyle/>
          <a:p>
            <a:pPr algn="l"/>
            <a:r>
              <a:rPr lang="zh-CN" altLang="en-US" sz="2000" dirty="0"/>
              <a:t>陳偉傑 </a:t>
            </a:r>
            <a:r>
              <a:rPr lang="en-US" altLang="zh-CN" sz="2000" dirty="0" err="1"/>
              <a:t>Wyne</a:t>
            </a:r>
            <a:r>
              <a:rPr lang="en-US" altLang="zh-CN" sz="2000" dirty="0"/>
              <a:t>, TAN</a:t>
            </a:r>
          </a:p>
          <a:p>
            <a:pPr algn="l"/>
            <a:r>
              <a:rPr lang="zh-CN" altLang="en-US" sz="2000" dirty="0"/>
              <a:t>東吳巨資延一</a:t>
            </a:r>
            <a:endParaRPr lang="en-US" sz="2000" dirty="0"/>
          </a:p>
        </p:txBody>
      </p:sp>
      <p:pic>
        <p:nvPicPr>
          <p:cNvPr id="4" name="Picture 3" descr="Computer script on a screen">
            <a:extLst>
              <a:ext uri="{FF2B5EF4-FFF2-40B4-BE49-F238E27FC236}">
                <a16:creationId xmlns:a16="http://schemas.microsoft.com/office/drawing/2014/main" id="{FCB6DAAD-FCAB-4ED4-80F5-2989301D34F5}"/>
              </a:ext>
            </a:extLst>
          </p:cNvPr>
          <p:cNvPicPr>
            <a:picLocks noChangeAspect="1"/>
          </p:cNvPicPr>
          <p:nvPr/>
        </p:nvPicPr>
        <p:blipFill rotWithShape="1">
          <a:blip r:embed="rId2"/>
          <a:srcRect r="33397" b="-1"/>
          <a:stretch/>
        </p:blipFill>
        <p:spPr>
          <a:xfrm>
            <a:off x="5349241" y="10"/>
            <a:ext cx="6842759" cy="6857990"/>
          </a:xfrm>
          <a:prstGeom prst="rect">
            <a:avLst/>
          </a:prstGeom>
        </p:spPr>
      </p:pic>
      <p:pic>
        <p:nvPicPr>
          <p:cNvPr id="1026" name="Picture 2" descr="東吳大學- 维基百科，自由的百科全书">
            <a:extLst>
              <a:ext uri="{FF2B5EF4-FFF2-40B4-BE49-F238E27FC236}">
                <a16:creationId xmlns:a16="http://schemas.microsoft.com/office/drawing/2014/main" id="{FBF0DB3A-FA0F-4D1E-9663-DA7D2E3BEF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589527"/>
            <a:ext cx="1642533" cy="1609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0654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406DD6B-8599-459D-A871-E64138E5C8AA}"/>
              </a:ext>
            </a:extLst>
          </p:cNvPr>
          <p:cNvSpPr txBox="1"/>
          <p:nvPr/>
        </p:nvSpPr>
        <p:spPr>
          <a:xfrm>
            <a:off x="237067" y="203201"/>
            <a:ext cx="1044786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0000"/>
                </a:solidFill>
                <a:effectLst/>
                <a:uLnTx/>
                <a:uFillTx/>
                <a:latin typeface="Calibri" panose="020F0502020204030204"/>
                <a:ea typeface="+mn-ea"/>
                <a:cs typeface="+mn-cs"/>
              </a:rPr>
              <a:t>Web Scraping Workflow - </a:t>
            </a:r>
            <a:r>
              <a:rPr kumimoji="0" lang="zh-CN" altLang="en-US" sz="3200" b="0" i="0" u="none" strike="noStrike" kern="1200" cap="none" spc="0" normalizeH="0" baseline="0" noProof="0" dirty="0">
                <a:ln>
                  <a:noFill/>
                </a:ln>
                <a:solidFill>
                  <a:srgbClr val="FF0000"/>
                </a:solidFill>
                <a:effectLst/>
                <a:uLnTx/>
                <a:uFillTx/>
                <a:latin typeface="Calibri" panose="020F0502020204030204"/>
                <a:ea typeface="+mn-ea"/>
                <a:cs typeface="+mn-cs"/>
              </a:rPr>
              <a:t>執行流程</a:t>
            </a:r>
            <a:r>
              <a:rPr kumimoji="0" lang="en-US" altLang="zh-CN" sz="3200" b="0" i="0" u="none" strike="noStrike" kern="1200" cap="none" spc="0" normalizeH="0" baseline="0" noProof="0" dirty="0">
                <a:ln>
                  <a:noFill/>
                </a:ln>
                <a:solidFill>
                  <a:srgbClr val="FF0000"/>
                </a:solidFill>
                <a:effectLst/>
                <a:uLnTx/>
                <a:uFillTx/>
                <a:latin typeface="Calibri" panose="020F0502020204030204"/>
                <a:ea typeface="+mn-ea"/>
                <a:cs typeface="+mn-cs"/>
              </a:rPr>
              <a:t> – Programming-based</a:t>
            </a:r>
            <a:endParaRPr kumimoji="0" lang="en-US" sz="32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C1B1B150-4F59-4663-B062-5AFDC42084B6}"/>
              </a:ext>
            </a:extLst>
          </p:cNvPr>
          <p:cNvSpPr txBox="1"/>
          <p:nvPr/>
        </p:nvSpPr>
        <p:spPr>
          <a:xfrm>
            <a:off x="237067" y="788474"/>
            <a:ext cx="10447866" cy="461665"/>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dirty="0">
                <a:latin typeface="Calibri" panose="020F0502020204030204"/>
              </a:rPr>
              <a:t>Main Factors Considered for </a:t>
            </a:r>
            <a:r>
              <a:rPr lang="en-US" altLang="zh-CN" sz="2400" b="1" dirty="0">
                <a:latin typeface="Calibri" panose="020F0502020204030204"/>
              </a:rPr>
              <a:t>Each STEPs – STEP 1 : Where is my DATA !?</a:t>
            </a:r>
            <a:endParaRPr lang="en-US" sz="2400" b="1" dirty="0">
              <a:latin typeface="Calibri" panose="020F0502020204030204"/>
            </a:endParaRPr>
          </a:p>
        </p:txBody>
      </p:sp>
      <p:sp>
        <p:nvSpPr>
          <p:cNvPr id="11" name="Google Shape;151;p10">
            <a:extLst>
              <a:ext uri="{FF2B5EF4-FFF2-40B4-BE49-F238E27FC236}">
                <a16:creationId xmlns:a16="http://schemas.microsoft.com/office/drawing/2014/main" id="{B3601FE6-E39D-40E0-B519-AE7AAD131309}"/>
              </a:ext>
            </a:extLst>
          </p:cNvPr>
          <p:cNvSpPr/>
          <p:nvPr/>
        </p:nvSpPr>
        <p:spPr>
          <a:xfrm flipH="1">
            <a:off x="172715" y="1817181"/>
            <a:ext cx="6656103" cy="646986"/>
          </a:xfrm>
          <a:prstGeom prst="roundRect">
            <a:avLst>
              <a:gd name="adj" fmla="val 16667"/>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204559"/>
              </a:buClr>
              <a:buSzPts val="3200"/>
              <a:buFont typeface="Arial"/>
              <a:buChar char="•"/>
            </a:pPr>
            <a:r>
              <a:rPr lang="zh-CN" sz="3200">
                <a:solidFill>
                  <a:srgbClr val="204559"/>
                </a:solidFill>
                <a:latin typeface="Microsoft JhengHei"/>
                <a:ea typeface="Microsoft JhengHei"/>
                <a:cs typeface="Microsoft JhengHei"/>
                <a:sym typeface="Microsoft JhengHei"/>
              </a:rPr>
              <a:t>哪個網站有我想要的資料？</a:t>
            </a:r>
            <a:endParaRPr sz="3200">
              <a:solidFill>
                <a:srgbClr val="204559"/>
              </a:solidFill>
              <a:latin typeface="Microsoft JhengHei"/>
              <a:ea typeface="Microsoft JhengHei"/>
              <a:cs typeface="Microsoft JhengHei"/>
              <a:sym typeface="Microsoft JhengHei"/>
            </a:endParaRPr>
          </a:p>
        </p:txBody>
      </p:sp>
      <p:sp>
        <p:nvSpPr>
          <p:cNvPr id="12" name="Google Shape;152;p10">
            <a:extLst>
              <a:ext uri="{FF2B5EF4-FFF2-40B4-BE49-F238E27FC236}">
                <a16:creationId xmlns:a16="http://schemas.microsoft.com/office/drawing/2014/main" id="{CB460221-5290-4673-9418-3C83392A5C62}"/>
              </a:ext>
            </a:extLst>
          </p:cNvPr>
          <p:cNvSpPr txBox="1"/>
          <p:nvPr/>
        </p:nvSpPr>
        <p:spPr>
          <a:xfrm flipH="1">
            <a:off x="172715" y="2825133"/>
            <a:ext cx="6656103" cy="58477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204559"/>
              </a:buClr>
              <a:buSzPts val="3200"/>
              <a:buFont typeface="Arial"/>
              <a:buChar char="•"/>
            </a:pPr>
            <a:r>
              <a:rPr lang="zh-CN" sz="3200">
                <a:solidFill>
                  <a:srgbClr val="204559"/>
                </a:solidFill>
                <a:latin typeface="Microsoft JhengHei"/>
                <a:ea typeface="Microsoft JhengHei"/>
                <a:cs typeface="Microsoft JhengHei"/>
                <a:sym typeface="Microsoft JhengHei"/>
              </a:rPr>
              <a:t>網站是否需要登錄或身份驗證？</a:t>
            </a:r>
            <a:endParaRPr sz="3200">
              <a:solidFill>
                <a:srgbClr val="204559"/>
              </a:solidFill>
              <a:latin typeface="Microsoft JhengHei"/>
              <a:ea typeface="Microsoft JhengHei"/>
              <a:cs typeface="Microsoft JhengHei"/>
              <a:sym typeface="Microsoft JhengHei"/>
            </a:endParaRPr>
          </a:p>
        </p:txBody>
      </p:sp>
      <p:sp>
        <p:nvSpPr>
          <p:cNvPr id="13" name="Google Shape;153;p10">
            <a:extLst>
              <a:ext uri="{FF2B5EF4-FFF2-40B4-BE49-F238E27FC236}">
                <a16:creationId xmlns:a16="http://schemas.microsoft.com/office/drawing/2014/main" id="{1B6457E5-98A9-489E-99D7-66E6A132EC61}"/>
              </a:ext>
            </a:extLst>
          </p:cNvPr>
          <p:cNvSpPr txBox="1"/>
          <p:nvPr/>
        </p:nvSpPr>
        <p:spPr>
          <a:xfrm flipH="1">
            <a:off x="172715" y="3833085"/>
            <a:ext cx="6656103" cy="58477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204559"/>
              </a:buClr>
              <a:buSzPts val="3200"/>
              <a:buFont typeface="Arial"/>
              <a:buChar char="•"/>
            </a:pPr>
            <a:r>
              <a:rPr lang="zh-CN" sz="3200">
                <a:solidFill>
                  <a:srgbClr val="204559"/>
                </a:solidFill>
                <a:latin typeface="Microsoft JhengHei"/>
                <a:ea typeface="Microsoft JhengHei"/>
                <a:cs typeface="Microsoft JhengHei"/>
                <a:sym typeface="Microsoft JhengHei"/>
              </a:rPr>
              <a:t>內容品質是否可靠？</a:t>
            </a:r>
            <a:endParaRPr sz="3200">
              <a:solidFill>
                <a:srgbClr val="204559"/>
              </a:solidFill>
              <a:latin typeface="Microsoft JhengHei"/>
              <a:ea typeface="Microsoft JhengHei"/>
              <a:cs typeface="Microsoft JhengHei"/>
              <a:sym typeface="Microsoft JhengHei"/>
            </a:endParaRPr>
          </a:p>
        </p:txBody>
      </p:sp>
      <p:sp>
        <p:nvSpPr>
          <p:cNvPr id="14" name="Google Shape;154;p10">
            <a:extLst>
              <a:ext uri="{FF2B5EF4-FFF2-40B4-BE49-F238E27FC236}">
                <a16:creationId xmlns:a16="http://schemas.microsoft.com/office/drawing/2014/main" id="{22D2B34A-DE9D-4DFD-9DBA-2281E8471C15}"/>
              </a:ext>
            </a:extLst>
          </p:cNvPr>
          <p:cNvSpPr/>
          <p:nvPr/>
        </p:nvSpPr>
        <p:spPr>
          <a:xfrm flipH="1">
            <a:off x="172715" y="4841037"/>
            <a:ext cx="6656103" cy="646986"/>
          </a:xfrm>
          <a:prstGeom prst="roundRect">
            <a:avLst>
              <a:gd name="adj" fmla="val 16667"/>
            </a:avLst>
          </a:prstGeom>
          <a:noFill/>
          <a:ln w="9525" cap="flat" cmpd="sng">
            <a:solidFill>
              <a:schemeClr val="accent6"/>
            </a:solidFill>
            <a:prstDash val="solid"/>
            <a:round/>
            <a:headEnd type="none" w="sm" len="sm"/>
            <a:tailEnd type="none" w="sm" len="sm"/>
          </a:ln>
        </p:spPr>
        <p:txBody>
          <a:bodyPr spcFirstLastPara="1" wrap="square" lIns="91425" tIns="45700" rIns="91425" bIns="45700" anchor="t" anchorCtr="0">
            <a:spAutoFit/>
          </a:bodyPr>
          <a:lstStyle/>
          <a:p>
            <a:pPr marL="285750" marR="0" lvl="0" indent="-285750" algn="l" rtl="0">
              <a:spcBef>
                <a:spcPts val="0"/>
              </a:spcBef>
              <a:spcAft>
                <a:spcPts val="0"/>
              </a:spcAft>
              <a:buClr>
                <a:srgbClr val="204559"/>
              </a:buClr>
              <a:buSzPts val="3200"/>
              <a:buFont typeface="Arial"/>
              <a:buChar char="•"/>
            </a:pPr>
            <a:r>
              <a:rPr lang="zh-CN" sz="3200">
                <a:solidFill>
                  <a:srgbClr val="204559"/>
                </a:solidFill>
                <a:latin typeface="Microsoft JhengHei"/>
                <a:ea typeface="Microsoft JhengHei"/>
                <a:cs typeface="Microsoft JhengHei"/>
                <a:sym typeface="Microsoft JhengHei"/>
              </a:rPr>
              <a:t>網站內容的更新頻率為何？</a:t>
            </a:r>
            <a:endParaRPr sz="3200">
              <a:solidFill>
                <a:srgbClr val="204559"/>
              </a:solidFill>
              <a:latin typeface="Microsoft JhengHei"/>
              <a:ea typeface="Microsoft JhengHei"/>
              <a:cs typeface="Microsoft JhengHei"/>
              <a:sym typeface="Microsoft JhengHei"/>
            </a:endParaRPr>
          </a:p>
        </p:txBody>
      </p:sp>
      <p:sp>
        <p:nvSpPr>
          <p:cNvPr id="17" name="Google Shape;155;p10">
            <a:extLst>
              <a:ext uri="{FF2B5EF4-FFF2-40B4-BE49-F238E27FC236}">
                <a16:creationId xmlns:a16="http://schemas.microsoft.com/office/drawing/2014/main" id="{438F8DBD-9441-4FC3-9DFC-4322745C9A04}"/>
              </a:ext>
            </a:extLst>
          </p:cNvPr>
          <p:cNvSpPr txBox="1"/>
          <p:nvPr/>
        </p:nvSpPr>
        <p:spPr>
          <a:xfrm flipH="1">
            <a:off x="172715" y="5848990"/>
            <a:ext cx="6656103" cy="58477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204559"/>
              </a:buClr>
              <a:buSzPts val="3200"/>
              <a:buFont typeface="Arial"/>
              <a:buChar char="•"/>
            </a:pPr>
            <a:r>
              <a:rPr lang="zh-CN" sz="3200">
                <a:solidFill>
                  <a:srgbClr val="204559"/>
                </a:solidFill>
                <a:latin typeface="Microsoft JhengHei"/>
                <a:ea typeface="Microsoft JhengHei"/>
                <a:cs typeface="Microsoft JhengHei"/>
                <a:sym typeface="Microsoft JhengHei"/>
              </a:rPr>
              <a:t>IPO 與資料結構設計</a:t>
            </a:r>
            <a:endParaRPr sz="3200">
              <a:solidFill>
                <a:srgbClr val="204559"/>
              </a:solidFill>
              <a:latin typeface="Microsoft JhengHei"/>
              <a:ea typeface="Microsoft JhengHei"/>
              <a:cs typeface="Microsoft JhengHei"/>
              <a:sym typeface="Microsoft JhengHei"/>
            </a:endParaRPr>
          </a:p>
        </p:txBody>
      </p:sp>
      <p:sp>
        <p:nvSpPr>
          <p:cNvPr id="19" name="Google Shape;156;p10">
            <a:extLst>
              <a:ext uri="{FF2B5EF4-FFF2-40B4-BE49-F238E27FC236}">
                <a16:creationId xmlns:a16="http://schemas.microsoft.com/office/drawing/2014/main" id="{B275F0E1-4B24-44B8-B6C6-3F2C22A6F8FC}"/>
              </a:ext>
            </a:extLst>
          </p:cNvPr>
          <p:cNvSpPr txBox="1"/>
          <p:nvPr/>
        </p:nvSpPr>
        <p:spPr>
          <a:xfrm>
            <a:off x="7377565" y="1817181"/>
            <a:ext cx="4320000" cy="46800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l" rtl="0">
              <a:lnSpc>
                <a:spcPct val="150000"/>
              </a:lnSpc>
              <a:spcBef>
                <a:spcPts val="0"/>
              </a:spcBef>
              <a:spcAft>
                <a:spcPts val="0"/>
              </a:spcAft>
              <a:buNone/>
            </a:pPr>
            <a:r>
              <a:rPr lang="zh-CN" sz="1800">
                <a:solidFill>
                  <a:schemeClr val="dk1"/>
                </a:solidFill>
                <a:latin typeface="Calibri"/>
                <a:ea typeface="Calibri"/>
                <a:cs typeface="Calibri"/>
                <a:sym typeface="Calibri"/>
              </a:rPr>
              <a:t>在了解資料可靠性及目標網站後，對於即時性資料需要掌握其更新頻率，除了能夠掌握資料的流動性，還有助於自動化的機制設定。</a:t>
            </a: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24987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406DD6B-8599-459D-A871-E64138E5C8AA}"/>
              </a:ext>
            </a:extLst>
          </p:cNvPr>
          <p:cNvSpPr txBox="1"/>
          <p:nvPr/>
        </p:nvSpPr>
        <p:spPr>
          <a:xfrm>
            <a:off x="237067" y="203201"/>
            <a:ext cx="1044786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0000"/>
                </a:solidFill>
                <a:effectLst/>
                <a:uLnTx/>
                <a:uFillTx/>
                <a:latin typeface="Calibri" panose="020F0502020204030204"/>
                <a:ea typeface="+mn-ea"/>
                <a:cs typeface="+mn-cs"/>
              </a:rPr>
              <a:t>Web Scraping Workflow - </a:t>
            </a:r>
            <a:r>
              <a:rPr kumimoji="0" lang="zh-CN" altLang="en-US" sz="3200" b="0" i="0" u="none" strike="noStrike" kern="1200" cap="none" spc="0" normalizeH="0" baseline="0" noProof="0" dirty="0">
                <a:ln>
                  <a:noFill/>
                </a:ln>
                <a:solidFill>
                  <a:srgbClr val="FF0000"/>
                </a:solidFill>
                <a:effectLst/>
                <a:uLnTx/>
                <a:uFillTx/>
                <a:latin typeface="Calibri" panose="020F0502020204030204"/>
                <a:ea typeface="+mn-ea"/>
                <a:cs typeface="+mn-cs"/>
              </a:rPr>
              <a:t>執行流程</a:t>
            </a:r>
            <a:r>
              <a:rPr kumimoji="0" lang="en-US" altLang="zh-CN" sz="3200" b="0" i="0" u="none" strike="noStrike" kern="1200" cap="none" spc="0" normalizeH="0" baseline="0" noProof="0" dirty="0">
                <a:ln>
                  <a:noFill/>
                </a:ln>
                <a:solidFill>
                  <a:srgbClr val="FF0000"/>
                </a:solidFill>
                <a:effectLst/>
                <a:uLnTx/>
                <a:uFillTx/>
                <a:latin typeface="Calibri" panose="020F0502020204030204"/>
                <a:ea typeface="+mn-ea"/>
                <a:cs typeface="+mn-cs"/>
              </a:rPr>
              <a:t> – Programming-based</a:t>
            </a:r>
            <a:endParaRPr kumimoji="0" lang="en-US" sz="32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C1B1B150-4F59-4663-B062-5AFDC42084B6}"/>
              </a:ext>
            </a:extLst>
          </p:cNvPr>
          <p:cNvSpPr txBox="1"/>
          <p:nvPr/>
        </p:nvSpPr>
        <p:spPr>
          <a:xfrm>
            <a:off x="237067" y="788474"/>
            <a:ext cx="10447866" cy="461665"/>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dirty="0">
                <a:latin typeface="Calibri" panose="020F0502020204030204"/>
              </a:rPr>
              <a:t>Main Factors Considered for </a:t>
            </a:r>
            <a:r>
              <a:rPr lang="en-US" altLang="zh-CN" sz="2400" b="1" dirty="0">
                <a:latin typeface="Calibri" panose="020F0502020204030204"/>
              </a:rPr>
              <a:t>Each STEPs – STEP 1 : Where is my DATA !?</a:t>
            </a:r>
            <a:endParaRPr lang="en-US" sz="2400" b="1" dirty="0">
              <a:latin typeface="Calibri" panose="020F0502020204030204"/>
            </a:endParaRPr>
          </a:p>
        </p:txBody>
      </p:sp>
      <p:sp>
        <p:nvSpPr>
          <p:cNvPr id="16" name="Google Shape;162;p11">
            <a:extLst>
              <a:ext uri="{FF2B5EF4-FFF2-40B4-BE49-F238E27FC236}">
                <a16:creationId xmlns:a16="http://schemas.microsoft.com/office/drawing/2014/main" id="{0C810BF8-88D7-4B49-9014-7468BDA932B7}"/>
              </a:ext>
            </a:extLst>
          </p:cNvPr>
          <p:cNvSpPr/>
          <p:nvPr/>
        </p:nvSpPr>
        <p:spPr>
          <a:xfrm flipH="1">
            <a:off x="172715" y="1817181"/>
            <a:ext cx="6656103" cy="646986"/>
          </a:xfrm>
          <a:prstGeom prst="roundRect">
            <a:avLst>
              <a:gd name="adj" fmla="val 16667"/>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204559"/>
              </a:buClr>
              <a:buSzPts val="3200"/>
              <a:buFont typeface="Arial"/>
              <a:buChar char="•"/>
            </a:pPr>
            <a:r>
              <a:rPr lang="zh-CN" sz="3200">
                <a:solidFill>
                  <a:srgbClr val="204559"/>
                </a:solidFill>
                <a:latin typeface="Microsoft JhengHei"/>
                <a:ea typeface="Microsoft JhengHei"/>
                <a:cs typeface="Microsoft JhengHei"/>
                <a:sym typeface="Microsoft JhengHei"/>
              </a:rPr>
              <a:t>哪個網站有我想要的資料？</a:t>
            </a:r>
            <a:endParaRPr sz="3200">
              <a:solidFill>
                <a:srgbClr val="204559"/>
              </a:solidFill>
              <a:latin typeface="Microsoft JhengHei"/>
              <a:ea typeface="Microsoft JhengHei"/>
              <a:cs typeface="Microsoft JhengHei"/>
              <a:sym typeface="Microsoft JhengHei"/>
            </a:endParaRPr>
          </a:p>
        </p:txBody>
      </p:sp>
      <p:sp>
        <p:nvSpPr>
          <p:cNvPr id="18" name="Google Shape;163;p11">
            <a:extLst>
              <a:ext uri="{FF2B5EF4-FFF2-40B4-BE49-F238E27FC236}">
                <a16:creationId xmlns:a16="http://schemas.microsoft.com/office/drawing/2014/main" id="{2CC65B45-D1CF-4E3D-808B-78F58BA9C250}"/>
              </a:ext>
            </a:extLst>
          </p:cNvPr>
          <p:cNvSpPr txBox="1"/>
          <p:nvPr/>
        </p:nvSpPr>
        <p:spPr>
          <a:xfrm flipH="1">
            <a:off x="172715" y="2825133"/>
            <a:ext cx="6656103" cy="58477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204559"/>
              </a:buClr>
              <a:buSzPts val="3200"/>
              <a:buFont typeface="Arial"/>
              <a:buChar char="•"/>
            </a:pPr>
            <a:r>
              <a:rPr lang="zh-CN" sz="3200">
                <a:solidFill>
                  <a:srgbClr val="204559"/>
                </a:solidFill>
                <a:latin typeface="Microsoft JhengHei"/>
                <a:ea typeface="Microsoft JhengHei"/>
                <a:cs typeface="Microsoft JhengHei"/>
                <a:sym typeface="Microsoft JhengHei"/>
              </a:rPr>
              <a:t>網站是否需要登錄或身份驗證？</a:t>
            </a:r>
            <a:endParaRPr sz="3200">
              <a:solidFill>
                <a:srgbClr val="204559"/>
              </a:solidFill>
              <a:latin typeface="Microsoft JhengHei"/>
              <a:ea typeface="Microsoft JhengHei"/>
              <a:cs typeface="Microsoft JhengHei"/>
              <a:sym typeface="Microsoft JhengHei"/>
            </a:endParaRPr>
          </a:p>
        </p:txBody>
      </p:sp>
      <p:sp>
        <p:nvSpPr>
          <p:cNvPr id="20" name="Google Shape;164;p11">
            <a:extLst>
              <a:ext uri="{FF2B5EF4-FFF2-40B4-BE49-F238E27FC236}">
                <a16:creationId xmlns:a16="http://schemas.microsoft.com/office/drawing/2014/main" id="{367264A5-CFD9-4420-9B0C-5DF2725C90C2}"/>
              </a:ext>
            </a:extLst>
          </p:cNvPr>
          <p:cNvSpPr txBox="1"/>
          <p:nvPr/>
        </p:nvSpPr>
        <p:spPr>
          <a:xfrm flipH="1">
            <a:off x="172715" y="3833085"/>
            <a:ext cx="6656103" cy="58477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204559"/>
              </a:buClr>
              <a:buSzPts val="3200"/>
              <a:buFont typeface="Arial"/>
              <a:buChar char="•"/>
            </a:pPr>
            <a:r>
              <a:rPr lang="zh-CN" sz="3200">
                <a:solidFill>
                  <a:srgbClr val="204559"/>
                </a:solidFill>
                <a:latin typeface="Microsoft JhengHei"/>
                <a:ea typeface="Microsoft JhengHei"/>
                <a:cs typeface="Microsoft JhengHei"/>
                <a:sym typeface="Microsoft JhengHei"/>
              </a:rPr>
              <a:t>內容品質是否可靠？</a:t>
            </a:r>
            <a:endParaRPr sz="3200">
              <a:solidFill>
                <a:srgbClr val="204559"/>
              </a:solidFill>
              <a:latin typeface="Microsoft JhengHei"/>
              <a:ea typeface="Microsoft JhengHei"/>
              <a:cs typeface="Microsoft JhengHei"/>
              <a:sym typeface="Microsoft JhengHei"/>
            </a:endParaRPr>
          </a:p>
        </p:txBody>
      </p:sp>
      <p:sp>
        <p:nvSpPr>
          <p:cNvPr id="21" name="Google Shape;165;p11">
            <a:extLst>
              <a:ext uri="{FF2B5EF4-FFF2-40B4-BE49-F238E27FC236}">
                <a16:creationId xmlns:a16="http://schemas.microsoft.com/office/drawing/2014/main" id="{72B50D05-684C-452B-B356-8A13C762236F}"/>
              </a:ext>
            </a:extLst>
          </p:cNvPr>
          <p:cNvSpPr txBox="1"/>
          <p:nvPr/>
        </p:nvSpPr>
        <p:spPr>
          <a:xfrm flipH="1">
            <a:off x="172715" y="4841037"/>
            <a:ext cx="6656103" cy="58477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204559"/>
              </a:buClr>
              <a:buSzPts val="3200"/>
              <a:buFont typeface="Arial"/>
              <a:buChar char="•"/>
            </a:pPr>
            <a:r>
              <a:rPr lang="zh-CN" sz="3200">
                <a:solidFill>
                  <a:srgbClr val="204559"/>
                </a:solidFill>
                <a:latin typeface="Microsoft JhengHei"/>
                <a:ea typeface="Microsoft JhengHei"/>
                <a:cs typeface="Microsoft JhengHei"/>
                <a:sym typeface="Microsoft JhengHei"/>
              </a:rPr>
              <a:t>網站內容的更新頻率為何？</a:t>
            </a:r>
            <a:endParaRPr sz="3200">
              <a:solidFill>
                <a:srgbClr val="204559"/>
              </a:solidFill>
              <a:latin typeface="Microsoft JhengHei"/>
              <a:ea typeface="Microsoft JhengHei"/>
              <a:cs typeface="Microsoft JhengHei"/>
              <a:sym typeface="Microsoft JhengHei"/>
            </a:endParaRPr>
          </a:p>
        </p:txBody>
      </p:sp>
      <p:sp>
        <p:nvSpPr>
          <p:cNvPr id="22" name="Google Shape;166;p11">
            <a:extLst>
              <a:ext uri="{FF2B5EF4-FFF2-40B4-BE49-F238E27FC236}">
                <a16:creationId xmlns:a16="http://schemas.microsoft.com/office/drawing/2014/main" id="{DCA41EBE-7E47-4028-B38A-8527A3D5FBBD}"/>
              </a:ext>
            </a:extLst>
          </p:cNvPr>
          <p:cNvSpPr/>
          <p:nvPr/>
        </p:nvSpPr>
        <p:spPr>
          <a:xfrm flipH="1">
            <a:off x="172715" y="5848990"/>
            <a:ext cx="6656103" cy="646986"/>
          </a:xfrm>
          <a:prstGeom prst="roundRect">
            <a:avLst>
              <a:gd name="adj" fmla="val 16667"/>
            </a:avLst>
          </a:prstGeom>
          <a:noFill/>
          <a:ln w="9525" cap="flat" cmpd="sng">
            <a:solidFill>
              <a:schemeClr val="accent6"/>
            </a:solidFill>
            <a:prstDash val="solid"/>
            <a:round/>
            <a:headEnd type="none" w="sm" len="sm"/>
            <a:tailEnd type="none" w="sm" len="sm"/>
          </a:ln>
        </p:spPr>
        <p:txBody>
          <a:bodyPr spcFirstLastPara="1" wrap="square" lIns="91425" tIns="45700" rIns="91425" bIns="45700" anchor="t" anchorCtr="0">
            <a:spAutoFit/>
          </a:bodyPr>
          <a:lstStyle/>
          <a:p>
            <a:pPr marL="285750" marR="0" lvl="0" indent="-285750" algn="l" rtl="0">
              <a:spcBef>
                <a:spcPts val="0"/>
              </a:spcBef>
              <a:spcAft>
                <a:spcPts val="0"/>
              </a:spcAft>
              <a:buClr>
                <a:srgbClr val="204559"/>
              </a:buClr>
              <a:buSzPts val="3200"/>
              <a:buFont typeface="Arial"/>
              <a:buChar char="•"/>
            </a:pPr>
            <a:r>
              <a:rPr lang="zh-CN" sz="3200">
                <a:solidFill>
                  <a:srgbClr val="204559"/>
                </a:solidFill>
                <a:latin typeface="Microsoft JhengHei"/>
                <a:ea typeface="Microsoft JhengHei"/>
                <a:cs typeface="Microsoft JhengHei"/>
                <a:sym typeface="Microsoft JhengHei"/>
              </a:rPr>
              <a:t>IPO 與資料結構設計</a:t>
            </a:r>
            <a:endParaRPr sz="3200">
              <a:solidFill>
                <a:srgbClr val="204559"/>
              </a:solidFill>
              <a:latin typeface="Microsoft JhengHei"/>
              <a:ea typeface="Microsoft JhengHei"/>
              <a:cs typeface="Microsoft JhengHei"/>
              <a:sym typeface="Microsoft JhengHei"/>
            </a:endParaRPr>
          </a:p>
        </p:txBody>
      </p:sp>
      <p:sp>
        <p:nvSpPr>
          <p:cNvPr id="23" name="Google Shape;167;p11">
            <a:extLst>
              <a:ext uri="{FF2B5EF4-FFF2-40B4-BE49-F238E27FC236}">
                <a16:creationId xmlns:a16="http://schemas.microsoft.com/office/drawing/2014/main" id="{9D355346-9A0C-43FB-8DC6-69F107C12C7E}"/>
              </a:ext>
            </a:extLst>
          </p:cNvPr>
          <p:cNvSpPr txBox="1"/>
          <p:nvPr/>
        </p:nvSpPr>
        <p:spPr>
          <a:xfrm>
            <a:off x="7377565" y="1817181"/>
            <a:ext cx="4320000" cy="46800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l" rtl="0">
              <a:lnSpc>
                <a:spcPct val="150000"/>
              </a:lnSpc>
              <a:spcBef>
                <a:spcPts val="0"/>
              </a:spcBef>
              <a:spcAft>
                <a:spcPts val="0"/>
              </a:spcAft>
              <a:buNone/>
            </a:pPr>
            <a:r>
              <a:rPr lang="zh-CN" sz="1800">
                <a:solidFill>
                  <a:schemeClr val="dk1"/>
                </a:solidFill>
                <a:latin typeface="Calibri"/>
                <a:ea typeface="Calibri"/>
                <a:cs typeface="Calibri"/>
                <a:sym typeface="Calibri"/>
              </a:rPr>
              <a:t>Input-Process-Output Model 的應用有助於建立更完整的程式導向流程及程式碼本身的再利用性及易讀性。</a:t>
            </a:r>
            <a:endParaRPr sz="1800">
              <a:solidFill>
                <a:schemeClr val="dk1"/>
              </a:solidFill>
              <a:latin typeface="Calibri"/>
              <a:ea typeface="Calibri"/>
              <a:cs typeface="Calibri"/>
              <a:sym typeface="Calibri"/>
            </a:endParaRPr>
          </a:p>
          <a:p>
            <a:pPr marL="0" marR="0" lvl="0" indent="0" algn="l" rtl="0">
              <a:lnSpc>
                <a:spcPct val="150000"/>
              </a:lnSpc>
              <a:spcBef>
                <a:spcPts val="0"/>
              </a:spcBef>
              <a:spcAft>
                <a:spcPts val="0"/>
              </a:spcAft>
              <a:buNone/>
            </a:pPr>
            <a:endParaRPr sz="1800">
              <a:solidFill>
                <a:schemeClr val="dk1"/>
              </a:solidFill>
              <a:latin typeface="Calibri"/>
              <a:ea typeface="Calibri"/>
              <a:cs typeface="Calibri"/>
              <a:sym typeface="Calibri"/>
            </a:endParaRPr>
          </a:p>
          <a:p>
            <a:pPr marL="0" marR="0" lvl="0" indent="0" algn="l" rtl="0">
              <a:lnSpc>
                <a:spcPct val="150000"/>
              </a:lnSpc>
              <a:spcBef>
                <a:spcPts val="0"/>
              </a:spcBef>
              <a:spcAft>
                <a:spcPts val="0"/>
              </a:spcAft>
              <a:buNone/>
            </a:pPr>
            <a:r>
              <a:rPr lang="zh-CN" sz="1800">
                <a:solidFill>
                  <a:schemeClr val="dk1"/>
                </a:solidFill>
                <a:latin typeface="Calibri"/>
                <a:ea typeface="Calibri"/>
                <a:cs typeface="Calibri"/>
                <a:sym typeface="Calibri"/>
              </a:rPr>
              <a:t>在確認規劃儲存資料後，需針對須儲存的資料進行結構設計。除了能有效優化儲存空間，還能夠在完成爬取資料後進行更複雜的操作。</a:t>
            </a: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5476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406DD6B-8599-459D-A871-E64138E5C8AA}"/>
              </a:ext>
            </a:extLst>
          </p:cNvPr>
          <p:cNvSpPr txBox="1"/>
          <p:nvPr/>
        </p:nvSpPr>
        <p:spPr>
          <a:xfrm>
            <a:off x="237067" y="203201"/>
            <a:ext cx="1044786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0000"/>
                </a:solidFill>
                <a:effectLst/>
                <a:uLnTx/>
                <a:uFillTx/>
                <a:latin typeface="Calibri" panose="020F0502020204030204"/>
                <a:ea typeface="+mn-ea"/>
                <a:cs typeface="+mn-cs"/>
              </a:rPr>
              <a:t>Web Scraping Workflow - </a:t>
            </a:r>
            <a:r>
              <a:rPr kumimoji="0" lang="zh-CN" altLang="en-US" sz="3200" b="0" i="0" u="none" strike="noStrike" kern="1200" cap="none" spc="0" normalizeH="0" baseline="0" noProof="0" dirty="0">
                <a:ln>
                  <a:noFill/>
                </a:ln>
                <a:solidFill>
                  <a:srgbClr val="FF0000"/>
                </a:solidFill>
                <a:effectLst/>
                <a:uLnTx/>
                <a:uFillTx/>
                <a:latin typeface="Calibri" panose="020F0502020204030204"/>
                <a:ea typeface="+mn-ea"/>
                <a:cs typeface="+mn-cs"/>
              </a:rPr>
              <a:t>執行流程</a:t>
            </a:r>
            <a:r>
              <a:rPr kumimoji="0" lang="en-US" altLang="zh-CN" sz="3200" b="0" i="0" u="none" strike="noStrike" kern="1200" cap="none" spc="0" normalizeH="0" baseline="0" noProof="0" dirty="0">
                <a:ln>
                  <a:noFill/>
                </a:ln>
                <a:solidFill>
                  <a:srgbClr val="FF0000"/>
                </a:solidFill>
                <a:effectLst/>
                <a:uLnTx/>
                <a:uFillTx/>
                <a:latin typeface="Calibri" panose="020F0502020204030204"/>
                <a:ea typeface="+mn-ea"/>
                <a:cs typeface="+mn-cs"/>
              </a:rPr>
              <a:t> – Programming-based</a:t>
            </a:r>
            <a:endParaRPr kumimoji="0" lang="en-US" sz="32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C1B1B150-4F59-4663-B062-5AFDC42084B6}"/>
              </a:ext>
            </a:extLst>
          </p:cNvPr>
          <p:cNvSpPr txBox="1"/>
          <p:nvPr/>
        </p:nvSpPr>
        <p:spPr>
          <a:xfrm>
            <a:off x="237067" y="788474"/>
            <a:ext cx="10447866" cy="461665"/>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dirty="0">
                <a:latin typeface="Calibri" panose="020F0502020204030204"/>
              </a:rPr>
              <a:t>Main Factors Considered for </a:t>
            </a:r>
            <a:r>
              <a:rPr lang="en-US" altLang="zh-CN" sz="2400" b="1" dirty="0">
                <a:latin typeface="Calibri" panose="020F0502020204030204"/>
              </a:rPr>
              <a:t>Each STEPs – STEP 2 : Where is my Target Link !?</a:t>
            </a:r>
            <a:endParaRPr lang="en-US" sz="2400" b="1" dirty="0">
              <a:latin typeface="Calibri" panose="020F0502020204030204"/>
            </a:endParaRPr>
          </a:p>
        </p:txBody>
      </p:sp>
      <p:sp>
        <p:nvSpPr>
          <p:cNvPr id="10" name="Google Shape;174;p12">
            <a:extLst>
              <a:ext uri="{FF2B5EF4-FFF2-40B4-BE49-F238E27FC236}">
                <a16:creationId xmlns:a16="http://schemas.microsoft.com/office/drawing/2014/main" id="{BAA70FE1-2CD1-4EA4-8BCD-13DBD3417D7D}"/>
              </a:ext>
            </a:extLst>
          </p:cNvPr>
          <p:cNvSpPr/>
          <p:nvPr/>
        </p:nvSpPr>
        <p:spPr>
          <a:xfrm>
            <a:off x="172714" y="1721797"/>
            <a:ext cx="2198451" cy="457200"/>
          </a:xfrm>
          <a:prstGeom prst="rect">
            <a:avLst/>
          </a:prstGeom>
          <a:solidFill>
            <a:schemeClr val="accent1"/>
          </a:solidFill>
          <a:ln w="12700" cap="flat" cmpd="sng">
            <a:solidFill>
              <a:srgbClr val="2F648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CN" sz="1800">
                <a:solidFill>
                  <a:schemeClr val="lt1"/>
                </a:solidFill>
                <a:latin typeface="Calibri"/>
                <a:ea typeface="Calibri"/>
                <a:cs typeface="Calibri"/>
                <a:sym typeface="Calibri"/>
              </a:rPr>
              <a:t>URL / API</a:t>
            </a:r>
            <a:endParaRPr sz="1800">
              <a:solidFill>
                <a:schemeClr val="lt1"/>
              </a:solidFill>
              <a:latin typeface="Calibri"/>
              <a:ea typeface="Calibri"/>
              <a:cs typeface="Calibri"/>
              <a:sym typeface="Calibri"/>
            </a:endParaRPr>
          </a:p>
        </p:txBody>
      </p:sp>
      <p:sp>
        <p:nvSpPr>
          <p:cNvPr id="11" name="Google Shape;175;p12">
            <a:extLst>
              <a:ext uri="{FF2B5EF4-FFF2-40B4-BE49-F238E27FC236}">
                <a16:creationId xmlns:a16="http://schemas.microsoft.com/office/drawing/2014/main" id="{3A4561BA-6929-408D-AFC1-64CD66A528E8}"/>
              </a:ext>
            </a:extLst>
          </p:cNvPr>
          <p:cNvSpPr/>
          <p:nvPr/>
        </p:nvSpPr>
        <p:spPr>
          <a:xfrm>
            <a:off x="2371165" y="1721797"/>
            <a:ext cx="2198451" cy="457200"/>
          </a:xfrm>
          <a:prstGeom prst="rect">
            <a:avLst/>
          </a:prstGeom>
          <a:solidFill>
            <a:srgbClr val="FCF1CC"/>
          </a:solidFill>
          <a:ln w="12700" cap="flat" cmpd="sng">
            <a:solidFill>
              <a:srgbClr val="2F648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CN" sz="1800">
                <a:solidFill>
                  <a:srgbClr val="418AB3"/>
                </a:solidFill>
                <a:latin typeface="Calibri"/>
                <a:ea typeface="Calibri"/>
                <a:cs typeface="Calibri"/>
                <a:sym typeface="Calibri"/>
              </a:rPr>
              <a:t>溝通方式</a:t>
            </a:r>
            <a:endParaRPr sz="1800">
              <a:solidFill>
                <a:srgbClr val="418AB3"/>
              </a:solidFill>
              <a:latin typeface="Calibri"/>
              <a:ea typeface="Calibri"/>
              <a:cs typeface="Calibri"/>
              <a:sym typeface="Calibri"/>
            </a:endParaRPr>
          </a:p>
        </p:txBody>
      </p:sp>
      <p:sp>
        <p:nvSpPr>
          <p:cNvPr id="12" name="Google Shape;176;p12">
            <a:extLst>
              <a:ext uri="{FF2B5EF4-FFF2-40B4-BE49-F238E27FC236}">
                <a16:creationId xmlns:a16="http://schemas.microsoft.com/office/drawing/2014/main" id="{B8F6321B-C7FE-4271-837D-823EFCCE7AAB}"/>
              </a:ext>
            </a:extLst>
          </p:cNvPr>
          <p:cNvSpPr/>
          <p:nvPr/>
        </p:nvSpPr>
        <p:spPr>
          <a:xfrm>
            <a:off x="4569616" y="1721797"/>
            <a:ext cx="2198451" cy="457200"/>
          </a:xfrm>
          <a:prstGeom prst="rect">
            <a:avLst/>
          </a:prstGeom>
          <a:solidFill>
            <a:srgbClr val="FCF1CC"/>
          </a:solidFill>
          <a:ln w="12700" cap="flat" cmpd="sng">
            <a:solidFill>
              <a:srgbClr val="2F648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CN" sz="1800">
                <a:solidFill>
                  <a:srgbClr val="418AB3"/>
                </a:solidFill>
                <a:latin typeface="Calibri"/>
                <a:ea typeface="Calibri"/>
                <a:cs typeface="Calibri"/>
                <a:sym typeface="Calibri"/>
              </a:rPr>
              <a:t>常用工具</a:t>
            </a:r>
            <a:endParaRPr sz="1800">
              <a:solidFill>
                <a:srgbClr val="418AB3"/>
              </a:solidFill>
              <a:latin typeface="Calibri"/>
              <a:ea typeface="Calibri"/>
              <a:cs typeface="Calibri"/>
              <a:sym typeface="Calibri"/>
            </a:endParaRPr>
          </a:p>
        </p:txBody>
      </p:sp>
      <p:sp>
        <p:nvSpPr>
          <p:cNvPr id="13" name="Google Shape;177;p12">
            <a:extLst>
              <a:ext uri="{FF2B5EF4-FFF2-40B4-BE49-F238E27FC236}">
                <a16:creationId xmlns:a16="http://schemas.microsoft.com/office/drawing/2014/main" id="{5D7FF83E-0F75-4E21-B375-19C739906803}"/>
              </a:ext>
            </a:extLst>
          </p:cNvPr>
          <p:cNvSpPr/>
          <p:nvPr/>
        </p:nvSpPr>
        <p:spPr>
          <a:xfrm flipH="1">
            <a:off x="172714" y="2554931"/>
            <a:ext cx="6595353" cy="646986"/>
          </a:xfrm>
          <a:prstGeom prst="roundRect">
            <a:avLst>
              <a:gd name="adj" fmla="val 16667"/>
            </a:avLst>
          </a:prstGeom>
          <a:noFill/>
          <a:ln w="9525" cap="flat" cmpd="sng">
            <a:solidFill>
              <a:schemeClr val="accent6"/>
            </a:solidFill>
            <a:prstDash val="solid"/>
            <a:round/>
            <a:headEnd type="none" w="sm" len="sm"/>
            <a:tailEnd type="none" w="sm" len="sm"/>
          </a:ln>
        </p:spPr>
        <p:txBody>
          <a:bodyPr spcFirstLastPara="1" wrap="square" lIns="91425" tIns="45700" rIns="91425" bIns="45700" anchor="t" anchorCtr="0">
            <a:spAutoFit/>
          </a:bodyPr>
          <a:lstStyle/>
          <a:p>
            <a:pPr marL="285750" marR="0" lvl="0" indent="-285750" algn="l" rtl="0">
              <a:spcBef>
                <a:spcPts val="0"/>
              </a:spcBef>
              <a:spcAft>
                <a:spcPts val="0"/>
              </a:spcAft>
              <a:buClr>
                <a:srgbClr val="204559"/>
              </a:buClr>
              <a:buSzPts val="3200"/>
              <a:buFont typeface="Arial"/>
              <a:buChar char="•"/>
            </a:pPr>
            <a:r>
              <a:rPr lang="zh-CN" sz="3200">
                <a:solidFill>
                  <a:srgbClr val="204559"/>
                </a:solidFill>
                <a:latin typeface="Microsoft JhengHei"/>
                <a:ea typeface="Microsoft JhengHei"/>
                <a:cs typeface="Microsoft JhengHei"/>
                <a:sym typeface="Microsoft JhengHei"/>
              </a:rPr>
              <a:t>你的鏈接不是你要的鏈接？</a:t>
            </a:r>
            <a:endParaRPr sz="3200">
              <a:solidFill>
                <a:srgbClr val="204559"/>
              </a:solidFill>
              <a:latin typeface="Microsoft JhengHei"/>
              <a:ea typeface="Microsoft JhengHei"/>
              <a:cs typeface="Microsoft JhengHei"/>
              <a:sym typeface="Microsoft JhengHei"/>
            </a:endParaRPr>
          </a:p>
        </p:txBody>
      </p:sp>
      <p:sp>
        <p:nvSpPr>
          <p:cNvPr id="14" name="Google Shape;178;p12">
            <a:extLst>
              <a:ext uri="{FF2B5EF4-FFF2-40B4-BE49-F238E27FC236}">
                <a16:creationId xmlns:a16="http://schemas.microsoft.com/office/drawing/2014/main" id="{B88954FA-1338-4EF9-8317-242B711BEE24}"/>
              </a:ext>
            </a:extLst>
          </p:cNvPr>
          <p:cNvSpPr txBox="1"/>
          <p:nvPr/>
        </p:nvSpPr>
        <p:spPr>
          <a:xfrm flipH="1">
            <a:off x="172714" y="3660912"/>
            <a:ext cx="6595353" cy="58477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204559"/>
              </a:buClr>
              <a:buSzPts val="3200"/>
              <a:buFont typeface="Arial"/>
              <a:buChar char="•"/>
            </a:pPr>
            <a:r>
              <a:rPr lang="zh-CN" sz="3200">
                <a:solidFill>
                  <a:srgbClr val="204559"/>
                </a:solidFill>
                <a:latin typeface="Microsoft JhengHei"/>
                <a:ea typeface="Microsoft JhengHei"/>
                <a:cs typeface="Microsoft JhengHei"/>
                <a:sym typeface="Microsoft JhengHei"/>
              </a:rPr>
              <a:t>是否有現成套件或 API 提供？</a:t>
            </a:r>
            <a:endParaRPr sz="3200">
              <a:solidFill>
                <a:srgbClr val="204559"/>
              </a:solidFill>
              <a:latin typeface="Microsoft JhengHei"/>
              <a:ea typeface="Microsoft JhengHei"/>
              <a:cs typeface="Microsoft JhengHei"/>
              <a:sym typeface="Microsoft JhengHei"/>
            </a:endParaRPr>
          </a:p>
        </p:txBody>
      </p:sp>
      <p:sp>
        <p:nvSpPr>
          <p:cNvPr id="17" name="Google Shape;179;p12">
            <a:extLst>
              <a:ext uri="{FF2B5EF4-FFF2-40B4-BE49-F238E27FC236}">
                <a16:creationId xmlns:a16="http://schemas.microsoft.com/office/drawing/2014/main" id="{AB7D1522-3919-4575-92E4-596728433BFF}"/>
              </a:ext>
            </a:extLst>
          </p:cNvPr>
          <p:cNvSpPr txBox="1"/>
          <p:nvPr/>
        </p:nvSpPr>
        <p:spPr>
          <a:xfrm flipH="1">
            <a:off x="172714" y="4766893"/>
            <a:ext cx="6595353" cy="58477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204559"/>
              </a:buClr>
              <a:buSzPts val="3200"/>
              <a:buFont typeface="Arial"/>
              <a:buChar char="•"/>
            </a:pPr>
            <a:r>
              <a:rPr lang="zh-CN" sz="3200">
                <a:solidFill>
                  <a:srgbClr val="204559"/>
                </a:solidFill>
                <a:latin typeface="Microsoft JhengHei"/>
                <a:ea typeface="Microsoft JhengHei"/>
                <a:cs typeface="Microsoft JhengHei"/>
                <a:sym typeface="Microsoft JhengHei"/>
              </a:rPr>
              <a:t>是否提供手機版頁面？</a:t>
            </a:r>
            <a:endParaRPr sz="3200">
              <a:solidFill>
                <a:srgbClr val="204559"/>
              </a:solidFill>
              <a:latin typeface="Microsoft JhengHei"/>
              <a:ea typeface="Microsoft JhengHei"/>
              <a:cs typeface="Microsoft JhengHei"/>
              <a:sym typeface="Microsoft JhengHei"/>
            </a:endParaRPr>
          </a:p>
        </p:txBody>
      </p:sp>
      <p:sp>
        <p:nvSpPr>
          <p:cNvPr id="19" name="Google Shape;180;p12">
            <a:extLst>
              <a:ext uri="{FF2B5EF4-FFF2-40B4-BE49-F238E27FC236}">
                <a16:creationId xmlns:a16="http://schemas.microsoft.com/office/drawing/2014/main" id="{04FF6E19-A452-45ED-8702-815CE5D9E99E}"/>
              </a:ext>
            </a:extLst>
          </p:cNvPr>
          <p:cNvSpPr txBox="1"/>
          <p:nvPr/>
        </p:nvSpPr>
        <p:spPr>
          <a:xfrm>
            <a:off x="7387090" y="1817047"/>
            <a:ext cx="4320000" cy="46800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l" rtl="0">
              <a:lnSpc>
                <a:spcPct val="150000"/>
              </a:lnSpc>
              <a:spcBef>
                <a:spcPts val="0"/>
              </a:spcBef>
              <a:spcAft>
                <a:spcPts val="0"/>
              </a:spcAft>
              <a:buNone/>
            </a:pPr>
            <a:r>
              <a:rPr lang="zh-CN" sz="1800">
                <a:solidFill>
                  <a:schemeClr val="dk1"/>
                </a:solidFill>
                <a:latin typeface="Calibri"/>
                <a:ea typeface="Calibri"/>
                <a:cs typeface="Calibri"/>
                <a:sym typeface="Calibri"/>
              </a:rPr>
              <a:t>在尋找目標網站時，由於使用的 HTTP 溝通方式不同或網頁設計不同，導致搜尋引擎所顯示的網址不完全是目標網站的網址。</a:t>
            </a:r>
            <a:endParaRPr sz="1800">
              <a:solidFill>
                <a:schemeClr val="dk1"/>
              </a:solidFill>
              <a:latin typeface="Calibri"/>
              <a:ea typeface="Calibri"/>
              <a:cs typeface="Calibri"/>
              <a:sym typeface="Calibri"/>
            </a:endParaRPr>
          </a:p>
          <a:p>
            <a:pPr marL="0" marR="0" lvl="0" indent="0" algn="l" rtl="0">
              <a:lnSpc>
                <a:spcPct val="150000"/>
              </a:lnSpc>
              <a:spcBef>
                <a:spcPts val="0"/>
              </a:spcBef>
              <a:spcAft>
                <a:spcPts val="0"/>
              </a:spcAft>
              <a:buNone/>
            </a:pPr>
            <a:endParaRPr sz="1800">
              <a:solidFill>
                <a:schemeClr val="dk1"/>
              </a:solidFill>
              <a:latin typeface="Calibri"/>
              <a:ea typeface="Calibri"/>
              <a:cs typeface="Calibri"/>
              <a:sym typeface="Calibri"/>
            </a:endParaRPr>
          </a:p>
          <a:p>
            <a:pPr marL="0" marR="0" lvl="0" indent="0" algn="l" rtl="0">
              <a:lnSpc>
                <a:spcPct val="150000"/>
              </a:lnSpc>
              <a:spcBef>
                <a:spcPts val="0"/>
              </a:spcBef>
              <a:spcAft>
                <a:spcPts val="0"/>
              </a:spcAft>
              <a:buNone/>
            </a:pPr>
            <a:r>
              <a:rPr lang="zh-CN" sz="1800">
                <a:solidFill>
                  <a:schemeClr val="dk1"/>
                </a:solidFill>
                <a:latin typeface="Calibri"/>
                <a:ea typeface="Calibri"/>
                <a:cs typeface="Calibri"/>
                <a:sym typeface="Calibri"/>
              </a:rPr>
              <a:t>因此可以透過使用開發人員工具檢視網頁原始碼來驗證其相關資料的溝通來源及其溝通方式。</a:t>
            </a: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96774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406DD6B-8599-459D-A871-E64138E5C8AA}"/>
              </a:ext>
            </a:extLst>
          </p:cNvPr>
          <p:cNvSpPr txBox="1"/>
          <p:nvPr/>
        </p:nvSpPr>
        <p:spPr>
          <a:xfrm>
            <a:off x="237067" y="203201"/>
            <a:ext cx="1044786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0000"/>
                </a:solidFill>
                <a:effectLst/>
                <a:uLnTx/>
                <a:uFillTx/>
                <a:latin typeface="Calibri" panose="020F0502020204030204"/>
                <a:ea typeface="+mn-ea"/>
                <a:cs typeface="+mn-cs"/>
              </a:rPr>
              <a:t>Web Scraping Workflow - </a:t>
            </a:r>
            <a:r>
              <a:rPr kumimoji="0" lang="zh-CN" altLang="en-US" sz="3200" b="0" i="0" u="none" strike="noStrike" kern="1200" cap="none" spc="0" normalizeH="0" baseline="0" noProof="0" dirty="0">
                <a:ln>
                  <a:noFill/>
                </a:ln>
                <a:solidFill>
                  <a:srgbClr val="FF0000"/>
                </a:solidFill>
                <a:effectLst/>
                <a:uLnTx/>
                <a:uFillTx/>
                <a:latin typeface="Calibri" panose="020F0502020204030204"/>
                <a:ea typeface="+mn-ea"/>
                <a:cs typeface="+mn-cs"/>
              </a:rPr>
              <a:t>執行流程</a:t>
            </a:r>
            <a:r>
              <a:rPr kumimoji="0" lang="en-US" altLang="zh-CN" sz="3200" b="0" i="0" u="none" strike="noStrike" kern="1200" cap="none" spc="0" normalizeH="0" baseline="0" noProof="0" dirty="0">
                <a:ln>
                  <a:noFill/>
                </a:ln>
                <a:solidFill>
                  <a:srgbClr val="FF0000"/>
                </a:solidFill>
                <a:effectLst/>
                <a:uLnTx/>
                <a:uFillTx/>
                <a:latin typeface="Calibri" panose="020F0502020204030204"/>
                <a:ea typeface="+mn-ea"/>
                <a:cs typeface="+mn-cs"/>
              </a:rPr>
              <a:t> – Programming-based</a:t>
            </a:r>
            <a:endParaRPr kumimoji="0" lang="en-US" sz="32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C1B1B150-4F59-4663-B062-5AFDC42084B6}"/>
              </a:ext>
            </a:extLst>
          </p:cNvPr>
          <p:cNvSpPr txBox="1"/>
          <p:nvPr/>
        </p:nvSpPr>
        <p:spPr>
          <a:xfrm>
            <a:off x="237067" y="788474"/>
            <a:ext cx="10447866" cy="461665"/>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dirty="0">
                <a:latin typeface="Calibri" panose="020F0502020204030204"/>
              </a:rPr>
              <a:t>Main Factors Considered for </a:t>
            </a:r>
            <a:r>
              <a:rPr lang="en-US" altLang="zh-CN" sz="2400" b="1" dirty="0">
                <a:latin typeface="Calibri" panose="020F0502020204030204"/>
              </a:rPr>
              <a:t>Each STEPs – STEP 2 : Where is my Target Link !?</a:t>
            </a:r>
            <a:endParaRPr lang="en-US" sz="2400" b="1" dirty="0">
              <a:latin typeface="Calibri" panose="020F0502020204030204"/>
            </a:endParaRPr>
          </a:p>
        </p:txBody>
      </p:sp>
      <p:sp>
        <p:nvSpPr>
          <p:cNvPr id="16" name="Google Shape;185;p13">
            <a:extLst>
              <a:ext uri="{FF2B5EF4-FFF2-40B4-BE49-F238E27FC236}">
                <a16:creationId xmlns:a16="http://schemas.microsoft.com/office/drawing/2014/main" id="{3A304FD9-130C-4D3D-B203-EEF193F037BC}"/>
              </a:ext>
            </a:extLst>
          </p:cNvPr>
          <p:cNvSpPr txBox="1"/>
          <p:nvPr/>
        </p:nvSpPr>
        <p:spPr>
          <a:xfrm>
            <a:off x="7387090" y="1817047"/>
            <a:ext cx="4320000" cy="46800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l" rtl="0">
              <a:lnSpc>
                <a:spcPct val="150000"/>
              </a:lnSpc>
              <a:spcBef>
                <a:spcPts val="0"/>
              </a:spcBef>
              <a:spcAft>
                <a:spcPts val="0"/>
              </a:spcAft>
              <a:buNone/>
            </a:pPr>
            <a:r>
              <a:rPr lang="zh-CN" sz="1800">
                <a:solidFill>
                  <a:schemeClr val="dk1"/>
                </a:solidFill>
                <a:latin typeface="Calibri"/>
                <a:ea typeface="Calibri"/>
                <a:cs typeface="Calibri"/>
                <a:sym typeface="Calibri"/>
              </a:rPr>
              <a:t>在爬蟲前，若相關網站有提供 API 或現成套件獲取資料，在限制條件允許下，則可不考慮使用爬蟲形式獲取資料。</a:t>
            </a:r>
            <a:endParaRPr sz="1800">
              <a:solidFill>
                <a:schemeClr val="dk1"/>
              </a:solidFill>
              <a:latin typeface="Calibri"/>
              <a:ea typeface="Calibri"/>
              <a:cs typeface="Calibri"/>
              <a:sym typeface="Calibri"/>
            </a:endParaRPr>
          </a:p>
        </p:txBody>
      </p:sp>
      <p:sp>
        <p:nvSpPr>
          <p:cNvPr id="21" name="Google Shape;188;p13">
            <a:extLst>
              <a:ext uri="{FF2B5EF4-FFF2-40B4-BE49-F238E27FC236}">
                <a16:creationId xmlns:a16="http://schemas.microsoft.com/office/drawing/2014/main" id="{B1C989AA-31DE-4EE7-A1B9-CAACA222EA1A}"/>
              </a:ext>
            </a:extLst>
          </p:cNvPr>
          <p:cNvSpPr/>
          <p:nvPr/>
        </p:nvSpPr>
        <p:spPr>
          <a:xfrm>
            <a:off x="172714" y="1721797"/>
            <a:ext cx="2198451" cy="457200"/>
          </a:xfrm>
          <a:prstGeom prst="rect">
            <a:avLst/>
          </a:prstGeom>
          <a:solidFill>
            <a:schemeClr val="accent1"/>
          </a:solidFill>
          <a:ln w="12700" cap="flat" cmpd="sng">
            <a:solidFill>
              <a:srgbClr val="2F648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CN" sz="1800">
                <a:solidFill>
                  <a:schemeClr val="lt1"/>
                </a:solidFill>
                <a:latin typeface="Calibri"/>
                <a:ea typeface="Calibri"/>
                <a:cs typeface="Calibri"/>
                <a:sym typeface="Calibri"/>
              </a:rPr>
              <a:t>URL / API</a:t>
            </a:r>
            <a:endParaRPr sz="1800">
              <a:solidFill>
                <a:schemeClr val="lt1"/>
              </a:solidFill>
              <a:latin typeface="Calibri"/>
              <a:ea typeface="Calibri"/>
              <a:cs typeface="Calibri"/>
              <a:sym typeface="Calibri"/>
            </a:endParaRPr>
          </a:p>
        </p:txBody>
      </p:sp>
      <p:sp>
        <p:nvSpPr>
          <p:cNvPr id="22" name="Google Shape;189;p13">
            <a:extLst>
              <a:ext uri="{FF2B5EF4-FFF2-40B4-BE49-F238E27FC236}">
                <a16:creationId xmlns:a16="http://schemas.microsoft.com/office/drawing/2014/main" id="{78011E03-E5A7-4584-8320-B619B9062CB0}"/>
              </a:ext>
            </a:extLst>
          </p:cNvPr>
          <p:cNvSpPr/>
          <p:nvPr/>
        </p:nvSpPr>
        <p:spPr>
          <a:xfrm>
            <a:off x="2371165" y="1721797"/>
            <a:ext cx="2198451" cy="457200"/>
          </a:xfrm>
          <a:prstGeom prst="rect">
            <a:avLst/>
          </a:prstGeom>
          <a:solidFill>
            <a:srgbClr val="FCF1CC"/>
          </a:solidFill>
          <a:ln w="12700" cap="flat" cmpd="sng">
            <a:solidFill>
              <a:srgbClr val="2F648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CN" sz="1800">
                <a:solidFill>
                  <a:srgbClr val="418AB3"/>
                </a:solidFill>
                <a:latin typeface="Calibri"/>
                <a:ea typeface="Calibri"/>
                <a:cs typeface="Calibri"/>
                <a:sym typeface="Calibri"/>
              </a:rPr>
              <a:t>溝通方式</a:t>
            </a:r>
            <a:endParaRPr sz="1800">
              <a:solidFill>
                <a:srgbClr val="418AB3"/>
              </a:solidFill>
              <a:latin typeface="Calibri"/>
              <a:ea typeface="Calibri"/>
              <a:cs typeface="Calibri"/>
              <a:sym typeface="Calibri"/>
            </a:endParaRPr>
          </a:p>
        </p:txBody>
      </p:sp>
      <p:sp>
        <p:nvSpPr>
          <p:cNvPr id="23" name="Google Shape;190;p13">
            <a:extLst>
              <a:ext uri="{FF2B5EF4-FFF2-40B4-BE49-F238E27FC236}">
                <a16:creationId xmlns:a16="http://schemas.microsoft.com/office/drawing/2014/main" id="{42FEFE1D-F46E-4599-97E9-982F980C836E}"/>
              </a:ext>
            </a:extLst>
          </p:cNvPr>
          <p:cNvSpPr/>
          <p:nvPr/>
        </p:nvSpPr>
        <p:spPr>
          <a:xfrm>
            <a:off x="4569616" y="1721797"/>
            <a:ext cx="2198451" cy="457200"/>
          </a:xfrm>
          <a:prstGeom prst="rect">
            <a:avLst/>
          </a:prstGeom>
          <a:solidFill>
            <a:srgbClr val="FCF1CC"/>
          </a:solidFill>
          <a:ln w="12700" cap="flat" cmpd="sng">
            <a:solidFill>
              <a:srgbClr val="2F648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CN" sz="1800">
                <a:solidFill>
                  <a:srgbClr val="418AB3"/>
                </a:solidFill>
                <a:latin typeface="Calibri"/>
                <a:ea typeface="Calibri"/>
                <a:cs typeface="Calibri"/>
                <a:sym typeface="Calibri"/>
              </a:rPr>
              <a:t>常用工具</a:t>
            </a:r>
            <a:endParaRPr sz="1800">
              <a:solidFill>
                <a:srgbClr val="418AB3"/>
              </a:solidFill>
              <a:latin typeface="Calibri"/>
              <a:ea typeface="Calibri"/>
              <a:cs typeface="Calibri"/>
              <a:sym typeface="Calibri"/>
            </a:endParaRPr>
          </a:p>
        </p:txBody>
      </p:sp>
      <p:sp>
        <p:nvSpPr>
          <p:cNvPr id="24" name="Google Shape;191;p13">
            <a:extLst>
              <a:ext uri="{FF2B5EF4-FFF2-40B4-BE49-F238E27FC236}">
                <a16:creationId xmlns:a16="http://schemas.microsoft.com/office/drawing/2014/main" id="{2BA0B9F8-FBEB-4A41-B81C-E07E13E49C64}"/>
              </a:ext>
            </a:extLst>
          </p:cNvPr>
          <p:cNvSpPr txBox="1"/>
          <p:nvPr/>
        </p:nvSpPr>
        <p:spPr>
          <a:xfrm flipH="1">
            <a:off x="172714" y="2554931"/>
            <a:ext cx="6595353" cy="58477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204559"/>
              </a:buClr>
              <a:buSzPts val="3200"/>
              <a:buFont typeface="Arial"/>
              <a:buChar char="•"/>
            </a:pPr>
            <a:r>
              <a:rPr lang="zh-CN" sz="3200">
                <a:solidFill>
                  <a:srgbClr val="204559"/>
                </a:solidFill>
                <a:latin typeface="Microsoft JhengHei"/>
                <a:ea typeface="Microsoft JhengHei"/>
                <a:cs typeface="Microsoft JhengHei"/>
                <a:sym typeface="Microsoft JhengHei"/>
              </a:rPr>
              <a:t>你的鏈接不是你要的鏈接？</a:t>
            </a:r>
            <a:endParaRPr sz="3200">
              <a:solidFill>
                <a:srgbClr val="204559"/>
              </a:solidFill>
              <a:latin typeface="Microsoft JhengHei"/>
              <a:ea typeface="Microsoft JhengHei"/>
              <a:cs typeface="Microsoft JhengHei"/>
              <a:sym typeface="Microsoft JhengHei"/>
            </a:endParaRPr>
          </a:p>
        </p:txBody>
      </p:sp>
      <p:sp>
        <p:nvSpPr>
          <p:cNvPr id="25" name="Google Shape;192;p13">
            <a:extLst>
              <a:ext uri="{FF2B5EF4-FFF2-40B4-BE49-F238E27FC236}">
                <a16:creationId xmlns:a16="http://schemas.microsoft.com/office/drawing/2014/main" id="{40EED33E-B234-440C-9ECF-EF9C95F34C90}"/>
              </a:ext>
            </a:extLst>
          </p:cNvPr>
          <p:cNvSpPr/>
          <p:nvPr/>
        </p:nvSpPr>
        <p:spPr>
          <a:xfrm flipH="1">
            <a:off x="172714" y="3660912"/>
            <a:ext cx="6595353" cy="646986"/>
          </a:xfrm>
          <a:prstGeom prst="roundRect">
            <a:avLst>
              <a:gd name="adj" fmla="val 16667"/>
            </a:avLst>
          </a:prstGeom>
          <a:noFill/>
          <a:ln w="9525" cap="flat" cmpd="sng">
            <a:solidFill>
              <a:schemeClr val="accent6"/>
            </a:solidFill>
            <a:prstDash val="solid"/>
            <a:round/>
            <a:headEnd type="none" w="sm" len="sm"/>
            <a:tailEnd type="none" w="sm" len="sm"/>
          </a:ln>
        </p:spPr>
        <p:txBody>
          <a:bodyPr spcFirstLastPara="1" wrap="square" lIns="91425" tIns="45700" rIns="91425" bIns="45700" anchor="t" anchorCtr="0">
            <a:spAutoFit/>
          </a:bodyPr>
          <a:lstStyle/>
          <a:p>
            <a:pPr marL="285750" marR="0" lvl="0" indent="-285750" algn="l" rtl="0">
              <a:spcBef>
                <a:spcPts val="0"/>
              </a:spcBef>
              <a:spcAft>
                <a:spcPts val="0"/>
              </a:spcAft>
              <a:buClr>
                <a:srgbClr val="204559"/>
              </a:buClr>
              <a:buSzPts val="3200"/>
              <a:buFont typeface="Arial"/>
              <a:buChar char="•"/>
            </a:pPr>
            <a:r>
              <a:rPr lang="zh-CN" sz="3200">
                <a:solidFill>
                  <a:srgbClr val="204559"/>
                </a:solidFill>
                <a:latin typeface="Microsoft JhengHei"/>
                <a:ea typeface="Microsoft JhengHei"/>
                <a:cs typeface="Microsoft JhengHei"/>
                <a:sym typeface="Microsoft JhengHei"/>
              </a:rPr>
              <a:t>是否有現成套件或 API 提供？</a:t>
            </a:r>
            <a:endParaRPr sz="3200">
              <a:solidFill>
                <a:srgbClr val="204559"/>
              </a:solidFill>
              <a:latin typeface="Microsoft JhengHei"/>
              <a:ea typeface="Microsoft JhengHei"/>
              <a:cs typeface="Microsoft JhengHei"/>
              <a:sym typeface="Microsoft JhengHei"/>
            </a:endParaRPr>
          </a:p>
        </p:txBody>
      </p:sp>
      <p:sp>
        <p:nvSpPr>
          <p:cNvPr id="26" name="Google Shape;193;p13">
            <a:extLst>
              <a:ext uri="{FF2B5EF4-FFF2-40B4-BE49-F238E27FC236}">
                <a16:creationId xmlns:a16="http://schemas.microsoft.com/office/drawing/2014/main" id="{DB9613CA-6E76-4D07-A89F-7CBD46D5D856}"/>
              </a:ext>
            </a:extLst>
          </p:cNvPr>
          <p:cNvSpPr txBox="1"/>
          <p:nvPr/>
        </p:nvSpPr>
        <p:spPr>
          <a:xfrm flipH="1">
            <a:off x="172714" y="4766893"/>
            <a:ext cx="6595353" cy="58477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204559"/>
              </a:buClr>
              <a:buSzPts val="3200"/>
              <a:buFont typeface="Arial"/>
              <a:buChar char="•"/>
            </a:pPr>
            <a:r>
              <a:rPr lang="zh-CN" sz="3200">
                <a:solidFill>
                  <a:srgbClr val="204559"/>
                </a:solidFill>
                <a:latin typeface="Microsoft JhengHei"/>
                <a:ea typeface="Microsoft JhengHei"/>
                <a:cs typeface="Microsoft JhengHei"/>
                <a:sym typeface="Microsoft JhengHei"/>
              </a:rPr>
              <a:t>是否提供手機版頁面？</a:t>
            </a:r>
            <a:endParaRPr sz="3200">
              <a:solidFill>
                <a:srgbClr val="204559"/>
              </a:solidFill>
              <a:latin typeface="Microsoft JhengHei"/>
              <a:ea typeface="Microsoft JhengHei"/>
              <a:cs typeface="Microsoft JhengHei"/>
              <a:sym typeface="Microsoft JhengHei"/>
            </a:endParaRPr>
          </a:p>
        </p:txBody>
      </p:sp>
    </p:spTree>
    <p:extLst>
      <p:ext uri="{BB962C8B-B14F-4D97-AF65-F5344CB8AC3E}">
        <p14:creationId xmlns:p14="http://schemas.microsoft.com/office/powerpoint/2010/main" val="2987351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406DD6B-8599-459D-A871-E64138E5C8AA}"/>
              </a:ext>
            </a:extLst>
          </p:cNvPr>
          <p:cNvSpPr txBox="1"/>
          <p:nvPr/>
        </p:nvSpPr>
        <p:spPr>
          <a:xfrm>
            <a:off x="237067" y="203201"/>
            <a:ext cx="1044786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0000"/>
                </a:solidFill>
                <a:effectLst/>
                <a:uLnTx/>
                <a:uFillTx/>
                <a:latin typeface="Calibri" panose="020F0502020204030204"/>
                <a:ea typeface="+mn-ea"/>
                <a:cs typeface="+mn-cs"/>
              </a:rPr>
              <a:t>Web Scraping Workflow - </a:t>
            </a:r>
            <a:r>
              <a:rPr kumimoji="0" lang="zh-CN" altLang="en-US" sz="3200" b="0" i="0" u="none" strike="noStrike" kern="1200" cap="none" spc="0" normalizeH="0" baseline="0" noProof="0" dirty="0">
                <a:ln>
                  <a:noFill/>
                </a:ln>
                <a:solidFill>
                  <a:srgbClr val="FF0000"/>
                </a:solidFill>
                <a:effectLst/>
                <a:uLnTx/>
                <a:uFillTx/>
                <a:latin typeface="Calibri" panose="020F0502020204030204"/>
                <a:ea typeface="+mn-ea"/>
                <a:cs typeface="+mn-cs"/>
              </a:rPr>
              <a:t>執行流程</a:t>
            </a:r>
            <a:r>
              <a:rPr kumimoji="0" lang="en-US" altLang="zh-CN" sz="3200" b="0" i="0" u="none" strike="noStrike" kern="1200" cap="none" spc="0" normalizeH="0" baseline="0" noProof="0" dirty="0">
                <a:ln>
                  <a:noFill/>
                </a:ln>
                <a:solidFill>
                  <a:srgbClr val="FF0000"/>
                </a:solidFill>
                <a:effectLst/>
                <a:uLnTx/>
                <a:uFillTx/>
                <a:latin typeface="Calibri" panose="020F0502020204030204"/>
                <a:ea typeface="+mn-ea"/>
                <a:cs typeface="+mn-cs"/>
              </a:rPr>
              <a:t> – Programming-based</a:t>
            </a:r>
            <a:endParaRPr kumimoji="0" lang="en-US" sz="32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C1B1B150-4F59-4663-B062-5AFDC42084B6}"/>
              </a:ext>
            </a:extLst>
          </p:cNvPr>
          <p:cNvSpPr txBox="1"/>
          <p:nvPr/>
        </p:nvSpPr>
        <p:spPr>
          <a:xfrm>
            <a:off x="237067" y="788474"/>
            <a:ext cx="10447866" cy="461665"/>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dirty="0">
                <a:latin typeface="Calibri" panose="020F0502020204030204"/>
              </a:rPr>
              <a:t>Main Factors Considered for </a:t>
            </a:r>
            <a:r>
              <a:rPr lang="en-US" altLang="zh-CN" sz="2400" b="1" dirty="0">
                <a:latin typeface="Calibri" panose="020F0502020204030204"/>
              </a:rPr>
              <a:t>Each STEPs – STEP 2 : Where is my Target Link !?</a:t>
            </a:r>
            <a:endParaRPr lang="en-US" sz="2400" b="1" dirty="0">
              <a:latin typeface="Calibri" panose="020F0502020204030204"/>
            </a:endParaRPr>
          </a:p>
        </p:txBody>
      </p:sp>
      <p:sp>
        <p:nvSpPr>
          <p:cNvPr id="11" name="Google Shape;198;p14">
            <a:extLst>
              <a:ext uri="{FF2B5EF4-FFF2-40B4-BE49-F238E27FC236}">
                <a16:creationId xmlns:a16="http://schemas.microsoft.com/office/drawing/2014/main" id="{DA7B46ED-01A6-4079-9CCE-B60FA5ECFBF1}"/>
              </a:ext>
            </a:extLst>
          </p:cNvPr>
          <p:cNvSpPr txBox="1"/>
          <p:nvPr/>
        </p:nvSpPr>
        <p:spPr>
          <a:xfrm>
            <a:off x="7387090" y="1817047"/>
            <a:ext cx="4320000" cy="46800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l" rtl="0">
              <a:lnSpc>
                <a:spcPct val="150000"/>
              </a:lnSpc>
              <a:spcBef>
                <a:spcPts val="0"/>
              </a:spcBef>
              <a:spcAft>
                <a:spcPts val="0"/>
              </a:spcAft>
              <a:buNone/>
            </a:pPr>
            <a:r>
              <a:rPr lang="zh-CN" sz="1800">
                <a:solidFill>
                  <a:schemeClr val="dk1"/>
                </a:solidFill>
                <a:latin typeface="Calibri"/>
                <a:ea typeface="Calibri"/>
                <a:cs typeface="Calibri"/>
                <a:sym typeface="Calibri"/>
              </a:rPr>
              <a:t>在檢視 URL 過程中，若原有目標網站在嘗試數次無法破解後，可嘗試尋找該網站之手機版（不是所有網站皆有手機版），並嘗試尋找手機版網站的目標網址。</a:t>
            </a:r>
            <a:endParaRPr sz="1800">
              <a:solidFill>
                <a:schemeClr val="dk1"/>
              </a:solidFill>
              <a:latin typeface="Calibri"/>
              <a:ea typeface="Calibri"/>
              <a:cs typeface="Calibri"/>
              <a:sym typeface="Calibri"/>
            </a:endParaRPr>
          </a:p>
        </p:txBody>
      </p:sp>
      <p:sp>
        <p:nvSpPr>
          <p:cNvPr id="14" name="Google Shape;201;p14">
            <a:extLst>
              <a:ext uri="{FF2B5EF4-FFF2-40B4-BE49-F238E27FC236}">
                <a16:creationId xmlns:a16="http://schemas.microsoft.com/office/drawing/2014/main" id="{5D9E1204-D09F-40E9-A07A-89C3F9072C6C}"/>
              </a:ext>
            </a:extLst>
          </p:cNvPr>
          <p:cNvSpPr/>
          <p:nvPr/>
        </p:nvSpPr>
        <p:spPr>
          <a:xfrm>
            <a:off x="172714" y="1721797"/>
            <a:ext cx="2198451" cy="457200"/>
          </a:xfrm>
          <a:prstGeom prst="rect">
            <a:avLst/>
          </a:prstGeom>
          <a:solidFill>
            <a:schemeClr val="accent1"/>
          </a:solidFill>
          <a:ln w="12700" cap="flat" cmpd="sng">
            <a:solidFill>
              <a:srgbClr val="2F648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CN" sz="1800">
                <a:solidFill>
                  <a:schemeClr val="lt1"/>
                </a:solidFill>
                <a:latin typeface="Calibri"/>
                <a:ea typeface="Calibri"/>
                <a:cs typeface="Calibri"/>
                <a:sym typeface="Calibri"/>
              </a:rPr>
              <a:t>URL / API</a:t>
            </a:r>
            <a:endParaRPr sz="1800">
              <a:solidFill>
                <a:schemeClr val="lt1"/>
              </a:solidFill>
              <a:latin typeface="Calibri"/>
              <a:ea typeface="Calibri"/>
              <a:cs typeface="Calibri"/>
              <a:sym typeface="Calibri"/>
            </a:endParaRPr>
          </a:p>
        </p:txBody>
      </p:sp>
      <p:sp>
        <p:nvSpPr>
          <p:cNvPr id="17" name="Google Shape;202;p14">
            <a:extLst>
              <a:ext uri="{FF2B5EF4-FFF2-40B4-BE49-F238E27FC236}">
                <a16:creationId xmlns:a16="http://schemas.microsoft.com/office/drawing/2014/main" id="{7420F293-D78B-43CF-B367-A077707F1016}"/>
              </a:ext>
            </a:extLst>
          </p:cNvPr>
          <p:cNvSpPr/>
          <p:nvPr/>
        </p:nvSpPr>
        <p:spPr>
          <a:xfrm>
            <a:off x="2371165" y="1721797"/>
            <a:ext cx="2198451" cy="457200"/>
          </a:xfrm>
          <a:prstGeom prst="rect">
            <a:avLst/>
          </a:prstGeom>
          <a:solidFill>
            <a:srgbClr val="FCF1CC"/>
          </a:solidFill>
          <a:ln w="12700" cap="flat" cmpd="sng">
            <a:solidFill>
              <a:srgbClr val="2F648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CN" sz="1800">
                <a:solidFill>
                  <a:srgbClr val="418AB3"/>
                </a:solidFill>
                <a:latin typeface="Calibri"/>
                <a:ea typeface="Calibri"/>
                <a:cs typeface="Calibri"/>
                <a:sym typeface="Calibri"/>
              </a:rPr>
              <a:t>溝通方式</a:t>
            </a:r>
            <a:endParaRPr sz="1800">
              <a:solidFill>
                <a:srgbClr val="418AB3"/>
              </a:solidFill>
              <a:latin typeface="Calibri"/>
              <a:ea typeface="Calibri"/>
              <a:cs typeface="Calibri"/>
              <a:sym typeface="Calibri"/>
            </a:endParaRPr>
          </a:p>
        </p:txBody>
      </p:sp>
      <p:sp>
        <p:nvSpPr>
          <p:cNvPr id="18" name="Google Shape;203;p14">
            <a:extLst>
              <a:ext uri="{FF2B5EF4-FFF2-40B4-BE49-F238E27FC236}">
                <a16:creationId xmlns:a16="http://schemas.microsoft.com/office/drawing/2014/main" id="{C0E42A0E-2802-4549-B7A0-79117B6E8604}"/>
              </a:ext>
            </a:extLst>
          </p:cNvPr>
          <p:cNvSpPr/>
          <p:nvPr/>
        </p:nvSpPr>
        <p:spPr>
          <a:xfrm>
            <a:off x="4569616" y="1721797"/>
            <a:ext cx="2198451" cy="457200"/>
          </a:xfrm>
          <a:prstGeom prst="rect">
            <a:avLst/>
          </a:prstGeom>
          <a:solidFill>
            <a:srgbClr val="FCF1CC"/>
          </a:solidFill>
          <a:ln w="12700" cap="flat" cmpd="sng">
            <a:solidFill>
              <a:srgbClr val="2F648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CN" sz="1800">
                <a:solidFill>
                  <a:srgbClr val="418AB3"/>
                </a:solidFill>
                <a:latin typeface="Calibri"/>
                <a:ea typeface="Calibri"/>
                <a:cs typeface="Calibri"/>
                <a:sym typeface="Calibri"/>
              </a:rPr>
              <a:t>常用工具</a:t>
            </a:r>
            <a:endParaRPr sz="1800">
              <a:solidFill>
                <a:srgbClr val="418AB3"/>
              </a:solidFill>
              <a:latin typeface="Calibri"/>
              <a:ea typeface="Calibri"/>
              <a:cs typeface="Calibri"/>
              <a:sym typeface="Calibri"/>
            </a:endParaRPr>
          </a:p>
        </p:txBody>
      </p:sp>
      <p:sp>
        <p:nvSpPr>
          <p:cNvPr id="19" name="Google Shape;204;p14">
            <a:extLst>
              <a:ext uri="{FF2B5EF4-FFF2-40B4-BE49-F238E27FC236}">
                <a16:creationId xmlns:a16="http://schemas.microsoft.com/office/drawing/2014/main" id="{0D8EF267-095C-4DAD-9686-D398F1CE0EEF}"/>
              </a:ext>
            </a:extLst>
          </p:cNvPr>
          <p:cNvSpPr txBox="1"/>
          <p:nvPr/>
        </p:nvSpPr>
        <p:spPr>
          <a:xfrm flipH="1">
            <a:off x="172714" y="2554931"/>
            <a:ext cx="6595353" cy="58477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204559"/>
              </a:buClr>
              <a:buSzPts val="3200"/>
              <a:buFont typeface="Arial"/>
              <a:buChar char="•"/>
            </a:pPr>
            <a:r>
              <a:rPr lang="zh-CN" sz="3200">
                <a:solidFill>
                  <a:srgbClr val="204559"/>
                </a:solidFill>
                <a:latin typeface="Microsoft JhengHei"/>
                <a:ea typeface="Microsoft JhengHei"/>
                <a:cs typeface="Microsoft JhengHei"/>
                <a:sym typeface="Microsoft JhengHei"/>
              </a:rPr>
              <a:t>你的鏈接不是你要的鏈接？</a:t>
            </a:r>
            <a:endParaRPr sz="3200">
              <a:solidFill>
                <a:srgbClr val="204559"/>
              </a:solidFill>
              <a:latin typeface="Microsoft JhengHei"/>
              <a:ea typeface="Microsoft JhengHei"/>
              <a:cs typeface="Microsoft JhengHei"/>
              <a:sym typeface="Microsoft JhengHei"/>
            </a:endParaRPr>
          </a:p>
        </p:txBody>
      </p:sp>
      <p:sp>
        <p:nvSpPr>
          <p:cNvPr id="20" name="Google Shape;205;p14">
            <a:extLst>
              <a:ext uri="{FF2B5EF4-FFF2-40B4-BE49-F238E27FC236}">
                <a16:creationId xmlns:a16="http://schemas.microsoft.com/office/drawing/2014/main" id="{CC593B81-FA17-41DB-A8F4-3B5B8B103CE2}"/>
              </a:ext>
            </a:extLst>
          </p:cNvPr>
          <p:cNvSpPr txBox="1"/>
          <p:nvPr/>
        </p:nvSpPr>
        <p:spPr>
          <a:xfrm flipH="1">
            <a:off x="172714" y="3660912"/>
            <a:ext cx="6595353" cy="58477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204559"/>
              </a:buClr>
              <a:buSzPts val="3200"/>
              <a:buFont typeface="Arial"/>
              <a:buChar char="•"/>
            </a:pPr>
            <a:r>
              <a:rPr lang="zh-CN" sz="3200">
                <a:solidFill>
                  <a:srgbClr val="204559"/>
                </a:solidFill>
                <a:latin typeface="Microsoft JhengHei"/>
                <a:ea typeface="Microsoft JhengHei"/>
                <a:cs typeface="Microsoft JhengHei"/>
                <a:sym typeface="Microsoft JhengHei"/>
              </a:rPr>
              <a:t>是否有現成套件或 API 提供？</a:t>
            </a:r>
            <a:endParaRPr sz="3200">
              <a:solidFill>
                <a:srgbClr val="204559"/>
              </a:solidFill>
              <a:latin typeface="Microsoft JhengHei"/>
              <a:ea typeface="Microsoft JhengHei"/>
              <a:cs typeface="Microsoft JhengHei"/>
              <a:sym typeface="Microsoft JhengHei"/>
            </a:endParaRPr>
          </a:p>
        </p:txBody>
      </p:sp>
      <p:sp>
        <p:nvSpPr>
          <p:cNvPr id="27" name="Google Shape;206;p14">
            <a:extLst>
              <a:ext uri="{FF2B5EF4-FFF2-40B4-BE49-F238E27FC236}">
                <a16:creationId xmlns:a16="http://schemas.microsoft.com/office/drawing/2014/main" id="{C298BF08-1688-4684-AC56-25ED53EEE8AB}"/>
              </a:ext>
            </a:extLst>
          </p:cNvPr>
          <p:cNvSpPr/>
          <p:nvPr/>
        </p:nvSpPr>
        <p:spPr>
          <a:xfrm flipH="1">
            <a:off x="172714" y="4766893"/>
            <a:ext cx="6595353" cy="646986"/>
          </a:xfrm>
          <a:prstGeom prst="roundRect">
            <a:avLst>
              <a:gd name="adj" fmla="val 16667"/>
            </a:avLst>
          </a:prstGeom>
          <a:noFill/>
          <a:ln w="9525" cap="flat" cmpd="sng">
            <a:solidFill>
              <a:schemeClr val="accent6"/>
            </a:solidFill>
            <a:prstDash val="solid"/>
            <a:round/>
            <a:headEnd type="none" w="sm" len="sm"/>
            <a:tailEnd type="none" w="sm" len="sm"/>
          </a:ln>
        </p:spPr>
        <p:txBody>
          <a:bodyPr spcFirstLastPara="1" wrap="square" lIns="91425" tIns="45700" rIns="91425" bIns="45700" anchor="t" anchorCtr="0">
            <a:spAutoFit/>
          </a:bodyPr>
          <a:lstStyle/>
          <a:p>
            <a:pPr marL="285750" marR="0" lvl="0" indent="-285750" algn="l" rtl="0">
              <a:spcBef>
                <a:spcPts val="0"/>
              </a:spcBef>
              <a:spcAft>
                <a:spcPts val="0"/>
              </a:spcAft>
              <a:buClr>
                <a:srgbClr val="204559"/>
              </a:buClr>
              <a:buSzPts val="3200"/>
              <a:buFont typeface="Arial"/>
              <a:buChar char="•"/>
            </a:pPr>
            <a:r>
              <a:rPr lang="zh-CN" sz="3200">
                <a:solidFill>
                  <a:srgbClr val="204559"/>
                </a:solidFill>
                <a:latin typeface="Microsoft JhengHei"/>
                <a:ea typeface="Microsoft JhengHei"/>
                <a:cs typeface="Microsoft JhengHei"/>
                <a:sym typeface="Microsoft JhengHei"/>
              </a:rPr>
              <a:t>是否提供手機版頁面？</a:t>
            </a:r>
            <a:endParaRPr sz="3200">
              <a:solidFill>
                <a:srgbClr val="204559"/>
              </a:solidFill>
              <a:latin typeface="Microsoft JhengHei"/>
              <a:ea typeface="Microsoft JhengHei"/>
              <a:cs typeface="Microsoft JhengHei"/>
              <a:sym typeface="Microsoft JhengHei"/>
            </a:endParaRPr>
          </a:p>
        </p:txBody>
      </p:sp>
    </p:spTree>
    <p:extLst>
      <p:ext uri="{BB962C8B-B14F-4D97-AF65-F5344CB8AC3E}">
        <p14:creationId xmlns:p14="http://schemas.microsoft.com/office/powerpoint/2010/main" val="3285181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406DD6B-8599-459D-A871-E64138E5C8AA}"/>
              </a:ext>
            </a:extLst>
          </p:cNvPr>
          <p:cNvSpPr txBox="1"/>
          <p:nvPr/>
        </p:nvSpPr>
        <p:spPr>
          <a:xfrm>
            <a:off x="237067" y="203201"/>
            <a:ext cx="1044786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0000"/>
                </a:solidFill>
                <a:effectLst/>
                <a:uLnTx/>
                <a:uFillTx/>
                <a:latin typeface="Calibri" panose="020F0502020204030204"/>
                <a:ea typeface="+mn-ea"/>
                <a:cs typeface="+mn-cs"/>
              </a:rPr>
              <a:t>Web Scraping Workflow - </a:t>
            </a:r>
            <a:r>
              <a:rPr kumimoji="0" lang="zh-CN" altLang="en-US" sz="3200" b="0" i="0" u="none" strike="noStrike" kern="1200" cap="none" spc="0" normalizeH="0" baseline="0" noProof="0" dirty="0">
                <a:ln>
                  <a:noFill/>
                </a:ln>
                <a:solidFill>
                  <a:srgbClr val="FF0000"/>
                </a:solidFill>
                <a:effectLst/>
                <a:uLnTx/>
                <a:uFillTx/>
                <a:latin typeface="Calibri" panose="020F0502020204030204"/>
                <a:ea typeface="+mn-ea"/>
                <a:cs typeface="+mn-cs"/>
              </a:rPr>
              <a:t>執行流程</a:t>
            </a:r>
            <a:r>
              <a:rPr kumimoji="0" lang="en-US" altLang="zh-CN" sz="3200" b="0" i="0" u="none" strike="noStrike" kern="1200" cap="none" spc="0" normalizeH="0" baseline="0" noProof="0" dirty="0">
                <a:ln>
                  <a:noFill/>
                </a:ln>
                <a:solidFill>
                  <a:srgbClr val="FF0000"/>
                </a:solidFill>
                <a:effectLst/>
                <a:uLnTx/>
                <a:uFillTx/>
                <a:latin typeface="Calibri" panose="020F0502020204030204"/>
                <a:ea typeface="+mn-ea"/>
                <a:cs typeface="+mn-cs"/>
              </a:rPr>
              <a:t> – Programming-based</a:t>
            </a:r>
            <a:endParaRPr kumimoji="0" lang="en-US" sz="32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C1B1B150-4F59-4663-B062-5AFDC42084B6}"/>
              </a:ext>
            </a:extLst>
          </p:cNvPr>
          <p:cNvSpPr txBox="1"/>
          <p:nvPr/>
        </p:nvSpPr>
        <p:spPr>
          <a:xfrm>
            <a:off x="237067" y="788474"/>
            <a:ext cx="10447866" cy="461665"/>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dirty="0">
                <a:latin typeface="Calibri" panose="020F0502020204030204"/>
              </a:rPr>
              <a:t>Main Factors Considered for </a:t>
            </a:r>
            <a:r>
              <a:rPr lang="en-US" altLang="zh-CN" sz="2400" b="1" dirty="0">
                <a:latin typeface="Calibri" panose="020F0502020204030204"/>
              </a:rPr>
              <a:t>Each STEPs – STEP 2 : Where is my Target Link !?</a:t>
            </a:r>
            <a:endParaRPr lang="en-US" sz="2400" b="1" dirty="0">
              <a:latin typeface="Calibri" panose="020F0502020204030204"/>
            </a:endParaRPr>
          </a:p>
        </p:txBody>
      </p:sp>
      <p:sp>
        <p:nvSpPr>
          <p:cNvPr id="16" name="Google Shape;213;p15">
            <a:extLst>
              <a:ext uri="{FF2B5EF4-FFF2-40B4-BE49-F238E27FC236}">
                <a16:creationId xmlns:a16="http://schemas.microsoft.com/office/drawing/2014/main" id="{2D7951BF-1B08-44DC-A069-5863E41CEFA9}"/>
              </a:ext>
            </a:extLst>
          </p:cNvPr>
          <p:cNvSpPr/>
          <p:nvPr/>
        </p:nvSpPr>
        <p:spPr>
          <a:xfrm>
            <a:off x="172714" y="1721797"/>
            <a:ext cx="2198451" cy="457200"/>
          </a:xfrm>
          <a:prstGeom prst="rect">
            <a:avLst/>
          </a:prstGeom>
          <a:solidFill>
            <a:srgbClr val="FCF1CC"/>
          </a:solidFill>
          <a:ln w="12700" cap="flat" cmpd="sng">
            <a:solidFill>
              <a:srgbClr val="2F648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CN" sz="1800">
                <a:solidFill>
                  <a:srgbClr val="418AB3"/>
                </a:solidFill>
                <a:latin typeface="Calibri"/>
                <a:ea typeface="Calibri"/>
                <a:cs typeface="Calibri"/>
                <a:sym typeface="Calibri"/>
              </a:rPr>
              <a:t>URL / API</a:t>
            </a:r>
            <a:endParaRPr sz="1800">
              <a:solidFill>
                <a:srgbClr val="418AB3"/>
              </a:solidFill>
              <a:latin typeface="Calibri"/>
              <a:ea typeface="Calibri"/>
              <a:cs typeface="Calibri"/>
              <a:sym typeface="Calibri"/>
            </a:endParaRPr>
          </a:p>
        </p:txBody>
      </p:sp>
      <p:sp>
        <p:nvSpPr>
          <p:cNvPr id="21" name="Google Shape;214;p15">
            <a:extLst>
              <a:ext uri="{FF2B5EF4-FFF2-40B4-BE49-F238E27FC236}">
                <a16:creationId xmlns:a16="http://schemas.microsoft.com/office/drawing/2014/main" id="{6B6BEB07-F507-4DA6-B4C3-A515F535F9B3}"/>
              </a:ext>
            </a:extLst>
          </p:cNvPr>
          <p:cNvSpPr/>
          <p:nvPr/>
        </p:nvSpPr>
        <p:spPr>
          <a:xfrm>
            <a:off x="2371165" y="1721797"/>
            <a:ext cx="2198451" cy="457200"/>
          </a:xfrm>
          <a:prstGeom prst="rect">
            <a:avLst/>
          </a:prstGeom>
          <a:solidFill>
            <a:srgbClr val="418AB3"/>
          </a:solidFill>
          <a:ln w="12700" cap="flat" cmpd="sng">
            <a:solidFill>
              <a:srgbClr val="2F648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CN" sz="1800">
                <a:solidFill>
                  <a:schemeClr val="lt1"/>
                </a:solidFill>
                <a:latin typeface="Microsoft JhengHei"/>
                <a:ea typeface="Microsoft JhengHei"/>
                <a:cs typeface="Microsoft JhengHei"/>
                <a:sym typeface="Microsoft JhengHei"/>
              </a:rPr>
              <a:t>溝通方式</a:t>
            </a:r>
            <a:endParaRPr sz="1800">
              <a:solidFill>
                <a:schemeClr val="lt1"/>
              </a:solidFill>
              <a:latin typeface="Microsoft JhengHei"/>
              <a:ea typeface="Microsoft JhengHei"/>
              <a:cs typeface="Microsoft JhengHei"/>
              <a:sym typeface="Microsoft JhengHei"/>
            </a:endParaRPr>
          </a:p>
        </p:txBody>
      </p:sp>
      <p:sp>
        <p:nvSpPr>
          <p:cNvPr id="22" name="Google Shape;215;p15">
            <a:extLst>
              <a:ext uri="{FF2B5EF4-FFF2-40B4-BE49-F238E27FC236}">
                <a16:creationId xmlns:a16="http://schemas.microsoft.com/office/drawing/2014/main" id="{56663293-FD98-4C9D-AB18-E17548C39C9F}"/>
              </a:ext>
            </a:extLst>
          </p:cNvPr>
          <p:cNvSpPr/>
          <p:nvPr/>
        </p:nvSpPr>
        <p:spPr>
          <a:xfrm>
            <a:off x="4569616" y="1721797"/>
            <a:ext cx="2198451" cy="457200"/>
          </a:xfrm>
          <a:prstGeom prst="rect">
            <a:avLst/>
          </a:prstGeom>
          <a:solidFill>
            <a:srgbClr val="FCF1CC"/>
          </a:solidFill>
          <a:ln w="12700" cap="flat" cmpd="sng">
            <a:solidFill>
              <a:srgbClr val="2F648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CN" sz="1800">
                <a:solidFill>
                  <a:srgbClr val="418AB3"/>
                </a:solidFill>
                <a:latin typeface="Microsoft JhengHei"/>
                <a:ea typeface="Microsoft JhengHei"/>
                <a:cs typeface="Microsoft JhengHei"/>
                <a:sym typeface="Microsoft JhengHei"/>
              </a:rPr>
              <a:t>常用工具</a:t>
            </a:r>
            <a:endParaRPr sz="1800">
              <a:solidFill>
                <a:srgbClr val="418AB3"/>
              </a:solidFill>
              <a:latin typeface="Microsoft JhengHei"/>
              <a:ea typeface="Microsoft JhengHei"/>
              <a:cs typeface="Microsoft JhengHei"/>
              <a:sym typeface="Microsoft JhengHei"/>
            </a:endParaRPr>
          </a:p>
        </p:txBody>
      </p:sp>
      <p:sp>
        <p:nvSpPr>
          <p:cNvPr id="23" name="Google Shape;216;p15">
            <a:extLst>
              <a:ext uri="{FF2B5EF4-FFF2-40B4-BE49-F238E27FC236}">
                <a16:creationId xmlns:a16="http://schemas.microsoft.com/office/drawing/2014/main" id="{BD2B4761-BDFA-471A-914A-4527C0C7A457}"/>
              </a:ext>
            </a:extLst>
          </p:cNvPr>
          <p:cNvSpPr/>
          <p:nvPr/>
        </p:nvSpPr>
        <p:spPr>
          <a:xfrm>
            <a:off x="906139" y="4435562"/>
            <a:ext cx="2105025" cy="100012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zh-CN" sz="2000" b="1">
                <a:solidFill>
                  <a:schemeClr val="lt1"/>
                </a:solidFill>
                <a:latin typeface="Calibri"/>
                <a:ea typeface="Calibri"/>
                <a:cs typeface="Calibri"/>
                <a:sym typeface="Calibri"/>
              </a:rPr>
              <a:t>PUT</a:t>
            </a:r>
            <a:endParaRPr sz="2000" b="1">
              <a:solidFill>
                <a:schemeClr val="lt1"/>
              </a:solidFill>
              <a:latin typeface="Calibri"/>
              <a:ea typeface="Calibri"/>
              <a:cs typeface="Calibri"/>
              <a:sym typeface="Calibri"/>
            </a:endParaRPr>
          </a:p>
        </p:txBody>
      </p:sp>
      <p:sp>
        <p:nvSpPr>
          <p:cNvPr id="24" name="Google Shape;217;p15">
            <a:extLst>
              <a:ext uri="{FF2B5EF4-FFF2-40B4-BE49-F238E27FC236}">
                <a16:creationId xmlns:a16="http://schemas.microsoft.com/office/drawing/2014/main" id="{589BADD7-9964-41AC-815F-A1A14B1CF310}"/>
              </a:ext>
            </a:extLst>
          </p:cNvPr>
          <p:cNvSpPr/>
          <p:nvPr/>
        </p:nvSpPr>
        <p:spPr>
          <a:xfrm>
            <a:off x="3268339" y="4435561"/>
            <a:ext cx="2105025" cy="100012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zh-CN" sz="2000" b="1">
                <a:solidFill>
                  <a:schemeClr val="lt1"/>
                </a:solidFill>
                <a:latin typeface="Calibri"/>
                <a:ea typeface="Calibri"/>
                <a:cs typeface="Calibri"/>
                <a:sym typeface="Calibri"/>
              </a:rPr>
              <a:t>DELETE</a:t>
            </a:r>
            <a:endParaRPr sz="2000" b="1">
              <a:solidFill>
                <a:schemeClr val="lt1"/>
              </a:solidFill>
              <a:latin typeface="Calibri"/>
              <a:ea typeface="Calibri"/>
              <a:cs typeface="Calibri"/>
              <a:sym typeface="Calibri"/>
            </a:endParaRPr>
          </a:p>
        </p:txBody>
      </p:sp>
      <p:sp>
        <p:nvSpPr>
          <p:cNvPr id="25" name="Google Shape;218;p15">
            <a:extLst>
              <a:ext uri="{FF2B5EF4-FFF2-40B4-BE49-F238E27FC236}">
                <a16:creationId xmlns:a16="http://schemas.microsoft.com/office/drawing/2014/main" id="{E937B2B4-B4C2-4A21-B6E0-47B79132F22C}"/>
              </a:ext>
            </a:extLst>
          </p:cNvPr>
          <p:cNvSpPr/>
          <p:nvPr/>
        </p:nvSpPr>
        <p:spPr>
          <a:xfrm>
            <a:off x="5630539" y="4435560"/>
            <a:ext cx="2105025" cy="100012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zh-CN" sz="2000" b="1">
                <a:solidFill>
                  <a:schemeClr val="lt1"/>
                </a:solidFill>
                <a:latin typeface="Calibri"/>
                <a:ea typeface="Calibri"/>
                <a:cs typeface="Calibri"/>
                <a:sym typeface="Calibri"/>
              </a:rPr>
              <a:t>TRACE</a:t>
            </a:r>
            <a:endParaRPr sz="2000" b="1">
              <a:solidFill>
                <a:schemeClr val="lt1"/>
              </a:solidFill>
              <a:latin typeface="Calibri"/>
              <a:ea typeface="Calibri"/>
              <a:cs typeface="Calibri"/>
              <a:sym typeface="Calibri"/>
            </a:endParaRPr>
          </a:p>
        </p:txBody>
      </p:sp>
      <p:sp>
        <p:nvSpPr>
          <p:cNvPr id="26" name="Google Shape;219;p15">
            <a:extLst>
              <a:ext uri="{FF2B5EF4-FFF2-40B4-BE49-F238E27FC236}">
                <a16:creationId xmlns:a16="http://schemas.microsoft.com/office/drawing/2014/main" id="{9370A26A-B8F2-47EC-A479-D15BF1615796}"/>
              </a:ext>
            </a:extLst>
          </p:cNvPr>
          <p:cNvSpPr/>
          <p:nvPr/>
        </p:nvSpPr>
        <p:spPr>
          <a:xfrm>
            <a:off x="7992739" y="4435559"/>
            <a:ext cx="2105025" cy="100012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zh-CN" sz="2000" b="1">
                <a:solidFill>
                  <a:schemeClr val="lt1"/>
                </a:solidFill>
                <a:latin typeface="Calibri"/>
                <a:ea typeface="Calibri"/>
                <a:cs typeface="Calibri"/>
                <a:sym typeface="Calibri"/>
              </a:rPr>
              <a:t>CONNECT</a:t>
            </a:r>
            <a:endParaRPr sz="2000" b="1">
              <a:solidFill>
                <a:schemeClr val="lt1"/>
              </a:solidFill>
              <a:latin typeface="Calibri"/>
              <a:ea typeface="Calibri"/>
              <a:cs typeface="Calibri"/>
              <a:sym typeface="Calibri"/>
            </a:endParaRPr>
          </a:p>
        </p:txBody>
      </p:sp>
      <p:sp>
        <p:nvSpPr>
          <p:cNvPr id="28" name="Google Shape;220;p15">
            <a:extLst>
              <a:ext uri="{FF2B5EF4-FFF2-40B4-BE49-F238E27FC236}">
                <a16:creationId xmlns:a16="http://schemas.microsoft.com/office/drawing/2014/main" id="{BA50B4C0-2594-490E-80CB-9C5DD3F6F5C2}"/>
              </a:ext>
            </a:extLst>
          </p:cNvPr>
          <p:cNvSpPr/>
          <p:nvPr/>
        </p:nvSpPr>
        <p:spPr>
          <a:xfrm>
            <a:off x="906139" y="2782161"/>
            <a:ext cx="2105025" cy="100012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zh-CN" sz="2000" b="1">
                <a:solidFill>
                  <a:schemeClr val="lt1"/>
                </a:solidFill>
                <a:latin typeface="Calibri"/>
                <a:ea typeface="Calibri"/>
                <a:cs typeface="Calibri"/>
                <a:sym typeface="Calibri"/>
              </a:rPr>
              <a:t>OPTIONS</a:t>
            </a:r>
            <a:endParaRPr sz="2000" b="1">
              <a:solidFill>
                <a:schemeClr val="lt1"/>
              </a:solidFill>
              <a:latin typeface="Calibri"/>
              <a:ea typeface="Calibri"/>
              <a:cs typeface="Calibri"/>
              <a:sym typeface="Calibri"/>
            </a:endParaRPr>
          </a:p>
        </p:txBody>
      </p:sp>
      <p:sp>
        <p:nvSpPr>
          <p:cNvPr id="29" name="Google Shape;221;p15">
            <a:extLst>
              <a:ext uri="{FF2B5EF4-FFF2-40B4-BE49-F238E27FC236}">
                <a16:creationId xmlns:a16="http://schemas.microsoft.com/office/drawing/2014/main" id="{B0CF156C-A94F-435B-B5C5-D3D51AB02925}"/>
              </a:ext>
            </a:extLst>
          </p:cNvPr>
          <p:cNvSpPr/>
          <p:nvPr/>
        </p:nvSpPr>
        <p:spPr>
          <a:xfrm>
            <a:off x="3268339" y="2782160"/>
            <a:ext cx="2105025" cy="100012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zh-CN" sz="2000" b="1">
                <a:solidFill>
                  <a:schemeClr val="lt1"/>
                </a:solidFill>
                <a:latin typeface="Calibri"/>
                <a:ea typeface="Calibri"/>
                <a:cs typeface="Calibri"/>
                <a:sym typeface="Calibri"/>
              </a:rPr>
              <a:t>GET</a:t>
            </a:r>
            <a:endParaRPr sz="2000" b="1">
              <a:solidFill>
                <a:schemeClr val="lt1"/>
              </a:solidFill>
              <a:latin typeface="Calibri"/>
              <a:ea typeface="Calibri"/>
              <a:cs typeface="Calibri"/>
              <a:sym typeface="Calibri"/>
            </a:endParaRPr>
          </a:p>
        </p:txBody>
      </p:sp>
      <p:sp>
        <p:nvSpPr>
          <p:cNvPr id="30" name="Google Shape;222;p15">
            <a:extLst>
              <a:ext uri="{FF2B5EF4-FFF2-40B4-BE49-F238E27FC236}">
                <a16:creationId xmlns:a16="http://schemas.microsoft.com/office/drawing/2014/main" id="{7F8BACF7-E643-46C1-B922-C5C7DF33C23D}"/>
              </a:ext>
            </a:extLst>
          </p:cNvPr>
          <p:cNvSpPr/>
          <p:nvPr/>
        </p:nvSpPr>
        <p:spPr>
          <a:xfrm>
            <a:off x="5630539" y="2782159"/>
            <a:ext cx="2105025" cy="100012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zh-CN" sz="2000" b="1">
                <a:solidFill>
                  <a:schemeClr val="lt1"/>
                </a:solidFill>
                <a:latin typeface="Calibri"/>
                <a:ea typeface="Calibri"/>
                <a:cs typeface="Calibri"/>
                <a:sym typeface="Calibri"/>
              </a:rPr>
              <a:t>HEAD</a:t>
            </a:r>
            <a:endParaRPr sz="2000" b="1">
              <a:solidFill>
                <a:schemeClr val="lt1"/>
              </a:solidFill>
              <a:latin typeface="Calibri"/>
              <a:ea typeface="Calibri"/>
              <a:cs typeface="Calibri"/>
              <a:sym typeface="Calibri"/>
            </a:endParaRPr>
          </a:p>
        </p:txBody>
      </p:sp>
      <p:sp>
        <p:nvSpPr>
          <p:cNvPr id="31" name="Google Shape;223;p15">
            <a:extLst>
              <a:ext uri="{FF2B5EF4-FFF2-40B4-BE49-F238E27FC236}">
                <a16:creationId xmlns:a16="http://schemas.microsoft.com/office/drawing/2014/main" id="{DB5F4667-2044-489C-A7E2-2D81DAB5252A}"/>
              </a:ext>
            </a:extLst>
          </p:cNvPr>
          <p:cNvSpPr/>
          <p:nvPr/>
        </p:nvSpPr>
        <p:spPr>
          <a:xfrm>
            <a:off x="7992739" y="2782159"/>
            <a:ext cx="2105025" cy="1000125"/>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zh-CN" sz="2000" b="1">
                <a:solidFill>
                  <a:schemeClr val="lt1"/>
                </a:solidFill>
                <a:latin typeface="Calibri"/>
                <a:ea typeface="Calibri"/>
                <a:cs typeface="Calibri"/>
                <a:sym typeface="Calibri"/>
              </a:rPr>
              <a:t>POST</a:t>
            </a:r>
            <a:endParaRPr sz="2000" b="1">
              <a:solidFill>
                <a:schemeClr val="lt1"/>
              </a:solidFill>
              <a:latin typeface="Calibri"/>
              <a:ea typeface="Calibri"/>
              <a:cs typeface="Calibri"/>
              <a:sym typeface="Calibri"/>
            </a:endParaRPr>
          </a:p>
        </p:txBody>
      </p:sp>
      <p:sp>
        <p:nvSpPr>
          <p:cNvPr id="32" name="Google Shape;224;p15">
            <a:extLst>
              <a:ext uri="{FF2B5EF4-FFF2-40B4-BE49-F238E27FC236}">
                <a16:creationId xmlns:a16="http://schemas.microsoft.com/office/drawing/2014/main" id="{AE6509B9-1A16-463F-ADDC-D220C94365EF}"/>
              </a:ext>
            </a:extLst>
          </p:cNvPr>
          <p:cNvSpPr txBox="1"/>
          <p:nvPr/>
        </p:nvSpPr>
        <p:spPr>
          <a:xfrm>
            <a:off x="3012428" y="6019800"/>
            <a:ext cx="70853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CN" sz="1800">
                <a:solidFill>
                  <a:schemeClr val="dk1"/>
                </a:solidFill>
                <a:latin typeface="Microsoft JhengHei"/>
                <a:ea typeface="Microsoft JhengHei"/>
                <a:cs typeface="Microsoft JhengHei"/>
                <a:sym typeface="Microsoft JhengHei"/>
              </a:rPr>
              <a:t>***以上溝通方式（HTTP Method）定義於 HTTP 1.1 版本</a:t>
            </a:r>
            <a:endParaRPr sz="1800">
              <a:solidFill>
                <a:schemeClr val="dk1"/>
              </a:solidFill>
              <a:latin typeface="Microsoft JhengHei"/>
              <a:ea typeface="Microsoft JhengHei"/>
              <a:cs typeface="Microsoft JhengHei"/>
              <a:sym typeface="Microsoft JhengHei"/>
            </a:endParaRPr>
          </a:p>
        </p:txBody>
      </p:sp>
    </p:spTree>
    <p:extLst>
      <p:ext uri="{BB962C8B-B14F-4D97-AF65-F5344CB8AC3E}">
        <p14:creationId xmlns:p14="http://schemas.microsoft.com/office/powerpoint/2010/main" val="368606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406DD6B-8599-459D-A871-E64138E5C8AA}"/>
              </a:ext>
            </a:extLst>
          </p:cNvPr>
          <p:cNvSpPr txBox="1"/>
          <p:nvPr/>
        </p:nvSpPr>
        <p:spPr>
          <a:xfrm>
            <a:off x="237067" y="203201"/>
            <a:ext cx="1044786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0000"/>
                </a:solidFill>
                <a:effectLst/>
                <a:uLnTx/>
                <a:uFillTx/>
                <a:latin typeface="Calibri" panose="020F0502020204030204"/>
                <a:ea typeface="+mn-ea"/>
                <a:cs typeface="+mn-cs"/>
              </a:rPr>
              <a:t>Web Scraping Workflow - </a:t>
            </a:r>
            <a:r>
              <a:rPr kumimoji="0" lang="zh-CN" altLang="en-US" sz="3200" b="0" i="0" u="none" strike="noStrike" kern="1200" cap="none" spc="0" normalizeH="0" baseline="0" noProof="0" dirty="0">
                <a:ln>
                  <a:noFill/>
                </a:ln>
                <a:solidFill>
                  <a:srgbClr val="FF0000"/>
                </a:solidFill>
                <a:effectLst/>
                <a:uLnTx/>
                <a:uFillTx/>
                <a:latin typeface="Calibri" panose="020F0502020204030204"/>
                <a:ea typeface="+mn-ea"/>
                <a:cs typeface="+mn-cs"/>
              </a:rPr>
              <a:t>執行流程</a:t>
            </a:r>
            <a:r>
              <a:rPr kumimoji="0" lang="en-US" altLang="zh-CN" sz="3200" b="0" i="0" u="none" strike="noStrike" kern="1200" cap="none" spc="0" normalizeH="0" baseline="0" noProof="0" dirty="0">
                <a:ln>
                  <a:noFill/>
                </a:ln>
                <a:solidFill>
                  <a:srgbClr val="FF0000"/>
                </a:solidFill>
                <a:effectLst/>
                <a:uLnTx/>
                <a:uFillTx/>
                <a:latin typeface="Calibri" panose="020F0502020204030204"/>
                <a:ea typeface="+mn-ea"/>
                <a:cs typeface="+mn-cs"/>
              </a:rPr>
              <a:t> – Programming-based</a:t>
            </a:r>
            <a:endParaRPr kumimoji="0" lang="en-US" sz="32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C1B1B150-4F59-4663-B062-5AFDC42084B6}"/>
              </a:ext>
            </a:extLst>
          </p:cNvPr>
          <p:cNvSpPr txBox="1"/>
          <p:nvPr/>
        </p:nvSpPr>
        <p:spPr>
          <a:xfrm>
            <a:off x="237067" y="788474"/>
            <a:ext cx="10447866" cy="461665"/>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dirty="0">
                <a:latin typeface="Calibri" panose="020F0502020204030204"/>
              </a:rPr>
              <a:t>Main Factors Considered for </a:t>
            </a:r>
            <a:r>
              <a:rPr lang="en-US" altLang="zh-CN" sz="2400" b="1" dirty="0">
                <a:latin typeface="Calibri" panose="020F0502020204030204"/>
              </a:rPr>
              <a:t>Each STEPs – STEP 2 : Where is my Target Link !?</a:t>
            </a:r>
            <a:endParaRPr lang="en-US" sz="2400" b="1" dirty="0">
              <a:latin typeface="Calibri" panose="020F0502020204030204"/>
            </a:endParaRPr>
          </a:p>
        </p:txBody>
      </p:sp>
      <p:sp>
        <p:nvSpPr>
          <p:cNvPr id="17" name="Google Shape;232;p16">
            <a:extLst>
              <a:ext uri="{FF2B5EF4-FFF2-40B4-BE49-F238E27FC236}">
                <a16:creationId xmlns:a16="http://schemas.microsoft.com/office/drawing/2014/main" id="{6E183460-E6D2-4053-9D02-2813564CF704}"/>
              </a:ext>
            </a:extLst>
          </p:cNvPr>
          <p:cNvSpPr/>
          <p:nvPr/>
        </p:nvSpPr>
        <p:spPr>
          <a:xfrm>
            <a:off x="172714" y="1721797"/>
            <a:ext cx="2198451" cy="457200"/>
          </a:xfrm>
          <a:prstGeom prst="rect">
            <a:avLst/>
          </a:prstGeom>
          <a:solidFill>
            <a:srgbClr val="FCF1CC"/>
          </a:solidFill>
          <a:ln w="12700" cap="flat" cmpd="sng">
            <a:solidFill>
              <a:srgbClr val="2F648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CN" sz="1800">
                <a:solidFill>
                  <a:srgbClr val="418AB3"/>
                </a:solidFill>
                <a:latin typeface="Calibri"/>
                <a:ea typeface="Calibri"/>
                <a:cs typeface="Calibri"/>
                <a:sym typeface="Calibri"/>
              </a:rPr>
              <a:t>URL / API</a:t>
            </a:r>
            <a:endParaRPr sz="1800">
              <a:solidFill>
                <a:srgbClr val="418AB3"/>
              </a:solidFill>
              <a:latin typeface="Calibri"/>
              <a:ea typeface="Calibri"/>
              <a:cs typeface="Calibri"/>
              <a:sym typeface="Calibri"/>
            </a:endParaRPr>
          </a:p>
        </p:txBody>
      </p:sp>
      <p:sp>
        <p:nvSpPr>
          <p:cNvPr id="18" name="Google Shape;233;p16">
            <a:extLst>
              <a:ext uri="{FF2B5EF4-FFF2-40B4-BE49-F238E27FC236}">
                <a16:creationId xmlns:a16="http://schemas.microsoft.com/office/drawing/2014/main" id="{FBB16130-2B5A-4152-9ACE-E02C8AC234BB}"/>
              </a:ext>
            </a:extLst>
          </p:cNvPr>
          <p:cNvSpPr/>
          <p:nvPr/>
        </p:nvSpPr>
        <p:spPr>
          <a:xfrm>
            <a:off x="2371165" y="1721797"/>
            <a:ext cx="2198451" cy="457200"/>
          </a:xfrm>
          <a:prstGeom prst="rect">
            <a:avLst/>
          </a:prstGeom>
          <a:solidFill>
            <a:srgbClr val="418AB3"/>
          </a:solidFill>
          <a:ln w="12700" cap="flat" cmpd="sng">
            <a:solidFill>
              <a:srgbClr val="2F648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CN" sz="1800">
                <a:solidFill>
                  <a:schemeClr val="lt1"/>
                </a:solidFill>
                <a:latin typeface="Microsoft JhengHei"/>
                <a:ea typeface="Microsoft JhengHei"/>
                <a:cs typeface="Microsoft JhengHei"/>
                <a:sym typeface="Microsoft JhengHei"/>
              </a:rPr>
              <a:t>溝通方式</a:t>
            </a:r>
            <a:endParaRPr sz="1800">
              <a:solidFill>
                <a:schemeClr val="lt1"/>
              </a:solidFill>
              <a:latin typeface="Microsoft JhengHei"/>
              <a:ea typeface="Microsoft JhengHei"/>
              <a:cs typeface="Microsoft JhengHei"/>
              <a:sym typeface="Microsoft JhengHei"/>
            </a:endParaRPr>
          </a:p>
        </p:txBody>
      </p:sp>
      <p:sp>
        <p:nvSpPr>
          <p:cNvPr id="19" name="Google Shape;234;p16">
            <a:extLst>
              <a:ext uri="{FF2B5EF4-FFF2-40B4-BE49-F238E27FC236}">
                <a16:creationId xmlns:a16="http://schemas.microsoft.com/office/drawing/2014/main" id="{310FC431-20CE-43D1-8A83-2A2755C39321}"/>
              </a:ext>
            </a:extLst>
          </p:cNvPr>
          <p:cNvSpPr/>
          <p:nvPr/>
        </p:nvSpPr>
        <p:spPr>
          <a:xfrm>
            <a:off x="4569616" y="1721797"/>
            <a:ext cx="2198451" cy="457200"/>
          </a:xfrm>
          <a:prstGeom prst="rect">
            <a:avLst/>
          </a:prstGeom>
          <a:solidFill>
            <a:srgbClr val="FCF1CC"/>
          </a:solidFill>
          <a:ln w="12700" cap="flat" cmpd="sng">
            <a:solidFill>
              <a:srgbClr val="2F648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CN" sz="1800">
                <a:solidFill>
                  <a:srgbClr val="418AB3"/>
                </a:solidFill>
                <a:latin typeface="Microsoft JhengHei"/>
                <a:ea typeface="Microsoft JhengHei"/>
                <a:cs typeface="Microsoft JhengHei"/>
                <a:sym typeface="Microsoft JhengHei"/>
              </a:rPr>
              <a:t>常用工具</a:t>
            </a:r>
            <a:endParaRPr sz="1800">
              <a:solidFill>
                <a:srgbClr val="418AB3"/>
              </a:solidFill>
              <a:latin typeface="Microsoft JhengHei"/>
              <a:ea typeface="Microsoft JhengHei"/>
              <a:cs typeface="Microsoft JhengHei"/>
              <a:sym typeface="Microsoft JhengHei"/>
            </a:endParaRPr>
          </a:p>
        </p:txBody>
      </p:sp>
      <p:pic>
        <p:nvPicPr>
          <p:cNvPr id="20" name="Google Shape;235;p16">
            <a:extLst>
              <a:ext uri="{FF2B5EF4-FFF2-40B4-BE49-F238E27FC236}">
                <a16:creationId xmlns:a16="http://schemas.microsoft.com/office/drawing/2014/main" id="{2D06FB88-946B-408B-86CC-37414948EB57}"/>
              </a:ext>
            </a:extLst>
          </p:cNvPr>
          <p:cNvPicPr preferRelativeResize="0"/>
          <p:nvPr/>
        </p:nvPicPr>
        <p:blipFill rotWithShape="1">
          <a:blip r:embed="rId2">
            <a:alphaModFix/>
          </a:blip>
          <a:srcRect/>
          <a:stretch/>
        </p:blipFill>
        <p:spPr>
          <a:xfrm>
            <a:off x="1019155" y="3429000"/>
            <a:ext cx="9973099" cy="1912084"/>
          </a:xfrm>
          <a:prstGeom prst="rect">
            <a:avLst/>
          </a:prstGeom>
          <a:noFill/>
          <a:ln>
            <a:noFill/>
          </a:ln>
        </p:spPr>
      </p:pic>
      <p:sp>
        <p:nvSpPr>
          <p:cNvPr id="27" name="Google Shape;236;p16">
            <a:extLst>
              <a:ext uri="{FF2B5EF4-FFF2-40B4-BE49-F238E27FC236}">
                <a16:creationId xmlns:a16="http://schemas.microsoft.com/office/drawing/2014/main" id="{7FBB69CD-C5A5-4708-8ACE-DD431C00C65D}"/>
              </a:ext>
            </a:extLst>
          </p:cNvPr>
          <p:cNvSpPr txBox="1"/>
          <p:nvPr/>
        </p:nvSpPr>
        <p:spPr>
          <a:xfrm>
            <a:off x="4953000" y="6526768"/>
            <a:ext cx="706755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CN" sz="1800">
                <a:solidFill>
                  <a:srgbClr val="418AB3"/>
                </a:solidFill>
                <a:latin typeface="Calibri"/>
                <a:ea typeface="Calibri"/>
                <a:cs typeface="Calibri"/>
                <a:sym typeface="Calibri"/>
              </a:rPr>
              <a:t>https://www.wibibi.com/info.php?tid=235</a:t>
            </a:r>
            <a:endParaRPr sz="1800">
              <a:solidFill>
                <a:srgbClr val="418AB3"/>
              </a:solidFill>
              <a:latin typeface="Calibri"/>
              <a:ea typeface="Calibri"/>
              <a:cs typeface="Calibri"/>
              <a:sym typeface="Calibri"/>
            </a:endParaRPr>
          </a:p>
        </p:txBody>
      </p:sp>
      <p:sp>
        <p:nvSpPr>
          <p:cNvPr id="33" name="Google Shape;237;p16">
            <a:extLst>
              <a:ext uri="{FF2B5EF4-FFF2-40B4-BE49-F238E27FC236}">
                <a16:creationId xmlns:a16="http://schemas.microsoft.com/office/drawing/2014/main" id="{75AC5023-D9B4-43BA-88BA-402D6572674E}"/>
              </a:ext>
            </a:extLst>
          </p:cNvPr>
          <p:cNvSpPr txBox="1"/>
          <p:nvPr/>
        </p:nvSpPr>
        <p:spPr>
          <a:xfrm flipH="1">
            <a:off x="2997992" y="2554931"/>
            <a:ext cx="5615243"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3200" b="1">
                <a:solidFill>
                  <a:srgbClr val="47425D"/>
                </a:solidFill>
                <a:latin typeface="Raleway"/>
                <a:ea typeface="Raleway"/>
                <a:cs typeface="Raleway"/>
                <a:sym typeface="Raleway"/>
              </a:rPr>
              <a:t>GET     vs    POST</a:t>
            </a:r>
            <a:endParaRPr sz="3200" b="1">
              <a:solidFill>
                <a:srgbClr val="47425D"/>
              </a:solidFill>
              <a:latin typeface="Raleway"/>
              <a:ea typeface="Raleway"/>
              <a:cs typeface="Raleway"/>
              <a:sym typeface="Raleway"/>
            </a:endParaRPr>
          </a:p>
        </p:txBody>
      </p:sp>
    </p:spTree>
    <p:extLst>
      <p:ext uri="{BB962C8B-B14F-4D97-AF65-F5344CB8AC3E}">
        <p14:creationId xmlns:p14="http://schemas.microsoft.com/office/powerpoint/2010/main" val="40546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406DD6B-8599-459D-A871-E64138E5C8AA}"/>
              </a:ext>
            </a:extLst>
          </p:cNvPr>
          <p:cNvSpPr txBox="1"/>
          <p:nvPr/>
        </p:nvSpPr>
        <p:spPr>
          <a:xfrm>
            <a:off x="237067" y="203201"/>
            <a:ext cx="1044786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0000"/>
                </a:solidFill>
                <a:effectLst/>
                <a:uLnTx/>
                <a:uFillTx/>
                <a:latin typeface="Calibri" panose="020F0502020204030204"/>
                <a:ea typeface="+mn-ea"/>
                <a:cs typeface="+mn-cs"/>
              </a:rPr>
              <a:t>Web Scraping Workflow - </a:t>
            </a:r>
            <a:r>
              <a:rPr kumimoji="0" lang="zh-CN" altLang="en-US" sz="3200" b="0" i="0" u="none" strike="noStrike" kern="1200" cap="none" spc="0" normalizeH="0" baseline="0" noProof="0" dirty="0">
                <a:ln>
                  <a:noFill/>
                </a:ln>
                <a:solidFill>
                  <a:srgbClr val="FF0000"/>
                </a:solidFill>
                <a:effectLst/>
                <a:uLnTx/>
                <a:uFillTx/>
                <a:latin typeface="Calibri" panose="020F0502020204030204"/>
                <a:ea typeface="+mn-ea"/>
                <a:cs typeface="+mn-cs"/>
              </a:rPr>
              <a:t>執行流程</a:t>
            </a:r>
            <a:r>
              <a:rPr kumimoji="0" lang="en-US" altLang="zh-CN" sz="3200" b="0" i="0" u="none" strike="noStrike" kern="1200" cap="none" spc="0" normalizeH="0" baseline="0" noProof="0" dirty="0">
                <a:ln>
                  <a:noFill/>
                </a:ln>
                <a:solidFill>
                  <a:srgbClr val="FF0000"/>
                </a:solidFill>
                <a:effectLst/>
                <a:uLnTx/>
                <a:uFillTx/>
                <a:latin typeface="Calibri" panose="020F0502020204030204"/>
                <a:ea typeface="+mn-ea"/>
                <a:cs typeface="+mn-cs"/>
              </a:rPr>
              <a:t> – Programming-based</a:t>
            </a:r>
            <a:endParaRPr kumimoji="0" lang="en-US" sz="32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C1B1B150-4F59-4663-B062-5AFDC42084B6}"/>
              </a:ext>
            </a:extLst>
          </p:cNvPr>
          <p:cNvSpPr txBox="1"/>
          <p:nvPr/>
        </p:nvSpPr>
        <p:spPr>
          <a:xfrm>
            <a:off x="237067" y="788474"/>
            <a:ext cx="10447866" cy="461665"/>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dirty="0">
                <a:latin typeface="Calibri" panose="020F0502020204030204"/>
              </a:rPr>
              <a:t>Main Factors Considered for </a:t>
            </a:r>
            <a:r>
              <a:rPr lang="en-US" altLang="zh-CN" sz="2400" b="1" dirty="0">
                <a:latin typeface="Calibri" panose="020F0502020204030204"/>
              </a:rPr>
              <a:t>Each STEPs – STEP 2 : Where is my Target Link !?</a:t>
            </a:r>
            <a:endParaRPr lang="en-US" sz="2400" b="1" dirty="0">
              <a:latin typeface="Calibri" panose="020F0502020204030204"/>
            </a:endParaRPr>
          </a:p>
        </p:txBody>
      </p:sp>
      <p:sp>
        <p:nvSpPr>
          <p:cNvPr id="17" name="Google Shape;232;p16">
            <a:extLst>
              <a:ext uri="{FF2B5EF4-FFF2-40B4-BE49-F238E27FC236}">
                <a16:creationId xmlns:a16="http://schemas.microsoft.com/office/drawing/2014/main" id="{6E183460-E6D2-4053-9D02-2813564CF704}"/>
              </a:ext>
            </a:extLst>
          </p:cNvPr>
          <p:cNvSpPr/>
          <p:nvPr/>
        </p:nvSpPr>
        <p:spPr>
          <a:xfrm>
            <a:off x="172714" y="1721797"/>
            <a:ext cx="2198451" cy="457200"/>
          </a:xfrm>
          <a:prstGeom prst="rect">
            <a:avLst/>
          </a:prstGeom>
          <a:solidFill>
            <a:srgbClr val="FCF1CC"/>
          </a:solidFill>
          <a:ln w="12700" cap="flat" cmpd="sng">
            <a:solidFill>
              <a:srgbClr val="2F648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CN" sz="1800">
                <a:solidFill>
                  <a:srgbClr val="418AB3"/>
                </a:solidFill>
                <a:latin typeface="Calibri"/>
                <a:ea typeface="Calibri"/>
                <a:cs typeface="Calibri"/>
                <a:sym typeface="Calibri"/>
              </a:rPr>
              <a:t>URL / API</a:t>
            </a:r>
            <a:endParaRPr sz="1800">
              <a:solidFill>
                <a:srgbClr val="418AB3"/>
              </a:solidFill>
              <a:latin typeface="Calibri"/>
              <a:ea typeface="Calibri"/>
              <a:cs typeface="Calibri"/>
              <a:sym typeface="Calibri"/>
            </a:endParaRPr>
          </a:p>
        </p:txBody>
      </p:sp>
      <p:sp>
        <p:nvSpPr>
          <p:cNvPr id="18" name="Google Shape;233;p16">
            <a:extLst>
              <a:ext uri="{FF2B5EF4-FFF2-40B4-BE49-F238E27FC236}">
                <a16:creationId xmlns:a16="http://schemas.microsoft.com/office/drawing/2014/main" id="{FBB16130-2B5A-4152-9ACE-E02C8AC234BB}"/>
              </a:ext>
            </a:extLst>
          </p:cNvPr>
          <p:cNvSpPr/>
          <p:nvPr/>
        </p:nvSpPr>
        <p:spPr>
          <a:xfrm>
            <a:off x="2371165" y="1721797"/>
            <a:ext cx="2198451" cy="457200"/>
          </a:xfrm>
          <a:prstGeom prst="rect">
            <a:avLst/>
          </a:prstGeom>
          <a:solidFill>
            <a:srgbClr val="418AB3"/>
          </a:solidFill>
          <a:ln w="12700" cap="flat" cmpd="sng">
            <a:solidFill>
              <a:srgbClr val="2F648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CN" sz="1800">
                <a:solidFill>
                  <a:schemeClr val="lt1"/>
                </a:solidFill>
                <a:latin typeface="Microsoft JhengHei"/>
                <a:ea typeface="Microsoft JhengHei"/>
                <a:cs typeface="Microsoft JhengHei"/>
                <a:sym typeface="Microsoft JhengHei"/>
              </a:rPr>
              <a:t>溝通方式</a:t>
            </a:r>
            <a:endParaRPr sz="1800">
              <a:solidFill>
                <a:schemeClr val="lt1"/>
              </a:solidFill>
              <a:latin typeface="Microsoft JhengHei"/>
              <a:ea typeface="Microsoft JhengHei"/>
              <a:cs typeface="Microsoft JhengHei"/>
              <a:sym typeface="Microsoft JhengHei"/>
            </a:endParaRPr>
          </a:p>
        </p:txBody>
      </p:sp>
      <p:sp>
        <p:nvSpPr>
          <p:cNvPr id="19" name="Google Shape;234;p16">
            <a:extLst>
              <a:ext uri="{FF2B5EF4-FFF2-40B4-BE49-F238E27FC236}">
                <a16:creationId xmlns:a16="http://schemas.microsoft.com/office/drawing/2014/main" id="{310FC431-20CE-43D1-8A83-2A2755C39321}"/>
              </a:ext>
            </a:extLst>
          </p:cNvPr>
          <p:cNvSpPr/>
          <p:nvPr/>
        </p:nvSpPr>
        <p:spPr>
          <a:xfrm>
            <a:off x="4569616" y="1721797"/>
            <a:ext cx="2198451" cy="457200"/>
          </a:xfrm>
          <a:prstGeom prst="rect">
            <a:avLst/>
          </a:prstGeom>
          <a:solidFill>
            <a:srgbClr val="FCF1CC"/>
          </a:solidFill>
          <a:ln w="12700" cap="flat" cmpd="sng">
            <a:solidFill>
              <a:srgbClr val="2F648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CN" sz="1800">
                <a:solidFill>
                  <a:srgbClr val="418AB3"/>
                </a:solidFill>
                <a:latin typeface="Microsoft JhengHei"/>
                <a:ea typeface="Microsoft JhengHei"/>
                <a:cs typeface="Microsoft JhengHei"/>
                <a:sym typeface="Microsoft JhengHei"/>
              </a:rPr>
              <a:t>常用工具</a:t>
            </a:r>
            <a:endParaRPr sz="1800">
              <a:solidFill>
                <a:srgbClr val="418AB3"/>
              </a:solidFill>
              <a:latin typeface="Microsoft JhengHei"/>
              <a:ea typeface="Microsoft JhengHei"/>
              <a:cs typeface="Microsoft JhengHei"/>
              <a:sym typeface="Microsoft JhengHei"/>
            </a:endParaRPr>
          </a:p>
        </p:txBody>
      </p:sp>
      <p:sp>
        <p:nvSpPr>
          <p:cNvPr id="27" name="Google Shape;236;p16">
            <a:extLst>
              <a:ext uri="{FF2B5EF4-FFF2-40B4-BE49-F238E27FC236}">
                <a16:creationId xmlns:a16="http://schemas.microsoft.com/office/drawing/2014/main" id="{7FBB69CD-C5A5-4708-8ACE-DD431C00C65D}"/>
              </a:ext>
            </a:extLst>
          </p:cNvPr>
          <p:cNvSpPr txBox="1"/>
          <p:nvPr/>
        </p:nvSpPr>
        <p:spPr>
          <a:xfrm>
            <a:off x="4953000" y="6526768"/>
            <a:ext cx="706755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CN" sz="1800">
                <a:solidFill>
                  <a:srgbClr val="418AB3"/>
                </a:solidFill>
                <a:latin typeface="Calibri"/>
                <a:ea typeface="Calibri"/>
                <a:cs typeface="Calibri"/>
                <a:sym typeface="Calibri"/>
              </a:rPr>
              <a:t>https://www.wibibi.com/info.php?tid=235</a:t>
            </a:r>
            <a:endParaRPr sz="1800">
              <a:solidFill>
                <a:srgbClr val="418AB3"/>
              </a:solidFill>
              <a:latin typeface="Calibri"/>
              <a:ea typeface="Calibri"/>
              <a:cs typeface="Calibri"/>
              <a:sym typeface="Calibri"/>
            </a:endParaRPr>
          </a:p>
        </p:txBody>
      </p:sp>
      <p:sp>
        <p:nvSpPr>
          <p:cNvPr id="10" name="Google Shape;244;p22">
            <a:extLst>
              <a:ext uri="{FF2B5EF4-FFF2-40B4-BE49-F238E27FC236}">
                <a16:creationId xmlns:a16="http://schemas.microsoft.com/office/drawing/2014/main" id="{9B17A6ED-98F9-4EDB-9406-9E3D59954CCB}"/>
              </a:ext>
            </a:extLst>
          </p:cNvPr>
          <p:cNvSpPr txBox="1"/>
          <p:nvPr/>
        </p:nvSpPr>
        <p:spPr>
          <a:xfrm flipH="1">
            <a:off x="7166412" y="2964600"/>
            <a:ext cx="4584929"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3200" b="1" dirty="0">
                <a:solidFill>
                  <a:srgbClr val="FF0000"/>
                </a:solidFill>
                <a:latin typeface="Raleway"/>
                <a:ea typeface="Raleway"/>
                <a:cs typeface="Raleway"/>
                <a:sym typeface="Raleway"/>
              </a:rPr>
              <a:t>GET</a:t>
            </a:r>
            <a:endParaRPr sz="3200" b="1" dirty="0">
              <a:solidFill>
                <a:srgbClr val="FF0000"/>
              </a:solidFill>
              <a:latin typeface="Raleway"/>
              <a:ea typeface="Raleway"/>
              <a:cs typeface="Raleway"/>
              <a:sym typeface="Raleway"/>
            </a:endParaRPr>
          </a:p>
        </p:txBody>
      </p:sp>
      <p:pic>
        <p:nvPicPr>
          <p:cNvPr id="11" name="Google Shape;245;p22">
            <a:extLst>
              <a:ext uri="{FF2B5EF4-FFF2-40B4-BE49-F238E27FC236}">
                <a16:creationId xmlns:a16="http://schemas.microsoft.com/office/drawing/2014/main" id="{2442F0C1-F6BF-4F46-90A6-A4263D0FD1F3}"/>
              </a:ext>
            </a:extLst>
          </p:cNvPr>
          <p:cNvPicPr preferRelativeResize="0"/>
          <p:nvPr/>
        </p:nvPicPr>
        <p:blipFill rotWithShape="1">
          <a:blip r:embed="rId2">
            <a:alphaModFix/>
          </a:blip>
          <a:srcRect/>
          <a:stretch/>
        </p:blipFill>
        <p:spPr>
          <a:xfrm>
            <a:off x="172282" y="2502290"/>
            <a:ext cx="6736085" cy="1586791"/>
          </a:xfrm>
          <a:prstGeom prst="rect">
            <a:avLst/>
          </a:prstGeom>
          <a:noFill/>
          <a:ln>
            <a:noFill/>
          </a:ln>
        </p:spPr>
      </p:pic>
      <p:pic>
        <p:nvPicPr>
          <p:cNvPr id="12" name="Google Shape;246;p22">
            <a:extLst>
              <a:ext uri="{FF2B5EF4-FFF2-40B4-BE49-F238E27FC236}">
                <a16:creationId xmlns:a16="http://schemas.microsoft.com/office/drawing/2014/main" id="{7FA99123-CA9C-49BE-862D-4DB012B43D0C}"/>
              </a:ext>
            </a:extLst>
          </p:cNvPr>
          <p:cNvPicPr preferRelativeResize="0"/>
          <p:nvPr/>
        </p:nvPicPr>
        <p:blipFill rotWithShape="1">
          <a:blip r:embed="rId3">
            <a:alphaModFix/>
          </a:blip>
          <a:srcRect/>
          <a:stretch/>
        </p:blipFill>
        <p:spPr>
          <a:xfrm>
            <a:off x="24492" y="4616684"/>
            <a:ext cx="6883875" cy="2146836"/>
          </a:xfrm>
          <a:prstGeom prst="rect">
            <a:avLst/>
          </a:prstGeom>
          <a:noFill/>
          <a:ln>
            <a:noFill/>
          </a:ln>
        </p:spPr>
      </p:pic>
      <p:sp>
        <p:nvSpPr>
          <p:cNvPr id="13" name="Google Shape;247;p22">
            <a:extLst>
              <a:ext uri="{FF2B5EF4-FFF2-40B4-BE49-F238E27FC236}">
                <a16:creationId xmlns:a16="http://schemas.microsoft.com/office/drawing/2014/main" id="{759F78B0-0131-4713-983F-5699B43D378B}"/>
              </a:ext>
            </a:extLst>
          </p:cNvPr>
          <p:cNvSpPr txBox="1"/>
          <p:nvPr/>
        </p:nvSpPr>
        <p:spPr>
          <a:xfrm flipH="1">
            <a:off x="7166411" y="5263796"/>
            <a:ext cx="4584929"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3200" b="1">
                <a:solidFill>
                  <a:srgbClr val="FF0000"/>
                </a:solidFill>
                <a:latin typeface="Raleway"/>
                <a:ea typeface="Raleway"/>
                <a:cs typeface="Raleway"/>
                <a:sym typeface="Raleway"/>
              </a:rPr>
              <a:t>POST</a:t>
            </a:r>
            <a:endParaRPr sz="3200" b="1">
              <a:solidFill>
                <a:srgbClr val="FF0000"/>
              </a:solidFill>
              <a:latin typeface="Raleway"/>
              <a:ea typeface="Raleway"/>
              <a:cs typeface="Raleway"/>
              <a:sym typeface="Raleway"/>
            </a:endParaRPr>
          </a:p>
        </p:txBody>
      </p:sp>
    </p:spTree>
    <p:extLst>
      <p:ext uri="{BB962C8B-B14F-4D97-AF65-F5344CB8AC3E}">
        <p14:creationId xmlns:p14="http://schemas.microsoft.com/office/powerpoint/2010/main" val="4242023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406DD6B-8599-459D-A871-E64138E5C8AA}"/>
              </a:ext>
            </a:extLst>
          </p:cNvPr>
          <p:cNvSpPr txBox="1"/>
          <p:nvPr/>
        </p:nvSpPr>
        <p:spPr>
          <a:xfrm>
            <a:off x="237067" y="203201"/>
            <a:ext cx="1044786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0000"/>
                </a:solidFill>
                <a:effectLst/>
                <a:uLnTx/>
                <a:uFillTx/>
                <a:latin typeface="Calibri" panose="020F0502020204030204"/>
                <a:ea typeface="+mn-ea"/>
                <a:cs typeface="+mn-cs"/>
              </a:rPr>
              <a:t>Web Scraping Workflow - </a:t>
            </a:r>
            <a:r>
              <a:rPr kumimoji="0" lang="zh-CN" altLang="en-US" sz="3200" b="0" i="0" u="none" strike="noStrike" kern="1200" cap="none" spc="0" normalizeH="0" baseline="0" noProof="0" dirty="0">
                <a:ln>
                  <a:noFill/>
                </a:ln>
                <a:solidFill>
                  <a:srgbClr val="FF0000"/>
                </a:solidFill>
                <a:effectLst/>
                <a:uLnTx/>
                <a:uFillTx/>
                <a:latin typeface="Calibri" panose="020F0502020204030204"/>
                <a:ea typeface="+mn-ea"/>
                <a:cs typeface="+mn-cs"/>
              </a:rPr>
              <a:t>執行流程</a:t>
            </a:r>
            <a:r>
              <a:rPr kumimoji="0" lang="en-US" altLang="zh-CN" sz="3200" b="0" i="0" u="none" strike="noStrike" kern="1200" cap="none" spc="0" normalizeH="0" baseline="0" noProof="0" dirty="0">
                <a:ln>
                  <a:noFill/>
                </a:ln>
                <a:solidFill>
                  <a:srgbClr val="FF0000"/>
                </a:solidFill>
                <a:effectLst/>
                <a:uLnTx/>
                <a:uFillTx/>
                <a:latin typeface="Calibri" panose="020F0502020204030204"/>
                <a:ea typeface="+mn-ea"/>
                <a:cs typeface="+mn-cs"/>
              </a:rPr>
              <a:t> – Programming-based</a:t>
            </a:r>
            <a:endParaRPr kumimoji="0" lang="en-US" sz="32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C1B1B150-4F59-4663-B062-5AFDC42084B6}"/>
              </a:ext>
            </a:extLst>
          </p:cNvPr>
          <p:cNvSpPr txBox="1"/>
          <p:nvPr/>
        </p:nvSpPr>
        <p:spPr>
          <a:xfrm>
            <a:off x="237067" y="788474"/>
            <a:ext cx="10447866" cy="461665"/>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dirty="0">
                <a:latin typeface="Calibri" panose="020F0502020204030204"/>
              </a:rPr>
              <a:t>Main Factors Considered for </a:t>
            </a:r>
            <a:r>
              <a:rPr lang="en-US" altLang="zh-CN" sz="2400" b="1" dirty="0">
                <a:latin typeface="Calibri" panose="020F0502020204030204"/>
              </a:rPr>
              <a:t>Each STEPs – STEP 2 : Where is my Target Link !?</a:t>
            </a:r>
            <a:endParaRPr lang="en-US" sz="2400" b="1" dirty="0">
              <a:latin typeface="Calibri" panose="020F0502020204030204"/>
            </a:endParaRPr>
          </a:p>
        </p:txBody>
      </p:sp>
      <p:sp>
        <p:nvSpPr>
          <p:cNvPr id="17" name="Google Shape;232;p16">
            <a:extLst>
              <a:ext uri="{FF2B5EF4-FFF2-40B4-BE49-F238E27FC236}">
                <a16:creationId xmlns:a16="http://schemas.microsoft.com/office/drawing/2014/main" id="{6E183460-E6D2-4053-9D02-2813564CF704}"/>
              </a:ext>
            </a:extLst>
          </p:cNvPr>
          <p:cNvSpPr/>
          <p:nvPr/>
        </p:nvSpPr>
        <p:spPr>
          <a:xfrm>
            <a:off x="172714" y="1721797"/>
            <a:ext cx="2198451" cy="457200"/>
          </a:xfrm>
          <a:prstGeom prst="rect">
            <a:avLst/>
          </a:prstGeom>
          <a:solidFill>
            <a:srgbClr val="FCF1CC"/>
          </a:solidFill>
          <a:ln w="12700" cap="flat" cmpd="sng">
            <a:solidFill>
              <a:srgbClr val="2F648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CN" sz="1800">
                <a:solidFill>
                  <a:srgbClr val="418AB3"/>
                </a:solidFill>
                <a:latin typeface="Calibri"/>
                <a:ea typeface="Calibri"/>
                <a:cs typeface="Calibri"/>
                <a:sym typeface="Calibri"/>
              </a:rPr>
              <a:t>URL / API</a:t>
            </a:r>
            <a:endParaRPr sz="1800">
              <a:solidFill>
                <a:srgbClr val="418AB3"/>
              </a:solidFill>
              <a:latin typeface="Calibri"/>
              <a:ea typeface="Calibri"/>
              <a:cs typeface="Calibri"/>
              <a:sym typeface="Calibri"/>
            </a:endParaRPr>
          </a:p>
        </p:txBody>
      </p:sp>
      <p:sp>
        <p:nvSpPr>
          <p:cNvPr id="18" name="Google Shape;233;p16">
            <a:extLst>
              <a:ext uri="{FF2B5EF4-FFF2-40B4-BE49-F238E27FC236}">
                <a16:creationId xmlns:a16="http://schemas.microsoft.com/office/drawing/2014/main" id="{FBB16130-2B5A-4152-9ACE-E02C8AC234BB}"/>
              </a:ext>
            </a:extLst>
          </p:cNvPr>
          <p:cNvSpPr/>
          <p:nvPr/>
        </p:nvSpPr>
        <p:spPr>
          <a:xfrm>
            <a:off x="2371165" y="1721797"/>
            <a:ext cx="2198451" cy="457200"/>
          </a:xfrm>
          <a:prstGeom prst="rect">
            <a:avLst/>
          </a:prstGeom>
          <a:solidFill>
            <a:srgbClr val="418AB3"/>
          </a:solidFill>
          <a:ln w="12700" cap="flat" cmpd="sng">
            <a:solidFill>
              <a:srgbClr val="2F648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CN" sz="1800">
                <a:solidFill>
                  <a:schemeClr val="lt1"/>
                </a:solidFill>
                <a:latin typeface="Microsoft JhengHei"/>
                <a:ea typeface="Microsoft JhengHei"/>
                <a:cs typeface="Microsoft JhengHei"/>
                <a:sym typeface="Microsoft JhengHei"/>
              </a:rPr>
              <a:t>溝通方式</a:t>
            </a:r>
            <a:endParaRPr sz="1800">
              <a:solidFill>
                <a:schemeClr val="lt1"/>
              </a:solidFill>
              <a:latin typeface="Microsoft JhengHei"/>
              <a:ea typeface="Microsoft JhengHei"/>
              <a:cs typeface="Microsoft JhengHei"/>
              <a:sym typeface="Microsoft JhengHei"/>
            </a:endParaRPr>
          </a:p>
        </p:txBody>
      </p:sp>
      <p:sp>
        <p:nvSpPr>
          <p:cNvPr id="19" name="Google Shape;234;p16">
            <a:extLst>
              <a:ext uri="{FF2B5EF4-FFF2-40B4-BE49-F238E27FC236}">
                <a16:creationId xmlns:a16="http://schemas.microsoft.com/office/drawing/2014/main" id="{310FC431-20CE-43D1-8A83-2A2755C39321}"/>
              </a:ext>
            </a:extLst>
          </p:cNvPr>
          <p:cNvSpPr/>
          <p:nvPr/>
        </p:nvSpPr>
        <p:spPr>
          <a:xfrm>
            <a:off x="4569616" y="1721797"/>
            <a:ext cx="2198451" cy="457200"/>
          </a:xfrm>
          <a:prstGeom prst="rect">
            <a:avLst/>
          </a:prstGeom>
          <a:solidFill>
            <a:srgbClr val="FCF1CC"/>
          </a:solidFill>
          <a:ln w="12700" cap="flat" cmpd="sng">
            <a:solidFill>
              <a:srgbClr val="2F648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CN" sz="1800">
                <a:solidFill>
                  <a:srgbClr val="418AB3"/>
                </a:solidFill>
                <a:latin typeface="Microsoft JhengHei"/>
                <a:ea typeface="Microsoft JhengHei"/>
                <a:cs typeface="Microsoft JhengHei"/>
                <a:sym typeface="Microsoft JhengHei"/>
              </a:rPr>
              <a:t>常用工具</a:t>
            </a:r>
            <a:endParaRPr sz="1800">
              <a:solidFill>
                <a:srgbClr val="418AB3"/>
              </a:solidFill>
              <a:latin typeface="Microsoft JhengHei"/>
              <a:ea typeface="Microsoft JhengHei"/>
              <a:cs typeface="Microsoft JhengHei"/>
              <a:sym typeface="Microsoft JhengHei"/>
            </a:endParaRPr>
          </a:p>
        </p:txBody>
      </p:sp>
      <p:sp>
        <p:nvSpPr>
          <p:cNvPr id="16" name="Google Shape;271;p19">
            <a:extLst>
              <a:ext uri="{FF2B5EF4-FFF2-40B4-BE49-F238E27FC236}">
                <a16:creationId xmlns:a16="http://schemas.microsoft.com/office/drawing/2014/main" id="{26D32E9C-AC21-433F-8406-E248DB8146DB}"/>
              </a:ext>
            </a:extLst>
          </p:cNvPr>
          <p:cNvSpPr txBox="1"/>
          <p:nvPr/>
        </p:nvSpPr>
        <p:spPr>
          <a:xfrm>
            <a:off x="3470390" y="2554931"/>
            <a:ext cx="6367462"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3200" b="1">
                <a:solidFill>
                  <a:srgbClr val="47425D"/>
                </a:solidFill>
                <a:latin typeface="Microsoft JhengHei"/>
                <a:ea typeface="Microsoft JhengHei"/>
                <a:cs typeface="Microsoft JhengHei"/>
                <a:sym typeface="Microsoft JhengHei"/>
              </a:rPr>
              <a:t>HTTP 狀態碼 (Status Codes)</a:t>
            </a:r>
            <a:endParaRPr/>
          </a:p>
        </p:txBody>
      </p:sp>
      <p:graphicFrame>
        <p:nvGraphicFramePr>
          <p:cNvPr id="20" name="Google Shape;272;p19">
            <a:extLst>
              <a:ext uri="{FF2B5EF4-FFF2-40B4-BE49-F238E27FC236}">
                <a16:creationId xmlns:a16="http://schemas.microsoft.com/office/drawing/2014/main" id="{CB919EBE-541A-4420-A865-8EA390E51915}"/>
              </a:ext>
            </a:extLst>
          </p:cNvPr>
          <p:cNvGraphicFramePr/>
          <p:nvPr/>
        </p:nvGraphicFramePr>
        <p:xfrm>
          <a:off x="571500" y="3381064"/>
          <a:ext cx="11049000" cy="2595950"/>
        </p:xfrm>
        <a:graphic>
          <a:graphicData uri="http://schemas.openxmlformats.org/drawingml/2006/table">
            <a:tbl>
              <a:tblPr firstRow="1" bandRow="1">
                <a:noFill/>
              </a:tblPr>
              <a:tblGrid>
                <a:gridCol w="2507600">
                  <a:extLst>
                    <a:ext uri="{9D8B030D-6E8A-4147-A177-3AD203B41FA5}">
                      <a16:colId xmlns:a16="http://schemas.microsoft.com/office/drawing/2014/main" val="20000"/>
                    </a:ext>
                  </a:extLst>
                </a:gridCol>
                <a:gridCol w="3495975">
                  <a:extLst>
                    <a:ext uri="{9D8B030D-6E8A-4147-A177-3AD203B41FA5}">
                      <a16:colId xmlns:a16="http://schemas.microsoft.com/office/drawing/2014/main" val="20001"/>
                    </a:ext>
                  </a:extLst>
                </a:gridCol>
                <a:gridCol w="5045425">
                  <a:extLst>
                    <a:ext uri="{9D8B030D-6E8A-4147-A177-3AD203B41FA5}">
                      <a16:colId xmlns:a16="http://schemas.microsoft.com/office/drawing/2014/main" val="20002"/>
                    </a:ext>
                  </a:extLst>
                </a:gridCol>
              </a:tblGrid>
              <a:tr h="370850">
                <a:tc>
                  <a:txBody>
                    <a:bodyPr/>
                    <a:lstStyle/>
                    <a:p>
                      <a:pPr marL="0" marR="0" lvl="0" indent="0" algn="ctr" rtl="0">
                        <a:spcBef>
                          <a:spcPts val="0"/>
                        </a:spcBef>
                        <a:spcAft>
                          <a:spcPts val="0"/>
                        </a:spcAft>
                        <a:buNone/>
                      </a:pPr>
                      <a:r>
                        <a:rPr lang="zh-CN" sz="1800" u="none" strike="noStrike" cap="none"/>
                        <a:t>狀態碼</a:t>
                      </a:r>
                      <a:endParaRPr sz="1800" u="none" strike="noStrike" cap="none"/>
                    </a:p>
                  </a:txBody>
                  <a:tcPr marL="91450" marR="91450" marT="45725" marB="45725"/>
                </a:tc>
                <a:tc>
                  <a:txBody>
                    <a:bodyPr/>
                    <a:lstStyle/>
                    <a:p>
                      <a:pPr marL="0" marR="0" lvl="0" indent="0" algn="ctr" rtl="0">
                        <a:spcBef>
                          <a:spcPts val="0"/>
                        </a:spcBef>
                        <a:spcAft>
                          <a:spcPts val="0"/>
                        </a:spcAft>
                        <a:buNone/>
                      </a:pPr>
                      <a:r>
                        <a:rPr lang="zh-CN" sz="1800" u="none" strike="noStrike" cap="none"/>
                        <a:t>說明（英）</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alibri"/>
                        <a:buNone/>
                      </a:pPr>
                      <a:r>
                        <a:rPr lang="zh-CN" sz="1800" u="none" strike="noStrike" cap="none"/>
                        <a:t>說明（中）</a:t>
                      </a:r>
                      <a:endParaRPr sz="18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zh-CN" sz="1800" u="none" strike="noStrike" cap="none"/>
                        <a:t>200</a:t>
                      </a:r>
                      <a:endParaRPr sz="1800" u="none" strike="noStrike" cap="none"/>
                    </a:p>
                  </a:txBody>
                  <a:tcPr marL="91450" marR="91450" marT="45725" marB="45725"/>
                </a:tc>
                <a:tc>
                  <a:txBody>
                    <a:bodyPr/>
                    <a:lstStyle/>
                    <a:p>
                      <a:pPr marL="0" marR="0" lvl="0" indent="0" algn="l" rtl="0">
                        <a:spcBef>
                          <a:spcPts val="0"/>
                        </a:spcBef>
                        <a:spcAft>
                          <a:spcPts val="0"/>
                        </a:spcAft>
                        <a:buNone/>
                      </a:pPr>
                      <a:r>
                        <a:rPr lang="zh-CN" sz="1800" u="none" strike="noStrike" cap="none"/>
                        <a:t>OK</a:t>
                      </a:r>
                      <a:endParaRPr sz="1800" u="none" strike="noStrike" cap="none"/>
                    </a:p>
                  </a:txBody>
                  <a:tcPr marL="91450" marR="91450" marT="45725" marB="45725"/>
                </a:tc>
                <a:tc>
                  <a:txBody>
                    <a:bodyPr/>
                    <a:lstStyle/>
                    <a:p>
                      <a:pPr marL="0" marR="0" lvl="0" indent="0" algn="l" rtl="0">
                        <a:spcBef>
                          <a:spcPts val="0"/>
                        </a:spcBef>
                        <a:spcAft>
                          <a:spcPts val="0"/>
                        </a:spcAft>
                        <a:buNone/>
                      </a:pPr>
                      <a:r>
                        <a:rPr lang="zh-CN" sz="1800" u="none" strike="noStrike" cap="none">
                          <a:latin typeface="Arial"/>
                          <a:ea typeface="Arial"/>
                          <a:cs typeface="Arial"/>
                          <a:sym typeface="Arial"/>
                        </a:rPr>
                        <a:t>成功</a:t>
                      </a:r>
                      <a:endParaRPr sz="180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zh-CN" sz="1800" u="none" strike="noStrike" cap="none"/>
                        <a:t>301</a:t>
                      </a:r>
                      <a:endParaRPr sz="1800" u="none" strike="noStrike" cap="none"/>
                    </a:p>
                  </a:txBody>
                  <a:tcPr marL="91450" marR="91450" marT="45725" marB="45725"/>
                </a:tc>
                <a:tc>
                  <a:txBody>
                    <a:bodyPr/>
                    <a:lstStyle/>
                    <a:p>
                      <a:pPr marL="0" marR="0" lvl="0" indent="0" algn="l" rtl="0">
                        <a:spcBef>
                          <a:spcPts val="0"/>
                        </a:spcBef>
                        <a:spcAft>
                          <a:spcPts val="0"/>
                        </a:spcAft>
                        <a:buNone/>
                      </a:pPr>
                      <a:r>
                        <a:rPr lang="zh-CN" sz="1800" u="none" strike="noStrike" cap="none"/>
                        <a:t>Moved Permanently</a:t>
                      </a:r>
                      <a:endParaRPr sz="1800" u="none" strike="noStrike" cap="none"/>
                    </a:p>
                  </a:txBody>
                  <a:tcPr marL="91450" marR="91450" marT="45725" marB="45725"/>
                </a:tc>
                <a:tc>
                  <a:txBody>
                    <a:bodyPr/>
                    <a:lstStyle/>
                    <a:p>
                      <a:pPr marL="0" marR="0" lvl="0" indent="0" algn="l" rtl="0">
                        <a:spcBef>
                          <a:spcPts val="0"/>
                        </a:spcBef>
                        <a:spcAft>
                          <a:spcPts val="0"/>
                        </a:spcAft>
                        <a:buNone/>
                      </a:pPr>
                      <a:r>
                        <a:rPr lang="zh-CN" sz="1800" b="0" i="0" u="none" strike="noStrike" cap="none">
                          <a:solidFill>
                            <a:schemeClr val="dk1"/>
                          </a:solidFill>
                          <a:latin typeface="Arial"/>
                          <a:ea typeface="Arial"/>
                          <a:cs typeface="Arial"/>
                          <a:sym typeface="Arial"/>
                        </a:rPr>
                        <a:t>目標網頁移到新網址(永久轉址)</a:t>
                      </a:r>
                      <a:endParaRPr sz="180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zh-CN" sz="1800" u="none" strike="noStrike" cap="none"/>
                        <a:t>302</a:t>
                      </a:r>
                      <a:endParaRPr sz="1800" u="none" strike="noStrike" cap="none"/>
                    </a:p>
                  </a:txBody>
                  <a:tcPr marL="91450" marR="91450" marT="45725" marB="45725"/>
                </a:tc>
                <a:tc>
                  <a:txBody>
                    <a:bodyPr/>
                    <a:lstStyle/>
                    <a:p>
                      <a:pPr marL="0" marR="0" lvl="0" indent="0" algn="l" rtl="0">
                        <a:spcBef>
                          <a:spcPts val="0"/>
                        </a:spcBef>
                        <a:spcAft>
                          <a:spcPts val="0"/>
                        </a:spcAft>
                        <a:buNone/>
                      </a:pPr>
                      <a:r>
                        <a:rPr lang="zh-CN" sz="1800" u="none" strike="noStrike" cap="none"/>
                        <a:t>Found(Moved Temporarily)</a:t>
                      </a:r>
                      <a:endParaRPr sz="1800" u="none" strike="noStrike" cap="none"/>
                    </a:p>
                  </a:txBody>
                  <a:tcPr marL="91450" marR="91450" marT="45725" marB="45725"/>
                </a:tc>
                <a:tc>
                  <a:txBody>
                    <a:bodyPr/>
                    <a:lstStyle/>
                    <a:p>
                      <a:pPr marL="0" marR="0" lvl="0" indent="0" algn="l" rtl="0">
                        <a:spcBef>
                          <a:spcPts val="0"/>
                        </a:spcBef>
                        <a:spcAft>
                          <a:spcPts val="0"/>
                        </a:spcAft>
                        <a:buNone/>
                      </a:pPr>
                      <a:r>
                        <a:rPr lang="zh-CN" sz="1800" b="0" i="0" u="none" strike="noStrike" cap="none">
                          <a:solidFill>
                            <a:schemeClr val="dk1"/>
                          </a:solidFill>
                          <a:latin typeface="Arial"/>
                          <a:ea typeface="Arial"/>
                          <a:cs typeface="Arial"/>
                          <a:sym typeface="Arial"/>
                        </a:rPr>
                        <a:t>暫時轉址</a:t>
                      </a:r>
                      <a:endParaRPr sz="180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zh-CN" sz="1800" u="none" strike="noStrike" cap="none"/>
                        <a:t>304</a:t>
                      </a:r>
                      <a:endParaRPr sz="1800" u="none" strike="noStrike" cap="none"/>
                    </a:p>
                  </a:txBody>
                  <a:tcPr marL="91450" marR="91450" marT="45725" marB="45725"/>
                </a:tc>
                <a:tc>
                  <a:txBody>
                    <a:bodyPr/>
                    <a:lstStyle/>
                    <a:p>
                      <a:pPr marL="0" marR="0" lvl="0" indent="0" algn="l" rtl="0">
                        <a:spcBef>
                          <a:spcPts val="0"/>
                        </a:spcBef>
                        <a:spcAft>
                          <a:spcPts val="0"/>
                        </a:spcAft>
                        <a:buNone/>
                      </a:pPr>
                      <a:r>
                        <a:rPr lang="zh-CN" sz="1800" u="none" strike="noStrike" cap="none"/>
                        <a:t>Not Modified</a:t>
                      </a:r>
                      <a:endParaRPr sz="1800" u="none" strike="noStrike" cap="none"/>
                    </a:p>
                  </a:txBody>
                  <a:tcPr marL="91450" marR="91450" marT="45725" marB="45725"/>
                </a:tc>
                <a:tc>
                  <a:txBody>
                    <a:bodyPr/>
                    <a:lstStyle/>
                    <a:p>
                      <a:pPr marL="0" marR="0" lvl="0" indent="0" algn="l" rtl="0">
                        <a:spcBef>
                          <a:spcPts val="0"/>
                        </a:spcBef>
                        <a:spcAft>
                          <a:spcPts val="0"/>
                        </a:spcAft>
                        <a:buNone/>
                      </a:pPr>
                      <a:r>
                        <a:rPr lang="zh-CN" sz="1800" b="0" i="0" u="none" strike="noStrike" cap="none">
                          <a:solidFill>
                            <a:schemeClr val="dk1"/>
                          </a:solidFill>
                          <a:latin typeface="Arial"/>
                          <a:ea typeface="Arial"/>
                          <a:cs typeface="Arial"/>
                          <a:sym typeface="Arial"/>
                        </a:rPr>
                        <a:t>已讀取過的圖片或網頁，由瀏覽器緩存中讀取</a:t>
                      </a:r>
                      <a:endParaRPr sz="180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ctr" rtl="0">
                        <a:spcBef>
                          <a:spcPts val="0"/>
                        </a:spcBef>
                        <a:spcAft>
                          <a:spcPts val="0"/>
                        </a:spcAft>
                        <a:buNone/>
                      </a:pPr>
                      <a:r>
                        <a:rPr lang="zh-CN" sz="1800" u="none" strike="noStrike" cap="none"/>
                        <a:t>400</a:t>
                      </a:r>
                      <a:endParaRPr sz="1800" u="none" strike="noStrike" cap="none"/>
                    </a:p>
                  </a:txBody>
                  <a:tcPr marL="91450" marR="91450" marT="45725" marB="45725"/>
                </a:tc>
                <a:tc>
                  <a:txBody>
                    <a:bodyPr/>
                    <a:lstStyle/>
                    <a:p>
                      <a:pPr marL="0" marR="0" lvl="0" indent="0" algn="l" rtl="0">
                        <a:spcBef>
                          <a:spcPts val="0"/>
                        </a:spcBef>
                        <a:spcAft>
                          <a:spcPts val="0"/>
                        </a:spcAft>
                        <a:buNone/>
                      </a:pPr>
                      <a:r>
                        <a:rPr lang="zh-CN" sz="1800" u="none" strike="noStrike" cap="none"/>
                        <a:t>Bad Request</a:t>
                      </a:r>
                      <a:endParaRPr sz="1800" u="none" strike="noStrike" cap="none"/>
                    </a:p>
                  </a:txBody>
                  <a:tcPr marL="91450" marR="91450" marT="45725" marB="45725"/>
                </a:tc>
                <a:tc>
                  <a:txBody>
                    <a:bodyPr/>
                    <a:lstStyle/>
                    <a:p>
                      <a:pPr marL="0" marR="0" lvl="0" indent="0" algn="l" rtl="0">
                        <a:spcBef>
                          <a:spcPts val="0"/>
                        </a:spcBef>
                        <a:spcAft>
                          <a:spcPts val="0"/>
                        </a:spcAft>
                        <a:buNone/>
                      </a:pPr>
                      <a:r>
                        <a:rPr lang="zh-CN" sz="1800" b="0" i="0" u="none" strike="noStrike" cap="none">
                          <a:solidFill>
                            <a:schemeClr val="dk1"/>
                          </a:solidFill>
                          <a:latin typeface="Arial"/>
                          <a:ea typeface="Arial"/>
                          <a:cs typeface="Arial"/>
                          <a:sym typeface="Arial"/>
                        </a:rPr>
                        <a:t>伺服器無法處理這個 Request</a:t>
                      </a:r>
                      <a:endParaRPr sz="180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5"/>
                  </a:ext>
                </a:extLst>
              </a:tr>
              <a:tr h="370850">
                <a:tc>
                  <a:txBody>
                    <a:bodyPr/>
                    <a:lstStyle/>
                    <a:p>
                      <a:pPr marL="0" marR="0" lvl="0" indent="0" algn="ctr" rtl="0">
                        <a:spcBef>
                          <a:spcPts val="0"/>
                        </a:spcBef>
                        <a:spcAft>
                          <a:spcPts val="0"/>
                        </a:spcAft>
                        <a:buNone/>
                      </a:pPr>
                      <a:r>
                        <a:rPr lang="zh-CN" sz="1800" u="none" strike="noStrike" cap="none"/>
                        <a:t>401</a:t>
                      </a:r>
                      <a:endParaRPr sz="1800" u="none" strike="noStrike" cap="none"/>
                    </a:p>
                  </a:txBody>
                  <a:tcPr marL="91450" marR="91450" marT="45725" marB="45725"/>
                </a:tc>
                <a:tc>
                  <a:txBody>
                    <a:bodyPr/>
                    <a:lstStyle/>
                    <a:p>
                      <a:pPr marL="0" marR="0" lvl="0" indent="0" algn="l" rtl="0">
                        <a:spcBef>
                          <a:spcPts val="0"/>
                        </a:spcBef>
                        <a:spcAft>
                          <a:spcPts val="0"/>
                        </a:spcAft>
                        <a:buNone/>
                      </a:pPr>
                      <a:r>
                        <a:rPr lang="zh-CN" sz="1800" u="none" strike="noStrike" cap="none"/>
                        <a:t>Unauthorized</a:t>
                      </a:r>
                      <a:endParaRPr sz="1800" u="none" strike="noStrike" cap="none"/>
                    </a:p>
                  </a:txBody>
                  <a:tcPr marL="91450" marR="91450" marT="45725" marB="45725"/>
                </a:tc>
                <a:tc>
                  <a:txBody>
                    <a:bodyPr/>
                    <a:lstStyle/>
                    <a:p>
                      <a:pPr marL="0" marR="0" lvl="0" indent="0" algn="l" rtl="0">
                        <a:spcBef>
                          <a:spcPts val="0"/>
                        </a:spcBef>
                        <a:spcAft>
                          <a:spcPts val="0"/>
                        </a:spcAft>
                        <a:buNone/>
                      </a:pPr>
                      <a:r>
                        <a:rPr lang="zh-CN" sz="1800" b="0" i="0" u="none" strike="noStrike" cap="none">
                          <a:solidFill>
                            <a:schemeClr val="dk1"/>
                          </a:solidFill>
                          <a:latin typeface="Arial"/>
                          <a:ea typeface="Arial"/>
                          <a:cs typeface="Arial"/>
                          <a:sym typeface="Arial"/>
                        </a:rPr>
                        <a:t>需身分驗證，如 SSL key or htaccess pasword</a:t>
                      </a:r>
                      <a:endParaRPr sz="180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79082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406DD6B-8599-459D-A871-E64138E5C8AA}"/>
              </a:ext>
            </a:extLst>
          </p:cNvPr>
          <p:cNvSpPr txBox="1"/>
          <p:nvPr/>
        </p:nvSpPr>
        <p:spPr>
          <a:xfrm>
            <a:off x="237067" y="203201"/>
            <a:ext cx="1044786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0000"/>
                </a:solidFill>
                <a:effectLst/>
                <a:uLnTx/>
                <a:uFillTx/>
                <a:latin typeface="Calibri" panose="020F0502020204030204"/>
                <a:ea typeface="+mn-ea"/>
                <a:cs typeface="+mn-cs"/>
              </a:rPr>
              <a:t>Web Scraping Workflow - </a:t>
            </a:r>
            <a:r>
              <a:rPr kumimoji="0" lang="zh-CN" altLang="en-US" sz="3200" b="0" i="0" u="none" strike="noStrike" kern="1200" cap="none" spc="0" normalizeH="0" baseline="0" noProof="0" dirty="0">
                <a:ln>
                  <a:noFill/>
                </a:ln>
                <a:solidFill>
                  <a:srgbClr val="FF0000"/>
                </a:solidFill>
                <a:effectLst/>
                <a:uLnTx/>
                <a:uFillTx/>
                <a:latin typeface="Calibri" panose="020F0502020204030204"/>
                <a:ea typeface="+mn-ea"/>
                <a:cs typeface="+mn-cs"/>
              </a:rPr>
              <a:t>執行流程</a:t>
            </a:r>
            <a:r>
              <a:rPr kumimoji="0" lang="en-US" altLang="zh-CN" sz="3200" b="0" i="0" u="none" strike="noStrike" kern="1200" cap="none" spc="0" normalizeH="0" baseline="0" noProof="0" dirty="0">
                <a:ln>
                  <a:noFill/>
                </a:ln>
                <a:solidFill>
                  <a:srgbClr val="FF0000"/>
                </a:solidFill>
                <a:effectLst/>
                <a:uLnTx/>
                <a:uFillTx/>
                <a:latin typeface="Calibri" panose="020F0502020204030204"/>
                <a:ea typeface="+mn-ea"/>
                <a:cs typeface="+mn-cs"/>
              </a:rPr>
              <a:t> – Programming-based</a:t>
            </a:r>
            <a:endParaRPr kumimoji="0" lang="en-US" sz="32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C1B1B150-4F59-4663-B062-5AFDC42084B6}"/>
              </a:ext>
            </a:extLst>
          </p:cNvPr>
          <p:cNvSpPr txBox="1"/>
          <p:nvPr/>
        </p:nvSpPr>
        <p:spPr>
          <a:xfrm>
            <a:off x="237067" y="788474"/>
            <a:ext cx="10447866" cy="461665"/>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dirty="0">
                <a:latin typeface="Calibri" panose="020F0502020204030204"/>
              </a:rPr>
              <a:t>Main Factors Considered for </a:t>
            </a:r>
            <a:r>
              <a:rPr lang="en-US" altLang="zh-CN" sz="2400" b="1" dirty="0">
                <a:latin typeface="Calibri" panose="020F0502020204030204"/>
              </a:rPr>
              <a:t>Each STEPs – STEP 2 : Where is my Target Link !?</a:t>
            </a:r>
            <a:endParaRPr lang="en-US" sz="2400" b="1" dirty="0">
              <a:latin typeface="Calibri" panose="020F0502020204030204"/>
            </a:endParaRPr>
          </a:p>
        </p:txBody>
      </p:sp>
      <p:sp>
        <p:nvSpPr>
          <p:cNvPr id="17" name="Google Shape;232;p16">
            <a:extLst>
              <a:ext uri="{FF2B5EF4-FFF2-40B4-BE49-F238E27FC236}">
                <a16:creationId xmlns:a16="http://schemas.microsoft.com/office/drawing/2014/main" id="{6E183460-E6D2-4053-9D02-2813564CF704}"/>
              </a:ext>
            </a:extLst>
          </p:cNvPr>
          <p:cNvSpPr/>
          <p:nvPr/>
        </p:nvSpPr>
        <p:spPr>
          <a:xfrm>
            <a:off x="172714" y="1721797"/>
            <a:ext cx="2198451" cy="457200"/>
          </a:xfrm>
          <a:prstGeom prst="rect">
            <a:avLst/>
          </a:prstGeom>
          <a:solidFill>
            <a:srgbClr val="FCF1CC"/>
          </a:solidFill>
          <a:ln w="12700" cap="flat" cmpd="sng">
            <a:solidFill>
              <a:srgbClr val="2F648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CN" sz="1800">
                <a:solidFill>
                  <a:srgbClr val="418AB3"/>
                </a:solidFill>
                <a:latin typeface="Calibri"/>
                <a:ea typeface="Calibri"/>
                <a:cs typeface="Calibri"/>
                <a:sym typeface="Calibri"/>
              </a:rPr>
              <a:t>URL / API</a:t>
            </a:r>
            <a:endParaRPr sz="1800">
              <a:solidFill>
                <a:srgbClr val="418AB3"/>
              </a:solidFill>
              <a:latin typeface="Calibri"/>
              <a:ea typeface="Calibri"/>
              <a:cs typeface="Calibri"/>
              <a:sym typeface="Calibri"/>
            </a:endParaRPr>
          </a:p>
        </p:txBody>
      </p:sp>
      <p:sp>
        <p:nvSpPr>
          <p:cNvPr id="18" name="Google Shape;233;p16">
            <a:extLst>
              <a:ext uri="{FF2B5EF4-FFF2-40B4-BE49-F238E27FC236}">
                <a16:creationId xmlns:a16="http://schemas.microsoft.com/office/drawing/2014/main" id="{FBB16130-2B5A-4152-9ACE-E02C8AC234BB}"/>
              </a:ext>
            </a:extLst>
          </p:cNvPr>
          <p:cNvSpPr/>
          <p:nvPr/>
        </p:nvSpPr>
        <p:spPr>
          <a:xfrm>
            <a:off x="2371165" y="1721797"/>
            <a:ext cx="2198451" cy="457200"/>
          </a:xfrm>
          <a:prstGeom prst="rect">
            <a:avLst/>
          </a:prstGeom>
          <a:solidFill>
            <a:srgbClr val="418AB3"/>
          </a:solidFill>
          <a:ln w="12700" cap="flat" cmpd="sng">
            <a:solidFill>
              <a:srgbClr val="2F648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CN" sz="1800">
                <a:solidFill>
                  <a:schemeClr val="lt1"/>
                </a:solidFill>
                <a:latin typeface="Microsoft JhengHei"/>
                <a:ea typeface="Microsoft JhengHei"/>
                <a:cs typeface="Microsoft JhengHei"/>
                <a:sym typeface="Microsoft JhengHei"/>
              </a:rPr>
              <a:t>溝通方式</a:t>
            </a:r>
            <a:endParaRPr sz="1800">
              <a:solidFill>
                <a:schemeClr val="lt1"/>
              </a:solidFill>
              <a:latin typeface="Microsoft JhengHei"/>
              <a:ea typeface="Microsoft JhengHei"/>
              <a:cs typeface="Microsoft JhengHei"/>
              <a:sym typeface="Microsoft JhengHei"/>
            </a:endParaRPr>
          </a:p>
        </p:txBody>
      </p:sp>
      <p:sp>
        <p:nvSpPr>
          <p:cNvPr id="19" name="Google Shape;234;p16">
            <a:extLst>
              <a:ext uri="{FF2B5EF4-FFF2-40B4-BE49-F238E27FC236}">
                <a16:creationId xmlns:a16="http://schemas.microsoft.com/office/drawing/2014/main" id="{310FC431-20CE-43D1-8A83-2A2755C39321}"/>
              </a:ext>
            </a:extLst>
          </p:cNvPr>
          <p:cNvSpPr/>
          <p:nvPr/>
        </p:nvSpPr>
        <p:spPr>
          <a:xfrm>
            <a:off x="4569616" y="1721797"/>
            <a:ext cx="2198451" cy="457200"/>
          </a:xfrm>
          <a:prstGeom prst="rect">
            <a:avLst/>
          </a:prstGeom>
          <a:solidFill>
            <a:srgbClr val="FCF1CC"/>
          </a:solidFill>
          <a:ln w="12700" cap="flat" cmpd="sng">
            <a:solidFill>
              <a:srgbClr val="2F648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CN" sz="1800">
                <a:solidFill>
                  <a:srgbClr val="418AB3"/>
                </a:solidFill>
                <a:latin typeface="Microsoft JhengHei"/>
                <a:ea typeface="Microsoft JhengHei"/>
                <a:cs typeface="Microsoft JhengHei"/>
                <a:sym typeface="Microsoft JhengHei"/>
              </a:rPr>
              <a:t>常用工具</a:t>
            </a:r>
            <a:endParaRPr sz="1800">
              <a:solidFill>
                <a:srgbClr val="418AB3"/>
              </a:solidFill>
              <a:latin typeface="Microsoft JhengHei"/>
              <a:ea typeface="Microsoft JhengHei"/>
              <a:cs typeface="Microsoft JhengHei"/>
              <a:sym typeface="Microsoft JhengHei"/>
            </a:endParaRPr>
          </a:p>
        </p:txBody>
      </p:sp>
      <p:sp>
        <p:nvSpPr>
          <p:cNvPr id="16" name="Google Shape;271;p19">
            <a:extLst>
              <a:ext uri="{FF2B5EF4-FFF2-40B4-BE49-F238E27FC236}">
                <a16:creationId xmlns:a16="http://schemas.microsoft.com/office/drawing/2014/main" id="{26D32E9C-AC21-433F-8406-E248DB8146DB}"/>
              </a:ext>
            </a:extLst>
          </p:cNvPr>
          <p:cNvSpPr txBox="1"/>
          <p:nvPr/>
        </p:nvSpPr>
        <p:spPr>
          <a:xfrm>
            <a:off x="3470390" y="2554931"/>
            <a:ext cx="6367462"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3200" b="1">
                <a:solidFill>
                  <a:srgbClr val="47425D"/>
                </a:solidFill>
                <a:latin typeface="Microsoft JhengHei"/>
                <a:ea typeface="Microsoft JhengHei"/>
                <a:cs typeface="Microsoft JhengHei"/>
                <a:sym typeface="Microsoft JhengHei"/>
              </a:rPr>
              <a:t>HTTP 狀態碼 (Status Codes)</a:t>
            </a:r>
            <a:endParaRPr/>
          </a:p>
        </p:txBody>
      </p:sp>
      <p:graphicFrame>
        <p:nvGraphicFramePr>
          <p:cNvPr id="9" name="Google Shape;283;p20">
            <a:extLst>
              <a:ext uri="{FF2B5EF4-FFF2-40B4-BE49-F238E27FC236}">
                <a16:creationId xmlns:a16="http://schemas.microsoft.com/office/drawing/2014/main" id="{12E7E0C9-64C3-4FD8-946D-6B330F4088BF}"/>
              </a:ext>
            </a:extLst>
          </p:cNvPr>
          <p:cNvGraphicFramePr/>
          <p:nvPr/>
        </p:nvGraphicFramePr>
        <p:xfrm>
          <a:off x="571500" y="3381064"/>
          <a:ext cx="11049000" cy="2595950"/>
        </p:xfrm>
        <a:graphic>
          <a:graphicData uri="http://schemas.openxmlformats.org/drawingml/2006/table">
            <a:tbl>
              <a:tblPr firstRow="1" bandRow="1">
                <a:noFill/>
              </a:tblPr>
              <a:tblGrid>
                <a:gridCol w="2507600">
                  <a:extLst>
                    <a:ext uri="{9D8B030D-6E8A-4147-A177-3AD203B41FA5}">
                      <a16:colId xmlns:a16="http://schemas.microsoft.com/office/drawing/2014/main" val="20000"/>
                    </a:ext>
                  </a:extLst>
                </a:gridCol>
                <a:gridCol w="3495975">
                  <a:extLst>
                    <a:ext uri="{9D8B030D-6E8A-4147-A177-3AD203B41FA5}">
                      <a16:colId xmlns:a16="http://schemas.microsoft.com/office/drawing/2014/main" val="20001"/>
                    </a:ext>
                  </a:extLst>
                </a:gridCol>
                <a:gridCol w="5045425">
                  <a:extLst>
                    <a:ext uri="{9D8B030D-6E8A-4147-A177-3AD203B41FA5}">
                      <a16:colId xmlns:a16="http://schemas.microsoft.com/office/drawing/2014/main" val="20002"/>
                    </a:ext>
                  </a:extLst>
                </a:gridCol>
              </a:tblGrid>
              <a:tr h="370850">
                <a:tc>
                  <a:txBody>
                    <a:bodyPr/>
                    <a:lstStyle/>
                    <a:p>
                      <a:pPr marL="0" marR="0" lvl="0" indent="0" algn="ctr" rtl="0">
                        <a:spcBef>
                          <a:spcPts val="0"/>
                        </a:spcBef>
                        <a:spcAft>
                          <a:spcPts val="0"/>
                        </a:spcAft>
                        <a:buNone/>
                      </a:pPr>
                      <a:r>
                        <a:rPr lang="zh-CN" sz="1800" u="none" strike="noStrike" cap="none"/>
                        <a:t>狀態碼</a:t>
                      </a:r>
                      <a:endParaRPr sz="1800" u="none" strike="noStrike" cap="none"/>
                    </a:p>
                  </a:txBody>
                  <a:tcPr marL="91450" marR="91450" marT="45725" marB="45725"/>
                </a:tc>
                <a:tc>
                  <a:txBody>
                    <a:bodyPr/>
                    <a:lstStyle/>
                    <a:p>
                      <a:pPr marL="0" marR="0" lvl="0" indent="0" algn="ctr" rtl="0">
                        <a:spcBef>
                          <a:spcPts val="0"/>
                        </a:spcBef>
                        <a:spcAft>
                          <a:spcPts val="0"/>
                        </a:spcAft>
                        <a:buNone/>
                      </a:pPr>
                      <a:r>
                        <a:rPr lang="zh-CN" sz="1800" u="none" strike="noStrike" cap="none"/>
                        <a:t>說明（英）</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alibri"/>
                        <a:buNone/>
                      </a:pPr>
                      <a:r>
                        <a:rPr lang="zh-CN" sz="1800" u="none" strike="noStrike" cap="none"/>
                        <a:t>說明（中）</a:t>
                      </a:r>
                      <a:endParaRPr sz="18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zh-CN" sz="1800" u="none" strike="noStrike" cap="none"/>
                        <a:t>403</a:t>
                      </a:r>
                      <a:endParaRPr sz="1800" u="none" strike="noStrike" cap="none"/>
                    </a:p>
                  </a:txBody>
                  <a:tcPr marL="91450" marR="91450" marT="45725" marB="45725"/>
                </a:tc>
                <a:tc>
                  <a:txBody>
                    <a:bodyPr/>
                    <a:lstStyle/>
                    <a:p>
                      <a:pPr marL="0" marR="0" lvl="0" indent="0" algn="l" rtl="0">
                        <a:spcBef>
                          <a:spcPts val="0"/>
                        </a:spcBef>
                        <a:spcAft>
                          <a:spcPts val="0"/>
                        </a:spcAft>
                        <a:buNone/>
                      </a:pPr>
                      <a:r>
                        <a:rPr lang="zh-CN" sz="1800" u="none" strike="noStrike" cap="none"/>
                        <a:t>Forbidden</a:t>
                      </a:r>
                      <a:endParaRPr sz="1800" u="none" strike="noStrike" cap="none"/>
                    </a:p>
                  </a:txBody>
                  <a:tcPr marL="91450" marR="91450" marT="45725" marB="45725"/>
                </a:tc>
                <a:tc>
                  <a:txBody>
                    <a:bodyPr/>
                    <a:lstStyle/>
                    <a:p>
                      <a:pPr marL="0" marR="0" lvl="0" indent="0" algn="l" rtl="0">
                        <a:spcBef>
                          <a:spcPts val="0"/>
                        </a:spcBef>
                        <a:spcAft>
                          <a:spcPts val="0"/>
                        </a:spcAft>
                        <a:buNone/>
                      </a:pPr>
                      <a:r>
                        <a:rPr lang="zh-CN" sz="1800" u="none" strike="noStrike" cap="none">
                          <a:solidFill>
                            <a:schemeClr val="dk1"/>
                          </a:solidFill>
                          <a:latin typeface="Arial"/>
                          <a:ea typeface="Arial"/>
                          <a:cs typeface="Arial"/>
                          <a:sym typeface="Arial"/>
                        </a:rPr>
                        <a:t>無讀取權限，可能是 IP 被阻檔或是伺服器限制</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zh-CN" sz="1800" u="none" strike="noStrike" cap="none"/>
                        <a:t>404</a:t>
                      </a:r>
                      <a:endParaRPr sz="1800" u="none" strike="noStrike" cap="none"/>
                    </a:p>
                  </a:txBody>
                  <a:tcPr marL="91450" marR="91450" marT="45725" marB="45725"/>
                </a:tc>
                <a:tc>
                  <a:txBody>
                    <a:bodyPr/>
                    <a:lstStyle/>
                    <a:p>
                      <a:pPr marL="0" marR="0" lvl="0" indent="0" algn="l" rtl="0">
                        <a:spcBef>
                          <a:spcPts val="0"/>
                        </a:spcBef>
                        <a:spcAft>
                          <a:spcPts val="0"/>
                        </a:spcAft>
                        <a:buNone/>
                      </a:pPr>
                      <a:r>
                        <a:rPr lang="zh-CN" sz="1800" u="none" strike="noStrike" cap="none"/>
                        <a:t>Not Found</a:t>
                      </a:r>
                      <a:endParaRPr sz="1800" u="none" strike="noStrike" cap="none"/>
                    </a:p>
                  </a:txBody>
                  <a:tcPr marL="91450" marR="91450" marT="45725" marB="45725"/>
                </a:tc>
                <a:tc>
                  <a:txBody>
                    <a:bodyPr/>
                    <a:lstStyle/>
                    <a:p>
                      <a:pPr marL="0" marR="0" lvl="0" indent="0" algn="l" rtl="0">
                        <a:spcBef>
                          <a:spcPts val="0"/>
                        </a:spcBef>
                        <a:spcAft>
                          <a:spcPts val="0"/>
                        </a:spcAft>
                        <a:buNone/>
                      </a:pPr>
                      <a:r>
                        <a:rPr lang="zh-CN" sz="1800" u="none" strike="noStrike" cap="none">
                          <a:solidFill>
                            <a:schemeClr val="dk1"/>
                          </a:solidFill>
                          <a:latin typeface="Arial"/>
                          <a:ea typeface="Arial"/>
                          <a:cs typeface="Arial"/>
                          <a:sym typeface="Arial"/>
                        </a:rPr>
                        <a:t>伺服器未找到目標網址，檔案不存在</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zh-CN" sz="1800" u="none" strike="noStrike" cap="none"/>
                        <a:t>500</a:t>
                      </a:r>
                      <a:endParaRPr sz="1800" u="none" strike="noStrike" cap="none"/>
                    </a:p>
                  </a:txBody>
                  <a:tcPr marL="91450" marR="91450" marT="45725" marB="45725"/>
                </a:tc>
                <a:tc>
                  <a:txBody>
                    <a:bodyPr/>
                    <a:lstStyle/>
                    <a:p>
                      <a:pPr marL="0" marR="0" lvl="0" indent="0" algn="l" rtl="0">
                        <a:spcBef>
                          <a:spcPts val="0"/>
                        </a:spcBef>
                        <a:spcAft>
                          <a:spcPts val="0"/>
                        </a:spcAft>
                        <a:buNone/>
                      </a:pPr>
                      <a:r>
                        <a:rPr lang="zh-CN" sz="1800" u="none" strike="noStrike" cap="none"/>
                        <a:t>Internal Server Error</a:t>
                      </a:r>
                      <a:endParaRPr sz="1800" u="none" strike="noStrike" cap="none"/>
                    </a:p>
                  </a:txBody>
                  <a:tcPr marL="91450" marR="91450" marT="45725" marB="45725"/>
                </a:tc>
                <a:tc>
                  <a:txBody>
                    <a:bodyPr/>
                    <a:lstStyle/>
                    <a:p>
                      <a:pPr marL="0" marR="0" lvl="0" indent="0" algn="l" rtl="0">
                        <a:spcBef>
                          <a:spcPts val="0"/>
                        </a:spcBef>
                        <a:spcAft>
                          <a:spcPts val="0"/>
                        </a:spcAft>
                        <a:buNone/>
                      </a:pPr>
                      <a:r>
                        <a:rPr lang="zh-CN" sz="1800" u="none" strike="noStrike" cap="none">
                          <a:solidFill>
                            <a:schemeClr val="dk1"/>
                          </a:solidFill>
                          <a:latin typeface="Arial"/>
                          <a:ea typeface="Arial"/>
                          <a:cs typeface="Arial"/>
                          <a:sym typeface="Arial"/>
                        </a:rPr>
                        <a:t>伺服器發生錯誤 : 可能是 htaccess 有錯</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zh-CN" sz="1800" u="none" strike="noStrike" cap="none"/>
                        <a:t>502</a:t>
                      </a:r>
                      <a:endParaRPr sz="1800" u="none" strike="noStrike" cap="none"/>
                    </a:p>
                  </a:txBody>
                  <a:tcPr marL="91450" marR="91450" marT="45725" marB="45725"/>
                </a:tc>
                <a:tc>
                  <a:txBody>
                    <a:bodyPr/>
                    <a:lstStyle/>
                    <a:p>
                      <a:pPr marL="0" marR="0" lvl="0" indent="0" algn="l" rtl="0">
                        <a:spcBef>
                          <a:spcPts val="0"/>
                        </a:spcBef>
                        <a:spcAft>
                          <a:spcPts val="0"/>
                        </a:spcAft>
                        <a:buNone/>
                      </a:pPr>
                      <a:r>
                        <a:rPr lang="zh-CN" sz="1800" u="none" strike="noStrike" cap="none"/>
                        <a:t>Bad Gateway</a:t>
                      </a:r>
                      <a:endParaRPr sz="1800" u="none" strike="noStrike" cap="none"/>
                    </a:p>
                  </a:txBody>
                  <a:tcPr marL="91450" marR="91450" marT="45725" marB="45725"/>
                </a:tc>
                <a:tc>
                  <a:txBody>
                    <a:bodyPr/>
                    <a:lstStyle/>
                    <a:p>
                      <a:pPr marL="0" marR="0" lvl="0" indent="0" algn="l" rtl="0">
                        <a:spcBef>
                          <a:spcPts val="0"/>
                        </a:spcBef>
                        <a:spcAft>
                          <a:spcPts val="0"/>
                        </a:spcAft>
                        <a:buNone/>
                      </a:pPr>
                      <a:r>
                        <a:rPr lang="zh-CN" sz="1800" u="none" strike="noStrike" cap="none">
                          <a:solidFill>
                            <a:schemeClr val="dk1"/>
                          </a:solidFill>
                          <a:latin typeface="Arial"/>
                          <a:ea typeface="Arial"/>
                          <a:cs typeface="Arial"/>
                          <a:sym typeface="Arial"/>
                        </a:rPr>
                        <a:t>伺服器的某個服務沒有正確執行</a:t>
                      </a:r>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ctr" rtl="0">
                        <a:spcBef>
                          <a:spcPts val="0"/>
                        </a:spcBef>
                        <a:spcAft>
                          <a:spcPts val="0"/>
                        </a:spcAft>
                        <a:buNone/>
                      </a:pPr>
                      <a:r>
                        <a:rPr lang="zh-CN" sz="1800" u="none" strike="noStrike" cap="none"/>
                        <a:t>503</a:t>
                      </a:r>
                      <a:endParaRPr sz="1800" u="none" strike="noStrike" cap="none"/>
                    </a:p>
                  </a:txBody>
                  <a:tcPr marL="91450" marR="91450" marT="45725" marB="45725"/>
                </a:tc>
                <a:tc>
                  <a:txBody>
                    <a:bodyPr/>
                    <a:lstStyle/>
                    <a:p>
                      <a:pPr marL="0" marR="0" lvl="0" indent="0" algn="l" rtl="0">
                        <a:spcBef>
                          <a:spcPts val="0"/>
                        </a:spcBef>
                        <a:spcAft>
                          <a:spcPts val="0"/>
                        </a:spcAft>
                        <a:buNone/>
                      </a:pPr>
                      <a:r>
                        <a:rPr lang="zh-CN" sz="1800" u="none" strike="noStrike" cap="none"/>
                        <a:t>Service Unavailable</a:t>
                      </a:r>
                      <a:endParaRPr sz="1800" u="none" strike="noStrike" cap="none"/>
                    </a:p>
                  </a:txBody>
                  <a:tcPr marL="91450" marR="91450" marT="45725" marB="45725"/>
                </a:tc>
                <a:tc>
                  <a:txBody>
                    <a:bodyPr/>
                    <a:lstStyle/>
                    <a:p>
                      <a:pPr marL="0" marR="0" lvl="0" indent="0" algn="l" rtl="0">
                        <a:spcBef>
                          <a:spcPts val="0"/>
                        </a:spcBef>
                        <a:spcAft>
                          <a:spcPts val="0"/>
                        </a:spcAft>
                        <a:buNone/>
                      </a:pPr>
                      <a:r>
                        <a:rPr lang="zh-CN" sz="1800" u="none" strike="noStrike" cap="none">
                          <a:solidFill>
                            <a:schemeClr val="dk1"/>
                          </a:solidFill>
                          <a:latin typeface="Arial"/>
                          <a:ea typeface="Arial"/>
                          <a:cs typeface="Arial"/>
                          <a:sym typeface="Arial"/>
                        </a:rPr>
                        <a:t>伺服器當掉</a:t>
                      </a:r>
                      <a:endParaRPr/>
                    </a:p>
                  </a:txBody>
                  <a:tcPr marL="91450" marR="91450" marT="45725" marB="45725"/>
                </a:tc>
                <a:extLst>
                  <a:ext uri="{0D108BD9-81ED-4DB2-BD59-A6C34878D82A}">
                    <a16:rowId xmlns:a16="http://schemas.microsoft.com/office/drawing/2014/main" val="10005"/>
                  </a:ext>
                </a:extLst>
              </a:tr>
              <a:tr h="370850">
                <a:tc>
                  <a:txBody>
                    <a:bodyPr/>
                    <a:lstStyle/>
                    <a:p>
                      <a:pPr marL="0" marR="0" lvl="0" indent="0" algn="ctr" rtl="0">
                        <a:spcBef>
                          <a:spcPts val="0"/>
                        </a:spcBef>
                        <a:spcAft>
                          <a:spcPts val="0"/>
                        </a:spcAft>
                        <a:buNone/>
                      </a:pPr>
                      <a:r>
                        <a:rPr lang="zh-CN" sz="1800" u="none" strike="noStrike" cap="none"/>
                        <a:t>504</a:t>
                      </a:r>
                      <a:endParaRPr sz="1800" u="none" strike="noStrike" cap="none"/>
                    </a:p>
                  </a:txBody>
                  <a:tcPr marL="91450" marR="91450" marT="45725" marB="45725"/>
                </a:tc>
                <a:tc>
                  <a:txBody>
                    <a:bodyPr/>
                    <a:lstStyle/>
                    <a:p>
                      <a:pPr marL="0" marR="0" lvl="0" indent="0" algn="l" rtl="0">
                        <a:spcBef>
                          <a:spcPts val="0"/>
                        </a:spcBef>
                        <a:spcAft>
                          <a:spcPts val="0"/>
                        </a:spcAft>
                        <a:buNone/>
                      </a:pPr>
                      <a:r>
                        <a:rPr lang="zh-CN" sz="1800" u="none" strike="noStrike" cap="none"/>
                        <a:t>Gateway Timeout</a:t>
                      </a:r>
                      <a:endParaRPr sz="1800" u="none" strike="noStrike" cap="none"/>
                    </a:p>
                  </a:txBody>
                  <a:tcPr marL="91450" marR="91450" marT="45725" marB="45725"/>
                </a:tc>
                <a:tc>
                  <a:txBody>
                    <a:bodyPr/>
                    <a:lstStyle/>
                    <a:p>
                      <a:pPr marL="0" marR="0" lvl="0" indent="0" algn="l" rtl="0">
                        <a:spcBef>
                          <a:spcPts val="0"/>
                        </a:spcBef>
                        <a:spcAft>
                          <a:spcPts val="0"/>
                        </a:spcAft>
                        <a:buNone/>
                      </a:pPr>
                      <a:r>
                        <a:rPr lang="zh-CN" sz="1800" u="none" strike="noStrike" cap="none" dirty="0">
                          <a:solidFill>
                            <a:schemeClr val="dk1"/>
                          </a:solidFill>
                          <a:latin typeface="Arial"/>
                          <a:ea typeface="Arial"/>
                          <a:cs typeface="Arial"/>
                          <a:sym typeface="Arial"/>
                        </a:rPr>
                        <a:t>伺服器上的服務沒有回應</a:t>
                      </a:r>
                      <a:endParaRPr dirty="0"/>
                    </a:p>
                  </a:txBody>
                  <a:tcPr marL="91450" marR="91450" marT="45725" marB="45725"/>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314188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F72011-7AFD-4C46-89DE-18E12A511CCB}"/>
              </a:ext>
            </a:extLst>
          </p:cNvPr>
          <p:cNvSpPr>
            <a:spLocks noGrp="1"/>
          </p:cNvSpPr>
          <p:nvPr>
            <p:ph type="ctrTitle"/>
          </p:nvPr>
        </p:nvSpPr>
        <p:spPr>
          <a:xfrm>
            <a:off x="660400" y="540604"/>
            <a:ext cx="4102609" cy="864863"/>
          </a:xfrm>
        </p:spPr>
        <p:txBody>
          <a:bodyPr anchor="b">
            <a:normAutofit fontScale="90000"/>
          </a:bodyPr>
          <a:lstStyle/>
          <a:p>
            <a:pPr algn="l"/>
            <a:r>
              <a:rPr lang="en-US" altLang="zh-CN" b="1" dirty="0"/>
              <a:t>Agenda</a:t>
            </a:r>
            <a:endParaRPr lang="en-US" b="1" dirty="0"/>
          </a:p>
        </p:txBody>
      </p:sp>
      <p:sp>
        <p:nvSpPr>
          <p:cNvPr id="7" name="TextBox 6">
            <a:extLst>
              <a:ext uri="{FF2B5EF4-FFF2-40B4-BE49-F238E27FC236}">
                <a16:creationId xmlns:a16="http://schemas.microsoft.com/office/drawing/2014/main" id="{97C86773-5950-40E4-B445-EFF0A8D4838B}"/>
              </a:ext>
            </a:extLst>
          </p:cNvPr>
          <p:cNvSpPr txBox="1"/>
          <p:nvPr/>
        </p:nvSpPr>
        <p:spPr>
          <a:xfrm>
            <a:off x="660400" y="1593333"/>
            <a:ext cx="6620933" cy="390350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800" dirty="0"/>
              <a:t>Introduction of </a:t>
            </a:r>
            <a:r>
              <a:rPr lang="en-US" sz="2800" b="1" dirty="0">
                <a:solidFill>
                  <a:srgbClr val="FF0000"/>
                </a:solidFill>
              </a:rPr>
              <a:t>Web Scraping</a:t>
            </a:r>
          </a:p>
          <a:p>
            <a:pPr marL="285750" indent="-285750">
              <a:lnSpc>
                <a:spcPct val="150000"/>
              </a:lnSpc>
              <a:buFont typeface="Arial" panose="020B0604020202020204" pitchFamily="34" charset="0"/>
              <a:buChar char="•"/>
            </a:pPr>
            <a:r>
              <a:rPr lang="en-US" sz="2800" dirty="0"/>
              <a:t>Python </a:t>
            </a:r>
            <a:r>
              <a:rPr lang="en-US" sz="2800" b="1" dirty="0">
                <a:solidFill>
                  <a:srgbClr val="FF0000"/>
                </a:solidFill>
              </a:rPr>
              <a:t>Packages</a:t>
            </a:r>
          </a:p>
          <a:p>
            <a:pPr marL="285750" indent="-285750">
              <a:lnSpc>
                <a:spcPct val="150000"/>
              </a:lnSpc>
              <a:buFont typeface="Arial" panose="020B0604020202020204" pitchFamily="34" charset="0"/>
              <a:buChar char="•"/>
            </a:pPr>
            <a:r>
              <a:rPr lang="en-US" sz="2800" b="1" dirty="0">
                <a:solidFill>
                  <a:srgbClr val="FF0000"/>
                </a:solidFill>
              </a:rPr>
              <a:t>Data Types </a:t>
            </a:r>
            <a:r>
              <a:rPr lang="en-US" sz="2800" dirty="0"/>
              <a:t>with JSON Package</a:t>
            </a:r>
            <a:endParaRPr lang="en-US" sz="2800" dirty="0">
              <a:solidFill>
                <a:srgbClr val="FF0000"/>
              </a:solidFill>
            </a:endParaRPr>
          </a:p>
          <a:p>
            <a:pPr marL="285750" indent="-285750">
              <a:lnSpc>
                <a:spcPct val="150000"/>
              </a:lnSpc>
              <a:buFont typeface="Arial" panose="020B0604020202020204" pitchFamily="34" charset="0"/>
              <a:buChar char="•"/>
            </a:pPr>
            <a:r>
              <a:rPr lang="en-US" sz="2800" b="1" dirty="0">
                <a:solidFill>
                  <a:srgbClr val="FF0000"/>
                </a:solidFill>
              </a:rPr>
              <a:t>Hands-on Lab</a:t>
            </a:r>
          </a:p>
          <a:p>
            <a:pPr marL="285750" indent="-285750">
              <a:lnSpc>
                <a:spcPct val="150000"/>
              </a:lnSpc>
              <a:buFont typeface="Arial" panose="020B0604020202020204" pitchFamily="34" charset="0"/>
              <a:buChar char="•"/>
            </a:pPr>
            <a:endParaRPr lang="en-US" sz="2800" dirty="0"/>
          </a:p>
          <a:p>
            <a:pPr marL="285750" indent="-285750">
              <a:lnSpc>
                <a:spcPct val="150000"/>
              </a:lnSpc>
              <a:buFont typeface="Arial" panose="020B0604020202020204" pitchFamily="34" charset="0"/>
              <a:buChar char="•"/>
            </a:pPr>
            <a:endParaRPr lang="en-US" sz="2800" b="1" dirty="0"/>
          </a:p>
        </p:txBody>
      </p:sp>
    </p:spTree>
    <p:extLst>
      <p:ext uri="{BB962C8B-B14F-4D97-AF65-F5344CB8AC3E}">
        <p14:creationId xmlns:p14="http://schemas.microsoft.com/office/powerpoint/2010/main" val="1975582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406DD6B-8599-459D-A871-E64138E5C8AA}"/>
              </a:ext>
            </a:extLst>
          </p:cNvPr>
          <p:cNvSpPr txBox="1"/>
          <p:nvPr/>
        </p:nvSpPr>
        <p:spPr>
          <a:xfrm>
            <a:off x="237067" y="203201"/>
            <a:ext cx="1044786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0000"/>
                </a:solidFill>
                <a:effectLst/>
                <a:uLnTx/>
                <a:uFillTx/>
                <a:latin typeface="Calibri" panose="020F0502020204030204"/>
                <a:ea typeface="+mn-ea"/>
                <a:cs typeface="+mn-cs"/>
              </a:rPr>
              <a:t>Web Scraping Workflow - </a:t>
            </a:r>
            <a:r>
              <a:rPr kumimoji="0" lang="zh-CN" altLang="en-US" sz="3200" b="0" i="0" u="none" strike="noStrike" kern="1200" cap="none" spc="0" normalizeH="0" baseline="0" noProof="0" dirty="0">
                <a:ln>
                  <a:noFill/>
                </a:ln>
                <a:solidFill>
                  <a:srgbClr val="FF0000"/>
                </a:solidFill>
                <a:effectLst/>
                <a:uLnTx/>
                <a:uFillTx/>
                <a:latin typeface="Calibri" panose="020F0502020204030204"/>
                <a:ea typeface="+mn-ea"/>
                <a:cs typeface="+mn-cs"/>
              </a:rPr>
              <a:t>執行流程</a:t>
            </a:r>
            <a:r>
              <a:rPr kumimoji="0" lang="en-US" altLang="zh-CN" sz="3200" b="0" i="0" u="none" strike="noStrike" kern="1200" cap="none" spc="0" normalizeH="0" baseline="0" noProof="0" dirty="0">
                <a:ln>
                  <a:noFill/>
                </a:ln>
                <a:solidFill>
                  <a:srgbClr val="FF0000"/>
                </a:solidFill>
                <a:effectLst/>
                <a:uLnTx/>
                <a:uFillTx/>
                <a:latin typeface="Calibri" panose="020F0502020204030204"/>
                <a:ea typeface="+mn-ea"/>
                <a:cs typeface="+mn-cs"/>
              </a:rPr>
              <a:t> – Programming-based</a:t>
            </a:r>
            <a:endParaRPr kumimoji="0" lang="en-US" sz="32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C1B1B150-4F59-4663-B062-5AFDC42084B6}"/>
              </a:ext>
            </a:extLst>
          </p:cNvPr>
          <p:cNvSpPr txBox="1"/>
          <p:nvPr/>
        </p:nvSpPr>
        <p:spPr>
          <a:xfrm>
            <a:off x="237067" y="788474"/>
            <a:ext cx="10447866" cy="461665"/>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dirty="0">
                <a:latin typeface="Calibri" panose="020F0502020204030204"/>
              </a:rPr>
              <a:t>Main Factors Considered for </a:t>
            </a:r>
            <a:r>
              <a:rPr lang="en-US" altLang="zh-CN" sz="2400" b="1" dirty="0">
                <a:latin typeface="Calibri" panose="020F0502020204030204"/>
              </a:rPr>
              <a:t>Each STEPs – STEP 2 : Where is my Target Link !?</a:t>
            </a:r>
            <a:endParaRPr lang="en-US" sz="2400" b="1" dirty="0">
              <a:latin typeface="Calibri" panose="020F0502020204030204"/>
            </a:endParaRPr>
          </a:p>
        </p:txBody>
      </p:sp>
      <p:sp>
        <p:nvSpPr>
          <p:cNvPr id="17" name="Google Shape;232;p16">
            <a:extLst>
              <a:ext uri="{FF2B5EF4-FFF2-40B4-BE49-F238E27FC236}">
                <a16:creationId xmlns:a16="http://schemas.microsoft.com/office/drawing/2014/main" id="{6E183460-E6D2-4053-9D02-2813564CF704}"/>
              </a:ext>
            </a:extLst>
          </p:cNvPr>
          <p:cNvSpPr/>
          <p:nvPr/>
        </p:nvSpPr>
        <p:spPr>
          <a:xfrm>
            <a:off x="172714" y="1721797"/>
            <a:ext cx="2198451" cy="457200"/>
          </a:xfrm>
          <a:prstGeom prst="rect">
            <a:avLst/>
          </a:prstGeom>
          <a:solidFill>
            <a:srgbClr val="FCF1CC"/>
          </a:solidFill>
          <a:ln w="12700" cap="flat" cmpd="sng">
            <a:solidFill>
              <a:srgbClr val="2F648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CN" sz="1800">
                <a:solidFill>
                  <a:srgbClr val="418AB3"/>
                </a:solidFill>
                <a:latin typeface="Calibri"/>
                <a:ea typeface="Calibri"/>
                <a:cs typeface="Calibri"/>
                <a:sym typeface="Calibri"/>
              </a:rPr>
              <a:t>URL / API</a:t>
            </a:r>
            <a:endParaRPr sz="1800">
              <a:solidFill>
                <a:srgbClr val="418AB3"/>
              </a:solidFill>
              <a:latin typeface="Calibri"/>
              <a:ea typeface="Calibri"/>
              <a:cs typeface="Calibri"/>
              <a:sym typeface="Calibri"/>
            </a:endParaRPr>
          </a:p>
        </p:txBody>
      </p:sp>
      <p:sp>
        <p:nvSpPr>
          <p:cNvPr id="18" name="Google Shape;233;p16">
            <a:extLst>
              <a:ext uri="{FF2B5EF4-FFF2-40B4-BE49-F238E27FC236}">
                <a16:creationId xmlns:a16="http://schemas.microsoft.com/office/drawing/2014/main" id="{FBB16130-2B5A-4152-9ACE-E02C8AC234BB}"/>
              </a:ext>
            </a:extLst>
          </p:cNvPr>
          <p:cNvSpPr/>
          <p:nvPr/>
        </p:nvSpPr>
        <p:spPr>
          <a:xfrm>
            <a:off x="2371165" y="1721797"/>
            <a:ext cx="2198451" cy="457200"/>
          </a:xfrm>
          <a:prstGeom prst="rect">
            <a:avLst/>
          </a:prstGeom>
          <a:solidFill>
            <a:srgbClr val="418AB3"/>
          </a:solidFill>
          <a:ln w="12700" cap="flat" cmpd="sng">
            <a:solidFill>
              <a:srgbClr val="2F648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CN" sz="1800">
                <a:solidFill>
                  <a:schemeClr val="lt1"/>
                </a:solidFill>
                <a:latin typeface="Microsoft JhengHei"/>
                <a:ea typeface="Microsoft JhengHei"/>
                <a:cs typeface="Microsoft JhengHei"/>
                <a:sym typeface="Microsoft JhengHei"/>
              </a:rPr>
              <a:t>溝通方式</a:t>
            </a:r>
            <a:endParaRPr sz="1800">
              <a:solidFill>
                <a:schemeClr val="lt1"/>
              </a:solidFill>
              <a:latin typeface="Microsoft JhengHei"/>
              <a:ea typeface="Microsoft JhengHei"/>
              <a:cs typeface="Microsoft JhengHei"/>
              <a:sym typeface="Microsoft JhengHei"/>
            </a:endParaRPr>
          </a:p>
        </p:txBody>
      </p:sp>
      <p:sp>
        <p:nvSpPr>
          <p:cNvPr id="19" name="Google Shape;234;p16">
            <a:extLst>
              <a:ext uri="{FF2B5EF4-FFF2-40B4-BE49-F238E27FC236}">
                <a16:creationId xmlns:a16="http://schemas.microsoft.com/office/drawing/2014/main" id="{310FC431-20CE-43D1-8A83-2A2755C39321}"/>
              </a:ext>
            </a:extLst>
          </p:cNvPr>
          <p:cNvSpPr/>
          <p:nvPr/>
        </p:nvSpPr>
        <p:spPr>
          <a:xfrm>
            <a:off x="4569616" y="1721797"/>
            <a:ext cx="2198451" cy="457200"/>
          </a:xfrm>
          <a:prstGeom prst="rect">
            <a:avLst/>
          </a:prstGeom>
          <a:solidFill>
            <a:srgbClr val="FCF1CC"/>
          </a:solidFill>
          <a:ln w="12700" cap="flat" cmpd="sng">
            <a:solidFill>
              <a:srgbClr val="2F648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CN" sz="1800">
                <a:solidFill>
                  <a:srgbClr val="418AB3"/>
                </a:solidFill>
                <a:latin typeface="Microsoft JhengHei"/>
                <a:ea typeface="Microsoft JhengHei"/>
                <a:cs typeface="Microsoft JhengHei"/>
                <a:sym typeface="Microsoft JhengHei"/>
              </a:rPr>
              <a:t>常用工具</a:t>
            </a:r>
            <a:endParaRPr sz="1800">
              <a:solidFill>
                <a:srgbClr val="418AB3"/>
              </a:solidFill>
              <a:latin typeface="Microsoft JhengHei"/>
              <a:ea typeface="Microsoft JhengHei"/>
              <a:cs typeface="Microsoft JhengHei"/>
              <a:sym typeface="Microsoft JhengHei"/>
            </a:endParaRPr>
          </a:p>
        </p:txBody>
      </p:sp>
      <p:sp>
        <p:nvSpPr>
          <p:cNvPr id="14" name="Google Shape;293;p21">
            <a:extLst>
              <a:ext uri="{FF2B5EF4-FFF2-40B4-BE49-F238E27FC236}">
                <a16:creationId xmlns:a16="http://schemas.microsoft.com/office/drawing/2014/main" id="{E03FDCF1-55CD-4595-942C-E4CABF135D8A}"/>
              </a:ext>
            </a:extLst>
          </p:cNvPr>
          <p:cNvSpPr txBox="1"/>
          <p:nvPr/>
        </p:nvSpPr>
        <p:spPr>
          <a:xfrm>
            <a:off x="2485110" y="2554931"/>
            <a:ext cx="6820710"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3200" b="1">
                <a:solidFill>
                  <a:srgbClr val="47425D"/>
                </a:solidFill>
                <a:latin typeface="Microsoft JhengHei"/>
                <a:ea typeface="Microsoft JhengHei"/>
                <a:cs typeface="Microsoft JhengHei"/>
                <a:sym typeface="Microsoft JhengHei"/>
              </a:rPr>
              <a:t>回傳資料格式</a:t>
            </a:r>
            <a:endParaRPr sz="3200" b="1">
              <a:solidFill>
                <a:srgbClr val="47425D"/>
              </a:solidFill>
              <a:latin typeface="Microsoft JhengHei"/>
              <a:ea typeface="Microsoft JhengHei"/>
              <a:cs typeface="Microsoft JhengHei"/>
              <a:sym typeface="Microsoft JhengHei"/>
            </a:endParaRPr>
          </a:p>
        </p:txBody>
      </p:sp>
      <p:sp>
        <p:nvSpPr>
          <p:cNvPr id="20" name="Google Shape;294;p21">
            <a:extLst>
              <a:ext uri="{FF2B5EF4-FFF2-40B4-BE49-F238E27FC236}">
                <a16:creationId xmlns:a16="http://schemas.microsoft.com/office/drawing/2014/main" id="{1EBFD00C-EB09-4E59-B904-3AC468D6C7A2}"/>
              </a:ext>
            </a:extLst>
          </p:cNvPr>
          <p:cNvSpPr txBox="1"/>
          <p:nvPr/>
        </p:nvSpPr>
        <p:spPr>
          <a:xfrm flipH="1">
            <a:off x="286660" y="3840942"/>
            <a:ext cx="2354940" cy="101566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6000" b="1">
                <a:solidFill>
                  <a:srgbClr val="47425D"/>
                </a:solidFill>
                <a:latin typeface="Raleway"/>
                <a:ea typeface="Raleway"/>
                <a:cs typeface="Raleway"/>
                <a:sym typeface="Raleway"/>
              </a:rPr>
              <a:t>HTML</a:t>
            </a:r>
            <a:endParaRPr sz="6000" b="1">
              <a:solidFill>
                <a:srgbClr val="47425D"/>
              </a:solidFill>
              <a:latin typeface="Raleway"/>
              <a:ea typeface="Raleway"/>
              <a:cs typeface="Raleway"/>
              <a:sym typeface="Raleway"/>
            </a:endParaRPr>
          </a:p>
        </p:txBody>
      </p:sp>
      <p:sp>
        <p:nvSpPr>
          <p:cNvPr id="21" name="Google Shape;295;p21">
            <a:extLst>
              <a:ext uri="{FF2B5EF4-FFF2-40B4-BE49-F238E27FC236}">
                <a16:creationId xmlns:a16="http://schemas.microsoft.com/office/drawing/2014/main" id="{61C90954-CF94-4E85-8D03-C41A186E9C67}"/>
              </a:ext>
            </a:extLst>
          </p:cNvPr>
          <p:cNvSpPr txBox="1"/>
          <p:nvPr/>
        </p:nvSpPr>
        <p:spPr>
          <a:xfrm flipH="1">
            <a:off x="2949496" y="3840941"/>
            <a:ext cx="2354940" cy="101566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6000" b="1">
                <a:solidFill>
                  <a:srgbClr val="47425D"/>
                </a:solidFill>
                <a:latin typeface="Raleway"/>
                <a:ea typeface="Raleway"/>
                <a:cs typeface="Raleway"/>
                <a:sym typeface="Raleway"/>
              </a:rPr>
              <a:t>XML</a:t>
            </a:r>
            <a:endParaRPr sz="6000" b="1">
              <a:solidFill>
                <a:srgbClr val="47425D"/>
              </a:solidFill>
              <a:latin typeface="Raleway"/>
              <a:ea typeface="Raleway"/>
              <a:cs typeface="Raleway"/>
              <a:sym typeface="Raleway"/>
            </a:endParaRPr>
          </a:p>
        </p:txBody>
      </p:sp>
      <p:sp>
        <p:nvSpPr>
          <p:cNvPr id="22" name="Google Shape;296;p21">
            <a:extLst>
              <a:ext uri="{FF2B5EF4-FFF2-40B4-BE49-F238E27FC236}">
                <a16:creationId xmlns:a16="http://schemas.microsoft.com/office/drawing/2014/main" id="{52932278-AB58-4849-8400-2381FDFD67BD}"/>
              </a:ext>
            </a:extLst>
          </p:cNvPr>
          <p:cNvSpPr txBox="1"/>
          <p:nvPr/>
        </p:nvSpPr>
        <p:spPr>
          <a:xfrm flipH="1">
            <a:off x="5612332" y="3840941"/>
            <a:ext cx="2354940" cy="101566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6000" b="1">
                <a:solidFill>
                  <a:srgbClr val="47425D"/>
                </a:solidFill>
                <a:latin typeface="Raleway"/>
                <a:ea typeface="Raleway"/>
                <a:cs typeface="Raleway"/>
                <a:sym typeface="Raleway"/>
              </a:rPr>
              <a:t>JSON</a:t>
            </a:r>
            <a:endParaRPr sz="6000" b="1">
              <a:solidFill>
                <a:srgbClr val="47425D"/>
              </a:solidFill>
              <a:latin typeface="Raleway"/>
              <a:ea typeface="Raleway"/>
              <a:cs typeface="Raleway"/>
              <a:sym typeface="Raleway"/>
            </a:endParaRPr>
          </a:p>
        </p:txBody>
      </p:sp>
      <p:sp>
        <p:nvSpPr>
          <p:cNvPr id="23" name="Google Shape;297;p21">
            <a:extLst>
              <a:ext uri="{FF2B5EF4-FFF2-40B4-BE49-F238E27FC236}">
                <a16:creationId xmlns:a16="http://schemas.microsoft.com/office/drawing/2014/main" id="{08EF8502-CA56-4A70-87EE-26A7D18F777E}"/>
              </a:ext>
            </a:extLst>
          </p:cNvPr>
          <p:cNvSpPr txBox="1"/>
          <p:nvPr/>
        </p:nvSpPr>
        <p:spPr>
          <a:xfrm flipH="1">
            <a:off x="8275166" y="3964051"/>
            <a:ext cx="3888576"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4400" b="1">
                <a:solidFill>
                  <a:srgbClr val="47425D"/>
                </a:solidFill>
                <a:latin typeface="Raleway"/>
                <a:ea typeface="Raleway"/>
                <a:cs typeface="Raleway"/>
                <a:sym typeface="Raleway"/>
              </a:rPr>
              <a:t>特定項目格式</a:t>
            </a:r>
            <a:endParaRPr sz="4400" b="1">
              <a:solidFill>
                <a:srgbClr val="47425D"/>
              </a:solidFill>
              <a:latin typeface="Raleway"/>
              <a:ea typeface="Raleway"/>
              <a:cs typeface="Raleway"/>
              <a:sym typeface="Raleway"/>
            </a:endParaRPr>
          </a:p>
        </p:txBody>
      </p:sp>
    </p:spTree>
    <p:extLst>
      <p:ext uri="{BB962C8B-B14F-4D97-AF65-F5344CB8AC3E}">
        <p14:creationId xmlns:p14="http://schemas.microsoft.com/office/powerpoint/2010/main" val="258226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406DD6B-8599-459D-A871-E64138E5C8AA}"/>
              </a:ext>
            </a:extLst>
          </p:cNvPr>
          <p:cNvSpPr txBox="1"/>
          <p:nvPr/>
        </p:nvSpPr>
        <p:spPr>
          <a:xfrm>
            <a:off x="237067" y="203201"/>
            <a:ext cx="1044786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0000"/>
                </a:solidFill>
                <a:effectLst/>
                <a:uLnTx/>
                <a:uFillTx/>
                <a:latin typeface="Calibri" panose="020F0502020204030204"/>
                <a:ea typeface="+mn-ea"/>
                <a:cs typeface="+mn-cs"/>
              </a:rPr>
              <a:t>Web Scraping Workflow - </a:t>
            </a:r>
            <a:r>
              <a:rPr kumimoji="0" lang="zh-CN" altLang="en-US" sz="3200" b="0" i="0" u="none" strike="noStrike" kern="1200" cap="none" spc="0" normalizeH="0" baseline="0" noProof="0" dirty="0">
                <a:ln>
                  <a:noFill/>
                </a:ln>
                <a:solidFill>
                  <a:srgbClr val="FF0000"/>
                </a:solidFill>
                <a:effectLst/>
                <a:uLnTx/>
                <a:uFillTx/>
                <a:latin typeface="Calibri" panose="020F0502020204030204"/>
                <a:ea typeface="+mn-ea"/>
                <a:cs typeface="+mn-cs"/>
              </a:rPr>
              <a:t>執行流程</a:t>
            </a:r>
            <a:r>
              <a:rPr kumimoji="0" lang="en-US" altLang="zh-CN" sz="3200" b="0" i="0" u="none" strike="noStrike" kern="1200" cap="none" spc="0" normalizeH="0" baseline="0" noProof="0" dirty="0">
                <a:ln>
                  <a:noFill/>
                </a:ln>
                <a:solidFill>
                  <a:srgbClr val="FF0000"/>
                </a:solidFill>
                <a:effectLst/>
                <a:uLnTx/>
                <a:uFillTx/>
                <a:latin typeface="Calibri" panose="020F0502020204030204"/>
                <a:ea typeface="+mn-ea"/>
                <a:cs typeface="+mn-cs"/>
              </a:rPr>
              <a:t> – Programming-based</a:t>
            </a:r>
            <a:endParaRPr kumimoji="0" lang="en-US" sz="32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C1B1B150-4F59-4663-B062-5AFDC42084B6}"/>
              </a:ext>
            </a:extLst>
          </p:cNvPr>
          <p:cNvSpPr txBox="1"/>
          <p:nvPr/>
        </p:nvSpPr>
        <p:spPr>
          <a:xfrm>
            <a:off x="237067" y="788474"/>
            <a:ext cx="10447866" cy="461665"/>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dirty="0">
                <a:latin typeface="Calibri" panose="020F0502020204030204"/>
              </a:rPr>
              <a:t>Main Factors Considered for </a:t>
            </a:r>
            <a:r>
              <a:rPr lang="en-US" altLang="zh-CN" sz="2400" b="1" dirty="0">
                <a:latin typeface="Calibri" panose="020F0502020204030204"/>
              </a:rPr>
              <a:t>Each STEPs – STEP 2 : Where is my Target Link !?</a:t>
            </a:r>
            <a:endParaRPr lang="en-US" sz="2400" b="1" dirty="0">
              <a:latin typeface="Calibri" panose="020F0502020204030204"/>
            </a:endParaRPr>
          </a:p>
        </p:txBody>
      </p:sp>
      <p:sp>
        <p:nvSpPr>
          <p:cNvPr id="10" name="Google Shape;307;p22">
            <a:extLst>
              <a:ext uri="{FF2B5EF4-FFF2-40B4-BE49-F238E27FC236}">
                <a16:creationId xmlns:a16="http://schemas.microsoft.com/office/drawing/2014/main" id="{1215A5A5-711A-4FA0-B53B-C52AB2695312}"/>
              </a:ext>
            </a:extLst>
          </p:cNvPr>
          <p:cNvSpPr txBox="1"/>
          <p:nvPr/>
        </p:nvSpPr>
        <p:spPr>
          <a:xfrm flipH="1">
            <a:off x="2525038" y="3143481"/>
            <a:ext cx="2198450" cy="193899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6000" b="1">
                <a:solidFill>
                  <a:srgbClr val="47425D"/>
                </a:solidFill>
                <a:latin typeface="Raleway"/>
                <a:ea typeface="Raleway"/>
                <a:cs typeface="Raleway"/>
                <a:sym typeface="Raleway"/>
              </a:rPr>
              <a:t>程式請求</a:t>
            </a:r>
            <a:endParaRPr sz="6000" b="1">
              <a:solidFill>
                <a:srgbClr val="47425D"/>
              </a:solidFill>
              <a:latin typeface="Raleway"/>
              <a:ea typeface="Raleway"/>
              <a:cs typeface="Raleway"/>
              <a:sym typeface="Raleway"/>
            </a:endParaRPr>
          </a:p>
        </p:txBody>
      </p:sp>
      <p:sp>
        <p:nvSpPr>
          <p:cNvPr id="11" name="Google Shape;308;p22">
            <a:extLst>
              <a:ext uri="{FF2B5EF4-FFF2-40B4-BE49-F238E27FC236}">
                <a16:creationId xmlns:a16="http://schemas.microsoft.com/office/drawing/2014/main" id="{CC1A0D3B-547A-44FA-8661-048B4C4B414F}"/>
              </a:ext>
            </a:extLst>
          </p:cNvPr>
          <p:cNvSpPr txBox="1"/>
          <p:nvPr/>
        </p:nvSpPr>
        <p:spPr>
          <a:xfrm>
            <a:off x="1971675" y="5181600"/>
            <a:ext cx="3305175"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3200">
                <a:solidFill>
                  <a:schemeClr val="dk1"/>
                </a:solidFill>
                <a:latin typeface="Calibri"/>
                <a:ea typeface="Calibri"/>
                <a:cs typeface="Calibri"/>
                <a:sym typeface="Calibri"/>
              </a:rPr>
              <a:t>urllib3 / requests</a:t>
            </a:r>
            <a:endParaRPr sz="3200">
              <a:solidFill>
                <a:schemeClr val="dk1"/>
              </a:solidFill>
              <a:latin typeface="Calibri"/>
              <a:ea typeface="Calibri"/>
              <a:cs typeface="Calibri"/>
              <a:sym typeface="Calibri"/>
            </a:endParaRPr>
          </a:p>
        </p:txBody>
      </p:sp>
      <p:sp>
        <p:nvSpPr>
          <p:cNvPr id="12" name="Google Shape;309;p22">
            <a:extLst>
              <a:ext uri="{FF2B5EF4-FFF2-40B4-BE49-F238E27FC236}">
                <a16:creationId xmlns:a16="http://schemas.microsoft.com/office/drawing/2014/main" id="{D659D676-AA13-4CE8-AA87-011597516EE4}"/>
              </a:ext>
            </a:extLst>
          </p:cNvPr>
          <p:cNvSpPr txBox="1"/>
          <p:nvPr/>
        </p:nvSpPr>
        <p:spPr>
          <a:xfrm flipH="1">
            <a:off x="7173238" y="3143481"/>
            <a:ext cx="2198450" cy="193899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6000" b="1">
                <a:solidFill>
                  <a:srgbClr val="47425D"/>
                </a:solidFill>
                <a:latin typeface="Raleway"/>
                <a:ea typeface="Raleway"/>
                <a:cs typeface="Raleway"/>
                <a:sym typeface="Raleway"/>
              </a:rPr>
              <a:t>模擬請求</a:t>
            </a:r>
            <a:endParaRPr sz="6000" b="1">
              <a:solidFill>
                <a:srgbClr val="47425D"/>
              </a:solidFill>
              <a:latin typeface="Raleway"/>
              <a:ea typeface="Raleway"/>
              <a:cs typeface="Raleway"/>
              <a:sym typeface="Raleway"/>
            </a:endParaRPr>
          </a:p>
        </p:txBody>
      </p:sp>
      <p:sp>
        <p:nvSpPr>
          <p:cNvPr id="13" name="Google Shape;310;p22">
            <a:extLst>
              <a:ext uri="{FF2B5EF4-FFF2-40B4-BE49-F238E27FC236}">
                <a16:creationId xmlns:a16="http://schemas.microsoft.com/office/drawing/2014/main" id="{CB1CD234-4B3D-4E9D-BC5D-0781132F8707}"/>
              </a:ext>
            </a:extLst>
          </p:cNvPr>
          <p:cNvSpPr txBox="1"/>
          <p:nvPr/>
        </p:nvSpPr>
        <p:spPr>
          <a:xfrm>
            <a:off x="6619875" y="5181600"/>
            <a:ext cx="3305175"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3200">
                <a:solidFill>
                  <a:schemeClr val="dk1"/>
                </a:solidFill>
                <a:latin typeface="Calibri"/>
                <a:ea typeface="Calibri"/>
                <a:cs typeface="Calibri"/>
                <a:sym typeface="Calibri"/>
              </a:rPr>
              <a:t>selenium</a:t>
            </a:r>
            <a:endParaRPr sz="3200">
              <a:solidFill>
                <a:schemeClr val="dk1"/>
              </a:solidFill>
              <a:latin typeface="Calibri"/>
              <a:ea typeface="Calibri"/>
              <a:cs typeface="Calibri"/>
              <a:sym typeface="Calibri"/>
            </a:endParaRPr>
          </a:p>
        </p:txBody>
      </p:sp>
      <p:sp>
        <p:nvSpPr>
          <p:cNvPr id="14" name="Google Shape;304;p22">
            <a:extLst>
              <a:ext uri="{FF2B5EF4-FFF2-40B4-BE49-F238E27FC236}">
                <a16:creationId xmlns:a16="http://schemas.microsoft.com/office/drawing/2014/main" id="{7385DDA5-9562-442A-8D82-0B171D3144C9}"/>
              </a:ext>
            </a:extLst>
          </p:cNvPr>
          <p:cNvSpPr/>
          <p:nvPr/>
        </p:nvSpPr>
        <p:spPr>
          <a:xfrm>
            <a:off x="172714" y="1721797"/>
            <a:ext cx="2198451" cy="457200"/>
          </a:xfrm>
          <a:prstGeom prst="rect">
            <a:avLst/>
          </a:prstGeom>
          <a:solidFill>
            <a:srgbClr val="FCF1CC"/>
          </a:solidFill>
          <a:ln w="12700" cap="flat" cmpd="sng">
            <a:solidFill>
              <a:srgbClr val="2F648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CN" sz="1800">
                <a:solidFill>
                  <a:srgbClr val="418AB3"/>
                </a:solidFill>
                <a:latin typeface="Calibri"/>
                <a:ea typeface="Calibri"/>
                <a:cs typeface="Calibri"/>
                <a:sym typeface="Calibri"/>
              </a:rPr>
              <a:t>URL / API</a:t>
            </a:r>
            <a:endParaRPr sz="1800">
              <a:solidFill>
                <a:srgbClr val="418AB3"/>
              </a:solidFill>
              <a:latin typeface="Calibri"/>
              <a:ea typeface="Calibri"/>
              <a:cs typeface="Calibri"/>
              <a:sym typeface="Calibri"/>
            </a:endParaRPr>
          </a:p>
        </p:txBody>
      </p:sp>
      <p:sp>
        <p:nvSpPr>
          <p:cNvPr id="20" name="Google Shape;305;p22">
            <a:extLst>
              <a:ext uri="{FF2B5EF4-FFF2-40B4-BE49-F238E27FC236}">
                <a16:creationId xmlns:a16="http://schemas.microsoft.com/office/drawing/2014/main" id="{B07E48B6-2227-4C73-AF21-0A43376BC486}"/>
              </a:ext>
            </a:extLst>
          </p:cNvPr>
          <p:cNvSpPr/>
          <p:nvPr/>
        </p:nvSpPr>
        <p:spPr>
          <a:xfrm>
            <a:off x="2371165" y="1721797"/>
            <a:ext cx="2198451" cy="457200"/>
          </a:xfrm>
          <a:prstGeom prst="rect">
            <a:avLst/>
          </a:prstGeom>
          <a:solidFill>
            <a:srgbClr val="FCF1CC"/>
          </a:solidFill>
          <a:ln w="12700" cap="flat" cmpd="sng">
            <a:solidFill>
              <a:srgbClr val="2F648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CN" sz="1800">
                <a:solidFill>
                  <a:srgbClr val="418AB3"/>
                </a:solidFill>
                <a:latin typeface="Calibri"/>
                <a:ea typeface="Calibri"/>
                <a:cs typeface="Calibri"/>
                <a:sym typeface="Calibri"/>
              </a:rPr>
              <a:t>溝通方式</a:t>
            </a:r>
            <a:endParaRPr sz="1800">
              <a:solidFill>
                <a:srgbClr val="418AB3"/>
              </a:solidFill>
              <a:latin typeface="Calibri"/>
              <a:ea typeface="Calibri"/>
              <a:cs typeface="Calibri"/>
              <a:sym typeface="Calibri"/>
            </a:endParaRPr>
          </a:p>
        </p:txBody>
      </p:sp>
      <p:sp>
        <p:nvSpPr>
          <p:cNvPr id="21" name="Google Shape;306;p22">
            <a:extLst>
              <a:ext uri="{FF2B5EF4-FFF2-40B4-BE49-F238E27FC236}">
                <a16:creationId xmlns:a16="http://schemas.microsoft.com/office/drawing/2014/main" id="{C01F9B29-C64E-4419-BE9D-8D71749321C4}"/>
              </a:ext>
            </a:extLst>
          </p:cNvPr>
          <p:cNvSpPr/>
          <p:nvPr/>
        </p:nvSpPr>
        <p:spPr>
          <a:xfrm>
            <a:off x="4569616" y="1721797"/>
            <a:ext cx="2198451" cy="457200"/>
          </a:xfrm>
          <a:prstGeom prst="rect">
            <a:avLst/>
          </a:prstGeom>
          <a:solidFill>
            <a:srgbClr val="418AB3"/>
          </a:solidFill>
          <a:ln w="12700" cap="flat" cmpd="sng">
            <a:solidFill>
              <a:srgbClr val="2F648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CN" sz="1800">
                <a:solidFill>
                  <a:schemeClr val="lt1"/>
                </a:solidFill>
                <a:latin typeface="Calibri"/>
                <a:ea typeface="Calibri"/>
                <a:cs typeface="Calibri"/>
                <a:sym typeface="Calibri"/>
              </a:rPr>
              <a:t>常用工具</a:t>
            </a:r>
            <a:endParaRPr sz="180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1557374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406DD6B-8599-459D-A871-E64138E5C8AA}"/>
              </a:ext>
            </a:extLst>
          </p:cNvPr>
          <p:cNvSpPr txBox="1"/>
          <p:nvPr/>
        </p:nvSpPr>
        <p:spPr>
          <a:xfrm>
            <a:off x="237067" y="203201"/>
            <a:ext cx="1044786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0000"/>
                </a:solidFill>
                <a:effectLst/>
                <a:uLnTx/>
                <a:uFillTx/>
                <a:latin typeface="Calibri" panose="020F0502020204030204"/>
                <a:ea typeface="+mn-ea"/>
                <a:cs typeface="+mn-cs"/>
              </a:rPr>
              <a:t>Web Scraping Workflow - </a:t>
            </a:r>
            <a:r>
              <a:rPr kumimoji="0" lang="zh-CN" altLang="en-US" sz="3200" b="0" i="0" u="none" strike="noStrike" kern="1200" cap="none" spc="0" normalizeH="0" baseline="0" noProof="0" dirty="0">
                <a:ln>
                  <a:noFill/>
                </a:ln>
                <a:solidFill>
                  <a:srgbClr val="FF0000"/>
                </a:solidFill>
                <a:effectLst/>
                <a:uLnTx/>
                <a:uFillTx/>
                <a:latin typeface="Calibri" panose="020F0502020204030204"/>
                <a:ea typeface="+mn-ea"/>
                <a:cs typeface="+mn-cs"/>
              </a:rPr>
              <a:t>執行流程</a:t>
            </a:r>
            <a:r>
              <a:rPr kumimoji="0" lang="en-US" altLang="zh-CN" sz="3200" b="0" i="0" u="none" strike="noStrike" kern="1200" cap="none" spc="0" normalizeH="0" baseline="0" noProof="0" dirty="0">
                <a:ln>
                  <a:noFill/>
                </a:ln>
                <a:solidFill>
                  <a:srgbClr val="FF0000"/>
                </a:solidFill>
                <a:effectLst/>
                <a:uLnTx/>
                <a:uFillTx/>
                <a:latin typeface="Calibri" panose="020F0502020204030204"/>
                <a:ea typeface="+mn-ea"/>
                <a:cs typeface="+mn-cs"/>
              </a:rPr>
              <a:t> – Programming-based</a:t>
            </a:r>
            <a:endParaRPr kumimoji="0" lang="en-US" sz="32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C1B1B150-4F59-4663-B062-5AFDC42084B6}"/>
              </a:ext>
            </a:extLst>
          </p:cNvPr>
          <p:cNvSpPr txBox="1"/>
          <p:nvPr/>
        </p:nvSpPr>
        <p:spPr>
          <a:xfrm>
            <a:off x="237067" y="788474"/>
            <a:ext cx="12632266" cy="830997"/>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dirty="0">
                <a:latin typeface="Calibri" panose="020F0502020204030204"/>
              </a:rPr>
              <a:t>Main Factors Considered for </a:t>
            </a:r>
            <a:r>
              <a:rPr lang="en-US" altLang="zh-CN" sz="2400" b="1" dirty="0">
                <a:latin typeface="Calibri" panose="020F0502020204030204"/>
              </a:rPr>
              <a:t>Each STEPs – </a:t>
            </a:r>
            <a:br>
              <a:rPr lang="en-US" altLang="zh-CN" sz="2400" b="1" dirty="0">
                <a:latin typeface="Calibri" panose="020F0502020204030204"/>
              </a:rPr>
            </a:br>
            <a:r>
              <a:rPr lang="en-US" altLang="zh-CN" sz="2400" b="1" dirty="0">
                <a:latin typeface="Calibri" panose="020F0502020204030204"/>
              </a:rPr>
              <a:t>STEP 3 : Unstructured to Structured Data Conversion</a:t>
            </a:r>
            <a:endParaRPr lang="en-US" sz="2400" b="1" dirty="0">
              <a:latin typeface="Calibri" panose="020F0502020204030204"/>
            </a:endParaRPr>
          </a:p>
        </p:txBody>
      </p:sp>
      <p:pic>
        <p:nvPicPr>
          <p:cNvPr id="16" name="Google Shape;317;p23">
            <a:extLst>
              <a:ext uri="{FF2B5EF4-FFF2-40B4-BE49-F238E27FC236}">
                <a16:creationId xmlns:a16="http://schemas.microsoft.com/office/drawing/2014/main" id="{77800CEB-8F2A-4805-9474-D008E8FC4D2E}"/>
              </a:ext>
            </a:extLst>
          </p:cNvPr>
          <p:cNvPicPr preferRelativeResize="0"/>
          <p:nvPr/>
        </p:nvPicPr>
        <p:blipFill rotWithShape="1">
          <a:blip r:embed="rId2">
            <a:alphaModFix/>
          </a:blip>
          <a:srcRect/>
          <a:stretch/>
        </p:blipFill>
        <p:spPr>
          <a:xfrm>
            <a:off x="289013" y="3350251"/>
            <a:ext cx="4940276" cy="3177549"/>
          </a:xfrm>
          <a:prstGeom prst="rect">
            <a:avLst/>
          </a:prstGeom>
          <a:noFill/>
          <a:ln w="9525" cap="flat" cmpd="sng">
            <a:solidFill>
              <a:schemeClr val="dk1"/>
            </a:solidFill>
            <a:prstDash val="solid"/>
            <a:round/>
            <a:headEnd type="none" w="sm" len="sm"/>
            <a:tailEnd type="none" w="sm" len="sm"/>
          </a:ln>
        </p:spPr>
      </p:pic>
      <p:pic>
        <p:nvPicPr>
          <p:cNvPr id="17" name="Google Shape;318;p23">
            <a:extLst>
              <a:ext uri="{FF2B5EF4-FFF2-40B4-BE49-F238E27FC236}">
                <a16:creationId xmlns:a16="http://schemas.microsoft.com/office/drawing/2014/main" id="{A460226E-5FFA-4081-A954-594538CEC310}"/>
              </a:ext>
            </a:extLst>
          </p:cNvPr>
          <p:cNvPicPr preferRelativeResize="0"/>
          <p:nvPr/>
        </p:nvPicPr>
        <p:blipFill rotWithShape="1">
          <a:blip r:embed="rId3">
            <a:alphaModFix/>
          </a:blip>
          <a:srcRect t="2157"/>
          <a:stretch/>
        </p:blipFill>
        <p:spPr>
          <a:xfrm>
            <a:off x="6225295" y="1616578"/>
            <a:ext cx="5677692" cy="1733673"/>
          </a:xfrm>
          <a:prstGeom prst="rect">
            <a:avLst/>
          </a:prstGeom>
          <a:noFill/>
          <a:ln>
            <a:noFill/>
          </a:ln>
        </p:spPr>
      </p:pic>
      <p:sp>
        <p:nvSpPr>
          <p:cNvPr id="18" name="Google Shape;319;p23">
            <a:extLst>
              <a:ext uri="{FF2B5EF4-FFF2-40B4-BE49-F238E27FC236}">
                <a16:creationId xmlns:a16="http://schemas.microsoft.com/office/drawing/2014/main" id="{77B091AB-7567-4A57-8149-839B1FFE4971}"/>
              </a:ext>
            </a:extLst>
          </p:cNvPr>
          <p:cNvSpPr/>
          <p:nvPr/>
        </p:nvSpPr>
        <p:spPr>
          <a:xfrm rot="-2515925">
            <a:off x="5444723" y="3822701"/>
            <a:ext cx="1104900" cy="666750"/>
          </a:xfrm>
          <a:prstGeom prst="rightArrow">
            <a:avLst>
              <a:gd name="adj1" fmla="val 50000"/>
              <a:gd name="adj2" fmla="val 50000"/>
            </a:avLst>
          </a:prstGeom>
          <a:solidFill>
            <a:schemeClr val="accent1"/>
          </a:solidFill>
          <a:ln w="12700" cap="flat" cmpd="sng">
            <a:solidFill>
              <a:srgbClr val="2F648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 name="Google Shape;320;p23">
            <a:extLst>
              <a:ext uri="{FF2B5EF4-FFF2-40B4-BE49-F238E27FC236}">
                <a16:creationId xmlns:a16="http://schemas.microsoft.com/office/drawing/2014/main" id="{AF350EE2-A784-4FC9-A170-93E0C2D82002}"/>
              </a:ext>
            </a:extLst>
          </p:cNvPr>
          <p:cNvSpPr txBox="1"/>
          <p:nvPr/>
        </p:nvSpPr>
        <p:spPr>
          <a:xfrm flipH="1">
            <a:off x="6383289" y="4625524"/>
            <a:ext cx="5615243"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3200" b="1">
                <a:solidFill>
                  <a:srgbClr val="4085C5"/>
                </a:solidFill>
                <a:latin typeface="Microsoft JhengHei"/>
                <a:ea typeface="Microsoft JhengHei"/>
                <a:cs typeface="Microsoft JhengHei"/>
                <a:sym typeface="Microsoft JhengHei"/>
              </a:rPr>
              <a:t>資料解析：清整、提取的過程</a:t>
            </a:r>
            <a:endParaRPr sz="3200" b="1">
              <a:solidFill>
                <a:srgbClr val="4085C5"/>
              </a:solidFill>
              <a:latin typeface="Microsoft JhengHei"/>
              <a:ea typeface="Microsoft JhengHei"/>
              <a:cs typeface="Microsoft JhengHei"/>
              <a:sym typeface="Microsoft JhengHei"/>
            </a:endParaRPr>
          </a:p>
        </p:txBody>
      </p:sp>
    </p:spTree>
    <p:extLst>
      <p:ext uri="{BB962C8B-B14F-4D97-AF65-F5344CB8AC3E}">
        <p14:creationId xmlns:p14="http://schemas.microsoft.com/office/powerpoint/2010/main" val="981849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406DD6B-8599-459D-A871-E64138E5C8AA}"/>
              </a:ext>
            </a:extLst>
          </p:cNvPr>
          <p:cNvSpPr txBox="1"/>
          <p:nvPr/>
        </p:nvSpPr>
        <p:spPr>
          <a:xfrm>
            <a:off x="237067" y="203201"/>
            <a:ext cx="1044786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0000"/>
                </a:solidFill>
                <a:effectLst/>
                <a:uLnTx/>
                <a:uFillTx/>
                <a:latin typeface="Calibri" panose="020F0502020204030204"/>
                <a:ea typeface="+mn-ea"/>
                <a:cs typeface="+mn-cs"/>
              </a:rPr>
              <a:t>Web Scraping Workflow - </a:t>
            </a:r>
            <a:r>
              <a:rPr kumimoji="0" lang="zh-CN" altLang="en-US" sz="3200" b="0" i="0" u="none" strike="noStrike" kern="1200" cap="none" spc="0" normalizeH="0" baseline="0" noProof="0" dirty="0">
                <a:ln>
                  <a:noFill/>
                </a:ln>
                <a:solidFill>
                  <a:srgbClr val="FF0000"/>
                </a:solidFill>
                <a:effectLst/>
                <a:uLnTx/>
                <a:uFillTx/>
                <a:latin typeface="Calibri" panose="020F0502020204030204"/>
                <a:ea typeface="+mn-ea"/>
                <a:cs typeface="+mn-cs"/>
              </a:rPr>
              <a:t>執行流程</a:t>
            </a:r>
            <a:r>
              <a:rPr kumimoji="0" lang="en-US" altLang="zh-CN" sz="3200" b="0" i="0" u="none" strike="noStrike" kern="1200" cap="none" spc="0" normalizeH="0" baseline="0" noProof="0" dirty="0">
                <a:ln>
                  <a:noFill/>
                </a:ln>
                <a:solidFill>
                  <a:srgbClr val="FF0000"/>
                </a:solidFill>
                <a:effectLst/>
                <a:uLnTx/>
                <a:uFillTx/>
                <a:latin typeface="Calibri" panose="020F0502020204030204"/>
                <a:ea typeface="+mn-ea"/>
                <a:cs typeface="+mn-cs"/>
              </a:rPr>
              <a:t> – Programming-based</a:t>
            </a:r>
            <a:endParaRPr kumimoji="0" lang="en-US" sz="32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C1B1B150-4F59-4663-B062-5AFDC42084B6}"/>
              </a:ext>
            </a:extLst>
          </p:cNvPr>
          <p:cNvSpPr txBox="1"/>
          <p:nvPr/>
        </p:nvSpPr>
        <p:spPr>
          <a:xfrm>
            <a:off x="237067" y="788474"/>
            <a:ext cx="12632266" cy="830997"/>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dirty="0">
                <a:latin typeface="Calibri" panose="020F0502020204030204"/>
              </a:rPr>
              <a:t>Main Factors Considered for </a:t>
            </a:r>
            <a:r>
              <a:rPr lang="en-US" altLang="zh-CN" sz="2400" b="1" dirty="0">
                <a:latin typeface="Calibri" panose="020F0502020204030204"/>
              </a:rPr>
              <a:t>Each STEPs – </a:t>
            </a:r>
            <a:br>
              <a:rPr lang="en-US" altLang="zh-CN" sz="2400" b="1" dirty="0">
                <a:latin typeface="Calibri" panose="020F0502020204030204"/>
              </a:rPr>
            </a:br>
            <a:r>
              <a:rPr lang="en-US" altLang="zh-CN" sz="2400" b="1" dirty="0">
                <a:latin typeface="Calibri" panose="020F0502020204030204"/>
              </a:rPr>
              <a:t>STEP 3 : Unstructured to Structured Data Conversion</a:t>
            </a:r>
            <a:endParaRPr lang="en-US" sz="2400" b="1" dirty="0">
              <a:latin typeface="Calibri" panose="020F0502020204030204"/>
            </a:endParaRPr>
          </a:p>
        </p:txBody>
      </p:sp>
      <p:sp>
        <p:nvSpPr>
          <p:cNvPr id="8" name="Google Shape;327;p24">
            <a:extLst>
              <a:ext uri="{FF2B5EF4-FFF2-40B4-BE49-F238E27FC236}">
                <a16:creationId xmlns:a16="http://schemas.microsoft.com/office/drawing/2014/main" id="{9237C346-F787-4ACE-9EE7-EE8A95A5719C}"/>
              </a:ext>
            </a:extLst>
          </p:cNvPr>
          <p:cNvSpPr txBox="1"/>
          <p:nvPr/>
        </p:nvSpPr>
        <p:spPr>
          <a:xfrm>
            <a:off x="2912269" y="1783406"/>
            <a:ext cx="6367462"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3200" b="1">
                <a:solidFill>
                  <a:srgbClr val="47425D"/>
                </a:solidFill>
                <a:latin typeface="Raleway"/>
                <a:ea typeface="Raleway"/>
                <a:cs typeface="Raleway"/>
                <a:sym typeface="Raleway"/>
              </a:rPr>
              <a:t>資料解析工具</a:t>
            </a:r>
            <a:endParaRPr sz="3200" b="1">
              <a:solidFill>
                <a:srgbClr val="47425D"/>
              </a:solidFill>
              <a:latin typeface="Raleway"/>
              <a:ea typeface="Raleway"/>
              <a:cs typeface="Raleway"/>
              <a:sym typeface="Raleway"/>
            </a:endParaRPr>
          </a:p>
        </p:txBody>
      </p:sp>
      <p:sp>
        <p:nvSpPr>
          <p:cNvPr id="9" name="Google Shape;328;p24">
            <a:extLst>
              <a:ext uri="{FF2B5EF4-FFF2-40B4-BE49-F238E27FC236}">
                <a16:creationId xmlns:a16="http://schemas.microsoft.com/office/drawing/2014/main" id="{E2CE8DBE-2105-4825-BE11-DADC64DD4BF2}"/>
              </a:ext>
            </a:extLst>
          </p:cNvPr>
          <p:cNvSpPr txBox="1"/>
          <p:nvPr/>
        </p:nvSpPr>
        <p:spPr>
          <a:xfrm flipH="1">
            <a:off x="1372513" y="2636553"/>
            <a:ext cx="2198450" cy="193899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6000" b="1">
                <a:solidFill>
                  <a:srgbClr val="47425D"/>
                </a:solidFill>
                <a:latin typeface="Raleway"/>
                <a:ea typeface="Raleway"/>
                <a:cs typeface="Raleway"/>
                <a:sym typeface="Raleway"/>
              </a:rPr>
              <a:t>工具語言</a:t>
            </a:r>
            <a:endParaRPr sz="6000" b="1">
              <a:solidFill>
                <a:srgbClr val="47425D"/>
              </a:solidFill>
              <a:latin typeface="Raleway"/>
              <a:ea typeface="Raleway"/>
              <a:cs typeface="Raleway"/>
              <a:sym typeface="Raleway"/>
            </a:endParaRPr>
          </a:p>
        </p:txBody>
      </p:sp>
      <p:sp>
        <p:nvSpPr>
          <p:cNvPr id="10" name="Google Shape;329;p24">
            <a:extLst>
              <a:ext uri="{FF2B5EF4-FFF2-40B4-BE49-F238E27FC236}">
                <a16:creationId xmlns:a16="http://schemas.microsoft.com/office/drawing/2014/main" id="{8E2D083E-DC9A-4D7A-B14A-551424FEA2F3}"/>
              </a:ext>
            </a:extLst>
          </p:cNvPr>
          <p:cNvSpPr txBox="1"/>
          <p:nvPr/>
        </p:nvSpPr>
        <p:spPr>
          <a:xfrm>
            <a:off x="819150" y="4674672"/>
            <a:ext cx="3305175" cy="156966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3200">
                <a:solidFill>
                  <a:schemeClr val="dk1"/>
                </a:solidFill>
                <a:latin typeface="Calibri"/>
                <a:ea typeface="Calibri"/>
                <a:cs typeface="Calibri"/>
                <a:sym typeface="Calibri"/>
              </a:rPr>
              <a:t>BeautifulSoup / PyQuery / </a:t>
            </a:r>
            <a:endParaRPr/>
          </a:p>
          <a:p>
            <a:pPr marL="0" marR="0" lvl="0" indent="0" algn="ctr" rtl="0">
              <a:spcBef>
                <a:spcPts val="0"/>
              </a:spcBef>
              <a:spcAft>
                <a:spcPts val="0"/>
              </a:spcAft>
              <a:buNone/>
            </a:pPr>
            <a:r>
              <a:rPr lang="zh-CN" sz="3200">
                <a:solidFill>
                  <a:schemeClr val="dk1"/>
                </a:solidFill>
                <a:latin typeface="Calibri"/>
                <a:ea typeface="Calibri"/>
                <a:cs typeface="Calibri"/>
                <a:sym typeface="Calibri"/>
              </a:rPr>
              <a:t>JSON / Scrapy</a:t>
            </a:r>
            <a:endParaRPr sz="3200">
              <a:solidFill>
                <a:schemeClr val="dk1"/>
              </a:solidFill>
              <a:latin typeface="Calibri"/>
              <a:ea typeface="Calibri"/>
              <a:cs typeface="Calibri"/>
              <a:sym typeface="Calibri"/>
            </a:endParaRPr>
          </a:p>
        </p:txBody>
      </p:sp>
      <p:sp>
        <p:nvSpPr>
          <p:cNvPr id="11" name="Google Shape;330;p24">
            <a:extLst>
              <a:ext uri="{FF2B5EF4-FFF2-40B4-BE49-F238E27FC236}">
                <a16:creationId xmlns:a16="http://schemas.microsoft.com/office/drawing/2014/main" id="{3E8C8ED3-861F-4C0F-B27C-15EFF64A2B82}"/>
              </a:ext>
            </a:extLst>
          </p:cNvPr>
          <p:cNvSpPr txBox="1"/>
          <p:nvPr/>
        </p:nvSpPr>
        <p:spPr>
          <a:xfrm flipH="1">
            <a:off x="4829631" y="2636553"/>
            <a:ext cx="2532737" cy="193899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6000" b="1">
                <a:solidFill>
                  <a:srgbClr val="47425D"/>
                </a:solidFill>
                <a:latin typeface="Raleway"/>
                <a:ea typeface="Raleway"/>
                <a:cs typeface="Raleway"/>
                <a:sym typeface="Raleway"/>
              </a:rPr>
              <a:t>CSS</a:t>
            </a:r>
            <a:endParaRPr/>
          </a:p>
          <a:p>
            <a:pPr marL="0" marR="0" lvl="0" indent="0" algn="ctr" rtl="0">
              <a:spcBef>
                <a:spcPts val="0"/>
              </a:spcBef>
              <a:spcAft>
                <a:spcPts val="0"/>
              </a:spcAft>
              <a:buNone/>
            </a:pPr>
            <a:r>
              <a:rPr lang="zh-CN" sz="6000" b="1">
                <a:solidFill>
                  <a:srgbClr val="47425D"/>
                </a:solidFill>
                <a:latin typeface="Raleway"/>
                <a:ea typeface="Raleway"/>
                <a:cs typeface="Raleway"/>
                <a:sym typeface="Raleway"/>
              </a:rPr>
              <a:t>選擇器</a:t>
            </a:r>
            <a:endParaRPr sz="6000" b="1">
              <a:solidFill>
                <a:srgbClr val="47425D"/>
              </a:solidFill>
              <a:latin typeface="Raleway"/>
              <a:ea typeface="Raleway"/>
              <a:cs typeface="Raleway"/>
              <a:sym typeface="Raleway"/>
            </a:endParaRPr>
          </a:p>
        </p:txBody>
      </p:sp>
      <p:sp>
        <p:nvSpPr>
          <p:cNvPr id="12" name="Google Shape;331;p24">
            <a:extLst>
              <a:ext uri="{FF2B5EF4-FFF2-40B4-BE49-F238E27FC236}">
                <a16:creationId xmlns:a16="http://schemas.microsoft.com/office/drawing/2014/main" id="{C87E7811-ACDD-4A0C-8B14-04084FE39A9E}"/>
              </a:ext>
            </a:extLst>
          </p:cNvPr>
          <p:cNvSpPr txBox="1"/>
          <p:nvPr/>
        </p:nvSpPr>
        <p:spPr>
          <a:xfrm>
            <a:off x="4419600" y="4674672"/>
            <a:ext cx="3305175"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3200">
                <a:solidFill>
                  <a:schemeClr val="dk1"/>
                </a:solidFill>
                <a:latin typeface="Calibri"/>
                <a:ea typeface="Calibri"/>
                <a:cs typeface="Calibri"/>
                <a:sym typeface="Calibri"/>
              </a:rPr>
              <a:t>selenium</a:t>
            </a:r>
            <a:endParaRPr sz="3200">
              <a:solidFill>
                <a:schemeClr val="dk1"/>
              </a:solidFill>
              <a:latin typeface="Calibri"/>
              <a:ea typeface="Calibri"/>
              <a:cs typeface="Calibri"/>
              <a:sym typeface="Calibri"/>
            </a:endParaRPr>
          </a:p>
        </p:txBody>
      </p:sp>
      <p:sp>
        <p:nvSpPr>
          <p:cNvPr id="13" name="Google Shape;332;p24">
            <a:extLst>
              <a:ext uri="{FF2B5EF4-FFF2-40B4-BE49-F238E27FC236}">
                <a16:creationId xmlns:a16="http://schemas.microsoft.com/office/drawing/2014/main" id="{BF6BCDB5-B725-490A-AA69-6A68405C9C7E}"/>
              </a:ext>
            </a:extLst>
          </p:cNvPr>
          <p:cNvSpPr txBox="1"/>
          <p:nvPr/>
        </p:nvSpPr>
        <p:spPr>
          <a:xfrm flipH="1">
            <a:off x="8573413" y="2636553"/>
            <a:ext cx="2198450" cy="193899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6000" b="1">
                <a:solidFill>
                  <a:srgbClr val="47425D"/>
                </a:solidFill>
                <a:latin typeface="Raleway"/>
                <a:ea typeface="Raleway"/>
                <a:cs typeface="Raleway"/>
                <a:sym typeface="Raleway"/>
              </a:rPr>
              <a:t>路徑語言</a:t>
            </a:r>
            <a:endParaRPr sz="6000" b="1">
              <a:solidFill>
                <a:srgbClr val="47425D"/>
              </a:solidFill>
              <a:latin typeface="Raleway"/>
              <a:ea typeface="Raleway"/>
              <a:cs typeface="Raleway"/>
              <a:sym typeface="Raleway"/>
            </a:endParaRPr>
          </a:p>
        </p:txBody>
      </p:sp>
      <p:sp>
        <p:nvSpPr>
          <p:cNvPr id="14" name="Google Shape;333;p24">
            <a:extLst>
              <a:ext uri="{FF2B5EF4-FFF2-40B4-BE49-F238E27FC236}">
                <a16:creationId xmlns:a16="http://schemas.microsoft.com/office/drawing/2014/main" id="{762C8EF9-B40E-4FB8-8F95-6989DDA14460}"/>
              </a:ext>
            </a:extLst>
          </p:cNvPr>
          <p:cNvSpPr txBox="1"/>
          <p:nvPr/>
        </p:nvSpPr>
        <p:spPr>
          <a:xfrm>
            <a:off x="8020050" y="4674672"/>
            <a:ext cx="3305175" cy="107721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3200">
                <a:solidFill>
                  <a:schemeClr val="dk1"/>
                </a:solidFill>
                <a:latin typeface="Calibri"/>
                <a:ea typeface="Calibri"/>
                <a:cs typeface="Calibri"/>
                <a:sym typeface="Calibri"/>
              </a:rPr>
              <a:t>selenium /</a:t>
            </a:r>
            <a:endParaRPr/>
          </a:p>
          <a:p>
            <a:pPr marL="0" marR="0" lvl="0" indent="0" algn="ctr" rtl="0">
              <a:spcBef>
                <a:spcPts val="0"/>
              </a:spcBef>
              <a:spcAft>
                <a:spcPts val="0"/>
              </a:spcAft>
              <a:buNone/>
            </a:pPr>
            <a:r>
              <a:rPr lang="zh-CN" sz="3200">
                <a:solidFill>
                  <a:schemeClr val="dk1"/>
                </a:solidFill>
                <a:latin typeface="Calibri"/>
                <a:ea typeface="Calibri"/>
                <a:cs typeface="Calibri"/>
                <a:sym typeface="Calibri"/>
              </a:rPr>
              <a:t>lxml</a:t>
            </a:r>
            <a:endParaRPr sz="3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36119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406DD6B-8599-459D-A871-E64138E5C8AA}"/>
              </a:ext>
            </a:extLst>
          </p:cNvPr>
          <p:cNvSpPr txBox="1"/>
          <p:nvPr/>
        </p:nvSpPr>
        <p:spPr>
          <a:xfrm>
            <a:off x="237067" y="203201"/>
            <a:ext cx="1044786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0000"/>
                </a:solidFill>
                <a:effectLst/>
                <a:uLnTx/>
                <a:uFillTx/>
                <a:latin typeface="Calibri" panose="020F0502020204030204"/>
                <a:ea typeface="+mn-ea"/>
                <a:cs typeface="+mn-cs"/>
              </a:rPr>
              <a:t>Web Scraping Workflow - </a:t>
            </a:r>
            <a:r>
              <a:rPr kumimoji="0" lang="zh-CN" altLang="en-US" sz="3200" b="0" i="0" u="none" strike="noStrike" kern="1200" cap="none" spc="0" normalizeH="0" baseline="0" noProof="0" dirty="0">
                <a:ln>
                  <a:noFill/>
                </a:ln>
                <a:solidFill>
                  <a:srgbClr val="FF0000"/>
                </a:solidFill>
                <a:effectLst/>
                <a:uLnTx/>
                <a:uFillTx/>
                <a:latin typeface="Calibri" panose="020F0502020204030204"/>
                <a:ea typeface="+mn-ea"/>
                <a:cs typeface="+mn-cs"/>
              </a:rPr>
              <a:t>執行流程</a:t>
            </a:r>
            <a:r>
              <a:rPr kumimoji="0" lang="en-US" altLang="zh-CN" sz="3200" b="0" i="0" u="none" strike="noStrike" kern="1200" cap="none" spc="0" normalizeH="0" baseline="0" noProof="0" dirty="0">
                <a:ln>
                  <a:noFill/>
                </a:ln>
                <a:solidFill>
                  <a:srgbClr val="FF0000"/>
                </a:solidFill>
                <a:effectLst/>
                <a:uLnTx/>
                <a:uFillTx/>
                <a:latin typeface="Calibri" panose="020F0502020204030204"/>
                <a:ea typeface="+mn-ea"/>
                <a:cs typeface="+mn-cs"/>
              </a:rPr>
              <a:t> – Programming-based</a:t>
            </a:r>
            <a:endParaRPr kumimoji="0" lang="en-US" sz="32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C1B1B150-4F59-4663-B062-5AFDC42084B6}"/>
              </a:ext>
            </a:extLst>
          </p:cNvPr>
          <p:cNvSpPr txBox="1"/>
          <p:nvPr/>
        </p:nvSpPr>
        <p:spPr>
          <a:xfrm>
            <a:off x="237067" y="788474"/>
            <a:ext cx="12632266" cy="830997"/>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dirty="0">
                <a:latin typeface="Calibri" panose="020F0502020204030204"/>
              </a:rPr>
              <a:t>Main Factors Considered for </a:t>
            </a:r>
            <a:r>
              <a:rPr lang="en-US" altLang="zh-CN" sz="2400" b="1" dirty="0">
                <a:latin typeface="Calibri" panose="020F0502020204030204"/>
              </a:rPr>
              <a:t>Each STEPs – </a:t>
            </a:r>
            <a:br>
              <a:rPr lang="en-US" altLang="zh-CN" sz="2400" b="1" dirty="0">
                <a:latin typeface="Calibri" panose="020F0502020204030204"/>
              </a:rPr>
            </a:br>
            <a:r>
              <a:rPr lang="en-US" altLang="zh-CN" sz="2400" b="1" dirty="0">
                <a:latin typeface="Calibri" panose="020F0502020204030204"/>
              </a:rPr>
              <a:t>STEP 3 : Unstructured to Structured Data Conversion</a:t>
            </a:r>
            <a:endParaRPr lang="en-US" sz="2400" b="1" dirty="0">
              <a:latin typeface="Calibri" panose="020F0502020204030204"/>
            </a:endParaRPr>
          </a:p>
        </p:txBody>
      </p:sp>
      <p:sp>
        <p:nvSpPr>
          <p:cNvPr id="16" name="Google Shape;340;p25">
            <a:extLst>
              <a:ext uri="{FF2B5EF4-FFF2-40B4-BE49-F238E27FC236}">
                <a16:creationId xmlns:a16="http://schemas.microsoft.com/office/drawing/2014/main" id="{95443C04-E87D-4B33-989B-3CC6F9CB7E6C}"/>
              </a:ext>
            </a:extLst>
          </p:cNvPr>
          <p:cNvSpPr txBox="1"/>
          <p:nvPr/>
        </p:nvSpPr>
        <p:spPr>
          <a:xfrm>
            <a:off x="2912269" y="1783406"/>
            <a:ext cx="6367462"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3200" b="1">
                <a:solidFill>
                  <a:srgbClr val="47425D"/>
                </a:solidFill>
                <a:latin typeface="Raleway"/>
                <a:ea typeface="Raleway"/>
                <a:cs typeface="Raleway"/>
                <a:sym typeface="Raleway"/>
              </a:rPr>
              <a:t>資料儲存</a:t>
            </a:r>
            <a:endParaRPr sz="3200" b="1">
              <a:solidFill>
                <a:srgbClr val="47425D"/>
              </a:solidFill>
              <a:latin typeface="Raleway"/>
              <a:ea typeface="Raleway"/>
              <a:cs typeface="Raleway"/>
              <a:sym typeface="Raleway"/>
            </a:endParaRPr>
          </a:p>
        </p:txBody>
      </p:sp>
      <p:sp>
        <p:nvSpPr>
          <p:cNvPr id="17" name="Google Shape;341;p25">
            <a:extLst>
              <a:ext uri="{FF2B5EF4-FFF2-40B4-BE49-F238E27FC236}">
                <a16:creationId xmlns:a16="http://schemas.microsoft.com/office/drawing/2014/main" id="{CC87C04E-0441-4643-850C-22ABA8F95F24}"/>
              </a:ext>
            </a:extLst>
          </p:cNvPr>
          <p:cNvSpPr txBox="1"/>
          <p:nvPr/>
        </p:nvSpPr>
        <p:spPr>
          <a:xfrm flipH="1">
            <a:off x="1391563" y="2805724"/>
            <a:ext cx="2198450" cy="193899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6000" b="1">
                <a:solidFill>
                  <a:srgbClr val="47425D"/>
                </a:solidFill>
                <a:latin typeface="Raleway"/>
                <a:ea typeface="Raleway"/>
                <a:cs typeface="Raleway"/>
                <a:sym typeface="Raleway"/>
              </a:rPr>
              <a:t>Excel</a:t>
            </a:r>
            <a:endParaRPr/>
          </a:p>
          <a:p>
            <a:pPr marL="0" marR="0" lvl="0" indent="0" algn="ctr" rtl="0">
              <a:spcBef>
                <a:spcPts val="0"/>
              </a:spcBef>
              <a:spcAft>
                <a:spcPts val="0"/>
              </a:spcAft>
              <a:buNone/>
            </a:pPr>
            <a:r>
              <a:rPr lang="zh-CN" sz="6000" b="1">
                <a:solidFill>
                  <a:srgbClr val="47425D"/>
                </a:solidFill>
                <a:latin typeface="Raleway"/>
                <a:ea typeface="Raleway"/>
                <a:cs typeface="Raleway"/>
                <a:sym typeface="Raleway"/>
              </a:rPr>
              <a:t>儲存</a:t>
            </a:r>
            <a:endParaRPr sz="6000" b="1">
              <a:solidFill>
                <a:srgbClr val="47425D"/>
              </a:solidFill>
              <a:latin typeface="Raleway"/>
              <a:ea typeface="Raleway"/>
              <a:cs typeface="Raleway"/>
              <a:sym typeface="Raleway"/>
            </a:endParaRPr>
          </a:p>
        </p:txBody>
      </p:sp>
      <p:sp>
        <p:nvSpPr>
          <p:cNvPr id="18" name="Google Shape;342;p25">
            <a:extLst>
              <a:ext uri="{FF2B5EF4-FFF2-40B4-BE49-F238E27FC236}">
                <a16:creationId xmlns:a16="http://schemas.microsoft.com/office/drawing/2014/main" id="{85427652-0005-4DBB-ACE2-D21E205D6204}"/>
              </a:ext>
            </a:extLst>
          </p:cNvPr>
          <p:cNvSpPr txBox="1"/>
          <p:nvPr/>
        </p:nvSpPr>
        <p:spPr>
          <a:xfrm flipH="1">
            <a:off x="4848681" y="2805724"/>
            <a:ext cx="2532737" cy="193899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6000" b="1">
                <a:solidFill>
                  <a:srgbClr val="47425D"/>
                </a:solidFill>
                <a:latin typeface="Raleway"/>
                <a:ea typeface="Raleway"/>
                <a:cs typeface="Raleway"/>
                <a:sym typeface="Raleway"/>
              </a:rPr>
              <a:t>資料庫</a:t>
            </a:r>
            <a:endParaRPr sz="6000" b="1">
              <a:solidFill>
                <a:srgbClr val="47425D"/>
              </a:solidFill>
              <a:latin typeface="Raleway"/>
              <a:ea typeface="Raleway"/>
              <a:cs typeface="Raleway"/>
              <a:sym typeface="Raleway"/>
            </a:endParaRPr>
          </a:p>
          <a:p>
            <a:pPr marL="0" marR="0" lvl="0" indent="0" algn="ctr" rtl="0">
              <a:spcBef>
                <a:spcPts val="0"/>
              </a:spcBef>
              <a:spcAft>
                <a:spcPts val="0"/>
              </a:spcAft>
              <a:buNone/>
            </a:pPr>
            <a:r>
              <a:rPr lang="zh-CN" sz="6000" b="1">
                <a:solidFill>
                  <a:srgbClr val="47425D"/>
                </a:solidFill>
                <a:latin typeface="Raleway"/>
                <a:ea typeface="Raleway"/>
                <a:cs typeface="Raleway"/>
                <a:sym typeface="Raleway"/>
              </a:rPr>
              <a:t>儲存</a:t>
            </a:r>
            <a:endParaRPr sz="6000" b="1">
              <a:solidFill>
                <a:srgbClr val="47425D"/>
              </a:solidFill>
              <a:latin typeface="Raleway"/>
              <a:ea typeface="Raleway"/>
              <a:cs typeface="Raleway"/>
              <a:sym typeface="Raleway"/>
            </a:endParaRPr>
          </a:p>
        </p:txBody>
      </p:sp>
      <p:sp>
        <p:nvSpPr>
          <p:cNvPr id="19" name="Google Shape;343;p25">
            <a:extLst>
              <a:ext uri="{FF2B5EF4-FFF2-40B4-BE49-F238E27FC236}">
                <a16:creationId xmlns:a16="http://schemas.microsoft.com/office/drawing/2014/main" id="{95ADDE3D-BF6A-4262-8C06-4EF32B3E50A4}"/>
              </a:ext>
            </a:extLst>
          </p:cNvPr>
          <p:cNvSpPr txBox="1"/>
          <p:nvPr/>
        </p:nvSpPr>
        <p:spPr>
          <a:xfrm flipH="1">
            <a:off x="8592463" y="2805724"/>
            <a:ext cx="2198450" cy="193899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6000" b="1">
                <a:solidFill>
                  <a:srgbClr val="47425D"/>
                </a:solidFill>
                <a:latin typeface="Raleway"/>
                <a:ea typeface="Raleway"/>
                <a:cs typeface="Raleway"/>
                <a:sym typeface="Raleway"/>
              </a:rPr>
              <a:t>TXT</a:t>
            </a:r>
            <a:endParaRPr/>
          </a:p>
          <a:p>
            <a:pPr marL="0" marR="0" lvl="0" indent="0" algn="ctr" rtl="0">
              <a:spcBef>
                <a:spcPts val="0"/>
              </a:spcBef>
              <a:spcAft>
                <a:spcPts val="0"/>
              </a:spcAft>
              <a:buNone/>
            </a:pPr>
            <a:r>
              <a:rPr lang="zh-CN" sz="6000" b="1">
                <a:solidFill>
                  <a:srgbClr val="47425D"/>
                </a:solidFill>
                <a:latin typeface="Raleway"/>
                <a:ea typeface="Raleway"/>
                <a:cs typeface="Raleway"/>
                <a:sym typeface="Raleway"/>
              </a:rPr>
              <a:t>儲存</a:t>
            </a:r>
            <a:endParaRPr sz="6000" b="1">
              <a:solidFill>
                <a:srgbClr val="47425D"/>
              </a:solidFill>
              <a:latin typeface="Raleway"/>
              <a:ea typeface="Raleway"/>
              <a:cs typeface="Raleway"/>
              <a:sym typeface="Raleway"/>
            </a:endParaRPr>
          </a:p>
        </p:txBody>
      </p:sp>
      <p:sp>
        <p:nvSpPr>
          <p:cNvPr id="20" name="Google Shape;344;p25">
            <a:extLst>
              <a:ext uri="{FF2B5EF4-FFF2-40B4-BE49-F238E27FC236}">
                <a16:creationId xmlns:a16="http://schemas.microsoft.com/office/drawing/2014/main" id="{9534B942-7C99-45A5-98FE-3AC4656C4C64}"/>
              </a:ext>
            </a:extLst>
          </p:cNvPr>
          <p:cNvSpPr txBox="1"/>
          <p:nvPr/>
        </p:nvSpPr>
        <p:spPr>
          <a:xfrm>
            <a:off x="819150" y="4674672"/>
            <a:ext cx="3305175" cy="156966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3200">
                <a:solidFill>
                  <a:schemeClr val="dk1"/>
                </a:solidFill>
                <a:latin typeface="Calibri"/>
                <a:ea typeface="Calibri"/>
                <a:cs typeface="Calibri"/>
                <a:sym typeface="Calibri"/>
              </a:rPr>
              <a:t>pandas /</a:t>
            </a:r>
            <a:endParaRPr/>
          </a:p>
          <a:p>
            <a:pPr marL="0" marR="0" lvl="0" indent="0" algn="ctr" rtl="0">
              <a:spcBef>
                <a:spcPts val="0"/>
              </a:spcBef>
              <a:spcAft>
                <a:spcPts val="0"/>
              </a:spcAft>
              <a:buNone/>
            </a:pPr>
            <a:r>
              <a:rPr lang="zh-CN" sz="3200">
                <a:solidFill>
                  <a:schemeClr val="dk1"/>
                </a:solidFill>
                <a:latin typeface="Calibri"/>
                <a:ea typeface="Calibri"/>
                <a:cs typeface="Calibri"/>
                <a:sym typeface="Calibri"/>
              </a:rPr>
              <a:t>built-in write function</a:t>
            </a:r>
            <a:endParaRPr sz="3200">
              <a:solidFill>
                <a:schemeClr val="dk1"/>
              </a:solidFill>
              <a:latin typeface="Calibri"/>
              <a:ea typeface="Calibri"/>
              <a:cs typeface="Calibri"/>
              <a:sym typeface="Calibri"/>
            </a:endParaRPr>
          </a:p>
        </p:txBody>
      </p:sp>
      <p:sp>
        <p:nvSpPr>
          <p:cNvPr id="21" name="Google Shape;345;p25">
            <a:extLst>
              <a:ext uri="{FF2B5EF4-FFF2-40B4-BE49-F238E27FC236}">
                <a16:creationId xmlns:a16="http://schemas.microsoft.com/office/drawing/2014/main" id="{595A9446-4D0D-4035-88E7-5E00DB85239C}"/>
              </a:ext>
            </a:extLst>
          </p:cNvPr>
          <p:cNvSpPr txBox="1"/>
          <p:nvPr/>
        </p:nvSpPr>
        <p:spPr>
          <a:xfrm>
            <a:off x="4462461" y="4744716"/>
            <a:ext cx="3305175" cy="107721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3200">
                <a:solidFill>
                  <a:schemeClr val="dk1"/>
                </a:solidFill>
                <a:latin typeface="Calibri"/>
                <a:ea typeface="Calibri"/>
                <a:cs typeface="Calibri"/>
                <a:sym typeface="Calibri"/>
              </a:rPr>
              <a:t>Mysql-connector / </a:t>
            </a:r>
            <a:endParaRPr/>
          </a:p>
          <a:p>
            <a:pPr marL="0" marR="0" lvl="0" indent="0" algn="ctr" rtl="0">
              <a:spcBef>
                <a:spcPts val="0"/>
              </a:spcBef>
              <a:spcAft>
                <a:spcPts val="0"/>
              </a:spcAft>
              <a:buNone/>
            </a:pPr>
            <a:r>
              <a:rPr lang="zh-CN" sz="3200">
                <a:solidFill>
                  <a:schemeClr val="dk1"/>
                </a:solidFill>
                <a:latin typeface="Calibri"/>
                <a:ea typeface="Calibri"/>
                <a:cs typeface="Calibri"/>
                <a:sym typeface="Calibri"/>
              </a:rPr>
              <a:t>API</a:t>
            </a:r>
            <a:endParaRPr sz="3200">
              <a:solidFill>
                <a:schemeClr val="dk1"/>
              </a:solidFill>
              <a:latin typeface="Calibri"/>
              <a:ea typeface="Calibri"/>
              <a:cs typeface="Calibri"/>
              <a:sym typeface="Calibri"/>
            </a:endParaRPr>
          </a:p>
        </p:txBody>
      </p:sp>
      <p:sp>
        <p:nvSpPr>
          <p:cNvPr id="22" name="Google Shape;346;p25">
            <a:extLst>
              <a:ext uri="{FF2B5EF4-FFF2-40B4-BE49-F238E27FC236}">
                <a16:creationId xmlns:a16="http://schemas.microsoft.com/office/drawing/2014/main" id="{1FC4C6F5-923D-4A07-B1EE-D19715560B15}"/>
              </a:ext>
            </a:extLst>
          </p:cNvPr>
          <p:cNvSpPr txBox="1"/>
          <p:nvPr/>
        </p:nvSpPr>
        <p:spPr>
          <a:xfrm>
            <a:off x="8039100" y="4745982"/>
            <a:ext cx="3305175" cy="107721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3200">
                <a:solidFill>
                  <a:schemeClr val="dk1"/>
                </a:solidFill>
                <a:latin typeface="Calibri"/>
                <a:ea typeface="Calibri"/>
                <a:cs typeface="Calibri"/>
                <a:sym typeface="Calibri"/>
              </a:rPr>
              <a:t>built-in write function</a:t>
            </a:r>
            <a:endParaRPr sz="3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070774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406DD6B-8599-459D-A871-E64138E5C8AA}"/>
              </a:ext>
            </a:extLst>
          </p:cNvPr>
          <p:cNvSpPr txBox="1"/>
          <p:nvPr/>
        </p:nvSpPr>
        <p:spPr>
          <a:xfrm>
            <a:off x="237067" y="203201"/>
            <a:ext cx="1044786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0000"/>
                </a:solidFill>
                <a:effectLst/>
                <a:uLnTx/>
                <a:uFillTx/>
                <a:latin typeface="Calibri" panose="020F0502020204030204"/>
                <a:ea typeface="+mn-ea"/>
                <a:cs typeface="+mn-cs"/>
              </a:rPr>
              <a:t>Web Scraping Workflow - </a:t>
            </a:r>
            <a:r>
              <a:rPr kumimoji="0" lang="zh-CN" altLang="en-US" sz="3200" b="0" i="0" u="none" strike="noStrike" kern="1200" cap="none" spc="0" normalizeH="0" baseline="0" noProof="0" dirty="0">
                <a:ln>
                  <a:noFill/>
                </a:ln>
                <a:solidFill>
                  <a:srgbClr val="FF0000"/>
                </a:solidFill>
                <a:effectLst/>
                <a:uLnTx/>
                <a:uFillTx/>
                <a:latin typeface="Calibri" panose="020F0502020204030204"/>
                <a:ea typeface="+mn-ea"/>
                <a:cs typeface="+mn-cs"/>
              </a:rPr>
              <a:t>執行流程</a:t>
            </a:r>
            <a:r>
              <a:rPr kumimoji="0" lang="en-US" altLang="zh-CN" sz="3200" b="0" i="0" u="none" strike="noStrike" kern="1200" cap="none" spc="0" normalizeH="0" baseline="0" noProof="0" dirty="0">
                <a:ln>
                  <a:noFill/>
                </a:ln>
                <a:solidFill>
                  <a:srgbClr val="FF0000"/>
                </a:solidFill>
                <a:effectLst/>
                <a:uLnTx/>
                <a:uFillTx/>
                <a:latin typeface="Calibri" panose="020F0502020204030204"/>
                <a:ea typeface="+mn-ea"/>
                <a:cs typeface="+mn-cs"/>
              </a:rPr>
              <a:t> – Programming-based</a:t>
            </a:r>
            <a:endParaRPr kumimoji="0" lang="en-US" sz="32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C1B1B150-4F59-4663-B062-5AFDC42084B6}"/>
              </a:ext>
            </a:extLst>
          </p:cNvPr>
          <p:cNvSpPr txBox="1"/>
          <p:nvPr/>
        </p:nvSpPr>
        <p:spPr>
          <a:xfrm>
            <a:off x="237067" y="788474"/>
            <a:ext cx="12632266" cy="461665"/>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dirty="0">
                <a:latin typeface="Calibri" panose="020F0502020204030204"/>
              </a:rPr>
              <a:t>Main Factors Considered for </a:t>
            </a:r>
            <a:r>
              <a:rPr lang="en-US" altLang="zh-CN" sz="2400" b="1" dirty="0">
                <a:latin typeface="Calibri" panose="020F0502020204030204"/>
              </a:rPr>
              <a:t>Each STEPs – STEP 4 : Others  </a:t>
            </a:r>
            <a:endParaRPr lang="en-US" sz="2400" b="1" dirty="0">
              <a:latin typeface="Calibri" panose="020F0502020204030204"/>
            </a:endParaRPr>
          </a:p>
        </p:txBody>
      </p:sp>
      <p:sp>
        <p:nvSpPr>
          <p:cNvPr id="11" name="Google Shape;353;p26">
            <a:extLst>
              <a:ext uri="{FF2B5EF4-FFF2-40B4-BE49-F238E27FC236}">
                <a16:creationId xmlns:a16="http://schemas.microsoft.com/office/drawing/2014/main" id="{D89CDEFD-D6F7-47FB-802C-702D3FF5358D}"/>
              </a:ext>
            </a:extLst>
          </p:cNvPr>
          <p:cNvSpPr txBox="1"/>
          <p:nvPr/>
        </p:nvSpPr>
        <p:spPr>
          <a:xfrm>
            <a:off x="2912269" y="1783406"/>
            <a:ext cx="6367462"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3200" b="1">
                <a:solidFill>
                  <a:srgbClr val="47425D"/>
                </a:solidFill>
                <a:latin typeface="Microsoft JhengHei"/>
                <a:ea typeface="Microsoft JhengHei"/>
                <a:cs typeface="Microsoft JhengHei"/>
                <a:sym typeface="Microsoft JhengHei"/>
              </a:rPr>
              <a:t>優化程式</a:t>
            </a:r>
            <a:endParaRPr sz="3200" b="1">
              <a:solidFill>
                <a:srgbClr val="47425D"/>
              </a:solidFill>
              <a:latin typeface="Microsoft JhengHei"/>
              <a:ea typeface="Microsoft JhengHei"/>
              <a:cs typeface="Microsoft JhengHei"/>
              <a:sym typeface="Microsoft JhengHei"/>
            </a:endParaRPr>
          </a:p>
        </p:txBody>
      </p:sp>
      <p:sp>
        <p:nvSpPr>
          <p:cNvPr id="12" name="Google Shape;354;p26">
            <a:extLst>
              <a:ext uri="{FF2B5EF4-FFF2-40B4-BE49-F238E27FC236}">
                <a16:creationId xmlns:a16="http://schemas.microsoft.com/office/drawing/2014/main" id="{00B7E3AF-8A73-4AE1-8AF9-E787768DC397}"/>
              </a:ext>
            </a:extLst>
          </p:cNvPr>
          <p:cNvSpPr txBox="1"/>
          <p:nvPr/>
        </p:nvSpPr>
        <p:spPr>
          <a:xfrm>
            <a:off x="1893094" y="2598003"/>
            <a:ext cx="8405812"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2400">
                <a:solidFill>
                  <a:schemeClr val="dk1"/>
                </a:solidFill>
                <a:latin typeface="Microsoft JhengHei"/>
                <a:ea typeface="Microsoft JhengHei"/>
                <a:cs typeface="Microsoft JhengHei"/>
                <a:sym typeface="Microsoft JhengHei"/>
              </a:rPr>
              <a:t>完成一個爬取的流程僅僅只是最小可行性（MVP）的實現，我們還需按照對於資料的需求進行一系列的規劃與設計：</a:t>
            </a:r>
            <a:endParaRPr sz="2400">
              <a:solidFill>
                <a:schemeClr val="dk1"/>
              </a:solidFill>
              <a:latin typeface="Microsoft JhengHei"/>
              <a:ea typeface="Microsoft JhengHei"/>
              <a:cs typeface="Microsoft JhengHei"/>
              <a:sym typeface="Microsoft JhengHei"/>
            </a:endParaRPr>
          </a:p>
        </p:txBody>
      </p:sp>
      <p:sp>
        <p:nvSpPr>
          <p:cNvPr id="13" name="Google Shape;355;p26">
            <a:extLst>
              <a:ext uri="{FF2B5EF4-FFF2-40B4-BE49-F238E27FC236}">
                <a16:creationId xmlns:a16="http://schemas.microsoft.com/office/drawing/2014/main" id="{6DF3DE8B-726E-4321-A7A8-C4E903F5E3F5}"/>
              </a:ext>
            </a:extLst>
          </p:cNvPr>
          <p:cNvSpPr txBox="1"/>
          <p:nvPr/>
        </p:nvSpPr>
        <p:spPr>
          <a:xfrm>
            <a:off x="1893094" y="3429000"/>
            <a:ext cx="8405812" cy="2937599"/>
          </a:xfrm>
          <a:prstGeom prst="rect">
            <a:avLst/>
          </a:prstGeom>
          <a:noFill/>
          <a:ln>
            <a:noFill/>
          </a:ln>
        </p:spPr>
        <p:txBody>
          <a:bodyPr spcFirstLastPara="1" wrap="square" lIns="91425" tIns="45700" rIns="91425" bIns="45700" anchor="t" anchorCtr="0">
            <a:spAutoFit/>
          </a:bodyPr>
          <a:lstStyle/>
          <a:p>
            <a:pPr marL="342900" marR="0" lvl="0" indent="-342900" algn="l" rtl="0">
              <a:lnSpc>
                <a:spcPct val="200000"/>
              </a:lnSpc>
              <a:spcBef>
                <a:spcPts val="0"/>
              </a:spcBef>
              <a:spcAft>
                <a:spcPts val="0"/>
              </a:spcAft>
              <a:buClr>
                <a:schemeClr val="dk1"/>
              </a:buClr>
              <a:buSzPts val="2400"/>
              <a:buFont typeface="Arial"/>
              <a:buChar char="•"/>
            </a:pPr>
            <a:r>
              <a:rPr lang="zh-CN" sz="2400">
                <a:solidFill>
                  <a:schemeClr val="dk1"/>
                </a:solidFill>
                <a:latin typeface="Microsoft JhengHei"/>
                <a:ea typeface="Microsoft JhengHei"/>
                <a:cs typeface="Microsoft JhengHei"/>
                <a:sym typeface="Microsoft JhengHei"/>
              </a:rPr>
              <a:t>模組化程式設計（Design Pattern）</a:t>
            </a:r>
            <a:endParaRPr sz="2400">
              <a:solidFill>
                <a:schemeClr val="dk1"/>
              </a:solidFill>
              <a:latin typeface="Microsoft JhengHei"/>
              <a:ea typeface="Microsoft JhengHei"/>
              <a:cs typeface="Microsoft JhengHei"/>
              <a:sym typeface="Microsoft JhengHei"/>
            </a:endParaRPr>
          </a:p>
          <a:p>
            <a:pPr marL="342900" marR="0" lvl="0" indent="-342900" algn="l" rtl="0">
              <a:lnSpc>
                <a:spcPct val="200000"/>
              </a:lnSpc>
              <a:spcBef>
                <a:spcPts val="0"/>
              </a:spcBef>
              <a:spcAft>
                <a:spcPts val="0"/>
              </a:spcAft>
              <a:buClr>
                <a:schemeClr val="dk1"/>
              </a:buClr>
              <a:buSzPts val="2400"/>
              <a:buFont typeface="Arial"/>
              <a:buChar char="•"/>
            </a:pPr>
            <a:r>
              <a:rPr lang="zh-CN" sz="2400">
                <a:solidFill>
                  <a:schemeClr val="dk1"/>
                </a:solidFill>
                <a:latin typeface="Microsoft JhengHei"/>
                <a:ea typeface="Microsoft JhengHei"/>
                <a:cs typeface="Microsoft JhengHei"/>
                <a:sym typeface="Microsoft JhengHei"/>
              </a:rPr>
              <a:t>定時定期的爬取觸發機制（Cron job）</a:t>
            </a:r>
            <a:endParaRPr sz="2400">
              <a:solidFill>
                <a:schemeClr val="dk1"/>
              </a:solidFill>
              <a:latin typeface="Microsoft JhengHei"/>
              <a:ea typeface="Microsoft JhengHei"/>
              <a:cs typeface="Microsoft JhengHei"/>
              <a:sym typeface="Microsoft JhengHei"/>
            </a:endParaRPr>
          </a:p>
          <a:p>
            <a:pPr marL="342900" marR="0" lvl="0" indent="-342900" algn="l" rtl="0">
              <a:lnSpc>
                <a:spcPct val="200000"/>
              </a:lnSpc>
              <a:spcBef>
                <a:spcPts val="0"/>
              </a:spcBef>
              <a:spcAft>
                <a:spcPts val="0"/>
              </a:spcAft>
              <a:buClr>
                <a:schemeClr val="dk1"/>
              </a:buClr>
              <a:buSzPts val="2400"/>
              <a:buFont typeface="Arial"/>
              <a:buChar char="•"/>
            </a:pPr>
            <a:r>
              <a:rPr lang="zh-CN" sz="2400">
                <a:solidFill>
                  <a:schemeClr val="dk1"/>
                </a:solidFill>
                <a:latin typeface="Microsoft JhengHei"/>
                <a:ea typeface="Microsoft JhengHei"/>
                <a:cs typeface="Microsoft JhengHei"/>
                <a:sym typeface="Microsoft JhengHei"/>
              </a:rPr>
              <a:t>異常處理設計（Error Handling）</a:t>
            </a:r>
            <a:endParaRPr sz="2400">
              <a:solidFill>
                <a:schemeClr val="dk1"/>
              </a:solidFill>
              <a:latin typeface="Microsoft JhengHei"/>
              <a:ea typeface="Microsoft JhengHei"/>
              <a:cs typeface="Microsoft JhengHei"/>
              <a:sym typeface="Microsoft JhengHei"/>
            </a:endParaRPr>
          </a:p>
          <a:p>
            <a:pPr marL="342900" marR="0" lvl="0" indent="-342900" algn="l" rtl="0">
              <a:lnSpc>
                <a:spcPct val="200000"/>
              </a:lnSpc>
              <a:spcBef>
                <a:spcPts val="0"/>
              </a:spcBef>
              <a:spcAft>
                <a:spcPts val="0"/>
              </a:spcAft>
              <a:buClr>
                <a:schemeClr val="dk1"/>
              </a:buClr>
              <a:buSzPts val="2400"/>
              <a:buFont typeface="Arial"/>
              <a:buChar char="•"/>
            </a:pPr>
            <a:r>
              <a:rPr lang="zh-CN" sz="2400">
                <a:solidFill>
                  <a:schemeClr val="dk1"/>
                </a:solidFill>
                <a:latin typeface="Microsoft JhengHei"/>
                <a:ea typeface="Microsoft JhengHei"/>
                <a:cs typeface="Microsoft JhengHei"/>
                <a:sym typeface="Microsoft JhengHei"/>
              </a:rPr>
              <a:t>。。。</a:t>
            </a:r>
            <a:endParaRPr sz="2400">
              <a:solidFill>
                <a:schemeClr val="dk1"/>
              </a:solidFill>
              <a:latin typeface="Microsoft JhengHei"/>
              <a:ea typeface="Microsoft JhengHei"/>
              <a:cs typeface="Microsoft JhengHei"/>
              <a:sym typeface="Microsoft JhengHei"/>
            </a:endParaRPr>
          </a:p>
        </p:txBody>
      </p:sp>
    </p:spTree>
    <p:extLst>
      <p:ext uri="{BB962C8B-B14F-4D97-AF65-F5344CB8AC3E}">
        <p14:creationId xmlns:p14="http://schemas.microsoft.com/office/powerpoint/2010/main" val="1959256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406DD6B-8599-459D-A871-E64138E5C8AA}"/>
              </a:ext>
            </a:extLst>
          </p:cNvPr>
          <p:cNvSpPr txBox="1"/>
          <p:nvPr/>
        </p:nvSpPr>
        <p:spPr>
          <a:xfrm>
            <a:off x="237067" y="203201"/>
            <a:ext cx="1044786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0000"/>
                </a:solidFill>
                <a:effectLst/>
                <a:uLnTx/>
                <a:uFillTx/>
                <a:latin typeface="Calibri" panose="020F0502020204030204"/>
                <a:ea typeface="+mn-ea"/>
                <a:cs typeface="+mn-cs"/>
              </a:rPr>
              <a:t>Use Case of Web Scrapy</a:t>
            </a:r>
          </a:p>
        </p:txBody>
      </p:sp>
      <p:sp>
        <p:nvSpPr>
          <p:cNvPr id="7" name="Google Shape;367;p28">
            <a:extLst>
              <a:ext uri="{FF2B5EF4-FFF2-40B4-BE49-F238E27FC236}">
                <a16:creationId xmlns:a16="http://schemas.microsoft.com/office/drawing/2014/main" id="{EA2079C4-AE12-4371-9BA8-16ED1B8FC4AA}"/>
              </a:ext>
            </a:extLst>
          </p:cNvPr>
          <p:cNvSpPr txBox="1"/>
          <p:nvPr/>
        </p:nvSpPr>
        <p:spPr>
          <a:xfrm flipH="1">
            <a:off x="760544" y="2642438"/>
            <a:ext cx="2198450" cy="193899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6000" b="1">
                <a:solidFill>
                  <a:srgbClr val="47425D"/>
                </a:solidFill>
                <a:latin typeface="Raleway"/>
                <a:ea typeface="Raleway"/>
                <a:cs typeface="Raleway"/>
                <a:sym typeface="Raleway"/>
              </a:rPr>
              <a:t>項目預訂</a:t>
            </a:r>
            <a:endParaRPr sz="6000" b="1">
              <a:solidFill>
                <a:srgbClr val="47425D"/>
              </a:solidFill>
              <a:latin typeface="Raleway"/>
              <a:ea typeface="Raleway"/>
              <a:cs typeface="Raleway"/>
              <a:sym typeface="Raleway"/>
            </a:endParaRPr>
          </a:p>
        </p:txBody>
      </p:sp>
      <p:sp>
        <p:nvSpPr>
          <p:cNvPr id="8" name="Google Shape;368;p28">
            <a:extLst>
              <a:ext uri="{FF2B5EF4-FFF2-40B4-BE49-F238E27FC236}">
                <a16:creationId xmlns:a16="http://schemas.microsoft.com/office/drawing/2014/main" id="{6424C54C-5160-4D29-996A-240779E692A3}"/>
              </a:ext>
            </a:extLst>
          </p:cNvPr>
          <p:cNvSpPr txBox="1"/>
          <p:nvPr/>
        </p:nvSpPr>
        <p:spPr>
          <a:xfrm flipH="1">
            <a:off x="3601716" y="2642438"/>
            <a:ext cx="2198450" cy="193899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6000" b="1">
                <a:solidFill>
                  <a:srgbClr val="47425D"/>
                </a:solidFill>
                <a:latin typeface="Raleway"/>
                <a:ea typeface="Raleway"/>
                <a:cs typeface="Raleway"/>
                <a:sym typeface="Raleway"/>
              </a:rPr>
              <a:t>交易策略</a:t>
            </a:r>
            <a:endParaRPr sz="6000" b="1">
              <a:solidFill>
                <a:srgbClr val="47425D"/>
              </a:solidFill>
              <a:latin typeface="Raleway"/>
              <a:ea typeface="Raleway"/>
              <a:cs typeface="Raleway"/>
              <a:sym typeface="Raleway"/>
            </a:endParaRPr>
          </a:p>
        </p:txBody>
      </p:sp>
      <p:sp>
        <p:nvSpPr>
          <p:cNvPr id="9" name="Google Shape;369;p28">
            <a:extLst>
              <a:ext uri="{FF2B5EF4-FFF2-40B4-BE49-F238E27FC236}">
                <a16:creationId xmlns:a16="http://schemas.microsoft.com/office/drawing/2014/main" id="{6A7EF4A1-9CDC-4DD9-9D92-529D70E71E4D}"/>
              </a:ext>
            </a:extLst>
          </p:cNvPr>
          <p:cNvSpPr txBox="1"/>
          <p:nvPr/>
        </p:nvSpPr>
        <p:spPr>
          <a:xfrm flipH="1">
            <a:off x="6442888" y="2642438"/>
            <a:ext cx="2198450" cy="193899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6000" b="1">
                <a:solidFill>
                  <a:srgbClr val="47425D"/>
                </a:solidFill>
                <a:latin typeface="Raleway"/>
                <a:ea typeface="Raleway"/>
                <a:cs typeface="Raleway"/>
                <a:sym typeface="Raleway"/>
              </a:rPr>
              <a:t>資料分析</a:t>
            </a:r>
            <a:endParaRPr sz="6000" b="1">
              <a:solidFill>
                <a:srgbClr val="47425D"/>
              </a:solidFill>
              <a:latin typeface="Raleway"/>
              <a:ea typeface="Raleway"/>
              <a:cs typeface="Raleway"/>
              <a:sym typeface="Raleway"/>
            </a:endParaRPr>
          </a:p>
        </p:txBody>
      </p:sp>
      <p:sp>
        <p:nvSpPr>
          <p:cNvPr id="10" name="Google Shape;370;p28">
            <a:extLst>
              <a:ext uri="{FF2B5EF4-FFF2-40B4-BE49-F238E27FC236}">
                <a16:creationId xmlns:a16="http://schemas.microsoft.com/office/drawing/2014/main" id="{C7BEE34C-70D5-4F8B-ABC2-BC7F0B90938C}"/>
              </a:ext>
            </a:extLst>
          </p:cNvPr>
          <p:cNvSpPr txBox="1"/>
          <p:nvPr/>
        </p:nvSpPr>
        <p:spPr>
          <a:xfrm flipH="1">
            <a:off x="9284060" y="2642438"/>
            <a:ext cx="2198450" cy="193899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6000" b="1">
                <a:solidFill>
                  <a:srgbClr val="47425D"/>
                </a:solidFill>
                <a:latin typeface="Raleway"/>
                <a:ea typeface="Raleway"/>
                <a:cs typeface="Raleway"/>
                <a:sym typeface="Raleway"/>
              </a:rPr>
              <a:t>應用程序</a:t>
            </a:r>
            <a:endParaRPr sz="6000" b="1">
              <a:solidFill>
                <a:srgbClr val="47425D"/>
              </a:solidFill>
              <a:latin typeface="Raleway"/>
              <a:ea typeface="Raleway"/>
              <a:cs typeface="Raleway"/>
              <a:sym typeface="Raleway"/>
            </a:endParaRPr>
          </a:p>
        </p:txBody>
      </p:sp>
    </p:spTree>
    <p:extLst>
      <p:ext uri="{BB962C8B-B14F-4D97-AF65-F5344CB8AC3E}">
        <p14:creationId xmlns:p14="http://schemas.microsoft.com/office/powerpoint/2010/main" val="14991283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406DD6B-8599-459D-A871-E64138E5C8AA}"/>
              </a:ext>
            </a:extLst>
          </p:cNvPr>
          <p:cNvSpPr txBox="1"/>
          <p:nvPr/>
        </p:nvSpPr>
        <p:spPr>
          <a:xfrm>
            <a:off x="237067" y="203201"/>
            <a:ext cx="1044786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0000"/>
                </a:solidFill>
                <a:effectLst/>
                <a:uLnTx/>
                <a:uFillTx/>
                <a:latin typeface="Calibri" panose="020F0502020204030204"/>
                <a:ea typeface="+mn-ea"/>
                <a:cs typeface="+mn-cs"/>
              </a:rPr>
              <a:t>The Manner of Web Scrapy</a:t>
            </a:r>
          </a:p>
        </p:txBody>
      </p:sp>
      <p:sp>
        <p:nvSpPr>
          <p:cNvPr id="11" name="Google Shape;361;p27">
            <a:extLst>
              <a:ext uri="{FF2B5EF4-FFF2-40B4-BE49-F238E27FC236}">
                <a16:creationId xmlns:a16="http://schemas.microsoft.com/office/drawing/2014/main" id="{01D436BE-3B89-4D86-9746-DAFFA37616D3}"/>
              </a:ext>
            </a:extLst>
          </p:cNvPr>
          <p:cNvSpPr txBox="1"/>
          <p:nvPr/>
        </p:nvSpPr>
        <p:spPr>
          <a:xfrm>
            <a:off x="1012030" y="1824841"/>
            <a:ext cx="10311900" cy="2678100"/>
          </a:xfrm>
          <a:prstGeom prst="rect">
            <a:avLst/>
          </a:prstGeom>
          <a:noFill/>
          <a:ln>
            <a:noFill/>
          </a:ln>
        </p:spPr>
        <p:txBody>
          <a:bodyPr spcFirstLastPara="1" wrap="square" lIns="91425" tIns="45700" rIns="91425" bIns="45700" anchor="t" anchorCtr="0">
            <a:spAutoFit/>
          </a:bodyPr>
          <a:lstStyle/>
          <a:p>
            <a:pPr marL="0" marR="0" lvl="0" indent="-152400" algn="l" rtl="0">
              <a:lnSpc>
                <a:spcPct val="300000"/>
              </a:lnSpc>
              <a:spcBef>
                <a:spcPts val="0"/>
              </a:spcBef>
              <a:spcAft>
                <a:spcPts val="0"/>
              </a:spcAft>
              <a:buClr>
                <a:schemeClr val="dk1"/>
              </a:buClr>
              <a:buSzPts val="2400"/>
              <a:buFont typeface="Calibri"/>
              <a:buAutoNum type="arabicPeriod"/>
            </a:pPr>
            <a:r>
              <a:rPr lang="zh-CN" sz="2400" b="0" i="0" dirty="0">
                <a:solidFill>
                  <a:schemeClr val="dk1"/>
                </a:solidFill>
                <a:latin typeface="Microsoft JhengHei"/>
                <a:ea typeface="Microsoft JhengHei"/>
                <a:cs typeface="Microsoft JhengHei"/>
                <a:sym typeface="Microsoft JhengHei"/>
              </a:rPr>
              <a:t> 不要太快進行下個請求，請善用休息函式（time.sleep(</a:t>
            </a:r>
            <a:r>
              <a:rPr lang="zh-CN" sz="2400" dirty="0">
                <a:solidFill>
                  <a:schemeClr val="dk1"/>
                </a:solidFill>
                <a:latin typeface="Microsoft JhengHei"/>
                <a:ea typeface="Microsoft JhengHei"/>
                <a:cs typeface="Microsoft JhengHei"/>
                <a:sym typeface="Microsoft JhengHei"/>
              </a:rPr>
              <a:t>休息秒數</a:t>
            </a:r>
            <a:r>
              <a:rPr lang="zh-CN" sz="2400" b="0" i="0" dirty="0">
                <a:solidFill>
                  <a:schemeClr val="dk1"/>
                </a:solidFill>
                <a:latin typeface="Microsoft JhengHei"/>
                <a:ea typeface="Microsoft JhengHei"/>
                <a:cs typeface="Microsoft JhengHei"/>
                <a:sym typeface="Microsoft JhengHei"/>
              </a:rPr>
              <a:t>)）</a:t>
            </a:r>
            <a:endParaRPr sz="2400" dirty="0">
              <a:solidFill>
                <a:schemeClr val="dk1"/>
              </a:solidFill>
              <a:latin typeface="Microsoft JhengHei"/>
              <a:ea typeface="Microsoft JhengHei"/>
              <a:cs typeface="Microsoft JhengHei"/>
              <a:sym typeface="Microsoft JhengHei"/>
            </a:endParaRPr>
          </a:p>
          <a:p>
            <a:pPr marL="0" marR="0" lvl="0" indent="-152400" algn="l" rtl="0">
              <a:lnSpc>
                <a:spcPct val="300000"/>
              </a:lnSpc>
              <a:spcBef>
                <a:spcPts val="0"/>
              </a:spcBef>
              <a:spcAft>
                <a:spcPts val="0"/>
              </a:spcAft>
              <a:buClr>
                <a:schemeClr val="dk1"/>
              </a:buClr>
              <a:buSzPts val="2400"/>
              <a:buFont typeface="Calibri"/>
              <a:buAutoNum type="arabicPeriod"/>
            </a:pPr>
            <a:r>
              <a:rPr lang="zh-CN" sz="2400" b="0" i="0" dirty="0">
                <a:solidFill>
                  <a:schemeClr val="dk1"/>
                </a:solidFill>
                <a:latin typeface="Microsoft JhengHei"/>
                <a:ea typeface="Microsoft JhengHei"/>
                <a:cs typeface="Microsoft JhengHei"/>
                <a:sym typeface="Microsoft JhengHei"/>
              </a:rPr>
              <a:t> 不要把不需要的資料也爬下來（若請求允許彈性查詢）</a:t>
            </a:r>
            <a:endParaRPr sz="2400" b="0" i="0" dirty="0">
              <a:solidFill>
                <a:schemeClr val="dk1"/>
              </a:solidFill>
              <a:latin typeface="Microsoft JhengHei"/>
              <a:ea typeface="Microsoft JhengHei"/>
              <a:cs typeface="Microsoft JhengHei"/>
              <a:sym typeface="Microsoft JhengHei"/>
            </a:endParaRPr>
          </a:p>
          <a:p>
            <a:pPr marL="0" marR="0" lvl="0" indent="-152400" algn="l" rtl="0">
              <a:lnSpc>
                <a:spcPct val="300000"/>
              </a:lnSpc>
              <a:spcBef>
                <a:spcPts val="0"/>
              </a:spcBef>
              <a:spcAft>
                <a:spcPts val="0"/>
              </a:spcAft>
              <a:buClr>
                <a:schemeClr val="dk1"/>
              </a:buClr>
              <a:buSzPts val="2400"/>
              <a:buFont typeface="Calibri"/>
              <a:buAutoNum type="arabicPeriod"/>
            </a:pPr>
            <a:r>
              <a:rPr lang="zh-CN" sz="2400" b="0" i="0" dirty="0">
                <a:solidFill>
                  <a:schemeClr val="dk1"/>
                </a:solidFill>
                <a:latin typeface="Microsoft JhengHei"/>
                <a:ea typeface="Microsoft JhengHei"/>
                <a:cs typeface="Microsoft JhengHei"/>
                <a:sym typeface="Microsoft JhengHei"/>
              </a:rPr>
              <a:t> 不要違反 Robots 協議和網站規則，請在請求時附上該有的參數</a:t>
            </a:r>
            <a:endParaRPr sz="2400" b="0" i="0" dirty="0">
              <a:solidFill>
                <a:schemeClr val="dk1"/>
              </a:solidFill>
              <a:latin typeface="Microsoft JhengHei"/>
              <a:ea typeface="Microsoft JhengHei"/>
              <a:cs typeface="Microsoft JhengHei"/>
              <a:sym typeface="Microsoft JhengHei"/>
            </a:endParaRPr>
          </a:p>
        </p:txBody>
      </p:sp>
    </p:spTree>
    <p:extLst>
      <p:ext uri="{BB962C8B-B14F-4D97-AF65-F5344CB8AC3E}">
        <p14:creationId xmlns:p14="http://schemas.microsoft.com/office/powerpoint/2010/main" val="5938110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E29A5-154F-4B79-AE0D-5F5185022B8D}"/>
              </a:ext>
            </a:extLst>
          </p:cNvPr>
          <p:cNvSpPr>
            <a:spLocks noGrp="1"/>
          </p:cNvSpPr>
          <p:nvPr>
            <p:ph type="title"/>
          </p:nvPr>
        </p:nvSpPr>
        <p:spPr>
          <a:xfrm>
            <a:off x="681566" y="2446271"/>
            <a:ext cx="10828867" cy="1965457"/>
          </a:xfrm>
        </p:spPr>
        <p:txBody>
          <a:bodyPr>
            <a:normAutofit/>
          </a:bodyPr>
          <a:lstStyle/>
          <a:p>
            <a:pPr algn="ctr"/>
            <a:r>
              <a:rPr lang="en-US" sz="11500" b="1" dirty="0">
                <a:solidFill>
                  <a:srgbClr val="FF0000"/>
                </a:solidFill>
                <a:latin typeface="Calibri(Headings)"/>
              </a:rPr>
              <a:t>Package</a:t>
            </a:r>
          </a:p>
        </p:txBody>
      </p:sp>
      <p:sp>
        <p:nvSpPr>
          <p:cNvPr id="12" name="TextBox 11">
            <a:extLst>
              <a:ext uri="{FF2B5EF4-FFF2-40B4-BE49-F238E27FC236}">
                <a16:creationId xmlns:a16="http://schemas.microsoft.com/office/drawing/2014/main" id="{0B4CD0EE-31A2-4397-9C03-A123D11BF592}"/>
              </a:ext>
            </a:extLst>
          </p:cNvPr>
          <p:cNvSpPr txBox="1"/>
          <p:nvPr/>
        </p:nvSpPr>
        <p:spPr>
          <a:xfrm>
            <a:off x="4201981" y="4411728"/>
            <a:ext cx="3788034" cy="923330"/>
          </a:xfrm>
          <a:prstGeom prst="rect">
            <a:avLst/>
          </a:prstGeom>
          <a:noFill/>
        </p:spPr>
        <p:txBody>
          <a:bodyPr wrap="square" rtlCol="0">
            <a:spAutoFit/>
          </a:bodyPr>
          <a:lstStyle/>
          <a:p>
            <a:pPr marL="285750" indent="-285750">
              <a:buFont typeface="Arial" panose="020B0604020202020204" pitchFamily="34" charset="0"/>
              <a:buChar char="•"/>
            </a:pPr>
            <a:r>
              <a:rPr lang="en-US" dirty="0"/>
              <a:t>Python Package</a:t>
            </a:r>
          </a:p>
          <a:p>
            <a:pPr marL="285750" indent="-285750">
              <a:buFont typeface="Arial" panose="020B0604020202020204" pitchFamily="34" charset="0"/>
              <a:buChar char="•"/>
            </a:pPr>
            <a:r>
              <a:rPr lang="en-US" dirty="0"/>
              <a:t>Install Python Package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9831049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406DD6B-8599-459D-A871-E64138E5C8AA}"/>
              </a:ext>
            </a:extLst>
          </p:cNvPr>
          <p:cNvSpPr txBox="1"/>
          <p:nvPr/>
        </p:nvSpPr>
        <p:spPr>
          <a:xfrm>
            <a:off x="237067" y="203201"/>
            <a:ext cx="1044786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0000"/>
                </a:solidFill>
                <a:effectLst/>
                <a:uLnTx/>
                <a:uFillTx/>
                <a:latin typeface="Calibri" panose="020F0502020204030204"/>
                <a:ea typeface="+mn-ea"/>
                <a:cs typeface="+mn-cs"/>
              </a:rPr>
              <a:t>Python Package</a:t>
            </a:r>
          </a:p>
        </p:txBody>
      </p:sp>
      <p:pic>
        <p:nvPicPr>
          <p:cNvPr id="4" name="Google Shape;390;p31">
            <a:extLst>
              <a:ext uri="{FF2B5EF4-FFF2-40B4-BE49-F238E27FC236}">
                <a16:creationId xmlns:a16="http://schemas.microsoft.com/office/drawing/2014/main" id="{138EA0B7-D3BB-4935-8742-41D87B291718}"/>
              </a:ext>
            </a:extLst>
          </p:cNvPr>
          <p:cNvPicPr preferRelativeResize="0"/>
          <p:nvPr/>
        </p:nvPicPr>
        <p:blipFill rotWithShape="1">
          <a:blip r:embed="rId2">
            <a:alphaModFix/>
          </a:blip>
          <a:srcRect/>
          <a:stretch/>
        </p:blipFill>
        <p:spPr>
          <a:xfrm>
            <a:off x="1476882" y="2545082"/>
            <a:ext cx="3551118" cy="2949482"/>
          </a:xfrm>
          <a:prstGeom prst="rect">
            <a:avLst/>
          </a:prstGeom>
          <a:noFill/>
          <a:ln>
            <a:noFill/>
          </a:ln>
        </p:spPr>
      </p:pic>
      <p:sp>
        <p:nvSpPr>
          <p:cNvPr id="5" name="Google Shape;391;p31">
            <a:extLst>
              <a:ext uri="{FF2B5EF4-FFF2-40B4-BE49-F238E27FC236}">
                <a16:creationId xmlns:a16="http://schemas.microsoft.com/office/drawing/2014/main" id="{1BAC0FA6-F285-4FA5-AB56-4A942F11D958}"/>
              </a:ext>
            </a:extLst>
          </p:cNvPr>
          <p:cNvSpPr txBox="1"/>
          <p:nvPr/>
        </p:nvSpPr>
        <p:spPr>
          <a:xfrm>
            <a:off x="1476882" y="5494564"/>
            <a:ext cx="3551118"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2000" u="sng">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https://pypi.org/</a:t>
            </a:r>
            <a:r>
              <a:rPr lang="zh-CN"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
        <p:nvSpPr>
          <p:cNvPr id="7" name="Google Shape;392;p31">
            <a:extLst>
              <a:ext uri="{FF2B5EF4-FFF2-40B4-BE49-F238E27FC236}">
                <a16:creationId xmlns:a16="http://schemas.microsoft.com/office/drawing/2014/main" id="{4134017A-2096-456D-98BB-93D44F72EB2F}"/>
              </a:ext>
            </a:extLst>
          </p:cNvPr>
          <p:cNvSpPr txBox="1"/>
          <p:nvPr/>
        </p:nvSpPr>
        <p:spPr>
          <a:xfrm>
            <a:off x="5568042" y="2545083"/>
            <a:ext cx="5478237" cy="2862282"/>
          </a:xfrm>
          <a:prstGeom prst="rect">
            <a:avLst/>
          </a:prstGeom>
          <a:noFill/>
          <a:ln>
            <a:noFill/>
          </a:ln>
        </p:spPr>
        <p:txBody>
          <a:bodyPr spcFirstLastPara="1" wrap="square" lIns="91425" tIns="45700" rIns="91425" bIns="45700" anchor="t" anchorCtr="0">
            <a:spAutoFit/>
          </a:bodyPr>
          <a:lstStyle/>
          <a:p>
            <a:pPr marL="0" marR="0" lvl="0" indent="0" algn="l" rtl="0">
              <a:lnSpc>
                <a:spcPct val="250000"/>
              </a:lnSpc>
              <a:spcBef>
                <a:spcPts val="0"/>
              </a:spcBef>
              <a:spcAft>
                <a:spcPts val="0"/>
              </a:spcAft>
              <a:buNone/>
            </a:pPr>
            <a:r>
              <a:rPr lang="zh-CN" sz="2400" b="0" i="0" dirty="0">
                <a:solidFill>
                  <a:schemeClr val="dk1"/>
                </a:solidFill>
                <a:latin typeface="Microsoft JhengHei"/>
                <a:ea typeface="Microsoft JhengHei"/>
                <a:cs typeface="Microsoft JhengHei"/>
                <a:sym typeface="Microsoft JhengHei"/>
              </a:rPr>
              <a:t>Python</a:t>
            </a:r>
            <a:r>
              <a:rPr lang="en-US" altLang="zh-CN" sz="2400" b="0" i="0" dirty="0">
                <a:solidFill>
                  <a:schemeClr val="dk1"/>
                </a:solidFill>
                <a:latin typeface="Microsoft JhengHei"/>
                <a:ea typeface="Microsoft JhengHei"/>
                <a:cs typeface="Microsoft JhengHei"/>
                <a:sym typeface="Microsoft JhengHei"/>
              </a:rPr>
              <a:t> </a:t>
            </a:r>
            <a:r>
              <a:rPr lang="zh-CN" sz="2400" b="0" i="0" dirty="0">
                <a:solidFill>
                  <a:schemeClr val="dk1"/>
                </a:solidFill>
                <a:latin typeface="Microsoft JhengHei"/>
                <a:ea typeface="Microsoft JhengHei"/>
                <a:cs typeface="Microsoft JhengHei"/>
                <a:sym typeface="Microsoft JhengHei"/>
              </a:rPr>
              <a:t>生態系的 </a:t>
            </a:r>
            <a:r>
              <a:rPr lang="zh-CN" sz="2400" b="0" i="0" u="sng" strike="noStrike" dirty="0">
                <a:solidFill>
                  <a:schemeClr val="dk1"/>
                </a:solidFill>
                <a:latin typeface="Microsoft JhengHei"/>
                <a:ea typeface="Microsoft JhengHei"/>
                <a:cs typeface="Microsoft JhengHei"/>
                <a:sym typeface="Microsoft JhengHei"/>
                <a:hlinkClick r:id="rId3">
                  <a:extLst>
                    <a:ext uri="{A12FA001-AC4F-418D-AE19-62706E023703}">
                      <ahyp:hlinkClr xmlns:ahyp="http://schemas.microsoft.com/office/drawing/2018/hyperlinkcolor" val="tx"/>
                    </a:ext>
                  </a:extLst>
                </a:hlinkClick>
              </a:rPr>
              <a:t>PyPI</a:t>
            </a:r>
            <a:r>
              <a:rPr lang="zh-CN" sz="2400" b="0" i="0" dirty="0">
                <a:solidFill>
                  <a:schemeClr val="dk1"/>
                </a:solidFill>
                <a:latin typeface="Microsoft JhengHei"/>
                <a:ea typeface="Microsoft JhengHei"/>
                <a:cs typeface="Microsoft JhengHei"/>
                <a:sym typeface="Microsoft JhengHei"/>
              </a:rPr>
              <a:t> (The Python Package Index) 是一個軟體套件儲存庫(software package repository)。</a:t>
            </a:r>
            <a:endParaRPr sz="2400" dirty="0">
              <a:solidFill>
                <a:schemeClr val="dk1"/>
              </a:solidFill>
              <a:latin typeface="Microsoft JhengHei"/>
              <a:ea typeface="Microsoft JhengHei"/>
              <a:cs typeface="Microsoft JhengHei"/>
              <a:sym typeface="Microsoft JhengHei"/>
            </a:endParaRPr>
          </a:p>
        </p:txBody>
      </p:sp>
    </p:spTree>
    <p:extLst>
      <p:ext uri="{BB962C8B-B14F-4D97-AF65-F5344CB8AC3E}">
        <p14:creationId xmlns:p14="http://schemas.microsoft.com/office/powerpoint/2010/main" val="3428574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E29A5-154F-4B79-AE0D-5F5185022B8D}"/>
              </a:ext>
            </a:extLst>
          </p:cNvPr>
          <p:cNvSpPr>
            <a:spLocks noGrp="1"/>
          </p:cNvSpPr>
          <p:nvPr>
            <p:ph type="title"/>
          </p:nvPr>
        </p:nvSpPr>
        <p:spPr>
          <a:xfrm>
            <a:off x="681565" y="2446271"/>
            <a:ext cx="10828867" cy="1965457"/>
          </a:xfrm>
        </p:spPr>
        <p:txBody>
          <a:bodyPr>
            <a:noAutofit/>
          </a:bodyPr>
          <a:lstStyle/>
          <a:p>
            <a:pPr algn="ctr"/>
            <a:r>
              <a:rPr lang="en-US" sz="2400" b="1" dirty="0">
                <a:latin typeface="Calibri(Headings)"/>
              </a:rPr>
              <a:t>Introduction of </a:t>
            </a:r>
            <a:r>
              <a:rPr lang="en-US" sz="11500" b="1" dirty="0">
                <a:solidFill>
                  <a:srgbClr val="FF0000"/>
                </a:solidFill>
                <a:latin typeface="Calibri(Headings)"/>
              </a:rPr>
              <a:t>Web Scraping</a:t>
            </a:r>
            <a:endParaRPr lang="en-US" sz="11500" b="1" dirty="0">
              <a:latin typeface="Calibri(Headings)"/>
            </a:endParaRPr>
          </a:p>
        </p:txBody>
      </p:sp>
      <p:sp>
        <p:nvSpPr>
          <p:cNvPr id="4" name="TextBox 3">
            <a:extLst>
              <a:ext uri="{FF2B5EF4-FFF2-40B4-BE49-F238E27FC236}">
                <a16:creationId xmlns:a16="http://schemas.microsoft.com/office/drawing/2014/main" id="{31752B11-ED83-4057-9A6E-2576CC2C1810}"/>
              </a:ext>
            </a:extLst>
          </p:cNvPr>
          <p:cNvSpPr txBox="1"/>
          <p:nvPr/>
        </p:nvSpPr>
        <p:spPr>
          <a:xfrm>
            <a:off x="4201981" y="4411728"/>
            <a:ext cx="3788034" cy="1477328"/>
          </a:xfrm>
          <a:prstGeom prst="rect">
            <a:avLst/>
          </a:prstGeom>
          <a:noFill/>
        </p:spPr>
        <p:txBody>
          <a:bodyPr wrap="square" rtlCol="0">
            <a:spAutoFit/>
          </a:bodyPr>
          <a:lstStyle/>
          <a:p>
            <a:pPr marL="285750" indent="-285750">
              <a:buFont typeface="Arial" panose="020B0604020202020204" pitchFamily="34" charset="0"/>
              <a:buChar char="•"/>
            </a:pPr>
            <a:r>
              <a:rPr lang="en-US" dirty="0"/>
              <a:t>What is Web Scraping?</a:t>
            </a:r>
          </a:p>
          <a:p>
            <a:pPr marL="285750" indent="-285750">
              <a:buFont typeface="Arial" panose="020B0604020202020204" pitchFamily="34" charset="0"/>
              <a:buChar char="•"/>
            </a:pPr>
            <a:r>
              <a:rPr lang="en-US" dirty="0"/>
              <a:t>Web Scraping Workflow</a:t>
            </a:r>
          </a:p>
          <a:p>
            <a:pPr marL="285750" indent="-285750">
              <a:buFont typeface="Arial" panose="020B0604020202020204" pitchFamily="34" charset="0"/>
              <a:buChar char="•"/>
            </a:pPr>
            <a:r>
              <a:rPr lang="en-US" dirty="0"/>
              <a:t>Use Case of Web Scrapy</a:t>
            </a:r>
          </a:p>
          <a:p>
            <a:pPr marL="285750" indent="-285750">
              <a:buFont typeface="Arial" panose="020B0604020202020204" pitchFamily="34" charset="0"/>
              <a:buChar char="•"/>
            </a:pPr>
            <a:r>
              <a:rPr lang="en-US" dirty="0"/>
              <a:t>The Manner of Web Scrapy</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3262964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406DD6B-8599-459D-A871-E64138E5C8AA}"/>
              </a:ext>
            </a:extLst>
          </p:cNvPr>
          <p:cNvSpPr txBox="1"/>
          <p:nvPr/>
        </p:nvSpPr>
        <p:spPr>
          <a:xfrm>
            <a:off x="237067" y="203201"/>
            <a:ext cx="1044786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FF0000"/>
                </a:solidFill>
                <a:effectLst/>
                <a:uLnTx/>
                <a:uFillTx/>
                <a:latin typeface="Calibri" panose="020F0502020204030204"/>
                <a:ea typeface="+mn-ea"/>
                <a:cs typeface="+mn-cs"/>
              </a:rPr>
              <a:t>Install </a:t>
            </a:r>
            <a:r>
              <a:rPr kumimoji="0" lang="en-US" sz="3200" b="0" i="0" u="none" strike="noStrike" kern="1200" cap="none" spc="0" normalizeH="0" baseline="0" noProof="0" dirty="0">
                <a:ln>
                  <a:noFill/>
                </a:ln>
                <a:solidFill>
                  <a:srgbClr val="FF0000"/>
                </a:solidFill>
                <a:effectLst/>
                <a:uLnTx/>
                <a:uFillTx/>
                <a:latin typeface="Calibri" panose="020F0502020204030204"/>
                <a:ea typeface="+mn-ea"/>
                <a:cs typeface="+mn-cs"/>
              </a:rPr>
              <a:t>Python Package</a:t>
            </a:r>
          </a:p>
        </p:txBody>
      </p:sp>
      <p:pic>
        <p:nvPicPr>
          <p:cNvPr id="8" name="Google Shape;404;p33">
            <a:extLst>
              <a:ext uri="{FF2B5EF4-FFF2-40B4-BE49-F238E27FC236}">
                <a16:creationId xmlns:a16="http://schemas.microsoft.com/office/drawing/2014/main" id="{CFE0BC83-B031-43CB-8765-84F64E7F7866}"/>
              </a:ext>
            </a:extLst>
          </p:cNvPr>
          <p:cNvPicPr preferRelativeResize="0"/>
          <p:nvPr/>
        </p:nvPicPr>
        <p:blipFill rotWithShape="1">
          <a:blip r:embed="rId2">
            <a:alphaModFix/>
          </a:blip>
          <a:srcRect/>
          <a:stretch/>
        </p:blipFill>
        <p:spPr>
          <a:xfrm>
            <a:off x="395968" y="2642856"/>
            <a:ext cx="11400064" cy="625231"/>
          </a:xfrm>
          <a:prstGeom prst="rect">
            <a:avLst/>
          </a:prstGeom>
          <a:noFill/>
          <a:ln>
            <a:noFill/>
          </a:ln>
        </p:spPr>
      </p:pic>
      <p:sp>
        <p:nvSpPr>
          <p:cNvPr id="9" name="Google Shape;405;p33">
            <a:extLst>
              <a:ext uri="{FF2B5EF4-FFF2-40B4-BE49-F238E27FC236}">
                <a16:creationId xmlns:a16="http://schemas.microsoft.com/office/drawing/2014/main" id="{5ED5BEE9-AD5C-401C-BFC7-E972E45E53AB}"/>
              </a:ext>
            </a:extLst>
          </p:cNvPr>
          <p:cNvSpPr txBox="1"/>
          <p:nvPr/>
        </p:nvSpPr>
        <p:spPr>
          <a:xfrm flipH="1">
            <a:off x="395968" y="1957368"/>
            <a:ext cx="9568179" cy="46166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4085C5"/>
              </a:buClr>
              <a:buSzPts val="2400"/>
              <a:buFont typeface="Arial"/>
              <a:buChar char="•"/>
            </a:pPr>
            <a:r>
              <a:rPr lang="zh-CN" sz="2400" b="1">
                <a:solidFill>
                  <a:srgbClr val="4085C5"/>
                </a:solidFill>
                <a:latin typeface="Microsoft JhengHei"/>
                <a:ea typeface="Microsoft JhengHei"/>
                <a:cs typeface="Microsoft JhengHei"/>
                <a:sym typeface="Microsoft JhengHei"/>
              </a:rPr>
              <a:t>方法 1： 在 Cell 中輸入 !pip install &lt;套件名稱&gt; ，然後執行</a:t>
            </a:r>
            <a:endParaRPr sz="2400" b="1">
              <a:solidFill>
                <a:srgbClr val="4085C5"/>
              </a:solidFill>
              <a:latin typeface="Microsoft JhengHei"/>
              <a:ea typeface="Microsoft JhengHei"/>
              <a:cs typeface="Microsoft JhengHei"/>
              <a:sym typeface="Microsoft JhengHei"/>
            </a:endParaRPr>
          </a:p>
        </p:txBody>
      </p:sp>
      <p:sp>
        <p:nvSpPr>
          <p:cNvPr id="10" name="Google Shape;406;p33">
            <a:extLst>
              <a:ext uri="{FF2B5EF4-FFF2-40B4-BE49-F238E27FC236}">
                <a16:creationId xmlns:a16="http://schemas.microsoft.com/office/drawing/2014/main" id="{91985DA0-28EC-4670-AB4C-31DDE1B7E621}"/>
              </a:ext>
            </a:extLst>
          </p:cNvPr>
          <p:cNvSpPr txBox="1"/>
          <p:nvPr/>
        </p:nvSpPr>
        <p:spPr>
          <a:xfrm flipH="1">
            <a:off x="395968" y="4208135"/>
            <a:ext cx="10405382" cy="46166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4085C5"/>
              </a:buClr>
              <a:buSzPts val="2400"/>
              <a:buFont typeface="Arial"/>
              <a:buChar char="•"/>
            </a:pPr>
            <a:r>
              <a:rPr lang="zh-CN" sz="2400" b="1">
                <a:solidFill>
                  <a:srgbClr val="4085C5"/>
                </a:solidFill>
                <a:latin typeface="Microsoft JhengHei"/>
                <a:ea typeface="Microsoft JhengHei"/>
                <a:cs typeface="Microsoft JhengHei"/>
                <a:sym typeface="Microsoft JhengHei"/>
              </a:rPr>
              <a:t>方法 2： 在終端機中輸入 pip install &lt;套件名稱&gt; ，然後按 ENTER 鍵</a:t>
            </a:r>
            <a:endParaRPr sz="2400" b="1">
              <a:solidFill>
                <a:srgbClr val="4085C5"/>
              </a:solidFill>
              <a:latin typeface="Microsoft JhengHei"/>
              <a:ea typeface="Microsoft JhengHei"/>
              <a:cs typeface="Microsoft JhengHei"/>
              <a:sym typeface="Microsoft JhengHei"/>
            </a:endParaRPr>
          </a:p>
        </p:txBody>
      </p:sp>
      <p:pic>
        <p:nvPicPr>
          <p:cNvPr id="11" name="Google Shape;407;p33">
            <a:extLst>
              <a:ext uri="{FF2B5EF4-FFF2-40B4-BE49-F238E27FC236}">
                <a16:creationId xmlns:a16="http://schemas.microsoft.com/office/drawing/2014/main" id="{95D119B7-ED60-459A-B552-F132351CFEE0}"/>
              </a:ext>
            </a:extLst>
          </p:cNvPr>
          <p:cNvPicPr preferRelativeResize="0"/>
          <p:nvPr/>
        </p:nvPicPr>
        <p:blipFill rotWithShape="1">
          <a:blip r:embed="rId3">
            <a:alphaModFix/>
          </a:blip>
          <a:srcRect/>
          <a:stretch/>
        </p:blipFill>
        <p:spPr>
          <a:xfrm>
            <a:off x="423179" y="5297232"/>
            <a:ext cx="5672821" cy="625231"/>
          </a:xfrm>
          <a:prstGeom prst="rect">
            <a:avLst/>
          </a:prstGeom>
          <a:noFill/>
          <a:ln>
            <a:noFill/>
          </a:ln>
        </p:spPr>
      </p:pic>
    </p:spTree>
    <p:extLst>
      <p:ext uri="{BB962C8B-B14F-4D97-AF65-F5344CB8AC3E}">
        <p14:creationId xmlns:p14="http://schemas.microsoft.com/office/powerpoint/2010/main" val="23332612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406DD6B-8599-459D-A871-E64138E5C8AA}"/>
              </a:ext>
            </a:extLst>
          </p:cNvPr>
          <p:cNvSpPr txBox="1"/>
          <p:nvPr/>
        </p:nvSpPr>
        <p:spPr>
          <a:xfrm>
            <a:off x="237067" y="203201"/>
            <a:ext cx="1044786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FF0000"/>
                </a:solidFill>
                <a:effectLst/>
                <a:uLnTx/>
                <a:uFillTx/>
                <a:latin typeface="Calibri" panose="020F0502020204030204"/>
                <a:ea typeface="+mn-ea"/>
                <a:cs typeface="+mn-cs"/>
              </a:rPr>
              <a:t>Install </a:t>
            </a:r>
            <a:r>
              <a:rPr kumimoji="0" lang="en-US" sz="3200" b="0" i="0" u="none" strike="noStrike" kern="1200" cap="none" spc="0" normalizeH="0" baseline="0" noProof="0" dirty="0">
                <a:ln>
                  <a:noFill/>
                </a:ln>
                <a:solidFill>
                  <a:srgbClr val="FF0000"/>
                </a:solidFill>
                <a:effectLst/>
                <a:uLnTx/>
                <a:uFillTx/>
                <a:latin typeface="Calibri" panose="020F0502020204030204"/>
                <a:ea typeface="+mn-ea"/>
                <a:cs typeface="+mn-cs"/>
              </a:rPr>
              <a:t>Python Package</a:t>
            </a:r>
          </a:p>
        </p:txBody>
      </p:sp>
      <p:graphicFrame>
        <p:nvGraphicFramePr>
          <p:cNvPr id="7" name="Google Shape;413;p34">
            <a:extLst>
              <a:ext uri="{FF2B5EF4-FFF2-40B4-BE49-F238E27FC236}">
                <a16:creationId xmlns:a16="http://schemas.microsoft.com/office/drawing/2014/main" id="{6A4A21A6-8410-4EE4-BDDB-CB59D8C3328C}"/>
              </a:ext>
            </a:extLst>
          </p:cNvPr>
          <p:cNvGraphicFramePr/>
          <p:nvPr>
            <p:extLst>
              <p:ext uri="{D42A27DB-BD31-4B8C-83A1-F6EECF244321}">
                <p14:modId xmlns:p14="http://schemas.microsoft.com/office/powerpoint/2010/main" val="867800452"/>
              </p:ext>
            </p:extLst>
          </p:nvPr>
        </p:nvGraphicFramePr>
        <p:xfrm>
          <a:off x="2032000" y="1657349"/>
          <a:ext cx="8128000" cy="3675525"/>
        </p:xfrm>
        <a:graphic>
          <a:graphicData uri="http://schemas.openxmlformats.org/drawingml/2006/table">
            <a:tbl>
              <a:tblPr firstRow="1" bandRow="1">
                <a:noFill/>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525075">
                <a:tc>
                  <a:txBody>
                    <a:bodyPr/>
                    <a:lstStyle/>
                    <a:p>
                      <a:pPr marL="0" marR="0" lvl="0" indent="0" algn="ctr" rtl="0">
                        <a:spcBef>
                          <a:spcPts val="0"/>
                        </a:spcBef>
                        <a:spcAft>
                          <a:spcPts val="0"/>
                        </a:spcAft>
                        <a:buNone/>
                      </a:pPr>
                      <a:r>
                        <a:rPr lang="zh-CN" sz="1800" u="none" strike="noStrike" cap="none"/>
                        <a:t>安裝語法（套件）</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zh-CN" sz="1800" u="none" strike="noStrike" cap="none"/>
                        <a:t>用途</a:t>
                      </a:r>
                      <a:endParaRPr sz="1800" u="none" strike="noStrike" cap="none"/>
                    </a:p>
                  </a:txBody>
                  <a:tcPr marL="91450" marR="91450" marT="45725" marB="45725" anchor="ctr"/>
                </a:tc>
                <a:extLst>
                  <a:ext uri="{0D108BD9-81ED-4DB2-BD59-A6C34878D82A}">
                    <a16:rowId xmlns:a16="http://schemas.microsoft.com/office/drawing/2014/main" val="10000"/>
                  </a:ext>
                </a:extLst>
              </a:tr>
              <a:tr h="525075">
                <a:tc>
                  <a:txBody>
                    <a:bodyPr/>
                    <a:lstStyle/>
                    <a:p>
                      <a:pPr marL="0" marR="0" lvl="0" indent="0" algn="ctr" rtl="0">
                        <a:spcBef>
                          <a:spcPts val="0"/>
                        </a:spcBef>
                        <a:spcAft>
                          <a:spcPts val="0"/>
                        </a:spcAft>
                        <a:buNone/>
                      </a:pPr>
                      <a:r>
                        <a:rPr lang="zh-CN" sz="1800" u="none" strike="noStrike" cap="none"/>
                        <a:t>pip install pandas</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zh-CN" sz="1800" u="none" strike="noStrike" cap="none"/>
                        <a:t>資料處理、探勘</a:t>
                      </a:r>
                      <a:endParaRPr sz="1800" u="none" strike="noStrike" cap="none"/>
                    </a:p>
                  </a:txBody>
                  <a:tcPr marL="91450" marR="91450" marT="45725" marB="45725" anchor="ctr"/>
                </a:tc>
                <a:extLst>
                  <a:ext uri="{0D108BD9-81ED-4DB2-BD59-A6C34878D82A}">
                    <a16:rowId xmlns:a16="http://schemas.microsoft.com/office/drawing/2014/main" val="10001"/>
                  </a:ext>
                </a:extLst>
              </a:tr>
              <a:tr h="525075">
                <a:tc>
                  <a:txBody>
                    <a:bodyPr/>
                    <a:lstStyle/>
                    <a:p>
                      <a:pPr marL="0" marR="0" lvl="0" indent="0" algn="ctr" rtl="0">
                        <a:spcBef>
                          <a:spcPts val="0"/>
                        </a:spcBef>
                        <a:spcAft>
                          <a:spcPts val="0"/>
                        </a:spcAft>
                        <a:buNone/>
                      </a:pPr>
                      <a:r>
                        <a:rPr lang="zh-CN" sz="1800" u="none" strike="noStrike" cap="none"/>
                        <a:t>pip install numpy</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zh-CN" sz="1800" u="none" strike="noStrike" cap="none"/>
                        <a:t>向量處理</a:t>
                      </a:r>
                      <a:endParaRPr sz="1800" u="none" strike="noStrike" cap="none"/>
                    </a:p>
                  </a:txBody>
                  <a:tcPr marL="91450" marR="91450" marT="45725" marB="45725" anchor="ctr"/>
                </a:tc>
                <a:extLst>
                  <a:ext uri="{0D108BD9-81ED-4DB2-BD59-A6C34878D82A}">
                    <a16:rowId xmlns:a16="http://schemas.microsoft.com/office/drawing/2014/main" val="10002"/>
                  </a:ext>
                </a:extLst>
              </a:tr>
              <a:tr h="525075">
                <a:tc>
                  <a:txBody>
                    <a:bodyPr/>
                    <a:lstStyle/>
                    <a:p>
                      <a:pPr marL="0" marR="0" lvl="0" indent="0" algn="ctr" rtl="0">
                        <a:spcBef>
                          <a:spcPts val="0"/>
                        </a:spcBef>
                        <a:spcAft>
                          <a:spcPts val="0"/>
                        </a:spcAft>
                        <a:buNone/>
                      </a:pPr>
                      <a:r>
                        <a:rPr lang="zh-CN" sz="1800" u="none" strike="noStrike" cap="none"/>
                        <a:t>pip install requests</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zh-CN" sz="1800" u="none" strike="noStrike" cap="none"/>
                        <a:t>爬蟲</a:t>
                      </a:r>
                      <a:endParaRPr sz="1800" u="none" strike="noStrike" cap="none"/>
                    </a:p>
                  </a:txBody>
                  <a:tcPr marL="91450" marR="91450" marT="45725" marB="45725" anchor="ctr"/>
                </a:tc>
                <a:extLst>
                  <a:ext uri="{0D108BD9-81ED-4DB2-BD59-A6C34878D82A}">
                    <a16:rowId xmlns:a16="http://schemas.microsoft.com/office/drawing/2014/main" val="10003"/>
                  </a:ext>
                </a:extLst>
              </a:tr>
              <a:tr h="525075">
                <a:tc>
                  <a:txBody>
                    <a:bodyPr/>
                    <a:lstStyle/>
                    <a:p>
                      <a:pPr marL="0" marR="0" lvl="0" indent="0" algn="ctr" rtl="0">
                        <a:spcBef>
                          <a:spcPts val="0"/>
                        </a:spcBef>
                        <a:spcAft>
                          <a:spcPts val="0"/>
                        </a:spcAft>
                        <a:buNone/>
                      </a:pPr>
                      <a:r>
                        <a:rPr lang="zh-CN" sz="1800" u="none" strike="noStrike" cap="none"/>
                        <a:t>pip install selenium</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zh-CN" sz="1800" u="none" strike="noStrike" cap="none"/>
                        <a:t>爬蟲</a:t>
                      </a:r>
                      <a:endParaRPr sz="1800" u="none" strike="noStrike" cap="none"/>
                    </a:p>
                  </a:txBody>
                  <a:tcPr marL="91450" marR="91450" marT="45725" marB="45725" anchor="ctr"/>
                </a:tc>
                <a:extLst>
                  <a:ext uri="{0D108BD9-81ED-4DB2-BD59-A6C34878D82A}">
                    <a16:rowId xmlns:a16="http://schemas.microsoft.com/office/drawing/2014/main" val="10004"/>
                  </a:ext>
                </a:extLst>
              </a:tr>
              <a:tr h="525075">
                <a:tc>
                  <a:txBody>
                    <a:bodyPr/>
                    <a:lstStyle/>
                    <a:p>
                      <a:pPr marL="0" marR="0" lvl="0" indent="0" algn="ctr" rtl="0">
                        <a:lnSpc>
                          <a:spcPct val="100000"/>
                        </a:lnSpc>
                        <a:spcBef>
                          <a:spcPts val="0"/>
                        </a:spcBef>
                        <a:spcAft>
                          <a:spcPts val="0"/>
                        </a:spcAft>
                        <a:buClr>
                          <a:schemeClr val="dk1"/>
                        </a:buClr>
                        <a:buSzPts val="1800"/>
                        <a:buFont typeface="Calibri"/>
                        <a:buNone/>
                      </a:pPr>
                      <a:r>
                        <a:rPr lang="zh-CN" sz="1800" u="none" strike="noStrike" cap="none"/>
                        <a:t>pip install lxml</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zh-CN" sz="1800" u="none" strike="noStrike" cap="none"/>
                        <a:t>爬蟲定位工具</a:t>
                      </a:r>
                      <a:endParaRPr sz="1800" u="none" strike="noStrike" cap="none"/>
                    </a:p>
                  </a:txBody>
                  <a:tcPr marL="91450" marR="91450" marT="45725" marB="45725" anchor="ctr"/>
                </a:tc>
                <a:extLst>
                  <a:ext uri="{0D108BD9-81ED-4DB2-BD59-A6C34878D82A}">
                    <a16:rowId xmlns:a16="http://schemas.microsoft.com/office/drawing/2014/main" val="10005"/>
                  </a:ext>
                </a:extLst>
              </a:tr>
              <a:tr h="525075">
                <a:tc>
                  <a:txBody>
                    <a:bodyPr/>
                    <a:lstStyle/>
                    <a:p>
                      <a:pPr marL="0" marR="0" lvl="0" indent="0" algn="ctr" rtl="0">
                        <a:lnSpc>
                          <a:spcPct val="100000"/>
                        </a:lnSpc>
                        <a:spcBef>
                          <a:spcPts val="0"/>
                        </a:spcBef>
                        <a:spcAft>
                          <a:spcPts val="0"/>
                        </a:spcAft>
                        <a:buClr>
                          <a:schemeClr val="dk1"/>
                        </a:buClr>
                        <a:buSzPts val="1800"/>
                        <a:buFont typeface="Calibri"/>
                        <a:buNone/>
                      </a:pPr>
                      <a:r>
                        <a:rPr lang="zh-CN" sz="1800" u="none" strike="noStrike" cap="none"/>
                        <a:t>pip install plotly</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zh-CN" sz="1800" u="none" strike="noStrike" cap="none" dirty="0"/>
                        <a:t>繪圖</a:t>
                      </a:r>
                      <a:endParaRPr sz="1800" u="none" strike="noStrike" cap="none" dirty="0"/>
                    </a:p>
                  </a:txBody>
                  <a:tcPr marL="91450" marR="91450" marT="45725" marB="45725"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108492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E29A5-154F-4B79-AE0D-5F5185022B8D}"/>
              </a:ext>
            </a:extLst>
          </p:cNvPr>
          <p:cNvSpPr>
            <a:spLocks noGrp="1"/>
          </p:cNvSpPr>
          <p:nvPr>
            <p:ph type="title"/>
          </p:nvPr>
        </p:nvSpPr>
        <p:spPr>
          <a:xfrm>
            <a:off x="681565" y="2446271"/>
            <a:ext cx="10828867" cy="1965457"/>
          </a:xfrm>
        </p:spPr>
        <p:txBody>
          <a:bodyPr>
            <a:normAutofit/>
          </a:bodyPr>
          <a:lstStyle/>
          <a:p>
            <a:pPr algn="ctr"/>
            <a:r>
              <a:rPr lang="en-US" sz="11500" b="1" dirty="0">
                <a:solidFill>
                  <a:srgbClr val="FF0000"/>
                </a:solidFill>
                <a:latin typeface="Calibri(Headings)"/>
              </a:rPr>
              <a:t>Data Types </a:t>
            </a:r>
            <a:r>
              <a:rPr lang="en-US" sz="2400" b="1" dirty="0">
                <a:latin typeface="Calibri(Headings)"/>
              </a:rPr>
              <a:t>with JSON Package</a:t>
            </a:r>
          </a:p>
        </p:txBody>
      </p:sp>
      <p:sp>
        <p:nvSpPr>
          <p:cNvPr id="4" name="TextBox 3">
            <a:extLst>
              <a:ext uri="{FF2B5EF4-FFF2-40B4-BE49-F238E27FC236}">
                <a16:creationId xmlns:a16="http://schemas.microsoft.com/office/drawing/2014/main" id="{31752B11-ED83-4057-9A6E-2576CC2C1810}"/>
              </a:ext>
            </a:extLst>
          </p:cNvPr>
          <p:cNvSpPr txBox="1"/>
          <p:nvPr/>
        </p:nvSpPr>
        <p:spPr>
          <a:xfrm>
            <a:off x="4201982" y="4411728"/>
            <a:ext cx="3788034" cy="46487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What is JSON format</a:t>
            </a:r>
          </a:p>
        </p:txBody>
      </p:sp>
    </p:spTree>
    <p:extLst>
      <p:ext uri="{BB962C8B-B14F-4D97-AF65-F5344CB8AC3E}">
        <p14:creationId xmlns:p14="http://schemas.microsoft.com/office/powerpoint/2010/main" val="38483104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406DD6B-8599-459D-A871-E64138E5C8AA}"/>
              </a:ext>
            </a:extLst>
          </p:cNvPr>
          <p:cNvSpPr txBox="1"/>
          <p:nvPr/>
        </p:nvSpPr>
        <p:spPr>
          <a:xfrm>
            <a:off x="237067" y="203201"/>
            <a:ext cx="1044786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FF0000"/>
                </a:solidFill>
                <a:effectLst/>
                <a:uLnTx/>
                <a:uFillTx/>
                <a:latin typeface="Calibri" panose="020F0502020204030204"/>
                <a:ea typeface="+mn-ea"/>
                <a:cs typeface="+mn-cs"/>
              </a:rPr>
              <a:t>What is JSON format</a:t>
            </a:r>
            <a:endParaRPr kumimoji="0" lang="en-US" sz="32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7FCEF9AE-6367-4C66-BFDF-ADA210C6585B}"/>
              </a:ext>
            </a:extLst>
          </p:cNvPr>
          <p:cNvSpPr txBox="1"/>
          <p:nvPr/>
        </p:nvSpPr>
        <p:spPr>
          <a:xfrm>
            <a:off x="694266" y="2151471"/>
            <a:ext cx="10803468" cy="2555058"/>
          </a:xfrm>
          <a:prstGeom prst="rect">
            <a:avLst/>
          </a:prstGeom>
          <a:noFill/>
        </p:spPr>
        <p:txBody>
          <a:bodyPr wrap="square" rtlCol="0">
            <a:spAutoFit/>
          </a:bodyPr>
          <a:lstStyle/>
          <a:p>
            <a:pPr marR="0" lvl="0" algn="l" rtl="0">
              <a:lnSpc>
                <a:spcPct val="200000"/>
              </a:lnSpc>
              <a:spcBef>
                <a:spcPts val="0"/>
              </a:spcBef>
              <a:spcAft>
                <a:spcPts val="0"/>
              </a:spcAft>
              <a:buClr>
                <a:schemeClr val="dk1"/>
              </a:buClr>
              <a:buSzPts val="3200"/>
            </a:pPr>
            <a:r>
              <a:rPr lang="en-US" sz="2800" b="0" i="0" dirty="0">
                <a:solidFill>
                  <a:srgbClr val="1B1B1B"/>
                </a:solidFill>
                <a:effectLst/>
                <a:latin typeface="arial" panose="020B0604020202020204" pitchFamily="34" charset="0"/>
              </a:rPr>
              <a:t>JavaScript Object Notation (JSON) </a:t>
            </a:r>
            <a:r>
              <a:rPr lang="zh-CN" altLang="en-US" sz="2800" b="0" i="0" dirty="0">
                <a:solidFill>
                  <a:srgbClr val="1B1B1B"/>
                </a:solidFill>
                <a:effectLst/>
                <a:latin typeface="arial" panose="020B0604020202020204" pitchFamily="34" charset="0"/>
              </a:rPr>
              <a:t>為將結構化資料 </a:t>
            </a:r>
            <a:r>
              <a:rPr lang="en-US" altLang="zh-CN" sz="2800" b="0" i="0" dirty="0">
                <a:solidFill>
                  <a:srgbClr val="1B1B1B"/>
                </a:solidFill>
                <a:effectLst/>
                <a:latin typeface="arial" panose="020B0604020202020204" pitchFamily="34" charset="0"/>
              </a:rPr>
              <a:t>(</a:t>
            </a:r>
            <a:r>
              <a:rPr lang="en-US" sz="2800" b="0" i="0" dirty="0">
                <a:solidFill>
                  <a:srgbClr val="1B1B1B"/>
                </a:solidFill>
                <a:effectLst/>
                <a:latin typeface="arial" panose="020B0604020202020204" pitchFamily="34" charset="0"/>
              </a:rPr>
              <a:t>structured data) </a:t>
            </a:r>
            <a:r>
              <a:rPr lang="zh-CN" altLang="en-US" sz="2800" b="0" i="0" dirty="0">
                <a:solidFill>
                  <a:srgbClr val="1B1B1B"/>
                </a:solidFill>
                <a:effectLst/>
                <a:latin typeface="arial" panose="020B0604020202020204" pitchFamily="34" charset="0"/>
              </a:rPr>
              <a:t>呈現為 </a:t>
            </a:r>
            <a:r>
              <a:rPr lang="en-US" sz="2800" b="0" i="0" dirty="0">
                <a:solidFill>
                  <a:srgbClr val="1B1B1B"/>
                </a:solidFill>
                <a:effectLst/>
                <a:latin typeface="arial" panose="020B0604020202020204" pitchFamily="34" charset="0"/>
              </a:rPr>
              <a:t>JavaScript </a:t>
            </a:r>
            <a:r>
              <a:rPr lang="zh-CN" altLang="en-US" sz="2800" b="0" i="0" dirty="0">
                <a:solidFill>
                  <a:srgbClr val="1B1B1B"/>
                </a:solidFill>
                <a:effectLst/>
                <a:latin typeface="arial" panose="020B0604020202020204" pitchFamily="34" charset="0"/>
              </a:rPr>
              <a:t>物件的標準格式，常用於網站上的資料呈現、傳輸 </a:t>
            </a:r>
            <a:r>
              <a:rPr lang="en-US" altLang="zh-CN" sz="2800" b="0" i="0" dirty="0">
                <a:solidFill>
                  <a:srgbClr val="1B1B1B"/>
                </a:solidFill>
                <a:effectLst/>
                <a:latin typeface="arial" panose="020B0604020202020204" pitchFamily="34" charset="0"/>
              </a:rPr>
              <a:t>(</a:t>
            </a:r>
            <a:r>
              <a:rPr lang="zh-CN" altLang="en-US" sz="2800" b="0" i="0" dirty="0">
                <a:solidFill>
                  <a:srgbClr val="1B1B1B"/>
                </a:solidFill>
                <a:effectLst/>
                <a:latin typeface="arial" panose="020B0604020202020204" pitchFamily="34" charset="0"/>
              </a:rPr>
              <a:t>例如將資料從伺服器送至用戶端，以利顯示網頁</a:t>
            </a:r>
            <a:r>
              <a:rPr lang="en-US" altLang="zh-CN" sz="2800" b="0" i="0" dirty="0">
                <a:solidFill>
                  <a:srgbClr val="1B1B1B"/>
                </a:solidFill>
                <a:effectLst/>
                <a:latin typeface="arial" panose="020B0604020202020204" pitchFamily="34" charset="0"/>
              </a:rPr>
              <a:t>)</a:t>
            </a:r>
            <a:r>
              <a:rPr lang="zh-CN" altLang="en-US" sz="2800" b="0" i="0" dirty="0">
                <a:solidFill>
                  <a:srgbClr val="1B1B1B"/>
                </a:solidFill>
                <a:effectLst/>
                <a:latin typeface="arial" panose="020B0604020202020204" pitchFamily="34" charset="0"/>
              </a:rPr>
              <a:t>。</a:t>
            </a:r>
            <a:endParaRPr lang="en-US" altLang="zh-CN" sz="2800" b="0" i="0" dirty="0">
              <a:solidFill>
                <a:srgbClr val="1B1B1B"/>
              </a:solidFill>
              <a:effectLst/>
              <a:latin typeface="arial" panose="020B0604020202020204" pitchFamily="34" charset="0"/>
            </a:endParaRPr>
          </a:p>
        </p:txBody>
      </p:sp>
    </p:spTree>
    <p:extLst>
      <p:ext uri="{BB962C8B-B14F-4D97-AF65-F5344CB8AC3E}">
        <p14:creationId xmlns:p14="http://schemas.microsoft.com/office/powerpoint/2010/main" val="24424691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E29A5-154F-4B79-AE0D-5F5185022B8D}"/>
              </a:ext>
            </a:extLst>
          </p:cNvPr>
          <p:cNvSpPr>
            <a:spLocks noGrp="1"/>
          </p:cNvSpPr>
          <p:nvPr>
            <p:ph type="title"/>
          </p:nvPr>
        </p:nvSpPr>
        <p:spPr>
          <a:xfrm>
            <a:off x="681565" y="2446271"/>
            <a:ext cx="10828867" cy="1965457"/>
          </a:xfrm>
        </p:spPr>
        <p:txBody>
          <a:bodyPr>
            <a:normAutofit/>
          </a:bodyPr>
          <a:lstStyle/>
          <a:p>
            <a:pPr algn="ctr"/>
            <a:r>
              <a:rPr lang="en-US" sz="11500" b="1" dirty="0">
                <a:solidFill>
                  <a:srgbClr val="FF0000"/>
                </a:solidFill>
                <a:latin typeface="Calibri(Headings)"/>
              </a:rPr>
              <a:t>Hands-on Lab</a:t>
            </a:r>
            <a:endParaRPr lang="en-US" sz="2400" b="1" dirty="0">
              <a:latin typeface="Calibri(Headings)"/>
            </a:endParaRPr>
          </a:p>
        </p:txBody>
      </p:sp>
    </p:spTree>
    <p:extLst>
      <p:ext uri="{BB962C8B-B14F-4D97-AF65-F5344CB8AC3E}">
        <p14:creationId xmlns:p14="http://schemas.microsoft.com/office/powerpoint/2010/main" val="29768095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42"/>
        <p:cNvGrpSpPr/>
        <p:nvPr/>
      </p:nvGrpSpPr>
      <p:grpSpPr>
        <a:xfrm>
          <a:off x="0" y="0"/>
          <a:ext cx="0" cy="0"/>
          <a:chOff x="0" y="0"/>
          <a:chExt cx="0" cy="0"/>
        </a:xfrm>
      </p:grpSpPr>
      <p:sp>
        <p:nvSpPr>
          <p:cNvPr id="243" name="Google Shape;243;p19"/>
          <p:cNvSpPr txBox="1"/>
          <p:nvPr/>
        </p:nvSpPr>
        <p:spPr>
          <a:xfrm>
            <a:off x="2829810" y="2251775"/>
            <a:ext cx="6532379" cy="2354450"/>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FFFFFF"/>
              </a:buClr>
              <a:buSzPts val="8800"/>
              <a:buFont typeface="Arial"/>
              <a:buNone/>
              <a:tabLst/>
              <a:defRPr/>
            </a:pPr>
            <a:r>
              <a:rPr kumimoji="0" lang="en-US" sz="11500" b="1" i="0" u="none" strike="noStrike" kern="0" cap="none" spc="0" normalizeH="0" baseline="0" noProof="0" dirty="0">
                <a:ln>
                  <a:noFill/>
                </a:ln>
                <a:solidFill>
                  <a:srgbClr val="FFFFFF"/>
                </a:solidFill>
                <a:effectLst/>
                <a:uLnTx/>
                <a:uFillTx/>
                <a:latin typeface="Calibri (Headings)"/>
                <a:ea typeface="Arial"/>
                <a:cs typeface="Arial"/>
                <a:sym typeface="Arial"/>
              </a:rPr>
              <a:t>Q &amp; A</a:t>
            </a:r>
            <a:endParaRPr kumimoji="0" b="0" i="0" u="none" strike="noStrike" kern="0" cap="none" spc="0" normalizeH="0" baseline="0" noProof="0" dirty="0">
              <a:ln>
                <a:noFill/>
              </a:ln>
              <a:solidFill>
                <a:srgbClr val="000000"/>
              </a:solidFill>
              <a:effectLst/>
              <a:uLnTx/>
              <a:uFillTx/>
              <a:latin typeface="Calibri (Headings)"/>
              <a:cs typeface="Arial"/>
              <a:sym typeface="Arial"/>
            </a:endParaRPr>
          </a:p>
          <a:p>
            <a:pPr marL="0" marR="0" lvl="0" indent="0" algn="ctr" defTabSz="914400" rtl="0" eaLnBrk="1" fontAlgn="auto" latinLnBrk="0" hangingPunct="1">
              <a:lnSpc>
                <a:spcPct val="100000"/>
              </a:lnSpc>
              <a:spcBef>
                <a:spcPts val="0"/>
              </a:spcBef>
              <a:spcAft>
                <a:spcPts val="0"/>
              </a:spcAft>
              <a:buClr>
                <a:srgbClr val="FFFFFF"/>
              </a:buClr>
              <a:buSzPts val="2400"/>
              <a:buFont typeface="Arial"/>
              <a:buNone/>
              <a:tabLst/>
              <a:defRPr/>
            </a:pPr>
            <a:r>
              <a:rPr kumimoji="0" lang="en-US" sz="3200" b="1" i="0" u="none" strike="noStrike" kern="0" cap="none" spc="0" normalizeH="0" baseline="0" noProof="0" dirty="0">
                <a:ln>
                  <a:noFill/>
                </a:ln>
                <a:solidFill>
                  <a:srgbClr val="FFFFFF"/>
                </a:solidFill>
                <a:effectLst/>
                <a:uLnTx/>
                <a:uFillTx/>
                <a:latin typeface="Calibri (Headings)"/>
                <a:ea typeface="Arial"/>
                <a:cs typeface="Arial"/>
                <a:sym typeface="Arial"/>
              </a:rPr>
              <a:t>Ideas are worthless unless execution.</a:t>
            </a:r>
            <a:endParaRPr kumimoji="0" sz="3200" b="1" i="0" u="none" strike="noStrike" kern="0" cap="none" spc="0" normalizeH="0" baseline="0" noProof="0" dirty="0">
              <a:ln>
                <a:noFill/>
              </a:ln>
              <a:solidFill>
                <a:srgbClr val="FFFFFF"/>
              </a:solidFill>
              <a:effectLst/>
              <a:uLnTx/>
              <a:uFillTx/>
              <a:latin typeface="Calibri (Headings)"/>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406DD6B-8599-459D-A871-E64138E5C8AA}"/>
              </a:ext>
            </a:extLst>
          </p:cNvPr>
          <p:cNvSpPr txBox="1"/>
          <p:nvPr/>
        </p:nvSpPr>
        <p:spPr>
          <a:xfrm>
            <a:off x="237067" y="203201"/>
            <a:ext cx="1044786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0000"/>
                </a:solidFill>
                <a:effectLst/>
                <a:uLnTx/>
                <a:uFillTx/>
                <a:latin typeface="Calibri" panose="020F0502020204030204"/>
                <a:ea typeface="+mn-ea"/>
                <a:cs typeface="+mn-cs"/>
              </a:rPr>
              <a:t>What is Web Scraping?</a:t>
            </a:r>
          </a:p>
        </p:txBody>
      </p:sp>
      <p:sp>
        <p:nvSpPr>
          <p:cNvPr id="11" name="TextBox 10">
            <a:extLst>
              <a:ext uri="{FF2B5EF4-FFF2-40B4-BE49-F238E27FC236}">
                <a16:creationId xmlns:a16="http://schemas.microsoft.com/office/drawing/2014/main" id="{B25F84B6-86B4-44F4-87E8-1B581FEB8C33}"/>
              </a:ext>
            </a:extLst>
          </p:cNvPr>
          <p:cNvSpPr txBox="1"/>
          <p:nvPr/>
        </p:nvSpPr>
        <p:spPr>
          <a:xfrm>
            <a:off x="897465" y="946741"/>
            <a:ext cx="10803468" cy="3406445"/>
          </a:xfrm>
          <a:prstGeom prst="rect">
            <a:avLst/>
          </a:prstGeom>
          <a:noFill/>
        </p:spPr>
        <p:txBody>
          <a:bodyPr wrap="square" rtlCol="0">
            <a:spAutoFit/>
          </a:bodyPr>
          <a:lstStyle/>
          <a:p>
            <a:pPr marL="285750" marR="0" lvl="0" indent="-285750" algn="l" rtl="0">
              <a:lnSpc>
                <a:spcPct val="200000"/>
              </a:lnSpc>
              <a:spcBef>
                <a:spcPts val="0"/>
              </a:spcBef>
              <a:spcAft>
                <a:spcPts val="0"/>
              </a:spcAft>
              <a:buClr>
                <a:schemeClr val="dk1"/>
              </a:buClr>
              <a:buSzPts val="3200"/>
              <a:buFont typeface="Arial"/>
              <a:buChar char="•"/>
            </a:pPr>
            <a:r>
              <a:rPr lang="zh-TW" altLang="en-US" sz="2800" dirty="0">
                <a:solidFill>
                  <a:schemeClr val="dk1"/>
                </a:solidFill>
                <a:latin typeface="Microsoft JhengHei"/>
                <a:ea typeface="Microsoft JhengHei"/>
                <a:cs typeface="Microsoft JhengHei"/>
                <a:sym typeface="Microsoft JhengHei"/>
              </a:rPr>
              <a:t>網路爬蟲 </a:t>
            </a:r>
            <a:r>
              <a:rPr lang="en-US" altLang="zh-TW" sz="2800" dirty="0">
                <a:solidFill>
                  <a:schemeClr val="dk1"/>
                </a:solidFill>
                <a:latin typeface="Microsoft JhengHei"/>
                <a:ea typeface="Microsoft JhengHei"/>
                <a:cs typeface="Microsoft JhengHei"/>
                <a:sym typeface="Microsoft JhengHei"/>
              </a:rPr>
              <a:t>/ </a:t>
            </a:r>
            <a:r>
              <a:rPr lang="zh-TW" altLang="en-US" sz="2800" dirty="0">
                <a:solidFill>
                  <a:schemeClr val="dk1"/>
                </a:solidFill>
                <a:latin typeface="Microsoft JhengHei"/>
                <a:ea typeface="Microsoft JhengHei"/>
                <a:cs typeface="Microsoft JhengHei"/>
                <a:sym typeface="Microsoft JhengHei"/>
              </a:rPr>
              <a:t>網頁蜘蛛 </a:t>
            </a:r>
            <a:r>
              <a:rPr lang="en-US" altLang="zh-TW" sz="2800" dirty="0">
                <a:solidFill>
                  <a:schemeClr val="dk1"/>
                </a:solidFill>
                <a:latin typeface="Microsoft JhengHei"/>
                <a:ea typeface="Microsoft JhengHei"/>
                <a:cs typeface="Microsoft JhengHei"/>
                <a:sym typeface="Microsoft JhengHei"/>
              </a:rPr>
              <a:t>/ </a:t>
            </a:r>
            <a:r>
              <a:rPr lang="zh-TW" altLang="en-US" sz="2800" dirty="0">
                <a:solidFill>
                  <a:schemeClr val="dk1"/>
                </a:solidFill>
                <a:latin typeface="Microsoft JhengHei"/>
                <a:ea typeface="Microsoft JhengHei"/>
                <a:cs typeface="Microsoft JhengHei"/>
                <a:sym typeface="Microsoft JhengHei"/>
              </a:rPr>
              <a:t>網路機器人 </a:t>
            </a:r>
            <a:r>
              <a:rPr lang="en-US" altLang="zh-TW" sz="2800" dirty="0">
                <a:solidFill>
                  <a:schemeClr val="dk1"/>
                </a:solidFill>
                <a:latin typeface="Microsoft JhengHei"/>
                <a:ea typeface="Microsoft JhengHei"/>
                <a:cs typeface="Microsoft JhengHei"/>
                <a:sym typeface="Microsoft JhengHei"/>
              </a:rPr>
              <a:t>/ </a:t>
            </a:r>
            <a:r>
              <a:rPr lang="zh-TW" altLang="en-US" sz="2800" dirty="0">
                <a:solidFill>
                  <a:schemeClr val="dk1"/>
                </a:solidFill>
                <a:latin typeface="Microsoft JhengHei"/>
                <a:ea typeface="Microsoft JhengHei"/>
                <a:cs typeface="Microsoft JhengHei"/>
                <a:sym typeface="Microsoft JhengHei"/>
              </a:rPr>
              <a:t>網頁追逐者</a:t>
            </a:r>
          </a:p>
          <a:p>
            <a:pPr marL="285750" marR="0" lvl="0" indent="-285750" algn="l" rtl="0">
              <a:lnSpc>
                <a:spcPct val="200000"/>
              </a:lnSpc>
              <a:spcBef>
                <a:spcPts val="0"/>
              </a:spcBef>
              <a:spcAft>
                <a:spcPts val="0"/>
              </a:spcAft>
              <a:buClr>
                <a:schemeClr val="dk1"/>
              </a:buClr>
              <a:buSzPts val="3200"/>
              <a:buFont typeface="Arial"/>
              <a:buChar char="•"/>
            </a:pPr>
            <a:r>
              <a:rPr lang="zh-TW" altLang="en-US" sz="2800" dirty="0">
                <a:solidFill>
                  <a:schemeClr val="dk1"/>
                </a:solidFill>
                <a:latin typeface="Microsoft JhengHei"/>
                <a:ea typeface="Microsoft JhengHei"/>
                <a:cs typeface="Microsoft JhengHei"/>
                <a:sym typeface="Microsoft JhengHei"/>
              </a:rPr>
              <a:t>藉由網頁之链接（</a:t>
            </a:r>
            <a:r>
              <a:rPr lang="en-US" altLang="zh-TW" sz="2800" dirty="0">
                <a:solidFill>
                  <a:schemeClr val="dk1"/>
                </a:solidFill>
                <a:latin typeface="Microsoft JhengHei"/>
                <a:ea typeface="Microsoft JhengHei"/>
                <a:cs typeface="Microsoft JhengHei"/>
                <a:sym typeface="Microsoft JhengHei"/>
              </a:rPr>
              <a:t>URL / API</a:t>
            </a:r>
            <a:r>
              <a:rPr lang="zh-TW" altLang="en-US" sz="2800" dirty="0">
                <a:solidFill>
                  <a:schemeClr val="dk1"/>
                </a:solidFill>
                <a:latin typeface="Microsoft JhengHei"/>
                <a:ea typeface="Microsoft JhengHei"/>
                <a:cs typeface="Microsoft JhengHei"/>
                <a:sym typeface="Microsoft JhengHei"/>
              </a:rPr>
              <a:t>）對伺服器進行 </a:t>
            </a:r>
            <a:r>
              <a:rPr lang="en-US" altLang="zh-TW" sz="2800" dirty="0">
                <a:solidFill>
                  <a:schemeClr val="dk1"/>
                </a:solidFill>
                <a:latin typeface="Microsoft JhengHei"/>
                <a:ea typeface="Microsoft JhengHei"/>
                <a:cs typeface="Microsoft JhengHei"/>
                <a:sym typeface="Microsoft JhengHei"/>
              </a:rPr>
              <a:t>HTTP </a:t>
            </a:r>
            <a:r>
              <a:rPr lang="zh-CN" altLang="en-US" sz="2800" dirty="0">
                <a:solidFill>
                  <a:schemeClr val="dk1"/>
                </a:solidFill>
                <a:latin typeface="Microsoft JhengHei"/>
                <a:ea typeface="Microsoft JhengHei"/>
                <a:cs typeface="Microsoft JhengHei"/>
                <a:sym typeface="Microsoft JhengHei"/>
              </a:rPr>
              <a:t>請</a:t>
            </a:r>
            <a:r>
              <a:rPr lang="zh-TW" altLang="en-US" sz="2800" dirty="0">
                <a:solidFill>
                  <a:schemeClr val="dk1"/>
                </a:solidFill>
                <a:latin typeface="Microsoft JhengHei"/>
                <a:ea typeface="Microsoft JhengHei"/>
                <a:cs typeface="Microsoft JhengHei"/>
                <a:sym typeface="Microsoft JhengHei"/>
              </a:rPr>
              <a:t>求，</a:t>
            </a:r>
            <a:br>
              <a:rPr lang="en-US" altLang="zh-TW" sz="2800" dirty="0">
                <a:solidFill>
                  <a:schemeClr val="dk1"/>
                </a:solidFill>
                <a:latin typeface="Microsoft JhengHei"/>
                <a:ea typeface="Microsoft JhengHei"/>
                <a:cs typeface="Microsoft JhengHei"/>
                <a:sym typeface="Microsoft JhengHei"/>
              </a:rPr>
            </a:br>
            <a:r>
              <a:rPr lang="zh-TW" altLang="en-US" sz="2800" dirty="0">
                <a:solidFill>
                  <a:schemeClr val="dk1"/>
                </a:solidFill>
                <a:latin typeface="Microsoft JhengHei"/>
                <a:ea typeface="Microsoft JhengHei"/>
                <a:cs typeface="Microsoft JhengHei"/>
                <a:sym typeface="Microsoft JhengHei"/>
              </a:rPr>
              <a:t>並解析其回傳內容，以獲取所需資料。</a:t>
            </a:r>
          </a:p>
          <a:p>
            <a:pPr marL="285750" marR="0" lvl="0" indent="-285750" algn="l" rtl="0">
              <a:lnSpc>
                <a:spcPct val="200000"/>
              </a:lnSpc>
              <a:spcBef>
                <a:spcPts val="0"/>
              </a:spcBef>
              <a:spcAft>
                <a:spcPts val="0"/>
              </a:spcAft>
              <a:buClr>
                <a:schemeClr val="dk1"/>
              </a:buClr>
              <a:buSzPts val="3200"/>
              <a:buFont typeface="Arial"/>
              <a:buChar char="•"/>
            </a:pPr>
            <a:r>
              <a:rPr lang="zh-TW" altLang="en-US" sz="2800" dirty="0">
                <a:solidFill>
                  <a:schemeClr val="dk1"/>
                </a:solidFill>
                <a:latin typeface="Microsoft JhengHei"/>
                <a:ea typeface="Microsoft JhengHei"/>
                <a:cs typeface="Microsoft JhengHei"/>
                <a:sym typeface="Microsoft JhengHei"/>
              </a:rPr>
              <a:t>簡單來說，抓取網頁內容。</a:t>
            </a:r>
          </a:p>
        </p:txBody>
      </p:sp>
    </p:spTree>
    <p:extLst>
      <p:ext uri="{BB962C8B-B14F-4D97-AF65-F5344CB8AC3E}">
        <p14:creationId xmlns:p14="http://schemas.microsoft.com/office/powerpoint/2010/main" val="2285072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406DD6B-8599-459D-A871-E64138E5C8AA}"/>
              </a:ext>
            </a:extLst>
          </p:cNvPr>
          <p:cNvSpPr txBox="1"/>
          <p:nvPr/>
        </p:nvSpPr>
        <p:spPr>
          <a:xfrm>
            <a:off x="237067" y="203201"/>
            <a:ext cx="1044786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0000"/>
                </a:solidFill>
                <a:effectLst/>
                <a:uLnTx/>
                <a:uFillTx/>
                <a:latin typeface="Calibri" panose="020F0502020204030204"/>
                <a:ea typeface="+mn-ea"/>
                <a:cs typeface="+mn-cs"/>
              </a:rPr>
              <a:t>Web Scraping Workflow - </a:t>
            </a:r>
            <a:r>
              <a:rPr kumimoji="0" lang="zh-CN" altLang="en-US" sz="3200" b="0" i="0" u="none" strike="noStrike" kern="1200" cap="none" spc="0" normalizeH="0" baseline="0" noProof="0" dirty="0">
                <a:ln>
                  <a:noFill/>
                </a:ln>
                <a:solidFill>
                  <a:srgbClr val="FF0000"/>
                </a:solidFill>
                <a:effectLst/>
                <a:uLnTx/>
                <a:uFillTx/>
                <a:latin typeface="Calibri" panose="020F0502020204030204"/>
                <a:ea typeface="+mn-ea"/>
                <a:cs typeface="+mn-cs"/>
              </a:rPr>
              <a:t>執行流程</a:t>
            </a:r>
            <a:r>
              <a:rPr kumimoji="0" lang="en-US" altLang="zh-CN" sz="3200" b="0" i="0" u="none" strike="noStrike" kern="1200" cap="none" spc="0" normalizeH="0" baseline="0" noProof="0" dirty="0">
                <a:ln>
                  <a:noFill/>
                </a:ln>
                <a:solidFill>
                  <a:srgbClr val="FF0000"/>
                </a:solidFill>
                <a:effectLst/>
                <a:uLnTx/>
                <a:uFillTx/>
                <a:latin typeface="Calibri" panose="020F0502020204030204"/>
                <a:ea typeface="+mn-ea"/>
                <a:cs typeface="+mn-cs"/>
              </a:rPr>
              <a:t> - User-based</a:t>
            </a:r>
            <a:endParaRPr kumimoji="0" lang="en-US" sz="32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grpSp>
        <p:nvGrpSpPr>
          <p:cNvPr id="4" name="Google Shape;82;p5">
            <a:extLst>
              <a:ext uri="{FF2B5EF4-FFF2-40B4-BE49-F238E27FC236}">
                <a16:creationId xmlns:a16="http://schemas.microsoft.com/office/drawing/2014/main" id="{EE9FDD8C-7FC6-4B0E-9F19-2BBA65D00634}"/>
              </a:ext>
            </a:extLst>
          </p:cNvPr>
          <p:cNvGrpSpPr/>
          <p:nvPr/>
        </p:nvGrpSpPr>
        <p:grpSpPr>
          <a:xfrm>
            <a:off x="341067" y="3189239"/>
            <a:ext cx="2723298" cy="2631981"/>
            <a:chOff x="66572" y="1911983"/>
            <a:chExt cx="3423559" cy="3423559"/>
          </a:xfrm>
        </p:grpSpPr>
        <p:pic>
          <p:nvPicPr>
            <p:cNvPr id="5" name="Google Shape;83;p5">
              <a:extLst>
                <a:ext uri="{FF2B5EF4-FFF2-40B4-BE49-F238E27FC236}">
                  <a16:creationId xmlns:a16="http://schemas.microsoft.com/office/drawing/2014/main" id="{7282DB06-ABAA-4B9A-90E1-BB986BA1EBE2}"/>
                </a:ext>
              </a:extLst>
            </p:cNvPr>
            <p:cNvPicPr preferRelativeResize="0"/>
            <p:nvPr/>
          </p:nvPicPr>
          <p:blipFill rotWithShape="1">
            <a:blip r:embed="rId2">
              <a:alphaModFix/>
            </a:blip>
            <a:srcRect/>
            <a:stretch/>
          </p:blipFill>
          <p:spPr>
            <a:xfrm>
              <a:off x="616142" y="2648974"/>
              <a:ext cx="2432957" cy="1584128"/>
            </a:xfrm>
            <a:prstGeom prst="rect">
              <a:avLst/>
            </a:prstGeom>
            <a:noFill/>
            <a:ln>
              <a:noFill/>
            </a:ln>
          </p:spPr>
        </p:pic>
        <p:pic>
          <p:nvPicPr>
            <p:cNvPr id="7" name="Google Shape;84;p5" descr="Monitor">
              <a:extLst>
                <a:ext uri="{FF2B5EF4-FFF2-40B4-BE49-F238E27FC236}">
                  <a16:creationId xmlns:a16="http://schemas.microsoft.com/office/drawing/2014/main" id="{245EEE83-7606-400A-B3AA-F58271BB3140}"/>
                </a:ext>
              </a:extLst>
            </p:cNvPr>
            <p:cNvPicPr preferRelativeResize="0"/>
            <p:nvPr/>
          </p:nvPicPr>
          <p:blipFill rotWithShape="1">
            <a:blip r:embed="rId3">
              <a:alphaModFix/>
            </a:blip>
            <a:srcRect/>
            <a:stretch/>
          </p:blipFill>
          <p:spPr>
            <a:xfrm>
              <a:off x="66572" y="1911983"/>
              <a:ext cx="3423559" cy="3423559"/>
            </a:xfrm>
            <a:prstGeom prst="rect">
              <a:avLst/>
            </a:prstGeom>
            <a:noFill/>
            <a:ln>
              <a:noFill/>
            </a:ln>
          </p:spPr>
        </p:pic>
      </p:grpSp>
      <p:pic>
        <p:nvPicPr>
          <p:cNvPr id="8" name="Google Shape;86;p5" descr="Research">
            <a:extLst>
              <a:ext uri="{FF2B5EF4-FFF2-40B4-BE49-F238E27FC236}">
                <a16:creationId xmlns:a16="http://schemas.microsoft.com/office/drawing/2014/main" id="{5C2DBD49-C890-41ED-A8A6-07D2ED872A39}"/>
              </a:ext>
            </a:extLst>
          </p:cNvPr>
          <p:cNvPicPr preferRelativeResize="0"/>
          <p:nvPr/>
        </p:nvPicPr>
        <p:blipFill rotWithShape="1">
          <a:blip r:embed="rId4">
            <a:alphaModFix/>
          </a:blip>
          <a:srcRect/>
          <a:stretch/>
        </p:blipFill>
        <p:spPr>
          <a:xfrm>
            <a:off x="4754155" y="3266651"/>
            <a:ext cx="2563104" cy="2477159"/>
          </a:xfrm>
          <a:prstGeom prst="rect">
            <a:avLst/>
          </a:prstGeom>
          <a:noFill/>
          <a:ln>
            <a:noFill/>
          </a:ln>
        </p:spPr>
      </p:pic>
      <p:pic>
        <p:nvPicPr>
          <p:cNvPr id="9" name="Google Shape;87;p5" descr="Paper">
            <a:extLst>
              <a:ext uri="{FF2B5EF4-FFF2-40B4-BE49-F238E27FC236}">
                <a16:creationId xmlns:a16="http://schemas.microsoft.com/office/drawing/2014/main" id="{A97A2808-B83B-43CE-AEB5-F1C99F691C65}"/>
              </a:ext>
            </a:extLst>
          </p:cNvPr>
          <p:cNvPicPr preferRelativeResize="0"/>
          <p:nvPr/>
        </p:nvPicPr>
        <p:blipFill rotWithShape="1">
          <a:blip r:embed="rId5">
            <a:alphaModFix/>
          </a:blip>
          <a:srcRect/>
          <a:stretch/>
        </p:blipFill>
        <p:spPr>
          <a:xfrm>
            <a:off x="9080906" y="3280699"/>
            <a:ext cx="2563104" cy="2477159"/>
          </a:xfrm>
          <a:prstGeom prst="rect">
            <a:avLst/>
          </a:prstGeom>
          <a:noFill/>
          <a:ln>
            <a:noFill/>
          </a:ln>
        </p:spPr>
      </p:pic>
      <p:sp>
        <p:nvSpPr>
          <p:cNvPr id="10" name="Google Shape;88;p5">
            <a:extLst>
              <a:ext uri="{FF2B5EF4-FFF2-40B4-BE49-F238E27FC236}">
                <a16:creationId xmlns:a16="http://schemas.microsoft.com/office/drawing/2014/main" id="{48E84626-D8B5-4318-8DA4-A2A7F36E366D}"/>
              </a:ext>
            </a:extLst>
          </p:cNvPr>
          <p:cNvSpPr txBox="1"/>
          <p:nvPr/>
        </p:nvSpPr>
        <p:spPr>
          <a:xfrm>
            <a:off x="9675920" y="3654772"/>
            <a:ext cx="849518" cy="1471988"/>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zh-CN" sz="1800">
                <a:solidFill>
                  <a:schemeClr val="dk1"/>
                </a:solidFill>
                <a:latin typeface="Calibri"/>
                <a:ea typeface="Calibri"/>
                <a:cs typeface="Calibri"/>
                <a:sym typeface="Calibri"/>
              </a:rPr>
              <a:t>csv </a:t>
            </a:r>
            <a:endParaRPr/>
          </a:p>
          <a:p>
            <a:pPr marL="0" marR="0" lvl="0" indent="0" algn="ctr" rtl="0">
              <a:lnSpc>
                <a:spcPct val="150000"/>
              </a:lnSpc>
              <a:spcBef>
                <a:spcPts val="0"/>
              </a:spcBef>
              <a:spcAft>
                <a:spcPts val="0"/>
              </a:spcAft>
              <a:buNone/>
            </a:pPr>
            <a:r>
              <a:rPr lang="zh-CN" sz="1800">
                <a:solidFill>
                  <a:schemeClr val="dk1"/>
                </a:solidFill>
                <a:latin typeface="Calibri"/>
                <a:ea typeface="Calibri"/>
                <a:cs typeface="Calibri"/>
                <a:sym typeface="Calibri"/>
              </a:rPr>
              <a:t>txt</a:t>
            </a:r>
            <a:endParaRPr/>
          </a:p>
          <a:p>
            <a:pPr marL="0" marR="0" lvl="0" indent="0" algn="ctr" rtl="0">
              <a:lnSpc>
                <a:spcPct val="150000"/>
              </a:lnSpc>
              <a:spcBef>
                <a:spcPts val="0"/>
              </a:spcBef>
              <a:spcAft>
                <a:spcPts val="0"/>
              </a:spcAft>
              <a:buNone/>
            </a:pPr>
            <a:r>
              <a:rPr lang="zh-CN" sz="1800">
                <a:solidFill>
                  <a:schemeClr val="dk1"/>
                </a:solidFill>
                <a:latin typeface="Calibri"/>
                <a:ea typeface="Calibri"/>
                <a:cs typeface="Calibri"/>
                <a:sym typeface="Calibri"/>
              </a:rPr>
              <a:t>json </a:t>
            </a:r>
            <a:endParaRPr/>
          </a:p>
          <a:p>
            <a:pPr marL="0" marR="0" lvl="0" indent="0" algn="ctr" rtl="0">
              <a:lnSpc>
                <a:spcPct val="150000"/>
              </a:lnSpc>
              <a:spcBef>
                <a:spcPts val="0"/>
              </a:spcBef>
              <a:spcAft>
                <a:spcPts val="0"/>
              </a:spcAft>
              <a:buNone/>
            </a:pPr>
            <a:r>
              <a:rPr lang="zh-CN" sz="1800">
                <a:solidFill>
                  <a:schemeClr val="dk1"/>
                </a:solidFill>
                <a:latin typeface="Calibri"/>
                <a:ea typeface="Calibri"/>
                <a:cs typeface="Calibri"/>
                <a:sym typeface="Calibri"/>
              </a:rPr>
              <a:t>pkl</a:t>
            </a:r>
            <a:endParaRPr sz="1800">
              <a:solidFill>
                <a:schemeClr val="dk1"/>
              </a:solidFill>
              <a:latin typeface="Calibri"/>
              <a:ea typeface="Calibri"/>
              <a:cs typeface="Calibri"/>
              <a:sym typeface="Calibri"/>
            </a:endParaRPr>
          </a:p>
        </p:txBody>
      </p:sp>
      <p:cxnSp>
        <p:nvCxnSpPr>
          <p:cNvPr id="12" name="Google Shape;89;p5">
            <a:extLst>
              <a:ext uri="{FF2B5EF4-FFF2-40B4-BE49-F238E27FC236}">
                <a16:creationId xmlns:a16="http://schemas.microsoft.com/office/drawing/2014/main" id="{2CA87321-7C65-472A-8031-695F78551C93}"/>
              </a:ext>
            </a:extLst>
          </p:cNvPr>
          <p:cNvCxnSpPr/>
          <p:nvPr/>
        </p:nvCxnSpPr>
        <p:spPr>
          <a:xfrm>
            <a:off x="376996" y="2717316"/>
            <a:ext cx="10741719" cy="0"/>
          </a:xfrm>
          <a:prstGeom prst="straightConnector1">
            <a:avLst/>
          </a:prstGeom>
          <a:noFill/>
          <a:ln w="28575" cap="flat" cmpd="sng">
            <a:solidFill>
              <a:srgbClr val="FF0000"/>
            </a:solidFill>
            <a:prstDash val="solid"/>
            <a:miter lim="800000"/>
            <a:headEnd type="none" w="sm" len="sm"/>
            <a:tailEnd type="triangle" w="med" len="med"/>
          </a:ln>
        </p:spPr>
      </p:cxnSp>
      <p:cxnSp>
        <p:nvCxnSpPr>
          <p:cNvPr id="13" name="Google Shape;90;p5">
            <a:extLst>
              <a:ext uri="{FF2B5EF4-FFF2-40B4-BE49-F238E27FC236}">
                <a16:creationId xmlns:a16="http://schemas.microsoft.com/office/drawing/2014/main" id="{796E14EF-7FDA-4227-B968-8A75A2FF4B21}"/>
              </a:ext>
            </a:extLst>
          </p:cNvPr>
          <p:cNvCxnSpPr/>
          <p:nvPr/>
        </p:nvCxnSpPr>
        <p:spPr>
          <a:xfrm>
            <a:off x="1702715" y="2513035"/>
            <a:ext cx="0" cy="408561"/>
          </a:xfrm>
          <a:prstGeom prst="straightConnector1">
            <a:avLst/>
          </a:prstGeom>
          <a:noFill/>
          <a:ln w="28575" cap="flat" cmpd="sng">
            <a:solidFill>
              <a:schemeClr val="dk1"/>
            </a:solidFill>
            <a:prstDash val="solid"/>
            <a:miter lim="800000"/>
            <a:headEnd type="none" w="sm" len="sm"/>
            <a:tailEnd type="none" w="sm" len="sm"/>
          </a:ln>
        </p:spPr>
      </p:cxnSp>
      <p:cxnSp>
        <p:nvCxnSpPr>
          <p:cNvPr id="14" name="Google Shape;91;p5">
            <a:extLst>
              <a:ext uri="{FF2B5EF4-FFF2-40B4-BE49-F238E27FC236}">
                <a16:creationId xmlns:a16="http://schemas.microsoft.com/office/drawing/2014/main" id="{269340DA-81D7-4A72-88D6-3651DE98DB46}"/>
              </a:ext>
            </a:extLst>
          </p:cNvPr>
          <p:cNvCxnSpPr/>
          <p:nvPr/>
        </p:nvCxnSpPr>
        <p:spPr>
          <a:xfrm>
            <a:off x="5747855" y="2513035"/>
            <a:ext cx="0" cy="408561"/>
          </a:xfrm>
          <a:prstGeom prst="straightConnector1">
            <a:avLst/>
          </a:prstGeom>
          <a:noFill/>
          <a:ln w="28575" cap="flat" cmpd="sng">
            <a:solidFill>
              <a:schemeClr val="dk1"/>
            </a:solidFill>
            <a:prstDash val="solid"/>
            <a:miter lim="800000"/>
            <a:headEnd type="none" w="sm" len="sm"/>
            <a:tailEnd type="none" w="sm" len="sm"/>
          </a:ln>
        </p:spPr>
      </p:cxnSp>
      <p:cxnSp>
        <p:nvCxnSpPr>
          <p:cNvPr id="15" name="Google Shape;92;p5">
            <a:extLst>
              <a:ext uri="{FF2B5EF4-FFF2-40B4-BE49-F238E27FC236}">
                <a16:creationId xmlns:a16="http://schemas.microsoft.com/office/drawing/2014/main" id="{9AC25131-5E68-42A0-B545-030660F1297B}"/>
              </a:ext>
            </a:extLst>
          </p:cNvPr>
          <p:cNvCxnSpPr/>
          <p:nvPr/>
        </p:nvCxnSpPr>
        <p:spPr>
          <a:xfrm>
            <a:off x="10232306" y="2513035"/>
            <a:ext cx="0" cy="408561"/>
          </a:xfrm>
          <a:prstGeom prst="straightConnector1">
            <a:avLst/>
          </a:prstGeom>
          <a:noFill/>
          <a:ln w="28575" cap="flat" cmpd="sng">
            <a:solidFill>
              <a:schemeClr val="dk1"/>
            </a:solidFill>
            <a:prstDash val="solid"/>
            <a:miter lim="800000"/>
            <a:headEnd type="none" w="sm" len="sm"/>
            <a:tailEnd type="none" w="sm" len="sm"/>
          </a:ln>
        </p:spPr>
      </p:cxnSp>
      <p:sp>
        <p:nvSpPr>
          <p:cNvPr id="16" name="Google Shape;93;p5">
            <a:extLst>
              <a:ext uri="{FF2B5EF4-FFF2-40B4-BE49-F238E27FC236}">
                <a16:creationId xmlns:a16="http://schemas.microsoft.com/office/drawing/2014/main" id="{93DB5FA9-C0CC-457F-945B-2F212A840BAA}"/>
              </a:ext>
            </a:extLst>
          </p:cNvPr>
          <p:cNvSpPr txBox="1"/>
          <p:nvPr/>
        </p:nvSpPr>
        <p:spPr>
          <a:xfrm>
            <a:off x="1140030" y="2015042"/>
            <a:ext cx="112537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800">
                <a:solidFill>
                  <a:schemeClr val="dk1"/>
                </a:solidFill>
                <a:latin typeface="Microsoft JhengHei"/>
                <a:ea typeface="Microsoft JhengHei"/>
                <a:cs typeface="Microsoft JhengHei"/>
                <a:sym typeface="Microsoft JhengHei"/>
              </a:rPr>
              <a:t>登入網頁</a:t>
            </a:r>
            <a:endParaRPr sz="1800">
              <a:solidFill>
                <a:schemeClr val="dk1"/>
              </a:solidFill>
              <a:latin typeface="Microsoft JhengHei"/>
              <a:ea typeface="Microsoft JhengHei"/>
              <a:cs typeface="Microsoft JhengHei"/>
              <a:sym typeface="Microsoft JhengHei"/>
            </a:endParaRPr>
          </a:p>
        </p:txBody>
      </p:sp>
      <p:sp>
        <p:nvSpPr>
          <p:cNvPr id="17" name="Google Shape;94;p5">
            <a:extLst>
              <a:ext uri="{FF2B5EF4-FFF2-40B4-BE49-F238E27FC236}">
                <a16:creationId xmlns:a16="http://schemas.microsoft.com/office/drawing/2014/main" id="{379AB841-594F-4F8C-B0A8-E341AE74B930}"/>
              </a:ext>
            </a:extLst>
          </p:cNvPr>
          <p:cNvSpPr txBox="1"/>
          <p:nvPr/>
        </p:nvSpPr>
        <p:spPr>
          <a:xfrm>
            <a:off x="5185170" y="2015042"/>
            <a:ext cx="112537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800">
                <a:solidFill>
                  <a:schemeClr val="dk1"/>
                </a:solidFill>
                <a:latin typeface="Microsoft JhengHei"/>
                <a:ea typeface="Microsoft JhengHei"/>
                <a:cs typeface="Microsoft JhengHei"/>
                <a:sym typeface="Microsoft JhengHei"/>
              </a:rPr>
              <a:t>搜尋資料</a:t>
            </a:r>
            <a:endParaRPr sz="1800">
              <a:solidFill>
                <a:schemeClr val="dk1"/>
              </a:solidFill>
              <a:latin typeface="Microsoft JhengHei"/>
              <a:ea typeface="Microsoft JhengHei"/>
              <a:cs typeface="Microsoft JhengHei"/>
              <a:sym typeface="Microsoft JhengHei"/>
            </a:endParaRPr>
          </a:p>
        </p:txBody>
      </p:sp>
      <p:sp>
        <p:nvSpPr>
          <p:cNvPr id="18" name="Google Shape;95;p5">
            <a:extLst>
              <a:ext uri="{FF2B5EF4-FFF2-40B4-BE49-F238E27FC236}">
                <a16:creationId xmlns:a16="http://schemas.microsoft.com/office/drawing/2014/main" id="{B4E7931E-FB68-41D7-87F1-0BD9344D37DD}"/>
              </a:ext>
            </a:extLst>
          </p:cNvPr>
          <p:cNvSpPr txBox="1"/>
          <p:nvPr/>
        </p:nvSpPr>
        <p:spPr>
          <a:xfrm>
            <a:off x="9669621" y="2021788"/>
            <a:ext cx="112537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800">
                <a:solidFill>
                  <a:schemeClr val="dk1"/>
                </a:solidFill>
                <a:latin typeface="Microsoft JhengHei"/>
                <a:ea typeface="Microsoft JhengHei"/>
                <a:cs typeface="Microsoft JhengHei"/>
                <a:sym typeface="Microsoft JhengHei"/>
              </a:rPr>
              <a:t>下載資料</a:t>
            </a:r>
            <a:endParaRPr sz="1800">
              <a:solidFill>
                <a:schemeClr val="dk1"/>
              </a:solidFill>
              <a:latin typeface="Microsoft JhengHei"/>
              <a:ea typeface="Microsoft JhengHei"/>
              <a:cs typeface="Microsoft JhengHei"/>
              <a:sym typeface="Microsoft JhengHei"/>
            </a:endParaRPr>
          </a:p>
        </p:txBody>
      </p:sp>
    </p:spTree>
    <p:extLst>
      <p:ext uri="{BB962C8B-B14F-4D97-AF65-F5344CB8AC3E}">
        <p14:creationId xmlns:p14="http://schemas.microsoft.com/office/powerpoint/2010/main" val="1508879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406DD6B-8599-459D-A871-E64138E5C8AA}"/>
              </a:ext>
            </a:extLst>
          </p:cNvPr>
          <p:cNvSpPr txBox="1"/>
          <p:nvPr/>
        </p:nvSpPr>
        <p:spPr>
          <a:xfrm>
            <a:off x="237067" y="203201"/>
            <a:ext cx="1044786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0000"/>
                </a:solidFill>
                <a:effectLst/>
                <a:uLnTx/>
                <a:uFillTx/>
                <a:latin typeface="Calibri" panose="020F0502020204030204"/>
                <a:ea typeface="+mn-ea"/>
                <a:cs typeface="+mn-cs"/>
              </a:rPr>
              <a:t>Web Scraping Workflow - </a:t>
            </a:r>
            <a:r>
              <a:rPr kumimoji="0" lang="zh-CN" altLang="en-US" sz="3200" b="0" i="0" u="none" strike="noStrike" kern="1200" cap="none" spc="0" normalizeH="0" baseline="0" noProof="0" dirty="0">
                <a:ln>
                  <a:noFill/>
                </a:ln>
                <a:solidFill>
                  <a:srgbClr val="FF0000"/>
                </a:solidFill>
                <a:effectLst/>
                <a:uLnTx/>
                <a:uFillTx/>
                <a:latin typeface="Calibri" panose="020F0502020204030204"/>
                <a:ea typeface="+mn-ea"/>
                <a:cs typeface="+mn-cs"/>
              </a:rPr>
              <a:t>執行流程</a:t>
            </a:r>
            <a:r>
              <a:rPr kumimoji="0" lang="en-US" altLang="zh-CN" sz="3200" b="0" i="0" u="none" strike="noStrike" kern="1200" cap="none" spc="0" normalizeH="0" baseline="0" noProof="0" dirty="0">
                <a:ln>
                  <a:noFill/>
                </a:ln>
                <a:solidFill>
                  <a:srgbClr val="FF0000"/>
                </a:solidFill>
                <a:effectLst/>
                <a:uLnTx/>
                <a:uFillTx/>
                <a:latin typeface="Calibri" panose="020F0502020204030204"/>
                <a:ea typeface="+mn-ea"/>
                <a:cs typeface="+mn-cs"/>
              </a:rPr>
              <a:t> - Programming-based</a:t>
            </a:r>
            <a:endParaRPr kumimoji="0" lang="en-US" sz="32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19" name="Google Shape;101;p6">
            <a:extLst>
              <a:ext uri="{FF2B5EF4-FFF2-40B4-BE49-F238E27FC236}">
                <a16:creationId xmlns:a16="http://schemas.microsoft.com/office/drawing/2014/main" id="{E618E398-28BD-4F49-97D8-E782010D4AB1}"/>
              </a:ext>
            </a:extLst>
          </p:cNvPr>
          <p:cNvSpPr/>
          <p:nvPr/>
        </p:nvSpPr>
        <p:spPr>
          <a:xfrm>
            <a:off x="653143" y="1747157"/>
            <a:ext cx="2824843" cy="865414"/>
          </a:xfrm>
          <a:prstGeom prst="roundRect">
            <a:avLst>
              <a:gd name="adj" fmla="val 16667"/>
            </a:avLst>
          </a:prstGeom>
          <a:solidFill>
            <a:srgbClr val="FF0000"/>
          </a:solidFill>
          <a:ln w="12700"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CN" sz="2000" b="1">
                <a:solidFill>
                  <a:schemeClr val="lt1"/>
                </a:solidFill>
                <a:latin typeface="Microsoft JhengHei"/>
                <a:ea typeface="Microsoft JhengHei"/>
                <a:cs typeface="Microsoft JhengHei"/>
                <a:sym typeface="Microsoft JhengHei"/>
              </a:rPr>
              <a:t>爬蟲客戶端</a:t>
            </a:r>
            <a:endParaRPr sz="2000" b="1">
              <a:solidFill>
                <a:schemeClr val="lt1"/>
              </a:solidFill>
              <a:latin typeface="Microsoft JhengHei"/>
              <a:ea typeface="Microsoft JhengHei"/>
              <a:cs typeface="Microsoft JhengHei"/>
              <a:sym typeface="Microsoft JhengHei"/>
            </a:endParaRPr>
          </a:p>
        </p:txBody>
      </p:sp>
      <p:sp>
        <p:nvSpPr>
          <p:cNvPr id="20" name="Google Shape;102;p6">
            <a:extLst>
              <a:ext uri="{FF2B5EF4-FFF2-40B4-BE49-F238E27FC236}">
                <a16:creationId xmlns:a16="http://schemas.microsoft.com/office/drawing/2014/main" id="{F77C54EA-126D-437C-B1E8-808981E213CA}"/>
              </a:ext>
            </a:extLst>
          </p:cNvPr>
          <p:cNvSpPr/>
          <p:nvPr/>
        </p:nvSpPr>
        <p:spPr>
          <a:xfrm>
            <a:off x="4584247" y="1747157"/>
            <a:ext cx="2824843" cy="865414"/>
          </a:xfrm>
          <a:prstGeom prst="roundRect">
            <a:avLst>
              <a:gd name="adj" fmla="val 16667"/>
            </a:avLst>
          </a:prstGeom>
          <a:solidFill>
            <a:srgbClr val="FF0000"/>
          </a:solidFill>
          <a:ln w="12700"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CN" sz="2000" b="1">
                <a:solidFill>
                  <a:schemeClr val="lt1"/>
                </a:solidFill>
                <a:latin typeface="Microsoft JhengHei"/>
                <a:ea typeface="Microsoft JhengHei"/>
                <a:cs typeface="Microsoft JhengHei"/>
                <a:sym typeface="Microsoft JhengHei"/>
              </a:rPr>
              <a:t>目標網站</a:t>
            </a:r>
            <a:endParaRPr sz="2000" b="1">
              <a:solidFill>
                <a:schemeClr val="lt1"/>
              </a:solidFill>
              <a:latin typeface="Microsoft JhengHei"/>
              <a:ea typeface="Microsoft JhengHei"/>
              <a:cs typeface="Microsoft JhengHei"/>
              <a:sym typeface="Microsoft JhengHei"/>
            </a:endParaRPr>
          </a:p>
        </p:txBody>
      </p:sp>
      <p:sp>
        <p:nvSpPr>
          <p:cNvPr id="21" name="Google Shape;103;p6">
            <a:extLst>
              <a:ext uri="{FF2B5EF4-FFF2-40B4-BE49-F238E27FC236}">
                <a16:creationId xmlns:a16="http://schemas.microsoft.com/office/drawing/2014/main" id="{0EB6100B-B8E7-40FF-A1F5-DAC8C3702EB3}"/>
              </a:ext>
            </a:extLst>
          </p:cNvPr>
          <p:cNvSpPr/>
          <p:nvPr/>
        </p:nvSpPr>
        <p:spPr>
          <a:xfrm>
            <a:off x="8515351" y="1747157"/>
            <a:ext cx="2824843" cy="865414"/>
          </a:xfrm>
          <a:prstGeom prst="roundRect">
            <a:avLst>
              <a:gd name="adj" fmla="val 16667"/>
            </a:avLst>
          </a:prstGeom>
          <a:solidFill>
            <a:srgbClr val="FF0000"/>
          </a:solidFill>
          <a:ln w="12700"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CN" sz="2000" b="1">
                <a:solidFill>
                  <a:schemeClr val="lt1"/>
                </a:solidFill>
                <a:latin typeface="Microsoft JhengHei"/>
                <a:ea typeface="Microsoft JhengHei"/>
                <a:cs typeface="Microsoft JhengHei"/>
                <a:sym typeface="Microsoft JhengHei"/>
              </a:rPr>
              <a:t>資料庫 / 數據庫</a:t>
            </a:r>
            <a:endParaRPr sz="2000" b="1">
              <a:solidFill>
                <a:schemeClr val="lt1"/>
              </a:solidFill>
              <a:latin typeface="Microsoft JhengHei"/>
              <a:ea typeface="Microsoft JhengHei"/>
              <a:cs typeface="Microsoft JhengHei"/>
              <a:sym typeface="Microsoft JhengHei"/>
            </a:endParaRPr>
          </a:p>
        </p:txBody>
      </p:sp>
      <p:cxnSp>
        <p:nvCxnSpPr>
          <p:cNvPr id="22" name="Google Shape;104;p6">
            <a:extLst>
              <a:ext uri="{FF2B5EF4-FFF2-40B4-BE49-F238E27FC236}">
                <a16:creationId xmlns:a16="http://schemas.microsoft.com/office/drawing/2014/main" id="{12D8E2CB-8ECF-4D14-90BE-CC579ED56C52}"/>
              </a:ext>
            </a:extLst>
          </p:cNvPr>
          <p:cNvCxnSpPr>
            <a:stCxn id="19" idx="2"/>
          </p:cNvCxnSpPr>
          <p:nvPr/>
        </p:nvCxnSpPr>
        <p:spPr>
          <a:xfrm>
            <a:off x="2065565" y="2612571"/>
            <a:ext cx="0" cy="3535200"/>
          </a:xfrm>
          <a:prstGeom prst="straightConnector1">
            <a:avLst/>
          </a:prstGeom>
          <a:noFill/>
          <a:ln w="28575" cap="flat" cmpd="sng">
            <a:solidFill>
              <a:schemeClr val="dk1"/>
            </a:solidFill>
            <a:prstDash val="solid"/>
            <a:miter lim="800000"/>
            <a:headEnd type="none" w="sm" len="sm"/>
            <a:tailEnd type="none" w="sm" len="sm"/>
          </a:ln>
        </p:spPr>
      </p:cxnSp>
      <p:cxnSp>
        <p:nvCxnSpPr>
          <p:cNvPr id="23" name="Google Shape;105;p6">
            <a:extLst>
              <a:ext uri="{FF2B5EF4-FFF2-40B4-BE49-F238E27FC236}">
                <a16:creationId xmlns:a16="http://schemas.microsoft.com/office/drawing/2014/main" id="{A08557C1-586D-4919-9119-46B9EBF45E10}"/>
              </a:ext>
            </a:extLst>
          </p:cNvPr>
          <p:cNvCxnSpPr/>
          <p:nvPr/>
        </p:nvCxnSpPr>
        <p:spPr>
          <a:xfrm flipH="1">
            <a:off x="6095999" y="2612571"/>
            <a:ext cx="1" cy="3535136"/>
          </a:xfrm>
          <a:prstGeom prst="straightConnector1">
            <a:avLst/>
          </a:prstGeom>
          <a:noFill/>
          <a:ln w="28575" cap="flat" cmpd="sng">
            <a:solidFill>
              <a:schemeClr val="dk1"/>
            </a:solidFill>
            <a:prstDash val="solid"/>
            <a:miter lim="800000"/>
            <a:headEnd type="none" w="sm" len="sm"/>
            <a:tailEnd type="none" w="sm" len="sm"/>
          </a:ln>
        </p:spPr>
      </p:cxnSp>
      <p:cxnSp>
        <p:nvCxnSpPr>
          <p:cNvPr id="24" name="Google Shape;106;p6">
            <a:extLst>
              <a:ext uri="{FF2B5EF4-FFF2-40B4-BE49-F238E27FC236}">
                <a16:creationId xmlns:a16="http://schemas.microsoft.com/office/drawing/2014/main" id="{49067C43-13DE-4EFA-A4A4-7EF3BECCF7F7}"/>
              </a:ext>
            </a:extLst>
          </p:cNvPr>
          <p:cNvCxnSpPr/>
          <p:nvPr/>
        </p:nvCxnSpPr>
        <p:spPr>
          <a:xfrm flipH="1">
            <a:off x="9933214" y="2612571"/>
            <a:ext cx="1" cy="3535136"/>
          </a:xfrm>
          <a:prstGeom prst="straightConnector1">
            <a:avLst/>
          </a:prstGeom>
          <a:noFill/>
          <a:ln w="28575" cap="flat" cmpd="sng">
            <a:solidFill>
              <a:schemeClr val="dk1"/>
            </a:solidFill>
            <a:prstDash val="solid"/>
            <a:miter lim="800000"/>
            <a:headEnd type="none" w="sm" len="sm"/>
            <a:tailEnd type="none" w="sm" len="sm"/>
          </a:ln>
        </p:spPr>
      </p:cxnSp>
      <p:cxnSp>
        <p:nvCxnSpPr>
          <p:cNvPr id="25" name="Google Shape;107;p6">
            <a:extLst>
              <a:ext uri="{FF2B5EF4-FFF2-40B4-BE49-F238E27FC236}">
                <a16:creationId xmlns:a16="http://schemas.microsoft.com/office/drawing/2014/main" id="{D5DCC8FD-8947-4980-AFE0-5BD331389908}"/>
              </a:ext>
            </a:extLst>
          </p:cNvPr>
          <p:cNvCxnSpPr/>
          <p:nvPr/>
        </p:nvCxnSpPr>
        <p:spPr>
          <a:xfrm>
            <a:off x="2065564" y="3437164"/>
            <a:ext cx="4030435" cy="0"/>
          </a:xfrm>
          <a:prstGeom prst="straightConnector1">
            <a:avLst/>
          </a:prstGeom>
          <a:noFill/>
          <a:ln w="28575" cap="flat" cmpd="sng">
            <a:solidFill>
              <a:srgbClr val="FF0000"/>
            </a:solidFill>
            <a:prstDash val="solid"/>
            <a:miter lim="800000"/>
            <a:headEnd type="none" w="sm" len="sm"/>
            <a:tailEnd type="triangle" w="med" len="med"/>
          </a:ln>
        </p:spPr>
      </p:cxnSp>
      <p:cxnSp>
        <p:nvCxnSpPr>
          <p:cNvPr id="26" name="Google Shape;108;p6">
            <a:extLst>
              <a:ext uri="{FF2B5EF4-FFF2-40B4-BE49-F238E27FC236}">
                <a16:creationId xmlns:a16="http://schemas.microsoft.com/office/drawing/2014/main" id="{B4673D90-C97E-4838-A71A-392D8C27741F}"/>
              </a:ext>
            </a:extLst>
          </p:cNvPr>
          <p:cNvCxnSpPr/>
          <p:nvPr/>
        </p:nvCxnSpPr>
        <p:spPr>
          <a:xfrm rot="10800000">
            <a:off x="2065564" y="4367892"/>
            <a:ext cx="4030435" cy="0"/>
          </a:xfrm>
          <a:prstGeom prst="straightConnector1">
            <a:avLst/>
          </a:prstGeom>
          <a:noFill/>
          <a:ln w="28575" cap="flat" cmpd="sng">
            <a:solidFill>
              <a:srgbClr val="FF0000"/>
            </a:solidFill>
            <a:prstDash val="solid"/>
            <a:miter lim="800000"/>
            <a:headEnd type="none" w="sm" len="sm"/>
            <a:tailEnd type="triangle" w="med" len="med"/>
          </a:ln>
        </p:spPr>
      </p:cxnSp>
      <p:cxnSp>
        <p:nvCxnSpPr>
          <p:cNvPr id="27" name="Google Shape;109;p6">
            <a:extLst>
              <a:ext uri="{FF2B5EF4-FFF2-40B4-BE49-F238E27FC236}">
                <a16:creationId xmlns:a16="http://schemas.microsoft.com/office/drawing/2014/main" id="{32A46FBC-F6FA-4E61-A02F-2DEEB3D9CDEF}"/>
              </a:ext>
            </a:extLst>
          </p:cNvPr>
          <p:cNvCxnSpPr/>
          <p:nvPr/>
        </p:nvCxnSpPr>
        <p:spPr>
          <a:xfrm>
            <a:off x="2065563" y="5265964"/>
            <a:ext cx="7862209" cy="0"/>
          </a:xfrm>
          <a:prstGeom prst="straightConnector1">
            <a:avLst/>
          </a:prstGeom>
          <a:noFill/>
          <a:ln w="28575" cap="flat" cmpd="sng">
            <a:solidFill>
              <a:srgbClr val="FF0000"/>
            </a:solidFill>
            <a:prstDash val="solid"/>
            <a:miter lim="800000"/>
            <a:headEnd type="none" w="sm" len="sm"/>
            <a:tailEnd type="triangle" w="med" len="med"/>
          </a:ln>
        </p:spPr>
      </p:cxnSp>
      <p:sp>
        <p:nvSpPr>
          <p:cNvPr id="28" name="Google Shape;110;p6">
            <a:extLst>
              <a:ext uri="{FF2B5EF4-FFF2-40B4-BE49-F238E27FC236}">
                <a16:creationId xmlns:a16="http://schemas.microsoft.com/office/drawing/2014/main" id="{7F5D318F-7993-4E37-B492-08A61D5534B4}"/>
              </a:ext>
            </a:extLst>
          </p:cNvPr>
          <p:cNvSpPr txBox="1"/>
          <p:nvPr/>
        </p:nvSpPr>
        <p:spPr>
          <a:xfrm>
            <a:off x="2996293" y="2939143"/>
            <a:ext cx="254724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800">
                <a:solidFill>
                  <a:schemeClr val="dk1"/>
                </a:solidFill>
                <a:latin typeface="Microsoft JhengHei"/>
                <a:ea typeface="Microsoft JhengHei"/>
                <a:cs typeface="Microsoft JhengHei"/>
                <a:sym typeface="Microsoft JhengHei"/>
              </a:rPr>
              <a:t>1. 發送 HTTP 請求</a:t>
            </a:r>
            <a:endParaRPr sz="1800">
              <a:solidFill>
                <a:schemeClr val="dk1"/>
              </a:solidFill>
              <a:latin typeface="Microsoft JhengHei"/>
              <a:ea typeface="Microsoft JhengHei"/>
              <a:cs typeface="Microsoft JhengHei"/>
              <a:sym typeface="Microsoft JhengHei"/>
            </a:endParaRPr>
          </a:p>
        </p:txBody>
      </p:sp>
      <p:sp>
        <p:nvSpPr>
          <p:cNvPr id="29" name="Google Shape;111;p6">
            <a:extLst>
              <a:ext uri="{FF2B5EF4-FFF2-40B4-BE49-F238E27FC236}">
                <a16:creationId xmlns:a16="http://schemas.microsoft.com/office/drawing/2014/main" id="{61911F2F-D6E4-4033-A7F2-15F83350427B}"/>
              </a:ext>
            </a:extLst>
          </p:cNvPr>
          <p:cNvSpPr txBox="1"/>
          <p:nvPr/>
        </p:nvSpPr>
        <p:spPr>
          <a:xfrm>
            <a:off x="2996293" y="3886083"/>
            <a:ext cx="254724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800">
                <a:solidFill>
                  <a:schemeClr val="dk1"/>
                </a:solidFill>
                <a:latin typeface="Microsoft JhengHei"/>
                <a:ea typeface="Microsoft JhengHei"/>
                <a:cs typeface="Microsoft JhengHei"/>
                <a:sym typeface="Microsoft JhengHei"/>
              </a:rPr>
              <a:t>2. 獲取響應內容</a:t>
            </a:r>
            <a:endParaRPr sz="1800">
              <a:solidFill>
                <a:schemeClr val="dk1"/>
              </a:solidFill>
              <a:latin typeface="Microsoft JhengHei"/>
              <a:ea typeface="Microsoft JhengHei"/>
              <a:cs typeface="Microsoft JhengHei"/>
              <a:sym typeface="Microsoft JhengHei"/>
            </a:endParaRPr>
          </a:p>
        </p:txBody>
      </p:sp>
      <p:sp>
        <p:nvSpPr>
          <p:cNvPr id="30" name="Google Shape;112;p6">
            <a:extLst>
              <a:ext uri="{FF2B5EF4-FFF2-40B4-BE49-F238E27FC236}">
                <a16:creationId xmlns:a16="http://schemas.microsoft.com/office/drawing/2014/main" id="{3341148A-1E5C-4E06-B3D8-2E8F78BB4E63}"/>
              </a:ext>
            </a:extLst>
          </p:cNvPr>
          <p:cNvSpPr txBox="1"/>
          <p:nvPr/>
        </p:nvSpPr>
        <p:spPr>
          <a:xfrm>
            <a:off x="2995618" y="4784154"/>
            <a:ext cx="254724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CN" sz="1800">
                <a:solidFill>
                  <a:schemeClr val="dk1"/>
                </a:solidFill>
                <a:latin typeface="Microsoft JhengHei"/>
                <a:ea typeface="Microsoft JhengHei"/>
                <a:cs typeface="Microsoft JhengHei"/>
                <a:sym typeface="Microsoft JhengHei"/>
              </a:rPr>
              <a:t>3. 解析、清洗、入庫</a:t>
            </a:r>
            <a:endParaRPr sz="1800">
              <a:solidFill>
                <a:schemeClr val="dk1"/>
              </a:solidFill>
              <a:latin typeface="Microsoft JhengHei"/>
              <a:ea typeface="Microsoft JhengHei"/>
              <a:cs typeface="Microsoft JhengHei"/>
              <a:sym typeface="Microsoft JhengHei"/>
            </a:endParaRPr>
          </a:p>
        </p:txBody>
      </p:sp>
    </p:spTree>
    <p:extLst>
      <p:ext uri="{BB962C8B-B14F-4D97-AF65-F5344CB8AC3E}">
        <p14:creationId xmlns:p14="http://schemas.microsoft.com/office/powerpoint/2010/main" val="180804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406DD6B-8599-459D-A871-E64138E5C8AA}"/>
              </a:ext>
            </a:extLst>
          </p:cNvPr>
          <p:cNvSpPr txBox="1"/>
          <p:nvPr/>
        </p:nvSpPr>
        <p:spPr>
          <a:xfrm>
            <a:off x="237067" y="203201"/>
            <a:ext cx="1044786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0000"/>
                </a:solidFill>
                <a:effectLst/>
                <a:uLnTx/>
                <a:uFillTx/>
                <a:latin typeface="Calibri" panose="020F0502020204030204"/>
                <a:ea typeface="+mn-ea"/>
                <a:cs typeface="+mn-cs"/>
              </a:rPr>
              <a:t>Web Scraping Workflow - </a:t>
            </a:r>
            <a:r>
              <a:rPr kumimoji="0" lang="zh-CN" altLang="en-US" sz="3200" b="0" i="0" u="none" strike="noStrike" kern="1200" cap="none" spc="0" normalizeH="0" baseline="0" noProof="0" dirty="0">
                <a:ln>
                  <a:noFill/>
                </a:ln>
                <a:solidFill>
                  <a:srgbClr val="FF0000"/>
                </a:solidFill>
                <a:effectLst/>
                <a:uLnTx/>
                <a:uFillTx/>
                <a:latin typeface="Calibri" panose="020F0502020204030204"/>
                <a:ea typeface="+mn-ea"/>
                <a:cs typeface="+mn-cs"/>
              </a:rPr>
              <a:t>執行流程</a:t>
            </a:r>
            <a:r>
              <a:rPr kumimoji="0" lang="en-US" altLang="zh-CN" sz="3200" b="0" i="0" u="none" strike="noStrike" kern="1200" cap="none" spc="0" normalizeH="0" baseline="0" noProof="0" dirty="0">
                <a:ln>
                  <a:noFill/>
                </a:ln>
                <a:solidFill>
                  <a:srgbClr val="FF0000"/>
                </a:solidFill>
                <a:effectLst/>
                <a:uLnTx/>
                <a:uFillTx/>
                <a:latin typeface="Calibri" panose="020F0502020204030204"/>
                <a:ea typeface="+mn-ea"/>
                <a:cs typeface="+mn-cs"/>
              </a:rPr>
              <a:t> – Programming-based</a:t>
            </a:r>
            <a:endParaRPr kumimoji="0" lang="en-US" sz="32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C1B1B150-4F59-4663-B062-5AFDC42084B6}"/>
              </a:ext>
            </a:extLst>
          </p:cNvPr>
          <p:cNvSpPr txBox="1"/>
          <p:nvPr/>
        </p:nvSpPr>
        <p:spPr>
          <a:xfrm>
            <a:off x="237067" y="788474"/>
            <a:ext cx="10447866" cy="461665"/>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dirty="0">
                <a:latin typeface="Calibri" panose="020F0502020204030204"/>
              </a:rPr>
              <a:t>Main Factors Considered for </a:t>
            </a:r>
            <a:r>
              <a:rPr lang="en-US" altLang="zh-CN" sz="2400" b="1" dirty="0">
                <a:latin typeface="Calibri" panose="020F0502020204030204"/>
              </a:rPr>
              <a:t>Each STEPs – STEP 1 : Where is my DATA !?</a:t>
            </a:r>
            <a:endParaRPr lang="en-US" sz="2400" b="1" dirty="0">
              <a:latin typeface="Calibri" panose="020F0502020204030204"/>
            </a:endParaRPr>
          </a:p>
        </p:txBody>
      </p:sp>
      <p:sp>
        <p:nvSpPr>
          <p:cNvPr id="16" name="Google Shape;117;p7">
            <a:extLst>
              <a:ext uri="{FF2B5EF4-FFF2-40B4-BE49-F238E27FC236}">
                <a16:creationId xmlns:a16="http://schemas.microsoft.com/office/drawing/2014/main" id="{BB5582E1-00FB-4028-B451-AF4443633DED}"/>
              </a:ext>
            </a:extLst>
          </p:cNvPr>
          <p:cNvSpPr txBox="1"/>
          <p:nvPr/>
        </p:nvSpPr>
        <p:spPr>
          <a:xfrm>
            <a:off x="7379474" y="1817181"/>
            <a:ext cx="4320000" cy="46800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l" rtl="0">
              <a:lnSpc>
                <a:spcPct val="150000"/>
              </a:lnSpc>
              <a:spcBef>
                <a:spcPts val="0"/>
              </a:spcBef>
              <a:spcAft>
                <a:spcPts val="0"/>
              </a:spcAft>
              <a:buNone/>
            </a:pPr>
            <a:r>
              <a:rPr lang="zh-CN" sz="1800">
                <a:solidFill>
                  <a:schemeClr val="dk1"/>
                </a:solidFill>
                <a:latin typeface="Calibri"/>
                <a:ea typeface="Calibri"/>
                <a:cs typeface="Calibri"/>
                <a:sym typeface="Calibri"/>
              </a:rPr>
              <a:t>在這個資訊大爆炸的時代，若進行網路爬蟲時，須嚴謹考量目標網站之內容重複程度及完整性，以利於提升分析效率。</a:t>
            </a:r>
            <a:endParaRPr sz="1800">
              <a:solidFill>
                <a:schemeClr val="dk1"/>
              </a:solidFill>
              <a:latin typeface="Calibri"/>
              <a:ea typeface="Calibri"/>
              <a:cs typeface="Calibri"/>
              <a:sym typeface="Calibri"/>
            </a:endParaRPr>
          </a:p>
        </p:txBody>
      </p:sp>
      <p:sp>
        <p:nvSpPr>
          <p:cNvPr id="18" name="Google Shape;119;p7">
            <a:extLst>
              <a:ext uri="{FF2B5EF4-FFF2-40B4-BE49-F238E27FC236}">
                <a16:creationId xmlns:a16="http://schemas.microsoft.com/office/drawing/2014/main" id="{5C98EFF8-EB7E-419E-9336-93790C668577}"/>
              </a:ext>
            </a:extLst>
          </p:cNvPr>
          <p:cNvSpPr/>
          <p:nvPr/>
        </p:nvSpPr>
        <p:spPr>
          <a:xfrm flipH="1">
            <a:off x="172715" y="1817181"/>
            <a:ext cx="6656103" cy="646986"/>
          </a:xfrm>
          <a:prstGeom prst="roundRect">
            <a:avLst>
              <a:gd name="adj" fmla="val 16667"/>
            </a:avLst>
          </a:prstGeom>
          <a:noFill/>
          <a:ln w="9525" cap="flat" cmpd="sng">
            <a:solidFill>
              <a:schemeClr val="accent6"/>
            </a:solidFill>
            <a:prstDash val="solid"/>
            <a:round/>
            <a:headEnd type="none" w="sm" len="sm"/>
            <a:tailEnd type="none" w="sm" len="sm"/>
          </a:ln>
        </p:spPr>
        <p:txBody>
          <a:bodyPr spcFirstLastPara="1" wrap="square" lIns="91425" tIns="45700" rIns="91425" bIns="45700" anchor="t" anchorCtr="0">
            <a:spAutoFit/>
          </a:bodyPr>
          <a:lstStyle/>
          <a:p>
            <a:pPr marL="285750" marR="0" lvl="0" indent="-285750" algn="l" rtl="0">
              <a:spcBef>
                <a:spcPts val="0"/>
              </a:spcBef>
              <a:spcAft>
                <a:spcPts val="0"/>
              </a:spcAft>
              <a:buClr>
                <a:srgbClr val="204559"/>
              </a:buClr>
              <a:buSzPts val="3200"/>
              <a:buFont typeface="Arial"/>
              <a:buChar char="•"/>
            </a:pPr>
            <a:r>
              <a:rPr lang="zh-CN" sz="3200">
                <a:solidFill>
                  <a:srgbClr val="204559"/>
                </a:solidFill>
                <a:latin typeface="Microsoft JhengHei"/>
                <a:ea typeface="Microsoft JhengHei"/>
                <a:cs typeface="Microsoft JhengHei"/>
                <a:sym typeface="Microsoft JhengHei"/>
              </a:rPr>
              <a:t>哪個網站有我想要的資料？</a:t>
            </a:r>
            <a:endParaRPr sz="3200">
              <a:solidFill>
                <a:srgbClr val="204559"/>
              </a:solidFill>
              <a:latin typeface="Microsoft JhengHei"/>
              <a:ea typeface="Microsoft JhengHei"/>
              <a:cs typeface="Microsoft JhengHei"/>
              <a:sym typeface="Microsoft JhengHei"/>
            </a:endParaRPr>
          </a:p>
        </p:txBody>
      </p:sp>
      <p:sp>
        <p:nvSpPr>
          <p:cNvPr id="31" name="Google Shape;120;p7">
            <a:extLst>
              <a:ext uri="{FF2B5EF4-FFF2-40B4-BE49-F238E27FC236}">
                <a16:creationId xmlns:a16="http://schemas.microsoft.com/office/drawing/2014/main" id="{202FA90F-D1A4-4AD4-A59D-57337E066EFD}"/>
              </a:ext>
            </a:extLst>
          </p:cNvPr>
          <p:cNvSpPr txBox="1"/>
          <p:nvPr/>
        </p:nvSpPr>
        <p:spPr>
          <a:xfrm flipH="1">
            <a:off x="172715" y="2825133"/>
            <a:ext cx="6656103" cy="58477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204559"/>
              </a:buClr>
              <a:buSzPts val="3200"/>
              <a:buFont typeface="Arial"/>
              <a:buChar char="•"/>
            </a:pPr>
            <a:r>
              <a:rPr lang="zh-CN" sz="3200">
                <a:solidFill>
                  <a:srgbClr val="204559"/>
                </a:solidFill>
                <a:latin typeface="Microsoft JhengHei"/>
                <a:ea typeface="Microsoft JhengHei"/>
                <a:cs typeface="Microsoft JhengHei"/>
                <a:sym typeface="Microsoft JhengHei"/>
              </a:rPr>
              <a:t>網站是否需要登錄或身份驗證？</a:t>
            </a:r>
            <a:endParaRPr sz="3200">
              <a:solidFill>
                <a:srgbClr val="204559"/>
              </a:solidFill>
              <a:latin typeface="Microsoft JhengHei"/>
              <a:ea typeface="Microsoft JhengHei"/>
              <a:cs typeface="Microsoft JhengHei"/>
              <a:sym typeface="Microsoft JhengHei"/>
            </a:endParaRPr>
          </a:p>
        </p:txBody>
      </p:sp>
      <p:sp>
        <p:nvSpPr>
          <p:cNvPr id="32" name="Google Shape;121;p7">
            <a:extLst>
              <a:ext uri="{FF2B5EF4-FFF2-40B4-BE49-F238E27FC236}">
                <a16:creationId xmlns:a16="http://schemas.microsoft.com/office/drawing/2014/main" id="{650ED43B-18BA-4877-AA6B-13094FA76F86}"/>
              </a:ext>
            </a:extLst>
          </p:cNvPr>
          <p:cNvSpPr txBox="1"/>
          <p:nvPr/>
        </p:nvSpPr>
        <p:spPr>
          <a:xfrm flipH="1">
            <a:off x="172715" y="3833085"/>
            <a:ext cx="6656103" cy="58477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204559"/>
              </a:buClr>
              <a:buSzPts val="3200"/>
              <a:buFont typeface="Arial"/>
              <a:buChar char="•"/>
            </a:pPr>
            <a:r>
              <a:rPr lang="zh-CN" sz="3200">
                <a:solidFill>
                  <a:srgbClr val="204559"/>
                </a:solidFill>
                <a:latin typeface="Microsoft JhengHei"/>
                <a:ea typeface="Microsoft JhengHei"/>
                <a:cs typeface="Microsoft JhengHei"/>
                <a:sym typeface="Microsoft JhengHei"/>
              </a:rPr>
              <a:t>內容品質是否可靠？</a:t>
            </a:r>
            <a:endParaRPr sz="3200">
              <a:solidFill>
                <a:srgbClr val="204559"/>
              </a:solidFill>
              <a:latin typeface="Microsoft JhengHei"/>
              <a:ea typeface="Microsoft JhengHei"/>
              <a:cs typeface="Microsoft JhengHei"/>
              <a:sym typeface="Microsoft JhengHei"/>
            </a:endParaRPr>
          </a:p>
        </p:txBody>
      </p:sp>
      <p:sp>
        <p:nvSpPr>
          <p:cNvPr id="33" name="Google Shape;122;p7">
            <a:extLst>
              <a:ext uri="{FF2B5EF4-FFF2-40B4-BE49-F238E27FC236}">
                <a16:creationId xmlns:a16="http://schemas.microsoft.com/office/drawing/2014/main" id="{E574A1BE-BDEF-422A-89EE-0BF3AE4A4052}"/>
              </a:ext>
            </a:extLst>
          </p:cNvPr>
          <p:cNvSpPr txBox="1"/>
          <p:nvPr/>
        </p:nvSpPr>
        <p:spPr>
          <a:xfrm flipH="1">
            <a:off x="172715" y="4841037"/>
            <a:ext cx="6656103" cy="58477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204559"/>
              </a:buClr>
              <a:buSzPts val="3200"/>
              <a:buFont typeface="Arial"/>
              <a:buChar char="•"/>
            </a:pPr>
            <a:r>
              <a:rPr lang="zh-CN" sz="3200">
                <a:solidFill>
                  <a:srgbClr val="204559"/>
                </a:solidFill>
                <a:latin typeface="Microsoft JhengHei"/>
                <a:ea typeface="Microsoft JhengHei"/>
                <a:cs typeface="Microsoft JhengHei"/>
                <a:sym typeface="Microsoft JhengHei"/>
              </a:rPr>
              <a:t>網站內容的更新頻率為何？</a:t>
            </a:r>
            <a:endParaRPr sz="3200">
              <a:solidFill>
                <a:srgbClr val="204559"/>
              </a:solidFill>
              <a:latin typeface="Microsoft JhengHei"/>
              <a:ea typeface="Microsoft JhengHei"/>
              <a:cs typeface="Microsoft JhengHei"/>
              <a:sym typeface="Microsoft JhengHei"/>
            </a:endParaRPr>
          </a:p>
        </p:txBody>
      </p:sp>
      <p:sp>
        <p:nvSpPr>
          <p:cNvPr id="34" name="Google Shape;123;p7">
            <a:extLst>
              <a:ext uri="{FF2B5EF4-FFF2-40B4-BE49-F238E27FC236}">
                <a16:creationId xmlns:a16="http://schemas.microsoft.com/office/drawing/2014/main" id="{FEA9610B-BABE-4F6C-B091-44D8EE3715C4}"/>
              </a:ext>
            </a:extLst>
          </p:cNvPr>
          <p:cNvSpPr txBox="1"/>
          <p:nvPr/>
        </p:nvSpPr>
        <p:spPr>
          <a:xfrm flipH="1">
            <a:off x="172715" y="5848990"/>
            <a:ext cx="6656103" cy="58477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204559"/>
              </a:buClr>
              <a:buSzPts val="3200"/>
              <a:buFont typeface="Arial"/>
              <a:buChar char="•"/>
            </a:pPr>
            <a:r>
              <a:rPr lang="zh-CN" sz="3200">
                <a:solidFill>
                  <a:srgbClr val="204559"/>
                </a:solidFill>
                <a:latin typeface="Microsoft JhengHei"/>
                <a:ea typeface="Microsoft JhengHei"/>
                <a:cs typeface="Microsoft JhengHei"/>
                <a:sym typeface="Microsoft JhengHei"/>
              </a:rPr>
              <a:t>IPO 與資料結構設計</a:t>
            </a:r>
            <a:endParaRPr sz="3200">
              <a:solidFill>
                <a:srgbClr val="204559"/>
              </a:solidFill>
              <a:latin typeface="Microsoft JhengHei"/>
              <a:ea typeface="Microsoft JhengHei"/>
              <a:cs typeface="Microsoft JhengHei"/>
              <a:sym typeface="Microsoft JhengHei"/>
            </a:endParaRPr>
          </a:p>
        </p:txBody>
      </p:sp>
    </p:spTree>
    <p:extLst>
      <p:ext uri="{BB962C8B-B14F-4D97-AF65-F5344CB8AC3E}">
        <p14:creationId xmlns:p14="http://schemas.microsoft.com/office/powerpoint/2010/main" val="2596130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406DD6B-8599-459D-A871-E64138E5C8AA}"/>
              </a:ext>
            </a:extLst>
          </p:cNvPr>
          <p:cNvSpPr txBox="1"/>
          <p:nvPr/>
        </p:nvSpPr>
        <p:spPr>
          <a:xfrm>
            <a:off x="237067" y="203201"/>
            <a:ext cx="1044786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0000"/>
                </a:solidFill>
                <a:effectLst/>
                <a:uLnTx/>
                <a:uFillTx/>
                <a:latin typeface="Calibri" panose="020F0502020204030204"/>
                <a:ea typeface="+mn-ea"/>
                <a:cs typeface="+mn-cs"/>
              </a:rPr>
              <a:t>Web Scraping Workflow - </a:t>
            </a:r>
            <a:r>
              <a:rPr kumimoji="0" lang="zh-CN" altLang="en-US" sz="3200" b="0" i="0" u="none" strike="noStrike" kern="1200" cap="none" spc="0" normalizeH="0" baseline="0" noProof="0" dirty="0">
                <a:ln>
                  <a:noFill/>
                </a:ln>
                <a:solidFill>
                  <a:srgbClr val="FF0000"/>
                </a:solidFill>
                <a:effectLst/>
                <a:uLnTx/>
                <a:uFillTx/>
                <a:latin typeface="Calibri" panose="020F0502020204030204"/>
                <a:ea typeface="+mn-ea"/>
                <a:cs typeface="+mn-cs"/>
              </a:rPr>
              <a:t>執行流程</a:t>
            </a:r>
            <a:r>
              <a:rPr kumimoji="0" lang="en-US" altLang="zh-CN" sz="3200" b="0" i="0" u="none" strike="noStrike" kern="1200" cap="none" spc="0" normalizeH="0" baseline="0" noProof="0" dirty="0">
                <a:ln>
                  <a:noFill/>
                </a:ln>
                <a:solidFill>
                  <a:srgbClr val="FF0000"/>
                </a:solidFill>
                <a:effectLst/>
                <a:uLnTx/>
                <a:uFillTx/>
                <a:latin typeface="Calibri" panose="020F0502020204030204"/>
                <a:ea typeface="+mn-ea"/>
                <a:cs typeface="+mn-cs"/>
              </a:rPr>
              <a:t> – Programming-based</a:t>
            </a:r>
            <a:endParaRPr kumimoji="0" lang="en-US" sz="32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C1B1B150-4F59-4663-B062-5AFDC42084B6}"/>
              </a:ext>
            </a:extLst>
          </p:cNvPr>
          <p:cNvSpPr txBox="1"/>
          <p:nvPr/>
        </p:nvSpPr>
        <p:spPr>
          <a:xfrm>
            <a:off x="237067" y="788474"/>
            <a:ext cx="10447866" cy="461665"/>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dirty="0">
                <a:latin typeface="Calibri" panose="020F0502020204030204"/>
              </a:rPr>
              <a:t>Main Factors Considered for </a:t>
            </a:r>
            <a:r>
              <a:rPr lang="en-US" altLang="zh-CN" sz="2400" b="1" dirty="0">
                <a:latin typeface="Calibri" panose="020F0502020204030204"/>
              </a:rPr>
              <a:t>Each STEPs – STEP 1 : Where is my DATA !?</a:t>
            </a:r>
            <a:endParaRPr lang="en-US" sz="2400" b="1" dirty="0">
              <a:latin typeface="Calibri" panose="020F0502020204030204"/>
            </a:endParaRPr>
          </a:p>
        </p:txBody>
      </p:sp>
      <p:sp>
        <p:nvSpPr>
          <p:cNvPr id="11" name="Google Shape;129;p8">
            <a:extLst>
              <a:ext uri="{FF2B5EF4-FFF2-40B4-BE49-F238E27FC236}">
                <a16:creationId xmlns:a16="http://schemas.microsoft.com/office/drawing/2014/main" id="{DC969803-EE6E-4F00-B9E3-6DE6FA7F62DF}"/>
              </a:ext>
            </a:extLst>
          </p:cNvPr>
          <p:cNvSpPr/>
          <p:nvPr/>
        </p:nvSpPr>
        <p:spPr>
          <a:xfrm flipH="1">
            <a:off x="172715" y="1817181"/>
            <a:ext cx="6656103" cy="646986"/>
          </a:xfrm>
          <a:prstGeom prst="roundRect">
            <a:avLst>
              <a:gd name="adj" fmla="val 16667"/>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204559"/>
              </a:buClr>
              <a:buSzPts val="3200"/>
              <a:buFont typeface="Arial"/>
              <a:buChar char="•"/>
            </a:pPr>
            <a:r>
              <a:rPr lang="zh-CN" sz="3200">
                <a:solidFill>
                  <a:srgbClr val="204559"/>
                </a:solidFill>
                <a:latin typeface="Microsoft JhengHei"/>
                <a:ea typeface="Microsoft JhengHei"/>
                <a:cs typeface="Microsoft JhengHei"/>
                <a:sym typeface="Microsoft JhengHei"/>
              </a:rPr>
              <a:t>哪個網站有我想要的資料？</a:t>
            </a:r>
            <a:endParaRPr sz="3200">
              <a:solidFill>
                <a:srgbClr val="204559"/>
              </a:solidFill>
              <a:latin typeface="Microsoft JhengHei"/>
              <a:ea typeface="Microsoft JhengHei"/>
              <a:cs typeface="Microsoft JhengHei"/>
              <a:sym typeface="Microsoft JhengHei"/>
            </a:endParaRPr>
          </a:p>
        </p:txBody>
      </p:sp>
      <p:sp>
        <p:nvSpPr>
          <p:cNvPr id="12" name="Google Shape;130;p8">
            <a:extLst>
              <a:ext uri="{FF2B5EF4-FFF2-40B4-BE49-F238E27FC236}">
                <a16:creationId xmlns:a16="http://schemas.microsoft.com/office/drawing/2014/main" id="{41A3FC8D-7120-4969-92D6-CAF074CF6159}"/>
              </a:ext>
            </a:extLst>
          </p:cNvPr>
          <p:cNvSpPr/>
          <p:nvPr/>
        </p:nvSpPr>
        <p:spPr>
          <a:xfrm flipH="1">
            <a:off x="172715" y="2825133"/>
            <a:ext cx="6656103" cy="646986"/>
          </a:xfrm>
          <a:prstGeom prst="roundRect">
            <a:avLst>
              <a:gd name="adj" fmla="val 16667"/>
            </a:avLst>
          </a:prstGeom>
          <a:noFill/>
          <a:ln w="9525" cap="flat" cmpd="sng">
            <a:solidFill>
              <a:schemeClr val="accent6"/>
            </a:solidFill>
            <a:prstDash val="solid"/>
            <a:round/>
            <a:headEnd type="none" w="sm" len="sm"/>
            <a:tailEnd type="none" w="sm" len="sm"/>
          </a:ln>
        </p:spPr>
        <p:txBody>
          <a:bodyPr spcFirstLastPara="1" wrap="square" lIns="91425" tIns="45700" rIns="91425" bIns="45700" anchor="t" anchorCtr="0">
            <a:spAutoFit/>
          </a:bodyPr>
          <a:lstStyle/>
          <a:p>
            <a:pPr marL="285750" marR="0" lvl="0" indent="-285750" algn="l" rtl="0">
              <a:spcBef>
                <a:spcPts val="0"/>
              </a:spcBef>
              <a:spcAft>
                <a:spcPts val="0"/>
              </a:spcAft>
              <a:buClr>
                <a:srgbClr val="204559"/>
              </a:buClr>
              <a:buSzPts val="3200"/>
              <a:buFont typeface="Arial"/>
              <a:buChar char="•"/>
            </a:pPr>
            <a:r>
              <a:rPr lang="zh-CN" sz="3200">
                <a:solidFill>
                  <a:srgbClr val="204559"/>
                </a:solidFill>
                <a:latin typeface="Microsoft JhengHei"/>
                <a:ea typeface="Microsoft JhengHei"/>
                <a:cs typeface="Microsoft JhengHei"/>
                <a:sym typeface="Microsoft JhengHei"/>
              </a:rPr>
              <a:t>網站是否需要登錄或身份驗證？</a:t>
            </a:r>
            <a:endParaRPr sz="3200">
              <a:solidFill>
                <a:srgbClr val="204559"/>
              </a:solidFill>
              <a:latin typeface="Microsoft JhengHei"/>
              <a:ea typeface="Microsoft JhengHei"/>
              <a:cs typeface="Microsoft JhengHei"/>
              <a:sym typeface="Microsoft JhengHei"/>
            </a:endParaRPr>
          </a:p>
        </p:txBody>
      </p:sp>
      <p:sp>
        <p:nvSpPr>
          <p:cNvPr id="13" name="Google Shape;131;p8">
            <a:extLst>
              <a:ext uri="{FF2B5EF4-FFF2-40B4-BE49-F238E27FC236}">
                <a16:creationId xmlns:a16="http://schemas.microsoft.com/office/drawing/2014/main" id="{40085B90-493F-4979-8D68-F7F8F9773F15}"/>
              </a:ext>
            </a:extLst>
          </p:cNvPr>
          <p:cNvSpPr txBox="1"/>
          <p:nvPr/>
        </p:nvSpPr>
        <p:spPr>
          <a:xfrm flipH="1">
            <a:off x="172715" y="3833085"/>
            <a:ext cx="6656103" cy="58477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204559"/>
              </a:buClr>
              <a:buSzPts val="3200"/>
              <a:buFont typeface="Arial"/>
              <a:buChar char="•"/>
            </a:pPr>
            <a:r>
              <a:rPr lang="zh-CN" sz="3200">
                <a:solidFill>
                  <a:srgbClr val="204559"/>
                </a:solidFill>
                <a:latin typeface="Microsoft JhengHei"/>
                <a:ea typeface="Microsoft JhengHei"/>
                <a:cs typeface="Microsoft JhengHei"/>
                <a:sym typeface="Microsoft JhengHei"/>
              </a:rPr>
              <a:t>內容品質是否可靠？</a:t>
            </a:r>
            <a:endParaRPr sz="3200">
              <a:solidFill>
                <a:srgbClr val="204559"/>
              </a:solidFill>
              <a:latin typeface="Microsoft JhengHei"/>
              <a:ea typeface="Microsoft JhengHei"/>
              <a:cs typeface="Microsoft JhengHei"/>
              <a:sym typeface="Microsoft JhengHei"/>
            </a:endParaRPr>
          </a:p>
        </p:txBody>
      </p:sp>
      <p:sp>
        <p:nvSpPr>
          <p:cNvPr id="14" name="Google Shape;132;p8">
            <a:extLst>
              <a:ext uri="{FF2B5EF4-FFF2-40B4-BE49-F238E27FC236}">
                <a16:creationId xmlns:a16="http://schemas.microsoft.com/office/drawing/2014/main" id="{1F3E49D7-1702-4770-B9E9-E39C000E86AA}"/>
              </a:ext>
            </a:extLst>
          </p:cNvPr>
          <p:cNvSpPr txBox="1"/>
          <p:nvPr/>
        </p:nvSpPr>
        <p:spPr>
          <a:xfrm flipH="1">
            <a:off x="172715" y="4841037"/>
            <a:ext cx="6656103" cy="58477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204559"/>
              </a:buClr>
              <a:buSzPts val="3200"/>
              <a:buFont typeface="Arial"/>
              <a:buChar char="•"/>
            </a:pPr>
            <a:r>
              <a:rPr lang="zh-CN" sz="3200">
                <a:solidFill>
                  <a:srgbClr val="204559"/>
                </a:solidFill>
                <a:latin typeface="Microsoft JhengHei"/>
                <a:ea typeface="Microsoft JhengHei"/>
                <a:cs typeface="Microsoft JhengHei"/>
                <a:sym typeface="Microsoft JhengHei"/>
              </a:rPr>
              <a:t>網站內容的更新頻率為何？</a:t>
            </a:r>
            <a:endParaRPr sz="3200">
              <a:solidFill>
                <a:srgbClr val="204559"/>
              </a:solidFill>
              <a:latin typeface="Microsoft JhengHei"/>
              <a:ea typeface="Microsoft JhengHei"/>
              <a:cs typeface="Microsoft JhengHei"/>
              <a:sym typeface="Microsoft JhengHei"/>
            </a:endParaRPr>
          </a:p>
        </p:txBody>
      </p:sp>
      <p:sp>
        <p:nvSpPr>
          <p:cNvPr id="17" name="Google Shape;133;p8">
            <a:extLst>
              <a:ext uri="{FF2B5EF4-FFF2-40B4-BE49-F238E27FC236}">
                <a16:creationId xmlns:a16="http://schemas.microsoft.com/office/drawing/2014/main" id="{6CA4579B-B8A2-47F4-8E70-86971551F56E}"/>
              </a:ext>
            </a:extLst>
          </p:cNvPr>
          <p:cNvSpPr txBox="1"/>
          <p:nvPr/>
        </p:nvSpPr>
        <p:spPr>
          <a:xfrm flipH="1">
            <a:off x="172715" y="5848990"/>
            <a:ext cx="6656103" cy="58477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204559"/>
              </a:buClr>
              <a:buSzPts val="3200"/>
              <a:buFont typeface="Arial"/>
              <a:buChar char="•"/>
            </a:pPr>
            <a:r>
              <a:rPr lang="zh-CN" sz="3200">
                <a:solidFill>
                  <a:srgbClr val="204559"/>
                </a:solidFill>
                <a:latin typeface="Microsoft JhengHei"/>
                <a:ea typeface="Microsoft JhengHei"/>
                <a:cs typeface="Microsoft JhengHei"/>
                <a:sym typeface="Microsoft JhengHei"/>
              </a:rPr>
              <a:t>IPO 與資料結構設計</a:t>
            </a:r>
            <a:endParaRPr sz="3200">
              <a:solidFill>
                <a:srgbClr val="204559"/>
              </a:solidFill>
              <a:latin typeface="Microsoft JhengHei"/>
              <a:ea typeface="Microsoft JhengHei"/>
              <a:cs typeface="Microsoft JhengHei"/>
              <a:sym typeface="Microsoft JhengHei"/>
            </a:endParaRPr>
          </a:p>
        </p:txBody>
      </p:sp>
      <p:sp>
        <p:nvSpPr>
          <p:cNvPr id="19" name="Google Shape;134;p8">
            <a:extLst>
              <a:ext uri="{FF2B5EF4-FFF2-40B4-BE49-F238E27FC236}">
                <a16:creationId xmlns:a16="http://schemas.microsoft.com/office/drawing/2014/main" id="{CBB62B26-FBFA-4D66-925F-89446BA78E69}"/>
              </a:ext>
            </a:extLst>
          </p:cNvPr>
          <p:cNvSpPr txBox="1"/>
          <p:nvPr/>
        </p:nvSpPr>
        <p:spPr>
          <a:xfrm>
            <a:off x="7379475" y="1817181"/>
            <a:ext cx="4320000" cy="46800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l" rtl="0">
              <a:lnSpc>
                <a:spcPct val="150000"/>
              </a:lnSpc>
              <a:spcBef>
                <a:spcPts val="0"/>
              </a:spcBef>
              <a:spcAft>
                <a:spcPts val="0"/>
              </a:spcAft>
              <a:buNone/>
            </a:pPr>
            <a:r>
              <a:rPr lang="zh-CN" sz="1800">
                <a:solidFill>
                  <a:schemeClr val="dk1"/>
                </a:solidFill>
                <a:latin typeface="Calibri"/>
                <a:ea typeface="Calibri"/>
                <a:cs typeface="Calibri"/>
                <a:sym typeface="Calibri"/>
              </a:rPr>
              <a:t>在進行爬蟲時，除了了解目標網站外，須確保在獲取資料前，是否進行登錄行為或任何身份驗證行為，其行為可能為：</a:t>
            </a:r>
            <a:endParaRPr sz="1800">
              <a:solidFill>
                <a:schemeClr val="dk1"/>
              </a:solidFill>
              <a:latin typeface="Calibri"/>
              <a:ea typeface="Calibri"/>
              <a:cs typeface="Calibri"/>
              <a:sym typeface="Calibri"/>
            </a:endParaRPr>
          </a:p>
          <a:p>
            <a:pPr marL="285750" marR="0" lvl="0" indent="-285750" algn="l" rtl="0">
              <a:lnSpc>
                <a:spcPct val="150000"/>
              </a:lnSpc>
              <a:spcBef>
                <a:spcPts val="0"/>
              </a:spcBef>
              <a:spcAft>
                <a:spcPts val="0"/>
              </a:spcAft>
              <a:buClr>
                <a:schemeClr val="dk1"/>
              </a:buClr>
              <a:buSzPts val="1800"/>
              <a:buFont typeface="Arial"/>
              <a:buChar char="•"/>
            </a:pPr>
            <a:r>
              <a:rPr lang="zh-CN" sz="1800">
                <a:solidFill>
                  <a:schemeClr val="dk1"/>
                </a:solidFill>
                <a:latin typeface="Calibri"/>
                <a:ea typeface="Calibri"/>
                <a:cs typeface="Calibri"/>
                <a:sym typeface="Calibri"/>
              </a:rPr>
              <a:t>reCAPTCHA</a:t>
            </a:r>
            <a:endParaRPr sz="1800">
              <a:solidFill>
                <a:schemeClr val="dk1"/>
              </a:solidFill>
              <a:latin typeface="Calibri"/>
              <a:ea typeface="Calibri"/>
              <a:cs typeface="Calibri"/>
              <a:sym typeface="Calibri"/>
            </a:endParaRPr>
          </a:p>
          <a:p>
            <a:pPr marL="285750" marR="0" lvl="0" indent="-285750" algn="l" rtl="0">
              <a:lnSpc>
                <a:spcPct val="150000"/>
              </a:lnSpc>
              <a:spcBef>
                <a:spcPts val="0"/>
              </a:spcBef>
              <a:spcAft>
                <a:spcPts val="0"/>
              </a:spcAft>
              <a:buClr>
                <a:schemeClr val="dk1"/>
              </a:buClr>
              <a:buSzPts val="1800"/>
              <a:buFont typeface="Arial"/>
              <a:buChar char="•"/>
            </a:pPr>
            <a:r>
              <a:rPr lang="zh-CN" sz="1800">
                <a:solidFill>
                  <a:schemeClr val="dk1"/>
                </a:solidFill>
                <a:latin typeface="Calibri"/>
                <a:ea typeface="Calibri"/>
                <a:cs typeface="Calibri"/>
                <a:sym typeface="Calibri"/>
              </a:rPr>
              <a:t>CAPTCHA</a:t>
            </a:r>
            <a:endParaRPr/>
          </a:p>
          <a:p>
            <a:pPr marL="285750" marR="0" lvl="0" indent="-285750" algn="l" rtl="0">
              <a:lnSpc>
                <a:spcPct val="150000"/>
              </a:lnSpc>
              <a:spcBef>
                <a:spcPts val="0"/>
              </a:spcBef>
              <a:spcAft>
                <a:spcPts val="0"/>
              </a:spcAft>
              <a:buClr>
                <a:schemeClr val="dk1"/>
              </a:buClr>
              <a:buSzPts val="1800"/>
              <a:buFont typeface="Arial"/>
              <a:buChar char="•"/>
            </a:pPr>
            <a:r>
              <a:rPr lang="zh-CN" sz="1800">
                <a:solidFill>
                  <a:schemeClr val="dk1"/>
                </a:solidFill>
                <a:latin typeface="Calibri"/>
                <a:ea typeface="Calibri"/>
                <a:cs typeface="Calibri"/>
                <a:sym typeface="Calibri"/>
              </a:rPr>
              <a:t>Session</a:t>
            </a:r>
            <a:endParaRPr/>
          </a:p>
          <a:p>
            <a:pPr marL="285750" marR="0" lvl="0" indent="-285750" algn="l" rtl="0">
              <a:lnSpc>
                <a:spcPct val="150000"/>
              </a:lnSpc>
              <a:spcBef>
                <a:spcPts val="0"/>
              </a:spcBef>
              <a:spcAft>
                <a:spcPts val="0"/>
              </a:spcAft>
              <a:buClr>
                <a:schemeClr val="dk1"/>
              </a:buClr>
              <a:buSzPts val="1800"/>
              <a:buFont typeface="Arial"/>
              <a:buChar char="•"/>
            </a:pPr>
            <a:r>
              <a:rPr lang="zh-CN" sz="1800">
                <a:solidFill>
                  <a:schemeClr val="dk1"/>
                </a:solidFill>
                <a:latin typeface="Calibri"/>
                <a:ea typeface="Calibri"/>
                <a:cs typeface="Calibri"/>
                <a:sym typeface="Calibri"/>
              </a:rPr>
              <a:t>Cookies 等</a:t>
            </a:r>
            <a:endParaRPr sz="1800">
              <a:solidFill>
                <a:schemeClr val="dk1"/>
              </a:solidFill>
              <a:latin typeface="Calibri"/>
              <a:ea typeface="Calibri"/>
              <a:cs typeface="Calibri"/>
              <a:sym typeface="Calibri"/>
            </a:endParaRPr>
          </a:p>
          <a:p>
            <a:pPr marL="0" marR="0" lvl="0" indent="0" algn="l" rtl="0">
              <a:lnSpc>
                <a:spcPct val="150000"/>
              </a:lnSpc>
              <a:spcBef>
                <a:spcPts val="0"/>
              </a:spcBef>
              <a:spcAft>
                <a:spcPts val="0"/>
              </a:spcAft>
              <a:buNone/>
            </a:pPr>
            <a:endParaRPr sz="1800">
              <a:solidFill>
                <a:schemeClr val="dk1"/>
              </a:solidFill>
              <a:latin typeface="Calibri"/>
              <a:ea typeface="Calibri"/>
              <a:cs typeface="Calibri"/>
              <a:sym typeface="Calibri"/>
            </a:endParaRPr>
          </a:p>
          <a:p>
            <a:pPr marL="0" marR="0" lvl="0" indent="0" algn="l" rtl="0">
              <a:lnSpc>
                <a:spcPct val="150000"/>
              </a:lnSpc>
              <a:spcBef>
                <a:spcPts val="0"/>
              </a:spcBef>
              <a:spcAft>
                <a:spcPts val="0"/>
              </a:spcAft>
              <a:buNone/>
            </a:pPr>
            <a:r>
              <a:rPr lang="zh-CN" sz="1800">
                <a:solidFill>
                  <a:schemeClr val="dk1"/>
                </a:solidFill>
                <a:latin typeface="Calibri"/>
                <a:ea typeface="Calibri"/>
                <a:cs typeface="Calibri"/>
                <a:sym typeface="Calibri"/>
              </a:rPr>
              <a:t>由於上述行為將提升爬蟲難度，因此在撰寫爬蟲前，須將該因素納入考量。</a:t>
            </a: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95963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406DD6B-8599-459D-A871-E64138E5C8AA}"/>
              </a:ext>
            </a:extLst>
          </p:cNvPr>
          <p:cNvSpPr txBox="1"/>
          <p:nvPr/>
        </p:nvSpPr>
        <p:spPr>
          <a:xfrm>
            <a:off x="237067" y="203201"/>
            <a:ext cx="1044786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0000"/>
                </a:solidFill>
                <a:effectLst/>
                <a:uLnTx/>
                <a:uFillTx/>
                <a:latin typeface="Calibri" panose="020F0502020204030204"/>
                <a:ea typeface="+mn-ea"/>
                <a:cs typeface="+mn-cs"/>
              </a:rPr>
              <a:t>Web Scraping Workflow - </a:t>
            </a:r>
            <a:r>
              <a:rPr kumimoji="0" lang="zh-CN" altLang="en-US" sz="3200" b="0" i="0" u="none" strike="noStrike" kern="1200" cap="none" spc="0" normalizeH="0" baseline="0" noProof="0" dirty="0">
                <a:ln>
                  <a:noFill/>
                </a:ln>
                <a:solidFill>
                  <a:srgbClr val="FF0000"/>
                </a:solidFill>
                <a:effectLst/>
                <a:uLnTx/>
                <a:uFillTx/>
                <a:latin typeface="Calibri" panose="020F0502020204030204"/>
                <a:ea typeface="+mn-ea"/>
                <a:cs typeface="+mn-cs"/>
              </a:rPr>
              <a:t>執行流程</a:t>
            </a:r>
            <a:r>
              <a:rPr kumimoji="0" lang="en-US" altLang="zh-CN" sz="3200" b="0" i="0" u="none" strike="noStrike" kern="1200" cap="none" spc="0" normalizeH="0" baseline="0" noProof="0" dirty="0">
                <a:ln>
                  <a:noFill/>
                </a:ln>
                <a:solidFill>
                  <a:srgbClr val="FF0000"/>
                </a:solidFill>
                <a:effectLst/>
                <a:uLnTx/>
                <a:uFillTx/>
                <a:latin typeface="Calibri" panose="020F0502020204030204"/>
                <a:ea typeface="+mn-ea"/>
                <a:cs typeface="+mn-cs"/>
              </a:rPr>
              <a:t> – Programming-based</a:t>
            </a:r>
            <a:endParaRPr kumimoji="0" lang="en-US" sz="32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C1B1B150-4F59-4663-B062-5AFDC42084B6}"/>
              </a:ext>
            </a:extLst>
          </p:cNvPr>
          <p:cNvSpPr txBox="1"/>
          <p:nvPr/>
        </p:nvSpPr>
        <p:spPr>
          <a:xfrm>
            <a:off x="237067" y="788474"/>
            <a:ext cx="10447866" cy="461665"/>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dirty="0">
                <a:latin typeface="Calibri" panose="020F0502020204030204"/>
              </a:rPr>
              <a:t>Main Factors Considered for </a:t>
            </a:r>
            <a:r>
              <a:rPr lang="en-US" altLang="zh-CN" sz="2400" b="1" dirty="0">
                <a:latin typeface="Calibri" panose="020F0502020204030204"/>
              </a:rPr>
              <a:t>Each STEPs – STEP 1 : Where is my DATA !?</a:t>
            </a:r>
            <a:endParaRPr lang="en-US" sz="2400" b="1" dirty="0">
              <a:latin typeface="Calibri" panose="020F0502020204030204"/>
            </a:endParaRPr>
          </a:p>
        </p:txBody>
      </p:sp>
      <p:sp>
        <p:nvSpPr>
          <p:cNvPr id="16" name="Google Shape;140;p9">
            <a:extLst>
              <a:ext uri="{FF2B5EF4-FFF2-40B4-BE49-F238E27FC236}">
                <a16:creationId xmlns:a16="http://schemas.microsoft.com/office/drawing/2014/main" id="{07B5AF2A-C434-48C4-ABCE-EDD9A0FC8FA1}"/>
              </a:ext>
            </a:extLst>
          </p:cNvPr>
          <p:cNvSpPr/>
          <p:nvPr/>
        </p:nvSpPr>
        <p:spPr>
          <a:xfrm flipH="1">
            <a:off x="172715" y="1817181"/>
            <a:ext cx="6656103" cy="646986"/>
          </a:xfrm>
          <a:prstGeom prst="roundRect">
            <a:avLst>
              <a:gd name="adj" fmla="val 16667"/>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204559"/>
              </a:buClr>
              <a:buSzPts val="3200"/>
              <a:buFont typeface="Arial"/>
              <a:buChar char="•"/>
            </a:pPr>
            <a:r>
              <a:rPr lang="zh-CN" sz="3200">
                <a:solidFill>
                  <a:srgbClr val="204559"/>
                </a:solidFill>
                <a:latin typeface="Microsoft JhengHei"/>
                <a:ea typeface="Microsoft JhengHei"/>
                <a:cs typeface="Microsoft JhengHei"/>
                <a:sym typeface="Microsoft JhengHei"/>
              </a:rPr>
              <a:t>哪個網站有我想要的資料？</a:t>
            </a:r>
            <a:endParaRPr sz="3200">
              <a:solidFill>
                <a:srgbClr val="204559"/>
              </a:solidFill>
              <a:latin typeface="Microsoft JhengHei"/>
              <a:ea typeface="Microsoft JhengHei"/>
              <a:cs typeface="Microsoft JhengHei"/>
              <a:sym typeface="Microsoft JhengHei"/>
            </a:endParaRPr>
          </a:p>
        </p:txBody>
      </p:sp>
      <p:sp>
        <p:nvSpPr>
          <p:cNvPr id="18" name="Google Shape;141;p9">
            <a:extLst>
              <a:ext uri="{FF2B5EF4-FFF2-40B4-BE49-F238E27FC236}">
                <a16:creationId xmlns:a16="http://schemas.microsoft.com/office/drawing/2014/main" id="{5C2C3D66-FE02-42D6-BFC6-67348FD827DD}"/>
              </a:ext>
            </a:extLst>
          </p:cNvPr>
          <p:cNvSpPr txBox="1"/>
          <p:nvPr/>
        </p:nvSpPr>
        <p:spPr>
          <a:xfrm flipH="1">
            <a:off x="172715" y="2825133"/>
            <a:ext cx="6656103" cy="58477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204559"/>
              </a:buClr>
              <a:buSzPts val="3200"/>
              <a:buFont typeface="Arial"/>
              <a:buChar char="•"/>
            </a:pPr>
            <a:r>
              <a:rPr lang="zh-CN" sz="3200">
                <a:solidFill>
                  <a:srgbClr val="204559"/>
                </a:solidFill>
                <a:latin typeface="Microsoft JhengHei"/>
                <a:ea typeface="Microsoft JhengHei"/>
                <a:cs typeface="Microsoft JhengHei"/>
                <a:sym typeface="Microsoft JhengHei"/>
              </a:rPr>
              <a:t>網站是否需要登錄或身份驗證？</a:t>
            </a:r>
            <a:endParaRPr sz="3200">
              <a:solidFill>
                <a:srgbClr val="204559"/>
              </a:solidFill>
              <a:latin typeface="Microsoft JhengHei"/>
              <a:ea typeface="Microsoft JhengHei"/>
              <a:cs typeface="Microsoft JhengHei"/>
              <a:sym typeface="Microsoft JhengHei"/>
            </a:endParaRPr>
          </a:p>
        </p:txBody>
      </p:sp>
      <p:sp>
        <p:nvSpPr>
          <p:cNvPr id="20" name="Google Shape;142;p9">
            <a:extLst>
              <a:ext uri="{FF2B5EF4-FFF2-40B4-BE49-F238E27FC236}">
                <a16:creationId xmlns:a16="http://schemas.microsoft.com/office/drawing/2014/main" id="{7FA02B7C-B7EF-4E4D-AE5A-DE46478AEA89}"/>
              </a:ext>
            </a:extLst>
          </p:cNvPr>
          <p:cNvSpPr/>
          <p:nvPr/>
        </p:nvSpPr>
        <p:spPr>
          <a:xfrm flipH="1">
            <a:off x="172715" y="3833085"/>
            <a:ext cx="6656103" cy="646986"/>
          </a:xfrm>
          <a:prstGeom prst="roundRect">
            <a:avLst>
              <a:gd name="adj" fmla="val 16667"/>
            </a:avLst>
          </a:prstGeom>
          <a:noFill/>
          <a:ln w="9525" cap="flat" cmpd="sng">
            <a:solidFill>
              <a:schemeClr val="accent6"/>
            </a:solidFill>
            <a:prstDash val="solid"/>
            <a:round/>
            <a:headEnd type="none" w="sm" len="sm"/>
            <a:tailEnd type="none" w="sm" len="sm"/>
          </a:ln>
        </p:spPr>
        <p:txBody>
          <a:bodyPr spcFirstLastPara="1" wrap="square" lIns="91425" tIns="45700" rIns="91425" bIns="45700" anchor="t" anchorCtr="0">
            <a:spAutoFit/>
          </a:bodyPr>
          <a:lstStyle/>
          <a:p>
            <a:pPr marL="285750" marR="0" lvl="0" indent="-285750" algn="l" rtl="0">
              <a:spcBef>
                <a:spcPts val="0"/>
              </a:spcBef>
              <a:spcAft>
                <a:spcPts val="0"/>
              </a:spcAft>
              <a:buClr>
                <a:srgbClr val="204559"/>
              </a:buClr>
              <a:buSzPts val="3200"/>
              <a:buFont typeface="Arial"/>
              <a:buChar char="•"/>
            </a:pPr>
            <a:r>
              <a:rPr lang="zh-CN" sz="3200">
                <a:solidFill>
                  <a:srgbClr val="204559"/>
                </a:solidFill>
                <a:latin typeface="Microsoft JhengHei"/>
                <a:ea typeface="Microsoft JhengHei"/>
                <a:cs typeface="Microsoft JhengHei"/>
                <a:sym typeface="Microsoft JhengHei"/>
              </a:rPr>
              <a:t>內容品質是否可靠？</a:t>
            </a:r>
            <a:endParaRPr sz="3200">
              <a:solidFill>
                <a:srgbClr val="204559"/>
              </a:solidFill>
              <a:latin typeface="Microsoft JhengHei"/>
              <a:ea typeface="Microsoft JhengHei"/>
              <a:cs typeface="Microsoft JhengHei"/>
              <a:sym typeface="Microsoft JhengHei"/>
            </a:endParaRPr>
          </a:p>
        </p:txBody>
      </p:sp>
      <p:sp>
        <p:nvSpPr>
          <p:cNvPr id="21" name="Google Shape;143;p9">
            <a:extLst>
              <a:ext uri="{FF2B5EF4-FFF2-40B4-BE49-F238E27FC236}">
                <a16:creationId xmlns:a16="http://schemas.microsoft.com/office/drawing/2014/main" id="{32AE0CDB-0DE1-4E8C-9B3F-196CC3905D13}"/>
              </a:ext>
            </a:extLst>
          </p:cNvPr>
          <p:cNvSpPr txBox="1"/>
          <p:nvPr/>
        </p:nvSpPr>
        <p:spPr>
          <a:xfrm flipH="1">
            <a:off x="172715" y="4841037"/>
            <a:ext cx="6656103" cy="58477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204559"/>
              </a:buClr>
              <a:buSzPts val="3200"/>
              <a:buFont typeface="Arial"/>
              <a:buChar char="•"/>
            </a:pPr>
            <a:r>
              <a:rPr lang="zh-CN" sz="3200">
                <a:solidFill>
                  <a:srgbClr val="204559"/>
                </a:solidFill>
                <a:latin typeface="Microsoft JhengHei"/>
                <a:ea typeface="Microsoft JhengHei"/>
                <a:cs typeface="Microsoft JhengHei"/>
                <a:sym typeface="Microsoft JhengHei"/>
              </a:rPr>
              <a:t>網站內容的更新頻率為何？</a:t>
            </a:r>
            <a:endParaRPr sz="3200">
              <a:solidFill>
                <a:srgbClr val="204559"/>
              </a:solidFill>
              <a:latin typeface="Microsoft JhengHei"/>
              <a:ea typeface="Microsoft JhengHei"/>
              <a:cs typeface="Microsoft JhengHei"/>
              <a:sym typeface="Microsoft JhengHei"/>
            </a:endParaRPr>
          </a:p>
        </p:txBody>
      </p:sp>
      <p:sp>
        <p:nvSpPr>
          <p:cNvPr id="22" name="Google Shape;144;p9">
            <a:extLst>
              <a:ext uri="{FF2B5EF4-FFF2-40B4-BE49-F238E27FC236}">
                <a16:creationId xmlns:a16="http://schemas.microsoft.com/office/drawing/2014/main" id="{AF2A1FDC-1A61-4719-ACF5-BED0B3E9D725}"/>
              </a:ext>
            </a:extLst>
          </p:cNvPr>
          <p:cNvSpPr txBox="1"/>
          <p:nvPr/>
        </p:nvSpPr>
        <p:spPr>
          <a:xfrm flipH="1">
            <a:off x="172715" y="5848990"/>
            <a:ext cx="6656103" cy="58477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204559"/>
              </a:buClr>
              <a:buSzPts val="3200"/>
              <a:buFont typeface="Arial"/>
              <a:buChar char="•"/>
            </a:pPr>
            <a:r>
              <a:rPr lang="zh-CN" sz="3200">
                <a:solidFill>
                  <a:srgbClr val="204559"/>
                </a:solidFill>
                <a:latin typeface="Microsoft JhengHei"/>
                <a:ea typeface="Microsoft JhengHei"/>
                <a:cs typeface="Microsoft JhengHei"/>
                <a:sym typeface="Microsoft JhengHei"/>
              </a:rPr>
              <a:t>IPO 與資料結構設計</a:t>
            </a:r>
            <a:endParaRPr sz="3200">
              <a:solidFill>
                <a:srgbClr val="204559"/>
              </a:solidFill>
              <a:latin typeface="Microsoft JhengHei"/>
              <a:ea typeface="Microsoft JhengHei"/>
              <a:cs typeface="Microsoft JhengHei"/>
              <a:sym typeface="Microsoft JhengHei"/>
            </a:endParaRPr>
          </a:p>
        </p:txBody>
      </p:sp>
      <p:sp>
        <p:nvSpPr>
          <p:cNvPr id="23" name="Google Shape;145;p9">
            <a:extLst>
              <a:ext uri="{FF2B5EF4-FFF2-40B4-BE49-F238E27FC236}">
                <a16:creationId xmlns:a16="http://schemas.microsoft.com/office/drawing/2014/main" id="{DD4FBCC3-4E76-4391-867C-F729B88CE206}"/>
              </a:ext>
            </a:extLst>
          </p:cNvPr>
          <p:cNvSpPr txBox="1"/>
          <p:nvPr/>
        </p:nvSpPr>
        <p:spPr>
          <a:xfrm>
            <a:off x="7369748" y="1816578"/>
            <a:ext cx="4320000" cy="46800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l" rtl="0">
              <a:lnSpc>
                <a:spcPct val="150000"/>
              </a:lnSpc>
              <a:spcBef>
                <a:spcPts val="0"/>
              </a:spcBef>
              <a:spcAft>
                <a:spcPts val="0"/>
              </a:spcAft>
              <a:buNone/>
            </a:pPr>
            <a:r>
              <a:rPr lang="zh-CN" sz="1800">
                <a:solidFill>
                  <a:schemeClr val="dk1"/>
                </a:solidFill>
                <a:latin typeface="Calibri"/>
                <a:ea typeface="Calibri"/>
                <a:cs typeface="Calibri"/>
                <a:sym typeface="Calibri"/>
              </a:rPr>
              <a:t>在確認目標網站後，需確保爬取內容之品質具可靠性。反之，資料複雜高或來源不明的網站將造成分析結果不準確。</a:t>
            </a: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99628629"/>
      </p:ext>
    </p:extLst>
  </p:cSld>
  <p:clrMapOvr>
    <a:masterClrMapping/>
  </p:clrMapOvr>
</p:sld>
</file>

<file path=ppt/theme/theme1.xml><?xml version="1.0" encoding="utf-8"?>
<a:theme xmlns:a="http://schemas.openxmlformats.org/drawingml/2006/main" name="PrismaticVTI">
  <a:themeElements>
    <a:clrScheme name="AnalogousFromRegularSeed_2SEEDS">
      <a:dk1>
        <a:srgbClr val="000000"/>
      </a:dk1>
      <a:lt1>
        <a:srgbClr val="FFFFFF"/>
      </a:lt1>
      <a:dk2>
        <a:srgbClr val="242C41"/>
      </a:dk2>
      <a:lt2>
        <a:srgbClr val="E2E6E8"/>
      </a:lt2>
      <a:accent1>
        <a:srgbClr val="B1653B"/>
      </a:accent1>
      <a:accent2>
        <a:srgbClr val="C34D54"/>
      </a:accent2>
      <a:accent3>
        <a:srgbClr val="BBA149"/>
      </a:accent3>
      <a:accent4>
        <a:srgbClr val="3BB1A3"/>
      </a:accent4>
      <a:accent5>
        <a:srgbClr val="4DA1C3"/>
      </a:accent5>
      <a:accent6>
        <a:srgbClr val="3B5DB1"/>
      </a:accent6>
      <a:hlink>
        <a:srgbClr val="3C8AB5"/>
      </a:hlink>
      <a:folHlink>
        <a:srgbClr val="7F7F7F"/>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TotalTime>
  <Words>3322</Words>
  <Application>Microsoft Office PowerPoint</Application>
  <PresentationFormat>Widescreen</PresentationFormat>
  <Paragraphs>288</Paragraphs>
  <Slides>35</Slides>
  <Notes>1</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35</vt:i4>
      </vt:variant>
    </vt:vector>
  </HeadingPairs>
  <TitlesOfParts>
    <vt:vector size="49" baseType="lpstr">
      <vt:lpstr>Calibri (Headings)</vt:lpstr>
      <vt:lpstr>Calibri(Headings)</vt:lpstr>
      <vt:lpstr>Microsoft JhengHei</vt:lpstr>
      <vt:lpstr>Aharoni</vt:lpstr>
      <vt:lpstr>Arial</vt:lpstr>
      <vt:lpstr>Arial</vt:lpstr>
      <vt:lpstr>Avenir Next LT Pro</vt:lpstr>
      <vt:lpstr>Calibri</vt:lpstr>
      <vt:lpstr>Calibri Light</vt:lpstr>
      <vt:lpstr>Raleway</vt:lpstr>
      <vt:lpstr>Wingdings</vt:lpstr>
      <vt:lpstr>PrismaticVTI</vt:lpstr>
      <vt:lpstr>Office Theme</vt:lpstr>
      <vt:lpstr>1_Office Theme</vt:lpstr>
      <vt:lpstr>SCU LawTech</vt:lpstr>
      <vt:lpstr>Agenda</vt:lpstr>
      <vt:lpstr>Introduction of Web Scraping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Package</vt:lpstr>
      <vt:lpstr>PowerPoint Presentation</vt:lpstr>
      <vt:lpstr>PowerPoint Presentation</vt:lpstr>
      <vt:lpstr>PowerPoint Presentation</vt:lpstr>
      <vt:lpstr>Data Types with JSON Package</vt:lpstr>
      <vt:lpstr>PowerPoint Presentation</vt:lpstr>
      <vt:lpstr>Hands-on Lab</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dc:title>
  <dc:creator>陳 偉傑</dc:creator>
  <cp:lastModifiedBy>陳 偉傑</cp:lastModifiedBy>
  <cp:revision>20</cp:revision>
  <dcterms:created xsi:type="dcterms:W3CDTF">2021-10-13T02:47:23Z</dcterms:created>
  <dcterms:modified xsi:type="dcterms:W3CDTF">2021-11-03T06:24:22Z</dcterms:modified>
</cp:coreProperties>
</file>