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80" r:id="rId2"/>
    <p:sldMasterId id="2147483692" r:id="rId3"/>
  </p:sldMasterIdLst>
  <p:notesMasterIdLst>
    <p:notesMasterId r:id="rId14"/>
  </p:notesMasterIdLst>
  <p:sldIdLst>
    <p:sldId id="256" r:id="rId4"/>
    <p:sldId id="258" r:id="rId5"/>
    <p:sldId id="290" r:id="rId6"/>
    <p:sldId id="295" r:id="rId7"/>
    <p:sldId id="296" r:id="rId8"/>
    <p:sldId id="306" r:id="rId9"/>
    <p:sldId id="302" r:id="rId10"/>
    <p:sldId id="303" r:id="rId11"/>
    <p:sldId id="307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9366B-EF4E-44B2-9C42-2F9C9E54DB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C23A6-6FCF-4B7B-B85B-3041A3A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6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223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6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29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CA54-3169-46E1-B771-F5620812A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8FBBE-6B3E-4E2C-8B88-CC696C69B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A481-9DFB-401B-8E9D-BB006261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68616-D5BE-4E47-89B0-E1494B2F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80B6B-3277-40FD-8D92-3A228239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43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69C2-E380-409C-8E94-2362EC44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EC1F-A27A-4274-AED2-478CB3D43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B66E3-26AC-4A78-BE8C-67897F18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F7453-6EE7-46DD-8AE2-4AA19D13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28DA-5D90-4F61-B672-947BC8CF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3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9E98-AFEE-4F6E-9DAD-14B62A75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792F8-CF93-4896-B421-ECF876A3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8C17C-4B61-4768-965A-61ADDE59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A626-8CAE-41AD-9003-E8A3F4A3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247AB-238A-4F5D-9DA1-2F1D3D93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1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2C8E-BD09-4382-8D14-3503CCFE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E09B-AB4A-4636-B689-CA2494521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8409-A949-4A1C-93F8-F3A877184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96C75-75A0-4218-93A8-A343F590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8F093-02BA-491E-83B0-45CE3996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8C690-F676-4C26-A01A-D0CC4621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89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E98C-5B05-4796-9B90-173ACAC1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2FEE4-7300-4E84-8DDA-FFB2CD399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7026D-AC0A-4448-A9F7-5FF76B65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463A7-35B2-4B4F-8B0C-20BC8FF5E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3FB84-9099-4FEF-9E7F-AE125A392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DE65D-9E0D-4A3B-BF48-91AEFC90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FD4C7-7DC2-431F-87E8-DDFDA17B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6CD1A-CD55-4497-A422-DC48FBB3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9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2799-B032-43D7-8343-71131616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F844A-4472-438A-BCC3-C63DEE47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4DC33-66C7-445F-8123-3DA025B4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428BD-BB6B-4B21-81CC-505E3E31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73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ED746-5D00-4608-87E1-25BD940F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8EDD3-E750-4460-AC33-2079CD28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732BC-1C1E-4EB6-B96F-12D10BB4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3365-8C34-48F5-940B-33AB908D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F4FA-F736-4158-8E4C-78F25BC4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4E322-7929-4593-B356-38870976D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3144A-5CF9-47FB-B921-24738C9B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24A4B-DF7B-43BC-AB3F-BECEC4A7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99BC5-8B93-4A10-9285-10EECDF1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55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83AC-CEF4-4B6E-B4B3-3D09608C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114BC-3C17-40A8-A5FB-ABB05749D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2E3CB-F3B9-4BC1-84C3-F2CE37957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18B0C-ACBE-4175-B358-EB318EDB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1C7A5-6CB7-481C-98DD-66D00A39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DF863-1125-4911-BAEF-A3A422E0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07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3FD7-F55D-45C8-AD7C-D726416E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A4C99-A9B3-4D1C-A132-A6E8D9AA8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3E5AF-DB7E-4A02-BED4-AEA4F9BE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CF59-612A-4F3F-B9A5-665643D3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6331A-8515-4D36-85B1-7ACA4F2B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50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0D028-C1FE-4F17-9D3D-8937CAB5A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C63C1-B4F2-480F-9D5E-A238BB588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39B21-FEFA-40CC-9B72-36C6CE4F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69A3-589E-409E-B58D-223134D5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B8D08-2C5B-4217-9382-F33545E1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4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4670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74984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24194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2695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7510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89926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470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783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451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1087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15550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248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1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5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3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51A27-5D43-45E4-BCCF-6D14AB0A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F4AC-8D6C-4956-A856-64F2C37CB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408A-AE76-4D18-9CE8-3DDAF2F2A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C547F-725A-4B9E-BC1A-6C78E5B30C5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DB264-F165-4BF3-8E85-2FAF18ADD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43997-7970-431A-925F-4709220A9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6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06236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jiaonang.com/#/courses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gex.asp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pandas.pydata.org/pandas-docs/stable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andas/default.asp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A3613-E9AB-4A4E-AF11-2A40EC78B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SCU </a:t>
            </a:r>
            <a:r>
              <a:rPr lang="en-US" dirty="0" err="1"/>
              <a:t>LawTech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A5111-6201-4BF1-930B-1791044C7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2000" dirty="0"/>
              <a:t>陳偉傑 </a:t>
            </a:r>
            <a:r>
              <a:rPr lang="en-US" altLang="zh-CN" sz="2000" dirty="0" err="1"/>
              <a:t>Wyne</a:t>
            </a:r>
            <a:r>
              <a:rPr lang="en-US" altLang="zh-CN" sz="2000" dirty="0"/>
              <a:t>, TAN</a:t>
            </a:r>
          </a:p>
          <a:p>
            <a:pPr algn="l"/>
            <a:r>
              <a:rPr lang="zh-CN" altLang="en-US" sz="2000" dirty="0"/>
              <a:t>東吳巨資延一</a:t>
            </a:r>
            <a:endParaRPr lang="en-US" sz="2000" dirty="0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FCB6DAAD-FCAB-4ED4-80F5-2989301D3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97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  <p:pic>
        <p:nvPicPr>
          <p:cNvPr id="1026" name="Picture 2" descr="東吳大學- 维基百科，自由的百科全书">
            <a:extLst>
              <a:ext uri="{FF2B5EF4-FFF2-40B4-BE49-F238E27FC236}">
                <a16:creationId xmlns:a16="http://schemas.microsoft.com/office/drawing/2014/main" id="{FBF0DB3A-FA0F-4D1E-9663-DA7D2E3BE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9527"/>
            <a:ext cx="1642533" cy="160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65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/>
        </p:nvSpPr>
        <p:spPr>
          <a:xfrm>
            <a:off x="2829810" y="2251775"/>
            <a:ext cx="6532379" cy="235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  <a:tabLst/>
              <a:defRPr/>
            </a:pPr>
            <a:r>
              <a:rPr kumimoji="0" lang="en-US" sz="11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(Headings)"/>
                <a:ea typeface="Arial"/>
                <a:cs typeface="Arial"/>
                <a:sym typeface="Arial"/>
              </a:rPr>
              <a:t>Q &amp; A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(Headings)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(Headings)"/>
                <a:ea typeface="Arial"/>
                <a:cs typeface="Arial"/>
                <a:sym typeface="Arial"/>
              </a:rPr>
              <a:t>Ideas are worthless unless execution.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(Headings)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72011-7AFD-4C46-89DE-18E12A511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540604"/>
            <a:ext cx="4102609" cy="86486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zh-CN" b="1" dirty="0"/>
              <a:t>Agenda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86773-5950-40E4-B445-EFF0A8D4838B}"/>
              </a:ext>
            </a:extLst>
          </p:cNvPr>
          <p:cNvSpPr txBox="1"/>
          <p:nvPr/>
        </p:nvSpPr>
        <p:spPr>
          <a:xfrm>
            <a:off x="660400" y="1593333"/>
            <a:ext cx="6620933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Python </a:t>
            </a:r>
            <a:r>
              <a:rPr lang="en-US" sz="2800" b="1" dirty="0">
                <a:solidFill>
                  <a:srgbClr val="FF0000"/>
                </a:solidFill>
              </a:rPr>
              <a:t>Regular Expression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Python Data Analysis – </a:t>
            </a:r>
            <a:r>
              <a:rPr lang="en-US" altLang="zh-CN" sz="2800" b="1" dirty="0">
                <a:solidFill>
                  <a:srgbClr val="FF0000"/>
                </a:solidFill>
              </a:rPr>
              <a:t>Pandas</a:t>
            </a:r>
            <a:r>
              <a:rPr lang="en-US" altLang="zh-CN" sz="2800" dirty="0"/>
              <a:t> – Part 1</a:t>
            </a:r>
          </a:p>
        </p:txBody>
      </p:sp>
    </p:spTree>
    <p:extLst>
      <p:ext uri="{BB962C8B-B14F-4D97-AF65-F5344CB8AC3E}">
        <p14:creationId xmlns:p14="http://schemas.microsoft.com/office/powerpoint/2010/main" val="197558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29A5-154F-4B79-AE0D-5F518502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65" y="2446271"/>
            <a:ext cx="10828867" cy="1965457"/>
          </a:xfrm>
        </p:spPr>
        <p:txBody>
          <a:bodyPr>
            <a:normAutofit/>
          </a:bodyPr>
          <a:lstStyle/>
          <a:p>
            <a:pPr algn="ctr"/>
            <a:r>
              <a:rPr lang="en-US" sz="8900" b="1" dirty="0">
                <a:solidFill>
                  <a:srgbClr val="FF0000"/>
                </a:solidFill>
                <a:latin typeface="Calibri(Headings)"/>
              </a:rPr>
              <a:t>Regular Expression</a:t>
            </a:r>
            <a:endParaRPr lang="en-US" sz="11500" b="1" dirty="0">
              <a:latin typeface="Calibri(Headings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52B11-ED83-4057-9A6E-2576CC2C1810}"/>
              </a:ext>
            </a:extLst>
          </p:cNvPr>
          <p:cNvSpPr txBox="1"/>
          <p:nvPr/>
        </p:nvSpPr>
        <p:spPr>
          <a:xfrm>
            <a:off x="4201982" y="4411728"/>
            <a:ext cx="3788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of Python </a:t>
            </a:r>
            <a:r>
              <a:rPr lang="en-US" dirty="0" err="1"/>
              <a:t>RegEx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Hands-on </a:t>
            </a:r>
            <a:r>
              <a:rPr lang="en-US" dirty="0" err="1"/>
              <a:t>RegEx</a:t>
            </a:r>
            <a:r>
              <a:rPr lang="en-US" dirty="0"/>
              <a:t>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 of </a:t>
            </a:r>
            <a:r>
              <a:rPr lang="en-US" dirty="0" err="1"/>
              <a:t>RegEx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9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Introduction of </a:t>
            </a:r>
            <a:r>
              <a:rPr lang="en-US" sz="3200" dirty="0" err="1">
                <a:solidFill>
                  <a:srgbClr val="FF0000"/>
                </a:solidFill>
              </a:rPr>
              <a:t>RegEx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F84B6-86B4-44F4-87E8-1B581FEB8C33}"/>
              </a:ext>
            </a:extLst>
          </p:cNvPr>
          <p:cNvSpPr txBox="1"/>
          <p:nvPr/>
        </p:nvSpPr>
        <p:spPr>
          <a:xfrm>
            <a:off x="897465" y="946741"/>
            <a:ext cx="98855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A regular expression is simply </a:t>
            </a:r>
            <a:r>
              <a:rPr lang="en-US" sz="28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 sequence of characters</a:t>
            </a:r>
            <a:r>
              <a:rPr 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 that </a:t>
            </a:r>
            <a:r>
              <a:rPr lang="en-US" sz="28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define a pattern</a:t>
            </a:r>
            <a:r>
              <a:rPr 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When you want to match a string to perhaps validate an email or password, or even extract some data, a </a:t>
            </a:r>
            <a:r>
              <a:rPr lang="en-US" sz="28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regex is an indispensable tool</a:t>
            </a:r>
            <a:r>
              <a:rPr 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Everything in regex is a character.</a:t>
            </a:r>
          </a:p>
        </p:txBody>
      </p:sp>
    </p:spTree>
    <p:extLst>
      <p:ext uri="{BB962C8B-B14F-4D97-AF65-F5344CB8AC3E}">
        <p14:creationId xmlns:p14="http://schemas.microsoft.com/office/powerpoint/2010/main" val="228507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Hands-on </a:t>
            </a:r>
            <a:r>
              <a:rPr lang="en-US" sz="3200" dirty="0" err="1">
                <a:solidFill>
                  <a:srgbClr val="FF0000"/>
                </a:solidFill>
              </a:rPr>
              <a:t>RegEx</a:t>
            </a:r>
            <a:r>
              <a:rPr lang="en-US" sz="3200" dirty="0">
                <a:solidFill>
                  <a:srgbClr val="FF0000"/>
                </a:solidFill>
              </a:rPr>
              <a:t> Syntax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F84B6-86B4-44F4-87E8-1B581FEB8C33}"/>
              </a:ext>
            </a:extLst>
          </p:cNvPr>
          <p:cNvSpPr txBox="1"/>
          <p:nvPr/>
        </p:nvSpPr>
        <p:spPr>
          <a:xfrm>
            <a:off x="897465" y="946741"/>
            <a:ext cx="6942668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編程膠囊 </a:t>
            </a: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- </a:t>
            </a:r>
            <a:r>
              <a:rPr lang="en-US" altLang="zh-CN" sz="2800" dirty="0" err="1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RegEx</a:t>
            </a:r>
            <a:endParaRPr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99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Functions of </a:t>
            </a:r>
            <a:r>
              <a:rPr lang="en-US" sz="3200" dirty="0" err="1">
                <a:solidFill>
                  <a:srgbClr val="FF0000"/>
                </a:solidFill>
              </a:rPr>
              <a:t>RegEx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F84B6-86B4-44F4-87E8-1B581FEB8C33}"/>
              </a:ext>
            </a:extLst>
          </p:cNvPr>
          <p:cNvSpPr txBox="1"/>
          <p:nvPr/>
        </p:nvSpPr>
        <p:spPr>
          <a:xfrm>
            <a:off x="897465" y="946741"/>
            <a:ext cx="9885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W3school - Python </a:t>
            </a:r>
            <a:r>
              <a:rPr lang="en-US" sz="2800" dirty="0" err="1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RegEx</a:t>
            </a:r>
            <a:endParaRPr lang="en-US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32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29A5-154F-4B79-AE0D-5F518502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65" y="2446271"/>
            <a:ext cx="10828867" cy="1965457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>
                <a:solidFill>
                  <a:srgbClr val="FF0000"/>
                </a:solidFill>
                <a:latin typeface="Calibri(Headings)"/>
              </a:rPr>
              <a:t>Pandas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52B11-ED83-4057-9A6E-2576CC2C1810}"/>
              </a:ext>
            </a:extLst>
          </p:cNvPr>
          <p:cNvSpPr txBox="1"/>
          <p:nvPr/>
        </p:nvSpPr>
        <p:spPr>
          <a:xfrm>
            <a:off x="4201982" y="4411728"/>
            <a:ext cx="378803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is Pandas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Pandas Tutorial</a:t>
            </a:r>
          </a:p>
        </p:txBody>
      </p:sp>
    </p:spTree>
    <p:extLst>
      <p:ext uri="{BB962C8B-B14F-4D97-AF65-F5344CB8AC3E}">
        <p14:creationId xmlns:p14="http://schemas.microsoft.com/office/powerpoint/2010/main" val="384831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is Pandas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F84B6-86B4-44F4-87E8-1B581FEB8C33}"/>
              </a:ext>
            </a:extLst>
          </p:cNvPr>
          <p:cNvSpPr txBox="1"/>
          <p:nvPr/>
        </p:nvSpPr>
        <p:spPr>
          <a:xfrm>
            <a:off x="897465" y="6070832"/>
            <a:ext cx="9549124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Documentation: 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https://pandas.pydata.org/pandas-docs/stable/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34BD3-7E0C-4177-BB77-29BBF005D24D}"/>
              </a:ext>
            </a:extLst>
          </p:cNvPr>
          <p:cNvSpPr txBox="1"/>
          <p:nvPr/>
        </p:nvSpPr>
        <p:spPr>
          <a:xfrm>
            <a:off x="897465" y="946741"/>
            <a:ext cx="98855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Pandas is a </a:t>
            </a:r>
            <a:r>
              <a:rPr lang="en-US" sz="2800" dirty="0">
                <a:latin typeface="DengXian" panose="02010600030101010101" pitchFamily="2" charset="-122"/>
                <a:ea typeface="DengXian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 package providing fast, flexible, and expressive data structures designed to </a:t>
            </a:r>
            <a:r>
              <a:rPr lang="en-US" sz="28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make working with “relational” or “labeled” data</a:t>
            </a:r>
            <a:r>
              <a:rPr 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 both easy and intuitive.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It aims to be the fundamental high-level building block for doing practical, </a:t>
            </a:r>
            <a:r>
              <a:rPr lang="en-US" sz="28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real-world</a:t>
            </a:r>
            <a:r>
              <a:rPr 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 data analysis in Python.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It has the broader goal of becoming the most </a:t>
            </a:r>
            <a:r>
              <a:rPr lang="en-US" sz="28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powerful and flexible open source data analysis/manipulation tool </a:t>
            </a:r>
            <a:r>
              <a:rPr 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available in any language. It is already well on its way toward this goal.</a:t>
            </a:r>
          </a:p>
        </p:txBody>
      </p:sp>
    </p:spTree>
    <p:extLst>
      <p:ext uri="{BB962C8B-B14F-4D97-AF65-F5344CB8AC3E}">
        <p14:creationId xmlns:p14="http://schemas.microsoft.com/office/powerpoint/2010/main" val="302896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Pandas Tutorial – 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F84B6-86B4-44F4-87E8-1B581FEB8C33}"/>
              </a:ext>
            </a:extLst>
          </p:cNvPr>
          <p:cNvSpPr txBox="1"/>
          <p:nvPr/>
        </p:nvSpPr>
        <p:spPr>
          <a:xfrm>
            <a:off x="897465" y="946741"/>
            <a:ext cx="6942668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W3school – Pandas – Part 1</a:t>
            </a:r>
            <a:endParaRPr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39585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235</Words>
  <Application>Microsoft Office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Calibri (Headings)</vt:lpstr>
      <vt:lpstr>Calibri(Headings)</vt:lpstr>
      <vt:lpstr>DengXian</vt:lpstr>
      <vt:lpstr>Aharoni</vt:lpstr>
      <vt:lpstr>Arial</vt:lpstr>
      <vt:lpstr>Avenir Next LT Pro</vt:lpstr>
      <vt:lpstr>Calibri</vt:lpstr>
      <vt:lpstr>Calibri Light</vt:lpstr>
      <vt:lpstr>PrismaticVTI</vt:lpstr>
      <vt:lpstr>Office Theme</vt:lpstr>
      <vt:lpstr>1_Office Theme</vt:lpstr>
      <vt:lpstr>SCU LawTech</vt:lpstr>
      <vt:lpstr>Agenda</vt:lpstr>
      <vt:lpstr>Regular Expression</vt:lpstr>
      <vt:lpstr>PowerPoint Presentation</vt:lpstr>
      <vt:lpstr>PowerPoint Presentation</vt:lpstr>
      <vt:lpstr>PowerPoint Presentation</vt:lpstr>
      <vt:lpstr>Pandas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</dc:title>
  <dc:creator>陳 偉傑</dc:creator>
  <cp:lastModifiedBy>陳 偉傑</cp:lastModifiedBy>
  <cp:revision>16</cp:revision>
  <dcterms:created xsi:type="dcterms:W3CDTF">2021-10-13T02:47:23Z</dcterms:created>
  <dcterms:modified xsi:type="dcterms:W3CDTF">2021-12-15T05:33:50Z</dcterms:modified>
</cp:coreProperties>
</file>