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680" r:id="rId2"/>
    <p:sldMasterId id="2147483692" r:id="rId3"/>
  </p:sldMasterIdLst>
  <p:notesMasterIdLst>
    <p:notesMasterId r:id="rId47"/>
  </p:notesMasterIdLst>
  <p:sldIdLst>
    <p:sldId id="260" r:id="rId4"/>
    <p:sldId id="256" r:id="rId5"/>
    <p:sldId id="259" r:id="rId6"/>
    <p:sldId id="258" r:id="rId7"/>
    <p:sldId id="265" r:id="rId8"/>
    <p:sldId id="280" r:id="rId9"/>
    <p:sldId id="282" r:id="rId10"/>
    <p:sldId id="283" r:id="rId11"/>
    <p:sldId id="284" r:id="rId12"/>
    <p:sldId id="285" r:id="rId13"/>
    <p:sldId id="286" r:id="rId14"/>
    <p:sldId id="261" r:id="rId15"/>
    <p:sldId id="262" r:id="rId16"/>
    <p:sldId id="263" r:id="rId17"/>
    <p:sldId id="264" r:id="rId18"/>
    <p:sldId id="266" r:id="rId19"/>
    <p:sldId id="267" r:id="rId20"/>
    <p:sldId id="269" r:id="rId21"/>
    <p:sldId id="270" r:id="rId22"/>
    <p:sldId id="287" r:id="rId23"/>
    <p:sldId id="281" r:id="rId24"/>
    <p:sldId id="288" r:id="rId25"/>
    <p:sldId id="289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91" r:id="rId36"/>
    <p:sldId id="290" r:id="rId37"/>
    <p:sldId id="293" r:id="rId38"/>
    <p:sldId id="297" r:id="rId39"/>
    <p:sldId id="294" r:id="rId40"/>
    <p:sldId id="298" r:id="rId41"/>
    <p:sldId id="295" r:id="rId42"/>
    <p:sldId id="296" r:id="rId43"/>
    <p:sldId id="299" r:id="rId44"/>
    <p:sldId id="300" r:id="rId45"/>
    <p:sldId id="29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9366B-EF4E-44B2-9C42-2F9C9E54DB1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C23A6-6FCF-4B7B-B85B-3041A3A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6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10/13/2021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6223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6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29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4CA54-3169-46E1-B771-F5620812A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8FBBE-6B3E-4E2C-8B88-CC696C69B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A481-9DFB-401B-8E9D-BB006261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547F-725A-4B9E-BC1A-6C78E5B30C5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68616-D5BE-4E47-89B0-E1494B2F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80B6B-3277-40FD-8D92-3A228239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DCBF-2B9E-4F4C-B569-73748E5E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43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69C2-E380-409C-8E94-2362EC44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EEC1F-A27A-4274-AED2-478CB3D43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B66E3-26AC-4A78-BE8C-67897F18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547F-725A-4B9E-BC1A-6C78E5B30C5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F7453-6EE7-46DD-8AE2-4AA19D13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E28DA-5D90-4F61-B672-947BC8CF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DCBF-2B9E-4F4C-B569-73748E5E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33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9E98-AFEE-4F6E-9DAD-14B62A75D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792F8-CF93-4896-B421-ECF876A3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8C17C-4B61-4768-965A-61ADDE59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547F-725A-4B9E-BC1A-6C78E5B30C5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AA626-8CAE-41AD-9003-E8A3F4A3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247AB-238A-4F5D-9DA1-2F1D3D93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DCBF-2B9E-4F4C-B569-73748E5E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91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2C8E-BD09-4382-8D14-3503CCFE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3E09B-AB4A-4636-B689-CA2494521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68409-A949-4A1C-93F8-F3A877184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96C75-75A0-4218-93A8-A343F590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547F-725A-4B9E-BC1A-6C78E5B30C5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8F093-02BA-491E-83B0-45CE3996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8C690-F676-4C26-A01A-D0CC4621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DCBF-2B9E-4F4C-B569-73748E5E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89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CE98C-5B05-4796-9B90-173ACAC1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2FEE4-7300-4E84-8DDA-FFB2CD399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7026D-AC0A-4448-A9F7-5FF76B659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463A7-35B2-4B4F-8B0C-20BC8FF5E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13FB84-9099-4FEF-9E7F-AE125A392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DE65D-9E0D-4A3B-BF48-91AEFC909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547F-725A-4B9E-BC1A-6C78E5B30C5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8FD4C7-7DC2-431F-87E8-DDFDA17B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76CD1A-CD55-4497-A422-DC48FBB3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DCBF-2B9E-4F4C-B569-73748E5E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9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2799-B032-43D7-8343-71131616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1F844A-4472-438A-BCC3-C63DEE47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547F-725A-4B9E-BC1A-6C78E5B30C5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4DC33-66C7-445F-8123-3DA025B4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428BD-BB6B-4B21-81CC-505E3E31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DCBF-2B9E-4F4C-B569-73748E5E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73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ED746-5D00-4608-87E1-25BD940F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547F-725A-4B9E-BC1A-6C78E5B30C5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8EDD3-E750-4460-AC33-2079CD28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732BC-1C1E-4EB6-B96F-12D10BB4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DCBF-2B9E-4F4C-B569-73748E5E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3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3365-8C34-48F5-940B-33AB908D0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4F4FA-F736-4158-8E4C-78F25BC43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4E322-7929-4593-B356-38870976D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3144A-5CF9-47FB-B921-24738C9B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547F-725A-4B9E-BC1A-6C78E5B30C5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24A4B-DF7B-43BC-AB3F-BECEC4A7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99BC5-8B93-4A10-9285-10EECDF1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DCBF-2B9E-4F4C-B569-73748E5E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552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483AC-CEF4-4B6E-B4B3-3D09608CD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E114BC-3C17-40A8-A5FB-ABB05749D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2E3CB-F3B9-4BC1-84C3-F2CE37957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18B0C-ACBE-4175-B358-EB318EDB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547F-725A-4B9E-BC1A-6C78E5B30C5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1C7A5-6CB7-481C-98DD-66D00A39E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DF863-1125-4911-BAEF-A3A422E0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DCBF-2B9E-4F4C-B569-73748E5E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078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3FD7-F55D-45C8-AD7C-D726416E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A4C99-A9B3-4D1C-A132-A6E8D9AA8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3E5AF-DB7E-4A02-BED4-AEA4F9BEC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547F-725A-4B9E-BC1A-6C78E5B30C5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6CF59-612A-4F3F-B9A5-665643D3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6331A-8515-4D36-85B1-7ACA4F2BD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DCBF-2B9E-4F4C-B569-73748E5E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503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0D028-C1FE-4F17-9D3D-8937CAB5A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C63C1-B4F2-480F-9D5E-A238BB588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39B21-FEFA-40CC-9B72-36C6CE4FA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547F-725A-4B9E-BC1A-6C78E5B30C5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069A3-589E-409E-B58D-223134D5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B8D08-2C5B-4217-9382-F33545E1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DCBF-2B9E-4F4C-B569-73748E5E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477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46703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74984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24194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26959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75105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89926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470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783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4513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10877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15550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248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8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1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4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1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5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3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10/13/2021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8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851A27-5D43-45E4-BCCF-6D14AB0AA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8F4AC-8D6C-4956-A856-64F2C37CB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C408A-AE76-4D18-9CE8-3DDAF2F2A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C547F-725A-4B9E-BC1A-6C78E5B30C5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DB264-F165-4BF3-8E85-2FAF18ADD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43997-7970-431A-925F-4709220A9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8DCBF-2B9E-4F4C-B569-73748E5E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6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06236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0mn6d7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anaconda.com/products/individual#Downloads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markdownguide.org/basic-syntax/" TargetMode="Externa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docs.python.org/3/library/functions.html" TargetMode="Externa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line.me/R/ti/g/MGyoqrdU--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SCU-LAWTECH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SCU-LAWTECH/110-1_LawTech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F72011-7AFD-4C46-89DE-18E12A511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633" y="816402"/>
            <a:ext cx="9592733" cy="5225196"/>
          </a:xfrm>
        </p:spPr>
        <p:txBody>
          <a:bodyPr anchor="ctr">
            <a:normAutofit/>
          </a:bodyPr>
          <a:lstStyle/>
          <a:p>
            <a:r>
              <a:rPr lang="en-US" altLang="zh-CN" sz="8000" b="1" dirty="0">
                <a:hlinkClick r:id="rId2"/>
              </a:rPr>
              <a:t>https://bit.ly/30mn6d7</a:t>
            </a:r>
            <a:r>
              <a:rPr lang="en-US" altLang="zh-CN" sz="8000" b="1" dirty="0"/>
              <a:t> 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568836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D38F6-B798-4B41-934A-95BF671BD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4" y="1451702"/>
            <a:ext cx="11755491" cy="2581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06DD6B-8599-459D-A871-E64138E5C8AA}"/>
              </a:ext>
            </a:extLst>
          </p:cNvPr>
          <p:cNvSpPr txBox="1"/>
          <p:nvPr/>
        </p:nvSpPr>
        <p:spPr>
          <a:xfrm>
            <a:off x="237067" y="203201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Download the course materials – STEP 3-2 .</a:t>
            </a:r>
            <a:r>
              <a:rPr lang="en-US" sz="3200" dirty="0" err="1">
                <a:solidFill>
                  <a:srgbClr val="FF0000"/>
                </a:solidFill>
              </a:rPr>
              <a:t>ipynb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BA9A49-712A-43A8-AC80-F346110B9396}"/>
              </a:ext>
            </a:extLst>
          </p:cNvPr>
          <p:cNvSpPr/>
          <p:nvPr/>
        </p:nvSpPr>
        <p:spPr>
          <a:xfrm>
            <a:off x="362529" y="3234267"/>
            <a:ext cx="3549071" cy="33019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566F52-08BC-411C-8906-59290F682EA0}"/>
              </a:ext>
            </a:extLst>
          </p:cNvPr>
          <p:cNvSpPr txBox="1"/>
          <p:nvPr/>
        </p:nvSpPr>
        <p:spPr>
          <a:xfrm>
            <a:off x="237067" y="4775589"/>
            <a:ext cx="116755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IPYNB : </a:t>
            </a:r>
          </a:p>
          <a:p>
            <a:r>
              <a:rPr lang="en-US" sz="2800" dirty="0"/>
              <a:t>Click “20111013_Notebook_for_Download_Tutorial”,</a:t>
            </a:r>
          </a:p>
          <a:p>
            <a:r>
              <a:rPr lang="en-US" sz="2800" dirty="0"/>
              <a:t>Click on “         ” Button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E467C4-AA8E-459B-B580-5B48AB66F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492" y="5711796"/>
            <a:ext cx="523948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66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76A4C6-CB25-4A18-9D98-D0B8BA0FC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28" y="921459"/>
            <a:ext cx="4502769" cy="57333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06DD6B-8599-459D-A871-E64138E5C8AA}"/>
              </a:ext>
            </a:extLst>
          </p:cNvPr>
          <p:cNvSpPr txBox="1"/>
          <p:nvPr/>
        </p:nvSpPr>
        <p:spPr>
          <a:xfrm>
            <a:off x="237067" y="203201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Download the course materials – STEP 3-2 .</a:t>
            </a:r>
            <a:r>
              <a:rPr lang="en-US" sz="3200" dirty="0" err="1">
                <a:solidFill>
                  <a:srgbClr val="FF0000"/>
                </a:solidFill>
              </a:rPr>
              <a:t>ipynb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BA9A49-712A-43A8-AC80-F346110B9396}"/>
              </a:ext>
            </a:extLst>
          </p:cNvPr>
          <p:cNvSpPr/>
          <p:nvPr/>
        </p:nvSpPr>
        <p:spPr>
          <a:xfrm>
            <a:off x="2760672" y="3557383"/>
            <a:ext cx="1656053" cy="18648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566F52-08BC-411C-8906-59290F682EA0}"/>
              </a:ext>
            </a:extLst>
          </p:cNvPr>
          <p:cNvSpPr txBox="1"/>
          <p:nvPr/>
        </p:nvSpPr>
        <p:spPr>
          <a:xfrm>
            <a:off x="5133835" y="2096351"/>
            <a:ext cx="68016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IPYNB : </a:t>
            </a:r>
          </a:p>
          <a:p>
            <a:r>
              <a:rPr lang="en-US" sz="2800" dirty="0"/>
              <a:t>Click “</a:t>
            </a:r>
            <a:r>
              <a:rPr lang="zh-CN" altLang="en-US" sz="2800" dirty="0"/>
              <a:t>另存新檔</a:t>
            </a:r>
            <a:r>
              <a:rPr lang="en-US" sz="2800" dirty="0"/>
              <a:t>” Then </a:t>
            </a:r>
          </a:p>
          <a:p>
            <a:r>
              <a:rPr lang="en-US" sz="2800" dirty="0"/>
              <a:t>Click on “Save” Button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altLang="zh-CN" sz="2800" b="1" dirty="0">
                <a:solidFill>
                  <a:srgbClr val="FF0000"/>
                </a:solidFill>
              </a:rPr>
              <a:t>TIPs</a:t>
            </a:r>
          </a:p>
          <a:p>
            <a:r>
              <a:rPr lang="zh-CN" altLang="en-US" sz="2800" dirty="0"/>
              <a:t>儲存檔案時，請記得您把檔案儲存在</a:t>
            </a:r>
            <a:endParaRPr lang="en-US" altLang="zh-CN" sz="2800" dirty="0"/>
          </a:p>
          <a:p>
            <a:r>
              <a:rPr lang="zh-CN" altLang="en-US" sz="2800" dirty="0"/>
              <a:t>哪個文件夾下噢！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10901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29A5-154F-4B79-AE0D-5F5185022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216" y="2446271"/>
            <a:ext cx="6319568" cy="1965457"/>
          </a:xfrm>
        </p:spPr>
        <p:txBody>
          <a:bodyPr>
            <a:normAutofit/>
          </a:bodyPr>
          <a:lstStyle/>
          <a:p>
            <a:pPr algn="ctr"/>
            <a:r>
              <a:rPr lang="en-US" sz="11500" b="1" dirty="0">
                <a:solidFill>
                  <a:srgbClr val="FF0000"/>
                </a:solidFill>
                <a:latin typeface="Calibri(Headings)"/>
              </a:rPr>
              <a:t>Anaconda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52B11-ED83-4057-9A6E-2576CC2C1810}"/>
              </a:ext>
            </a:extLst>
          </p:cNvPr>
          <p:cNvSpPr txBox="1"/>
          <p:nvPr/>
        </p:nvSpPr>
        <p:spPr>
          <a:xfrm>
            <a:off x="4201982" y="4411728"/>
            <a:ext cx="3788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an Anaconda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Python Environment</a:t>
            </a:r>
          </a:p>
        </p:txBody>
      </p:sp>
    </p:spTree>
    <p:extLst>
      <p:ext uri="{BB962C8B-B14F-4D97-AF65-F5344CB8AC3E}">
        <p14:creationId xmlns:p14="http://schemas.microsoft.com/office/powerpoint/2010/main" val="787596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6DD6B-8599-459D-A871-E64138E5C8AA}"/>
              </a:ext>
            </a:extLst>
          </p:cNvPr>
          <p:cNvSpPr txBox="1"/>
          <p:nvPr/>
        </p:nvSpPr>
        <p:spPr>
          <a:xfrm>
            <a:off x="237067" y="203201"/>
            <a:ext cx="6798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Install an Anaconda</a:t>
            </a:r>
          </a:p>
        </p:txBody>
      </p:sp>
      <p:pic>
        <p:nvPicPr>
          <p:cNvPr id="3074" name="Picture 2" descr="Anaconda (Python distribution) - Wikipedia">
            <a:hlinkClick r:id="rId2"/>
            <a:extLst>
              <a:ext uri="{FF2B5EF4-FFF2-40B4-BE49-F238E27FC236}">
                <a16:creationId xmlns:a16="http://schemas.microsoft.com/office/drawing/2014/main" id="{1E9C2637-0A09-4AA0-950D-CA6E8D732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026" y="1841572"/>
            <a:ext cx="6363947" cy="317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AA1F3F65-F575-4CF3-9B74-65505CEBA127}"/>
              </a:ext>
            </a:extLst>
          </p:cNvPr>
          <p:cNvSpPr/>
          <p:nvPr/>
        </p:nvSpPr>
        <p:spPr>
          <a:xfrm>
            <a:off x="8466667" y="1126659"/>
            <a:ext cx="2362200" cy="1582674"/>
          </a:xfrm>
          <a:prstGeom prst="wedgeEllipseCallou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Click and Download !</a:t>
            </a:r>
          </a:p>
        </p:txBody>
      </p:sp>
    </p:spTree>
    <p:extLst>
      <p:ext uri="{BB962C8B-B14F-4D97-AF65-F5344CB8AC3E}">
        <p14:creationId xmlns:p14="http://schemas.microsoft.com/office/powerpoint/2010/main" val="1112962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6DD6B-8599-459D-A871-E64138E5C8AA}"/>
              </a:ext>
            </a:extLst>
          </p:cNvPr>
          <p:cNvSpPr txBox="1"/>
          <p:nvPr/>
        </p:nvSpPr>
        <p:spPr>
          <a:xfrm>
            <a:off x="237067" y="203201"/>
            <a:ext cx="1044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Create a Python Environment – STEP 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FDBF6E-1D7B-4D27-9EA3-F83EABC38A75}"/>
              </a:ext>
            </a:extLst>
          </p:cNvPr>
          <p:cNvGrpSpPr/>
          <p:nvPr/>
        </p:nvGrpSpPr>
        <p:grpSpPr>
          <a:xfrm>
            <a:off x="1185335" y="1236235"/>
            <a:ext cx="5384800" cy="4981288"/>
            <a:chOff x="237067" y="1236235"/>
            <a:chExt cx="5384800" cy="498128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75EB115-70A9-456C-9CBF-F5AC28660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067" y="1236235"/>
              <a:ext cx="5384800" cy="4981288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4EA908B-6F1E-4C34-98D5-D063D3EC760F}"/>
                </a:ext>
              </a:extLst>
            </p:cNvPr>
            <p:cNvSpPr/>
            <p:nvPr/>
          </p:nvSpPr>
          <p:spPr>
            <a:xfrm>
              <a:off x="387927" y="3183465"/>
              <a:ext cx="2253673" cy="31865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BCC0C39-B300-4C31-ABF2-F146F9C21D76}"/>
              </a:ext>
            </a:extLst>
          </p:cNvPr>
          <p:cNvSpPr txBox="1"/>
          <p:nvPr/>
        </p:nvSpPr>
        <p:spPr>
          <a:xfrm>
            <a:off x="6720995" y="3158126"/>
            <a:ext cx="5054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Find “Anaconda Navigator” </a:t>
            </a:r>
          </a:p>
          <a:p>
            <a:r>
              <a:rPr lang="en-US" sz="2800" dirty="0"/>
              <a:t>and click it.</a:t>
            </a:r>
          </a:p>
        </p:txBody>
      </p:sp>
    </p:spTree>
    <p:extLst>
      <p:ext uri="{BB962C8B-B14F-4D97-AF65-F5344CB8AC3E}">
        <p14:creationId xmlns:p14="http://schemas.microsoft.com/office/powerpoint/2010/main" val="1481872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6DD6B-8599-459D-A871-E64138E5C8AA}"/>
              </a:ext>
            </a:extLst>
          </p:cNvPr>
          <p:cNvSpPr txBox="1"/>
          <p:nvPr/>
        </p:nvSpPr>
        <p:spPr>
          <a:xfrm>
            <a:off x="237067" y="203201"/>
            <a:ext cx="1044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Create a Python Environment – STEP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4EFCFB-01CD-48BC-A9F1-B23FF50BD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33" y="1105482"/>
            <a:ext cx="9821333" cy="52738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CC0C39-B300-4C31-ABF2-F146F9C21D76}"/>
              </a:ext>
            </a:extLst>
          </p:cNvPr>
          <p:cNvSpPr txBox="1"/>
          <p:nvPr/>
        </p:nvSpPr>
        <p:spPr>
          <a:xfrm>
            <a:off x="5219019" y="5410260"/>
            <a:ext cx="5054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Click “Launch” Jupyter Notebook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7FABAB-314D-47B2-9E7D-312C1F273641}"/>
              </a:ext>
            </a:extLst>
          </p:cNvPr>
          <p:cNvSpPr/>
          <p:nvPr/>
        </p:nvSpPr>
        <p:spPr>
          <a:xfrm>
            <a:off x="7643861" y="2031999"/>
            <a:ext cx="1347739" cy="151553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22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6DD6B-8599-459D-A871-E64138E5C8AA}"/>
              </a:ext>
            </a:extLst>
          </p:cNvPr>
          <p:cNvSpPr txBox="1"/>
          <p:nvPr/>
        </p:nvSpPr>
        <p:spPr>
          <a:xfrm>
            <a:off x="237067" y="203201"/>
            <a:ext cx="1044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Create a Python Environment – STEP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C0C39-B300-4C31-ABF2-F146F9C21D76}"/>
              </a:ext>
            </a:extLst>
          </p:cNvPr>
          <p:cNvSpPr txBox="1"/>
          <p:nvPr/>
        </p:nvSpPr>
        <p:spPr>
          <a:xfrm>
            <a:off x="7713133" y="2961804"/>
            <a:ext cx="4241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Congratulation !</a:t>
            </a:r>
          </a:p>
          <a:p>
            <a:endParaRPr lang="en-US" sz="2800" dirty="0"/>
          </a:p>
          <a:p>
            <a:r>
              <a:rPr lang="en-US" sz="2800" dirty="0"/>
              <a:t>You had created a Python Environment.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06C7B4-8119-4499-BEEC-BCE1AE7B7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7" y="986075"/>
            <a:ext cx="7328702" cy="552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30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29A5-154F-4B79-AE0D-5F5185022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446271"/>
            <a:ext cx="10828867" cy="19654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1500" b="1" dirty="0">
                <a:solidFill>
                  <a:srgbClr val="FF0000"/>
                </a:solidFill>
                <a:latin typeface="Calibri(Headings)"/>
              </a:rPr>
              <a:t>Jupyter Notebook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52B11-ED83-4057-9A6E-2576CC2C1810}"/>
              </a:ext>
            </a:extLst>
          </p:cNvPr>
          <p:cNvSpPr txBox="1"/>
          <p:nvPr/>
        </p:nvSpPr>
        <p:spPr>
          <a:xfrm>
            <a:off x="4201982" y="4411728"/>
            <a:ext cx="3788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Python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Upload a Python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File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Jupyter Notebook Tutorial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your own Notebook</a:t>
            </a:r>
          </a:p>
        </p:txBody>
      </p:sp>
    </p:spTree>
    <p:extLst>
      <p:ext uri="{BB962C8B-B14F-4D97-AF65-F5344CB8AC3E}">
        <p14:creationId xmlns:p14="http://schemas.microsoft.com/office/powerpoint/2010/main" val="3948250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6DD6B-8599-459D-A871-E64138E5C8AA}"/>
              </a:ext>
            </a:extLst>
          </p:cNvPr>
          <p:cNvSpPr txBox="1"/>
          <p:nvPr/>
        </p:nvSpPr>
        <p:spPr>
          <a:xfrm>
            <a:off x="237067" y="203201"/>
            <a:ext cx="1044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Create a Python Project – STEP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7276D-7DCE-4DFD-9F32-ABD42AB74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7" y="1574062"/>
            <a:ext cx="11441122" cy="2981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901059-7FD8-4CF8-8035-DD0D12D3F05B}"/>
              </a:ext>
            </a:extLst>
          </p:cNvPr>
          <p:cNvSpPr txBox="1"/>
          <p:nvPr/>
        </p:nvSpPr>
        <p:spPr>
          <a:xfrm>
            <a:off x="3430329" y="5015631"/>
            <a:ext cx="5054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Click on “New” then</a:t>
            </a:r>
          </a:p>
          <a:p>
            <a:pPr algn="ctr"/>
            <a:r>
              <a:rPr lang="en-US" sz="2800" dirty="0"/>
              <a:t>Choose the “Python 3”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766647F-FE50-4138-9FDB-B03930EA162A}"/>
              </a:ext>
            </a:extLst>
          </p:cNvPr>
          <p:cNvSpPr/>
          <p:nvPr/>
        </p:nvSpPr>
        <p:spPr>
          <a:xfrm>
            <a:off x="9465735" y="2421465"/>
            <a:ext cx="1803400" cy="201506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92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6DD6B-8599-459D-A871-E64138E5C8AA}"/>
              </a:ext>
            </a:extLst>
          </p:cNvPr>
          <p:cNvSpPr txBox="1"/>
          <p:nvPr/>
        </p:nvSpPr>
        <p:spPr>
          <a:xfrm>
            <a:off x="237067" y="203201"/>
            <a:ext cx="1044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Create a Python Project – STEP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901059-7FD8-4CF8-8035-DD0D12D3F05B}"/>
              </a:ext>
            </a:extLst>
          </p:cNvPr>
          <p:cNvSpPr txBox="1"/>
          <p:nvPr/>
        </p:nvSpPr>
        <p:spPr>
          <a:xfrm>
            <a:off x="2963997" y="4761631"/>
            <a:ext cx="62640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Congratulation !</a:t>
            </a: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r>
              <a:rPr lang="en-US" sz="2800" dirty="0"/>
              <a:t>You had created a Python Project!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F97025-86D7-437B-9448-06FCA3C35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02" y="2421465"/>
            <a:ext cx="11069595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9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A3613-E9AB-4A4E-AF11-2A40EC78B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SCU </a:t>
            </a:r>
            <a:r>
              <a:rPr lang="en-US" dirty="0" err="1"/>
              <a:t>LawTech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A5111-6201-4BF1-930B-1791044C7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 anchor="ctr">
            <a:normAutofit/>
          </a:bodyPr>
          <a:lstStyle/>
          <a:p>
            <a:pPr algn="l"/>
            <a:r>
              <a:rPr lang="zh-CN" altLang="en-US" sz="2000" dirty="0"/>
              <a:t>陳偉傑 </a:t>
            </a:r>
            <a:r>
              <a:rPr lang="en-US" altLang="zh-CN" sz="2000" dirty="0" err="1"/>
              <a:t>Wyne</a:t>
            </a:r>
            <a:r>
              <a:rPr lang="en-US" altLang="zh-CN" sz="2000" dirty="0"/>
              <a:t>, TAN</a:t>
            </a:r>
          </a:p>
          <a:p>
            <a:pPr algn="l"/>
            <a:r>
              <a:rPr lang="zh-CN" altLang="en-US" sz="2000" dirty="0"/>
              <a:t>東吳巨資延一</a:t>
            </a:r>
            <a:endParaRPr lang="en-US" sz="2000" dirty="0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FCB6DAAD-FCAB-4ED4-80F5-2989301D34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397" b="-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  <p:pic>
        <p:nvPicPr>
          <p:cNvPr id="1026" name="Picture 2" descr="東吳大學- 维基百科，自由的百科全书">
            <a:extLst>
              <a:ext uri="{FF2B5EF4-FFF2-40B4-BE49-F238E27FC236}">
                <a16:creationId xmlns:a16="http://schemas.microsoft.com/office/drawing/2014/main" id="{FBF0DB3A-FA0F-4D1E-9663-DA7D2E3BE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89527"/>
            <a:ext cx="1642533" cy="160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654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3DAAD9-A004-4AA0-A015-697FEE5F5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2" y="1133178"/>
            <a:ext cx="8489064" cy="51937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06DD6B-8599-459D-A871-E64138E5C8AA}"/>
              </a:ext>
            </a:extLst>
          </p:cNvPr>
          <p:cNvSpPr txBox="1"/>
          <p:nvPr/>
        </p:nvSpPr>
        <p:spPr>
          <a:xfrm>
            <a:off x="237067" y="203201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Upload a Python Project – STEP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566F52-08BC-411C-8906-59290F682EA0}"/>
              </a:ext>
            </a:extLst>
          </p:cNvPr>
          <p:cNvSpPr txBox="1"/>
          <p:nvPr/>
        </p:nvSpPr>
        <p:spPr>
          <a:xfrm>
            <a:off x="8680720" y="2053461"/>
            <a:ext cx="43969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IPYNB : </a:t>
            </a:r>
          </a:p>
          <a:p>
            <a:r>
              <a:rPr lang="en-US" sz="2800" dirty="0"/>
              <a:t>Back to “Home Page”</a:t>
            </a:r>
          </a:p>
          <a:p>
            <a:endParaRPr lang="en-US" sz="2800" dirty="0"/>
          </a:p>
          <a:p>
            <a:r>
              <a:rPr lang="en-US" sz="2800" dirty="0"/>
              <a:t>Click on “Upload”</a:t>
            </a:r>
          </a:p>
          <a:p>
            <a:endParaRPr lang="en-US" sz="2800" dirty="0"/>
          </a:p>
          <a:p>
            <a:r>
              <a:rPr lang="en-US" sz="2800" dirty="0"/>
              <a:t>Find the project you </a:t>
            </a:r>
          </a:p>
          <a:p>
            <a:r>
              <a:rPr lang="en-US" sz="2800" dirty="0"/>
              <a:t>Placed </a:t>
            </a:r>
          </a:p>
          <a:p>
            <a:endParaRPr lang="en-US" sz="2800" dirty="0"/>
          </a:p>
          <a:p>
            <a:r>
              <a:rPr lang="en-US" sz="2800" dirty="0"/>
              <a:t>Click “Open” Button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43BB98-8498-4197-82AE-2297D1A15AFE}"/>
              </a:ext>
            </a:extLst>
          </p:cNvPr>
          <p:cNvSpPr/>
          <p:nvPr/>
        </p:nvSpPr>
        <p:spPr>
          <a:xfrm>
            <a:off x="4766733" y="3369733"/>
            <a:ext cx="787400" cy="110913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CEC1F8-A0A8-4733-8979-6EA36AFDB10C}"/>
              </a:ext>
            </a:extLst>
          </p:cNvPr>
          <p:cNvSpPr/>
          <p:nvPr/>
        </p:nvSpPr>
        <p:spPr>
          <a:xfrm>
            <a:off x="4927598" y="5875866"/>
            <a:ext cx="728133" cy="27093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4F5449-AA67-4808-BCE4-11DBA3E56D19}"/>
              </a:ext>
            </a:extLst>
          </p:cNvPr>
          <p:cNvSpPr/>
          <p:nvPr/>
        </p:nvSpPr>
        <p:spPr>
          <a:xfrm>
            <a:off x="7459132" y="1799461"/>
            <a:ext cx="474129" cy="20713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818713CE-A40B-4CF2-95C9-DE36C0552081}"/>
              </a:ext>
            </a:extLst>
          </p:cNvPr>
          <p:cNvSpPr/>
          <p:nvPr/>
        </p:nvSpPr>
        <p:spPr>
          <a:xfrm>
            <a:off x="7933261" y="1409070"/>
            <a:ext cx="994277" cy="314527"/>
          </a:xfrm>
          <a:prstGeom prst="wedgeRoundRectCallout">
            <a:avLst>
              <a:gd name="adj1" fmla="val -35283"/>
              <a:gd name="adj2" fmla="val 73242"/>
              <a:gd name="adj3" fmla="val 1666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1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54715588-16DF-4A79-9EEA-730B18CEB7EC}"/>
              </a:ext>
            </a:extLst>
          </p:cNvPr>
          <p:cNvSpPr/>
          <p:nvPr/>
        </p:nvSpPr>
        <p:spPr>
          <a:xfrm>
            <a:off x="4927598" y="4705576"/>
            <a:ext cx="994277" cy="314527"/>
          </a:xfrm>
          <a:prstGeom prst="wedgeRoundRectCallout">
            <a:avLst>
              <a:gd name="adj1" fmla="val -25916"/>
              <a:gd name="adj2" fmla="val -88270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2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E86F193C-7299-4FDA-A5B2-6745522867DF}"/>
              </a:ext>
            </a:extLst>
          </p:cNvPr>
          <p:cNvSpPr/>
          <p:nvPr/>
        </p:nvSpPr>
        <p:spPr>
          <a:xfrm>
            <a:off x="5424736" y="6340272"/>
            <a:ext cx="994277" cy="314527"/>
          </a:xfrm>
          <a:prstGeom prst="wedgeRoundRectCallout">
            <a:avLst>
              <a:gd name="adj1" fmla="val -31877"/>
              <a:gd name="adj2" fmla="val -85579"/>
              <a:gd name="adj3" fmla="val 1666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4015345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6DD6B-8599-459D-A871-E64138E5C8AA}"/>
              </a:ext>
            </a:extLst>
          </p:cNvPr>
          <p:cNvSpPr txBox="1"/>
          <p:nvPr/>
        </p:nvSpPr>
        <p:spPr>
          <a:xfrm>
            <a:off x="237067" y="203201"/>
            <a:ext cx="1044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Upload a Python Project – STEP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D8FEC9-18F1-42C8-8B8D-ECEC96339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7" y="1102198"/>
            <a:ext cx="11031489" cy="8097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C92D5B-F1A5-42A2-92A3-B6BE05823BDB}"/>
              </a:ext>
            </a:extLst>
          </p:cNvPr>
          <p:cNvSpPr txBox="1"/>
          <p:nvPr/>
        </p:nvSpPr>
        <p:spPr>
          <a:xfrm>
            <a:off x="237067" y="2505303"/>
            <a:ext cx="43969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IPYNB : </a:t>
            </a:r>
          </a:p>
          <a:p>
            <a:r>
              <a:rPr lang="en-US" sz="2800" dirty="0"/>
              <a:t>Click “Upload” Button</a:t>
            </a:r>
          </a:p>
          <a:p>
            <a:endParaRPr lang="en-US" sz="2800" dirty="0"/>
          </a:p>
          <a:p>
            <a:r>
              <a:rPr lang="en-US" sz="2800" dirty="0"/>
              <a:t>Find out and Tick the project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62ED66-4555-4553-B46A-ADD07696A193}"/>
              </a:ext>
            </a:extLst>
          </p:cNvPr>
          <p:cNvSpPr/>
          <p:nvPr/>
        </p:nvSpPr>
        <p:spPr>
          <a:xfrm>
            <a:off x="8697654" y="1494661"/>
            <a:ext cx="886614" cy="254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EB0992D8-ABBC-47FF-963A-D918DB36D6F4}"/>
              </a:ext>
            </a:extLst>
          </p:cNvPr>
          <p:cNvSpPr/>
          <p:nvPr/>
        </p:nvSpPr>
        <p:spPr>
          <a:xfrm>
            <a:off x="8643822" y="1974404"/>
            <a:ext cx="994277" cy="314527"/>
          </a:xfrm>
          <a:prstGeom prst="wedgeRoundRectCallout">
            <a:avLst>
              <a:gd name="adj1" fmla="val -19955"/>
              <a:gd name="adj2" fmla="val -99038"/>
              <a:gd name="adj3" fmla="val 1666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C4A0020-D499-458E-B0B7-65CE1531D08F}"/>
              </a:ext>
            </a:extLst>
          </p:cNvPr>
          <p:cNvGrpSpPr/>
          <p:nvPr/>
        </p:nvGrpSpPr>
        <p:grpSpPr>
          <a:xfrm>
            <a:off x="237066" y="4740756"/>
            <a:ext cx="11031489" cy="1483070"/>
            <a:chOff x="237067" y="3727818"/>
            <a:chExt cx="11031489" cy="148307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657F007-0C7D-471B-9959-D9EF81F72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067" y="3727818"/>
              <a:ext cx="11031489" cy="1028844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8A1CD4D-2213-434F-B529-8B664331C209}"/>
                </a:ext>
              </a:extLst>
            </p:cNvPr>
            <p:cNvSpPr/>
            <p:nvPr/>
          </p:nvSpPr>
          <p:spPr>
            <a:xfrm>
              <a:off x="468053" y="4410556"/>
              <a:ext cx="243146" cy="25400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DD0ACD1-3CC2-4A56-A035-D16C4CF54392}"/>
                </a:ext>
              </a:extLst>
            </p:cNvPr>
            <p:cNvSpPr/>
            <p:nvPr/>
          </p:nvSpPr>
          <p:spPr>
            <a:xfrm>
              <a:off x="906509" y="3761686"/>
              <a:ext cx="609023" cy="25400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peech Bubble: Rectangle with Corners Rounded 13">
              <a:extLst>
                <a:ext uri="{FF2B5EF4-FFF2-40B4-BE49-F238E27FC236}">
                  <a16:creationId xmlns:a16="http://schemas.microsoft.com/office/drawing/2014/main" id="{34E5871A-CC6F-49BD-90F1-84A42259E355}"/>
                </a:ext>
              </a:extLst>
            </p:cNvPr>
            <p:cNvSpPr/>
            <p:nvPr/>
          </p:nvSpPr>
          <p:spPr>
            <a:xfrm>
              <a:off x="304155" y="4896361"/>
              <a:ext cx="994277" cy="314527"/>
            </a:xfrm>
            <a:prstGeom prst="wedgeRoundRectCallout">
              <a:avLst>
                <a:gd name="adj1" fmla="val -19955"/>
                <a:gd name="adj2" fmla="val -99038"/>
                <a:gd name="adj3" fmla="val 16667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STEP 2</a:t>
              </a:r>
            </a:p>
          </p:txBody>
        </p:sp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BCA74426-10CF-4D8F-B91F-B0A7E31D9586}"/>
                </a:ext>
              </a:extLst>
            </p:cNvPr>
            <p:cNvSpPr/>
            <p:nvPr/>
          </p:nvSpPr>
          <p:spPr>
            <a:xfrm>
              <a:off x="1687835" y="4062062"/>
              <a:ext cx="994277" cy="314527"/>
            </a:xfrm>
            <a:prstGeom prst="wedgeRoundRectCallout">
              <a:avLst>
                <a:gd name="adj1" fmla="val -65086"/>
                <a:gd name="adj2" fmla="val -45200"/>
                <a:gd name="adj3" fmla="val 16667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STEP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104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6DD6B-8599-459D-A871-E64138E5C8AA}"/>
              </a:ext>
            </a:extLst>
          </p:cNvPr>
          <p:cNvSpPr txBox="1"/>
          <p:nvPr/>
        </p:nvSpPr>
        <p:spPr>
          <a:xfrm>
            <a:off x="237067" y="203201"/>
            <a:ext cx="1044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Upload a Python Project – STEP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92D5B-F1A5-42A2-92A3-B6BE05823BDB}"/>
              </a:ext>
            </a:extLst>
          </p:cNvPr>
          <p:cNvSpPr txBox="1"/>
          <p:nvPr/>
        </p:nvSpPr>
        <p:spPr>
          <a:xfrm>
            <a:off x="2761784" y="3716291"/>
            <a:ext cx="43969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IPYNB : </a:t>
            </a:r>
          </a:p>
          <a:p>
            <a:r>
              <a:rPr lang="en-US" sz="2800" dirty="0"/>
              <a:t>Delete “.txt” Then</a:t>
            </a:r>
          </a:p>
          <a:p>
            <a:endParaRPr lang="en-US" sz="2800" dirty="0"/>
          </a:p>
          <a:p>
            <a:r>
              <a:rPr lang="en-US" sz="2800" dirty="0"/>
              <a:t>Click “Rename” Button</a:t>
            </a:r>
          </a:p>
          <a:p>
            <a:endParaRPr lang="en-US" sz="2800" dirty="0"/>
          </a:p>
          <a:p>
            <a:r>
              <a:rPr lang="en-US" sz="2800" dirty="0"/>
              <a:t>Open the Project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FB8220B-1E92-46E4-989B-A7A0363AB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784" y="1264850"/>
            <a:ext cx="6668431" cy="2048161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5B3C7C9-620E-41C1-9C03-39BE226BEC89}"/>
              </a:ext>
            </a:extLst>
          </p:cNvPr>
          <p:cNvSpPr/>
          <p:nvPr/>
        </p:nvSpPr>
        <p:spPr>
          <a:xfrm>
            <a:off x="8610599" y="2840860"/>
            <a:ext cx="694269" cy="35107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388254-5722-4D79-884E-9533EDACE7FC}"/>
              </a:ext>
            </a:extLst>
          </p:cNvPr>
          <p:cNvSpPr/>
          <p:nvPr/>
        </p:nvSpPr>
        <p:spPr>
          <a:xfrm>
            <a:off x="5791198" y="2288930"/>
            <a:ext cx="279401" cy="26800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97C2F6C9-7713-4A80-A462-E309019B92F8}"/>
              </a:ext>
            </a:extLst>
          </p:cNvPr>
          <p:cNvSpPr/>
          <p:nvPr/>
        </p:nvSpPr>
        <p:spPr>
          <a:xfrm>
            <a:off x="5598860" y="2772171"/>
            <a:ext cx="994277" cy="314527"/>
          </a:xfrm>
          <a:prstGeom prst="wedgeRoundRectCallout">
            <a:avLst>
              <a:gd name="adj1" fmla="val -19955"/>
              <a:gd name="adj2" fmla="val -99038"/>
              <a:gd name="adj3" fmla="val 1666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1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BD6A1FF4-CCCF-4892-8499-E33984D5C461}"/>
              </a:ext>
            </a:extLst>
          </p:cNvPr>
          <p:cNvSpPr/>
          <p:nvPr/>
        </p:nvSpPr>
        <p:spPr>
          <a:xfrm>
            <a:off x="8610599" y="3423463"/>
            <a:ext cx="994277" cy="314527"/>
          </a:xfrm>
          <a:prstGeom prst="wedgeRoundRectCallout">
            <a:avLst>
              <a:gd name="adj1" fmla="val -19955"/>
              <a:gd name="adj2" fmla="val -99038"/>
              <a:gd name="adj3" fmla="val 1666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30749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6DD6B-8599-459D-A871-E64138E5C8AA}"/>
              </a:ext>
            </a:extLst>
          </p:cNvPr>
          <p:cNvSpPr txBox="1"/>
          <p:nvPr/>
        </p:nvSpPr>
        <p:spPr>
          <a:xfrm>
            <a:off x="237067" y="203201"/>
            <a:ext cx="1044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Upload a Python Project – STEP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7C1EB9-9007-4668-B3EC-24A2BB4EA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02" y="3248379"/>
            <a:ext cx="11069595" cy="27435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68DD88-3648-4E9A-9674-8DD5F6126202}"/>
              </a:ext>
            </a:extLst>
          </p:cNvPr>
          <p:cNvSpPr txBox="1"/>
          <p:nvPr/>
        </p:nvSpPr>
        <p:spPr>
          <a:xfrm>
            <a:off x="2055282" y="1325680"/>
            <a:ext cx="80814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Congratulation !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You had successfully uploaded and opened a project!</a:t>
            </a:r>
          </a:p>
        </p:txBody>
      </p:sp>
    </p:spTree>
    <p:extLst>
      <p:ext uri="{BB962C8B-B14F-4D97-AF65-F5344CB8AC3E}">
        <p14:creationId xmlns:p14="http://schemas.microsoft.com/office/powerpoint/2010/main" val="2194934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6DD6B-8599-459D-A871-E64138E5C8AA}"/>
              </a:ext>
            </a:extLst>
          </p:cNvPr>
          <p:cNvSpPr txBox="1"/>
          <p:nvPr/>
        </p:nvSpPr>
        <p:spPr>
          <a:xfrm>
            <a:off x="237067" y="203201"/>
            <a:ext cx="1044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Python File Format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20567-3527-41DD-8707-0CF52575A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34" y="4001084"/>
            <a:ext cx="11021963" cy="447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9E8FFA-39E2-4FBC-8684-4086C7C11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02" y="1707214"/>
            <a:ext cx="11069595" cy="200052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26983A-878B-4AAA-AE2E-EC3892B8E887}"/>
              </a:ext>
            </a:extLst>
          </p:cNvPr>
          <p:cNvSpPr/>
          <p:nvPr/>
        </p:nvSpPr>
        <p:spPr>
          <a:xfrm>
            <a:off x="1697953" y="1653308"/>
            <a:ext cx="2430702" cy="40483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9266449-CFB5-401D-9C48-4EAA6E7BD8AB}"/>
              </a:ext>
            </a:extLst>
          </p:cNvPr>
          <p:cNvSpPr/>
          <p:nvPr/>
        </p:nvSpPr>
        <p:spPr>
          <a:xfrm>
            <a:off x="482602" y="4022534"/>
            <a:ext cx="2430702" cy="40483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356E12-331B-4509-A456-2FD2D87F26F7}"/>
              </a:ext>
            </a:extLst>
          </p:cNvPr>
          <p:cNvSpPr txBox="1"/>
          <p:nvPr/>
        </p:nvSpPr>
        <p:spPr>
          <a:xfrm>
            <a:off x="3232726" y="4985387"/>
            <a:ext cx="57265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Back to “Home Page”</a:t>
            </a:r>
          </a:p>
          <a:p>
            <a:pPr algn="ctr"/>
            <a:r>
              <a:rPr lang="en-US" sz="2800" dirty="0"/>
              <a:t>Find out the project that you created.</a:t>
            </a:r>
          </a:p>
        </p:txBody>
      </p:sp>
    </p:spTree>
    <p:extLst>
      <p:ext uri="{BB962C8B-B14F-4D97-AF65-F5344CB8AC3E}">
        <p14:creationId xmlns:p14="http://schemas.microsoft.com/office/powerpoint/2010/main" val="3133639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6DD6B-8599-459D-A871-E64138E5C8AA}"/>
              </a:ext>
            </a:extLst>
          </p:cNvPr>
          <p:cNvSpPr txBox="1"/>
          <p:nvPr/>
        </p:nvSpPr>
        <p:spPr>
          <a:xfrm>
            <a:off x="237067" y="203201"/>
            <a:ext cx="1044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Python File Format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0C7924-982C-4621-8AB8-ECAEE3CA4052}"/>
              </a:ext>
            </a:extLst>
          </p:cNvPr>
          <p:cNvSpPr txBox="1"/>
          <p:nvPr/>
        </p:nvSpPr>
        <p:spPr>
          <a:xfrm>
            <a:off x="1727200" y="1549398"/>
            <a:ext cx="314113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/>
              <a:t>.</a:t>
            </a:r>
            <a:r>
              <a:rPr lang="en-US" sz="6000" dirty="0" err="1"/>
              <a:t>ipynb</a:t>
            </a:r>
            <a:endParaRPr lang="en-US" sz="6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1C869E-A2D4-4403-A526-37C8DE9E69E7}"/>
              </a:ext>
            </a:extLst>
          </p:cNvPr>
          <p:cNvSpPr txBox="1"/>
          <p:nvPr/>
        </p:nvSpPr>
        <p:spPr>
          <a:xfrm>
            <a:off x="7112000" y="1549398"/>
            <a:ext cx="314113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/>
              <a:t>.</a:t>
            </a:r>
            <a:r>
              <a:rPr lang="en-US" sz="6000" dirty="0" err="1"/>
              <a:t>py</a:t>
            </a:r>
            <a:endParaRPr lang="en-US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986093-A2BA-4E40-9F71-C3F4CA36CF15}"/>
              </a:ext>
            </a:extLst>
          </p:cNvPr>
          <p:cNvSpPr txBox="1"/>
          <p:nvPr/>
        </p:nvSpPr>
        <p:spPr>
          <a:xfrm>
            <a:off x="6718299" y="2945724"/>
            <a:ext cx="3928533" cy="966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常規的 </a:t>
            </a:r>
            <a:r>
              <a:rPr lang="en-US" altLang="zh-TW" sz="2000" dirty="0">
                <a:latin typeface="DengXian" panose="02010600030101010101" pitchFamily="2" charset="-122"/>
                <a:ea typeface="DengXian" panose="02010600030101010101" pitchFamily="2" charset="-122"/>
              </a:rPr>
              <a:t>Python </a:t>
            </a:r>
            <a:r>
              <a:rPr lang="zh-TW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文件。</a:t>
            </a:r>
            <a:endParaRPr lang="en-US" altLang="zh-TW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純文本，僅包含您的代碼</a:t>
            </a:r>
            <a:endParaRPr lang="en-US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8EC2BB-141A-4644-94D0-5516E6C4555D}"/>
              </a:ext>
            </a:extLst>
          </p:cNvPr>
          <p:cNvSpPr txBox="1"/>
          <p:nvPr/>
        </p:nvSpPr>
        <p:spPr>
          <a:xfrm>
            <a:off x="1333499" y="2945725"/>
            <a:ext cx="3928533" cy="2352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一個 </a:t>
            </a:r>
            <a:r>
              <a:rPr lang="en-US" altLang="zh-TW" sz="2000" dirty="0">
                <a:latin typeface="DengXian" panose="02010600030101010101" pitchFamily="2" charset="-122"/>
                <a:ea typeface="DengXian" panose="02010600030101010101" pitchFamily="2" charset="-122"/>
              </a:rPr>
              <a:t>Python </a:t>
            </a:r>
            <a:r>
              <a:rPr lang="zh-TW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筆記本</a:t>
            </a:r>
            <a:endParaRPr lang="en-US" altLang="zh-TW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以特定格式包含筆記本代碼，執行結果和其他內部設置。</a:t>
            </a:r>
            <a:endParaRPr lang="en-US" altLang="zh-TW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需</a:t>
            </a:r>
            <a:r>
              <a:rPr lang="zh-TW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在</a:t>
            </a:r>
            <a:r>
              <a:rPr lang="en-US" altLang="zh-TW" sz="2000" dirty="0">
                <a:latin typeface="DengXian" panose="02010600030101010101" pitchFamily="2" charset="-122"/>
                <a:ea typeface="DengXian" panose="02010600030101010101" pitchFamily="2" charset="-122"/>
              </a:rPr>
              <a:t> Jupyter Notebook </a:t>
            </a:r>
            <a:r>
              <a:rPr lang="zh-TW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環境上運行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該檔案</a:t>
            </a:r>
            <a:endParaRPr lang="en-US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4459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6DD6B-8599-459D-A871-E64138E5C8AA}"/>
              </a:ext>
            </a:extLst>
          </p:cNvPr>
          <p:cNvSpPr txBox="1"/>
          <p:nvPr/>
        </p:nvSpPr>
        <p:spPr>
          <a:xfrm>
            <a:off x="237067" y="203201"/>
            <a:ext cx="1044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Jupyter Notebook Tutorial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F97025-86D7-437B-9448-06FCA3C35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02" y="2421465"/>
            <a:ext cx="11069595" cy="200052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890F4E-42A5-440F-A5EB-B3A5446DE4B9}"/>
              </a:ext>
            </a:extLst>
          </p:cNvPr>
          <p:cNvSpPr/>
          <p:nvPr/>
        </p:nvSpPr>
        <p:spPr>
          <a:xfrm>
            <a:off x="660402" y="3717734"/>
            <a:ext cx="10769598" cy="52406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5527071C-01CC-4AC0-AB0B-50D1B191745A}"/>
              </a:ext>
            </a:extLst>
          </p:cNvPr>
          <p:cNvSpPr/>
          <p:nvPr/>
        </p:nvSpPr>
        <p:spPr>
          <a:xfrm>
            <a:off x="10101934" y="4430461"/>
            <a:ext cx="1165997" cy="635000"/>
          </a:xfrm>
          <a:prstGeom prst="wedgeRoundRectCallout">
            <a:avLst>
              <a:gd name="adj1" fmla="val -26642"/>
              <a:gd name="adj2" fmla="val -72167"/>
              <a:gd name="adj3" fmla="val 1666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Cell</a:t>
            </a:r>
          </a:p>
        </p:txBody>
      </p:sp>
    </p:spTree>
    <p:extLst>
      <p:ext uri="{BB962C8B-B14F-4D97-AF65-F5344CB8AC3E}">
        <p14:creationId xmlns:p14="http://schemas.microsoft.com/office/powerpoint/2010/main" val="2492368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6DD6B-8599-459D-A871-E64138E5C8AA}"/>
              </a:ext>
            </a:extLst>
          </p:cNvPr>
          <p:cNvSpPr txBox="1"/>
          <p:nvPr/>
        </p:nvSpPr>
        <p:spPr>
          <a:xfrm>
            <a:off x="237067" y="203201"/>
            <a:ext cx="1044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Jupyter Notebook Tutorial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7DFA40-658F-4D16-ADAF-3677AF5B8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7" y="1314155"/>
            <a:ext cx="10917174" cy="422969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A93916-9672-4298-8B12-D62B8D353D3C}"/>
              </a:ext>
            </a:extLst>
          </p:cNvPr>
          <p:cNvSpPr/>
          <p:nvPr/>
        </p:nvSpPr>
        <p:spPr>
          <a:xfrm>
            <a:off x="384643" y="3336734"/>
            <a:ext cx="1901357" cy="31239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16459096-FE6C-4F43-BB35-70B90C3394E3}"/>
              </a:ext>
            </a:extLst>
          </p:cNvPr>
          <p:cNvSpPr/>
          <p:nvPr/>
        </p:nvSpPr>
        <p:spPr>
          <a:xfrm>
            <a:off x="1846934" y="3961489"/>
            <a:ext cx="1165997" cy="635000"/>
          </a:xfrm>
          <a:prstGeom prst="wedgeRoundRectCallout">
            <a:avLst>
              <a:gd name="adj1" fmla="val -26642"/>
              <a:gd name="adj2" fmla="val -72167"/>
              <a:gd name="adj3" fmla="val 1666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2313085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65DCC09-50F5-43A6-BF59-0D4BB099D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7" y="787976"/>
            <a:ext cx="10301217" cy="56212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06DD6B-8599-459D-A871-E64138E5C8AA}"/>
              </a:ext>
            </a:extLst>
          </p:cNvPr>
          <p:cNvSpPr txBox="1"/>
          <p:nvPr/>
        </p:nvSpPr>
        <p:spPr>
          <a:xfrm>
            <a:off x="237067" y="203201"/>
            <a:ext cx="1044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Jupyter Notebook Tutorial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A93916-9672-4298-8B12-D62B8D353D3C}"/>
              </a:ext>
            </a:extLst>
          </p:cNvPr>
          <p:cNvSpPr/>
          <p:nvPr/>
        </p:nvSpPr>
        <p:spPr>
          <a:xfrm>
            <a:off x="795867" y="1479186"/>
            <a:ext cx="1808527" cy="157728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89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6DD6B-8599-459D-A871-E64138E5C8AA}"/>
              </a:ext>
            </a:extLst>
          </p:cNvPr>
          <p:cNvSpPr txBox="1"/>
          <p:nvPr/>
        </p:nvSpPr>
        <p:spPr>
          <a:xfrm>
            <a:off x="237067" y="203201"/>
            <a:ext cx="1044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Jupyter Notebook Tutorial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BF1AF50-5CA0-40C8-9AB3-803E5F3518B6}"/>
              </a:ext>
            </a:extLst>
          </p:cNvPr>
          <p:cNvGrpSpPr/>
          <p:nvPr/>
        </p:nvGrpSpPr>
        <p:grpSpPr>
          <a:xfrm>
            <a:off x="537387" y="2409682"/>
            <a:ext cx="11117226" cy="2038635"/>
            <a:chOff x="706721" y="1918615"/>
            <a:chExt cx="11117226" cy="203863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E514B1D-2F32-41BC-A995-C299E1DBD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721" y="1918615"/>
              <a:ext cx="11117226" cy="2038635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CA93916-9672-4298-8B12-D62B8D353D3C}"/>
                </a:ext>
              </a:extLst>
            </p:cNvPr>
            <p:cNvSpPr/>
            <p:nvPr/>
          </p:nvSpPr>
          <p:spPr>
            <a:xfrm>
              <a:off x="2235201" y="2545986"/>
              <a:ext cx="1727199" cy="71368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471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094;p1">
            <a:extLst>
              <a:ext uri="{FF2B5EF4-FFF2-40B4-BE49-F238E27FC236}">
                <a16:creationId xmlns:a16="http://schemas.microsoft.com/office/drawing/2014/main" id="{BFE7F5DF-969D-4479-869D-7318236FEBE4}"/>
              </a:ext>
            </a:extLst>
          </p:cNvPr>
          <p:cNvSpPr txBox="1">
            <a:spLocks/>
          </p:cNvSpPr>
          <p:nvPr/>
        </p:nvSpPr>
        <p:spPr>
          <a:xfrm>
            <a:off x="624728" y="1168171"/>
            <a:ext cx="3134700" cy="2385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3A3838"/>
              </a:buClr>
              <a:buSzPts val="4800"/>
              <a:buFont typeface="Calibri"/>
              <a:buNone/>
            </a:pPr>
            <a:r>
              <a:rPr lang="en-US" b="1" dirty="0"/>
              <a:t>About Me</a:t>
            </a:r>
          </a:p>
          <a:p>
            <a:pPr>
              <a:spcBef>
                <a:spcPts val="0"/>
              </a:spcBef>
              <a:buClr>
                <a:srgbClr val="3A3838"/>
              </a:buClr>
              <a:buSzPts val="4800"/>
              <a:buFont typeface="Calibri"/>
              <a:buNone/>
            </a:pPr>
            <a:r>
              <a:rPr lang="en-US" sz="3200" dirty="0"/>
              <a:t>（</a:t>
            </a:r>
            <a:r>
              <a:rPr lang="en-US" sz="3200" dirty="0" err="1"/>
              <a:t>Wyne</a:t>
            </a:r>
            <a:r>
              <a:rPr lang="en-US" sz="3200" dirty="0"/>
              <a:t> Tan）</a:t>
            </a:r>
            <a:endParaRPr lang="en-US" dirty="0"/>
          </a:p>
        </p:txBody>
      </p:sp>
      <p:sp>
        <p:nvSpPr>
          <p:cNvPr id="9" name="Google Shape;1095;p1">
            <a:extLst>
              <a:ext uri="{FF2B5EF4-FFF2-40B4-BE49-F238E27FC236}">
                <a16:creationId xmlns:a16="http://schemas.microsoft.com/office/drawing/2014/main" id="{913B5584-E6BA-46BF-BB15-AA1FAE1FABDB}"/>
              </a:ext>
            </a:extLst>
          </p:cNvPr>
          <p:cNvSpPr txBox="1">
            <a:spLocks/>
          </p:cNvSpPr>
          <p:nvPr/>
        </p:nvSpPr>
        <p:spPr>
          <a:xfrm>
            <a:off x="4814082" y="1168171"/>
            <a:ext cx="6550200" cy="2519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2020 AWS Educate Student Ambassador @AWS</a:t>
            </a:r>
            <a:endParaRPr lang="en-US"/>
          </a:p>
          <a:p>
            <a:pPr marL="342900" indent="-342900" algn="l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Frontend Engineer &amp; QA Engineer  @中研院</a:t>
            </a:r>
          </a:p>
        </p:txBody>
      </p:sp>
      <p:sp>
        <p:nvSpPr>
          <p:cNvPr id="10" name="Google Shape;1096;p1">
            <a:extLst>
              <a:ext uri="{FF2B5EF4-FFF2-40B4-BE49-F238E27FC236}">
                <a16:creationId xmlns:a16="http://schemas.microsoft.com/office/drawing/2014/main" id="{5FCEC543-8B77-498E-97D0-38658CB8C4B5}"/>
              </a:ext>
            </a:extLst>
          </p:cNvPr>
          <p:cNvSpPr txBox="1"/>
          <p:nvPr/>
        </p:nvSpPr>
        <p:spPr>
          <a:xfrm>
            <a:off x="1820353" y="4984537"/>
            <a:ext cx="2815800" cy="11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sefx5ever</a:t>
            </a:r>
            <a:endParaRPr/>
          </a:p>
        </p:txBody>
      </p:sp>
      <p:pic>
        <p:nvPicPr>
          <p:cNvPr id="11" name="Google Shape;1097;p1">
            <a:extLst>
              <a:ext uri="{FF2B5EF4-FFF2-40B4-BE49-F238E27FC236}">
                <a16:creationId xmlns:a16="http://schemas.microsoft.com/office/drawing/2014/main" id="{B307E1B2-2415-452C-99E8-23AEC5DDF04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5181" r="5181"/>
          <a:stretch/>
        </p:blipFill>
        <p:spPr>
          <a:xfrm>
            <a:off x="2626092" y="3687608"/>
            <a:ext cx="1204323" cy="1343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098;p1">
            <a:extLst>
              <a:ext uri="{FF2B5EF4-FFF2-40B4-BE49-F238E27FC236}">
                <a16:creationId xmlns:a16="http://schemas.microsoft.com/office/drawing/2014/main" id="{4A6BE984-34D1-4493-BD6A-D99EA6E2F62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573" y="3724836"/>
            <a:ext cx="1270700" cy="126915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099;p1">
            <a:extLst>
              <a:ext uri="{FF2B5EF4-FFF2-40B4-BE49-F238E27FC236}">
                <a16:creationId xmlns:a16="http://schemas.microsoft.com/office/drawing/2014/main" id="{E0744BC4-FFA7-402B-9CD6-694E471CBD7D}"/>
              </a:ext>
            </a:extLst>
          </p:cNvPr>
          <p:cNvSpPr txBox="1"/>
          <p:nvPr/>
        </p:nvSpPr>
        <p:spPr>
          <a:xfrm>
            <a:off x="-253977" y="4994638"/>
            <a:ext cx="2815800" cy="11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LinkedIn 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WEI-JIE, (Wyne) TAN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" name="Google Shape;1100;p1">
            <a:extLst>
              <a:ext uri="{FF2B5EF4-FFF2-40B4-BE49-F238E27FC236}">
                <a16:creationId xmlns:a16="http://schemas.microsoft.com/office/drawing/2014/main" id="{4DE16935-0D93-4A09-A600-2100FF2F41F0}"/>
              </a:ext>
            </a:extLst>
          </p:cNvPr>
          <p:cNvGrpSpPr/>
          <p:nvPr/>
        </p:nvGrpSpPr>
        <p:grpSpPr>
          <a:xfrm>
            <a:off x="5307017" y="2734527"/>
            <a:ext cx="5392140" cy="3451410"/>
            <a:chOff x="452751" y="0"/>
            <a:chExt cx="5392140" cy="3451410"/>
          </a:xfrm>
        </p:grpSpPr>
        <p:sp>
          <p:nvSpPr>
            <p:cNvPr id="15" name="Google Shape;1101;p1">
              <a:extLst>
                <a:ext uri="{FF2B5EF4-FFF2-40B4-BE49-F238E27FC236}">
                  <a16:creationId xmlns:a16="http://schemas.microsoft.com/office/drawing/2014/main" id="{D51D5650-547F-474F-8E2D-A1758EC9055B}"/>
                </a:ext>
              </a:extLst>
            </p:cNvPr>
            <p:cNvSpPr/>
            <p:nvPr/>
          </p:nvSpPr>
          <p:spPr>
            <a:xfrm>
              <a:off x="1747943" y="2145051"/>
              <a:ext cx="1515191" cy="130635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02;p1">
              <a:extLst>
                <a:ext uri="{FF2B5EF4-FFF2-40B4-BE49-F238E27FC236}">
                  <a16:creationId xmlns:a16="http://schemas.microsoft.com/office/drawing/2014/main" id="{ACF8B1BA-78B1-4A65-8C29-96516F5838C0}"/>
                </a:ext>
              </a:extLst>
            </p:cNvPr>
            <p:cNvSpPr txBox="1"/>
            <p:nvPr/>
          </p:nvSpPr>
          <p:spPr>
            <a:xfrm>
              <a:off x="1983072" y="2347773"/>
              <a:ext cx="1044933" cy="900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27925" rIns="0" bIns="27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金融</a:t>
              </a:r>
              <a:endPara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77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科技</a:t>
              </a:r>
              <a:endPara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103;p1">
              <a:extLst>
                <a:ext uri="{FF2B5EF4-FFF2-40B4-BE49-F238E27FC236}">
                  <a16:creationId xmlns:a16="http://schemas.microsoft.com/office/drawing/2014/main" id="{C14C5B4D-9798-45B5-B33C-579172872651}"/>
                </a:ext>
              </a:extLst>
            </p:cNvPr>
            <p:cNvSpPr/>
            <p:nvPr/>
          </p:nvSpPr>
          <p:spPr>
            <a:xfrm>
              <a:off x="3917763" y="3188872"/>
              <a:ext cx="177401" cy="152897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04;p1">
              <a:extLst>
                <a:ext uri="{FF2B5EF4-FFF2-40B4-BE49-F238E27FC236}">
                  <a16:creationId xmlns:a16="http://schemas.microsoft.com/office/drawing/2014/main" id="{5166BCF9-98AE-4545-A088-F40832B6CBF0}"/>
                </a:ext>
              </a:extLst>
            </p:cNvPr>
            <p:cNvSpPr/>
            <p:nvPr/>
          </p:nvSpPr>
          <p:spPr>
            <a:xfrm>
              <a:off x="452751" y="1443380"/>
              <a:ext cx="1515191" cy="1306359"/>
            </a:xfrm>
            <a:prstGeom prst="hexagon">
              <a:avLst>
                <a:gd name="adj" fmla="val 25000"/>
                <a:gd name="vf" fmla="val 115470"/>
              </a:avLst>
            </a:prstGeom>
            <a:blipFill rotWithShape="1">
              <a:blip r:embed="rId4">
                <a:alphaModFix/>
              </a:blip>
              <a:stretch>
                <a:fillRect l="14360" t="8663" r="14360" b="8662"/>
              </a:stretch>
            </a:blip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05;p1">
              <a:extLst>
                <a:ext uri="{FF2B5EF4-FFF2-40B4-BE49-F238E27FC236}">
                  <a16:creationId xmlns:a16="http://schemas.microsoft.com/office/drawing/2014/main" id="{28836F75-2094-4E2C-A400-87C6139AA891}"/>
                </a:ext>
              </a:extLst>
            </p:cNvPr>
            <p:cNvSpPr/>
            <p:nvPr/>
          </p:nvSpPr>
          <p:spPr>
            <a:xfrm>
              <a:off x="3990025" y="2978003"/>
              <a:ext cx="177401" cy="152897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06;p1">
              <a:extLst>
                <a:ext uri="{FF2B5EF4-FFF2-40B4-BE49-F238E27FC236}">
                  <a16:creationId xmlns:a16="http://schemas.microsoft.com/office/drawing/2014/main" id="{051773C5-F597-412E-955F-B78CCC6E57E4}"/>
                </a:ext>
              </a:extLst>
            </p:cNvPr>
            <p:cNvSpPr/>
            <p:nvPr/>
          </p:nvSpPr>
          <p:spPr>
            <a:xfrm>
              <a:off x="3038821" y="1427848"/>
              <a:ext cx="1515191" cy="130635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07;p1">
              <a:extLst>
                <a:ext uri="{FF2B5EF4-FFF2-40B4-BE49-F238E27FC236}">
                  <a16:creationId xmlns:a16="http://schemas.microsoft.com/office/drawing/2014/main" id="{F023DFF9-A0D3-4BBF-944A-878B4FEA7D76}"/>
                </a:ext>
              </a:extLst>
            </p:cNvPr>
            <p:cNvSpPr txBox="1"/>
            <p:nvPr/>
          </p:nvSpPr>
          <p:spPr>
            <a:xfrm>
              <a:off x="3273950" y="1630570"/>
              <a:ext cx="1044933" cy="900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27925" rIns="0" bIns="27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雲端</a:t>
              </a:r>
              <a:endPara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77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運算</a:t>
              </a:r>
              <a:endPara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108;p1">
              <a:extLst>
                <a:ext uri="{FF2B5EF4-FFF2-40B4-BE49-F238E27FC236}">
                  <a16:creationId xmlns:a16="http://schemas.microsoft.com/office/drawing/2014/main" id="{2B7E9AB6-683F-4276-919A-09C16096A0A8}"/>
                </a:ext>
              </a:extLst>
            </p:cNvPr>
            <p:cNvSpPr/>
            <p:nvPr/>
          </p:nvSpPr>
          <p:spPr>
            <a:xfrm>
              <a:off x="3697579" y="3015709"/>
              <a:ext cx="177401" cy="152897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09;p1">
              <a:extLst>
                <a:ext uri="{FF2B5EF4-FFF2-40B4-BE49-F238E27FC236}">
                  <a16:creationId xmlns:a16="http://schemas.microsoft.com/office/drawing/2014/main" id="{6D5C23E2-C25D-486F-8937-9CB8AABF34A2}"/>
                </a:ext>
              </a:extLst>
            </p:cNvPr>
            <p:cNvSpPr/>
            <p:nvPr/>
          </p:nvSpPr>
          <p:spPr>
            <a:xfrm>
              <a:off x="4329700" y="2145051"/>
              <a:ext cx="1515191" cy="1306359"/>
            </a:xfrm>
            <a:prstGeom prst="hexagon">
              <a:avLst>
                <a:gd name="adj" fmla="val 25000"/>
                <a:gd name="vf" fmla="val 115470"/>
              </a:avLst>
            </a:prstGeom>
            <a:blipFill rotWithShape="1">
              <a:blip r:embed="rId5">
                <a:alphaModFix/>
              </a:blip>
              <a:stretch>
                <a:fillRect l="14360" t="12796" r="14360" b="12797"/>
              </a:stretch>
            </a:blip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10;p1">
              <a:extLst>
                <a:ext uri="{FF2B5EF4-FFF2-40B4-BE49-F238E27FC236}">
                  <a16:creationId xmlns:a16="http://schemas.microsoft.com/office/drawing/2014/main" id="{60BBCE33-5505-41F5-9955-B934FFCBD1AD}"/>
                </a:ext>
              </a:extLst>
            </p:cNvPr>
            <p:cNvSpPr/>
            <p:nvPr/>
          </p:nvSpPr>
          <p:spPr>
            <a:xfrm>
              <a:off x="4199379" y="3198492"/>
              <a:ext cx="177401" cy="152897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11;p1">
              <a:extLst>
                <a:ext uri="{FF2B5EF4-FFF2-40B4-BE49-F238E27FC236}">
                  <a16:creationId xmlns:a16="http://schemas.microsoft.com/office/drawing/2014/main" id="{26BFF84A-51CA-4BA5-8A72-975F18787B1F}"/>
                </a:ext>
              </a:extLst>
            </p:cNvPr>
            <p:cNvSpPr/>
            <p:nvPr/>
          </p:nvSpPr>
          <p:spPr>
            <a:xfrm>
              <a:off x="1747943" y="713751"/>
              <a:ext cx="1515191" cy="130635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12;p1">
              <a:extLst>
                <a:ext uri="{FF2B5EF4-FFF2-40B4-BE49-F238E27FC236}">
                  <a16:creationId xmlns:a16="http://schemas.microsoft.com/office/drawing/2014/main" id="{62B504FC-D8D6-4967-BB4A-A9148EE483D1}"/>
                </a:ext>
              </a:extLst>
            </p:cNvPr>
            <p:cNvSpPr txBox="1"/>
            <p:nvPr/>
          </p:nvSpPr>
          <p:spPr>
            <a:xfrm>
              <a:off x="1983072" y="916473"/>
              <a:ext cx="1044933" cy="900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27925" rIns="0" bIns="27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法律</a:t>
              </a:r>
              <a:endPara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77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科技</a:t>
              </a:r>
              <a:endPara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113;p1">
              <a:extLst>
                <a:ext uri="{FF2B5EF4-FFF2-40B4-BE49-F238E27FC236}">
                  <a16:creationId xmlns:a16="http://schemas.microsoft.com/office/drawing/2014/main" id="{D7B7E624-AF98-4E76-9470-B461D9665504}"/>
                </a:ext>
              </a:extLst>
            </p:cNvPr>
            <p:cNvSpPr/>
            <p:nvPr/>
          </p:nvSpPr>
          <p:spPr>
            <a:xfrm>
              <a:off x="3501010" y="3062843"/>
              <a:ext cx="177401" cy="152897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14;p1">
              <a:extLst>
                <a:ext uri="{FF2B5EF4-FFF2-40B4-BE49-F238E27FC236}">
                  <a16:creationId xmlns:a16="http://schemas.microsoft.com/office/drawing/2014/main" id="{E4EEFB92-4E5E-47F8-8BB1-008D85A7EDA2}"/>
                </a:ext>
              </a:extLst>
            </p:cNvPr>
            <p:cNvSpPr/>
            <p:nvPr/>
          </p:nvSpPr>
          <p:spPr>
            <a:xfrm>
              <a:off x="3038821" y="0"/>
              <a:ext cx="1515191" cy="1306359"/>
            </a:xfrm>
            <a:prstGeom prst="hexagon">
              <a:avLst>
                <a:gd name="adj" fmla="val 25000"/>
                <a:gd name="vf" fmla="val 115470"/>
              </a:avLst>
            </a:prstGeom>
            <a:blipFill rotWithShape="1">
              <a:blip r:embed="rId6">
                <a:alphaModFix/>
              </a:blip>
              <a:stretch>
                <a:fillRect l="14360" t="8663" r="14360" b="8662"/>
              </a:stretch>
            </a:blip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15;p1">
              <a:extLst>
                <a:ext uri="{FF2B5EF4-FFF2-40B4-BE49-F238E27FC236}">
                  <a16:creationId xmlns:a16="http://schemas.microsoft.com/office/drawing/2014/main" id="{ED2C794B-2AEB-43B1-B071-C36CFFDC4278}"/>
                </a:ext>
              </a:extLst>
            </p:cNvPr>
            <p:cNvSpPr/>
            <p:nvPr/>
          </p:nvSpPr>
          <p:spPr>
            <a:xfrm>
              <a:off x="3715173" y="3298513"/>
              <a:ext cx="177401" cy="152897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08701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6DD6B-8599-459D-A871-E64138E5C8AA}"/>
              </a:ext>
            </a:extLst>
          </p:cNvPr>
          <p:cNvSpPr txBox="1"/>
          <p:nvPr/>
        </p:nvSpPr>
        <p:spPr>
          <a:xfrm>
            <a:off x="237067" y="203201"/>
            <a:ext cx="1044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Jupyter Notebook Tutorial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1D8AC-6FAD-4789-953F-E71BD5DE0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7" y="1880961"/>
            <a:ext cx="10936226" cy="324847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6BAE2AA-5877-4F99-97DC-AC6BF678FA4F}"/>
              </a:ext>
            </a:extLst>
          </p:cNvPr>
          <p:cNvSpPr/>
          <p:nvPr/>
        </p:nvSpPr>
        <p:spPr>
          <a:xfrm>
            <a:off x="2912532" y="2607733"/>
            <a:ext cx="2582335" cy="71966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40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3DAC8C7-AA2B-46BA-8F16-C8591FD03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23" y="2012767"/>
            <a:ext cx="10945753" cy="2629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06DD6B-8599-459D-A871-E64138E5C8AA}"/>
              </a:ext>
            </a:extLst>
          </p:cNvPr>
          <p:cNvSpPr txBox="1"/>
          <p:nvPr/>
        </p:nvSpPr>
        <p:spPr>
          <a:xfrm>
            <a:off x="237067" y="203201"/>
            <a:ext cx="1044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Jupyter Notebook Tutorial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6BAE2AA-5877-4F99-97DC-AC6BF678FA4F}"/>
              </a:ext>
            </a:extLst>
          </p:cNvPr>
          <p:cNvSpPr/>
          <p:nvPr/>
        </p:nvSpPr>
        <p:spPr>
          <a:xfrm>
            <a:off x="3369734" y="3238500"/>
            <a:ext cx="1464733" cy="41486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46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ED2E96-751D-40CC-A7F9-2F401AD32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60" y="1952419"/>
            <a:ext cx="10955279" cy="14765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06DD6B-8599-459D-A871-E64138E5C8AA}"/>
              </a:ext>
            </a:extLst>
          </p:cNvPr>
          <p:cNvSpPr txBox="1"/>
          <p:nvPr/>
        </p:nvSpPr>
        <p:spPr>
          <a:xfrm>
            <a:off x="237067" y="203201"/>
            <a:ext cx="1044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Jupyter Notebook Tutorial – Task : Print out the “Hello World”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6BAE2AA-5877-4F99-97DC-AC6BF678FA4F}"/>
              </a:ext>
            </a:extLst>
          </p:cNvPr>
          <p:cNvSpPr/>
          <p:nvPr/>
        </p:nvSpPr>
        <p:spPr>
          <a:xfrm>
            <a:off x="1176868" y="2087885"/>
            <a:ext cx="2311399" cy="66209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B14F18-B853-4ED3-8EFB-B02FB86566B6}"/>
              </a:ext>
            </a:extLst>
          </p:cNvPr>
          <p:cNvSpPr txBox="1"/>
          <p:nvPr/>
        </p:nvSpPr>
        <p:spPr>
          <a:xfrm>
            <a:off x="618360" y="4175742"/>
            <a:ext cx="779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1: </a:t>
            </a:r>
            <a:r>
              <a:rPr lang="en-US" sz="2800" dirty="0" err="1"/>
              <a:t>Type</a:t>
            </a:r>
            <a:r>
              <a:rPr lang="en-US" altLang="zh-CN" sz="2800" dirty="0" err="1"/>
              <a:t>【print</a:t>
            </a:r>
            <a:r>
              <a:rPr lang="en-US" altLang="zh-CN" sz="2800" dirty="0"/>
              <a:t>(“</a:t>
            </a:r>
            <a:r>
              <a:rPr lang="en-US" altLang="zh-CN" sz="2800" dirty="0" err="1"/>
              <a:t>Hellow</a:t>
            </a:r>
            <a:r>
              <a:rPr lang="en-US" altLang="zh-CN" sz="2800" dirty="0"/>
              <a:t> World”)】in the cell</a:t>
            </a:r>
          </a:p>
          <a:p>
            <a:r>
              <a:rPr lang="en-US" altLang="zh-CN" sz="2800" dirty="0"/>
              <a:t>STEP 2: Press “Ctrl” + “Enter” Button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5858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6DD6B-8599-459D-A871-E64138E5C8AA}"/>
              </a:ext>
            </a:extLst>
          </p:cNvPr>
          <p:cNvSpPr txBox="1"/>
          <p:nvPr/>
        </p:nvSpPr>
        <p:spPr>
          <a:xfrm>
            <a:off x="237067" y="203201"/>
            <a:ext cx="1044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Build Your Own Notebook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B14F18-B853-4ED3-8EFB-B02FB86566B6}"/>
              </a:ext>
            </a:extLst>
          </p:cNvPr>
          <p:cNvSpPr txBox="1"/>
          <p:nvPr/>
        </p:nvSpPr>
        <p:spPr>
          <a:xfrm>
            <a:off x="2197100" y="1415608"/>
            <a:ext cx="779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Markdown</a:t>
            </a:r>
            <a:r>
              <a:rPr lang="zh-CN" altLang="en-US" sz="2800" dirty="0"/>
              <a:t>（標記語言）</a:t>
            </a:r>
            <a:r>
              <a:rPr lang="en-US" sz="2800" dirty="0"/>
              <a:t> Syntax</a:t>
            </a:r>
            <a:r>
              <a:rPr lang="zh-CN" altLang="en-US" sz="2800" dirty="0"/>
              <a:t>（語法）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9C6C01-569A-40AC-B9F6-6FAD307DDF0B}"/>
              </a:ext>
            </a:extLst>
          </p:cNvPr>
          <p:cNvSpPr txBox="1"/>
          <p:nvPr/>
        </p:nvSpPr>
        <p:spPr>
          <a:xfrm>
            <a:off x="4394200" y="6519446"/>
            <a:ext cx="779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/>
              <a:t>參考文件：</a:t>
            </a:r>
            <a:r>
              <a:rPr lang="en-US" altLang="zh-CN" sz="1600" dirty="0">
                <a:hlinkClick r:id="rId2"/>
              </a:rPr>
              <a:t>Markdown Basic Syntax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782F1B-ECB7-43A7-814F-05913F6D0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34" y="2505788"/>
            <a:ext cx="10974332" cy="22958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8666D2-7427-4B30-9195-4558B10F8156}"/>
              </a:ext>
            </a:extLst>
          </p:cNvPr>
          <p:cNvSpPr txBox="1"/>
          <p:nvPr/>
        </p:nvSpPr>
        <p:spPr>
          <a:xfrm>
            <a:off x="608834" y="5106983"/>
            <a:ext cx="109743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TIPs</a:t>
            </a:r>
          </a:p>
          <a:p>
            <a:r>
              <a:rPr lang="zh-CN" altLang="en-US" sz="2000" dirty="0"/>
              <a:t>若想使用 </a:t>
            </a:r>
            <a:r>
              <a:rPr lang="en-US" altLang="zh-CN" sz="2000" dirty="0"/>
              <a:t>Markdown </a:t>
            </a:r>
            <a:r>
              <a:rPr lang="zh-CN" altLang="en-US" sz="2000" dirty="0"/>
              <a:t>語法，請將 </a:t>
            </a:r>
            <a:r>
              <a:rPr lang="en-US" altLang="zh-CN" sz="2000" dirty="0"/>
              <a:t>Cell </a:t>
            </a:r>
            <a:r>
              <a:rPr lang="zh-CN" altLang="en-US" sz="2000" dirty="0"/>
              <a:t>的性質從 </a:t>
            </a:r>
            <a:r>
              <a:rPr lang="en-US" altLang="zh-CN" sz="2000" dirty="0"/>
              <a:t>Code </a:t>
            </a:r>
            <a:r>
              <a:rPr lang="zh-CN" altLang="en-US" sz="2000" dirty="0"/>
              <a:t>切換程 </a:t>
            </a:r>
            <a:r>
              <a:rPr lang="en-US" altLang="zh-CN" sz="2000" dirty="0"/>
              <a:t>Markdown </a:t>
            </a:r>
            <a:r>
              <a:rPr lang="zh-CN" altLang="en-US" sz="2000" dirty="0"/>
              <a:t>並執行該 </a:t>
            </a:r>
            <a:r>
              <a:rPr lang="en-US" altLang="zh-CN" sz="2000" dirty="0"/>
              <a:t>Cell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r>
              <a:rPr lang="zh-CN" altLang="en-US" sz="2000" dirty="0"/>
              <a:t>才能夠完全執行您輸入的語法噢！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424125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29A5-154F-4B79-AE0D-5F5185022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65" y="2446271"/>
            <a:ext cx="10828867" cy="1965457"/>
          </a:xfrm>
        </p:spPr>
        <p:txBody>
          <a:bodyPr>
            <a:normAutofit/>
          </a:bodyPr>
          <a:lstStyle/>
          <a:p>
            <a:pPr algn="ctr"/>
            <a:r>
              <a:rPr lang="en-US" sz="11500" b="1" dirty="0">
                <a:solidFill>
                  <a:srgbClr val="FF0000"/>
                </a:solidFill>
                <a:latin typeface="Calibri(Headings)"/>
              </a:rPr>
              <a:t>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52B11-ED83-4057-9A6E-2576CC2C1810}"/>
              </a:ext>
            </a:extLst>
          </p:cNvPr>
          <p:cNvSpPr txBox="1"/>
          <p:nvPr/>
        </p:nvSpPr>
        <p:spPr>
          <a:xfrm>
            <a:off x="4201982" y="4411728"/>
            <a:ext cx="3788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What is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Types Conversion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Build-in Function</a:t>
            </a:r>
          </a:p>
        </p:txBody>
      </p:sp>
    </p:spTree>
    <p:extLst>
      <p:ext uri="{BB962C8B-B14F-4D97-AF65-F5344CB8AC3E}">
        <p14:creationId xmlns:p14="http://schemas.microsoft.com/office/powerpoint/2010/main" val="13262964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6DD6B-8599-459D-A871-E64138E5C8AA}"/>
              </a:ext>
            </a:extLst>
          </p:cNvPr>
          <p:cNvSpPr txBox="1"/>
          <p:nvPr/>
        </p:nvSpPr>
        <p:spPr>
          <a:xfrm>
            <a:off x="237067" y="203201"/>
            <a:ext cx="1044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What is Python ?</a:t>
            </a:r>
          </a:p>
        </p:txBody>
      </p:sp>
      <p:pic>
        <p:nvPicPr>
          <p:cNvPr id="7170" name="Picture 2" descr="What is Python? - ENF Blogs">
            <a:extLst>
              <a:ext uri="{FF2B5EF4-FFF2-40B4-BE49-F238E27FC236}">
                <a16:creationId xmlns:a16="http://schemas.microsoft.com/office/drawing/2014/main" id="{60A37DB3-4CC2-4357-9072-00DBB0A753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2" t="14224" r="32310" b="16800"/>
          <a:stretch/>
        </p:blipFill>
        <p:spPr bwMode="auto">
          <a:xfrm>
            <a:off x="8314265" y="2006599"/>
            <a:ext cx="2370668" cy="284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5F84B6-86B4-44F4-87E8-1B581FEB8C33}"/>
              </a:ext>
            </a:extLst>
          </p:cNvPr>
          <p:cNvSpPr txBox="1"/>
          <p:nvPr/>
        </p:nvSpPr>
        <p:spPr>
          <a:xfrm>
            <a:off x="897465" y="946741"/>
            <a:ext cx="6942668" cy="3904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容易學習、功能強大</a:t>
            </a:r>
            <a:endParaRPr lang="en-US" altLang="zh-TW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高效率的高階資料結構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簡單且有效的物件導向特性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優雅的語法及動態變數型態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適合快速開發應用程式</a:t>
            </a:r>
            <a:endParaRPr lang="en-US" altLang="zh-TW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常見的應用：</a:t>
            </a:r>
            <a:endParaRPr lang="en-US" altLang="zh-CN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977D2C-49FE-4D9C-A85C-914CC08907CB}"/>
              </a:ext>
            </a:extLst>
          </p:cNvPr>
          <p:cNvGrpSpPr/>
          <p:nvPr/>
        </p:nvGrpSpPr>
        <p:grpSpPr>
          <a:xfrm>
            <a:off x="1464732" y="4956201"/>
            <a:ext cx="5511802" cy="1430456"/>
            <a:chOff x="1464732" y="5091668"/>
            <a:chExt cx="5511802" cy="143045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A78913-BD3E-48BA-9ACD-013F7C30B559}"/>
                </a:ext>
              </a:extLst>
            </p:cNvPr>
            <p:cNvSpPr txBox="1"/>
            <p:nvPr/>
          </p:nvSpPr>
          <p:spPr>
            <a:xfrm>
              <a:off x="1464732" y="5091668"/>
              <a:ext cx="2607735" cy="1430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altLang="zh-CN" sz="2000" dirty="0">
                  <a:latin typeface="DengXian" panose="02010600030101010101" pitchFamily="2" charset="-122"/>
                  <a:ea typeface="DengXian" panose="02010600030101010101" pitchFamily="2" charset="-122"/>
                </a:rPr>
                <a:t>Web </a:t>
              </a:r>
              <a:r>
                <a:rPr lang="zh-CN" altLang="en-US" sz="2000" dirty="0">
                  <a:latin typeface="DengXian" panose="02010600030101010101" pitchFamily="2" charset="-122"/>
                  <a:ea typeface="DengXian" panose="02010600030101010101" pitchFamily="2" charset="-122"/>
                </a:rPr>
                <a:t>開發</a:t>
              </a:r>
              <a:endPara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marL="457200" indent="-457200" algn="l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zh-CN" altLang="en-US" sz="2000" dirty="0">
                  <a:latin typeface="DengXian" panose="02010600030101010101" pitchFamily="2" charset="-122"/>
                  <a:ea typeface="DengXian" panose="02010600030101010101" pitchFamily="2" charset="-122"/>
                </a:rPr>
                <a:t>桌面圖形界面</a:t>
              </a:r>
              <a:endPara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marL="457200" indent="-457200" algn="l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zh-CN" altLang="en-US" sz="2000" dirty="0">
                  <a:latin typeface="DengXian" panose="02010600030101010101" pitchFamily="2" charset="-122"/>
                  <a:ea typeface="DengXian" panose="02010600030101010101" pitchFamily="2" charset="-122"/>
                </a:rPr>
                <a:t>網頁爬蟲</a:t>
              </a:r>
              <a:endPara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19E065B-8969-44A3-A639-2F653A8645EF}"/>
                </a:ext>
              </a:extLst>
            </p:cNvPr>
            <p:cNvSpPr txBox="1"/>
            <p:nvPr/>
          </p:nvSpPr>
          <p:spPr>
            <a:xfrm>
              <a:off x="4368799" y="5091668"/>
              <a:ext cx="2607735" cy="1430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zh-CN" altLang="en-US" sz="2000" dirty="0">
                  <a:latin typeface="DengXian" panose="02010600030101010101" pitchFamily="2" charset="-122"/>
                  <a:ea typeface="DengXian" panose="02010600030101010101" pitchFamily="2" charset="-122"/>
                </a:rPr>
                <a:t>人工智慧</a:t>
              </a:r>
              <a:endPara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marL="457200" indent="-457200" algn="l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zh-CN" altLang="en-US" sz="2000" dirty="0">
                  <a:latin typeface="DengXian" panose="02010600030101010101" pitchFamily="2" charset="-122"/>
                  <a:ea typeface="DengXian" panose="02010600030101010101" pitchFamily="2" charset="-122"/>
                </a:rPr>
                <a:t>軟體開發</a:t>
              </a:r>
              <a:endPara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marL="457200" indent="-457200" algn="l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zh-CN" altLang="en-US" sz="2000" dirty="0">
                  <a:latin typeface="DengXian" panose="02010600030101010101" pitchFamily="2" charset="-122"/>
                  <a:ea typeface="DengXian" panose="02010600030101010101" pitchFamily="2" charset="-122"/>
                </a:rPr>
                <a:t>資料分析</a:t>
              </a:r>
              <a:endParaRPr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7604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6DD6B-8599-459D-A871-E64138E5C8AA}"/>
              </a:ext>
            </a:extLst>
          </p:cNvPr>
          <p:cNvSpPr txBox="1"/>
          <p:nvPr/>
        </p:nvSpPr>
        <p:spPr>
          <a:xfrm>
            <a:off x="237067" y="203201"/>
            <a:ext cx="1044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Variables </a:t>
            </a:r>
            <a:r>
              <a:rPr lang="zh-CN" altLang="en-US" sz="3200" dirty="0">
                <a:solidFill>
                  <a:srgbClr val="FF0000"/>
                </a:solidFill>
              </a:rPr>
              <a:t>變數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9800FE-802F-443E-93F7-1043470B17A2}"/>
              </a:ext>
            </a:extLst>
          </p:cNvPr>
          <p:cNvSpPr txBox="1"/>
          <p:nvPr/>
        </p:nvSpPr>
        <p:spPr>
          <a:xfrm>
            <a:off x="2595032" y="2497976"/>
            <a:ext cx="70019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/>
              <a:t>X </a:t>
            </a:r>
            <a:r>
              <a:rPr lang="en-US" sz="11500" dirty="0">
                <a:solidFill>
                  <a:srgbClr val="FF0000"/>
                </a:solidFill>
              </a:rPr>
              <a:t>=</a:t>
            </a:r>
            <a:r>
              <a:rPr lang="en-US" sz="11500" dirty="0"/>
              <a:t> ‘</a:t>
            </a:r>
            <a:r>
              <a:rPr lang="zh-CN" altLang="en-US" sz="11500" dirty="0"/>
              <a:t>法律</a:t>
            </a:r>
            <a:r>
              <a:rPr lang="en-US" sz="11500" dirty="0"/>
              <a:t>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B7D023-D39E-4943-9E57-8A33FF6C1D8E}"/>
              </a:ext>
            </a:extLst>
          </p:cNvPr>
          <p:cNvSpPr txBox="1"/>
          <p:nvPr/>
        </p:nvSpPr>
        <p:spPr>
          <a:xfrm>
            <a:off x="3839631" y="4715807"/>
            <a:ext cx="451273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TIPs</a:t>
            </a:r>
          </a:p>
          <a:p>
            <a:pPr algn="ctr"/>
            <a:endParaRPr lang="en-US" altLang="zh-CN" sz="1800" b="1" dirty="0">
              <a:solidFill>
                <a:srgbClr val="FF0000"/>
              </a:solidFill>
            </a:endParaRPr>
          </a:p>
          <a:p>
            <a:pPr algn="ctr"/>
            <a:r>
              <a:rPr lang="en-US" dirty="0"/>
              <a:t>“ = ” </a:t>
            </a:r>
            <a:r>
              <a:rPr lang="zh-CN" altLang="en-US" dirty="0"/>
              <a:t>在程式語言中是賦予、宣告的意思，</a:t>
            </a:r>
            <a:endParaRPr lang="en-US" altLang="zh-CN" dirty="0"/>
          </a:p>
          <a:p>
            <a:pPr algn="ctr"/>
            <a:r>
              <a:rPr lang="zh-CN" altLang="en-US" dirty="0"/>
              <a:t>而並非數學代表 </a:t>
            </a:r>
            <a:r>
              <a:rPr lang="en-US" altLang="zh-CN" dirty="0"/>
              <a:t>“</a:t>
            </a:r>
            <a:r>
              <a:rPr lang="zh-CN" altLang="en-US" dirty="0"/>
              <a:t>等於</a:t>
            </a:r>
            <a:r>
              <a:rPr lang="en-US" altLang="zh-CN" dirty="0"/>
              <a:t>” </a:t>
            </a:r>
            <a:r>
              <a:rPr lang="zh-CN" altLang="en-US" dirty="0"/>
              <a:t>的意思。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29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6DD6B-8599-459D-A871-E64138E5C8AA}"/>
              </a:ext>
            </a:extLst>
          </p:cNvPr>
          <p:cNvSpPr txBox="1"/>
          <p:nvPr/>
        </p:nvSpPr>
        <p:spPr>
          <a:xfrm>
            <a:off x="237067" y="203201"/>
            <a:ext cx="1044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Variables </a:t>
            </a:r>
            <a:r>
              <a:rPr lang="zh-CN" altLang="en-US" sz="3200" dirty="0">
                <a:solidFill>
                  <a:srgbClr val="FF0000"/>
                </a:solidFill>
              </a:rPr>
              <a:t>變數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5F84B6-86B4-44F4-87E8-1B581FEB8C33}"/>
              </a:ext>
            </a:extLst>
          </p:cNvPr>
          <p:cNvSpPr txBox="1"/>
          <p:nvPr/>
        </p:nvSpPr>
        <p:spPr>
          <a:xfrm>
            <a:off x="897465" y="946741"/>
            <a:ext cx="6942668" cy="131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Python </a:t>
            </a:r>
            <a:r>
              <a:rPr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是物件導向的程式語言</a:t>
            </a:r>
            <a:endParaRPr lang="en-US" altLang="zh-CN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物件包含三個要素</a:t>
            </a:r>
            <a:endParaRPr lang="en-US" altLang="zh-CN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A66E9-45B4-498E-AF19-1E3AF1C82930}"/>
              </a:ext>
            </a:extLst>
          </p:cNvPr>
          <p:cNvSpPr txBox="1"/>
          <p:nvPr/>
        </p:nvSpPr>
        <p:spPr>
          <a:xfrm>
            <a:off x="1634067" y="3428999"/>
            <a:ext cx="18711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0" b="1" dirty="0"/>
              <a:t>ID</a:t>
            </a:r>
            <a:endParaRPr lang="en-US" sz="7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3DD5B-E0F7-4AC2-9FD8-0D2432EA97B6}"/>
              </a:ext>
            </a:extLst>
          </p:cNvPr>
          <p:cNvSpPr txBox="1"/>
          <p:nvPr/>
        </p:nvSpPr>
        <p:spPr>
          <a:xfrm>
            <a:off x="4542368" y="3428999"/>
            <a:ext cx="26246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0" b="1" dirty="0"/>
              <a:t>Type</a:t>
            </a:r>
            <a:endParaRPr lang="en-US" sz="7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B826CD-F3FD-43B1-B653-DDC3E4CA91D2}"/>
              </a:ext>
            </a:extLst>
          </p:cNvPr>
          <p:cNvSpPr txBox="1"/>
          <p:nvPr/>
        </p:nvSpPr>
        <p:spPr>
          <a:xfrm>
            <a:off x="8204201" y="3428999"/>
            <a:ext cx="26246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0" b="1" dirty="0"/>
              <a:t>Value</a:t>
            </a:r>
            <a:endParaRPr lang="en-US" sz="7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357ECB-B0B4-4D49-ADB2-0C044E7DBE44}"/>
              </a:ext>
            </a:extLst>
          </p:cNvPr>
          <p:cNvSpPr txBox="1"/>
          <p:nvPr/>
        </p:nvSpPr>
        <p:spPr>
          <a:xfrm>
            <a:off x="1490134" y="4591924"/>
            <a:ext cx="215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/>
              <a:t>唯一識別</a:t>
            </a:r>
            <a:endParaRPr lang="en-US" sz="3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2EF8CC-D76C-4D1E-AA41-BD2399F00823}"/>
              </a:ext>
            </a:extLst>
          </p:cNvPr>
          <p:cNvSpPr txBox="1"/>
          <p:nvPr/>
        </p:nvSpPr>
        <p:spPr>
          <a:xfrm>
            <a:off x="4775201" y="4592935"/>
            <a:ext cx="215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/>
              <a:t>物件形態</a:t>
            </a:r>
            <a:endParaRPr lang="en-US" sz="3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1113DC-9B3A-4FAA-9C44-D6E6F4C86410}"/>
              </a:ext>
            </a:extLst>
          </p:cNvPr>
          <p:cNvSpPr txBox="1"/>
          <p:nvPr/>
        </p:nvSpPr>
        <p:spPr>
          <a:xfrm>
            <a:off x="8437034" y="4591924"/>
            <a:ext cx="215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/>
              <a:t>物件的值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931980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6DD6B-8599-459D-A871-E64138E5C8AA}"/>
              </a:ext>
            </a:extLst>
          </p:cNvPr>
          <p:cNvSpPr txBox="1"/>
          <p:nvPr/>
        </p:nvSpPr>
        <p:spPr>
          <a:xfrm>
            <a:off x="237067" y="203201"/>
            <a:ext cx="1044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Variables </a:t>
            </a:r>
            <a:r>
              <a:rPr lang="zh-CN" altLang="en-US" sz="3200" dirty="0">
                <a:solidFill>
                  <a:srgbClr val="FF0000"/>
                </a:solidFill>
              </a:rPr>
              <a:t>變數 </a:t>
            </a:r>
            <a:r>
              <a:rPr lang="en-US" altLang="zh-CN" sz="3200" dirty="0">
                <a:solidFill>
                  <a:srgbClr val="FF0000"/>
                </a:solidFill>
              </a:rPr>
              <a:t>– Task : What number is X now?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5F84B6-86B4-44F4-87E8-1B581FEB8C33}"/>
              </a:ext>
            </a:extLst>
          </p:cNvPr>
          <p:cNvSpPr txBox="1"/>
          <p:nvPr/>
        </p:nvSpPr>
        <p:spPr>
          <a:xfrm>
            <a:off x="897465" y="1641481"/>
            <a:ext cx="6942668" cy="2611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X = 1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X = 4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X = 6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X = 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283A08-52AA-4189-85DC-FCAC377FE79B}"/>
              </a:ext>
            </a:extLst>
          </p:cNvPr>
          <p:cNvSpPr txBox="1"/>
          <p:nvPr/>
        </p:nvSpPr>
        <p:spPr>
          <a:xfrm>
            <a:off x="608834" y="5106983"/>
            <a:ext cx="109743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TIPs</a:t>
            </a:r>
          </a:p>
          <a:p>
            <a:r>
              <a:rPr lang="zh-CN" altLang="en-US" sz="2000" dirty="0"/>
              <a:t>試想將進行不同順序的宣告時，</a:t>
            </a:r>
            <a:r>
              <a:rPr lang="en-US" altLang="zh-CN" sz="2000" dirty="0"/>
              <a:t>X </a:t>
            </a:r>
            <a:r>
              <a:rPr lang="zh-CN" altLang="en-US" sz="2000" dirty="0"/>
              <a:t>變數會保留什麼值呢？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 </a:t>
            </a:r>
            <a:r>
              <a:rPr lang="en-US" altLang="zh-CN" sz="2000" dirty="0"/>
              <a:t>Python</a:t>
            </a:r>
            <a:r>
              <a:rPr lang="zh-CN" altLang="en-US" sz="2000" dirty="0"/>
              <a:t>，符號 </a:t>
            </a:r>
            <a:r>
              <a:rPr lang="en-US" altLang="zh-CN" sz="2000" dirty="0"/>
              <a:t>“#” </a:t>
            </a:r>
            <a:r>
              <a:rPr lang="zh-CN" altLang="en-US" sz="2000" dirty="0"/>
              <a:t>代表註解的意思噢！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061359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6DD6B-8599-459D-A871-E64138E5C8AA}"/>
              </a:ext>
            </a:extLst>
          </p:cNvPr>
          <p:cNvSpPr txBox="1"/>
          <p:nvPr/>
        </p:nvSpPr>
        <p:spPr>
          <a:xfrm>
            <a:off x="237067" y="203201"/>
            <a:ext cx="1044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Data Types </a:t>
            </a:r>
            <a:r>
              <a:rPr lang="zh-CN" altLang="en-US" sz="3200" dirty="0">
                <a:solidFill>
                  <a:srgbClr val="FF0000"/>
                </a:solidFill>
              </a:rPr>
              <a:t>資料類型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5F84B6-86B4-44F4-87E8-1B581FEB8C33}"/>
              </a:ext>
            </a:extLst>
          </p:cNvPr>
          <p:cNvSpPr txBox="1"/>
          <p:nvPr/>
        </p:nvSpPr>
        <p:spPr>
          <a:xfrm>
            <a:off x="897465" y="946741"/>
            <a:ext cx="6942668" cy="1965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Text – </a:t>
            </a:r>
            <a:r>
              <a:rPr lang="en-US" altLang="zh-CN" sz="28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str</a:t>
            </a:r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ing 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Numeric – </a:t>
            </a:r>
            <a:r>
              <a:rPr lang="en-US" altLang="zh-CN" sz="28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int</a:t>
            </a:r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eger, </a:t>
            </a:r>
            <a:r>
              <a:rPr lang="en-US" altLang="zh-CN" sz="28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float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Boolean – </a:t>
            </a:r>
            <a:r>
              <a:rPr lang="en-US" altLang="zh-CN" sz="28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bool</a:t>
            </a:r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3DD5B-E0F7-4AC2-9FD8-0D2432EA97B6}"/>
              </a:ext>
            </a:extLst>
          </p:cNvPr>
          <p:cNvSpPr txBox="1"/>
          <p:nvPr/>
        </p:nvSpPr>
        <p:spPr>
          <a:xfrm>
            <a:off x="4542368" y="3428999"/>
            <a:ext cx="26246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0" b="1" dirty="0"/>
              <a:t>Type</a:t>
            </a:r>
            <a:endParaRPr lang="en-US" sz="7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2EF8CC-D76C-4D1E-AA41-BD2399F00823}"/>
              </a:ext>
            </a:extLst>
          </p:cNvPr>
          <p:cNvSpPr txBox="1"/>
          <p:nvPr/>
        </p:nvSpPr>
        <p:spPr>
          <a:xfrm>
            <a:off x="3585635" y="4592935"/>
            <a:ext cx="45381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/>
              <a:t>使用 </a:t>
            </a:r>
            <a:r>
              <a:rPr lang="en-US" altLang="zh-CN" sz="3000" dirty="0"/>
              <a:t>type </a:t>
            </a:r>
            <a:r>
              <a:rPr lang="zh-CN" altLang="en-US" sz="3000" dirty="0"/>
              <a:t>查看資料類型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8507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F72011-7AFD-4C46-89DE-18E12A511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540604"/>
            <a:ext cx="4102609" cy="864863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altLang="zh-CN" b="1" dirty="0"/>
              <a:t>Agenda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C86773-5950-40E4-B445-EFF0A8D4838B}"/>
              </a:ext>
            </a:extLst>
          </p:cNvPr>
          <p:cNvSpPr txBox="1"/>
          <p:nvPr/>
        </p:nvSpPr>
        <p:spPr>
          <a:xfrm>
            <a:off x="660400" y="1593333"/>
            <a:ext cx="6620933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Dive in </a:t>
            </a:r>
            <a:r>
              <a:rPr lang="en-US" sz="2800" b="1" dirty="0">
                <a:solidFill>
                  <a:srgbClr val="FF0000"/>
                </a:solidFill>
              </a:rPr>
              <a:t>GitHub</a:t>
            </a:r>
            <a:endParaRPr lang="en-US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Getting start with </a:t>
            </a:r>
            <a:r>
              <a:rPr lang="en-US" sz="2800" b="1" dirty="0">
                <a:solidFill>
                  <a:srgbClr val="FF0000"/>
                </a:solidFill>
              </a:rPr>
              <a:t>Anaconda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Introduction of </a:t>
            </a:r>
            <a:r>
              <a:rPr lang="en-US" sz="2800" b="1" dirty="0">
                <a:solidFill>
                  <a:srgbClr val="FF0000"/>
                </a:solidFill>
              </a:rPr>
              <a:t>Jupyter Notebook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 programming language – </a:t>
            </a:r>
            <a:r>
              <a:rPr lang="en-US" sz="2800" b="1" dirty="0">
                <a:solidFill>
                  <a:srgbClr val="FF0000"/>
                </a:solidFill>
              </a:rPr>
              <a:t>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Python </a:t>
            </a:r>
            <a:r>
              <a:rPr lang="en-US" sz="2800" b="1" dirty="0">
                <a:solidFill>
                  <a:srgbClr val="FF0000"/>
                </a:solidFill>
              </a:rPr>
              <a:t>Variables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Build-in Data Types</a:t>
            </a:r>
            <a:r>
              <a:rPr lang="zh-CN" altLang="en-US" sz="2800" dirty="0"/>
              <a:t> </a:t>
            </a:r>
            <a:r>
              <a:rPr lang="en-US" altLang="zh-CN" sz="2800" dirty="0"/>
              <a:t>a.k.a. </a:t>
            </a:r>
            <a:r>
              <a:rPr lang="en-US" altLang="zh-CN" sz="2800" b="1" dirty="0">
                <a:solidFill>
                  <a:srgbClr val="FF0000"/>
                </a:solidFill>
              </a:rPr>
              <a:t>Data Types</a:t>
            </a:r>
            <a:endParaRPr lang="en-US" sz="28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Build-in Function</a:t>
            </a:r>
          </a:p>
        </p:txBody>
      </p:sp>
    </p:spTree>
    <p:extLst>
      <p:ext uri="{BB962C8B-B14F-4D97-AF65-F5344CB8AC3E}">
        <p14:creationId xmlns:p14="http://schemas.microsoft.com/office/powerpoint/2010/main" val="1975582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6DD6B-8599-459D-A871-E64138E5C8AA}"/>
              </a:ext>
            </a:extLst>
          </p:cNvPr>
          <p:cNvSpPr txBox="1"/>
          <p:nvPr/>
        </p:nvSpPr>
        <p:spPr>
          <a:xfrm>
            <a:off x="237067" y="203201"/>
            <a:ext cx="1044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Data Types </a:t>
            </a:r>
            <a:r>
              <a:rPr lang="en-US" altLang="zh-CN" sz="3200" dirty="0">
                <a:solidFill>
                  <a:srgbClr val="FF0000"/>
                </a:solidFill>
              </a:rPr>
              <a:t>Conversion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zh-CN" altLang="en-US" sz="3200" dirty="0">
                <a:solidFill>
                  <a:srgbClr val="FF0000"/>
                </a:solidFill>
              </a:rPr>
              <a:t>資料類型轉換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5F84B6-86B4-44F4-87E8-1B581FEB8C33}"/>
              </a:ext>
            </a:extLst>
          </p:cNvPr>
          <p:cNvSpPr txBox="1"/>
          <p:nvPr/>
        </p:nvSpPr>
        <p:spPr>
          <a:xfrm>
            <a:off x="897465" y="946741"/>
            <a:ext cx="6942668" cy="1965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Text – </a:t>
            </a:r>
            <a:r>
              <a:rPr lang="en-US" altLang="zh-CN" sz="28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str</a:t>
            </a:r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ing 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Numeric – </a:t>
            </a:r>
            <a:r>
              <a:rPr lang="en-US" altLang="zh-CN" sz="28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int</a:t>
            </a:r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eger, </a:t>
            </a:r>
            <a:r>
              <a:rPr lang="en-US" altLang="zh-CN" sz="28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float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Boolean – </a:t>
            </a:r>
            <a:r>
              <a:rPr lang="en-US" altLang="zh-CN" sz="28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bool</a:t>
            </a:r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3DD5B-E0F7-4AC2-9FD8-0D2432EA97B6}"/>
              </a:ext>
            </a:extLst>
          </p:cNvPr>
          <p:cNvSpPr txBox="1"/>
          <p:nvPr/>
        </p:nvSpPr>
        <p:spPr>
          <a:xfrm>
            <a:off x="4542368" y="3428999"/>
            <a:ext cx="26246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0" b="1" dirty="0"/>
              <a:t>Type</a:t>
            </a:r>
            <a:endParaRPr lang="en-US" sz="7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2EF8CC-D76C-4D1E-AA41-BD2399F00823}"/>
              </a:ext>
            </a:extLst>
          </p:cNvPr>
          <p:cNvSpPr txBox="1"/>
          <p:nvPr/>
        </p:nvSpPr>
        <p:spPr>
          <a:xfrm>
            <a:off x="3585635" y="4592935"/>
            <a:ext cx="45381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/>
              <a:t>使用 </a:t>
            </a:r>
            <a:r>
              <a:rPr lang="en-US" altLang="zh-CN" sz="3000" dirty="0"/>
              <a:t>type </a:t>
            </a:r>
            <a:r>
              <a:rPr lang="zh-CN" altLang="en-US" sz="3000" dirty="0"/>
              <a:t>查看資料類型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109902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6DD6B-8599-459D-A871-E64138E5C8AA}"/>
              </a:ext>
            </a:extLst>
          </p:cNvPr>
          <p:cNvSpPr txBox="1"/>
          <p:nvPr/>
        </p:nvSpPr>
        <p:spPr>
          <a:xfrm>
            <a:off x="237067" y="203201"/>
            <a:ext cx="1044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Built-in Function </a:t>
            </a:r>
            <a:r>
              <a:rPr lang="zh-CN" altLang="en-US" sz="3200" dirty="0">
                <a:solidFill>
                  <a:srgbClr val="FF0000"/>
                </a:solidFill>
              </a:rPr>
              <a:t>內建函式</a:t>
            </a:r>
            <a:r>
              <a:rPr lang="en-US" altLang="zh-CN" sz="3200" dirty="0">
                <a:solidFill>
                  <a:srgbClr val="FF0000"/>
                </a:solidFill>
              </a:rPr>
              <a:t>  aka </a:t>
            </a:r>
            <a:r>
              <a:rPr lang="zh-CN" altLang="en-US" sz="3200" dirty="0">
                <a:solidFill>
                  <a:srgbClr val="FF0000"/>
                </a:solidFill>
              </a:rPr>
              <a:t>保留字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5F84B6-86B4-44F4-87E8-1B581FEB8C33}"/>
              </a:ext>
            </a:extLst>
          </p:cNvPr>
          <p:cNvSpPr txBox="1"/>
          <p:nvPr/>
        </p:nvSpPr>
        <p:spPr>
          <a:xfrm>
            <a:off x="897465" y="946741"/>
            <a:ext cx="6942668" cy="5197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id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type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input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int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str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float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DengXian" panose="02010600030101010101" pitchFamily="2" charset="-122"/>
                <a:ea typeface="DengXian" panose="02010600030101010101" pitchFamily="2" charset="-122"/>
              </a:rPr>
              <a:t>len</a:t>
            </a:r>
            <a:endParaRPr lang="en-US" altLang="zh-CN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DengXian" panose="02010600030101010101" pitchFamily="2" charset="-122"/>
                <a:ea typeface="DengXian" panose="02010600030101010101" pitchFamily="2" charset="-122"/>
              </a:rPr>
              <a:t>isinstance</a:t>
            </a:r>
            <a:endParaRPr lang="en-US" altLang="zh-CN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BB6F67-9C91-401D-AD7F-CD024C5B7F9D}"/>
              </a:ext>
            </a:extLst>
          </p:cNvPr>
          <p:cNvSpPr txBox="1"/>
          <p:nvPr/>
        </p:nvSpPr>
        <p:spPr>
          <a:xfrm>
            <a:off x="6096000" y="2397948"/>
            <a:ext cx="39377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TIPs</a:t>
            </a:r>
          </a:p>
          <a:p>
            <a:r>
              <a:rPr lang="zh-CN" altLang="en-US" sz="2000" dirty="0"/>
              <a:t>若將保留字賦予其它值，其功能是否可以持續使用呢？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 </a:t>
            </a:r>
            <a:r>
              <a:rPr lang="en-US" altLang="zh-CN" sz="2000" dirty="0"/>
              <a:t>Python</a:t>
            </a:r>
            <a:r>
              <a:rPr lang="zh-CN" altLang="en-US" sz="2000" dirty="0"/>
              <a:t>，到底有多少保留字呢？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259099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6DD6B-8599-459D-A871-E64138E5C8AA}"/>
              </a:ext>
            </a:extLst>
          </p:cNvPr>
          <p:cNvSpPr txBox="1"/>
          <p:nvPr/>
        </p:nvSpPr>
        <p:spPr>
          <a:xfrm>
            <a:off x="237067" y="203201"/>
            <a:ext cx="1044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Built-in Function </a:t>
            </a:r>
            <a:r>
              <a:rPr lang="zh-CN" altLang="en-US" sz="3200" dirty="0">
                <a:solidFill>
                  <a:srgbClr val="FF0000"/>
                </a:solidFill>
              </a:rPr>
              <a:t>內建函式</a:t>
            </a:r>
            <a:r>
              <a:rPr lang="en-US" altLang="zh-CN" sz="3200" dirty="0">
                <a:solidFill>
                  <a:srgbClr val="FF0000"/>
                </a:solidFill>
              </a:rPr>
              <a:t>  aka </a:t>
            </a:r>
            <a:r>
              <a:rPr lang="zh-CN" altLang="en-US" sz="3200" dirty="0">
                <a:solidFill>
                  <a:srgbClr val="FF0000"/>
                </a:solidFill>
              </a:rPr>
              <a:t>保留字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5F84B6-86B4-44F4-87E8-1B581FEB8C33}"/>
              </a:ext>
            </a:extLst>
          </p:cNvPr>
          <p:cNvSpPr txBox="1"/>
          <p:nvPr/>
        </p:nvSpPr>
        <p:spPr>
          <a:xfrm>
            <a:off x="897465" y="946741"/>
            <a:ext cx="6942668" cy="5197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id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type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input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int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str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float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DengXian" panose="02010600030101010101" pitchFamily="2" charset="-122"/>
                <a:ea typeface="DengXian" panose="02010600030101010101" pitchFamily="2" charset="-122"/>
              </a:rPr>
              <a:t>len</a:t>
            </a:r>
            <a:endParaRPr lang="en-US" altLang="zh-CN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DengXian" panose="02010600030101010101" pitchFamily="2" charset="-122"/>
                <a:ea typeface="DengXian" panose="02010600030101010101" pitchFamily="2" charset="-122"/>
              </a:rPr>
              <a:t>isinstance</a:t>
            </a:r>
            <a:endParaRPr lang="en-US" altLang="zh-CN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BB6F67-9C91-401D-AD7F-CD024C5B7F9D}"/>
              </a:ext>
            </a:extLst>
          </p:cNvPr>
          <p:cNvSpPr txBox="1"/>
          <p:nvPr/>
        </p:nvSpPr>
        <p:spPr>
          <a:xfrm>
            <a:off x="6096000" y="2397948"/>
            <a:ext cx="39377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TIPs</a:t>
            </a:r>
          </a:p>
          <a:p>
            <a:r>
              <a:rPr lang="zh-CN" altLang="en-US" sz="2000" dirty="0"/>
              <a:t>若將保留字賦予其它值，其功能是否可以持續使用呢？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 </a:t>
            </a:r>
            <a:r>
              <a:rPr lang="en-US" altLang="zh-CN" sz="2000" dirty="0"/>
              <a:t>Python</a:t>
            </a:r>
            <a:r>
              <a:rPr lang="zh-CN" altLang="en-US" sz="2000" dirty="0"/>
              <a:t>，到底有多少保留字呢？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7B2DDD31-3F7E-4BB0-9F60-DA9C15F15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46741"/>
            <a:ext cx="5106113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680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/>
          <p:nvPr/>
        </p:nvSpPr>
        <p:spPr>
          <a:xfrm>
            <a:off x="2829810" y="2251775"/>
            <a:ext cx="6532379" cy="235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Arial"/>
              <a:buNone/>
              <a:tabLst/>
              <a:defRPr/>
            </a:pPr>
            <a:r>
              <a:rPr kumimoji="0" lang="en-US" sz="11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(Headings)"/>
                <a:ea typeface="Arial"/>
                <a:cs typeface="Arial"/>
                <a:sym typeface="Arial"/>
              </a:rPr>
              <a:t>Q &amp; A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(Headings)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(Headings)"/>
                <a:ea typeface="Arial"/>
                <a:cs typeface="Arial"/>
                <a:sym typeface="Arial"/>
              </a:rPr>
              <a:t>Ideas are worthless unless execution.</a:t>
            </a: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(Headings)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0F72011-7AFD-4C46-89DE-18E12A511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333" y="1582986"/>
            <a:ext cx="5480459" cy="3692028"/>
          </a:xfrm>
          <a:noFill/>
        </p:spPr>
        <p:txBody>
          <a:bodyPr anchor="ctr">
            <a:normAutofit/>
          </a:bodyPr>
          <a:lstStyle/>
          <a:p>
            <a:r>
              <a:rPr lang="en-US" altLang="zh-CN" sz="5200" b="1" dirty="0"/>
              <a:t>Scan and Join</a:t>
            </a:r>
            <a:br>
              <a:rPr lang="en-US" altLang="zh-CN" sz="5200" b="1" dirty="0"/>
            </a:br>
            <a:r>
              <a:rPr lang="en-US" altLang="zh-CN" sz="5200" b="1" dirty="0">
                <a:solidFill>
                  <a:srgbClr val="FF0000"/>
                </a:solidFill>
                <a:latin typeface="Calibri (Headings)"/>
              </a:rPr>
              <a:t>LINE Group</a:t>
            </a:r>
            <a:br>
              <a:rPr lang="en-US" altLang="zh-CN" sz="5200" b="1" dirty="0">
                <a:solidFill>
                  <a:srgbClr val="FF0000"/>
                </a:solidFill>
                <a:latin typeface="Calibri (Headings)"/>
              </a:rPr>
            </a:br>
            <a:br>
              <a:rPr lang="en-US" altLang="zh-CN" sz="5200" b="1" dirty="0">
                <a:solidFill>
                  <a:srgbClr val="FF0000"/>
                </a:solidFill>
                <a:latin typeface="Calibri (Headings)"/>
              </a:rPr>
            </a:br>
            <a:r>
              <a:rPr lang="en-US" altLang="zh-CN" sz="2800" dirty="0" err="1"/>
              <a:t>SCU_LawTech</a:t>
            </a:r>
            <a:r>
              <a:rPr lang="en-US" altLang="zh-CN" sz="2800" dirty="0"/>
              <a:t> </a:t>
            </a:r>
            <a:r>
              <a:rPr lang="zh-CN" altLang="en-US" sz="2800" dirty="0"/>
              <a:t>咨詢小組</a:t>
            </a:r>
            <a:endParaRPr lang="en-US" sz="5200" dirty="0"/>
          </a:p>
        </p:txBody>
      </p:sp>
      <p:pic>
        <p:nvPicPr>
          <p:cNvPr id="3" name="Picture 2" descr="Qr cod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B26177CA-3CE1-420A-B2DC-B37F347FE9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5" r="1" b="325"/>
          <a:stretch/>
        </p:blipFill>
        <p:spPr>
          <a:xfrm>
            <a:off x="838208" y="1227381"/>
            <a:ext cx="4489846" cy="440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98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29A5-154F-4B79-AE0D-5F5185022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446271"/>
            <a:ext cx="10828867" cy="1965457"/>
          </a:xfrm>
        </p:spPr>
        <p:txBody>
          <a:bodyPr>
            <a:normAutofit/>
          </a:bodyPr>
          <a:lstStyle/>
          <a:p>
            <a:pPr algn="ctr"/>
            <a:r>
              <a:rPr lang="en-US" sz="11500" b="1" dirty="0">
                <a:solidFill>
                  <a:srgbClr val="FF0000"/>
                </a:solidFill>
                <a:latin typeface="Calibri(Headings)"/>
              </a:rPr>
              <a:t>GitHub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52B11-ED83-4057-9A6E-2576CC2C1810}"/>
              </a:ext>
            </a:extLst>
          </p:cNvPr>
          <p:cNvSpPr txBox="1"/>
          <p:nvPr/>
        </p:nvSpPr>
        <p:spPr>
          <a:xfrm>
            <a:off x="4201982" y="4411728"/>
            <a:ext cx="378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the course materials</a:t>
            </a:r>
          </a:p>
        </p:txBody>
      </p:sp>
    </p:spTree>
    <p:extLst>
      <p:ext uri="{BB962C8B-B14F-4D97-AF65-F5344CB8AC3E}">
        <p14:creationId xmlns:p14="http://schemas.microsoft.com/office/powerpoint/2010/main" val="356131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6DD6B-8599-459D-A871-E64138E5C8AA}"/>
              </a:ext>
            </a:extLst>
          </p:cNvPr>
          <p:cNvSpPr txBox="1"/>
          <p:nvPr/>
        </p:nvSpPr>
        <p:spPr>
          <a:xfrm>
            <a:off x="237067" y="203201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Download the course materials – STEP 1</a:t>
            </a:r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A4035CC9-CA8B-455D-B647-A373530C8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50443"/>
            <a:ext cx="6663266" cy="53619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566F52-08BC-411C-8906-59290F682EA0}"/>
              </a:ext>
            </a:extLst>
          </p:cNvPr>
          <p:cNvSpPr txBox="1"/>
          <p:nvPr/>
        </p:nvSpPr>
        <p:spPr>
          <a:xfrm>
            <a:off x="7560732" y="2809384"/>
            <a:ext cx="46143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Click on the </a:t>
            </a:r>
            <a:r>
              <a:rPr lang="en-US" sz="2800" dirty="0">
                <a:hlinkClick r:id="rId2"/>
              </a:rPr>
              <a:t>LINK</a:t>
            </a:r>
            <a:r>
              <a:rPr lang="en-US" sz="2800" dirty="0"/>
              <a:t> Then</a:t>
            </a:r>
          </a:p>
          <a:p>
            <a:r>
              <a:rPr lang="en-US" sz="2800" dirty="0"/>
              <a:t>Click on “110-1_LawTech”</a:t>
            </a:r>
          </a:p>
          <a:p>
            <a:endParaRPr lang="en-US" sz="2800" dirty="0"/>
          </a:p>
          <a:p>
            <a:r>
              <a:rPr lang="en-US" altLang="zh-CN" sz="2800" b="1" dirty="0">
                <a:solidFill>
                  <a:srgbClr val="FF0000"/>
                </a:solidFill>
              </a:rPr>
              <a:t>TIPs</a:t>
            </a:r>
            <a:endParaRPr lang="en-US" altLang="zh-CN" sz="2800" dirty="0"/>
          </a:p>
          <a:p>
            <a:r>
              <a:rPr lang="en-US" sz="2800" dirty="0"/>
              <a:t>SCU-</a:t>
            </a:r>
            <a:r>
              <a:rPr lang="en-US" sz="2800" dirty="0" err="1"/>
              <a:t>LawTech</a:t>
            </a:r>
            <a:r>
              <a:rPr lang="en-US" sz="2800" dirty="0"/>
              <a:t> </a:t>
            </a:r>
            <a:r>
              <a:rPr lang="zh-CN" altLang="en-US" sz="2800" dirty="0"/>
              <a:t>的所有</a:t>
            </a:r>
            <a:endParaRPr lang="en-US" altLang="zh-CN" sz="2800" dirty="0"/>
          </a:p>
          <a:p>
            <a:r>
              <a:rPr lang="zh-CN" altLang="en-US" sz="2800" dirty="0"/>
              <a:t>課程教材</a:t>
            </a:r>
            <a:endParaRPr lang="en-US" sz="28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BA9A49-712A-43A8-AC80-F346110B9396}"/>
              </a:ext>
            </a:extLst>
          </p:cNvPr>
          <p:cNvSpPr/>
          <p:nvPr/>
        </p:nvSpPr>
        <p:spPr>
          <a:xfrm>
            <a:off x="565730" y="4173613"/>
            <a:ext cx="1305404" cy="26292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2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8F57275B-581F-47E4-8A3E-BCDCB1C2F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86" y="1535925"/>
            <a:ext cx="8821381" cy="3515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06DD6B-8599-459D-A871-E64138E5C8AA}"/>
              </a:ext>
            </a:extLst>
          </p:cNvPr>
          <p:cNvSpPr txBox="1"/>
          <p:nvPr/>
        </p:nvSpPr>
        <p:spPr>
          <a:xfrm>
            <a:off x="237067" y="203201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Download the course materials – STEP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566F52-08BC-411C-8906-59290F682EA0}"/>
              </a:ext>
            </a:extLst>
          </p:cNvPr>
          <p:cNvSpPr txBox="1"/>
          <p:nvPr/>
        </p:nvSpPr>
        <p:spPr>
          <a:xfrm>
            <a:off x="438729" y="5435024"/>
            <a:ext cx="9035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Click on the folders “20211013-Lesson-1”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BA9A49-712A-43A8-AC80-F346110B9396}"/>
              </a:ext>
            </a:extLst>
          </p:cNvPr>
          <p:cNvSpPr/>
          <p:nvPr/>
        </p:nvSpPr>
        <p:spPr>
          <a:xfrm>
            <a:off x="438729" y="2640920"/>
            <a:ext cx="1855737" cy="3137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85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D38F6-B798-4B41-934A-95BF671BD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4" y="1451702"/>
            <a:ext cx="11755491" cy="2581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06DD6B-8599-459D-A871-E64138E5C8AA}"/>
              </a:ext>
            </a:extLst>
          </p:cNvPr>
          <p:cNvSpPr txBox="1"/>
          <p:nvPr/>
        </p:nvSpPr>
        <p:spPr>
          <a:xfrm>
            <a:off x="237067" y="203201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Download the course materials – STEP 3-1 .pptx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BA9A49-712A-43A8-AC80-F346110B9396}"/>
              </a:ext>
            </a:extLst>
          </p:cNvPr>
          <p:cNvSpPr/>
          <p:nvPr/>
        </p:nvSpPr>
        <p:spPr>
          <a:xfrm>
            <a:off x="362529" y="2894918"/>
            <a:ext cx="3549071" cy="31394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1383AB-E51E-43AA-83CD-33ED6C83C7F8}"/>
              </a:ext>
            </a:extLst>
          </p:cNvPr>
          <p:cNvGrpSpPr/>
          <p:nvPr/>
        </p:nvGrpSpPr>
        <p:grpSpPr>
          <a:xfrm>
            <a:off x="237067" y="4775589"/>
            <a:ext cx="9035471" cy="1384995"/>
            <a:chOff x="237067" y="4238929"/>
            <a:chExt cx="9035471" cy="138499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566F52-08BC-411C-8906-59290F682EA0}"/>
                </a:ext>
              </a:extLst>
            </p:cNvPr>
            <p:cNvSpPr txBox="1"/>
            <p:nvPr/>
          </p:nvSpPr>
          <p:spPr>
            <a:xfrm>
              <a:off x="237067" y="4238929"/>
              <a:ext cx="903547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PPTX : </a:t>
              </a:r>
            </a:p>
            <a:p>
              <a:r>
                <a:rPr lang="en-US" sz="2800" dirty="0"/>
                <a:t>Click “20111013_LawTech_Course_Overview”, Then click on “              ” Button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E4B77F9-D10D-451F-8024-58570EA8C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294" y="5171751"/>
              <a:ext cx="905001" cy="381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5247835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1109</Words>
  <Application>Microsoft Office PowerPoint</Application>
  <PresentationFormat>Widescreen</PresentationFormat>
  <Paragraphs>226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Calibri (Headings)</vt:lpstr>
      <vt:lpstr>Calibri(Headings)</vt:lpstr>
      <vt:lpstr>DengXian</vt:lpstr>
      <vt:lpstr>Aharoni</vt:lpstr>
      <vt:lpstr>Arial</vt:lpstr>
      <vt:lpstr>Avenir Next LT Pro</vt:lpstr>
      <vt:lpstr>Calibri</vt:lpstr>
      <vt:lpstr>Calibri Light</vt:lpstr>
      <vt:lpstr>Wingdings</vt:lpstr>
      <vt:lpstr>PrismaticVTI</vt:lpstr>
      <vt:lpstr>Office Theme</vt:lpstr>
      <vt:lpstr>1_Office Theme</vt:lpstr>
      <vt:lpstr>https://bit.ly/30mn6d7 </vt:lpstr>
      <vt:lpstr>SCU LawTech</vt:lpstr>
      <vt:lpstr>PowerPoint Presentation</vt:lpstr>
      <vt:lpstr>Agenda</vt:lpstr>
      <vt:lpstr>Scan and Join LINE Group  SCU_LawTech 咨詢小組</vt:lpstr>
      <vt:lpstr>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Anaconda</vt:lpstr>
      <vt:lpstr>PowerPoint Presentation</vt:lpstr>
      <vt:lpstr>PowerPoint Presentation</vt:lpstr>
      <vt:lpstr>PowerPoint Presentation</vt:lpstr>
      <vt:lpstr>PowerPoint Presentation</vt:lpstr>
      <vt:lpstr>Jupyter Notebook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</dc:title>
  <dc:creator>陳 偉傑</dc:creator>
  <cp:lastModifiedBy>陳 偉傑</cp:lastModifiedBy>
  <cp:revision>10</cp:revision>
  <dcterms:created xsi:type="dcterms:W3CDTF">2021-10-13T02:47:23Z</dcterms:created>
  <dcterms:modified xsi:type="dcterms:W3CDTF">2021-10-13T05:53:08Z</dcterms:modified>
</cp:coreProperties>
</file>