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2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47787A6-CB23-4C3F-B18F-8B29B77FD994}" type="datetimeFigureOut">
              <a:rPr lang="zh-CN" altLang="en-US" smtClean="0"/>
              <a:pPr/>
              <a:t>2018/10/07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747787A6-CB23-4C3F-B18F-8B29B77FD994}" type="datetimeFigureOut">
              <a:rPr lang="zh-CN" altLang="en-US" smtClean="0"/>
              <a:pPr/>
              <a:t>2018/10/07</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C5CED55A-B201-4370-9507-BB78270E21E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47787A6-CB23-4C3F-B18F-8B29B77FD994}" type="datetimeFigureOut">
              <a:rPr lang="zh-CN" altLang="en-US" smtClean="0"/>
              <a:pPr/>
              <a:t>2018/10/07</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5CED55A-B201-4370-9507-BB78270E21ED}"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uny@suda.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p:txBody>
          <a:bodyPr/>
          <a:lstStyle/>
          <a:p>
            <a:pPr>
              <a:defRPr/>
            </a:pPr>
            <a:fld id="{21C7822F-F7AD-4866-9095-2974A9738382}" type="slidenum">
              <a:rPr lang="zh-CN" altLang="en-US"/>
              <a:pPr>
                <a:defRPr/>
              </a:pPr>
              <a:t>1</a:t>
            </a:fld>
            <a:endParaRPr lang="en-US" altLang="zh-CN"/>
          </a:p>
        </p:txBody>
      </p:sp>
      <p:sp>
        <p:nvSpPr>
          <p:cNvPr id="7173" name="Rectangle 2"/>
          <p:cNvSpPr>
            <a:spLocks noGrp="1" noChangeArrowheads="1"/>
          </p:cNvSpPr>
          <p:nvPr>
            <p:ph type="ctrTitle"/>
          </p:nvPr>
        </p:nvSpPr>
        <p:spPr>
          <a:xfrm>
            <a:off x="395288" y="2171700"/>
            <a:ext cx="8496300" cy="900110"/>
          </a:xfrm>
        </p:spPr>
        <p:txBody>
          <a:bodyPr>
            <a:normAutofit fontScale="90000"/>
          </a:bodyPr>
          <a:lstStyle/>
          <a:p>
            <a:pPr algn="ctr" eaLnBrk="1" hangingPunct="1"/>
            <a:r>
              <a:rPr lang="zh-CN" altLang="en-US" sz="5400" dirty="0" smtClean="0">
                <a:solidFill>
                  <a:srgbClr val="CC3300"/>
                </a:solidFill>
                <a:latin typeface="华文彩云" pitchFamily="2" charset="-122"/>
                <a:ea typeface="华文彩云" pitchFamily="2" charset="-122"/>
              </a:rPr>
              <a:t>软件工程概论</a:t>
            </a:r>
            <a:endParaRPr lang="zh-CN" altLang="en-US" sz="5400" dirty="0" smtClean="0">
              <a:solidFill>
                <a:srgbClr val="CC3300"/>
              </a:solidFill>
              <a:latin typeface="华文彩云" pitchFamily="2" charset="-122"/>
              <a:ea typeface="华文彩云" pitchFamily="2" charset="-122"/>
            </a:endParaRPr>
          </a:p>
        </p:txBody>
      </p:sp>
      <p:sp>
        <p:nvSpPr>
          <p:cNvPr id="7174" name="Rectangle 4"/>
          <p:cNvSpPr>
            <a:spLocks noGrp="1" noChangeArrowheads="1"/>
          </p:cNvSpPr>
          <p:nvPr>
            <p:ph type="subTitle" idx="1"/>
          </p:nvPr>
        </p:nvSpPr>
        <p:spPr>
          <a:xfrm>
            <a:off x="0" y="4214818"/>
            <a:ext cx="9144000" cy="800092"/>
          </a:xfrm>
        </p:spPr>
        <p:txBody>
          <a:bodyPr>
            <a:normAutofit/>
          </a:bodyPr>
          <a:lstStyle/>
          <a:p>
            <a:pPr algn="ctr" eaLnBrk="1" hangingPunct="1">
              <a:buFontTx/>
              <a:buNone/>
            </a:pPr>
            <a:r>
              <a:rPr lang="en-US" altLang="zh-CN" dirty="0" smtClean="0">
                <a:latin typeface="楷体_GB2312" pitchFamily="49" charset="-122"/>
                <a:ea typeface="楷体_GB2312" pitchFamily="49" charset="-122"/>
              </a:rPr>
              <a:t>E-mail: </a:t>
            </a:r>
            <a:r>
              <a:rPr lang="en-US" altLang="zh-CN" dirty="0" smtClean="0">
                <a:latin typeface="楷体_GB2312" pitchFamily="49" charset="-122"/>
                <a:ea typeface="楷体_GB2312" pitchFamily="49" charset="-122"/>
                <a:hlinkClick r:id="rId2"/>
              </a:rPr>
              <a:t>suny@suda.edu.cn</a:t>
            </a:r>
            <a:endParaRPr lang="en-US" altLang="zh-CN" dirty="0" smtClean="0">
              <a:latin typeface="楷体_GB2312" pitchFamily="49" charset="-122"/>
              <a:ea typeface="楷体_GB2312" pitchFamily="49" charset="-122"/>
            </a:endParaRPr>
          </a:p>
          <a:p>
            <a:pPr algn="ctr" eaLnBrk="1" hangingPunct="1">
              <a:buFontTx/>
              <a:buNone/>
            </a:pPr>
            <a:r>
              <a:rPr lang="zh-CN" altLang="en-US" dirty="0" smtClean="0">
                <a:latin typeface="楷体_GB2312" pitchFamily="49" charset="-122"/>
                <a:ea typeface="楷体_GB2312" pitchFamily="49" charset="-122"/>
              </a:rPr>
              <a:t>电话：</a:t>
            </a:r>
            <a:r>
              <a:rPr lang="en-US" altLang="zh-CN" dirty="0" smtClean="0">
                <a:latin typeface="楷体_GB2312" pitchFamily="49" charset="-122"/>
                <a:ea typeface="楷体_GB2312" pitchFamily="49" charset="-122"/>
              </a:rPr>
              <a:t>13606202256</a:t>
            </a:r>
            <a:endParaRPr lang="en-US" altLang="zh-CN" sz="3200" dirty="0" smtClean="0">
              <a:latin typeface="楷体_GB2312" pitchFamily="49" charset="-122"/>
              <a:ea typeface="楷体_GB2312" pitchFamily="49" charset="-122"/>
            </a:endParaRPr>
          </a:p>
        </p:txBody>
      </p:sp>
      <p:sp>
        <p:nvSpPr>
          <p:cNvPr id="7175" name="Rectangle 5"/>
          <p:cNvSpPr>
            <a:spLocks noChangeArrowheads="1"/>
          </p:cNvSpPr>
          <p:nvPr/>
        </p:nvSpPr>
        <p:spPr bwMode="auto">
          <a:xfrm>
            <a:off x="3214678" y="6072206"/>
            <a:ext cx="3740150" cy="396875"/>
          </a:xfrm>
          <a:prstGeom prst="rect">
            <a:avLst/>
          </a:prstGeom>
          <a:noFill/>
          <a:ln w="9525">
            <a:noFill/>
            <a:miter lim="800000"/>
            <a:headEnd/>
            <a:tailEnd/>
          </a:ln>
        </p:spPr>
        <p:txBody>
          <a:bodyPr wrap="none">
            <a:spAutoFit/>
          </a:bodyPr>
          <a:lstStyle/>
          <a:p>
            <a:r>
              <a:rPr lang="zh-CN" altLang="en-US" b="1" dirty="0">
                <a:ea typeface="宋体" pitchFamily="2" charset="-122"/>
              </a:rPr>
              <a:t>苏州大学计算机科学与技术学院</a:t>
            </a:r>
          </a:p>
        </p:txBody>
      </p:sp>
      <p:sp>
        <p:nvSpPr>
          <p:cNvPr id="9" name="矩形 8"/>
          <p:cNvSpPr/>
          <p:nvPr/>
        </p:nvSpPr>
        <p:spPr>
          <a:xfrm>
            <a:off x="3286116" y="3429000"/>
            <a:ext cx="3262432" cy="584775"/>
          </a:xfrm>
          <a:prstGeom prst="rect">
            <a:avLst/>
          </a:prstGeom>
        </p:spPr>
        <p:txBody>
          <a:bodyPr wrap="none">
            <a:spAutoFit/>
          </a:bodyPr>
          <a:lstStyle/>
          <a:p>
            <a:pPr algn="ctr"/>
            <a:r>
              <a:rPr lang="zh-CN" altLang="en-US" sz="3200" dirty="0" smtClean="0">
                <a:ea typeface="宋体" pitchFamily="2" charset="-122"/>
              </a:rPr>
              <a:t>主讲人：</a:t>
            </a:r>
            <a:r>
              <a:rPr lang="zh-CN" altLang="en-US" sz="3200" dirty="0" smtClean="0">
                <a:latin typeface="楷体_GB2312" pitchFamily="49" charset="-122"/>
                <a:ea typeface="楷体_GB2312" pitchFamily="49" charset="-122"/>
              </a:rPr>
              <a:t>孙   涌</a:t>
            </a:r>
            <a:endParaRPr lang="en-US" altLang="zh-CN" sz="320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zh-CN" altLang="en-US" smtClean="0">
                <a:ea typeface="宋体" pitchFamily="2" charset="-122"/>
              </a:rPr>
              <a:t>绪论</a:t>
            </a:r>
          </a:p>
        </p:txBody>
      </p:sp>
      <p:sp>
        <p:nvSpPr>
          <p:cNvPr id="8198" name="Rectangle 3"/>
          <p:cNvSpPr>
            <a:spLocks noGrp="1" noChangeArrowheads="1"/>
          </p:cNvSpPr>
          <p:nvPr>
            <p:ph idx="1"/>
          </p:nvPr>
        </p:nvSpPr>
        <p:spPr>
          <a:xfrm>
            <a:off x="928662" y="1357298"/>
            <a:ext cx="7772400" cy="4572000"/>
          </a:xfrm>
        </p:spPr>
        <p:txBody>
          <a:bodyPr>
            <a:normAutofit/>
          </a:bodyPr>
          <a:lstStyle/>
          <a:p>
            <a:pPr eaLnBrk="1" hangingPunct="1">
              <a:lnSpc>
                <a:spcPct val="90000"/>
              </a:lnSpc>
              <a:spcBef>
                <a:spcPts val="1800"/>
              </a:spcBef>
              <a:buFontTx/>
              <a:buNone/>
            </a:pPr>
            <a:r>
              <a:rPr lang="zh-CN" altLang="en-US" sz="3600" dirty="0" smtClean="0">
                <a:ea typeface="宋体" pitchFamily="2" charset="-122"/>
              </a:rPr>
              <a:t>开篇：</a:t>
            </a:r>
          </a:p>
          <a:p>
            <a:pPr eaLnBrk="1" hangingPunct="1">
              <a:lnSpc>
                <a:spcPct val="90000"/>
              </a:lnSpc>
              <a:spcBef>
                <a:spcPts val="1800"/>
              </a:spcBef>
              <a:buFontTx/>
              <a:buNone/>
            </a:pPr>
            <a:r>
              <a:rPr lang="zh-CN" altLang="en-US" sz="2800" b="0" kern="1800" dirty="0" smtClean="0">
                <a:ea typeface="宋体" pitchFamily="2" charset="-122"/>
              </a:rPr>
              <a:t>本课程的基本要求：</a:t>
            </a:r>
          </a:p>
          <a:p>
            <a:pPr eaLnBrk="1" hangingPunct="1">
              <a:lnSpc>
                <a:spcPct val="90000"/>
              </a:lnSpc>
              <a:spcBef>
                <a:spcPts val="1800"/>
              </a:spcBef>
              <a:buFontTx/>
              <a:buNone/>
            </a:pPr>
            <a:r>
              <a:rPr lang="zh-CN" altLang="en-US" b="0" kern="1800" dirty="0" smtClean="0">
                <a:ea typeface="楷体_GB2312" pitchFamily="49" charset="-122"/>
              </a:rPr>
              <a:t>   最低要求：完成考试要求；</a:t>
            </a:r>
          </a:p>
          <a:p>
            <a:pPr eaLnBrk="1" hangingPunct="1">
              <a:lnSpc>
                <a:spcPct val="90000"/>
              </a:lnSpc>
              <a:spcBef>
                <a:spcPts val="1800"/>
              </a:spcBef>
              <a:buFontTx/>
              <a:buNone/>
            </a:pPr>
            <a:r>
              <a:rPr lang="zh-CN" altLang="en-US" b="0" kern="1800" dirty="0" smtClean="0">
                <a:ea typeface="楷体_GB2312" pitchFamily="49" charset="-122"/>
              </a:rPr>
              <a:t>   基本要求：掌握课堂教学内容和布置的练习；</a:t>
            </a:r>
          </a:p>
          <a:p>
            <a:pPr marL="265113" indent="0" eaLnBrk="1" hangingPunct="1">
              <a:lnSpc>
                <a:spcPct val="90000"/>
              </a:lnSpc>
              <a:spcBef>
                <a:spcPts val="1800"/>
              </a:spcBef>
              <a:buFontTx/>
              <a:buNone/>
            </a:pPr>
            <a:r>
              <a:rPr lang="zh-CN" altLang="en-US" b="0" kern="1800" dirty="0" smtClean="0">
                <a:ea typeface="楷体_GB2312" pitchFamily="49" charset="-122"/>
              </a:rPr>
              <a:t>较高要求：作为一本知识来学习，逐渐培养和竖立自己的工程观点。</a:t>
            </a:r>
          </a:p>
          <a:p>
            <a:pPr eaLnBrk="1" hangingPunct="1">
              <a:lnSpc>
                <a:spcPct val="90000"/>
              </a:lnSpc>
              <a:buFontTx/>
              <a:buNone/>
            </a:pPr>
            <a:endParaRPr lang="zh-CN" altLang="en-US" dirty="0" smtClean="0">
              <a:ea typeface="宋体" pitchFamily="2" charset="-122"/>
            </a:endParaRPr>
          </a:p>
        </p:txBody>
      </p:sp>
      <p:sp>
        <p:nvSpPr>
          <p:cNvPr id="4" name="日期占位符 3"/>
          <p:cNvSpPr>
            <a:spLocks noGrp="1"/>
          </p:cNvSpPr>
          <p:nvPr>
            <p:ph type="dt" sz="half" idx="10"/>
          </p:nvPr>
        </p:nvSpPr>
        <p:spPr/>
        <p:txBody>
          <a:bodyPr/>
          <a:lstStyle/>
          <a:p>
            <a:pPr>
              <a:defRPr/>
            </a:pPr>
            <a:fld id="{720BA8CB-83C6-4C5D-97A6-817AB328E507}" type="datetime1">
              <a:rPr lang="zh-CN" altLang="en-US"/>
              <a:pPr>
                <a:defRPr/>
              </a:pPr>
              <a:t>2018/10/07</a:t>
            </a:fld>
            <a:endParaRPr lang="en-US" altLang="zh-CN"/>
          </a:p>
        </p:txBody>
      </p:sp>
      <p:sp>
        <p:nvSpPr>
          <p:cNvPr id="5" name="页脚占位符 4"/>
          <p:cNvSpPr>
            <a:spLocks noGrp="1"/>
          </p:cNvSpPr>
          <p:nvPr>
            <p:ph type="ftr" sz="quarter" idx="11"/>
          </p:nvPr>
        </p:nvSpPr>
        <p:spPr/>
        <p:txBody>
          <a:bodyPr/>
          <a:lstStyle/>
          <a:p>
            <a:pPr>
              <a:defRPr/>
            </a:pPr>
            <a:r>
              <a:rPr lang="zh-CN" altLang="en-US"/>
              <a:t>苏州大学计算机科学与技术学院</a:t>
            </a:r>
            <a:endParaRPr lang="en-US" altLang="zh-CN"/>
          </a:p>
        </p:txBody>
      </p:sp>
      <p:sp>
        <p:nvSpPr>
          <p:cNvPr id="6" name="灯片编号占位符 5"/>
          <p:cNvSpPr>
            <a:spLocks noGrp="1"/>
          </p:cNvSpPr>
          <p:nvPr>
            <p:ph type="sldNum" sz="quarter" idx="12"/>
          </p:nvPr>
        </p:nvSpPr>
        <p:spPr/>
        <p:txBody>
          <a:bodyPr/>
          <a:lstStyle/>
          <a:p>
            <a:pPr>
              <a:defRPr/>
            </a:pPr>
            <a:fld id="{95A91CCE-B364-4A2E-BEB0-92C79375CF12}" type="slidenum">
              <a:rPr lang="zh-CN" altLang="en-US"/>
              <a:pPr>
                <a:defRPr/>
              </a:pPr>
              <a:t>2</a:t>
            </a:fld>
            <a:endParaRPr lang="en-US" alt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zh-CN" altLang="en-US" dirty="0" smtClean="0">
                <a:ea typeface="宋体" pitchFamily="2" charset="-122"/>
              </a:rPr>
              <a:t>绪论</a:t>
            </a:r>
          </a:p>
        </p:txBody>
      </p:sp>
      <p:sp>
        <p:nvSpPr>
          <p:cNvPr id="9222" name="Rectangle 3"/>
          <p:cNvSpPr>
            <a:spLocks noGrp="1" noChangeArrowheads="1"/>
          </p:cNvSpPr>
          <p:nvPr>
            <p:ph idx="1"/>
          </p:nvPr>
        </p:nvSpPr>
        <p:spPr>
          <a:xfrm>
            <a:off x="285720" y="1643050"/>
            <a:ext cx="8686800" cy="1485900"/>
          </a:xfrm>
        </p:spPr>
        <p:txBody>
          <a:bodyPr>
            <a:normAutofit/>
          </a:bodyPr>
          <a:lstStyle/>
          <a:p>
            <a:pPr marL="269875" indent="0" eaLnBrk="1" hangingPunct="1">
              <a:buFontTx/>
              <a:buNone/>
            </a:pPr>
            <a:r>
              <a:rPr lang="zh-CN" altLang="en-US" sz="2400" dirty="0" smtClean="0">
                <a:ea typeface="宋体" pitchFamily="2" charset="-122"/>
              </a:rPr>
              <a:t>教材的选择和作用：</a:t>
            </a:r>
          </a:p>
          <a:p>
            <a:pPr marL="269875" indent="0" eaLnBrk="1" hangingPunct="1">
              <a:buFontTx/>
              <a:buNone/>
            </a:pPr>
            <a:r>
              <a:rPr lang="zh-CN" altLang="en-US" sz="2400" dirty="0" smtClean="0">
                <a:ea typeface="楷体_GB2312" pitchFamily="49" charset="-122"/>
              </a:rPr>
              <a:t>      教材作为主要的参考书，在教学过程中，要不断地补充多种教材和参考资料。</a:t>
            </a:r>
          </a:p>
          <a:p>
            <a:pPr marL="269875" indent="0" eaLnBrk="1" hangingPunct="1">
              <a:buFontTx/>
              <a:buNone/>
            </a:pPr>
            <a:endParaRPr lang="zh-CN" altLang="en-US" dirty="0" smtClean="0">
              <a:ea typeface="宋体" pitchFamily="2" charset="-122"/>
            </a:endParaRPr>
          </a:p>
        </p:txBody>
      </p:sp>
      <p:sp>
        <p:nvSpPr>
          <p:cNvPr id="6" name="日期占位符 3"/>
          <p:cNvSpPr>
            <a:spLocks noGrp="1"/>
          </p:cNvSpPr>
          <p:nvPr>
            <p:ph type="dt" sz="half" idx="10"/>
          </p:nvPr>
        </p:nvSpPr>
        <p:spPr/>
        <p:txBody>
          <a:bodyPr/>
          <a:lstStyle/>
          <a:p>
            <a:pPr>
              <a:defRPr/>
            </a:pPr>
            <a:fld id="{F1E3C0DF-723C-4486-B15F-98701AEE2622}" type="datetime1">
              <a:rPr lang="zh-CN" altLang="en-US"/>
              <a:pPr>
                <a:defRPr/>
              </a:pPr>
              <a:t>2018/10/07</a:t>
            </a:fld>
            <a:endParaRPr lang="en-US" altLang="zh-CN"/>
          </a:p>
        </p:txBody>
      </p:sp>
      <p:sp>
        <p:nvSpPr>
          <p:cNvPr id="7" name="页脚占位符 4"/>
          <p:cNvSpPr>
            <a:spLocks noGrp="1"/>
          </p:cNvSpPr>
          <p:nvPr>
            <p:ph type="ftr" sz="quarter" idx="11"/>
          </p:nvPr>
        </p:nvSpPr>
        <p:spPr/>
        <p:txBody>
          <a:bodyPr/>
          <a:lstStyle/>
          <a:p>
            <a:pPr>
              <a:defRPr/>
            </a:pPr>
            <a:r>
              <a:rPr lang="zh-CN" altLang="en-US"/>
              <a:t>苏州大学计算机科学与技术学院</a:t>
            </a:r>
            <a:endParaRPr lang="en-US" altLang="zh-CN"/>
          </a:p>
        </p:txBody>
      </p:sp>
      <p:sp>
        <p:nvSpPr>
          <p:cNvPr id="8" name="灯片编号占位符 5"/>
          <p:cNvSpPr>
            <a:spLocks noGrp="1"/>
          </p:cNvSpPr>
          <p:nvPr>
            <p:ph type="sldNum" sz="quarter" idx="12"/>
          </p:nvPr>
        </p:nvSpPr>
        <p:spPr/>
        <p:txBody>
          <a:bodyPr/>
          <a:lstStyle/>
          <a:p>
            <a:pPr>
              <a:defRPr/>
            </a:pPr>
            <a:fld id="{9A87BED4-0AB3-4E5D-9DE0-5A37471753EF}" type="slidenum">
              <a:rPr lang="zh-CN" altLang="en-US"/>
              <a:pPr>
                <a:defRPr/>
              </a:pPr>
              <a:t>3</a:t>
            </a:fld>
            <a:endParaRPr lang="en-US" altLang="zh-CN"/>
          </a:p>
        </p:txBody>
      </p:sp>
      <p:sp>
        <p:nvSpPr>
          <p:cNvPr id="9224" name="Rectangle 5"/>
          <p:cNvSpPr>
            <a:spLocks noChangeArrowheads="1"/>
          </p:cNvSpPr>
          <p:nvPr/>
        </p:nvSpPr>
        <p:spPr bwMode="auto">
          <a:xfrm>
            <a:off x="2357422" y="3071810"/>
            <a:ext cx="4075155" cy="2554545"/>
          </a:xfrm>
          <a:prstGeom prst="rect">
            <a:avLst/>
          </a:prstGeom>
          <a:noFill/>
          <a:ln w="9525">
            <a:noFill/>
            <a:miter lim="800000"/>
            <a:headEnd/>
            <a:tailEnd/>
          </a:ln>
        </p:spPr>
        <p:txBody>
          <a:bodyPr wrap="none">
            <a:spAutoFit/>
          </a:bodyPr>
          <a:lstStyle/>
          <a:p>
            <a:pPr algn="l"/>
            <a:r>
              <a:rPr lang="zh-CN" altLang="en-US" sz="3200" b="1" dirty="0">
                <a:ea typeface="宋体" pitchFamily="2" charset="-122"/>
              </a:rPr>
              <a:t>思考：</a:t>
            </a:r>
          </a:p>
          <a:p>
            <a:pPr algn="l">
              <a:buFontTx/>
              <a:buChar char="•"/>
            </a:pPr>
            <a:r>
              <a:rPr lang="zh-CN" altLang="en-US" sz="3200" b="1" dirty="0">
                <a:ea typeface="楷体_GB2312" pitchFamily="49" charset="-122"/>
              </a:rPr>
              <a:t>如何制作一件作品？</a:t>
            </a:r>
          </a:p>
          <a:p>
            <a:pPr algn="l">
              <a:buFontTx/>
              <a:buChar char="•"/>
            </a:pPr>
            <a:r>
              <a:rPr lang="zh-CN" altLang="en-US" sz="3200" b="1" dirty="0">
                <a:ea typeface="楷体_GB2312" pitchFamily="49" charset="-122"/>
              </a:rPr>
              <a:t>如何编制一个程序？</a:t>
            </a:r>
          </a:p>
          <a:p>
            <a:pPr algn="l">
              <a:buFontTx/>
              <a:buChar char="•"/>
            </a:pPr>
            <a:r>
              <a:rPr lang="zh-CN" altLang="en-US" sz="3200" b="1" dirty="0">
                <a:ea typeface="楷体_GB2312" pitchFamily="49" charset="-122"/>
              </a:rPr>
              <a:t>如何编好一个程序？</a:t>
            </a:r>
          </a:p>
          <a:p>
            <a:pPr algn="l">
              <a:buFontTx/>
              <a:buChar char="•"/>
            </a:pPr>
            <a:r>
              <a:rPr lang="zh-CN" altLang="en-US" sz="3200" b="1" dirty="0">
                <a:ea typeface="楷体_GB2312" pitchFamily="49" charset="-122"/>
              </a:rPr>
              <a:t>如何</a:t>
            </a:r>
            <a:r>
              <a:rPr lang="en-US" altLang="zh-CN" sz="3200" b="1" dirty="0">
                <a:ea typeface="楷体_GB2312" pitchFamily="49" charset="-122"/>
              </a:rPr>
              <a:t>……</a:t>
            </a:r>
            <a:r>
              <a:rPr lang="zh-CN" altLang="en-US" sz="3200" b="1" dirty="0">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88343E5-A106-4298-9FAA-60868D7DD2A0}" type="datetime1">
              <a:rPr lang="zh-CN" altLang="en-US"/>
              <a:pPr>
                <a:defRPr/>
              </a:pPr>
              <a:t>2018/10/07</a:t>
            </a:fld>
            <a:endParaRPr lang="en-US" altLang="zh-CN"/>
          </a:p>
        </p:txBody>
      </p:sp>
      <p:sp>
        <p:nvSpPr>
          <p:cNvPr id="6" name="页脚占位符 4"/>
          <p:cNvSpPr>
            <a:spLocks noGrp="1"/>
          </p:cNvSpPr>
          <p:nvPr>
            <p:ph type="ftr" sz="quarter" idx="11"/>
          </p:nvPr>
        </p:nvSpPr>
        <p:spPr/>
        <p:txBody>
          <a:bodyPr/>
          <a:lstStyle/>
          <a:p>
            <a:pPr>
              <a:defRPr/>
            </a:pPr>
            <a:r>
              <a:rPr lang="zh-CN" altLang="en-US"/>
              <a:t>苏州大学计算机科学与技术学院</a:t>
            </a:r>
            <a:endParaRPr lang="en-US" altLang="zh-CN"/>
          </a:p>
        </p:txBody>
      </p:sp>
      <p:sp>
        <p:nvSpPr>
          <p:cNvPr id="7" name="灯片编号占位符 5"/>
          <p:cNvSpPr>
            <a:spLocks noGrp="1"/>
          </p:cNvSpPr>
          <p:nvPr>
            <p:ph type="sldNum" sz="quarter" idx="12"/>
          </p:nvPr>
        </p:nvSpPr>
        <p:spPr/>
        <p:txBody>
          <a:bodyPr/>
          <a:lstStyle/>
          <a:p>
            <a:pPr>
              <a:defRPr/>
            </a:pPr>
            <a:fld id="{D1C5E535-AA59-4A85-A609-EEA70A9136BB}" type="slidenum">
              <a:rPr lang="zh-CN" altLang="en-US"/>
              <a:pPr>
                <a:defRPr/>
              </a:pPr>
              <a:t>4</a:t>
            </a:fld>
            <a:endParaRPr lang="en-US" altLang="zh-CN"/>
          </a:p>
        </p:txBody>
      </p:sp>
      <p:sp>
        <p:nvSpPr>
          <p:cNvPr id="29701" name="Rectangle 5"/>
          <p:cNvSpPr>
            <a:spLocks noGrp="1" noChangeArrowheads="1"/>
          </p:cNvSpPr>
          <p:nvPr>
            <p:ph type="title"/>
          </p:nvPr>
        </p:nvSpPr>
        <p:spPr>
          <a:xfrm>
            <a:off x="928662" y="357166"/>
            <a:ext cx="7772400" cy="914400"/>
          </a:xfrm>
        </p:spPr>
        <p:txBody>
          <a:bodyPr/>
          <a:lstStyle/>
          <a:p>
            <a:pPr eaLnBrk="1" hangingPunct="1"/>
            <a:r>
              <a:rPr lang="zh-CN" altLang="en-US" dirty="0" smtClean="0">
                <a:ea typeface="宋体" pitchFamily="2" charset="-122"/>
              </a:rPr>
              <a:t>软件的竞争</a:t>
            </a:r>
          </a:p>
        </p:txBody>
      </p:sp>
      <p:pic>
        <p:nvPicPr>
          <p:cNvPr id="29702" name="Picture 4"/>
          <p:cNvPicPr>
            <a:picLocks noGrp="1" noChangeAspect="1" noChangeArrowheads="1"/>
          </p:cNvPicPr>
          <p:nvPr>
            <p:ph idx="1"/>
          </p:nvPr>
        </p:nvPicPr>
        <p:blipFill>
          <a:blip r:embed="rId2" cstate="print"/>
          <a:srcRect/>
          <a:stretch>
            <a:fillRect/>
          </a:stretch>
        </p:blipFill>
        <p:spPr>
          <a:xfrm>
            <a:off x="250825" y="1125538"/>
            <a:ext cx="8686800" cy="1493837"/>
          </a:xfrm>
          <a:noFill/>
        </p:spPr>
      </p:pic>
      <p:sp>
        <p:nvSpPr>
          <p:cNvPr id="29703" name="Rectangle 7"/>
          <p:cNvSpPr>
            <a:spLocks noChangeArrowheads="1"/>
          </p:cNvSpPr>
          <p:nvPr/>
        </p:nvSpPr>
        <p:spPr bwMode="auto">
          <a:xfrm>
            <a:off x="571472" y="2852738"/>
            <a:ext cx="8572528" cy="3600450"/>
          </a:xfrm>
          <a:prstGeom prst="rect">
            <a:avLst/>
          </a:prstGeom>
          <a:noFill/>
          <a:ln w="9525">
            <a:noFill/>
            <a:miter lim="800000"/>
            <a:headEnd/>
            <a:tailEnd/>
          </a:ln>
        </p:spPr>
        <p:txBody>
          <a:bodyPr anchor="ctr"/>
          <a:lstStyle/>
          <a:p>
            <a:pPr algn="l"/>
            <a:r>
              <a:rPr lang="en-US" altLang="zh-CN" b="1" dirty="0">
                <a:latin typeface="Eurostile" pitchFamily="34" charset="0"/>
                <a:ea typeface="宋体" pitchFamily="2" charset="-122"/>
              </a:rPr>
              <a:t>Cost, timeliness, and quality are primary drivers that lead to intense competition for software work over the next few decades. The United States and Western Europe have well-established software industries. But countries in the Far East (e.g., Korea, Singapore), in Asia (e.g., India, China), and in Eastern Europe all offer a large pool of highly motivated, competently educated and relatively low-cost professionals[ ECO94]. This work force is moving rapidly to adopt modern software engineering practices and has become a force to be reckoned with as a worldwide pool of software professionals chase a finite number of development dollars.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FF98A47-DD32-4C66-8E46-66C4D8BE6BF7}" type="datetime1">
              <a:rPr lang="zh-CN" altLang="en-US"/>
              <a:pPr>
                <a:defRPr/>
              </a:pPr>
              <a:t>2018/10/07</a:t>
            </a:fld>
            <a:endParaRPr lang="en-US" altLang="zh-CN"/>
          </a:p>
        </p:txBody>
      </p:sp>
      <p:sp>
        <p:nvSpPr>
          <p:cNvPr id="7" name="页脚占位符 4"/>
          <p:cNvSpPr>
            <a:spLocks noGrp="1"/>
          </p:cNvSpPr>
          <p:nvPr>
            <p:ph type="ftr" sz="quarter" idx="11"/>
          </p:nvPr>
        </p:nvSpPr>
        <p:spPr/>
        <p:txBody>
          <a:bodyPr/>
          <a:lstStyle/>
          <a:p>
            <a:pPr>
              <a:defRPr/>
            </a:pPr>
            <a:r>
              <a:rPr lang="zh-CN" altLang="en-US"/>
              <a:t>苏州大学计算机科学与技术学院</a:t>
            </a:r>
            <a:endParaRPr lang="en-US" altLang="zh-CN"/>
          </a:p>
        </p:txBody>
      </p:sp>
      <p:sp>
        <p:nvSpPr>
          <p:cNvPr id="8" name="灯片编号占位符 5"/>
          <p:cNvSpPr>
            <a:spLocks noGrp="1"/>
          </p:cNvSpPr>
          <p:nvPr>
            <p:ph type="sldNum" sz="quarter" idx="12"/>
          </p:nvPr>
        </p:nvSpPr>
        <p:spPr/>
        <p:txBody>
          <a:bodyPr/>
          <a:lstStyle/>
          <a:p>
            <a:pPr>
              <a:defRPr/>
            </a:pPr>
            <a:fld id="{DDA720C8-B081-4F3D-ACFD-A524A47047C6}" type="slidenum">
              <a:rPr lang="zh-CN" altLang="en-US"/>
              <a:pPr>
                <a:defRPr/>
              </a:pPr>
              <a:t>5</a:t>
            </a:fld>
            <a:endParaRPr lang="en-US" altLang="zh-CN"/>
          </a:p>
        </p:txBody>
      </p:sp>
      <p:sp>
        <p:nvSpPr>
          <p:cNvPr id="30725" name="Rectangle 8"/>
          <p:cNvSpPr>
            <a:spLocks noGrp="1" noChangeArrowheads="1"/>
          </p:cNvSpPr>
          <p:nvPr>
            <p:ph type="title"/>
          </p:nvPr>
        </p:nvSpPr>
        <p:spPr>
          <a:xfrm>
            <a:off x="928662" y="214290"/>
            <a:ext cx="7772400" cy="914400"/>
          </a:xfrm>
        </p:spPr>
        <p:txBody>
          <a:bodyPr/>
          <a:lstStyle/>
          <a:p>
            <a:pPr eaLnBrk="1" hangingPunct="1"/>
            <a:r>
              <a:rPr lang="zh-CN" altLang="en-US" dirty="0" smtClean="0">
                <a:ea typeface="宋体" pitchFamily="2" charset="-122"/>
              </a:rPr>
              <a:t>软件的竞争</a:t>
            </a:r>
          </a:p>
        </p:txBody>
      </p:sp>
      <p:pic>
        <p:nvPicPr>
          <p:cNvPr id="30726" name="Picture 7"/>
          <p:cNvPicPr>
            <a:picLocks noGrp="1" noChangeAspect="1" noChangeArrowheads="1"/>
          </p:cNvPicPr>
          <p:nvPr>
            <p:ph idx="1"/>
          </p:nvPr>
        </p:nvPicPr>
        <p:blipFill>
          <a:blip r:embed="rId2" cstate="print"/>
          <a:srcRect/>
          <a:stretch>
            <a:fillRect/>
          </a:stretch>
        </p:blipFill>
        <p:spPr>
          <a:xfrm>
            <a:off x="857224" y="1000108"/>
            <a:ext cx="7416800" cy="2436813"/>
          </a:xfrm>
          <a:noFill/>
        </p:spPr>
      </p:pic>
      <p:sp>
        <p:nvSpPr>
          <p:cNvPr id="30727" name="Rectangle 10"/>
          <p:cNvSpPr>
            <a:spLocks noChangeArrowheads="1"/>
          </p:cNvSpPr>
          <p:nvPr/>
        </p:nvSpPr>
        <p:spPr bwMode="auto">
          <a:xfrm>
            <a:off x="357158" y="3357562"/>
            <a:ext cx="8786842" cy="936625"/>
          </a:xfrm>
          <a:prstGeom prst="rect">
            <a:avLst/>
          </a:prstGeom>
          <a:noFill/>
          <a:ln w="9525">
            <a:noFill/>
            <a:miter lim="800000"/>
            <a:headEnd/>
            <a:tailEnd/>
          </a:ln>
        </p:spPr>
        <p:txBody>
          <a:bodyPr anchor="ctr"/>
          <a:lstStyle/>
          <a:p>
            <a:pPr algn="l"/>
            <a:r>
              <a:rPr lang="en-US" altLang="zh-CN" sz="1800" b="1">
                <a:latin typeface="Eurostile" pitchFamily="34" charset="0"/>
                <a:ea typeface="宋体" pitchFamily="2" charset="-122"/>
              </a:rPr>
              <a:t>In their book on the impact of information services on the United States and the world, Feigenbaum and McCorduck [ FEI83 ] state the following:</a:t>
            </a:r>
          </a:p>
        </p:txBody>
      </p:sp>
      <p:sp>
        <p:nvSpPr>
          <p:cNvPr id="30728" name="Rectangle 11"/>
          <p:cNvSpPr>
            <a:spLocks noChangeArrowheads="1"/>
          </p:cNvSpPr>
          <p:nvPr/>
        </p:nvSpPr>
        <p:spPr bwMode="auto">
          <a:xfrm>
            <a:off x="571472" y="4286256"/>
            <a:ext cx="8572528" cy="2571744"/>
          </a:xfrm>
          <a:prstGeom prst="rect">
            <a:avLst/>
          </a:prstGeom>
          <a:noFill/>
          <a:ln w="9525">
            <a:noFill/>
            <a:miter lim="800000"/>
            <a:headEnd/>
            <a:tailEnd/>
          </a:ln>
        </p:spPr>
        <p:txBody>
          <a:bodyPr anchor="ctr"/>
          <a:lstStyle/>
          <a:p>
            <a:pPr algn="l"/>
            <a:r>
              <a:rPr lang="en-US" altLang="zh-CN" b="1" i="1" dirty="0">
                <a:latin typeface="Eurostile" pitchFamily="34" charset="0"/>
                <a:ea typeface="宋体" pitchFamily="2" charset="-122"/>
              </a:rPr>
              <a:t>Knowledge is power, and computer is an amplifier of that power…. The American computer industry has innovative, vital, successful. It is, in a way, the ideal industry. It creates values value by transforming the brainpower of knowledge workers, with little consumption of energy and raw materials. Today, we dominate the world’s ideas and markets in this most important of all modern technologies. But what about tomorrow?  </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TotalTime>
  <Words>371</Words>
  <Application>Microsoft Office PowerPoint</Application>
  <PresentationFormat>全屏显示(4:3)</PresentationFormat>
  <Paragraphs>37</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穿越</vt:lpstr>
      <vt:lpstr>软件工程概论</vt:lpstr>
      <vt:lpstr>绪论</vt:lpstr>
      <vt:lpstr>绪论</vt:lpstr>
      <vt:lpstr>软件的竞争</vt:lpstr>
      <vt:lpstr>软件的竞争</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软件工程导论</dc:title>
  <dc:creator>suny</dc:creator>
  <cp:lastModifiedBy>suny</cp:lastModifiedBy>
  <cp:revision>9</cp:revision>
  <dcterms:created xsi:type="dcterms:W3CDTF">2014-02-20T07:16:22Z</dcterms:created>
  <dcterms:modified xsi:type="dcterms:W3CDTF">2018-10-07T00:10:06Z</dcterms:modified>
</cp:coreProperties>
</file>