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1" r:id="rId4"/>
    <p:sldId id="268" r:id="rId5"/>
    <p:sldId id="292" r:id="rId6"/>
    <p:sldId id="293" r:id="rId7"/>
    <p:sldId id="279" r:id="rId8"/>
    <p:sldId id="280" r:id="rId9"/>
    <p:sldId id="269" r:id="rId10"/>
    <p:sldId id="277" r:id="rId11"/>
    <p:sldId id="303" r:id="rId12"/>
    <p:sldId id="272" r:id="rId13"/>
    <p:sldId id="273" r:id="rId14"/>
    <p:sldId id="274" r:id="rId1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6" d="100"/>
          <a:sy n="86" d="100"/>
        </p:scale>
        <p:origin x="1524" y="84"/>
      </p:cViewPr>
      <p:guideLst>
        <p:guide orient="horz" pos="2138"/>
        <p:guide pos="29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lvl="0" fontAlgn="base"/>
            <a:endParaRPr lang="zh-CN" altLang="en-US" strike="noStrike" noProof="1"/>
          </a:p>
        </p:txBody>
      </p:sp>
      <p:sp>
        <p:nvSpPr>
          <p:cNvPr id="8" name="页脚占位符 7"/>
          <p:cNvSpPr>
            <a:spLocks noGrp="1"/>
          </p:cNvSpPr>
          <p:nvPr>
            <p:ph type="ftr" sz="quarter" idx="11"/>
          </p:nvPr>
        </p:nvSpPr>
        <p:spPr/>
        <p:txBody>
          <a:bodyPr/>
          <a:lstStyle/>
          <a:p>
            <a:pPr lvl="0" fontAlgn="base"/>
            <a:endParaRPr lang="zh-CN"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p>
        </p:txBody>
      </p:sp>
      <p:sp>
        <p:nvSpPr>
          <p:cNvPr id="4" name="页脚占位符 3"/>
          <p:cNvSpPr>
            <a:spLocks noGrp="1"/>
          </p:cNvSpPr>
          <p:nvPr>
            <p:ph type="ftr" sz="quarter" idx="11"/>
          </p:nvPr>
        </p:nvSpPr>
        <p:spPr/>
        <p:txBody>
          <a:bodyPr/>
          <a:lstStyle/>
          <a:p>
            <a:pPr lvl="0" fontAlgn="base"/>
            <a:endParaRPr lang="zh-CN"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p>
        </p:txBody>
      </p:sp>
      <p:sp>
        <p:nvSpPr>
          <p:cNvPr id="3" name="页脚占位符 2"/>
          <p:cNvSpPr>
            <a:spLocks noGrp="1"/>
          </p:cNvSpPr>
          <p:nvPr>
            <p:ph type="ftr" sz="quarter" idx="11"/>
          </p:nvPr>
        </p:nvSpPr>
        <p:spPr/>
        <p:txBody>
          <a:bodyPr/>
          <a:lstStyle/>
          <a:p>
            <a:pPr lvl="0" fontAlgn="base"/>
            <a:endParaRPr lang="zh-CN"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endParaRPr lang="zh-CN" altLang="en-US"/>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lstStyle/>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strike="noStrike" noProof="1"/>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标题 3073"/>
          <p:cNvSpPr>
            <a:spLocks noGrp="1"/>
          </p:cNvSpPr>
          <p:nvPr>
            <p:ph type="ctrTitle"/>
          </p:nvPr>
        </p:nvSpPr>
        <p:spPr>
          <a:xfrm>
            <a:off x="-635" y="2133600"/>
            <a:ext cx="8944610" cy="1470025"/>
          </a:xfrm>
        </p:spPr>
        <p:txBody>
          <a:bodyPr anchor="ctr"/>
          <a:lstStyle/>
          <a:p>
            <a:r>
              <a:rPr lang="zh-CN" altLang="en-US" sz="4000" b="1" kern="1200" baseline="0" dirty="0">
                <a:solidFill>
                  <a:srgbClr val="FF0000"/>
                </a:solidFill>
                <a:latin typeface="+mj-lt"/>
                <a:ea typeface="+mj-ea"/>
                <a:cs typeface="+mj-cs"/>
              </a:rPr>
              <a:t>关于开展</a:t>
            </a:r>
            <a:br>
              <a:rPr lang="zh-CN" altLang="en-US" sz="4000" b="1" kern="1200" baseline="0" dirty="0">
                <a:solidFill>
                  <a:srgbClr val="FF0000"/>
                </a:solidFill>
                <a:latin typeface="+mj-lt"/>
                <a:ea typeface="+mj-ea"/>
                <a:cs typeface="+mj-cs"/>
              </a:rPr>
            </a:br>
            <a:br>
              <a:rPr lang="zh-CN" altLang="en-US" sz="4000" b="1" kern="1200" baseline="0" dirty="0">
                <a:solidFill>
                  <a:srgbClr val="FF0000"/>
                </a:solidFill>
                <a:latin typeface="+mj-lt"/>
                <a:ea typeface="+mj-ea"/>
                <a:cs typeface="+mj-cs"/>
              </a:rPr>
            </a:br>
            <a:r>
              <a:rPr lang="zh-CN" altLang="en-US" sz="3200" b="1" kern="1200" baseline="0" dirty="0" smtClean="0">
                <a:solidFill>
                  <a:srgbClr val="FF0000"/>
                </a:solidFill>
                <a:latin typeface="微软雅黑" panose="020B0503020204020204" pitchFamily="2" charset="-122"/>
                <a:ea typeface="微软雅黑" panose="020B0503020204020204" pitchFamily="2" charset="-122"/>
                <a:cs typeface="微软雅黑" panose="020B0503020204020204" pitchFamily="2" charset="-122"/>
              </a:rPr>
              <a:t>读经悟典 </a:t>
            </a:r>
            <a:r>
              <a:rPr lang="en-US" altLang="zh-CN" sz="3200" b="1" kern="1200" baseline="0" dirty="0" smtClean="0">
                <a:solidFill>
                  <a:srgbClr val="FF0000"/>
                </a:solidFill>
                <a:latin typeface="微软雅黑" panose="020B0503020204020204" pitchFamily="2" charset="-122"/>
                <a:ea typeface="微软雅黑" panose="020B0503020204020204" pitchFamily="2" charset="-122"/>
                <a:cs typeface="微软雅黑" panose="020B0503020204020204" pitchFamily="2" charset="-122"/>
              </a:rPr>
              <a:t>+ </a:t>
            </a:r>
            <a:r>
              <a:rPr lang="zh-CN" altLang="en-US" sz="3200" b="1" kern="1200" baseline="0" dirty="0" smtClean="0">
                <a:solidFill>
                  <a:srgbClr val="FF0000"/>
                </a:solidFill>
                <a:latin typeface="微软雅黑" panose="020B0503020204020204" pitchFamily="2" charset="-122"/>
                <a:ea typeface="微软雅黑" panose="020B0503020204020204" pitchFamily="2" charset="-122"/>
                <a:cs typeface="微软雅黑" panose="020B0503020204020204" pitchFamily="2" charset="-122"/>
              </a:rPr>
              <a:t>学习党的</a:t>
            </a:r>
            <a:r>
              <a:rPr lang="en-US" altLang="zh-CN" sz="3200" b="1" kern="1200" baseline="0" dirty="0" smtClean="0">
                <a:solidFill>
                  <a:srgbClr val="FF0000"/>
                </a:solidFill>
                <a:latin typeface="微软雅黑" panose="020B0503020204020204" pitchFamily="2" charset="-122"/>
                <a:ea typeface="微软雅黑" panose="020B0503020204020204" pitchFamily="2" charset="-122"/>
                <a:cs typeface="微软雅黑" panose="020B0503020204020204" pitchFamily="2" charset="-122"/>
              </a:rPr>
              <a:t>“</a:t>
            </a:r>
            <a:r>
              <a:rPr lang="zh-CN" altLang="en-US" sz="3200" b="1" kern="1200" baseline="0" dirty="0" smtClean="0">
                <a:solidFill>
                  <a:srgbClr val="FF0000"/>
                </a:solidFill>
                <a:latin typeface="微软雅黑" panose="020B0503020204020204" pitchFamily="2" charset="-122"/>
                <a:ea typeface="微软雅黑" panose="020B0503020204020204" pitchFamily="2" charset="-122"/>
                <a:cs typeface="微软雅黑" panose="020B0503020204020204" pitchFamily="2" charset="-122"/>
              </a:rPr>
              <a:t>十九届六中全会</a:t>
            </a:r>
            <a:r>
              <a:rPr lang="zh-CN" altLang="en-US" sz="3200" b="1" dirty="0" smtClean="0">
                <a:solidFill>
                  <a:srgbClr val="FF0000"/>
                </a:solidFill>
                <a:latin typeface="微软雅黑" panose="020B0503020204020204" pitchFamily="2" charset="-122"/>
                <a:ea typeface="微软雅黑" panose="020B0503020204020204" pitchFamily="2" charset="-122"/>
                <a:cs typeface="微软雅黑" panose="020B0503020204020204" pitchFamily="2" charset="-122"/>
                <a:sym typeface="+mn-ea"/>
              </a:rPr>
              <a:t>”精神</a:t>
            </a:r>
            <a:br>
              <a:rPr lang="zh-CN" altLang="en-US" sz="4000" b="1" kern="1200" baseline="0" dirty="0" smtClean="0">
                <a:solidFill>
                  <a:srgbClr val="FF0000"/>
                </a:solidFill>
                <a:latin typeface="+mj-lt"/>
                <a:ea typeface="+mj-ea"/>
                <a:cs typeface="+mj-cs"/>
              </a:rPr>
            </a:br>
            <a:br>
              <a:rPr lang="zh-CN" altLang="en-US" sz="2800" b="1" dirty="0" smtClean="0">
                <a:solidFill>
                  <a:srgbClr val="FF0000"/>
                </a:solidFill>
                <a:sym typeface="+mn-ea"/>
              </a:rPr>
            </a:br>
            <a:r>
              <a:rPr lang="zh-CN" altLang="en-US" sz="4000" b="1" dirty="0">
                <a:solidFill>
                  <a:srgbClr val="FF0000"/>
                </a:solidFill>
              </a:rPr>
              <a:t>征文活动</a:t>
            </a:r>
            <a:r>
              <a:rPr lang="zh-CN" altLang="en-US" sz="4000" b="1" kern="1200" baseline="0" dirty="0">
                <a:solidFill>
                  <a:srgbClr val="FF0000"/>
                </a:solidFill>
                <a:latin typeface="+mj-lt"/>
                <a:ea typeface="+mj-ea"/>
                <a:cs typeface="+mj-cs"/>
              </a:rPr>
              <a:t>的安排</a:t>
            </a:r>
            <a:endParaRPr lang="zh-CN" altLang="en-US" sz="4000" b="1" kern="1200" baseline="0" dirty="0">
              <a:solidFill>
                <a:srgbClr val="FF0000"/>
              </a:solidFill>
              <a:latin typeface="+mj-lt"/>
              <a:ea typeface="+mj-ea"/>
              <a:cs typeface="+mj-cs"/>
            </a:endParaRPr>
          </a:p>
        </p:txBody>
      </p:sp>
      <p:sp>
        <p:nvSpPr>
          <p:cNvPr id="2050" name="副标题 3074"/>
          <p:cNvSpPr>
            <a:spLocks noGrp="1"/>
          </p:cNvSpPr>
          <p:nvPr>
            <p:ph type="subTitle" idx="1"/>
          </p:nvPr>
        </p:nvSpPr>
        <p:spPr>
          <a:xfrm>
            <a:off x="1836738" y="4797425"/>
            <a:ext cx="5935662" cy="841375"/>
          </a:xfrm>
        </p:spPr>
        <p:txBody>
          <a:bodyPr anchor="t"/>
          <a:lstStyle/>
          <a:p>
            <a:pPr defTabSz="914400">
              <a:buClrTx/>
              <a:buSzTx/>
              <a:buFontTx/>
            </a:pPr>
            <a:endParaRPr lang="zh-CN" altLang="en-US" sz="3200" kern="1200" baseline="0">
              <a:latin typeface="+mn-lt"/>
              <a:ea typeface="+mn-ea"/>
              <a:cs typeface="+mn-cs"/>
            </a:endParaRPr>
          </a:p>
        </p:txBody>
      </p:sp>
      <p:pic>
        <p:nvPicPr>
          <p:cNvPr id="86022" name="Picture 6" descr="2344647041604125489253"/>
          <p:cNvPicPr>
            <a:picLocks noChangeAspect="1"/>
          </p:cNvPicPr>
          <p:nvPr/>
        </p:nvPicPr>
        <p:blipFill>
          <a:blip r:embed="rId1"/>
          <a:stretch>
            <a:fillRect/>
          </a:stretch>
        </p:blipFill>
        <p:spPr>
          <a:xfrm>
            <a:off x="0" y="5142865"/>
            <a:ext cx="9233535" cy="1597025"/>
          </a:xfrm>
          <a:prstGeom prst="rect">
            <a:avLst/>
          </a:prstGeom>
          <a:noFill/>
          <a:ln w="9525">
            <a:noFill/>
          </a:ln>
        </p:spPr>
      </p:pic>
      <p:pic>
        <p:nvPicPr>
          <p:cNvPr id="10" name="图片 9"/>
          <p:cNvPicPr>
            <a:picLocks noChangeAspect="1"/>
          </p:cNvPicPr>
          <p:nvPr/>
        </p:nvPicPr>
        <p:blipFill>
          <a:blip r:embed="rId2"/>
          <a:stretch>
            <a:fillRect/>
          </a:stretch>
        </p:blipFill>
        <p:spPr>
          <a:xfrm>
            <a:off x="7362190" y="201295"/>
            <a:ext cx="1652905" cy="1932305"/>
          </a:xfrm>
          <a:prstGeom prst="rect">
            <a:avLst/>
          </a:prstGeom>
          <a:noFill/>
          <a:ln w="9525">
            <a:noFill/>
          </a:ln>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6022"/>
                                        </p:tgtEl>
                                        <p:attrNameLst>
                                          <p:attrName>style.visibility</p:attrName>
                                        </p:attrNameLst>
                                      </p:cBhvr>
                                      <p:to>
                                        <p:strVal val="visible"/>
                                      </p:to>
                                    </p:set>
                                    <p:animEffect transition="in" filter="wipe(left)">
                                      <p:cBhvr>
                                        <p:cTn id="7" dur="500"/>
                                        <p:tgtEl>
                                          <p:spTgt spid="860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1000" fill="hold"/>
                                        <p:tgtEl>
                                          <p:spTgt spid="10"/>
                                        </p:tgtEl>
                                        <p:attrNameLst>
                                          <p:attrName>ppt_x</p:attrName>
                                        </p:attrNameLst>
                                      </p:cBhvr>
                                      <p:tavLst>
                                        <p:tav tm="0">
                                          <p:val>
                                            <p:strVal val="#ppt_x"/>
                                          </p:val>
                                        </p:tav>
                                        <p:tav tm="100000">
                                          <p:val>
                                            <p:strVal val="#ppt_x"/>
                                          </p:val>
                                        </p:tav>
                                      </p:tavLst>
                                    </p:anim>
                                    <p:anim calcmode="lin" valueType="num">
                                      <p:cBhvr additive="base">
                                        <p:cTn id="13"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占位符 9217"/>
          <p:cNvSpPr>
            <a:spLocks noGrp="1"/>
          </p:cNvSpPr>
          <p:nvPr>
            <p:ph idx="1"/>
          </p:nvPr>
        </p:nvSpPr>
        <p:spPr>
          <a:xfrm>
            <a:off x="60325" y="620713"/>
            <a:ext cx="8923338" cy="5584825"/>
          </a:xfrm>
        </p:spPr>
        <p:txBody>
          <a:bodyPr anchor="t"/>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200" b="1" i="0" u="none" strike="noStrike" kern="1200" cap="none" spc="0" normalizeH="0" baseline="0" noProof="1">
                <a:solidFill>
                  <a:schemeClr val="tx1"/>
                </a:solidFill>
                <a:latin typeface="+mn-lt"/>
                <a:ea typeface="+mn-ea"/>
                <a:cs typeface="+mn-cs"/>
              </a:rPr>
              <a:t>三、终评阶段。</a:t>
            </a:r>
            <a:endParaRPr kumimoji="0" lang="zh-CN" altLang="en-US" sz="3200" b="1"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200" b="1" i="0" u="none" strike="noStrike" kern="1200" cap="none" spc="0" normalizeH="0" baseline="0" noProof="1">
                <a:solidFill>
                  <a:schemeClr val="tx1"/>
                </a:solidFill>
                <a:latin typeface="+mn-lt"/>
                <a:ea typeface="+mn-ea"/>
                <a:cs typeface="+mn-cs"/>
              </a:rPr>
              <a:t>    </a:t>
            </a:r>
            <a:r>
              <a:rPr kumimoji="0" lang="zh-CN" altLang="en-US" sz="2800" b="1" i="0" u="none" strike="noStrike" kern="1200" cap="none" spc="0" normalizeH="0" baseline="0" noProof="1">
                <a:solidFill>
                  <a:schemeClr val="tx1"/>
                </a:solidFill>
                <a:latin typeface="+mn-lt"/>
                <a:ea typeface="+mn-ea"/>
                <a:cs typeface="+mn-cs"/>
              </a:rPr>
              <a:t>读书心得或论文</a:t>
            </a:r>
            <a:r>
              <a:rPr kumimoji="0" lang="zh-CN" altLang="en-US" sz="2800" b="1" i="0" u="sng" strike="noStrike" kern="1200" cap="none" spc="0" normalizeH="0" baseline="0" noProof="1" dirty="0">
                <a:solidFill>
                  <a:schemeClr val="tx1"/>
                </a:solidFill>
                <a:latin typeface="+mn-lt"/>
                <a:ea typeface="+mn-ea"/>
                <a:cs typeface="+mn-cs"/>
              </a:rPr>
              <a:t>原则上</a:t>
            </a:r>
            <a:r>
              <a:rPr kumimoji="0" lang="zh-CN" altLang="en-US" sz="2800" b="1" i="0" u="none" strike="noStrike" kern="1200" cap="none" spc="0" normalizeH="0" baseline="0" noProof="1" dirty="0">
                <a:solidFill>
                  <a:schemeClr val="tx1"/>
                </a:solidFill>
                <a:latin typeface="+mn-lt"/>
                <a:ea typeface="+mn-ea"/>
                <a:cs typeface="+mn-cs"/>
              </a:rPr>
              <a:t>要求原创，在对进入初评阶段的所有成果首先进行网络甄别（如果雷同率超过15%即丧失参与终评的资格）后，对符合原创要求的成果进行终评。</a:t>
            </a:r>
            <a:endParaRPr kumimoji="0" lang="zh-CN" altLang="en-US" sz="2800" b="1"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200" b="1" i="0" u="none" strike="noStrike" kern="1200" cap="none" spc="0" normalizeH="0" baseline="0" noProof="1">
                <a:solidFill>
                  <a:schemeClr val="tx1"/>
                </a:solidFill>
                <a:latin typeface="+mn-lt"/>
                <a:ea typeface="+mn-ea"/>
                <a:cs typeface="+mn-cs"/>
              </a:rPr>
              <a:t>       进入终评阶段的作品，经马克思主义学院评审委员会评审为优秀的作品，可获得</a:t>
            </a:r>
            <a:endParaRPr kumimoji="0" lang="zh-CN" altLang="en-US" sz="3200" b="1"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3200" b="1" i="0" u="none" strike="noStrike" kern="1200" cap="none" spc="0" normalizeH="0" baseline="0" noProof="1">
                <a:solidFill>
                  <a:srgbClr val="FF0000"/>
                </a:solidFill>
                <a:latin typeface="黑体" panose="02010609060101010101" charset="-122"/>
                <a:ea typeface="黑体" panose="02010609060101010101" charset="-122"/>
                <a:cs typeface="+mn-cs"/>
              </a:rPr>
              <a:t>优秀论文证书</a:t>
            </a:r>
            <a:r>
              <a:rPr kumimoji="0" lang="zh-CN" altLang="en-US" sz="2800" b="1" i="0" u="none" strike="noStrike" kern="1200" cap="none" spc="0" normalizeH="0" baseline="0" noProof="1">
                <a:solidFill>
                  <a:srgbClr val="FF0000"/>
                </a:solidFill>
                <a:latin typeface="黑体" panose="02010609060101010101" charset="-122"/>
                <a:ea typeface="黑体" panose="02010609060101010101" charset="-122"/>
                <a:cs typeface="+mn-cs"/>
              </a:rPr>
              <a:t>（</a:t>
            </a:r>
            <a:r>
              <a:rPr kumimoji="0" lang="zh-CN" altLang="en-US" sz="2800" b="1" i="0" u="none" strike="noStrike" kern="1200" cap="none" spc="0" normalizeH="0" baseline="0" noProof="1">
                <a:solidFill>
                  <a:schemeClr val="tx1"/>
                </a:solidFill>
                <a:latin typeface="黑体" panose="02010609060101010101" charset="-122"/>
                <a:ea typeface="黑体" panose="02010609060101010101" charset="-122"/>
                <a:cs typeface="+mn-cs"/>
              </a:rPr>
              <a:t>证书由四川大学研究生院和马克思主义学院共同颁发）</a:t>
            </a:r>
            <a:endParaRPr kumimoji="0" lang="en-US" altLang="zh-CN" sz="2800" b="1" i="0" u="none" strike="noStrike" kern="1200" cap="none" spc="0" normalizeH="0" baseline="0" noProof="1">
              <a:solidFill>
                <a:srgbClr val="FF0000"/>
              </a:solidFill>
              <a:latin typeface="黑体" panose="02010609060101010101" charset="-122"/>
              <a:ea typeface="黑体" panose="02010609060101010101" charset="-122"/>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endParaRPr kumimoji="0" lang="zh-CN" altLang="en-US" sz="3200" b="1" i="0" u="none" strike="noStrike" kern="1200" cap="none" spc="0" normalizeH="0" baseline="0" noProof="1">
              <a:solidFill>
                <a:srgbClr val="FF0000"/>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endParaRPr kumimoji="0" lang="zh-CN" altLang="en-US" sz="3200" b="1"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占位符 10241"/>
          <p:cNvSpPr>
            <a:spLocks noGrp="1"/>
          </p:cNvSpPr>
          <p:nvPr>
            <p:ph idx="1"/>
          </p:nvPr>
        </p:nvSpPr>
        <p:spPr>
          <a:xfrm>
            <a:off x="109538" y="117475"/>
            <a:ext cx="8856662" cy="6553200"/>
          </a:xfrm>
        </p:spPr>
        <p:txBody>
          <a:bodyPr anchor="t"/>
          <a:lstStyle/>
          <a:p>
            <a:pPr>
              <a:lnSpc>
                <a:spcPct val="80000"/>
              </a:lnSpc>
            </a:pPr>
            <a:r>
              <a:rPr lang="zh-CN" altLang="en-US" b="1" dirty="0"/>
              <a:t>四、作品编辑成册阶段。</a:t>
            </a:r>
            <a:endParaRPr lang="zh-CN" altLang="en-US" b="1" dirty="0"/>
          </a:p>
          <a:p>
            <a:pPr>
              <a:lnSpc>
                <a:spcPct val="80000"/>
              </a:lnSpc>
            </a:pPr>
            <a:r>
              <a:rPr lang="zh-CN" altLang="en-US" sz="2800" b="1" dirty="0"/>
              <a:t>      </a:t>
            </a:r>
            <a:endParaRPr lang="zh-CN" altLang="en-US" sz="2800" b="1" dirty="0"/>
          </a:p>
          <a:p>
            <a:pPr>
              <a:lnSpc>
                <a:spcPct val="80000"/>
              </a:lnSpc>
            </a:pPr>
            <a:r>
              <a:rPr lang="zh-CN" altLang="en-US" sz="2800" b="1" dirty="0"/>
              <a:t>       进入终评阶段的成果，在符合知识产权原则的条件下，在作者修改之后，由马克思主义学院研究生思想政治理论课教研室汇编成册。</a:t>
            </a:r>
            <a:endParaRPr lang="zh-CN" altLang="en-US" sz="2800" b="1" dirty="0"/>
          </a:p>
          <a:p>
            <a:pPr>
              <a:lnSpc>
                <a:spcPct val="80000"/>
              </a:lnSpc>
            </a:pPr>
            <a:endParaRPr lang="zh-CN" altLang="en-US" b="1" dirty="0">
              <a:solidFill>
                <a:srgbClr val="FF0000"/>
              </a:solidFill>
            </a:endParaRPr>
          </a:p>
          <a:p>
            <a:pPr>
              <a:lnSpc>
                <a:spcPct val="80000"/>
              </a:lnSpc>
            </a:pPr>
            <a:r>
              <a:rPr lang="zh-CN" altLang="en-US" b="1" dirty="0">
                <a:solidFill>
                  <a:srgbClr val="FF0000"/>
                </a:solidFill>
              </a:rPr>
              <a:t>附：论文格式：</a:t>
            </a:r>
            <a:endParaRPr lang="zh-CN" altLang="en-US" b="1" dirty="0">
              <a:solidFill>
                <a:srgbClr val="FF0000"/>
              </a:solidFill>
            </a:endParaRPr>
          </a:p>
          <a:p>
            <a:pPr>
              <a:lnSpc>
                <a:spcPct val="80000"/>
              </a:lnSpc>
            </a:pPr>
            <a:r>
              <a:rPr lang="zh-CN" altLang="en-US" sz="2400" b="1" dirty="0"/>
              <a:t>（一）基本情况</a:t>
            </a:r>
            <a:endParaRPr lang="zh-CN" altLang="en-US" sz="2400" b="1" dirty="0"/>
          </a:p>
          <a:p>
            <a:pPr>
              <a:lnSpc>
                <a:spcPct val="80000"/>
              </a:lnSpc>
            </a:pPr>
            <a:r>
              <a:rPr lang="zh-CN" altLang="en-US" sz="2400" b="1" dirty="0"/>
              <a:t>1．论文标题</a:t>
            </a:r>
            <a:endParaRPr lang="zh-CN" altLang="en-US" sz="2400" b="1" dirty="0"/>
          </a:p>
          <a:p>
            <a:pPr>
              <a:lnSpc>
                <a:spcPct val="80000"/>
              </a:lnSpc>
            </a:pPr>
            <a:r>
              <a:rPr lang="zh-CN" altLang="en-US" sz="2400" b="1" dirty="0"/>
              <a:t>2．作者(脚注形式加在首页下)</a:t>
            </a:r>
            <a:endParaRPr lang="zh-CN" altLang="en-US" sz="2400" b="1" dirty="0"/>
          </a:p>
          <a:p>
            <a:pPr>
              <a:lnSpc>
                <a:spcPct val="80000"/>
              </a:lnSpc>
            </a:pPr>
            <a:r>
              <a:rPr lang="zh-CN" altLang="en-US" sz="2400" b="1" dirty="0"/>
              <a:t>                       </a:t>
            </a:r>
            <a:endParaRPr lang="zh-CN" altLang="en-US" sz="2400" b="1" dirty="0"/>
          </a:p>
          <a:p>
            <a:pPr>
              <a:lnSpc>
                <a:spcPct val="80000"/>
              </a:lnSpc>
            </a:pPr>
            <a:r>
              <a:rPr lang="zh-CN" altLang="en-US" sz="2400" b="1" dirty="0"/>
              <a:t>                    例：关于××问题的思考</a:t>
            </a:r>
            <a:endParaRPr lang="zh-CN" altLang="en-US" sz="2400" b="1" dirty="0"/>
          </a:p>
          <a:p>
            <a:pPr>
              <a:lnSpc>
                <a:spcPct val="80000"/>
              </a:lnSpc>
            </a:pPr>
            <a:r>
              <a:rPr lang="zh-CN" altLang="en-US" sz="2400" b="1" dirty="0"/>
              <a:t>                                   张三、李四*</a:t>
            </a:r>
            <a:endParaRPr lang="zh-CN" altLang="en-US" sz="2400" b="1" dirty="0"/>
          </a:p>
          <a:p>
            <a:pPr>
              <a:lnSpc>
                <a:spcPct val="80000"/>
              </a:lnSpc>
            </a:pPr>
            <a:r>
              <a:rPr lang="zh-CN" altLang="en-US" sz="2400" b="1" dirty="0"/>
              <a:t>  (脚注)*张三，四川大学××学院 ，学号、</a:t>
            </a:r>
            <a:r>
              <a:rPr lang="zh-CN" altLang="en-US" sz="2400" b="1" dirty="0">
                <a:sym typeface="+mn-ea"/>
              </a:rPr>
              <a:t>学生的联系电话和电子邮箱</a:t>
            </a:r>
            <a:r>
              <a:rPr lang="zh-CN" altLang="en-US" sz="2400" b="1" dirty="0"/>
              <a:t>（写上</a:t>
            </a:r>
            <a:r>
              <a:rPr lang="zh-CN" altLang="en-US" sz="2400" b="1" dirty="0">
                <a:sym typeface="+mn-ea"/>
              </a:rPr>
              <a:t>任课老师姓名）</a:t>
            </a:r>
            <a:r>
              <a:rPr lang="zh-CN" altLang="en-US" sz="2400" b="1" dirty="0"/>
              <a:t>。                    </a:t>
            </a:r>
            <a:endParaRPr lang="zh-CN" altLang="en-US" sz="24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文本占位符 11265"/>
          <p:cNvSpPr>
            <a:spLocks noGrp="1"/>
          </p:cNvSpPr>
          <p:nvPr>
            <p:ph idx="1"/>
          </p:nvPr>
        </p:nvSpPr>
        <p:spPr>
          <a:xfrm>
            <a:off x="180975" y="261938"/>
            <a:ext cx="8505825" cy="5865812"/>
          </a:xfrm>
        </p:spPr>
        <p:txBody>
          <a:bodyPr anchor="t"/>
          <a:lstStyle/>
          <a:p>
            <a:pPr>
              <a:lnSpc>
                <a:spcPct val="80000"/>
              </a:lnSpc>
            </a:pPr>
            <a:r>
              <a:rPr lang="zh-CN" altLang="en-US" b="1"/>
              <a:t>（二）文字格式</a:t>
            </a:r>
            <a:endParaRPr lang="zh-CN" altLang="en-US" b="1"/>
          </a:p>
          <a:p>
            <a:pPr>
              <a:lnSpc>
                <a:spcPct val="80000"/>
              </a:lnSpc>
            </a:pPr>
            <a:r>
              <a:rPr lang="en-US" altLang="zh-CN" b="1"/>
              <a:t>1</a:t>
            </a:r>
            <a:r>
              <a:rPr lang="zh-CN" altLang="en-US" b="1"/>
              <a:t>．字体：宋体</a:t>
            </a:r>
            <a:endParaRPr lang="zh-CN" altLang="en-US" b="1"/>
          </a:p>
          <a:p>
            <a:pPr>
              <a:lnSpc>
                <a:spcPct val="80000"/>
              </a:lnSpc>
            </a:pPr>
            <a:r>
              <a:rPr lang="en-US" altLang="zh-CN" b="1"/>
              <a:t>2</a:t>
            </a:r>
            <a:r>
              <a:rPr lang="zh-CN" altLang="en-US" b="1"/>
              <a:t>．字号 </a:t>
            </a:r>
            <a:endParaRPr lang="zh-CN" altLang="en-US" b="1"/>
          </a:p>
          <a:p>
            <a:pPr>
              <a:lnSpc>
                <a:spcPct val="80000"/>
              </a:lnSpc>
            </a:pPr>
            <a:r>
              <a:rPr lang="zh-CN" altLang="en-US" b="1"/>
              <a:t>（</a:t>
            </a:r>
            <a:r>
              <a:rPr lang="en-US" altLang="zh-CN" b="1"/>
              <a:t>1</a:t>
            </a:r>
            <a:r>
              <a:rPr lang="zh-CN" altLang="en-US" b="1"/>
              <a:t>） 标题：二号，粗体</a:t>
            </a:r>
            <a:endParaRPr lang="zh-CN" altLang="en-US" b="1"/>
          </a:p>
          <a:p>
            <a:pPr>
              <a:lnSpc>
                <a:spcPct val="80000"/>
              </a:lnSpc>
            </a:pPr>
            <a:r>
              <a:rPr lang="zh-CN" altLang="en-US" b="1"/>
              <a:t>（</a:t>
            </a:r>
            <a:r>
              <a:rPr lang="en-US" altLang="zh-CN" b="1"/>
              <a:t>2</a:t>
            </a:r>
            <a:r>
              <a:rPr lang="zh-CN" altLang="en-US" b="1"/>
              <a:t>） 作者：小四号</a:t>
            </a:r>
            <a:endParaRPr lang="zh-CN" altLang="en-US" b="1"/>
          </a:p>
          <a:p>
            <a:pPr>
              <a:lnSpc>
                <a:spcPct val="80000"/>
              </a:lnSpc>
            </a:pPr>
            <a:r>
              <a:rPr lang="zh-CN" altLang="en-US" b="1"/>
              <a:t>（</a:t>
            </a:r>
            <a:r>
              <a:rPr lang="en-US" altLang="zh-CN" b="1"/>
              <a:t>3</a:t>
            </a:r>
            <a:r>
              <a:rPr lang="zh-CN" altLang="en-US" b="1"/>
              <a:t>） 一级标题：三号，粗体</a:t>
            </a:r>
            <a:endParaRPr lang="zh-CN" altLang="en-US" b="1"/>
          </a:p>
          <a:p>
            <a:pPr>
              <a:lnSpc>
                <a:spcPct val="80000"/>
              </a:lnSpc>
            </a:pPr>
            <a:r>
              <a:rPr lang="zh-CN" altLang="en-US" b="1"/>
              <a:t>      二级标题：四号，粗体</a:t>
            </a:r>
            <a:endParaRPr lang="zh-CN" altLang="en-US" b="1"/>
          </a:p>
          <a:p>
            <a:pPr>
              <a:lnSpc>
                <a:spcPct val="80000"/>
              </a:lnSpc>
            </a:pPr>
            <a:r>
              <a:rPr lang="zh-CN" altLang="en-US" b="1"/>
              <a:t>      三级标题：小四号，粗体</a:t>
            </a:r>
            <a:endParaRPr lang="zh-CN" altLang="en-US" b="1"/>
          </a:p>
          <a:p>
            <a:pPr>
              <a:lnSpc>
                <a:spcPct val="80000"/>
              </a:lnSpc>
            </a:pPr>
            <a:r>
              <a:rPr lang="zh-CN" altLang="en-US" b="1"/>
              <a:t>（</a:t>
            </a:r>
            <a:r>
              <a:rPr lang="en-US" altLang="zh-CN" b="1"/>
              <a:t>4</a:t>
            </a:r>
            <a:r>
              <a:rPr lang="zh-CN" altLang="en-US" b="1"/>
              <a:t>）正文：小四号</a:t>
            </a:r>
            <a:endParaRPr lang="zh-CN" altLang="en-US" b="1"/>
          </a:p>
          <a:p>
            <a:pPr>
              <a:lnSpc>
                <a:spcPct val="80000"/>
              </a:lnSpc>
            </a:pPr>
            <a:r>
              <a:rPr lang="en-US" altLang="zh-CN" b="1"/>
              <a:t>3</a:t>
            </a:r>
            <a:r>
              <a:rPr lang="zh-CN" altLang="en-US" b="1"/>
              <a:t>．行距：单倍行距</a:t>
            </a:r>
            <a:endParaRPr lang="zh-CN" altLang="en-US" b="1"/>
          </a:p>
          <a:p>
            <a:pPr>
              <a:lnSpc>
                <a:spcPct val="80000"/>
              </a:lnSpc>
            </a:pPr>
            <a:r>
              <a:rPr lang="en-US" altLang="zh-CN" b="1"/>
              <a:t>4.  </a:t>
            </a:r>
            <a:r>
              <a:rPr lang="zh-CN" altLang="en-US" b="1"/>
              <a:t>注释和参考文献按照标准的论文格式标注。参看人民出版社出版的相关书籍。</a:t>
            </a:r>
            <a:endParaRPr lang="zh-CN" altLang="en-US"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文本占位符 12289"/>
          <p:cNvSpPr>
            <a:spLocks noGrp="1"/>
          </p:cNvSpPr>
          <p:nvPr>
            <p:ph idx="1"/>
          </p:nvPr>
        </p:nvSpPr>
        <p:spPr>
          <a:xfrm>
            <a:off x="457200" y="333375"/>
            <a:ext cx="8229600" cy="5794375"/>
          </a:xfrm>
        </p:spPr>
        <p:txBody>
          <a:bodyPr anchor="t"/>
          <a:lstStyle/>
          <a:p>
            <a:pPr>
              <a:lnSpc>
                <a:spcPct val="80000"/>
              </a:lnSpc>
            </a:pPr>
            <a:r>
              <a:rPr lang="zh-CN" altLang="en-US" sz="2800" b="1"/>
              <a:t>（三） 版面格式</a:t>
            </a:r>
            <a:endParaRPr lang="zh-CN" altLang="en-US" sz="2800" b="1"/>
          </a:p>
          <a:p>
            <a:pPr>
              <a:lnSpc>
                <a:spcPct val="80000"/>
              </a:lnSpc>
            </a:pPr>
            <a:endParaRPr lang="zh-CN" altLang="en-US" sz="2800" b="1"/>
          </a:p>
          <a:p>
            <a:pPr>
              <a:lnSpc>
                <a:spcPct val="80000"/>
              </a:lnSpc>
            </a:pPr>
            <a:r>
              <a:rPr lang="en-US" altLang="zh-CN" sz="2800" b="1"/>
              <a:t>1</a:t>
            </a:r>
            <a:r>
              <a:rPr lang="zh-CN" altLang="en-US" sz="2800" b="1"/>
              <a:t>．加页眉，内容为“中国特色社会主义理论与实践热点问题研析”；字体为：小五号</a:t>
            </a:r>
            <a:endParaRPr lang="zh-CN" altLang="en-US" sz="2800" b="1"/>
          </a:p>
          <a:p>
            <a:pPr>
              <a:lnSpc>
                <a:spcPct val="80000"/>
              </a:lnSpc>
            </a:pPr>
            <a:r>
              <a:rPr lang="en-US" altLang="zh-CN" sz="2800" b="1"/>
              <a:t>2</a:t>
            </a:r>
            <a:r>
              <a:rPr lang="zh-CN" altLang="en-US" sz="2800" b="1"/>
              <a:t>．页面设置</a:t>
            </a:r>
            <a:endParaRPr lang="zh-CN" altLang="en-US" sz="2800" b="1"/>
          </a:p>
          <a:p>
            <a:pPr>
              <a:lnSpc>
                <a:spcPct val="80000"/>
              </a:lnSpc>
            </a:pPr>
            <a:r>
              <a:rPr lang="zh-CN" altLang="en-US" sz="2800" b="1"/>
              <a:t>（</a:t>
            </a:r>
            <a:r>
              <a:rPr lang="en-US" altLang="zh-CN" sz="2800" b="1"/>
              <a:t>1</a:t>
            </a:r>
            <a:r>
              <a:rPr lang="zh-CN" altLang="en-US" sz="2800" b="1"/>
              <a:t>）页边距：上：</a:t>
            </a:r>
            <a:r>
              <a:rPr lang="en-US" altLang="zh-CN" sz="2800" b="1"/>
              <a:t>2.5</a:t>
            </a:r>
            <a:r>
              <a:rPr lang="zh-CN" altLang="en-US" sz="2800" b="1"/>
              <a:t>厘米  下：</a:t>
            </a:r>
            <a:r>
              <a:rPr lang="en-US" altLang="zh-CN" sz="2800" b="1"/>
              <a:t>2.5</a:t>
            </a:r>
            <a:r>
              <a:rPr lang="zh-CN" altLang="en-US" sz="2800" b="1"/>
              <a:t>厘米  左：</a:t>
            </a:r>
            <a:r>
              <a:rPr lang="en-US" altLang="zh-CN" sz="2800" b="1"/>
              <a:t>3</a:t>
            </a:r>
            <a:r>
              <a:rPr lang="zh-CN" altLang="en-US" sz="2800" b="1"/>
              <a:t>厘米  右：</a:t>
            </a:r>
            <a:r>
              <a:rPr lang="en-US" altLang="zh-CN" sz="2800" b="1"/>
              <a:t>3</a:t>
            </a:r>
            <a:r>
              <a:rPr lang="zh-CN" altLang="en-US" sz="2800" b="1"/>
              <a:t>厘米  装订线：</a:t>
            </a:r>
            <a:r>
              <a:rPr lang="en-US" altLang="zh-CN" sz="2800" b="1"/>
              <a:t>0</a:t>
            </a:r>
            <a:r>
              <a:rPr lang="zh-CN" altLang="en-US" sz="2800" b="1"/>
              <a:t>厘米</a:t>
            </a:r>
            <a:endParaRPr lang="zh-CN" altLang="en-US" sz="2800" b="1"/>
          </a:p>
          <a:p>
            <a:pPr>
              <a:lnSpc>
                <a:spcPct val="80000"/>
              </a:lnSpc>
            </a:pPr>
            <a:r>
              <a:rPr lang="zh-CN" altLang="en-US" sz="2800" b="1"/>
              <a:t>（</a:t>
            </a:r>
            <a:r>
              <a:rPr lang="en-US" altLang="zh-CN" sz="2800" b="1"/>
              <a:t>2</a:t>
            </a:r>
            <a:r>
              <a:rPr lang="zh-CN" altLang="en-US" sz="2800" b="1"/>
              <a:t>）页眉：</a:t>
            </a:r>
            <a:r>
              <a:rPr lang="en-US" altLang="zh-CN" sz="2800" b="1"/>
              <a:t>1.5</a:t>
            </a:r>
            <a:r>
              <a:rPr lang="zh-CN" altLang="en-US" sz="2800" b="1"/>
              <a:t>厘米 ；页脚：</a:t>
            </a:r>
            <a:r>
              <a:rPr lang="en-US" altLang="zh-CN" sz="2800" b="1"/>
              <a:t>1.5</a:t>
            </a:r>
            <a:r>
              <a:rPr lang="zh-CN" altLang="en-US" sz="2800" b="1"/>
              <a:t>厘米</a:t>
            </a:r>
            <a:endParaRPr lang="zh-CN" altLang="en-US" sz="2800" b="1"/>
          </a:p>
          <a:p>
            <a:pPr>
              <a:lnSpc>
                <a:spcPct val="80000"/>
              </a:lnSpc>
            </a:pPr>
            <a:r>
              <a:rPr lang="zh-CN" altLang="en-US" sz="2800" b="1"/>
              <a:t>（</a:t>
            </a:r>
            <a:r>
              <a:rPr lang="en-US" altLang="zh-CN" sz="2800" b="1"/>
              <a:t>3</a:t>
            </a:r>
            <a:r>
              <a:rPr lang="zh-CN" altLang="en-US" sz="2800" b="1"/>
              <a:t>）纸型：</a:t>
            </a:r>
            <a:r>
              <a:rPr lang="en-US" altLang="zh-CN" sz="2800" b="1"/>
              <a:t>A4</a:t>
            </a:r>
            <a:r>
              <a:rPr lang="zh-CN" altLang="en-US" sz="2800" b="1"/>
              <a:t>，纵向</a:t>
            </a:r>
            <a:endParaRPr lang="zh-CN" altLang="en-US" sz="2800" b="1"/>
          </a:p>
          <a:p>
            <a:pPr>
              <a:lnSpc>
                <a:spcPct val="80000"/>
              </a:lnSpc>
            </a:pPr>
            <a:r>
              <a:rPr lang="en-US" altLang="zh-CN" sz="2800" b="1"/>
              <a:t>3</a:t>
            </a:r>
            <a:r>
              <a:rPr lang="zh-CN" altLang="en-US" sz="2800" b="1"/>
              <a:t>．插入页码，  位置：页面底端； 对齐方式：外侧</a:t>
            </a:r>
            <a:endParaRPr lang="zh-CN" altLang="en-US" sz="2800" b="1"/>
          </a:p>
          <a:p>
            <a:pPr>
              <a:lnSpc>
                <a:spcPct val="80000"/>
              </a:lnSpc>
            </a:pPr>
            <a:endParaRPr lang="zh-CN" altLang="en-US" sz="2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8285" y="236855"/>
            <a:ext cx="8775700" cy="6058535"/>
          </a:xfrm>
        </p:spPr>
        <p:txBody>
          <a:bodyPr/>
          <a:lstStyle/>
          <a:p>
            <a:pPr marL="0" indent="0">
              <a:lnSpc>
                <a:spcPct val="150000"/>
              </a:lnSpc>
              <a:buNone/>
            </a:pPr>
            <a:r>
              <a:rPr lang="zh-CN" altLang="en-US" sz="2400" b="1" dirty="0" smtClean="0">
                <a:latin typeface="+mn-ea"/>
                <a:sym typeface="+mn-ea"/>
              </a:rPr>
              <a:t>   </a:t>
            </a:r>
            <a:r>
              <a:rPr lang="zh-CN" altLang="en-US" sz="2800" b="1" dirty="0" smtClean="0">
                <a:latin typeface="+mn-ea"/>
                <a:sym typeface="+mn-ea"/>
              </a:rPr>
              <a:t> </a:t>
            </a:r>
            <a:r>
              <a:rPr lang="zh-CN" altLang="en-US" sz="2800" b="1" dirty="0">
                <a:latin typeface="+mn-ea"/>
                <a:sym typeface="+mn-ea"/>
              </a:rPr>
              <a:t>为了以实际行动迎接党的二十大胜利召开，深入学习贯彻党的</a:t>
            </a:r>
            <a:r>
              <a:rPr lang="en-US" altLang="zh-CN" sz="2800" b="1" dirty="0">
                <a:latin typeface="+mn-ea"/>
                <a:sym typeface="+mn-ea"/>
              </a:rPr>
              <a:t>“</a:t>
            </a:r>
            <a:r>
              <a:rPr lang="zh-CN" altLang="en-US" sz="2800" b="1" dirty="0">
                <a:latin typeface="+mn-ea"/>
                <a:sym typeface="+mn-ea"/>
              </a:rPr>
              <a:t>十九届六中全会</a:t>
            </a:r>
            <a:r>
              <a:rPr lang="en-US" altLang="zh-CN" sz="2800" b="1" dirty="0">
                <a:latin typeface="+mn-ea"/>
                <a:sym typeface="+mn-ea"/>
              </a:rPr>
              <a:t>”</a:t>
            </a:r>
            <a:r>
              <a:rPr lang="zh-CN" altLang="en-US" sz="2800" b="1" dirty="0">
                <a:latin typeface="+mn-ea"/>
                <a:sym typeface="+mn-ea"/>
              </a:rPr>
              <a:t>精神，深入研讨新时代中国特色社会主义理论与实践的热点问题，进一步提高研究生</a:t>
            </a:r>
            <a:r>
              <a:rPr lang="zh-CN" altLang="en-US" sz="2800" b="1" dirty="0" smtClean="0">
                <a:latin typeface="+mn-ea"/>
                <a:sym typeface="+mn-ea"/>
              </a:rPr>
              <a:t>思政课</a:t>
            </a:r>
            <a:r>
              <a:rPr lang="zh-CN" altLang="en-US" sz="2800" b="1" dirty="0">
                <a:latin typeface="+mn-ea"/>
                <a:sym typeface="+mn-ea"/>
              </a:rPr>
              <a:t>学习的参与度，</a:t>
            </a:r>
            <a:r>
              <a:rPr lang="zh-CN" altLang="en-US" sz="2800" b="1" dirty="0">
                <a:latin typeface="+mn-ea"/>
                <a:sym typeface="+mn-ea"/>
              </a:rPr>
              <a:t>深化研究生思想政治教育第一课堂和第二课堂的联动，</a:t>
            </a:r>
            <a:endParaRPr lang="zh-CN" altLang="en-US" sz="2800" b="1" dirty="0">
              <a:latin typeface="+mn-ea"/>
              <a:sym typeface="+mn-ea"/>
            </a:endParaRPr>
          </a:p>
          <a:p>
            <a:pPr marL="0" indent="0">
              <a:lnSpc>
                <a:spcPct val="150000"/>
              </a:lnSpc>
              <a:buNone/>
            </a:pPr>
            <a:r>
              <a:rPr lang="zh-CN" altLang="en-US" sz="2800" b="1" dirty="0">
                <a:latin typeface="+mn-ea"/>
                <a:sym typeface="+mn-ea"/>
              </a:rPr>
              <a:t>    </a:t>
            </a:r>
            <a:r>
              <a:rPr lang="zh-CN" altLang="en-US" sz="2800" b="1" dirty="0">
                <a:latin typeface="+mn-ea"/>
              </a:rPr>
              <a:t>四川大学马克思主义学院在前九</a:t>
            </a:r>
            <a:r>
              <a:rPr lang="zh-CN" altLang="en-US" sz="2800" b="1" dirty="0">
                <a:latin typeface="+mn-ea"/>
              </a:rPr>
              <a:t>届组织全校研究生学术论坛</a:t>
            </a:r>
            <a:r>
              <a:rPr lang="zh-CN" altLang="en-US" sz="2800" b="1" dirty="0">
                <a:latin typeface="+mn-ea"/>
                <a:sym typeface="+mn-ea"/>
              </a:rPr>
              <a:t>的</a:t>
            </a:r>
            <a:r>
              <a:rPr lang="zh-CN" altLang="en-US" sz="2800" b="1" dirty="0">
                <a:latin typeface="+mn-ea"/>
              </a:rPr>
              <a:t>基础上，特别组织本次征文活动。</a:t>
            </a:r>
            <a:endParaRPr lang="en-US" altLang="zh-CN" sz="2800" b="1" dirty="0">
              <a:latin typeface="+mn-ea"/>
            </a:endParaRPr>
          </a:p>
          <a:p>
            <a:pPr marL="0" indent="0">
              <a:lnSpc>
                <a:spcPct val="150000"/>
              </a:lnSpc>
              <a:buNone/>
            </a:pPr>
            <a:r>
              <a:rPr lang="en-US" altLang="zh-CN" sz="2800" b="1" dirty="0">
                <a:latin typeface="+mn-ea"/>
              </a:rPr>
              <a:t> </a:t>
            </a:r>
            <a:endParaRPr lang="zh-CN" altLang="en-US" sz="2800" dirty="0"/>
          </a:p>
        </p:txBody>
      </p:sp>
      <p:pic>
        <p:nvPicPr>
          <p:cNvPr id="86022" name="Picture 6" descr="2344647041604125489253"/>
          <p:cNvPicPr>
            <a:picLocks noChangeAspect="1"/>
          </p:cNvPicPr>
          <p:nvPr/>
        </p:nvPicPr>
        <p:blipFill>
          <a:blip r:embed="rId1"/>
          <a:stretch>
            <a:fillRect/>
          </a:stretch>
        </p:blipFill>
        <p:spPr>
          <a:xfrm>
            <a:off x="0" y="5600700"/>
            <a:ext cx="9233535" cy="113919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6022"/>
                                        </p:tgtEl>
                                        <p:attrNameLst>
                                          <p:attrName>style.visibility</p:attrName>
                                        </p:attrNameLst>
                                      </p:cBhvr>
                                      <p:to>
                                        <p:strVal val="visible"/>
                                      </p:to>
                                    </p:set>
                                    <p:animEffect transition="in" filter="wipe(left)">
                                      <p:cBhvr>
                                        <p:cTn id="7" dur="500"/>
                                        <p:tgtEl>
                                          <p:spTgt spid="86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文本占位符 5121"/>
          <p:cNvSpPr>
            <a:spLocks noGrp="1"/>
          </p:cNvSpPr>
          <p:nvPr>
            <p:ph idx="1"/>
          </p:nvPr>
        </p:nvSpPr>
        <p:spPr>
          <a:xfrm>
            <a:off x="139700" y="0"/>
            <a:ext cx="8969375" cy="6126480"/>
          </a:xfrm>
        </p:spPr>
        <p:txBody>
          <a:bodyPr anchor="t"/>
          <a:lstStyle/>
          <a:p>
            <a:pPr marL="342900" marR="0" indent="-342900" algn="l" defTabSz="914400" rtl="0" eaLnBrk="1" fontAlgn="base" latinLnBrk="0" hangingPunct="1">
              <a:lnSpc>
                <a:spcPct val="150000"/>
              </a:lnSpc>
              <a:spcBef>
                <a:spcPct val="20000"/>
              </a:spcBef>
              <a:spcAft>
                <a:spcPct val="0"/>
              </a:spcAft>
              <a:buClrTx/>
              <a:buSzTx/>
              <a:buFontTx/>
              <a:buChar char="•"/>
            </a:pPr>
            <a:r>
              <a:rPr kumimoji="0" lang="zh-CN" altLang="en-US" sz="3200" b="1" i="0" u="none" strike="noStrike" kern="1200" cap="none" spc="0" normalizeH="0" baseline="0" noProof="1">
                <a:solidFill>
                  <a:schemeClr val="tx1"/>
                </a:solidFill>
                <a:latin typeface="+mn-lt"/>
                <a:ea typeface="+mn-ea"/>
                <a:cs typeface="+mn-cs"/>
              </a:rPr>
              <a:t>      </a:t>
            </a:r>
            <a:r>
              <a:rPr kumimoji="0" lang="zh-CN" altLang="en-US" sz="3200" b="1" i="0" u="none" strike="noStrike" kern="1200" cap="none" spc="0" normalizeH="0" baseline="0" noProof="1">
                <a:solidFill>
                  <a:schemeClr val="tx1"/>
                </a:solidFill>
                <a:latin typeface="黑体" panose="02010609060101010101" charset="-122"/>
                <a:ea typeface="黑体" panose="02010609060101010101" charset="-122"/>
                <a:cs typeface="+mn-cs"/>
              </a:rPr>
              <a:t>本次征文的主题为</a:t>
            </a:r>
            <a:endParaRPr kumimoji="0" lang="zh-CN" altLang="en-US" sz="3200" b="1" i="0" u="none" strike="noStrike" kern="1200" cap="none" spc="0" normalizeH="0" baseline="0" noProof="1">
              <a:solidFill>
                <a:schemeClr val="tx1"/>
              </a:solidFill>
              <a:latin typeface="微软雅黑" panose="020B0503020204020204" pitchFamily="2" charset="-122"/>
              <a:ea typeface="微软雅黑" panose="020B0503020204020204" pitchFamily="2" charset="-122"/>
              <a:cs typeface="+mn-cs"/>
            </a:endParaRPr>
          </a:p>
          <a:p>
            <a:pPr marL="342900" marR="0" indent="-342900" algn="l" defTabSz="914400" rtl="0" eaLnBrk="1" fontAlgn="base" latinLnBrk="0" hangingPunct="1">
              <a:lnSpc>
                <a:spcPct val="150000"/>
              </a:lnSpc>
              <a:spcBef>
                <a:spcPct val="20000"/>
              </a:spcBef>
              <a:spcAft>
                <a:spcPct val="0"/>
              </a:spcAft>
              <a:buClrTx/>
              <a:buSzTx/>
              <a:buFontTx/>
              <a:buChar char="•"/>
            </a:pPr>
            <a:r>
              <a:rPr lang="zh-CN" altLang="en-US" b="1" dirty="0" smtClean="0">
                <a:solidFill>
                  <a:srgbClr val="FF0000"/>
                </a:solidFill>
                <a:latin typeface="微软雅黑" panose="020B0503020204020204" pitchFamily="2" charset="-122"/>
                <a:ea typeface="微软雅黑" panose="020B0503020204020204" pitchFamily="2" charset="-122"/>
                <a:cs typeface="微软雅黑" panose="020B0503020204020204" pitchFamily="2" charset="-122"/>
                <a:sym typeface="+mn-ea"/>
              </a:rPr>
              <a:t>读经悟典 </a:t>
            </a:r>
            <a:r>
              <a:rPr lang="en-US" altLang="zh-CN" b="1" dirty="0" smtClean="0">
                <a:solidFill>
                  <a:srgbClr val="FF0000"/>
                </a:solidFill>
                <a:latin typeface="微软雅黑" panose="020B0503020204020204" pitchFamily="2" charset="-122"/>
                <a:ea typeface="微软雅黑" panose="020B0503020204020204" pitchFamily="2" charset="-122"/>
                <a:cs typeface="微软雅黑" panose="020B0503020204020204" pitchFamily="2" charset="-122"/>
                <a:sym typeface="+mn-ea"/>
              </a:rPr>
              <a:t>+ </a:t>
            </a:r>
            <a:r>
              <a:rPr lang="zh-CN" altLang="en-US" b="1" dirty="0" smtClean="0">
                <a:solidFill>
                  <a:srgbClr val="FF0000"/>
                </a:solidFill>
                <a:latin typeface="微软雅黑" panose="020B0503020204020204" pitchFamily="2" charset="-122"/>
                <a:ea typeface="微软雅黑" panose="020B0503020204020204" pitchFamily="2" charset="-122"/>
                <a:cs typeface="微软雅黑" panose="020B0503020204020204" pitchFamily="2" charset="-122"/>
                <a:sym typeface="+mn-ea"/>
              </a:rPr>
              <a:t>学习党的</a:t>
            </a:r>
            <a:r>
              <a:rPr lang="en-US" altLang="zh-CN" b="1" dirty="0" smtClean="0">
                <a:solidFill>
                  <a:srgbClr val="FF0000"/>
                </a:solidFill>
                <a:latin typeface="微软雅黑" panose="020B0503020204020204" pitchFamily="2" charset="-122"/>
                <a:ea typeface="微软雅黑" panose="020B0503020204020204" pitchFamily="2" charset="-122"/>
                <a:cs typeface="微软雅黑" panose="020B0503020204020204" pitchFamily="2" charset="-122"/>
                <a:sym typeface="+mn-ea"/>
              </a:rPr>
              <a:t>“</a:t>
            </a:r>
            <a:r>
              <a:rPr lang="zh-CN" altLang="en-US" b="1" dirty="0" smtClean="0">
                <a:solidFill>
                  <a:srgbClr val="FF0000"/>
                </a:solidFill>
                <a:latin typeface="微软雅黑" panose="020B0503020204020204" pitchFamily="2" charset="-122"/>
                <a:ea typeface="微软雅黑" panose="020B0503020204020204" pitchFamily="2" charset="-122"/>
                <a:cs typeface="微软雅黑" panose="020B0503020204020204" pitchFamily="2" charset="-122"/>
                <a:sym typeface="+mn-ea"/>
              </a:rPr>
              <a:t>十九届六中全会”精神</a:t>
            </a:r>
            <a:br>
              <a:rPr lang="zh-CN" altLang="en-US" sz="3600" b="1" dirty="0" smtClean="0">
                <a:solidFill>
                  <a:srgbClr val="FF0000"/>
                </a:solidFill>
                <a:latin typeface="+mj-lt"/>
                <a:ea typeface="+mj-ea"/>
                <a:cs typeface="+mj-cs"/>
                <a:sym typeface="+mn-ea"/>
              </a:rPr>
            </a:br>
            <a:r>
              <a:rPr kumimoji="0" lang="zh-CN" altLang="en-US" sz="4000" b="1" i="0" u="none" strike="noStrike" kern="1200" cap="none" spc="0" normalizeH="0" baseline="0" noProof="1">
                <a:solidFill>
                  <a:srgbClr val="FF0000"/>
                </a:solidFill>
                <a:latin typeface="微软雅黑" panose="020B0503020204020204" pitchFamily="2" charset="-122"/>
                <a:ea typeface="微软雅黑" panose="020B0503020204020204" pitchFamily="2" charset="-122"/>
                <a:cs typeface="+mn-cs"/>
              </a:rPr>
              <a:t>      </a:t>
            </a:r>
            <a:r>
              <a:rPr kumimoji="0" lang="en-US" altLang="zh-CN" b="1" i="0" u="none" strike="noStrike" kern="1200" cap="none" spc="0" normalizeH="0" baseline="0" noProof="1">
                <a:solidFill>
                  <a:srgbClr val="FF0000"/>
                </a:solidFill>
                <a:latin typeface="黑体" panose="02010609060101010101" charset="-122"/>
                <a:ea typeface="黑体" panose="02010609060101010101" charset="-122"/>
                <a:cs typeface="黑体" panose="02010609060101010101" charset="-122"/>
              </a:rPr>
              <a:t>——</a:t>
            </a:r>
            <a:r>
              <a:rPr kumimoji="0" lang="zh-CN" altLang="en-US" b="1" i="0" u="none" strike="noStrike" kern="1200" cap="none" spc="0" normalizeH="0" baseline="0" noProof="1">
                <a:solidFill>
                  <a:srgbClr val="FF0000"/>
                </a:solidFill>
                <a:latin typeface="黑体" panose="02010609060101010101" charset="-122"/>
                <a:ea typeface="黑体" panose="02010609060101010101" charset="-122"/>
                <a:cs typeface="黑体" panose="02010609060101010101" charset="-122"/>
              </a:rPr>
              <a:t>以实际行动</a:t>
            </a:r>
            <a:r>
              <a:rPr lang="zh-CN" altLang="en-US" b="1" dirty="0">
                <a:solidFill>
                  <a:srgbClr val="FF0000"/>
                </a:solidFill>
                <a:latin typeface="黑体" panose="02010609060101010101" charset="-122"/>
                <a:ea typeface="黑体" panose="02010609060101010101" charset="-122"/>
                <a:cs typeface="黑体" panose="02010609060101010101" charset="-122"/>
                <a:sym typeface="+mn-ea"/>
              </a:rPr>
              <a:t>迎接党的二十大胜利召开</a:t>
            </a:r>
            <a:r>
              <a:rPr kumimoji="0" lang="zh-CN" altLang="en-US" b="1" i="0" u="none" strike="noStrike" kern="1200" cap="none" spc="0" normalizeH="0" baseline="0" noProof="1">
                <a:solidFill>
                  <a:schemeClr val="tx1"/>
                </a:solidFill>
                <a:latin typeface="微软雅黑" panose="020B0503020204020204" pitchFamily="2" charset="-122"/>
                <a:ea typeface="微软雅黑" panose="020B0503020204020204" pitchFamily="2" charset="-122"/>
                <a:cs typeface="+mn-cs"/>
              </a:rPr>
              <a:t>  </a:t>
            </a:r>
            <a:r>
              <a:rPr kumimoji="0" lang="zh-CN" altLang="en-US" sz="3600" b="1" i="0" u="none" strike="noStrike" kern="1200" cap="none" spc="0" normalizeH="0" baseline="0" noProof="1">
                <a:solidFill>
                  <a:schemeClr val="tx1"/>
                </a:solidFill>
                <a:latin typeface="微软雅黑" panose="020B0503020204020204" pitchFamily="2" charset="-122"/>
                <a:ea typeface="微软雅黑" panose="020B0503020204020204" pitchFamily="2" charset="-122"/>
                <a:cs typeface="+mn-cs"/>
              </a:rPr>
              <a:t> </a:t>
            </a:r>
            <a:r>
              <a:rPr kumimoji="0" lang="zh-CN" altLang="en-US" sz="3200" b="1" i="0" u="none" strike="noStrike" kern="1200" cap="none" spc="0" normalizeH="0" baseline="0" noProof="1">
                <a:solidFill>
                  <a:schemeClr val="tx1"/>
                </a:solidFill>
                <a:latin typeface="+mn-lt"/>
                <a:ea typeface="+mn-ea"/>
                <a:cs typeface="+mn-cs"/>
              </a:rPr>
              <a:t> </a:t>
            </a:r>
            <a:endParaRPr kumimoji="0" lang="zh-CN" altLang="en-US" sz="3200" b="1"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80000"/>
              </a:lnSpc>
              <a:spcBef>
                <a:spcPct val="20000"/>
              </a:spcBef>
              <a:spcAft>
                <a:spcPct val="0"/>
              </a:spcAft>
              <a:buClrTx/>
              <a:buSzTx/>
              <a:buFontTx/>
              <a:buChar char="•"/>
            </a:pPr>
            <a:r>
              <a:rPr kumimoji="0" lang="zh-CN" altLang="en-US" sz="3200" b="1" i="0" u="none" strike="noStrike" kern="1200" cap="none" spc="0" normalizeH="0" baseline="0" noProof="1">
                <a:solidFill>
                  <a:schemeClr val="tx1"/>
                </a:solidFill>
                <a:latin typeface="+mn-lt"/>
                <a:ea typeface="+mn-ea"/>
                <a:cs typeface="+mn-cs"/>
              </a:rPr>
              <a:t>    </a:t>
            </a:r>
            <a:r>
              <a:rPr kumimoji="0" lang="zh-CN" altLang="en-US" sz="2800" b="1" i="0" u="none" strike="noStrike" kern="1200" cap="none" spc="0" normalizeH="0" baseline="0" noProof="1">
                <a:solidFill>
                  <a:schemeClr val="tx1"/>
                </a:solidFill>
                <a:latin typeface="+mn-lt"/>
                <a:ea typeface="+mn-ea"/>
                <a:cs typeface="+mn-cs"/>
              </a:rPr>
              <a:t>  </a:t>
            </a:r>
            <a:endParaRPr kumimoji="0" lang="zh-CN" altLang="en-US" sz="2800" b="1"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800" b="1" i="0" u="none" strike="noStrike" kern="1200" cap="none" spc="0" normalizeH="0" baseline="0" noProof="1">
                <a:solidFill>
                  <a:schemeClr val="tx1"/>
                </a:solidFill>
                <a:latin typeface="+mn-lt"/>
                <a:ea typeface="+mn-ea"/>
                <a:cs typeface="+mn-cs"/>
              </a:rPr>
              <a:t>       本次征文活动主要以本学期硕博士公共政治理论课为平台来进行组织。</a:t>
            </a:r>
            <a:endParaRPr kumimoji="0" lang="zh-CN" altLang="en-US" sz="2800" b="1"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800" b="1" i="0" u="none" strike="noStrike" kern="1200" cap="none" spc="0" normalizeH="0" baseline="0" noProof="1">
                <a:solidFill>
                  <a:schemeClr val="tx1"/>
                </a:solidFill>
                <a:latin typeface="+mn-lt"/>
                <a:ea typeface="+mn-ea"/>
                <a:cs typeface="+mn-cs"/>
              </a:rPr>
              <a:t>      应征论文应当围绕主题相关的内容作为研讨范围，</a:t>
            </a:r>
            <a:r>
              <a:rPr kumimoji="0" lang="zh-CN" altLang="en-US" sz="2800" b="1" i="0" u="none" strike="noStrike" kern="1200" cap="none" spc="0" normalizeH="0" baseline="0" noProof="1">
                <a:solidFill>
                  <a:srgbClr val="FF0000"/>
                </a:solidFill>
                <a:latin typeface="+mn-lt"/>
                <a:ea typeface="+mn-ea"/>
                <a:cs typeface="+mn-cs"/>
              </a:rPr>
              <a:t>务必联系实际进行撰写。</a:t>
            </a:r>
            <a:endParaRPr kumimoji="0" lang="zh-CN" altLang="en-US" sz="2800" b="1"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800" b="1" i="0" u="none" strike="noStrike" kern="1200" cap="none" spc="0" normalizeH="0" baseline="0" noProof="1">
                <a:solidFill>
                  <a:schemeClr val="tx1"/>
                </a:solidFill>
                <a:latin typeface="+mn-lt"/>
                <a:ea typeface="+mn-ea"/>
                <a:cs typeface="+mn-cs"/>
              </a:rPr>
              <a:t>      题目自拟，可以“以个人或以小组”形式参与，可以写</a:t>
            </a:r>
            <a:r>
              <a:rPr kumimoji="0" lang="zh-CN" altLang="en-US" sz="2800" b="1" i="0" u="none" strike="noStrike" kern="1200" cap="none" spc="0" normalizeH="0" baseline="0" noProof="1">
                <a:solidFill>
                  <a:srgbClr val="FF0000"/>
                </a:solidFill>
                <a:latin typeface="+mn-lt"/>
                <a:ea typeface="+mn-ea"/>
                <a:cs typeface="+mn-cs"/>
              </a:rPr>
              <a:t>心得或论文</a:t>
            </a:r>
            <a:r>
              <a:rPr kumimoji="0" lang="zh-CN" altLang="en-US" sz="2800" b="1" i="0" u="none" strike="noStrike" kern="1200" cap="none" spc="0" normalizeH="0" baseline="0" noProof="1">
                <a:solidFill>
                  <a:schemeClr val="tx1"/>
                </a:solidFill>
                <a:latin typeface="+mn-lt"/>
                <a:ea typeface="+mn-ea"/>
                <a:cs typeface="+mn-cs"/>
              </a:rPr>
              <a:t>，均采用标准论文格式，字数3000~5000字。署名作者人数最多不超过5人。</a:t>
            </a:r>
            <a:endParaRPr kumimoji="0" lang="zh-CN" altLang="en-US" sz="2800" b="1"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80000"/>
              </a:lnSpc>
              <a:spcBef>
                <a:spcPct val="20000"/>
              </a:spcBef>
              <a:spcAft>
                <a:spcPct val="0"/>
              </a:spcAft>
              <a:buClrTx/>
              <a:buSzTx/>
              <a:buFontTx/>
              <a:buNone/>
            </a:pPr>
            <a:r>
              <a:rPr kumimoji="0" lang="zh-CN" altLang="en-US" sz="2800" b="1" i="0" u="none" strike="noStrike" kern="1200" cap="none" spc="0" normalizeH="0" baseline="0" noProof="1">
                <a:solidFill>
                  <a:schemeClr val="tx1"/>
                </a:solidFill>
                <a:latin typeface="+mn-lt"/>
                <a:ea typeface="+mn-ea"/>
                <a:cs typeface="+mn-cs"/>
              </a:rPr>
              <a:t>     </a:t>
            </a:r>
            <a:endParaRPr kumimoji="0" lang="zh-CN" altLang="en-US" sz="2800" b="1"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8750" y="144780"/>
            <a:ext cx="8776335" cy="5981065"/>
          </a:xfrm>
        </p:spPr>
        <p:txBody>
          <a:bodyPr/>
          <a:lstStyle/>
          <a:p>
            <a:pPr marL="0" indent="0">
              <a:buNone/>
            </a:pPr>
            <a:endParaRPr lang="zh-CN" altLang="en-US" sz="2800" b="1" dirty="0">
              <a:solidFill>
                <a:srgbClr val="FF0000"/>
              </a:solidFill>
              <a:latin typeface="+mn-ea"/>
              <a:sym typeface="+mn-ea"/>
            </a:endParaRPr>
          </a:p>
          <a:p>
            <a:pPr marL="0" indent="0">
              <a:buNone/>
            </a:pPr>
            <a:r>
              <a:rPr lang="zh-CN" altLang="en-US" b="1" dirty="0">
                <a:solidFill>
                  <a:srgbClr val="FF0000"/>
                </a:solidFill>
                <a:latin typeface="黑体" panose="02010609060101010101" charset="-122"/>
                <a:ea typeface="黑体" panose="02010609060101010101" charset="-122"/>
                <a:sym typeface="+mn-ea"/>
              </a:rPr>
              <a:t>征文</a:t>
            </a:r>
            <a:r>
              <a:rPr lang="zh-CN" altLang="en-US" b="1" dirty="0">
                <a:solidFill>
                  <a:srgbClr val="FF0000"/>
                </a:solidFill>
                <a:latin typeface="黑体" panose="02010609060101010101" charset="-122"/>
                <a:ea typeface="黑体" panose="02010609060101010101" charset="-122"/>
                <a:sym typeface="+mn-ea"/>
              </a:rPr>
              <a:t>内容包括：</a:t>
            </a:r>
            <a:endParaRPr lang="zh-CN" altLang="en-US" b="1" dirty="0">
              <a:solidFill>
                <a:srgbClr val="FF0000"/>
              </a:solidFill>
              <a:latin typeface="黑体" panose="02010609060101010101" charset="-122"/>
              <a:ea typeface="黑体" panose="02010609060101010101" charset="-122"/>
              <a:sym typeface="+mn-ea"/>
            </a:endParaRPr>
          </a:p>
          <a:p>
            <a:pPr marL="0" indent="0">
              <a:buNone/>
            </a:pPr>
            <a:r>
              <a:rPr lang="zh-CN" altLang="en-US" sz="2800" b="1" dirty="0">
                <a:solidFill>
                  <a:schemeClr val="tx2"/>
                </a:solidFill>
                <a:latin typeface="+mn-ea"/>
                <a:sym typeface="+mn-ea"/>
              </a:rPr>
              <a:t>学习党的</a:t>
            </a:r>
            <a:r>
              <a:rPr lang="en-US" altLang="zh-CN" sz="2800" b="1" dirty="0">
                <a:solidFill>
                  <a:schemeClr val="tx2"/>
                </a:solidFill>
                <a:latin typeface="+mn-ea"/>
                <a:sym typeface="+mn-ea"/>
              </a:rPr>
              <a:t>“</a:t>
            </a:r>
            <a:r>
              <a:rPr lang="zh-CN" altLang="en-US" sz="2800" b="1" dirty="0">
                <a:solidFill>
                  <a:schemeClr val="tx2"/>
                </a:solidFill>
                <a:latin typeface="+mn-ea"/>
                <a:sym typeface="+mn-ea"/>
              </a:rPr>
              <a:t>十九届六中全会</a:t>
            </a:r>
            <a:r>
              <a:rPr lang="en-US" altLang="zh-CN" sz="2800" b="1" dirty="0">
                <a:solidFill>
                  <a:schemeClr val="tx2"/>
                </a:solidFill>
                <a:latin typeface="+mn-ea"/>
                <a:sym typeface="+mn-ea"/>
              </a:rPr>
              <a:t>”</a:t>
            </a:r>
            <a:r>
              <a:rPr lang="zh-CN" altLang="en-US" sz="2800" b="1" dirty="0">
                <a:solidFill>
                  <a:schemeClr val="tx2"/>
                </a:solidFill>
                <a:latin typeface="+mn-ea"/>
                <a:sym typeface="+mn-ea"/>
              </a:rPr>
              <a:t>精神</a:t>
            </a:r>
            <a:endParaRPr lang="zh-CN" altLang="en-US" sz="2800" b="1" dirty="0">
              <a:solidFill>
                <a:schemeClr val="tx2"/>
              </a:solidFill>
              <a:latin typeface="+mn-ea"/>
              <a:sym typeface="+mn-ea"/>
            </a:endParaRPr>
          </a:p>
          <a:p>
            <a:pPr marL="0" indent="0">
              <a:buNone/>
            </a:pPr>
            <a:r>
              <a:rPr lang="zh-CN" altLang="en-US" sz="2800" b="1" dirty="0">
                <a:solidFill>
                  <a:schemeClr val="tx2"/>
                </a:solidFill>
                <a:latin typeface="+mn-ea"/>
                <a:sym typeface="+mn-ea"/>
              </a:rPr>
              <a:t>马克思主义理论的真理智慧</a:t>
            </a:r>
            <a:endParaRPr lang="zh-CN" altLang="en-US" sz="2800" b="1" dirty="0">
              <a:solidFill>
                <a:schemeClr val="tx2"/>
              </a:solidFill>
              <a:latin typeface="+mn-ea"/>
              <a:sym typeface="+mn-ea"/>
            </a:endParaRPr>
          </a:p>
          <a:p>
            <a:pPr marL="0" indent="0">
              <a:buNone/>
            </a:pPr>
            <a:r>
              <a:rPr lang="zh-CN" altLang="en-US" sz="2800" b="1" dirty="0">
                <a:solidFill>
                  <a:schemeClr val="tx2"/>
                </a:solidFill>
                <a:latin typeface="+mn-ea"/>
                <a:sym typeface="+mn-ea"/>
              </a:rPr>
              <a:t>中国共产党领导中国人民进行艰苦卓越的光辉斗争历程，以及在革命、建设、改革开放中的丰功伟绩和历史经验</a:t>
            </a:r>
            <a:r>
              <a:rPr lang="zh-CN" altLang="en-US" sz="2800" b="1" dirty="0">
                <a:solidFill>
                  <a:schemeClr val="tx2"/>
                </a:solidFill>
                <a:latin typeface="+mn-ea"/>
                <a:sym typeface="+mn-ea"/>
              </a:rPr>
              <a:t>，</a:t>
            </a:r>
            <a:endParaRPr lang="zh-CN" altLang="en-US" sz="2800" b="1" dirty="0">
              <a:solidFill>
                <a:schemeClr val="tx2"/>
              </a:solidFill>
              <a:latin typeface="+mn-ea"/>
              <a:sym typeface="+mn-ea"/>
            </a:endParaRPr>
          </a:p>
          <a:p>
            <a:pPr marL="0" indent="0">
              <a:buNone/>
            </a:pPr>
            <a:r>
              <a:rPr lang="zh-CN" altLang="en-US" sz="2800" b="1" dirty="0">
                <a:solidFill>
                  <a:schemeClr val="tx2"/>
                </a:solidFill>
                <a:latin typeface="+mn-ea"/>
                <a:sym typeface="+mn-ea"/>
              </a:rPr>
              <a:t>革命导师、人民英雄的动人故事和红色精神等等</a:t>
            </a:r>
            <a:endParaRPr lang="zh-CN" altLang="en-US" sz="2800" b="1" dirty="0">
              <a:solidFill>
                <a:schemeClr val="tx2"/>
              </a:solidFill>
            </a:endParaRPr>
          </a:p>
          <a:p>
            <a:pPr marL="0" indent="0">
              <a:buNone/>
            </a:pPr>
            <a:endParaRPr lang="zh-CN" altLang="en-US" sz="2800" b="1" dirty="0">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8750" y="144780"/>
            <a:ext cx="8776335" cy="5981065"/>
          </a:xfrm>
        </p:spPr>
        <p:txBody>
          <a:bodyPr/>
          <a:lstStyle/>
          <a:p>
            <a:pPr marL="0" indent="0">
              <a:buNone/>
            </a:pPr>
            <a:r>
              <a:rPr lang="zh-CN" altLang="en-US" b="1" dirty="0">
                <a:solidFill>
                  <a:srgbClr val="FF0000"/>
                </a:solidFill>
                <a:latin typeface="黑体" panose="02010609060101010101" charset="-122"/>
                <a:ea typeface="黑体" panose="02010609060101010101" charset="-122"/>
                <a:sym typeface="+mn-ea"/>
              </a:rPr>
              <a:t>选题参考指南：</a:t>
            </a:r>
            <a:endParaRPr lang="zh-CN" altLang="en-US" dirty="0">
              <a:latin typeface="黑体" panose="02010609060101010101" charset="-122"/>
              <a:ea typeface="黑体" panose="02010609060101010101" charset="-122"/>
            </a:endParaRPr>
          </a:p>
          <a:p>
            <a:pPr marL="0" indent="0">
              <a:buNone/>
            </a:pPr>
            <a:r>
              <a:rPr lang="zh-CN" altLang="en-US" sz="2800" b="1" dirty="0"/>
              <a:t>一、文本类</a:t>
            </a:r>
            <a:endParaRPr lang="en-US" altLang="zh-CN" sz="2800" b="1" dirty="0"/>
          </a:p>
          <a:p>
            <a:pPr marL="0" indent="0">
              <a:buNone/>
            </a:pPr>
            <a:r>
              <a:rPr lang="en-US" altLang="zh-CN" sz="2800" dirty="0"/>
              <a:t>1.</a:t>
            </a:r>
            <a:r>
              <a:rPr lang="zh-CN" altLang="en-US" sz="2800" dirty="0"/>
              <a:t>马克思恩格斯</a:t>
            </a:r>
            <a:r>
              <a:rPr lang="en-US" altLang="zh-CN" sz="2800" dirty="0"/>
              <a:t>《</a:t>
            </a:r>
            <a:r>
              <a:rPr lang="zh-CN" altLang="en-US" sz="2800" dirty="0"/>
              <a:t>共产党宣言</a:t>
            </a:r>
            <a:r>
              <a:rPr lang="en-US" altLang="zh-CN" sz="2800" dirty="0"/>
              <a:t>》</a:t>
            </a:r>
            <a:endParaRPr lang="en-US" altLang="zh-CN" sz="2800" dirty="0"/>
          </a:p>
          <a:p>
            <a:pPr marL="0" indent="0">
              <a:buNone/>
            </a:pPr>
            <a:r>
              <a:rPr lang="en-US" altLang="zh-CN" sz="2800" dirty="0"/>
              <a:t>2.</a:t>
            </a:r>
            <a:r>
              <a:rPr lang="zh-CN" altLang="en-US" sz="2800" dirty="0"/>
              <a:t>毛泽东</a:t>
            </a:r>
            <a:r>
              <a:rPr lang="en-US" altLang="zh-CN" sz="2800" dirty="0"/>
              <a:t>《</a:t>
            </a:r>
            <a:r>
              <a:rPr lang="zh-CN" altLang="en-US" sz="2800" dirty="0"/>
              <a:t>反对本本主义</a:t>
            </a:r>
            <a:r>
              <a:rPr lang="en-US" altLang="zh-CN" sz="2800" dirty="0"/>
              <a:t>》</a:t>
            </a:r>
            <a:endParaRPr lang="en-US" altLang="zh-CN" sz="2800" dirty="0"/>
          </a:p>
          <a:p>
            <a:pPr marL="0" indent="0">
              <a:buNone/>
            </a:pPr>
            <a:r>
              <a:rPr lang="en-US" altLang="zh-CN" sz="2800" dirty="0"/>
              <a:t>3.</a:t>
            </a:r>
            <a:r>
              <a:rPr lang="zh-CN" altLang="en-US" sz="2800" dirty="0"/>
              <a:t>邓小平</a:t>
            </a:r>
            <a:r>
              <a:rPr lang="en-US" altLang="zh-CN" sz="2800" dirty="0"/>
              <a:t>《</a:t>
            </a:r>
            <a:r>
              <a:rPr lang="zh-CN" altLang="en-US" sz="2800" dirty="0"/>
              <a:t>学习共产主义</a:t>
            </a:r>
            <a:r>
              <a:rPr lang="en-US" altLang="zh-CN" sz="2800" dirty="0"/>
              <a:t>ABC》</a:t>
            </a:r>
            <a:endParaRPr lang="en-US" altLang="zh-CN" sz="2800" dirty="0"/>
          </a:p>
          <a:p>
            <a:pPr marL="0" indent="0">
              <a:buNone/>
            </a:pPr>
            <a:r>
              <a:rPr lang="en-US" altLang="zh-CN" sz="2800" dirty="0"/>
              <a:t>4.</a:t>
            </a:r>
            <a:r>
              <a:rPr lang="zh-CN" altLang="en-US" sz="2800" dirty="0"/>
              <a:t>邓小平“南方谈话”</a:t>
            </a:r>
            <a:endParaRPr lang="en-US" altLang="zh-CN" sz="2800" dirty="0"/>
          </a:p>
          <a:p>
            <a:pPr marL="0" indent="0">
              <a:buNone/>
            </a:pPr>
            <a:r>
              <a:rPr lang="en-US" altLang="zh-CN" sz="2800" dirty="0"/>
              <a:t>5.《</a:t>
            </a:r>
            <a:r>
              <a:rPr lang="zh-CN" altLang="en-US" sz="2800" dirty="0"/>
              <a:t>习近平谈治国理政</a:t>
            </a:r>
            <a:r>
              <a:rPr lang="en-US" altLang="zh-CN" sz="2800" dirty="0"/>
              <a:t>》</a:t>
            </a:r>
            <a:r>
              <a:rPr lang="zh-CN" altLang="en-US" sz="2800" dirty="0"/>
              <a:t>（三卷）</a:t>
            </a:r>
            <a:endParaRPr lang="en-US" altLang="zh-CN" sz="2800" dirty="0"/>
          </a:p>
          <a:p>
            <a:pPr marL="0" indent="0">
              <a:buNone/>
            </a:pPr>
            <a:r>
              <a:rPr lang="en-US" altLang="zh-CN" sz="2800" dirty="0"/>
              <a:t>6.</a:t>
            </a:r>
            <a:r>
              <a:rPr lang="zh-CN" altLang="en-US" sz="2800" dirty="0"/>
              <a:t>习近平纪念马克思诞辰</a:t>
            </a:r>
            <a:r>
              <a:rPr lang="en-US" altLang="zh-CN" sz="2800" dirty="0"/>
              <a:t>200</a:t>
            </a:r>
            <a:r>
              <a:rPr lang="zh-CN" altLang="en-US" sz="2800" dirty="0"/>
              <a:t>周年大会上的讲话</a:t>
            </a:r>
            <a:endParaRPr lang="en-US" altLang="zh-CN" sz="2800" dirty="0"/>
          </a:p>
          <a:p>
            <a:pPr marL="0" indent="0">
              <a:buNone/>
            </a:pPr>
            <a:r>
              <a:rPr lang="en-US" altLang="zh-CN" sz="2800" dirty="0"/>
              <a:t>7.《</a:t>
            </a:r>
            <a:r>
              <a:rPr lang="zh-CN" altLang="en-US" sz="2800" dirty="0"/>
              <a:t>习近平的七年知青岁月</a:t>
            </a:r>
            <a:r>
              <a:rPr lang="en-US" altLang="zh-CN" sz="2800" dirty="0"/>
              <a:t>》</a:t>
            </a:r>
            <a:endParaRPr lang="en-US" altLang="zh-CN" sz="2800" dirty="0"/>
          </a:p>
          <a:p>
            <a:pPr marL="0" indent="0">
              <a:buNone/>
            </a:pPr>
            <a:endParaRPr lang="en-US" altLang="zh-C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557895" cy="4526280"/>
          </a:xfrm>
        </p:spPr>
        <p:txBody>
          <a:bodyPr/>
          <a:lstStyle/>
          <a:p>
            <a:pPr marL="0" indent="0">
              <a:buNone/>
            </a:pPr>
            <a:r>
              <a:rPr lang="zh-CN" altLang="en-US" b="1" dirty="0"/>
              <a:t>二、人物类</a:t>
            </a:r>
            <a:endParaRPr lang="en-US" altLang="zh-CN" b="1" dirty="0"/>
          </a:p>
          <a:p>
            <a:pPr marL="0" indent="0">
              <a:buNone/>
            </a:pPr>
            <a:r>
              <a:rPr lang="en-US" altLang="zh-CN" dirty="0"/>
              <a:t>1.</a:t>
            </a:r>
            <a:r>
              <a:rPr lang="zh-CN" altLang="en-US" dirty="0"/>
              <a:t>马克思、恩格斯、列宁</a:t>
            </a:r>
            <a:endParaRPr lang="en-US" altLang="zh-CN" dirty="0"/>
          </a:p>
          <a:p>
            <a:pPr marL="0" indent="0">
              <a:buNone/>
            </a:pPr>
            <a:r>
              <a:rPr lang="en-US" altLang="zh-CN" dirty="0"/>
              <a:t>2.</a:t>
            </a:r>
            <a:r>
              <a:rPr lang="zh-CN" altLang="en-US" dirty="0"/>
              <a:t>毛泽东、邓小平、江泽民、胡锦涛、习近平</a:t>
            </a:r>
            <a:endParaRPr lang="en-US" altLang="zh-CN" dirty="0"/>
          </a:p>
          <a:p>
            <a:pPr marL="0" indent="0">
              <a:buNone/>
            </a:pPr>
            <a:r>
              <a:rPr lang="en-US" altLang="zh-CN" dirty="0"/>
              <a:t>3.</a:t>
            </a:r>
            <a:r>
              <a:rPr lang="zh-CN" altLang="en-US" dirty="0"/>
              <a:t>王佑木、朱德、吴玉章、江竹筠等</a:t>
            </a:r>
            <a:endParaRPr lang="en-US" altLang="zh-CN" dirty="0"/>
          </a:p>
          <a:p>
            <a:pPr marL="0" indent="0">
              <a:buNone/>
            </a:pP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b="1" dirty="0"/>
              <a:t>三、历史事件类</a:t>
            </a:r>
            <a:endParaRPr lang="en-US" altLang="zh-CN" b="1" dirty="0"/>
          </a:p>
          <a:p>
            <a:pPr marL="0" indent="0">
              <a:buNone/>
            </a:pPr>
            <a:r>
              <a:rPr lang="en-US" altLang="zh-CN" dirty="0"/>
              <a:t>1.</a:t>
            </a:r>
            <a:r>
              <a:rPr lang="zh-CN" altLang="en-US" dirty="0"/>
              <a:t>五四运动</a:t>
            </a:r>
            <a:endParaRPr lang="en-US" altLang="zh-CN" dirty="0"/>
          </a:p>
          <a:p>
            <a:pPr marL="0" indent="0">
              <a:buNone/>
            </a:pPr>
            <a:r>
              <a:rPr lang="en-US" altLang="zh-CN" dirty="0"/>
              <a:t>2. 1921</a:t>
            </a:r>
            <a:r>
              <a:rPr lang="zh-CN" altLang="en-US" dirty="0"/>
              <a:t>年</a:t>
            </a:r>
            <a:r>
              <a:rPr lang="en-US" altLang="zh-CN" dirty="0"/>
              <a:t>7</a:t>
            </a:r>
            <a:r>
              <a:rPr lang="zh-CN" altLang="en-US" dirty="0"/>
              <a:t>月建党</a:t>
            </a:r>
            <a:endParaRPr lang="en-US" altLang="zh-CN" dirty="0"/>
          </a:p>
          <a:p>
            <a:pPr marL="0" indent="0">
              <a:buNone/>
            </a:pPr>
            <a:r>
              <a:rPr lang="en-US" altLang="zh-CN" dirty="0"/>
              <a:t>3.</a:t>
            </a:r>
            <a:r>
              <a:rPr lang="zh-CN" altLang="en-US" dirty="0"/>
              <a:t>两弹一星</a:t>
            </a:r>
            <a:endParaRPr lang="en-US" altLang="zh-CN" dirty="0"/>
          </a:p>
          <a:p>
            <a:pPr marL="0" indent="0">
              <a:buNone/>
            </a:pPr>
            <a:r>
              <a:rPr lang="en-US" altLang="zh-CN" dirty="0"/>
              <a:t>4.</a:t>
            </a:r>
            <a:r>
              <a:rPr lang="zh-CN" altLang="en-US" dirty="0"/>
              <a:t>改革开放以来的创新故事</a:t>
            </a:r>
            <a:endParaRPr lang="zh-CN" altLang="en-US" dirty="0"/>
          </a:p>
          <a:p>
            <a:pPr marL="0" indent="0">
              <a:buNone/>
            </a:pPr>
            <a:r>
              <a:rPr lang="zh-CN" altLang="en-US" dirty="0"/>
              <a:t>  比如，四川包产到户的历史素材挖掘</a:t>
            </a:r>
            <a:endParaRPr lang="en-US" altLang="zh-CN" dirty="0"/>
          </a:p>
          <a:p>
            <a:pPr marL="0" indent="0">
              <a:buNone/>
            </a:pPr>
            <a:r>
              <a:rPr lang="en-US" altLang="zh-CN" dirty="0"/>
              <a:t>5.</a:t>
            </a:r>
            <a:r>
              <a:rPr lang="zh-CN" altLang="en-US" dirty="0"/>
              <a:t>新时代中国共产党人抗击新冠疫情等</a:t>
            </a:r>
            <a:endParaRPr lang="en-US" altLang="zh-CN" dirty="0"/>
          </a:p>
          <a:p>
            <a:pPr marL="0" indent="0">
              <a:buNone/>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占位符 6146"/>
          <p:cNvSpPr>
            <a:spLocks noGrp="1"/>
          </p:cNvSpPr>
          <p:nvPr>
            <p:ph idx="1"/>
          </p:nvPr>
        </p:nvSpPr>
        <p:spPr>
          <a:xfrm>
            <a:off x="368300" y="765175"/>
            <a:ext cx="8318500" cy="5361305"/>
          </a:xfrm>
        </p:spPr>
        <p:txBody>
          <a:bodyPr anchor="t"/>
          <a:lstStyle/>
          <a:p>
            <a:r>
              <a:rPr lang="zh-CN" altLang="en-US" sz="3600" b="1" dirty="0">
                <a:solidFill>
                  <a:srgbClr val="FF0000"/>
                </a:solidFill>
                <a:latin typeface="黑体" panose="02010609060101010101" charset="-122"/>
                <a:ea typeface="黑体" panose="02010609060101010101" charset="-122"/>
              </a:rPr>
              <a:t>具体安排：</a:t>
            </a:r>
            <a:endParaRPr lang="zh-CN" altLang="en-US" sz="3600" b="1" dirty="0">
              <a:solidFill>
                <a:srgbClr val="FF0000"/>
              </a:solidFill>
              <a:latin typeface="黑体" panose="02010609060101010101" charset="-122"/>
              <a:ea typeface="黑体" panose="02010609060101010101" charset="-122"/>
            </a:endParaRPr>
          </a:p>
          <a:p>
            <a:r>
              <a:rPr lang="zh-CN" altLang="en-US" b="1">
                <a:sym typeface="+mn-ea"/>
              </a:rPr>
              <a:t>       这次征文分动员与写作、初评、终评和成果汇编四个阶段。</a:t>
            </a:r>
            <a:endParaRPr kumimoji="0" lang="zh-CN" altLang="en-US" b="1" i="0" u="none" strike="noStrike" kern="1200" cap="none" spc="0" normalizeH="0" baseline="0" noProof="1">
              <a:solidFill>
                <a:schemeClr val="tx1"/>
              </a:solidFill>
              <a:latin typeface="+mn-lt"/>
              <a:ea typeface="+mn-ea"/>
              <a:cs typeface="+mn-cs"/>
            </a:endParaRPr>
          </a:p>
          <a:p>
            <a:r>
              <a:rPr lang="zh-CN" altLang="en-US" b="1" dirty="0"/>
              <a:t>一、动员和写作阶段。</a:t>
            </a:r>
            <a:endParaRPr lang="zh-CN" altLang="en-US" b="1" dirty="0"/>
          </a:p>
          <a:p>
            <a:r>
              <a:rPr lang="zh-CN" altLang="en-US" b="1" dirty="0"/>
              <a:t>      由各班级老师根据各班情况作时间安排，同学可以自愿组队，教师积极动员。</a:t>
            </a:r>
            <a:endParaRPr lang="zh-CN"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占位符 7169"/>
          <p:cNvSpPr>
            <a:spLocks noGrp="1"/>
          </p:cNvSpPr>
          <p:nvPr>
            <p:ph idx="1"/>
          </p:nvPr>
        </p:nvSpPr>
        <p:spPr>
          <a:xfrm>
            <a:off x="180975" y="477838"/>
            <a:ext cx="8783638" cy="5648325"/>
          </a:xfrm>
        </p:spPr>
        <p:txBody>
          <a:bodyPr anchor="t"/>
          <a:lstStyle/>
          <a:p>
            <a:pPr>
              <a:lnSpc>
                <a:spcPct val="80000"/>
              </a:lnSpc>
            </a:pPr>
            <a:r>
              <a:rPr lang="zh-CN" altLang="en-US" b="1" dirty="0"/>
              <a:t>二、初评阶段</a:t>
            </a:r>
            <a:endParaRPr lang="zh-CN" altLang="en-US" b="1" dirty="0"/>
          </a:p>
          <a:p>
            <a:pPr>
              <a:lnSpc>
                <a:spcPct val="80000"/>
              </a:lnSpc>
            </a:pPr>
            <a:r>
              <a:rPr lang="zh-CN" altLang="en-US" b="1" dirty="0"/>
              <a:t>    时间一般为本课程第</a:t>
            </a:r>
            <a:r>
              <a:rPr lang="en-US" altLang="zh-CN" b="1" dirty="0"/>
              <a:t>4</a:t>
            </a:r>
            <a:r>
              <a:rPr lang="zh-CN" altLang="en-US" b="1" dirty="0"/>
              <a:t>次行课时间</a:t>
            </a:r>
            <a:r>
              <a:rPr lang="zh-CN" altLang="en-US" b="1" dirty="0"/>
              <a:t>。</a:t>
            </a:r>
            <a:endParaRPr lang="zh-CN" altLang="en-US" b="1" dirty="0"/>
          </a:p>
          <a:p>
            <a:pPr>
              <a:lnSpc>
                <a:spcPct val="80000"/>
              </a:lnSpc>
            </a:pPr>
            <a:r>
              <a:rPr lang="zh-CN" altLang="en-US" b="1" dirty="0"/>
              <a:t>    班级初评由任课老师、助教和课代表在班级组织。教师可以组织参赛作品在班级群展示，择优选取优胜者。</a:t>
            </a:r>
            <a:endParaRPr lang="zh-CN" altLang="en-US" b="1" dirty="0"/>
          </a:p>
          <a:p>
            <a:pPr>
              <a:lnSpc>
                <a:spcPct val="80000"/>
              </a:lnSpc>
            </a:pPr>
            <a:r>
              <a:rPr lang="zh-CN" altLang="en-US" b="1" dirty="0"/>
              <a:t>       凡提交了心得或论文的同学，视成果内容记平时成绩</a:t>
            </a:r>
            <a:r>
              <a:rPr lang="zh-CN" altLang="en-US" b="1" dirty="0">
                <a:solidFill>
                  <a:srgbClr val="FF0000"/>
                </a:solidFill>
              </a:rPr>
              <a:t>（原则上要求上课同学</a:t>
            </a:r>
            <a:r>
              <a:rPr lang="zh-CN" altLang="en-US" b="1">
                <a:solidFill>
                  <a:srgbClr val="FF0000"/>
                </a:solidFill>
                <a:sym typeface="+mn-ea"/>
              </a:rPr>
              <a:t>以个人或以小组为单位</a:t>
            </a:r>
            <a:r>
              <a:rPr lang="zh-CN" altLang="en-US" b="1" dirty="0">
                <a:solidFill>
                  <a:srgbClr val="FF0000"/>
                </a:solidFill>
              </a:rPr>
              <a:t>均需提交）</a:t>
            </a:r>
            <a:r>
              <a:rPr lang="zh-CN" altLang="en-US" b="1" dirty="0"/>
              <a:t>。</a:t>
            </a:r>
            <a:endParaRPr lang="zh-CN" altLang="en-US" b="1" dirty="0"/>
          </a:p>
          <a:p>
            <a:pPr>
              <a:lnSpc>
                <a:spcPct val="80000"/>
              </a:lnSpc>
            </a:pPr>
            <a:r>
              <a:rPr lang="zh-CN" altLang="en-US" b="1" dirty="0"/>
              <a:t>      </a:t>
            </a:r>
            <a:endParaRPr lang="zh-CN" altLang="en-US" b="1" dirty="0"/>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1745</Words>
  <Application>WPS 演示</Application>
  <PresentationFormat>全屏显示(4:3)</PresentationFormat>
  <Paragraphs>100</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微软雅黑</vt:lpstr>
      <vt:lpstr>黑体</vt:lpstr>
      <vt:lpstr>Arial Unicode MS</vt:lpstr>
      <vt:lpstr>Calibri</vt:lpstr>
      <vt:lpstr>默认设计模板</vt:lpstr>
      <vt:lpstr>关于开展  读经悟典 + 学习党的“十九届六中全会”精神  征文活动的安排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关于开展“我的中国梦”征文活动 </dc:title>
  <dc:creator>lenovo</dc:creator>
  <cp:lastModifiedBy>yswzy</cp:lastModifiedBy>
  <cp:revision>101</cp:revision>
  <dcterms:created xsi:type="dcterms:W3CDTF">2013-03-22T14:13:00Z</dcterms:created>
  <dcterms:modified xsi:type="dcterms:W3CDTF">2022-03-06T13:42:54Z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