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69" r:id="rId1"/>
    <p:sldMasterId id="2147483686" r:id="rId2"/>
  </p:sldMasterIdLst>
  <p:notesMasterIdLst>
    <p:notesMasterId r:id="rId32"/>
  </p:notesMasterIdLst>
  <p:sldIdLst>
    <p:sldId id="345" r:id="rId3"/>
    <p:sldId id="256" r:id="rId4"/>
    <p:sldId id="424" r:id="rId5"/>
    <p:sldId id="425" r:id="rId6"/>
    <p:sldId id="432" r:id="rId7"/>
    <p:sldId id="428" r:id="rId8"/>
    <p:sldId id="430" r:id="rId9"/>
    <p:sldId id="429" r:id="rId10"/>
    <p:sldId id="415" r:id="rId11"/>
    <p:sldId id="376" r:id="rId12"/>
    <p:sldId id="377" r:id="rId13"/>
    <p:sldId id="433" r:id="rId14"/>
    <p:sldId id="434" r:id="rId15"/>
    <p:sldId id="379" r:id="rId16"/>
    <p:sldId id="393" r:id="rId17"/>
    <p:sldId id="435" r:id="rId18"/>
    <p:sldId id="436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301" r:id="rId3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FD5E1EBE-E39B-48A8-9D00-EEC4CD910931}">
          <p14:sldIdLst>
            <p14:sldId id="345"/>
            <p14:sldId id="256"/>
          </p14:sldIdLst>
        </p14:section>
        <p14:section name="Applications-Multipath" id="{946F6DAD-0628-45FE-ADC8-BE32E9FD19C5}">
          <p14:sldIdLst>
            <p14:sldId id="424"/>
            <p14:sldId id="425"/>
            <p14:sldId id="432"/>
            <p14:sldId id="428"/>
            <p14:sldId id="430"/>
            <p14:sldId id="429"/>
            <p14:sldId id="415"/>
            <p14:sldId id="376"/>
            <p14:sldId id="377"/>
            <p14:sldId id="433"/>
            <p14:sldId id="434"/>
            <p14:sldId id="379"/>
            <p14:sldId id="393"/>
            <p14:sldId id="435"/>
            <p14:sldId id="436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</p14:sldIdLst>
        </p14:section>
        <p14:section name="The END" id="{71007676-0812-473C-88F6-FDA8339226A9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 autoAdjust="0"/>
    <p:restoredTop sz="90084" autoAdjust="0"/>
  </p:normalViewPr>
  <p:slideViewPr>
    <p:cSldViewPr snapToGrid="0">
      <p:cViewPr varScale="1">
        <p:scale>
          <a:sx n="67" d="100"/>
          <a:sy n="67" d="100"/>
        </p:scale>
        <p:origin x="1344" y="60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41A3A3C-45AD-46F7-90D1-5B7E866990C9}" type="datetimeFigureOut">
              <a:rPr lang="zh-CN" altLang="en-US" smtClean="0"/>
              <a:t>2015/1/18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E02BBFA-341E-46CC-8988-EA0C0B6E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7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7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5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52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3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17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36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59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21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86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9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15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37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97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4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8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6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9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4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3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2BBFA-341E-46CC-8988-EA0C0B6E1A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1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8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5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03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0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54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3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02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  <a:prstGeom prst="rect">
            <a:avLst/>
          </a:prstGeo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44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95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68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0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51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7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38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50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86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68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3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9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218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0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06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  <a:prstGeom prst="rect">
            <a:avLst/>
          </a:prstGeo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686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26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111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8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8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1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 rot="5400000">
            <a:off x="1143001" y="-1143002"/>
            <a:ext cx="6857996" cy="9144001"/>
            <a:chOff x="2" y="-8467"/>
            <a:chExt cx="12191997" cy="6866468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H="1" flipV="1">
              <a:off x="7770862" y="2858687"/>
              <a:ext cx="6818662" cy="1179963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 flipV="1">
              <a:off x="9681289" y="4350459"/>
              <a:ext cx="3176588" cy="1838493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10782464" y="-8466"/>
              <a:ext cx="1406361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0350338" y="-8467"/>
              <a:ext cx="1841661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10590212" y="3048001"/>
              <a:ext cx="160178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350340" y="-8467"/>
              <a:ext cx="183848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1152852" y="-8467"/>
              <a:ext cx="1035972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358623" y="-8467"/>
              <a:ext cx="8302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1770176" y="3589867"/>
              <a:ext cx="418651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2" y="5808473"/>
              <a:ext cx="514429" cy="1049527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844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__2.vsdx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hyperlink" Target="file:///C:\Users\Leo\Desktop\14&#32423;ASP&#26399;&#26411;&#32771;&#35797;_&#23828;&#25942;&#24464;&#23195;&#23195;\&#26399;&#26411;&#25253;&#21578;\Scripts\AE\Main.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Visio___3.vsdx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__4.vsdx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hyperlink" Target="file:///C:\Users\Leo\Desktop\14&#32423;ASP&#26399;&#26411;&#32771;&#35797;_&#23828;&#25942;&#24464;&#23195;&#23195;\&#26399;&#26411;&#25253;&#21578;\Scripts\AM\Main.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Visio___5.vsdx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__1.vsdx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6D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9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27890" y="5911334"/>
            <a:ext cx="393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2-1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, basic architecture of transmitter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Inverse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78950" y="2303985"/>
            <a:ext cx="225673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80590"/>
              </p:ext>
            </p:extLst>
          </p:nvPr>
        </p:nvGraphicFramePr>
        <p:xfrm>
          <a:off x="785426" y="1118418"/>
          <a:ext cx="7735856" cy="457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Visio" r:id="rId5" imgW="3971805" imgH="2343138" progId="Visio.Drawing.15">
                  <p:embed/>
                </p:oleObj>
              </mc:Choice>
              <mc:Fallback>
                <p:oleObj name="Visio" r:id="rId5" imgW="3971805" imgH="234313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26" y="1118418"/>
                        <a:ext cx="7735856" cy="4579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8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7549" y="5961706"/>
            <a:ext cx="36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2-2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, basic architecture of receiver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Inverse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132254" y="2025870"/>
            <a:ext cx="19926428" cy="5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446187"/>
              </p:ext>
            </p:extLst>
          </p:nvPr>
        </p:nvGraphicFramePr>
        <p:xfrm>
          <a:off x="38684" y="541528"/>
          <a:ext cx="8499826" cy="542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Visio" r:id="rId5" imgW="4343228" imgH="2762341" progId="Visio.Drawing.15">
                  <p:embed/>
                </p:oleObj>
              </mc:Choice>
              <mc:Fallback>
                <p:oleObj name="Visio" r:id="rId5" imgW="4343228" imgH="27623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4" y="541528"/>
                        <a:ext cx="8499826" cy="5420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9297" y="602410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rgbClr val="286D9F"/>
                </a:solidFill>
                <a:latin typeface="Calibri" panose="020F0502020204030204" pitchFamily="34" charset="0"/>
              </a:rPr>
              <a:t>Main.m</a:t>
            </a:r>
            <a:endParaRPr lang="en-US" altLang="zh-CN" sz="2000" dirty="0" smtClean="0">
              <a:solidFill>
                <a:srgbClr val="286D9F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1600" i="1" dirty="0" smtClean="0">
                <a:solidFill>
                  <a:srgbClr val="286D9F"/>
                </a:solidFill>
                <a:latin typeface="Calibri" panose="020F0502020204030204" pitchFamily="34" charset="0"/>
              </a:rPr>
              <a:t>Script</a:t>
            </a:r>
            <a:endParaRPr lang="zh-CN" altLang="en-US" sz="1600" i="1" dirty="0">
              <a:solidFill>
                <a:srgbClr val="286D9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动作按钮: 文档 6">
            <a:hlinkClick r:id="rId7" action="ppaction://hlinkfile" highlightClick="1"/>
          </p:cNvPr>
          <p:cNvSpPr/>
          <p:nvPr/>
        </p:nvSpPr>
        <p:spPr>
          <a:xfrm>
            <a:off x="1402450" y="6031605"/>
            <a:ext cx="700087" cy="697090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Inverse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78950" y="2303985"/>
            <a:ext cx="225673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2387" y="1279800"/>
                <a:ext cx="879922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若在接收机收到信号时，使用一个冲激响应为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的滤波器</a:t>
                </a:r>
                <a:r>
                  <a:rPr lang="zh-CN" altLang="en-US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处理输入信号</a:t>
                </a:r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，以尽可能抵消多径信道对原始信号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的影响，从而恢复出只受噪声影响的</a:t>
                </a:r>
                <a:r>
                  <a:rPr lang="en-US" altLang="zh-CN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DSSS</a:t>
                </a:r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信号，则可利用相关解扩方法处理输入信号。假设此滤波器的冲激响应为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i="1">
                        <a:solidFill>
                          <a:srgbClr val="286D9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，传输函数为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，则理想情况下，应该满足</a:t>
                </a:r>
                <a:endParaRPr lang="zh-CN" altLang="en-US" sz="2800" dirty="0">
                  <a:solidFill>
                    <a:srgbClr val="286D9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7" y="1279800"/>
                <a:ext cx="8799226" cy="2677656"/>
              </a:xfrm>
              <a:prstGeom prst="rect">
                <a:avLst/>
              </a:prstGeom>
              <a:blipFill rotWithShape="0">
                <a:blip r:embed="rId4"/>
                <a:stretch>
                  <a:fillRect l="-1385" t="-2506" r="-970" b="-4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10444" y="40634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72299" y="3957456"/>
          <a:ext cx="3799402" cy="71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5" imgW="1219200" imgH="228600" progId="Equation.DSMT4">
                  <p:embed/>
                </p:oleObj>
              </mc:Choice>
              <mc:Fallback>
                <p:oleObj name="Equation" r:id="rId5" imgW="1219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299" y="3957456"/>
                        <a:ext cx="3799402" cy="712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672299" y="4803913"/>
          <a:ext cx="3298940" cy="76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7" imgW="990600" imgH="228600" progId="Equation.DSMT4">
                  <p:embed/>
                </p:oleObj>
              </mc:Choice>
              <mc:Fallback>
                <p:oleObj name="Equation" r:id="rId7" imgW="990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299" y="4803913"/>
                        <a:ext cx="3298940" cy="761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99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Inverse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409996"/>
              </p:ext>
            </p:extLst>
          </p:nvPr>
        </p:nvGraphicFramePr>
        <p:xfrm>
          <a:off x="1903636" y="1847850"/>
          <a:ext cx="5336728" cy="83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4" imgW="1460500" imgH="228600" progId="Equation.DSMT4">
                  <p:embed/>
                </p:oleObj>
              </mc:Choice>
              <mc:Fallback>
                <p:oleObj name="Equation" r:id="rId4" imgW="1460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636" y="1847850"/>
                        <a:ext cx="5336728" cy="831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78353"/>
              </p:ext>
            </p:extLst>
          </p:nvPr>
        </p:nvGraphicFramePr>
        <p:xfrm>
          <a:off x="2048020" y="2764124"/>
          <a:ext cx="3990686" cy="83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6" imgW="1129810" imgH="241195" progId="Equation.DSMT4">
                  <p:embed/>
                </p:oleObj>
              </mc:Choice>
              <mc:Fallback>
                <p:oleObj name="Equation" r:id="rId6" imgW="1129810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020" y="2764124"/>
                        <a:ext cx="3990686" cy="838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352800" y="40634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08359"/>
              </p:ext>
            </p:extLst>
          </p:nvPr>
        </p:nvGraphicFramePr>
        <p:xfrm>
          <a:off x="2760227" y="3687082"/>
          <a:ext cx="2228850" cy="117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8" imgW="748975" imgH="393529" progId="Equation.DSMT4">
                  <p:embed/>
                </p:oleObj>
              </mc:Choice>
              <mc:Fallback>
                <p:oleObj name="Equation" r:id="rId8" imgW="748975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227" y="3687082"/>
                        <a:ext cx="2228850" cy="1171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8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88501" y="5961706"/>
            <a:ext cx="24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2-3, Learning Curves</a:t>
            </a:r>
            <a:endParaRPr lang="en-US" altLang="zh-CN" dirty="0" smtClean="0">
              <a:solidFill>
                <a:srgbClr val="286D9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Inverse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9033" r="11667" b="6970"/>
          <a:stretch/>
        </p:blipFill>
        <p:spPr>
          <a:xfrm>
            <a:off x="1200150" y="913113"/>
            <a:ext cx="6705600" cy="51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94614" y="5961706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2-4,  BER/SNR</a:t>
            </a:r>
            <a:endParaRPr lang="en-US" altLang="zh-CN" dirty="0" smtClean="0">
              <a:solidFill>
                <a:srgbClr val="286D9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Inverse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9" t="8138" r="11990" b="6693"/>
          <a:stretch/>
        </p:blipFill>
        <p:spPr>
          <a:xfrm>
            <a:off x="1123950" y="834689"/>
            <a:ext cx="6781800" cy="52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1830" y="5961706"/>
            <a:ext cx="675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2-5,  Convolution of Impulse Responses of Channel and Input Filter</a:t>
            </a:r>
            <a:endParaRPr lang="en-US" altLang="zh-CN" dirty="0" smtClean="0">
              <a:solidFill>
                <a:srgbClr val="286D9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Inverse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9770" r="13202" b="7877"/>
          <a:stretch/>
        </p:blipFill>
        <p:spPr>
          <a:xfrm>
            <a:off x="769255" y="873381"/>
            <a:ext cx="7141032" cy="52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3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096" y="5961706"/>
            <a:ext cx="18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2-6,  Messages</a:t>
            </a:r>
            <a:endParaRPr lang="en-US" altLang="zh-CN" dirty="0" smtClean="0">
              <a:solidFill>
                <a:srgbClr val="286D9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Inverse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/>
          <a:stretch/>
        </p:blipFill>
        <p:spPr>
          <a:xfrm>
            <a:off x="757586" y="1185863"/>
            <a:ext cx="7479354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1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641" y="2695767"/>
            <a:ext cx="5743047" cy="9202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Sect. 3 Adaptive Modeling </a:t>
            </a:r>
            <a:endParaRPr lang="en-US" altLang="zh-CN" sz="32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27890" y="5911334"/>
            <a:ext cx="393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3-1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, basic architecture of transmitter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78950" y="2303985"/>
            <a:ext cx="225673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80590"/>
              </p:ext>
            </p:extLst>
          </p:nvPr>
        </p:nvGraphicFramePr>
        <p:xfrm>
          <a:off x="785426" y="1118418"/>
          <a:ext cx="7735856" cy="457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Visio" r:id="rId5" imgW="3971805" imgH="2343138" progId="Visio.Drawing.15">
                  <p:embed/>
                </p:oleObj>
              </mc:Choice>
              <mc:Fallback>
                <p:oleObj name="Visio" r:id="rId5" imgW="3971805" imgH="234313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26" y="1118418"/>
                        <a:ext cx="7735856" cy="4579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4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6095" y="3203575"/>
            <a:ext cx="7350919" cy="1234727"/>
          </a:xfrm>
        </p:spPr>
        <p:txBody>
          <a:bodyPr/>
          <a:lstStyle/>
          <a:p>
            <a:pPr algn="l"/>
            <a:r>
              <a:rPr lang="en-US" altLang="zh-CN" sz="495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Meiryo" panose="020B0604030504040204" pitchFamily="34" charset="-128"/>
              </a:rPr>
              <a:t>Adaptive </a:t>
            </a:r>
            <a:r>
              <a:rPr lang="en-US" altLang="zh-CN" sz="495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Meiryo" panose="020B0604030504040204" pitchFamily="34" charset="-128"/>
              </a:rPr>
              <a:t>De-Spreading Methods for </a:t>
            </a:r>
            <a:r>
              <a:rPr lang="en-US" altLang="zh-CN" sz="495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Meiryo" panose="020B0604030504040204" pitchFamily="34" charset="-128"/>
              </a:rPr>
              <a:t>DSSS Signal in Multipath </a:t>
            </a:r>
            <a:r>
              <a:rPr lang="en-US" altLang="zh-CN" sz="495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Meiryo" panose="020B0604030504040204" pitchFamily="34" charset="-128"/>
              </a:rPr>
              <a:t>Channel</a:t>
            </a:r>
            <a:endParaRPr lang="zh-CN" altLang="en-US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18798" y="5502719"/>
            <a:ext cx="5825202" cy="822674"/>
          </a:xfrm>
        </p:spPr>
        <p:txBody>
          <a:bodyPr>
            <a:normAutofit/>
          </a:bodyPr>
          <a:lstStyle/>
          <a:p>
            <a:r>
              <a:rPr lang="en-US" altLang="zh-CN" sz="2100" dirty="0"/>
              <a:t> 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Cui </a:t>
            </a:r>
            <a:r>
              <a:rPr lang="en-US" altLang="zh-CN" sz="2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Xu </a:t>
            </a:r>
            <a:r>
              <a:rPr lang="en-US" altLang="zh-CN" sz="2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Yuanyuan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Wang Li (Ahmed)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7549" y="5961706"/>
            <a:ext cx="36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3-2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, basic architecture of receiver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132254" y="2025870"/>
            <a:ext cx="19926428" cy="5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36900"/>
              </p:ext>
            </p:extLst>
          </p:nvPr>
        </p:nvGraphicFramePr>
        <p:xfrm>
          <a:off x="293462" y="1118418"/>
          <a:ext cx="8407568" cy="460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Visio" r:id="rId5" imgW="4657538" imgH="2543264" progId="Visio.Drawing.15">
                  <p:embed/>
                </p:oleObj>
              </mc:Choice>
              <mc:Fallback>
                <p:oleObj name="Visio" r:id="rId5" imgW="4657538" imgH="25432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62" y="1118418"/>
                        <a:ext cx="8407568" cy="4603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9297" y="602410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rgbClr val="286D9F"/>
                </a:solidFill>
                <a:latin typeface="Calibri" panose="020F0502020204030204" pitchFamily="34" charset="0"/>
              </a:rPr>
              <a:t>Main.m</a:t>
            </a:r>
            <a:endParaRPr lang="en-US" altLang="zh-CN" sz="2000" dirty="0" smtClean="0">
              <a:solidFill>
                <a:srgbClr val="286D9F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1600" i="1" dirty="0" smtClean="0">
                <a:solidFill>
                  <a:srgbClr val="286D9F"/>
                </a:solidFill>
                <a:latin typeface="Calibri" panose="020F0502020204030204" pitchFamily="34" charset="0"/>
              </a:rPr>
              <a:t>Script</a:t>
            </a:r>
            <a:endParaRPr lang="zh-CN" altLang="en-US" sz="1600" i="1" dirty="0">
              <a:solidFill>
                <a:srgbClr val="286D9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动作按钮: 文档 7">
            <a:hlinkClick r:id="rId7" action="ppaction://hlinkfile" highlightClick="1"/>
          </p:cNvPr>
          <p:cNvSpPr/>
          <p:nvPr/>
        </p:nvSpPr>
        <p:spPr>
          <a:xfrm>
            <a:off x="1402450" y="6031605"/>
            <a:ext cx="700087" cy="697090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0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132254" y="2025870"/>
            <a:ext cx="19926428" cy="5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178650"/>
              </p:ext>
            </p:extLst>
          </p:nvPr>
        </p:nvGraphicFramePr>
        <p:xfrm>
          <a:off x="950084" y="2025870"/>
          <a:ext cx="7094324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4" imgW="2082800" imgH="660400" progId="Equation.DSMT4">
                  <p:embed/>
                </p:oleObj>
              </mc:Choice>
              <mc:Fallback>
                <p:oleObj name="Equation" r:id="rId4" imgW="20828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84" y="2025870"/>
                        <a:ext cx="7094324" cy="223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7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132254" y="2025870"/>
            <a:ext cx="19926428" cy="5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67233"/>
              </p:ext>
            </p:extLst>
          </p:nvPr>
        </p:nvGraphicFramePr>
        <p:xfrm>
          <a:off x="1494146" y="1653116"/>
          <a:ext cx="6006200" cy="139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4" imgW="1854200" imgH="431800" progId="Equation.DSMT4">
                  <p:embed/>
                </p:oleObj>
              </mc:Choice>
              <mc:Fallback>
                <p:oleObj name="Equation" r:id="rId4" imgW="18542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46" y="1653116"/>
                        <a:ext cx="6006200" cy="1393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82442"/>
              </p:ext>
            </p:extLst>
          </p:nvPr>
        </p:nvGraphicFramePr>
        <p:xfrm>
          <a:off x="1494146" y="3229698"/>
          <a:ext cx="5277612" cy="1448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6" imgW="1562100" imgH="431800" progId="Equation.DSMT4">
                  <p:embed/>
                </p:oleObj>
              </mc:Choice>
              <mc:Fallback>
                <p:oleObj name="Equation" r:id="rId6" imgW="15621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46" y="3229698"/>
                        <a:ext cx="5277612" cy="1448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1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804200" y="2223037"/>
            <a:ext cx="15093264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05147"/>
              </p:ext>
            </p:extLst>
          </p:nvPr>
        </p:nvGraphicFramePr>
        <p:xfrm>
          <a:off x="1403907" y="1118418"/>
          <a:ext cx="6186678" cy="451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4" imgW="2159000" imgH="1574800" progId="Equation.DSMT4">
                  <p:embed/>
                </p:oleObj>
              </mc:Choice>
              <mc:Fallback>
                <p:oleObj name="Equation" r:id="rId4" imgW="2159000" imgH="157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907" y="1118418"/>
                        <a:ext cx="6186678" cy="4516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59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804200" y="2223037"/>
            <a:ext cx="15093264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89004"/>
              </p:ext>
            </p:extLst>
          </p:nvPr>
        </p:nvGraphicFramePr>
        <p:xfrm>
          <a:off x="1321027" y="1451614"/>
          <a:ext cx="6791350" cy="357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4" imgW="2133600" imgH="1117600" progId="Equation.DSMT4">
                  <p:embed/>
                </p:oleObj>
              </mc:Choice>
              <mc:Fallback>
                <p:oleObj name="Equation" r:id="rId4" imgW="21336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027" y="1451614"/>
                        <a:ext cx="6791350" cy="3577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2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59259"/>
              </p:ext>
            </p:extLst>
          </p:nvPr>
        </p:nvGraphicFramePr>
        <p:xfrm>
          <a:off x="2356112" y="1614536"/>
          <a:ext cx="2937114" cy="79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4" imgW="850900" imgH="228600" progId="Equation.DSMT4">
                  <p:embed/>
                </p:oleObj>
              </mc:Choice>
              <mc:Fallback>
                <p:oleObj name="Equation" r:id="rId4" imgW="8509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112" y="1614536"/>
                        <a:ext cx="2937114" cy="792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2144" y="24065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876281"/>
              </p:ext>
            </p:extLst>
          </p:nvPr>
        </p:nvGraphicFramePr>
        <p:xfrm>
          <a:off x="2356112" y="2406566"/>
          <a:ext cx="3652106" cy="80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6" imgW="1091726" imgH="241195" progId="Equation.DSMT4">
                  <p:embed/>
                </p:oleObj>
              </mc:Choice>
              <mc:Fallback>
                <p:oleObj name="Equation" r:id="rId6" imgW="109172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112" y="2406566"/>
                        <a:ext cx="3652106" cy="800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12414"/>
              </p:ext>
            </p:extLst>
          </p:nvPr>
        </p:nvGraphicFramePr>
        <p:xfrm>
          <a:off x="2353277" y="3326548"/>
          <a:ext cx="4287938" cy="1715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8" imgW="1143000" imgH="457200" progId="Equation.DSMT4">
                  <p:embed/>
                </p:oleObj>
              </mc:Choice>
              <mc:Fallback>
                <p:oleObj name="Equation" r:id="rId8" imgW="1143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277" y="3326548"/>
                        <a:ext cx="4287938" cy="1715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88487" y="5961706"/>
            <a:ext cx="24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3-3, Learning Curves</a:t>
            </a:r>
            <a:endParaRPr lang="en-US" altLang="zh-CN" dirty="0" smtClean="0">
              <a:solidFill>
                <a:srgbClr val="286D9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2144" y="24065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076" r="11667" b="6970"/>
          <a:stretch/>
        </p:blipFill>
        <p:spPr>
          <a:xfrm>
            <a:off x="1510764" y="756770"/>
            <a:ext cx="6122472" cy="52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21045" y="596170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3-4, BER/SNR</a:t>
            </a:r>
            <a:endParaRPr lang="en-US" altLang="zh-CN" dirty="0" smtClean="0">
              <a:solidFill>
                <a:srgbClr val="286D9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2144" y="24065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9328" r="12083" b="6676"/>
          <a:stretch/>
        </p:blipFill>
        <p:spPr>
          <a:xfrm>
            <a:off x="1095375" y="717122"/>
            <a:ext cx="69532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9528" y="5961706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</a:t>
            </a:r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3-5, Messages</a:t>
            </a:r>
            <a:endParaRPr lang="en-US" altLang="zh-CN" dirty="0" smtClean="0">
              <a:solidFill>
                <a:srgbClr val="286D9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Adaptive Modeling 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2144" y="24065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6" y="896294"/>
            <a:ext cx="8547128" cy="50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2720" y="1871817"/>
            <a:ext cx="49343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zh-CN" altLang="en-US" sz="96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5770" y="3223831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Thanks for Your Listening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641" y="2695767"/>
            <a:ext cx="5715091" cy="12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Sect. </a:t>
            </a:r>
            <a:r>
              <a:rPr lang="en-US" altLang="zh-CN" sz="54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</a:t>
            </a:r>
            <a:r>
              <a:rPr lang="en-US" altLang="zh-CN" sz="54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Introduction</a:t>
            </a:r>
            <a:endParaRPr lang="en-US" altLang="zh-CN" sz="44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3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Introduction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78950" y="2303985"/>
            <a:ext cx="225673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84048"/>
              </p:ext>
            </p:extLst>
          </p:nvPr>
        </p:nvGraphicFramePr>
        <p:xfrm>
          <a:off x="1918384" y="1759003"/>
          <a:ext cx="5382184" cy="136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4" imgW="1688367" imgH="431613" progId="Equation.DSMT4">
                  <p:embed/>
                </p:oleObj>
              </mc:Choice>
              <mc:Fallback>
                <p:oleObj name="Equation" r:id="rId4" imgW="168836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384" y="1759003"/>
                        <a:ext cx="5382184" cy="1368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5462" y="1187981"/>
            <a:ext cx="65582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286D9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一般情况下，一个多径信道的冲激响应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rgbClr val="286D9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20044" y="4044721"/>
            <a:ext cx="8881448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420566"/>
              </p:ext>
            </p:extLst>
          </p:nvPr>
        </p:nvGraphicFramePr>
        <p:xfrm>
          <a:off x="3014658" y="4559252"/>
          <a:ext cx="2919914" cy="11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6" imgW="1091726" imgH="431613" progId="Equation.DSMT4">
                  <p:embed/>
                </p:oleObj>
              </mc:Choice>
              <mc:Fallback>
                <p:oleObj name="Equation" r:id="rId6" imgW="1091726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58" y="4559252"/>
                        <a:ext cx="2919914" cy="11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09863" y="3174257"/>
            <a:ext cx="8799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sz="2800" dirty="0" smtClean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zh-CN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简化分析，假设多径信道参数在一定时间范围不变，则在此时间段内这个多径信道为广义平稳信道，接收信号已经过理想采样</a:t>
            </a:r>
            <a:endParaRPr lang="zh-CN" altLang="en-US" sz="2800" dirty="0">
              <a:solidFill>
                <a:srgbClr val="286D9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7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Introduction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78950" y="2303985"/>
            <a:ext cx="225673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18384" y="1759003"/>
          <a:ext cx="5382184" cy="136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4" imgW="1688367" imgH="431613" progId="Equation.DSMT4">
                  <p:embed/>
                </p:oleObj>
              </mc:Choice>
              <mc:Fallback>
                <p:oleObj name="Equation" r:id="rId4" imgW="168836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384" y="1759003"/>
                        <a:ext cx="5382184" cy="1368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5462" y="1187981"/>
            <a:ext cx="65582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286D9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一般情况下，一个多径信道的冲激响应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rgbClr val="286D9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20044" y="4044721"/>
            <a:ext cx="8881448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14658" y="4559252"/>
          <a:ext cx="2919914" cy="11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6" imgW="1091726" imgH="431613" progId="Equation.DSMT4">
                  <p:embed/>
                </p:oleObj>
              </mc:Choice>
              <mc:Fallback>
                <p:oleObj name="Equation" r:id="rId6" imgW="109172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58" y="4559252"/>
                        <a:ext cx="2919914" cy="11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09863" y="3174257"/>
            <a:ext cx="8799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sz="2800" dirty="0" smtClean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为简化分析，假设多径信道参数在一定时间范围不变，则在此时间段内这个多径信道为广义平稳信道，接收信号已经过理想采样</a:t>
            </a:r>
            <a:endParaRPr lang="zh-CN" altLang="en-US" sz="2800" dirty="0">
              <a:solidFill>
                <a:srgbClr val="286D9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27890" y="5911334"/>
            <a:ext cx="393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86D9F"/>
                </a:solidFill>
                <a:latin typeface="Calibri" panose="020F0502020204030204" pitchFamily="34" charset="0"/>
              </a:rPr>
              <a:t>Fig 1-1, basic architecture of transmitter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Introduction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78950" y="2303985"/>
            <a:ext cx="225673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85426" y="1118418"/>
          <a:ext cx="7735856" cy="457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Visio" r:id="rId5" imgW="3971805" imgH="2343138" progId="Visio.Drawing.15">
                  <p:embed/>
                </p:oleObj>
              </mc:Choice>
              <mc:Fallback>
                <p:oleObj name="Visio" r:id="rId5" imgW="3971805" imgH="234313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26" y="1118418"/>
                        <a:ext cx="7735856" cy="4579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03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Introduction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78950" y="2303985"/>
            <a:ext cx="225673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20044" y="4044721"/>
            <a:ext cx="8881448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4853" y="1356682"/>
            <a:ext cx="8799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800" dirty="0" smtClean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再</a:t>
            </a:r>
            <a:r>
              <a:rPr lang="zh-CN" altLang="en-US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假设发射端使用码片</a:t>
            </a:r>
            <a:r>
              <a:rPr lang="en-US" altLang="zh-CN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(Chip)</a:t>
            </a:r>
            <a:r>
              <a:rPr lang="zh-CN" altLang="en-US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zh-CN" altLang="en-US" sz="2800" dirty="0" smtClean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的伪随机</a:t>
            </a:r>
            <a:r>
              <a:rPr lang="en-US" altLang="zh-CN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(Pseudo-Noise)</a:t>
            </a:r>
            <a:r>
              <a:rPr lang="zh-CN" altLang="en-US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码进行扩频，则扩频后的信号为</a:t>
            </a:r>
            <a:r>
              <a:rPr lang="en-US" altLang="zh-CN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序列与</a:t>
            </a:r>
            <a:r>
              <a:rPr lang="en-US" altLang="zh-CN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286D9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序列所构成的码片在不同时刻上的叠加。</a:t>
            </a:r>
            <a:endParaRPr lang="zh-CN" altLang="en-US" sz="2800" dirty="0">
              <a:solidFill>
                <a:srgbClr val="286D9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17307" y="2779689"/>
          <a:ext cx="6414318" cy="262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4" imgW="2197100" imgH="889000" progId="Equation.DSMT4">
                  <p:embed/>
                </p:oleObj>
              </mc:Choice>
              <mc:Fallback>
                <p:oleObj name="Equation" r:id="rId4" imgW="21971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307" y="2779689"/>
                        <a:ext cx="6414318" cy="2621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5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-15031" y="127818"/>
            <a:ext cx="9874867" cy="990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Introduction</a:t>
            </a:r>
            <a:endParaRPr lang="en-US" altLang="zh-CN" sz="2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278950" y="2303985"/>
            <a:ext cx="2256739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20044" y="4044721"/>
            <a:ext cx="8881448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4853" y="1356682"/>
                <a:ext cx="8799226" cy="1440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分别使用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0" smtClean="0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互相反相且相关性</a:t>
                </a:r>
                <a:r>
                  <a:rPr lang="zh-CN" altLang="en-US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较小</a:t>
                </a:r>
                <a:r>
                  <a:rPr lang="en-US" altLang="zh-CN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代表</a:t>
                </a:r>
                <a:r>
                  <a:rPr lang="en-US" altLang="zh-CN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时刻</a:t>
                </a:r>
                <a:r>
                  <a:rPr lang="en-US" altLang="zh-CN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序列与</a:t>
                </a:r>
                <a:r>
                  <a:rPr lang="en-US" altLang="zh-CN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序列的码元，为双极性非归零二维</a:t>
                </a:r>
                <a:r>
                  <a:rPr lang="zh-CN" altLang="en-US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码</a:t>
                </a:r>
                <a:r>
                  <a:rPr lang="en-US" altLang="zh-CN" sz="2800" dirty="0" smtClean="0">
                    <a:solidFill>
                      <a:srgbClr val="286D9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800" dirty="0">
                    <a:solidFill>
                      <a:srgbClr val="286D9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286D9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286D9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286D9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800" b="0" i="0" smtClean="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rgbClr val="286D9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286D9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sz="2800" dirty="0">
                  <a:solidFill>
                    <a:srgbClr val="286D9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53" y="1356682"/>
                <a:ext cx="8799226" cy="1440459"/>
              </a:xfrm>
              <a:prstGeom prst="rect">
                <a:avLst/>
              </a:prstGeom>
              <a:blipFill rotWithShape="0">
                <a:blip r:embed="rId4"/>
                <a:stretch>
                  <a:fillRect l="-1455" t="-5508" r="-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36832"/>
              </p:ext>
            </p:extLst>
          </p:nvPr>
        </p:nvGraphicFramePr>
        <p:xfrm>
          <a:off x="1417307" y="2671956"/>
          <a:ext cx="6414318" cy="262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5" imgW="2197100" imgH="889000" progId="Equation.DSMT4">
                  <p:embed/>
                </p:oleObj>
              </mc:Choice>
              <mc:Fallback>
                <p:oleObj name="Equation" r:id="rId5" imgW="2197100" imgH="889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307" y="2671956"/>
                        <a:ext cx="6414318" cy="2621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11826"/>
              </p:ext>
            </p:extLst>
          </p:nvPr>
        </p:nvGraphicFramePr>
        <p:xfrm>
          <a:off x="2171700" y="2311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1700" y="2311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97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641" y="2695767"/>
            <a:ext cx="73573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Sect. 2 Adaptive Inverse Modeling </a:t>
            </a:r>
            <a:endParaRPr lang="en-US" altLang="zh-CN" sz="32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0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5468</TotalTime>
  <Words>262</Words>
  <Application>Microsoft Office PowerPoint</Application>
  <PresentationFormat>全屏显示(4:3)</PresentationFormat>
  <Paragraphs>79</Paragraphs>
  <Slides>29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Meiryo</vt:lpstr>
      <vt:lpstr>方正姚体</vt:lpstr>
      <vt:lpstr>华文新魏</vt:lpstr>
      <vt:lpstr>楷体</vt:lpstr>
      <vt:lpstr>宋体</vt:lpstr>
      <vt:lpstr>Arial</vt:lpstr>
      <vt:lpstr>Calibri</vt:lpstr>
      <vt:lpstr>Cambria Math</vt:lpstr>
      <vt:lpstr>Times New Roman</vt:lpstr>
      <vt:lpstr>Trebuchet MS</vt:lpstr>
      <vt:lpstr>Wingdings 3</vt:lpstr>
      <vt:lpstr>1_平面</vt:lpstr>
      <vt:lpstr>平面</vt:lpstr>
      <vt:lpstr>Equation</vt:lpstr>
      <vt:lpstr>Visio</vt:lpstr>
      <vt:lpstr>PowerPoint 演示文稿</vt:lpstr>
      <vt:lpstr>Adaptive De-Spreading Methods for DSSS Signal in Multipath Channel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Implementations &amp; Analysis  of Adaptive FIR IIR and Lattice Structures</dc:title>
  <dc:creator>Leo Cui</dc:creator>
  <cp:lastModifiedBy>Leo Cui</cp:lastModifiedBy>
  <cp:revision>280</cp:revision>
  <cp:lastPrinted>2014-12-17T14:09:27Z</cp:lastPrinted>
  <dcterms:created xsi:type="dcterms:W3CDTF">2014-12-05T10:42:35Z</dcterms:created>
  <dcterms:modified xsi:type="dcterms:W3CDTF">2015-01-18T08:11:47Z</dcterms:modified>
</cp:coreProperties>
</file>