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79" r:id="rId4"/>
    <p:sldId id="280" r:id="rId5"/>
    <p:sldId id="283" r:id="rId6"/>
    <p:sldId id="282" r:id="rId7"/>
    <p:sldId id="284" r:id="rId8"/>
    <p:sldId id="285" r:id="rId9"/>
    <p:sldId id="287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A17"/>
    <a:srgbClr val="979997"/>
    <a:srgbClr val="D3604D"/>
    <a:srgbClr val="E64732"/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3724" autoAdjust="0"/>
  </p:normalViewPr>
  <p:slideViewPr>
    <p:cSldViewPr snapToGrid="0" showGuides="1">
      <p:cViewPr>
        <p:scale>
          <a:sx n="66" d="100"/>
          <a:sy n="66" d="100"/>
        </p:scale>
        <p:origin x="660" y="6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0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40.wmf"/><Relationship Id="rId1" Type="http://schemas.openxmlformats.org/officeDocument/2006/relationships/image" Target="../media/image32.wmf"/><Relationship Id="rId6" Type="http://schemas.openxmlformats.org/officeDocument/2006/relationships/image" Target="../media/image35.wmf"/><Relationship Id="rId5" Type="http://schemas.openxmlformats.org/officeDocument/2006/relationships/image" Target="../media/image41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45.wmf"/><Relationship Id="rId1" Type="http://schemas.openxmlformats.org/officeDocument/2006/relationships/image" Target="../media/image38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46.wmf"/><Relationship Id="rId1" Type="http://schemas.openxmlformats.org/officeDocument/2006/relationships/image" Target="../media/image32.wmf"/><Relationship Id="rId6" Type="http://schemas.openxmlformats.org/officeDocument/2006/relationships/image" Target="../media/image42.wmf"/><Relationship Id="rId5" Type="http://schemas.openxmlformats.org/officeDocument/2006/relationships/image" Target="../media/image47.wmf"/><Relationship Id="rId4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2.wmf"/><Relationship Id="rId1" Type="http://schemas.openxmlformats.org/officeDocument/2006/relationships/image" Target="../media/image52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29C54-0BCE-4446-A3D4-11F48114270D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A92B-1119-4822-AE3B-750A27FC1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1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4753444"/>
            <a:ext cx="12192000" cy="776503"/>
          </a:xfrm>
          <a:prstGeom prst="rect">
            <a:avLst/>
          </a:prstGeom>
          <a:solidFill>
            <a:srgbClr val="97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487046"/>
            <a:ext cx="12192000" cy="3266397"/>
          </a:xfrm>
          <a:prstGeom prst="rect">
            <a:avLst/>
          </a:prstGeom>
          <a:solidFill>
            <a:srgbClr val="BA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25856"/>
            <a:ext cx="9144000" cy="1701116"/>
          </a:xfrm>
        </p:spPr>
        <p:txBody>
          <a:bodyPr anchor="b"/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02743"/>
            <a:ext cx="9144000" cy="6023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3125" b="20293"/>
          <a:stretch/>
        </p:blipFill>
        <p:spPr>
          <a:xfrm>
            <a:off x="1" y="257998"/>
            <a:ext cx="3823809" cy="1265782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504648" y="4934862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Present By: Cui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Ao</a:t>
            </a:r>
            <a:r>
              <a:rPr lang="en-US" altLang="zh-CN" sz="2400" dirty="0" smtClean="0">
                <a:solidFill>
                  <a:schemeClr val="bg1"/>
                </a:solidFill>
              </a:rPr>
              <a:t> &amp;</a:t>
            </a:r>
            <a:r>
              <a:rPr lang="en-US" altLang="zh-CN" sz="2400" baseline="0" dirty="0" smtClean="0">
                <a:solidFill>
                  <a:schemeClr val="bg1"/>
                </a:solidFill>
              </a:rPr>
              <a:t> Li </a:t>
            </a:r>
            <a:r>
              <a:rPr lang="en-US" altLang="zh-CN" sz="2400" baseline="0" dirty="0" err="1" smtClean="0">
                <a:solidFill>
                  <a:schemeClr val="bg1"/>
                </a:solidFill>
              </a:rPr>
              <a:t>Shangwen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8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8EE9-75CF-4BD7-8970-2677450DD7CE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3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AB75-6CE6-46EC-B78E-126FE9D72BC9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6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2A-87FA-4000-9215-188A7A0FED65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3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382625"/>
            <a:ext cx="1954288" cy="1415154"/>
          </a:xfrm>
          <a:prstGeom prst="rect">
            <a:avLst/>
          </a:prstGeom>
          <a:solidFill>
            <a:srgbClr val="97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954290" y="2382625"/>
            <a:ext cx="10225012" cy="1415154"/>
          </a:xfrm>
          <a:prstGeom prst="rect">
            <a:avLst/>
          </a:prstGeom>
          <a:solidFill>
            <a:srgbClr val="BA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4288" y="2595456"/>
            <a:ext cx="12777712" cy="98107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0" y="2628795"/>
            <a:ext cx="1954288" cy="914400"/>
          </a:xfrm>
        </p:spPr>
        <p:txBody>
          <a:bodyPr>
            <a:norm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No.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15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7393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-660400" y="336666"/>
            <a:ext cx="1954288" cy="914400"/>
          </a:xfrm>
        </p:spPr>
        <p:txBody>
          <a:bodyPr>
            <a:normAutofit/>
          </a:bodyPr>
          <a:lstStyle>
            <a:lvl1pPr marL="0" indent="0" algn="r">
              <a:buNone/>
              <a:defRPr sz="48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No.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867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1-8187-411D-9C4F-0BF2542A1CE9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-660400" y="336666"/>
            <a:ext cx="1954288" cy="914400"/>
          </a:xfrm>
        </p:spPr>
        <p:txBody>
          <a:bodyPr>
            <a:normAutofit/>
          </a:bodyPr>
          <a:lstStyle>
            <a:lvl1pPr marL="0" indent="0" algn="r">
              <a:buNone/>
              <a:defRPr sz="48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No.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56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B1D9-59F4-4BF6-BEC8-1913682515AF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25245" y="16788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-660400" y="336666"/>
            <a:ext cx="1954288" cy="914400"/>
          </a:xfrm>
        </p:spPr>
        <p:txBody>
          <a:bodyPr>
            <a:normAutofit/>
          </a:bodyPr>
          <a:lstStyle>
            <a:lvl1pPr marL="0" indent="0" algn="r">
              <a:buNone/>
              <a:defRPr sz="48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No.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77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015-C90F-4CA8-BD8B-7288232BD82A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25245" y="16788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-660400" y="336666"/>
            <a:ext cx="1954288" cy="914400"/>
          </a:xfrm>
        </p:spPr>
        <p:txBody>
          <a:bodyPr>
            <a:normAutofit/>
          </a:bodyPr>
          <a:lstStyle>
            <a:lvl1pPr marL="0" indent="0" algn="r">
              <a:buNone/>
              <a:defRPr sz="48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No.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75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284E-5E25-4163-9274-5679D18F9021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2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712-A231-4FE0-9C09-037C7D3E968F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2192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4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1353800" y="6356352"/>
            <a:ext cx="838200" cy="365126"/>
          </a:xfrm>
          <a:prstGeom prst="rect">
            <a:avLst/>
          </a:prstGeom>
          <a:solidFill>
            <a:srgbClr val="BA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6356354"/>
            <a:ext cx="11176000" cy="365124"/>
          </a:xfrm>
          <a:prstGeom prst="rect">
            <a:avLst/>
          </a:prstGeom>
          <a:solidFill>
            <a:srgbClr val="97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25245" y="16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  <a:ea typeface="楷体" panose="02010609060101010101" pitchFamily="49" charset="-122"/>
              </a:defRPr>
            </a:lvl1pPr>
          </a:lstStyle>
          <a:p>
            <a:fld id="{D7816B6B-8ACE-4D42-9900-48591BFB7F43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56"/>
            <a:ext cx="83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  <a:ea typeface="楷体" panose="02010609060101010101" pitchFamily="49" charset="-122"/>
              </a:defRPr>
            </a:lvl1pPr>
          </a:lstStyle>
          <a:p>
            <a:fld id="{DFE2D53A-C09F-4437-80C4-48A9BF04D9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1225245" y="1017818"/>
            <a:ext cx="10966755" cy="58057"/>
          </a:xfrm>
          <a:prstGeom prst="rect">
            <a:avLst/>
          </a:prstGeom>
          <a:solidFill>
            <a:srgbClr val="BA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2" y="1017814"/>
            <a:ext cx="1108380" cy="58058"/>
          </a:xfrm>
          <a:prstGeom prst="rect">
            <a:avLst/>
          </a:prstGeom>
          <a:solidFill>
            <a:srgbClr val="97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064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8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6.wmf"/><Relationship Id="rId3" Type="http://schemas.openxmlformats.org/officeDocument/2006/relationships/image" Target="../media/image28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5.wmf"/><Relationship Id="rId5" Type="http://schemas.openxmlformats.org/officeDocument/2006/relationships/image" Target="../media/image35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5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2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26.wmf"/><Relationship Id="rId3" Type="http://schemas.openxmlformats.org/officeDocument/2006/relationships/image" Target="../media/image28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25.wmf"/><Relationship Id="rId5" Type="http://schemas.openxmlformats.org/officeDocument/2006/relationships/image" Target="../media/image4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2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75.bin"/><Relationship Id="rId3" Type="http://schemas.openxmlformats.org/officeDocument/2006/relationships/image" Target="../media/image55.png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25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81.bin"/><Relationship Id="rId3" Type="http://schemas.openxmlformats.org/officeDocument/2006/relationships/image" Target="../media/image55.pn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25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9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2578442"/>
            <a:ext cx="11252200" cy="1701116"/>
          </a:xfrm>
        </p:spPr>
        <p:txBody>
          <a:bodyPr>
            <a:noAutofit/>
          </a:bodyPr>
          <a:lstStyle/>
          <a:p>
            <a:r>
              <a:rPr lang="en-US" altLang="zh-CN" sz="5400" b="1" dirty="0" smtClean="0"/>
              <a:t>Assignment Tutorial Lesson</a:t>
            </a:r>
            <a:r>
              <a:rPr lang="en-US" altLang="zh-CN" sz="5400" b="1" smtClean="0"/>
              <a:t/>
            </a:r>
            <a:br>
              <a:rPr lang="en-US" altLang="zh-CN" sz="5400" b="1" smtClean="0"/>
            </a:br>
            <a:r>
              <a:rPr lang="en-US" altLang="zh-CN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</a:t>
            </a:r>
            <a:endParaRPr lang="zh-CN" alt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3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6114" y="1093357"/>
                <a:ext cx="1195977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2.23 A continuous-time sinusoidal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sampled at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−∞&lt;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generating the discrete-time sequence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func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what values of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periodic sequence? What is the fundamental period of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</m:t>
                    </m:r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/6</m:t>
                    </m:r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seconds?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" y="1093357"/>
                <a:ext cx="11959772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274" t="-3341" r="-1325" b="-6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-17690" y="3497891"/>
            <a:ext cx="12203642" cy="2529847"/>
            <a:chOff x="-17690" y="3497891"/>
            <a:chExt cx="12203642" cy="2529847"/>
          </a:xfrm>
        </p:grpSpPr>
        <p:grpSp>
          <p:nvGrpSpPr>
            <p:cNvPr id="18" name="组合 17"/>
            <p:cNvGrpSpPr/>
            <p:nvPr/>
          </p:nvGrpSpPr>
          <p:grpSpPr>
            <a:xfrm>
              <a:off x="-17690" y="3497891"/>
              <a:ext cx="12203642" cy="523220"/>
              <a:chOff x="-17690" y="3169040"/>
              <a:chExt cx="12203642" cy="523220"/>
            </a:xfrm>
          </p:grpSpPr>
          <p:cxnSp>
            <p:nvCxnSpPr>
              <p:cNvPr id="12" name="直接连接符 11"/>
              <p:cNvCxnSpPr>
                <a:stCxn id="16" idx="3"/>
              </p:cNvCxnSpPr>
              <p:nvPr/>
            </p:nvCxnSpPr>
            <p:spPr>
              <a:xfrm>
                <a:off x="1483042" y="3430650"/>
                <a:ext cx="10702910" cy="4848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-17690" y="3169040"/>
                <a:ext cx="150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BA2A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zh-CN" altLang="en-US" sz="2800" dirty="0">
                  <a:solidFill>
                    <a:srgbClr val="BA2A17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16114" y="3964838"/>
                  <a:ext cx="46665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=18</m:t>
                      </m:r>
                    </m:oMath>
                  </a14:m>
                  <a:r>
                    <a:rPr lang="zh-CN" alt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/6</m:t>
                      </m:r>
                    </m:oMath>
                  </a14:m>
                  <a:r>
                    <a:rPr lang="zh-CN" alt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seconds</a:t>
                  </a:r>
                  <a:endPara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14" y="3964838"/>
                  <a:ext cx="4666599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628" r="-2089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对象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98963095"/>
                    </p:ext>
                  </p:extLst>
                </p:nvPr>
              </p:nvGraphicFramePr>
              <p:xfrm>
                <a:off x="2984500" y="4687888"/>
                <a:ext cx="6223000" cy="13398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393" name="Equation" r:id="rId5" imgW="2705040" imgH="583920" progId="Equation.DSMT4">
                        <p:embed/>
                      </p:oleObj>
                    </mc:Choice>
                    <mc:Fallback>
                      <p:oleObj name="Equation" r:id="rId5" imgW="2705040" imgH="5839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84500" y="4687888"/>
                              <a:ext cx="6223000" cy="13398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对象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98963095"/>
                    </p:ext>
                  </p:extLst>
                </p:nvPr>
              </p:nvGraphicFramePr>
              <p:xfrm>
                <a:off x="2984500" y="4687888"/>
                <a:ext cx="6223000" cy="13398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378" name="Equation" r:id="rId7" imgW="2705040" imgH="583920" progId="Equation.DSMT4">
                        <p:embed/>
                      </p:oleObj>
                    </mc:Choice>
                    <mc:Fallback>
                      <p:oleObj name="Equation" r:id="rId7" imgW="2705040" imgH="5839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84500" y="4687888"/>
                              <a:ext cx="6223000" cy="13398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9125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6114" y="966357"/>
                <a:ext cx="119597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2.26 For each of the following discrete-time systems, where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are, respectively, the output and the input sequences, determine whether or not the systems is (1)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(2)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(3)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stable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(4)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shift-invariant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" y="966357"/>
                <a:ext cx="11959772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1274" t="-4142" r="-1325" b="-8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-17690" y="293577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3267514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084344"/>
              </p:ext>
            </p:extLst>
          </p:nvPr>
        </p:nvGraphicFramePr>
        <p:xfrm>
          <a:off x="4824814" y="2631674"/>
          <a:ext cx="25415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4" imgW="1104840" imgH="253800" progId="Equation.DSMT4">
                  <p:embed/>
                </p:oleObj>
              </mc:Choice>
              <mc:Fallback>
                <p:oleObj name="Equation" r:id="rId4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4814" y="2631674"/>
                        <a:ext cx="2541587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853128" y="3267514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777731"/>
              </p:ext>
            </p:extLst>
          </p:nvPr>
        </p:nvGraphicFramePr>
        <p:xfrm>
          <a:off x="4415278" y="3237818"/>
          <a:ext cx="33607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6" imgW="1460160" imgH="253800" progId="Equation.DSMT4">
                  <p:embed/>
                </p:oleObj>
              </mc:Choice>
              <mc:Fallback>
                <p:oleObj name="Equation" r:id="rId6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5278" y="3237818"/>
                        <a:ext cx="3360737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16114" y="4773357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x[n] is: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14512"/>
              </p:ext>
            </p:extLst>
          </p:nvPr>
        </p:nvGraphicFramePr>
        <p:xfrm>
          <a:off x="3519003" y="4738415"/>
          <a:ext cx="66309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8" imgW="2882880" imgH="533160" progId="Equation.DSMT4">
                  <p:embed/>
                </p:oleObj>
              </mc:Choice>
              <mc:Fallback>
                <p:oleObj name="Equation" r:id="rId8" imgW="2882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9003" y="4738415"/>
                        <a:ext cx="6630987" cy="122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8156223" y="5820436"/>
            <a:ext cx="3999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873056"/>
              </p:ext>
            </p:extLst>
          </p:nvPr>
        </p:nvGraphicFramePr>
        <p:xfrm>
          <a:off x="1925320" y="3808613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10" imgW="838080" imgH="253800" progId="Equation.DSMT4">
                  <p:embed/>
                </p:oleObj>
              </mc:Choice>
              <mc:Fallback>
                <p:oleObj name="Equation" r:id="rId10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5320" y="3808613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62758"/>
              </p:ext>
            </p:extLst>
          </p:nvPr>
        </p:nvGraphicFramePr>
        <p:xfrm>
          <a:off x="5043889" y="3803938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43889" y="3803938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22484"/>
              </p:ext>
            </p:extLst>
          </p:nvPr>
        </p:nvGraphicFramePr>
        <p:xfrm>
          <a:off x="7703746" y="3803938"/>
          <a:ext cx="2162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14" imgW="939600" imgH="253800" progId="Equation.DSMT4">
                  <p:embed/>
                </p:oleObj>
              </mc:Choice>
              <mc:Fallback>
                <p:oleObj name="Equation" r:id="rId14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03746" y="3803938"/>
                        <a:ext cx="216217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7690" y="157353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2404359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440007"/>
              </p:ext>
            </p:extLst>
          </p:nvPr>
        </p:nvGraphicFramePr>
        <p:xfrm>
          <a:off x="4825206" y="1172590"/>
          <a:ext cx="25415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3" imgW="1104840" imgH="253800" progId="Equation.DSMT4">
                  <p:embed/>
                </p:oleObj>
              </mc:Choice>
              <mc:Fallback>
                <p:oleObj name="Equation" r:id="rId3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5206" y="1172590"/>
                        <a:ext cx="2541587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918385" y="3563684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723789"/>
              </p:ext>
            </p:extLst>
          </p:nvPr>
        </p:nvGraphicFramePr>
        <p:xfrm>
          <a:off x="4649786" y="3533987"/>
          <a:ext cx="28924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5" imgW="1257120" imgH="253800" progId="Equation.DSMT4">
                  <p:embed/>
                </p:oleObj>
              </mc:Choice>
              <mc:Fallback>
                <p:oleObj name="Equation" r:id="rId5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9786" y="3533987"/>
                        <a:ext cx="289242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88409" y="4441848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x[n] is: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09036"/>
              </p:ext>
            </p:extLst>
          </p:nvPr>
        </p:nvGraphicFramePr>
        <p:xfrm>
          <a:off x="4108450" y="4459288"/>
          <a:ext cx="39735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7" imgW="1726920" imgH="304560" progId="Equation.DSMT4">
                  <p:embed/>
                </p:oleObj>
              </mc:Choice>
              <mc:Fallback>
                <p:oleObj name="Equation" r:id="rId7" imgW="1726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8450" y="4459288"/>
                        <a:ext cx="397351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815618" y="2404359"/>
            <a:ext cx="9234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output before the input.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114" y="3550709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4497" y="5498919"/>
            <a:ext cx="4641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an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nstable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11763"/>
              </p:ext>
            </p:extLst>
          </p:nvPr>
        </p:nvGraphicFramePr>
        <p:xfrm>
          <a:off x="8833794" y="3533987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33794" y="3533987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9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7690" y="157353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2038900"/>
            <a:ext cx="2738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Shift-Invariance: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25206" y="1172590"/>
          <a:ext cx="25415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1104840" imgH="253800" progId="Equation.DSMT4">
                  <p:embed/>
                </p:oleObj>
              </mc:Choice>
              <mc:Fallback>
                <p:oleObj name="Equation" r:id="rId3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5206" y="1172590"/>
                        <a:ext cx="2541587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16744" y="2561121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96501"/>
              </p:ext>
            </p:extLst>
          </p:nvPr>
        </p:nvGraphicFramePr>
        <p:xfrm>
          <a:off x="2177423" y="2561121"/>
          <a:ext cx="2425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5" imgW="1054080" imgH="253800" progId="Equation.DSMT4">
                  <p:embed/>
                </p:oleObj>
              </mc:Choice>
              <mc:Fallback>
                <p:oleObj name="Equation" r:id="rId5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7423" y="2561121"/>
                        <a:ext cx="24257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16744" y="3603255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is: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916435"/>
              </p:ext>
            </p:extLst>
          </p:nvPr>
        </p:nvGraphicFramePr>
        <p:xfrm>
          <a:off x="3743325" y="3616325"/>
          <a:ext cx="41195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7" imgW="1790640" imgH="253800" progId="Equation.DSMT4">
                  <p:embed/>
                </p:oleObj>
              </mc:Choice>
              <mc:Fallback>
                <p:oleObj name="Equation" r:id="rId7" imgW="1790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3325" y="3616325"/>
                        <a:ext cx="4119563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833909" y="5450465"/>
            <a:ext cx="5000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Shift-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21760"/>
              </p:ext>
            </p:extLst>
          </p:nvPr>
        </p:nvGraphicFramePr>
        <p:xfrm>
          <a:off x="5114782" y="2561121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4782" y="2561121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38587"/>
              </p:ext>
            </p:extLst>
          </p:nvPr>
        </p:nvGraphicFramePr>
        <p:xfrm>
          <a:off x="7555254" y="2602552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11" imgW="914400" imgH="253800" progId="Equation.DSMT4">
                  <p:embed/>
                </p:oleObj>
              </mc:Choice>
              <mc:Fallback>
                <p:oleObj name="Equation" r:id="rId11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254" y="2602552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16744" y="4439271"/>
            <a:ext cx="122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48578"/>
              </p:ext>
            </p:extLst>
          </p:nvPr>
        </p:nvGraphicFramePr>
        <p:xfrm>
          <a:off x="3436937" y="4381793"/>
          <a:ext cx="53181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13" imgW="2311200" imgH="279360" progId="Equation.DSMT4">
                  <p:embed/>
                </p:oleObj>
              </mc:Choice>
              <mc:Fallback>
                <p:oleObj name="Equation" r:id="rId13" imgW="231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36937" y="4381793"/>
                        <a:ext cx="53181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6114" y="966357"/>
                <a:ext cx="119597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2.26 For each of the following discrete-time systems, where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are, respectively, the output and the input sequences, determine whether or not the systems is (1)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(2)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(3)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stable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(4)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shift-invariant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" y="966357"/>
                <a:ext cx="11959772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1274" t="-4142" r="-1325" b="-8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-17690" y="305007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3369114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78624"/>
              </p:ext>
            </p:extLst>
          </p:nvPr>
        </p:nvGraphicFramePr>
        <p:xfrm>
          <a:off x="2984500" y="2770188"/>
          <a:ext cx="6223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4" imgW="2705040" imgH="253800" progId="Equation.DSMT4">
                  <p:embed/>
                </p:oleObj>
              </mc:Choice>
              <mc:Fallback>
                <p:oleObj name="Equation" r:id="rId4" imgW="2705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4500" y="2770188"/>
                        <a:ext cx="622300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853128" y="3369114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1958"/>
              </p:ext>
            </p:extLst>
          </p:nvPr>
        </p:nvGraphicFramePr>
        <p:xfrm>
          <a:off x="4443413" y="3340100"/>
          <a:ext cx="330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6" imgW="1434960" imgH="253800" progId="Equation.DSMT4">
                  <p:embed/>
                </p:oleObj>
              </mc:Choice>
              <mc:Fallback>
                <p:oleObj name="Equation" r:id="rId6" imgW="1434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3413" y="3340100"/>
                        <a:ext cx="33020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16114" y="4773357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x[n] is: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12594"/>
              </p:ext>
            </p:extLst>
          </p:nvPr>
        </p:nvGraphicFramePr>
        <p:xfrm>
          <a:off x="3460750" y="4738688"/>
          <a:ext cx="67484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8" imgW="2933640" imgH="533160" progId="Equation.DSMT4">
                  <p:embed/>
                </p:oleObj>
              </mc:Choice>
              <mc:Fallback>
                <p:oleObj name="Equation" r:id="rId8" imgW="2933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0750" y="4738688"/>
                        <a:ext cx="6748463" cy="122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8156223" y="5820436"/>
            <a:ext cx="3999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1925320" y="3910213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10" imgW="838080" imgH="253800" progId="Equation.DSMT4">
                  <p:embed/>
                </p:oleObj>
              </mc:Choice>
              <mc:Fallback>
                <p:oleObj name="Equation" r:id="rId10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5320" y="3910213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5043889" y="3905538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43889" y="3905538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7703746" y="3905538"/>
          <a:ext cx="2162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14" imgW="939600" imgH="253800" progId="Equation.DSMT4">
                  <p:embed/>
                </p:oleObj>
              </mc:Choice>
              <mc:Fallback>
                <p:oleObj name="Equation" r:id="rId14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03746" y="3905538"/>
                        <a:ext cx="216217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6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7690" y="157353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2404359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18385" y="3563684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458753"/>
              </p:ext>
            </p:extLst>
          </p:nvPr>
        </p:nvGraphicFramePr>
        <p:xfrm>
          <a:off x="5378450" y="3503613"/>
          <a:ext cx="1431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622080" imgH="279360" progId="Equation.DSMT4">
                  <p:embed/>
                </p:oleObj>
              </mc:Choice>
              <mc:Fallback>
                <p:oleObj name="Equation" r:id="rId3" imgW="62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8450" y="3503613"/>
                        <a:ext cx="1431925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88409" y="4441848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12695"/>
              </p:ext>
            </p:extLst>
          </p:nvPr>
        </p:nvGraphicFramePr>
        <p:xfrm>
          <a:off x="4445000" y="4487863"/>
          <a:ext cx="3302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1434960" imgH="279360" progId="Equation.DSMT4">
                  <p:embed/>
                </p:oleObj>
              </mc:Choice>
              <mc:Fallback>
                <p:oleObj name="Equation" r:id="rId5" imgW="1434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5000" y="4487863"/>
                        <a:ext cx="3302000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815618" y="2404359"/>
            <a:ext cx="9483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outputs before inputs.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Non-causal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114" y="3550709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4497" y="5498919"/>
            <a:ext cx="4200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an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8833794" y="3533987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3794" y="3533987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400291"/>
              </p:ext>
            </p:extLst>
          </p:nvPr>
        </p:nvGraphicFramePr>
        <p:xfrm>
          <a:off x="2984500" y="1157288"/>
          <a:ext cx="6223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9" imgW="2705040" imgH="253800" progId="Equation.DSMT4">
                  <p:embed/>
                </p:oleObj>
              </mc:Choice>
              <mc:Fallback>
                <p:oleObj name="Equation" r:id="rId9" imgW="2705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4500" y="1157288"/>
                        <a:ext cx="622300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0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7690" y="157353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2038900"/>
            <a:ext cx="2738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Shift-Invariance: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744" y="2561121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2177423" y="2561121"/>
          <a:ext cx="2425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3" imgW="1054080" imgH="253800" progId="Equation.DSMT4">
                  <p:embed/>
                </p:oleObj>
              </mc:Choice>
              <mc:Fallback>
                <p:oleObj name="Equation" r:id="rId3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7423" y="2561121"/>
                        <a:ext cx="24257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16744" y="3603255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is: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423104"/>
              </p:ext>
            </p:extLst>
          </p:nvPr>
        </p:nvGraphicFramePr>
        <p:xfrm>
          <a:off x="3613150" y="3616325"/>
          <a:ext cx="4381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5" imgW="1904760" imgH="253800" progId="Equation.DSMT4">
                  <p:embed/>
                </p:oleObj>
              </mc:Choice>
              <mc:Fallback>
                <p:oleObj name="Equation" r:id="rId5" imgW="1904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3150" y="3616325"/>
                        <a:ext cx="438150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833909" y="5450465"/>
            <a:ext cx="5000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Shift-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5114782" y="2561121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4782" y="2561121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7555254" y="2602552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9" imgW="914400" imgH="253800" progId="Equation.DSMT4">
                  <p:embed/>
                </p:oleObj>
              </mc:Choice>
              <mc:Fallback>
                <p:oleObj name="Equation" r:id="rId9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5254" y="2602552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16744" y="4439271"/>
            <a:ext cx="122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52189"/>
              </p:ext>
            </p:extLst>
          </p:nvPr>
        </p:nvGraphicFramePr>
        <p:xfrm>
          <a:off x="3844925" y="4410075"/>
          <a:ext cx="45005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11" imgW="1955520" imgH="253800" progId="Equation.DSMT4">
                  <p:embed/>
                </p:oleObj>
              </mc:Choice>
              <mc:Fallback>
                <p:oleObj name="Equation" r:id="rId11" imgW="1955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4925" y="4410075"/>
                        <a:ext cx="4500563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76692"/>
              </p:ext>
            </p:extLst>
          </p:nvPr>
        </p:nvGraphicFramePr>
        <p:xfrm>
          <a:off x="2984500" y="1144588"/>
          <a:ext cx="6223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13" imgW="2705040" imgH="253800" progId="Equation.DSMT4">
                  <p:embed/>
                </p:oleObj>
              </mc:Choice>
              <mc:Fallback>
                <p:oleObj name="Equation" r:id="rId13" imgW="2705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4500" y="1144588"/>
                        <a:ext cx="622300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7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6114" y="966357"/>
                <a:ext cx="119597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2.26 For each of the following discrete-time systems, where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are, respectively, the output and the input sequences, determine whether or not the systems is (1)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(2)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(3)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stable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(4)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shift-invariant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" y="966357"/>
                <a:ext cx="11959772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1274" t="-4142" r="-1325" b="-8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-17690" y="305007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3369114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298704"/>
              </p:ext>
            </p:extLst>
          </p:nvPr>
        </p:nvGraphicFramePr>
        <p:xfrm>
          <a:off x="4765675" y="2770188"/>
          <a:ext cx="2659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4" imgW="1155600" imgH="253800" progId="Equation.DSMT4">
                  <p:embed/>
                </p:oleObj>
              </mc:Choice>
              <mc:Fallback>
                <p:oleObj name="Equation" r:id="rId4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5675" y="2770188"/>
                        <a:ext cx="2659063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853128" y="3369114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2228"/>
              </p:ext>
            </p:extLst>
          </p:nvPr>
        </p:nvGraphicFramePr>
        <p:xfrm>
          <a:off x="4414838" y="3340100"/>
          <a:ext cx="3359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6" imgW="1460160" imgH="253800" progId="Equation.DSMT4">
                  <p:embed/>
                </p:oleObj>
              </mc:Choice>
              <mc:Fallback>
                <p:oleObj name="Equation" r:id="rId6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4838" y="3340100"/>
                        <a:ext cx="335915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16114" y="4773357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x[n] is: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36653"/>
              </p:ext>
            </p:extLst>
          </p:nvPr>
        </p:nvGraphicFramePr>
        <p:xfrm>
          <a:off x="3359150" y="4738688"/>
          <a:ext cx="69532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8" imgW="3022560" imgH="533160" progId="Equation.DSMT4">
                  <p:embed/>
                </p:oleObj>
              </mc:Choice>
              <mc:Fallback>
                <p:oleObj name="Equation" r:id="rId8" imgW="30225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9150" y="4738688"/>
                        <a:ext cx="6953250" cy="122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8156223" y="5820436"/>
            <a:ext cx="3999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1925320" y="3910213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10" imgW="838080" imgH="253800" progId="Equation.DSMT4">
                  <p:embed/>
                </p:oleObj>
              </mc:Choice>
              <mc:Fallback>
                <p:oleObj name="Equation" r:id="rId10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5320" y="3910213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5043889" y="3905538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43889" y="3905538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7703746" y="3905538"/>
          <a:ext cx="2162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14" imgW="939600" imgH="253800" progId="Equation.DSMT4">
                  <p:embed/>
                </p:oleObj>
              </mc:Choice>
              <mc:Fallback>
                <p:oleObj name="Equation" r:id="rId14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03746" y="3905538"/>
                        <a:ext cx="216217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5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7690" y="157353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2404359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18385" y="3563684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378450" y="3503613"/>
          <a:ext cx="1431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622080" imgH="279360" progId="Equation.DSMT4">
                  <p:embed/>
                </p:oleObj>
              </mc:Choice>
              <mc:Fallback>
                <p:oleObj name="Equation" r:id="rId3" imgW="62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8450" y="3503613"/>
                        <a:ext cx="1431925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88409" y="4441848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960415"/>
              </p:ext>
            </p:extLst>
          </p:nvPr>
        </p:nvGraphicFramePr>
        <p:xfrm>
          <a:off x="4532313" y="4487863"/>
          <a:ext cx="31273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5" imgW="1358640" imgH="279360" progId="Equation.DSMT4">
                  <p:embed/>
                </p:oleObj>
              </mc:Choice>
              <mc:Fallback>
                <p:oleObj name="Equation" r:id="rId5" imgW="1358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2313" y="4487863"/>
                        <a:ext cx="312737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815618" y="2404359"/>
            <a:ext cx="877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output before input.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114" y="3550709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4497" y="5498919"/>
            <a:ext cx="4200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an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8833794" y="3533987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3794" y="3533987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58204"/>
              </p:ext>
            </p:extLst>
          </p:nvPr>
        </p:nvGraphicFramePr>
        <p:xfrm>
          <a:off x="4765675" y="1157288"/>
          <a:ext cx="2659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9" imgW="1155600" imgH="253800" progId="Equation.DSMT4">
                  <p:embed/>
                </p:oleObj>
              </mc:Choice>
              <mc:Fallback>
                <p:oleObj name="Equation" r:id="rId9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5675" y="1157288"/>
                        <a:ext cx="2659063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2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7690" y="1573532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114" y="2038900"/>
            <a:ext cx="2738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Shift-Invariance: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744" y="2561121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2177423" y="2561121"/>
          <a:ext cx="2425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3" imgW="1054080" imgH="253800" progId="Equation.DSMT4">
                  <p:embed/>
                </p:oleObj>
              </mc:Choice>
              <mc:Fallback>
                <p:oleObj name="Equation" r:id="rId3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7423" y="2561121"/>
                        <a:ext cx="24257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16744" y="3603255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is: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72865"/>
              </p:ext>
            </p:extLst>
          </p:nvPr>
        </p:nvGraphicFramePr>
        <p:xfrm>
          <a:off x="3584575" y="3616325"/>
          <a:ext cx="44402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5" imgW="1930320" imgH="253800" progId="Equation.DSMT4">
                  <p:embed/>
                </p:oleObj>
              </mc:Choice>
              <mc:Fallback>
                <p:oleObj name="Equation" r:id="rId5" imgW="1930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4575" y="3616325"/>
                        <a:ext cx="4440238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833909" y="5450465"/>
            <a:ext cx="5299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Shift-invariant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5114782" y="2561121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4782" y="2561121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7555254" y="2602552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9" imgW="914400" imgH="253800" progId="Equation.DSMT4">
                  <p:embed/>
                </p:oleObj>
              </mc:Choice>
              <mc:Fallback>
                <p:oleObj name="Equation" r:id="rId9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5254" y="2602552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16744" y="4439271"/>
            <a:ext cx="122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65532"/>
              </p:ext>
            </p:extLst>
          </p:nvPr>
        </p:nvGraphicFramePr>
        <p:xfrm>
          <a:off x="3830638" y="4410075"/>
          <a:ext cx="45291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11" imgW="1968480" imgH="253800" progId="Equation.DSMT4">
                  <p:embed/>
                </p:oleObj>
              </mc:Choice>
              <mc:Fallback>
                <p:oleObj name="Equation" r:id="rId11" imgW="1968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0638" y="4410075"/>
                        <a:ext cx="4529137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532125"/>
              </p:ext>
            </p:extLst>
          </p:nvPr>
        </p:nvGraphicFramePr>
        <p:xfrm>
          <a:off x="4765675" y="1157288"/>
          <a:ext cx="2659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13" imgW="1155600" imgH="253800" progId="Equation.DSMT4">
                  <p:embed/>
                </p:oleObj>
              </mc:Choice>
              <mc:Fallback>
                <p:oleObj name="Equation" r:id="rId13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65675" y="1157288"/>
                        <a:ext cx="2659063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8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3095" y="1794720"/>
            <a:ext cx="11207750" cy="326855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altLang="zh-CN" sz="4000" b="1" dirty="0" smtClean="0"/>
              <a:t>Before This Lesson</a:t>
            </a:r>
            <a:r>
              <a:rPr lang="en-US" altLang="zh-CN" sz="4000" dirty="0" smtClean="0"/>
              <a:t>:</a:t>
            </a:r>
            <a:r>
              <a:rPr lang="en-US" altLang="zh-CN" sz="4000" b="1" dirty="0" smtClean="0"/>
              <a:t> 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Preparations</a:t>
            </a:r>
            <a:r>
              <a:rPr lang="en-US" altLang="zh-CN" sz="4000" dirty="0" smtClean="0"/>
              <a:t>;</a:t>
            </a:r>
            <a:endParaRPr lang="en-US" altLang="zh-CN" sz="4000" dirty="0"/>
          </a:p>
          <a:p>
            <a:pPr marL="514350" indent="-514350">
              <a:lnSpc>
                <a:spcPct val="2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altLang="zh-CN" sz="4000" b="1" dirty="0" smtClean="0"/>
              <a:t>Tutorials</a:t>
            </a:r>
            <a:r>
              <a:rPr lang="en-US" altLang="zh-CN" sz="4000" dirty="0" smtClean="0"/>
              <a:t>: 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Assignment Problems</a:t>
            </a:r>
            <a:r>
              <a:rPr lang="en-US" altLang="zh-CN" sz="4000" dirty="0" smtClean="0"/>
              <a:t>;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2A-87FA-4000-9215-188A7A0FED65}" type="datetime1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16114" y="1025201"/>
            <a:ext cx="11959772" cy="5107102"/>
            <a:chOff x="116114" y="1025201"/>
            <a:chExt cx="11959772" cy="51071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16114" y="1025201"/>
                  <a:ext cx="11959772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2.45 Consider a causal discrete-time system characterized by a first-order linear, constant-coefficient difference equation given by</a:t>
                  </a:r>
                </a:p>
                <a:p>
                  <a:pPr algn="ctr"/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a14:m>
                  <a:r>
                    <a:rPr lang="en-US" altLang="zh-CN" sz="3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</a:p>
                <a:p>
                  <a:pPr algn="just"/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are, respectively, the output and input sequences. Compute the expression for the output sample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terms of the initial condition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the input samples.</a:t>
                  </a:r>
                </a:p>
                <a:p>
                  <a:pPr marL="514350" indent="-514350" algn="just">
                    <a:buAutoNum type="alphaLcParenBoth"/>
                  </a:pP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the system shift-invariant if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 Is the system linear if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</a:p>
                <a:p>
                  <a:pPr marL="514350" indent="-514350" algn="just">
                    <a:buAutoNum type="alphaLcParenBoth"/>
                  </a:pP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Repeat part (a) if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514350" indent="-514350" algn="just">
                    <a:buAutoNum type="alphaLcParenBoth"/>
                  </a:pP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Generalize the results of part (a) and (b) to the case of an </a:t>
                  </a:r>
                  <a:r>
                    <a:rPr lang="en-US" altLang="zh-C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th-order causal discrete-time system given by</a:t>
                  </a:r>
                </a:p>
                <a:p>
                  <a:pPr algn="ctr"/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14" y="1025201"/>
                  <a:ext cx="11959772" cy="47089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9" t="-1294" r="-10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6" name="对象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8243307"/>
                    </p:ext>
                  </p:extLst>
                </p:nvPr>
              </p:nvGraphicFramePr>
              <p:xfrm>
                <a:off x="2844800" y="5117833"/>
                <a:ext cx="6502400" cy="10144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34" name="Equation" r:id="rId4" imgW="3238200" imgH="507960" progId="Equation.DSMT4">
                        <p:embed/>
                      </p:oleObj>
                    </mc:Choice>
                    <mc:Fallback>
                      <p:oleObj name="Equation" r:id="rId4" imgW="3238200" imgH="5079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44800" y="5117833"/>
                              <a:ext cx="6502400" cy="10144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6" name="对象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8243307"/>
                    </p:ext>
                  </p:extLst>
                </p:nvPr>
              </p:nvGraphicFramePr>
              <p:xfrm>
                <a:off x="2844800" y="5117833"/>
                <a:ext cx="6502400" cy="10144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34" name="Equation" r:id="rId4" imgW="3238200" imgH="507960" progId="Equation.DSMT4">
                        <p:embed/>
                      </p:oleObj>
                    </mc:Choice>
                    <mc:Fallback>
                      <p:oleObj name="Equation" r:id="rId4" imgW="3238200" imgH="5079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44800" y="5117833"/>
                              <a:ext cx="6502400" cy="10144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218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-17690" y="1181652"/>
            <a:ext cx="12203642" cy="523220"/>
            <a:chOff x="-17690" y="3169040"/>
            <a:chExt cx="12203642" cy="523220"/>
          </a:xfrm>
        </p:grpSpPr>
        <p:cxnSp>
          <p:nvCxnSpPr>
            <p:cNvPr id="10" name="直接连接符 9"/>
            <p:cNvCxnSpPr>
              <a:stCxn id="12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699503"/>
              </p:ext>
            </p:extLst>
          </p:nvPr>
        </p:nvGraphicFramePr>
        <p:xfrm>
          <a:off x="1626393" y="1546667"/>
          <a:ext cx="42640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1854000" imgH="253800" progId="Equation.DSMT4">
                  <p:embed/>
                </p:oleObj>
              </mc:Choice>
              <mc:Fallback>
                <p:oleObj name="Equation" r:id="rId3" imgW="1854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6393" y="1546667"/>
                        <a:ext cx="426402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572036"/>
              </p:ext>
            </p:extLst>
          </p:nvPr>
        </p:nvGraphicFramePr>
        <p:xfrm>
          <a:off x="1626393" y="3035306"/>
          <a:ext cx="8939212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3886200" imgH="1447560" progId="Equation.DSMT4">
                  <p:embed/>
                </p:oleObj>
              </mc:Choice>
              <mc:Fallback>
                <p:oleObj name="Equation" r:id="rId5" imgW="388620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6393" y="3035306"/>
                        <a:ext cx="8939212" cy="332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16744" y="2122222"/>
            <a:ext cx="10762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substituting the initial condition into the difference equation, we have: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-17690" y="1559020"/>
            <a:ext cx="12203642" cy="523220"/>
            <a:chOff x="-17690" y="3169040"/>
            <a:chExt cx="12203642" cy="523220"/>
          </a:xfrm>
        </p:grpSpPr>
        <p:cxnSp>
          <p:nvCxnSpPr>
            <p:cNvPr id="10" name="直接连接符 9"/>
            <p:cNvCxnSpPr>
              <a:stCxn id="12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4800" y="1131893"/>
                <a:ext cx="11582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AutoNum type="alphaLcParenBoth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system shift-invariant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Is the system linear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31893"/>
                <a:ext cx="11582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04800" y="2127175"/>
                <a:ext cx="2283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27175"/>
                <a:ext cx="228331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5333" t="-12791" r="-400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50747"/>
              </p:ext>
            </p:extLst>
          </p:nvPr>
        </p:nvGraphicFramePr>
        <p:xfrm>
          <a:off x="2945765" y="1893485"/>
          <a:ext cx="74787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5" imgW="3251160" imgH="431640" progId="Equation.DSMT4">
                  <p:embed/>
                </p:oleObj>
              </mc:Choice>
              <mc:Fallback>
                <p:oleObj name="Equation" r:id="rId5" imgW="3251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5765" y="1893485"/>
                        <a:ext cx="747871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16744" y="2836892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10874"/>
              </p:ext>
            </p:extLst>
          </p:nvPr>
        </p:nvGraphicFramePr>
        <p:xfrm>
          <a:off x="2177423" y="2836892"/>
          <a:ext cx="2425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7423" y="2836892"/>
                        <a:ext cx="24257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70345"/>
              </p:ext>
            </p:extLst>
          </p:nvPr>
        </p:nvGraphicFramePr>
        <p:xfrm>
          <a:off x="5114782" y="2836892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4782" y="2836892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517"/>
              </p:ext>
            </p:extLst>
          </p:nvPr>
        </p:nvGraphicFramePr>
        <p:xfrm>
          <a:off x="7555254" y="2878323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1" imgW="914400" imgH="253800" progId="Equation.DSMT4">
                  <p:embed/>
                </p:oleObj>
              </mc:Choice>
              <mc:Fallback>
                <p:oleObj name="Equation" r:id="rId11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254" y="2878323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09899"/>
              </p:ext>
            </p:extLst>
          </p:nvPr>
        </p:nvGraphicFramePr>
        <p:xfrm>
          <a:off x="2468563" y="3579813"/>
          <a:ext cx="7216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13" imgW="3136680" imgH="444240" progId="Equation.DSMT4">
                  <p:embed/>
                </p:oleObj>
              </mc:Choice>
              <mc:Fallback>
                <p:oleObj name="Equation" r:id="rId13" imgW="313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8563" y="3579813"/>
                        <a:ext cx="721677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94315"/>
              </p:ext>
            </p:extLst>
          </p:nvPr>
        </p:nvGraphicFramePr>
        <p:xfrm>
          <a:off x="3013075" y="4587875"/>
          <a:ext cx="61325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15" imgW="2666880" imgH="444240" progId="Equation.DSMT4">
                  <p:embed/>
                </p:oleObj>
              </mc:Choice>
              <mc:Fallback>
                <p:oleObj name="Equation" r:id="rId15" imgW="2666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13075" y="4587875"/>
                        <a:ext cx="6132513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6834497" y="5668768"/>
            <a:ext cx="5000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Shift-variant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4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-17690" y="1559020"/>
            <a:ext cx="12203642" cy="523220"/>
            <a:chOff x="-17690" y="3169040"/>
            <a:chExt cx="12203642" cy="523220"/>
          </a:xfrm>
        </p:grpSpPr>
        <p:cxnSp>
          <p:nvCxnSpPr>
            <p:cNvPr id="10" name="直接连接符 9"/>
            <p:cNvCxnSpPr>
              <a:stCxn id="12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4800" y="1131893"/>
                <a:ext cx="11582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AutoNum type="alphaLcParenBoth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system shift-invariant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Is the system linear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31893"/>
                <a:ext cx="11582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04800" y="2127175"/>
                <a:ext cx="2283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27175"/>
                <a:ext cx="228331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5333" t="-12791" r="-400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80872"/>
              </p:ext>
            </p:extLst>
          </p:nvPr>
        </p:nvGraphicFramePr>
        <p:xfrm>
          <a:off x="2945765" y="1893485"/>
          <a:ext cx="74787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3251160" imgH="431640" progId="Equation.DSMT4">
                  <p:embed/>
                </p:oleObj>
              </mc:Choice>
              <mc:Fallback>
                <p:oleObj name="Equation" r:id="rId5" imgW="3251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5765" y="1893485"/>
                        <a:ext cx="747871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516" y="2836892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68405" y="5840985"/>
            <a:ext cx="4740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08761"/>
              </p:ext>
            </p:extLst>
          </p:nvPr>
        </p:nvGraphicFramePr>
        <p:xfrm>
          <a:off x="1591491" y="2848689"/>
          <a:ext cx="33607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7" imgW="1460160" imgH="253800" progId="Equation.DSMT4">
                  <p:embed/>
                </p:oleObj>
              </mc:Choice>
              <mc:Fallback>
                <p:oleObj name="Equation" r:id="rId7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1491" y="2848689"/>
                        <a:ext cx="3360737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323776"/>
              </p:ext>
            </p:extLst>
          </p:nvPr>
        </p:nvGraphicFramePr>
        <p:xfrm>
          <a:off x="5244213" y="2848689"/>
          <a:ext cx="1928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4213" y="2848689"/>
                        <a:ext cx="19288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01040"/>
              </p:ext>
            </p:extLst>
          </p:nvPr>
        </p:nvGraphicFramePr>
        <p:xfrm>
          <a:off x="7465011" y="2848689"/>
          <a:ext cx="2103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1" imgW="914400" imgH="253800" progId="Equation.DSMT4">
                  <p:embed/>
                </p:oleObj>
              </mc:Choice>
              <mc:Fallback>
                <p:oleObj name="Equation" r:id="rId11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5011" y="2848689"/>
                        <a:ext cx="21034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82426"/>
              </p:ext>
            </p:extLst>
          </p:nvPr>
        </p:nvGraphicFramePr>
        <p:xfrm>
          <a:off x="9860434" y="2848689"/>
          <a:ext cx="2162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60434" y="2848689"/>
                        <a:ext cx="216217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84516" y="3546609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x[n] is: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031596"/>
              </p:ext>
            </p:extLst>
          </p:nvPr>
        </p:nvGraphicFramePr>
        <p:xfrm>
          <a:off x="1553369" y="3867634"/>
          <a:ext cx="90852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15" imgW="3949560" imgH="863280" progId="Equation.DSMT4">
                  <p:embed/>
                </p:oleObj>
              </mc:Choice>
              <mc:Fallback>
                <p:oleObj name="Equation" r:id="rId15" imgW="3949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53369" y="3867634"/>
                        <a:ext cx="908526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9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43377"/>
            <a:ext cx="9144000" cy="1701116"/>
          </a:xfrm>
        </p:spPr>
        <p:txBody>
          <a:bodyPr>
            <a:normAutofit/>
          </a:bodyPr>
          <a:lstStyle/>
          <a:p>
            <a:r>
              <a:rPr lang="en-US" altLang="zh-CN" sz="9600" dirty="0" smtClean="0"/>
              <a:t>Thank You!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916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5888" y="2595456"/>
            <a:ext cx="12777712" cy="98107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/>
              <a:t>Before This Lesson</a:t>
            </a:r>
            <a:r>
              <a:rPr lang="en-US" altLang="zh-CN" sz="5400" dirty="0" smtClean="0"/>
              <a:t>: </a:t>
            </a:r>
            <a:r>
              <a:rPr lang="en-US" altLang="zh-CN" sz="5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Preparations</a:t>
            </a:r>
            <a:endParaRPr lang="zh-CN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Before This Lesson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38414"/>
              </p:ext>
            </p:extLst>
          </p:nvPr>
        </p:nvGraphicFramePr>
        <p:xfrm>
          <a:off x="2032000" y="1691640"/>
          <a:ext cx="8128000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85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You will NEED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A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en-US" altLang="zh-CN" sz="3200" i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assignments</a:t>
                      </a:r>
                      <a:endParaRPr lang="zh-CN" altLang="en-US" sz="3200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A2A17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notebook</a:t>
                      </a:r>
                      <a:endParaRPr lang="zh-CN" altLang="en-US" sz="3200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A2A17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 &amp; Patience</a:t>
                      </a:r>
                      <a:endParaRPr lang="zh-CN" altLang="en-US" sz="3200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A17"/>
                    </a:solidFill>
                  </a:tcPr>
                </a:tc>
              </a:tr>
              <a:tr h="185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You will</a:t>
                      </a:r>
                      <a:r>
                        <a:rPr lang="en-US" altLang="zh-CN" sz="2800" b="1" baseline="0" dirty="0" smtClean="0">
                          <a:solidFill>
                            <a:schemeClr val="bg1"/>
                          </a:solidFill>
                        </a:rPr>
                        <a:t> NOT NEED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Whisperings</a:t>
                      </a:r>
                      <a:endParaRPr lang="zh-CN" altLang="en-US" sz="3200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Cellphones</a:t>
                      </a:r>
                      <a:endParaRPr lang="zh-CN" altLang="en-US" sz="3200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Distractions</a:t>
                      </a:r>
                      <a:endParaRPr lang="zh-CN" altLang="en-US" sz="3200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5888" y="2595456"/>
            <a:ext cx="12777712" cy="981078"/>
          </a:xfrm>
        </p:spPr>
        <p:txBody>
          <a:bodyPr>
            <a:normAutofit/>
          </a:bodyPr>
          <a:lstStyle/>
          <a:p>
            <a:r>
              <a:rPr lang="en-US" altLang="zh-CN" sz="5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Assignment Problems</a:t>
            </a:r>
            <a:endParaRPr lang="zh-CN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6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3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5119" y="1093357"/>
            <a:ext cx="1134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Determine the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parts of the following sequences: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797554"/>
              </p:ext>
            </p:extLst>
          </p:nvPr>
        </p:nvGraphicFramePr>
        <p:xfrm>
          <a:off x="2526960" y="1649781"/>
          <a:ext cx="4644252" cy="58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Equation" r:id="rId3" imgW="2019240" imgH="253800" progId="Equation.DSMT4">
                  <p:embed/>
                </p:oleObj>
              </mc:Choice>
              <mc:Fallback>
                <p:oleObj name="Equation" r:id="rId3" imgW="2019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6960" y="1649781"/>
                        <a:ext cx="4644252" cy="58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10514"/>
              </p:ext>
            </p:extLst>
          </p:nvPr>
        </p:nvGraphicFramePr>
        <p:xfrm>
          <a:off x="2526960" y="2233521"/>
          <a:ext cx="4877748" cy="58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Equation" r:id="rId5" imgW="2120760" imgH="253800" progId="Equation.DSMT4">
                  <p:embed/>
                </p:oleObj>
              </mc:Choice>
              <mc:Fallback>
                <p:oleObj name="Equation" r:id="rId5" imgW="2120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6960" y="2233521"/>
                        <a:ext cx="4877748" cy="58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316339"/>
              </p:ext>
            </p:extLst>
          </p:nvPr>
        </p:nvGraphicFramePr>
        <p:xfrm>
          <a:off x="2496158" y="2817261"/>
          <a:ext cx="49085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Equation" r:id="rId7" imgW="2133360" imgH="253800" progId="Equation.DSMT4">
                  <p:embed/>
                </p:oleObj>
              </mc:Choice>
              <mc:Fallback>
                <p:oleObj name="Equation" r:id="rId7" imgW="2133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6158" y="2817261"/>
                        <a:ext cx="490855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96494"/>
              </p:ext>
            </p:extLst>
          </p:nvPr>
        </p:nvGraphicFramePr>
        <p:xfrm>
          <a:off x="7876284" y="2319863"/>
          <a:ext cx="14906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" name="Equation" r:id="rId9" imgW="647640" imgH="177480" progId="Equation.DSMT4">
                  <p:embed/>
                </p:oleObj>
              </mc:Choice>
              <mc:Fallback>
                <p:oleObj name="Equation" r:id="rId9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6284" y="2319863"/>
                        <a:ext cx="1490662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-17690" y="3169040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-17690" y="3446151"/>
            <a:ext cx="5902397" cy="2785259"/>
            <a:chOff x="-17690" y="3446151"/>
            <a:chExt cx="5902397" cy="2785259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479482"/>
                </p:ext>
              </p:extLst>
            </p:nvPr>
          </p:nvGraphicFramePr>
          <p:xfrm>
            <a:off x="1549017" y="3446151"/>
            <a:ext cx="3797300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" name="Equation" r:id="rId11" imgW="1650960" imgH="393480" progId="Equation.DSMT4">
                    <p:embed/>
                  </p:oleObj>
                </mc:Choice>
                <mc:Fallback>
                  <p:oleObj name="Equation" r:id="rId11" imgW="16509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49017" y="3446151"/>
                          <a:ext cx="3797300" cy="904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5524986"/>
                </p:ext>
              </p:extLst>
            </p:nvPr>
          </p:nvGraphicFramePr>
          <p:xfrm>
            <a:off x="1607755" y="4265850"/>
            <a:ext cx="3738562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8" name="Equation" r:id="rId13" imgW="1625400" imgH="393480" progId="Equation.DSMT4">
                    <p:embed/>
                  </p:oleObj>
                </mc:Choice>
                <mc:Fallback>
                  <p:oleObj name="Equation" r:id="rId13" imgW="1625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07755" y="4265850"/>
                          <a:ext cx="3738562" cy="904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630554"/>
                </p:ext>
              </p:extLst>
            </p:nvPr>
          </p:nvGraphicFramePr>
          <p:xfrm>
            <a:off x="372907" y="5215410"/>
            <a:ext cx="55118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9" name="Equation" r:id="rId15" imgW="2755800" imgH="507960" progId="Equation.DSMT4">
                    <p:embed/>
                  </p:oleObj>
                </mc:Choice>
                <mc:Fallback>
                  <p:oleObj name="Equation" r:id="rId15" imgW="275580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2907" y="5215410"/>
                          <a:ext cx="5511800" cy="10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-17690" y="3596106"/>
              <a:ext cx="15504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using:</a:t>
              </a:r>
              <a:endParaRPr lang="zh-CN" altLang="en-US" sz="2800" dirty="0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095999" y="3430650"/>
            <a:ext cx="0" cy="29257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096000" y="3436951"/>
            <a:ext cx="5635625" cy="2749774"/>
            <a:chOff x="6096000" y="3436951"/>
            <a:chExt cx="5635625" cy="2749774"/>
          </a:xfrm>
        </p:grpSpPr>
        <p:sp>
          <p:nvSpPr>
            <p:cNvPr id="25" name="矩形 24"/>
            <p:cNvSpPr/>
            <p:nvPr/>
          </p:nvSpPr>
          <p:spPr>
            <a:xfrm>
              <a:off x="6096000" y="3436951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Likewise:</a:t>
              </a:r>
              <a:endParaRPr lang="zh-CN" altLang="en-US" sz="2800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405515"/>
                </p:ext>
              </p:extLst>
            </p:nvPr>
          </p:nvGraphicFramePr>
          <p:xfrm>
            <a:off x="6550025" y="3971925"/>
            <a:ext cx="51816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0" name="Equation" r:id="rId17" imgW="2590560" imgH="507960" progId="Equation.DSMT4">
                    <p:embed/>
                  </p:oleObj>
                </mc:Choice>
                <mc:Fallback>
                  <p:oleObj name="Equation" r:id="rId17" imgW="259056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50025" y="3971925"/>
                          <a:ext cx="5181600" cy="10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731401"/>
                </p:ext>
              </p:extLst>
            </p:nvPr>
          </p:nvGraphicFramePr>
          <p:xfrm>
            <a:off x="6550025" y="5170725"/>
            <a:ext cx="49784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" name="Equation" r:id="rId19" imgW="2489040" imgH="507960" progId="Equation.DSMT4">
                    <p:embed/>
                  </p:oleObj>
                </mc:Choice>
                <mc:Fallback>
                  <p:oleObj name="Equation" r:id="rId19" imgW="248904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50025" y="5170725"/>
                          <a:ext cx="4978400" cy="10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267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3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114" y="1093357"/>
            <a:ext cx="1195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 Determine the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symmetric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antisymmetric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parts of the following sequences: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07936"/>
              </p:ext>
            </p:extLst>
          </p:nvPr>
        </p:nvGraphicFramePr>
        <p:xfrm>
          <a:off x="1401763" y="2201185"/>
          <a:ext cx="70405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Equation" r:id="rId3" imgW="3060360" imgH="253800" progId="Equation.DSMT4">
                  <p:embed/>
                </p:oleObj>
              </mc:Choice>
              <mc:Fallback>
                <p:oleObj name="Equation" r:id="rId3" imgW="306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763" y="2201185"/>
                        <a:ext cx="704056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23287"/>
              </p:ext>
            </p:extLst>
          </p:nvPr>
        </p:nvGraphicFramePr>
        <p:xfrm>
          <a:off x="8630557" y="2289291"/>
          <a:ext cx="15208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Equation" r:id="rId5" imgW="660240" imgH="177480" progId="Equation.DSMT4">
                  <p:embed/>
                </p:oleObj>
              </mc:Choice>
              <mc:Fallback>
                <p:oleObj name="Equation" r:id="rId5" imgW="660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0557" y="2289291"/>
                        <a:ext cx="152082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-17690" y="2907786"/>
            <a:ext cx="12203642" cy="523220"/>
            <a:chOff x="-17690" y="3169040"/>
            <a:chExt cx="12203642" cy="523220"/>
          </a:xfrm>
        </p:grpSpPr>
        <p:cxnSp>
          <p:nvCxnSpPr>
            <p:cNvPr id="12" name="直接连接符 11"/>
            <p:cNvCxnSpPr>
              <a:stCxn id="16" idx="3"/>
            </p:cNvCxnSpPr>
            <p:nvPr/>
          </p:nvCxnSpPr>
          <p:spPr>
            <a:xfrm>
              <a:off x="1483042" y="3430650"/>
              <a:ext cx="10702910" cy="484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-17690" y="3169040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A2A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zh-CN" altLang="en-US" sz="2800" dirty="0">
                <a:solidFill>
                  <a:srgbClr val="BA2A17"/>
                </a:solidFill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V="1">
            <a:off x="5500914" y="2697279"/>
            <a:ext cx="0" cy="365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44562" y="3101939"/>
            <a:ext cx="10739362" cy="1671618"/>
            <a:chOff x="344562" y="3101939"/>
            <a:chExt cx="10739362" cy="1671618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960966"/>
                </p:ext>
              </p:extLst>
            </p:nvPr>
          </p:nvGraphicFramePr>
          <p:xfrm>
            <a:off x="1985962" y="3101939"/>
            <a:ext cx="9083675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5" name="Equation" r:id="rId7" imgW="3949560" imgH="393480" progId="Equation.DSMT4">
                    <p:embed/>
                  </p:oleObj>
                </mc:Choice>
                <mc:Fallback>
                  <p:oleObj name="Equation" r:id="rId7" imgW="3949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85962" y="3101939"/>
                          <a:ext cx="9083675" cy="904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344562" y="3241701"/>
              <a:ext cx="15504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using:</a:t>
              </a:r>
              <a:endParaRPr lang="zh-CN" altLang="en-US" sz="2800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249399"/>
                </p:ext>
              </p:extLst>
            </p:nvPr>
          </p:nvGraphicFramePr>
          <p:xfrm>
            <a:off x="1971674" y="3868682"/>
            <a:ext cx="9112250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" name="Equation" r:id="rId9" imgW="3962160" imgH="393480" progId="Equation.DSMT4">
                    <p:embed/>
                  </p:oleObj>
                </mc:Choice>
                <mc:Fallback>
                  <p:oleObj name="Equation" r:id="rId9" imgW="39621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1674" y="3868682"/>
                          <a:ext cx="9112250" cy="904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44562" y="4796922"/>
            <a:ext cx="11228312" cy="1625600"/>
            <a:chOff x="344562" y="4796922"/>
            <a:chExt cx="11228312" cy="162560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965215"/>
                </p:ext>
              </p:extLst>
            </p:nvPr>
          </p:nvGraphicFramePr>
          <p:xfrm>
            <a:off x="1971674" y="4796922"/>
            <a:ext cx="9601200" cy="162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7" name="Equation" r:id="rId11" imgW="4800600" imgH="812520" progId="Equation.DSMT4">
                    <p:embed/>
                  </p:oleObj>
                </mc:Choice>
                <mc:Fallback>
                  <p:oleObj name="Equation" r:id="rId11" imgW="480060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71674" y="4796922"/>
                          <a:ext cx="9601200" cy="162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矩形 27"/>
            <p:cNvSpPr/>
            <p:nvPr/>
          </p:nvSpPr>
          <p:spPr>
            <a:xfrm>
              <a:off x="344562" y="4853600"/>
              <a:ext cx="15888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Arrive at: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367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3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6114" y="1093357"/>
                <a:ext cx="1195977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2.18 Express the sequence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 terms of the unit step sequence 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" y="1093357"/>
                <a:ext cx="1195977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274" t="-7910" r="-1325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-17690" y="2065962"/>
            <a:ext cx="12203642" cy="4350713"/>
            <a:chOff x="-17690" y="2065962"/>
            <a:chExt cx="12203642" cy="4350713"/>
          </a:xfrm>
        </p:grpSpPr>
        <p:grpSp>
          <p:nvGrpSpPr>
            <p:cNvPr id="18" name="组合 17"/>
            <p:cNvGrpSpPr/>
            <p:nvPr/>
          </p:nvGrpSpPr>
          <p:grpSpPr>
            <a:xfrm>
              <a:off x="-17690" y="2065962"/>
              <a:ext cx="12203642" cy="523220"/>
              <a:chOff x="-17690" y="3169040"/>
              <a:chExt cx="12203642" cy="523220"/>
            </a:xfrm>
          </p:grpSpPr>
          <p:cxnSp>
            <p:nvCxnSpPr>
              <p:cNvPr id="12" name="直接连接符 11"/>
              <p:cNvCxnSpPr>
                <a:stCxn id="16" idx="3"/>
              </p:cNvCxnSpPr>
              <p:nvPr/>
            </p:nvCxnSpPr>
            <p:spPr>
              <a:xfrm>
                <a:off x="1483042" y="3430650"/>
                <a:ext cx="10702910" cy="4848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-17690" y="3169040"/>
                <a:ext cx="150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BA2A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zh-CN" altLang="en-US" sz="2800" dirty="0">
                  <a:solidFill>
                    <a:srgbClr val="BA2A17"/>
                  </a:solidFill>
                </a:endParaRPr>
              </a:p>
            </p:txBody>
          </p:sp>
        </p:grp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285590"/>
                </p:ext>
              </p:extLst>
            </p:nvPr>
          </p:nvGraphicFramePr>
          <p:xfrm>
            <a:off x="290513" y="2451100"/>
            <a:ext cx="5375275" cy="396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8" name="Graph" r:id="rId4" imgW="3489120" imgH="2573640" progId="Origin50.Graph">
                    <p:embed/>
                  </p:oleObj>
                </mc:Choice>
                <mc:Fallback>
                  <p:oleObj name="Graph" r:id="rId4" imgW="3489120" imgH="257364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0513" y="2451100"/>
                          <a:ext cx="5375275" cy="3965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816270" y="2327572"/>
            <a:ext cx="6259616" cy="4028784"/>
            <a:chOff x="5816270" y="2327572"/>
            <a:chExt cx="6259616" cy="40287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822867" y="2327572"/>
              <a:ext cx="0" cy="40287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5838180" y="2394377"/>
              <a:ext cx="10038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Thus:</a:t>
              </a:r>
              <a:endParaRPr lang="zh-CN" altLang="en-US" sz="2800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789166"/>
                </p:ext>
              </p:extLst>
            </p:nvPr>
          </p:nvGraphicFramePr>
          <p:xfrm>
            <a:off x="7377149" y="2394377"/>
            <a:ext cx="28924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9" name="Equation" r:id="rId6" imgW="1257120" imgH="253800" progId="Equation.DSMT4">
                    <p:embed/>
                  </p:oleObj>
                </mc:Choice>
                <mc:Fallback>
                  <p:oleObj name="Equation" r:id="rId6" imgW="12571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377149" y="2394377"/>
                          <a:ext cx="2892425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5816270" y="2923533"/>
              <a:ext cx="62596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be expressed in terms of the unit step sequence like:</a:t>
              </a:r>
              <a:endParaRPr lang="zh-CN" altLang="en-US" sz="2800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674349"/>
                </p:ext>
              </p:extLst>
            </p:nvPr>
          </p:nvGraphicFramePr>
          <p:xfrm>
            <a:off x="6527800" y="3905250"/>
            <a:ext cx="5286375" cy="2271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" name="Equation" r:id="rId8" imgW="2298600" imgH="990360" progId="Equation.DSMT4">
                    <p:embed/>
                  </p:oleObj>
                </mc:Choice>
                <mc:Fallback>
                  <p:oleObj name="Equation" r:id="rId8" imgW="2298600" imgH="990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27800" y="3905250"/>
                          <a:ext cx="5286375" cy="2271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624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3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 Assignment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0E2-0047-47D0-BC44-EB9A35B85571}" type="datetime1">
              <a:rPr lang="zh-CN" altLang="en-US" smtClean="0"/>
              <a:t>2015/12/20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D53A-C09F-4437-80C4-48A9BF04D9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6114" y="1093357"/>
                <a:ext cx="1195977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2.23 A continuous-time sinusoidal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sampled at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−∞&lt;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generating the discrete-time sequence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func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what values of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periodic sequence? What is the fundamental period of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</m:t>
                    </m:r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/6</m:t>
                    </m:r>
                  </m:oMath>
                </a14:m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seconds?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" y="1093357"/>
                <a:ext cx="11959772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274" t="-3341" r="-1325" b="-6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-17690" y="3497891"/>
            <a:ext cx="12203642" cy="2281122"/>
            <a:chOff x="-17690" y="3497891"/>
            <a:chExt cx="12203642" cy="2281122"/>
          </a:xfrm>
        </p:grpSpPr>
        <p:grpSp>
          <p:nvGrpSpPr>
            <p:cNvPr id="18" name="组合 17"/>
            <p:cNvGrpSpPr/>
            <p:nvPr/>
          </p:nvGrpSpPr>
          <p:grpSpPr>
            <a:xfrm>
              <a:off x="-17690" y="3497891"/>
              <a:ext cx="12203642" cy="523220"/>
              <a:chOff x="-17690" y="3169040"/>
              <a:chExt cx="12203642" cy="523220"/>
            </a:xfrm>
          </p:grpSpPr>
          <p:cxnSp>
            <p:nvCxnSpPr>
              <p:cNvPr id="12" name="直接连接符 11"/>
              <p:cNvCxnSpPr>
                <a:stCxn id="16" idx="3"/>
              </p:cNvCxnSpPr>
              <p:nvPr/>
            </p:nvCxnSpPr>
            <p:spPr>
              <a:xfrm>
                <a:off x="1483042" y="3430650"/>
                <a:ext cx="10702910" cy="4848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-17690" y="3169040"/>
                <a:ext cx="150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BA2A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zh-CN" altLang="en-US" sz="2800" dirty="0">
                  <a:solidFill>
                    <a:srgbClr val="BA2A17"/>
                  </a:solidFill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-17690" y="4021111"/>
              <a:ext cx="65710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Assume N is the fundamental period of x[n]:</a:t>
              </a:r>
              <a:endParaRPr lang="zh-CN" altLang="en-US" sz="2800" dirty="0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145014"/>
                </p:ext>
              </p:extLst>
            </p:nvPr>
          </p:nvGraphicFramePr>
          <p:xfrm>
            <a:off x="1830388" y="4788413"/>
            <a:ext cx="8529637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Equation" r:id="rId4" imgW="3708360" imgH="431640" progId="Equation.DSMT4">
                    <p:embed/>
                  </p:oleObj>
                </mc:Choice>
                <mc:Fallback>
                  <p:oleObj name="Equation" r:id="rId4" imgW="37083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30388" y="4788413"/>
                          <a:ext cx="8529637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225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CU">
      <a:majorFont>
        <a:latin typeface="Calibri"/>
        <a:ea typeface="楷体"/>
        <a:cs typeface=""/>
      </a:majorFont>
      <a:minorFont>
        <a:latin typeface="Calibr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E6E37D46-2BE0-4CE6-9281-CD4038BF68AC}" vid="{BB58733D-115E-4665-89DA-270620427AB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</Template>
  <TotalTime>1753</TotalTime>
  <Words>668</Words>
  <Application>Microsoft Office PowerPoint</Application>
  <PresentationFormat>宽屏</PresentationFormat>
  <Paragraphs>189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楷体</vt:lpstr>
      <vt:lpstr>宋体</vt:lpstr>
      <vt:lpstr>Arial</vt:lpstr>
      <vt:lpstr>Calibri</vt:lpstr>
      <vt:lpstr>Cambria Math</vt:lpstr>
      <vt:lpstr>Times New Roman</vt:lpstr>
      <vt:lpstr>Office 主题</vt:lpstr>
      <vt:lpstr>Equation</vt:lpstr>
      <vt:lpstr>Graph</vt:lpstr>
      <vt:lpstr>MathType 6.0 Equation</vt:lpstr>
      <vt:lpstr>Assignment Tutorial Lesson of Digital Signal Processing</vt:lpstr>
      <vt:lpstr>Content</vt:lpstr>
      <vt:lpstr>Before This Lesson: Preparations</vt:lpstr>
      <vt:lpstr>Before This Lesson: Preparations</vt:lpstr>
      <vt:lpstr>Solutions of Assignment Problems</vt:lpstr>
      <vt:lpstr>Solutions of 3rd Week Assignment</vt:lpstr>
      <vt:lpstr>Solutions of 3rd Week Assignment</vt:lpstr>
      <vt:lpstr>Solutions of 3rd Week Assignment</vt:lpstr>
      <vt:lpstr>Solutions of 3rd Week Assignment</vt:lpstr>
      <vt:lpstr>Solutions of 3rd Week Assignment</vt:lpstr>
      <vt:lpstr>Solutions of 4th Week Assignment</vt:lpstr>
      <vt:lpstr>Solutions for 4th Week Assignment</vt:lpstr>
      <vt:lpstr>Solutions for 4th Week Assignment</vt:lpstr>
      <vt:lpstr>Solutions of 4th Week Assignment</vt:lpstr>
      <vt:lpstr>Solutions for 4th Week Assignment</vt:lpstr>
      <vt:lpstr>Solutions for 4th Week Assignment</vt:lpstr>
      <vt:lpstr>Solutions of 4th Week Assignment</vt:lpstr>
      <vt:lpstr>Solutions for 4th Week Assignment</vt:lpstr>
      <vt:lpstr>Solutions for 4th Week Assignment</vt:lpstr>
      <vt:lpstr>Solutions of 4th Week Assignment</vt:lpstr>
      <vt:lpstr>Solutions of 4th Week Assignment</vt:lpstr>
      <vt:lpstr>Solutions of 4th Week Assignment</vt:lpstr>
      <vt:lpstr>Solutions of 4th Week Assignment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崔敖</dc:creator>
  <cp:lastModifiedBy>崔敖</cp:lastModifiedBy>
  <cp:revision>180</cp:revision>
  <cp:lastPrinted>2015-10-20T01:16:15Z</cp:lastPrinted>
  <dcterms:created xsi:type="dcterms:W3CDTF">2015-09-17T07:01:34Z</dcterms:created>
  <dcterms:modified xsi:type="dcterms:W3CDTF">2015-12-20T15:45:48Z</dcterms:modified>
</cp:coreProperties>
</file>